
<file path=[Content_Types].xml><?xml version="1.0" encoding="utf-8"?>
<Types xmlns="http://schemas.openxmlformats.org/package/2006/content-types">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jpg" ContentType="image/jpeg"/>
  <Override PartName="/ppt/media/image27.jpg" ContentType="image/jpeg"/>
  <Override PartName="/ppt/media/image319.jpg" ContentType="image/jpe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1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381" r:id="rId23"/>
    <p:sldId id="284" r:id="rId24"/>
    <p:sldId id="382" r:id="rId25"/>
    <p:sldId id="383" r:id="rId26"/>
    <p:sldId id="364" r:id="rId27"/>
    <p:sldId id="380" r:id="rId28"/>
    <p:sldId id="372" r:id="rId29"/>
    <p:sldId id="276" r:id="rId30"/>
    <p:sldId id="277" r:id="rId31"/>
    <p:sldId id="278" r:id="rId32"/>
    <p:sldId id="374" r:id="rId33"/>
    <p:sldId id="373" r:id="rId34"/>
    <p:sldId id="375" r:id="rId35"/>
    <p:sldId id="376" r:id="rId36"/>
    <p:sldId id="279" r:id="rId37"/>
    <p:sldId id="280" r:id="rId38"/>
    <p:sldId id="281" r:id="rId39"/>
    <p:sldId id="282" r:id="rId40"/>
    <p:sldId id="285" r:id="rId41"/>
    <p:sldId id="286" r:id="rId42"/>
    <p:sldId id="287" r:id="rId43"/>
    <p:sldId id="378" r:id="rId44"/>
    <p:sldId id="288" r:id="rId45"/>
    <p:sldId id="289" r:id="rId46"/>
    <p:sldId id="290" r:id="rId47"/>
    <p:sldId id="291" r:id="rId48"/>
    <p:sldId id="292" r:id="rId49"/>
    <p:sldId id="293" r:id="rId50"/>
    <p:sldId id="294" r:id="rId51"/>
    <p:sldId id="377" r:id="rId52"/>
    <p:sldId id="296" r:id="rId53"/>
    <p:sldId id="297" r:id="rId54"/>
    <p:sldId id="298" r:id="rId55"/>
    <p:sldId id="299" r:id="rId56"/>
    <p:sldId id="363" r:id="rId57"/>
    <p:sldId id="389" r:id="rId58"/>
    <p:sldId id="379" r:id="rId59"/>
    <p:sldId id="390" r:id="rId60"/>
    <p:sldId id="368" r:id="rId61"/>
    <p:sldId id="300"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88" r:id="rId75"/>
    <p:sldId id="317" r:id="rId76"/>
    <p:sldId id="369"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86" r:id="rId97"/>
    <p:sldId id="387" r:id="rId98"/>
    <p:sldId id="338" r:id="rId99"/>
    <p:sldId id="384" r:id="rId100"/>
    <p:sldId id="385" r:id="rId101"/>
    <p:sldId id="339" r:id="rId102"/>
    <p:sldId id="340" r:id="rId103"/>
    <p:sldId id="341" r:id="rId104"/>
    <p:sldId id="342" r:id="rId105"/>
    <p:sldId id="343" r:id="rId106"/>
    <p:sldId id="344" r:id="rId107"/>
    <p:sldId id="345" r:id="rId108"/>
    <p:sldId id="346" r:id="rId109"/>
    <p:sldId id="347" r:id="rId110"/>
    <p:sldId id="348" r:id="rId111"/>
    <p:sldId id="361" r:id="rId112"/>
    <p:sldId id="362" r:id="rId113"/>
    <p:sldId id="365" r:id="rId114"/>
    <p:sldId id="366" r:id="rId115"/>
    <p:sldId id="370" r:id="rId116"/>
    <p:sldId id="371" r:id="rId117"/>
    <p:sldId id="350" r:id="rId118"/>
    <p:sldId id="351" r:id="rId119"/>
    <p:sldId id="359" r:id="rId120"/>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A19A"/>
    <a:srgbClr val="726A65"/>
    <a:srgbClr val="C8D2CE"/>
    <a:srgbClr val="E2E6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59" autoAdjust="0"/>
    <p:restoredTop sz="97600"/>
  </p:normalViewPr>
  <p:slideViewPr>
    <p:cSldViewPr>
      <p:cViewPr varScale="1">
        <p:scale>
          <a:sx n="61" d="100"/>
          <a:sy n="61" d="100"/>
        </p:scale>
        <p:origin x="34" y="3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3D2598A0-A4CB-C640-9B69-FEE9D015A544}" type="datetimeFigureOut">
              <a:rPr lang="en-US" smtClean="0"/>
              <a:t>4/30/2025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13541BE-B22F-FA44-977B-D77344B1C0CC}" type="slidenum">
              <a:rPr lang="en-US" smtClean="0"/>
              <a:t>‹#›</a:t>
            </a:fld>
            <a:endParaRPr lang="en-US"/>
          </a:p>
        </p:txBody>
      </p:sp>
    </p:spTree>
    <p:extLst>
      <p:ext uri="{BB962C8B-B14F-4D97-AF65-F5344CB8AC3E}">
        <p14:creationId xmlns:p14="http://schemas.microsoft.com/office/powerpoint/2010/main" val="1851465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3541BE-B22F-FA44-977B-D77344B1C0CC}" type="slidenum">
              <a:rPr lang="en-US" smtClean="0"/>
              <a:t>2</a:t>
            </a:fld>
            <a:endParaRPr lang="en-US"/>
          </a:p>
        </p:txBody>
      </p:sp>
    </p:spTree>
    <p:extLst>
      <p:ext uri="{BB962C8B-B14F-4D97-AF65-F5344CB8AC3E}">
        <p14:creationId xmlns:p14="http://schemas.microsoft.com/office/powerpoint/2010/main" val="2407360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3541BE-B22F-FA44-977B-D77344B1C0CC}" type="slidenum">
              <a:rPr lang="en-US" smtClean="0"/>
              <a:t>91</a:t>
            </a:fld>
            <a:endParaRPr lang="en-US"/>
          </a:p>
        </p:txBody>
      </p:sp>
    </p:spTree>
    <p:extLst>
      <p:ext uri="{BB962C8B-B14F-4D97-AF65-F5344CB8AC3E}">
        <p14:creationId xmlns:p14="http://schemas.microsoft.com/office/powerpoint/2010/main" val="125573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0823" y="798467"/>
            <a:ext cx="4000500" cy="452119"/>
          </a:xfrm>
          <a:prstGeom prst="rect">
            <a:avLst/>
          </a:prstGeom>
        </p:spPr>
        <p:txBody>
          <a:bodyPr wrap="square" lIns="0" tIns="0" rIns="0" bIns="0">
            <a:spAutoFit/>
          </a:bodyPr>
          <a:lstStyle>
            <a:lvl1pPr>
              <a:defRPr sz="2800" b="1" i="0">
                <a:solidFill>
                  <a:srgbClr val="716A66"/>
                </a:solidFill>
                <a:latin typeface="DIN 2014 Bold"/>
                <a:cs typeface="DIN 2014 Bol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E1E5E3"/>
          </a:solidFill>
        </p:spPr>
        <p:txBody>
          <a:bodyPr wrap="square" lIns="0" tIns="0" rIns="0" bIns="0" rtlCol="0"/>
          <a:lstStyle/>
          <a:p>
            <a:endParaRPr/>
          </a:p>
        </p:txBody>
      </p:sp>
      <p:sp>
        <p:nvSpPr>
          <p:cNvPr id="17" name="bg object 17"/>
          <p:cNvSpPr/>
          <p:nvPr/>
        </p:nvSpPr>
        <p:spPr>
          <a:xfrm>
            <a:off x="8001000" y="0"/>
            <a:ext cx="4188460" cy="6858000"/>
          </a:xfrm>
          <a:custGeom>
            <a:avLst/>
            <a:gdLst/>
            <a:ahLst/>
            <a:cxnLst/>
            <a:rect l="l" t="t" r="r" b="b"/>
            <a:pathLst>
              <a:path w="4188459" h="6858000">
                <a:moveTo>
                  <a:pt x="4187950" y="0"/>
                </a:moveTo>
                <a:lnTo>
                  <a:pt x="1768101" y="0"/>
                </a:lnTo>
                <a:lnTo>
                  <a:pt x="1741533" y="18003"/>
                </a:lnTo>
                <a:lnTo>
                  <a:pt x="1704566" y="43663"/>
                </a:lnTo>
                <a:lnTo>
                  <a:pt x="1667903" y="69726"/>
                </a:lnTo>
                <a:lnTo>
                  <a:pt x="1631546" y="96188"/>
                </a:lnTo>
                <a:lnTo>
                  <a:pt x="1595500" y="123048"/>
                </a:lnTo>
                <a:lnTo>
                  <a:pt x="1559766" y="150301"/>
                </a:lnTo>
                <a:lnTo>
                  <a:pt x="1524350" y="177944"/>
                </a:lnTo>
                <a:lnTo>
                  <a:pt x="1489253" y="205974"/>
                </a:lnTo>
                <a:lnTo>
                  <a:pt x="1454479" y="234387"/>
                </a:lnTo>
                <a:lnTo>
                  <a:pt x="1420031" y="263182"/>
                </a:lnTo>
                <a:lnTo>
                  <a:pt x="1385912" y="292354"/>
                </a:lnTo>
                <a:lnTo>
                  <a:pt x="1352126" y="321899"/>
                </a:lnTo>
                <a:lnTo>
                  <a:pt x="1318675" y="351816"/>
                </a:lnTo>
                <a:lnTo>
                  <a:pt x="1285564" y="382101"/>
                </a:lnTo>
                <a:lnTo>
                  <a:pt x="1252794" y="412750"/>
                </a:lnTo>
                <a:lnTo>
                  <a:pt x="1220370" y="443761"/>
                </a:lnTo>
                <a:lnTo>
                  <a:pt x="1188295" y="475130"/>
                </a:lnTo>
                <a:lnTo>
                  <a:pt x="1156571" y="506854"/>
                </a:lnTo>
                <a:lnTo>
                  <a:pt x="1125202" y="538929"/>
                </a:lnTo>
                <a:lnTo>
                  <a:pt x="1094192" y="571353"/>
                </a:lnTo>
                <a:lnTo>
                  <a:pt x="1063542" y="604122"/>
                </a:lnTo>
                <a:lnTo>
                  <a:pt x="1033258" y="637234"/>
                </a:lnTo>
                <a:lnTo>
                  <a:pt x="1003341" y="670684"/>
                </a:lnTo>
                <a:lnTo>
                  <a:pt x="973795" y="704471"/>
                </a:lnTo>
                <a:lnTo>
                  <a:pt x="944623" y="738589"/>
                </a:lnTo>
                <a:lnTo>
                  <a:pt x="915829" y="773037"/>
                </a:lnTo>
                <a:lnTo>
                  <a:pt x="887415" y="807811"/>
                </a:lnTo>
                <a:lnTo>
                  <a:pt x="859385" y="842908"/>
                </a:lnTo>
                <a:lnTo>
                  <a:pt x="831742" y="878325"/>
                </a:lnTo>
                <a:lnTo>
                  <a:pt x="804489" y="914058"/>
                </a:lnTo>
                <a:lnTo>
                  <a:pt x="777630" y="950105"/>
                </a:lnTo>
                <a:lnTo>
                  <a:pt x="751167" y="986461"/>
                </a:lnTo>
                <a:lnTo>
                  <a:pt x="725104" y="1023125"/>
                </a:lnTo>
                <a:lnTo>
                  <a:pt x="699444" y="1060092"/>
                </a:lnTo>
                <a:lnTo>
                  <a:pt x="674191" y="1097359"/>
                </a:lnTo>
                <a:lnTo>
                  <a:pt x="649346" y="1134924"/>
                </a:lnTo>
                <a:lnTo>
                  <a:pt x="624915" y="1172783"/>
                </a:lnTo>
                <a:lnTo>
                  <a:pt x="600899" y="1210933"/>
                </a:lnTo>
                <a:lnTo>
                  <a:pt x="577302" y="1249370"/>
                </a:lnTo>
                <a:lnTo>
                  <a:pt x="554128" y="1288092"/>
                </a:lnTo>
                <a:lnTo>
                  <a:pt x="531379" y="1327095"/>
                </a:lnTo>
                <a:lnTo>
                  <a:pt x="509059" y="1366376"/>
                </a:lnTo>
                <a:lnTo>
                  <a:pt x="487170" y="1405932"/>
                </a:lnTo>
                <a:lnTo>
                  <a:pt x="465717" y="1445760"/>
                </a:lnTo>
                <a:lnTo>
                  <a:pt x="444702" y="1485856"/>
                </a:lnTo>
                <a:lnTo>
                  <a:pt x="424128" y="1526217"/>
                </a:lnTo>
                <a:lnTo>
                  <a:pt x="403999" y="1566840"/>
                </a:lnTo>
                <a:lnTo>
                  <a:pt x="384318" y="1607722"/>
                </a:lnTo>
                <a:lnTo>
                  <a:pt x="365088" y="1648860"/>
                </a:lnTo>
                <a:lnTo>
                  <a:pt x="346313" y="1690250"/>
                </a:lnTo>
                <a:lnTo>
                  <a:pt x="327995" y="1731889"/>
                </a:lnTo>
                <a:lnTo>
                  <a:pt x="310137" y="1773774"/>
                </a:lnTo>
                <a:lnTo>
                  <a:pt x="292744" y="1815902"/>
                </a:lnTo>
                <a:lnTo>
                  <a:pt x="275818" y="1858269"/>
                </a:lnTo>
                <a:lnTo>
                  <a:pt x="259362" y="1900873"/>
                </a:lnTo>
                <a:lnTo>
                  <a:pt x="243379" y="1943710"/>
                </a:lnTo>
                <a:lnTo>
                  <a:pt x="227874" y="1986777"/>
                </a:lnTo>
                <a:lnTo>
                  <a:pt x="212848" y="2030071"/>
                </a:lnTo>
                <a:lnTo>
                  <a:pt x="198305" y="2073588"/>
                </a:lnTo>
                <a:lnTo>
                  <a:pt x="184249" y="2117326"/>
                </a:lnTo>
                <a:lnTo>
                  <a:pt x="170683" y="2161281"/>
                </a:lnTo>
                <a:lnTo>
                  <a:pt x="157609" y="2205449"/>
                </a:lnTo>
                <a:lnTo>
                  <a:pt x="145031" y="2249829"/>
                </a:lnTo>
                <a:lnTo>
                  <a:pt x="132952" y="2294416"/>
                </a:lnTo>
                <a:lnTo>
                  <a:pt x="121376" y="2339207"/>
                </a:lnTo>
                <a:lnTo>
                  <a:pt x="110305" y="2384199"/>
                </a:lnTo>
                <a:lnTo>
                  <a:pt x="99743" y="2429390"/>
                </a:lnTo>
                <a:lnTo>
                  <a:pt x="89693" y="2474774"/>
                </a:lnTo>
                <a:lnTo>
                  <a:pt x="80158" y="2520351"/>
                </a:lnTo>
                <a:lnTo>
                  <a:pt x="71142" y="2566116"/>
                </a:lnTo>
                <a:lnTo>
                  <a:pt x="62647" y="2612066"/>
                </a:lnTo>
                <a:lnTo>
                  <a:pt x="54677" y="2658197"/>
                </a:lnTo>
                <a:lnTo>
                  <a:pt x="47236" y="2704508"/>
                </a:lnTo>
                <a:lnTo>
                  <a:pt x="40325" y="2750994"/>
                </a:lnTo>
                <a:lnTo>
                  <a:pt x="33949" y="2797652"/>
                </a:lnTo>
                <a:lnTo>
                  <a:pt x="28110" y="2844479"/>
                </a:lnTo>
                <a:lnTo>
                  <a:pt x="22812" y="2891472"/>
                </a:lnTo>
                <a:lnTo>
                  <a:pt x="18059" y="2938628"/>
                </a:lnTo>
                <a:lnTo>
                  <a:pt x="13852" y="2985943"/>
                </a:lnTo>
                <a:lnTo>
                  <a:pt x="10196" y="3033414"/>
                </a:lnTo>
                <a:lnTo>
                  <a:pt x="7094" y="3081039"/>
                </a:lnTo>
                <a:lnTo>
                  <a:pt x="4548" y="3128813"/>
                </a:lnTo>
                <a:lnTo>
                  <a:pt x="2563" y="3176734"/>
                </a:lnTo>
                <a:lnTo>
                  <a:pt x="1141" y="3224798"/>
                </a:lnTo>
                <a:lnTo>
                  <a:pt x="285" y="3273003"/>
                </a:lnTo>
                <a:lnTo>
                  <a:pt x="0" y="3321344"/>
                </a:lnTo>
                <a:lnTo>
                  <a:pt x="285" y="3369686"/>
                </a:lnTo>
                <a:lnTo>
                  <a:pt x="1141" y="3417890"/>
                </a:lnTo>
                <a:lnTo>
                  <a:pt x="2563" y="3465955"/>
                </a:lnTo>
                <a:lnTo>
                  <a:pt x="4548" y="3513875"/>
                </a:lnTo>
                <a:lnTo>
                  <a:pt x="7094" y="3561650"/>
                </a:lnTo>
                <a:lnTo>
                  <a:pt x="10196" y="3609274"/>
                </a:lnTo>
                <a:lnTo>
                  <a:pt x="13852" y="3656745"/>
                </a:lnTo>
                <a:lnTo>
                  <a:pt x="18059" y="3704061"/>
                </a:lnTo>
                <a:lnTo>
                  <a:pt x="22812" y="3751216"/>
                </a:lnTo>
                <a:lnTo>
                  <a:pt x="28110" y="3798209"/>
                </a:lnTo>
                <a:lnTo>
                  <a:pt x="33949" y="3845037"/>
                </a:lnTo>
                <a:lnTo>
                  <a:pt x="40325" y="3891695"/>
                </a:lnTo>
                <a:lnTo>
                  <a:pt x="47236" y="3938181"/>
                </a:lnTo>
                <a:lnTo>
                  <a:pt x="54677" y="3984491"/>
                </a:lnTo>
                <a:lnTo>
                  <a:pt x="62647" y="4030623"/>
                </a:lnTo>
                <a:lnTo>
                  <a:pt x="71142" y="4076573"/>
                </a:lnTo>
                <a:lnTo>
                  <a:pt x="80158" y="4122337"/>
                </a:lnTo>
                <a:lnTo>
                  <a:pt x="89693" y="4167914"/>
                </a:lnTo>
                <a:lnTo>
                  <a:pt x="99743" y="4213299"/>
                </a:lnTo>
                <a:lnTo>
                  <a:pt x="110305" y="4258489"/>
                </a:lnTo>
                <a:lnTo>
                  <a:pt x="121376" y="4303481"/>
                </a:lnTo>
                <a:lnTo>
                  <a:pt x="132952" y="4348273"/>
                </a:lnTo>
                <a:lnTo>
                  <a:pt x="145031" y="4392860"/>
                </a:lnTo>
                <a:lnTo>
                  <a:pt x="157609" y="4437239"/>
                </a:lnTo>
                <a:lnTo>
                  <a:pt x="170683" y="4481408"/>
                </a:lnTo>
                <a:lnTo>
                  <a:pt x="184249" y="4525362"/>
                </a:lnTo>
                <a:lnTo>
                  <a:pt x="198305" y="4569100"/>
                </a:lnTo>
                <a:lnTo>
                  <a:pt x="212848" y="4612617"/>
                </a:lnTo>
                <a:lnTo>
                  <a:pt x="227874" y="4655911"/>
                </a:lnTo>
                <a:lnTo>
                  <a:pt x="243379" y="4698978"/>
                </a:lnTo>
                <a:lnTo>
                  <a:pt x="259362" y="4741815"/>
                </a:lnTo>
                <a:lnTo>
                  <a:pt x="275818" y="4784419"/>
                </a:lnTo>
                <a:lnTo>
                  <a:pt x="292744" y="4826786"/>
                </a:lnTo>
                <a:lnTo>
                  <a:pt x="310137" y="4868914"/>
                </a:lnTo>
                <a:lnTo>
                  <a:pt x="327995" y="4910799"/>
                </a:lnTo>
                <a:lnTo>
                  <a:pt x="346313" y="4952439"/>
                </a:lnTo>
                <a:lnTo>
                  <a:pt x="365088" y="4993829"/>
                </a:lnTo>
                <a:lnTo>
                  <a:pt x="384318" y="5034966"/>
                </a:lnTo>
                <a:lnTo>
                  <a:pt x="403999" y="5075848"/>
                </a:lnTo>
                <a:lnTo>
                  <a:pt x="424128" y="5116471"/>
                </a:lnTo>
                <a:lnTo>
                  <a:pt x="444702" y="5156833"/>
                </a:lnTo>
                <a:lnTo>
                  <a:pt x="465717" y="5196929"/>
                </a:lnTo>
                <a:lnTo>
                  <a:pt x="487170" y="5236756"/>
                </a:lnTo>
                <a:lnTo>
                  <a:pt x="509059" y="5276312"/>
                </a:lnTo>
                <a:lnTo>
                  <a:pt x="531379" y="5315593"/>
                </a:lnTo>
                <a:lnTo>
                  <a:pt x="554128" y="5354596"/>
                </a:lnTo>
                <a:lnTo>
                  <a:pt x="577302" y="5393318"/>
                </a:lnTo>
                <a:lnTo>
                  <a:pt x="600899" y="5431755"/>
                </a:lnTo>
                <a:lnTo>
                  <a:pt x="624915" y="5469905"/>
                </a:lnTo>
                <a:lnTo>
                  <a:pt x="649346" y="5507764"/>
                </a:lnTo>
                <a:lnTo>
                  <a:pt x="674191" y="5545329"/>
                </a:lnTo>
                <a:lnTo>
                  <a:pt x="699444" y="5582596"/>
                </a:lnTo>
                <a:lnTo>
                  <a:pt x="725104" y="5619564"/>
                </a:lnTo>
                <a:lnTo>
                  <a:pt x="751167" y="5656227"/>
                </a:lnTo>
                <a:lnTo>
                  <a:pt x="777630" y="5692584"/>
                </a:lnTo>
                <a:lnTo>
                  <a:pt x="804489" y="5728630"/>
                </a:lnTo>
                <a:lnTo>
                  <a:pt x="831742" y="5764363"/>
                </a:lnTo>
                <a:lnTo>
                  <a:pt x="859385" y="5799780"/>
                </a:lnTo>
                <a:lnTo>
                  <a:pt x="887415" y="5834877"/>
                </a:lnTo>
                <a:lnTo>
                  <a:pt x="915829" y="5869651"/>
                </a:lnTo>
                <a:lnTo>
                  <a:pt x="944623" y="5904099"/>
                </a:lnTo>
                <a:lnTo>
                  <a:pt x="973795" y="5938218"/>
                </a:lnTo>
                <a:lnTo>
                  <a:pt x="1003341" y="5972004"/>
                </a:lnTo>
                <a:lnTo>
                  <a:pt x="1033258" y="6005454"/>
                </a:lnTo>
                <a:lnTo>
                  <a:pt x="1063542" y="6038566"/>
                </a:lnTo>
                <a:lnTo>
                  <a:pt x="1094192" y="6071335"/>
                </a:lnTo>
                <a:lnTo>
                  <a:pt x="1125202" y="6103759"/>
                </a:lnTo>
                <a:lnTo>
                  <a:pt x="1156571" y="6135835"/>
                </a:lnTo>
                <a:lnTo>
                  <a:pt x="1188295" y="6167558"/>
                </a:lnTo>
                <a:lnTo>
                  <a:pt x="1220370" y="6198927"/>
                </a:lnTo>
                <a:lnTo>
                  <a:pt x="1252794" y="6229938"/>
                </a:lnTo>
                <a:lnTo>
                  <a:pt x="1285564" y="6260587"/>
                </a:lnTo>
                <a:lnTo>
                  <a:pt x="1318675" y="6290872"/>
                </a:lnTo>
                <a:lnTo>
                  <a:pt x="1352126" y="6320789"/>
                </a:lnTo>
                <a:lnTo>
                  <a:pt x="1385912" y="6350335"/>
                </a:lnTo>
                <a:lnTo>
                  <a:pt x="1420031" y="6379507"/>
                </a:lnTo>
                <a:lnTo>
                  <a:pt x="1454479" y="6408301"/>
                </a:lnTo>
                <a:lnTo>
                  <a:pt x="1489253" y="6436715"/>
                </a:lnTo>
                <a:lnTo>
                  <a:pt x="1524350" y="6464745"/>
                </a:lnTo>
                <a:lnTo>
                  <a:pt x="1559766" y="6492388"/>
                </a:lnTo>
                <a:lnTo>
                  <a:pt x="1595500" y="6519640"/>
                </a:lnTo>
                <a:lnTo>
                  <a:pt x="1631546" y="6546500"/>
                </a:lnTo>
                <a:lnTo>
                  <a:pt x="1667903" y="6572963"/>
                </a:lnTo>
                <a:lnTo>
                  <a:pt x="1704566" y="6599026"/>
                </a:lnTo>
                <a:lnTo>
                  <a:pt x="1741533" y="6624685"/>
                </a:lnTo>
                <a:lnTo>
                  <a:pt x="1778801" y="6649939"/>
                </a:lnTo>
                <a:lnTo>
                  <a:pt x="1816366" y="6674783"/>
                </a:lnTo>
                <a:lnTo>
                  <a:pt x="1854224" y="6699215"/>
                </a:lnTo>
                <a:lnTo>
                  <a:pt x="1892374" y="6723231"/>
                </a:lnTo>
                <a:lnTo>
                  <a:pt x="1930812" y="6746827"/>
                </a:lnTo>
                <a:lnTo>
                  <a:pt x="1969533" y="6770002"/>
                </a:lnTo>
                <a:lnTo>
                  <a:pt x="2008537" y="6792751"/>
                </a:lnTo>
                <a:lnTo>
                  <a:pt x="2047818" y="6815071"/>
                </a:lnTo>
                <a:lnTo>
                  <a:pt x="2087374" y="6836959"/>
                </a:lnTo>
                <a:lnTo>
                  <a:pt x="2126434" y="6858000"/>
                </a:lnTo>
                <a:lnTo>
                  <a:pt x="4187950" y="6858000"/>
                </a:lnTo>
                <a:lnTo>
                  <a:pt x="4187950" y="0"/>
                </a:lnTo>
                <a:close/>
              </a:path>
            </a:pathLst>
          </a:custGeom>
          <a:solidFill>
            <a:srgbClr val="FFFFFF">
              <a:alpha val="50000"/>
            </a:srgbClr>
          </a:solidFill>
        </p:spPr>
        <p:txBody>
          <a:bodyPr wrap="square" lIns="0" tIns="0" rIns="0" bIns="0" rtlCol="0"/>
          <a:lstStyle/>
          <a:p>
            <a:endParaRPr/>
          </a:p>
        </p:txBody>
      </p:sp>
      <p:sp>
        <p:nvSpPr>
          <p:cNvPr id="18" name="bg object 18"/>
          <p:cNvSpPr/>
          <p:nvPr/>
        </p:nvSpPr>
        <p:spPr>
          <a:xfrm>
            <a:off x="8437247" y="1863092"/>
            <a:ext cx="2916555" cy="2916555"/>
          </a:xfrm>
          <a:custGeom>
            <a:avLst/>
            <a:gdLst/>
            <a:ahLst/>
            <a:cxnLst/>
            <a:rect l="l" t="t" r="r" b="b"/>
            <a:pathLst>
              <a:path w="2916554" h="2916554">
                <a:moveTo>
                  <a:pt x="1458252" y="0"/>
                </a:moveTo>
                <a:lnTo>
                  <a:pt x="1410116" y="779"/>
                </a:lnTo>
                <a:lnTo>
                  <a:pt x="1362371" y="3101"/>
                </a:lnTo>
                <a:lnTo>
                  <a:pt x="1315040" y="6943"/>
                </a:lnTo>
                <a:lnTo>
                  <a:pt x="1268147" y="12279"/>
                </a:lnTo>
                <a:lnTo>
                  <a:pt x="1221716" y="19086"/>
                </a:lnTo>
                <a:lnTo>
                  <a:pt x="1175770" y="27339"/>
                </a:lnTo>
                <a:lnTo>
                  <a:pt x="1130335" y="37016"/>
                </a:lnTo>
                <a:lnTo>
                  <a:pt x="1085435" y="48091"/>
                </a:lnTo>
                <a:lnTo>
                  <a:pt x="1041092" y="60541"/>
                </a:lnTo>
                <a:lnTo>
                  <a:pt x="997331" y="74342"/>
                </a:lnTo>
                <a:lnTo>
                  <a:pt x="954177" y="89470"/>
                </a:lnTo>
                <a:lnTo>
                  <a:pt x="911652" y="105900"/>
                </a:lnTo>
                <a:lnTo>
                  <a:pt x="869782" y="123609"/>
                </a:lnTo>
                <a:lnTo>
                  <a:pt x="828590" y="142573"/>
                </a:lnTo>
                <a:lnTo>
                  <a:pt x="788101" y="162767"/>
                </a:lnTo>
                <a:lnTo>
                  <a:pt x="748337" y="184168"/>
                </a:lnTo>
                <a:lnTo>
                  <a:pt x="709324" y="206751"/>
                </a:lnTo>
                <a:lnTo>
                  <a:pt x="671085" y="230494"/>
                </a:lnTo>
                <a:lnTo>
                  <a:pt x="633645" y="255370"/>
                </a:lnTo>
                <a:lnTo>
                  <a:pt x="597027" y="281358"/>
                </a:lnTo>
                <a:lnTo>
                  <a:pt x="561255" y="308431"/>
                </a:lnTo>
                <a:lnTo>
                  <a:pt x="526354" y="336568"/>
                </a:lnTo>
                <a:lnTo>
                  <a:pt x="492346" y="365743"/>
                </a:lnTo>
                <a:lnTo>
                  <a:pt x="459258" y="395932"/>
                </a:lnTo>
                <a:lnTo>
                  <a:pt x="427112" y="427112"/>
                </a:lnTo>
                <a:lnTo>
                  <a:pt x="395932" y="459258"/>
                </a:lnTo>
                <a:lnTo>
                  <a:pt x="365743" y="492346"/>
                </a:lnTo>
                <a:lnTo>
                  <a:pt x="336568" y="526354"/>
                </a:lnTo>
                <a:lnTo>
                  <a:pt x="308431" y="561255"/>
                </a:lnTo>
                <a:lnTo>
                  <a:pt x="281358" y="597027"/>
                </a:lnTo>
                <a:lnTo>
                  <a:pt x="255370" y="633645"/>
                </a:lnTo>
                <a:lnTo>
                  <a:pt x="230494" y="671085"/>
                </a:lnTo>
                <a:lnTo>
                  <a:pt x="206751" y="709324"/>
                </a:lnTo>
                <a:lnTo>
                  <a:pt x="184168" y="748337"/>
                </a:lnTo>
                <a:lnTo>
                  <a:pt x="162767" y="788101"/>
                </a:lnTo>
                <a:lnTo>
                  <a:pt x="142573" y="828590"/>
                </a:lnTo>
                <a:lnTo>
                  <a:pt x="123609" y="869782"/>
                </a:lnTo>
                <a:lnTo>
                  <a:pt x="105900" y="911652"/>
                </a:lnTo>
                <a:lnTo>
                  <a:pt x="89470" y="954177"/>
                </a:lnTo>
                <a:lnTo>
                  <a:pt x="74342" y="997331"/>
                </a:lnTo>
                <a:lnTo>
                  <a:pt x="60541" y="1041092"/>
                </a:lnTo>
                <a:lnTo>
                  <a:pt x="48091" y="1085435"/>
                </a:lnTo>
                <a:lnTo>
                  <a:pt x="37016" y="1130335"/>
                </a:lnTo>
                <a:lnTo>
                  <a:pt x="27339" y="1175770"/>
                </a:lnTo>
                <a:lnTo>
                  <a:pt x="19086" y="1221716"/>
                </a:lnTo>
                <a:lnTo>
                  <a:pt x="12279" y="1268147"/>
                </a:lnTo>
                <a:lnTo>
                  <a:pt x="6943" y="1315040"/>
                </a:lnTo>
                <a:lnTo>
                  <a:pt x="3101" y="1362371"/>
                </a:lnTo>
                <a:lnTo>
                  <a:pt x="779" y="1410116"/>
                </a:lnTo>
                <a:lnTo>
                  <a:pt x="0" y="1458252"/>
                </a:lnTo>
                <a:lnTo>
                  <a:pt x="779" y="1506387"/>
                </a:lnTo>
                <a:lnTo>
                  <a:pt x="3101" y="1554132"/>
                </a:lnTo>
                <a:lnTo>
                  <a:pt x="6943" y="1601463"/>
                </a:lnTo>
                <a:lnTo>
                  <a:pt x="12279" y="1648357"/>
                </a:lnTo>
                <a:lnTo>
                  <a:pt x="19086" y="1694788"/>
                </a:lnTo>
                <a:lnTo>
                  <a:pt x="27339" y="1740733"/>
                </a:lnTo>
                <a:lnTo>
                  <a:pt x="37016" y="1786168"/>
                </a:lnTo>
                <a:lnTo>
                  <a:pt x="48091" y="1831069"/>
                </a:lnTo>
                <a:lnTo>
                  <a:pt x="60541" y="1875411"/>
                </a:lnTo>
                <a:lnTo>
                  <a:pt x="74342" y="1919172"/>
                </a:lnTo>
                <a:lnTo>
                  <a:pt x="89470" y="1962327"/>
                </a:lnTo>
                <a:lnTo>
                  <a:pt x="105900" y="2004851"/>
                </a:lnTo>
                <a:lnTo>
                  <a:pt x="123609" y="2046721"/>
                </a:lnTo>
                <a:lnTo>
                  <a:pt x="142573" y="2087913"/>
                </a:lnTo>
                <a:lnTo>
                  <a:pt x="162767" y="2128402"/>
                </a:lnTo>
                <a:lnTo>
                  <a:pt x="184168" y="2168166"/>
                </a:lnTo>
                <a:lnTo>
                  <a:pt x="206751" y="2207179"/>
                </a:lnTo>
                <a:lnTo>
                  <a:pt x="230494" y="2245418"/>
                </a:lnTo>
                <a:lnTo>
                  <a:pt x="255370" y="2282858"/>
                </a:lnTo>
                <a:lnTo>
                  <a:pt x="281358" y="2319476"/>
                </a:lnTo>
                <a:lnTo>
                  <a:pt x="308431" y="2355248"/>
                </a:lnTo>
                <a:lnTo>
                  <a:pt x="336568" y="2390150"/>
                </a:lnTo>
                <a:lnTo>
                  <a:pt x="365743" y="2424157"/>
                </a:lnTo>
                <a:lnTo>
                  <a:pt x="395932" y="2457245"/>
                </a:lnTo>
                <a:lnTo>
                  <a:pt x="427112" y="2489392"/>
                </a:lnTo>
                <a:lnTo>
                  <a:pt x="459258" y="2520571"/>
                </a:lnTo>
                <a:lnTo>
                  <a:pt x="492346" y="2550761"/>
                </a:lnTo>
                <a:lnTo>
                  <a:pt x="526354" y="2579936"/>
                </a:lnTo>
                <a:lnTo>
                  <a:pt x="561255" y="2608072"/>
                </a:lnTo>
                <a:lnTo>
                  <a:pt x="597027" y="2635146"/>
                </a:lnTo>
                <a:lnTo>
                  <a:pt x="633645" y="2661133"/>
                </a:lnTo>
                <a:lnTo>
                  <a:pt x="671085" y="2686010"/>
                </a:lnTo>
                <a:lnTo>
                  <a:pt x="709324" y="2709752"/>
                </a:lnTo>
                <a:lnTo>
                  <a:pt x="748337" y="2732335"/>
                </a:lnTo>
                <a:lnTo>
                  <a:pt x="788101" y="2753736"/>
                </a:lnTo>
                <a:lnTo>
                  <a:pt x="828590" y="2773931"/>
                </a:lnTo>
                <a:lnTo>
                  <a:pt x="869782" y="2792894"/>
                </a:lnTo>
                <a:lnTo>
                  <a:pt x="911652" y="2810603"/>
                </a:lnTo>
                <a:lnTo>
                  <a:pt x="954177" y="2827033"/>
                </a:lnTo>
                <a:lnTo>
                  <a:pt x="997331" y="2842161"/>
                </a:lnTo>
                <a:lnTo>
                  <a:pt x="1041092" y="2855962"/>
                </a:lnTo>
                <a:lnTo>
                  <a:pt x="1085435" y="2868412"/>
                </a:lnTo>
                <a:lnTo>
                  <a:pt x="1130335" y="2879487"/>
                </a:lnTo>
                <a:lnTo>
                  <a:pt x="1175770" y="2889164"/>
                </a:lnTo>
                <a:lnTo>
                  <a:pt x="1221716" y="2897418"/>
                </a:lnTo>
                <a:lnTo>
                  <a:pt x="1268147" y="2904225"/>
                </a:lnTo>
                <a:lnTo>
                  <a:pt x="1315040" y="2909561"/>
                </a:lnTo>
                <a:lnTo>
                  <a:pt x="1362371" y="2913402"/>
                </a:lnTo>
                <a:lnTo>
                  <a:pt x="1410116" y="2915724"/>
                </a:lnTo>
                <a:lnTo>
                  <a:pt x="1458252" y="2916504"/>
                </a:lnTo>
                <a:lnTo>
                  <a:pt x="1506387" y="2915724"/>
                </a:lnTo>
                <a:lnTo>
                  <a:pt x="1554132" y="2913402"/>
                </a:lnTo>
                <a:lnTo>
                  <a:pt x="1601463" y="2909561"/>
                </a:lnTo>
                <a:lnTo>
                  <a:pt x="1648357" y="2904225"/>
                </a:lnTo>
                <a:lnTo>
                  <a:pt x="1694788" y="2897418"/>
                </a:lnTo>
                <a:lnTo>
                  <a:pt x="1740733" y="2889164"/>
                </a:lnTo>
                <a:lnTo>
                  <a:pt x="1786168" y="2879487"/>
                </a:lnTo>
                <a:lnTo>
                  <a:pt x="1831069" y="2868412"/>
                </a:lnTo>
                <a:lnTo>
                  <a:pt x="1875411" y="2855962"/>
                </a:lnTo>
                <a:lnTo>
                  <a:pt x="1919172" y="2842161"/>
                </a:lnTo>
                <a:lnTo>
                  <a:pt x="1962327" y="2827033"/>
                </a:lnTo>
                <a:lnTo>
                  <a:pt x="2004851" y="2810603"/>
                </a:lnTo>
                <a:lnTo>
                  <a:pt x="2046721" y="2792894"/>
                </a:lnTo>
                <a:lnTo>
                  <a:pt x="2087913" y="2773931"/>
                </a:lnTo>
                <a:lnTo>
                  <a:pt x="2128402" y="2753736"/>
                </a:lnTo>
                <a:lnTo>
                  <a:pt x="2168166" y="2732335"/>
                </a:lnTo>
                <a:lnTo>
                  <a:pt x="2207179" y="2709752"/>
                </a:lnTo>
                <a:lnTo>
                  <a:pt x="2245418" y="2686010"/>
                </a:lnTo>
                <a:lnTo>
                  <a:pt x="2282858" y="2661133"/>
                </a:lnTo>
                <a:lnTo>
                  <a:pt x="2319476" y="2635146"/>
                </a:lnTo>
                <a:lnTo>
                  <a:pt x="2355248" y="2608072"/>
                </a:lnTo>
                <a:lnTo>
                  <a:pt x="2390150" y="2579936"/>
                </a:lnTo>
                <a:lnTo>
                  <a:pt x="2424157" y="2550761"/>
                </a:lnTo>
                <a:lnTo>
                  <a:pt x="2457245" y="2520571"/>
                </a:lnTo>
                <a:lnTo>
                  <a:pt x="2489392" y="2489392"/>
                </a:lnTo>
                <a:lnTo>
                  <a:pt x="2520571" y="2457245"/>
                </a:lnTo>
                <a:lnTo>
                  <a:pt x="2550761" y="2424157"/>
                </a:lnTo>
                <a:lnTo>
                  <a:pt x="2579936" y="2390150"/>
                </a:lnTo>
                <a:lnTo>
                  <a:pt x="2608072" y="2355248"/>
                </a:lnTo>
                <a:lnTo>
                  <a:pt x="2635146" y="2319476"/>
                </a:lnTo>
                <a:lnTo>
                  <a:pt x="2661133" y="2282858"/>
                </a:lnTo>
                <a:lnTo>
                  <a:pt x="2686010" y="2245418"/>
                </a:lnTo>
                <a:lnTo>
                  <a:pt x="2709752" y="2207179"/>
                </a:lnTo>
                <a:lnTo>
                  <a:pt x="2732335" y="2168166"/>
                </a:lnTo>
                <a:lnTo>
                  <a:pt x="2753736" y="2128402"/>
                </a:lnTo>
                <a:lnTo>
                  <a:pt x="2773931" y="2087913"/>
                </a:lnTo>
                <a:lnTo>
                  <a:pt x="2792894" y="2046721"/>
                </a:lnTo>
                <a:lnTo>
                  <a:pt x="2810603" y="2004851"/>
                </a:lnTo>
                <a:lnTo>
                  <a:pt x="2827033" y="1962327"/>
                </a:lnTo>
                <a:lnTo>
                  <a:pt x="2842161" y="1919172"/>
                </a:lnTo>
                <a:lnTo>
                  <a:pt x="2855962" y="1875411"/>
                </a:lnTo>
                <a:lnTo>
                  <a:pt x="2868412" y="1831069"/>
                </a:lnTo>
                <a:lnTo>
                  <a:pt x="2879487" y="1786168"/>
                </a:lnTo>
                <a:lnTo>
                  <a:pt x="2889164" y="1740733"/>
                </a:lnTo>
                <a:lnTo>
                  <a:pt x="2897418" y="1694788"/>
                </a:lnTo>
                <a:lnTo>
                  <a:pt x="2904225" y="1648357"/>
                </a:lnTo>
                <a:lnTo>
                  <a:pt x="2909561" y="1601463"/>
                </a:lnTo>
                <a:lnTo>
                  <a:pt x="2913402" y="1554132"/>
                </a:lnTo>
                <a:lnTo>
                  <a:pt x="2915724" y="1506387"/>
                </a:lnTo>
                <a:lnTo>
                  <a:pt x="2916504" y="1458252"/>
                </a:lnTo>
                <a:lnTo>
                  <a:pt x="2915724" y="1410116"/>
                </a:lnTo>
                <a:lnTo>
                  <a:pt x="2913402" y="1362371"/>
                </a:lnTo>
                <a:lnTo>
                  <a:pt x="2909561" y="1315040"/>
                </a:lnTo>
                <a:lnTo>
                  <a:pt x="2904225" y="1268147"/>
                </a:lnTo>
                <a:lnTo>
                  <a:pt x="2897418" y="1221716"/>
                </a:lnTo>
                <a:lnTo>
                  <a:pt x="2889164" y="1175770"/>
                </a:lnTo>
                <a:lnTo>
                  <a:pt x="2879487" y="1130335"/>
                </a:lnTo>
                <a:lnTo>
                  <a:pt x="2868412" y="1085435"/>
                </a:lnTo>
                <a:lnTo>
                  <a:pt x="2855962" y="1041092"/>
                </a:lnTo>
                <a:lnTo>
                  <a:pt x="2842161" y="997331"/>
                </a:lnTo>
                <a:lnTo>
                  <a:pt x="2827033" y="954177"/>
                </a:lnTo>
                <a:lnTo>
                  <a:pt x="2810603" y="911652"/>
                </a:lnTo>
                <a:lnTo>
                  <a:pt x="2792894" y="869782"/>
                </a:lnTo>
                <a:lnTo>
                  <a:pt x="2773931" y="828590"/>
                </a:lnTo>
                <a:lnTo>
                  <a:pt x="2753736" y="788101"/>
                </a:lnTo>
                <a:lnTo>
                  <a:pt x="2732335" y="748337"/>
                </a:lnTo>
                <a:lnTo>
                  <a:pt x="2709752" y="709324"/>
                </a:lnTo>
                <a:lnTo>
                  <a:pt x="2686010" y="671085"/>
                </a:lnTo>
                <a:lnTo>
                  <a:pt x="2661133" y="633645"/>
                </a:lnTo>
                <a:lnTo>
                  <a:pt x="2635146" y="597027"/>
                </a:lnTo>
                <a:lnTo>
                  <a:pt x="2608072" y="561255"/>
                </a:lnTo>
                <a:lnTo>
                  <a:pt x="2579936" y="526354"/>
                </a:lnTo>
                <a:lnTo>
                  <a:pt x="2550761" y="492346"/>
                </a:lnTo>
                <a:lnTo>
                  <a:pt x="2520571" y="459258"/>
                </a:lnTo>
                <a:lnTo>
                  <a:pt x="2489392" y="427112"/>
                </a:lnTo>
                <a:lnTo>
                  <a:pt x="2457245" y="395932"/>
                </a:lnTo>
                <a:lnTo>
                  <a:pt x="2424157" y="365743"/>
                </a:lnTo>
                <a:lnTo>
                  <a:pt x="2390150" y="336568"/>
                </a:lnTo>
                <a:lnTo>
                  <a:pt x="2355248" y="308431"/>
                </a:lnTo>
                <a:lnTo>
                  <a:pt x="2319476" y="281358"/>
                </a:lnTo>
                <a:lnTo>
                  <a:pt x="2282858" y="255370"/>
                </a:lnTo>
                <a:lnTo>
                  <a:pt x="2245418" y="230494"/>
                </a:lnTo>
                <a:lnTo>
                  <a:pt x="2207179" y="206751"/>
                </a:lnTo>
                <a:lnTo>
                  <a:pt x="2168166" y="184168"/>
                </a:lnTo>
                <a:lnTo>
                  <a:pt x="2128402" y="162767"/>
                </a:lnTo>
                <a:lnTo>
                  <a:pt x="2087913" y="142573"/>
                </a:lnTo>
                <a:lnTo>
                  <a:pt x="2046721" y="123609"/>
                </a:lnTo>
                <a:lnTo>
                  <a:pt x="2004851" y="105900"/>
                </a:lnTo>
                <a:lnTo>
                  <a:pt x="1962327" y="89470"/>
                </a:lnTo>
                <a:lnTo>
                  <a:pt x="1919172" y="74342"/>
                </a:lnTo>
                <a:lnTo>
                  <a:pt x="1875411" y="60541"/>
                </a:lnTo>
                <a:lnTo>
                  <a:pt x="1831069" y="48091"/>
                </a:lnTo>
                <a:lnTo>
                  <a:pt x="1786168" y="37016"/>
                </a:lnTo>
                <a:lnTo>
                  <a:pt x="1740733" y="27339"/>
                </a:lnTo>
                <a:lnTo>
                  <a:pt x="1694788" y="19086"/>
                </a:lnTo>
                <a:lnTo>
                  <a:pt x="1648357" y="12279"/>
                </a:lnTo>
                <a:lnTo>
                  <a:pt x="1601463" y="6943"/>
                </a:lnTo>
                <a:lnTo>
                  <a:pt x="1554132" y="3101"/>
                </a:lnTo>
                <a:lnTo>
                  <a:pt x="1506387" y="779"/>
                </a:lnTo>
                <a:lnTo>
                  <a:pt x="1458252" y="0"/>
                </a:lnTo>
                <a:close/>
              </a:path>
            </a:pathLst>
          </a:custGeom>
          <a:solidFill>
            <a:srgbClr val="A4B0AA"/>
          </a:solidFill>
        </p:spPr>
        <p:txBody>
          <a:bodyPr wrap="square" lIns="0" tIns="0" rIns="0" bIns="0" rtlCol="0"/>
          <a:lstStyle/>
          <a:p>
            <a:endParaRPr/>
          </a:p>
        </p:txBody>
      </p:sp>
      <p:sp>
        <p:nvSpPr>
          <p:cNvPr id="19" name="bg object 19"/>
          <p:cNvSpPr/>
          <p:nvPr/>
        </p:nvSpPr>
        <p:spPr>
          <a:xfrm>
            <a:off x="8966428" y="2544736"/>
            <a:ext cx="1858645" cy="1478280"/>
          </a:xfrm>
          <a:custGeom>
            <a:avLst/>
            <a:gdLst/>
            <a:ahLst/>
            <a:cxnLst/>
            <a:rect l="l" t="t" r="r" b="b"/>
            <a:pathLst>
              <a:path w="1858645" h="1478279">
                <a:moveTo>
                  <a:pt x="1204645" y="602322"/>
                </a:moveTo>
                <a:lnTo>
                  <a:pt x="1202842" y="555256"/>
                </a:lnTo>
                <a:lnTo>
                  <a:pt x="1197495" y="509181"/>
                </a:lnTo>
                <a:lnTo>
                  <a:pt x="1188745" y="464223"/>
                </a:lnTo>
                <a:lnTo>
                  <a:pt x="1176731" y="420522"/>
                </a:lnTo>
                <a:lnTo>
                  <a:pt x="1161580" y="378218"/>
                </a:lnTo>
                <a:lnTo>
                  <a:pt x="1143431" y="337439"/>
                </a:lnTo>
                <a:lnTo>
                  <a:pt x="1122413" y="298323"/>
                </a:lnTo>
                <a:lnTo>
                  <a:pt x="1098664" y="260997"/>
                </a:lnTo>
                <a:lnTo>
                  <a:pt x="1072324" y="225602"/>
                </a:lnTo>
                <a:lnTo>
                  <a:pt x="1043520" y="192278"/>
                </a:lnTo>
                <a:lnTo>
                  <a:pt x="1012380" y="161137"/>
                </a:lnTo>
                <a:lnTo>
                  <a:pt x="979043" y="132334"/>
                </a:lnTo>
                <a:lnTo>
                  <a:pt x="943648" y="105981"/>
                </a:lnTo>
                <a:lnTo>
                  <a:pt x="906335" y="82245"/>
                </a:lnTo>
                <a:lnTo>
                  <a:pt x="867219" y="61226"/>
                </a:lnTo>
                <a:lnTo>
                  <a:pt x="826439" y="43078"/>
                </a:lnTo>
                <a:lnTo>
                  <a:pt x="784136" y="27927"/>
                </a:lnTo>
                <a:lnTo>
                  <a:pt x="740435" y="15913"/>
                </a:lnTo>
                <a:lnTo>
                  <a:pt x="695477" y="7162"/>
                </a:lnTo>
                <a:lnTo>
                  <a:pt x="649401" y="1816"/>
                </a:lnTo>
                <a:lnTo>
                  <a:pt x="602322" y="0"/>
                </a:lnTo>
                <a:lnTo>
                  <a:pt x="555256" y="1816"/>
                </a:lnTo>
                <a:lnTo>
                  <a:pt x="509181" y="7162"/>
                </a:lnTo>
                <a:lnTo>
                  <a:pt x="464223" y="15913"/>
                </a:lnTo>
                <a:lnTo>
                  <a:pt x="420522" y="27927"/>
                </a:lnTo>
                <a:lnTo>
                  <a:pt x="378218" y="43078"/>
                </a:lnTo>
                <a:lnTo>
                  <a:pt x="337439" y="61226"/>
                </a:lnTo>
                <a:lnTo>
                  <a:pt x="298323" y="82245"/>
                </a:lnTo>
                <a:lnTo>
                  <a:pt x="260997" y="105981"/>
                </a:lnTo>
                <a:lnTo>
                  <a:pt x="225602" y="132334"/>
                </a:lnTo>
                <a:lnTo>
                  <a:pt x="192278" y="161137"/>
                </a:lnTo>
                <a:lnTo>
                  <a:pt x="161137" y="192278"/>
                </a:lnTo>
                <a:lnTo>
                  <a:pt x="132334" y="225602"/>
                </a:lnTo>
                <a:lnTo>
                  <a:pt x="105981" y="260997"/>
                </a:lnTo>
                <a:lnTo>
                  <a:pt x="82245" y="298323"/>
                </a:lnTo>
                <a:lnTo>
                  <a:pt x="61226" y="337439"/>
                </a:lnTo>
                <a:lnTo>
                  <a:pt x="43078" y="378218"/>
                </a:lnTo>
                <a:lnTo>
                  <a:pt x="27927" y="420522"/>
                </a:lnTo>
                <a:lnTo>
                  <a:pt x="15913" y="464223"/>
                </a:lnTo>
                <a:lnTo>
                  <a:pt x="7162" y="509181"/>
                </a:lnTo>
                <a:lnTo>
                  <a:pt x="1816" y="555256"/>
                </a:lnTo>
                <a:lnTo>
                  <a:pt x="0" y="602322"/>
                </a:lnTo>
                <a:lnTo>
                  <a:pt x="2286" y="655104"/>
                </a:lnTo>
                <a:lnTo>
                  <a:pt x="9017" y="706602"/>
                </a:lnTo>
                <a:lnTo>
                  <a:pt x="20002" y="756640"/>
                </a:lnTo>
                <a:lnTo>
                  <a:pt x="35039" y="805027"/>
                </a:lnTo>
                <a:lnTo>
                  <a:pt x="53936" y="851573"/>
                </a:lnTo>
                <a:lnTo>
                  <a:pt x="76517" y="896099"/>
                </a:lnTo>
                <a:lnTo>
                  <a:pt x="102590" y="938403"/>
                </a:lnTo>
                <a:lnTo>
                  <a:pt x="131940" y="978306"/>
                </a:lnTo>
                <a:lnTo>
                  <a:pt x="164401" y="1015619"/>
                </a:lnTo>
                <a:lnTo>
                  <a:pt x="124231" y="1240536"/>
                </a:lnTo>
                <a:lnTo>
                  <a:pt x="124929" y="1246543"/>
                </a:lnTo>
                <a:lnTo>
                  <a:pt x="128524" y="1250886"/>
                </a:lnTo>
                <a:lnTo>
                  <a:pt x="133858" y="1252766"/>
                </a:lnTo>
                <a:lnTo>
                  <a:pt x="139712" y="1251331"/>
                </a:lnTo>
                <a:lnTo>
                  <a:pt x="330301" y="1139659"/>
                </a:lnTo>
                <a:lnTo>
                  <a:pt x="372033" y="1158875"/>
                </a:lnTo>
                <a:lnTo>
                  <a:pt x="415391" y="1174940"/>
                </a:lnTo>
                <a:lnTo>
                  <a:pt x="460248" y="1187704"/>
                </a:lnTo>
                <a:lnTo>
                  <a:pt x="506450" y="1197013"/>
                </a:lnTo>
                <a:lnTo>
                  <a:pt x="553859" y="1202702"/>
                </a:lnTo>
                <a:lnTo>
                  <a:pt x="602322" y="1204633"/>
                </a:lnTo>
                <a:lnTo>
                  <a:pt x="649401" y="1202829"/>
                </a:lnTo>
                <a:lnTo>
                  <a:pt x="695477" y="1197483"/>
                </a:lnTo>
                <a:lnTo>
                  <a:pt x="740435" y="1188732"/>
                </a:lnTo>
                <a:lnTo>
                  <a:pt x="784136" y="1176718"/>
                </a:lnTo>
                <a:lnTo>
                  <a:pt x="826439" y="1161567"/>
                </a:lnTo>
                <a:lnTo>
                  <a:pt x="867219" y="1143419"/>
                </a:lnTo>
                <a:lnTo>
                  <a:pt x="906335" y="1122413"/>
                </a:lnTo>
                <a:lnTo>
                  <a:pt x="943648" y="1098664"/>
                </a:lnTo>
                <a:lnTo>
                  <a:pt x="979043" y="1072324"/>
                </a:lnTo>
                <a:lnTo>
                  <a:pt x="1012380" y="1043508"/>
                </a:lnTo>
                <a:lnTo>
                  <a:pt x="1043520" y="1012380"/>
                </a:lnTo>
                <a:lnTo>
                  <a:pt x="1072324" y="979043"/>
                </a:lnTo>
                <a:lnTo>
                  <a:pt x="1098664" y="943648"/>
                </a:lnTo>
                <a:lnTo>
                  <a:pt x="1122413" y="906322"/>
                </a:lnTo>
                <a:lnTo>
                  <a:pt x="1143431" y="867206"/>
                </a:lnTo>
                <a:lnTo>
                  <a:pt x="1161580" y="826439"/>
                </a:lnTo>
                <a:lnTo>
                  <a:pt x="1176731" y="784136"/>
                </a:lnTo>
                <a:lnTo>
                  <a:pt x="1188745" y="740435"/>
                </a:lnTo>
                <a:lnTo>
                  <a:pt x="1197495" y="695477"/>
                </a:lnTo>
                <a:lnTo>
                  <a:pt x="1202842" y="649401"/>
                </a:lnTo>
                <a:lnTo>
                  <a:pt x="1204645" y="602322"/>
                </a:lnTo>
                <a:close/>
              </a:path>
              <a:path w="1858645" h="1478279">
                <a:moveTo>
                  <a:pt x="1858124" y="850709"/>
                </a:moveTo>
                <a:lnTo>
                  <a:pt x="1856041" y="801662"/>
                </a:lnTo>
                <a:lnTo>
                  <a:pt x="1849894" y="753770"/>
                </a:lnTo>
                <a:lnTo>
                  <a:pt x="1839861" y="707212"/>
                </a:lnTo>
                <a:lnTo>
                  <a:pt x="1826107" y="662152"/>
                </a:lnTo>
                <a:lnTo>
                  <a:pt x="1808810" y="618756"/>
                </a:lnTo>
                <a:lnTo>
                  <a:pt x="1788134" y="577215"/>
                </a:lnTo>
                <a:lnTo>
                  <a:pt x="1764245" y="537679"/>
                </a:lnTo>
                <a:lnTo>
                  <a:pt x="1737334" y="500316"/>
                </a:lnTo>
                <a:lnTo>
                  <a:pt x="1707540" y="465315"/>
                </a:lnTo>
                <a:lnTo>
                  <a:pt x="1675066" y="432841"/>
                </a:lnTo>
                <a:lnTo>
                  <a:pt x="1640065" y="403059"/>
                </a:lnTo>
                <a:lnTo>
                  <a:pt x="1602701" y="376135"/>
                </a:lnTo>
                <a:lnTo>
                  <a:pt x="1563166" y="352247"/>
                </a:lnTo>
                <a:lnTo>
                  <a:pt x="1521625" y="331571"/>
                </a:lnTo>
                <a:lnTo>
                  <a:pt x="1478229" y="314274"/>
                </a:lnTo>
                <a:lnTo>
                  <a:pt x="1433169" y="300520"/>
                </a:lnTo>
                <a:lnTo>
                  <a:pt x="1386611" y="290487"/>
                </a:lnTo>
                <a:lnTo>
                  <a:pt x="1338719" y="284340"/>
                </a:lnTo>
                <a:lnTo>
                  <a:pt x="1289659" y="282257"/>
                </a:lnTo>
                <a:lnTo>
                  <a:pt x="1263662" y="282867"/>
                </a:lnTo>
                <a:lnTo>
                  <a:pt x="1237970" y="284657"/>
                </a:lnTo>
                <a:lnTo>
                  <a:pt x="1212596" y="287578"/>
                </a:lnTo>
                <a:lnTo>
                  <a:pt x="1187564" y="291579"/>
                </a:lnTo>
                <a:lnTo>
                  <a:pt x="1208189" y="333908"/>
                </a:lnTo>
                <a:lnTo>
                  <a:pt x="1225804" y="377875"/>
                </a:lnTo>
                <a:lnTo>
                  <a:pt x="1240307" y="423316"/>
                </a:lnTo>
                <a:lnTo>
                  <a:pt x="1251559" y="470115"/>
                </a:lnTo>
                <a:lnTo>
                  <a:pt x="1259446" y="518134"/>
                </a:lnTo>
                <a:lnTo>
                  <a:pt x="1263827" y="567258"/>
                </a:lnTo>
                <a:lnTo>
                  <a:pt x="1522844" y="567258"/>
                </a:lnTo>
                <a:lnTo>
                  <a:pt x="1534490" y="569607"/>
                </a:lnTo>
                <a:lnTo>
                  <a:pt x="1544002" y="576021"/>
                </a:lnTo>
                <a:lnTo>
                  <a:pt x="1550403" y="585520"/>
                </a:lnTo>
                <a:lnTo>
                  <a:pt x="1552752" y="597166"/>
                </a:lnTo>
                <a:lnTo>
                  <a:pt x="1550403" y="608812"/>
                </a:lnTo>
                <a:lnTo>
                  <a:pt x="1544002" y="618312"/>
                </a:lnTo>
                <a:lnTo>
                  <a:pt x="1534490" y="624725"/>
                </a:lnTo>
                <a:lnTo>
                  <a:pt x="1522844" y="627075"/>
                </a:lnTo>
                <a:lnTo>
                  <a:pt x="1264450" y="627075"/>
                </a:lnTo>
                <a:lnTo>
                  <a:pt x="1261389" y="671017"/>
                </a:lnTo>
                <a:lnTo>
                  <a:pt x="1255496" y="714121"/>
                </a:lnTo>
                <a:lnTo>
                  <a:pt x="1246886" y="756297"/>
                </a:lnTo>
                <a:lnTo>
                  <a:pt x="1235646" y="797458"/>
                </a:lnTo>
                <a:lnTo>
                  <a:pt x="1619796" y="797458"/>
                </a:lnTo>
                <a:lnTo>
                  <a:pt x="1631442" y="799807"/>
                </a:lnTo>
                <a:lnTo>
                  <a:pt x="1640941" y="806221"/>
                </a:lnTo>
                <a:lnTo>
                  <a:pt x="1647355" y="815721"/>
                </a:lnTo>
                <a:lnTo>
                  <a:pt x="1649704" y="827366"/>
                </a:lnTo>
                <a:lnTo>
                  <a:pt x="1647355" y="839012"/>
                </a:lnTo>
                <a:lnTo>
                  <a:pt x="1640941" y="848525"/>
                </a:lnTo>
                <a:lnTo>
                  <a:pt x="1631442" y="854938"/>
                </a:lnTo>
                <a:lnTo>
                  <a:pt x="1619796" y="857288"/>
                </a:lnTo>
                <a:lnTo>
                  <a:pt x="1213942" y="857288"/>
                </a:lnTo>
                <a:lnTo>
                  <a:pt x="1195095" y="898423"/>
                </a:lnTo>
                <a:lnTo>
                  <a:pt x="1173581" y="937996"/>
                </a:lnTo>
                <a:lnTo>
                  <a:pt x="1149515" y="975893"/>
                </a:lnTo>
                <a:lnTo>
                  <a:pt x="1122997" y="1011986"/>
                </a:lnTo>
                <a:lnTo>
                  <a:pt x="1619796" y="1011986"/>
                </a:lnTo>
                <a:lnTo>
                  <a:pt x="1631442" y="1014336"/>
                </a:lnTo>
                <a:lnTo>
                  <a:pt x="1640941" y="1020737"/>
                </a:lnTo>
                <a:lnTo>
                  <a:pt x="1647355" y="1030249"/>
                </a:lnTo>
                <a:lnTo>
                  <a:pt x="1649704" y="1041895"/>
                </a:lnTo>
                <a:lnTo>
                  <a:pt x="1647355" y="1053541"/>
                </a:lnTo>
                <a:lnTo>
                  <a:pt x="1640941" y="1063040"/>
                </a:lnTo>
                <a:lnTo>
                  <a:pt x="1631442" y="1069454"/>
                </a:lnTo>
                <a:lnTo>
                  <a:pt x="1619796" y="1071803"/>
                </a:lnTo>
                <a:lnTo>
                  <a:pt x="1069670" y="1071803"/>
                </a:lnTo>
                <a:lnTo>
                  <a:pt x="1031468" y="1106982"/>
                </a:lnTo>
                <a:lnTo>
                  <a:pt x="990587" y="1139113"/>
                </a:lnTo>
                <a:lnTo>
                  <a:pt x="947216" y="1168031"/>
                </a:lnTo>
                <a:lnTo>
                  <a:pt x="901534" y="1193520"/>
                </a:lnTo>
                <a:lnTo>
                  <a:pt x="853719" y="1215428"/>
                </a:lnTo>
                <a:lnTo>
                  <a:pt x="886548" y="1251381"/>
                </a:lnTo>
                <a:lnTo>
                  <a:pt x="922299" y="1284427"/>
                </a:lnTo>
                <a:lnTo>
                  <a:pt x="960780" y="1314348"/>
                </a:lnTo>
                <a:lnTo>
                  <a:pt x="1001788" y="1340929"/>
                </a:lnTo>
                <a:lnTo>
                  <a:pt x="1045133" y="1363992"/>
                </a:lnTo>
                <a:lnTo>
                  <a:pt x="1090599" y="1383309"/>
                </a:lnTo>
                <a:lnTo>
                  <a:pt x="1137983" y="1398689"/>
                </a:lnTo>
                <a:lnTo>
                  <a:pt x="1187094" y="1409941"/>
                </a:lnTo>
                <a:lnTo>
                  <a:pt x="1237716" y="1416824"/>
                </a:lnTo>
                <a:lnTo>
                  <a:pt x="1289659" y="1419174"/>
                </a:lnTo>
                <a:lnTo>
                  <a:pt x="1339570" y="1417002"/>
                </a:lnTo>
                <a:lnTo>
                  <a:pt x="1388262" y="1410614"/>
                </a:lnTo>
                <a:lnTo>
                  <a:pt x="1435569" y="1400213"/>
                </a:lnTo>
                <a:lnTo>
                  <a:pt x="1481315" y="1385951"/>
                </a:lnTo>
                <a:lnTo>
                  <a:pt x="1525308" y="1368044"/>
                </a:lnTo>
                <a:lnTo>
                  <a:pt x="1567395" y="1346669"/>
                </a:lnTo>
                <a:lnTo>
                  <a:pt x="1789468" y="1476794"/>
                </a:lnTo>
                <a:lnTo>
                  <a:pt x="1795348" y="1478229"/>
                </a:lnTo>
                <a:lnTo>
                  <a:pt x="1800669" y="1476349"/>
                </a:lnTo>
                <a:lnTo>
                  <a:pt x="1804276" y="1472006"/>
                </a:lnTo>
                <a:lnTo>
                  <a:pt x="1804949" y="1465999"/>
                </a:lnTo>
                <a:lnTo>
                  <a:pt x="1756752" y="1196073"/>
                </a:lnTo>
                <a:lnTo>
                  <a:pt x="1755889" y="1191247"/>
                </a:lnTo>
                <a:lnTo>
                  <a:pt x="1751888" y="1188085"/>
                </a:lnTo>
                <a:lnTo>
                  <a:pt x="1747431" y="1187678"/>
                </a:lnTo>
                <a:lnTo>
                  <a:pt x="1775460" y="1145933"/>
                </a:lnTo>
                <a:lnTo>
                  <a:pt x="1799793" y="1101699"/>
                </a:lnTo>
                <a:lnTo>
                  <a:pt x="1820189" y="1055179"/>
                </a:lnTo>
                <a:lnTo>
                  <a:pt x="1836458" y="1006602"/>
                </a:lnTo>
                <a:lnTo>
                  <a:pt x="1848345" y="956183"/>
                </a:lnTo>
                <a:lnTo>
                  <a:pt x="1855647" y="904151"/>
                </a:lnTo>
                <a:lnTo>
                  <a:pt x="1858124" y="850709"/>
                </a:lnTo>
                <a:close/>
              </a:path>
            </a:pathLst>
          </a:custGeom>
          <a:solidFill>
            <a:srgbClr val="D7DDDB"/>
          </a:solidFill>
        </p:spPr>
        <p:txBody>
          <a:bodyPr wrap="square" lIns="0" tIns="0" rIns="0" bIns="0" rtlCol="0"/>
          <a:lstStyle/>
          <a:p>
            <a:endParaRPr/>
          </a:p>
        </p:txBody>
      </p:sp>
      <p:sp>
        <p:nvSpPr>
          <p:cNvPr id="20" name="bg object 20"/>
          <p:cNvSpPr/>
          <p:nvPr/>
        </p:nvSpPr>
        <p:spPr>
          <a:xfrm>
            <a:off x="9374700" y="2916054"/>
            <a:ext cx="338455" cy="507365"/>
          </a:xfrm>
          <a:custGeom>
            <a:avLst/>
            <a:gdLst/>
            <a:ahLst/>
            <a:cxnLst/>
            <a:rect l="l" t="t" r="r" b="b"/>
            <a:pathLst>
              <a:path w="338454" h="507364">
                <a:moveTo>
                  <a:pt x="316551" y="68732"/>
                </a:moveTo>
                <a:lnTo>
                  <a:pt x="172224" y="68732"/>
                </a:lnTo>
                <a:lnTo>
                  <a:pt x="189891" y="69958"/>
                </a:lnTo>
                <a:lnTo>
                  <a:pt x="189369" y="69958"/>
                </a:lnTo>
                <a:lnTo>
                  <a:pt x="228930" y="87553"/>
                </a:lnTo>
                <a:lnTo>
                  <a:pt x="249986" y="132676"/>
                </a:lnTo>
                <a:lnTo>
                  <a:pt x="249243" y="141961"/>
                </a:lnTo>
                <a:lnTo>
                  <a:pt x="222432" y="182899"/>
                </a:lnTo>
                <a:lnTo>
                  <a:pt x="190868" y="209499"/>
                </a:lnTo>
                <a:lnTo>
                  <a:pt x="172751" y="225158"/>
                </a:lnTo>
                <a:lnTo>
                  <a:pt x="146405" y="254076"/>
                </a:lnTo>
                <a:lnTo>
                  <a:pt x="128289" y="296568"/>
                </a:lnTo>
                <a:lnTo>
                  <a:pt x="124993" y="332879"/>
                </a:lnTo>
                <a:lnTo>
                  <a:pt x="125107" y="342607"/>
                </a:lnTo>
                <a:lnTo>
                  <a:pt x="125323" y="354393"/>
                </a:lnTo>
                <a:lnTo>
                  <a:pt x="207251" y="354393"/>
                </a:lnTo>
                <a:lnTo>
                  <a:pt x="207352" y="342607"/>
                </a:lnTo>
                <a:lnTo>
                  <a:pt x="207399" y="337182"/>
                </a:lnTo>
                <a:lnTo>
                  <a:pt x="218324" y="294848"/>
                </a:lnTo>
                <a:lnTo>
                  <a:pt x="249021" y="264426"/>
                </a:lnTo>
                <a:lnTo>
                  <a:pt x="274253" y="242657"/>
                </a:lnTo>
                <a:lnTo>
                  <a:pt x="294687" y="223297"/>
                </a:lnTo>
                <a:lnTo>
                  <a:pt x="321170" y="191808"/>
                </a:lnTo>
                <a:lnTo>
                  <a:pt x="336968" y="149992"/>
                </a:lnTo>
                <a:lnTo>
                  <a:pt x="338023" y="135255"/>
                </a:lnTo>
                <a:lnTo>
                  <a:pt x="335266" y="110149"/>
                </a:lnTo>
                <a:lnTo>
                  <a:pt x="335151" y="109100"/>
                </a:lnTo>
                <a:lnTo>
                  <a:pt x="326551" y="84648"/>
                </a:lnTo>
                <a:lnTo>
                  <a:pt x="316551" y="68732"/>
                </a:lnTo>
                <a:close/>
              </a:path>
              <a:path w="338454" h="507364">
                <a:moveTo>
                  <a:pt x="168376" y="0"/>
                </a:moveTo>
                <a:lnTo>
                  <a:pt x="132789" y="2537"/>
                </a:lnTo>
                <a:lnTo>
                  <a:pt x="133075" y="2537"/>
                </a:lnTo>
                <a:lnTo>
                  <a:pt x="101075" y="10152"/>
                </a:lnTo>
                <a:lnTo>
                  <a:pt x="101309" y="10152"/>
                </a:lnTo>
                <a:lnTo>
                  <a:pt x="73509" y="22577"/>
                </a:lnTo>
                <a:lnTo>
                  <a:pt x="48996" y="40144"/>
                </a:lnTo>
                <a:lnTo>
                  <a:pt x="28883" y="61314"/>
                </a:lnTo>
                <a:lnTo>
                  <a:pt x="14016" y="84648"/>
                </a:lnTo>
                <a:lnTo>
                  <a:pt x="4389" y="110149"/>
                </a:lnTo>
                <a:lnTo>
                  <a:pt x="0" y="137820"/>
                </a:lnTo>
                <a:lnTo>
                  <a:pt x="82905" y="148107"/>
                </a:lnTo>
                <a:lnTo>
                  <a:pt x="88144" y="129312"/>
                </a:lnTo>
                <a:lnTo>
                  <a:pt x="95192" y="113085"/>
                </a:lnTo>
                <a:lnTo>
                  <a:pt x="126986" y="79764"/>
                </a:lnTo>
                <a:lnTo>
                  <a:pt x="172224" y="68732"/>
                </a:lnTo>
                <a:lnTo>
                  <a:pt x="316551" y="68732"/>
                </a:lnTo>
                <a:lnTo>
                  <a:pt x="312182" y="61786"/>
                </a:lnTo>
                <a:lnTo>
                  <a:pt x="292087" y="40640"/>
                </a:lnTo>
                <a:lnTo>
                  <a:pt x="267124" y="22851"/>
                </a:lnTo>
                <a:lnTo>
                  <a:pt x="238185" y="10152"/>
                </a:lnTo>
                <a:lnTo>
                  <a:pt x="205269" y="2537"/>
                </a:lnTo>
                <a:lnTo>
                  <a:pt x="168376" y="0"/>
                </a:lnTo>
                <a:close/>
              </a:path>
              <a:path w="338454" h="507364">
                <a:moveTo>
                  <a:pt x="215620" y="416915"/>
                </a:moveTo>
                <a:lnTo>
                  <a:pt x="125323" y="416915"/>
                </a:lnTo>
                <a:lnTo>
                  <a:pt x="125323" y="507187"/>
                </a:lnTo>
                <a:lnTo>
                  <a:pt x="215620" y="507187"/>
                </a:lnTo>
                <a:lnTo>
                  <a:pt x="215620" y="416915"/>
                </a:lnTo>
                <a:close/>
              </a:path>
            </a:pathLst>
          </a:custGeom>
          <a:solidFill>
            <a:srgbClr val="90A19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5051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16A66"/>
                </a:solidFill>
                <a:latin typeface="DIN 2014 Bold"/>
                <a:cs typeface="DIN 2014 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16A66"/>
                </a:solidFill>
                <a:latin typeface="DIN 2014 Bold"/>
                <a:cs typeface="DIN 2014 Bold"/>
              </a:defRPr>
            </a:lvl1pPr>
          </a:lstStyle>
          <a:p>
            <a:endParaRPr/>
          </a:p>
        </p:txBody>
      </p:sp>
      <p:sp>
        <p:nvSpPr>
          <p:cNvPr id="3" name="Holder 3"/>
          <p:cNvSpPr>
            <a:spLocks noGrp="1"/>
          </p:cNvSpPr>
          <p:nvPr>
            <p:ph sz="half" idx="2"/>
          </p:nvPr>
        </p:nvSpPr>
        <p:spPr>
          <a:xfrm>
            <a:off x="595376" y="1846082"/>
            <a:ext cx="4558030" cy="4141470"/>
          </a:xfrm>
          <a:prstGeom prst="rect">
            <a:avLst/>
          </a:prstGeom>
        </p:spPr>
        <p:txBody>
          <a:bodyPr wrap="square" lIns="0" tIns="0" rIns="0" bIns="0">
            <a:spAutoFit/>
          </a:bodyPr>
          <a:lstStyle>
            <a:lvl1pPr>
              <a:defRPr sz="2100" b="0" i="0">
                <a:solidFill>
                  <a:srgbClr val="716A66"/>
                </a:solidFill>
                <a:latin typeface="DIN 2014 Light"/>
                <a:cs typeface="DIN 2014 Light"/>
              </a:defRPr>
            </a:lvl1pPr>
          </a:lstStyle>
          <a:p>
            <a:endParaRPr/>
          </a:p>
        </p:txBody>
      </p:sp>
      <p:sp>
        <p:nvSpPr>
          <p:cNvPr id="4" name="Holder 4"/>
          <p:cNvSpPr>
            <a:spLocks noGrp="1"/>
          </p:cNvSpPr>
          <p:nvPr>
            <p:ph sz="half" idx="3"/>
          </p:nvPr>
        </p:nvSpPr>
        <p:spPr>
          <a:xfrm>
            <a:off x="6502400" y="1965196"/>
            <a:ext cx="4860290" cy="4331970"/>
          </a:xfrm>
          <a:prstGeom prst="rect">
            <a:avLst/>
          </a:prstGeom>
        </p:spPr>
        <p:txBody>
          <a:bodyPr wrap="square" lIns="0" tIns="0" rIns="0" bIns="0">
            <a:spAutoFit/>
          </a:bodyPr>
          <a:lstStyle>
            <a:lvl1pPr>
              <a:defRPr sz="1500" b="1" i="0">
                <a:solidFill>
                  <a:srgbClr val="716A66"/>
                </a:solidFill>
                <a:latin typeface="DIN 2014 Bold"/>
                <a:cs typeface="DIN 2014 Bold"/>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90A19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716A66"/>
                </a:solidFill>
                <a:latin typeface="DIN 2014 Bold"/>
                <a:cs typeface="DIN 2014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E1E5E3"/>
          </a:solidFill>
        </p:spPr>
        <p:txBody>
          <a:bodyPr wrap="square" lIns="0" tIns="0" rIns="0" bIns="0" rtlCol="0"/>
          <a:lstStyle/>
          <a:p>
            <a:endParaRPr/>
          </a:p>
        </p:txBody>
      </p:sp>
      <p:sp>
        <p:nvSpPr>
          <p:cNvPr id="17" name="bg object 17"/>
          <p:cNvSpPr/>
          <p:nvPr/>
        </p:nvSpPr>
        <p:spPr>
          <a:xfrm>
            <a:off x="8001000" y="0"/>
            <a:ext cx="4188460" cy="6858000"/>
          </a:xfrm>
          <a:custGeom>
            <a:avLst/>
            <a:gdLst/>
            <a:ahLst/>
            <a:cxnLst/>
            <a:rect l="l" t="t" r="r" b="b"/>
            <a:pathLst>
              <a:path w="4188459" h="6858000">
                <a:moveTo>
                  <a:pt x="4187950" y="0"/>
                </a:moveTo>
                <a:lnTo>
                  <a:pt x="1768101" y="0"/>
                </a:lnTo>
                <a:lnTo>
                  <a:pt x="1741533" y="18003"/>
                </a:lnTo>
                <a:lnTo>
                  <a:pt x="1704566" y="43663"/>
                </a:lnTo>
                <a:lnTo>
                  <a:pt x="1667903" y="69726"/>
                </a:lnTo>
                <a:lnTo>
                  <a:pt x="1631546" y="96188"/>
                </a:lnTo>
                <a:lnTo>
                  <a:pt x="1595500" y="123048"/>
                </a:lnTo>
                <a:lnTo>
                  <a:pt x="1559766" y="150301"/>
                </a:lnTo>
                <a:lnTo>
                  <a:pt x="1524350" y="177944"/>
                </a:lnTo>
                <a:lnTo>
                  <a:pt x="1489253" y="205974"/>
                </a:lnTo>
                <a:lnTo>
                  <a:pt x="1454479" y="234387"/>
                </a:lnTo>
                <a:lnTo>
                  <a:pt x="1420031" y="263182"/>
                </a:lnTo>
                <a:lnTo>
                  <a:pt x="1385912" y="292354"/>
                </a:lnTo>
                <a:lnTo>
                  <a:pt x="1352126" y="321899"/>
                </a:lnTo>
                <a:lnTo>
                  <a:pt x="1318675" y="351816"/>
                </a:lnTo>
                <a:lnTo>
                  <a:pt x="1285564" y="382101"/>
                </a:lnTo>
                <a:lnTo>
                  <a:pt x="1252794" y="412750"/>
                </a:lnTo>
                <a:lnTo>
                  <a:pt x="1220370" y="443761"/>
                </a:lnTo>
                <a:lnTo>
                  <a:pt x="1188295" y="475130"/>
                </a:lnTo>
                <a:lnTo>
                  <a:pt x="1156571" y="506854"/>
                </a:lnTo>
                <a:lnTo>
                  <a:pt x="1125202" y="538929"/>
                </a:lnTo>
                <a:lnTo>
                  <a:pt x="1094192" y="571353"/>
                </a:lnTo>
                <a:lnTo>
                  <a:pt x="1063542" y="604122"/>
                </a:lnTo>
                <a:lnTo>
                  <a:pt x="1033258" y="637234"/>
                </a:lnTo>
                <a:lnTo>
                  <a:pt x="1003341" y="670684"/>
                </a:lnTo>
                <a:lnTo>
                  <a:pt x="973795" y="704471"/>
                </a:lnTo>
                <a:lnTo>
                  <a:pt x="944623" y="738589"/>
                </a:lnTo>
                <a:lnTo>
                  <a:pt x="915829" y="773037"/>
                </a:lnTo>
                <a:lnTo>
                  <a:pt x="887415" y="807811"/>
                </a:lnTo>
                <a:lnTo>
                  <a:pt x="859385" y="842908"/>
                </a:lnTo>
                <a:lnTo>
                  <a:pt x="831742" y="878325"/>
                </a:lnTo>
                <a:lnTo>
                  <a:pt x="804489" y="914058"/>
                </a:lnTo>
                <a:lnTo>
                  <a:pt x="777630" y="950105"/>
                </a:lnTo>
                <a:lnTo>
                  <a:pt x="751167" y="986461"/>
                </a:lnTo>
                <a:lnTo>
                  <a:pt x="725104" y="1023125"/>
                </a:lnTo>
                <a:lnTo>
                  <a:pt x="699444" y="1060092"/>
                </a:lnTo>
                <a:lnTo>
                  <a:pt x="674191" y="1097359"/>
                </a:lnTo>
                <a:lnTo>
                  <a:pt x="649346" y="1134924"/>
                </a:lnTo>
                <a:lnTo>
                  <a:pt x="624915" y="1172783"/>
                </a:lnTo>
                <a:lnTo>
                  <a:pt x="600899" y="1210933"/>
                </a:lnTo>
                <a:lnTo>
                  <a:pt x="577302" y="1249370"/>
                </a:lnTo>
                <a:lnTo>
                  <a:pt x="554128" y="1288092"/>
                </a:lnTo>
                <a:lnTo>
                  <a:pt x="531379" y="1327095"/>
                </a:lnTo>
                <a:lnTo>
                  <a:pt x="509059" y="1366376"/>
                </a:lnTo>
                <a:lnTo>
                  <a:pt x="487170" y="1405932"/>
                </a:lnTo>
                <a:lnTo>
                  <a:pt x="465717" y="1445760"/>
                </a:lnTo>
                <a:lnTo>
                  <a:pt x="444702" y="1485856"/>
                </a:lnTo>
                <a:lnTo>
                  <a:pt x="424128" y="1526217"/>
                </a:lnTo>
                <a:lnTo>
                  <a:pt x="403999" y="1566840"/>
                </a:lnTo>
                <a:lnTo>
                  <a:pt x="384318" y="1607722"/>
                </a:lnTo>
                <a:lnTo>
                  <a:pt x="365088" y="1648860"/>
                </a:lnTo>
                <a:lnTo>
                  <a:pt x="346313" y="1690250"/>
                </a:lnTo>
                <a:lnTo>
                  <a:pt x="327995" y="1731889"/>
                </a:lnTo>
                <a:lnTo>
                  <a:pt x="310137" y="1773774"/>
                </a:lnTo>
                <a:lnTo>
                  <a:pt x="292744" y="1815902"/>
                </a:lnTo>
                <a:lnTo>
                  <a:pt x="275818" y="1858269"/>
                </a:lnTo>
                <a:lnTo>
                  <a:pt x="259362" y="1900873"/>
                </a:lnTo>
                <a:lnTo>
                  <a:pt x="243379" y="1943710"/>
                </a:lnTo>
                <a:lnTo>
                  <a:pt x="227874" y="1986777"/>
                </a:lnTo>
                <a:lnTo>
                  <a:pt x="212848" y="2030071"/>
                </a:lnTo>
                <a:lnTo>
                  <a:pt x="198305" y="2073588"/>
                </a:lnTo>
                <a:lnTo>
                  <a:pt x="184249" y="2117326"/>
                </a:lnTo>
                <a:lnTo>
                  <a:pt x="170683" y="2161281"/>
                </a:lnTo>
                <a:lnTo>
                  <a:pt x="157609" y="2205449"/>
                </a:lnTo>
                <a:lnTo>
                  <a:pt x="145031" y="2249829"/>
                </a:lnTo>
                <a:lnTo>
                  <a:pt x="132952" y="2294416"/>
                </a:lnTo>
                <a:lnTo>
                  <a:pt x="121376" y="2339207"/>
                </a:lnTo>
                <a:lnTo>
                  <a:pt x="110305" y="2384199"/>
                </a:lnTo>
                <a:lnTo>
                  <a:pt x="99743" y="2429390"/>
                </a:lnTo>
                <a:lnTo>
                  <a:pt x="89693" y="2474774"/>
                </a:lnTo>
                <a:lnTo>
                  <a:pt x="80158" y="2520351"/>
                </a:lnTo>
                <a:lnTo>
                  <a:pt x="71142" y="2566116"/>
                </a:lnTo>
                <a:lnTo>
                  <a:pt x="62647" y="2612066"/>
                </a:lnTo>
                <a:lnTo>
                  <a:pt x="54677" y="2658197"/>
                </a:lnTo>
                <a:lnTo>
                  <a:pt x="47236" y="2704508"/>
                </a:lnTo>
                <a:lnTo>
                  <a:pt x="40325" y="2750994"/>
                </a:lnTo>
                <a:lnTo>
                  <a:pt x="33949" y="2797652"/>
                </a:lnTo>
                <a:lnTo>
                  <a:pt x="28110" y="2844479"/>
                </a:lnTo>
                <a:lnTo>
                  <a:pt x="22812" y="2891472"/>
                </a:lnTo>
                <a:lnTo>
                  <a:pt x="18059" y="2938628"/>
                </a:lnTo>
                <a:lnTo>
                  <a:pt x="13852" y="2985943"/>
                </a:lnTo>
                <a:lnTo>
                  <a:pt x="10196" y="3033414"/>
                </a:lnTo>
                <a:lnTo>
                  <a:pt x="7094" y="3081039"/>
                </a:lnTo>
                <a:lnTo>
                  <a:pt x="4548" y="3128813"/>
                </a:lnTo>
                <a:lnTo>
                  <a:pt x="2563" y="3176734"/>
                </a:lnTo>
                <a:lnTo>
                  <a:pt x="1141" y="3224798"/>
                </a:lnTo>
                <a:lnTo>
                  <a:pt x="285" y="3273003"/>
                </a:lnTo>
                <a:lnTo>
                  <a:pt x="0" y="3321344"/>
                </a:lnTo>
                <a:lnTo>
                  <a:pt x="285" y="3369686"/>
                </a:lnTo>
                <a:lnTo>
                  <a:pt x="1141" y="3417890"/>
                </a:lnTo>
                <a:lnTo>
                  <a:pt x="2563" y="3465955"/>
                </a:lnTo>
                <a:lnTo>
                  <a:pt x="4548" y="3513875"/>
                </a:lnTo>
                <a:lnTo>
                  <a:pt x="7094" y="3561650"/>
                </a:lnTo>
                <a:lnTo>
                  <a:pt x="10196" y="3609274"/>
                </a:lnTo>
                <a:lnTo>
                  <a:pt x="13852" y="3656745"/>
                </a:lnTo>
                <a:lnTo>
                  <a:pt x="18059" y="3704061"/>
                </a:lnTo>
                <a:lnTo>
                  <a:pt x="22812" y="3751216"/>
                </a:lnTo>
                <a:lnTo>
                  <a:pt x="28110" y="3798209"/>
                </a:lnTo>
                <a:lnTo>
                  <a:pt x="33949" y="3845037"/>
                </a:lnTo>
                <a:lnTo>
                  <a:pt x="40325" y="3891695"/>
                </a:lnTo>
                <a:lnTo>
                  <a:pt x="47236" y="3938181"/>
                </a:lnTo>
                <a:lnTo>
                  <a:pt x="54677" y="3984491"/>
                </a:lnTo>
                <a:lnTo>
                  <a:pt x="62647" y="4030623"/>
                </a:lnTo>
                <a:lnTo>
                  <a:pt x="71142" y="4076573"/>
                </a:lnTo>
                <a:lnTo>
                  <a:pt x="80158" y="4122337"/>
                </a:lnTo>
                <a:lnTo>
                  <a:pt x="89693" y="4167914"/>
                </a:lnTo>
                <a:lnTo>
                  <a:pt x="99743" y="4213299"/>
                </a:lnTo>
                <a:lnTo>
                  <a:pt x="110305" y="4258489"/>
                </a:lnTo>
                <a:lnTo>
                  <a:pt x="121376" y="4303481"/>
                </a:lnTo>
                <a:lnTo>
                  <a:pt x="132952" y="4348273"/>
                </a:lnTo>
                <a:lnTo>
                  <a:pt x="145031" y="4392860"/>
                </a:lnTo>
                <a:lnTo>
                  <a:pt x="157609" y="4437239"/>
                </a:lnTo>
                <a:lnTo>
                  <a:pt x="170683" y="4481408"/>
                </a:lnTo>
                <a:lnTo>
                  <a:pt x="184249" y="4525362"/>
                </a:lnTo>
                <a:lnTo>
                  <a:pt x="198305" y="4569100"/>
                </a:lnTo>
                <a:lnTo>
                  <a:pt x="212848" y="4612617"/>
                </a:lnTo>
                <a:lnTo>
                  <a:pt x="227874" y="4655911"/>
                </a:lnTo>
                <a:lnTo>
                  <a:pt x="243379" y="4698978"/>
                </a:lnTo>
                <a:lnTo>
                  <a:pt x="259362" y="4741815"/>
                </a:lnTo>
                <a:lnTo>
                  <a:pt x="275818" y="4784419"/>
                </a:lnTo>
                <a:lnTo>
                  <a:pt x="292744" y="4826786"/>
                </a:lnTo>
                <a:lnTo>
                  <a:pt x="310137" y="4868914"/>
                </a:lnTo>
                <a:lnTo>
                  <a:pt x="327995" y="4910799"/>
                </a:lnTo>
                <a:lnTo>
                  <a:pt x="346313" y="4952439"/>
                </a:lnTo>
                <a:lnTo>
                  <a:pt x="365088" y="4993829"/>
                </a:lnTo>
                <a:lnTo>
                  <a:pt x="384318" y="5034966"/>
                </a:lnTo>
                <a:lnTo>
                  <a:pt x="403999" y="5075848"/>
                </a:lnTo>
                <a:lnTo>
                  <a:pt x="424128" y="5116471"/>
                </a:lnTo>
                <a:lnTo>
                  <a:pt x="444702" y="5156833"/>
                </a:lnTo>
                <a:lnTo>
                  <a:pt x="465717" y="5196929"/>
                </a:lnTo>
                <a:lnTo>
                  <a:pt x="487170" y="5236756"/>
                </a:lnTo>
                <a:lnTo>
                  <a:pt x="509059" y="5276312"/>
                </a:lnTo>
                <a:lnTo>
                  <a:pt x="531379" y="5315593"/>
                </a:lnTo>
                <a:lnTo>
                  <a:pt x="554128" y="5354596"/>
                </a:lnTo>
                <a:lnTo>
                  <a:pt x="577302" y="5393318"/>
                </a:lnTo>
                <a:lnTo>
                  <a:pt x="600899" y="5431755"/>
                </a:lnTo>
                <a:lnTo>
                  <a:pt x="624915" y="5469905"/>
                </a:lnTo>
                <a:lnTo>
                  <a:pt x="649346" y="5507764"/>
                </a:lnTo>
                <a:lnTo>
                  <a:pt x="674191" y="5545329"/>
                </a:lnTo>
                <a:lnTo>
                  <a:pt x="699444" y="5582596"/>
                </a:lnTo>
                <a:lnTo>
                  <a:pt x="725104" y="5619564"/>
                </a:lnTo>
                <a:lnTo>
                  <a:pt x="751167" y="5656227"/>
                </a:lnTo>
                <a:lnTo>
                  <a:pt x="777630" y="5692584"/>
                </a:lnTo>
                <a:lnTo>
                  <a:pt x="804489" y="5728630"/>
                </a:lnTo>
                <a:lnTo>
                  <a:pt x="831742" y="5764363"/>
                </a:lnTo>
                <a:lnTo>
                  <a:pt x="859385" y="5799780"/>
                </a:lnTo>
                <a:lnTo>
                  <a:pt x="887415" y="5834877"/>
                </a:lnTo>
                <a:lnTo>
                  <a:pt x="915829" y="5869651"/>
                </a:lnTo>
                <a:lnTo>
                  <a:pt x="944623" y="5904099"/>
                </a:lnTo>
                <a:lnTo>
                  <a:pt x="973795" y="5938218"/>
                </a:lnTo>
                <a:lnTo>
                  <a:pt x="1003341" y="5972004"/>
                </a:lnTo>
                <a:lnTo>
                  <a:pt x="1033258" y="6005454"/>
                </a:lnTo>
                <a:lnTo>
                  <a:pt x="1063542" y="6038566"/>
                </a:lnTo>
                <a:lnTo>
                  <a:pt x="1094192" y="6071335"/>
                </a:lnTo>
                <a:lnTo>
                  <a:pt x="1125202" y="6103759"/>
                </a:lnTo>
                <a:lnTo>
                  <a:pt x="1156571" y="6135835"/>
                </a:lnTo>
                <a:lnTo>
                  <a:pt x="1188295" y="6167558"/>
                </a:lnTo>
                <a:lnTo>
                  <a:pt x="1220370" y="6198927"/>
                </a:lnTo>
                <a:lnTo>
                  <a:pt x="1252794" y="6229938"/>
                </a:lnTo>
                <a:lnTo>
                  <a:pt x="1285564" y="6260587"/>
                </a:lnTo>
                <a:lnTo>
                  <a:pt x="1318675" y="6290872"/>
                </a:lnTo>
                <a:lnTo>
                  <a:pt x="1352126" y="6320789"/>
                </a:lnTo>
                <a:lnTo>
                  <a:pt x="1385912" y="6350335"/>
                </a:lnTo>
                <a:lnTo>
                  <a:pt x="1420031" y="6379507"/>
                </a:lnTo>
                <a:lnTo>
                  <a:pt x="1454479" y="6408301"/>
                </a:lnTo>
                <a:lnTo>
                  <a:pt x="1489253" y="6436715"/>
                </a:lnTo>
                <a:lnTo>
                  <a:pt x="1524350" y="6464745"/>
                </a:lnTo>
                <a:lnTo>
                  <a:pt x="1559766" y="6492388"/>
                </a:lnTo>
                <a:lnTo>
                  <a:pt x="1595500" y="6519640"/>
                </a:lnTo>
                <a:lnTo>
                  <a:pt x="1631546" y="6546500"/>
                </a:lnTo>
                <a:lnTo>
                  <a:pt x="1667903" y="6572963"/>
                </a:lnTo>
                <a:lnTo>
                  <a:pt x="1704566" y="6599026"/>
                </a:lnTo>
                <a:lnTo>
                  <a:pt x="1741533" y="6624685"/>
                </a:lnTo>
                <a:lnTo>
                  <a:pt x="1778801" y="6649939"/>
                </a:lnTo>
                <a:lnTo>
                  <a:pt x="1816366" y="6674783"/>
                </a:lnTo>
                <a:lnTo>
                  <a:pt x="1854224" y="6699215"/>
                </a:lnTo>
                <a:lnTo>
                  <a:pt x="1892374" y="6723231"/>
                </a:lnTo>
                <a:lnTo>
                  <a:pt x="1930812" y="6746827"/>
                </a:lnTo>
                <a:lnTo>
                  <a:pt x="1969533" y="6770002"/>
                </a:lnTo>
                <a:lnTo>
                  <a:pt x="2008537" y="6792751"/>
                </a:lnTo>
                <a:lnTo>
                  <a:pt x="2047818" y="6815071"/>
                </a:lnTo>
                <a:lnTo>
                  <a:pt x="2087374" y="6836959"/>
                </a:lnTo>
                <a:lnTo>
                  <a:pt x="2126434" y="6858000"/>
                </a:lnTo>
                <a:lnTo>
                  <a:pt x="4187950" y="6858000"/>
                </a:lnTo>
                <a:lnTo>
                  <a:pt x="4187950" y="0"/>
                </a:lnTo>
                <a:close/>
              </a:path>
            </a:pathLst>
          </a:custGeom>
          <a:solidFill>
            <a:srgbClr val="FFFFFF">
              <a:alpha val="50000"/>
            </a:srgbClr>
          </a:solidFill>
        </p:spPr>
        <p:txBody>
          <a:bodyPr wrap="square" lIns="0" tIns="0" rIns="0" bIns="0" rtlCol="0"/>
          <a:lstStyle/>
          <a:p>
            <a:endParaRPr/>
          </a:p>
        </p:txBody>
      </p:sp>
      <p:sp>
        <p:nvSpPr>
          <p:cNvPr id="18" name="bg object 18"/>
          <p:cNvSpPr/>
          <p:nvPr/>
        </p:nvSpPr>
        <p:spPr>
          <a:xfrm>
            <a:off x="8437247" y="1863092"/>
            <a:ext cx="2916555" cy="2916555"/>
          </a:xfrm>
          <a:custGeom>
            <a:avLst/>
            <a:gdLst/>
            <a:ahLst/>
            <a:cxnLst/>
            <a:rect l="l" t="t" r="r" b="b"/>
            <a:pathLst>
              <a:path w="2916554" h="2916554">
                <a:moveTo>
                  <a:pt x="1458252" y="0"/>
                </a:moveTo>
                <a:lnTo>
                  <a:pt x="1410116" y="779"/>
                </a:lnTo>
                <a:lnTo>
                  <a:pt x="1362371" y="3101"/>
                </a:lnTo>
                <a:lnTo>
                  <a:pt x="1315040" y="6943"/>
                </a:lnTo>
                <a:lnTo>
                  <a:pt x="1268147" y="12279"/>
                </a:lnTo>
                <a:lnTo>
                  <a:pt x="1221716" y="19086"/>
                </a:lnTo>
                <a:lnTo>
                  <a:pt x="1175770" y="27339"/>
                </a:lnTo>
                <a:lnTo>
                  <a:pt x="1130335" y="37016"/>
                </a:lnTo>
                <a:lnTo>
                  <a:pt x="1085435" y="48091"/>
                </a:lnTo>
                <a:lnTo>
                  <a:pt x="1041092" y="60541"/>
                </a:lnTo>
                <a:lnTo>
                  <a:pt x="997331" y="74342"/>
                </a:lnTo>
                <a:lnTo>
                  <a:pt x="954177" y="89470"/>
                </a:lnTo>
                <a:lnTo>
                  <a:pt x="911652" y="105900"/>
                </a:lnTo>
                <a:lnTo>
                  <a:pt x="869782" y="123609"/>
                </a:lnTo>
                <a:lnTo>
                  <a:pt x="828590" y="142573"/>
                </a:lnTo>
                <a:lnTo>
                  <a:pt x="788101" y="162767"/>
                </a:lnTo>
                <a:lnTo>
                  <a:pt x="748337" y="184168"/>
                </a:lnTo>
                <a:lnTo>
                  <a:pt x="709324" y="206751"/>
                </a:lnTo>
                <a:lnTo>
                  <a:pt x="671085" y="230494"/>
                </a:lnTo>
                <a:lnTo>
                  <a:pt x="633645" y="255370"/>
                </a:lnTo>
                <a:lnTo>
                  <a:pt x="597027" y="281358"/>
                </a:lnTo>
                <a:lnTo>
                  <a:pt x="561255" y="308431"/>
                </a:lnTo>
                <a:lnTo>
                  <a:pt x="526354" y="336568"/>
                </a:lnTo>
                <a:lnTo>
                  <a:pt x="492346" y="365743"/>
                </a:lnTo>
                <a:lnTo>
                  <a:pt x="459258" y="395932"/>
                </a:lnTo>
                <a:lnTo>
                  <a:pt x="427112" y="427112"/>
                </a:lnTo>
                <a:lnTo>
                  <a:pt x="395932" y="459258"/>
                </a:lnTo>
                <a:lnTo>
                  <a:pt x="365743" y="492346"/>
                </a:lnTo>
                <a:lnTo>
                  <a:pt x="336568" y="526354"/>
                </a:lnTo>
                <a:lnTo>
                  <a:pt x="308431" y="561255"/>
                </a:lnTo>
                <a:lnTo>
                  <a:pt x="281358" y="597027"/>
                </a:lnTo>
                <a:lnTo>
                  <a:pt x="255370" y="633645"/>
                </a:lnTo>
                <a:lnTo>
                  <a:pt x="230494" y="671085"/>
                </a:lnTo>
                <a:lnTo>
                  <a:pt x="206751" y="709324"/>
                </a:lnTo>
                <a:lnTo>
                  <a:pt x="184168" y="748337"/>
                </a:lnTo>
                <a:lnTo>
                  <a:pt x="162767" y="788101"/>
                </a:lnTo>
                <a:lnTo>
                  <a:pt x="142573" y="828590"/>
                </a:lnTo>
                <a:lnTo>
                  <a:pt x="123609" y="869782"/>
                </a:lnTo>
                <a:lnTo>
                  <a:pt x="105900" y="911652"/>
                </a:lnTo>
                <a:lnTo>
                  <a:pt x="89470" y="954177"/>
                </a:lnTo>
                <a:lnTo>
                  <a:pt x="74342" y="997331"/>
                </a:lnTo>
                <a:lnTo>
                  <a:pt x="60541" y="1041092"/>
                </a:lnTo>
                <a:lnTo>
                  <a:pt x="48091" y="1085435"/>
                </a:lnTo>
                <a:lnTo>
                  <a:pt x="37016" y="1130335"/>
                </a:lnTo>
                <a:lnTo>
                  <a:pt x="27339" y="1175770"/>
                </a:lnTo>
                <a:lnTo>
                  <a:pt x="19086" y="1221716"/>
                </a:lnTo>
                <a:lnTo>
                  <a:pt x="12279" y="1268147"/>
                </a:lnTo>
                <a:lnTo>
                  <a:pt x="6943" y="1315040"/>
                </a:lnTo>
                <a:lnTo>
                  <a:pt x="3101" y="1362371"/>
                </a:lnTo>
                <a:lnTo>
                  <a:pt x="779" y="1410116"/>
                </a:lnTo>
                <a:lnTo>
                  <a:pt x="0" y="1458252"/>
                </a:lnTo>
                <a:lnTo>
                  <a:pt x="779" y="1506387"/>
                </a:lnTo>
                <a:lnTo>
                  <a:pt x="3101" y="1554132"/>
                </a:lnTo>
                <a:lnTo>
                  <a:pt x="6943" y="1601463"/>
                </a:lnTo>
                <a:lnTo>
                  <a:pt x="12279" y="1648357"/>
                </a:lnTo>
                <a:lnTo>
                  <a:pt x="19086" y="1694788"/>
                </a:lnTo>
                <a:lnTo>
                  <a:pt x="27339" y="1740733"/>
                </a:lnTo>
                <a:lnTo>
                  <a:pt x="37016" y="1786168"/>
                </a:lnTo>
                <a:lnTo>
                  <a:pt x="48091" y="1831069"/>
                </a:lnTo>
                <a:lnTo>
                  <a:pt x="60541" y="1875411"/>
                </a:lnTo>
                <a:lnTo>
                  <a:pt x="74342" y="1919172"/>
                </a:lnTo>
                <a:lnTo>
                  <a:pt x="89470" y="1962327"/>
                </a:lnTo>
                <a:lnTo>
                  <a:pt x="105900" y="2004851"/>
                </a:lnTo>
                <a:lnTo>
                  <a:pt x="123609" y="2046721"/>
                </a:lnTo>
                <a:lnTo>
                  <a:pt x="142573" y="2087913"/>
                </a:lnTo>
                <a:lnTo>
                  <a:pt x="162767" y="2128402"/>
                </a:lnTo>
                <a:lnTo>
                  <a:pt x="184168" y="2168166"/>
                </a:lnTo>
                <a:lnTo>
                  <a:pt x="206751" y="2207179"/>
                </a:lnTo>
                <a:lnTo>
                  <a:pt x="230494" y="2245418"/>
                </a:lnTo>
                <a:lnTo>
                  <a:pt x="255370" y="2282858"/>
                </a:lnTo>
                <a:lnTo>
                  <a:pt x="281358" y="2319476"/>
                </a:lnTo>
                <a:lnTo>
                  <a:pt x="308431" y="2355248"/>
                </a:lnTo>
                <a:lnTo>
                  <a:pt x="336568" y="2390150"/>
                </a:lnTo>
                <a:lnTo>
                  <a:pt x="365743" y="2424157"/>
                </a:lnTo>
                <a:lnTo>
                  <a:pt x="395932" y="2457245"/>
                </a:lnTo>
                <a:lnTo>
                  <a:pt x="427112" y="2489392"/>
                </a:lnTo>
                <a:lnTo>
                  <a:pt x="459258" y="2520571"/>
                </a:lnTo>
                <a:lnTo>
                  <a:pt x="492346" y="2550761"/>
                </a:lnTo>
                <a:lnTo>
                  <a:pt x="526354" y="2579936"/>
                </a:lnTo>
                <a:lnTo>
                  <a:pt x="561255" y="2608072"/>
                </a:lnTo>
                <a:lnTo>
                  <a:pt x="597027" y="2635146"/>
                </a:lnTo>
                <a:lnTo>
                  <a:pt x="633645" y="2661133"/>
                </a:lnTo>
                <a:lnTo>
                  <a:pt x="671085" y="2686010"/>
                </a:lnTo>
                <a:lnTo>
                  <a:pt x="709324" y="2709752"/>
                </a:lnTo>
                <a:lnTo>
                  <a:pt x="748337" y="2732335"/>
                </a:lnTo>
                <a:lnTo>
                  <a:pt x="788101" y="2753736"/>
                </a:lnTo>
                <a:lnTo>
                  <a:pt x="828590" y="2773931"/>
                </a:lnTo>
                <a:lnTo>
                  <a:pt x="869782" y="2792894"/>
                </a:lnTo>
                <a:lnTo>
                  <a:pt x="911652" y="2810603"/>
                </a:lnTo>
                <a:lnTo>
                  <a:pt x="954177" y="2827033"/>
                </a:lnTo>
                <a:lnTo>
                  <a:pt x="997331" y="2842161"/>
                </a:lnTo>
                <a:lnTo>
                  <a:pt x="1041092" y="2855962"/>
                </a:lnTo>
                <a:lnTo>
                  <a:pt x="1085435" y="2868412"/>
                </a:lnTo>
                <a:lnTo>
                  <a:pt x="1130335" y="2879487"/>
                </a:lnTo>
                <a:lnTo>
                  <a:pt x="1175770" y="2889164"/>
                </a:lnTo>
                <a:lnTo>
                  <a:pt x="1221716" y="2897418"/>
                </a:lnTo>
                <a:lnTo>
                  <a:pt x="1268147" y="2904225"/>
                </a:lnTo>
                <a:lnTo>
                  <a:pt x="1315040" y="2909561"/>
                </a:lnTo>
                <a:lnTo>
                  <a:pt x="1362371" y="2913402"/>
                </a:lnTo>
                <a:lnTo>
                  <a:pt x="1410116" y="2915724"/>
                </a:lnTo>
                <a:lnTo>
                  <a:pt x="1458252" y="2916504"/>
                </a:lnTo>
                <a:lnTo>
                  <a:pt x="1506387" y="2915724"/>
                </a:lnTo>
                <a:lnTo>
                  <a:pt x="1554132" y="2913402"/>
                </a:lnTo>
                <a:lnTo>
                  <a:pt x="1601463" y="2909561"/>
                </a:lnTo>
                <a:lnTo>
                  <a:pt x="1648357" y="2904225"/>
                </a:lnTo>
                <a:lnTo>
                  <a:pt x="1694788" y="2897418"/>
                </a:lnTo>
                <a:lnTo>
                  <a:pt x="1740733" y="2889164"/>
                </a:lnTo>
                <a:lnTo>
                  <a:pt x="1786168" y="2879487"/>
                </a:lnTo>
                <a:lnTo>
                  <a:pt x="1831069" y="2868412"/>
                </a:lnTo>
                <a:lnTo>
                  <a:pt x="1875411" y="2855962"/>
                </a:lnTo>
                <a:lnTo>
                  <a:pt x="1919172" y="2842161"/>
                </a:lnTo>
                <a:lnTo>
                  <a:pt x="1962327" y="2827033"/>
                </a:lnTo>
                <a:lnTo>
                  <a:pt x="2004851" y="2810603"/>
                </a:lnTo>
                <a:lnTo>
                  <a:pt x="2046721" y="2792894"/>
                </a:lnTo>
                <a:lnTo>
                  <a:pt x="2087913" y="2773931"/>
                </a:lnTo>
                <a:lnTo>
                  <a:pt x="2128402" y="2753736"/>
                </a:lnTo>
                <a:lnTo>
                  <a:pt x="2168166" y="2732335"/>
                </a:lnTo>
                <a:lnTo>
                  <a:pt x="2207179" y="2709752"/>
                </a:lnTo>
                <a:lnTo>
                  <a:pt x="2245418" y="2686010"/>
                </a:lnTo>
                <a:lnTo>
                  <a:pt x="2282858" y="2661133"/>
                </a:lnTo>
                <a:lnTo>
                  <a:pt x="2319476" y="2635146"/>
                </a:lnTo>
                <a:lnTo>
                  <a:pt x="2355248" y="2608072"/>
                </a:lnTo>
                <a:lnTo>
                  <a:pt x="2390150" y="2579936"/>
                </a:lnTo>
                <a:lnTo>
                  <a:pt x="2424157" y="2550761"/>
                </a:lnTo>
                <a:lnTo>
                  <a:pt x="2457245" y="2520571"/>
                </a:lnTo>
                <a:lnTo>
                  <a:pt x="2489392" y="2489392"/>
                </a:lnTo>
                <a:lnTo>
                  <a:pt x="2520571" y="2457245"/>
                </a:lnTo>
                <a:lnTo>
                  <a:pt x="2550761" y="2424157"/>
                </a:lnTo>
                <a:lnTo>
                  <a:pt x="2579936" y="2390150"/>
                </a:lnTo>
                <a:lnTo>
                  <a:pt x="2608072" y="2355248"/>
                </a:lnTo>
                <a:lnTo>
                  <a:pt x="2635146" y="2319476"/>
                </a:lnTo>
                <a:lnTo>
                  <a:pt x="2661133" y="2282858"/>
                </a:lnTo>
                <a:lnTo>
                  <a:pt x="2686010" y="2245418"/>
                </a:lnTo>
                <a:lnTo>
                  <a:pt x="2709752" y="2207179"/>
                </a:lnTo>
                <a:lnTo>
                  <a:pt x="2732335" y="2168166"/>
                </a:lnTo>
                <a:lnTo>
                  <a:pt x="2753736" y="2128402"/>
                </a:lnTo>
                <a:lnTo>
                  <a:pt x="2773931" y="2087913"/>
                </a:lnTo>
                <a:lnTo>
                  <a:pt x="2792894" y="2046721"/>
                </a:lnTo>
                <a:lnTo>
                  <a:pt x="2810603" y="2004851"/>
                </a:lnTo>
                <a:lnTo>
                  <a:pt x="2827033" y="1962327"/>
                </a:lnTo>
                <a:lnTo>
                  <a:pt x="2842161" y="1919172"/>
                </a:lnTo>
                <a:lnTo>
                  <a:pt x="2855962" y="1875411"/>
                </a:lnTo>
                <a:lnTo>
                  <a:pt x="2868412" y="1831069"/>
                </a:lnTo>
                <a:lnTo>
                  <a:pt x="2879487" y="1786168"/>
                </a:lnTo>
                <a:lnTo>
                  <a:pt x="2889164" y="1740733"/>
                </a:lnTo>
                <a:lnTo>
                  <a:pt x="2897418" y="1694788"/>
                </a:lnTo>
                <a:lnTo>
                  <a:pt x="2904225" y="1648357"/>
                </a:lnTo>
                <a:lnTo>
                  <a:pt x="2909561" y="1601463"/>
                </a:lnTo>
                <a:lnTo>
                  <a:pt x="2913402" y="1554132"/>
                </a:lnTo>
                <a:lnTo>
                  <a:pt x="2915724" y="1506387"/>
                </a:lnTo>
                <a:lnTo>
                  <a:pt x="2916504" y="1458252"/>
                </a:lnTo>
                <a:lnTo>
                  <a:pt x="2915724" y="1410116"/>
                </a:lnTo>
                <a:lnTo>
                  <a:pt x="2913402" y="1362371"/>
                </a:lnTo>
                <a:lnTo>
                  <a:pt x="2909561" y="1315040"/>
                </a:lnTo>
                <a:lnTo>
                  <a:pt x="2904225" y="1268147"/>
                </a:lnTo>
                <a:lnTo>
                  <a:pt x="2897418" y="1221716"/>
                </a:lnTo>
                <a:lnTo>
                  <a:pt x="2889164" y="1175770"/>
                </a:lnTo>
                <a:lnTo>
                  <a:pt x="2879487" y="1130335"/>
                </a:lnTo>
                <a:lnTo>
                  <a:pt x="2868412" y="1085435"/>
                </a:lnTo>
                <a:lnTo>
                  <a:pt x="2855962" y="1041092"/>
                </a:lnTo>
                <a:lnTo>
                  <a:pt x="2842161" y="997331"/>
                </a:lnTo>
                <a:lnTo>
                  <a:pt x="2827033" y="954177"/>
                </a:lnTo>
                <a:lnTo>
                  <a:pt x="2810603" y="911652"/>
                </a:lnTo>
                <a:lnTo>
                  <a:pt x="2792894" y="869782"/>
                </a:lnTo>
                <a:lnTo>
                  <a:pt x="2773931" y="828590"/>
                </a:lnTo>
                <a:lnTo>
                  <a:pt x="2753736" y="788101"/>
                </a:lnTo>
                <a:lnTo>
                  <a:pt x="2732335" y="748337"/>
                </a:lnTo>
                <a:lnTo>
                  <a:pt x="2709752" y="709324"/>
                </a:lnTo>
                <a:lnTo>
                  <a:pt x="2686010" y="671085"/>
                </a:lnTo>
                <a:lnTo>
                  <a:pt x="2661133" y="633645"/>
                </a:lnTo>
                <a:lnTo>
                  <a:pt x="2635146" y="597027"/>
                </a:lnTo>
                <a:lnTo>
                  <a:pt x="2608072" y="561255"/>
                </a:lnTo>
                <a:lnTo>
                  <a:pt x="2579936" y="526354"/>
                </a:lnTo>
                <a:lnTo>
                  <a:pt x="2550761" y="492346"/>
                </a:lnTo>
                <a:lnTo>
                  <a:pt x="2520571" y="459258"/>
                </a:lnTo>
                <a:lnTo>
                  <a:pt x="2489392" y="427112"/>
                </a:lnTo>
                <a:lnTo>
                  <a:pt x="2457245" y="395932"/>
                </a:lnTo>
                <a:lnTo>
                  <a:pt x="2424157" y="365743"/>
                </a:lnTo>
                <a:lnTo>
                  <a:pt x="2390150" y="336568"/>
                </a:lnTo>
                <a:lnTo>
                  <a:pt x="2355248" y="308431"/>
                </a:lnTo>
                <a:lnTo>
                  <a:pt x="2319476" y="281358"/>
                </a:lnTo>
                <a:lnTo>
                  <a:pt x="2282858" y="255370"/>
                </a:lnTo>
                <a:lnTo>
                  <a:pt x="2245418" y="230494"/>
                </a:lnTo>
                <a:lnTo>
                  <a:pt x="2207179" y="206751"/>
                </a:lnTo>
                <a:lnTo>
                  <a:pt x="2168166" y="184168"/>
                </a:lnTo>
                <a:lnTo>
                  <a:pt x="2128402" y="162767"/>
                </a:lnTo>
                <a:lnTo>
                  <a:pt x="2087913" y="142573"/>
                </a:lnTo>
                <a:lnTo>
                  <a:pt x="2046721" y="123609"/>
                </a:lnTo>
                <a:lnTo>
                  <a:pt x="2004851" y="105900"/>
                </a:lnTo>
                <a:lnTo>
                  <a:pt x="1962327" y="89470"/>
                </a:lnTo>
                <a:lnTo>
                  <a:pt x="1919172" y="74342"/>
                </a:lnTo>
                <a:lnTo>
                  <a:pt x="1875411" y="60541"/>
                </a:lnTo>
                <a:lnTo>
                  <a:pt x="1831069" y="48091"/>
                </a:lnTo>
                <a:lnTo>
                  <a:pt x="1786168" y="37016"/>
                </a:lnTo>
                <a:lnTo>
                  <a:pt x="1740733" y="27339"/>
                </a:lnTo>
                <a:lnTo>
                  <a:pt x="1694788" y="19086"/>
                </a:lnTo>
                <a:lnTo>
                  <a:pt x="1648357" y="12279"/>
                </a:lnTo>
                <a:lnTo>
                  <a:pt x="1601463" y="6943"/>
                </a:lnTo>
                <a:lnTo>
                  <a:pt x="1554132" y="3101"/>
                </a:lnTo>
                <a:lnTo>
                  <a:pt x="1506387" y="779"/>
                </a:lnTo>
                <a:lnTo>
                  <a:pt x="1458252" y="0"/>
                </a:lnTo>
                <a:close/>
              </a:path>
            </a:pathLst>
          </a:custGeom>
          <a:solidFill>
            <a:srgbClr val="A4B0AA"/>
          </a:solidFill>
        </p:spPr>
        <p:txBody>
          <a:bodyPr wrap="square" lIns="0" tIns="0" rIns="0" bIns="0" rtlCol="0"/>
          <a:lstStyle/>
          <a:p>
            <a:endParaRPr/>
          </a:p>
        </p:txBody>
      </p:sp>
      <p:sp>
        <p:nvSpPr>
          <p:cNvPr id="19" name="bg object 19"/>
          <p:cNvSpPr/>
          <p:nvPr/>
        </p:nvSpPr>
        <p:spPr>
          <a:xfrm>
            <a:off x="8966428" y="2544736"/>
            <a:ext cx="1858645" cy="1478280"/>
          </a:xfrm>
          <a:custGeom>
            <a:avLst/>
            <a:gdLst/>
            <a:ahLst/>
            <a:cxnLst/>
            <a:rect l="l" t="t" r="r" b="b"/>
            <a:pathLst>
              <a:path w="1858645" h="1478279">
                <a:moveTo>
                  <a:pt x="1204645" y="602322"/>
                </a:moveTo>
                <a:lnTo>
                  <a:pt x="1202842" y="555256"/>
                </a:lnTo>
                <a:lnTo>
                  <a:pt x="1197495" y="509181"/>
                </a:lnTo>
                <a:lnTo>
                  <a:pt x="1188745" y="464223"/>
                </a:lnTo>
                <a:lnTo>
                  <a:pt x="1176731" y="420522"/>
                </a:lnTo>
                <a:lnTo>
                  <a:pt x="1161580" y="378218"/>
                </a:lnTo>
                <a:lnTo>
                  <a:pt x="1143431" y="337439"/>
                </a:lnTo>
                <a:lnTo>
                  <a:pt x="1122413" y="298323"/>
                </a:lnTo>
                <a:lnTo>
                  <a:pt x="1098664" y="260997"/>
                </a:lnTo>
                <a:lnTo>
                  <a:pt x="1072324" y="225602"/>
                </a:lnTo>
                <a:lnTo>
                  <a:pt x="1043520" y="192278"/>
                </a:lnTo>
                <a:lnTo>
                  <a:pt x="1012380" y="161137"/>
                </a:lnTo>
                <a:lnTo>
                  <a:pt x="979043" y="132334"/>
                </a:lnTo>
                <a:lnTo>
                  <a:pt x="943648" y="105981"/>
                </a:lnTo>
                <a:lnTo>
                  <a:pt x="906335" y="82245"/>
                </a:lnTo>
                <a:lnTo>
                  <a:pt x="867219" y="61226"/>
                </a:lnTo>
                <a:lnTo>
                  <a:pt x="826439" y="43078"/>
                </a:lnTo>
                <a:lnTo>
                  <a:pt x="784136" y="27927"/>
                </a:lnTo>
                <a:lnTo>
                  <a:pt x="740435" y="15913"/>
                </a:lnTo>
                <a:lnTo>
                  <a:pt x="695477" y="7162"/>
                </a:lnTo>
                <a:lnTo>
                  <a:pt x="649401" y="1816"/>
                </a:lnTo>
                <a:lnTo>
                  <a:pt x="602322" y="0"/>
                </a:lnTo>
                <a:lnTo>
                  <a:pt x="555256" y="1816"/>
                </a:lnTo>
                <a:lnTo>
                  <a:pt x="509181" y="7162"/>
                </a:lnTo>
                <a:lnTo>
                  <a:pt x="464223" y="15913"/>
                </a:lnTo>
                <a:lnTo>
                  <a:pt x="420522" y="27927"/>
                </a:lnTo>
                <a:lnTo>
                  <a:pt x="378218" y="43078"/>
                </a:lnTo>
                <a:lnTo>
                  <a:pt x="337439" y="61226"/>
                </a:lnTo>
                <a:lnTo>
                  <a:pt x="298323" y="82245"/>
                </a:lnTo>
                <a:lnTo>
                  <a:pt x="260997" y="105981"/>
                </a:lnTo>
                <a:lnTo>
                  <a:pt x="225602" y="132334"/>
                </a:lnTo>
                <a:lnTo>
                  <a:pt x="192278" y="161137"/>
                </a:lnTo>
                <a:lnTo>
                  <a:pt x="161137" y="192278"/>
                </a:lnTo>
                <a:lnTo>
                  <a:pt x="132334" y="225602"/>
                </a:lnTo>
                <a:lnTo>
                  <a:pt x="105981" y="260997"/>
                </a:lnTo>
                <a:lnTo>
                  <a:pt x="82245" y="298323"/>
                </a:lnTo>
                <a:lnTo>
                  <a:pt x="61226" y="337439"/>
                </a:lnTo>
                <a:lnTo>
                  <a:pt x="43078" y="378218"/>
                </a:lnTo>
                <a:lnTo>
                  <a:pt x="27927" y="420522"/>
                </a:lnTo>
                <a:lnTo>
                  <a:pt x="15913" y="464223"/>
                </a:lnTo>
                <a:lnTo>
                  <a:pt x="7162" y="509181"/>
                </a:lnTo>
                <a:lnTo>
                  <a:pt x="1816" y="555256"/>
                </a:lnTo>
                <a:lnTo>
                  <a:pt x="0" y="602322"/>
                </a:lnTo>
                <a:lnTo>
                  <a:pt x="2286" y="655104"/>
                </a:lnTo>
                <a:lnTo>
                  <a:pt x="9017" y="706602"/>
                </a:lnTo>
                <a:lnTo>
                  <a:pt x="20002" y="756640"/>
                </a:lnTo>
                <a:lnTo>
                  <a:pt x="35039" y="805027"/>
                </a:lnTo>
                <a:lnTo>
                  <a:pt x="53936" y="851573"/>
                </a:lnTo>
                <a:lnTo>
                  <a:pt x="76517" y="896099"/>
                </a:lnTo>
                <a:lnTo>
                  <a:pt x="102590" y="938403"/>
                </a:lnTo>
                <a:lnTo>
                  <a:pt x="131940" y="978306"/>
                </a:lnTo>
                <a:lnTo>
                  <a:pt x="164401" y="1015619"/>
                </a:lnTo>
                <a:lnTo>
                  <a:pt x="124231" y="1240536"/>
                </a:lnTo>
                <a:lnTo>
                  <a:pt x="124929" y="1246543"/>
                </a:lnTo>
                <a:lnTo>
                  <a:pt x="128524" y="1250886"/>
                </a:lnTo>
                <a:lnTo>
                  <a:pt x="133858" y="1252766"/>
                </a:lnTo>
                <a:lnTo>
                  <a:pt x="139712" y="1251331"/>
                </a:lnTo>
                <a:lnTo>
                  <a:pt x="330301" y="1139659"/>
                </a:lnTo>
                <a:lnTo>
                  <a:pt x="372033" y="1158875"/>
                </a:lnTo>
                <a:lnTo>
                  <a:pt x="415391" y="1174940"/>
                </a:lnTo>
                <a:lnTo>
                  <a:pt x="460248" y="1187704"/>
                </a:lnTo>
                <a:lnTo>
                  <a:pt x="506450" y="1197013"/>
                </a:lnTo>
                <a:lnTo>
                  <a:pt x="553859" y="1202702"/>
                </a:lnTo>
                <a:lnTo>
                  <a:pt x="602322" y="1204633"/>
                </a:lnTo>
                <a:lnTo>
                  <a:pt x="649401" y="1202829"/>
                </a:lnTo>
                <a:lnTo>
                  <a:pt x="695477" y="1197483"/>
                </a:lnTo>
                <a:lnTo>
                  <a:pt x="740435" y="1188732"/>
                </a:lnTo>
                <a:lnTo>
                  <a:pt x="784136" y="1176718"/>
                </a:lnTo>
                <a:lnTo>
                  <a:pt x="826439" y="1161567"/>
                </a:lnTo>
                <a:lnTo>
                  <a:pt x="867219" y="1143419"/>
                </a:lnTo>
                <a:lnTo>
                  <a:pt x="906335" y="1122413"/>
                </a:lnTo>
                <a:lnTo>
                  <a:pt x="943648" y="1098664"/>
                </a:lnTo>
                <a:lnTo>
                  <a:pt x="979043" y="1072324"/>
                </a:lnTo>
                <a:lnTo>
                  <a:pt x="1012380" y="1043508"/>
                </a:lnTo>
                <a:lnTo>
                  <a:pt x="1043520" y="1012380"/>
                </a:lnTo>
                <a:lnTo>
                  <a:pt x="1072324" y="979043"/>
                </a:lnTo>
                <a:lnTo>
                  <a:pt x="1098664" y="943648"/>
                </a:lnTo>
                <a:lnTo>
                  <a:pt x="1122413" y="906322"/>
                </a:lnTo>
                <a:lnTo>
                  <a:pt x="1143431" y="867206"/>
                </a:lnTo>
                <a:lnTo>
                  <a:pt x="1161580" y="826439"/>
                </a:lnTo>
                <a:lnTo>
                  <a:pt x="1176731" y="784136"/>
                </a:lnTo>
                <a:lnTo>
                  <a:pt x="1188745" y="740435"/>
                </a:lnTo>
                <a:lnTo>
                  <a:pt x="1197495" y="695477"/>
                </a:lnTo>
                <a:lnTo>
                  <a:pt x="1202842" y="649401"/>
                </a:lnTo>
                <a:lnTo>
                  <a:pt x="1204645" y="602322"/>
                </a:lnTo>
                <a:close/>
              </a:path>
              <a:path w="1858645" h="1478279">
                <a:moveTo>
                  <a:pt x="1858124" y="850709"/>
                </a:moveTo>
                <a:lnTo>
                  <a:pt x="1856041" y="801662"/>
                </a:lnTo>
                <a:lnTo>
                  <a:pt x="1849894" y="753770"/>
                </a:lnTo>
                <a:lnTo>
                  <a:pt x="1839861" y="707212"/>
                </a:lnTo>
                <a:lnTo>
                  <a:pt x="1826107" y="662152"/>
                </a:lnTo>
                <a:lnTo>
                  <a:pt x="1808810" y="618756"/>
                </a:lnTo>
                <a:lnTo>
                  <a:pt x="1788134" y="577215"/>
                </a:lnTo>
                <a:lnTo>
                  <a:pt x="1764245" y="537679"/>
                </a:lnTo>
                <a:lnTo>
                  <a:pt x="1737334" y="500316"/>
                </a:lnTo>
                <a:lnTo>
                  <a:pt x="1707540" y="465315"/>
                </a:lnTo>
                <a:lnTo>
                  <a:pt x="1675066" y="432841"/>
                </a:lnTo>
                <a:lnTo>
                  <a:pt x="1640065" y="403059"/>
                </a:lnTo>
                <a:lnTo>
                  <a:pt x="1602701" y="376135"/>
                </a:lnTo>
                <a:lnTo>
                  <a:pt x="1563166" y="352247"/>
                </a:lnTo>
                <a:lnTo>
                  <a:pt x="1521625" y="331571"/>
                </a:lnTo>
                <a:lnTo>
                  <a:pt x="1478229" y="314274"/>
                </a:lnTo>
                <a:lnTo>
                  <a:pt x="1433169" y="300520"/>
                </a:lnTo>
                <a:lnTo>
                  <a:pt x="1386611" y="290487"/>
                </a:lnTo>
                <a:lnTo>
                  <a:pt x="1338719" y="284340"/>
                </a:lnTo>
                <a:lnTo>
                  <a:pt x="1289659" y="282257"/>
                </a:lnTo>
                <a:lnTo>
                  <a:pt x="1263662" y="282867"/>
                </a:lnTo>
                <a:lnTo>
                  <a:pt x="1237970" y="284657"/>
                </a:lnTo>
                <a:lnTo>
                  <a:pt x="1212596" y="287578"/>
                </a:lnTo>
                <a:lnTo>
                  <a:pt x="1187564" y="291579"/>
                </a:lnTo>
                <a:lnTo>
                  <a:pt x="1208189" y="333908"/>
                </a:lnTo>
                <a:lnTo>
                  <a:pt x="1225804" y="377875"/>
                </a:lnTo>
                <a:lnTo>
                  <a:pt x="1240307" y="423316"/>
                </a:lnTo>
                <a:lnTo>
                  <a:pt x="1251559" y="470115"/>
                </a:lnTo>
                <a:lnTo>
                  <a:pt x="1259446" y="518134"/>
                </a:lnTo>
                <a:lnTo>
                  <a:pt x="1263827" y="567258"/>
                </a:lnTo>
                <a:lnTo>
                  <a:pt x="1522844" y="567258"/>
                </a:lnTo>
                <a:lnTo>
                  <a:pt x="1534490" y="569607"/>
                </a:lnTo>
                <a:lnTo>
                  <a:pt x="1544002" y="576021"/>
                </a:lnTo>
                <a:lnTo>
                  <a:pt x="1550403" y="585520"/>
                </a:lnTo>
                <a:lnTo>
                  <a:pt x="1552752" y="597166"/>
                </a:lnTo>
                <a:lnTo>
                  <a:pt x="1550403" y="608812"/>
                </a:lnTo>
                <a:lnTo>
                  <a:pt x="1544002" y="618312"/>
                </a:lnTo>
                <a:lnTo>
                  <a:pt x="1534490" y="624725"/>
                </a:lnTo>
                <a:lnTo>
                  <a:pt x="1522844" y="627075"/>
                </a:lnTo>
                <a:lnTo>
                  <a:pt x="1264450" y="627075"/>
                </a:lnTo>
                <a:lnTo>
                  <a:pt x="1261389" y="671017"/>
                </a:lnTo>
                <a:lnTo>
                  <a:pt x="1255496" y="714121"/>
                </a:lnTo>
                <a:lnTo>
                  <a:pt x="1246886" y="756297"/>
                </a:lnTo>
                <a:lnTo>
                  <a:pt x="1235646" y="797458"/>
                </a:lnTo>
                <a:lnTo>
                  <a:pt x="1619796" y="797458"/>
                </a:lnTo>
                <a:lnTo>
                  <a:pt x="1631442" y="799807"/>
                </a:lnTo>
                <a:lnTo>
                  <a:pt x="1640941" y="806221"/>
                </a:lnTo>
                <a:lnTo>
                  <a:pt x="1647355" y="815721"/>
                </a:lnTo>
                <a:lnTo>
                  <a:pt x="1649704" y="827366"/>
                </a:lnTo>
                <a:lnTo>
                  <a:pt x="1647355" y="839012"/>
                </a:lnTo>
                <a:lnTo>
                  <a:pt x="1640941" y="848525"/>
                </a:lnTo>
                <a:lnTo>
                  <a:pt x="1631442" y="854938"/>
                </a:lnTo>
                <a:lnTo>
                  <a:pt x="1619796" y="857288"/>
                </a:lnTo>
                <a:lnTo>
                  <a:pt x="1213942" y="857288"/>
                </a:lnTo>
                <a:lnTo>
                  <a:pt x="1195095" y="898423"/>
                </a:lnTo>
                <a:lnTo>
                  <a:pt x="1173581" y="937996"/>
                </a:lnTo>
                <a:lnTo>
                  <a:pt x="1149515" y="975893"/>
                </a:lnTo>
                <a:lnTo>
                  <a:pt x="1122997" y="1011986"/>
                </a:lnTo>
                <a:lnTo>
                  <a:pt x="1619796" y="1011986"/>
                </a:lnTo>
                <a:lnTo>
                  <a:pt x="1631442" y="1014336"/>
                </a:lnTo>
                <a:lnTo>
                  <a:pt x="1640941" y="1020737"/>
                </a:lnTo>
                <a:lnTo>
                  <a:pt x="1647355" y="1030249"/>
                </a:lnTo>
                <a:lnTo>
                  <a:pt x="1649704" y="1041895"/>
                </a:lnTo>
                <a:lnTo>
                  <a:pt x="1647355" y="1053541"/>
                </a:lnTo>
                <a:lnTo>
                  <a:pt x="1640941" y="1063040"/>
                </a:lnTo>
                <a:lnTo>
                  <a:pt x="1631442" y="1069454"/>
                </a:lnTo>
                <a:lnTo>
                  <a:pt x="1619796" y="1071803"/>
                </a:lnTo>
                <a:lnTo>
                  <a:pt x="1069670" y="1071803"/>
                </a:lnTo>
                <a:lnTo>
                  <a:pt x="1031468" y="1106982"/>
                </a:lnTo>
                <a:lnTo>
                  <a:pt x="990587" y="1139113"/>
                </a:lnTo>
                <a:lnTo>
                  <a:pt x="947216" y="1168031"/>
                </a:lnTo>
                <a:lnTo>
                  <a:pt x="901534" y="1193520"/>
                </a:lnTo>
                <a:lnTo>
                  <a:pt x="853719" y="1215428"/>
                </a:lnTo>
                <a:lnTo>
                  <a:pt x="886548" y="1251381"/>
                </a:lnTo>
                <a:lnTo>
                  <a:pt x="922299" y="1284427"/>
                </a:lnTo>
                <a:lnTo>
                  <a:pt x="960780" y="1314348"/>
                </a:lnTo>
                <a:lnTo>
                  <a:pt x="1001788" y="1340929"/>
                </a:lnTo>
                <a:lnTo>
                  <a:pt x="1045133" y="1363992"/>
                </a:lnTo>
                <a:lnTo>
                  <a:pt x="1090599" y="1383309"/>
                </a:lnTo>
                <a:lnTo>
                  <a:pt x="1137983" y="1398689"/>
                </a:lnTo>
                <a:lnTo>
                  <a:pt x="1187094" y="1409941"/>
                </a:lnTo>
                <a:lnTo>
                  <a:pt x="1237716" y="1416824"/>
                </a:lnTo>
                <a:lnTo>
                  <a:pt x="1289659" y="1419174"/>
                </a:lnTo>
                <a:lnTo>
                  <a:pt x="1339570" y="1417002"/>
                </a:lnTo>
                <a:lnTo>
                  <a:pt x="1388262" y="1410614"/>
                </a:lnTo>
                <a:lnTo>
                  <a:pt x="1435569" y="1400213"/>
                </a:lnTo>
                <a:lnTo>
                  <a:pt x="1481315" y="1385951"/>
                </a:lnTo>
                <a:lnTo>
                  <a:pt x="1525308" y="1368044"/>
                </a:lnTo>
                <a:lnTo>
                  <a:pt x="1567395" y="1346669"/>
                </a:lnTo>
                <a:lnTo>
                  <a:pt x="1789468" y="1476794"/>
                </a:lnTo>
                <a:lnTo>
                  <a:pt x="1795348" y="1478229"/>
                </a:lnTo>
                <a:lnTo>
                  <a:pt x="1800669" y="1476349"/>
                </a:lnTo>
                <a:lnTo>
                  <a:pt x="1804276" y="1472006"/>
                </a:lnTo>
                <a:lnTo>
                  <a:pt x="1804949" y="1465999"/>
                </a:lnTo>
                <a:lnTo>
                  <a:pt x="1756752" y="1196073"/>
                </a:lnTo>
                <a:lnTo>
                  <a:pt x="1755889" y="1191247"/>
                </a:lnTo>
                <a:lnTo>
                  <a:pt x="1751888" y="1188085"/>
                </a:lnTo>
                <a:lnTo>
                  <a:pt x="1747431" y="1187678"/>
                </a:lnTo>
                <a:lnTo>
                  <a:pt x="1775460" y="1145933"/>
                </a:lnTo>
                <a:lnTo>
                  <a:pt x="1799793" y="1101699"/>
                </a:lnTo>
                <a:lnTo>
                  <a:pt x="1820189" y="1055179"/>
                </a:lnTo>
                <a:lnTo>
                  <a:pt x="1836458" y="1006602"/>
                </a:lnTo>
                <a:lnTo>
                  <a:pt x="1848345" y="956183"/>
                </a:lnTo>
                <a:lnTo>
                  <a:pt x="1855647" y="904151"/>
                </a:lnTo>
                <a:lnTo>
                  <a:pt x="1858124" y="850709"/>
                </a:lnTo>
                <a:close/>
              </a:path>
            </a:pathLst>
          </a:custGeom>
          <a:solidFill>
            <a:srgbClr val="D7DDDB"/>
          </a:solidFill>
        </p:spPr>
        <p:txBody>
          <a:bodyPr wrap="square" lIns="0" tIns="0" rIns="0" bIns="0" rtlCol="0"/>
          <a:lstStyle/>
          <a:p>
            <a:endParaRPr/>
          </a:p>
        </p:txBody>
      </p:sp>
      <p:sp>
        <p:nvSpPr>
          <p:cNvPr id="20" name="bg object 20"/>
          <p:cNvSpPr/>
          <p:nvPr/>
        </p:nvSpPr>
        <p:spPr>
          <a:xfrm>
            <a:off x="9374700" y="2916054"/>
            <a:ext cx="338455" cy="507365"/>
          </a:xfrm>
          <a:custGeom>
            <a:avLst/>
            <a:gdLst/>
            <a:ahLst/>
            <a:cxnLst/>
            <a:rect l="l" t="t" r="r" b="b"/>
            <a:pathLst>
              <a:path w="338454" h="507364">
                <a:moveTo>
                  <a:pt x="316551" y="68732"/>
                </a:moveTo>
                <a:lnTo>
                  <a:pt x="172224" y="68732"/>
                </a:lnTo>
                <a:lnTo>
                  <a:pt x="189891" y="69958"/>
                </a:lnTo>
                <a:lnTo>
                  <a:pt x="189369" y="69958"/>
                </a:lnTo>
                <a:lnTo>
                  <a:pt x="228930" y="87553"/>
                </a:lnTo>
                <a:lnTo>
                  <a:pt x="249986" y="132676"/>
                </a:lnTo>
                <a:lnTo>
                  <a:pt x="249243" y="141961"/>
                </a:lnTo>
                <a:lnTo>
                  <a:pt x="222432" y="182899"/>
                </a:lnTo>
                <a:lnTo>
                  <a:pt x="190868" y="209499"/>
                </a:lnTo>
                <a:lnTo>
                  <a:pt x="172751" y="225158"/>
                </a:lnTo>
                <a:lnTo>
                  <a:pt x="146405" y="254076"/>
                </a:lnTo>
                <a:lnTo>
                  <a:pt x="128289" y="296568"/>
                </a:lnTo>
                <a:lnTo>
                  <a:pt x="124993" y="332879"/>
                </a:lnTo>
                <a:lnTo>
                  <a:pt x="125107" y="342607"/>
                </a:lnTo>
                <a:lnTo>
                  <a:pt x="125323" y="354393"/>
                </a:lnTo>
                <a:lnTo>
                  <a:pt x="207251" y="354393"/>
                </a:lnTo>
                <a:lnTo>
                  <a:pt x="207352" y="342607"/>
                </a:lnTo>
                <a:lnTo>
                  <a:pt x="207399" y="337182"/>
                </a:lnTo>
                <a:lnTo>
                  <a:pt x="218324" y="294848"/>
                </a:lnTo>
                <a:lnTo>
                  <a:pt x="249021" y="264426"/>
                </a:lnTo>
                <a:lnTo>
                  <a:pt x="274253" y="242657"/>
                </a:lnTo>
                <a:lnTo>
                  <a:pt x="294687" y="223297"/>
                </a:lnTo>
                <a:lnTo>
                  <a:pt x="321170" y="191808"/>
                </a:lnTo>
                <a:lnTo>
                  <a:pt x="336968" y="149992"/>
                </a:lnTo>
                <a:lnTo>
                  <a:pt x="338023" y="135255"/>
                </a:lnTo>
                <a:lnTo>
                  <a:pt x="335266" y="110149"/>
                </a:lnTo>
                <a:lnTo>
                  <a:pt x="335151" y="109100"/>
                </a:lnTo>
                <a:lnTo>
                  <a:pt x="326551" y="84648"/>
                </a:lnTo>
                <a:lnTo>
                  <a:pt x="316551" y="68732"/>
                </a:lnTo>
                <a:close/>
              </a:path>
              <a:path w="338454" h="507364">
                <a:moveTo>
                  <a:pt x="168376" y="0"/>
                </a:moveTo>
                <a:lnTo>
                  <a:pt x="132789" y="2537"/>
                </a:lnTo>
                <a:lnTo>
                  <a:pt x="133075" y="2537"/>
                </a:lnTo>
                <a:lnTo>
                  <a:pt x="101075" y="10152"/>
                </a:lnTo>
                <a:lnTo>
                  <a:pt x="101309" y="10152"/>
                </a:lnTo>
                <a:lnTo>
                  <a:pt x="73509" y="22577"/>
                </a:lnTo>
                <a:lnTo>
                  <a:pt x="48996" y="40144"/>
                </a:lnTo>
                <a:lnTo>
                  <a:pt x="28883" y="61314"/>
                </a:lnTo>
                <a:lnTo>
                  <a:pt x="14016" y="84648"/>
                </a:lnTo>
                <a:lnTo>
                  <a:pt x="4389" y="110149"/>
                </a:lnTo>
                <a:lnTo>
                  <a:pt x="0" y="137820"/>
                </a:lnTo>
                <a:lnTo>
                  <a:pt x="82905" y="148107"/>
                </a:lnTo>
                <a:lnTo>
                  <a:pt x="88144" y="129312"/>
                </a:lnTo>
                <a:lnTo>
                  <a:pt x="95192" y="113085"/>
                </a:lnTo>
                <a:lnTo>
                  <a:pt x="126986" y="79764"/>
                </a:lnTo>
                <a:lnTo>
                  <a:pt x="172224" y="68732"/>
                </a:lnTo>
                <a:lnTo>
                  <a:pt x="316551" y="68732"/>
                </a:lnTo>
                <a:lnTo>
                  <a:pt x="312182" y="61786"/>
                </a:lnTo>
                <a:lnTo>
                  <a:pt x="292087" y="40640"/>
                </a:lnTo>
                <a:lnTo>
                  <a:pt x="267124" y="22851"/>
                </a:lnTo>
                <a:lnTo>
                  <a:pt x="238185" y="10152"/>
                </a:lnTo>
                <a:lnTo>
                  <a:pt x="205269" y="2537"/>
                </a:lnTo>
                <a:lnTo>
                  <a:pt x="168376" y="0"/>
                </a:lnTo>
                <a:close/>
              </a:path>
              <a:path w="338454" h="507364">
                <a:moveTo>
                  <a:pt x="215620" y="416915"/>
                </a:moveTo>
                <a:lnTo>
                  <a:pt x="125323" y="416915"/>
                </a:lnTo>
                <a:lnTo>
                  <a:pt x="125323" y="507187"/>
                </a:lnTo>
                <a:lnTo>
                  <a:pt x="215620" y="507187"/>
                </a:lnTo>
                <a:lnTo>
                  <a:pt x="215620" y="416915"/>
                </a:lnTo>
                <a:close/>
              </a:path>
            </a:pathLst>
          </a:custGeom>
          <a:solidFill>
            <a:srgbClr val="90A19A"/>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0823" y="798467"/>
            <a:ext cx="4000500" cy="452119"/>
          </a:xfrm>
          <a:prstGeom prst="rect">
            <a:avLst/>
          </a:prstGeom>
        </p:spPr>
        <p:txBody>
          <a:bodyPr wrap="square" lIns="0" tIns="0" rIns="0" bIns="0">
            <a:spAutoFit/>
          </a:bodyPr>
          <a:lstStyle>
            <a:lvl1pPr>
              <a:defRPr sz="2800" b="1" i="0">
                <a:solidFill>
                  <a:srgbClr val="716A66"/>
                </a:solidFill>
                <a:latin typeface="DIN 2014 Bold"/>
                <a:cs typeface="DIN 2014 Bol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9851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16A66"/>
                </a:solidFill>
                <a:latin typeface="DIN 2014 Bold"/>
                <a:cs typeface="DIN 2014 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16165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716A66"/>
                </a:solidFill>
                <a:latin typeface="DIN 2014 Bold"/>
                <a:cs typeface="DIN 2014 Bold"/>
              </a:defRPr>
            </a:lvl1pPr>
          </a:lstStyle>
          <a:p>
            <a:endParaRPr/>
          </a:p>
        </p:txBody>
      </p:sp>
      <p:sp>
        <p:nvSpPr>
          <p:cNvPr id="3" name="Holder 3"/>
          <p:cNvSpPr>
            <a:spLocks noGrp="1"/>
          </p:cNvSpPr>
          <p:nvPr>
            <p:ph sz="half" idx="2"/>
          </p:nvPr>
        </p:nvSpPr>
        <p:spPr>
          <a:xfrm>
            <a:off x="595376" y="1846082"/>
            <a:ext cx="4558030" cy="4141470"/>
          </a:xfrm>
          <a:prstGeom prst="rect">
            <a:avLst/>
          </a:prstGeom>
        </p:spPr>
        <p:txBody>
          <a:bodyPr wrap="square" lIns="0" tIns="0" rIns="0" bIns="0">
            <a:spAutoFit/>
          </a:bodyPr>
          <a:lstStyle>
            <a:lvl1pPr>
              <a:defRPr sz="2100" b="0" i="0">
                <a:solidFill>
                  <a:srgbClr val="716A66"/>
                </a:solidFill>
                <a:latin typeface="DIN 2014 Light"/>
                <a:cs typeface="DIN 2014 Light"/>
              </a:defRPr>
            </a:lvl1pPr>
          </a:lstStyle>
          <a:p>
            <a:endParaRPr/>
          </a:p>
        </p:txBody>
      </p:sp>
      <p:sp>
        <p:nvSpPr>
          <p:cNvPr id="4" name="Holder 4"/>
          <p:cNvSpPr>
            <a:spLocks noGrp="1"/>
          </p:cNvSpPr>
          <p:nvPr>
            <p:ph sz="half" idx="3"/>
          </p:nvPr>
        </p:nvSpPr>
        <p:spPr>
          <a:xfrm>
            <a:off x="6502400" y="1965196"/>
            <a:ext cx="4860290" cy="4331970"/>
          </a:xfrm>
          <a:prstGeom prst="rect">
            <a:avLst/>
          </a:prstGeom>
        </p:spPr>
        <p:txBody>
          <a:bodyPr wrap="square" lIns="0" tIns="0" rIns="0" bIns="0">
            <a:spAutoFit/>
          </a:bodyPr>
          <a:lstStyle>
            <a:lvl1pPr>
              <a:defRPr sz="1500" b="1" i="0">
                <a:solidFill>
                  <a:srgbClr val="716A66"/>
                </a:solidFill>
                <a:latin typeface="DIN 2014 Bold"/>
                <a:cs typeface="DIN 2014 Bold"/>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27450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90A19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800" b="1" i="0">
                <a:solidFill>
                  <a:srgbClr val="716A66"/>
                </a:solidFill>
                <a:latin typeface="DIN 2014 Bold"/>
                <a:cs typeface="DIN 2014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8965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2" name="Holder 2"/>
          <p:cNvSpPr>
            <a:spLocks noGrp="1"/>
          </p:cNvSpPr>
          <p:nvPr>
            <p:ph type="title"/>
          </p:nvPr>
        </p:nvSpPr>
        <p:spPr>
          <a:xfrm>
            <a:off x="750823" y="798467"/>
            <a:ext cx="7481570" cy="452119"/>
          </a:xfrm>
          <a:prstGeom prst="rect">
            <a:avLst/>
          </a:prstGeom>
        </p:spPr>
        <p:txBody>
          <a:bodyPr wrap="square" lIns="0" tIns="0" rIns="0" bIns="0">
            <a:spAutoFit/>
          </a:bodyPr>
          <a:lstStyle>
            <a:lvl1pPr>
              <a:defRPr sz="2800" b="1" i="0">
                <a:solidFill>
                  <a:srgbClr val="716A66"/>
                </a:solidFill>
                <a:latin typeface="DIN 2014 Bold"/>
                <a:cs typeface="DIN 2014 Bold"/>
              </a:defRPr>
            </a:lvl1pPr>
          </a:lstStyle>
          <a:p>
            <a:endParaRPr/>
          </a:p>
        </p:txBody>
      </p:sp>
      <p:sp>
        <p:nvSpPr>
          <p:cNvPr id="3" name="Holder 3"/>
          <p:cNvSpPr>
            <a:spLocks noGrp="1"/>
          </p:cNvSpPr>
          <p:nvPr>
            <p:ph type="body" idx="1"/>
          </p:nvPr>
        </p:nvSpPr>
        <p:spPr>
          <a:xfrm>
            <a:off x="725423" y="2772196"/>
            <a:ext cx="10784205" cy="3143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50823" y="798467"/>
            <a:ext cx="7481570" cy="452119"/>
          </a:xfrm>
          <a:prstGeom prst="rect">
            <a:avLst/>
          </a:prstGeom>
        </p:spPr>
        <p:txBody>
          <a:bodyPr wrap="square" lIns="0" tIns="0" rIns="0" bIns="0">
            <a:spAutoFit/>
          </a:bodyPr>
          <a:lstStyle>
            <a:lvl1pPr>
              <a:defRPr sz="2800" b="1" i="0">
                <a:solidFill>
                  <a:srgbClr val="716A66"/>
                </a:solidFill>
                <a:latin typeface="DIN 2014 Bold"/>
                <a:cs typeface="DIN 2014 Bold"/>
              </a:defRPr>
            </a:lvl1pPr>
          </a:lstStyle>
          <a:p>
            <a:endParaRPr dirty="0"/>
          </a:p>
        </p:txBody>
      </p:sp>
      <p:sp>
        <p:nvSpPr>
          <p:cNvPr id="3" name="Holder 3"/>
          <p:cNvSpPr>
            <a:spLocks noGrp="1"/>
          </p:cNvSpPr>
          <p:nvPr>
            <p:ph type="body" idx="1"/>
          </p:nvPr>
        </p:nvSpPr>
        <p:spPr>
          <a:xfrm>
            <a:off x="725423" y="2772196"/>
            <a:ext cx="10784205" cy="3143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4/30/2025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9528638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8" Type="http://schemas.openxmlformats.org/officeDocument/2006/relationships/image" Target="../media/image372.png"/><Relationship Id="rId13" Type="http://schemas.openxmlformats.org/officeDocument/2006/relationships/image" Target="../media/image377.png"/><Relationship Id="rId3" Type="http://schemas.openxmlformats.org/officeDocument/2006/relationships/image" Target="../media/image367.png"/><Relationship Id="rId7" Type="http://schemas.openxmlformats.org/officeDocument/2006/relationships/image" Target="../media/image371.png"/><Relationship Id="rId12" Type="http://schemas.openxmlformats.org/officeDocument/2006/relationships/image" Target="../media/image376.png"/><Relationship Id="rId2" Type="http://schemas.openxmlformats.org/officeDocument/2006/relationships/image" Target="../media/image366.png"/><Relationship Id="rId16"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375.png"/><Relationship Id="rId5" Type="http://schemas.openxmlformats.org/officeDocument/2006/relationships/image" Target="../media/image369.png"/><Relationship Id="rId15" Type="http://schemas.openxmlformats.org/officeDocument/2006/relationships/image" Target="../media/image379.png"/><Relationship Id="rId10" Type="http://schemas.openxmlformats.org/officeDocument/2006/relationships/image" Target="../media/image374.png"/><Relationship Id="rId4" Type="http://schemas.openxmlformats.org/officeDocument/2006/relationships/image" Target="../media/image368.png"/><Relationship Id="rId9" Type="http://schemas.openxmlformats.org/officeDocument/2006/relationships/image" Target="../media/image373.png"/><Relationship Id="rId14" Type="http://schemas.openxmlformats.org/officeDocument/2006/relationships/image" Target="../media/image378.png"/></Relationships>
</file>

<file path=ppt/slides/_rels/slide105.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381.jpeg"/><Relationship Id="rId5" Type="http://schemas.openxmlformats.org/officeDocument/2006/relationships/image" Target="../media/image314.png"/><Relationship Id="rId4" Type="http://schemas.openxmlformats.org/officeDocument/2006/relationships/image" Target="../media/image31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82.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383.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image" Target="../media/image385.png"/><Relationship Id="rId1" Type="http://schemas.openxmlformats.org/officeDocument/2006/relationships/slideLayout" Target="../slideLayouts/slideLayout2.xml"/><Relationship Id="rId5" Type="http://schemas.openxmlformats.org/officeDocument/2006/relationships/image" Target="../media/image388.png"/><Relationship Id="rId4" Type="http://schemas.openxmlformats.org/officeDocument/2006/relationships/image" Target="../media/image387.png"/></Relationships>
</file>

<file path=ppt/slides/_rels/slide117.xml.rels><?xml version="1.0" encoding="UTF-8" standalone="yes"?>
<Relationships xmlns="http://schemas.openxmlformats.org/package/2006/relationships"><Relationship Id="rId8" Type="http://schemas.openxmlformats.org/officeDocument/2006/relationships/image" Target="../media/image395.emf"/><Relationship Id="rId3" Type="http://schemas.openxmlformats.org/officeDocument/2006/relationships/image" Target="../media/image390.jpg"/><Relationship Id="rId7" Type="http://schemas.openxmlformats.org/officeDocument/2006/relationships/image" Target="../media/image394.png"/><Relationship Id="rId12" Type="http://schemas.openxmlformats.org/officeDocument/2006/relationships/hyperlink" Target="https://www.jsifurniture.com/about-us/sustainability/overview/" TargetMode="External"/><Relationship Id="rId2" Type="http://schemas.openxmlformats.org/officeDocument/2006/relationships/image" Target="../media/image389.png"/><Relationship Id="rId1" Type="http://schemas.openxmlformats.org/officeDocument/2006/relationships/slideLayout" Target="../slideLayouts/slideLayout2.xml"/><Relationship Id="rId6" Type="http://schemas.openxmlformats.org/officeDocument/2006/relationships/image" Target="../media/image393.png"/><Relationship Id="rId11" Type="http://schemas.openxmlformats.org/officeDocument/2006/relationships/image" Target="../media/image398.jpeg"/><Relationship Id="rId5" Type="http://schemas.openxmlformats.org/officeDocument/2006/relationships/image" Target="../media/image392.png"/><Relationship Id="rId10" Type="http://schemas.openxmlformats.org/officeDocument/2006/relationships/image" Target="../media/image397.png"/><Relationship Id="rId4" Type="http://schemas.openxmlformats.org/officeDocument/2006/relationships/image" Target="../media/image391.jpg"/><Relationship Id="rId9" Type="http://schemas.openxmlformats.org/officeDocument/2006/relationships/image" Target="../media/image396.emf"/></Relationships>
</file>

<file path=ppt/slides/_rels/slide118.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mailto:corey_jackson@premierinc.com" TargetMode="External"/><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hyperlink" Target="mailto:micki_hammond@premierinc.com" TargetMode="Externa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hyperlink" Target="mailto:Timothy_Elder@premierinc.com" TargetMode="External"/><Relationship Id="rId5" Type="http://schemas.openxmlformats.org/officeDocument/2006/relationships/image" Target="../media/image34.jpeg"/><Relationship Id="rId10" Type="http://schemas.openxmlformats.org/officeDocument/2006/relationships/hyperlink" Target="mailto:jason_ferri@premierinc.com" TargetMode="External"/><Relationship Id="rId4" Type="http://schemas.openxmlformats.org/officeDocument/2006/relationships/image" Target="../media/image33.jpeg"/><Relationship Id="rId9" Type="http://schemas.openxmlformats.org/officeDocument/2006/relationships/hyperlink" Target="mailto:mailtomark_olenski@premierinc.com"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 Id="rId14" Type="http://schemas.openxmlformats.org/officeDocument/2006/relationships/image" Target="../media/image81.png"/></Relationships>
</file>

<file path=ppt/slides/_rels/slide43.xml.rels><?xml version="1.0" encoding="UTF-8" standalone="yes"?>
<Relationships xmlns="http://schemas.openxmlformats.org/package/2006/relationships"><Relationship Id="rId13" Type="http://schemas.openxmlformats.org/officeDocument/2006/relationships/image" Target="../media/image93.png"/><Relationship Id="rId18" Type="http://schemas.openxmlformats.org/officeDocument/2006/relationships/image" Target="../media/image98.png"/><Relationship Id="rId26" Type="http://schemas.openxmlformats.org/officeDocument/2006/relationships/image" Target="../media/image106.png"/><Relationship Id="rId21" Type="http://schemas.openxmlformats.org/officeDocument/2006/relationships/image" Target="../media/image101.png"/><Relationship Id="rId34" Type="http://schemas.openxmlformats.org/officeDocument/2006/relationships/image" Target="../media/image114.png"/><Relationship Id="rId7" Type="http://schemas.openxmlformats.org/officeDocument/2006/relationships/image" Target="../media/image87.png"/><Relationship Id="rId12" Type="http://schemas.openxmlformats.org/officeDocument/2006/relationships/image" Target="../media/image92.png"/><Relationship Id="rId17" Type="http://schemas.openxmlformats.org/officeDocument/2006/relationships/image" Target="../media/image97.png"/><Relationship Id="rId25" Type="http://schemas.openxmlformats.org/officeDocument/2006/relationships/image" Target="../media/image105.png"/><Relationship Id="rId33" Type="http://schemas.openxmlformats.org/officeDocument/2006/relationships/image" Target="../media/image113.pn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pn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png"/><Relationship Id="rId5" Type="http://schemas.openxmlformats.org/officeDocument/2006/relationships/image" Target="../media/image85.png"/><Relationship Id="rId15" Type="http://schemas.openxmlformats.org/officeDocument/2006/relationships/image" Target="../media/image95.png"/><Relationship Id="rId23" Type="http://schemas.openxmlformats.org/officeDocument/2006/relationships/image" Target="../media/image103.pn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png"/><Relationship Id="rId31" Type="http://schemas.openxmlformats.org/officeDocument/2006/relationships/image" Target="../media/image111.png"/><Relationship Id="rId4" Type="http://schemas.openxmlformats.org/officeDocument/2006/relationships/image" Target="../media/image84.png"/><Relationship Id="rId9" Type="http://schemas.openxmlformats.org/officeDocument/2006/relationships/image" Target="../media/image89.pn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png"/><Relationship Id="rId30" Type="http://schemas.openxmlformats.org/officeDocument/2006/relationships/image" Target="../media/image110.png"/><Relationship Id="rId35" Type="http://schemas.openxmlformats.org/officeDocument/2006/relationships/image" Target="../media/image115.png"/><Relationship Id="rId8" Type="http://schemas.openxmlformats.org/officeDocument/2006/relationships/image" Target="../media/image88.png"/><Relationship Id="rId3" Type="http://schemas.openxmlformats.org/officeDocument/2006/relationships/image" Target="../media/image83.png"/></Relationships>
</file>

<file path=ppt/slides/_rels/slide44.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45.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53.png"/><Relationship Id="rId26" Type="http://schemas.openxmlformats.org/officeDocument/2006/relationships/image" Target="../media/image161.png"/><Relationship Id="rId3" Type="http://schemas.openxmlformats.org/officeDocument/2006/relationships/image" Target="../media/image138.png"/><Relationship Id="rId21" Type="http://schemas.openxmlformats.org/officeDocument/2006/relationships/image" Target="../media/image156.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2.png"/><Relationship Id="rId25" Type="http://schemas.openxmlformats.org/officeDocument/2006/relationships/image" Target="../media/image160.png"/><Relationship Id="rId2" Type="http://schemas.openxmlformats.org/officeDocument/2006/relationships/image" Target="../media/image137.png"/><Relationship Id="rId16" Type="http://schemas.openxmlformats.org/officeDocument/2006/relationships/image" Target="../media/image151.png"/><Relationship Id="rId20"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24" Type="http://schemas.openxmlformats.org/officeDocument/2006/relationships/image" Target="../media/image159.png"/><Relationship Id="rId5" Type="http://schemas.openxmlformats.org/officeDocument/2006/relationships/image" Target="../media/image140.png"/><Relationship Id="rId15" Type="http://schemas.openxmlformats.org/officeDocument/2006/relationships/image" Target="../media/image150.png"/><Relationship Id="rId23" Type="http://schemas.openxmlformats.org/officeDocument/2006/relationships/image" Target="../media/image158.png"/><Relationship Id="rId10" Type="http://schemas.openxmlformats.org/officeDocument/2006/relationships/image" Target="../media/image145.png"/><Relationship Id="rId19" Type="http://schemas.openxmlformats.org/officeDocument/2006/relationships/image" Target="../media/image154.png"/><Relationship Id="rId4" Type="http://schemas.openxmlformats.org/officeDocument/2006/relationships/image" Target="../media/image139.png"/><Relationship Id="rId9" Type="http://schemas.openxmlformats.org/officeDocument/2006/relationships/image" Target="../media/image144.png"/><Relationship Id="rId14" Type="http://schemas.openxmlformats.org/officeDocument/2006/relationships/image" Target="../media/image149.png"/><Relationship Id="rId22" Type="http://schemas.openxmlformats.org/officeDocument/2006/relationships/image" Target="../media/image157.png"/><Relationship Id="rId27" Type="http://schemas.openxmlformats.org/officeDocument/2006/relationships/image" Target="../media/image162.png"/></Relationships>
</file>

<file path=ppt/slides/_rels/slide46.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9.png"/><Relationship Id="rId3" Type="http://schemas.openxmlformats.org/officeDocument/2006/relationships/image" Target="../media/image164.png"/><Relationship Id="rId21" Type="http://schemas.openxmlformats.org/officeDocument/2006/relationships/image" Target="../media/image182.pn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78.png"/><Relationship Id="rId2" Type="http://schemas.openxmlformats.org/officeDocument/2006/relationships/image" Target="../media/image163.png"/><Relationship Id="rId16" Type="http://schemas.openxmlformats.org/officeDocument/2006/relationships/image" Target="../media/image177.png"/><Relationship Id="rId20"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image" Target="../media/image167.pn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76.png"/><Relationship Id="rId10" Type="http://schemas.openxmlformats.org/officeDocument/2006/relationships/image" Target="../media/image171.png"/><Relationship Id="rId19" Type="http://schemas.openxmlformats.org/officeDocument/2006/relationships/image" Target="../media/image180.png"/><Relationship Id="rId4" Type="http://schemas.openxmlformats.org/officeDocument/2006/relationships/image" Target="../media/image165.png"/><Relationship Id="rId9" Type="http://schemas.openxmlformats.org/officeDocument/2006/relationships/image" Target="../media/image170.png"/><Relationship Id="rId14" Type="http://schemas.openxmlformats.org/officeDocument/2006/relationships/image" Target="../media/image175.png"/><Relationship Id="rId22" Type="http://schemas.openxmlformats.org/officeDocument/2006/relationships/image" Target="../media/image183.png"/></Relationships>
</file>

<file path=ppt/slides/_rels/slide47.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18" Type="http://schemas.openxmlformats.org/officeDocument/2006/relationships/image" Target="../media/image200.png"/><Relationship Id="rId26" Type="http://schemas.openxmlformats.org/officeDocument/2006/relationships/image" Target="../media/image208.png"/><Relationship Id="rId3" Type="http://schemas.openxmlformats.org/officeDocument/2006/relationships/image" Target="../media/image185.png"/><Relationship Id="rId21" Type="http://schemas.openxmlformats.org/officeDocument/2006/relationships/image" Target="../media/image203.png"/><Relationship Id="rId7" Type="http://schemas.openxmlformats.org/officeDocument/2006/relationships/image" Target="../media/image189.png"/><Relationship Id="rId12" Type="http://schemas.openxmlformats.org/officeDocument/2006/relationships/image" Target="../media/image194.png"/><Relationship Id="rId17" Type="http://schemas.openxmlformats.org/officeDocument/2006/relationships/image" Target="../media/image199.png"/><Relationship Id="rId25" Type="http://schemas.openxmlformats.org/officeDocument/2006/relationships/image" Target="../media/image207.png"/><Relationship Id="rId2" Type="http://schemas.openxmlformats.org/officeDocument/2006/relationships/image" Target="../media/image184.jpeg"/><Relationship Id="rId16" Type="http://schemas.openxmlformats.org/officeDocument/2006/relationships/image" Target="../media/image198.png"/><Relationship Id="rId20"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88.png"/><Relationship Id="rId11" Type="http://schemas.openxmlformats.org/officeDocument/2006/relationships/image" Target="../media/image193.png"/><Relationship Id="rId24" Type="http://schemas.openxmlformats.org/officeDocument/2006/relationships/image" Target="../media/image206.png"/><Relationship Id="rId5" Type="http://schemas.openxmlformats.org/officeDocument/2006/relationships/image" Target="../media/image187.png"/><Relationship Id="rId15" Type="http://schemas.openxmlformats.org/officeDocument/2006/relationships/image" Target="../media/image197.png"/><Relationship Id="rId23" Type="http://schemas.openxmlformats.org/officeDocument/2006/relationships/image" Target="../media/image205.png"/><Relationship Id="rId28" Type="http://schemas.openxmlformats.org/officeDocument/2006/relationships/image" Target="../media/image210.png"/><Relationship Id="rId10" Type="http://schemas.openxmlformats.org/officeDocument/2006/relationships/image" Target="../media/image192.png"/><Relationship Id="rId19" Type="http://schemas.openxmlformats.org/officeDocument/2006/relationships/image" Target="../media/image201.png"/><Relationship Id="rId4" Type="http://schemas.openxmlformats.org/officeDocument/2006/relationships/image" Target="../media/image186.png"/><Relationship Id="rId9" Type="http://schemas.openxmlformats.org/officeDocument/2006/relationships/image" Target="../media/image191.png"/><Relationship Id="rId14" Type="http://schemas.openxmlformats.org/officeDocument/2006/relationships/image" Target="../media/image196.png"/><Relationship Id="rId22" Type="http://schemas.openxmlformats.org/officeDocument/2006/relationships/image" Target="../media/image204.png"/><Relationship Id="rId27" Type="http://schemas.openxmlformats.org/officeDocument/2006/relationships/image" Target="../media/image209.png"/></Relationships>
</file>

<file path=ppt/slides/_rels/slide48.xml.rels><?xml version="1.0" encoding="UTF-8" standalone="yes"?>
<Relationships xmlns="http://schemas.openxmlformats.org/package/2006/relationships"><Relationship Id="rId8" Type="http://schemas.openxmlformats.org/officeDocument/2006/relationships/image" Target="../media/image217.png"/><Relationship Id="rId13" Type="http://schemas.openxmlformats.org/officeDocument/2006/relationships/image" Target="../media/image222.png"/><Relationship Id="rId18" Type="http://schemas.openxmlformats.org/officeDocument/2006/relationships/image" Target="../media/image227.png"/><Relationship Id="rId3" Type="http://schemas.openxmlformats.org/officeDocument/2006/relationships/image" Target="../media/image212.png"/><Relationship Id="rId7" Type="http://schemas.openxmlformats.org/officeDocument/2006/relationships/image" Target="../media/image216.png"/><Relationship Id="rId12" Type="http://schemas.openxmlformats.org/officeDocument/2006/relationships/image" Target="../media/image221.png"/><Relationship Id="rId17" Type="http://schemas.openxmlformats.org/officeDocument/2006/relationships/image" Target="../media/image226.png"/><Relationship Id="rId2" Type="http://schemas.openxmlformats.org/officeDocument/2006/relationships/image" Target="../media/image211.png"/><Relationship Id="rId16" Type="http://schemas.openxmlformats.org/officeDocument/2006/relationships/image" Target="../media/image225.png"/><Relationship Id="rId20" Type="http://schemas.openxmlformats.org/officeDocument/2006/relationships/image" Target="../media/image229.png"/><Relationship Id="rId1" Type="http://schemas.openxmlformats.org/officeDocument/2006/relationships/slideLayout" Target="../slideLayouts/slideLayout7.xml"/><Relationship Id="rId6" Type="http://schemas.openxmlformats.org/officeDocument/2006/relationships/image" Target="../media/image215.png"/><Relationship Id="rId11" Type="http://schemas.openxmlformats.org/officeDocument/2006/relationships/image" Target="../media/image220.png"/><Relationship Id="rId5" Type="http://schemas.openxmlformats.org/officeDocument/2006/relationships/image" Target="../media/image214.png"/><Relationship Id="rId15" Type="http://schemas.openxmlformats.org/officeDocument/2006/relationships/image" Target="../media/image224.png"/><Relationship Id="rId10" Type="http://schemas.openxmlformats.org/officeDocument/2006/relationships/image" Target="../media/image219.png"/><Relationship Id="rId19" Type="http://schemas.openxmlformats.org/officeDocument/2006/relationships/image" Target="../media/image228.png"/><Relationship Id="rId4" Type="http://schemas.openxmlformats.org/officeDocument/2006/relationships/image" Target="../media/image213.png"/><Relationship Id="rId9" Type="http://schemas.openxmlformats.org/officeDocument/2006/relationships/image" Target="../media/image218.png"/><Relationship Id="rId14" Type="http://schemas.openxmlformats.org/officeDocument/2006/relationships/image" Target="../media/image223.png"/></Relationships>
</file>

<file path=ppt/slides/_rels/slide49.xml.rels><?xml version="1.0" encoding="UTF-8" standalone="yes"?>
<Relationships xmlns="http://schemas.openxmlformats.org/package/2006/relationships"><Relationship Id="rId8" Type="http://schemas.openxmlformats.org/officeDocument/2006/relationships/image" Target="../media/image236.png"/><Relationship Id="rId13" Type="http://schemas.openxmlformats.org/officeDocument/2006/relationships/image" Target="../media/image241.png"/><Relationship Id="rId3" Type="http://schemas.openxmlformats.org/officeDocument/2006/relationships/image" Target="../media/image231.png"/><Relationship Id="rId7" Type="http://schemas.openxmlformats.org/officeDocument/2006/relationships/image" Target="../media/image235.png"/><Relationship Id="rId12" Type="http://schemas.openxmlformats.org/officeDocument/2006/relationships/image" Target="../media/image240.png"/><Relationship Id="rId17" Type="http://schemas.openxmlformats.org/officeDocument/2006/relationships/image" Target="../media/image245.png"/><Relationship Id="rId2" Type="http://schemas.openxmlformats.org/officeDocument/2006/relationships/image" Target="../media/image230.png"/><Relationship Id="rId16" Type="http://schemas.openxmlformats.org/officeDocument/2006/relationships/image" Target="../media/image244.png"/><Relationship Id="rId1" Type="http://schemas.openxmlformats.org/officeDocument/2006/relationships/slideLayout" Target="../slideLayouts/slideLayout7.xml"/><Relationship Id="rId6" Type="http://schemas.openxmlformats.org/officeDocument/2006/relationships/image" Target="../media/image234.png"/><Relationship Id="rId11" Type="http://schemas.openxmlformats.org/officeDocument/2006/relationships/image" Target="../media/image239.png"/><Relationship Id="rId5" Type="http://schemas.openxmlformats.org/officeDocument/2006/relationships/image" Target="../media/image233.png"/><Relationship Id="rId15" Type="http://schemas.openxmlformats.org/officeDocument/2006/relationships/image" Target="../media/image243.png"/><Relationship Id="rId10" Type="http://schemas.openxmlformats.org/officeDocument/2006/relationships/image" Target="../media/image238.png"/><Relationship Id="rId4" Type="http://schemas.openxmlformats.org/officeDocument/2006/relationships/image" Target="../media/image232.png"/><Relationship Id="rId9" Type="http://schemas.openxmlformats.org/officeDocument/2006/relationships/image" Target="../media/image237.png"/><Relationship Id="rId14" Type="http://schemas.openxmlformats.org/officeDocument/2006/relationships/image" Target="../media/image2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18" Type="http://schemas.openxmlformats.org/officeDocument/2006/relationships/image" Target="../media/image262.png"/><Relationship Id="rId26" Type="http://schemas.openxmlformats.org/officeDocument/2006/relationships/image" Target="../media/image270.png"/><Relationship Id="rId3" Type="http://schemas.openxmlformats.org/officeDocument/2006/relationships/image" Target="../media/image247.png"/><Relationship Id="rId21" Type="http://schemas.openxmlformats.org/officeDocument/2006/relationships/image" Target="../media/image265.png"/><Relationship Id="rId7" Type="http://schemas.openxmlformats.org/officeDocument/2006/relationships/image" Target="../media/image251.png"/><Relationship Id="rId12" Type="http://schemas.openxmlformats.org/officeDocument/2006/relationships/image" Target="../media/image256.png"/><Relationship Id="rId17" Type="http://schemas.openxmlformats.org/officeDocument/2006/relationships/image" Target="../media/image261.png"/><Relationship Id="rId25" Type="http://schemas.openxmlformats.org/officeDocument/2006/relationships/image" Target="../media/image269.png"/><Relationship Id="rId2" Type="http://schemas.openxmlformats.org/officeDocument/2006/relationships/image" Target="../media/image246.png"/><Relationship Id="rId16" Type="http://schemas.openxmlformats.org/officeDocument/2006/relationships/image" Target="../media/image260.png"/><Relationship Id="rId20" Type="http://schemas.openxmlformats.org/officeDocument/2006/relationships/image" Target="../media/image264.png"/><Relationship Id="rId29" Type="http://schemas.openxmlformats.org/officeDocument/2006/relationships/image" Target="../media/image273.png"/><Relationship Id="rId1" Type="http://schemas.openxmlformats.org/officeDocument/2006/relationships/slideLayout" Target="../slideLayouts/slideLayout7.xml"/><Relationship Id="rId6" Type="http://schemas.openxmlformats.org/officeDocument/2006/relationships/image" Target="../media/image250.png"/><Relationship Id="rId11" Type="http://schemas.openxmlformats.org/officeDocument/2006/relationships/image" Target="../media/image255.png"/><Relationship Id="rId24" Type="http://schemas.openxmlformats.org/officeDocument/2006/relationships/image" Target="../media/image268.png"/><Relationship Id="rId5" Type="http://schemas.openxmlformats.org/officeDocument/2006/relationships/image" Target="../media/image249.png"/><Relationship Id="rId15" Type="http://schemas.openxmlformats.org/officeDocument/2006/relationships/image" Target="../media/image259.png"/><Relationship Id="rId23" Type="http://schemas.openxmlformats.org/officeDocument/2006/relationships/image" Target="../media/image267.png"/><Relationship Id="rId28" Type="http://schemas.openxmlformats.org/officeDocument/2006/relationships/image" Target="../media/image272.png"/><Relationship Id="rId10" Type="http://schemas.openxmlformats.org/officeDocument/2006/relationships/image" Target="../media/image254.png"/><Relationship Id="rId19" Type="http://schemas.openxmlformats.org/officeDocument/2006/relationships/image" Target="../media/image263.png"/><Relationship Id="rId31" Type="http://schemas.openxmlformats.org/officeDocument/2006/relationships/image" Target="../media/image275.png"/><Relationship Id="rId4" Type="http://schemas.openxmlformats.org/officeDocument/2006/relationships/image" Target="../media/image248.png"/><Relationship Id="rId9" Type="http://schemas.openxmlformats.org/officeDocument/2006/relationships/image" Target="../media/image253.png"/><Relationship Id="rId14" Type="http://schemas.openxmlformats.org/officeDocument/2006/relationships/image" Target="../media/image258.png"/><Relationship Id="rId22" Type="http://schemas.openxmlformats.org/officeDocument/2006/relationships/image" Target="../media/image266.png"/><Relationship Id="rId27" Type="http://schemas.openxmlformats.org/officeDocument/2006/relationships/image" Target="../media/image271.png"/><Relationship Id="rId30" Type="http://schemas.openxmlformats.org/officeDocument/2006/relationships/image" Target="../media/image2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6" Type="http://schemas.openxmlformats.org/officeDocument/2006/relationships/image" Target="../media/image291.png"/><Relationship Id="rId1" Type="http://schemas.openxmlformats.org/officeDocument/2006/relationships/slideLayout" Target="../slideLayouts/slideLayout5.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5" Type="http://schemas.openxmlformats.org/officeDocument/2006/relationships/image" Target="../media/image29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28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294.png"/><Relationship Id="rId7" Type="http://schemas.openxmlformats.org/officeDocument/2006/relationships/image" Target="../media/image298.png"/><Relationship Id="rId12" Type="http://schemas.openxmlformats.org/officeDocument/2006/relationships/image" Target="../media/image303.png"/><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image" Target="../media/image297.png"/><Relationship Id="rId11" Type="http://schemas.openxmlformats.org/officeDocument/2006/relationships/image" Target="../media/image302.png"/><Relationship Id="rId5" Type="http://schemas.openxmlformats.org/officeDocument/2006/relationships/image" Target="../media/image296.png"/><Relationship Id="rId10" Type="http://schemas.openxmlformats.org/officeDocument/2006/relationships/image" Target="../media/image301.png"/><Relationship Id="rId4" Type="http://schemas.openxmlformats.org/officeDocument/2006/relationships/image" Target="../media/image295.png"/><Relationship Id="rId9" Type="http://schemas.openxmlformats.org/officeDocument/2006/relationships/image" Target="../media/image300.png"/></Relationships>
</file>

<file path=ppt/slides/_rels/slide62.xml.rels><?xml version="1.0" encoding="UTF-8" standalone="yes"?>
<Relationships xmlns="http://schemas.openxmlformats.org/package/2006/relationships"><Relationship Id="rId8" Type="http://schemas.openxmlformats.org/officeDocument/2006/relationships/image" Target="../media/image310.png"/><Relationship Id="rId13" Type="http://schemas.openxmlformats.org/officeDocument/2006/relationships/image" Target="../media/image315.png"/><Relationship Id="rId3" Type="http://schemas.openxmlformats.org/officeDocument/2006/relationships/image" Target="../media/image305.png"/><Relationship Id="rId7" Type="http://schemas.openxmlformats.org/officeDocument/2006/relationships/image" Target="../media/image309.jpeg"/><Relationship Id="rId12" Type="http://schemas.openxmlformats.org/officeDocument/2006/relationships/image" Target="../media/image314.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8.jpeg"/><Relationship Id="rId11" Type="http://schemas.openxmlformats.org/officeDocument/2006/relationships/image" Target="../media/image313.png"/><Relationship Id="rId5" Type="http://schemas.openxmlformats.org/officeDocument/2006/relationships/image" Target="../media/image307.jpeg"/><Relationship Id="rId10" Type="http://schemas.openxmlformats.org/officeDocument/2006/relationships/image" Target="../media/image312.png"/><Relationship Id="rId4" Type="http://schemas.openxmlformats.org/officeDocument/2006/relationships/image" Target="../media/image306.png"/><Relationship Id="rId9" Type="http://schemas.openxmlformats.org/officeDocument/2006/relationships/image" Target="../media/image311.png"/><Relationship Id="rId14" Type="http://schemas.openxmlformats.org/officeDocument/2006/relationships/image" Target="../media/image31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image" Target="../media/image319.jpg"/><Relationship Id="rId5" Type="http://schemas.openxmlformats.org/officeDocument/2006/relationships/image" Target="../media/image314.png"/><Relationship Id="rId4" Type="http://schemas.openxmlformats.org/officeDocument/2006/relationships/image" Target="../media/image3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8" Type="http://schemas.openxmlformats.org/officeDocument/2006/relationships/image" Target="../media/image326.jpeg"/><Relationship Id="rId3" Type="http://schemas.openxmlformats.org/officeDocument/2006/relationships/image" Target="../media/image321.png"/><Relationship Id="rId7" Type="http://schemas.openxmlformats.org/officeDocument/2006/relationships/image" Target="../media/image325.png"/><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 Id="rId9" Type="http://schemas.openxmlformats.org/officeDocument/2006/relationships/image" Target="../media/image3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8" Type="http://schemas.openxmlformats.org/officeDocument/2006/relationships/image" Target="../media/image334.png"/><Relationship Id="rId13" Type="http://schemas.openxmlformats.org/officeDocument/2006/relationships/image" Target="../media/image339.emf"/><Relationship Id="rId3" Type="http://schemas.openxmlformats.org/officeDocument/2006/relationships/image" Target="../media/image329.png"/><Relationship Id="rId7" Type="http://schemas.openxmlformats.org/officeDocument/2006/relationships/image" Target="../media/image333.png"/><Relationship Id="rId12" Type="http://schemas.openxmlformats.org/officeDocument/2006/relationships/image" Target="../media/image338.emf"/><Relationship Id="rId17" Type="http://schemas.openxmlformats.org/officeDocument/2006/relationships/image" Target="../media/image343.emf"/><Relationship Id="rId2" Type="http://schemas.openxmlformats.org/officeDocument/2006/relationships/image" Target="../media/image328.png"/><Relationship Id="rId16" Type="http://schemas.openxmlformats.org/officeDocument/2006/relationships/image" Target="../media/image342.emf"/><Relationship Id="rId1" Type="http://schemas.openxmlformats.org/officeDocument/2006/relationships/slideLayout" Target="../slideLayouts/slideLayout2.xml"/><Relationship Id="rId6" Type="http://schemas.openxmlformats.org/officeDocument/2006/relationships/image" Target="../media/image332.png"/><Relationship Id="rId11" Type="http://schemas.openxmlformats.org/officeDocument/2006/relationships/image" Target="../media/image337.png"/><Relationship Id="rId5" Type="http://schemas.openxmlformats.org/officeDocument/2006/relationships/image" Target="../media/image331.png"/><Relationship Id="rId15" Type="http://schemas.openxmlformats.org/officeDocument/2006/relationships/image" Target="../media/image341.emf"/><Relationship Id="rId10" Type="http://schemas.openxmlformats.org/officeDocument/2006/relationships/image" Target="../media/image336.png"/><Relationship Id="rId4" Type="http://schemas.openxmlformats.org/officeDocument/2006/relationships/image" Target="../media/image330.png"/><Relationship Id="rId9" Type="http://schemas.openxmlformats.org/officeDocument/2006/relationships/image" Target="../media/image335.png"/><Relationship Id="rId14" Type="http://schemas.openxmlformats.org/officeDocument/2006/relationships/image" Target="../media/image340.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png"/><Relationship Id="rId1" Type="http://schemas.openxmlformats.org/officeDocument/2006/relationships/slideLayout" Target="../slideLayouts/slideLayout2.xml"/><Relationship Id="rId5" Type="http://schemas.openxmlformats.org/officeDocument/2006/relationships/image" Target="../media/image347.png"/><Relationship Id="rId4" Type="http://schemas.openxmlformats.org/officeDocument/2006/relationships/image" Target="../media/image346.png"/></Relationships>
</file>

<file path=ppt/slides/_rels/slide78.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slideLayout" Target="../slideLayouts/slideLayout2.xml"/><Relationship Id="rId4" Type="http://schemas.openxmlformats.org/officeDocument/2006/relationships/image" Target="../media/image348.emf"/></Relationships>
</file>

<file path=ppt/slides/_rels/slide81.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48.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8" Type="http://schemas.openxmlformats.org/officeDocument/2006/relationships/image" Target="../media/image357.png"/><Relationship Id="rId3" Type="http://schemas.openxmlformats.org/officeDocument/2006/relationships/image" Target="../media/image352.png"/><Relationship Id="rId7" Type="http://schemas.openxmlformats.org/officeDocument/2006/relationships/image" Target="../media/image356.png"/><Relationship Id="rId2" Type="http://schemas.openxmlformats.org/officeDocument/2006/relationships/image" Target="../media/image351.png"/><Relationship Id="rId1" Type="http://schemas.openxmlformats.org/officeDocument/2006/relationships/slideLayout" Target="../slideLayouts/slideLayout4.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 Id="rId9" Type="http://schemas.openxmlformats.org/officeDocument/2006/relationships/image" Target="../media/image35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359.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6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64.jpeg"/><Relationship Id="rId2" Type="http://schemas.openxmlformats.org/officeDocument/2006/relationships/image" Target="../media/image363.jpeg"/><Relationship Id="rId1" Type="http://schemas.openxmlformats.org/officeDocument/2006/relationships/slideLayout" Target="../slideLayouts/slideLayout2.xml"/><Relationship Id="rId4" Type="http://schemas.openxmlformats.org/officeDocument/2006/relationships/image" Target="../media/image36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089903" y="0"/>
            <a:ext cx="6090285" cy="6858000"/>
            <a:chOff x="6089903" y="0"/>
            <a:chExt cx="6090285" cy="6858000"/>
          </a:xfrm>
        </p:grpSpPr>
        <p:pic>
          <p:nvPicPr>
            <p:cNvPr id="3" name="object 3"/>
            <p:cNvPicPr/>
            <p:nvPr/>
          </p:nvPicPr>
          <p:blipFill>
            <a:blip r:embed="rId2" cstate="print"/>
            <a:stretch>
              <a:fillRect/>
            </a:stretch>
          </p:blipFill>
          <p:spPr>
            <a:xfrm>
              <a:off x="6089904" y="0"/>
              <a:ext cx="6089903" cy="6858000"/>
            </a:xfrm>
            <a:prstGeom prst="rect">
              <a:avLst/>
            </a:prstGeom>
          </p:spPr>
        </p:pic>
        <p:sp>
          <p:nvSpPr>
            <p:cNvPr id="4" name="object 4"/>
            <p:cNvSpPr/>
            <p:nvPr/>
          </p:nvSpPr>
          <p:spPr>
            <a:xfrm>
              <a:off x="6089903" y="0"/>
              <a:ext cx="6090285" cy="6858000"/>
            </a:xfrm>
            <a:custGeom>
              <a:avLst/>
              <a:gdLst/>
              <a:ahLst/>
              <a:cxnLst/>
              <a:rect l="l" t="t" r="r" b="b"/>
              <a:pathLst>
                <a:path w="6090284" h="6858000">
                  <a:moveTo>
                    <a:pt x="6089904" y="0"/>
                  </a:moveTo>
                  <a:lnTo>
                    <a:pt x="0" y="0"/>
                  </a:lnTo>
                  <a:lnTo>
                    <a:pt x="0" y="6858000"/>
                  </a:lnTo>
                  <a:lnTo>
                    <a:pt x="6089904" y="6858000"/>
                  </a:lnTo>
                  <a:lnTo>
                    <a:pt x="6089904" y="0"/>
                  </a:lnTo>
                  <a:close/>
                </a:path>
              </a:pathLst>
            </a:custGeom>
            <a:solidFill>
              <a:srgbClr val="92A09A">
                <a:alpha val="30978"/>
              </a:srgbClr>
            </a:solidFill>
          </p:spPr>
          <p:txBody>
            <a:bodyPr wrap="square" lIns="0" tIns="0" rIns="0" bIns="0" rtlCol="0"/>
            <a:lstStyle/>
            <a:p>
              <a:endParaRPr/>
            </a:p>
          </p:txBody>
        </p:sp>
        <p:sp>
          <p:nvSpPr>
            <p:cNvPr id="5" name="object 5"/>
            <p:cNvSpPr/>
            <p:nvPr/>
          </p:nvSpPr>
          <p:spPr>
            <a:xfrm>
              <a:off x="7935493" y="906640"/>
              <a:ext cx="264160" cy="162560"/>
            </a:xfrm>
            <a:custGeom>
              <a:avLst/>
              <a:gdLst/>
              <a:ahLst/>
              <a:cxnLst/>
              <a:rect l="l" t="t" r="r" b="b"/>
              <a:pathLst>
                <a:path w="264159" h="162559">
                  <a:moveTo>
                    <a:pt x="121907" y="0"/>
                  </a:moveTo>
                  <a:lnTo>
                    <a:pt x="89027" y="0"/>
                  </a:lnTo>
                  <a:lnTo>
                    <a:pt x="89027" y="64770"/>
                  </a:lnTo>
                  <a:lnTo>
                    <a:pt x="32880" y="64770"/>
                  </a:lnTo>
                  <a:lnTo>
                    <a:pt x="32880" y="0"/>
                  </a:lnTo>
                  <a:lnTo>
                    <a:pt x="0" y="0"/>
                  </a:lnTo>
                  <a:lnTo>
                    <a:pt x="0" y="64770"/>
                  </a:lnTo>
                  <a:lnTo>
                    <a:pt x="0" y="92710"/>
                  </a:lnTo>
                  <a:lnTo>
                    <a:pt x="0" y="162560"/>
                  </a:lnTo>
                  <a:lnTo>
                    <a:pt x="32880" y="162560"/>
                  </a:lnTo>
                  <a:lnTo>
                    <a:pt x="32880" y="92710"/>
                  </a:lnTo>
                  <a:lnTo>
                    <a:pt x="89027" y="92710"/>
                  </a:lnTo>
                  <a:lnTo>
                    <a:pt x="89027" y="162560"/>
                  </a:lnTo>
                  <a:lnTo>
                    <a:pt x="121907" y="162560"/>
                  </a:lnTo>
                  <a:lnTo>
                    <a:pt x="121907" y="92710"/>
                  </a:lnTo>
                  <a:lnTo>
                    <a:pt x="121907" y="64770"/>
                  </a:lnTo>
                  <a:lnTo>
                    <a:pt x="121907" y="0"/>
                  </a:lnTo>
                  <a:close/>
                </a:path>
                <a:path w="264159" h="162559">
                  <a:moveTo>
                    <a:pt x="263537" y="0"/>
                  </a:moveTo>
                  <a:lnTo>
                    <a:pt x="162534" y="0"/>
                  </a:lnTo>
                  <a:lnTo>
                    <a:pt x="162534" y="27940"/>
                  </a:lnTo>
                  <a:lnTo>
                    <a:pt x="162534" y="64770"/>
                  </a:lnTo>
                  <a:lnTo>
                    <a:pt x="162534" y="92710"/>
                  </a:lnTo>
                  <a:lnTo>
                    <a:pt x="162534" y="134620"/>
                  </a:lnTo>
                  <a:lnTo>
                    <a:pt x="162534" y="162560"/>
                  </a:lnTo>
                  <a:lnTo>
                    <a:pt x="263537" y="162560"/>
                  </a:lnTo>
                  <a:lnTo>
                    <a:pt x="263537" y="134620"/>
                  </a:lnTo>
                  <a:lnTo>
                    <a:pt x="195414" y="134620"/>
                  </a:lnTo>
                  <a:lnTo>
                    <a:pt x="195414" y="92710"/>
                  </a:lnTo>
                  <a:lnTo>
                    <a:pt x="256489" y="92710"/>
                  </a:lnTo>
                  <a:lnTo>
                    <a:pt x="256489" y="64770"/>
                  </a:lnTo>
                  <a:lnTo>
                    <a:pt x="195414" y="64770"/>
                  </a:lnTo>
                  <a:lnTo>
                    <a:pt x="195414" y="27940"/>
                  </a:lnTo>
                  <a:lnTo>
                    <a:pt x="263537" y="27940"/>
                  </a:lnTo>
                  <a:lnTo>
                    <a:pt x="263537" y="0"/>
                  </a:lnTo>
                  <a:close/>
                </a:path>
              </a:pathLst>
            </a:custGeom>
            <a:solidFill>
              <a:srgbClr val="FFFFFF"/>
            </a:solidFill>
          </p:spPr>
          <p:txBody>
            <a:bodyPr wrap="square" lIns="0" tIns="0" rIns="0" bIns="0" rtlCol="0"/>
            <a:lstStyle/>
            <a:p>
              <a:endParaRPr/>
            </a:p>
          </p:txBody>
        </p:sp>
        <p:pic>
          <p:nvPicPr>
            <p:cNvPr id="6" name="object 6"/>
            <p:cNvPicPr/>
            <p:nvPr/>
          </p:nvPicPr>
          <p:blipFill>
            <a:blip r:embed="rId3" cstate="print"/>
            <a:stretch>
              <a:fillRect/>
            </a:stretch>
          </p:blipFill>
          <p:spPr>
            <a:xfrm>
              <a:off x="8222282" y="906640"/>
              <a:ext cx="144208" cy="162077"/>
            </a:xfrm>
            <a:prstGeom prst="rect">
              <a:avLst/>
            </a:prstGeom>
          </p:spPr>
        </p:pic>
        <p:sp>
          <p:nvSpPr>
            <p:cNvPr id="7" name="object 7"/>
            <p:cNvSpPr/>
            <p:nvPr/>
          </p:nvSpPr>
          <p:spPr>
            <a:xfrm>
              <a:off x="6751980" y="740663"/>
              <a:ext cx="2016125" cy="334010"/>
            </a:xfrm>
            <a:custGeom>
              <a:avLst/>
              <a:gdLst/>
              <a:ahLst/>
              <a:cxnLst/>
              <a:rect l="l" t="t" r="r" b="b"/>
              <a:pathLst>
                <a:path w="2016125" h="334009">
                  <a:moveTo>
                    <a:pt x="425754" y="50419"/>
                  </a:moveTo>
                  <a:lnTo>
                    <a:pt x="398221" y="9144"/>
                  </a:lnTo>
                  <a:lnTo>
                    <a:pt x="380682" y="5613"/>
                  </a:lnTo>
                  <a:lnTo>
                    <a:pt x="44843" y="5613"/>
                  </a:lnTo>
                  <a:lnTo>
                    <a:pt x="27393" y="9144"/>
                  </a:lnTo>
                  <a:lnTo>
                    <a:pt x="13144" y="18757"/>
                  </a:lnTo>
                  <a:lnTo>
                    <a:pt x="3530" y="33007"/>
                  </a:lnTo>
                  <a:lnTo>
                    <a:pt x="0" y="50419"/>
                  </a:lnTo>
                  <a:lnTo>
                    <a:pt x="0" y="321500"/>
                  </a:lnTo>
                  <a:lnTo>
                    <a:pt x="6743" y="328282"/>
                  </a:lnTo>
                  <a:lnTo>
                    <a:pt x="23164" y="328282"/>
                  </a:lnTo>
                  <a:lnTo>
                    <a:pt x="29908" y="321500"/>
                  </a:lnTo>
                  <a:lnTo>
                    <a:pt x="29908" y="42202"/>
                  </a:lnTo>
                  <a:lnTo>
                    <a:pt x="36626" y="35534"/>
                  </a:lnTo>
                  <a:lnTo>
                    <a:pt x="389001" y="35534"/>
                  </a:lnTo>
                  <a:lnTo>
                    <a:pt x="395795" y="42202"/>
                  </a:lnTo>
                  <a:lnTo>
                    <a:pt x="395795" y="298386"/>
                  </a:lnTo>
                  <a:lnTo>
                    <a:pt x="116078" y="298386"/>
                  </a:lnTo>
                  <a:lnTo>
                    <a:pt x="116078" y="205765"/>
                  </a:lnTo>
                  <a:lnTo>
                    <a:pt x="122796" y="199097"/>
                  </a:lnTo>
                  <a:lnTo>
                    <a:pt x="323367" y="199097"/>
                  </a:lnTo>
                  <a:lnTo>
                    <a:pt x="323367" y="145389"/>
                  </a:lnTo>
                  <a:lnTo>
                    <a:pt x="320370" y="130695"/>
                  </a:lnTo>
                  <a:lnTo>
                    <a:pt x="319862" y="128155"/>
                  </a:lnTo>
                  <a:lnTo>
                    <a:pt x="310235" y="113919"/>
                  </a:lnTo>
                  <a:lnTo>
                    <a:pt x="295948" y="104317"/>
                  </a:lnTo>
                  <a:lnTo>
                    <a:pt x="293433" y="103822"/>
                  </a:lnTo>
                  <a:lnTo>
                    <a:pt x="293433" y="137274"/>
                  </a:lnTo>
                  <a:lnTo>
                    <a:pt x="293433" y="169227"/>
                  </a:lnTo>
                  <a:lnTo>
                    <a:pt x="202196" y="169227"/>
                  </a:lnTo>
                  <a:lnTo>
                    <a:pt x="202285" y="137414"/>
                  </a:lnTo>
                  <a:lnTo>
                    <a:pt x="208953" y="130695"/>
                  </a:lnTo>
                  <a:lnTo>
                    <a:pt x="286702" y="130695"/>
                  </a:lnTo>
                  <a:lnTo>
                    <a:pt x="293433" y="137274"/>
                  </a:lnTo>
                  <a:lnTo>
                    <a:pt x="293433" y="103822"/>
                  </a:lnTo>
                  <a:lnTo>
                    <a:pt x="278472" y="100799"/>
                  </a:lnTo>
                  <a:lnTo>
                    <a:pt x="217208" y="100799"/>
                  </a:lnTo>
                  <a:lnTo>
                    <a:pt x="175895" y="128155"/>
                  </a:lnTo>
                  <a:lnTo>
                    <a:pt x="172313" y="169227"/>
                  </a:lnTo>
                  <a:lnTo>
                    <a:pt x="130987" y="169227"/>
                  </a:lnTo>
                  <a:lnTo>
                    <a:pt x="113576" y="172745"/>
                  </a:lnTo>
                  <a:lnTo>
                    <a:pt x="99339" y="182346"/>
                  </a:lnTo>
                  <a:lnTo>
                    <a:pt x="89725" y="196570"/>
                  </a:lnTo>
                  <a:lnTo>
                    <a:pt x="86194" y="213982"/>
                  </a:lnTo>
                  <a:lnTo>
                    <a:pt x="86194" y="328282"/>
                  </a:lnTo>
                  <a:lnTo>
                    <a:pt x="425754" y="328282"/>
                  </a:lnTo>
                  <a:lnTo>
                    <a:pt x="425754" y="298386"/>
                  </a:lnTo>
                  <a:lnTo>
                    <a:pt x="425754" y="50419"/>
                  </a:lnTo>
                  <a:close/>
                </a:path>
                <a:path w="2016125" h="334009">
                  <a:moveTo>
                    <a:pt x="658444" y="5562"/>
                  </a:moveTo>
                  <a:lnTo>
                    <a:pt x="626529" y="5562"/>
                  </a:lnTo>
                  <a:lnTo>
                    <a:pt x="626529" y="245986"/>
                  </a:lnTo>
                  <a:lnTo>
                    <a:pt x="624166" y="268833"/>
                  </a:lnTo>
                  <a:lnTo>
                    <a:pt x="616292" y="287997"/>
                  </a:lnTo>
                  <a:lnTo>
                    <a:pt x="601751" y="301180"/>
                  </a:lnTo>
                  <a:lnTo>
                    <a:pt x="579374" y="306095"/>
                  </a:lnTo>
                  <a:lnTo>
                    <a:pt x="571944" y="305739"/>
                  </a:lnTo>
                  <a:lnTo>
                    <a:pt x="563994" y="304634"/>
                  </a:lnTo>
                  <a:lnTo>
                    <a:pt x="556221" y="302755"/>
                  </a:lnTo>
                  <a:lnTo>
                    <a:pt x="549300" y="300062"/>
                  </a:lnTo>
                  <a:lnTo>
                    <a:pt x="549300" y="328295"/>
                  </a:lnTo>
                  <a:lnTo>
                    <a:pt x="557174" y="330708"/>
                  </a:lnTo>
                  <a:lnTo>
                    <a:pt x="565785" y="332447"/>
                  </a:lnTo>
                  <a:lnTo>
                    <a:pt x="574484" y="333489"/>
                  </a:lnTo>
                  <a:lnTo>
                    <a:pt x="582625" y="333844"/>
                  </a:lnTo>
                  <a:lnTo>
                    <a:pt x="617093" y="326923"/>
                  </a:lnTo>
                  <a:lnTo>
                    <a:pt x="640638" y="308000"/>
                  </a:lnTo>
                  <a:lnTo>
                    <a:pt x="654138" y="279806"/>
                  </a:lnTo>
                  <a:lnTo>
                    <a:pt x="658444" y="245059"/>
                  </a:lnTo>
                  <a:lnTo>
                    <a:pt x="658444" y="5562"/>
                  </a:lnTo>
                  <a:close/>
                </a:path>
                <a:path w="2016125" h="334009">
                  <a:moveTo>
                    <a:pt x="903478" y="242735"/>
                  </a:moveTo>
                  <a:lnTo>
                    <a:pt x="892517" y="202666"/>
                  </a:lnTo>
                  <a:lnTo>
                    <a:pt x="865111" y="173850"/>
                  </a:lnTo>
                  <a:lnTo>
                    <a:pt x="829500" y="151879"/>
                  </a:lnTo>
                  <a:lnTo>
                    <a:pt x="793877" y="132397"/>
                  </a:lnTo>
                  <a:lnTo>
                    <a:pt x="766483" y="110972"/>
                  </a:lnTo>
                  <a:lnTo>
                    <a:pt x="755523" y="83235"/>
                  </a:lnTo>
                  <a:lnTo>
                    <a:pt x="761746" y="57010"/>
                  </a:lnTo>
                  <a:lnTo>
                    <a:pt x="777938" y="39878"/>
                  </a:lnTo>
                  <a:lnTo>
                    <a:pt x="800366" y="30556"/>
                  </a:lnTo>
                  <a:lnTo>
                    <a:pt x="825322" y="27736"/>
                  </a:lnTo>
                  <a:lnTo>
                    <a:pt x="841654" y="28511"/>
                  </a:lnTo>
                  <a:lnTo>
                    <a:pt x="857465" y="30810"/>
                  </a:lnTo>
                  <a:lnTo>
                    <a:pt x="871880" y="34582"/>
                  </a:lnTo>
                  <a:lnTo>
                    <a:pt x="884034" y="39789"/>
                  </a:lnTo>
                  <a:lnTo>
                    <a:pt x="889152" y="10629"/>
                  </a:lnTo>
                  <a:lnTo>
                    <a:pt x="872083" y="5461"/>
                  </a:lnTo>
                  <a:lnTo>
                    <a:pt x="855027" y="2197"/>
                  </a:lnTo>
                  <a:lnTo>
                    <a:pt x="839190" y="495"/>
                  </a:lnTo>
                  <a:lnTo>
                    <a:pt x="825792" y="0"/>
                  </a:lnTo>
                  <a:lnTo>
                    <a:pt x="785825" y="5867"/>
                  </a:lnTo>
                  <a:lnTo>
                    <a:pt x="753364" y="22656"/>
                  </a:lnTo>
                  <a:lnTo>
                    <a:pt x="731570" y="49149"/>
                  </a:lnTo>
                  <a:lnTo>
                    <a:pt x="723607" y="84150"/>
                  </a:lnTo>
                  <a:lnTo>
                    <a:pt x="734568" y="120675"/>
                  </a:lnTo>
                  <a:lnTo>
                    <a:pt x="761961" y="148069"/>
                  </a:lnTo>
                  <a:lnTo>
                    <a:pt x="797585" y="170027"/>
                  </a:lnTo>
                  <a:lnTo>
                    <a:pt x="833196" y="190220"/>
                  </a:lnTo>
                  <a:lnTo>
                    <a:pt x="860602" y="212305"/>
                  </a:lnTo>
                  <a:lnTo>
                    <a:pt x="871562" y="239979"/>
                  </a:lnTo>
                  <a:lnTo>
                    <a:pt x="865809" y="269621"/>
                  </a:lnTo>
                  <a:lnTo>
                    <a:pt x="850176" y="290195"/>
                  </a:lnTo>
                  <a:lnTo>
                    <a:pt x="827087" y="302196"/>
                  </a:lnTo>
                  <a:lnTo>
                    <a:pt x="798969" y="306082"/>
                  </a:lnTo>
                  <a:lnTo>
                    <a:pt x="777824" y="304812"/>
                  </a:lnTo>
                  <a:lnTo>
                    <a:pt x="759206" y="301117"/>
                  </a:lnTo>
                  <a:lnTo>
                    <a:pt x="742657" y="295160"/>
                  </a:lnTo>
                  <a:lnTo>
                    <a:pt x="727773" y="287134"/>
                  </a:lnTo>
                  <a:lnTo>
                    <a:pt x="724547" y="319963"/>
                  </a:lnTo>
                  <a:lnTo>
                    <a:pt x="738746" y="325247"/>
                  </a:lnTo>
                  <a:lnTo>
                    <a:pt x="755688" y="329666"/>
                  </a:lnTo>
                  <a:lnTo>
                    <a:pt x="775309" y="332701"/>
                  </a:lnTo>
                  <a:lnTo>
                    <a:pt x="797585" y="333832"/>
                  </a:lnTo>
                  <a:lnTo>
                    <a:pt x="835202" y="328764"/>
                  </a:lnTo>
                  <a:lnTo>
                    <a:pt x="869264" y="312724"/>
                  </a:lnTo>
                  <a:lnTo>
                    <a:pt x="893953" y="284467"/>
                  </a:lnTo>
                  <a:lnTo>
                    <a:pt x="903478" y="242735"/>
                  </a:lnTo>
                  <a:close/>
                </a:path>
                <a:path w="2016125" h="334009">
                  <a:moveTo>
                    <a:pt x="995426" y="4940"/>
                  </a:moveTo>
                  <a:lnTo>
                    <a:pt x="963549" y="4940"/>
                  </a:lnTo>
                  <a:lnTo>
                    <a:pt x="963549" y="322440"/>
                  </a:lnTo>
                  <a:lnTo>
                    <a:pt x="963549" y="328790"/>
                  </a:lnTo>
                  <a:lnTo>
                    <a:pt x="995426" y="328790"/>
                  </a:lnTo>
                  <a:lnTo>
                    <a:pt x="995426" y="322440"/>
                  </a:lnTo>
                  <a:lnTo>
                    <a:pt x="995426" y="4940"/>
                  </a:lnTo>
                  <a:close/>
                </a:path>
                <a:path w="2016125" h="334009">
                  <a:moveTo>
                    <a:pt x="1743456" y="300596"/>
                  </a:moveTo>
                  <a:lnTo>
                    <a:pt x="1675333" y="300596"/>
                  </a:lnTo>
                  <a:lnTo>
                    <a:pt x="1675333" y="165976"/>
                  </a:lnTo>
                  <a:lnTo>
                    <a:pt x="1642452" y="165976"/>
                  </a:lnTo>
                  <a:lnTo>
                    <a:pt x="1642452" y="300596"/>
                  </a:lnTo>
                  <a:lnTo>
                    <a:pt x="1642452" y="328536"/>
                  </a:lnTo>
                  <a:lnTo>
                    <a:pt x="1743456" y="328536"/>
                  </a:lnTo>
                  <a:lnTo>
                    <a:pt x="1743456" y="300596"/>
                  </a:lnTo>
                  <a:close/>
                </a:path>
                <a:path w="2016125" h="334009">
                  <a:moveTo>
                    <a:pt x="1865096" y="165976"/>
                  </a:moveTo>
                  <a:lnTo>
                    <a:pt x="1742960" y="165976"/>
                  </a:lnTo>
                  <a:lnTo>
                    <a:pt x="1742960" y="193916"/>
                  </a:lnTo>
                  <a:lnTo>
                    <a:pt x="1787575" y="193916"/>
                  </a:lnTo>
                  <a:lnTo>
                    <a:pt x="1787575" y="328536"/>
                  </a:lnTo>
                  <a:lnTo>
                    <a:pt x="1820456" y="328536"/>
                  </a:lnTo>
                  <a:lnTo>
                    <a:pt x="1820456" y="193916"/>
                  </a:lnTo>
                  <a:lnTo>
                    <a:pt x="1865096" y="193916"/>
                  </a:lnTo>
                  <a:lnTo>
                    <a:pt x="1865096" y="165976"/>
                  </a:lnTo>
                  <a:close/>
                </a:path>
                <a:path w="2016125" h="334009">
                  <a:moveTo>
                    <a:pt x="2016125" y="165976"/>
                  </a:moveTo>
                  <a:lnTo>
                    <a:pt x="1983244" y="165976"/>
                  </a:lnTo>
                  <a:lnTo>
                    <a:pt x="1983244" y="230746"/>
                  </a:lnTo>
                  <a:lnTo>
                    <a:pt x="1927098" y="230746"/>
                  </a:lnTo>
                  <a:lnTo>
                    <a:pt x="1927098" y="165976"/>
                  </a:lnTo>
                  <a:lnTo>
                    <a:pt x="1894217" y="165976"/>
                  </a:lnTo>
                  <a:lnTo>
                    <a:pt x="1894217" y="230746"/>
                  </a:lnTo>
                  <a:lnTo>
                    <a:pt x="1894217" y="258686"/>
                  </a:lnTo>
                  <a:lnTo>
                    <a:pt x="1894217" y="328536"/>
                  </a:lnTo>
                  <a:lnTo>
                    <a:pt x="1927098" y="328536"/>
                  </a:lnTo>
                  <a:lnTo>
                    <a:pt x="1927098" y="258686"/>
                  </a:lnTo>
                  <a:lnTo>
                    <a:pt x="1983244" y="258686"/>
                  </a:lnTo>
                  <a:lnTo>
                    <a:pt x="1983244" y="328536"/>
                  </a:lnTo>
                  <a:lnTo>
                    <a:pt x="2016125" y="328536"/>
                  </a:lnTo>
                  <a:lnTo>
                    <a:pt x="2016125" y="258686"/>
                  </a:lnTo>
                  <a:lnTo>
                    <a:pt x="2016125" y="230746"/>
                  </a:lnTo>
                  <a:lnTo>
                    <a:pt x="2016125" y="165976"/>
                  </a:lnTo>
                  <a:close/>
                </a:path>
              </a:pathLst>
            </a:custGeom>
            <a:solidFill>
              <a:srgbClr val="FFFFFF"/>
            </a:solidFill>
          </p:spPr>
          <p:txBody>
            <a:bodyPr wrap="square" lIns="0" tIns="0" rIns="0" bIns="0" rtlCol="0"/>
            <a:lstStyle/>
            <a:p>
              <a:endParaRPr/>
            </a:p>
          </p:txBody>
        </p:sp>
      </p:grpSp>
      <p:sp>
        <p:nvSpPr>
          <p:cNvPr id="8" name="object 8"/>
          <p:cNvSpPr txBox="1"/>
          <p:nvPr/>
        </p:nvSpPr>
        <p:spPr>
          <a:xfrm>
            <a:off x="6739283" y="4419600"/>
            <a:ext cx="2403475" cy="1299074"/>
          </a:xfrm>
          <a:prstGeom prst="rect">
            <a:avLst/>
          </a:prstGeom>
        </p:spPr>
        <p:txBody>
          <a:bodyPr vert="horz" wrap="square" lIns="0" tIns="137160" rIns="0" bIns="0" rtlCol="0">
            <a:spAutoFit/>
          </a:bodyPr>
          <a:lstStyle/>
          <a:p>
            <a:pPr marL="12700" marR="5080">
              <a:lnSpc>
                <a:spcPts val="4400"/>
              </a:lnSpc>
              <a:spcBef>
                <a:spcPts val="1080"/>
              </a:spcBef>
            </a:pPr>
            <a:r>
              <a:rPr sz="4500" spc="-10" dirty="0">
                <a:solidFill>
                  <a:srgbClr val="FFFFFF"/>
                </a:solidFill>
                <a:latin typeface="DIN 2014 Light"/>
                <a:cs typeface="DIN 2014 Light"/>
              </a:rPr>
              <a:t>Training </a:t>
            </a:r>
            <a:r>
              <a:rPr sz="4500" spc="-30" dirty="0">
                <a:solidFill>
                  <a:srgbClr val="FFFFFF"/>
                </a:solidFill>
                <a:latin typeface="DIN 2014 Light"/>
                <a:cs typeface="DIN 2014 Light"/>
              </a:rPr>
              <a:t>Workshop</a:t>
            </a:r>
            <a:endParaRPr sz="4500" dirty="0">
              <a:latin typeface="DIN 2014 Light"/>
              <a:cs typeface="DIN 2014 Light"/>
            </a:endParaRPr>
          </a:p>
        </p:txBody>
      </p:sp>
      <p:pic>
        <p:nvPicPr>
          <p:cNvPr id="9" name="object 9"/>
          <p:cNvPicPr/>
          <p:nvPr/>
        </p:nvPicPr>
        <p:blipFill>
          <a:blip r:embed="rId4" cstate="print"/>
          <a:stretch>
            <a:fillRect/>
          </a:stretch>
        </p:blipFill>
        <p:spPr>
          <a:xfrm>
            <a:off x="0" y="0"/>
            <a:ext cx="6094476"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Technology</a:t>
            </a:r>
            <a:r>
              <a:rPr spc="-90" dirty="0"/>
              <a:t> </a:t>
            </a:r>
            <a:r>
              <a:rPr spc="-10" dirty="0"/>
              <a:t>Advancements</a:t>
            </a:r>
          </a:p>
        </p:txBody>
      </p:sp>
      <p:sp>
        <p:nvSpPr>
          <p:cNvPr id="4" name="object 4"/>
          <p:cNvSpPr txBox="1"/>
          <p:nvPr/>
        </p:nvSpPr>
        <p:spPr>
          <a:xfrm>
            <a:off x="9647533" y="6599084"/>
            <a:ext cx="2773067" cy="120546"/>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B8B4B2"/>
                </a:solidFill>
                <a:latin typeface="DIN 2014 Bold"/>
                <a:cs typeface="DIN 2014 Bold"/>
              </a:rPr>
              <a:t>Guidehouse,</a:t>
            </a:r>
            <a:r>
              <a:rPr sz="700" spc="-5" dirty="0">
                <a:solidFill>
                  <a:srgbClr val="B8B4B2"/>
                </a:solidFill>
                <a:latin typeface="DIN 2014 Bold"/>
                <a:cs typeface="DIN 2014 Bold"/>
              </a:rPr>
              <a:t> </a:t>
            </a:r>
            <a:r>
              <a:rPr sz="700" dirty="0">
                <a:solidFill>
                  <a:srgbClr val="B8B4B2"/>
                </a:solidFill>
                <a:latin typeface="DIN 2014 Bold"/>
                <a:cs typeface="DIN 2014 Bold"/>
              </a:rPr>
              <a:t>2024</a:t>
            </a:r>
            <a:r>
              <a:rPr sz="700" spc="-5" dirty="0">
                <a:solidFill>
                  <a:srgbClr val="B8B4B2"/>
                </a:solidFill>
                <a:latin typeface="DIN 2014 Bold"/>
                <a:cs typeface="DIN 2014 Bold"/>
              </a:rPr>
              <a:t> </a:t>
            </a:r>
            <a:r>
              <a:rPr sz="700" dirty="0">
                <a:solidFill>
                  <a:srgbClr val="B8B4B2"/>
                </a:solidFill>
                <a:latin typeface="DIN 2014 Bold"/>
                <a:cs typeface="DIN 2014 Bold"/>
              </a:rPr>
              <a:t>Health</a:t>
            </a:r>
            <a:r>
              <a:rPr sz="700" spc="-5" dirty="0">
                <a:solidFill>
                  <a:srgbClr val="B8B4B2"/>
                </a:solidFill>
                <a:latin typeface="DIN 2014 Bold"/>
                <a:cs typeface="DIN 2014 Bold"/>
              </a:rPr>
              <a:t> </a:t>
            </a:r>
            <a:r>
              <a:rPr sz="700" dirty="0">
                <a:solidFill>
                  <a:srgbClr val="B8B4B2"/>
                </a:solidFill>
                <a:latin typeface="DIN 2014 Bold"/>
                <a:cs typeface="DIN 2014 Bold"/>
              </a:rPr>
              <a:t>System Digital</a:t>
            </a:r>
            <a:r>
              <a:rPr sz="700" spc="-5" dirty="0">
                <a:solidFill>
                  <a:srgbClr val="B8B4B2"/>
                </a:solidFill>
                <a:latin typeface="DIN 2014 Bold"/>
                <a:cs typeface="DIN 2014 Bold"/>
              </a:rPr>
              <a:t> </a:t>
            </a:r>
            <a:r>
              <a:rPr sz="700" dirty="0">
                <a:solidFill>
                  <a:srgbClr val="B8B4B2"/>
                </a:solidFill>
                <a:latin typeface="DIN 2014 Bold"/>
                <a:cs typeface="DIN 2014 Bold"/>
              </a:rPr>
              <a:t>&amp;</a:t>
            </a:r>
            <a:r>
              <a:rPr sz="700" spc="-5" dirty="0">
                <a:solidFill>
                  <a:srgbClr val="B8B4B2"/>
                </a:solidFill>
                <a:latin typeface="DIN 2014 Bold"/>
                <a:cs typeface="DIN 2014 Bold"/>
              </a:rPr>
              <a:t> </a:t>
            </a:r>
            <a:r>
              <a:rPr sz="700" dirty="0">
                <a:solidFill>
                  <a:srgbClr val="B8B4B2"/>
                </a:solidFill>
                <a:latin typeface="DIN 2014 Bold"/>
                <a:cs typeface="DIN 2014 Bold"/>
              </a:rPr>
              <a:t>IT Investment</a:t>
            </a:r>
            <a:r>
              <a:rPr sz="700" spc="-5" dirty="0">
                <a:solidFill>
                  <a:srgbClr val="B8B4B2"/>
                </a:solidFill>
                <a:latin typeface="DIN 2014 Bold"/>
                <a:cs typeface="DIN 2014 Bold"/>
              </a:rPr>
              <a:t> </a:t>
            </a:r>
            <a:r>
              <a:rPr sz="700" spc="-10" dirty="0">
                <a:solidFill>
                  <a:srgbClr val="B8B4B2"/>
                </a:solidFill>
                <a:latin typeface="DIN 2014 Bold"/>
                <a:cs typeface="DIN 2014 Bold"/>
              </a:rPr>
              <a:t>Trends</a:t>
            </a:r>
            <a:endParaRPr sz="700" dirty="0">
              <a:latin typeface="DIN 2014 Bold"/>
              <a:cs typeface="DIN 2014 Bold"/>
            </a:endParaRPr>
          </a:p>
        </p:txBody>
      </p:sp>
      <p:grpSp>
        <p:nvGrpSpPr>
          <p:cNvPr id="5" name="object 5"/>
          <p:cNvGrpSpPr/>
          <p:nvPr/>
        </p:nvGrpSpPr>
        <p:grpSpPr>
          <a:xfrm>
            <a:off x="7244687" y="1746502"/>
            <a:ext cx="2967990" cy="2967990"/>
            <a:chOff x="7244687" y="1746502"/>
            <a:chExt cx="2967990" cy="2967990"/>
          </a:xfrm>
        </p:grpSpPr>
        <p:sp>
          <p:nvSpPr>
            <p:cNvPr id="6" name="object 6"/>
            <p:cNvSpPr/>
            <p:nvPr/>
          </p:nvSpPr>
          <p:spPr>
            <a:xfrm>
              <a:off x="9576328" y="4152010"/>
              <a:ext cx="13970" cy="0"/>
            </a:xfrm>
            <a:custGeom>
              <a:avLst/>
              <a:gdLst/>
              <a:ahLst/>
              <a:cxnLst/>
              <a:rect l="l" t="t" r="r" b="b"/>
              <a:pathLst>
                <a:path w="13970">
                  <a:moveTo>
                    <a:pt x="13716" y="0"/>
                  </a:moveTo>
                  <a:lnTo>
                    <a:pt x="0" y="0"/>
                  </a:lnTo>
                </a:path>
              </a:pathLst>
            </a:custGeom>
            <a:ln w="6350">
              <a:solidFill>
                <a:srgbClr val="90A19A"/>
              </a:solidFill>
            </a:ln>
          </p:spPr>
          <p:txBody>
            <a:bodyPr wrap="square" lIns="0" tIns="0" rIns="0" bIns="0" rtlCol="0"/>
            <a:lstStyle/>
            <a:p>
              <a:endParaRPr/>
            </a:p>
          </p:txBody>
        </p:sp>
        <p:sp>
          <p:nvSpPr>
            <p:cNvPr id="7" name="object 7"/>
            <p:cNvSpPr/>
            <p:nvPr/>
          </p:nvSpPr>
          <p:spPr>
            <a:xfrm>
              <a:off x="7244687" y="1746502"/>
              <a:ext cx="2967990" cy="2967990"/>
            </a:xfrm>
            <a:custGeom>
              <a:avLst/>
              <a:gdLst/>
              <a:ahLst/>
              <a:cxnLst/>
              <a:rect l="l" t="t" r="r" b="b"/>
              <a:pathLst>
                <a:path w="2967990" h="2967990">
                  <a:moveTo>
                    <a:pt x="1483779" y="0"/>
                  </a:moveTo>
                  <a:lnTo>
                    <a:pt x="1435757" y="762"/>
                  </a:lnTo>
                  <a:lnTo>
                    <a:pt x="1388117" y="3034"/>
                  </a:lnTo>
                  <a:lnTo>
                    <a:pt x="1340881" y="6792"/>
                  </a:lnTo>
                  <a:lnTo>
                    <a:pt x="1294072" y="12013"/>
                  </a:lnTo>
                  <a:lnTo>
                    <a:pt x="1247712" y="18675"/>
                  </a:lnTo>
                  <a:lnTo>
                    <a:pt x="1201826" y="26754"/>
                  </a:lnTo>
                  <a:lnTo>
                    <a:pt x="1156436" y="36228"/>
                  </a:lnTo>
                  <a:lnTo>
                    <a:pt x="1111565" y="47072"/>
                  </a:lnTo>
                  <a:lnTo>
                    <a:pt x="1067237" y="59265"/>
                  </a:lnTo>
                  <a:lnTo>
                    <a:pt x="1023473" y="72783"/>
                  </a:lnTo>
                  <a:lnTo>
                    <a:pt x="980298" y="87603"/>
                  </a:lnTo>
                  <a:lnTo>
                    <a:pt x="937733" y="103702"/>
                  </a:lnTo>
                  <a:lnTo>
                    <a:pt x="895804" y="121058"/>
                  </a:lnTo>
                  <a:lnTo>
                    <a:pt x="854531" y="139646"/>
                  </a:lnTo>
                  <a:lnTo>
                    <a:pt x="813939" y="159444"/>
                  </a:lnTo>
                  <a:lnTo>
                    <a:pt x="774050" y="180430"/>
                  </a:lnTo>
                  <a:lnTo>
                    <a:pt x="734887" y="202579"/>
                  </a:lnTo>
                  <a:lnTo>
                    <a:pt x="696474" y="225869"/>
                  </a:lnTo>
                  <a:lnTo>
                    <a:pt x="658834" y="250277"/>
                  </a:lnTo>
                  <a:lnTo>
                    <a:pt x="621989" y="275780"/>
                  </a:lnTo>
                  <a:lnTo>
                    <a:pt x="585962" y="302355"/>
                  </a:lnTo>
                  <a:lnTo>
                    <a:pt x="550777" y="329979"/>
                  </a:lnTo>
                  <a:lnTo>
                    <a:pt x="516456" y="358628"/>
                  </a:lnTo>
                  <a:lnTo>
                    <a:pt x="483023" y="388281"/>
                  </a:lnTo>
                  <a:lnTo>
                    <a:pt x="450501" y="418913"/>
                  </a:lnTo>
                  <a:lnTo>
                    <a:pt x="418913" y="450501"/>
                  </a:lnTo>
                  <a:lnTo>
                    <a:pt x="388281" y="483023"/>
                  </a:lnTo>
                  <a:lnTo>
                    <a:pt x="358628" y="516456"/>
                  </a:lnTo>
                  <a:lnTo>
                    <a:pt x="329979" y="550777"/>
                  </a:lnTo>
                  <a:lnTo>
                    <a:pt x="302355" y="585962"/>
                  </a:lnTo>
                  <a:lnTo>
                    <a:pt x="275780" y="621989"/>
                  </a:lnTo>
                  <a:lnTo>
                    <a:pt x="250277" y="658834"/>
                  </a:lnTo>
                  <a:lnTo>
                    <a:pt x="225869" y="696474"/>
                  </a:lnTo>
                  <a:lnTo>
                    <a:pt x="202579" y="734887"/>
                  </a:lnTo>
                  <a:lnTo>
                    <a:pt x="180430" y="774050"/>
                  </a:lnTo>
                  <a:lnTo>
                    <a:pt x="159444" y="813939"/>
                  </a:lnTo>
                  <a:lnTo>
                    <a:pt x="139646" y="854531"/>
                  </a:lnTo>
                  <a:lnTo>
                    <a:pt x="121058" y="895804"/>
                  </a:lnTo>
                  <a:lnTo>
                    <a:pt x="103702" y="937733"/>
                  </a:lnTo>
                  <a:lnTo>
                    <a:pt x="87603" y="980298"/>
                  </a:lnTo>
                  <a:lnTo>
                    <a:pt x="72783" y="1023473"/>
                  </a:lnTo>
                  <a:lnTo>
                    <a:pt x="59265" y="1067237"/>
                  </a:lnTo>
                  <a:lnTo>
                    <a:pt x="47072" y="1111565"/>
                  </a:lnTo>
                  <a:lnTo>
                    <a:pt x="36228" y="1156436"/>
                  </a:lnTo>
                  <a:lnTo>
                    <a:pt x="26754" y="1201826"/>
                  </a:lnTo>
                  <a:lnTo>
                    <a:pt x="18675" y="1247712"/>
                  </a:lnTo>
                  <a:lnTo>
                    <a:pt x="12013" y="1294072"/>
                  </a:lnTo>
                  <a:lnTo>
                    <a:pt x="6792" y="1340881"/>
                  </a:lnTo>
                  <a:lnTo>
                    <a:pt x="3034" y="1388117"/>
                  </a:lnTo>
                  <a:lnTo>
                    <a:pt x="762" y="1435757"/>
                  </a:lnTo>
                  <a:lnTo>
                    <a:pt x="0" y="1483779"/>
                  </a:lnTo>
                  <a:lnTo>
                    <a:pt x="762" y="1531800"/>
                  </a:lnTo>
                  <a:lnTo>
                    <a:pt x="3034" y="1579440"/>
                  </a:lnTo>
                  <a:lnTo>
                    <a:pt x="6792" y="1626676"/>
                  </a:lnTo>
                  <a:lnTo>
                    <a:pt x="12013" y="1673486"/>
                  </a:lnTo>
                  <a:lnTo>
                    <a:pt x="18675" y="1719845"/>
                  </a:lnTo>
                  <a:lnTo>
                    <a:pt x="26754" y="1765731"/>
                  </a:lnTo>
                  <a:lnTo>
                    <a:pt x="36228" y="1811121"/>
                  </a:lnTo>
                  <a:lnTo>
                    <a:pt x="47072" y="1855992"/>
                  </a:lnTo>
                  <a:lnTo>
                    <a:pt x="59265" y="1900321"/>
                  </a:lnTo>
                  <a:lnTo>
                    <a:pt x="72783" y="1944084"/>
                  </a:lnTo>
                  <a:lnTo>
                    <a:pt x="87603" y="1987260"/>
                  </a:lnTo>
                  <a:lnTo>
                    <a:pt x="103702" y="2029824"/>
                  </a:lnTo>
                  <a:lnTo>
                    <a:pt x="121058" y="2071754"/>
                  </a:lnTo>
                  <a:lnTo>
                    <a:pt x="139646" y="2113026"/>
                  </a:lnTo>
                  <a:lnTo>
                    <a:pt x="159444" y="2153618"/>
                  </a:lnTo>
                  <a:lnTo>
                    <a:pt x="180430" y="2193507"/>
                  </a:lnTo>
                  <a:lnTo>
                    <a:pt x="202579" y="2232670"/>
                  </a:lnTo>
                  <a:lnTo>
                    <a:pt x="225869" y="2271083"/>
                  </a:lnTo>
                  <a:lnTo>
                    <a:pt x="250277" y="2308724"/>
                  </a:lnTo>
                  <a:lnTo>
                    <a:pt x="275780" y="2345569"/>
                  </a:lnTo>
                  <a:lnTo>
                    <a:pt x="302355" y="2381595"/>
                  </a:lnTo>
                  <a:lnTo>
                    <a:pt x="329979" y="2416780"/>
                  </a:lnTo>
                  <a:lnTo>
                    <a:pt x="358628" y="2451101"/>
                  </a:lnTo>
                  <a:lnTo>
                    <a:pt x="388281" y="2484534"/>
                  </a:lnTo>
                  <a:lnTo>
                    <a:pt x="418913" y="2517056"/>
                  </a:lnTo>
                  <a:lnTo>
                    <a:pt x="450501" y="2548645"/>
                  </a:lnTo>
                  <a:lnTo>
                    <a:pt x="483023" y="2579277"/>
                  </a:lnTo>
                  <a:lnTo>
                    <a:pt x="516456" y="2608929"/>
                  </a:lnTo>
                  <a:lnTo>
                    <a:pt x="550777" y="2637578"/>
                  </a:lnTo>
                  <a:lnTo>
                    <a:pt x="585962" y="2665202"/>
                  </a:lnTo>
                  <a:lnTo>
                    <a:pt x="621989" y="2691777"/>
                  </a:lnTo>
                  <a:lnTo>
                    <a:pt x="658834" y="2717280"/>
                  </a:lnTo>
                  <a:lnTo>
                    <a:pt x="696474" y="2741688"/>
                  </a:lnTo>
                  <a:lnTo>
                    <a:pt x="734887" y="2764978"/>
                  </a:lnTo>
                  <a:lnTo>
                    <a:pt x="774050" y="2787127"/>
                  </a:lnTo>
                  <a:lnTo>
                    <a:pt x="813939" y="2808113"/>
                  </a:lnTo>
                  <a:lnTo>
                    <a:pt x="854531" y="2827911"/>
                  </a:lnTo>
                  <a:lnTo>
                    <a:pt x="895804" y="2846500"/>
                  </a:lnTo>
                  <a:lnTo>
                    <a:pt x="937733" y="2863855"/>
                  </a:lnTo>
                  <a:lnTo>
                    <a:pt x="980298" y="2879954"/>
                  </a:lnTo>
                  <a:lnTo>
                    <a:pt x="1023473" y="2894774"/>
                  </a:lnTo>
                  <a:lnTo>
                    <a:pt x="1067237" y="2908292"/>
                  </a:lnTo>
                  <a:lnTo>
                    <a:pt x="1111565" y="2920485"/>
                  </a:lnTo>
                  <a:lnTo>
                    <a:pt x="1156436" y="2931330"/>
                  </a:lnTo>
                  <a:lnTo>
                    <a:pt x="1201826" y="2940803"/>
                  </a:lnTo>
                  <a:lnTo>
                    <a:pt x="1247712" y="2948882"/>
                  </a:lnTo>
                  <a:lnTo>
                    <a:pt x="1294072" y="2955544"/>
                  </a:lnTo>
                  <a:lnTo>
                    <a:pt x="1340881" y="2960765"/>
                  </a:lnTo>
                  <a:lnTo>
                    <a:pt x="1388117" y="2964524"/>
                  </a:lnTo>
                  <a:lnTo>
                    <a:pt x="1435757" y="2966795"/>
                  </a:lnTo>
                  <a:lnTo>
                    <a:pt x="1483779" y="2967558"/>
                  </a:lnTo>
                  <a:lnTo>
                    <a:pt x="1531800" y="2966795"/>
                  </a:lnTo>
                  <a:lnTo>
                    <a:pt x="1579440" y="2964524"/>
                  </a:lnTo>
                  <a:lnTo>
                    <a:pt x="1626676" y="2960765"/>
                  </a:lnTo>
                  <a:lnTo>
                    <a:pt x="1673486" y="2955544"/>
                  </a:lnTo>
                  <a:lnTo>
                    <a:pt x="1719845" y="2948882"/>
                  </a:lnTo>
                  <a:lnTo>
                    <a:pt x="1765731" y="2940803"/>
                  </a:lnTo>
                  <a:lnTo>
                    <a:pt x="1811121" y="2931330"/>
                  </a:lnTo>
                  <a:lnTo>
                    <a:pt x="1855992" y="2920485"/>
                  </a:lnTo>
                  <a:lnTo>
                    <a:pt x="1900321" y="2908292"/>
                  </a:lnTo>
                  <a:lnTo>
                    <a:pt x="1944084" y="2894774"/>
                  </a:lnTo>
                  <a:lnTo>
                    <a:pt x="1987260" y="2879954"/>
                  </a:lnTo>
                  <a:lnTo>
                    <a:pt x="2029824" y="2863855"/>
                  </a:lnTo>
                  <a:lnTo>
                    <a:pt x="2071754" y="2846500"/>
                  </a:lnTo>
                  <a:lnTo>
                    <a:pt x="2113026" y="2827911"/>
                  </a:lnTo>
                  <a:lnTo>
                    <a:pt x="2153618" y="2808113"/>
                  </a:lnTo>
                  <a:lnTo>
                    <a:pt x="2193507" y="2787127"/>
                  </a:lnTo>
                  <a:lnTo>
                    <a:pt x="2232670" y="2764978"/>
                  </a:lnTo>
                  <a:lnTo>
                    <a:pt x="2271083" y="2741688"/>
                  </a:lnTo>
                  <a:lnTo>
                    <a:pt x="2308724" y="2717280"/>
                  </a:lnTo>
                  <a:lnTo>
                    <a:pt x="2345569" y="2691777"/>
                  </a:lnTo>
                  <a:lnTo>
                    <a:pt x="2381595" y="2665202"/>
                  </a:lnTo>
                  <a:lnTo>
                    <a:pt x="2416780" y="2637578"/>
                  </a:lnTo>
                  <a:lnTo>
                    <a:pt x="2451101" y="2608929"/>
                  </a:lnTo>
                  <a:lnTo>
                    <a:pt x="2484534" y="2579277"/>
                  </a:lnTo>
                  <a:lnTo>
                    <a:pt x="2517056" y="2548645"/>
                  </a:lnTo>
                  <a:lnTo>
                    <a:pt x="2548645" y="2517056"/>
                  </a:lnTo>
                  <a:lnTo>
                    <a:pt x="2579277" y="2484534"/>
                  </a:lnTo>
                  <a:lnTo>
                    <a:pt x="2608929" y="2451101"/>
                  </a:lnTo>
                  <a:lnTo>
                    <a:pt x="2637578" y="2416780"/>
                  </a:lnTo>
                  <a:lnTo>
                    <a:pt x="2665202" y="2381595"/>
                  </a:lnTo>
                  <a:lnTo>
                    <a:pt x="2691777" y="2345569"/>
                  </a:lnTo>
                  <a:lnTo>
                    <a:pt x="2717280" y="2308724"/>
                  </a:lnTo>
                  <a:lnTo>
                    <a:pt x="2741688" y="2271083"/>
                  </a:lnTo>
                  <a:lnTo>
                    <a:pt x="2764978" y="2232670"/>
                  </a:lnTo>
                  <a:lnTo>
                    <a:pt x="2787127" y="2193507"/>
                  </a:lnTo>
                  <a:lnTo>
                    <a:pt x="2808113" y="2153618"/>
                  </a:lnTo>
                  <a:lnTo>
                    <a:pt x="2827911" y="2113026"/>
                  </a:lnTo>
                  <a:lnTo>
                    <a:pt x="2846500" y="2071754"/>
                  </a:lnTo>
                  <a:lnTo>
                    <a:pt x="2863855" y="2029824"/>
                  </a:lnTo>
                  <a:lnTo>
                    <a:pt x="2879954" y="1987260"/>
                  </a:lnTo>
                  <a:lnTo>
                    <a:pt x="2894774" y="1944084"/>
                  </a:lnTo>
                  <a:lnTo>
                    <a:pt x="2908292" y="1900321"/>
                  </a:lnTo>
                  <a:lnTo>
                    <a:pt x="2920485" y="1855992"/>
                  </a:lnTo>
                  <a:lnTo>
                    <a:pt x="2931330" y="1811121"/>
                  </a:lnTo>
                  <a:lnTo>
                    <a:pt x="2940803" y="1765731"/>
                  </a:lnTo>
                  <a:lnTo>
                    <a:pt x="2948882" y="1719845"/>
                  </a:lnTo>
                  <a:lnTo>
                    <a:pt x="2955544" y="1673486"/>
                  </a:lnTo>
                  <a:lnTo>
                    <a:pt x="2960765" y="1626676"/>
                  </a:lnTo>
                  <a:lnTo>
                    <a:pt x="2964524" y="1579440"/>
                  </a:lnTo>
                  <a:lnTo>
                    <a:pt x="2966795" y="1531800"/>
                  </a:lnTo>
                  <a:lnTo>
                    <a:pt x="2967558" y="1483779"/>
                  </a:lnTo>
                  <a:lnTo>
                    <a:pt x="2966795" y="1435757"/>
                  </a:lnTo>
                  <a:lnTo>
                    <a:pt x="2964524" y="1388117"/>
                  </a:lnTo>
                  <a:lnTo>
                    <a:pt x="2960765" y="1340881"/>
                  </a:lnTo>
                  <a:lnTo>
                    <a:pt x="2955544" y="1294072"/>
                  </a:lnTo>
                  <a:lnTo>
                    <a:pt x="2948882" y="1247712"/>
                  </a:lnTo>
                  <a:lnTo>
                    <a:pt x="2940803" y="1201826"/>
                  </a:lnTo>
                  <a:lnTo>
                    <a:pt x="2931330" y="1156436"/>
                  </a:lnTo>
                  <a:lnTo>
                    <a:pt x="2920485" y="1111565"/>
                  </a:lnTo>
                  <a:lnTo>
                    <a:pt x="2908292" y="1067237"/>
                  </a:lnTo>
                  <a:lnTo>
                    <a:pt x="2894774" y="1023473"/>
                  </a:lnTo>
                  <a:lnTo>
                    <a:pt x="2879954" y="980298"/>
                  </a:lnTo>
                  <a:lnTo>
                    <a:pt x="2863855" y="937733"/>
                  </a:lnTo>
                  <a:lnTo>
                    <a:pt x="2846500" y="895804"/>
                  </a:lnTo>
                  <a:lnTo>
                    <a:pt x="2827911" y="854531"/>
                  </a:lnTo>
                  <a:lnTo>
                    <a:pt x="2808113" y="813939"/>
                  </a:lnTo>
                  <a:lnTo>
                    <a:pt x="2787127" y="774050"/>
                  </a:lnTo>
                  <a:lnTo>
                    <a:pt x="2764978" y="734887"/>
                  </a:lnTo>
                  <a:lnTo>
                    <a:pt x="2741688" y="696474"/>
                  </a:lnTo>
                  <a:lnTo>
                    <a:pt x="2717280" y="658834"/>
                  </a:lnTo>
                  <a:lnTo>
                    <a:pt x="2691777" y="621989"/>
                  </a:lnTo>
                  <a:lnTo>
                    <a:pt x="2665202" y="585962"/>
                  </a:lnTo>
                  <a:lnTo>
                    <a:pt x="2637578" y="550777"/>
                  </a:lnTo>
                  <a:lnTo>
                    <a:pt x="2608929" y="516456"/>
                  </a:lnTo>
                  <a:lnTo>
                    <a:pt x="2579277" y="483023"/>
                  </a:lnTo>
                  <a:lnTo>
                    <a:pt x="2548645" y="450501"/>
                  </a:lnTo>
                  <a:lnTo>
                    <a:pt x="2517056" y="418913"/>
                  </a:lnTo>
                  <a:lnTo>
                    <a:pt x="2484534" y="388281"/>
                  </a:lnTo>
                  <a:lnTo>
                    <a:pt x="2451101" y="358628"/>
                  </a:lnTo>
                  <a:lnTo>
                    <a:pt x="2416780" y="329979"/>
                  </a:lnTo>
                  <a:lnTo>
                    <a:pt x="2381595" y="302355"/>
                  </a:lnTo>
                  <a:lnTo>
                    <a:pt x="2345569" y="275780"/>
                  </a:lnTo>
                  <a:lnTo>
                    <a:pt x="2308724" y="250277"/>
                  </a:lnTo>
                  <a:lnTo>
                    <a:pt x="2271083" y="225869"/>
                  </a:lnTo>
                  <a:lnTo>
                    <a:pt x="2232670" y="202579"/>
                  </a:lnTo>
                  <a:lnTo>
                    <a:pt x="2193507" y="180430"/>
                  </a:lnTo>
                  <a:lnTo>
                    <a:pt x="2153618" y="159444"/>
                  </a:lnTo>
                  <a:lnTo>
                    <a:pt x="2113026" y="139646"/>
                  </a:lnTo>
                  <a:lnTo>
                    <a:pt x="2071754" y="121058"/>
                  </a:lnTo>
                  <a:lnTo>
                    <a:pt x="2029824" y="103702"/>
                  </a:lnTo>
                  <a:lnTo>
                    <a:pt x="1987260" y="87603"/>
                  </a:lnTo>
                  <a:lnTo>
                    <a:pt x="1944084" y="72783"/>
                  </a:lnTo>
                  <a:lnTo>
                    <a:pt x="1900321" y="59265"/>
                  </a:lnTo>
                  <a:lnTo>
                    <a:pt x="1855992" y="47072"/>
                  </a:lnTo>
                  <a:lnTo>
                    <a:pt x="1811121" y="36228"/>
                  </a:lnTo>
                  <a:lnTo>
                    <a:pt x="1765731" y="26754"/>
                  </a:lnTo>
                  <a:lnTo>
                    <a:pt x="1719845" y="18675"/>
                  </a:lnTo>
                  <a:lnTo>
                    <a:pt x="1673486" y="12013"/>
                  </a:lnTo>
                  <a:lnTo>
                    <a:pt x="1626676" y="6792"/>
                  </a:lnTo>
                  <a:lnTo>
                    <a:pt x="1579440" y="3034"/>
                  </a:lnTo>
                  <a:lnTo>
                    <a:pt x="1531800" y="762"/>
                  </a:lnTo>
                  <a:lnTo>
                    <a:pt x="1483779" y="0"/>
                  </a:lnTo>
                  <a:close/>
                </a:path>
              </a:pathLst>
            </a:custGeom>
            <a:solidFill>
              <a:srgbClr val="D7DDDB">
                <a:alpha val="50000"/>
              </a:srgbClr>
            </a:solidFill>
          </p:spPr>
          <p:txBody>
            <a:bodyPr wrap="square" lIns="0" tIns="0" rIns="0" bIns="0" rtlCol="0"/>
            <a:lstStyle/>
            <a:p>
              <a:endParaRPr/>
            </a:p>
          </p:txBody>
        </p:sp>
        <p:sp>
          <p:nvSpPr>
            <p:cNvPr id="8" name="object 8"/>
            <p:cNvSpPr/>
            <p:nvPr/>
          </p:nvSpPr>
          <p:spPr>
            <a:xfrm>
              <a:off x="7537767" y="2039580"/>
              <a:ext cx="2381885" cy="2381885"/>
            </a:xfrm>
            <a:custGeom>
              <a:avLst/>
              <a:gdLst/>
              <a:ahLst/>
              <a:cxnLst/>
              <a:rect l="l" t="t" r="r" b="b"/>
              <a:pathLst>
                <a:path w="2381884" h="2381885">
                  <a:moveTo>
                    <a:pt x="0" y="1190701"/>
                  </a:moveTo>
                  <a:lnTo>
                    <a:pt x="945" y="1142811"/>
                  </a:lnTo>
                  <a:lnTo>
                    <a:pt x="3758" y="1095402"/>
                  </a:lnTo>
                  <a:lnTo>
                    <a:pt x="8402" y="1048508"/>
                  </a:lnTo>
                  <a:lnTo>
                    <a:pt x="14842" y="1002165"/>
                  </a:lnTo>
                  <a:lnTo>
                    <a:pt x="23043" y="956409"/>
                  </a:lnTo>
                  <a:lnTo>
                    <a:pt x="32969" y="911276"/>
                  </a:lnTo>
                  <a:lnTo>
                    <a:pt x="44584" y="866800"/>
                  </a:lnTo>
                  <a:lnTo>
                    <a:pt x="57853" y="823017"/>
                  </a:lnTo>
                  <a:lnTo>
                    <a:pt x="72740" y="779964"/>
                  </a:lnTo>
                  <a:lnTo>
                    <a:pt x="89210" y="737675"/>
                  </a:lnTo>
                  <a:lnTo>
                    <a:pt x="107227" y="696186"/>
                  </a:lnTo>
                  <a:lnTo>
                    <a:pt x="126755" y="655533"/>
                  </a:lnTo>
                  <a:lnTo>
                    <a:pt x="147760" y="615751"/>
                  </a:lnTo>
                  <a:lnTo>
                    <a:pt x="170205" y="576876"/>
                  </a:lnTo>
                  <a:lnTo>
                    <a:pt x="194054" y="538943"/>
                  </a:lnTo>
                  <a:lnTo>
                    <a:pt x="219273" y="501988"/>
                  </a:lnTo>
                  <a:lnTo>
                    <a:pt x="245825" y="466047"/>
                  </a:lnTo>
                  <a:lnTo>
                    <a:pt x="273676" y="431155"/>
                  </a:lnTo>
                  <a:lnTo>
                    <a:pt x="302789" y="397347"/>
                  </a:lnTo>
                  <a:lnTo>
                    <a:pt x="333129" y="364660"/>
                  </a:lnTo>
                  <a:lnTo>
                    <a:pt x="364660" y="333129"/>
                  </a:lnTo>
                  <a:lnTo>
                    <a:pt x="397347" y="302789"/>
                  </a:lnTo>
                  <a:lnTo>
                    <a:pt x="431155" y="273676"/>
                  </a:lnTo>
                  <a:lnTo>
                    <a:pt x="466047" y="245825"/>
                  </a:lnTo>
                  <a:lnTo>
                    <a:pt x="501988" y="219273"/>
                  </a:lnTo>
                  <a:lnTo>
                    <a:pt x="538943" y="194054"/>
                  </a:lnTo>
                  <a:lnTo>
                    <a:pt x="576876" y="170205"/>
                  </a:lnTo>
                  <a:lnTo>
                    <a:pt x="615751" y="147760"/>
                  </a:lnTo>
                  <a:lnTo>
                    <a:pt x="655533" y="126755"/>
                  </a:lnTo>
                  <a:lnTo>
                    <a:pt x="696186" y="107227"/>
                  </a:lnTo>
                  <a:lnTo>
                    <a:pt x="737675" y="89210"/>
                  </a:lnTo>
                  <a:lnTo>
                    <a:pt x="779964" y="72740"/>
                  </a:lnTo>
                  <a:lnTo>
                    <a:pt x="823017" y="57853"/>
                  </a:lnTo>
                  <a:lnTo>
                    <a:pt x="866800" y="44584"/>
                  </a:lnTo>
                  <a:lnTo>
                    <a:pt x="911276" y="32969"/>
                  </a:lnTo>
                  <a:lnTo>
                    <a:pt x="956409" y="23043"/>
                  </a:lnTo>
                  <a:lnTo>
                    <a:pt x="1002165" y="14842"/>
                  </a:lnTo>
                  <a:lnTo>
                    <a:pt x="1048508" y="8402"/>
                  </a:lnTo>
                  <a:lnTo>
                    <a:pt x="1095402" y="3758"/>
                  </a:lnTo>
                  <a:lnTo>
                    <a:pt x="1142811" y="945"/>
                  </a:lnTo>
                  <a:lnTo>
                    <a:pt x="1190701" y="0"/>
                  </a:lnTo>
                  <a:lnTo>
                    <a:pt x="1238590" y="945"/>
                  </a:lnTo>
                  <a:lnTo>
                    <a:pt x="1285999" y="3758"/>
                  </a:lnTo>
                  <a:lnTo>
                    <a:pt x="1332893" y="8402"/>
                  </a:lnTo>
                  <a:lnTo>
                    <a:pt x="1379236" y="14842"/>
                  </a:lnTo>
                  <a:lnTo>
                    <a:pt x="1424991" y="23043"/>
                  </a:lnTo>
                  <a:lnTo>
                    <a:pt x="1470125" y="32969"/>
                  </a:lnTo>
                  <a:lnTo>
                    <a:pt x="1514601" y="44584"/>
                  </a:lnTo>
                  <a:lnTo>
                    <a:pt x="1558383" y="57853"/>
                  </a:lnTo>
                  <a:lnTo>
                    <a:pt x="1601436" y="72740"/>
                  </a:lnTo>
                  <a:lnTo>
                    <a:pt x="1643725" y="89210"/>
                  </a:lnTo>
                  <a:lnTo>
                    <a:pt x="1685213" y="107227"/>
                  </a:lnTo>
                  <a:lnTo>
                    <a:pt x="1725866" y="126755"/>
                  </a:lnTo>
                  <a:lnTo>
                    <a:pt x="1765648" y="147760"/>
                  </a:lnTo>
                  <a:lnTo>
                    <a:pt x="1804522" y="170205"/>
                  </a:lnTo>
                  <a:lnTo>
                    <a:pt x="1842455" y="194054"/>
                  </a:lnTo>
                  <a:lnTo>
                    <a:pt x="1879409" y="219273"/>
                  </a:lnTo>
                  <a:lnTo>
                    <a:pt x="1915350" y="245825"/>
                  </a:lnTo>
                  <a:lnTo>
                    <a:pt x="1950241" y="273676"/>
                  </a:lnTo>
                  <a:lnTo>
                    <a:pt x="1984048" y="302789"/>
                  </a:lnTo>
                  <a:lnTo>
                    <a:pt x="2016735" y="333129"/>
                  </a:lnTo>
                  <a:lnTo>
                    <a:pt x="2048266" y="364660"/>
                  </a:lnTo>
                  <a:lnTo>
                    <a:pt x="2078605" y="397347"/>
                  </a:lnTo>
                  <a:lnTo>
                    <a:pt x="2107718" y="431155"/>
                  </a:lnTo>
                  <a:lnTo>
                    <a:pt x="2135568" y="466047"/>
                  </a:lnTo>
                  <a:lnTo>
                    <a:pt x="2162120" y="501988"/>
                  </a:lnTo>
                  <a:lnTo>
                    <a:pt x="2187338" y="538943"/>
                  </a:lnTo>
                  <a:lnTo>
                    <a:pt x="2211188" y="576876"/>
                  </a:lnTo>
                  <a:lnTo>
                    <a:pt x="2233632" y="615751"/>
                  </a:lnTo>
                  <a:lnTo>
                    <a:pt x="2254636" y="655533"/>
                  </a:lnTo>
                  <a:lnTo>
                    <a:pt x="2274164" y="696186"/>
                  </a:lnTo>
                  <a:lnTo>
                    <a:pt x="2292180" y="737675"/>
                  </a:lnTo>
                  <a:lnTo>
                    <a:pt x="2308650" y="779964"/>
                  </a:lnTo>
                  <a:lnTo>
                    <a:pt x="2323537" y="823017"/>
                  </a:lnTo>
                  <a:lnTo>
                    <a:pt x="2336806" y="866800"/>
                  </a:lnTo>
                  <a:lnTo>
                    <a:pt x="2348420" y="911276"/>
                  </a:lnTo>
                  <a:lnTo>
                    <a:pt x="2358346" y="956409"/>
                  </a:lnTo>
                  <a:lnTo>
                    <a:pt x="2366547" y="1002165"/>
                  </a:lnTo>
                  <a:lnTo>
                    <a:pt x="2372987" y="1048508"/>
                  </a:lnTo>
                  <a:lnTo>
                    <a:pt x="2377631" y="1095402"/>
                  </a:lnTo>
                  <a:lnTo>
                    <a:pt x="2380444" y="1142811"/>
                  </a:lnTo>
                  <a:lnTo>
                    <a:pt x="2381389" y="1190701"/>
                  </a:lnTo>
                  <a:lnTo>
                    <a:pt x="2380444" y="1238590"/>
                  </a:lnTo>
                  <a:lnTo>
                    <a:pt x="2377631" y="1285999"/>
                  </a:lnTo>
                  <a:lnTo>
                    <a:pt x="2372987" y="1332893"/>
                  </a:lnTo>
                  <a:lnTo>
                    <a:pt x="2366547" y="1379236"/>
                  </a:lnTo>
                  <a:lnTo>
                    <a:pt x="2358346" y="1424992"/>
                  </a:lnTo>
                  <a:lnTo>
                    <a:pt x="2348420" y="1470126"/>
                  </a:lnTo>
                  <a:lnTo>
                    <a:pt x="2336806" y="1514602"/>
                  </a:lnTo>
                  <a:lnTo>
                    <a:pt x="2323537" y="1558384"/>
                  </a:lnTo>
                  <a:lnTo>
                    <a:pt x="2308650" y="1601438"/>
                  </a:lnTo>
                  <a:lnTo>
                    <a:pt x="2292180" y="1643727"/>
                  </a:lnTo>
                  <a:lnTo>
                    <a:pt x="2274164" y="1685216"/>
                  </a:lnTo>
                  <a:lnTo>
                    <a:pt x="2254636" y="1725869"/>
                  </a:lnTo>
                  <a:lnTo>
                    <a:pt x="2233632" y="1765651"/>
                  </a:lnTo>
                  <a:lnTo>
                    <a:pt x="2211188" y="1804526"/>
                  </a:lnTo>
                  <a:lnTo>
                    <a:pt x="2187338" y="1842458"/>
                  </a:lnTo>
                  <a:lnTo>
                    <a:pt x="2162120" y="1879413"/>
                  </a:lnTo>
                  <a:lnTo>
                    <a:pt x="2135568" y="1915354"/>
                  </a:lnTo>
                  <a:lnTo>
                    <a:pt x="2107718" y="1950247"/>
                  </a:lnTo>
                  <a:lnTo>
                    <a:pt x="2078605" y="1984054"/>
                  </a:lnTo>
                  <a:lnTo>
                    <a:pt x="2048266" y="2016741"/>
                  </a:lnTo>
                  <a:lnTo>
                    <a:pt x="2016735" y="2048273"/>
                  </a:lnTo>
                  <a:lnTo>
                    <a:pt x="1984048" y="2078613"/>
                  </a:lnTo>
                  <a:lnTo>
                    <a:pt x="1950241" y="2107726"/>
                  </a:lnTo>
                  <a:lnTo>
                    <a:pt x="1915350" y="2135576"/>
                  </a:lnTo>
                  <a:lnTo>
                    <a:pt x="1879409" y="2162129"/>
                  </a:lnTo>
                  <a:lnTo>
                    <a:pt x="1842455" y="2187347"/>
                  </a:lnTo>
                  <a:lnTo>
                    <a:pt x="1804522" y="2211197"/>
                  </a:lnTo>
                  <a:lnTo>
                    <a:pt x="1765648" y="2233642"/>
                  </a:lnTo>
                  <a:lnTo>
                    <a:pt x="1725866" y="2254646"/>
                  </a:lnTo>
                  <a:lnTo>
                    <a:pt x="1685213" y="2274174"/>
                  </a:lnTo>
                  <a:lnTo>
                    <a:pt x="1643725" y="2292191"/>
                  </a:lnTo>
                  <a:lnTo>
                    <a:pt x="1601436" y="2308661"/>
                  </a:lnTo>
                  <a:lnTo>
                    <a:pt x="1558383" y="2323548"/>
                  </a:lnTo>
                  <a:lnTo>
                    <a:pt x="1514601" y="2336817"/>
                  </a:lnTo>
                  <a:lnTo>
                    <a:pt x="1470125" y="2348432"/>
                  </a:lnTo>
                  <a:lnTo>
                    <a:pt x="1424991" y="2358358"/>
                  </a:lnTo>
                  <a:lnTo>
                    <a:pt x="1379236" y="2366559"/>
                  </a:lnTo>
                  <a:lnTo>
                    <a:pt x="1332893" y="2372999"/>
                  </a:lnTo>
                  <a:lnTo>
                    <a:pt x="1285999" y="2377644"/>
                  </a:lnTo>
                  <a:lnTo>
                    <a:pt x="1238590" y="2380456"/>
                  </a:lnTo>
                  <a:lnTo>
                    <a:pt x="1190701" y="2381402"/>
                  </a:lnTo>
                  <a:lnTo>
                    <a:pt x="1142811" y="2380456"/>
                  </a:lnTo>
                  <a:lnTo>
                    <a:pt x="1095402" y="2377644"/>
                  </a:lnTo>
                  <a:lnTo>
                    <a:pt x="1048508" y="2372999"/>
                  </a:lnTo>
                  <a:lnTo>
                    <a:pt x="1002165" y="2366559"/>
                  </a:lnTo>
                  <a:lnTo>
                    <a:pt x="956409" y="2358358"/>
                  </a:lnTo>
                  <a:lnTo>
                    <a:pt x="911276" y="2348432"/>
                  </a:lnTo>
                  <a:lnTo>
                    <a:pt x="866800" y="2336817"/>
                  </a:lnTo>
                  <a:lnTo>
                    <a:pt x="823017" y="2323548"/>
                  </a:lnTo>
                  <a:lnTo>
                    <a:pt x="779964" y="2308661"/>
                  </a:lnTo>
                  <a:lnTo>
                    <a:pt x="737675" y="2292191"/>
                  </a:lnTo>
                  <a:lnTo>
                    <a:pt x="696186" y="2274174"/>
                  </a:lnTo>
                  <a:lnTo>
                    <a:pt x="655533" y="2254646"/>
                  </a:lnTo>
                  <a:lnTo>
                    <a:pt x="615751" y="2233642"/>
                  </a:lnTo>
                  <a:lnTo>
                    <a:pt x="576876" y="2211197"/>
                  </a:lnTo>
                  <a:lnTo>
                    <a:pt x="538943" y="2187347"/>
                  </a:lnTo>
                  <a:lnTo>
                    <a:pt x="501988" y="2162129"/>
                  </a:lnTo>
                  <a:lnTo>
                    <a:pt x="466047" y="2135576"/>
                  </a:lnTo>
                  <a:lnTo>
                    <a:pt x="431155" y="2107726"/>
                  </a:lnTo>
                  <a:lnTo>
                    <a:pt x="397347" y="2078613"/>
                  </a:lnTo>
                  <a:lnTo>
                    <a:pt x="364660" y="2048273"/>
                  </a:lnTo>
                  <a:lnTo>
                    <a:pt x="333129" y="2016741"/>
                  </a:lnTo>
                  <a:lnTo>
                    <a:pt x="302789" y="1984054"/>
                  </a:lnTo>
                  <a:lnTo>
                    <a:pt x="273676" y="1950247"/>
                  </a:lnTo>
                  <a:lnTo>
                    <a:pt x="245825" y="1915354"/>
                  </a:lnTo>
                  <a:lnTo>
                    <a:pt x="219273" y="1879413"/>
                  </a:lnTo>
                  <a:lnTo>
                    <a:pt x="194054" y="1842458"/>
                  </a:lnTo>
                  <a:lnTo>
                    <a:pt x="170205" y="1804526"/>
                  </a:lnTo>
                  <a:lnTo>
                    <a:pt x="147760" y="1765651"/>
                  </a:lnTo>
                  <a:lnTo>
                    <a:pt x="126755" y="1725869"/>
                  </a:lnTo>
                  <a:lnTo>
                    <a:pt x="107227" y="1685216"/>
                  </a:lnTo>
                  <a:lnTo>
                    <a:pt x="89210" y="1643727"/>
                  </a:lnTo>
                  <a:lnTo>
                    <a:pt x="72740" y="1601438"/>
                  </a:lnTo>
                  <a:lnTo>
                    <a:pt x="57853" y="1558384"/>
                  </a:lnTo>
                  <a:lnTo>
                    <a:pt x="44584" y="1514602"/>
                  </a:lnTo>
                  <a:lnTo>
                    <a:pt x="32969" y="1470126"/>
                  </a:lnTo>
                  <a:lnTo>
                    <a:pt x="23043" y="1424992"/>
                  </a:lnTo>
                  <a:lnTo>
                    <a:pt x="14842" y="1379236"/>
                  </a:lnTo>
                  <a:lnTo>
                    <a:pt x="8402" y="1332893"/>
                  </a:lnTo>
                  <a:lnTo>
                    <a:pt x="3758" y="1285999"/>
                  </a:lnTo>
                  <a:lnTo>
                    <a:pt x="945" y="1238590"/>
                  </a:lnTo>
                  <a:lnTo>
                    <a:pt x="0" y="1190701"/>
                  </a:lnTo>
                  <a:close/>
                </a:path>
              </a:pathLst>
            </a:custGeom>
            <a:ln w="83248">
              <a:solidFill>
                <a:srgbClr val="D7DDDB"/>
              </a:solidFill>
            </a:ln>
          </p:spPr>
          <p:txBody>
            <a:bodyPr wrap="square" lIns="0" tIns="0" rIns="0" bIns="0" rtlCol="0"/>
            <a:lstStyle/>
            <a:p>
              <a:endParaRPr/>
            </a:p>
          </p:txBody>
        </p:sp>
      </p:grpSp>
      <p:sp>
        <p:nvSpPr>
          <p:cNvPr id="9" name="object 9"/>
          <p:cNvSpPr txBox="1"/>
          <p:nvPr/>
        </p:nvSpPr>
        <p:spPr>
          <a:xfrm>
            <a:off x="2045648" y="4902667"/>
            <a:ext cx="2292350" cy="978535"/>
          </a:xfrm>
          <a:prstGeom prst="rect">
            <a:avLst/>
          </a:prstGeom>
        </p:spPr>
        <p:txBody>
          <a:bodyPr vert="horz" wrap="square" lIns="0" tIns="12700" rIns="0" bIns="0" rtlCol="0">
            <a:spAutoFit/>
          </a:bodyPr>
          <a:lstStyle/>
          <a:p>
            <a:pPr marL="12700" marR="5080" algn="ctr">
              <a:lnSpc>
                <a:spcPct val="109700"/>
              </a:lnSpc>
              <a:spcBef>
                <a:spcPts val="100"/>
              </a:spcBef>
            </a:pPr>
            <a:r>
              <a:rPr sz="1900" b="1" dirty="0">
                <a:solidFill>
                  <a:srgbClr val="716A66"/>
                </a:solidFill>
                <a:latin typeface="DIN 2014 Demi"/>
                <a:cs typeface="DIN 2014 Demi"/>
              </a:rPr>
              <a:t>of</a:t>
            </a:r>
            <a:r>
              <a:rPr sz="1900" b="1" spc="-55" dirty="0">
                <a:solidFill>
                  <a:srgbClr val="716A66"/>
                </a:solidFill>
                <a:latin typeface="DIN 2014 Demi"/>
                <a:cs typeface="DIN 2014 Demi"/>
              </a:rPr>
              <a:t> </a:t>
            </a:r>
            <a:r>
              <a:rPr sz="1900" b="1" dirty="0">
                <a:solidFill>
                  <a:srgbClr val="716A66"/>
                </a:solidFill>
                <a:latin typeface="DIN 2014 Demi"/>
                <a:cs typeface="DIN 2014 Demi"/>
              </a:rPr>
              <a:t>providers</a:t>
            </a:r>
            <a:r>
              <a:rPr sz="1900" b="1" spc="-50" dirty="0">
                <a:solidFill>
                  <a:srgbClr val="716A66"/>
                </a:solidFill>
                <a:latin typeface="DIN 2014 Demi"/>
                <a:cs typeface="DIN 2014 Demi"/>
              </a:rPr>
              <a:t> </a:t>
            </a:r>
            <a:r>
              <a:rPr sz="1900" b="1" spc="-10" dirty="0">
                <a:solidFill>
                  <a:srgbClr val="716A66"/>
                </a:solidFill>
                <a:latin typeface="DIN 2014 Demi"/>
                <a:cs typeface="DIN 2014 Demi"/>
              </a:rPr>
              <a:t>increased </a:t>
            </a:r>
            <a:r>
              <a:rPr sz="1900" b="1" dirty="0">
                <a:solidFill>
                  <a:srgbClr val="716A66"/>
                </a:solidFill>
                <a:latin typeface="DIN 2014 Demi"/>
                <a:cs typeface="DIN 2014 Demi"/>
              </a:rPr>
              <a:t>digital</a:t>
            </a:r>
            <a:r>
              <a:rPr sz="1900" b="1" spc="-10" dirty="0">
                <a:solidFill>
                  <a:srgbClr val="716A66"/>
                </a:solidFill>
                <a:latin typeface="DIN 2014 Demi"/>
                <a:cs typeface="DIN 2014 Demi"/>
              </a:rPr>
              <a:t> </a:t>
            </a:r>
            <a:r>
              <a:rPr sz="1900" b="1" dirty="0">
                <a:solidFill>
                  <a:srgbClr val="716A66"/>
                </a:solidFill>
                <a:latin typeface="DIN 2014 Demi"/>
                <a:cs typeface="DIN 2014 Demi"/>
              </a:rPr>
              <a:t>and</a:t>
            </a:r>
            <a:r>
              <a:rPr sz="1900" b="1" spc="-5" dirty="0">
                <a:solidFill>
                  <a:srgbClr val="716A66"/>
                </a:solidFill>
                <a:latin typeface="DIN 2014 Demi"/>
                <a:cs typeface="DIN 2014 Demi"/>
              </a:rPr>
              <a:t> </a:t>
            </a:r>
            <a:r>
              <a:rPr sz="1900" b="1" dirty="0">
                <a:solidFill>
                  <a:srgbClr val="716A66"/>
                </a:solidFill>
                <a:latin typeface="DIN 2014 Demi"/>
                <a:cs typeface="DIN 2014 Demi"/>
              </a:rPr>
              <a:t>IT</a:t>
            </a:r>
            <a:r>
              <a:rPr sz="1900" b="1" spc="-5" dirty="0">
                <a:solidFill>
                  <a:srgbClr val="716A66"/>
                </a:solidFill>
                <a:latin typeface="DIN 2014 Demi"/>
                <a:cs typeface="DIN 2014 Demi"/>
              </a:rPr>
              <a:t> </a:t>
            </a:r>
            <a:r>
              <a:rPr sz="1900" b="1" spc="-10" dirty="0">
                <a:solidFill>
                  <a:srgbClr val="716A66"/>
                </a:solidFill>
                <a:latin typeface="DIN 2014 Demi"/>
                <a:cs typeface="DIN 2014 Demi"/>
              </a:rPr>
              <a:t>budgets </a:t>
            </a:r>
            <a:r>
              <a:rPr sz="1900" b="1" dirty="0">
                <a:solidFill>
                  <a:srgbClr val="716A66"/>
                </a:solidFill>
                <a:latin typeface="DIN 2014 Demi"/>
                <a:cs typeface="DIN 2014 Demi"/>
              </a:rPr>
              <a:t>for</a:t>
            </a:r>
            <a:r>
              <a:rPr sz="1900" b="1" spc="-25" dirty="0">
                <a:solidFill>
                  <a:srgbClr val="716A66"/>
                </a:solidFill>
                <a:latin typeface="DIN 2014 Demi"/>
                <a:cs typeface="DIN 2014 Demi"/>
              </a:rPr>
              <a:t> </a:t>
            </a:r>
            <a:r>
              <a:rPr sz="1900" b="1" spc="-20" dirty="0">
                <a:solidFill>
                  <a:srgbClr val="716A66"/>
                </a:solidFill>
                <a:latin typeface="DIN 2014 Demi"/>
                <a:cs typeface="DIN 2014 Demi"/>
              </a:rPr>
              <a:t>2024</a:t>
            </a:r>
            <a:endParaRPr sz="1900">
              <a:latin typeface="DIN 2014 Demi"/>
              <a:cs typeface="DIN 2014 Demi"/>
            </a:endParaRPr>
          </a:p>
        </p:txBody>
      </p:sp>
      <p:sp>
        <p:nvSpPr>
          <p:cNvPr id="10" name="object 10"/>
          <p:cNvSpPr txBox="1"/>
          <p:nvPr/>
        </p:nvSpPr>
        <p:spPr>
          <a:xfrm>
            <a:off x="7112948" y="4902667"/>
            <a:ext cx="3230880" cy="978535"/>
          </a:xfrm>
          <a:prstGeom prst="rect">
            <a:avLst/>
          </a:prstGeom>
        </p:spPr>
        <p:txBody>
          <a:bodyPr vert="horz" wrap="square" lIns="0" tIns="12700" rIns="0" bIns="0" rtlCol="0">
            <a:spAutoFit/>
          </a:bodyPr>
          <a:lstStyle/>
          <a:p>
            <a:pPr marL="12700" marR="5080" algn="ctr">
              <a:lnSpc>
                <a:spcPct val="109700"/>
              </a:lnSpc>
              <a:spcBef>
                <a:spcPts val="100"/>
              </a:spcBef>
            </a:pPr>
            <a:r>
              <a:rPr sz="1900" b="1" dirty="0">
                <a:solidFill>
                  <a:srgbClr val="716A66"/>
                </a:solidFill>
                <a:latin typeface="DIN 2014 Demi"/>
                <a:cs typeface="DIN 2014 Demi"/>
              </a:rPr>
              <a:t>of</a:t>
            </a:r>
            <a:r>
              <a:rPr sz="1900" b="1" spc="-55" dirty="0">
                <a:solidFill>
                  <a:srgbClr val="716A66"/>
                </a:solidFill>
                <a:latin typeface="DIN 2014 Demi"/>
                <a:cs typeface="DIN 2014 Demi"/>
              </a:rPr>
              <a:t> </a:t>
            </a:r>
            <a:r>
              <a:rPr sz="1900" b="1" dirty="0">
                <a:solidFill>
                  <a:srgbClr val="716A66"/>
                </a:solidFill>
                <a:latin typeface="DIN 2014 Demi"/>
                <a:cs typeface="DIN 2014 Demi"/>
              </a:rPr>
              <a:t>providers</a:t>
            </a:r>
            <a:r>
              <a:rPr sz="1900" b="1" spc="-50" dirty="0">
                <a:solidFill>
                  <a:srgbClr val="716A66"/>
                </a:solidFill>
                <a:latin typeface="DIN 2014 Demi"/>
                <a:cs typeface="DIN 2014 Demi"/>
              </a:rPr>
              <a:t> </a:t>
            </a:r>
            <a:r>
              <a:rPr sz="1900" b="1" spc="-10" dirty="0">
                <a:solidFill>
                  <a:srgbClr val="716A66"/>
                </a:solidFill>
                <a:latin typeface="DIN 2014 Demi"/>
                <a:cs typeface="DIN 2014 Demi"/>
              </a:rPr>
              <a:t>identified </a:t>
            </a:r>
            <a:r>
              <a:rPr sz="1900" b="1" dirty="0">
                <a:solidFill>
                  <a:srgbClr val="716A66"/>
                </a:solidFill>
                <a:latin typeface="DIN 2014 Demi"/>
                <a:cs typeface="DIN 2014 Demi"/>
              </a:rPr>
              <a:t>increasing</a:t>
            </a:r>
            <a:r>
              <a:rPr sz="1900" b="1" spc="-45" dirty="0">
                <a:solidFill>
                  <a:srgbClr val="716A66"/>
                </a:solidFill>
                <a:latin typeface="DIN 2014 Demi"/>
                <a:cs typeface="DIN 2014 Demi"/>
              </a:rPr>
              <a:t> </a:t>
            </a:r>
            <a:r>
              <a:rPr sz="1900" b="1" spc="-10" dirty="0">
                <a:solidFill>
                  <a:srgbClr val="716A66"/>
                </a:solidFill>
                <a:latin typeface="DIN 2014 Demi"/>
                <a:cs typeface="DIN 2014 Demi"/>
              </a:rPr>
              <a:t>efficiency</a:t>
            </a:r>
            <a:r>
              <a:rPr sz="1900" b="1" spc="-45" dirty="0">
                <a:solidFill>
                  <a:srgbClr val="716A66"/>
                </a:solidFill>
                <a:latin typeface="DIN 2014 Demi"/>
                <a:cs typeface="DIN 2014 Demi"/>
              </a:rPr>
              <a:t> </a:t>
            </a:r>
            <a:r>
              <a:rPr sz="1900" b="1" dirty="0">
                <a:solidFill>
                  <a:srgbClr val="716A66"/>
                </a:solidFill>
                <a:latin typeface="DIN 2014 Demi"/>
                <a:cs typeface="DIN 2014 Demi"/>
              </a:rPr>
              <a:t>as</a:t>
            </a:r>
            <a:r>
              <a:rPr sz="1900" b="1" spc="-45" dirty="0">
                <a:solidFill>
                  <a:srgbClr val="716A66"/>
                </a:solidFill>
                <a:latin typeface="DIN 2014 Demi"/>
                <a:cs typeface="DIN 2014 Demi"/>
              </a:rPr>
              <a:t> </a:t>
            </a:r>
            <a:r>
              <a:rPr sz="1900" b="1" spc="-10" dirty="0">
                <a:solidFill>
                  <a:srgbClr val="716A66"/>
                </a:solidFill>
                <a:latin typeface="DIN 2014 Demi"/>
                <a:cs typeface="DIN 2014 Demi"/>
              </a:rPr>
              <a:t>primary </a:t>
            </a:r>
            <a:r>
              <a:rPr sz="1900" b="1" dirty="0">
                <a:solidFill>
                  <a:srgbClr val="716A66"/>
                </a:solidFill>
                <a:latin typeface="DIN 2014 Demi"/>
                <a:cs typeface="DIN 2014 Demi"/>
              </a:rPr>
              <a:t>reason</a:t>
            </a:r>
            <a:r>
              <a:rPr sz="1900" b="1" spc="-35" dirty="0">
                <a:solidFill>
                  <a:srgbClr val="716A66"/>
                </a:solidFill>
                <a:latin typeface="DIN 2014 Demi"/>
                <a:cs typeface="DIN 2014 Demi"/>
              </a:rPr>
              <a:t> </a:t>
            </a:r>
            <a:r>
              <a:rPr sz="1900" b="1" dirty="0">
                <a:solidFill>
                  <a:srgbClr val="716A66"/>
                </a:solidFill>
                <a:latin typeface="DIN 2014 Demi"/>
                <a:cs typeface="DIN 2014 Demi"/>
              </a:rPr>
              <a:t>for</a:t>
            </a:r>
            <a:r>
              <a:rPr sz="1900" b="1" spc="-30" dirty="0">
                <a:solidFill>
                  <a:srgbClr val="716A66"/>
                </a:solidFill>
                <a:latin typeface="DIN 2014 Demi"/>
                <a:cs typeface="DIN 2014 Demi"/>
              </a:rPr>
              <a:t> </a:t>
            </a:r>
            <a:r>
              <a:rPr sz="1900" b="1" dirty="0">
                <a:solidFill>
                  <a:srgbClr val="716A66"/>
                </a:solidFill>
                <a:latin typeface="DIN 2014 Demi"/>
                <a:cs typeface="DIN 2014 Demi"/>
              </a:rPr>
              <a:t>IT</a:t>
            </a:r>
            <a:r>
              <a:rPr sz="1900" b="1" spc="-35" dirty="0">
                <a:solidFill>
                  <a:srgbClr val="716A66"/>
                </a:solidFill>
                <a:latin typeface="DIN 2014 Demi"/>
                <a:cs typeface="DIN 2014 Demi"/>
              </a:rPr>
              <a:t> </a:t>
            </a:r>
            <a:r>
              <a:rPr sz="1900" b="1" spc="-10" dirty="0">
                <a:solidFill>
                  <a:srgbClr val="716A66"/>
                </a:solidFill>
                <a:latin typeface="DIN 2014 Demi"/>
                <a:cs typeface="DIN 2014 Demi"/>
              </a:rPr>
              <a:t>investment</a:t>
            </a:r>
            <a:endParaRPr sz="1900">
              <a:latin typeface="DIN 2014 Demi"/>
              <a:cs typeface="DIN 2014 Demi"/>
            </a:endParaRPr>
          </a:p>
        </p:txBody>
      </p:sp>
      <p:grpSp>
        <p:nvGrpSpPr>
          <p:cNvPr id="11" name="object 11"/>
          <p:cNvGrpSpPr/>
          <p:nvPr/>
        </p:nvGrpSpPr>
        <p:grpSpPr>
          <a:xfrm>
            <a:off x="1784704" y="1746502"/>
            <a:ext cx="2967990" cy="2967990"/>
            <a:chOff x="1784704" y="1746502"/>
            <a:chExt cx="2967990" cy="2967990"/>
          </a:xfrm>
        </p:grpSpPr>
        <p:sp>
          <p:nvSpPr>
            <p:cNvPr id="12" name="object 12"/>
            <p:cNvSpPr/>
            <p:nvPr/>
          </p:nvSpPr>
          <p:spPr>
            <a:xfrm>
              <a:off x="1784704" y="1746502"/>
              <a:ext cx="2967990" cy="2967990"/>
            </a:xfrm>
            <a:custGeom>
              <a:avLst/>
              <a:gdLst/>
              <a:ahLst/>
              <a:cxnLst/>
              <a:rect l="l" t="t" r="r" b="b"/>
              <a:pathLst>
                <a:path w="2967990" h="2967990">
                  <a:moveTo>
                    <a:pt x="1483779" y="0"/>
                  </a:moveTo>
                  <a:lnTo>
                    <a:pt x="1435757" y="762"/>
                  </a:lnTo>
                  <a:lnTo>
                    <a:pt x="1388117" y="3034"/>
                  </a:lnTo>
                  <a:lnTo>
                    <a:pt x="1340881" y="6792"/>
                  </a:lnTo>
                  <a:lnTo>
                    <a:pt x="1294072" y="12013"/>
                  </a:lnTo>
                  <a:lnTo>
                    <a:pt x="1247712" y="18675"/>
                  </a:lnTo>
                  <a:lnTo>
                    <a:pt x="1201826" y="26754"/>
                  </a:lnTo>
                  <a:lnTo>
                    <a:pt x="1156436" y="36228"/>
                  </a:lnTo>
                  <a:lnTo>
                    <a:pt x="1111565" y="47072"/>
                  </a:lnTo>
                  <a:lnTo>
                    <a:pt x="1067237" y="59265"/>
                  </a:lnTo>
                  <a:lnTo>
                    <a:pt x="1023473" y="72783"/>
                  </a:lnTo>
                  <a:lnTo>
                    <a:pt x="980298" y="87603"/>
                  </a:lnTo>
                  <a:lnTo>
                    <a:pt x="937733" y="103702"/>
                  </a:lnTo>
                  <a:lnTo>
                    <a:pt x="895804" y="121058"/>
                  </a:lnTo>
                  <a:lnTo>
                    <a:pt x="854531" y="139646"/>
                  </a:lnTo>
                  <a:lnTo>
                    <a:pt x="813939" y="159444"/>
                  </a:lnTo>
                  <a:lnTo>
                    <a:pt x="774050" y="180430"/>
                  </a:lnTo>
                  <a:lnTo>
                    <a:pt x="734887" y="202579"/>
                  </a:lnTo>
                  <a:lnTo>
                    <a:pt x="696474" y="225869"/>
                  </a:lnTo>
                  <a:lnTo>
                    <a:pt x="658834" y="250277"/>
                  </a:lnTo>
                  <a:lnTo>
                    <a:pt x="621989" y="275780"/>
                  </a:lnTo>
                  <a:lnTo>
                    <a:pt x="585962" y="302355"/>
                  </a:lnTo>
                  <a:lnTo>
                    <a:pt x="550777" y="329979"/>
                  </a:lnTo>
                  <a:lnTo>
                    <a:pt x="516456" y="358628"/>
                  </a:lnTo>
                  <a:lnTo>
                    <a:pt x="483023" y="388281"/>
                  </a:lnTo>
                  <a:lnTo>
                    <a:pt x="450501" y="418913"/>
                  </a:lnTo>
                  <a:lnTo>
                    <a:pt x="418913" y="450501"/>
                  </a:lnTo>
                  <a:lnTo>
                    <a:pt x="388281" y="483023"/>
                  </a:lnTo>
                  <a:lnTo>
                    <a:pt x="358628" y="516456"/>
                  </a:lnTo>
                  <a:lnTo>
                    <a:pt x="329979" y="550777"/>
                  </a:lnTo>
                  <a:lnTo>
                    <a:pt x="302355" y="585962"/>
                  </a:lnTo>
                  <a:lnTo>
                    <a:pt x="275780" y="621989"/>
                  </a:lnTo>
                  <a:lnTo>
                    <a:pt x="250277" y="658834"/>
                  </a:lnTo>
                  <a:lnTo>
                    <a:pt x="225869" y="696474"/>
                  </a:lnTo>
                  <a:lnTo>
                    <a:pt x="202579" y="734887"/>
                  </a:lnTo>
                  <a:lnTo>
                    <a:pt x="180430" y="774050"/>
                  </a:lnTo>
                  <a:lnTo>
                    <a:pt x="159444" y="813939"/>
                  </a:lnTo>
                  <a:lnTo>
                    <a:pt x="139646" y="854531"/>
                  </a:lnTo>
                  <a:lnTo>
                    <a:pt x="121058" y="895804"/>
                  </a:lnTo>
                  <a:lnTo>
                    <a:pt x="103702" y="937733"/>
                  </a:lnTo>
                  <a:lnTo>
                    <a:pt x="87603" y="980298"/>
                  </a:lnTo>
                  <a:lnTo>
                    <a:pt x="72783" y="1023473"/>
                  </a:lnTo>
                  <a:lnTo>
                    <a:pt x="59265" y="1067237"/>
                  </a:lnTo>
                  <a:lnTo>
                    <a:pt x="47072" y="1111565"/>
                  </a:lnTo>
                  <a:lnTo>
                    <a:pt x="36228" y="1156436"/>
                  </a:lnTo>
                  <a:lnTo>
                    <a:pt x="26754" y="1201826"/>
                  </a:lnTo>
                  <a:lnTo>
                    <a:pt x="18675" y="1247712"/>
                  </a:lnTo>
                  <a:lnTo>
                    <a:pt x="12013" y="1294072"/>
                  </a:lnTo>
                  <a:lnTo>
                    <a:pt x="6792" y="1340881"/>
                  </a:lnTo>
                  <a:lnTo>
                    <a:pt x="3034" y="1388117"/>
                  </a:lnTo>
                  <a:lnTo>
                    <a:pt x="762" y="1435757"/>
                  </a:lnTo>
                  <a:lnTo>
                    <a:pt x="0" y="1483779"/>
                  </a:lnTo>
                  <a:lnTo>
                    <a:pt x="762" y="1531800"/>
                  </a:lnTo>
                  <a:lnTo>
                    <a:pt x="3034" y="1579440"/>
                  </a:lnTo>
                  <a:lnTo>
                    <a:pt x="6792" y="1626676"/>
                  </a:lnTo>
                  <a:lnTo>
                    <a:pt x="12013" y="1673486"/>
                  </a:lnTo>
                  <a:lnTo>
                    <a:pt x="18675" y="1719845"/>
                  </a:lnTo>
                  <a:lnTo>
                    <a:pt x="26754" y="1765731"/>
                  </a:lnTo>
                  <a:lnTo>
                    <a:pt x="36228" y="1811121"/>
                  </a:lnTo>
                  <a:lnTo>
                    <a:pt x="47072" y="1855992"/>
                  </a:lnTo>
                  <a:lnTo>
                    <a:pt x="59265" y="1900321"/>
                  </a:lnTo>
                  <a:lnTo>
                    <a:pt x="72783" y="1944084"/>
                  </a:lnTo>
                  <a:lnTo>
                    <a:pt x="87603" y="1987260"/>
                  </a:lnTo>
                  <a:lnTo>
                    <a:pt x="103702" y="2029824"/>
                  </a:lnTo>
                  <a:lnTo>
                    <a:pt x="121058" y="2071754"/>
                  </a:lnTo>
                  <a:lnTo>
                    <a:pt x="139646" y="2113026"/>
                  </a:lnTo>
                  <a:lnTo>
                    <a:pt x="159444" y="2153618"/>
                  </a:lnTo>
                  <a:lnTo>
                    <a:pt x="180430" y="2193507"/>
                  </a:lnTo>
                  <a:lnTo>
                    <a:pt x="202579" y="2232670"/>
                  </a:lnTo>
                  <a:lnTo>
                    <a:pt x="225869" y="2271083"/>
                  </a:lnTo>
                  <a:lnTo>
                    <a:pt x="250277" y="2308724"/>
                  </a:lnTo>
                  <a:lnTo>
                    <a:pt x="275780" y="2345569"/>
                  </a:lnTo>
                  <a:lnTo>
                    <a:pt x="302355" y="2381595"/>
                  </a:lnTo>
                  <a:lnTo>
                    <a:pt x="329979" y="2416780"/>
                  </a:lnTo>
                  <a:lnTo>
                    <a:pt x="358628" y="2451101"/>
                  </a:lnTo>
                  <a:lnTo>
                    <a:pt x="388281" y="2484534"/>
                  </a:lnTo>
                  <a:lnTo>
                    <a:pt x="418913" y="2517056"/>
                  </a:lnTo>
                  <a:lnTo>
                    <a:pt x="450501" y="2548645"/>
                  </a:lnTo>
                  <a:lnTo>
                    <a:pt x="483023" y="2579277"/>
                  </a:lnTo>
                  <a:lnTo>
                    <a:pt x="516456" y="2608929"/>
                  </a:lnTo>
                  <a:lnTo>
                    <a:pt x="550777" y="2637578"/>
                  </a:lnTo>
                  <a:lnTo>
                    <a:pt x="585962" y="2665202"/>
                  </a:lnTo>
                  <a:lnTo>
                    <a:pt x="621989" y="2691777"/>
                  </a:lnTo>
                  <a:lnTo>
                    <a:pt x="658834" y="2717280"/>
                  </a:lnTo>
                  <a:lnTo>
                    <a:pt x="696474" y="2741688"/>
                  </a:lnTo>
                  <a:lnTo>
                    <a:pt x="734887" y="2764978"/>
                  </a:lnTo>
                  <a:lnTo>
                    <a:pt x="774050" y="2787127"/>
                  </a:lnTo>
                  <a:lnTo>
                    <a:pt x="813939" y="2808113"/>
                  </a:lnTo>
                  <a:lnTo>
                    <a:pt x="854531" y="2827911"/>
                  </a:lnTo>
                  <a:lnTo>
                    <a:pt x="895804" y="2846500"/>
                  </a:lnTo>
                  <a:lnTo>
                    <a:pt x="937733" y="2863855"/>
                  </a:lnTo>
                  <a:lnTo>
                    <a:pt x="980298" y="2879954"/>
                  </a:lnTo>
                  <a:lnTo>
                    <a:pt x="1023473" y="2894774"/>
                  </a:lnTo>
                  <a:lnTo>
                    <a:pt x="1067237" y="2908292"/>
                  </a:lnTo>
                  <a:lnTo>
                    <a:pt x="1111565" y="2920485"/>
                  </a:lnTo>
                  <a:lnTo>
                    <a:pt x="1156436" y="2931330"/>
                  </a:lnTo>
                  <a:lnTo>
                    <a:pt x="1201826" y="2940803"/>
                  </a:lnTo>
                  <a:lnTo>
                    <a:pt x="1247712" y="2948882"/>
                  </a:lnTo>
                  <a:lnTo>
                    <a:pt x="1294072" y="2955544"/>
                  </a:lnTo>
                  <a:lnTo>
                    <a:pt x="1340881" y="2960765"/>
                  </a:lnTo>
                  <a:lnTo>
                    <a:pt x="1388117" y="2964524"/>
                  </a:lnTo>
                  <a:lnTo>
                    <a:pt x="1435757" y="2966795"/>
                  </a:lnTo>
                  <a:lnTo>
                    <a:pt x="1483779" y="2967558"/>
                  </a:lnTo>
                  <a:lnTo>
                    <a:pt x="1531800" y="2966795"/>
                  </a:lnTo>
                  <a:lnTo>
                    <a:pt x="1579440" y="2964524"/>
                  </a:lnTo>
                  <a:lnTo>
                    <a:pt x="1626676" y="2960765"/>
                  </a:lnTo>
                  <a:lnTo>
                    <a:pt x="1673486" y="2955544"/>
                  </a:lnTo>
                  <a:lnTo>
                    <a:pt x="1719845" y="2948882"/>
                  </a:lnTo>
                  <a:lnTo>
                    <a:pt x="1765731" y="2940803"/>
                  </a:lnTo>
                  <a:lnTo>
                    <a:pt x="1811121" y="2931330"/>
                  </a:lnTo>
                  <a:lnTo>
                    <a:pt x="1855992" y="2920485"/>
                  </a:lnTo>
                  <a:lnTo>
                    <a:pt x="1900321" y="2908292"/>
                  </a:lnTo>
                  <a:lnTo>
                    <a:pt x="1944084" y="2894774"/>
                  </a:lnTo>
                  <a:lnTo>
                    <a:pt x="1987260" y="2879954"/>
                  </a:lnTo>
                  <a:lnTo>
                    <a:pt x="2029824" y="2863855"/>
                  </a:lnTo>
                  <a:lnTo>
                    <a:pt x="2071754" y="2846500"/>
                  </a:lnTo>
                  <a:lnTo>
                    <a:pt x="2113026" y="2827911"/>
                  </a:lnTo>
                  <a:lnTo>
                    <a:pt x="2153618" y="2808113"/>
                  </a:lnTo>
                  <a:lnTo>
                    <a:pt x="2193507" y="2787127"/>
                  </a:lnTo>
                  <a:lnTo>
                    <a:pt x="2232670" y="2764978"/>
                  </a:lnTo>
                  <a:lnTo>
                    <a:pt x="2271083" y="2741688"/>
                  </a:lnTo>
                  <a:lnTo>
                    <a:pt x="2308724" y="2717280"/>
                  </a:lnTo>
                  <a:lnTo>
                    <a:pt x="2345569" y="2691777"/>
                  </a:lnTo>
                  <a:lnTo>
                    <a:pt x="2381595" y="2665202"/>
                  </a:lnTo>
                  <a:lnTo>
                    <a:pt x="2416780" y="2637578"/>
                  </a:lnTo>
                  <a:lnTo>
                    <a:pt x="2451101" y="2608929"/>
                  </a:lnTo>
                  <a:lnTo>
                    <a:pt x="2484534" y="2579277"/>
                  </a:lnTo>
                  <a:lnTo>
                    <a:pt x="2517056" y="2548645"/>
                  </a:lnTo>
                  <a:lnTo>
                    <a:pt x="2548645" y="2517056"/>
                  </a:lnTo>
                  <a:lnTo>
                    <a:pt x="2579277" y="2484534"/>
                  </a:lnTo>
                  <a:lnTo>
                    <a:pt x="2608929" y="2451101"/>
                  </a:lnTo>
                  <a:lnTo>
                    <a:pt x="2637578" y="2416780"/>
                  </a:lnTo>
                  <a:lnTo>
                    <a:pt x="2665202" y="2381595"/>
                  </a:lnTo>
                  <a:lnTo>
                    <a:pt x="2691777" y="2345569"/>
                  </a:lnTo>
                  <a:lnTo>
                    <a:pt x="2717280" y="2308724"/>
                  </a:lnTo>
                  <a:lnTo>
                    <a:pt x="2741688" y="2271083"/>
                  </a:lnTo>
                  <a:lnTo>
                    <a:pt x="2764978" y="2232670"/>
                  </a:lnTo>
                  <a:lnTo>
                    <a:pt x="2787127" y="2193507"/>
                  </a:lnTo>
                  <a:lnTo>
                    <a:pt x="2808113" y="2153618"/>
                  </a:lnTo>
                  <a:lnTo>
                    <a:pt x="2827911" y="2113026"/>
                  </a:lnTo>
                  <a:lnTo>
                    <a:pt x="2846500" y="2071754"/>
                  </a:lnTo>
                  <a:lnTo>
                    <a:pt x="2863855" y="2029824"/>
                  </a:lnTo>
                  <a:lnTo>
                    <a:pt x="2879954" y="1987260"/>
                  </a:lnTo>
                  <a:lnTo>
                    <a:pt x="2894774" y="1944084"/>
                  </a:lnTo>
                  <a:lnTo>
                    <a:pt x="2908292" y="1900321"/>
                  </a:lnTo>
                  <a:lnTo>
                    <a:pt x="2920485" y="1855992"/>
                  </a:lnTo>
                  <a:lnTo>
                    <a:pt x="2931330" y="1811121"/>
                  </a:lnTo>
                  <a:lnTo>
                    <a:pt x="2940803" y="1765731"/>
                  </a:lnTo>
                  <a:lnTo>
                    <a:pt x="2948882" y="1719845"/>
                  </a:lnTo>
                  <a:lnTo>
                    <a:pt x="2955544" y="1673486"/>
                  </a:lnTo>
                  <a:lnTo>
                    <a:pt x="2960765" y="1626676"/>
                  </a:lnTo>
                  <a:lnTo>
                    <a:pt x="2964524" y="1579440"/>
                  </a:lnTo>
                  <a:lnTo>
                    <a:pt x="2966795" y="1531800"/>
                  </a:lnTo>
                  <a:lnTo>
                    <a:pt x="2967558" y="1483779"/>
                  </a:lnTo>
                  <a:lnTo>
                    <a:pt x="2966795" y="1435757"/>
                  </a:lnTo>
                  <a:lnTo>
                    <a:pt x="2964524" y="1388117"/>
                  </a:lnTo>
                  <a:lnTo>
                    <a:pt x="2960765" y="1340881"/>
                  </a:lnTo>
                  <a:lnTo>
                    <a:pt x="2955544" y="1294072"/>
                  </a:lnTo>
                  <a:lnTo>
                    <a:pt x="2948882" y="1247712"/>
                  </a:lnTo>
                  <a:lnTo>
                    <a:pt x="2940803" y="1201826"/>
                  </a:lnTo>
                  <a:lnTo>
                    <a:pt x="2931330" y="1156436"/>
                  </a:lnTo>
                  <a:lnTo>
                    <a:pt x="2920485" y="1111565"/>
                  </a:lnTo>
                  <a:lnTo>
                    <a:pt x="2908292" y="1067237"/>
                  </a:lnTo>
                  <a:lnTo>
                    <a:pt x="2894774" y="1023473"/>
                  </a:lnTo>
                  <a:lnTo>
                    <a:pt x="2879954" y="980298"/>
                  </a:lnTo>
                  <a:lnTo>
                    <a:pt x="2863855" y="937733"/>
                  </a:lnTo>
                  <a:lnTo>
                    <a:pt x="2846500" y="895804"/>
                  </a:lnTo>
                  <a:lnTo>
                    <a:pt x="2827911" y="854531"/>
                  </a:lnTo>
                  <a:lnTo>
                    <a:pt x="2808113" y="813939"/>
                  </a:lnTo>
                  <a:lnTo>
                    <a:pt x="2787127" y="774050"/>
                  </a:lnTo>
                  <a:lnTo>
                    <a:pt x="2764978" y="734887"/>
                  </a:lnTo>
                  <a:lnTo>
                    <a:pt x="2741688" y="696474"/>
                  </a:lnTo>
                  <a:lnTo>
                    <a:pt x="2717280" y="658834"/>
                  </a:lnTo>
                  <a:lnTo>
                    <a:pt x="2691777" y="621989"/>
                  </a:lnTo>
                  <a:lnTo>
                    <a:pt x="2665202" y="585962"/>
                  </a:lnTo>
                  <a:lnTo>
                    <a:pt x="2637578" y="550777"/>
                  </a:lnTo>
                  <a:lnTo>
                    <a:pt x="2608929" y="516456"/>
                  </a:lnTo>
                  <a:lnTo>
                    <a:pt x="2579277" y="483023"/>
                  </a:lnTo>
                  <a:lnTo>
                    <a:pt x="2548645" y="450501"/>
                  </a:lnTo>
                  <a:lnTo>
                    <a:pt x="2517056" y="418913"/>
                  </a:lnTo>
                  <a:lnTo>
                    <a:pt x="2484534" y="388281"/>
                  </a:lnTo>
                  <a:lnTo>
                    <a:pt x="2451101" y="358628"/>
                  </a:lnTo>
                  <a:lnTo>
                    <a:pt x="2416780" y="329979"/>
                  </a:lnTo>
                  <a:lnTo>
                    <a:pt x="2381595" y="302355"/>
                  </a:lnTo>
                  <a:lnTo>
                    <a:pt x="2345569" y="275780"/>
                  </a:lnTo>
                  <a:lnTo>
                    <a:pt x="2308724" y="250277"/>
                  </a:lnTo>
                  <a:lnTo>
                    <a:pt x="2271083" y="225869"/>
                  </a:lnTo>
                  <a:lnTo>
                    <a:pt x="2232670" y="202579"/>
                  </a:lnTo>
                  <a:lnTo>
                    <a:pt x="2193507" y="180430"/>
                  </a:lnTo>
                  <a:lnTo>
                    <a:pt x="2153618" y="159444"/>
                  </a:lnTo>
                  <a:lnTo>
                    <a:pt x="2113026" y="139646"/>
                  </a:lnTo>
                  <a:lnTo>
                    <a:pt x="2071754" y="121058"/>
                  </a:lnTo>
                  <a:lnTo>
                    <a:pt x="2029824" y="103702"/>
                  </a:lnTo>
                  <a:lnTo>
                    <a:pt x="1987260" y="87603"/>
                  </a:lnTo>
                  <a:lnTo>
                    <a:pt x="1944084" y="72783"/>
                  </a:lnTo>
                  <a:lnTo>
                    <a:pt x="1900321" y="59265"/>
                  </a:lnTo>
                  <a:lnTo>
                    <a:pt x="1855992" y="47072"/>
                  </a:lnTo>
                  <a:lnTo>
                    <a:pt x="1811121" y="36228"/>
                  </a:lnTo>
                  <a:lnTo>
                    <a:pt x="1765731" y="26754"/>
                  </a:lnTo>
                  <a:lnTo>
                    <a:pt x="1719845" y="18675"/>
                  </a:lnTo>
                  <a:lnTo>
                    <a:pt x="1673486" y="12013"/>
                  </a:lnTo>
                  <a:lnTo>
                    <a:pt x="1626676" y="6792"/>
                  </a:lnTo>
                  <a:lnTo>
                    <a:pt x="1579440" y="3034"/>
                  </a:lnTo>
                  <a:lnTo>
                    <a:pt x="1531800" y="762"/>
                  </a:lnTo>
                  <a:lnTo>
                    <a:pt x="1483779" y="0"/>
                  </a:lnTo>
                  <a:close/>
                </a:path>
              </a:pathLst>
            </a:custGeom>
            <a:solidFill>
              <a:srgbClr val="D7DDDB">
                <a:alpha val="50000"/>
              </a:srgbClr>
            </a:solidFill>
          </p:spPr>
          <p:txBody>
            <a:bodyPr wrap="square" lIns="0" tIns="0" rIns="0" bIns="0" rtlCol="0"/>
            <a:lstStyle/>
            <a:p>
              <a:endParaRPr/>
            </a:p>
          </p:txBody>
        </p:sp>
        <p:sp>
          <p:nvSpPr>
            <p:cNvPr id="13" name="object 13"/>
            <p:cNvSpPr/>
            <p:nvPr/>
          </p:nvSpPr>
          <p:spPr>
            <a:xfrm>
              <a:off x="2077149" y="2030420"/>
              <a:ext cx="2381885" cy="2381885"/>
            </a:xfrm>
            <a:custGeom>
              <a:avLst/>
              <a:gdLst/>
              <a:ahLst/>
              <a:cxnLst/>
              <a:rect l="l" t="t" r="r" b="b"/>
              <a:pathLst>
                <a:path w="2381885" h="2381885">
                  <a:moveTo>
                    <a:pt x="0" y="1190701"/>
                  </a:moveTo>
                  <a:lnTo>
                    <a:pt x="945" y="1142811"/>
                  </a:lnTo>
                  <a:lnTo>
                    <a:pt x="3758" y="1095402"/>
                  </a:lnTo>
                  <a:lnTo>
                    <a:pt x="8402" y="1048508"/>
                  </a:lnTo>
                  <a:lnTo>
                    <a:pt x="14842" y="1002165"/>
                  </a:lnTo>
                  <a:lnTo>
                    <a:pt x="23043" y="956409"/>
                  </a:lnTo>
                  <a:lnTo>
                    <a:pt x="32969" y="911276"/>
                  </a:lnTo>
                  <a:lnTo>
                    <a:pt x="44584" y="866800"/>
                  </a:lnTo>
                  <a:lnTo>
                    <a:pt x="57853" y="823017"/>
                  </a:lnTo>
                  <a:lnTo>
                    <a:pt x="72740" y="779964"/>
                  </a:lnTo>
                  <a:lnTo>
                    <a:pt x="89210" y="737675"/>
                  </a:lnTo>
                  <a:lnTo>
                    <a:pt x="107227" y="696186"/>
                  </a:lnTo>
                  <a:lnTo>
                    <a:pt x="126755" y="655533"/>
                  </a:lnTo>
                  <a:lnTo>
                    <a:pt x="147760" y="615751"/>
                  </a:lnTo>
                  <a:lnTo>
                    <a:pt x="170205" y="576876"/>
                  </a:lnTo>
                  <a:lnTo>
                    <a:pt x="194054" y="538943"/>
                  </a:lnTo>
                  <a:lnTo>
                    <a:pt x="219273" y="501988"/>
                  </a:lnTo>
                  <a:lnTo>
                    <a:pt x="245825" y="466047"/>
                  </a:lnTo>
                  <a:lnTo>
                    <a:pt x="273676" y="431155"/>
                  </a:lnTo>
                  <a:lnTo>
                    <a:pt x="302789" y="397347"/>
                  </a:lnTo>
                  <a:lnTo>
                    <a:pt x="333129" y="364660"/>
                  </a:lnTo>
                  <a:lnTo>
                    <a:pt x="364660" y="333129"/>
                  </a:lnTo>
                  <a:lnTo>
                    <a:pt x="397347" y="302789"/>
                  </a:lnTo>
                  <a:lnTo>
                    <a:pt x="431155" y="273676"/>
                  </a:lnTo>
                  <a:lnTo>
                    <a:pt x="466047" y="245825"/>
                  </a:lnTo>
                  <a:lnTo>
                    <a:pt x="501988" y="219273"/>
                  </a:lnTo>
                  <a:lnTo>
                    <a:pt x="538943" y="194054"/>
                  </a:lnTo>
                  <a:lnTo>
                    <a:pt x="576876" y="170205"/>
                  </a:lnTo>
                  <a:lnTo>
                    <a:pt x="615751" y="147760"/>
                  </a:lnTo>
                  <a:lnTo>
                    <a:pt x="655533" y="126755"/>
                  </a:lnTo>
                  <a:lnTo>
                    <a:pt x="696186" y="107227"/>
                  </a:lnTo>
                  <a:lnTo>
                    <a:pt x="737675" y="89210"/>
                  </a:lnTo>
                  <a:lnTo>
                    <a:pt x="779964" y="72740"/>
                  </a:lnTo>
                  <a:lnTo>
                    <a:pt x="823017" y="57853"/>
                  </a:lnTo>
                  <a:lnTo>
                    <a:pt x="866800" y="44584"/>
                  </a:lnTo>
                  <a:lnTo>
                    <a:pt x="911276" y="32969"/>
                  </a:lnTo>
                  <a:lnTo>
                    <a:pt x="956409" y="23043"/>
                  </a:lnTo>
                  <a:lnTo>
                    <a:pt x="1002165" y="14842"/>
                  </a:lnTo>
                  <a:lnTo>
                    <a:pt x="1048508" y="8402"/>
                  </a:lnTo>
                  <a:lnTo>
                    <a:pt x="1095402" y="3758"/>
                  </a:lnTo>
                  <a:lnTo>
                    <a:pt x="1142811" y="945"/>
                  </a:lnTo>
                  <a:lnTo>
                    <a:pt x="1190701" y="0"/>
                  </a:lnTo>
                  <a:lnTo>
                    <a:pt x="1238590" y="945"/>
                  </a:lnTo>
                  <a:lnTo>
                    <a:pt x="1285999" y="3758"/>
                  </a:lnTo>
                  <a:lnTo>
                    <a:pt x="1332893" y="8402"/>
                  </a:lnTo>
                  <a:lnTo>
                    <a:pt x="1379236" y="14842"/>
                  </a:lnTo>
                  <a:lnTo>
                    <a:pt x="1424991" y="23043"/>
                  </a:lnTo>
                  <a:lnTo>
                    <a:pt x="1470125" y="32969"/>
                  </a:lnTo>
                  <a:lnTo>
                    <a:pt x="1514601" y="44584"/>
                  </a:lnTo>
                  <a:lnTo>
                    <a:pt x="1558383" y="57853"/>
                  </a:lnTo>
                  <a:lnTo>
                    <a:pt x="1601436" y="72740"/>
                  </a:lnTo>
                  <a:lnTo>
                    <a:pt x="1643725" y="89210"/>
                  </a:lnTo>
                  <a:lnTo>
                    <a:pt x="1685213" y="107227"/>
                  </a:lnTo>
                  <a:lnTo>
                    <a:pt x="1725866" y="126755"/>
                  </a:lnTo>
                  <a:lnTo>
                    <a:pt x="1765648" y="147760"/>
                  </a:lnTo>
                  <a:lnTo>
                    <a:pt x="1804522" y="170205"/>
                  </a:lnTo>
                  <a:lnTo>
                    <a:pt x="1842455" y="194054"/>
                  </a:lnTo>
                  <a:lnTo>
                    <a:pt x="1879409" y="219273"/>
                  </a:lnTo>
                  <a:lnTo>
                    <a:pt x="1915350" y="245825"/>
                  </a:lnTo>
                  <a:lnTo>
                    <a:pt x="1950241" y="273676"/>
                  </a:lnTo>
                  <a:lnTo>
                    <a:pt x="1984048" y="302789"/>
                  </a:lnTo>
                  <a:lnTo>
                    <a:pt x="2016735" y="333129"/>
                  </a:lnTo>
                  <a:lnTo>
                    <a:pt x="2048266" y="364660"/>
                  </a:lnTo>
                  <a:lnTo>
                    <a:pt x="2078605" y="397347"/>
                  </a:lnTo>
                  <a:lnTo>
                    <a:pt x="2107718" y="431155"/>
                  </a:lnTo>
                  <a:lnTo>
                    <a:pt x="2135568" y="466047"/>
                  </a:lnTo>
                  <a:lnTo>
                    <a:pt x="2162120" y="501988"/>
                  </a:lnTo>
                  <a:lnTo>
                    <a:pt x="2187338" y="538943"/>
                  </a:lnTo>
                  <a:lnTo>
                    <a:pt x="2211188" y="576876"/>
                  </a:lnTo>
                  <a:lnTo>
                    <a:pt x="2233632" y="615751"/>
                  </a:lnTo>
                  <a:lnTo>
                    <a:pt x="2254636" y="655533"/>
                  </a:lnTo>
                  <a:lnTo>
                    <a:pt x="2274164" y="696186"/>
                  </a:lnTo>
                  <a:lnTo>
                    <a:pt x="2292180" y="737675"/>
                  </a:lnTo>
                  <a:lnTo>
                    <a:pt x="2308650" y="779964"/>
                  </a:lnTo>
                  <a:lnTo>
                    <a:pt x="2323537" y="823017"/>
                  </a:lnTo>
                  <a:lnTo>
                    <a:pt x="2336806" y="866800"/>
                  </a:lnTo>
                  <a:lnTo>
                    <a:pt x="2348420" y="911276"/>
                  </a:lnTo>
                  <a:lnTo>
                    <a:pt x="2358346" y="956409"/>
                  </a:lnTo>
                  <a:lnTo>
                    <a:pt x="2366547" y="1002165"/>
                  </a:lnTo>
                  <a:lnTo>
                    <a:pt x="2372987" y="1048508"/>
                  </a:lnTo>
                  <a:lnTo>
                    <a:pt x="2377631" y="1095402"/>
                  </a:lnTo>
                  <a:lnTo>
                    <a:pt x="2380444" y="1142811"/>
                  </a:lnTo>
                  <a:lnTo>
                    <a:pt x="2381389" y="1190701"/>
                  </a:lnTo>
                  <a:lnTo>
                    <a:pt x="2380444" y="1238590"/>
                  </a:lnTo>
                  <a:lnTo>
                    <a:pt x="2377631" y="1285999"/>
                  </a:lnTo>
                  <a:lnTo>
                    <a:pt x="2372987" y="1332893"/>
                  </a:lnTo>
                  <a:lnTo>
                    <a:pt x="2366547" y="1379236"/>
                  </a:lnTo>
                  <a:lnTo>
                    <a:pt x="2358346" y="1424992"/>
                  </a:lnTo>
                  <a:lnTo>
                    <a:pt x="2348420" y="1470126"/>
                  </a:lnTo>
                  <a:lnTo>
                    <a:pt x="2336806" y="1514602"/>
                  </a:lnTo>
                  <a:lnTo>
                    <a:pt x="2323537" y="1558384"/>
                  </a:lnTo>
                  <a:lnTo>
                    <a:pt x="2308650" y="1601438"/>
                  </a:lnTo>
                  <a:lnTo>
                    <a:pt x="2292180" y="1643727"/>
                  </a:lnTo>
                  <a:lnTo>
                    <a:pt x="2274164" y="1685216"/>
                  </a:lnTo>
                  <a:lnTo>
                    <a:pt x="2254636" y="1725869"/>
                  </a:lnTo>
                  <a:lnTo>
                    <a:pt x="2233632" y="1765651"/>
                  </a:lnTo>
                  <a:lnTo>
                    <a:pt x="2211188" y="1804526"/>
                  </a:lnTo>
                  <a:lnTo>
                    <a:pt x="2187338" y="1842458"/>
                  </a:lnTo>
                  <a:lnTo>
                    <a:pt x="2162120" y="1879413"/>
                  </a:lnTo>
                  <a:lnTo>
                    <a:pt x="2135568" y="1915354"/>
                  </a:lnTo>
                  <a:lnTo>
                    <a:pt x="2107718" y="1950247"/>
                  </a:lnTo>
                  <a:lnTo>
                    <a:pt x="2078605" y="1984054"/>
                  </a:lnTo>
                  <a:lnTo>
                    <a:pt x="2048266" y="2016741"/>
                  </a:lnTo>
                  <a:lnTo>
                    <a:pt x="2016735" y="2048273"/>
                  </a:lnTo>
                  <a:lnTo>
                    <a:pt x="1984048" y="2078613"/>
                  </a:lnTo>
                  <a:lnTo>
                    <a:pt x="1950241" y="2107726"/>
                  </a:lnTo>
                  <a:lnTo>
                    <a:pt x="1915350" y="2135576"/>
                  </a:lnTo>
                  <a:lnTo>
                    <a:pt x="1879409" y="2162129"/>
                  </a:lnTo>
                  <a:lnTo>
                    <a:pt x="1842455" y="2187347"/>
                  </a:lnTo>
                  <a:lnTo>
                    <a:pt x="1804522" y="2211197"/>
                  </a:lnTo>
                  <a:lnTo>
                    <a:pt x="1765648" y="2233642"/>
                  </a:lnTo>
                  <a:lnTo>
                    <a:pt x="1725866" y="2254646"/>
                  </a:lnTo>
                  <a:lnTo>
                    <a:pt x="1685213" y="2274174"/>
                  </a:lnTo>
                  <a:lnTo>
                    <a:pt x="1643725" y="2292191"/>
                  </a:lnTo>
                  <a:lnTo>
                    <a:pt x="1601436" y="2308661"/>
                  </a:lnTo>
                  <a:lnTo>
                    <a:pt x="1558383" y="2323548"/>
                  </a:lnTo>
                  <a:lnTo>
                    <a:pt x="1514601" y="2336817"/>
                  </a:lnTo>
                  <a:lnTo>
                    <a:pt x="1470125" y="2348432"/>
                  </a:lnTo>
                  <a:lnTo>
                    <a:pt x="1424991" y="2358358"/>
                  </a:lnTo>
                  <a:lnTo>
                    <a:pt x="1379236" y="2366559"/>
                  </a:lnTo>
                  <a:lnTo>
                    <a:pt x="1332893" y="2372999"/>
                  </a:lnTo>
                  <a:lnTo>
                    <a:pt x="1285999" y="2377644"/>
                  </a:lnTo>
                  <a:lnTo>
                    <a:pt x="1238590" y="2380456"/>
                  </a:lnTo>
                  <a:lnTo>
                    <a:pt x="1190701" y="2381402"/>
                  </a:lnTo>
                  <a:lnTo>
                    <a:pt x="1142811" y="2380456"/>
                  </a:lnTo>
                  <a:lnTo>
                    <a:pt x="1095402" y="2377644"/>
                  </a:lnTo>
                  <a:lnTo>
                    <a:pt x="1048508" y="2372999"/>
                  </a:lnTo>
                  <a:lnTo>
                    <a:pt x="1002165" y="2366559"/>
                  </a:lnTo>
                  <a:lnTo>
                    <a:pt x="956409" y="2358358"/>
                  </a:lnTo>
                  <a:lnTo>
                    <a:pt x="911276" y="2348432"/>
                  </a:lnTo>
                  <a:lnTo>
                    <a:pt x="866800" y="2336817"/>
                  </a:lnTo>
                  <a:lnTo>
                    <a:pt x="823017" y="2323548"/>
                  </a:lnTo>
                  <a:lnTo>
                    <a:pt x="779964" y="2308661"/>
                  </a:lnTo>
                  <a:lnTo>
                    <a:pt x="737675" y="2292191"/>
                  </a:lnTo>
                  <a:lnTo>
                    <a:pt x="696186" y="2274174"/>
                  </a:lnTo>
                  <a:lnTo>
                    <a:pt x="655533" y="2254646"/>
                  </a:lnTo>
                  <a:lnTo>
                    <a:pt x="615751" y="2233642"/>
                  </a:lnTo>
                  <a:lnTo>
                    <a:pt x="576876" y="2211197"/>
                  </a:lnTo>
                  <a:lnTo>
                    <a:pt x="538943" y="2187347"/>
                  </a:lnTo>
                  <a:lnTo>
                    <a:pt x="501988" y="2162129"/>
                  </a:lnTo>
                  <a:lnTo>
                    <a:pt x="466047" y="2135576"/>
                  </a:lnTo>
                  <a:lnTo>
                    <a:pt x="431155" y="2107726"/>
                  </a:lnTo>
                  <a:lnTo>
                    <a:pt x="397347" y="2078613"/>
                  </a:lnTo>
                  <a:lnTo>
                    <a:pt x="364660" y="2048273"/>
                  </a:lnTo>
                  <a:lnTo>
                    <a:pt x="333129" y="2016741"/>
                  </a:lnTo>
                  <a:lnTo>
                    <a:pt x="302789" y="1984054"/>
                  </a:lnTo>
                  <a:lnTo>
                    <a:pt x="273676" y="1950247"/>
                  </a:lnTo>
                  <a:lnTo>
                    <a:pt x="245825" y="1915354"/>
                  </a:lnTo>
                  <a:lnTo>
                    <a:pt x="219273" y="1879413"/>
                  </a:lnTo>
                  <a:lnTo>
                    <a:pt x="194054" y="1842458"/>
                  </a:lnTo>
                  <a:lnTo>
                    <a:pt x="170205" y="1804526"/>
                  </a:lnTo>
                  <a:lnTo>
                    <a:pt x="147760" y="1765651"/>
                  </a:lnTo>
                  <a:lnTo>
                    <a:pt x="126755" y="1725869"/>
                  </a:lnTo>
                  <a:lnTo>
                    <a:pt x="107227" y="1685216"/>
                  </a:lnTo>
                  <a:lnTo>
                    <a:pt x="89210" y="1643727"/>
                  </a:lnTo>
                  <a:lnTo>
                    <a:pt x="72740" y="1601438"/>
                  </a:lnTo>
                  <a:lnTo>
                    <a:pt x="57853" y="1558384"/>
                  </a:lnTo>
                  <a:lnTo>
                    <a:pt x="44584" y="1514602"/>
                  </a:lnTo>
                  <a:lnTo>
                    <a:pt x="32969" y="1470126"/>
                  </a:lnTo>
                  <a:lnTo>
                    <a:pt x="23043" y="1424992"/>
                  </a:lnTo>
                  <a:lnTo>
                    <a:pt x="14842" y="1379236"/>
                  </a:lnTo>
                  <a:lnTo>
                    <a:pt x="8402" y="1332893"/>
                  </a:lnTo>
                  <a:lnTo>
                    <a:pt x="3758" y="1285999"/>
                  </a:lnTo>
                  <a:lnTo>
                    <a:pt x="945" y="1238590"/>
                  </a:lnTo>
                  <a:lnTo>
                    <a:pt x="0" y="1190701"/>
                  </a:lnTo>
                  <a:close/>
                </a:path>
              </a:pathLst>
            </a:custGeom>
            <a:ln w="83248">
              <a:solidFill>
                <a:srgbClr val="D7DDDB"/>
              </a:solidFill>
            </a:ln>
          </p:spPr>
          <p:txBody>
            <a:bodyPr wrap="square" lIns="0" tIns="0" rIns="0" bIns="0" rtlCol="0"/>
            <a:lstStyle/>
            <a:p>
              <a:endParaRPr/>
            </a:p>
          </p:txBody>
        </p:sp>
      </p:grpSp>
      <p:sp>
        <p:nvSpPr>
          <p:cNvPr id="14" name="object 14"/>
          <p:cNvSpPr txBox="1"/>
          <p:nvPr/>
        </p:nvSpPr>
        <p:spPr>
          <a:xfrm>
            <a:off x="2498867" y="2528995"/>
            <a:ext cx="1539240" cy="1280795"/>
          </a:xfrm>
          <a:prstGeom prst="rect">
            <a:avLst/>
          </a:prstGeom>
        </p:spPr>
        <p:txBody>
          <a:bodyPr vert="horz" wrap="square" lIns="0" tIns="17145" rIns="0" bIns="0" rtlCol="0">
            <a:spAutoFit/>
          </a:bodyPr>
          <a:lstStyle/>
          <a:p>
            <a:pPr marL="38100">
              <a:lnSpc>
                <a:spcPct val="100000"/>
              </a:lnSpc>
              <a:spcBef>
                <a:spcPts val="135"/>
              </a:spcBef>
            </a:pPr>
            <a:r>
              <a:rPr sz="8200" spc="-25" dirty="0">
                <a:solidFill>
                  <a:srgbClr val="90A19A"/>
                </a:solidFill>
                <a:latin typeface="DIN 2014 Light"/>
                <a:cs typeface="DIN 2014 Light"/>
              </a:rPr>
              <a:t>86</a:t>
            </a:r>
            <a:r>
              <a:rPr sz="7200" spc="-37" baseline="31828" dirty="0">
                <a:solidFill>
                  <a:srgbClr val="90A19A"/>
                </a:solidFill>
                <a:latin typeface="DIN 2014 Light"/>
                <a:cs typeface="DIN 2014 Light"/>
              </a:rPr>
              <a:t>%</a:t>
            </a:r>
            <a:endParaRPr sz="7200" baseline="31828">
              <a:latin typeface="DIN 2014 Light"/>
              <a:cs typeface="DIN 2014 Light"/>
            </a:endParaRPr>
          </a:p>
        </p:txBody>
      </p:sp>
      <p:sp>
        <p:nvSpPr>
          <p:cNvPr id="15" name="object 15"/>
          <p:cNvSpPr txBox="1"/>
          <p:nvPr/>
        </p:nvSpPr>
        <p:spPr>
          <a:xfrm>
            <a:off x="7958849" y="2528995"/>
            <a:ext cx="1539240" cy="1280795"/>
          </a:xfrm>
          <a:prstGeom prst="rect">
            <a:avLst/>
          </a:prstGeom>
        </p:spPr>
        <p:txBody>
          <a:bodyPr vert="horz" wrap="square" lIns="0" tIns="17145" rIns="0" bIns="0" rtlCol="0">
            <a:spAutoFit/>
          </a:bodyPr>
          <a:lstStyle/>
          <a:p>
            <a:pPr marL="38100">
              <a:lnSpc>
                <a:spcPct val="100000"/>
              </a:lnSpc>
              <a:spcBef>
                <a:spcPts val="135"/>
              </a:spcBef>
            </a:pPr>
            <a:r>
              <a:rPr sz="8200" spc="-25" dirty="0">
                <a:solidFill>
                  <a:srgbClr val="90A19A"/>
                </a:solidFill>
                <a:latin typeface="DIN 2014 Light"/>
                <a:cs typeface="DIN 2014 Light"/>
              </a:rPr>
              <a:t>65</a:t>
            </a:r>
            <a:r>
              <a:rPr sz="7200" spc="-37" baseline="31828" dirty="0">
                <a:solidFill>
                  <a:srgbClr val="90A19A"/>
                </a:solidFill>
                <a:latin typeface="DIN 2014 Light"/>
                <a:cs typeface="DIN 2014 Light"/>
              </a:rPr>
              <a:t>%</a:t>
            </a:r>
            <a:endParaRPr sz="7200" baseline="31828">
              <a:latin typeface="DIN 2014 Light"/>
              <a:cs typeface="DIN 2014 Light"/>
            </a:endParaRPr>
          </a:p>
        </p:txBody>
      </p:sp>
      <p:grpSp>
        <p:nvGrpSpPr>
          <p:cNvPr id="16" name="object 16"/>
          <p:cNvGrpSpPr/>
          <p:nvPr/>
        </p:nvGrpSpPr>
        <p:grpSpPr>
          <a:xfrm>
            <a:off x="5213108" y="2489203"/>
            <a:ext cx="1559560" cy="1559560"/>
            <a:chOff x="5213108" y="2489203"/>
            <a:chExt cx="1559560" cy="1559560"/>
          </a:xfrm>
        </p:grpSpPr>
        <p:sp>
          <p:nvSpPr>
            <p:cNvPr id="17" name="object 17"/>
            <p:cNvSpPr/>
            <p:nvPr/>
          </p:nvSpPr>
          <p:spPr>
            <a:xfrm>
              <a:off x="5213108" y="2489203"/>
              <a:ext cx="1559560" cy="1559560"/>
            </a:xfrm>
            <a:custGeom>
              <a:avLst/>
              <a:gdLst/>
              <a:ahLst/>
              <a:cxnLst/>
              <a:rect l="l" t="t" r="r" b="b"/>
              <a:pathLst>
                <a:path w="1559559" h="1559560">
                  <a:moveTo>
                    <a:pt x="779767" y="0"/>
                  </a:moveTo>
                  <a:lnTo>
                    <a:pt x="732265" y="1423"/>
                  </a:lnTo>
                  <a:lnTo>
                    <a:pt x="685516" y="5638"/>
                  </a:lnTo>
                  <a:lnTo>
                    <a:pt x="639602" y="12563"/>
                  </a:lnTo>
                  <a:lnTo>
                    <a:pt x="594603" y="22117"/>
                  </a:lnTo>
                  <a:lnTo>
                    <a:pt x="550602" y="34218"/>
                  </a:lnTo>
                  <a:lnTo>
                    <a:pt x="507679" y="48785"/>
                  </a:lnTo>
                  <a:lnTo>
                    <a:pt x="465918" y="65736"/>
                  </a:lnTo>
                  <a:lnTo>
                    <a:pt x="425398" y="84989"/>
                  </a:lnTo>
                  <a:lnTo>
                    <a:pt x="386202" y="106463"/>
                  </a:lnTo>
                  <a:lnTo>
                    <a:pt x="348411" y="130077"/>
                  </a:lnTo>
                  <a:lnTo>
                    <a:pt x="312107" y="155748"/>
                  </a:lnTo>
                  <a:lnTo>
                    <a:pt x="277371" y="183395"/>
                  </a:lnTo>
                  <a:lnTo>
                    <a:pt x="244285" y="212937"/>
                  </a:lnTo>
                  <a:lnTo>
                    <a:pt x="212931" y="244292"/>
                  </a:lnTo>
                  <a:lnTo>
                    <a:pt x="183390" y="277379"/>
                  </a:lnTo>
                  <a:lnTo>
                    <a:pt x="155743" y="312115"/>
                  </a:lnTo>
                  <a:lnTo>
                    <a:pt x="130073" y="348420"/>
                  </a:lnTo>
                  <a:lnTo>
                    <a:pt x="106460" y="386211"/>
                  </a:lnTo>
                  <a:lnTo>
                    <a:pt x="84986" y="425408"/>
                  </a:lnTo>
                  <a:lnTo>
                    <a:pt x="65734" y="465928"/>
                  </a:lnTo>
                  <a:lnTo>
                    <a:pt x="48783" y="507690"/>
                  </a:lnTo>
                  <a:lnTo>
                    <a:pt x="34217" y="550613"/>
                  </a:lnTo>
                  <a:lnTo>
                    <a:pt x="22116" y="594615"/>
                  </a:lnTo>
                  <a:lnTo>
                    <a:pt x="12562" y="639614"/>
                  </a:lnTo>
                  <a:lnTo>
                    <a:pt x="5637" y="685529"/>
                  </a:lnTo>
                  <a:lnTo>
                    <a:pt x="1423" y="732278"/>
                  </a:lnTo>
                  <a:lnTo>
                    <a:pt x="0" y="779780"/>
                  </a:lnTo>
                  <a:lnTo>
                    <a:pt x="1423" y="827280"/>
                  </a:lnTo>
                  <a:lnTo>
                    <a:pt x="5637" y="874028"/>
                  </a:lnTo>
                  <a:lnTo>
                    <a:pt x="12562" y="919941"/>
                  </a:lnTo>
                  <a:lnTo>
                    <a:pt x="22116" y="964939"/>
                  </a:lnTo>
                  <a:lnTo>
                    <a:pt x="34217" y="1008940"/>
                  </a:lnTo>
                  <a:lnTo>
                    <a:pt x="48783" y="1051862"/>
                  </a:lnTo>
                  <a:lnTo>
                    <a:pt x="65734" y="1093623"/>
                  </a:lnTo>
                  <a:lnTo>
                    <a:pt x="84986" y="1134143"/>
                  </a:lnTo>
                  <a:lnTo>
                    <a:pt x="106460" y="1173339"/>
                  </a:lnTo>
                  <a:lnTo>
                    <a:pt x="130073" y="1211130"/>
                  </a:lnTo>
                  <a:lnTo>
                    <a:pt x="155743" y="1247434"/>
                  </a:lnTo>
                  <a:lnTo>
                    <a:pt x="183390" y="1282170"/>
                  </a:lnTo>
                  <a:lnTo>
                    <a:pt x="212931" y="1315256"/>
                  </a:lnTo>
                  <a:lnTo>
                    <a:pt x="244285" y="1346611"/>
                  </a:lnTo>
                  <a:lnTo>
                    <a:pt x="277371" y="1376152"/>
                  </a:lnTo>
                  <a:lnTo>
                    <a:pt x="312107" y="1403799"/>
                  </a:lnTo>
                  <a:lnTo>
                    <a:pt x="348411" y="1429470"/>
                  </a:lnTo>
                  <a:lnTo>
                    <a:pt x="386202" y="1453084"/>
                  </a:lnTo>
                  <a:lnTo>
                    <a:pt x="425398" y="1474558"/>
                  </a:lnTo>
                  <a:lnTo>
                    <a:pt x="465918" y="1493811"/>
                  </a:lnTo>
                  <a:lnTo>
                    <a:pt x="507679" y="1510762"/>
                  </a:lnTo>
                  <a:lnTo>
                    <a:pt x="550602" y="1525328"/>
                  </a:lnTo>
                  <a:lnTo>
                    <a:pt x="594603" y="1537429"/>
                  </a:lnTo>
                  <a:lnTo>
                    <a:pt x="639602" y="1546983"/>
                  </a:lnTo>
                  <a:lnTo>
                    <a:pt x="685516" y="1553909"/>
                  </a:lnTo>
                  <a:lnTo>
                    <a:pt x="732265" y="1558124"/>
                  </a:lnTo>
                  <a:lnTo>
                    <a:pt x="779767" y="1559547"/>
                  </a:lnTo>
                  <a:lnTo>
                    <a:pt x="827268" y="1558124"/>
                  </a:lnTo>
                  <a:lnTo>
                    <a:pt x="874017" y="1553909"/>
                  </a:lnTo>
                  <a:lnTo>
                    <a:pt x="919932" y="1546983"/>
                  </a:lnTo>
                  <a:lnTo>
                    <a:pt x="964931" y="1537429"/>
                  </a:lnTo>
                  <a:lnTo>
                    <a:pt x="1008932" y="1525328"/>
                  </a:lnTo>
                  <a:lnTo>
                    <a:pt x="1051854" y="1510762"/>
                  </a:lnTo>
                  <a:lnTo>
                    <a:pt x="1093616" y="1493811"/>
                  </a:lnTo>
                  <a:lnTo>
                    <a:pt x="1134136" y="1474558"/>
                  </a:lnTo>
                  <a:lnTo>
                    <a:pt x="1173332" y="1453084"/>
                  </a:lnTo>
                  <a:lnTo>
                    <a:pt x="1211123" y="1429470"/>
                  </a:lnTo>
                  <a:lnTo>
                    <a:pt x="1247427" y="1403799"/>
                  </a:lnTo>
                  <a:lnTo>
                    <a:pt x="1282162" y="1376152"/>
                  </a:lnTo>
                  <a:lnTo>
                    <a:pt x="1315248" y="1346611"/>
                  </a:lnTo>
                  <a:lnTo>
                    <a:pt x="1346602" y="1315256"/>
                  </a:lnTo>
                  <a:lnTo>
                    <a:pt x="1376144" y="1282170"/>
                  </a:lnTo>
                  <a:lnTo>
                    <a:pt x="1403790" y="1247434"/>
                  </a:lnTo>
                  <a:lnTo>
                    <a:pt x="1429461" y="1211130"/>
                  </a:lnTo>
                  <a:lnTo>
                    <a:pt x="1453074" y="1173339"/>
                  </a:lnTo>
                  <a:lnTo>
                    <a:pt x="1474547" y="1134143"/>
                  </a:lnTo>
                  <a:lnTo>
                    <a:pt x="1493800" y="1093623"/>
                  </a:lnTo>
                  <a:lnTo>
                    <a:pt x="1510750" y="1051862"/>
                  </a:lnTo>
                  <a:lnTo>
                    <a:pt x="1525317" y="1008940"/>
                  </a:lnTo>
                  <a:lnTo>
                    <a:pt x="1537417" y="964939"/>
                  </a:lnTo>
                  <a:lnTo>
                    <a:pt x="1546971" y="919941"/>
                  </a:lnTo>
                  <a:lnTo>
                    <a:pt x="1553896" y="874028"/>
                  </a:lnTo>
                  <a:lnTo>
                    <a:pt x="1558111" y="827280"/>
                  </a:lnTo>
                  <a:lnTo>
                    <a:pt x="1559534" y="779780"/>
                  </a:lnTo>
                  <a:lnTo>
                    <a:pt x="1558111" y="732278"/>
                  </a:lnTo>
                  <a:lnTo>
                    <a:pt x="1553896" y="685529"/>
                  </a:lnTo>
                  <a:lnTo>
                    <a:pt x="1546971" y="639614"/>
                  </a:lnTo>
                  <a:lnTo>
                    <a:pt x="1537417" y="594615"/>
                  </a:lnTo>
                  <a:lnTo>
                    <a:pt x="1525317" y="550613"/>
                  </a:lnTo>
                  <a:lnTo>
                    <a:pt x="1510750" y="507690"/>
                  </a:lnTo>
                  <a:lnTo>
                    <a:pt x="1493800" y="465928"/>
                  </a:lnTo>
                  <a:lnTo>
                    <a:pt x="1474547" y="425408"/>
                  </a:lnTo>
                  <a:lnTo>
                    <a:pt x="1453074" y="386211"/>
                  </a:lnTo>
                  <a:lnTo>
                    <a:pt x="1429461" y="348420"/>
                  </a:lnTo>
                  <a:lnTo>
                    <a:pt x="1403790" y="312115"/>
                  </a:lnTo>
                  <a:lnTo>
                    <a:pt x="1376144" y="277379"/>
                  </a:lnTo>
                  <a:lnTo>
                    <a:pt x="1346602" y="244292"/>
                  </a:lnTo>
                  <a:lnTo>
                    <a:pt x="1315248" y="212937"/>
                  </a:lnTo>
                  <a:lnTo>
                    <a:pt x="1282162" y="183395"/>
                  </a:lnTo>
                  <a:lnTo>
                    <a:pt x="1247427" y="155748"/>
                  </a:lnTo>
                  <a:lnTo>
                    <a:pt x="1211123" y="130077"/>
                  </a:lnTo>
                  <a:lnTo>
                    <a:pt x="1173332" y="106463"/>
                  </a:lnTo>
                  <a:lnTo>
                    <a:pt x="1134136" y="84989"/>
                  </a:lnTo>
                  <a:lnTo>
                    <a:pt x="1093616" y="65736"/>
                  </a:lnTo>
                  <a:lnTo>
                    <a:pt x="1051854" y="48785"/>
                  </a:lnTo>
                  <a:lnTo>
                    <a:pt x="1008932" y="34218"/>
                  </a:lnTo>
                  <a:lnTo>
                    <a:pt x="964931" y="22117"/>
                  </a:lnTo>
                  <a:lnTo>
                    <a:pt x="919932" y="12563"/>
                  </a:lnTo>
                  <a:lnTo>
                    <a:pt x="874017" y="5638"/>
                  </a:lnTo>
                  <a:lnTo>
                    <a:pt x="827268" y="1423"/>
                  </a:lnTo>
                  <a:lnTo>
                    <a:pt x="779767" y="0"/>
                  </a:lnTo>
                  <a:close/>
                </a:path>
              </a:pathLst>
            </a:custGeom>
            <a:solidFill>
              <a:srgbClr val="EBE1D6"/>
            </a:solidFill>
          </p:spPr>
          <p:txBody>
            <a:bodyPr wrap="square" lIns="0" tIns="0" rIns="0" bIns="0" rtlCol="0"/>
            <a:lstStyle/>
            <a:p>
              <a:endParaRPr/>
            </a:p>
          </p:txBody>
        </p:sp>
        <p:sp>
          <p:nvSpPr>
            <p:cNvPr id="18" name="object 18"/>
            <p:cNvSpPr/>
            <p:nvPr/>
          </p:nvSpPr>
          <p:spPr>
            <a:xfrm>
              <a:off x="5760031" y="2772886"/>
              <a:ext cx="509270" cy="968375"/>
            </a:xfrm>
            <a:custGeom>
              <a:avLst/>
              <a:gdLst/>
              <a:ahLst/>
              <a:cxnLst/>
              <a:rect l="l" t="t" r="r" b="b"/>
              <a:pathLst>
                <a:path w="509270" h="968375">
                  <a:moveTo>
                    <a:pt x="451929" y="0"/>
                  </a:moveTo>
                  <a:lnTo>
                    <a:pt x="57073" y="0"/>
                  </a:lnTo>
                  <a:lnTo>
                    <a:pt x="34857" y="5923"/>
                  </a:lnTo>
                  <a:lnTo>
                    <a:pt x="16716" y="22010"/>
                  </a:lnTo>
                  <a:lnTo>
                    <a:pt x="4485" y="45739"/>
                  </a:lnTo>
                  <a:lnTo>
                    <a:pt x="0" y="74587"/>
                  </a:lnTo>
                  <a:lnTo>
                    <a:pt x="0" y="893178"/>
                  </a:lnTo>
                  <a:lnTo>
                    <a:pt x="4485" y="922033"/>
                  </a:lnTo>
                  <a:lnTo>
                    <a:pt x="16716" y="945765"/>
                  </a:lnTo>
                  <a:lnTo>
                    <a:pt x="34857" y="961854"/>
                  </a:lnTo>
                  <a:lnTo>
                    <a:pt x="57073" y="967778"/>
                  </a:lnTo>
                  <a:lnTo>
                    <a:pt x="451929" y="967778"/>
                  </a:lnTo>
                  <a:lnTo>
                    <a:pt x="474013" y="961854"/>
                  </a:lnTo>
                  <a:lnTo>
                    <a:pt x="492174" y="945765"/>
                  </a:lnTo>
                  <a:lnTo>
                    <a:pt x="504484" y="922033"/>
                  </a:lnTo>
                  <a:lnTo>
                    <a:pt x="509015" y="893178"/>
                  </a:lnTo>
                  <a:lnTo>
                    <a:pt x="509015" y="74587"/>
                  </a:lnTo>
                  <a:lnTo>
                    <a:pt x="504484" y="45739"/>
                  </a:lnTo>
                  <a:lnTo>
                    <a:pt x="492174" y="22010"/>
                  </a:lnTo>
                  <a:lnTo>
                    <a:pt x="474013" y="5923"/>
                  </a:lnTo>
                  <a:lnTo>
                    <a:pt x="451929" y="0"/>
                  </a:lnTo>
                  <a:close/>
                </a:path>
              </a:pathLst>
            </a:custGeom>
            <a:solidFill>
              <a:srgbClr val="C7AD8E"/>
            </a:solidFill>
          </p:spPr>
          <p:txBody>
            <a:bodyPr wrap="square" lIns="0" tIns="0" rIns="0" bIns="0" rtlCol="0"/>
            <a:lstStyle/>
            <a:p>
              <a:endParaRPr/>
            </a:p>
          </p:txBody>
        </p:sp>
        <p:sp>
          <p:nvSpPr>
            <p:cNvPr id="19" name="object 19"/>
            <p:cNvSpPr/>
            <p:nvPr/>
          </p:nvSpPr>
          <p:spPr>
            <a:xfrm>
              <a:off x="5760021" y="2924644"/>
              <a:ext cx="509270" cy="665480"/>
            </a:xfrm>
            <a:custGeom>
              <a:avLst/>
              <a:gdLst/>
              <a:ahLst/>
              <a:cxnLst/>
              <a:rect l="l" t="t" r="r" b="b"/>
              <a:pathLst>
                <a:path w="509270" h="665479">
                  <a:moveTo>
                    <a:pt x="509028" y="0"/>
                  </a:moveTo>
                  <a:lnTo>
                    <a:pt x="0" y="0"/>
                  </a:lnTo>
                  <a:lnTo>
                    <a:pt x="0" y="665137"/>
                  </a:lnTo>
                  <a:lnTo>
                    <a:pt x="509028" y="665137"/>
                  </a:lnTo>
                  <a:lnTo>
                    <a:pt x="509028" y="0"/>
                  </a:lnTo>
                  <a:close/>
                </a:path>
              </a:pathLst>
            </a:custGeom>
            <a:solidFill>
              <a:srgbClr val="E0D1C0"/>
            </a:solidFill>
          </p:spPr>
          <p:txBody>
            <a:bodyPr wrap="square" lIns="0" tIns="0" rIns="0" bIns="0" rtlCol="0"/>
            <a:lstStyle/>
            <a:p>
              <a:endParaRPr/>
            </a:p>
          </p:txBody>
        </p:sp>
        <p:sp>
          <p:nvSpPr>
            <p:cNvPr id="20" name="object 20"/>
            <p:cNvSpPr/>
            <p:nvPr/>
          </p:nvSpPr>
          <p:spPr>
            <a:xfrm>
              <a:off x="5884875" y="2830068"/>
              <a:ext cx="182880" cy="37465"/>
            </a:xfrm>
            <a:custGeom>
              <a:avLst/>
              <a:gdLst/>
              <a:ahLst/>
              <a:cxnLst/>
              <a:rect l="l" t="t" r="r" b="b"/>
              <a:pathLst>
                <a:path w="182879" h="37464">
                  <a:moveTo>
                    <a:pt x="182613" y="0"/>
                  </a:moveTo>
                  <a:lnTo>
                    <a:pt x="0" y="0"/>
                  </a:lnTo>
                  <a:lnTo>
                    <a:pt x="0" y="37299"/>
                  </a:lnTo>
                  <a:lnTo>
                    <a:pt x="182613" y="37299"/>
                  </a:lnTo>
                  <a:lnTo>
                    <a:pt x="182613" y="0"/>
                  </a:lnTo>
                  <a:close/>
                </a:path>
              </a:pathLst>
            </a:custGeom>
            <a:solidFill>
              <a:srgbClr val="D1BBA1"/>
            </a:solidFill>
          </p:spPr>
          <p:txBody>
            <a:bodyPr wrap="square" lIns="0" tIns="0" rIns="0" bIns="0" rtlCol="0"/>
            <a:lstStyle/>
            <a:p>
              <a:endParaRPr/>
            </a:p>
          </p:txBody>
        </p:sp>
        <p:pic>
          <p:nvPicPr>
            <p:cNvPr id="21" name="object 21"/>
            <p:cNvPicPr/>
            <p:nvPr/>
          </p:nvPicPr>
          <p:blipFill>
            <a:blip r:embed="rId2" cstate="print"/>
            <a:stretch>
              <a:fillRect/>
            </a:stretch>
          </p:blipFill>
          <p:spPr>
            <a:xfrm>
              <a:off x="5968198" y="3613412"/>
              <a:ext cx="105397" cy="103619"/>
            </a:xfrm>
            <a:prstGeom prst="rect">
              <a:avLst/>
            </a:prstGeom>
          </p:spPr>
        </p:pic>
        <p:sp>
          <p:nvSpPr>
            <p:cNvPr id="22" name="object 22"/>
            <p:cNvSpPr/>
            <p:nvPr/>
          </p:nvSpPr>
          <p:spPr>
            <a:xfrm>
              <a:off x="6111943" y="2825717"/>
              <a:ext cx="45720" cy="46355"/>
            </a:xfrm>
            <a:custGeom>
              <a:avLst/>
              <a:gdLst/>
              <a:ahLst/>
              <a:cxnLst/>
              <a:rect l="l" t="t" r="r" b="b"/>
              <a:pathLst>
                <a:path w="45720" h="46355">
                  <a:moveTo>
                    <a:pt x="22669" y="0"/>
                  </a:moveTo>
                  <a:lnTo>
                    <a:pt x="13780" y="1841"/>
                  </a:lnTo>
                  <a:lnTo>
                    <a:pt x="6581" y="6865"/>
                  </a:lnTo>
                  <a:lnTo>
                    <a:pt x="1759" y="14321"/>
                  </a:lnTo>
                  <a:lnTo>
                    <a:pt x="0" y="23456"/>
                  </a:lnTo>
                  <a:lnTo>
                    <a:pt x="1759" y="32113"/>
                  </a:lnTo>
                  <a:lnTo>
                    <a:pt x="6581" y="39296"/>
                  </a:lnTo>
                  <a:lnTo>
                    <a:pt x="13780" y="44198"/>
                  </a:lnTo>
                  <a:lnTo>
                    <a:pt x="22669" y="46012"/>
                  </a:lnTo>
                  <a:lnTo>
                    <a:pt x="31576" y="44198"/>
                  </a:lnTo>
                  <a:lnTo>
                    <a:pt x="38901" y="39296"/>
                  </a:lnTo>
                  <a:lnTo>
                    <a:pt x="43866" y="32113"/>
                  </a:lnTo>
                  <a:lnTo>
                    <a:pt x="45694" y="23456"/>
                  </a:lnTo>
                  <a:lnTo>
                    <a:pt x="43866" y="14321"/>
                  </a:lnTo>
                  <a:lnTo>
                    <a:pt x="38901" y="6865"/>
                  </a:lnTo>
                  <a:lnTo>
                    <a:pt x="31576" y="1841"/>
                  </a:lnTo>
                  <a:lnTo>
                    <a:pt x="22669" y="0"/>
                  </a:lnTo>
                  <a:close/>
                </a:path>
              </a:pathLst>
            </a:custGeom>
            <a:solidFill>
              <a:srgbClr val="D1BBA1"/>
            </a:solidFill>
          </p:spPr>
          <p:txBody>
            <a:bodyPr wrap="square" lIns="0" tIns="0" rIns="0" bIns="0" rtlCol="0"/>
            <a:lstStyle/>
            <a:p>
              <a:endParaRPr/>
            </a:p>
          </p:txBody>
        </p:sp>
        <p:sp>
          <p:nvSpPr>
            <p:cNvPr id="23" name="object 23"/>
            <p:cNvSpPr/>
            <p:nvPr/>
          </p:nvSpPr>
          <p:spPr>
            <a:xfrm>
              <a:off x="5577409" y="3027845"/>
              <a:ext cx="516890" cy="458470"/>
            </a:xfrm>
            <a:custGeom>
              <a:avLst/>
              <a:gdLst/>
              <a:ahLst/>
              <a:cxnLst/>
              <a:rect l="l" t="t" r="r" b="b"/>
              <a:pathLst>
                <a:path w="516889" h="458470">
                  <a:moveTo>
                    <a:pt x="377825" y="0"/>
                  </a:moveTo>
                  <a:lnTo>
                    <a:pt x="341034" y="4964"/>
                  </a:lnTo>
                  <a:lnTo>
                    <a:pt x="308005" y="18945"/>
                  </a:lnTo>
                  <a:lnTo>
                    <a:pt x="280050" y="40569"/>
                  </a:lnTo>
                  <a:lnTo>
                    <a:pt x="258483" y="68465"/>
                  </a:lnTo>
                  <a:lnTo>
                    <a:pt x="236857" y="40569"/>
                  </a:lnTo>
                  <a:lnTo>
                    <a:pt x="208875" y="18945"/>
                  </a:lnTo>
                  <a:lnTo>
                    <a:pt x="175842" y="4964"/>
                  </a:lnTo>
                  <a:lnTo>
                    <a:pt x="139065" y="0"/>
                  </a:lnTo>
                  <a:lnTo>
                    <a:pt x="95121" y="7010"/>
                  </a:lnTo>
                  <a:lnTo>
                    <a:pt x="56948" y="26547"/>
                  </a:lnTo>
                  <a:lnTo>
                    <a:pt x="26840" y="56370"/>
                  </a:lnTo>
                  <a:lnTo>
                    <a:pt x="7092" y="94237"/>
                  </a:lnTo>
                  <a:lnTo>
                    <a:pt x="0" y="137909"/>
                  </a:lnTo>
                  <a:lnTo>
                    <a:pt x="40387" y="256685"/>
                  </a:lnTo>
                  <a:lnTo>
                    <a:pt x="129241" y="359025"/>
                  </a:lnTo>
                  <a:lnTo>
                    <a:pt x="218095" y="430795"/>
                  </a:lnTo>
                  <a:lnTo>
                    <a:pt x="258483" y="457860"/>
                  </a:lnTo>
                  <a:lnTo>
                    <a:pt x="407867" y="364600"/>
                  </a:lnTo>
                  <a:lnTo>
                    <a:pt x="484578" y="300185"/>
                  </a:lnTo>
                  <a:lnTo>
                    <a:pt x="512839" y="234619"/>
                  </a:lnTo>
                  <a:lnTo>
                    <a:pt x="516877" y="137909"/>
                  </a:lnTo>
                  <a:lnTo>
                    <a:pt x="509784" y="94237"/>
                  </a:lnTo>
                  <a:lnTo>
                    <a:pt x="490037" y="56370"/>
                  </a:lnTo>
                  <a:lnTo>
                    <a:pt x="459931" y="26547"/>
                  </a:lnTo>
                  <a:lnTo>
                    <a:pt x="421761" y="7010"/>
                  </a:lnTo>
                  <a:lnTo>
                    <a:pt x="377825" y="0"/>
                  </a:lnTo>
                  <a:close/>
                </a:path>
              </a:pathLst>
            </a:custGeom>
            <a:solidFill>
              <a:srgbClr val="C7AD8E"/>
            </a:solidFill>
          </p:spPr>
          <p:txBody>
            <a:bodyPr wrap="square" lIns="0" tIns="0" rIns="0" bIns="0" rtlCol="0"/>
            <a:lstStyle/>
            <a:p>
              <a:endParaRPr/>
            </a:p>
          </p:txBody>
        </p:sp>
        <p:sp>
          <p:nvSpPr>
            <p:cNvPr id="24" name="object 24"/>
            <p:cNvSpPr/>
            <p:nvPr/>
          </p:nvSpPr>
          <p:spPr>
            <a:xfrm>
              <a:off x="5736907" y="3156178"/>
              <a:ext cx="198120" cy="195580"/>
            </a:xfrm>
            <a:custGeom>
              <a:avLst/>
              <a:gdLst/>
              <a:ahLst/>
              <a:cxnLst/>
              <a:rect l="l" t="t" r="r" b="b"/>
              <a:pathLst>
                <a:path w="198120" h="195579">
                  <a:moveTo>
                    <a:pt x="197878" y="71120"/>
                  </a:moveTo>
                  <a:lnTo>
                    <a:pt x="125488" y="71120"/>
                  </a:lnTo>
                  <a:lnTo>
                    <a:pt x="125488" y="0"/>
                  </a:lnTo>
                  <a:lnTo>
                    <a:pt x="72377" y="0"/>
                  </a:lnTo>
                  <a:lnTo>
                    <a:pt x="72377" y="71120"/>
                  </a:lnTo>
                  <a:lnTo>
                    <a:pt x="0" y="71120"/>
                  </a:lnTo>
                  <a:lnTo>
                    <a:pt x="0" y="124460"/>
                  </a:lnTo>
                  <a:lnTo>
                    <a:pt x="72377" y="124460"/>
                  </a:lnTo>
                  <a:lnTo>
                    <a:pt x="72377" y="195580"/>
                  </a:lnTo>
                  <a:lnTo>
                    <a:pt x="125488" y="195580"/>
                  </a:lnTo>
                  <a:lnTo>
                    <a:pt x="125488" y="124460"/>
                  </a:lnTo>
                  <a:lnTo>
                    <a:pt x="197878" y="124460"/>
                  </a:lnTo>
                  <a:lnTo>
                    <a:pt x="197878" y="71120"/>
                  </a:lnTo>
                  <a:close/>
                </a:path>
              </a:pathLst>
            </a:custGeom>
            <a:solidFill>
              <a:srgbClr val="F0EAE1"/>
            </a:solidFill>
          </p:spPr>
          <p:txBody>
            <a:bodyPr wrap="square" lIns="0" tIns="0" rIns="0" bIns="0" rtlCol="0"/>
            <a:lstStyle/>
            <a:p>
              <a:endParaRPr/>
            </a:p>
          </p:txBody>
        </p:sp>
        <p:sp>
          <p:nvSpPr>
            <p:cNvPr id="25" name="object 25"/>
            <p:cNvSpPr/>
            <p:nvPr/>
          </p:nvSpPr>
          <p:spPr>
            <a:xfrm>
              <a:off x="5934329" y="3013100"/>
              <a:ext cx="335280" cy="488315"/>
            </a:xfrm>
            <a:custGeom>
              <a:avLst/>
              <a:gdLst/>
              <a:ahLst/>
              <a:cxnLst/>
              <a:rect l="l" t="t" r="r" b="b"/>
              <a:pathLst>
                <a:path w="335279" h="488314">
                  <a:moveTo>
                    <a:pt x="142113" y="457873"/>
                  </a:moveTo>
                  <a:lnTo>
                    <a:pt x="0" y="457873"/>
                  </a:lnTo>
                  <a:lnTo>
                    <a:pt x="0" y="488238"/>
                  </a:lnTo>
                  <a:lnTo>
                    <a:pt x="142113" y="488238"/>
                  </a:lnTo>
                  <a:lnTo>
                    <a:pt x="142113" y="457873"/>
                  </a:lnTo>
                  <a:close/>
                </a:path>
                <a:path w="335279" h="488314">
                  <a:moveTo>
                    <a:pt x="334721" y="457873"/>
                  </a:moveTo>
                  <a:lnTo>
                    <a:pt x="182626" y="457873"/>
                  </a:lnTo>
                  <a:lnTo>
                    <a:pt x="182626" y="488238"/>
                  </a:lnTo>
                  <a:lnTo>
                    <a:pt x="334721" y="488238"/>
                  </a:lnTo>
                  <a:lnTo>
                    <a:pt x="334721" y="457873"/>
                  </a:lnTo>
                  <a:close/>
                </a:path>
                <a:path w="335279" h="488314">
                  <a:moveTo>
                    <a:pt x="334721" y="343408"/>
                  </a:moveTo>
                  <a:lnTo>
                    <a:pt x="121564" y="343408"/>
                  </a:lnTo>
                  <a:lnTo>
                    <a:pt x="121564" y="373773"/>
                  </a:lnTo>
                  <a:lnTo>
                    <a:pt x="334721" y="373773"/>
                  </a:lnTo>
                  <a:lnTo>
                    <a:pt x="334721" y="343408"/>
                  </a:lnTo>
                  <a:close/>
                </a:path>
                <a:path w="335279" h="488314">
                  <a:moveTo>
                    <a:pt x="334721" y="228930"/>
                  </a:moveTo>
                  <a:lnTo>
                    <a:pt x="197878" y="228930"/>
                  </a:lnTo>
                  <a:lnTo>
                    <a:pt x="197878" y="259308"/>
                  </a:lnTo>
                  <a:lnTo>
                    <a:pt x="334721" y="259308"/>
                  </a:lnTo>
                  <a:lnTo>
                    <a:pt x="334721" y="228930"/>
                  </a:lnTo>
                  <a:close/>
                </a:path>
                <a:path w="335279" h="488314">
                  <a:moveTo>
                    <a:pt x="334721" y="114465"/>
                  </a:moveTo>
                  <a:lnTo>
                    <a:pt x="213156" y="114465"/>
                  </a:lnTo>
                  <a:lnTo>
                    <a:pt x="213156" y="144843"/>
                  </a:lnTo>
                  <a:lnTo>
                    <a:pt x="334721" y="144843"/>
                  </a:lnTo>
                  <a:lnTo>
                    <a:pt x="334721" y="114465"/>
                  </a:lnTo>
                  <a:close/>
                </a:path>
                <a:path w="335279" h="488314">
                  <a:moveTo>
                    <a:pt x="334721" y="0"/>
                  </a:moveTo>
                  <a:lnTo>
                    <a:pt x="167360" y="0"/>
                  </a:lnTo>
                  <a:lnTo>
                    <a:pt x="167360" y="30365"/>
                  </a:lnTo>
                  <a:lnTo>
                    <a:pt x="334721" y="30365"/>
                  </a:lnTo>
                  <a:lnTo>
                    <a:pt x="334721" y="0"/>
                  </a:lnTo>
                  <a:close/>
                </a:path>
              </a:pathLst>
            </a:custGeom>
            <a:solidFill>
              <a:srgbClr val="C7AD8E"/>
            </a:solidFill>
          </p:spPr>
          <p:txBody>
            <a:bodyPr wrap="square" lIns="0" tIns="0" rIns="0" bIns="0" rtlCol="0"/>
            <a:lstStyle/>
            <a:p>
              <a:endParaRPr/>
            </a:p>
          </p:txBody>
        </p:sp>
      </p:grpSp>
      <p:sp>
        <p:nvSpPr>
          <p:cNvPr id="26" name="object 26"/>
          <p:cNvSpPr/>
          <p:nvPr/>
        </p:nvSpPr>
        <p:spPr>
          <a:xfrm>
            <a:off x="2077147" y="2030423"/>
            <a:ext cx="2381885" cy="2381885"/>
          </a:xfrm>
          <a:custGeom>
            <a:avLst/>
            <a:gdLst/>
            <a:ahLst/>
            <a:cxnLst/>
            <a:rect l="l" t="t" r="r" b="b"/>
            <a:pathLst>
              <a:path w="2381885" h="2381885">
                <a:moveTo>
                  <a:pt x="1190701" y="0"/>
                </a:moveTo>
                <a:lnTo>
                  <a:pt x="1238590" y="945"/>
                </a:lnTo>
                <a:lnTo>
                  <a:pt x="1285999" y="3758"/>
                </a:lnTo>
                <a:lnTo>
                  <a:pt x="1332893" y="8402"/>
                </a:lnTo>
                <a:lnTo>
                  <a:pt x="1379236" y="14842"/>
                </a:lnTo>
                <a:lnTo>
                  <a:pt x="1424992" y="23043"/>
                </a:lnTo>
                <a:lnTo>
                  <a:pt x="1470126" y="32969"/>
                </a:lnTo>
                <a:lnTo>
                  <a:pt x="1514602" y="44584"/>
                </a:lnTo>
                <a:lnTo>
                  <a:pt x="1558384" y="57853"/>
                </a:lnTo>
                <a:lnTo>
                  <a:pt x="1601438" y="72740"/>
                </a:lnTo>
                <a:lnTo>
                  <a:pt x="1643727" y="89210"/>
                </a:lnTo>
                <a:lnTo>
                  <a:pt x="1685216" y="107227"/>
                </a:lnTo>
                <a:lnTo>
                  <a:pt x="1725869" y="126755"/>
                </a:lnTo>
                <a:lnTo>
                  <a:pt x="1765651" y="147760"/>
                </a:lnTo>
                <a:lnTo>
                  <a:pt x="1804526" y="170205"/>
                </a:lnTo>
                <a:lnTo>
                  <a:pt x="1842458" y="194054"/>
                </a:lnTo>
                <a:lnTo>
                  <a:pt x="1879413" y="219273"/>
                </a:lnTo>
                <a:lnTo>
                  <a:pt x="1915354" y="245825"/>
                </a:lnTo>
                <a:lnTo>
                  <a:pt x="1950247" y="273676"/>
                </a:lnTo>
                <a:lnTo>
                  <a:pt x="1984054" y="302789"/>
                </a:lnTo>
                <a:lnTo>
                  <a:pt x="2016741" y="333129"/>
                </a:lnTo>
                <a:lnTo>
                  <a:pt x="2048273" y="364660"/>
                </a:lnTo>
                <a:lnTo>
                  <a:pt x="2078613" y="397347"/>
                </a:lnTo>
                <a:lnTo>
                  <a:pt x="2107726" y="431155"/>
                </a:lnTo>
                <a:lnTo>
                  <a:pt x="2135576" y="466047"/>
                </a:lnTo>
                <a:lnTo>
                  <a:pt x="2162129" y="501988"/>
                </a:lnTo>
                <a:lnTo>
                  <a:pt x="2187347" y="538943"/>
                </a:lnTo>
                <a:lnTo>
                  <a:pt x="2211197" y="576876"/>
                </a:lnTo>
                <a:lnTo>
                  <a:pt x="2233642" y="615751"/>
                </a:lnTo>
                <a:lnTo>
                  <a:pt x="2254646" y="655533"/>
                </a:lnTo>
                <a:lnTo>
                  <a:pt x="2274174" y="696186"/>
                </a:lnTo>
                <a:lnTo>
                  <a:pt x="2292191" y="737675"/>
                </a:lnTo>
                <a:lnTo>
                  <a:pt x="2308661" y="779964"/>
                </a:lnTo>
                <a:lnTo>
                  <a:pt x="2323548" y="823017"/>
                </a:lnTo>
                <a:lnTo>
                  <a:pt x="2336817" y="866800"/>
                </a:lnTo>
                <a:lnTo>
                  <a:pt x="2348432" y="911276"/>
                </a:lnTo>
                <a:lnTo>
                  <a:pt x="2358358" y="956409"/>
                </a:lnTo>
                <a:lnTo>
                  <a:pt x="2366559" y="1002165"/>
                </a:lnTo>
                <a:lnTo>
                  <a:pt x="2372999" y="1048508"/>
                </a:lnTo>
                <a:lnTo>
                  <a:pt x="2377644" y="1095402"/>
                </a:lnTo>
                <a:lnTo>
                  <a:pt x="2380456" y="1142811"/>
                </a:lnTo>
                <a:lnTo>
                  <a:pt x="2381402" y="1190701"/>
                </a:lnTo>
                <a:lnTo>
                  <a:pt x="2380456" y="1238590"/>
                </a:lnTo>
                <a:lnTo>
                  <a:pt x="2377644" y="1285999"/>
                </a:lnTo>
                <a:lnTo>
                  <a:pt x="2372999" y="1332893"/>
                </a:lnTo>
                <a:lnTo>
                  <a:pt x="2366559" y="1379236"/>
                </a:lnTo>
                <a:lnTo>
                  <a:pt x="2358358" y="1424991"/>
                </a:lnTo>
                <a:lnTo>
                  <a:pt x="2348432" y="1470125"/>
                </a:lnTo>
                <a:lnTo>
                  <a:pt x="2336817" y="1514601"/>
                </a:lnTo>
                <a:lnTo>
                  <a:pt x="2323548" y="1558383"/>
                </a:lnTo>
                <a:lnTo>
                  <a:pt x="2308661" y="1601436"/>
                </a:lnTo>
                <a:lnTo>
                  <a:pt x="2292191" y="1643725"/>
                </a:lnTo>
                <a:lnTo>
                  <a:pt x="2274174" y="1685213"/>
                </a:lnTo>
                <a:lnTo>
                  <a:pt x="2254646" y="1725866"/>
                </a:lnTo>
                <a:lnTo>
                  <a:pt x="2233642" y="1765648"/>
                </a:lnTo>
                <a:lnTo>
                  <a:pt x="2211197" y="1804522"/>
                </a:lnTo>
                <a:lnTo>
                  <a:pt x="2187347" y="1842455"/>
                </a:lnTo>
                <a:lnTo>
                  <a:pt x="2162129" y="1879409"/>
                </a:lnTo>
                <a:lnTo>
                  <a:pt x="2135576" y="1915350"/>
                </a:lnTo>
                <a:lnTo>
                  <a:pt x="2107726" y="1950241"/>
                </a:lnTo>
                <a:lnTo>
                  <a:pt x="2078613" y="1984048"/>
                </a:lnTo>
                <a:lnTo>
                  <a:pt x="2048273" y="2016735"/>
                </a:lnTo>
                <a:lnTo>
                  <a:pt x="2016741" y="2048266"/>
                </a:lnTo>
                <a:lnTo>
                  <a:pt x="1984054" y="2078605"/>
                </a:lnTo>
                <a:lnTo>
                  <a:pt x="1950247" y="2107718"/>
                </a:lnTo>
                <a:lnTo>
                  <a:pt x="1915354" y="2135568"/>
                </a:lnTo>
                <a:lnTo>
                  <a:pt x="1879413" y="2162120"/>
                </a:lnTo>
                <a:lnTo>
                  <a:pt x="1842458" y="2187338"/>
                </a:lnTo>
                <a:lnTo>
                  <a:pt x="1804526" y="2211188"/>
                </a:lnTo>
                <a:lnTo>
                  <a:pt x="1765651" y="2233632"/>
                </a:lnTo>
                <a:lnTo>
                  <a:pt x="1725869" y="2254636"/>
                </a:lnTo>
                <a:lnTo>
                  <a:pt x="1685216" y="2274164"/>
                </a:lnTo>
                <a:lnTo>
                  <a:pt x="1643727" y="2292180"/>
                </a:lnTo>
                <a:lnTo>
                  <a:pt x="1601438" y="2308650"/>
                </a:lnTo>
                <a:lnTo>
                  <a:pt x="1558384" y="2323537"/>
                </a:lnTo>
                <a:lnTo>
                  <a:pt x="1514602" y="2336806"/>
                </a:lnTo>
                <a:lnTo>
                  <a:pt x="1470126" y="2348420"/>
                </a:lnTo>
                <a:lnTo>
                  <a:pt x="1424992" y="2358346"/>
                </a:lnTo>
                <a:lnTo>
                  <a:pt x="1379236" y="2366547"/>
                </a:lnTo>
                <a:lnTo>
                  <a:pt x="1332893" y="2372987"/>
                </a:lnTo>
                <a:lnTo>
                  <a:pt x="1285999" y="2377631"/>
                </a:lnTo>
                <a:lnTo>
                  <a:pt x="1238590" y="2380444"/>
                </a:lnTo>
                <a:lnTo>
                  <a:pt x="1190701" y="2381389"/>
                </a:lnTo>
                <a:lnTo>
                  <a:pt x="1142811" y="2380444"/>
                </a:lnTo>
                <a:lnTo>
                  <a:pt x="1095402" y="2377631"/>
                </a:lnTo>
                <a:lnTo>
                  <a:pt x="1048508" y="2372987"/>
                </a:lnTo>
                <a:lnTo>
                  <a:pt x="1002165" y="2366547"/>
                </a:lnTo>
                <a:lnTo>
                  <a:pt x="956409" y="2358346"/>
                </a:lnTo>
                <a:lnTo>
                  <a:pt x="911276" y="2348420"/>
                </a:lnTo>
                <a:lnTo>
                  <a:pt x="866800" y="2336806"/>
                </a:lnTo>
                <a:lnTo>
                  <a:pt x="823017" y="2323537"/>
                </a:lnTo>
                <a:lnTo>
                  <a:pt x="779964" y="2308650"/>
                </a:lnTo>
                <a:lnTo>
                  <a:pt x="737675" y="2292180"/>
                </a:lnTo>
                <a:lnTo>
                  <a:pt x="696186" y="2274164"/>
                </a:lnTo>
                <a:lnTo>
                  <a:pt x="655533" y="2254636"/>
                </a:lnTo>
                <a:lnTo>
                  <a:pt x="615751" y="2233632"/>
                </a:lnTo>
                <a:lnTo>
                  <a:pt x="576876" y="2211188"/>
                </a:lnTo>
                <a:lnTo>
                  <a:pt x="538943" y="2187338"/>
                </a:lnTo>
                <a:lnTo>
                  <a:pt x="501988" y="2162120"/>
                </a:lnTo>
                <a:lnTo>
                  <a:pt x="466047" y="2135568"/>
                </a:lnTo>
                <a:lnTo>
                  <a:pt x="431155" y="2107718"/>
                </a:lnTo>
                <a:lnTo>
                  <a:pt x="397347" y="2078605"/>
                </a:lnTo>
                <a:lnTo>
                  <a:pt x="364660" y="2048266"/>
                </a:lnTo>
                <a:lnTo>
                  <a:pt x="333129" y="2016735"/>
                </a:lnTo>
                <a:lnTo>
                  <a:pt x="302789" y="1984048"/>
                </a:lnTo>
                <a:lnTo>
                  <a:pt x="273676" y="1950241"/>
                </a:lnTo>
                <a:lnTo>
                  <a:pt x="245825" y="1915350"/>
                </a:lnTo>
                <a:lnTo>
                  <a:pt x="219273" y="1879409"/>
                </a:lnTo>
                <a:lnTo>
                  <a:pt x="194054" y="1842455"/>
                </a:lnTo>
                <a:lnTo>
                  <a:pt x="170205" y="1804522"/>
                </a:lnTo>
                <a:lnTo>
                  <a:pt x="147760" y="1765648"/>
                </a:lnTo>
                <a:lnTo>
                  <a:pt x="126755" y="1725866"/>
                </a:lnTo>
                <a:lnTo>
                  <a:pt x="107227" y="1685213"/>
                </a:lnTo>
                <a:lnTo>
                  <a:pt x="89210" y="1643725"/>
                </a:lnTo>
                <a:lnTo>
                  <a:pt x="72740" y="1601436"/>
                </a:lnTo>
                <a:lnTo>
                  <a:pt x="57853" y="1558383"/>
                </a:lnTo>
                <a:lnTo>
                  <a:pt x="44584" y="1514601"/>
                </a:lnTo>
                <a:lnTo>
                  <a:pt x="32969" y="1470125"/>
                </a:lnTo>
                <a:lnTo>
                  <a:pt x="23043" y="1424991"/>
                </a:lnTo>
                <a:lnTo>
                  <a:pt x="14842" y="1379236"/>
                </a:lnTo>
                <a:lnTo>
                  <a:pt x="8402" y="1332893"/>
                </a:lnTo>
                <a:lnTo>
                  <a:pt x="3758" y="1285999"/>
                </a:lnTo>
                <a:lnTo>
                  <a:pt x="945" y="1238590"/>
                </a:lnTo>
                <a:lnTo>
                  <a:pt x="0" y="1190701"/>
                </a:lnTo>
                <a:lnTo>
                  <a:pt x="1129" y="1138366"/>
                </a:lnTo>
                <a:lnTo>
                  <a:pt x="4486" y="1086610"/>
                </a:lnTo>
                <a:lnTo>
                  <a:pt x="10025" y="1035478"/>
                </a:lnTo>
                <a:lnTo>
                  <a:pt x="17699" y="985016"/>
                </a:lnTo>
                <a:lnTo>
                  <a:pt x="27462" y="935272"/>
                </a:lnTo>
                <a:lnTo>
                  <a:pt x="39266" y="886291"/>
                </a:lnTo>
                <a:lnTo>
                  <a:pt x="53067" y="838121"/>
                </a:lnTo>
                <a:lnTo>
                  <a:pt x="68816" y="790807"/>
                </a:lnTo>
                <a:lnTo>
                  <a:pt x="86467" y="744396"/>
                </a:lnTo>
                <a:lnTo>
                  <a:pt x="105975" y="698934"/>
                </a:lnTo>
                <a:lnTo>
                  <a:pt x="127293" y="654469"/>
                </a:lnTo>
                <a:lnTo>
                  <a:pt x="150373" y="611046"/>
                </a:lnTo>
                <a:lnTo>
                  <a:pt x="175170" y="568713"/>
                </a:lnTo>
                <a:lnTo>
                  <a:pt x="201638" y="527514"/>
                </a:lnTo>
                <a:lnTo>
                  <a:pt x="229728" y="487498"/>
                </a:lnTo>
                <a:lnTo>
                  <a:pt x="259396" y="448710"/>
                </a:lnTo>
                <a:lnTo>
                  <a:pt x="290595" y="411197"/>
                </a:lnTo>
                <a:lnTo>
                  <a:pt x="323278" y="375005"/>
                </a:lnTo>
              </a:path>
            </a:pathLst>
          </a:custGeom>
          <a:ln w="83248">
            <a:solidFill>
              <a:srgbClr val="90A19A"/>
            </a:solidFill>
          </a:ln>
        </p:spPr>
        <p:txBody>
          <a:bodyPr wrap="square" lIns="0" tIns="0" rIns="0" bIns="0" rtlCol="0"/>
          <a:lstStyle/>
          <a:p>
            <a:endParaRPr/>
          </a:p>
        </p:txBody>
      </p:sp>
      <p:sp>
        <p:nvSpPr>
          <p:cNvPr id="27" name="object 27"/>
          <p:cNvSpPr/>
          <p:nvPr/>
        </p:nvSpPr>
        <p:spPr>
          <a:xfrm>
            <a:off x="7888297" y="2039584"/>
            <a:ext cx="2031364" cy="2381885"/>
          </a:xfrm>
          <a:custGeom>
            <a:avLst/>
            <a:gdLst/>
            <a:ahLst/>
            <a:cxnLst/>
            <a:rect l="l" t="t" r="r" b="b"/>
            <a:pathLst>
              <a:path w="2031365" h="2381885">
                <a:moveTo>
                  <a:pt x="840168" y="0"/>
                </a:moveTo>
                <a:lnTo>
                  <a:pt x="888057" y="945"/>
                </a:lnTo>
                <a:lnTo>
                  <a:pt x="935467" y="3758"/>
                </a:lnTo>
                <a:lnTo>
                  <a:pt x="982361" y="8402"/>
                </a:lnTo>
                <a:lnTo>
                  <a:pt x="1028703" y="14842"/>
                </a:lnTo>
                <a:lnTo>
                  <a:pt x="1074459" y="23043"/>
                </a:lnTo>
                <a:lnTo>
                  <a:pt x="1119593" y="32969"/>
                </a:lnTo>
                <a:lnTo>
                  <a:pt x="1164069" y="44584"/>
                </a:lnTo>
                <a:lnTo>
                  <a:pt x="1207851" y="57853"/>
                </a:lnTo>
                <a:lnTo>
                  <a:pt x="1250905" y="72740"/>
                </a:lnTo>
                <a:lnTo>
                  <a:pt x="1293194" y="89210"/>
                </a:lnTo>
                <a:lnTo>
                  <a:pt x="1334683" y="107227"/>
                </a:lnTo>
                <a:lnTo>
                  <a:pt x="1375336" y="126755"/>
                </a:lnTo>
                <a:lnTo>
                  <a:pt x="1415118" y="147760"/>
                </a:lnTo>
                <a:lnTo>
                  <a:pt x="1453993" y="170205"/>
                </a:lnTo>
                <a:lnTo>
                  <a:pt x="1491926" y="194054"/>
                </a:lnTo>
                <a:lnTo>
                  <a:pt x="1528881" y="219273"/>
                </a:lnTo>
                <a:lnTo>
                  <a:pt x="1564822" y="245825"/>
                </a:lnTo>
                <a:lnTo>
                  <a:pt x="1599714" y="273676"/>
                </a:lnTo>
                <a:lnTo>
                  <a:pt x="1633521" y="302789"/>
                </a:lnTo>
                <a:lnTo>
                  <a:pt x="1666208" y="333129"/>
                </a:lnTo>
                <a:lnTo>
                  <a:pt x="1697740" y="364660"/>
                </a:lnTo>
                <a:lnTo>
                  <a:pt x="1728080" y="397347"/>
                </a:lnTo>
                <a:lnTo>
                  <a:pt x="1757193" y="431155"/>
                </a:lnTo>
                <a:lnTo>
                  <a:pt x="1785043" y="466047"/>
                </a:lnTo>
                <a:lnTo>
                  <a:pt x="1811596" y="501988"/>
                </a:lnTo>
                <a:lnTo>
                  <a:pt x="1836815" y="538943"/>
                </a:lnTo>
                <a:lnTo>
                  <a:pt x="1860664" y="576876"/>
                </a:lnTo>
                <a:lnTo>
                  <a:pt x="1883109" y="615751"/>
                </a:lnTo>
                <a:lnTo>
                  <a:pt x="1904113" y="655533"/>
                </a:lnTo>
                <a:lnTo>
                  <a:pt x="1923642" y="696186"/>
                </a:lnTo>
                <a:lnTo>
                  <a:pt x="1941659" y="737675"/>
                </a:lnTo>
                <a:lnTo>
                  <a:pt x="1958128" y="779964"/>
                </a:lnTo>
                <a:lnTo>
                  <a:pt x="1973016" y="823017"/>
                </a:lnTo>
                <a:lnTo>
                  <a:pt x="1986285" y="866800"/>
                </a:lnTo>
                <a:lnTo>
                  <a:pt x="1997900" y="911276"/>
                </a:lnTo>
                <a:lnTo>
                  <a:pt x="2007826" y="956409"/>
                </a:lnTo>
                <a:lnTo>
                  <a:pt x="2016026" y="1002165"/>
                </a:lnTo>
                <a:lnTo>
                  <a:pt x="2022467" y="1048508"/>
                </a:lnTo>
                <a:lnTo>
                  <a:pt x="2027111" y="1095402"/>
                </a:lnTo>
                <a:lnTo>
                  <a:pt x="2029924" y="1142811"/>
                </a:lnTo>
                <a:lnTo>
                  <a:pt x="2030869" y="1190701"/>
                </a:lnTo>
                <a:lnTo>
                  <a:pt x="2029924" y="1238590"/>
                </a:lnTo>
                <a:lnTo>
                  <a:pt x="2027111" y="1285999"/>
                </a:lnTo>
                <a:lnTo>
                  <a:pt x="2022467" y="1332893"/>
                </a:lnTo>
                <a:lnTo>
                  <a:pt x="2016026" y="1379236"/>
                </a:lnTo>
                <a:lnTo>
                  <a:pt x="2007826" y="1424991"/>
                </a:lnTo>
                <a:lnTo>
                  <a:pt x="1997900" y="1470125"/>
                </a:lnTo>
                <a:lnTo>
                  <a:pt x="1986285" y="1514601"/>
                </a:lnTo>
                <a:lnTo>
                  <a:pt x="1973016" y="1558383"/>
                </a:lnTo>
                <a:lnTo>
                  <a:pt x="1958128" y="1601436"/>
                </a:lnTo>
                <a:lnTo>
                  <a:pt x="1941659" y="1643725"/>
                </a:lnTo>
                <a:lnTo>
                  <a:pt x="1923642" y="1685213"/>
                </a:lnTo>
                <a:lnTo>
                  <a:pt x="1904113" y="1725866"/>
                </a:lnTo>
                <a:lnTo>
                  <a:pt x="1883109" y="1765648"/>
                </a:lnTo>
                <a:lnTo>
                  <a:pt x="1860664" y="1804522"/>
                </a:lnTo>
                <a:lnTo>
                  <a:pt x="1836815" y="1842455"/>
                </a:lnTo>
                <a:lnTo>
                  <a:pt x="1811596" y="1879409"/>
                </a:lnTo>
                <a:lnTo>
                  <a:pt x="1785043" y="1915350"/>
                </a:lnTo>
                <a:lnTo>
                  <a:pt x="1757193" y="1950241"/>
                </a:lnTo>
                <a:lnTo>
                  <a:pt x="1728080" y="1984048"/>
                </a:lnTo>
                <a:lnTo>
                  <a:pt x="1697740" y="2016735"/>
                </a:lnTo>
                <a:lnTo>
                  <a:pt x="1666208" y="2048266"/>
                </a:lnTo>
                <a:lnTo>
                  <a:pt x="1633521" y="2078605"/>
                </a:lnTo>
                <a:lnTo>
                  <a:pt x="1599714" y="2107718"/>
                </a:lnTo>
                <a:lnTo>
                  <a:pt x="1564822" y="2135568"/>
                </a:lnTo>
                <a:lnTo>
                  <a:pt x="1528881" y="2162120"/>
                </a:lnTo>
                <a:lnTo>
                  <a:pt x="1491926" y="2187338"/>
                </a:lnTo>
                <a:lnTo>
                  <a:pt x="1453993" y="2211188"/>
                </a:lnTo>
                <a:lnTo>
                  <a:pt x="1415118" y="2233632"/>
                </a:lnTo>
                <a:lnTo>
                  <a:pt x="1375336" y="2254636"/>
                </a:lnTo>
                <a:lnTo>
                  <a:pt x="1334683" y="2274164"/>
                </a:lnTo>
                <a:lnTo>
                  <a:pt x="1293194" y="2292180"/>
                </a:lnTo>
                <a:lnTo>
                  <a:pt x="1250905" y="2308650"/>
                </a:lnTo>
                <a:lnTo>
                  <a:pt x="1207851" y="2323537"/>
                </a:lnTo>
                <a:lnTo>
                  <a:pt x="1164069" y="2336806"/>
                </a:lnTo>
                <a:lnTo>
                  <a:pt x="1119593" y="2348420"/>
                </a:lnTo>
                <a:lnTo>
                  <a:pt x="1074459" y="2358346"/>
                </a:lnTo>
                <a:lnTo>
                  <a:pt x="1028703" y="2366547"/>
                </a:lnTo>
                <a:lnTo>
                  <a:pt x="982361" y="2372987"/>
                </a:lnTo>
                <a:lnTo>
                  <a:pt x="935467" y="2377631"/>
                </a:lnTo>
                <a:lnTo>
                  <a:pt x="888057" y="2380444"/>
                </a:lnTo>
                <a:lnTo>
                  <a:pt x="840168" y="2381389"/>
                </a:lnTo>
                <a:lnTo>
                  <a:pt x="788661" y="2380295"/>
                </a:lnTo>
                <a:lnTo>
                  <a:pt x="737712" y="2377043"/>
                </a:lnTo>
                <a:lnTo>
                  <a:pt x="687367" y="2371676"/>
                </a:lnTo>
                <a:lnTo>
                  <a:pt x="637668" y="2364239"/>
                </a:lnTo>
                <a:lnTo>
                  <a:pt x="588662" y="2354777"/>
                </a:lnTo>
                <a:lnTo>
                  <a:pt x="540391" y="2343333"/>
                </a:lnTo>
                <a:lnTo>
                  <a:pt x="492900" y="2329953"/>
                </a:lnTo>
                <a:lnTo>
                  <a:pt x="446234" y="2314679"/>
                </a:lnTo>
                <a:lnTo>
                  <a:pt x="400437" y="2297557"/>
                </a:lnTo>
                <a:lnTo>
                  <a:pt x="355553" y="2278632"/>
                </a:lnTo>
                <a:lnTo>
                  <a:pt x="311627" y="2257946"/>
                </a:lnTo>
                <a:lnTo>
                  <a:pt x="268702" y="2235545"/>
                </a:lnTo>
                <a:lnTo>
                  <a:pt x="226823" y="2211473"/>
                </a:lnTo>
                <a:lnTo>
                  <a:pt x="186035" y="2185773"/>
                </a:lnTo>
                <a:lnTo>
                  <a:pt x="146381" y="2158492"/>
                </a:lnTo>
                <a:lnTo>
                  <a:pt x="107907" y="2129672"/>
                </a:lnTo>
                <a:lnTo>
                  <a:pt x="70655" y="2099358"/>
                </a:lnTo>
                <a:lnTo>
                  <a:pt x="34671" y="2067594"/>
                </a:lnTo>
                <a:lnTo>
                  <a:pt x="0" y="2034425"/>
                </a:lnTo>
              </a:path>
            </a:pathLst>
          </a:custGeom>
          <a:ln w="83248">
            <a:solidFill>
              <a:srgbClr val="90A19A"/>
            </a:solidFill>
          </a:ln>
        </p:spPr>
        <p:txBody>
          <a:bodyPr wrap="square" lIns="0" tIns="0" rIns="0" bIns="0" rtlCol="0"/>
          <a:lstStyle/>
          <a:p>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p:nvPr/>
        </p:nvSpPr>
        <p:spPr>
          <a:xfrm>
            <a:off x="750823" y="798467"/>
            <a:ext cx="6446520"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Identify</a:t>
            </a:r>
            <a:r>
              <a:rPr sz="2800" b="1" spc="-65" dirty="0">
                <a:solidFill>
                  <a:srgbClr val="716A66"/>
                </a:solidFill>
                <a:latin typeface="DIN 2014 Bold"/>
                <a:cs typeface="DIN 2014 Bold"/>
              </a:rPr>
              <a:t> </a:t>
            </a:r>
            <a:r>
              <a:rPr sz="2800" b="1" dirty="0">
                <a:solidFill>
                  <a:srgbClr val="716A66"/>
                </a:solidFill>
                <a:latin typeface="DIN 2014 Bold"/>
                <a:cs typeface="DIN 2014 Bold"/>
              </a:rPr>
              <a:t>Furniture</a:t>
            </a:r>
            <a:r>
              <a:rPr sz="2800" b="1" spc="-65" dirty="0">
                <a:solidFill>
                  <a:srgbClr val="716A66"/>
                </a:solidFill>
                <a:latin typeface="DIN 2014 Bold"/>
                <a:cs typeface="DIN 2014 Bold"/>
              </a:rPr>
              <a:t> </a:t>
            </a:r>
            <a:r>
              <a:rPr sz="2800" b="1" spc="-10" dirty="0">
                <a:solidFill>
                  <a:srgbClr val="716A66"/>
                </a:solidFill>
                <a:latin typeface="DIN 2014 Bold"/>
                <a:cs typeface="DIN 2014 Bold"/>
              </a:rPr>
              <a:t>Priorities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14"/>
              </a:spcBef>
            </a:pPr>
            <a:r>
              <a:rPr sz="3600" dirty="0">
                <a:solidFill>
                  <a:srgbClr val="716A66"/>
                </a:solidFill>
                <a:latin typeface="DIN 2014 Light"/>
                <a:cs typeface="DIN 2014 Light"/>
              </a:rPr>
              <a:t>What</a:t>
            </a:r>
            <a:r>
              <a:rPr sz="3600" spc="-30" dirty="0">
                <a:solidFill>
                  <a:srgbClr val="716A66"/>
                </a:solidFill>
                <a:latin typeface="DIN 2014 Light"/>
                <a:cs typeface="DIN 2014 Light"/>
              </a:rPr>
              <a:t> </a:t>
            </a:r>
            <a:r>
              <a:rPr sz="3600" dirty="0">
                <a:solidFill>
                  <a:srgbClr val="716A66"/>
                </a:solidFill>
                <a:latin typeface="DIN 2014 Light"/>
                <a:cs typeface="DIN 2014 Light"/>
              </a:rPr>
              <a:t>are</a:t>
            </a:r>
            <a:r>
              <a:rPr sz="3600" spc="-30" dirty="0">
                <a:solidFill>
                  <a:srgbClr val="716A66"/>
                </a:solidFill>
                <a:latin typeface="DIN 2014 Light"/>
                <a:cs typeface="DIN 2014 Light"/>
              </a:rPr>
              <a:t> </a:t>
            </a:r>
            <a:r>
              <a:rPr sz="3600" dirty="0">
                <a:solidFill>
                  <a:srgbClr val="716A66"/>
                </a:solidFill>
                <a:latin typeface="DIN 2014 Light"/>
                <a:cs typeface="DIN 2014 Light"/>
              </a:rPr>
              <a:t>a</a:t>
            </a:r>
            <a:r>
              <a:rPr sz="3600" spc="-30" dirty="0">
                <a:solidFill>
                  <a:srgbClr val="716A66"/>
                </a:solidFill>
                <a:latin typeface="DIN 2014 Light"/>
                <a:cs typeface="DIN 2014 Light"/>
              </a:rPr>
              <a:t> </a:t>
            </a:r>
            <a:r>
              <a:rPr sz="3600" dirty="0">
                <a:solidFill>
                  <a:srgbClr val="716A66"/>
                </a:solidFill>
                <a:latin typeface="DIN 2014 Light"/>
                <a:cs typeface="DIN 2014 Light"/>
              </a:rPr>
              <a:t>few</a:t>
            </a:r>
            <a:r>
              <a:rPr sz="3600" spc="-25" dirty="0">
                <a:solidFill>
                  <a:srgbClr val="716A66"/>
                </a:solidFill>
                <a:latin typeface="DIN 2014 Light"/>
                <a:cs typeface="DIN 2014 Light"/>
              </a:rPr>
              <a:t> </a:t>
            </a:r>
            <a:r>
              <a:rPr sz="3600" dirty="0">
                <a:solidFill>
                  <a:srgbClr val="716A66"/>
                </a:solidFill>
                <a:latin typeface="DIN 2014 Light"/>
                <a:cs typeface="DIN 2014 Light"/>
              </a:rPr>
              <a:t>furniture</a:t>
            </a:r>
            <a:r>
              <a:rPr sz="3600" spc="-30" dirty="0">
                <a:solidFill>
                  <a:srgbClr val="716A66"/>
                </a:solidFill>
                <a:latin typeface="DIN 2014 Light"/>
                <a:cs typeface="DIN 2014 Light"/>
              </a:rPr>
              <a:t> </a:t>
            </a:r>
            <a:r>
              <a:rPr sz="3600" spc="-10" dirty="0">
                <a:solidFill>
                  <a:srgbClr val="716A66"/>
                </a:solidFill>
                <a:latin typeface="DIN 2014 Light"/>
                <a:cs typeface="DIN 2014 Light"/>
              </a:rPr>
              <a:t>priorities </a:t>
            </a:r>
            <a:r>
              <a:rPr sz="3600" dirty="0">
                <a:solidFill>
                  <a:srgbClr val="716A66"/>
                </a:solidFill>
                <a:latin typeface="DIN 2014 Light"/>
                <a:cs typeface="DIN 2014 Light"/>
              </a:rPr>
              <a:t>you</a:t>
            </a:r>
            <a:r>
              <a:rPr sz="3600" spc="-20" dirty="0">
                <a:solidFill>
                  <a:srgbClr val="716A66"/>
                </a:solidFill>
                <a:latin typeface="DIN 2014 Light"/>
                <a:cs typeface="DIN 2014 Light"/>
              </a:rPr>
              <a:t> </a:t>
            </a:r>
            <a:r>
              <a:rPr sz="3600" dirty="0">
                <a:solidFill>
                  <a:srgbClr val="716A66"/>
                </a:solidFill>
                <a:latin typeface="DIN 2014 Light"/>
                <a:cs typeface="DIN 2014 Light"/>
              </a:rPr>
              <a:t>need</a:t>
            </a:r>
            <a:r>
              <a:rPr sz="3600" spc="-20" dirty="0">
                <a:solidFill>
                  <a:srgbClr val="716A66"/>
                </a:solidFill>
                <a:latin typeface="DIN 2014 Light"/>
                <a:cs typeface="DIN 2014 Light"/>
              </a:rPr>
              <a:t> </a:t>
            </a:r>
            <a:r>
              <a:rPr sz="3600" dirty="0">
                <a:solidFill>
                  <a:srgbClr val="716A66"/>
                </a:solidFill>
                <a:latin typeface="DIN 2014 Light"/>
                <a:cs typeface="DIN 2014 Light"/>
              </a:rPr>
              <a:t>to</a:t>
            </a:r>
            <a:r>
              <a:rPr sz="3600" spc="-20" dirty="0">
                <a:solidFill>
                  <a:srgbClr val="716A66"/>
                </a:solidFill>
                <a:latin typeface="DIN 2014 Light"/>
                <a:cs typeface="DIN 2014 Light"/>
              </a:rPr>
              <a:t> </a:t>
            </a:r>
            <a:r>
              <a:rPr sz="3600" dirty="0">
                <a:solidFill>
                  <a:srgbClr val="716A66"/>
                </a:solidFill>
                <a:latin typeface="DIN 2014 Light"/>
                <a:cs typeface="DIN 2014 Light"/>
              </a:rPr>
              <a:t>consider</a:t>
            </a:r>
            <a:r>
              <a:rPr sz="3600" spc="-20" dirty="0">
                <a:solidFill>
                  <a:srgbClr val="716A66"/>
                </a:solidFill>
                <a:latin typeface="DIN 2014 Light"/>
                <a:cs typeface="DIN 2014 Light"/>
              </a:rPr>
              <a:t> when </a:t>
            </a:r>
            <a:r>
              <a:rPr sz="3600" dirty="0">
                <a:solidFill>
                  <a:srgbClr val="716A66"/>
                </a:solidFill>
                <a:latin typeface="DIN 2014 Light"/>
                <a:cs typeface="DIN 2014 Light"/>
              </a:rPr>
              <a:t>engaging</a:t>
            </a:r>
            <a:r>
              <a:rPr sz="3600" spc="-85" dirty="0">
                <a:solidFill>
                  <a:srgbClr val="716A66"/>
                </a:solidFill>
                <a:latin typeface="DIN 2014 Light"/>
                <a:cs typeface="DIN 2014 Light"/>
              </a:rPr>
              <a:t> </a:t>
            </a:r>
            <a:r>
              <a:rPr sz="3600" dirty="0">
                <a:solidFill>
                  <a:srgbClr val="716A66"/>
                </a:solidFill>
                <a:latin typeface="DIN 2014 Light"/>
                <a:cs typeface="DIN 2014 Light"/>
              </a:rPr>
              <a:t>with</a:t>
            </a:r>
            <a:r>
              <a:rPr sz="3600" spc="-70" dirty="0">
                <a:solidFill>
                  <a:srgbClr val="716A66"/>
                </a:solidFill>
                <a:latin typeface="DIN 2014 Light"/>
                <a:cs typeface="DIN 2014 Light"/>
              </a:rPr>
              <a:t> </a:t>
            </a:r>
            <a:r>
              <a:rPr sz="3600" dirty="0">
                <a:solidFill>
                  <a:srgbClr val="716A66"/>
                </a:solidFill>
                <a:latin typeface="DIN 2014 Light"/>
                <a:cs typeface="DIN 2014 Light"/>
              </a:rPr>
              <a:t>a</a:t>
            </a:r>
            <a:r>
              <a:rPr sz="3600" spc="-75" dirty="0">
                <a:solidFill>
                  <a:srgbClr val="716A66"/>
                </a:solidFill>
                <a:latin typeface="DIN 2014 Light"/>
                <a:cs typeface="DIN 2014 Light"/>
              </a:rPr>
              <a:t> </a:t>
            </a:r>
            <a:r>
              <a:rPr sz="3600" spc="-10" dirty="0">
                <a:solidFill>
                  <a:srgbClr val="716A66"/>
                </a:solidFill>
                <a:latin typeface="DIN 2014 Light"/>
                <a:cs typeface="DIN 2014 Light"/>
              </a:rPr>
              <a:t>prospect?</a:t>
            </a:r>
            <a:endParaRPr sz="3600">
              <a:latin typeface="DIN 2014 Light"/>
              <a:cs typeface="DIN 2014 Ligh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Identify</a:t>
            </a:r>
            <a:r>
              <a:rPr spc="-65" dirty="0"/>
              <a:t> </a:t>
            </a:r>
            <a:r>
              <a:rPr dirty="0"/>
              <a:t>Furniture</a:t>
            </a:r>
            <a:r>
              <a:rPr spc="-65" dirty="0"/>
              <a:t> </a:t>
            </a:r>
            <a:r>
              <a:rPr spc="-10" dirty="0"/>
              <a:t>Priorities</a:t>
            </a:r>
          </a:p>
        </p:txBody>
      </p:sp>
      <p:sp>
        <p:nvSpPr>
          <p:cNvPr id="4" name="object 4"/>
          <p:cNvSpPr txBox="1"/>
          <p:nvPr/>
        </p:nvSpPr>
        <p:spPr>
          <a:xfrm>
            <a:off x="750823" y="1374297"/>
            <a:ext cx="4603750" cy="5023485"/>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716A66"/>
                </a:solidFill>
                <a:latin typeface="DIN 2014 Light"/>
                <a:cs typeface="DIN 2014 Light"/>
              </a:rPr>
              <a:t>Items</a:t>
            </a:r>
            <a:r>
              <a:rPr sz="2100" spc="-20" dirty="0">
                <a:solidFill>
                  <a:srgbClr val="716A66"/>
                </a:solidFill>
                <a:latin typeface="DIN 2014 Light"/>
                <a:cs typeface="DIN 2014 Light"/>
              </a:rPr>
              <a:t> </a:t>
            </a:r>
            <a:r>
              <a:rPr sz="2100" dirty="0">
                <a:solidFill>
                  <a:srgbClr val="716A66"/>
                </a:solidFill>
                <a:latin typeface="DIN 2014 Light"/>
                <a:cs typeface="DIN 2014 Light"/>
              </a:rPr>
              <a:t>to</a:t>
            </a:r>
            <a:r>
              <a:rPr sz="2100" spc="-20" dirty="0">
                <a:solidFill>
                  <a:srgbClr val="716A66"/>
                </a:solidFill>
                <a:latin typeface="DIN 2014 Light"/>
                <a:cs typeface="DIN 2014 Light"/>
              </a:rPr>
              <a:t> </a:t>
            </a:r>
            <a:r>
              <a:rPr sz="2100" spc="-10" dirty="0">
                <a:solidFill>
                  <a:srgbClr val="716A66"/>
                </a:solidFill>
                <a:latin typeface="DIN 2014 Light"/>
                <a:cs typeface="DIN 2014 Light"/>
              </a:rPr>
              <a:t>Consider</a:t>
            </a:r>
            <a:endParaRPr sz="2100">
              <a:latin typeface="DIN 2014 Light"/>
              <a:cs typeface="DIN 2014 Light"/>
            </a:endParaRPr>
          </a:p>
          <a:p>
            <a:pPr marL="12700">
              <a:lnSpc>
                <a:spcPct val="100000"/>
              </a:lnSpc>
              <a:spcBef>
                <a:spcPts val="2225"/>
              </a:spcBef>
            </a:pPr>
            <a:r>
              <a:rPr sz="1500" b="1" dirty="0">
                <a:solidFill>
                  <a:srgbClr val="716A66"/>
                </a:solidFill>
                <a:latin typeface="DIN 2014 Bold"/>
                <a:cs typeface="DIN 2014 Bold"/>
              </a:rPr>
              <a:t>Level</a:t>
            </a:r>
            <a:r>
              <a:rPr sz="1500" b="1" spc="-30" dirty="0">
                <a:solidFill>
                  <a:srgbClr val="716A66"/>
                </a:solidFill>
                <a:latin typeface="DIN 2014 Bold"/>
                <a:cs typeface="DIN 2014 Bold"/>
              </a:rPr>
              <a:t> </a:t>
            </a:r>
            <a:r>
              <a:rPr sz="1500" b="1" dirty="0">
                <a:solidFill>
                  <a:srgbClr val="716A66"/>
                </a:solidFill>
                <a:latin typeface="DIN 2014 Bold"/>
                <a:cs typeface="DIN 2014 Bold"/>
              </a:rPr>
              <a:t>of</a:t>
            </a:r>
            <a:r>
              <a:rPr sz="1500" b="1" spc="-25" dirty="0">
                <a:solidFill>
                  <a:srgbClr val="716A66"/>
                </a:solidFill>
                <a:latin typeface="DIN 2014 Bold"/>
                <a:cs typeface="DIN 2014 Bold"/>
              </a:rPr>
              <a:t> </a:t>
            </a:r>
            <a:r>
              <a:rPr sz="1500" b="1" spc="-10" dirty="0">
                <a:solidFill>
                  <a:srgbClr val="716A66"/>
                </a:solidFill>
                <a:latin typeface="DIN 2014 Bold"/>
                <a:cs typeface="DIN 2014 Bold"/>
              </a:rPr>
              <a:t>Acuity</a:t>
            </a:r>
            <a:endParaRPr sz="1500">
              <a:latin typeface="DIN 2014 Bold"/>
              <a:cs typeface="DIN 2014 Bold"/>
            </a:endParaRPr>
          </a:p>
          <a:p>
            <a:pPr marL="12700" marR="5080">
              <a:lnSpc>
                <a:spcPct val="105600"/>
              </a:lnSpc>
            </a:pPr>
            <a:r>
              <a:rPr sz="1500" dirty="0">
                <a:solidFill>
                  <a:srgbClr val="716A66"/>
                </a:solidFill>
                <a:latin typeface="DIN 2014 Bold"/>
                <a:cs typeface="DIN 2014 Bold"/>
              </a:rPr>
              <a:t>Understanding</a:t>
            </a:r>
            <a:r>
              <a:rPr sz="1500" spc="-35" dirty="0">
                <a:solidFill>
                  <a:srgbClr val="716A66"/>
                </a:solidFill>
                <a:latin typeface="DIN 2014 Bold"/>
                <a:cs typeface="DIN 2014 Bold"/>
              </a:rPr>
              <a:t> </a:t>
            </a:r>
            <a:r>
              <a:rPr sz="1500" dirty="0">
                <a:solidFill>
                  <a:srgbClr val="716A66"/>
                </a:solidFill>
                <a:latin typeface="DIN 2014 Bold"/>
                <a:cs typeface="DIN 2014 Bold"/>
              </a:rPr>
              <a:t>the</a:t>
            </a:r>
            <a:r>
              <a:rPr sz="1500" spc="-35" dirty="0">
                <a:solidFill>
                  <a:srgbClr val="716A66"/>
                </a:solidFill>
                <a:latin typeface="DIN 2014 Bold"/>
                <a:cs typeface="DIN 2014 Bold"/>
              </a:rPr>
              <a:t> </a:t>
            </a:r>
            <a:r>
              <a:rPr sz="1500" dirty="0">
                <a:solidFill>
                  <a:srgbClr val="716A66"/>
                </a:solidFill>
                <a:latin typeface="DIN 2014 Bold"/>
                <a:cs typeface="DIN 2014 Bold"/>
              </a:rPr>
              <a:t>level</a:t>
            </a:r>
            <a:r>
              <a:rPr sz="1500" spc="-30" dirty="0">
                <a:solidFill>
                  <a:srgbClr val="716A66"/>
                </a:solidFill>
                <a:latin typeface="DIN 2014 Bold"/>
                <a:cs typeface="DIN 2014 Bold"/>
              </a:rPr>
              <a:t> </a:t>
            </a:r>
            <a:r>
              <a:rPr sz="1500" dirty="0">
                <a:solidFill>
                  <a:srgbClr val="716A66"/>
                </a:solidFill>
                <a:latin typeface="DIN 2014 Bold"/>
                <a:cs typeface="DIN 2014 Bold"/>
              </a:rPr>
              <a:t>of</a:t>
            </a:r>
            <a:r>
              <a:rPr sz="1500" spc="-35" dirty="0">
                <a:solidFill>
                  <a:srgbClr val="716A66"/>
                </a:solidFill>
                <a:latin typeface="DIN 2014 Bold"/>
                <a:cs typeface="DIN 2014 Bold"/>
              </a:rPr>
              <a:t> </a:t>
            </a:r>
            <a:r>
              <a:rPr sz="1500" dirty="0">
                <a:solidFill>
                  <a:srgbClr val="716A66"/>
                </a:solidFill>
                <a:latin typeface="DIN 2014 Bold"/>
                <a:cs typeface="DIN 2014 Bold"/>
              </a:rPr>
              <a:t>acuity</a:t>
            </a:r>
            <a:r>
              <a:rPr sz="1500" spc="-30" dirty="0">
                <a:solidFill>
                  <a:srgbClr val="716A66"/>
                </a:solidFill>
                <a:latin typeface="DIN 2014 Bold"/>
                <a:cs typeface="DIN 2014 Bold"/>
              </a:rPr>
              <a:t> </a:t>
            </a:r>
            <a:r>
              <a:rPr sz="1500" dirty="0">
                <a:solidFill>
                  <a:srgbClr val="716A66"/>
                </a:solidFill>
                <a:latin typeface="DIN 2014 Bold"/>
                <a:cs typeface="DIN 2014 Bold"/>
              </a:rPr>
              <a:t>for</a:t>
            </a:r>
            <a:r>
              <a:rPr sz="1500" spc="-35" dirty="0">
                <a:solidFill>
                  <a:srgbClr val="716A66"/>
                </a:solidFill>
                <a:latin typeface="DIN 2014 Bold"/>
                <a:cs typeface="DIN 2014 Bold"/>
              </a:rPr>
              <a:t> </a:t>
            </a:r>
            <a:r>
              <a:rPr sz="1500" dirty="0">
                <a:solidFill>
                  <a:srgbClr val="716A66"/>
                </a:solidFill>
                <a:latin typeface="DIN 2014 Bold"/>
                <a:cs typeface="DIN 2014 Bold"/>
              </a:rPr>
              <a:t>patients</a:t>
            </a:r>
            <a:r>
              <a:rPr sz="1500" spc="-35" dirty="0">
                <a:solidFill>
                  <a:srgbClr val="716A66"/>
                </a:solidFill>
                <a:latin typeface="DIN 2014 Bold"/>
                <a:cs typeface="DIN 2014 Bold"/>
              </a:rPr>
              <a:t> </a:t>
            </a:r>
            <a:r>
              <a:rPr sz="1500" dirty="0">
                <a:solidFill>
                  <a:srgbClr val="716A66"/>
                </a:solidFill>
                <a:latin typeface="DIN 2014 Bold"/>
                <a:cs typeface="DIN 2014 Bold"/>
              </a:rPr>
              <a:t>informs</a:t>
            </a:r>
            <a:r>
              <a:rPr sz="1500" spc="-30" dirty="0">
                <a:solidFill>
                  <a:srgbClr val="716A66"/>
                </a:solidFill>
                <a:latin typeface="DIN 2014 Bold"/>
                <a:cs typeface="DIN 2014 Bold"/>
              </a:rPr>
              <a:t> </a:t>
            </a:r>
            <a:r>
              <a:rPr sz="1500" spc="-25" dirty="0">
                <a:solidFill>
                  <a:srgbClr val="716A66"/>
                </a:solidFill>
                <a:latin typeface="DIN 2014 Bold"/>
                <a:cs typeface="DIN 2014 Bold"/>
              </a:rPr>
              <a:t>us </a:t>
            </a:r>
            <a:r>
              <a:rPr sz="1500" dirty="0">
                <a:solidFill>
                  <a:srgbClr val="716A66"/>
                </a:solidFill>
                <a:latin typeface="DIN 2014 Bold"/>
                <a:cs typeface="DIN 2014 Bold"/>
              </a:rPr>
              <a:t>on</a:t>
            </a:r>
            <a:r>
              <a:rPr sz="1500" spc="-35" dirty="0">
                <a:solidFill>
                  <a:srgbClr val="716A66"/>
                </a:solidFill>
                <a:latin typeface="DIN 2014 Bold"/>
                <a:cs typeface="DIN 2014 Bold"/>
              </a:rPr>
              <a:t> </a:t>
            </a:r>
            <a:r>
              <a:rPr sz="1500" dirty="0">
                <a:solidFill>
                  <a:srgbClr val="716A66"/>
                </a:solidFill>
                <a:latin typeface="DIN 2014 Bold"/>
                <a:cs typeface="DIN 2014 Bold"/>
              </a:rPr>
              <a:t>what</a:t>
            </a:r>
            <a:r>
              <a:rPr sz="1500" spc="-30" dirty="0">
                <a:solidFill>
                  <a:srgbClr val="716A66"/>
                </a:solidFill>
                <a:latin typeface="DIN 2014 Bold"/>
                <a:cs typeface="DIN 2014 Bold"/>
              </a:rPr>
              <a:t> </a:t>
            </a:r>
            <a:r>
              <a:rPr sz="1500" dirty="0">
                <a:solidFill>
                  <a:srgbClr val="716A66"/>
                </a:solidFill>
                <a:latin typeface="DIN 2014 Bold"/>
                <a:cs typeface="DIN 2014 Bold"/>
              </a:rPr>
              <a:t>environments</a:t>
            </a:r>
            <a:r>
              <a:rPr sz="1500" spc="-35" dirty="0">
                <a:solidFill>
                  <a:srgbClr val="716A66"/>
                </a:solidFill>
                <a:latin typeface="DIN 2014 Bold"/>
                <a:cs typeface="DIN 2014 Bold"/>
              </a:rPr>
              <a:t> </a:t>
            </a:r>
            <a:r>
              <a:rPr sz="1500" dirty="0">
                <a:solidFill>
                  <a:srgbClr val="716A66"/>
                </a:solidFill>
                <a:latin typeface="DIN 2014 Bold"/>
                <a:cs typeface="DIN 2014 Bold"/>
              </a:rPr>
              <a:t>they</a:t>
            </a:r>
            <a:r>
              <a:rPr sz="1500" spc="-30" dirty="0">
                <a:solidFill>
                  <a:srgbClr val="716A66"/>
                </a:solidFill>
                <a:latin typeface="DIN 2014 Bold"/>
                <a:cs typeface="DIN 2014 Bold"/>
              </a:rPr>
              <a:t> </a:t>
            </a:r>
            <a:r>
              <a:rPr sz="1500" dirty="0">
                <a:solidFill>
                  <a:srgbClr val="716A66"/>
                </a:solidFill>
                <a:latin typeface="DIN 2014 Bold"/>
                <a:cs typeface="DIN 2014 Bold"/>
              </a:rPr>
              <a:t>should</a:t>
            </a:r>
            <a:r>
              <a:rPr sz="1500" spc="-35" dirty="0">
                <a:solidFill>
                  <a:srgbClr val="716A66"/>
                </a:solidFill>
                <a:latin typeface="DIN 2014 Bold"/>
                <a:cs typeface="DIN 2014 Bold"/>
              </a:rPr>
              <a:t> </a:t>
            </a:r>
            <a:r>
              <a:rPr sz="1500" dirty="0">
                <a:solidFill>
                  <a:srgbClr val="716A66"/>
                </a:solidFill>
                <a:latin typeface="DIN 2014 Bold"/>
                <a:cs typeface="DIN 2014 Bold"/>
              </a:rPr>
              <a:t>be</a:t>
            </a:r>
            <a:r>
              <a:rPr sz="1500" spc="-30" dirty="0">
                <a:solidFill>
                  <a:srgbClr val="716A66"/>
                </a:solidFill>
                <a:latin typeface="DIN 2014 Bold"/>
                <a:cs typeface="DIN 2014 Bold"/>
              </a:rPr>
              <a:t> </a:t>
            </a:r>
            <a:r>
              <a:rPr sz="1500" dirty="0">
                <a:solidFill>
                  <a:srgbClr val="716A66"/>
                </a:solidFill>
                <a:latin typeface="DIN 2014 Bold"/>
                <a:cs typeface="DIN 2014 Bold"/>
              </a:rPr>
              <a:t>in</a:t>
            </a:r>
            <a:r>
              <a:rPr sz="1500" spc="-35" dirty="0">
                <a:solidFill>
                  <a:srgbClr val="716A66"/>
                </a:solidFill>
                <a:latin typeface="DIN 2014 Bold"/>
                <a:cs typeface="DIN 2014 Bold"/>
              </a:rPr>
              <a:t> </a:t>
            </a:r>
            <a:r>
              <a:rPr sz="1500" dirty="0">
                <a:solidFill>
                  <a:srgbClr val="716A66"/>
                </a:solidFill>
                <a:latin typeface="DIN 2014 Bold"/>
                <a:cs typeface="DIN 2014 Bold"/>
              </a:rPr>
              <a:t>and</a:t>
            </a:r>
            <a:r>
              <a:rPr sz="1500" spc="-30" dirty="0">
                <a:solidFill>
                  <a:srgbClr val="716A66"/>
                </a:solidFill>
                <a:latin typeface="DIN 2014 Bold"/>
                <a:cs typeface="DIN 2014 Bold"/>
              </a:rPr>
              <a:t> </a:t>
            </a:r>
            <a:r>
              <a:rPr sz="1500" dirty="0">
                <a:solidFill>
                  <a:srgbClr val="716A66"/>
                </a:solidFill>
                <a:latin typeface="DIN 2014 Bold"/>
                <a:cs typeface="DIN 2014 Bold"/>
              </a:rPr>
              <a:t>the</a:t>
            </a:r>
            <a:r>
              <a:rPr sz="1500" spc="-35" dirty="0">
                <a:solidFill>
                  <a:srgbClr val="716A66"/>
                </a:solidFill>
                <a:latin typeface="DIN 2014 Bold"/>
                <a:cs typeface="DIN 2014 Bold"/>
              </a:rPr>
              <a:t> </a:t>
            </a:r>
            <a:r>
              <a:rPr sz="1500" spc="-10" dirty="0">
                <a:solidFill>
                  <a:srgbClr val="716A66"/>
                </a:solidFill>
                <a:latin typeface="DIN 2014 Bold"/>
                <a:cs typeface="DIN 2014 Bold"/>
              </a:rPr>
              <a:t>specialty </a:t>
            </a:r>
            <a:r>
              <a:rPr sz="1500" dirty="0">
                <a:solidFill>
                  <a:srgbClr val="716A66"/>
                </a:solidFill>
                <a:latin typeface="DIN 2014 Bold"/>
                <a:cs typeface="DIN 2014 Bold"/>
              </a:rPr>
              <a:t>that</a:t>
            </a:r>
            <a:r>
              <a:rPr sz="1500" spc="-45" dirty="0">
                <a:solidFill>
                  <a:srgbClr val="716A66"/>
                </a:solidFill>
                <a:latin typeface="DIN 2014 Bold"/>
                <a:cs typeface="DIN 2014 Bold"/>
              </a:rPr>
              <a:t> </a:t>
            </a:r>
            <a:r>
              <a:rPr sz="1500" dirty="0">
                <a:solidFill>
                  <a:srgbClr val="716A66"/>
                </a:solidFill>
                <a:latin typeface="DIN 2014 Bold"/>
                <a:cs typeface="DIN 2014 Bold"/>
              </a:rPr>
              <a:t>surrounds</a:t>
            </a:r>
            <a:r>
              <a:rPr sz="1500" spc="-45" dirty="0">
                <a:solidFill>
                  <a:srgbClr val="716A66"/>
                </a:solidFill>
                <a:latin typeface="DIN 2014 Bold"/>
                <a:cs typeface="DIN 2014 Bold"/>
              </a:rPr>
              <a:t> </a:t>
            </a:r>
            <a:r>
              <a:rPr sz="1500" spc="-25" dirty="0">
                <a:solidFill>
                  <a:srgbClr val="716A66"/>
                </a:solidFill>
                <a:latin typeface="DIN 2014 Bold"/>
                <a:cs typeface="DIN 2014 Bold"/>
              </a:rPr>
              <a:t>it.</a:t>
            </a:r>
            <a:endParaRPr sz="1500">
              <a:latin typeface="DIN 2014 Bold"/>
              <a:cs typeface="DIN 2014 Bold"/>
            </a:endParaRPr>
          </a:p>
          <a:p>
            <a:pPr>
              <a:lnSpc>
                <a:spcPct val="100000"/>
              </a:lnSpc>
              <a:spcBef>
                <a:spcPts val="885"/>
              </a:spcBef>
            </a:pPr>
            <a:endParaRPr sz="1500">
              <a:latin typeface="DIN 2014 Bold"/>
              <a:cs typeface="DIN 2014 Bold"/>
            </a:endParaRPr>
          </a:p>
          <a:p>
            <a:pPr marL="12700">
              <a:lnSpc>
                <a:spcPct val="100000"/>
              </a:lnSpc>
            </a:pPr>
            <a:r>
              <a:rPr sz="1500" b="1" spc="-10" dirty="0">
                <a:solidFill>
                  <a:srgbClr val="716A66"/>
                </a:solidFill>
                <a:latin typeface="DIN 2014 Bold"/>
                <a:cs typeface="DIN 2014 Bold"/>
              </a:rPr>
              <a:t>Specialty</a:t>
            </a:r>
            <a:endParaRPr sz="1500">
              <a:latin typeface="DIN 2014 Bold"/>
              <a:cs typeface="DIN 2014 Bold"/>
            </a:endParaRPr>
          </a:p>
          <a:p>
            <a:pPr marL="12700" marR="349250">
              <a:lnSpc>
                <a:spcPct val="105600"/>
              </a:lnSpc>
            </a:pPr>
            <a:r>
              <a:rPr sz="1500" dirty="0">
                <a:solidFill>
                  <a:srgbClr val="716A66"/>
                </a:solidFill>
                <a:latin typeface="DIN 2014 Bold"/>
                <a:cs typeface="DIN 2014 Bold"/>
              </a:rPr>
              <a:t>It</a:t>
            </a:r>
            <a:r>
              <a:rPr sz="1500" spc="-40" dirty="0">
                <a:solidFill>
                  <a:srgbClr val="716A66"/>
                </a:solidFill>
                <a:latin typeface="DIN 2014 Bold"/>
                <a:cs typeface="DIN 2014 Bold"/>
              </a:rPr>
              <a:t> </a:t>
            </a:r>
            <a:r>
              <a:rPr sz="1500" dirty="0">
                <a:solidFill>
                  <a:srgbClr val="716A66"/>
                </a:solidFill>
                <a:latin typeface="DIN 2014 Bold"/>
                <a:cs typeface="DIN 2014 Bold"/>
              </a:rPr>
              <a:t>is</a:t>
            </a:r>
            <a:r>
              <a:rPr sz="1500" spc="-35" dirty="0">
                <a:solidFill>
                  <a:srgbClr val="716A66"/>
                </a:solidFill>
                <a:latin typeface="DIN 2014 Bold"/>
                <a:cs typeface="DIN 2014 Bold"/>
              </a:rPr>
              <a:t> </a:t>
            </a:r>
            <a:r>
              <a:rPr sz="1500" dirty="0">
                <a:solidFill>
                  <a:srgbClr val="716A66"/>
                </a:solidFill>
                <a:latin typeface="DIN 2014 Bold"/>
                <a:cs typeface="DIN 2014 Bold"/>
              </a:rPr>
              <a:t>important</a:t>
            </a:r>
            <a:r>
              <a:rPr sz="1500" spc="-35" dirty="0">
                <a:solidFill>
                  <a:srgbClr val="716A66"/>
                </a:solidFill>
                <a:latin typeface="DIN 2014 Bold"/>
                <a:cs typeface="DIN 2014 Bold"/>
              </a:rPr>
              <a:t> </a:t>
            </a:r>
            <a:r>
              <a:rPr sz="1500" dirty="0">
                <a:solidFill>
                  <a:srgbClr val="716A66"/>
                </a:solidFill>
                <a:latin typeface="DIN 2014 Bold"/>
                <a:cs typeface="DIN 2014 Bold"/>
              </a:rPr>
              <a:t>to</a:t>
            </a:r>
            <a:r>
              <a:rPr sz="1500" spc="-35" dirty="0">
                <a:solidFill>
                  <a:srgbClr val="716A66"/>
                </a:solidFill>
                <a:latin typeface="DIN 2014 Bold"/>
                <a:cs typeface="DIN 2014 Bold"/>
              </a:rPr>
              <a:t> </a:t>
            </a:r>
            <a:r>
              <a:rPr sz="1500" dirty="0">
                <a:solidFill>
                  <a:srgbClr val="716A66"/>
                </a:solidFill>
                <a:latin typeface="DIN 2014 Bold"/>
                <a:cs typeface="DIN 2014 Bold"/>
              </a:rPr>
              <a:t>understand</a:t>
            </a:r>
            <a:r>
              <a:rPr sz="1500" spc="-35" dirty="0">
                <a:solidFill>
                  <a:srgbClr val="716A66"/>
                </a:solidFill>
                <a:latin typeface="DIN 2014 Bold"/>
                <a:cs typeface="DIN 2014 Bold"/>
              </a:rPr>
              <a:t> </a:t>
            </a:r>
            <a:r>
              <a:rPr sz="1500" dirty="0">
                <a:solidFill>
                  <a:srgbClr val="716A66"/>
                </a:solidFill>
                <a:latin typeface="DIN 2014 Bold"/>
                <a:cs typeface="DIN 2014 Bold"/>
              </a:rPr>
              <a:t>the</a:t>
            </a:r>
            <a:r>
              <a:rPr sz="1500" spc="-35" dirty="0">
                <a:solidFill>
                  <a:srgbClr val="716A66"/>
                </a:solidFill>
                <a:latin typeface="DIN 2014 Bold"/>
                <a:cs typeface="DIN 2014 Bold"/>
              </a:rPr>
              <a:t> </a:t>
            </a:r>
            <a:r>
              <a:rPr sz="1500" spc="-10" dirty="0">
                <a:solidFill>
                  <a:srgbClr val="716A66"/>
                </a:solidFill>
                <a:latin typeface="DIN 2014 Bold"/>
                <a:cs typeface="DIN 2014 Bold"/>
              </a:rPr>
              <a:t>specific</a:t>
            </a:r>
            <a:r>
              <a:rPr sz="1500" spc="-35" dirty="0">
                <a:solidFill>
                  <a:srgbClr val="716A66"/>
                </a:solidFill>
                <a:latin typeface="DIN 2014 Bold"/>
                <a:cs typeface="DIN 2014 Bold"/>
              </a:rPr>
              <a:t> </a:t>
            </a:r>
            <a:r>
              <a:rPr sz="1500" spc="-10" dirty="0">
                <a:solidFill>
                  <a:srgbClr val="716A66"/>
                </a:solidFill>
                <a:latin typeface="DIN 2014 Bold"/>
                <a:cs typeface="DIN 2014 Bold"/>
              </a:rPr>
              <a:t>design considerations</a:t>
            </a:r>
            <a:r>
              <a:rPr sz="1500" spc="-20" dirty="0">
                <a:solidFill>
                  <a:srgbClr val="716A66"/>
                </a:solidFill>
                <a:latin typeface="DIN 2014 Bold"/>
                <a:cs typeface="DIN 2014 Bold"/>
              </a:rPr>
              <a:t> </a:t>
            </a:r>
            <a:r>
              <a:rPr sz="1500" dirty="0">
                <a:solidFill>
                  <a:srgbClr val="716A66"/>
                </a:solidFill>
                <a:latin typeface="DIN 2014 Bold"/>
                <a:cs typeface="DIN 2014 Bold"/>
              </a:rPr>
              <a:t>and</a:t>
            </a:r>
            <a:r>
              <a:rPr sz="1500" spc="-20" dirty="0">
                <a:solidFill>
                  <a:srgbClr val="716A66"/>
                </a:solidFill>
                <a:latin typeface="DIN 2014 Bold"/>
                <a:cs typeface="DIN 2014 Bold"/>
              </a:rPr>
              <a:t> </a:t>
            </a:r>
            <a:r>
              <a:rPr sz="1500" dirty="0">
                <a:solidFill>
                  <a:srgbClr val="716A66"/>
                </a:solidFill>
                <a:latin typeface="DIN 2014 Bold"/>
                <a:cs typeface="DIN 2014 Bold"/>
              </a:rPr>
              <a:t>be</a:t>
            </a:r>
            <a:r>
              <a:rPr sz="1500" spc="-15" dirty="0">
                <a:solidFill>
                  <a:srgbClr val="716A66"/>
                </a:solidFill>
                <a:latin typeface="DIN 2014 Bold"/>
                <a:cs typeface="DIN 2014 Bold"/>
              </a:rPr>
              <a:t> </a:t>
            </a:r>
            <a:r>
              <a:rPr sz="1500" dirty="0">
                <a:solidFill>
                  <a:srgbClr val="716A66"/>
                </a:solidFill>
                <a:latin typeface="DIN 2014 Bold"/>
                <a:cs typeface="DIN 2014 Bold"/>
              </a:rPr>
              <a:t>able</a:t>
            </a:r>
            <a:r>
              <a:rPr sz="1500" spc="-20" dirty="0">
                <a:solidFill>
                  <a:srgbClr val="716A66"/>
                </a:solidFill>
                <a:latin typeface="DIN 2014 Bold"/>
                <a:cs typeface="DIN 2014 Bold"/>
              </a:rPr>
              <a:t> </a:t>
            </a:r>
            <a:r>
              <a:rPr sz="1500" dirty="0">
                <a:solidFill>
                  <a:srgbClr val="716A66"/>
                </a:solidFill>
                <a:latin typeface="DIN 2014 Bold"/>
                <a:cs typeface="DIN 2014 Bold"/>
              </a:rPr>
              <a:t>to</a:t>
            </a:r>
            <a:r>
              <a:rPr sz="1500" spc="-20" dirty="0">
                <a:solidFill>
                  <a:srgbClr val="716A66"/>
                </a:solidFill>
                <a:latin typeface="DIN 2014 Bold"/>
                <a:cs typeface="DIN 2014 Bold"/>
              </a:rPr>
              <a:t> </a:t>
            </a:r>
            <a:r>
              <a:rPr sz="1500" dirty="0">
                <a:solidFill>
                  <a:srgbClr val="716A66"/>
                </a:solidFill>
                <a:latin typeface="DIN 2014 Bold"/>
                <a:cs typeface="DIN 2014 Bold"/>
              </a:rPr>
              <a:t>identify</a:t>
            </a:r>
            <a:r>
              <a:rPr sz="1500" spc="-15" dirty="0">
                <a:solidFill>
                  <a:srgbClr val="716A66"/>
                </a:solidFill>
                <a:latin typeface="DIN 2014 Bold"/>
                <a:cs typeface="DIN 2014 Bold"/>
              </a:rPr>
              <a:t> </a:t>
            </a:r>
            <a:r>
              <a:rPr sz="1500" dirty="0">
                <a:solidFill>
                  <a:srgbClr val="716A66"/>
                </a:solidFill>
                <a:latin typeface="DIN 2014 Bold"/>
                <a:cs typeface="DIN 2014 Bold"/>
              </a:rPr>
              <a:t>what</a:t>
            </a:r>
            <a:r>
              <a:rPr sz="1500" spc="-20" dirty="0">
                <a:solidFill>
                  <a:srgbClr val="716A66"/>
                </a:solidFill>
                <a:latin typeface="DIN 2014 Bold"/>
                <a:cs typeface="DIN 2014 Bold"/>
              </a:rPr>
              <a:t> </a:t>
            </a:r>
            <a:r>
              <a:rPr sz="1500" spc="-10" dirty="0">
                <a:solidFill>
                  <a:srgbClr val="716A66"/>
                </a:solidFill>
                <a:latin typeface="DIN 2014 Bold"/>
                <a:cs typeface="DIN 2014 Bold"/>
              </a:rPr>
              <a:t>adaptable </a:t>
            </a:r>
            <a:r>
              <a:rPr sz="1500" dirty="0">
                <a:solidFill>
                  <a:srgbClr val="716A66"/>
                </a:solidFill>
                <a:latin typeface="DIN 2014 Bold"/>
                <a:cs typeface="DIN 2014 Bold"/>
              </a:rPr>
              <a:t>solutions</a:t>
            </a:r>
            <a:r>
              <a:rPr sz="1500" spc="-50" dirty="0">
                <a:solidFill>
                  <a:srgbClr val="716A66"/>
                </a:solidFill>
                <a:latin typeface="DIN 2014 Bold"/>
                <a:cs typeface="DIN 2014 Bold"/>
              </a:rPr>
              <a:t> </a:t>
            </a:r>
            <a:r>
              <a:rPr sz="1500" dirty="0">
                <a:solidFill>
                  <a:srgbClr val="716A66"/>
                </a:solidFill>
                <a:latin typeface="DIN 2014 Bold"/>
                <a:cs typeface="DIN 2014 Bold"/>
              </a:rPr>
              <a:t>will</a:t>
            </a:r>
            <a:r>
              <a:rPr sz="1500" spc="-45" dirty="0">
                <a:solidFill>
                  <a:srgbClr val="716A66"/>
                </a:solidFill>
                <a:latin typeface="DIN 2014 Bold"/>
                <a:cs typeface="DIN 2014 Bold"/>
              </a:rPr>
              <a:t> </a:t>
            </a:r>
            <a:r>
              <a:rPr sz="1500" dirty="0">
                <a:solidFill>
                  <a:srgbClr val="716A66"/>
                </a:solidFill>
                <a:latin typeface="DIN 2014 Bold"/>
                <a:cs typeface="DIN 2014 Bold"/>
              </a:rPr>
              <a:t>accommodate</a:t>
            </a:r>
            <a:r>
              <a:rPr sz="1500" spc="-50" dirty="0">
                <a:solidFill>
                  <a:srgbClr val="716A66"/>
                </a:solidFill>
                <a:latin typeface="DIN 2014 Bold"/>
                <a:cs typeface="DIN 2014 Bold"/>
              </a:rPr>
              <a:t> </a:t>
            </a:r>
            <a:r>
              <a:rPr sz="1500" dirty="0">
                <a:solidFill>
                  <a:srgbClr val="716A66"/>
                </a:solidFill>
                <a:latin typeface="DIN 2014 Bold"/>
                <a:cs typeface="DIN 2014 Bold"/>
              </a:rPr>
              <a:t>the</a:t>
            </a:r>
            <a:r>
              <a:rPr sz="1500" spc="-45" dirty="0">
                <a:solidFill>
                  <a:srgbClr val="716A66"/>
                </a:solidFill>
                <a:latin typeface="DIN 2014 Bold"/>
                <a:cs typeface="DIN 2014 Bold"/>
              </a:rPr>
              <a:t> </a:t>
            </a:r>
            <a:r>
              <a:rPr sz="1500" spc="-10" dirty="0">
                <a:solidFill>
                  <a:srgbClr val="716A66"/>
                </a:solidFill>
                <a:latin typeface="DIN 2014 Bold"/>
                <a:cs typeface="DIN 2014 Bold"/>
              </a:rPr>
              <a:t>setting.</a:t>
            </a:r>
            <a:endParaRPr sz="1500">
              <a:latin typeface="DIN 2014 Bold"/>
              <a:cs typeface="DIN 2014 Bold"/>
            </a:endParaRPr>
          </a:p>
          <a:p>
            <a:pPr>
              <a:lnSpc>
                <a:spcPct val="100000"/>
              </a:lnSpc>
              <a:spcBef>
                <a:spcPts val="885"/>
              </a:spcBef>
            </a:pPr>
            <a:endParaRPr sz="1500">
              <a:latin typeface="DIN 2014 Bold"/>
              <a:cs typeface="DIN 2014 Bold"/>
            </a:endParaRPr>
          </a:p>
          <a:p>
            <a:pPr marL="12700">
              <a:lnSpc>
                <a:spcPct val="100000"/>
              </a:lnSpc>
              <a:spcBef>
                <a:spcPts val="5"/>
              </a:spcBef>
            </a:pPr>
            <a:r>
              <a:rPr sz="1500" b="1" spc="-10" dirty="0">
                <a:solidFill>
                  <a:srgbClr val="716A66"/>
                </a:solidFill>
                <a:latin typeface="DIN 2014 Bold"/>
                <a:cs typeface="DIN 2014 Bold"/>
              </a:rPr>
              <a:t>Privacy</a:t>
            </a:r>
            <a:endParaRPr sz="1500">
              <a:latin typeface="DIN 2014 Bold"/>
              <a:cs typeface="DIN 2014 Bold"/>
            </a:endParaRPr>
          </a:p>
          <a:p>
            <a:pPr marL="12700" marR="508000">
              <a:lnSpc>
                <a:spcPct val="105600"/>
              </a:lnSpc>
            </a:pPr>
            <a:r>
              <a:rPr sz="1500" dirty="0">
                <a:solidFill>
                  <a:srgbClr val="716A66"/>
                </a:solidFill>
                <a:latin typeface="DIN 2014 Bold"/>
                <a:cs typeface="DIN 2014 Bold"/>
              </a:rPr>
              <a:t>Understanding</a:t>
            </a:r>
            <a:r>
              <a:rPr sz="1500" spc="-45" dirty="0">
                <a:solidFill>
                  <a:srgbClr val="716A66"/>
                </a:solidFill>
                <a:latin typeface="DIN 2014 Bold"/>
                <a:cs typeface="DIN 2014 Bold"/>
              </a:rPr>
              <a:t> </a:t>
            </a:r>
            <a:r>
              <a:rPr sz="1500" dirty="0">
                <a:solidFill>
                  <a:srgbClr val="716A66"/>
                </a:solidFill>
                <a:latin typeface="DIN 2014 Bold"/>
                <a:cs typeface="DIN 2014 Bold"/>
              </a:rPr>
              <a:t>how</a:t>
            </a:r>
            <a:r>
              <a:rPr sz="1500" spc="-45" dirty="0">
                <a:solidFill>
                  <a:srgbClr val="716A66"/>
                </a:solidFill>
                <a:latin typeface="DIN 2014 Bold"/>
                <a:cs typeface="DIN 2014 Bold"/>
              </a:rPr>
              <a:t> </a:t>
            </a:r>
            <a:r>
              <a:rPr sz="1500" dirty="0">
                <a:solidFill>
                  <a:srgbClr val="716A66"/>
                </a:solidFill>
                <a:latin typeface="DIN 2014 Bold"/>
                <a:cs typeface="DIN 2014 Bold"/>
              </a:rPr>
              <a:t>to</a:t>
            </a:r>
            <a:r>
              <a:rPr sz="1500" spc="-40" dirty="0">
                <a:solidFill>
                  <a:srgbClr val="716A66"/>
                </a:solidFill>
                <a:latin typeface="DIN 2014 Bold"/>
                <a:cs typeface="DIN 2014 Bold"/>
              </a:rPr>
              <a:t> </a:t>
            </a:r>
            <a:r>
              <a:rPr sz="1500" dirty="0">
                <a:solidFill>
                  <a:srgbClr val="716A66"/>
                </a:solidFill>
                <a:latin typeface="DIN 2014 Bold"/>
                <a:cs typeface="DIN 2014 Bold"/>
              </a:rPr>
              <a:t>abide</a:t>
            </a:r>
            <a:r>
              <a:rPr sz="1500" spc="-45" dirty="0">
                <a:solidFill>
                  <a:srgbClr val="716A66"/>
                </a:solidFill>
                <a:latin typeface="DIN 2014 Bold"/>
                <a:cs typeface="DIN 2014 Bold"/>
              </a:rPr>
              <a:t> </a:t>
            </a:r>
            <a:r>
              <a:rPr sz="1500" dirty="0">
                <a:solidFill>
                  <a:srgbClr val="716A66"/>
                </a:solidFill>
                <a:latin typeface="DIN 2014 Bold"/>
                <a:cs typeface="DIN 2014 Bold"/>
              </a:rPr>
              <a:t>by</a:t>
            </a:r>
            <a:r>
              <a:rPr sz="1500" spc="-45" dirty="0">
                <a:solidFill>
                  <a:srgbClr val="716A66"/>
                </a:solidFill>
                <a:latin typeface="DIN 2014 Bold"/>
                <a:cs typeface="DIN 2014 Bold"/>
              </a:rPr>
              <a:t> </a:t>
            </a:r>
            <a:r>
              <a:rPr sz="1500" spc="-10" dirty="0">
                <a:solidFill>
                  <a:srgbClr val="716A66"/>
                </a:solidFill>
                <a:latin typeface="DIN 2014 Bold"/>
                <a:cs typeface="DIN 2014 Bold"/>
              </a:rPr>
              <a:t>specific</a:t>
            </a:r>
            <a:r>
              <a:rPr sz="1500" spc="-40" dirty="0">
                <a:solidFill>
                  <a:srgbClr val="716A66"/>
                </a:solidFill>
                <a:latin typeface="DIN 2014 Bold"/>
                <a:cs typeface="DIN 2014 Bold"/>
              </a:rPr>
              <a:t> </a:t>
            </a:r>
            <a:r>
              <a:rPr sz="1500" spc="-10" dirty="0">
                <a:solidFill>
                  <a:srgbClr val="716A66"/>
                </a:solidFill>
                <a:latin typeface="DIN 2014 Bold"/>
                <a:cs typeface="DIN 2014 Bold"/>
              </a:rPr>
              <a:t>HIPPA</a:t>
            </a:r>
            <a:r>
              <a:rPr sz="1500" spc="-45" dirty="0">
                <a:solidFill>
                  <a:srgbClr val="716A66"/>
                </a:solidFill>
                <a:latin typeface="DIN 2014 Bold"/>
                <a:cs typeface="DIN 2014 Bold"/>
              </a:rPr>
              <a:t> </a:t>
            </a:r>
            <a:r>
              <a:rPr sz="1500" spc="-20" dirty="0">
                <a:solidFill>
                  <a:srgbClr val="716A66"/>
                </a:solidFill>
                <a:latin typeface="DIN 2014 Bold"/>
                <a:cs typeface="DIN 2014 Bold"/>
              </a:rPr>
              <a:t>laws </a:t>
            </a:r>
            <a:r>
              <a:rPr sz="1500" dirty="0">
                <a:solidFill>
                  <a:srgbClr val="716A66"/>
                </a:solidFill>
                <a:latin typeface="DIN 2014 Bold"/>
                <a:cs typeface="DIN 2014 Bold"/>
              </a:rPr>
              <a:t>is</a:t>
            </a:r>
            <a:r>
              <a:rPr sz="1500" spc="-15" dirty="0">
                <a:solidFill>
                  <a:srgbClr val="716A66"/>
                </a:solidFill>
                <a:latin typeface="DIN 2014 Bold"/>
                <a:cs typeface="DIN 2014 Bold"/>
              </a:rPr>
              <a:t> </a:t>
            </a:r>
            <a:r>
              <a:rPr sz="1500" spc="-10" dirty="0">
                <a:solidFill>
                  <a:srgbClr val="716A66"/>
                </a:solidFill>
                <a:latin typeface="DIN 2014 Bold"/>
                <a:cs typeface="DIN 2014 Bold"/>
              </a:rPr>
              <a:t>crucial.</a:t>
            </a:r>
            <a:endParaRPr sz="1500">
              <a:latin typeface="DIN 2014 Bold"/>
              <a:cs typeface="DIN 2014 Bold"/>
            </a:endParaRPr>
          </a:p>
          <a:p>
            <a:pPr>
              <a:lnSpc>
                <a:spcPct val="100000"/>
              </a:lnSpc>
              <a:spcBef>
                <a:spcPts val="885"/>
              </a:spcBef>
            </a:pPr>
            <a:endParaRPr sz="1500">
              <a:latin typeface="DIN 2014 Bold"/>
              <a:cs typeface="DIN 2014 Bold"/>
            </a:endParaRPr>
          </a:p>
          <a:p>
            <a:pPr marL="12700">
              <a:lnSpc>
                <a:spcPct val="100000"/>
              </a:lnSpc>
            </a:pPr>
            <a:r>
              <a:rPr sz="1500" b="1" spc="-10" dirty="0">
                <a:solidFill>
                  <a:srgbClr val="716A66"/>
                </a:solidFill>
                <a:latin typeface="DIN 2014 Bold"/>
                <a:cs typeface="DIN 2014 Bold"/>
              </a:rPr>
              <a:t>Engagement</a:t>
            </a:r>
            <a:endParaRPr sz="1500">
              <a:latin typeface="DIN 2014 Bold"/>
              <a:cs typeface="DIN 2014 Bold"/>
            </a:endParaRPr>
          </a:p>
          <a:p>
            <a:pPr marL="12700" marR="396875">
              <a:lnSpc>
                <a:spcPct val="105600"/>
              </a:lnSpc>
            </a:pPr>
            <a:r>
              <a:rPr sz="1500" dirty="0">
                <a:solidFill>
                  <a:srgbClr val="716A66"/>
                </a:solidFill>
                <a:latin typeface="DIN 2014 Bold"/>
                <a:cs typeface="DIN 2014 Bold"/>
              </a:rPr>
              <a:t>Like</a:t>
            </a:r>
            <a:r>
              <a:rPr sz="1500" spc="-25" dirty="0">
                <a:solidFill>
                  <a:srgbClr val="716A66"/>
                </a:solidFill>
                <a:latin typeface="DIN 2014 Bold"/>
                <a:cs typeface="DIN 2014 Bold"/>
              </a:rPr>
              <a:t> </a:t>
            </a:r>
            <a:r>
              <a:rPr sz="1500" dirty="0">
                <a:solidFill>
                  <a:srgbClr val="716A66"/>
                </a:solidFill>
                <a:latin typeface="DIN 2014 Bold"/>
                <a:cs typeface="DIN 2014 Bold"/>
              </a:rPr>
              <a:t>commercial</a:t>
            </a:r>
            <a:r>
              <a:rPr sz="1500" spc="-25" dirty="0">
                <a:solidFill>
                  <a:srgbClr val="716A66"/>
                </a:solidFill>
                <a:latin typeface="DIN 2014 Bold"/>
                <a:cs typeface="DIN 2014 Bold"/>
              </a:rPr>
              <a:t> </a:t>
            </a:r>
            <a:r>
              <a:rPr sz="1500" dirty="0">
                <a:solidFill>
                  <a:srgbClr val="716A66"/>
                </a:solidFill>
                <a:latin typeface="DIN 2014 Bold"/>
                <a:cs typeface="DIN 2014 Bold"/>
              </a:rPr>
              <a:t>settings,</a:t>
            </a:r>
            <a:r>
              <a:rPr sz="1500" spc="-25" dirty="0">
                <a:solidFill>
                  <a:srgbClr val="716A66"/>
                </a:solidFill>
                <a:latin typeface="DIN 2014 Bold"/>
                <a:cs typeface="DIN 2014 Bold"/>
              </a:rPr>
              <a:t> </a:t>
            </a:r>
            <a:r>
              <a:rPr sz="1500" spc="-10" dirty="0">
                <a:solidFill>
                  <a:srgbClr val="716A66"/>
                </a:solidFill>
                <a:latin typeface="DIN 2014 Bold"/>
                <a:cs typeface="DIN 2014 Bold"/>
              </a:rPr>
              <a:t>collaboration</a:t>
            </a:r>
            <a:r>
              <a:rPr sz="1500" spc="-20" dirty="0">
                <a:solidFill>
                  <a:srgbClr val="716A66"/>
                </a:solidFill>
                <a:latin typeface="DIN 2014 Bold"/>
                <a:cs typeface="DIN 2014 Bold"/>
              </a:rPr>
              <a:t> </a:t>
            </a:r>
            <a:r>
              <a:rPr sz="1500" dirty="0">
                <a:solidFill>
                  <a:srgbClr val="716A66"/>
                </a:solidFill>
                <a:latin typeface="DIN 2014 Bold"/>
                <a:cs typeface="DIN 2014 Bold"/>
              </a:rPr>
              <a:t>drives</a:t>
            </a:r>
            <a:r>
              <a:rPr sz="1500" spc="-25" dirty="0">
                <a:solidFill>
                  <a:srgbClr val="716A66"/>
                </a:solidFill>
                <a:latin typeface="DIN 2014 Bold"/>
                <a:cs typeface="DIN 2014 Bold"/>
              </a:rPr>
              <a:t> the </a:t>
            </a:r>
            <a:r>
              <a:rPr sz="1500" dirty="0">
                <a:solidFill>
                  <a:srgbClr val="716A66"/>
                </a:solidFill>
                <a:latin typeface="DIN 2014 Bold"/>
                <a:cs typeface="DIN 2014 Bold"/>
              </a:rPr>
              <a:t>communication</a:t>
            </a:r>
            <a:r>
              <a:rPr sz="1500" spc="-35" dirty="0">
                <a:solidFill>
                  <a:srgbClr val="716A66"/>
                </a:solidFill>
                <a:latin typeface="DIN 2014 Bold"/>
                <a:cs typeface="DIN 2014 Bold"/>
              </a:rPr>
              <a:t> </a:t>
            </a:r>
            <a:r>
              <a:rPr sz="1500" dirty="0">
                <a:solidFill>
                  <a:srgbClr val="716A66"/>
                </a:solidFill>
                <a:latin typeface="DIN 2014 Bold"/>
                <a:cs typeface="DIN 2014 Bold"/>
              </a:rPr>
              <a:t>needed</a:t>
            </a:r>
            <a:r>
              <a:rPr sz="1500" spc="-35" dirty="0">
                <a:solidFill>
                  <a:srgbClr val="716A66"/>
                </a:solidFill>
                <a:latin typeface="DIN 2014 Bold"/>
                <a:cs typeface="DIN 2014 Bold"/>
              </a:rPr>
              <a:t> </a:t>
            </a:r>
            <a:r>
              <a:rPr sz="1500" dirty="0">
                <a:solidFill>
                  <a:srgbClr val="716A66"/>
                </a:solidFill>
                <a:latin typeface="DIN 2014 Bold"/>
                <a:cs typeface="DIN 2014 Bold"/>
              </a:rPr>
              <a:t>to</a:t>
            </a:r>
            <a:r>
              <a:rPr sz="1500" spc="-35" dirty="0">
                <a:solidFill>
                  <a:srgbClr val="716A66"/>
                </a:solidFill>
                <a:latin typeface="DIN 2014 Bold"/>
                <a:cs typeface="DIN 2014 Bold"/>
              </a:rPr>
              <a:t> </a:t>
            </a:r>
            <a:r>
              <a:rPr sz="1500" dirty="0">
                <a:solidFill>
                  <a:srgbClr val="716A66"/>
                </a:solidFill>
                <a:latin typeface="DIN 2014 Bold"/>
                <a:cs typeface="DIN 2014 Bold"/>
              </a:rPr>
              <a:t>provide</a:t>
            </a:r>
            <a:r>
              <a:rPr sz="1500" spc="-35" dirty="0">
                <a:solidFill>
                  <a:srgbClr val="716A66"/>
                </a:solidFill>
                <a:latin typeface="DIN 2014 Bold"/>
                <a:cs typeface="DIN 2014 Bold"/>
              </a:rPr>
              <a:t> </a:t>
            </a:r>
            <a:r>
              <a:rPr sz="1500" dirty="0">
                <a:solidFill>
                  <a:srgbClr val="716A66"/>
                </a:solidFill>
                <a:latin typeface="DIN 2014 Bold"/>
                <a:cs typeface="DIN 2014 Bold"/>
              </a:rPr>
              <a:t>the</a:t>
            </a:r>
            <a:r>
              <a:rPr sz="1500" spc="-35" dirty="0">
                <a:solidFill>
                  <a:srgbClr val="716A66"/>
                </a:solidFill>
                <a:latin typeface="DIN 2014 Bold"/>
                <a:cs typeface="DIN 2014 Bold"/>
              </a:rPr>
              <a:t> </a:t>
            </a:r>
            <a:r>
              <a:rPr sz="1500" dirty="0">
                <a:solidFill>
                  <a:srgbClr val="716A66"/>
                </a:solidFill>
                <a:latin typeface="DIN 2014 Bold"/>
                <a:cs typeface="DIN 2014 Bold"/>
              </a:rPr>
              <a:t>right</a:t>
            </a:r>
            <a:r>
              <a:rPr sz="1500" spc="-35" dirty="0">
                <a:solidFill>
                  <a:srgbClr val="716A66"/>
                </a:solidFill>
                <a:latin typeface="DIN 2014 Bold"/>
                <a:cs typeface="DIN 2014 Bold"/>
              </a:rPr>
              <a:t> </a:t>
            </a:r>
            <a:r>
              <a:rPr sz="1500" spc="-10" dirty="0">
                <a:solidFill>
                  <a:srgbClr val="716A66"/>
                </a:solidFill>
                <a:latin typeface="DIN 2014 Bold"/>
                <a:cs typeface="DIN 2014 Bold"/>
              </a:rPr>
              <a:t>outcome.</a:t>
            </a:r>
            <a:endParaRPr sz="1500">
              <a:latin typeface="DIN 2014 Bold"/>
              <a:cs typeface="DIN 2014 Bold"/>
            </a:endParaRPr>
          </a:p>
        </p:txBody>
      </p:sp>
      <p:sp>
        <p:nvSpPr>
          <p:cNvPr id="5" name="object 5"/>
          <p:cNvSpPr txBox="1">
            <a:spLocks noGrp="1"/>
          </p:cNvSpPr>
          <p:nvPr>
            <p:ph sz="half" idx="3"/>
          </p:nvPr>
        </p:nvSpPr>
        <p:spPr>
          <a:prstGeom prst="rect">
            <a:avLst/>
          </a:prstGeom>
        </p:spPr>
        <p:txBody>
          <a:bodyPr vert="horz" wrap="square" lIns="0" tIns="25400" rIns="0" bIns="0" rtlCol="0">
            <a:spAutoFit/>
          </a:bodyPr>
          <a:lstStyle/>
          <a:p>
            <a:pPr marL="12700">
              <a:lnSpc>
                <a:spcPct val="100000"/>
              </a:lnSpc>
              <a:spcBef>
                <a:spcPts val="200"/>
              </a:spcBef>
            </a:pPr>
            <a:r>
              <a:rPr spc="-10" dirty="0"/>
              <a:t>Safety</a:t>
            </a:r>
          </a:p>
          <a:p>
            <a:pPr marL="12700" marR="5080">
              <a:lnSpc>
                <a:spcPct val="105600"/>
              </a:lnSpc>
            </a:pPr>
            <a:r>
              <a:rPr b="0" dirty="0">
                <a:latin typeface="DIN 2014 Bold"/>
                <a:cs typeface="DIN 2014 Bold"/>
              </a:rPr>
              <a:t>Understanding</a:t>
            </a:r>
            <a:r>
              <a:rPr b="0" spc="-40" dirty="0">
                <a:latin typeface="DIN 2014 Bold"/>
                <a:cs typeface="DIN 2014 Bold"/>
              </a:rPr>
              <a:t> </a:t>
            </a:r>
            <a:r>
              <a:rPr b="0" dirty="0">
                <a:latin typeface="DIN 2014 Bold"/>
                <a:cs typeface="DIN 2014 Bold"/>
              </a:rPr>
              <a:t>how</a:t>
            </a:r>
            <a:r>
              <a:rPr b="0" spc="-35" dirty="0">
                <a:latin typeface="DIN 2014 Bold"/>
                <a:cs typeface="DIN 2014 Bold"/>
              </a:rPr>
              <a:t> </a:t>
            </a:r>
            <a:r>
              <a:rPr b="0" dirty="0">
                <a:latin typeface="DIN 2014 Bold"/>
                <a:cs typeface="DIN 2014 Bold"/>
              </a:rPr>
              <a:t>to</a:t>
            </a:r>
            <a:r>
              <a:rPr b="0" spc="-40" dirty="0">
                <a:latin typeface="DIN 2014 Bold"/>
                <a:cs typeface="DIN 2014 Bold"/>
              </a:rPr>
              <a:t> </a:t>
            </a:r>
            <a:r>
              <a:rPr b="0" dirty="0">
                <a:latin typeface="DIN 2014 Bold"/>
                <a:cs typeface="DIN 2014 Bold"/>
              </a:rPr>
              <a:t>reduce</a:t>
            </a:r>
            <a:r>
              <a:rPr b="0" spc="-35" dirty="0">
                <a:latin typeface="DIN 2014 Bold"/>
                <a:cs typeface="DIN 2014 Bold"/>
              </a:rPr>
              <a:t> </a:t>
            </a:r>
            <a:r>
              <a:rPr b="0" dirty="0">
                <a:latin typeface="DIN 2014 Bold"/>
                <a:cs typeface="DIN 2014 Bold"/>
              </a:rPr>
              <a:t>medical</a:t>
            </a:r>
            <a:r>
              <a:rPr b="0" spc="-35" dirty="0">
                <a:latin typeface="DIN 2014 Bold"/>
                <a:cs typeface="DIN 2014 Bold"/>
              </a:rPr>
              <a:t> </a:t>
            </a:r>
            <a:r>
              <a:rPr b="0" dirty="0">
                <a:latin typeface="DIN 2014 Bold"/>
                <a:cs typeface="DIN 2014 Bold"/>
              </a:rPr>
              <a:t>errors</a:t>
            </a:r>
            <a:r>
              <a:rPr b="0" spc="-40" dirty="0">
                <a:latin typeface="DIN 2014 Bold"/>
                <a:cs typeface="DIN 2014 Bold"/>
              </a:rPr>
              <a:t> </a:t>
            </a:r>
            <a:r>
              <a:rPr b="0" dirty="0">
                <a:latin typeface="DIN 2014 Bold"/>
                <a:cs typeface="DIN 2014 Bold"/>
              </a:rPr>
              <a:t>is</a:t>
            </a:r>
            <a:r>
              <a:rPr b="0" spc="-35" dirty="0">
                <a:latin typeface="DIN 2014 Bold"/>
                <a:cs typeface="DIN 2014 Bold"/>
              </a:rPr>
              <a:t> </a:t>
            </a:r>
            <a:r>
              <a:rPr b="0" dirty="0">
                <a:latin typeface="DIN 2014 Bold"/>
                <a:cs typeface="DIN 2014 Bold"/>
              </a:rPr>
              <a:t>critical</a:t>
            </a:r>
            <a:r>
              <a:rPr b="0" spc="-35" dirty="0">
                <a:latin typeface="DIN 2014 Bold"/>
                <a:cs typeface="DIN 2014 Bold"/>
              </a:rPr>
              <a:t> </a:t>
            </a:r>
            <a:r>
              <a:rPr b="0" dirty="0">
                <a:latin typeface="DIN 2014 Bold"/>
                <a:cs typeface="DIN 2014 Bold"/>
              </a:rPr>
              <a:t>in</a:t>
            </a:r>
            <a:r>
              <a:rPr b="0" spc="-40" dirty="0">
                <a:latin typeface="DIN 2014 Bold"/>
                <a:cs typeface="DIN 2014 Bold"/>
              </a:rPr>
              <a:t> </a:t>
            </a:r>
            <a:r>
              <a:rPr b="0" spc="-25" dirty="0">
                <a:latin typeface="DIN 2014 Bold"/>
                <a:cs typeface="DIN 2014 Bold"/>
              </a:rPr>
              <a:t>the </a:t>
            </a:r>
            <a:r>
              <a:rPr b="0" dirty="0">
                <a:latin typeface="DIN 2014 Bold"/>
                <a:cs typeface="DIN 2014 Bold"/>
              </a:rPr>
              <a:t>overall</a:t>
            </a:r>
            <a:r>
              <a:rPr b="0" spc="-50" dirty="0">
                <a:latin typeface="DIN 2014 Bold"/>
                <a:cs typeface="DIN 2014 Bold"/>
              </a:rPr>
              <a:t> </a:t>
            </a:r>
            <a:r>
              <a:rPr b="0" dirty="0">
                <a:latin typeface="DIN 2014 Bold"/>
                <a:cs typeface="DIN 2014 Bold"/>
              </a:rPr>
              <a:t>satisfaction</a:t>
            </a:r>
            <a:r>
              <a:rPr b="0" spc="-50" dirty="0">
                <a:latin typeface="DIN 2014 Bold"/>
                <a:cs typeface="DIN 2014 Bold"/>
              </a:rPr>
              <a:t> </a:t>
            </a:r>
            <a:r>
              <a:rPr b="0" dirty="0">
                <a:latin typeface="DIN 2014 Bold"/>
                <a:cs typeface="DIN 2014 Bold"/>
              </a:rPr>
              <a:t>and</a:t>
            </a:r>
            <a:r>
              <a:rPr b="0" spc="-50" dirty="0">
                <a:latin typeface="DIN 2014 Bold"/>
                <a:cs typeface="DIN 2014 Bold"/>
              </a:rPr>
              <a:t> </a:t>
            </a:r>
            <a:r>
              <a:rPr b="0" dirty="0">
                <a:latin typeface="DIN 2014 Bold"/>
                <a:cs typeface="DIN 2014 Bold"/>
              </a:rPr>
              <a:t>patient</a:t>
            </a:r>
            <a:r>
              <a:rPr b="0" spc="-50" dirty="0">
                <a:latin typeface="DIN 2014 Bold"/>
                <a:cs typeface="DIN 2014 Bold"/>
              </a:rPr>
              <a:t> </a:t>
            </a:r>
            <a:r>
              <a:rPr b="0" spc="-10" dirty="0">
                <a:latin typeface="DIN 2014 Bold"/>
                <a:cs typeface="DIN 2014 Bold"/>
              </a:rPr>
              <a:t>experience.</a:t>
            </a:r>
          </a:p>
          <a:p>
            <a:pPr>
              <a:lnSpc>
                <a:spcPct val="100000"/>
              </a:lnSpc>
              <a:spcBef>
                <a:spcPts val="885"/>
              </a:spcBef>
            </a:pPr>
            <a:endParaRPr b="0" spc="-10" dirty="0">
              <a:latin typeface="DIN 2014 Bold"/>
              <a:cs typeface="DIN 2014 Bold"/>
            </a:endParaRPr>
          </a:p>
          <a:p>
            <a:pPr marL="12700">
              <a:lnSpc>
                <a:spcPct val="100000"/>
              </a:lnSpc>
            </a:pPr>
            <a:r>
              <a:rPr spc="-10" dirty="0"/>
              <a:t>Amenities</a:t>
            </a:r>
          </a:p>
          <a:p>
            <a:pPr marL="12700" marR="208279">
              <a:lnSpc>
                <a:spcPct val="105600"/>
              </a:lnSpc>
            </a:pPr>
            <a:r>
              <a:rPr b="0" dirty="0">
                <a:latin typeface="DIN 2014 Bold"/>
                <a:cs typeface="DIN 2014 Bold"/>
              </a:rPr>
              <a:t>Creating</a:t>
            </a:r>
            <a:r>
              <a:rPr b="0" spc="-50" dirty="0">
                <a:latin typeface="DIN 2014 Bold"/>
                <a:cs typeface="DIN 2014 Bold"/>
              </a:rPr>
              <a:t> </a:t>
            </a:r>
            <a:r>
              <a:rPr b="0" dirty="0">
                <a:latin typeface="DIN 2014 Bold"/>
                <a:cs typeface="DIN 2014 Bold"/>
              </a:rPr>
              <a:t>environments</a:t>
            </a:r>
            <a:r>
              <a:rPr b="0" spc="-45" dirty="0">
                <a:latin typeface="DIN 2014 Bold"/>
                <a:cs typeface="DIN 2014 Bold"/>
              </a:rPr>
              <a:t> </a:t>
            </a:r>
            <a:r>
              <a:rPr b="0" dirty="0">
                <a:latin typeface="DIN 2014 Bold"/>
                <a:cs typeface="DIN 2014 Bold"/>
              </a:rPr>
              <a:t>that</a:t>
            </a:r>
            <a:r>
              <a:rPr b="0" spc="-45" dirty="0">
                <a:latin typeface="DIN 2014 Bold"/>
                <a:cs typeface="DIN 2014 Bold"/>
              </a:rPr>
              <a:t> </a:t>
            </a:r>
            <a:r>
              <a:rPr b="0" dirty="0">
                <a:latin typeface="DIN 2014 Bold"/>
                <a:cs typeface="DIN 2014 Bold"/>
              </a:rPr>
              <a:t>comfort</a:t>
            </a:r>
            <a:r>
              <a:rPr b="0" spc="-50" dirty="0">
                <a:latin typeface="DIN 2014 Bold"/>
                <a:cs typeface="DIN 2014 Bold"/>
              </a:rPr>
              <a:t> </a:t>
            </a:r>
            <a:r>
              <a:rPr b="0" dirty="0">
                <a:latin typeface="DIN 2014 Bold"/>
                <a:cs typeface="DIN 2014 Bold"/>
              </a:rPr>
              <a:t>and</a:t>
            </a:r>
            <a:r>
              <a:rPr b="0" spc="-45" dirty="0">
                <a:latin typeface="DIN 2014 Bold"/>
                <a:cs typeface="DIN 2014 Bold"/>
              </a:rPr>
              <a:t> </a:t>
            </a:r>
            <a:r>
              <a:rPr b="0" dirty="0">
                <a:latin typeface="DIN 2014 Bold"/>
                <a:cs typeface="DIN 2014 Bold"/>
              </a:rPr>
              <a:t>embrace</a:t>
            </a:r>
            <a:r>
              <a:rPr b="0" spc="-45" dirty="0">
                <a:latin typeface="DIN 2014 Bold"/>
                <a:cs typeface="DIN 2014 Bold"/>
              </a:rPr>
              <a:t> </a:t>
            </a:r>
            <a:r>
              <a:rPr b="0" dirty="0">
                <a:latin typeface="DIN 2014 Bold"/>
                <a:cs typeface="DIN 2014 Bold"/>
              </a:rPr>
              <a:t>the</a:t>
            </a:r>
            <a:r>
              <a:rPr b="0" spc="-50" dirty="0">
                <a:latin typeface="DIN 2014 Bold"/>
                <a:cs typeface="DIN 2014 Bold"/>
              </a:rPr>
              <a:t> </a:t>
            </a:r>
            <a:r>
              <a:rPr b="0" spc="-20" dirty="0">
                <a:latin typeface="DIN 2014 Bold"/>
                <a:cs typeface="DIN 2014 Bold"/>
              </a:rPr>
              <a:t>user </a:t>
            </a:r>
            <a:r>
              <a:rPr b="0" dirty="0">
                <a:latin typeface="DIN 2014 Bold"/>
                <a:cs typeface="DIN 2014 Bold"/>
              </a:rPr>
              <a:t>promotes</a:t>
            </a:r>
            <a:r>
              <a:rPr b="0" spc="-45" dirty="0">
                <a:latin typeface="DIN 2014 Bold"/>
                <a:cs typeface="DIN 2014 Bold"/>
              </a:rPr>
              <a:t> </a:t>
            </a:r>
            <a:r>
              <a:rPr b="0" dirty="0">
                <a:latin typeface="DIN 2014 Bold"/>
                <a:cs typeface="DIN 2014 Bold"/>
              </a:rPr>
              <a:t>healing</a:t>
            </a:r>
            <a:r>
              <a:rPr b="0" spc="-45" dirty="0">
                <a:latin typeface="DIN 2014 Bold"/>
                <a:cs typeface="DIN 2014 Bold"/>
              </a:rPr>
              <a:t> </a:t>
            </a:r>
            <a:r>
              <a:rPr b="0" dirty="0">
                <a:latin typeface="DIN 2014 Bold"/>
                <a:cs typeface="DIN 2014 Bold"/>
              </a:rPr>
              <a:t>and</a:t>
            </a:r>
            <a:r>
              <a:rPr b="0" spc="-40" dirty="0">
                <a:latin typeface="DIN 2014 Bold"/>
                <a:cs typeface="DIN 2014 Bold"/>
              </a:rPr>
              <a:t> </a:t>
            </a:r>
            <a:r>
              <a:rPr b="0" dirty="0">
                <a:latin typeface="DIN 2014 Bold"/>
                <a:cs typeface="DIN 2014 Bold"/>
              </a:rPr>
              <a:t>the</a:t>
            </a:r>
            <a:r>
              <a:rPr b="0" spc="-45" dirty="0">
                <a:latin typeface="DIN 2014 Bold"/>
                <a:cs typeface="DIN 2014 Bold"/>
              </a:rPr>
              <a:t> </a:t>
            </a:r>
            <a:r>
              <a:rPr b="0" dirty="0">
                <a:latin typeface="DIN 2014 Bold"/>
                <a:cs typeface="DIN 2014 Bold"/>
              </a:rPr>
              <a:t>overall</a:t>
            </a:r>
            <a:r>
              <a:rPr b="0" spc="-40" dirty="0">
                <a:latin typeface="DIN 2014 Bold"/>
                <a:cs typeface="DIN 2014 Bold"/>
              </a:rPr>
              <a:t> </a:t>
            </a:r>
            <a:r>
              <a:rPr b="0" spc="-10" dirty="0">
                <a:latin typeface="DIN 2014 Bold"/>
                <a:cs typeface="DIN 2014 Bold"/>
              </a:rPr>
              <a:t>satisfaction.</a:t>
            </a:r>
          </a:p>
          <a:p>
            <a:pPr>
              <a:lnSpc>
                <a:spcPct val="100000"/>
              </a:lnSpc>
              <a:spcBef>
                <a:spcPts val="885"/>
              </a:spcBef>
            </a:pPr>
            <a:endParaRPr b="0" spc="-10" dirty="0">
              <a:latin typeface="DIN 2014 Bold"/>
              <a:cs typeface="DIN 2014 Bold"/>
            </a:endParaRPr>
          </a:p>
          <a:p>
            <a:pPr marL="12700">
              <a:lnSpc>
                <a:spcPct val="100000"/>
              </a:lnSpc>
            </a:pPr>
            <a:r>
              <a:rPr spc="-10" dirty="0"/>
              <a:t>Inclusivity</a:t>
            </a:r>
          </a:p>
          <a:p>
            <a:pPr marL="12700" marR="542290">
              <a:lnSpc>
                <a:spcPct val="105600"/>
              </a:lnSpc>
            </a:pPr>
            <a:r>
              <a:rPr b="0" dirty="0">
                <a:latin typeface="DIN 2014 Bold"/>
                <a:cs typeface="DIN 2014 Bold"/>
              </a:rPr>
              <a:t>Always</a:t>
            </a:r>
            <a:r>
              <a:rPr b="0" spc="-40" dirty="0">
                <a:latin typeface="DIN 2014 Bold"/>
                <a:cs typeface="DIN 2014 Bold"/>
              </a:rPr>
              <a:t> </a:t>
            </a:r>
            <a:r>
              <a:rPr b="0" dirty="0">
                <a:latin typeface="DIN 2014 Bold"/>
                <a:cs typeface="DIN 2014 Bold"/>
              </a:rPr>
              <a:t>keep</a:t>
            </a:r>
            <a:r>
              <a:rPr b="0" spc="-40" dirty="0">
                <a:latin typeface="DIN 2014 Bold"/>
                <a:cs typeface="DIN 2014 Bold"/>
              </a:rPr>
              <a:t> </a:t>
            </a:r>
            <a:r>
              <a:rPr b="0" dirty="0">
                <a:latin typeface="DIN 2014 Bold"/>
                <a:cs typeface="DIN 2014 Bold"/>
              </a:rPr>
              <a:t>in</a:t>
            </a:r>
            <a:r>
              <a:rPr b="0" spc="-40" dirty="0">
                <a:latin typeface="DIN 2014 Bold"/>
                <a:cs typeface="DIN 2014 Bold"/>
              </a:rPr>
              <a:t> </a:t>
            </a:r>
            <a:r>
              <a:rPr b="0" dirty="0">
                <a:latin typeface="DIN 2014 Bold"/>
                <a:cs typeface="DIN 2014 Bold"/>
              </a:rPr>
              <a:t>mind</a:t>
            </a:r>
            <a:r>
              <a:rPr b="0" spc="-40" dirty="0">
                <a:latin typeface="DIN 2014 Bold"/>
                <a:cs typeface="DIN 2014 Bold"/>
              </a:rPr>
              <a:t> </a:t>
            </a:r>
            <a:r>
              <a:rPr b="0" dirty="0">
                <a:latin typeface="DIN 2014 Bold"/>
                <a:cs typeface="DIN 2014 Bold"/>
              </a:rPr>
              <a:t>that</a:t>
            </a:r>
            <a:r>
              <a:rPr b="0" spc="-35" dirty="0">
                <a:latin typeface="DIN 2014 Bold"/>
                <a:cs typeface="DIN 2014 Bold"/>
              </a:rPr>
              <a:t> </a:t>
            </a:r>
            <a:r>
              <a:rPr b="0" dirty="0">
                <a:latin typeface="DIN 2014 Bold"/>
                <a:cs typeface="DIN 2014 Bold"/>
              </a:rPr>
              <a:t>having</a:t>
            </a:r>
            <a:r>
              <a:rPr b="0" spc="-40" dirty="0">
                <a:latin typeface="DIN 2014 Bold"/>
                <a:cs typeface="DIN 2014 Bold"/>
              </a:rPr>
              <a:t> </a:t>
            </a:r>
            <a:r>
              <a:rPr b="0" dirty="0">
                <a:latin typeface="DIN 2014 Bold"/>
                <a:cs typeface="DIN 2014 Bold"/>
              </a:rPr>
              <a:t>and</a:t>
            </a:r>
            <a:r>
              <a:rPr b="0" spc="-40" dirty="0">
                <a:latin typeface="DIN 2014 Bold"/>
                <a:cs typeface="DIN 2014 Bold"/>
              </a:rPr>
              <a:t> </a:t>
            </a:r>
            <a:r>
              <a:rPr b="0" dirty="0">
                <a:latin typeface="DIN 2014 Bold"/>
                <a:cs typeface="DIN 2014 Bold"/>
              </a:rPr>
              <a:t>providing</a:t>
            </a:r>
            <a:r>
              <a:rPr b="0" spc="-40" dirty="0">
                <a:latin typeface="DIN 2014 Bold"/>
                <a:cs typeface="DIN 2014 Bold"/>
              </a:rPr>
              <a:t> </a:t>
            </a:r>
            <a:r>
              <a:rPr b="0" spc="-10" dirty="0">
                <a:latin typeface="DIN 2014 Bold"/>
                <a:cs typeface="DIN 2014 Bold"/>
              </a:rPr>
              <a:t>access </a:t>
            </a:r>
            <a:r>
              <a:rPr b="0" dirty="0">
                <a:latin typeface="DIN 2014 Bold"/>
                <a:cs typeface="DIN 2014 Bold"/>
              </a:rPr>
              <a:t>is</a:t>
            </a:r>
            <a:r>
              <a:rPr b="0" spc="-15" dirty="0">
                <a:latin typeface="DIN 2014 Bold"/>
                <a:cs typeface="DIN 2014 Bold"/>
              </a:rPr>
              <a:t> </a:t>
            </a:r>
            <a:r>
              <a:rPr b="0" spc="-10" dirty="0">
                <a:latin typeface="DIN 2014 Bold"/>
                <a:cs typeface="DIN 2014 Bold"/>
              </a:rPr>
              <a:t>critical.</a:t>
            </a:r>
          </a:p>
          <a:p>
            <a:pPr>
              <a:lnSpc>
                <a:spcPct val="100000"/>
              </a:lnSpc>
              <a:spcBef>
                <a:spcPts val="85"/>
              </a:spcBef>
            </a:pPr>
            <a:endParaRPr b="0" spc="-10" dirty="0">
              <a:latin typeface="DIN 2014 Bold"/>
              <a:cs typeface="DIN 2014 Bold"/>
            </a:endParaRPr>
          </a:p>
          <a:p>
            <a:pPr marL="12700">
              <a:lnSpc>
                <a:spcPct val="100000"/>
              </a:lnSpc>
              <a:spcBef>
                <a:spcPts val="5"/>
              </a:spcBef>
            </a:pPr>
            <a:r>
              <a:rPr dirty="0"/>
              <a:t>Infection</a:t>
            </a:r>
            <a:r>
              <a:rPr spc="-60" dirty="0"/>
              <a:t> </a:t>
            </a:r>
            <a:r>
              <a:rPr spc="-10" dirty="0"/>
              <a:t>Control</a:t>
            </a:r>
          </a:p>
          <a:p>
            <a:pPr marL="12700" marR="260350">
              <a:lnSpc>
                <a:spcPct val="105600"/>
              </a:lnSpc>
            </a:pPr>
            <a:r>
              <a:rPr b="0" dirty="0">
                <a:latin typeface="DIN 2014 Bold"/>
                <a:cs typeface="DIN 2014 Bold"/>
              </a:rPr>
              <a:t>The</a:t>
            </a:r>
            <a:r>
              <a:rPr b="0" spc="-45" dirty="0">
                <a:latin typeface="DIN 2014 Bold"/>
                <a:cs typeface="DIN 2014 Bold"/>
              </a:rPr>
              <a:t> </a:t>
            </a:r>
            <a:r>
              <a:rPr b="0" dirty="0">
                <a:latin typeface="DIN 2014 Bold"/>
                <a:cs typeface="DIN 2014 Bold"/>
              </a:rPr>
              <a:t>policies,</a:t>
            </a:r>
            <a:r>
              <a:rPr b="0" spc="-45" dirty="0">
                <a:latin typeface="DIN 2014 Bold"/>
                <a:cs typeface="DIN 2014 Bold"/>
              </a:rPr>
              <a:t> </a:t>
            </a:r>
            <a:r>
              <a:rPr b="0" dirty="0">
                <a:latin typeface="DIN 2014 Bold"/>
                <a:cs typeface="DIN 2014 Bold"/>
              </a:rPr>
              <a:t>procedures,</a:t>
            </a:r>
            <a:r>
              <a:rPr b="0" spc="-45" dirty="0">
                <a:latin typeface="DIN 2014 Bold"/>
                <a:cs typeface="DIN 2014 Bold"/>
              </a:rPr>
              <a:t> </a:t>
            </a:r>
            <a:r>
              <a:rPr b="0" dirty="0">
                <a:latin typeface="DIN 2014 Bold"/>
                <a:cs typeface="DIN 2014 Bold"/>
              </a:rPr>
              <a:t>and</a:t>
            </a:r>
            <a:r>
              <a:rPr b="0" spc="-45" dirty="0">
                <a:latin typeface="DIN 2014 Bold"/>
                <a:cs typeface="DIN 2014 Bold"/>
              </a:rPr>
              <a:t> </a:t>
            </a:r>
            <a:r>
              <a:rPr b="0" dirty="0">
                <a:latin typeface="DIN 2014 Bold"/>
                <a:cs typeface="DIN 2014 Bold"/>
              </a:rPr>
              <a:t>design</a:t>
            </a:r>
            <a:r>
              <a:rPr b="0" spc="-45" dirty="0">
                <a:latin typeface="DIN 2014 Bold"/>
                <a:cs typeface="DIN 2014 Bold"/>
              </a:rPr>
              <a:t> </a:t>
            </a:r>
            <a:r>
              <a:rPr b="0" dirty="0">
                <a:latin typeface="DIN 2014 Bold"/>
                <a:cs typeface="DIN 2014 Bold"/>
              </a:rPr>
              <a:t>strategies</a:t>
            </a:r>
            <a:r>
              <a:rPr b="0" spc="-40" dirty="0">
                <a:latin typeface="DIN 2014 Bold"/>
                <a:cs typeface="DIN 2014 Bold"/>
              </a:rPr>
              <a:t> </a:t>
            </a:r>
            <a:r>
              <a:rPr b="0" dirty="0">
                <a:latin typeface="DIN 2014 Bold"/>
                <a:cs typeface="DIN 2014 Bold"/>
              </a:rPr>
              <a:t>used</a:t>
            </a:r>
            <a:r>
              <a:rPr b="0" spc="-45" dirty="0">
                <a:latin typeface="DIN 2014 Bold"/>
                <a:cs typeface="DIN 2014 Bold"/>
              </a:rPr>
              <a:t> </a:t>
            </a:r>
            <a:r>
              <a:rPr b="0" spc="-25" dirty="0">
                <a:latin typeface="DIN 2014 Bold"/>
                <a:cs typeface="DIN 2014 Bold"/>
              </a:rPr>
              <a:t>to </a:t>
            </a:r>
            <a:r>
              <a:rPr b="0" dirty="0">
                <a:latin typeface="DIN 2014 Bold"/>
                <a:cs typeface="DIN 2014 Bold"/>
              </a:rPr>
              <a:t>prevent</a:t>
            </a:r>
            <a:r>
              <a:rPr b="0" spc="-45" dirty="0">
                <a:latin typeface="DIN 2014 Bold"/>
                <a:cs typeface="DIN 2014 Bold"/>
              </a:rPr>
              <a:t> </a:t>
            </a:r>
            <a:r>
              <a:rPr b="0" dirty="0">
                <a:latin typeface="DIN 2014 Bold"/>
                <a:cs typeface="DIN 2014 Bold"/>
              </a:rPr>
              <a:t>the</a:t>
            </a:r>
            <a:r>
              <a:rPr b="0" spc="-40" dirty="0">
                <a:latin typeface="DIN 2014 Bold"/>
                <a:cs typeface="DIN 2014 Bold"/>
              </a:rPr>
              <a:t> </a:t>
            </a:r>
            <a:r>
              <a:rPr b="0" dirty="0">
                <a:latin typeface="DIN 2014 Bold"/>
                <a:cs typeface="DIN 2014 Bold"/>
              </a:rPr>
              <a:t>spread</a:t>
            </a:r>
            <a:r>
              <a:rPr b="0" spc="-45" dirty="0">
                <a:latin typeface="DIN 2014 Bold"/>
                <a:cs typeface="DIN 2014 Bold"/>
              </a:rPr>
              <a:t> </a:t>
            </a:r>
            <a:r>
              <a:rPr b="0" dirty="0">
                <a:latin typeface="DIN 2014 Bold"/>
                <a:cs typeface="DIN 2014 Bold"/>
              </a:rPr>
              <a:t>of</a:t>
            </a:r>
            <a:r>
              <a:rPr b="0" spc="-40" dirty="0">
                <a:latin typeface="DIN 2014 Bold"/>
                <a:cs typeface="DIN 2014 Bold"/>
              </a:rPr>
              <a:t> </a:t>
            </a:r>
            <a:r>
              <a:rPr b="0" dirty="0">
                <a:latin typeface="DIN 2014 Bold"/>
                <a:cs typeface="DIN 2014 Bold"/>
              </a:rPr>
              <a:t>infections</a:t>
            </a:r>
            <a:r>
              <a:rPr b="0" spc="-45" dirty="0">
                <a:latin typeface="DIN 2014 Bold"/>
                <a:cs typeface="DIN 2014 Bold"/>
              </a:rPr>
              <a:t> </a:t>
            </a:r>
            <a:r>
              <a:rPr b="0" dirty="0">
                <a:latin typeface="DIN 2014 Bold"/>
                <a:cs typeface="DIN 2014 Bold"/>
              </a:rPr>
              <a:t>among</a:t>
            </a:r>
            <a:r>
              <a:rPr b="0" spc="-40" dirty="0">
                <a:latin typeface="DIN 2014 Bold"/>
                <a:cs typeface="DIN 2014 Bold"/>
              </a:rPr>
              <a:t> </a:t>
            </a:r>
            <a:r>
              <a:rPr b="0" dirty="0">
                <a:latin typeface="DIN 2014 Bold"/>
                <a:cs typeface="DIN 2014 Bold"/>
              </a:rPr>
              <a:t>patients,</a:t>
            </a:r>
            <a:r>
              <a:rPr b="0" spc="-45" dirty="0">
                <a:latin typeface="DIN 2014 Bold"/>
                <a:cs typeface="DIN 2014 Bold"/>
              </a:rPr>
              <a:t> </a:t>
            </a:r>
            <a:r>
              <a:rPr b="0" spc="-10" dirty="0">
                <a:latin typeface="DIN 2014 Bold"/>
                <a:cs typeface="DIN 2014 Bold"/>
              </a:rPr>
              <a:t>staff,</a:t>
            </a:r>
            <a:r>
              <a:rPr b="0" spc="500" dirty="0">
                <a:latin typeface="DIN 2014 Bold"/>
                <a:cs typeface="DIN 2014 Bold"/>
              </a:rPr>
              <a:t> </a:t>
            </a:r>
            <a:r>
              <a:rPr b="0" dirty="0">
                <a:latin typeface="DIN 2014 Bold"/>
                <a:cs typeface="DIN 2014 Bold"/>
              </a:rPr>
              <a:t>and</a:t>
            </a:r>
            <a:r>
              <a:rPr b="0" spc="-40" dirty="0">
                <a:latin typeface="DIN 2014 Bold"/>
                <a:cs typeface="DIN 2014 Bold"/>
              </a:rPr>
              <a:t> </a:t>
            </a:r>
            <a:r>
              <a:rPr b="0" dirty="0">
                <a:latin typeface="DIN 2014 Bold"/>
                <a:cs typeface="DIN 2014 Bold"/>
              </a:rPr>
              <a:t>visitors,</a:t>
            </a:r>
            <a:r>
              <a:rPr b="0" spc="-35" dirty="0">
                <a:latin typeface="DIN 2014 Bold"/>
                <a:cs typeface="DIN 2014 Bold"/>
              </a:rPr>
              <a:t> </a:t>
            </a:r>
            <a:r>
              <a:rPr b="0" dirty="0">
                <a:latin typeface="DIN 2014 Bold"/>
                <a:cs typeface="DIN 2014 Bold"/>
              </a:rPr>
              <a:t>including</a:t>
            </a:r>
            <a:r>
              <a:rPr b="0" spc="-40" dirty="0">
                <a:latin typeface="DIN 2014 Bold"/>
                <a:cs typeface="DIN 2014 Bold"/>
              </a:rPr>
              <a:t> </a:t>
            </a:r>
            <a:r>
              <a:rPr b="0" dirty="0">
                <a:latin typeface="DIN 2014 Bold"/>
                <a:cs typeface="DIN 2014 Bold"/>
              </a:rPr>
              <a:t>antimicrobial</a:t>
            </a:r>
            <a:r>
              <a:rPr b="0" spc="-40" dirty="0">
                <a:latin typeface="DIN 2014 Bold"/>
                <a:cs typeface="DIN 2014 Bold"/>
              </a:rPr>
              <a:t> </a:t>
            </a:r>
            <a:r>
              <a:rPr b="0" dirty="0">
                <a:latin typeface="DIN 2014 Bold"/>
                <a:cs typeface="DIN 2014 Bold"/>
              </a:rPr>
              <a:t>surfaces,</a:t>
            </a:r>
            <a:r>
              <a:rPr b="0" spc="-35" dirty="0">
                <a:latin typeface="DIN 2014 Bold"/>
                <a:cs typeface="DIN 2014 Bold"/>
              </a:rPr>
              <a:t> </a:t>
            </a:r>
            <a:r>
              <a:rPr b="0" dirty="0">
                <a:latin typeface="DIN 2014 Bold"/>
                <a:cs typeface="DIN 2014 Bold"/>
              </a:rPr>
              <a:t>to</a:t>
            </a:r>
            <a:r>
              <a:rPr b="0" spc="-40" dirty="0">
                <a:latin typeface="DIN 2014 Bold"/>
                <a:cs typeface="DIN 2014 Bold"/>
              </a:rPr>
              <a:t> </a:t>
            </a:r>
            <a:r>
              <a:rPr b="0" spc="-10" dirty="0">
                <a:latin typeface="DIN 2014 Bold"/>
                <a:cs typeface="DIN 2014 Bold"/>
              </a:rPr>
              <a:t>minimize </a:t>
            </a:r>
            <a:r>
              <a:rPr b="0" dirty="0">
                <a:latin typeface="DIN 2014 Bold"/>
                <a:cs typeface="DIN 2014 Bold"/>
              </a:rPr>
              <a:t>contamination</a:t>
            </a:r>
            <a:r>
              <a:rPr b="0" spc="-90" dirty="0">
                <a:latin typeface="DIN 2014 Bold"/>
                <a:cs typeface="DIN 2014 Bold"/>
              </a:rPr>
              <a:t> </a:t>
            </a:r>
            <a:r>
              <a:rPr b="0" spc="-10" dirty="0">
                <a:latin typeface="DIN 2014 Bold"/>
                <a:cs typeface="DIN 2014 Bold"/>
              </a:rPr>
              <a:t>risks.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8923" y="3638849"/>
            <a:ext cx="3990340" cy="1181100"/>
          </a:xfrm>
          <a:prstGeom prst="rect">
            <a:avLst/>
          </a:prstGeom>
        </p:spPr>
        <p:txBody>
          <a:bodyPr vert="horz" wrap="square" lIns="0" tIns="83820" rIns="0" bIns="0" rtlCol="0">
            <a:spAutoFit/>
          </a:bodyPr>
          <a:lstStyle/>
          <a:p>
            <a:pPr marL="12700" marR="5080">
              <a:lnSpc>
                <a:spcPts val="4300"/>
              </a:lnSpc>
              <a:spcBef>
                <a:spcPts val="660"/>
              </a:spcBef>
            </a:pPr>
            <a:r>
              <a:rPr sz="4000" dirty="0">
                <a:solidFill>
                  <a:srgbClr val="FFFFFF"/>
                </a:solidFill>
              </a:rPr>
              <a:t>Healthcare</a:t>
            </a:r>
            <a:r>
              <a:rPr sz="4000" spc="-229" dirty="0">
                <a:solidFill>
                  <a:srgbClr val="FFFFFF"/>
                </a:solidFill>
              </a:rPr>
              <a:t> </a:t>
            </a:r>
            <a:r>
              <a:rPr sz="4000" spc="-10" dirty="0">
                <a:solidFill>
                  <a:srgbClr val="FFFFFF"/>
                </a:solidFill>
              </a:rPr>
              <a:t>Spaces </a:t>
            </a:r>
            <a:r>
              <a:rPr sz="4000" dirty="0">
                <a:solidFill>
                  <a:srgbClr val="FFFFFF"/>
                </a:solidFill>
              </a:rPr>
              <a:t>&amp; </a:t>
            </a:r>
            <a:r>
              <a:rPr sz="4000" spc="-10" dirty="0">
                <a:solidFill>
                  <a:srgbClr val="FFFFFF"/>
                </a:solidFill>
              </a:rPr>
              <a:t>Applications</a:t>
            </a:r>
            <a:endParaRPr sz="4000"/>
          </a:p>
        </p:txBody>
      </p:sp>
      <p:sp>
        <p:nvSpPr>
          <p:cNvPr id="3" name="object 3"/>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6</a:t>
            </a:r>
            <a:endParaRPr sz="1100">
              <a:latin typeface="DIN 2014 Bold"/>
              <a:cs typeface="DIN 2014 Bold"/>
            </a:endParaRPr>
          </a:p>
        </p:txBody>
      </p:sp>
      <p:grpSp>
        <p:nvGrpSpPr>
          <p:cNvPr id="4" name="object 4"/>
          <p:cNvGrpSpPr/>
          <p:nvPr/>
        </p:nvGrpSpPr>
        <p:grpSpPr>
          <a:xfrm>
            <a:off x="8435340" y="2425194"/>
            <a:ext cx="2795270" cy="2795270"/>
            <a:chOff x="8435340" y="2425194"/>
            <a:chExt cx="2795270" cy="2795270"/>
          </a:xfrm>
        </p:grpSpPr>
        <p:sp>
          <p:nvSpPr>
            <p:cNvPr id="5" name="object 5"/>
            <p:cNvSpPr/>
            <p:nvPr/>
          </p:nvSpPr>
          <p:spPr>
            <a:xfrm>
              <a:off x="8435340" y="2425194"/>
              <a:ext cx="2795270" cy="2795270"/>
            </a:xfrm>
            <a:custGeom>
              <a:avLst/>
              <a:gdLst/>
              <a:ahLst/>
              <a:cxnLst/>
              <a:rect l="l" t="t" r="r" b="b"/>
              <a:pathLst>
                <a:path w="2795270" h="2795270">
                  <a:moveTo>
                    <a:pt x="1397342" y="0"/>
                  </a:moveTo>
                  <a:lnTo>
                    <a:pt x="1349304" y="810"/>
                  </a:lnTo>
                  <a:lnTo>
                    <a:pt x="1301672" y="3223"/>
                  </a:lnTo>
                  <a:lnTo>
                    <a:pt x="1254473" y="7214"/>
                  </a:lnTo>
                  <a:lnTo>
                    <a:pt x="1207732" y="12756"/>
                  </a:lnTo>
                  <a:lnTo>
                    <a:pt x="1161476" y="19823"/>
                  </a:lnTo>
                  <a:lnTo>
                    <a:pt x="1115730" y="28389"/>
                  </a:lnTo>
                  <a:lnTo>
                    <a:pt x="1070521" y="38428"/>
                  </a:lnTo>
                  <a:lnTo>
                    <a:pt x="1025874" y="49914"/>
                  </a:lnTo>
                  <a:lnTo>
                    <a:pt x="981816" y="62822"/>
                  </a:lnTo>
                  <a:lnTo>
                    <a:pt x="938373" y="77124"/>
                  </a:lnTo>
                  <a:lnTo>
                    <a:pt x="895571" y="92795"/>
                  </a:lnTo>
                  <a:lnTo>
                    <a:pt x="853435" y="109810"/>
                  </a:lnTo>
                  <a:lnTo>
                    <a:pt x="811991" y="128142"/>
                  </a:lnTo>
                  <a:lnTo>
                    <a:pt x="771267" y="147764"/>
                  </a:lnTo>
                  <a:lnTo>
                    <a:pt x="731287" y="168652"/>
                  </a:lnTo>
                  <a:lnTo>
                    <a:pt x="692078" y="190778"/>
                  </a:lnTo>
                  <a:lnTo>
                    <a:pt x="653666" y="214118"/>
                  </a:lnTo>
                  <a:lnTo>
                    <a:pt x="616076" y="238645"/>
                  </a:lnTo>
                  <a:lnTo>
                    <a:pt x="579335" y="264332"/>
                  </a:lnTo>
                  <a:lnTo>
                    <a:pt x="543469" y="291154"/>
                  </a:lnTo>
                  <a:lnTo>
                    <a:pt x="508504" y="319086"/>
                  </a:lnTo>
                  <a:lnTo>
                    <a:pt x="474465" y="348100"/>
                  </a:lnTo>
                  <a:lnTo>
                    <a:pt x="441380" y="378171"/>
                  </a:lnTo>
                  <a:lnTo>
                    <a:pt x="409273" y="409273"/>
                  </a:lnTo>
                  <a:lnTo>
                    <a:pt x="378171" y="441380"/>
                  </a:lnTo>
                  <a:lnTo>
                    <a:pt x="348100" y="474465"/>
                  </a:lnTo>
                  <a:lnTo>
                    <a:pt x="319086" y="508504"/>
                  </a:lnTo>
                  <a:lnTo>
                    <a:pt x="291154" y="543469"/>
                  </a:lnTo>
                  <a:lnTo>
                    <a:pt x="264332" y="579335"/>
                  </a:lnTo>
                  <a:lnTo>
                    <a:pt x="238645" y="616076"/>
                  </a:lnTo>
                  <a:lnTo>
                    <a:pt x="214118" y="653666"/>
                  </a:lnTo>
                  <a:lnTo>
                    <a:pt x="190778" y="692078"/>
                  </a:lnTo>
                  <a:lnTo>
                    <a:pt x="168652" y="731287"/>
                  </a:lnTo>
                  <a:lnTo>
                    <a:pt x="147764" y="771267"/>
                  </a:lnTo>
                  <a:lnTo>
                    <a:pt x="128142" y="811991"/>
                  </a:lnTo>
                  <a:lnTo>
                    <a:pt x="109810" y="853435"/>
                  </a:lnTo>
                  <a:lnTo>
                    <a:pt x="92795" y="895571"/>
                  </a:lnTo>
                  <a:lnTo>
                    <a:pt x="77124" y="938373"/>
                  </a:lnTo>
                  <a:lnTo>
                    <a:pt x="62822" y="981816"/>
                  </a:lnTo>
                  <a:lnTo>
                    <a:pt x="49914" y="1025874"/>
                  </a:lnTo>
                  <a:lnTo>
                    <a:pt x="38428" y="1070521"/>
                  </a:lnTo>
                  <a:lnTo>
                    <a:pt x="28389" y="1115730"/>
                  </a:lnTo>
                  <a:lnTo>
                    <a:pt x="19823" y="1161476"/>
                  </a:lnTo>
                  <a:lnTo>
                    <a:pt x="12756" y="1207732"/>
                  </a:lnTo>
                  <a:lnTo>
                    <a:pt x="7214" y="1254473"/>
                  </a:lnTo>
                  <a:lnTo>
                    <a:pt x="3223" y="1301672"/>
                  </a:lnTo>
                  <a:lnTo>
                    <a:pt x="810" y="1349304"/>
                  </a:lnTo>
                  <a:lnTo>
                    <a:pt x="0" y="1397342"/>
                  </a:lnTo>
                  <a:lnTo>
                    <a:pt x="810" y="1445381"/>
                  </a:lnTo>
                  <a:lnTo>
                    <a:pt x="3223" y="1493013"/>
                  </a:lnTo>
                  <a:lnTo>
                    <a:pt x="7214" y="1540212"/>
                  </a:lnTo>
                  <a:lnTo>
                    <a:pt x="12756" y="1586953"/>
                  </a:lnTo>
                  <a:lnTo>
                    <a:pt x="19823" y="1633209"/>
                  </a:lnTo>
                  <a:lnTo>
                    <a:pt x="28389" y="1678955"/>
                  </a:lnTo>
                  <a:lnTo>
                    <a:pt x="38428" y="1724164"/>
                  </a:lnTo>
                  <a:lnTo>
                    <a:pt x="49914" y="1768810"/>
                  </a:lnTo>
                  <a:lnTo>
                    <a:pt x="62822" y="1812868"/>
                  </a:lnTo>
                  <a:lnTo>
                    <a:pt x="77124" y="1856312"/>
                  </a:lnTo>
                  <a:lnTo>
                    <a:pt x="92795" y="1899114"/>
                  </a:lnTo>
                  <a:lnTo>
                    <a:pt x="109810" y="1941250"/>
                  </a:lnTo>
                  <a:lnTo>
                    <a:pt x="128142" y="1982693"/>
                  </a:lnTo>
                  <a:lnTo>
                    <a:pt x="147764" y="2023418"/>
                  </a:lnTo>
                  <a:lnTo>
                    <a:pt x="168652" y="2063398"/>
                  </a:lnTo>
                  <a:lnTo>
                    <a:pt x="190778" y="2102607"/>
                  </a:lnTo>
                  <a:lnTo>
                    <a:pt x="214118" y="2141019"/>
                  </a:lnTo>
                  <a:lnTo>
                    <a:pt x="238645" y="2178609"/>
                  </a:lnTo>
                  <a:lnTo>
                    <a:pt x="264332" y="2215350"/>
                  </a:lnTo>
                  <a:lnTo>
                    <a:pt x="291154" y="2251216"/>
                  </a:lnTo>
                  <a:lnTo>
                    <a:pt x="319086" y="2286181"/>
                  </a:lnTo>
                  <a:lnTo>
                    <a:pt x="348100" y="2320219"/>
                  </a:lnTo>
                  <a:lnTo>
                    <a:pt x="378171" y="2353305"/>
                  </a:lnTo>
                  <a:lnTo>
                    <a:pt x="409273" y="2385412"/>
                  </a:lnTo>
                  <a:lnTo>
                    <a:pt x="441380" y="2416514"/>
                  </a:lnTo>
                  <a:lnTo>
                    <a:pt x="474465" y="2446585"/>
                  </a:lnTo>
                  <a:lnTo>
                    <a:pt x="508504" y="2475599"/>
                  </a:lnTo>
                  <a:lnTo>
                    <a:pt x="543469" y="2503530"/>
                  </a:lnTo>
                  <a:lnTo>
                    <a:pt x="579335" y="2530353"/>
                  </a:lnTo>
                  <a:lnTo>
                    <a:pt x="616076" y="2556040"/>
                  </a:lnTo>
                  <a:lnTo>
                    <a:pt x="653666" y="2580567"/>
                  </a:lnTo>
                  <a:lnTo>
                    <a:pt x="692078" y="2603906"/>
                  </a:lnTo>
                  <a:lnTo>
                    <a:pt x="731287" y="2626033"/>
                  </a:lnTo>
                  <a:lnTo>
                    <a:pt x="771267" y="2646921"/>
                  </a:lnTo>
                  <a:lnTo>
                    <a:pt x="811991" y="2666543"/>
                  </a:lnTo>
                  <a:lnTo>
                    <a:pt x="853435" y="2684875"/>
                  </a:lnTo>
                  <a:lnTo>
                    <a:pt x="895571" y="2701889"/>
                  </a:lnTo>
                  <a:lnTo>
                    <a:pt x="938373" y="2717561"/>
                  </a:lnTo>
                  <a:lnTo>
                    <a:pt x="981816" y="2731863"/>
                  </a:lnTo>
                  <a:lnTo>
                    <a:pt x="1025874" y="2744771"/>
                  </a:lnTo>
                  <a:lnTo>
                    <a:pt x="1070521" y="2756257"/>
                  </a:lnTo>
                  <a:lnTo>
                    <a:pt x="1115730" y="2766296"/>
                  </a:lnTo>
                  <a:lnTo>
                    <a:pt x="1161476" y="2774862"/>
                  </a:lnTo>
                  <a:lnTo>
                    <a:pt x="1207732" y="2781929"/>
                  </a:lnTo>
                  <a:lnTo>
                    <a:pt x="1254473" y="2787471"/>
                  </a:lnTo>
                  <a:lnTo>
                    <a:pt x="1301672" y="2791462"/>
                  </a:lnTo>
                  <a:lnTo>
                    <a:pt x="1349304" y="2793875"/>
                  </a:lnTo>
                  <a:lnTo>
                    <a:pt x="1397342" y="2794685"/>
                  </a:lnTo>
                  <a:lnTo>
                    <a:pt x="1445381" y="2793875"/>
                  </a:lnTo>
                  <a:lnTo>
                    <a:pt x="1493013" y="2791462"/>
                  </a:lnTo>
                  <a:lnTo>
                    <a:pt x="1540212" y="2787471"/>
                  </a:lnTo>
                  <a:lnTo>
                    <a:pt x="1586953" y="2781929"/>
                  </a:lnTo>
                  <a:lnTo>
                    <a:pt x="1633209" y="2774862"/>
                  </a:lnTo>
                  <a:lnTo>
                    <a:pt x="1678955" y="2766296"/>
                  </a:lnTo>
                  <a:lnTo>
                    <a:pt x="1724164" y="2756257"/>
                  </a:lnTo>
                  <a:lnTo>
                    <a:pt x="1768810" y="2744771"/>
                  </a:lnTo>
                  <a:lnTo>
                    <a:pt x="1812868" y="2731863"/>
                  </a:lnTo>
                  <a:lnTo>
                    <a:pt x="1856312" y="2717561"/>
                  </a:lnTo>
                  <a:lnTo>
                    <a:pt x="1899114" y="2701889"/>
                  </a:lnTo>
                  <a:lnTo>
                    <a:pt x="1941250" y="2684875"/>
                  </a:lnTo>
                  <a:lnTo>
                    <a:pt x="1982693" y="2666543"/>
                  </a:lnTo>
                  <a:lnTo>
                    <a:pt x="2023418" y="2646921"/>
                  </a:lnTo>
                  <a:lnTo>
                    <a:pt x="2063398" y="2626033"/>
                  </a:lnTo>
                  <a:lnTo>
                    <a:pt x="2102607" y="2603906"/>
                  </a:lnTo>
                  <a:lnTo>
                    <a:pt x="2141019" y="2580567"/>
                  </a:lnTo>
                  <a:lnTo>
                    <a:pt x="2178609" y="2556040"/>
                  </a:lnTo>
                  <a:lnTo>
                    <a:pt x="2215350" y="2530353"/>
                  </a:lnTo>
                  <a:lnTo>
                    <a:pt x="2251216" y="2503530"/>
                  </a:lnTo>
                  <a:lnTo>
                    <a:pt x="2286181" y="2475599"/>
                  </a:lnTo>
                  <a:lnTo>
                    <a:pt x="2320219" y="2446585"/>
                  </a:lnTo>
                  <a:lnTo>
                    <a:pt x="2353305" y="2416514"/>
                  </a:lnTo>
                  <a:lnTo>
                    <a:pt x="2385412" y="2385412"/>
                  </a:lnTo>
                  <a:lnTo>
                    <a:pt x="2416514" y="2353305"/>
                  </a:lnTo>
                  <a:lnTo>
                    <a:pt x="2446585" y="2320219"/>
                  </a:lnTo>
                  <a:lnTo>
                    <a:pt x="2475599" y="2286181"/>
                  </a:lnTo>
                  <a:lnTo>
                    <a:pt x="2503530" y="2251216"/>
                  </a:lnTo>
                  <a:lnTo>
                    <a:pt x="2530353" y="2215350"/>
                  </a:lnTo>
                  <a:lnTo>
                    <a:pt x="2556040" y="2178609"/>
                  </a:lnTo>
                  <a:lnTo>
                    <a:pt x="2580567" y="2141019"/>
                  </a:lnTo>
                  <a:lnTo>
                    <a:pt x="2603906" y="2102607"/>
                  </a:lnTo>
                  <a:lnTo>
                    <a:pt x="2626033" y="2063398"/>
                  </a:lnTo>
                  <a:lnTo>
                    <a:pt x="2646921" y="2023418"/>
                  </a:lnTo>
                  <a:lnTo>
                    <a:pt x="2666543" y="1982693"/>
                  </a:lnTo>
                  <a:lnTo>
                    <a:pt x="2684875" y="1941250"/>
                  </a:lnTo>
                  <a:lnTo>
                    <a:pt x="2701889" y="1899114"/>
                  </a:lnTo>
                  <a:lnTo>
                    <a:pt x="2717561" y="1856312"/>
                  </a:lnTo>
                  <a:lnTo>
                    <a:pt x="2731863" y="1812868"/>
                  </a:lnTo>
                  <a:lnTo>
                    <a:pt x="2744771" y="1768810"/>
                  </a:lnTo>
                  <a:lnTo>
                    <a:pt x="2756257" y="1724164"/>
                  </a:lnTo>
                  <a:lnTo>
                    <a:pt x="2766296" y="1678955"/>
                  </a:lnTo>
                  <a:lnTo>
                    <a:pt x="2774862" y="1633209"/>
                  </a:lnTo>
                  <a:lnTo>
                    <a:pt x="2781929" y="1586953"/>
                  </a:lnTo>
                  <a:lnTo>
                    <a:pt x="2787471" y="1540212"/>
                  </a:lnTo>
                  <a:lnTo>
                    <a:pt x="2791462" y="1493013"/>
                  </a:lnTo>
                  <a:lnTo>
                    <a:pt x="2793875" y="1445381"/>
                  </a:lnTo>
                  <a:lnTo>
                    <a:pt x="2794685" y="1397342"/>
                  </a:lnTo>
                  <a:lnTo>
                    <a:pt x="2793875" y="1349304"/>
                  </a:lnTo>
                  <a:lnTo>
                    <a:pt x="2791462" y="1301672"/>
                  </a:lnTo>
                  <a:lnTo>
                    <a:pt x="2787471" y="1254473"/>
                  </a:lnTo>
                  <a:lnTo>
                    <a:pt x="2781929" y="1207732"/>
                  </a:lnTo>
                  <a:lnTo>
                    <a:pt x="2774862" y="1161476"/>
                  </a:lnTo>
                  <a:lnTo>
                    <a:pt x="2766296" y="1115730"/>
                  </a:lnTo>
                  <a:lnTo>
                    <a:pt x="2756257" y="1070521"/>
                  </a:lnTo>
                  <a:lnTo>
                    <a:pt x="2744771" y="1025874"/>
                  </a:lnTo>
                  <a:lnTo>
                    <a:pt x="2731863" y="981816"/>
                  </a:lnTo>
                  <a:lnTo>
                    <a:pt x="2717561" y="938373"/>
                  </a:lnTo>
                  <a:lnTo>
                    <a:pt x="2701889" y="895571"/>
                  </a:lnTo>
                  <a:lnTo>
                    <a:pt x="2684875" y="853435"/>
                  </a:lnTo>
                  <a:lnTo>
                    <a:pt x="2666543" y="811991"/>
                  </a:lnTo>
                  <a:lnTo>
                    <a:pt x="2646921" y="771267"/>
                  </a:lnTo>
                  <a:lnTo>
                    <a:pt x="2626033" y="731287"/>
                  </a:lnTo>
                  <a:lnTo>
                    <a:pt x="2603906" y="692078"/>
                  </a:lnTo>
                  <a:lnTo>
                    <a:pt x="2580567" y="653666"/>
                  </a:lnTo>
                  <a:lnTo>
                    <a:pt x="2556040" y="616076"/>
                  </a:lnTo>
                  <a:lnTo>
                    <a:pt x="2530353" y="579335"/>
                  </a:lnTo>
                  <a:lnTo>
                    <a:pt x="2503530" y="543469"/>
                  </a:lnTo>
                  <a:lnTo>
                    <a:pt x="2475599" y="508504"/>
                  </a:lnTo>
                  <a:lnTo>
                    <a:pt x="2446585" y="474465"/>
                  </a:lnTo>
                  <a:lnTo>
                    <a:pt x="2416514" y="441380"/>
                  </a:lnTo>
                  <a:lnTo>
                    <a:pt x="2385412" y="409273"/>
                  </a:lnTo>
                  <a:lnTo>
                    <a:pt x="2353305" y="378171"/>
                  </a:lnTo>
                  <a:lnTo>
                    <a:pt x="2320219" y="348100"/>
                  </a:lnTo>
                  <a:lnTo>
                    <a:pt x="2286181" y="319086"/>
                  </a:lnTo>
                  <a:lnTo>
                    <a:pt x="2251216" y="291154"/>
                  </a:lnTo>
                  <a:lnTo>
                    <a:pt x="2215350" y="264332"/>
                  </a:lnTo>
                  <a:lnTo>
                    <a:pt x="2178609" y="238645"/>
                  </a:lnTo>
                  <a:lnTo>
                    <a:pt x="2141019" y="214118"/>
                  </a:lnTo>
                  <a:lnTo>
                    <a:pt x="2102607" y="190778"/>
                  </a:lnTo>
                  <a:lnTo>
                    <a:pt x="2063398" y="168652"/>
                  </a:lnTo>
                  <a:lnTo>
                    <a:pt x="2023418" y="147764"/>
                  </a:lnTo>
                  <a:lnTo>
                    <a:pt x="1982693" y="128142"/>
                  </a:lnTo>
                  <a:lnTo>
                    <a:pt x="1941250" y="109810"/>
                  </a:lnTo>
                  <a:lnTo>
                    <a:pt x="1899114" y="92795"/>
                  </a:lnTo>
                  <a:lnTo>
                    <a:pt x="1856312" y="77124"/>
                  </a:lnTo>
                  <a:lnTo>
                    <a:pt x="1812868" y="62822"/>
                  </a:lnTo>
                  <a:lnTo>
                    <a:pt x="1768810" y="49914"/>
                  </a:lnTo>
                  <a:lnTo>
                    <a:pt x="1724164" y="38428"/>
                  </a:lnTo>
                  <a:lnTo>
                    <a:pt x="1678955" y="28389"/>
                  </a:lnTo>
                  <a:lnTo>
                    <a:pt x="1633209" y="19823"/>
                  </a:lnTo>
                  <a:lnTo>
                    <a:pt x="1586953" y="12756"/>
                  </a:lnTo>
                  <a:lnTo>
                    <a:pt x="1540212" y="7214"/>
                  </a:lnTo>
                  <a:lnTo>
                    <a:pt x="1493013" y="3223"/>
                  </a:lnTo>
                  <a:lnTo>
                    <a:pt x="1445381" y="810"/>
                  </a:lnTo>
                  <a:lnTo>
                    <a:pt x="1397342" y="0"/>
                  </a:lnTo>
                  <a:close/>
                </a:path>
              </a:pathLst>
            </a:custGeom>
            <a:solidFill>
              <a:srgbClr val="C3C9C5"/>
            </a:solidFill>
          </p:spPr>
          <p:txBody>
            <a:bodyPr wrap="square" lIns="0" tIns="0" rIns="0" bIns="0" rtlCol="0"/>
            <a:lstStyle/>
            <a:p>
              <a:endParaRPr/>
            </a:p>
          </p:txBody>
        </p:sp>
        <p:sp>
          <p:nvSpPr>
            <p:cNvPr id="6" name="object 6"/>
            <p:cNvSpPr/>
            <p:nvPr/>
          </p:nvSpPr>
          <p:spPr>
            <a:xfrm>
              <a:off x="9128759" y="3348235"/>
              <a:ext cx="1412875" cy="1172210"/>
            </a:xfrm>
            <a:custGeom>
              <a:avLst/>
              <a:gdLst/>
              <a:ahLst/>
              <a:cxnLst/>
              <a:rect l="l" t="t" r="r" b="b"/>
              <a:pathLst>
                <a:path w="1412875" h="1172210">
                  <a:moveTo>
                    <a:pt x="1214285" y="0"/>
                  </a:moveTo>
                  <a:lnTo>
                    <a:pt x="198120" y="0"/>
                  </a:lnTo>
                  <a:lnTo>
                    <a:pt x="152691" y="5232"/>
                  </a:lnTo>
                  <a:lnTo>
                    <a:pt x="110989" y="20136"/>
                  </a:lnTo>
                  <a:lnTo>
                    <a:pt x="74204" y="43525"/>
                  </a:lnTo>
                  <a:lnTo>
                    <a:pt x="43523" y="74208"/>
                  </a:lnTo>
                  <a:lnTo>
                    <a:pt x="20136" y="110999"/>
                  </a:lnTo>
                  <a:lnTo>
                    <a:pt x="5232" y="152707"/>
                  </a:lnTo>
                  <a:lnTo>
                    <a:pt x="0" y="198145"/>
                  </a:lnTo>
                  <a:lnTo>
                    <a:pt x="0" y="974026"/>
                  </a:lnTo>
                  <a:lnTo>
                    <a:pt x="5232" y="1019464"/>
                  </a:lnTo>
                  <a:lnTo>
                    <a:pt x="20136" y="1061172"/>
                  </a:lnTo>
                  <a:lnTo>
                    <a:pt x="43523" y="1097963"/>
                  </a:lnTo>
                  <a:lnTo>
                    <a:pt x="74204" y="1128646"/>
                  </a:lnTo>
                  <a:lnTo>
                    <a:pt x="110989" y="1152034"/>
                  </a:lnTo>
                  <a:lnTo>
                    <a:pt x="152691" y="1166939"/>
                  </a:lnTo>
                  <a:lnTo>
                    <a:pt x="198120" y="1172171"/>
                  </a:lnTo>
                  <a:lnTo>
                    <a:pt x="1214285" y="1172171"/>
                  </a:lnTo>
                  <a:lnTo>
                    <a:pt x="1259713" y="1166939"/>
                  </a:lnTo>
                  <a:lnTo>
                    <a:pt x="1301415" y="1152034"/>
                  </a:lnTo>
                  <a:lnTo>
                    <a:pt x="1338200" y="1128646"/>
                  </a:lnTo>
                  <a:lnTo>
                    <a:pt x="1368881" y="1097963"/>
                  </a:lnTo>
                  <a:lnTo>
                    <a:pt x="1392268" y="1061172"/>
                  </a:lnTo>
                  <a:lnTo>
                    <a:pt x="1407172" y="1019464"/>
                  </a:lnTo>
                  <a:lnTo>
                    <a:pt x="1412405" y="974026"/>
                  </a:lnTo>
                  <a:lnTo>
                    <a:pt x="1412405" y="198145"/>
                  </a:lnTo>
                  <a:lnTo>
                    <a:pt x="1407172" y="152707"/>
                  </a:lnTo>
                  <a:lnTo>
                    <a:pt x="1392268" y="110999"/>
                  </a:lnTo>
                  <a:lnTo>
                    <a:pt x="1368881" y="74208"/>
                  </a:lnTo>
                  <a:lnTo>
                    <a:pt x="1338200" y="43525"/>
                  </a:lnTo>
                  <a:lnTo>
                    <a:pt x="1301415" y="20136"/>
                  </a:lnTo>
                  <a:lnTo>
                    <a:pt x="1259713" y="5232"/>
                  </a:lnTo>
                  <a:lnTo>
                    <a:pt x="1214285" y="0"/>
                  </a:lnTo>
                  <a:close/>
                </a:path>
              </a:pathLst>
            </a:custGeom>
            <a:solidFill>
              <a:srgbClr val="E4E6E4"/>
            </a:solidFill>
          </p:spPr>
          <p:txBody>
            <a:bodyPr wrap="square" lIns="0" tIns="0" rIns="0" bIns="0" rtlCol="0"/>
            <a:lstStyle/>
            <a:p>
              <a:endParaRPr/>
            </a:p>
          </p:txBody>
        </p:sp>
        <p:sp>
          <p:nvSpPr>
            <p:cNvPr id="7" name="object 7"/>
            <p:cNvSpPr/>
            <p:nvPr/>
          </p:nvSpPr>
          <p:spPr>
            <a:xfrm>
              <a:off x="9128747" y="3347846"/>
              <a:ext cx="1496695" cy="1172210"/>
            </a:xfrm>
            <a:custGeom>
              <a:avLst/>
              <a:gdLst/>
              <a:ahLst/>
              <a:cxnLst/>
              <a:rect l="l" t="t" r="r" b="b"/>
              <a:pathLst>
                <a:path w="1496695" h="1172210">
                  <a:moveTo>
                    <a:pt x="1412405" y="892683"/>
                  </a:moveTo>
                  <a:lnTo>
                    <a:pt x="1147648" y="893191"/>
                  </a:lnTo>
                  <a:lnTo>
                    <a:pt x="353542" y="893597"/>
                  </a:lnTo>
                  <a:lnTo>
                    <a:pt x="1412405" y="893597"/>
                  </a:lnTo>
                  <a:lnTo>
                    <a:pt x="1412405" y="892683"/>
                  </a:lnTo>
                  <a:close/>
                </a:path>
                <a:path w="1496695" h="1172210">
                  <a:moveTo>
                    <a:pt x="1496275" y="490524"/>
                  </a:moveTo>
                  <a:lnTo>
                    <a:pt x="1412405" y="490448"/>
                  </a:lnTo>
                  <a:lnTo>
                    <a:pt x="1412405" y="490220"/>
                  </a:lnTo>
                  <a:lnTo>
                    <a:pt x="1198346" y="490220"/>
                  </a:lnTo>
                  <a:lnTo>
                    <a:pt x="1111453" y="490131"/>
                  </a:lnTo>
                  <a:lnTo>
                    <a:pt x="1028687" y="490220"/>
                  </a:lnTo>
                  <a:lnTo>
                    <a:pt x="744969" y="490220"/>
                  </a:lnTo>
                  <a:lnTo>
                    <a:pt x="744969" y="0"/>
                  </a:lnTo>
                  <a:lnTo>
                    <a:pt x="673404" y="0"/>
                  </a:lnTo>
                  <a:lnTo>
                    <a:pt x="673404" y="490220"/>
                  </a:lnTo>
                  <a:lnTo>
                    <a:pt x="0" y="490220"/>
                  </a:lnTo>
                  <a:lnTo>
                    <a:pt x="0" y="561340"/>
                  </a:lnTo>
                  <a:lnTo>
                    <a:pt x="281520" y="561340"/>
                  </a:lnTo>
                  <a:lnTo>
                    <a:pt x="281520" y="894080"/>
                  </a:lnTo>
                  <a:lnTo>
                    <a:pt x="281825" y="894080"/>
                  </a:lnTo>
                  <a:lnTo>
                    <a:pt x="281825" y="963930"/>
                  </a:lnTo>
                  <a:lnTo>
                    <a:pt x="281876" y="965200"/>
                  </a:lnTo>
                  <a:lnTo>
                    <a:pt x="282041" y="965200"/>
                  </a:lnTo>
                  <a:lnTo>
                    <a:pt x="282041" y="1172210"/>
                  </a:lnTo>
                  <a:lnTo>
                    <a:pt x="353301" y="1172210"/>
                  </a:lnTo>
                  <a:lnTo>
                    <a:pt x="353301" y="965200"/>
                  </a:lnTo>
                  <a:lnTo>
                    <a:pt x="1076337" y="965200"/>
                  </a:lnTo>
                  <a:lnTo>
                    <a:pt x="1076337" y="1172210"/>
                  </a:lnTo>
                  <a:lnTo>
                    <a:pt x="1147800" y="1172210"/>
                  </a:lnTo>
                  <a:lnTo>
                    <a:pt x="1147800" y="965200"/>
                  </a:lnTo>
                  <a:lnTo>
                    <a:pt x="1241742" y="965200"/>
                  </a:lnTo>
                  <a:lnTo>
                    <a:pt x="1241742" y="964539"/>
                  </a:lnTo>
                  <a:lnTo>
                    <a:pt x="1412405" y="964793"/>
                  </a:lnTo>
                  <a:lnTo>
                    <a:pt x="1412405" y="964501"/>
                  </a:lnTo>
                  <a:lnTo>
                    <a:pt x="1241742" y="964501"/>
                  </a:lnTo>
                  <a:lnTo>
                    <a:pt x="1241742" y="963930"/>
                  </a:lnTo>
                  <a:lnTo>
                    <a:pt x="1412405" y="963930"/>
                  </a:lnTo>
                  <a:lnTo>
                    <a:pt x="1412405" y="894080"/>
                  </a:lnTo>
                  <a:lnTo>
                    <a:pt x="353060" y="894080"/>
                  </a:lnTo>
                  <a:lnTo>
                    <a:pt x="353060" y="561340"/>
                  </a:lnTo>
                  <a:lnTo>
                    <a:pt x="673722" y="561340"/>
                  </a:lnTo>
                  <a:lnTo>
                    <a:pt x="673722" y="892810"/>
                  </a:lnTo>
                  <a:lnTo>
                    <a:pt x="745020" y="892810"/>
                  </a:lnTo>
                  <a:lnTo>
                    <a:pt x="745020" y="561340"/>
                  </a:lnTo>
                  <a:lnTo>
                    <a:pt x="1076540" y="561340"/>
                  </a:lnTo>
                  <a:lnTo>
                    <a:pt x="1076540" y="892810"/>
                  </a:lnTo>
                  <a:lnTo>
                    <a:pt x="1147902" y="892810"/>
                  </a:lnTo>
                  <a:lnTo>
                    <a:pt x="1147902" y="561340"/>
                  </a:lnTo>
                  <a:lnTo>
                    <a:pt x="1412405" y="561340"/>
                  </a:lnTo>
                  <a:lnTo>
                    <a:pt x="1412405" y="490524"/>
                  </a:lnTo>
                  <a:lnTo>
                    <a:pt x="1496275" y="490524"/>
                  </a:lnTo>
                  <a:close/>
                </a:path>
              </a:pathLst>
            </a:custGeom>
            <a:solidFill>
              <a:srgbClr val="C3C9C5"/>
            </a:solidFill>
          </p:spPr>
          <p:txBody>
            <a:bodyPr wrap="square" lIns="0" tIns="0" rIns="0" bIns="0" rtlCol="0"/>
            <a:lstStyle/>
            <a:p>
              <a:endParaRPr/>
            </a:p>
          </p:txBody>
        </p:sp>
        <p:sp>
          <p:nvSpPr>
            <p:cNvPr id="8" name="object 8"/>
            <p:cNvSpPr/>
            <p:nvPr/>
          </p:nvSpPr>
          <p:spPr>
            <a:xfrm>
              <a:off x="9448798" y="2880356"/>
              <a:ext cx="732790" cy="732790"/>
            </a:xfrm>
            <a:custGeom>
              <a:avLst/>
              <a:gdLst/>
              <a:ahLst/>
              <a:cxnLst/>
              <a:rect l="l" t="t" r="r" b="b"/>
              <a:pathLst>
                <a:path w="732790" h="732789">
                  <a:moveTo>
                    <a:pt x="366217" y="0"/>
                  </a:moveTo>
                  <a:lnTo>
                    <a:pt x="320278" y="2853"/>
                  </a:lnTo>
                  <a:lnTo>
                    <a:pt x="276043" y="11185"/>
                  </a:lnTo>
                  <a:lnTo>
                    <a:pt x="233854" y="24651"/>
                  </a:lnTo>
                  <a:lnTo>
                    <a:pt x="194054" y="42909"/>
                  </a:lnTo>
                  <a:lnTo>
                    <a:pt x="156987" y="65616"/>
                  </a:lnTo>
                  <a:lnTo>
                    <a:pt x="122996" y="92427"/>
                  </a:lnTo>
                  <a:lnTo>
                    <a:pt x="92423" y="123001"/>
                  </a:lnTo>
                  <a:lnTo>
                    <a:pt x="65612" y="156993"/>
                  </a:lnTo>
                  <a:lnTo>
                    <a:pt x="42907" y="194060"/>
                  </a:lnTo>
                  <a:lnTo>
                    <a:pt x="24650" y="233859"/>
                  </a:lnTo>
                  <a:lnTo>
                    <a:pt x="11184" y="276047"/>
                  </a:lnTo>
                  <a:lnTo>
                    <a:pt x="2853" y="320281"/>
                  </a:lnTo>
                  <a:lnTo>
                    <a:pt x="0" y="366217"/>
                  </a:lnTo>
                  <a:lnTo>
                    <a:pt x="2853" y="412155"/>
                  </a:lnTo>
                  <a:lnTo>
                    <a:pt x="11184" y="456390"/>
                  </a:lnTo>
                  <a:lnTo>
                    <a:pt x="24650" y="498579"/>
                  </a:lnTo>
                  <a:lnTo>
                    <a:pt x="42907" y="538379"/>
                  </a:lnTo>
                  <a:lnTo>
                    <a:pt x="65612" y="575446"/>
                  </a:lnTo>
                  <a:lnTo>
                    <a:pt x="92423" y="609438"/>
                  </a:lnTo>
                  <a:lnTo>
                    <a:pt x="122996" y="640010"/>
                  </a:lnTo>
                  <a:lnTo>
                    <a:pt x="156987" y="666821"/>
                  </a:lnTo>
                  <a:lnTo>
                    <a:pt x="194054" y="689527"/>
                  </a:lnTo>
                  <a:lnTo>
                    <a:pt x="233854" y="707784"/>
                  </a:lnTo>
                  <a:lnTo>
                    <a:pt x="276043" y="721250"/>
                  </a:lnTo>
                  <a:lnTo>
                    <a:pt x="320278" y="729581"/>
                  </a:lnTo>
                  <a:lnTo>
                    <a:pt x="366217" y="732434"/>
                  </a:lnTo>
                  <a:lnTo>
                    <a:pt x="412155" y="729581"/>
                  </a:lnTo>
                  <a:lnTo>
                    <a:pt x="456390" y="721250"/>
                  </a:lnTo>
                  <a:lnTo>
                    <a:pt x="498579" y="707784"/>
                  </a:lnTo>
                  <a:lnTo>
                    <a:pt x="538379" y="689527"/>
                  </a:lnTo>
                  <a:lnTo>
                    <a:pt x="575446" y="666821"/>
                  </a:lnTo>
                  <a:lnTo>
                    <a:pt x="609438" y="640010"/>
                  </a:lnTo>
                  <a:lnTo>
                    <a:pt x="640010" y="609438"/>
                  </a:lnTo>
                  <a:lnTo>
                    <a:pt x="666821" y="575446"/>
                  </a:lnTo>
                  <a:lnTo>
                    <a:pt x="689527" y="538379"/>
                  </a:lnTo>
                  <a:lnTo>
                    <a:pt x="707784" y="498579"/>
                  </a:lnTo>
                  <a:lnTo>
                    <a:pt x="721250" y="456390"/>
                  </a:lnTo>
                  <a:lnTo>
                    <a:pt x="729581" y="412155"/>
                  </a:lnTo>
                  <a:lnTo>
                    <a:pt x="732434" y="366217"/>
                  </a:lnTo>
                  <a:lnTo>
                    <a:pt x="729581" y="320281"/>
                  </a:lnTo>
                  <a:lnTo>
                    <a:pt x="721250" y="276047"/>
                  </a:lnTo>
                  <a:lnTo>
                    <a:pt x="707784" y="233859"/>
                  </a:lnTo>
                  <a:lnTo>
                    <a:pt x="689527" y="194060"/>
                  </a:lnTo>
                  <a:lnTo>
                    <a:pt x="666821" y="156993"/>
                  </a:lnTo>
                  <a:lnTo>
                    <a:pt x="640010" y="123001"/>
                  </a:lnTo>
                  <a:lnTo>
                    <a:pt x="609438" y="92427"/>
                  </a:lnTo>
                  <a:lnTo>
                    <a:pt x="575446" y="65616"/>
                  </a:lnTo>
                  <a:lnTo>
                    <a:pt x="538379" y="42909"/>
                  </a:lnTo>
                  <a:lnTo>
                    <a:pt x="498579" y="24651"/>
                  </a:lnTo>
                  <a:lnTo>
                    <a:pt x="456390" y="11185"/>
                  </a:lnTo>
                  <a:lnTo>
                    <a:pt x="412155" y="2853"/>
                  </a:lnTo>
                  <a:lnTo>
                    <a:pt x="366217" y="0"/>
                  </a:lnTo>
                  <a:close/>
                </a:path>
              </a:pathLst>
            </a:custGeom>
            <a:solidFill>
              <a:srgbClr val="FFFFFF"/>
            </a:solidFill>
          </p:spPr>
          <p:txBody>
            <a:bodyPr wrap="square" lIns="0" tIns="0" rIns="0" bIns="0" rtlCol="0"/>
            <a:lstStyle/>
            <a:p>
              <a:endParaRPr/>
            </a:p>
          </p:txBody>
        </p:sp>
        <p:sp>
          <p:nvSpPr>
            <p:cNvPr id="9" name="object 9"/>
            <p:cNvSpPr/>
            <p:nvPr/>
          </p:nvSpPr>
          <p:spPr>
            <a:xfrm>
              <a:off x="9660483" y="3092361"/>
              <a:ext cx="309245" cy="308610"/>
            </a:xfrm>
            <a:custGeom>
              <a:avLst/>
              <a:gdLst/>
              <a:ahLst/>
              <a:cxnLst/>
              <a:rect l="l" t="t" r="r" b="b"/>
              <a:pathLst>
                <a:path w="309245" h="308610">
                  <a:moveTo>
                    <a:pt x="309041" y="115570"/>
                  </a:moveTo>
                  <a:lnTo>
                    <a:pt x="193154" y="115570"/>
                  </a:lnTo>
                  <a:lnTo>
                    <a:pt x="193154" y="0"/>
                  </a:lnTo>
                  <a:lnTo>
                    <a:pt x="115887" y="0"/>
                  </a:lnTo>
                  <a:lnTo>
                    <a:pt x="115887" y="115570"/>
                  </a:lnTo>
                  <a:lnTo>
                    <a:pt x="0" y="115570"/>
                  </a:lnTo>
                  <a:lnTo>
                    <a:pt x="0" y="193040"/>
                  </a:lnTo>
                  <a:lnTo>
                    <a:pt x="115887" y="193040"/>
                  </a:lnTo>
                  <a:lnTo>
                    <a:pt x="115887" y="308610"/>
                  </a:lnTo>
                  <a:lnTo>
                    <a:pt x="193154" y="308610"/>
                  </a:lnTo>
                  <a:lnTo>
                    <a:pt x="193154" y="193040"/>
                  </a:lnTo>
                  <a:lnTo>
                    <a:pt x="309041" y="193040"/>
                  </a:lnTo>
                  <a:lnTo>
                    <a:pt x="309041" y="115570"/>
                  </a:lnTo>
                  <a:close/>
                </a:path>
              </a:pathLst>
            </a:custGeom>
            <a:solidFill>
              <a:srgbClr val="AEB8B3"/>
            </a:solidFill>
          </p:spPr>
          <p:txBody>
            <a:bodyPr wrap="square" lIns="0" tIns="0" rIns="0" bIns="0" rtlCol="0"/>
            <a:lstStyle/>
            <a:p>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44221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HEALTHCARE</a:t>
            </a:r>
            <a:r>
              <a:rPr sz="1100" b="1" spc="-5" dirty="0">
                <a:solidFill>
                  <a:srgbClr val="716A66"/>
                </a:solidFill>
                <a:latin typeface="DIN 2014 Bold"/>
                <a:cs typeface="DIN 2014 Bold"/>
              </a:rPr>
              <a:t> </a:t>
            </a:r>
            <a:r>
              <a:rPr sz="1100" b="1" dirty="0">
                <a:solidFill>
                  <a:srgbClr val="716A66"/>
                </a:solidFill>
                <a:latin typeface="DIN 2014 Bold"/>
                <a:cs typeface="DIN 2014 Bold"/>
              </a:rPr>
              <a:t>SPACES</a:t>
            </a:r>
            <a:r>
              <a:rPr sz="1100" b="1" spc="-5" dirty="0">
                <a:solidFill>
                  <a:srgbClr val="716A66"/>
                </a:solidFill>
                <a:latin typeface="DIN 2014 Bold"/>
                <a:cs typeface="DIN 2014 Bold"/>
              </a:rPr>
              <a:t> </a:t>
            </a:r>
            <a:r>
              <a:rPr sz="1100" b="1" dirty="0">
                <a:solidFill>
                  <a:srgbClr val="716A66"/>
                </a:solidFill>
                <a:latin typeface="DIN 2014 Bold"/>
                <a:cs typeface="DIN 2014 Bold"/>
              </a:rPr>
              <a:t>&amp;</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APPLICATIONS</a:t>
            </a:r>
            <a:endParaRPr sz="1100">
              <a:latin typeface="DIN 2014 Bold"/>
              <a:cs typeface="DIN 2014 Bold"/>
            </a:endParaRPr>
          </a:p>
        </p:txBody>
      </p:sp>
      <p:sp>
        <p:nvSpPr>
          <p:cNvPr id="3" name="object 3"/>
          <p:cNvSpPr txBox="1"/>
          <p:nvPr/>
        </p:nvSpPr>
        <p:spPr>
          <a:xfrm>
            <a:off x="750823" y="798467"/>
            <a:ext cx="4815205"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Spaces</a:t>
            </a:r>
            <a:r>
              <a:rPr sz="2800" b="1" spc="-95" dirty="0">
                <a:solidFill>
                  <a:srgbClr val="716A66"/>
                </a:solidFill>
                <a:latin typeface="DIN 2014 Bold"/>
                <a:cs typeface="DIN 2014 Bold"/>
              </a:rPr>
              <a:t> </a:t>
            </a:r>
            <a:r>
              <a:rPr sz="2800" b="1" dirty="0">
                <a:solidFill>
                  <a:srgbClr val="716A66"/>
                </a:solidFill>
                <a:latin typeface="DIN 2014 Bold"/>
                <a:cs typeface="DIN 2014 Bold"/>
              </a:rPr>
              <a:t>Where</a:t>
            </a:r>
            <a:r>
              <a:rPr sz="2800" b="1" spc="-90" dirty="0">
                <a:solidFill>
                  <a:srgbClr val="716A66"/>
                </a:solidFill>
                <a:latin typeface="DIN 2014 Bold"/>
                <a:cs typeface="DIN 2014 Bold"/>
              </a:rPr>
              <a:t> </a:t>
            </a:r>
            <a:r>
              <a:rPr sz="2800" b="1" dirty="0">
                <a:solidFill>
                  <a:srgbClr val="716A66"/>
                </a:solidFill>
                <a:latin typeface="DIN 2014 Bold"/>
                <a:cs typeface="DIN 2014 Bold"/>
              </a:rPr>
              <a:t>We</a:t>
            </a:r>
            <a:r>
              <a:rPr sz="2800" b="1" spc="-95" dirty="0">
                <a:solidFill>
                  <a:srgbClr val="716A66"/>
                </a:solidFill>
                <a:latin typeface="DIN 2014 Bold"/>
                <a:cs typeface="DIN 2014 Bold"/>
              </a:rPr>
              <a:t> </a:t>
            </a:r>
            <a:r>
              <a:rPr sz="2800" b="1" spc="-10" dirty="0">
                <a:solidFill>
                  <a:srgbClr val="716A66"/>
                </a:solidFill>
                <a:latin typeface="DIN 2014 Bold"/>
                <a:cs typeface="DIN 2014 Bold"/>
              </a:rPr>
              <a:t>Thrive</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What</a:t>
            </a:r>
            <a:r>
              <a:rPr sz="3600" spc="-95" dirty="0">
                <a:solidFill>
                  <a:srgbClr val="716A66"/>
                </a:solidFill>
                <a:latin typeface="DIN 2014 Light"/>
                <a:cs typeface="DIN 2014 Light"/>
              </a:rPr>
              <a:t> </a:t>
            </a:r>
            <a:r>
              <a:rPr sz="3600" dirty="0">
                <a:solidFill>
                  <a:srgbClr val="716A66"/>
                </a:solidFill>
                <a:latin typeface="DIN 2014 Light"/>
                <a:cs typeface="DIN 2014 Light"/>
              </a:rPr>
              <a:t>application</a:t>
            </a:r>
            <a:r>
              <a:rPr sz="3600" spc="-90" dirty="0">
                <a:solidFill>
                  <a:srgbClr val="716A66"/>
                </a:solidFill>
                <a:latin typeface="DIN 2014 Light"/>
                <a:cs typeface="DIN 2014 Light"/>
              </a:rPr>
              <a:t> </a:t>
            </a:r>
            <a:r>
              <a:rPr sz="3600" spc="-10" dirty="0">
                <a:solidFill>
                  <a:srgbClr val="716A66"/>
                </a:solidFill>
                <a:latin typeface="DIN 2014 Light"/>
                <a:cs typeface="DIN 2014 Light"/>
              </a:rPr>
              <a:t>settings </a:t>
            </a:r>
            <a:r>
              <a:rPr sz="3600" dirty="0">
                <a:solidFill>
                  <a:srgbClr val="716A66"/>
                </a:solidFill>
                <a:latin typeface="DIN 2014 Light"/>
                <a:cs typeface="DIN 2014 Light"/>
              </a:rPr>
              <a:t>does</a:t>
            </a:r>
            <a:r>
              <a:rPr sz="3600" spc="10" dirty="0">
                <a:solidFill>
                  <a:srgbClr val="716A66"/>
                </a:solidFill>
                <a:latin typeface="DIN 2014 Light"/>
                <a:cs typeface="DIN 2014 Light"/>
              </a:rPr>
              <a:t> </a:t>
            </a:r>
            <a:r>
              <a:rPr sz="3600" dirty="0">
                <a:solidFill>
                  <a:srgbClr val="716A66"/>
                </a:solidFill>
                <a:latin typeface="DIN 2014 Light"/>
                <a:cs typeface="DIN 2014 Light"/>
              </a:rPr>
              <a:t>JSI</a:t>
            </a:r>
            <a:r>
              <a:rPr sz="3600" spc="15" dirty="0">
                <a:solidFill>
                  <a:srgbClr val="716A66"/>
                </a:solidFill>
                <a:latin typeface="DIN 2014 Light"/>
                <a:cs typeface="DIN 2014 Light"/>
              </a:rPr>
              <a:t> </a:t>
            </a:r>
            <a:r>
              <a:rPr sz="3600" dirty="0">
                <a:solidFill>
                  <a:srgbClr val="716A66"/>
                </a:solidFill>
                <a:latin typeface="DIN 2014 Light"/>
                <a:cs typeface="DIN 2014 Light"/>
              </a:rPr>
              <a:t>Health </a:t>
            </a:r>
            <a:r>
              <a:rPr sz="3600" spc="-10" dirty="0">
                <a:solidFill>
                  <a:srgbClr val="716A66"/>
                </a:solidFill>
                <a:latin typeface="DIN 2014 Light"/>
                <a:cs typeface="DIN 2014 Light"/>
              </a:rPr>
              <a:t>support?</a:t>
            </a:r>
            <a:endParaRPr sz="3600">
              <a:latin typeface="DIN 2014 Light"/>
              <a:cs typeface="DIN 2014 Ligh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object 4">
            <a:extLst>
              <a:ext uri="{FF2B5EF4-FFF2-40B4-BE49-F238E27FC236}">
                <a16:creationId xmlns:a16="http://schemas.microsoft.com/office/drawing/2014/main" id="{8AD03A74-8A09-30C1-678A-4F270BEB5B94}"/>
              </a:ext>
            </a:extLst>
          </p:cNvPr>
          <p:cNvPicPr/>
          <p:nvPr/>
        </p:nvPicPr>
        <p:blipFill>
          <a:blip r:embed="rId2" cstate="print"/>
          <a:stretch>
            <a:fillRect/>
          </a:stretch>
        </p:blipFill>
        <p:spPr>
          <a:xfrm>
            <a:off x="751331" y="1508760"/>
            <a:ext cx="1997265" cy="1251318"/>
          </a:xfrm>
          <a:prstGeom prst="rect">
            <a:avLst/>
          </a:prstGeom>
        </p:spPr>
      </p:pic>
      <p:sp>
        <p:nvSpPr>
          <p:cNvPr id="2" name="object 2"/>
          <p:cNvSpPr txBox="1"/>
          <p:nvPr/>
        </p:nvSpPr>
        <p:spPr>
          <a:xfrm>
            <a:off x="751521" y="426783"/>
            <a:ext cx="244221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HEALTHCARE</a:t>
            </a:r>
            <a:r>
              <a:rPr sz="1100" b="1" spc="-5" dirty="0">
                <a:solidFill>
                  <a:srgbClr val="716A66"/>
                </a:solidFill>
                <a:latin typeface="DIN 2014 Bold"/>
                <a:cs typeface="DIN 2014 Bold"/>
              </a:rPr>
              <a:t> </a:t>
            </a:r>
            <a:r>
              <a:rPr sz="1100" b="1" dirty="0">
                <a:solidFill>
                  <a:srgbClr val="716A66"/>
                </a:solidFill>
                <a:latin typeface="DIN 2014 Bold"/>
                <a:cs typeface="DIN 2014 Bold"/>
              </a:rPr>
              <a:t>SPACES</a:t>
            </a:r>
            <a:r>
              <a:rPr sz="1100" b="1" spc="-5" dirty="0">
                <a:solidFill>
                  <a:srgbClr val="716A66"/>
                </a:solidFill>
                <a:latin typeface="DIN 2014 Bold"/>
                <a:cs typeface="DIN 2014 Bold"/>
              </a:rPr>
              <a:t> </a:t>
            </a:r>
            <a:r>
              <a:rPr sz="1100" b="1" dirty="0">
                <a:solidFill>
                  <a:srgbClr val="716A66"/>
                </a:solidFill>
                <a:latin typeface="DIN 2014 Bold"/>
                <a:cs typeface="DIN 2014 Bold"/>
              </a:rPr>
              <a:t>&amp;</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APPLICATIONS</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Spaces</a:t>
            </a:r>
            <a:r>
              <a:rPr spc="-95" dirty="0"/>
              <a:t> </a:t>
            </a:r>
            <a:r>
              <a:rPr dirty="0"/>
              <a:t>Where</a:t>
            </a:r>
            <a:r>
              <a:rPr spc="-90" dirty="0"/>
              <a:t> </a:t>
            </a:r>
            <a:r>
              <a:rPr dirty="0"/>
              <a:t>We</a:t>
            </a:r>
            <a:r>
              <a:rPr spc="-95" dirty="0"/>
              <a:t> </a:t>
            </a:r>
            <a:r>
              <a:rPr spc="-10" dirty="0"/>
              <a:t>Thrive</a:t>
            </a:r>
          </a:p>
        </p:txBody>
      </p:sp>
      <p:pic>
        <p:nvPicPr>
          <p:cNvPr id="40" name="object 5">
            <a:extLst>
              <a:ext uri="{FF2B5EF4-FFF2-40B4-BE49-F238E27FC236}">
                <a16:creationId xmlns:a16="http://schemas.microsoft.com/office/drawing/2014/main" id="{B253CA77-BC7A-E802-B16A-B106F7785EB6}"/>
              </a:ext>
            </a:extLst>
          </p:cNvPr>
          <p:cNvPicPr/>
          <p:nvPr/>
        </p:nvPicPr>
        <p:blipFill>
          <a:blip r:embed="rId3" cstate="print"/>
          <a:stretch>
            <a:fillRect/>
          </a:stretch>
        </p:blipFill>
        <p:spPr>
          <a:xfrm>
            <a:off x="751331" y="3197809"/>
            <a:ext cx="1997265" cy="1251318"/>
          </a:xfrm>
          <a:prstGeom prst="rect">
            <a:avLst/>
          </a:prstGeom>
        </p:spPr>
      </p:pic>
      <p:pic>
        <p:nvPicPr>
          <p:cNvPr id="41" name="object 6">
            <a:extLst>
              <a:ext uri="{FF2B5EF4-FFF2-40B4-BE49-F238E27FC236}">
                <a16:creationId xmlns:a16="http://schemas.microsoft.com/office/drawing/2014/main" id="{89390175-F7BE-C9A8-FFB9-1C54BC6D9A4F}"/>
              </a:ext>
            </a:extLst>
          </p:cNvPr>
          <p:cNvPicPr/>
          <p:nvPr/>
        </p:nvPicPr>
        <p:blipFill>
          <a:blip r:embed="rId4" cstate="print"/>
          <a:stretch>
            <a:fillRect/>
          </a:stretch>
        </p:blipFill>
        <p:spPr>
          <a:xfrm>
            <a:off x="751331" y="5026507"/>
            <a:ext cx="1997265" cy="1251318"/>
          </a:xfrm>
          <a:prstGeom prst="rect">
            <a:avLst/>
          </a:prstGeom>
        </p:spPr>
      </p:pic>
      <p:sp>
        <p:nvSpPr>
          <p:cNvPr id="42" name="object 7">
            <a:extLst>
              <a:ext uri="{FF2B5EF4-FFF2-40B4-BE49-F238E27FC236}">
                <a16:creationId xmlns:a16="http://schemas.microsoft.com/office/drawing/2014/main" id="{FAA81363-3B80-5F8C-0BB5-D4947B0DE4CD}"/>
              </a:ext>
            </a:extLst>
          </p:cNvPr>
          <p:cNvSpPr txBox="1"/>
          <p:nvPr/>
        </p:nvSpPr>
        <p:spPr>
          <a:xfrm>
            <a:off x="738630" y="2809795"/>
            <a:ext cx="937769"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Patient</a:t>
            </a:r>
            <a:r>
              <a:rPr sz="1200" b="1" spc="-60" dirty="0">
                <a:solidFill>
                  <a:srgbClr val="716A66"/>
                </a:solidFill>
                <a:latin typeface="DIN 2014 Bold"/>
                <a:cs typeface="DIN 2014 Bold"/>
              </a:rPr>
              <a:t> </a:t>
            </a:r>
            <a:r>
              <a:rPr sz="1200" b="1" spc="-20" dirty="0">
                <a:solidFill>
                  <a:srgbClr val="716A66"/>
                </a:solidFill>
                <a:latin typeface="DIN 2014 Bold"/>
                <a:cs typeface="DIN 2014 Bold"/>
              </a:rPr>
              <a:t>Room</a:t>
            </a:r>
            <a:r>
              <a:rPr lang="en-US" sz="1200" b="1" spc="-20" dirty="0">
                <a:solidFill>
                  <a:srgbClr val="716A66"/>
                </a:solidFill>
                <a:latin typeface="DIN 2014 Bold"/>
                <a:cs typeface="DIN 2014 Bold"/>
              </a:rPr>
              <a:t>s</a:t>
            </a:r>
            <a:endParaRPr sz="1200" dirty="0">
              <a:latin typeface="DIN 2014 Bold"/>
              <a:cs typeface="DIN 2014 Bold"/>
            </a:endParaRPr>
          </a:p>
        </p:txBody>
      </p:sp>
      <p:sp>
        <p:nvSpPr>
          <p:cNvPr id="43" name="object 8">
            <a:extLst>
              <a:ext uri="{FF2B5EF4-FFF2-40B4-BE49-F238E27FC236}">
                <a16:creationId xmlns:a16="http://schemas.microsoft.com/office/drawing/2014/main" id="{D890FB2A-E6DE-976C-01BE-D81906BBD583}"/>
              </a:ext>
            </a:extLst>
          </p:cNvPr>
          <p:cNvSpPr txBox="1"/>
          <p:nvPr/>
        </p:nvSpPr>
        <p:spPr>
          <a:xfrm>
            <a:off x="738631" y="4521551"/>
            <a:ext cx="200996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Nourishment</a:t>
            </a:r>
            <a:r>
              <a:rPr sz="1200" b="1" spc="-5" dirty="0">
                <a:solidFill>
                  <a:srgbClr val="716A66"/>
                </a:solidFill>
                <a:latin typeface="DIN 2014 Bold"/>
                <a:cs typeface="DIN 2014 Bold"/>
              </a:rPr>
              <a:t> </a:t>
            </a:r>
            <a:r>
              <a:rPr sz="1200" b="1" dirty="0">
                <a:solidFill>
                  <a:srgbClr val="716A66"/>
                </a:solidFill>
                <a:latin typeface="DIN 2014 Bold"/>
                <a:cs typeface="DIN 2014 Bold"/>
              </a:rPr>
              <a:t>+</a:t>
            </a:r>
            <a:r>
              <a:rPr sz="1200" b="1" spc="-5" dirty="0">
                <a:solidFill>
                  <a:srgbClr val="716A66"/>
                </a:solidFill>
                <a:latin typeface="DIN 2014 Bold"/>
                <a:cs typeface="DIN 2014 Bold"/>
              </a:rPr>
              <a:t> </a:t>
            </a:r>
            <a:r>
              <a:rPr sz="1200" b="1" spc="-10" dirty="0">
                <a:solidFill>
                  <a:srgbClr val="716A66"/>
                </a:solidFill>
                <a:latin typeface="DIN 2014 Bold"/>
                <a:cs typeface="DIN 2014 Bold"/>
              </a:rPr>
              <a:t>Respite</a:t>
            </a:r>
            <a:endParaRPr sz="1200" dirty="0">
              <a:latin typeface="DIN 2014 Bold"/>
              <a:cs typeface="DIN 2014 Bold"/>
            </a:endParaRPr>
          </a:p>
        </p:txBody>
      </p:sp>
      <p:sp>
        <p:nvSpPr>
          <p:cNvPr id="44" name="object 9">
            <a:extLst>
              <a:ext uri="{FF2B5EF4-FFF2-40B4-BE49-F238E27FC236}">
                <a16:creationId xmlns:a16="http://schemas.microsoft.com/office/drawing/2014/main" id="{E39DA3A0-AAC1-1E9A-3C85-6D602164390F}"/>
              </a:ext>
            </a:extLst>
          </p:cNvPr>
          <p:cNvSpPr txBox="1"/>
          <p:nvPr/>
        </p:nvSpPr>
        <p:spPr>
          <a:xfrm>
            <a:off x="738630" y="6350199"/>
            <a:ext cx="1623569"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Private</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Office</a:t>
            </a:r>
            <a:endParaRPr sz="1200" dirty="0">
              <a:latin typeface="DIN 2014 Bold"/>
              <a:cs typeface="DIN 2014 Bold"/>
            </a:endParaRPr>
          </a:p>
        </p:txBody>
      </p:sp>
      <p:pic>
        <p:nvPicPr>
          <p:cNvPr id="45" name="object 10">
            <a:extLst>
              <a:ext uri="{FF2B5EF4-FFF2-40B4-BE49-F238E27FC236}">
                <a16:creationId xmlns:a16="http://schemas.microsoft.com/office/drawing/2014/main" id="{3B1E0CF7-2859-393A-58AC-DB940B82EF77}"/>
              </a:ext>
            </a:extLst>
          </p:cNvPr>
          <p:cNvPicPr/>
          <p:nvPr/>
        </p:nvPicPr>
        <p:blipFill>
          <a:blip r:embed="rId5" cstate="print"/>
          <a:stretch>
            <a:fillRect/>
          </a:stretch>
        </p:blipFill>
        <p:spPr>
          <a:xfrm>
            <a:off x="2927908" y="1508760"/>
            <a:ext cx="1997252" cy="1251318"/>
          </a:xfrm>
          <a:prstGeom prst="rect">
            <a:avLst/>
          </a:prstGeom>
        </p:spPr>
      </p:pic>
      <p:pic>
        <p:nvPicPr>
          <p:cNvPr id="46" name="object 11">
            <a:extLst>
              <a:ext uri="{FF2B5EF4-FFF2-40B4-BE49-F238E27FC236}">
                <a16:creationId xmlns:a16="http://schemas.microsoft.com/office/drawing/2014/main" id="{7907B688-ACF8-EF2C-DBBA-CF7AE9C5E924}"/>
              </a:ext>
            </a:extLst>
          </p:cNvPr>
          <p:cNvPicPr/>
          <p:nvPr/>
        </p:nvPicPr>
        <p:blipFill>
          <a:blip r:embed="rId6" cstate="print"/>
          <a:stretch>
            <a:fillRect/>
          </a:stretch>
        </p:blipFill>
        <p:spPr>
          <a:xfrm>
            <a:off x="2927908" y="3197809"/>
            <a:ext cx="1997252" cy="1251318"/>
          </a:xfrm>
          <a:prstGeom prst="rect">
            <a:avLst/>
          </a:prstGeom>
        </p:spPr>
      </p:pic>
      <p:pic>
        <p:nvPicPr>
          <p:cNvPr id="47" name="object 12">
            <a:extLst>
              <a:ext uri="{FF2B5EF4-FFF2-40B4-BE49-F238E27FC236}">
                <a16:creationId xmlns:a16="http://schemas.microsoft.com/office/drawing/2014/main" id="{4355FC30-F1A3-95A5-FB81-B71291B5DD29}"/>
              </a:ext>
            </a:extLst>
          </p:cNvPr>
          <p:cNvPicPr/>
          <p:nvPr/>
        </p:nvPicPr>
        <p:blipFill>
          <a:blip r:embed="rId7" cstate="print"/>
          <a:stretch>
            <a:fillRect/>
          </a:stretch>
        </p:blipFill>
        <p:spPr>
          <a:xfrm>
            <a:off x="2927908" y="5026507"/>
            <a:ext cx="1997252" cy="1251318"/>
          </a:xfrm>
          <a:prstGeom prst="rect">
            <a:avLst/>
          </a:prstGeom>
        </p:spPr>
      </p:pic>
      <p:sp>
        <p:nvSpPr>
          <p:cNvPr id="48" name="object 13">
            <a:extLst>
              <a:ext uri="{FF2B5EF4-FFF2-40B4-BE49-F238E27FC236}">
                <a16:creationId xmlns:a16="http://schemas.microsoft.com/office/drawing/2014/main" id="{81684E17-3BA8-9F42-87E1-29377EEAB093}"/>
              </a:ext>
            </a:extLst>
          </p:cNvPr>
          <p:cNvSpPr txBox="1"/>
          <p:nvPr/>
        </p:nvSpPr>
        <p:spPr>
          <a:xfrm>
            <a:off x="2915210" y="2809795"/>
            <a:ext cx="1925341"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Exam</a:t>
            </a:r>
            <a:r>
              <a:rPr sz="1200" b="1" spc="-40" dirty="0">
                <a:solidFill>
                  <a:srgbClr val="716A66"/>
                </a:solidFill>
                <a:latin typeface="DIN 2014 Bold"/>
                <a:cs typeface="DIN 2014 Bold"/>
              </a:rPr>
              <a:t> </a:t>
            </a:r>
            <a:r>
              <a:rPr sz="1200" b="1" spc="-10" dirty="0">
                <a:solidFill>
                  <a:srgbClr val="716A66"/>
                </a:solidFill>
                <a:latin typeface="DIN 2014 Bold"/>
                <a:cs typeface="DIN 2014 Bold"/>
              </a:rPr>
              <a:t>Room</a:t>
            </a:r>
            <a:r>
              <a:rPr lang="en-US" sz="1200" b="1" spc="-10" dirty="0">
                <a:solidFill>
                  <a:srgbClr val="716A66"/>
                </a:solidFill>
                <a:latin typeface="DIN 2014 Bold"/>
                <a:cs typeface="DIN 2014 Bold"/>
              </a:rPr>
              <a:t>s</a:t>
            </a:r>
            <a:endParaRPr sz="1200" dirty="0">
              <a:latin typeface="DIN 2014 Bold"/>
              <a:cs typeface="DIN 2014 Bold"/>
            </a:endParaRPr>
          </a:p>
        </p:txBody>
      </p:sp>
      <p:sp>
        <p:nvSpPr>
          <p:cNvPr id="49" name="object 14">
            <a:extLst>
              <a:ext uri="{FF2B5EF4-FFF2-40B4-BE49-F238E27FC236}">
                <a16:creationId xmlns:a16="http://schemas.microsoft.com/office/drawing/2014/main" id="{4FC59D27-DEEB-0261-1592-950B6AEF6D89}"/>
              </a:ext>
            </a:extLst>
          </p:cNvPr>
          <p:cNvSpPr txBox="1"/>
          <p:nvPr/>
        </p:nvSpPr>
        <p:spPr>
          <a:xfrm>
            <a:off x="2915211" y="4521551"/>
            <a:ext cx="83756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Consultation</a:t>
            </a:r>
            <a:endParaRPr sz="1200">
              <a:latin typeface="DIN 2014 Bold"/>
              <a:cs typeface="DIN 2014 Bold"/>
            </a:endParaRPr>
          </a:p>
        </p:txBody>
      </p:sp>
      <p:sp>
        <p:nvSpPr>
          <p:cNvPr id="50" name="object 15">
            <a:extLst>
              <a:ext uri="{FF2B5EF4-FFF2-40B4-BE49-F238E27FC236}">
                <a16:creationId xmlns:a16="http://schemas.microsoft.com/office/drawing/2014/main" id="{BCE9D328-B391-E0B7-1862-69E18DDD59F3}"/>
              </a:ext>
            </a:extLst>
          </p:cNvPr>
          <p:cNvSpPr txBox="1"/>
          <p:nvPr/>
        </p:nvSpPr>
        <p:spPr>
          <a:xfrm>
            <a:off x="2915211" y="6350199"/>
            <a:ext cx="1073911" cy="197490"/>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Breakroom</a:t>
            </a:r>
            <a:endParaRPr sz="1200" dirty="0">
              <a:latin typeface="DIN 2014 Bold"/>
              <a:cs typeface="DIN 2014 Bold"/>
            </a:endParaRPr>
          </a:p>
        </p:txBody>
      </p:sp>
      <p:pic>
        <p:nvPicPr>
          <p:cNvPr id="51" name="object 16">
            <a:extLst>
              <a:ext uri="{FF2B5EF4-FFF2-40B4-BE49-F238E27FC236}">
                <a16:creationId xmlns:a16="http://schemas.microsoft.com/office/drawing/2014/main" id="{BC6E2902-2666-8771-1FC1-5C2BE57A7300}"/>
              </a:ext>
            </a:extLst>
          </p:cNvPr>
          <p:cNvPicPr/>
          <p:nvPr/>
        </p:nvPicPr>
        <p:blipFill>
          <a:blip r:embed="rId8" cstate="print"/>
          <a:stretch>
            <a:fillRect/>
          </a:stretch>
        </p:blipFill>
        <p:spPr>
          <a:xfrm>
            <a:off x="7278052" y="1508760"/>
            <a:ext cx="1997252" cy="1251318"/>
          </a:xfrm>
          <a:prstGeom prst="rect">
            <a:avLst/>
          </a:prstGeom>
        </p:spPr>
      </p:pic>
      <p:pic>
        <p:nvPicPr>
          <p:cNvPr id="52" name="object 17">
            <a:extLst>
              <a:ext uri="{FF2B5EF4-FFF2-40B4-BE49-F238E27FC236}">
                <a16:creationId xmlns:a16="http://schemas.microsoft.com/office/drawing/2014/main" id="{51B33CB4-5231-4613-C4C7-080CD004D453}"/>
              </a:ext>
            </a:extLst>
          </p:cNvPr>
          <p:cNvPicPr/>
          <p:nvPr/>
        </p:nvPicPr>
        <p:blipFill>
          <a:blip r:embed="rId9" cstate="print"/>
          <a:stretch>
            <a:fillRect/>
          </a:stretch>
        </p:blipFill>
        <p:spPr>
          <a:xfrm>
            <a:off x="7278052" y="3197809"/>
            <a:ext cx="1997252" cy="1251318"/>
          </a:xfrm>
          <a:prstGeom prst="rect">
            <a:avLst/>
          </a:prstGeom>
        </p:spPr>
      </p:pic>
      <p:pic>
        <p:nvPicPr>
          <p:cNvPr id="53" name="object 18">
            <a:extLst>
              <a:ext uri="{FF2B5EF4-FFF2-40B4-BE49-F238E27FC236}">
                <a16:creationId xmlns:a16="http://schemas.microsoft.com/office/drawing/2014/main" id="{6853D2F5-6D19-5D6A-90BC-753F0C68A0E2}"/>
              </a:ext>
            </a:extLst>
          </p:cNvPr>
          <p:cNvPicPr/>
          <p:nvPr/>
        </p:nvPicPr>
        <p:blipFill>
          <a:blip r:embed="rId10" cstate="print"/>
          <a:stretch>
            <a:fillRect/>
          </a:stretch>
        </p:blipFill>
        <p:spPr>
          <a:xfrm>
            <a:off x="7278052" y="5026507"/>
            <a:ext cx="1997252" cy="1251318"/>
          </a:xfrm>
          <a:prstGeom prst="rect">
            <a:avLst/>
          </a:prstGeom>
        </p:spPr>
      </p:pic>
      <p:pic>
        <p:nvPicPr>
          <p:cNvPr id="54" name="object 19">
            <a:extLst>
              <a:ext uri="{FF2B5EF4-FFF2-40B4-BE49-F238E27FC236}">
                <a16:creationId xmlns:a16="http://schemas.microsoft.com/office/drawing/2014/main" id="{9777581E-A3FE-AB76-A3A5-761DC586F793}"/>
              </a:ext>
            </a:extLst>
          </p:cNvPr>
          <p:cNvPicPr/>
          <p:nvPr/>
        </p:nvPicPr>
        <p:blipFill>
          <a:blip r:embed="rId11" cstate="print"/>
          <a:stretch>
            <a:fillRect/>
          </a:stretch>
        </p:blipFill>
        <p:spPr>
          <a:xfrm>
            <a:off x="9437319" y="1508760"/>
            <a:ext cx="1997252" cy="1251318"/>
          </a:xfrm>
          <a:prstGeom prst="rect">
            <a:avLst/>
          </a:prstGeom>
        </p:spPr>
      </p:pic>
      <p:pic>
        <p:nvPicPr>
          <p:cNvPr id="55" name="object 20">
            <a:extLst>
              <a:ext uri="{FF2B5EF4-FFF2-40B4-BE49-F238E27FC236}">
                <a16:creationId xmlns:a16="http://schemas.microsoft.com/office/drawing/2014/main" id="{CBD819A4-D602-6455-9252-6A817DD768E4}"/>
              </a:ext>
            </a:extLst>
          </p:cNvPr>
          <p:cNvPicPr/>
          <p:nvPr/>
        </p:nvPicPr>
        <p:blipFill>
          <a:blip r:embed="rId12" cstate="print"/>
          <a:stretch>
            <a:fillRect/>
          </a:stretch>
        </p:blipFill>
        <p:spPr>
          <a:xfrm>
            <a:off x="9437319" y="3197809"/>
            <a:ext cx="1997252" cy="1251318"/>
          </a:xfrm>
          <a:prstGeom prst="rect">
            <a:avLst/>
          </a:prstGeom>
        </p:spPr>
      </p:pic>
      <p:pic>
        <p:nvPicPr>
          <p:cNvPr id="56" name="object 21">
            <a:extLst>
              <a:ext uri="{FF2B5EF4-FFF2-40B4-BE49-F238E27FC236}">
                <a16:creationId xmlns:a16="http://schemas.microsoft.com/office/drawing/2014/main" id="{300B4CE9-6D92-48E9-43AB-6281552B0729}"/>
              </a:ext>
            </a:extLst>
          </p:cNvPr>
          <p:cNvPicPr/>
          <p:nvPr/>
        </p:nvPicPr>
        <p:blipFill>
          <a:blip r:embed="rId13" cstate="print"/>
          <a:stretch>
            <a:fillRect/>
          </a:stretch>
        </p:blipFill>
        <p:spPr>
          <a:xfrm>
            <a:off x="9437319" y="5026507"/>
            <a:ext cx="1997252" cy="1251318"/>
          </a:xfrm>
          <a:prstGeom prst="rect">
            <a:avLst/>
          </a:prstGeom>
        </p:spPr>
      </p:pic>
      <p:sp>
        <p:nvSpPr>
          <p:cNvPr id="57" name="object 22">
            <a:extLst>
              <a:ext uri="{FF2B5EF4-FFF2-40B4-BE49-F238E27FC236}">
                <a16:creationId xmlns:a16="http://schemas.microsoft.com/office/drawing/2014/main" id="{6D18A347-4A3F-9C7F-7BD8-A61148C0AEB0}"/>
              </a:ext>
            </a:extLst>
          </p:cNvPr>
          <p:cNvSpPr txBox="1"/>
          <p:nvPr/>
        </p:nvSpPr>
        <p:spPr>
          <a:xfrm>
            <a:off x="7265350" y="2809795"/>
            <a:ext cx="1059815"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Lobby</a:t>
            </a:r>
            <a:r>
              <a:rPr sz="1200" b="1" spc="-20" dirty="0">
                <a:solidFill>
                  <a:srgbClr val="716A66"/>
                </a:solidFill>
                <a:latin typeface="DIN 2014 Bold"/>
                <a:cs typeface="DIN 2014 Bold"/>
              </a:rPr>
              <a:t> </a:t>
            </a:r>
            <a:r>
              <a:rPr sz="1200" b="1" dirty="0">
                <a:solidFill>
                  <a:srgbClr val="716A66"/>
                </a:solidFill>
                <a:latin typeface="DIN 2014 Bold"/>
                <a:cs typeface="DIN 2014 Bold"/>
              </a:rPr>
              <a:t>+</a:t>
            </a:r>
            <a:r>
              <a:rPr sz="1200" b="1" spc="-15" dirty="0">
                <a:solidFill>
                  <a:srgbClr val="716A66"/>
                </a:solidFill>
                <a:latin typeface="DIN 2014 Bold"/>
                <a:cs typeface="DIN 2014 Bold"/>
              </a:rPr>
              <a:t> </a:t>
            </a:r>
            <a:r>
              <a:rPr sz="1200" b="1" spc="-10" dirty="0">
                <a:solidFill>
                  <a:srgbClr val="716A66"/>
                </a:solidFill>
                <a:latin typeface="DIN 2014 Bold"/>
                <a:cs typeface="DIN 2014 Bold"/>
              </a:rPr>
              <a:t>Waiting</a:t>
            </a:r>
            <a:endParaRPr sz="1200">
              <a:latin typeface="DIN 2014 Bold"/>
              <a:cs typeface="DIN 2014 Bold"/>
            </a:endParaRPr>
          </a:p>
        </p:txBody>
      </p:sp>
      <p:sp>
        <p:nvSpPr>
          <p:cNvPr id="58" name="object 23">
            <a:extLst>
              <a:ext uri="{FF2B5EF4-FFF2-40B4-BE49-F238E27FC236}">
                <a16:creationId xmlns:a16="http://schemas.microsoft.com/office/drawing/2014/main" id="{47C3A8B7-9F64-60FA-447B-487E5C1A4672}"/>
              </a:ext>
            </a:extLst>
          </p:cNvPr>
          <p:cNvSpPr txBox="1"/>
          <p:nvPr/>
        </p:nvSpPr>
        <p:spPr>
          <a:xfrm>
            <a:off x="7265350" y="4521551"/>
            <a:ext cx="880744" cy="208279"/>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Cafe</a:t>
            </a:r>
            <a:r>
              <a:rPr sz="1200" b="1" spc="-20" dirty="0">
                <a:solidFill>
                  <a:srgbClr val="716A66"/>
                </a:solidFill>
                <a:latin typeface="DIN 2014 Bold"/>
                <a:cs typeface="DIN 2014 Bold"/>
              </a:rPr>
              <a:t> </a:t>
            </a:r>
            <a:r>
              <a:rPr sz="1200" b="1" dirty="0">
                <a:solidFill>
                  <a:srgbClr val="716A66"/>
                </a:solidFill>
                <a:latin typeface="DIN 2014 Bold"/>
                <a:cs typeface="DIN 2014 Bold"/>
              </a:rPr>
              <a:t>+</a:t>
            </a:r>
            <a:r>
              <a:rPr sz="1200" b="1" spc="-20" dirty="0">
                <a:solidFill>
                  <a:srgbClr val="716A66"/>
                </a:solidFill>
                <a:latin typeface="DIN 2014 Bold"/>
                <a:cs typeface="DIN 2014 Bold"/>
              </a:rPr>
              <a:t> </a:t>
            </a:r>
            <a:r>
              <a:rPr sz="1200" b="1" spc="-10" dirty="0">
                <a:solidFill>
                  <a:srgbClr val="716A66"/>
                </a:solidFill>
                <a:latin typeface="DIN 2014 Bold"/>
                <a:cs typeface="DIN 2014 Bold"/>
              </a:rPr>
              <a:t>Dining</a:t>
            </a:r>
            <a:endParaRPr sz="1200">
              <a:latin typeface="DIN 2014 Bold"/>
              <a:cs typeface="DIN 2014 Bold"/>
            </a:endParaRPr>
          </a:p>
        </p:txBody>
      </p:sp>
      <p:sp>
        <p:nvSpPr>
          <p:cNvPr id="59" name="object 24">
            <a:extLst>
              <a:ext uri="{FF2B5EF4-FFF2-40B4-BE49-F238E27FC236}">
                <a16:creationId xmlns:a16="http://schemas.microsoft.com/office/drawing/2014/main" id="{F08CFA73-B522-ACAB-7204-19CC65D4C8F5}"/>
              </a:ext>
            </a:extLst>
          </p:cNvPr>
          <p:cNvSpPr txBox="1"/>
          <p:nvPr/>
        </p:nvSpPr>
        <p:spPr>
          <a:xfrm>
            <a:off x="7265350" y="6350199"/>
            <a:ext cx="59182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Learning</a:t>
            </a:r>
            <a:endParaRPr sz="1200">
              <a:latin typeface="DIN 2014 Bold"/>
              <a:cs typeface="DIN 2014 Bold"/>
            </a:endParaRPr>
          </a:p>
        </p:txBody>
      </p:sp>
      <p:sp>
        <p:nvSpPr>
          <p:cNvPr id="60" name="object 25">
            <a:extLst>
              <a:ext uri="{FF2B5EF4-FFF2-40B4-BE49-F238E27FC236}">
                <a16:creationId xmlns:a16="http://schemas.microsoft.com/office/drawing/2014/main" id="{E712EA6A-0398-E8FC-BDAF-1778B9C85DB4}"/>
              </a:ext>
            </a:extLst>
          </p:cNvPr>
          <p:cNvSpPr txBox="1"/>
          <p:nvPr/>
        </p:nvSpPr>
        <p:spPr>
          <a:xfrm>
            <a:off x="9424553" y="2809795"/>
            <a:ext cx="1929247"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Nurses</a:t>
            </a:r>
            <a:r>
              <a:rPr sz="1200" b="1" spc="-40" dirty="0">
                <a:solidFill>
                  <a:srgbClr val="716A66"/>
                </a:solidFill>
                <a:latin typeface="DIN 2014 Bold"/>
                <a:cs typeface="DIN 2014 Bold"/>
              </a:rPr>
              <a:t> </a:t>
            </a:r>
            <a:r>
              <a:rPr sz="1200" b="1" spc="-10" dirty="0">
                <a:solidFill>
                  <a:srgbClr val="716A66"/>
                </a:solidFill>
                <a:latin typeface="DIN 2014 Bold"/>
                <a:cs typeface="DIN 2014 Bold"/>
              </a:rPr>
              <a:t>Station</a:t>
            </a:r>
            <a:r>
              <a:rPr lang="en-US" sz="1200" b="1" spc="-10" dirty="0">
                <a:solidFill>
                  <a:srgbClr val="716A66"/>
                </a:solidFill>
                <a:latin typeface="DIN 2014 Bold"/>
                <a:cs typeface="DIN 2014 Bold"/>
              </a:rPr>
              <a:t>s</a:t>
            </a:r>
            <a:endParaRPr sz="1200" dirty="0">
              <a:latin typeface="DIN 2014 Bold"/>
              <a:cs typeface="DIN 2014 Bold"/>
            </a:endParaRPr>
          </a:p>
        </p:txBody>
      </p:sp>
      <p:sp>
        <p:nvSpPr>
          <p:cNvPr id="61" name="object 26">
            <a:extLst>
              <a:ext uri="{FF2B5EF4-FFF2-40B4-BE49-F238E27FC236}">
                <a16:creationId xmlns:a16="http://schemas.microsoft.com/office/drawing/2014/main" id="{5DA35835-C636-EFA7-7B92-019D6591B4EB}"/>
              </a:ext>
            </a:extLst>
          </p:cNvPr>
          <p:cNvSpPr txBox="1"/>
          <p:nvPr/>
        </p:nvSpPr>
        <p:spPr>
          <a:xfrm>
            <a:off x="9424553" y="4521551"/>
            <a:ext cx="2234115" cy="197490"/>
          </a:xfrm>
          <a:prstGeom prst="rect">
            <a:avLst/>
          </a:prstGeom>
        </p:spPr>
        <p:txBody>
          <a:bodyPr vert="horz" wrap="square" lIns="0" tIns="12700" rIns="0" bIns="0" rtlCol="0">
            <a:spAutoFit/>
          </a:bodyPr>
          <a:lstStyle/>
          <a:p>
            <a:pPr marL="12700">
              <a:lnSpc>
                <a:spcPct val="100000"/>
              </a:lnSpc>
              <a:spcBef>
                <a:spcPts val="100"/>
              </a:spcBef>
            </a:pPr>
            <a:r>
              <a:rPr sz="1200" b="1" dirty="0">
                <a:solidFill>
                  <a:srgbClr val="716A66"/>
                </a:solidFill>
                <a:latin typeface="DIN 2014 Bold"/>
                <a:cs typeface="DIN 2014 Bold"/>
              </a:rPr>
              <a:t>Community </a:t>
            </a:r>
            <a:r>
              <a:rPr sz="1200" b="1" spc="-10" dirty="0">
                <a:solidFill>
                  <a:srgbClr val="716A66"/>
                </a:solidFill>
                <a:latin typeface="DIN 2014 Bold"/>
                <a:cs typeface="DIN 2014 Bold"/>
              </a:rPr>
              <a:t>Environments</a:t>
            </a:r>
            <a:endParaRPr sz="1200" dirty="0">
              <a:latin typeface="DIN 2014 Bold"/>
              <a:cs typeface="DIN 2014 Bold"/>
            </a:endParaRPr>
          </a:p>
        </p:txBody>
      </p:sp>
      <p:sp>
        <p:nvSpPr>
          <p:cNvPr id="62" name="object 27">
            <a:extLst>
              <a:ext uri="{FF2B5EF4-FFF2-40B4-BE49-F238E27FC236}">
                <a16:creationId xmlns:a16="http://schemas.microsoft.com/office/drawing/2014/main" id="{B902E880-3FBE-4F02-ABE4-825A173793B6}"/>
              </a:ext>
            </a:extLst>
          </p:cNvPr>
          <p:cNvSpPr txBox="1"/>
          <p:nvPr/>
        </p:nvSpPr>
        <p:spPr>
          <a:xfrm>
            <a:off x="9424553" y="6350199"/>
            <a:ext cx="749300"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Conference</a:t>
            </a:r>
            <a:endParaRPr sz="1200">
              <a:latin typeface="DIN 2014 Bold"/>
              <a:cs typeface="DIN 2014 Bold"/>
            </a:endParaRPr>
          </a:p>
        </p:txBody>
      </p:sp>
      <p:pic>
        <p:nvPicPr>
          <p:cNvPr id="63" name="object 28">
            <a:extLst>
              <a:ext uri="{FF2B5EF4-FFF2-40B4-BE49-F238E27FC236}">
                <a16:creationId xmlns:a16="http://schemas.microsoft.com/office/drawing/2014/main" id="{5A1B29EB-6C7E-C45D-C590-3D9D850754CF}"/>
              </a:ext>
            </a:extLst>
          </p:cNvPr>
          <p:cNvPicPr/>
          <p:nvPr/>
        </p:nvPicPr>
        <p:blipFill>
          <a:blip r:embed="rId14" cstate="print"/>
          <a:stretch>
            <a:fillRect/>
          </a:stretch>
        </p:blipFill>
        <p:spPr>
          <a:xfrm>
            <a:off x="5108206" y="1508760"/>
            <a:ext cx="1997252" cy="1251318"/>
          </a:xfrm>
          <a:prstGeom prst="rect">
            <a:avLst/>
          </a:prstGeom>
        </p:spPr>
      </p:pic>
      <p:pic>
        <p:nvPicPr>
          <p:cNvPr id="64" name="object 29">
            <a:extLst>
              <a:ext uri="{FF2B5EF4-FFF2-40B4-BE49-F238E27FC236}">
                <a16:creationId xmlns:a16="http://schemas.microsoft.com/office/drawing/2014/main" id="{018401F3-6A89-6348-FD00-842EC722788E}"/>
              </a:ext>
            </a:extLst>
          </p:cNvPr>
          <p:cNvPicPr/>
          <p:nvPr/>
        </p:nvPicPr>
        <p:blipFill>
          <a:blip r:embed="rId15" cstate="print"/>
          <a:stretch>
            <a:fillRect/>
          </a:stretch>
        </p:blipFill>
        <p:spPr>
          <a:xfrm>
            <a:off x="5108206" y="3197809"/>
            <a:ext cx="1997252" cy="1251318"/>
          </a:xfrm>
          <a:prstGeom prst="rect">
            <a:avLst/>
          </a:prstGeom>
        </p:spPr>
      </p:pic>
      <p:pic>
        <p:nvPicPr>
          <p:cNvPr id="65" name="object 30">
            <a:extLst>
              <a:ext uri="{FF2B5EF4-FFF2-40B4-BE49-F238E27FC236}">
                <a16:creationId xmlns:a16="http://schemas.microsoft.com/office/drawing/2014/main" id="{4073B3AB-1FD4-E7F7-7871-06E5B799C085}"/>
              </a:ext>
            </a:extLst>
          </p:cNvPr>
          <p:cNvPicPr/>
          <p:nvPr/>
        </p:nvPicPr>
        <p:blipFill>
          <a:blip r:embed="rId16" cstate="print"/>
          <a:stretch>
            <a:fillRect/>
          </a:stretch>
        </p:blipFill>
        <p:spPr>
          <a:xfrm>
            <a:off x="5108206" y="5026507"/>
            <a:ext cx="1997252" cy="1251318"/>
          </a:xfrm>
          <a:prstGeom prst="rect">
            <a:avLst/>
          </a:prstGeom>
        </p:spPr>
      </p:pic>
      <p:sp>
        <p:nvSpPr>
          <p:cNvPr id="66" name="object 31">
            <a:extLst>
              <a:ext uri="{FF2B5EF4-FFF2-40B4-BE49-F238E27FC236}">
                <a16:creationId xmlns:a16="http://schemas.microsoft.com/office/drawing/2014/main" id="{9A52399F-B750-B048-3905-E3F5DE7477AD}"/>
              </a:ext>
            </a:extLst>
          </p:cNvPr>
          <p:cNvSpPr txBox="1"/>
          <p:nvPr/>
        </p:nvSpPr>
        <p:spPr>
          <a:xfrm>
            <a:off x="5095502" y="2809795"/>
            <a:ext cx="1914898" cy="197490"/>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Treatment</a:t>
            </a:r>
            <a:r>
              <a:rPr sz="1200" b="1" spc="10" dirty="0">
                <a:solidFill>
                  <a:srgbClr val="716A66"/>
                </a:solidFill>
                <a:latin typeface="DIN 2014 Bold"/>
                <a:cs typeface="DIN 2014 Bold"/>
              </a:rPr>
              <a:t> </a:t>
            </a:r>
            <a:r>
              <a:rPr sz="1200" b="1" spc="-20" dirty="0">
                <a:solidFill>
                  <a:srgbClr val="716A66"/>
                </a:solidFill>
                <a:latin typeface="DIN 2014 Bold"/>
                <a:cs typeface="DIN 2014 Bold"/>
              </a:rPr>
              <a:t>Area</a:t>
            </a:r>
            <a:r>
              <a:rPr lang="en-US" sz="1200" b="1" spc="-20" dirty="0">
                <a:solidFill>
                  <a:srgbClr val="716A66"/>
                </a:solidFill>
                <a:latin typeface="DIN 2014 Bold"/>
                <a:cs typeface="DIN 2014 Bold"/>
              </a:rPr>
              <a:t>s</a:t>
            </a:r>
            <a:endParaRPr sz="1200" dirty="0">
              <a:latin typeface="DIN 2014 Bold"/>
              <a:cs typeface="DIN 2014 Bold"/>
            </a:endParaRPr>
          </a:p>
        </p:txBody>
      </p:sp>
      <p:sp>
        <p:nvSpPr>
          <p:cNvPr id="67" name="object 32">
            <a:extLst>
              <a:ext uri="{FF2B5EF4-FFF2-40B4-BE49-F238E27FC236}">
                <a16:creationId xmlns:a16="http://schemas.microsoft.com/office/drawing/2014/main" id="{AC6E77CE-9AC3-9F1F-0EC3-79C53E4E461E}"/>
              </a:ext>
            </a:extLst>
          </p:cNvPr>
          <p:cNvSpPr txBox="1"/>
          <p:nvPr/>
        </p:nvSpPr>
        <p:spPr>
          <a:xfrm>
            <a:off x="5095502" y="4521551"/>
            <a:ext cx="1305298" cy="197490"/>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Workspace</a:t>
            </a:r>
            <a:endParaRPr sz="1200" dirty="0">
              <a:latin typeface="DIN 2014 Bold"/>
              <a:cs typeface="DIN 2014 Bold"/>
            </a:endParaRPr>
          </a:p>
        </p:txBody>
      </p:sp>
      <p:sp>
        <p:nvSpPr>
          <p:cNvPr id="68" name="object 33">
            <a:extLst>
              <a:ext uri="{FF2B5EF4-FFF2-40B4-BE49-F238E27FC236}">
                <a16:creationId xmlns:a16="http://schemas.microsoft.com/office/drawing/2014/main" id="{0A840A0B-29CA-AFDB-1F50-E32E56225F92}"/>
              </a:ext>
            </a:extLst>
          </p:cNvPr>
          <p:cNvSpPr txBox="1"/>
          <p:nvPr/>
        </p:nvSpPr>
        <p:spPr>
          <a:xfrm>
            <a:off x="5095502" y="6350199"/>
            <a:ext cx="542925" cy="208279"/>
          </a:xfrm>
          <a:prstGeom prst="rect">
            <a:avLst/>
          </a:prstGeom>
        </p:spPr>
        <p:txBody>
          <a:bodyPr vert="horz" wrap="square" lIns="0" tIns="12700" rIns="0" bIns="0" rtlCol="0">
            <a:spAutoFit/>
          </a:bodyPr>
          <a:lstStyle/>
          <a:p>
            <a:pPr marL="12700">
              <a:lnSpc>
                <a:spcPct val="100000"/>
              </a:lnSpc>
              <a:spcBef>
                <a:spcPts val="100"/>
              </a:spcBef>
            </a:pPr>
            <a:r>
              <a:rPr sz="1200" b="1" spc="-10" dirty="0">
                <a:solidFill>
                  <a:srgbClr val="716A66"/>
                </a:solidFill>
                <a:latin typeface="DIN 2014 Bold"/>
                <a:cs typeface="DIN 2014 Bold"/>
              </a:rPr>
              <a:t>Meeting</a:t>
            </a:r>
            <a:endParaRPr sz="1200">
              <a:latin typeface="DIN 2014 Bold"/>
              <a:cs typeface="DIN 2014 Bo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44221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HEALTHCARE</a:t>
            </a:r>
            <a:r>
              <a:rPr sz="1100" b="1" spc="-5" dirty="0">
                <a:solidFill>
                  <a:srgbClr val="716A66"/>
                </a:solidFill>
                <a:latin typeface="DIN 2014 Bold"/>
                <a:cs typeface="DIN 2014 Bold"/>
              </a:rPr>
              <a:t> </a:t>
            </a:r>
            <a:r>
              <a:rPr sz="1100" b="1" dirty="0">
                <a:solidFill>
                  <a:srgbClr val="716A66"/>
                </a:solidFill>
                <a:latin typeface="DIN 2014 Bold"/>
                <a:cs typeface="DIN 2014 Bold"/>
              </a:rPr>
              <a:t>SPACES</a:t>
            </a:r>
            <a:r>
              <a:rPr sz="1100" b="1" spc="-5" dirty="0">
                <a:solidFill>
                  <a:srgbClr val="716A66"/>
                </a:solidFill>
                <a:latin typeface="DIN 2014 Bold"/>
                <a:cs typeface="DIN 2014 Bold"/>
              </a:rPr>
              <a:t> </a:t>
            </a:r>
            <a:r>
              <a:rPr sz="1100" b="1" dirty="0">
                <a:solidFill>
                  <a:srgbClr val="716A66"/>
                </a:solidFill>
                <a:latin typeface="DIN 2014 Bold"/>
                <a:cs typeface="DIN 2014 Bold"/>
              </a:rPr>
              <a:t>&amp;</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APPLICATIONS</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Engaging</a:t>
            </a:r>
            <a:r>
              <a:rPr spc="-55" dirty="0"/>
              <a:t> </a:t>
            </a:r>
            <a:r>
              <a:rPr dirty="0"/>
              <a:t>With</a:t>
            </a:r>
            <a:r>
              <a:rPr spc="-55" dirty="0"/>
              <a:t> </a:t>
            </a:r>
            <a:r>
              <a:rPr spc="-10" dirty="0"/>
              <a:t>Clients</a:t>
            </a:r>
          </a:p>
        </p:txBody>
      </p:sp>
      <p:sp>
        <p:nvSpPr>
          <p:cNvPr id="20" name="object 20"/>
          <p:cNvSpPr txBox="1"/>
          <p:nvPr/>
        </p:nvSpPr>
        <p:spPr>
          <a:xfrm>
            <a:off x="750823" y="1351361"/>
            <a:ext cx="6289040" cy="698781"/>
          </a:xfrm>
          <a:prstGeom prst="rect">
            <a:avLst/>
          </a:prstGeom>
        </p:spPr>
        <p:txBody>
          <a:bodyPr vert="horz" wrap="square" lIns="0" tIns="12700" rIns="0" bIns="0" rtlCol="0">
            <a:spAutoFit/>
          </a:bodyPr>
          <a:lstStyle/>
          <a:p>
            <a:pPr marL="12700" marR="5080">
              <a:lnSpc>
                <a:spcPct val="107200"/>
              </a:lnSpc>
              <a:spcBef>
                <a:spcPts val="100"/>
              </a:spcBef>
            </a:pPr>
            <a:r>
              <a:rPr sz="2100" dirty="0">
                <a:solidFill>
                  <a:srgbClr val="716A66"/>
                </a:solidFill>
                <a:latin typeface="DIN 2014 Light"/>
                <a:cs typeface="DIN 2014 Light"/>
              </a:rPr>
              <a:t>Let’s take a look at a tool JSI Health created to guide you through all the space</a:t>
            </a:r>
            <a:r>
              <a:rPr lang="en-US" sz="2100" dirty="0">
                <a:solidFill>
                  <a:srgbClr val="716A66"/>
                </a:solidFill>
                <a:latin typeface="DIN 2014 Light"/>
                <a:cs typeface="DIN 2014 Light"/>
              </a:rPr>
              <a:t>s</a:t>
            </a:r>
            <a:r>
              <a:rPr sz="2100" dirty="0">
                <a:solidFill>
                  <a:srgbClr val="716A66"/>
                </a:solidFill>
                <a:latin typeface="DIN 2014 Light"/>
                <a:cs typeface="DIN 2014 Light"/>
              </a:rPr>
              <a:t> where JSI Health thrives.</a:t>
            </a:r>
            <a:endParaRPr sz="2100" dirty="0">
              <a:latin typeface="DIN 2014 Light"/>
              <a:cs typeface="DIN 2014 Light"/>
            </a:endParaRPr>
          </a:p>
        </p:txBody>
      </p:sp>
      <p:grpSp>
        <p:nvGrpSpPr>
          <p:cNvPr id="5" name="Group 4">
            <a:extLst>
              <a:ext uri="{FF2B5EF4-FFF2-40B4-BE49-F238E27FC236}">
                <a16:creationId xmlns:a16="http://schemas.microsoft.com/office/drawing/2014/main" id="{00FEBA50-B861-5280-7A4A-2FA96CD155AF}"/>
              </a:ext>
            </a:extLst>
          </p:cNvPr>
          <p:cNvGrpSpPr/>
          <p:nvPr/>
        </p:nvGrpSpPr>
        <p:grpSpPr>
          <a:xfrm>
            <a:off x="3753832" y="2514600"/>
            <a:ext cx="4681855" cy="3941369"/>
            <a:chOff x="3753832" y="2075687"/>
            <a:chExt cx="4681855" cy="3941369"/>
          </a:xfrm>
        </p:grpSpPr>
        <p:grpSp>
          <p:nvGrpSpPr>
            <p:cNvPr id="21" name="object 4">
              <a:extLst>
                <a:ext uri="{FF2B5EF4-FFF2-40B4-BE49-F238E27FC236}">
                  <a16:creationId xmlns:a16="http://schemas.microsoft.com/office/drawing/2014/main" id="{72F6D99E-41DD-47C9-F869-B5E03EF150FA}"/>
                </a:ext>
              </a:extLst>
            </p:cNvPr>
            <p:cNvGrpSpPr/>
            <p:nvPr/>
          </p:nvGrpSpPr>
          <p:grpSpPr>
            <a:xfrm>
              <a:off x="3753832" y="2075687"/>
              <a:ext cx="4681855" cy="3941369"/>
              <a:chOff x="3753832" y="2075687"/>
              <a:chExt cx="4681855" cy="3941369"/>
            </a:xfrm>
          </p:grpSpPr>
          <p:pic>
            <p:nvPicPr>
              <p:cNvPr id="23" name="object 6">
                <a:extLst>
                  <a:ext uri="{FF2B5EF4-FFF2-40B4-BE49-F238E27FC236}">
                    <a16:creationId xmlns:a16="http://schemas.microsoft.com/office/drawing/2014/main" id="{D4BF26B8-C250-E14C-2A61-7012273DEB0B}"/>
                  </a:ext>
                </a:extLst>
              </p:cNvPr>
              <p:cNvPicPr/>
              <p:nvPr/>
            </p:nvPicPr>
            <p:blipFill>
              <a:blip r:embed="rId2" cstate="print"/>
              <a:stretch>
                <a:fillRect/>
              </a:stretch>
            </p:blipFill>
            <p:spPr>
              <a:xfrm>
                <a:off x="5226494" y="5279656"/>
                <a:ext cx="1735962" cy="737400"/>
              </a:xfrm>
              <a:prstGeom prst="rect">
                <a:avLst/>
              </a:prstGeom>
            </p:spPr>
          </p:pic>
          <p:pic>
            <p:nvPicPr>
              <p:cNvPr id="24" name="object 7">
                <a:extLst>
                  <a:ext uri="{FF2B5EF4-FFF2-40B4-BE49-F238E27FC236}">
                    <a16:creationId xmlns:a16="http://schemas.microsoft.com/office/drawing/2014/main" id="{6F5C927F-5B2B-E226-A36A-63D1B1E112C7}"/>
                  </a:ext>
                </a:extLst>
              </p:cNvPr>
              <p:cNvPicPr/>
              <p:nvPr/>
            </p:nvPicPr>
            <p:blipFill>
              <a:blip r:embed="rId3" cstate="print"/>
              <a:stretch>
                <a:fillRect/>
              </a:stretch>
            </p:blipFill>
            <p:spPr>
              <a:xfrm>
                <a:off x="3753840" y="2075687"/>
                <a:ext cx="4677549" cy="3220707"/>
              </a:xfrm>
              <a:prstGeom prst="rect">
                <a:avLst/>
              </a:prstGeom>
            </p:spPr>
          </p:pic>
          <p:sp>
            <p:nvSpPr>
              <p:cNvPr id="25" name="object 8">
                <a:extLst>
                  <a:ext uri="{FF2B5EF4-FFF2-40B4-BE49-F238E27FC236}">
                    <a16:creationId xmlns:a16="http://schemas.microsoft.com/office/drawing/2014/main" id="{3C5E153C-3E1B-39DB-39A6-B5EFDB747893}"/>
                  </a:ext>
                </a:extLst>
              </p:cNvPr>
              <p:cNvSpPr/>
              <p:nvPr/>
            </p:nvSpPr>
            <p:spPr>
              <a:xfrm>
                <a:off x="3753832" y="2075690"/>
                <a:ext cx="4681855" cy="2700655"/>
              </a:xfrm>
              <a:custGeom>
                <a:avLst/>
                <a:gdLst/>
                <a:ahLst/>
                <a:cxnLst/>
                <a:rect l="l" t="t" r="r" b="b"/>
                <a:pathLst>
                  <a:path w="4681855" h="2700654">
                    <a:moveTo>
                      <a:pt x="4541888" y="0"/>
                    </a:moveTo>
                    <a:lnTo>
                      <a:pt x="139395" y="0"/>
                    </a:lnTo>
                    <a:lnTo>
                      <a:pt x="95339" y="7705"/>
                    </a:lnTo>
                    <a:lnTo>
                      <a:pt x="57075" y="29161"/>
                    </a:lnTo>
                    <a:lnTo>
                      <a:pt x="26898" y="61881"/>
                    </a:lnTo>
                    <a:lnTo>
                      <a:pt x="7107" y="103375"/>
                    </a:lnTo>
                    <a:lnTo>
                      <a:pt x="0" y="151155"/>
                    </a:lnTo>
                    <a:lnTo>
                      <a:pt x="0" y="2700401"/>
                    </a:lnTo>
                    <a:lnTo>
                      <a:pt x="4681283" y="2700401"/>
                    </a:lnTo>
                    <a:lnTo>
                      <a:pt x="4681283" y="151155"/>
                    </a:lnTo>
                    <a:lnTo>
                      <a:pt x="4674175" y="103375"/>
                    </a:lnTo>
                    <a:lnTo>
                      <a:pt x="4654385" y="61881"/>
                    </a:lnTo>
                    <a:lnTo>
                      <a:pt x="4624208" y="29161"/>
                    </a:lnTo>
                    <a:lnTo>
                      <a:pt x="4585943" y="7705"/>
                    </a:lnTo>
                    <a:lnTo>
                      <a:pt x="4541888" y="0"/>
                    </a:lnTo>
                    <a:close/>
                  </a:path>
                </a:pathLst>
              </a:custGeom>
              <a:solidFill>
                <a:srgbClr val="000000"/>
              </a:solidFill>
            </p:spPr>
            <p:txBody>
              <a:bodyPr wrap="square" lIns="0" tIns="0" rIns="0" bIns="0" rtlCol="0"/>
              <a:lstStyle/>
              <a:p>
                <a:endParaRPr/>
              </a:p>
            </p:txBody>
          </p:sp>
          <p:pic>
            <p:nvPicPr>
              <p:cNvPr id="26" name="object 9">
                <a:extLst>
                  <a:ext uri="{FF2B5EF4-FFF2-40B4-BE49-F238E27FC236}">
                    <a16:creationId xmlns:a16="http://schemas.microsoft.com/office/drawing/2014/main" id="{B200895D-C33A-082D-0EF4-1916ED76D6B3}"/>
                  </a:ext>
                </a:extLst>
              </p:cNvPr>
              <p:cNvPicPr/>
              <p:nvPr/>
            </p:nvPicPr>
            <p:blipFill>
              <a:blip r:embed="rId4" cstate="print"/>
              <a:stretch>
                <a:fillRect/>
              </a:stretch>
            </p:blipFill>
            <p:spPr>
              <a:xfrm>
                <a:off x="3753839" y="2075688"/>
                <a:ext cx="139395" cy="151155"/>
              </a:xfrm>
              <a:prstGeom prst="rect">
                <a:avLst/>
              </a:prstGeom>
            </p:spPr>
          </p:pic>
          <p:pic>
            <p:nvPicPr>
              <p:cNvPr id="27" name="object 10">
                <a:extLst>
                  <a:ext uri="{FF2B5EF4-FFF2-40B4-BE49-F238E27FC236}">
                    <a16:creationId xmlns:a16="http://schemas.microsoft.com/office/drawing/2014/main" id="{B5CB0996-832E-0636-6FA1-BBCB6A82DD62}"/>
                  </a:ext>
                </a:extLst>
              </p:cNvPr>
              <p:cNvPicPr/>
              <p:nvPr/>
            </p:nvPicPr>
            <p:blipFill>
              <a:blip r:embed="rId5" cstate="print"/>
              <a:stretch>
                <a:fillRect/>
              </a:stretch>
            </p:blipFill>
            <p:spPr>
              <a:xfrm>
                <a:off x="3753840" y="2075688"/>
                <a:ext cx="2558884" cy="2700401"/>
              </a:xfrm>
              <a:prstGeom prst="rect">
                <a:avLst/>
              </a:prstGeom>
            </p:spPr>
          </p:pic>
        </p:grpSp>
        <p:sp>
          <p:nvSpPr>
            <p:cNvPr id="22" name="object 17">
              <a:extLst>
                <a:ext uri="{FF2B5EF4-FFF2-40B4-BE49-F238E27FC236}">
                  <a16:creationId xmlns:a16="http://schemas.microsoft.com/office/drawing/2014/main" id="{3DBFF09E-759D-E702-E503-034A301AD321}"/>
                </a:ext>
              </a:extLst>
            </p:cNvPr>
            <p:cNvSpPr txBox="1"/>
            <p:nvPr/>
          </p:nvSpPr>
          <p:spPr>
            <a:xfrm>
              <a:off x="3936508" y="2233879"/>
              <a:ext cx="4325620" cy="1449115"/>
            </a:xfrm>
            <a:prstGeom prst="rect">
              <a:avLst/>
            </a:prstGeom>
          </p:spPr>
          <p:txBody>
            <a:bodyPr vert="horz" wrap="square" lIns="0" tIns="0" rIns="0" bIns="0" rtlCol="0">
              <a:spAutoFit/>
            </a:bodyPr>
            <a:lstStyle/>
            <a:p>
              <a:pPr>
                <a:lnSpc>
                  <a:spcPct val="100000"/>
                </a:lnSpc>
              </a:pPr>
              <a:endParaRPr sz="2250">
                <a:latin typeface="Times New Roman"/>
                <a:cs typeface="Times New Roman"/>
              </a:endParaRPr>
            </a:p>
            <a:p>
              <a:pPr>
                <a:lnSpc>
                  <a:spcPct val="100000"/>
                </a:lnSpc>
              </a:pPr>
              <a:endParaRPr sz="2250">
                <a:latin typeface="Times New Roman"/>
                <a:cs typeface="Times New Roman"/>
              </a:endParaRPr>
            </a:p>
            <a:p>
              <a:pPr>
                <a:lnSpc>
                  <a:spcPct val="100000"/>
                </a:lnSpc>
              </a:pPr>
              <a:endParaRPr sz="2250">
                <a:latin typeface="Times New Roman"/>
                <a:cs typeface="Times New Roman"/>
              </a:endParaRPr>
            </a:p>
            <a:p>
              <a:pPr>
                <a:lnSpc>
                  <a:spcPct val="100000"/>
                </a:lnSpc>
                <a:spcBef>
                  <a:spcPts val="495"/>
                </a:spcBef>
              </a:pPr>
              <a:endParaRPr sz="2250">
                <a:latin typeface="Times New Roman"/>
                <a:cs typeface="Times New Roman"/>
              </a:endParaRPr>
            </a:p>
          </p:txBody>
        </p:sp>
      </p:grpSp>
      <p:pic>
        <p:nvPicPr>
          <p:cNvPr id="28" name="Picture 27">
            <a:extLst>
              <a:ext uri="{FF2B5EF4-FFF2-40B4-BE49-F238E27FC236}">
                <a16:creationId xmlns:a16="http://schemas.microsoft.com/office/drawing/2014/main" id="{34E798F1-3DAE-AD24-22CE-9E03E0120C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936508" y="2672792"/>
            <a:ext cx="4292126" cy="241432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8923" y="3638849"/>
            <a:ext cx="4488815" cy="1181100"/>
          </a:xfrm>
          <a:prstGeom prst="rect">
            <a:avLst/>
          </a:prstGeom>
        </p:spPr>
        <p:txBody>
          <a:bodyPr vert="horz" wrap="square" lIns="0" tIns="12700" rIns="0" bIns="0" rtlCol="0">
            <a:spAutoFit/>
          </a:bodyPr>
          <a:lstStyle/>
          <a:p>
            <a:pPr marL="12700">
              <a:lnSpc>
                <a:spcPts val="4550"/>
              </a:lnSpc>
              <a:spcBef>
                <a:spcPts val="100"/>
              </a:spcBef>
            </a:pPr>
            <a:r>
              <a:rPr sz="4000" spc="-10" dirty="0">
                <a:solidFill>
                  <a:srgbClr val="FFFFFF"/>
                </a:solidFill>
              </a:rPr>
              <a:t>Working</a:t>
            </a:r>
            <a:endParaRPr sz="4000"/>
          </a:p>
          <a:p>
            <a:pPr marL="12700">
              <a:lnSpc>
                <a:spcPts val="4550"/>
              </a:lnSpc>
            </a:pPr>
            <a:r>
              <a:rPr sz="4000" dirty="0">
                <a:solidFill>
                  <a:srgbClr val="FFFFFF"/>
                </a:solidFill>
              </a:rPr>
              <a:t>Seamlessly</a:t>
            </a:r>
            <a:r>
              <a:rPr sz="4000" spc="-10" dirty="0">
                <a:solidFill>
                  <a:srgbClr val="FFFFFF"/>
                </a:solidFill>
              </a:rPr>
              <a:t> </a:t>
            </a:r>
            <a:r>
              <a:rPr sz="4000" spc="-30" dirty="0">
                <a:solidFill>
                  <a:srgbClr val="FFFFFF"/>
                </a:solidFill>
              </a:rPr>
              <a:t>Together</a:t>
            </a:r>
            <a:endParaRPr sz="4000"/>
          </a:p>
        </p:txBody>
      </p:sp>
      <p:sp>
        <p:nvSpPr>
          <p:cNvPr id="3" name="object 3"/>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7</a:t>
            </a:r>
            <a:endParaRPr sz="1100">
              <a:latin typeface="DIN 2014 Bold"/>
              <a:cs typeface="DIN 2014 Bold"/>
            </a:endParaRPr>
          </a:p>
        </p:txBody>
      </p:sp>
      <p:grpSp>
        <p:nvGrpSpPr>
          <p:cNvPr id="4" name="object 4"/>
          <p:cNvGrpSpPr/>
          <p:nvPr/>
        </p:nvGrpSpPr>
        <p:grpSpPr>
          <a:xfrm>
            <a:off x="8435340" y="2425194"/>
            <a:ext cx="2795270" cy="2795270"/>
            <a:chOff x="8435340" y="2425194"/>
            <a:chExt cx="2795270" cy="2795270"/>
          </a:xfrm>
        </p:grpSpPr>
        <p:sp>
          <p:nvSpPr>
            <p:cNvPr id="5" name="object 5"/>
            <p:cNvSpPr/>
            <p:nvPr/>
          </p:nvSpPr>
          <p:spPr>
            <a:xfrm>
              <a:off x="8435340" y="2425194"/>
              <a:ext cx="2795270" cy="2795270"/>
            </a:xfrm>
            <a:custGeom>
              <a:avLst/>
              <a:gdLst/>
              <a:ahLst/>
              <a:cxnLst/>
              <a:rect l="l" t="t" r="r" b="b"/>
              <a:pathLst>
                <a:path w="2795270" h="2795270">
                  <a:moveTo>
                    <a:pt x="1397342" y="0"/>
                  </a:moveTo>
                  <a:lnTo>
                    <a:pt x="1349304" y="810"/>
                  </a:lnTo>
                  <a:lnTo>
                    <a:pt x="1301672" y="3223"/>
                  </a:lnTo>
                  <a:lnTo>
                    <a:pt x="1254473" y="7214"/>
                  </a:lnTo>
                  <a:lnTo>
                    <a:pt x="1207732" y="12756"/>
                  </a:lnTo>
                  <a:lnTo>
                    <a:pt x="1161476" y="19823"/>
                  </a:lnTo>
                  <a:lnTo>
                    <a:pt x="1115730" y="28389"/>
                  </a:lnTo>
                  <a:lnTo>
                    <a:pt x="1070521" y="38428"/>
                  </a:lnTo>
                  <a:lnTo>
                    <a:pt x="1025874" y="49914"/>
                  </a:lnTo>
                  <a:lnTo>
                    <a:pt x="981816" y="62822"/>
                  </a:lnTo>
                  <a:lnTo>
                    <a:pt x="938373" y="77124"/>
                  </a:lnTo>
                  <a:lnTo>
                    <a:pt x="895571" y="92795"/>
                  </a:lnTo>
                  <a:lnTo>
                    <a:pt x="853435" y="109810"/>
                  </a:lnTo>
                  <a:lnTo>
                    <a:pt x="811991" y="128142"/>
                  </a:lnTo>
                  <a:lnTo>
                    <a:pt x="771267" y="147764"/>
                  </a:lnTo>
                  <a:lnTo>
                    <a:pt x="731287" y="168652"/>
                  </a:lnTo>
                  <a:lnTo>
                    <a:pt x="692078" y="190778"/>
                  </a:lnTo>
                  <a:lnTo>
                    <a:pt x="653666" y="214118"/>
                  </a:lnTo>
                  <a:lnTo>
                    <a:pt x="616076" y="238645"/>
                  </a:lnTo>
                  <a:lnTo>
                    <a:pt x="579335" y="264332"/>
                  </a:lnTo>
                  <a:lnTo>
                    <a:pt x="543469" y="291154"/>
                  </a:lnTo>
                  <a:lnTo>
                    <a:pt x="508504" y="319086"/>
                  </a:lnTo>
                  <a:lnTo>
                    <a:pt x="474465" y="348100"/>
                  </a:lnTo>
                  <a:lnTo>
                    <a:pt x="441380" y="378171"/>
                  </a:lnTo>
                  <a:lnTo>
                    <a:pt x="409273" y="409273"/>
                  </a:lnTo>
                  <a:lnTo>
                    <a:pt x="378171" y="441380"/>
                  </a:lnTo>
                  <a:lnTo>
                    <a:pt x="348100" y="474465"/>
                  </a:lnTo>
                  <a:lnTo>
                    <a:pt x="319086" y="508504"/>
                  </a:lnTo>
                  <a:lnTo>
                    <a:pt x="291154" y="543469"/>
                  </a:lnTo>
                  <a:lnTo>
                    <a:pt x="264332" y="579335"/>
                  </a:lnTo>
                  <a:lnTo>
                    <a:pt x="238645" y="616076"/>
                  </a:lnTo>
                  <a:lnTo>
                    <a:pt x="214118" y="653666"/>
                  </a:lnTo>
                  <a:lnTo>
                    <a:pt x="190778" y="692078"/>
                  </a:lnTo>
                  <a:lnTo>
                    <a:pt x="168652" y="731287"/>
                  </a:lnTo>
                  <a:lnTo>
                    <a:pt x="147764" y="771267"/>
                  </a:lnTo>
                  <a:lnTo>
                    <a:pt x="128142" y="811991"/>
                  </a:lnTo>
                  <a:lnTo>
                    <a:pt x="109810" y="853435"/>
                  </a:lnTo>
                  <a:lnTo>
                    <a:pt x="92795" y="895571"/>
                  </a:lnTo>
                  <a:lnTo>
                    <a:pt x="77124" y="938373"/>
                  </a:lnTo>
                  <a:lnTo>
                    <a:pt x="62822" y="981816"/>
                  </a:lnTo>
                  <a:lnTo>
                    <a:pt x="49914" y="1025874"/>
                  </a:lnTo>
                  <a:lnTo>
                    <a:pt x="38428" y="1070521"/>
                  </a:lnTo>
                  <a:lnTo>
                    <a:pt x="28389" y="1115730"/>
                  </a:lnTo>
                  <a:lnTo>
                    <a:pt x="19823" y="1161476"/>
                  </a:lnTo>
                  <a:lnTo>
                    <a:pt x="12756" y="1207732"/>
                  </a:lnTo>
                  <a:lnTo>
                    <a:pt x="7214" y="1254473"/>
                  </a:lnTo>
                  <a:lnTo>
                    <a:pt x="3223" y="1301672"/>
                  </a:lnTo>
                  <a:lnTo>
                    <a:pt x="810" y="1349304"/>
                  </a:lnTo>
                  <a:lnTo>
                    <a:pt x="0" y="1397342"/>
                  </a:lnTo>
                  <a:lnTo>
                    <a:pt x="810" y="1445381"/>
                  </a:lnTo>
                  <a:lnTo>
                    <a:pt x="3223" y="1493013"/>
                  </a:lnTo>
                  <a:lnTo>
                    <a:pt x="7214" y="1540212"/>
                  </a:lnTo>
                  <a:lnTo>
                    <a:pt x="12756" y="1586953"/>
                  </a:lnTo>
                  <a:lnTo>
                    <a:pt x="19823" y="1633209"/>
                  </a:lnTo>
                  <a:lnTo>
                    <a:pt x="28389" y="1678955"/>
                  </a:lnTo>
                  <a:lnTo>
                    <a:pt x="38428" y="1724164"/>
                  </a:lnTo>
                  <a:lnTo>
                    <a:pt x="49914" y="1768810"/>
                  </a:lnTo>
                  <a:lnTo>
                    <a:pt x="62822" y="1812868"/>
                  </a:lnTo>
                  <a:lnTo>
                    <a:pt x="77124" y="1856312"/>
                  </a:lnTo>
                  <a:lnTo>
                    <a:pt x="92795" y="1899114"/>
                  </a:lnTo>
                  <a:lnTo>
                    <a:pt x="109810" y="1941250"/>
                  </a:lnTo>
                  <a:lnTo>
                    <a:pt x="128142" y="1982693"/>
                  </a:lnTo>
                  <a:lnTo>
                    <a:pt x="147764" y="2023418"/>
                  </a:lnTo>
                  <a:lnTo>
                    <a:pt x="168652" y="2063398"/>
                  </a:lnTo>
                  <a:lnTo>
                    <a:pt x="190778" y="2102607"/>
                  </a:lnTo>
                  <a:lnTo>
                    <a:pt x="214118" y="2141019"/>
                  </a:lnTo>
                  <a:lnTo>
                    <a:pt x="238645" y="2178609"/>
                  </a:lnTo>
                  <a:lnTo>
                    <a:pt x="264332" y="2215350"/>
                  </a:lnTo>
                  <a:lnTo>
                    <a:pt x="291154" y="2251216"/>
                  </a:lnTo>
                  <a:lnTo>
                    <a:pt x="319086" y="2286181"/>
                  </a:lnTo>
                  <a:lnTo>
                    <a:pt x="348100" y="2320219"/>
                  </a:lnTo>
                  <a:lnTo>
                    <a:pt x="378171" y="2353305"/>
                  </a:lnTo>
                  <a:lnTo>
                    <a:pt x="409273" y="2385412"/>
                  </a:lnTo>
                  <a:lnTo>
                    <a:pt x="441380" y="2416514"/>
                  </a:lnTo>
                  <a:lnTo>
                    <a:pt x="474465" y="2446585"/>
                  </a:lnTo>
                  <a:lnTo>
                    <a:pt x="508504" y="2475599"/>
                  </a:lnTo>
                  <a:lnTo>
                    <a:pt x="543469" y="2503530"/>
                  </a:lnTo>
                  <a:lnTo>
                    <a:pt x="579335" y="2530353"/>
                  </a:lnTo>
                  <a:lnTo>
                    <a:pt x="616076" y="2556040"/>
                  </a:lnTo>
                  <a:lnTo>
                    <a:pt x="653666" y="2580567"/>
                  </a:lnTo>
                  <a:lnTo>
                    <a:pt x="692078" y="2603906"/>
                  </a:lnTo>
                  <a:lnTo>
                    <a:pt x="731287" y="2626033"/>
                  </a:lnTo>
                  <a:lnTo>
                    <a:pt x="771267" y="2646921"/>
                  </a:lnTo>
                  <a:lnTo>
                    <a:pt x="811991" y="2666543"/>
                  </a:lnTo>
                  <a:lnTo>
                    <a:pt x="853435" y="2684875"/>
                  </a:lnTo>
                  <a:lnTo>
                    <a:pt x="895571" y="2701889"/>
                  </a:lnTo>
                  <a:lnTo>
                    <a:pt x="938373" y="2717561"/>
                  </a:lnTo>
                  <a:lnTo>
                    <a:pt x="981816" y="2731863"/>
                  </a:lnTo>
                  <a:lnTo>
                    <a:pt x="1025874" y="2744771"/>
                  </a:lnTo>
                  <a:lnTo>
                    <a:pt x="1070521" y="2756257"/>
                  </a:lnTo>
                  <a:lnTo>
                    <a:pt x="1115730" y="2766296"/>
                  </a:lnTo>
                  <a:lnTo>
                    <a:pt x="1161476" y="2774862"/>
                  </a:lnTo>
                  <a:lnTo>
                    <a:pt x="1207732" y="2781929"/>
                  </a:lnTo>
                  <a:lnTo>
                    <a:pt x="1254473" y="2787471"/>
                  </a:lnTo>
                  <a:lnTo>
                    <a:pt x="1301672" y="2791462"/>
                  </a:lnTo>
                  <a:lnTo>
                    <a:pt x="1349304" y="2793875"/>
                  </a:lnTo>
                  <a:lnTo>
                    <a:pt x="1397342" y="2794685"/>
                  </a:lnTo>
                  <a:lnTo>
                    <a:pt x="1445381" y="2793875"/>
                  </a:lnTo>
                  <a:lnTo>
                    <a:pt x="1493013" y="2791462"/>
                  </a:lnTo>
                  <a:lnTo>
                    <a:pt x="1540212" y="2787471"/>
                  </a:lnTo>
                  <a:lnTo>
                    <a:pt x="1586953" y="2781929"/>
                  </a:lnTo>
                  <a:lnTo>
                    <a:pt x="1633209" y="2774862"/>
                  </a:lnTo>
                  <a:lnTo>
                    <a:pt x="1678955" y="2766296"/>
                  </a:lnTo>
                  <a:lnTo>
                    <a:pt x="1724164" y="2756257"/>
                  </a:lnTo>
                  <a:lnTo>
                    <a:pt x="1768810" y="2744771"/>
                  </a:lnTo>
                  <a:lnTo>
                    <a:pt x="1812868" y="2731863"/>
                  </a:lnTo>
                  <a:lnTo>
                    <a:pt x="1856312" y="2717561"/>
                  </a:lnTo>
                  <a:lnTo>
                    <a:pt x="1899114" y="2701889"/>
                  </a:lnTo>
                  <a:lnTo>
                    <a:pt x="1941250" y="2684875"/>
                  </a:lnTo>
                  <a:lnTo>
                    <a:pt x="1982693" y="2666543"/>
                  </a:lnTo>
                  <a:lnTo>
                    <a:pt x="2023418" y="2646921"/>
                  </a:lnTo>
                  <a:lnTo>
                    <a:pt x="2063398" y="2626033"/>
                  </a:lnTo>
                  <a:lnTo>
                    <a:pt x="2102607" y="2603906"/>
                  </a:lnTo>
                  <a:lnTo>
                    <a:pt x="2141019" y="2580567"/>
                  </a:lnTo>
                  <a:lnTo>
                    <a:pt x="2178609" y="2556040"/>
                  </a:lnTo>
                  <a:lnTo>
                    <a:pt x="2215350" y="2530353"/>
                  </a:lnTo>
                  <a:lnTo>
                    <a:pt x="2251216" y="2503530"/>
                  </a:lnTo>
                  <a:lnTo>
                    <a:pt x="2286181" y="2475599"/>
                  </a:lnTo>
                  <a:lnTo>
                    <a:pt x="2320219" y="2446585"/>
                  </a:lnTo>
                  <a:lnTo>
                    <a:pt x="2353305" y="2416514"/>
                  </a:lnTo>
                  <a:lnTo>
                    <a:pt x="2385412" y="2385412"/>
                  </a:lnTo>
                  <a:lnTo>
                    <a:pt x="2416514" y="2353305"/>
                  </a:lnTo>
                  <a:lnTo>
                    <a:pt x="2446585" y="2320219"/>
                  </a:lnTo>
                  <a:lnTo>
                    <a:pt x="2475599" y="2286181"/>
                  </a:lnTo>
                  <a:lnTo>
                    <a:pt x="2503530" y="2251216"/>
                  </a:lnTo>
                  <a:lnTo>
                    <a:pt x="2530353" y="2215350"/>
                  </a:lnTo>
                  <a:lnTo>
                    <a:pt x="2556040" y="2178609"/>
                  </a:lnTo>
                  <a:lnTo>
                    <a:pt x="2580567" y="2141019"/>
                  </a:lnTo>
                  <a:lnTo>
                    <a:pt x="2603906" y="2102607"/>
                  </a:lnTo>
                  <a:lnTo>
                    <a:pt x="2626033" y="2063398"/>
                  </a:lnTo>
                  <a:lnTo>
                    <a:pt x="2646921" y="2023418"/>
                  </a:lnTo>
                  <a:lnTo>
                    <a:pt x="2666543" y="1982693"/>
                  </a:lnTo>
                  <a:lnTo>
                    <a:pt x="2684875" y="1941250"/>
                  </a:lnTo>
                  <a:lnTo>
                    <a:pt x="2701889" y="1899114"/>
                  </a:lnTo>
                  <a:lnTo>
                    <a:pt x="2717561" y="1856312"/>
                  </a:lnTo>
                  <a:lnTo>
                    <a:pt x="2731863" y="1812868"/>
                  </a:lnTo>
                  <a:lnTo>
                    <a:pt x="2744771" y="1768810"/>
                  </a:lnTo>
                  <a:lnTo>
                    <a:pt x="2756257" y="1724164"/>
                  </a:lnTo>
                  <a:lnTo>
                    <a:pt x="2766296" y="1678955"/>
                  </a:lnTo>
                  <a:lnTo>
                    <a:pt x="2774862" y="1633209"/>
                  </a:lnTo>
                  <a:lnTo>
                    <a:pt x="2781929" y="1586953"/>
                  </a:lnTo>
                  <a:lnTo>
                    <a:pt x="2787471" y="1540212"/>
                  </a:lnTo>
                  <a:lnTo>
                    <a:pt x="2791462" y="1493013"/>
                  </a:lnTo>
                  <a:lnTo>
                    <a:pt x="2793875" y="1445381"/>
                  </a:lnTo>
                  <a:lnTo>
                    <a:pt x="2794685" y="1397342"/>
                  </a:lnTo>
                  <a:lnTo>
                    <a:pt x="2793875" y="1349304"/>
                  </a:lnTo>
                  <a:lnTo>
                    <a:pt x="2791462" y="1301672"/>
                  </a:lnTo>
                  <a:lnTo>
                    <a:pt x="2787471" y="1254473"/>
                  </a:lnTo>
                  <a:lnTo>
                    <a:pt x="2781929" y="1207732"/>
                  </a:lnTo>
                  <a:lnTo>
                    <a:pt x="2774862" y="1161476"/>
                  </a:lnTo>
                  <a:lnTo>
                    <a:pt x="2766296" y="1115730"/>
                  </a:lnTo>
                  <a:lnTo>
                    <a:pt x="2756257" y="1070521"/>
                  </a:lnTo>
                  <a:lnTo>
                    <a:pt x="2744771" y="1025874"/>
                  </a:lnTo>
                  <a:lnTo>
                    <a:pt x="2731863" y="981816"/>
                  </a:lnTo>
                  <a:lnTo>
                    <a:pt x="2717561" y="938373"/>
                  </a:lnTo>
                  <a:lnTo>
                    <a:pt x="2701889" y="895571"/>
                  </a:lnTo>
                  <a:lnTo>
                    <a:pt x="2684875" y="853435"/>
                  </a:lnTo>
                  <a:lnTo>
                    <a:pt x="2666543" y="811991"/>
                  </a:lnTo>
                  <a:lnTo>
                    <a:pt x="2646921" y="771267"/>
                  </a:lnTo>
                  <a:lnTo>
                    <a:pt x="2626033" y="731287"/>
                  </a:lnTo>
                  <a:lnTo>
                    <a:pt x="2603906" y="692078"/>
                  </a:lnTo>
                  <a:lnTo>
                    <a:pt x="2580567" y="653666"/>
                  </a:lnTo>
                  <a:lnTo>
                    <a:pt x="2556040" y="616076"/>
                  </a:lnTo>
                  <a:lnTo>
                    <a:pt x="2530353" y="579335"/>
                  </a:lnTo>
                  <a:lnTo>
                    <a:pt x="2503530" y="543469"/>
                  </a:lnTo>
                  <a:lnTo>
                    <a:pt x="2475599" y="508504"/>
                  </a:lnTo>
                  <a:lnTo>
                    <a:pt x="2446585" y="474465"/>
                  </a:lnTo>
                  <a:lnTo>
                    <a:pt x="2416514" y="441380"/>
                  </a:lnTo>
                  <a:lnTo>
                    <a:pt x="2385412" y="409273"/>
                  </a:lnTo>
                  <a:lnTo>
                    <a:pt x="2353305" y="378171"/>
                  </a:lnTo>
                  <a:lnTo>
                    <a:pt x="2320219" y="348100"/>
                  </a:lnTo>
                  <a:lnTo>
                    <a:pt x="2286181" y="319086"/>
                  </a:lnTo>
                  <a:lnTo>
                    <a:pt x="2251216" y="291154"/>
                  </a:lnTo>
                  <a:lnTo>
                    <a:pt x="2215350" y="264332"/>
                  </a:lnTo>
                  <a:lnTo>
                    <a:pt x="2178609" y="238645"/>
                  </a:lnTo>
                  <a:lnTo>
                    <a:pt x="2141019" y="214118"/>
                  </a:lnTo>
                  <a:lnTo>
                    <a:pt x="2102607" y="190778"/>
                  </a:lnTo>
                  <a:lnTo>
                    <a:pt x="2063398" y="168652"/>
                  </a:lnTo>
                  <a:lnTo>
                    <a:pt x="2023418" y="147764"/>
                  </a:lnTo>
                  <a:lnTo>
                    <a:pt x="1982693" y="128142"/>
                  </a:lnTo>
                  <a:lnTo>
                    <a:pt x="1941250" y="109810"/>
                  </a:lnTo>
                  <a:lnTo>
                    <a:pt x="1899114" y="92795"/>
                  </a:lnTo>
                  <a:lnTo>
                    <a:pt x="1856312" y="77124"/>
                  </a:lnTo>
                  <a:lnTo>
                    <a:pt x="1812868" y="62822"/>
                  </a:lnTo>
                  <a:lnTo>
                    <a:pt x="1768810" y="49914"/>
                  </a:lnTo>
                  <a:lnTo>
                    <a:pt x="1724164" y="38428"/>
                  </a:lnTo>
                  <a:lnTo>
                    <a:pt x="1678955" y="28389"/>
                  </a:lnTo>
                  <a:lnTo>
                    <a:pt x="1633209" y="19823"/>
                  </a:lnTo>
                  <a:lnTo>
                    <a:pt x="1586953" y="12756"/>
                  </a:lnTo>
                  <a:lnTo>
                    <a:pt x="1540212" y="7214"/>
                  </a:lnTo>
                  <a:lnTo>
                    <a:pt x="1493013" y="3223"/>
                  </a:lnTo>
                  <a:lnTo>
                    <a:pt x="1445381" y="810"/>
                  </a:lnTo>
                  <a:lnTo>
                    <a:pt x="1397342" y="0"/>
                  </a:lnTo>
                  <a:close/>
                </a:path>
              </a:pathLst>
            </a:custGeom>
            <a:solidFill>
              <a:srgbClr val="C3C9C5"/>
            </a:solidFill>
          </p:spPr>
          <p:txBody>
            <a:bodyPr wrap="square" lIns="0" tIns="0" rIns="0" bIns="0" rtlCol="0"/>
            <a:lstStyle/>
            <a:p>
              <a:endParaRPr/>
            </a:p>
          </p:txBody>
        </p:sp>
        <p:sp>
          <p:nvSpPr>
            <p:cNvPr id="6" name="object 6"/>
            <p:cNvSpPr/>
            <p:nvPr/>
          </p:nvSpPr>
          <p:spPr>
            <a:xfrm>
              <a:off x="9478696" y="3821903"/>
              <a:ext cx="1205865" cy="851535"/>
            </a:xfrm>
            <a:custGeom>
              <a:avLst/>
              <a:gdLst/>
              <a:ahLst/>
              <a:cxnLst/>
              <a:rect l="l" t="t" r="r" b="b"/>
              <a:pathLst>
                <a:path w="1205865" h="851535">
                  <a:moveTo>
                    <a:pt x="851789" y="101"/>
                  </a:moveTo>
                  <a:lnTo>
                    <a:pt x="895154" y="93389"/>
                  </a:lnTo>
                  <a:lnTo>
                    <a:pt x="917395" y="145997"/>
                  </a:lnTo>
                  <a:lnTo>
                    <a:pt x="925517" y="177286"/>
                  </a:lnTo>
                  <a:lnTo>
                    <a:pt x="926528" y="206616"/>
                  </a:lnTo>
                  <a:lnTo>
                    <a:pt x="919113" y="253503"/>
                  </a:lnTo>
                  <a:lnTo>
                    <a:pt x="898186" y="294269"/>
                  </a:lnTo>
                  <a:lnTo>
                    <a:pt x="866231" y="326399"/>
                  </a:lnTo>
                  <a:lnTo>
                    <a:pt x="825727" y="347379"/>
                  </a:lnTo>
                  <a:lnTo>
                    <a:pt x="779157" y="354698"/>
                  </a:lnTo>
                  <a:lnTo>
                    <a:pt x="732623" y="346925"/>
                  </a:lnTo>
                  <a:lnTo>
                    <a:pt x="692214" y="325883"/>
                  </a:lnTo>
                  <a:lnTo>
                    <a:pt x="660397" y="293958"/>
                  </a:lnTo>
                  <a:lnTo>
                    <a:pt x="639636" y="253534"/>
                  </a:lnTo>
                  <a:lnTo>
                    <a:pt x="632396" y="206997"/>
                  </a:lnTo>
                  <a:lnTo>
                    <a:pt x="644394" y="154279"/>
                  </a:lnTo>
                  <a:lnTo>
                    <a:pt x="670293" y="85736"/>
                  </a:lnTo>
                  <a:lnTo>
                    <a:pt x="696097" y="26315"/>
                  </a:lnTo>
                  <a:lnTo>
                    <a:pt x="707809" y="965"/>
                  </a:lnTo>
                  <a:lnTo>
                    <a:pt x="353860" y="0"/>
                  </a:lnTo>
                  <a:lnTo>
                    <a:pt x="353682" y="354342"/>
                  </a:lnTo>
                  <a:lnTo>
                    <a:pt x="261490" y="310752"/>
                  </a:lnTo>
                  <a:lnTo>
                    <a:pt x="209272" y="288228"/>
                  </a:lnTo>
                  <a:lnTo>
                    <a:pt x="177687" y="279574"/>
                  </a:lnTo>
                  <a:lnTo>
                    <a:pt x="147396" y="277596"/>
                  </a:lnTo>
                  <a:lnTo>
                    <a:pt x="100404" y="285603"/>
                  </a:lnTo>
                  <a:lnTo>
                    <a:pt x="59823" y="306700"/>
                  </a:lnTo>
                  <a:lnTo>
                    <a:pt x="27999" y="338601"/>
                  </a:lnTo>
                  <a:lnTo>
                    <a:pt x="7276" y="379022"/>
                  </a:lnTo>
                  <a:lnTo>
                    <a:pt x="0" y="425678"/>
                  </a:lnTo>
                  <a:lnTo>
                    <a:pt x="7228" y="472231"/>
                  </a:lnTo>
                  <a:lnTo>
                    <a:pt x="27967" y="512686"/>
                  </a:lnTo>
                  <a:lnTo>
                    <a:pt x="59766" y="544633"/>
                  </a:lnTo>
                  <a:lnTo>
                    <a:pt x="100176" y="565663"/>
                  </a:lnTo>
                  <a:lnTo>
                    <a:pt x="146748" y="573366"/>
                  </a:lnTo>
                  <a:lnTo>
                    <a:pt x="199347" y="561419"/>
                  </a:lnTo>
                  <a:lnTo>
                    <a:pt x="268036" y="535803"/>
                  </a:lnTo>
                  <a:lnTo>
                    <a:pt x="327681" y="510316"/>
                  </a:lnTo>
                  <a:lnTo>
                    <a:pt x="353148" y="498754"/>
                  </a:lnTo>
                  <a:lnTo>
                    <a:pt x="354050" y="851369"/>
                  </a:lnTo>
                  <a:lnTo>
                    <a:pt x="402256" y="850161"/>
                  </a:lnTo>
                  <a:lnTo>
                    <a:pt x="449764" y="846297"/>
                  </a:lnTo>
                  <a:lnTo>
                    <a:pt x="496503" y="839847"/>
                  </a:lnTo>
                  <a:lnTo>
                    <a:pt x="542401" y="830885"/>
                  </a:lnTo>
                  <a:lnTo>
                    <a:pt x="587386" y="819482"/>
                  </a:lnTo>
                  <a:lnTo>
                    <a:pt x="631385" y="805712"/>
                  </a:lnTo>
                  <a:lnTo>
                    <a:pt x="674327" y="789645"/>
                  </a:lnTo>
                  <a:lnTo>
                    <a:pt x="716139" y="771353"/>
                  </a:lnTo>
                  <a:lnTo>
                    <a:pt x="756749" y="750910"/>
                  </a:lnTo>
                  <a:lnTo>
                    <a:pt x="796086" y="728387"/>
                  </a:lnTo>
                  <a:lnTo>
                    <a:pt x="834077" y="703857"/>
                  </a:lnTo>
                  <a:lnTo>
                    <a:pt x="870650" y="677391"/>
                  </a:lnTo>
                  <a:lnTo>
                    <a:pt x="905733" y="649061"/>
                  </a:lnTo>
                  <a:lnTo>
                    <a:pt x="939254" y="618940"/>
                  </a:lnTo>
                  <a:lnTo>
                    <a:pt x="971141" y="587100"/>
                  </a:lnTo>
                  <a:lnTo>
                    <a:pt x="1001322" y="553613"/>
                  </a:lnTo>
                  <a:lnTo>
                    <a:pt x="1029725" y="518551"/>
                  </a:lnTo>
                  <a:lnTo>
                    <a:pt x="1056277" y="481986"/>
                  </a:lnTo>
                  <a:lnTo>
                    <a:pt x="1080907" y="443991"/>
                  </a:lnTo>
                  <a:lnTo>
                    <a:pt x="1103543" y="404637"/>
                  </a:lnTo>
                  <a:lnTo>
                    <a:pt x="1124112" y="363996"/>
                  </a:lnTo>
                  <a:lnTo>
                    <a:pt x="1142542" y="322142"/>
                  </a:lnTo>
                  <a:lnTo>
                    <a:pt x="1158762" y="279145"/>
                  </a:lnTo>
                  <a:lnTo>
                    <a:pt x="1172700" y="235078"/>
                  </a:lnTo>
                  <a:lnTo>
                    <a:pt x="1184282" y="190014"/>
                  </a:lnTo>
                  <a:lnTo>
                    <a:pt x="1193438" y="144023"/>
                  </a:lnTo>
                  <a:lnTo>
                    <a:pt x="1200095" y="97179"/>
                  </a:lnTo>
                  <a:lnTo>
                    <a:pt x="1204180" y="49554"/>
                  </a:lnTo>
                  <a:lnTo>
                    <a:pt x="1205623" y="1219"/>
                  </a:lnTo>
                  <a:lnTo>
                    <a:pt x="851789" y="101"/>
                  </a:lnTo>
                  <a:close/>
                </a:path>
              </a:pathLst>
            </a:custGeom>
            <a:solidFill>
              <a:srgbClr val="9AA8A2"/>
            </a:solidFill>
          </p:spPr>
          <p:txBody>
            <a:bodyPr wrap="square" lIns="0" tIns="0" rIns="0" bIns="0" rtlCol="0"/>
            <a:lstStyle/>
            <a:p>
              <a:endParaRPr/>
            </a:p>
          </p:txBody>
        </p:sp>
        <p:sp>
          <p:nvSpPr>
            <p:cNvPr id="7" name="object 7"/>
            <p:cNvSpPr/>
            <p:nvPr/>
          </p:nvSpPr>
          <p:spPr>
            <a:xfrm>
              <a:off x="9832543" y="2971800"/>
              <a:ext cx="851535" cy="1205230"/>
            </a:xfrm>
            <a:custGeom>
              <a:avLst/>
              <a:gdLst/>
              <a:ahLst/>
              <a:cxnLst/>
              <a:rect l="l" t="t" r="r" b="b"/>
              <a:pathLst>
                <a:path w="851534" h="1205229">
                  <a:moveTo>
                    <a:pt x="0" y="0"/>
                  </a:moveTo>
                  <a:lnTo>
                    <a:pt x="0" y="352437"/>
                  </a:lnTo>
                  <a:lnTo>
                    <a:pt x="15930" y="344231"/>
                  </a:lnTo>
                  <a:lnTo>
                    <a:pt x="37833" y="334492"/>
                  </a:lnTo>
                  <a:lnTo>
                    <a:pt x="72575" y="320324"/>
                  </a:lnTo>
                  <a:lnTo>
                    <a:pt x="85648" y="314705"/>
                  </a:lnTo>
                  <a:lnTo>
                    <a:pt x="111550" y="303979"/>
                  </a:lnTo>
                  <a:lnTo>
                    <a:pt x="158164" y="288100"/>
                  </a:lnTo>
                  <a:lnTo>
                    <a:pt x="198728" y="277468"/>
                  </a:lnTo>
                  <a:lnTo>
                    <a:pt x="206146" y="276771"/>
                  </a:lnTo>
                  <a:lnTo>
                    <a:pt x="217752" y="277182"/>
                  </a:lnTo>
                  <a:lnTo>
                    <a:pt x="228803" y="278531"/>
                  </a:lnTo>
                  <a:lnTo>
                    <a:pt x="239482" y="280987"/>
                  </a:lnTo>
                  <a:lnTo>
                    <a:pt x="249974" y="284721"/>
                  </a:lnTo>
                  <a:lnTo>
                    <a:pt x="254952" y="284721"/>
                  </a:lnTo>
                  <a:lnTo>
                    <a:pt x="258927" y="286765"/>
                  </a:lnTo>
                  <a:lnTo>
                    <a:pt x="263905" y="288810"/>
                  </a:lnTo>
                  <a:lnTo>
                    <a:pt x="288806" y="302866"/>
                  </a:lnTo>
                  <a:lnTo>
                    <a:pt x="310718" y="320824"/>
                  </a:lnTo>
                  <a:lnTo>
                    <a:pt x="328896" y="342149"/>
                  </a:lnTo>
                  <a:lnTo>
                    <a:pt x="342595" y="366306"/>
                  </a:lnTo>
                  <a:lnTo>
                    <a:pt x="343573" y="372427"/>
                  </a:lnTo>
                  <a:lnTo>
                    <a:pt x="347573" y="380390"/>
                  </a:lnTo>
                  <a:lnTo>
                    <a:pt x="350183" y="391112"/>
                  </a:lnTo>
                  <a:lnTo>
                    <a:pt x="352048" y="402234"/>
                  </a:lnTo>
                  <a:lnTo>
                    <a:pt x="353168" y="413394"/>
                  </a:lnTo>
                  <a:lnTo>
                    <a:pt x="353542" y="424230"/>
                  </a:lnTo>
                  <a:lnTo>
                    <a:pt x="353356" y="431609"/>
                  </a:lnTo>
                  <a:lnTo>
                    <a:pt x="344582" y="474992"/>
                  </a:lnTo>
                  <a:lnTo>
                    <a:pt x="331622" y="501942"/>
                  </a:lnTo>
                  <a:lnTo>
                    <a:pt x="327647" y="509904"/>
                  </a:lnTo>
                  <a:lnTo>
                    <a:pt x="322668" y="515810"/>
                  </a:lnTo>
                  <a:lnTo>
                    <a:pt x="318693" y="519684"/>
                  </a:lnTo>
                  <a:lnTo>
                    <a:pt x="314693" y="525805"/>
                  </a:lnTo>
                  <a:lnTo>
                    <a:pt x="306730" y="533768"/>
                  </a:lnTo>
                  <a:lnTo>
                    <a:pt x="301751" y="537641"/>
                  </a:lnTo>
                  <a:lnTo>
                    <a:pt x="297764" y="539673"/>
                  </a:lnTo>
                  <a:lnTo>
                    <a:pt x="291782" y="543763"/>
                  </a:lnTo>
                  <a:lnTo>
                    <a:pt x="245852" y="566040"/>
                  </a:lnTo>
                  <a:lnTo>
                    <a:pt x="206146" y="571500"/>
                  </a:lnTo>
                  <a:lnTo>
                    <a:pt x="153763" y="559675"/>
                  </a:lnTo>
                  <a:lnTo>
                    <a:pt x="85142" y="533660"/>
                  </a:lnTo>
                  <a:lnTo>
                    <a:pt x="25486" y="507645"/>
                  </a:lnTo>
                  <a:lnTo>
                    <a:pt x="0" y="495820"/>
                  </a:lnTo>
                  <a:lnTo>
                    <a:pt x="0" y="850519"/>
                  </a:lnTo>
                  <a:lnTo>
                    <a:pt x="354545" y="850519"/>
                  </a:lnTo>
                  <a:lnTo>
                    <a:pt x="310206" y="943350"/>
                  </a:lnTo>
                  <a:lnTo>
                    <a:pt x="287437" y="995857"/>
                  </a:lnTo>
                  <a:lnTo>
                    <a:pt x="279048" y="1027448"/>
                  </a:lnTo>
                  <a:lnTo>
                    <a:pt x="277850" y="1057528"/>
                  </a:lnTo>
                  <a:lnTo>
                    <a:pt x="285434" y="1104271"/>
                  </a:lnTo>
                  <a:lnTo>
                    <a:pt x="306497" y="1144767"/>
                  </a:lnTo>
                  <a:lnTo>
                    <a:pt x="338508" y="1176637"/>
                  </a:lnTo>
                  <a:lnTo>
                    <a:pt x="378935" y="1197504"/>
                  </a:lnTo>
                  <a:lnTo>
                    <a:pt x="425246" y="1204988"/>
                  </a:lnTo>
                  <a:lnTo>
                    <a:pt x="471933" y="1197504"/>
                  </a:lnTo>
                  <a:lnTo>
                    <a:pt x="512407" y="1176637"/>
                  </a:lnTo>
                  <a:lnTo>
                    <a:pt x="544277" y="1144767"/>
                  </a:lnTo>
                  <a:lnTo>
                    <a:pt x="565153" y="1104271"/>
                  </a:lnTo>
                  <a:lnTo>
                    <a:pt x="572643" y="1057528"/>
                  </a:lnTo>
                  <a:lnTo>
                    <a:pt x="560970" y="1005049"/>
                  </a:lnTo>
                  <a:lnTo>
                    <a:pt x="535292" y="936126"/>
                  </a:lnTo>
                  <a:lnTo>
                    <a:pt x="509613" y="876152"/>
                  </a:lnTo>
                  <a:lnTo>
                    <a:pt x="497941" y="850519"/>
                  </a:lnTo>
                  <a:lnTo>
                    <a:pt x="851496" y="850519"/>
                  </a:lnTo>
                  <a:lnTo>
                    <a:pt x="850148" y="802217"/>
                  </a:lnTo>
                  <a:lnTo>
                    <a:pt x="846150" y="754626"/>
                  </a:lnTo>
                  <a:lnTo>
                    <a:pt x="839575" y="707819"/>
                  </a:lnTo>
                  <a:lnTo>
                    <a:pt x="830495" y="661867"/>
                  </a:lnTo>
                  <a:lnTo>
                    <a:pt x="818981" y="616841"/>
                  </a:lnTo>
                  <a:lnTo>
                    <a:pt x="805107" y="572813"/>
                  </a:lnTo>
                  <a:lnTo>
                    <a:pt x="788943" y="529854"/>
                  </a:lnTo>
                  <a:lnTo>
                    <a:pt x="770562" y="488035"/>
                  </a:lnTo>
                  <a:lnTo>
                    <a:pt x="750037" y="447429"/>
                  </a:lnTo>
                  <a:lnTo>
                    <a:pt x="727438" y="408107"/>
                  </a:lnTo>
                  <a:lnTo>
                    <a:pt x="702838" y="370140"/>
                  </a:lnTo>
                  <a:lnTo>
                    <a:pt x="676310" y="333600"/>
                  </a:lnTo>
                  <a:lnTo>
                    <a:pt x="647925" y="298558"/>
                  </a:lnTo>
                  <a:lnTo>
                    <a:pt x="617754" y="265086"/>
                  </a:lnTo>
                  <a:lnTo>
                    <a:pt x="585871" y="233255"/>
                  </a:lnTo>
                  <a:lnTo>
                    <a:pt x="552347" y="203137"/>
                  </a:lnTo>
                  <a:lnTo>
                    <a:pt x="517255" y="174803"/>
                  </a:lnTo>
                  <a:lnTo>
                    <a:pt x="480665" y="148325"/>
                  </a:lnTo>
                  <a:lnTo>
                    <a:pt x="442651" y="123774"/>
                  </a:lnTo>
                  <a:lnTo>
                    <a:pt x="403285" y="101222"/>
                  </a:lnTo>
                  <a:lnTo>
                    <a:pt x="362637" y="80741"/>
                  </a:lnTo>
                  <a:lnTo>
                    <a:pt x="320781" y="62401"/>
                  </a:lnTo>
                  <a:lnTo>
                    <a:pt x="277789" y="46275"/>
                  </a:lnTo>
                  <a:lnTo>
                    <a:pt x="233732" y="32433"/>
                  </a:lnTo>
                  <a:lnTo>
                    <a:pt x="188682" y="20948"/>
                  </a:lnTo>
                  <a:lnTo>
                    <a:pt x="142712" y="11890"/>
                  </a:lnTo>
                  <a:lnTo>
                    <a:pt x="95894" y="5332"/>
                  </a:lnTo>
                  <a:lnTo>
                    <a:pt x="48299" y="1345"/>
                  </a:lnTo>
                  <a:lnTo>
                    <a:pt x="0" y="0"/>
                  </a:lnTo>
                  <a:close/>
                </a:path>
              </a:pathLst>
            </a:custGeom>
            <a:solidFill>
              <a:srgbClr val="D8DCD9"/>
            </a:solidFill>
          </p:spPr>
          <p:txBody>
            <a:bodyPr wrap="square" lIns="0" tIns="0" rIns="0" bIns="0" rtlCol="0"/>
            <a:lstStyle/>
            <a:p>
              <a:endParaRPr/>
            </a:p>
          </p:txBody>
        </p:sp>
        <p:sp>
          <p:nvSpPr>
            <p:cNvPr id="8" name="object 8"/>
            <p:cNvSpPr/>
            <p:nvPr/>
          </p:nvSpPr>
          <p:spPr>
            <a:xfrm>
              <a:off x="8981051" y="2971794"/>
              <a:ext cx="1205230" cy="850900"/>
            </a:xfrm>
            <a:custGeom>
              <a:avLst/>
              <a:gdLst/>
              <a:ahLst/>
              <a:cxnLst/>
              <a:rect l="l" t="t" r="r" b="b"/>
              <a:pathLst>
                <a:path w="1205229" h="850900">
                  <a:moveTo>
                    <a:pt x="851496" y="0"/>
                  </a:moveTo>
                  <a:lnTo>
                    <a:pt x="803197" y="1345"/>
                  </a:lnTo>
                  <a:lnTo>
                    <a:pt x="755602" y="5332"/>
                  </a:lnTo>
                  <a:lnTo>
                    <a:pt x="708784" y="11890"/>
                  </a:lnTo>
                  <a:lnTo>
                    <a:pt x="662814" y="20948"/>
                  </a:lnTo>
                  <a:lnTo>
                    <a:pt x="617764" y="32433"/>
                  </a:lnTo>
                  <a:lnTo>
                    <a:pt x="573707" y="46275"/>
                  </a:lnTo>
                  <a:lnTo>
                    <a:pt x="530715" y="62401"/>
                  </a:lnTo>
                  <a:lnTo>
                    <a:pt x="488859" y="80741"/>
                  </a:lnTo>
                  <a:lnTo>
                    <a:pt x="448211" y="101222"/>
                  </a:lnTo>
                  <a:lnTo>
                    <a:pt x="408845" y="123774"/>
                  </a:lnTo>
                  <a:lnTo>
                    <a:pt x="370831" y="148325"/>
                  </a:lnTo>
                  <a:lnTo>
                    <a:pt x="334241" y="174803"/>
                  </a:lnTo>
                  <a:lnTo>
                    <a:pt x="299149" y="203137"/>
                  </a:lnTo>
                  <a:lnTo>
                    <a:pt x="265625" y="233255"/>
                  </a:lnTo>
                  <a:lnTo>
                    <a:pt x="233742" y="265086"/>
                  </a:lnTo>
                  <a:lnTo>
                    <a:pt x="203571" y="298558"/>
                  </a:lnTo>
                  <a:lnTo>
                    <a:pt x="175186" y="333600"/>
                  </a:lnTo>
                  <a:lnTo>
                    <a:pt x="148657" y="370140"/>
                  </a:lnTo>
                  <a:lnTo>
                    <a:pt x="124058" y="408107"/>
                  </a:lnTo>
                  <a:lnTo>
                    <a:pt x="101459" y="447429"/>
                  </a:lnTo>
                  <a:lnTo>
                    <a:pt x="80934" y="488035"/>
                  </a:lnTo>
                  <a:lnTo>
                    <a:pt x="62553" y="529854"/>
                  </a:lnTo>
                  <a:lnTo>
                    <a:pt x="46389" y="572813"/>
                  </a:lnTo>
                  <a:lnTo>
                    <a:pt x="32515" y="616841"/>
                  </a:lnTo>
                  <a:lnTo>
                    <a:pt x="21001" y="661867"/>
                  </a:lnTo>
                  <a:lnTo>
                    <a:pt x="11921" y="707819"/>
                  </a:lnTo>
                  <a:lnTo>
                    <a:pt x="5346" y="754626"/>
                  </a:lnTo>
                  <a:lnTo>
                    <a:pt x="1348" y="802217"/>
                  </a:lnTo>
                  <a:lnTo>
                    <a:pt x="0" y="850519"/>
                  </a:lnTo>
                  <a:lnTo>
                    <a:pt x="353542" y="850519"/>
                  </a:lnTo>
                  <a:lnTo>
                    <a:pt x="309783" y="757562"/>
                  </a:lnTo>
                  <a:lnTo>
                    <a:pt x="287312" y="704991"/>
                  </a:lnTo>
                  <a:lnTo>
                    <a:pt x="279033" y="673377"/>
                  </a:lnTo>
                  <a:lnTo>
                    <a:pt x="277850" y="643293"/>
                  </a:lnTo>
                  <a:lnTo>
                    <a:pt x="285442" y="596550"/>
                  </a:lnTo>
                  <a:lnTo>
                    <a:pt x="306560" y="556054"/>
                  </a:lnTo>
                  <a:lnTo>
                    <a:pt x="338722" y="524184"/>
                  </a:lnTo>
                  <a:lnTo>
                    <a:pt x="379442" y="503317"/>
                  </a:lnTo>
                  <a:lnTo>
                    <a:pt x="426237" y="495833"/>
                  </a:lnTo>
                  <a:lnTo>
                    <a:pt x="472441" y="503317"/>
                  </a:lnTo>
                  <a:lnTo>
                    <a:pt x="512621" y="524184"/>
                  </a:lnTo>
                  <a:lnTo>
                    <a:pt x="544341" y="556054"/>
                  </a:lnTo>
                  <a:lnTo>
                    <a:pt x="565161" y="596550"/>
                  </a:lnTo>
                  <a:lnTo>
                    <a:pt x="572643" y="643293"/>
                  </a:lnTo>
                  <a:lnTo>
                    <a:pt x="560816" y="695806"/>
                  </a:lnTo>
                  <a:lnTo>
                    <a:pt x="534797" y="764803"/>
                  </a:lnTo>
                  <a:lnTo>
                    <a:pt x="508777" y="824851"/>
                  </a:lnTo>
                  <a:lnTo>
                    <a:pt x="496950" y="850519"/>
                  </a:lnTo>
                  <a:lnTo>
                    <a:pt x="851496" y="850519"/>
                  </a:lnTo>
                  <a:lnTo>
                    <a:pt x="851496" y="495833"/>
                  </a:lnTo>
                  <a:lnTo>
                    <a:pt x="943778" y="539578"/>
                  </a:lnTo>
                  <a:lnTo>
                    <a:pt x="996011" y="562041"/>
                  </a:lnTo>
                  <a:lnTo>
                    <a:pt x="1027520" y="570317"/>
                  </a:lnTo>
                  <a:lnTo>
                    <a:pt x="1057630" y="571500"/>
                  </a:lnTo>
                  <a:lnTo>
                    <a:pt x="1078001" y="570072"/>
                  </a:lnTo>
                  <a:lnTo>
                    <a:pt x="1097343" y="566045"/>
                  </a:lnTo>
                  <a:lnTo>
                    <a:pt x="1115752" y="559798"/>
                  </a:lnTo>
                  <a:lnTo>
                    <a:pt x="1133322" y="551713"/>
                  </a:lnTo>
                  <a:lnTo>
                    <a:pt x="1143279" y="543763"/>
                  </a:lnTo>
                  <a:lnTo>
                    <a:pt x="1149248" y="539686"/>
                  </a:lnTo>
                  <a:lnTo>
                    <a:pt x="1153248" y="537641"/>
                  </a:lnTo>
                  <a:lnTo>
                    <a:pt x="1158227" y="533768"/>
                  </a:lnTo>
                  <a:lnTo>
                    <a:pt x="1166190" y="525818"/>
                  </a:lnTo>
                  <a:lnTo>
                    <a:pt x="1170177" y="519696"/>
                  </a:lnTo>
                  <a:lnTo>
                    <a:pt x="1174153" y="515823"/>
                  </a:lnTo>
                  <a:lnTo>
                    <a:pt x="1179131" y="509905"/>
                  </a:lnTo>
                  <a:lnTo>
                    <a:pt x="1183106" y="501954"/>
                  </a:lnTo>
                  <a:lnTo>
                    <a:pt x="1187107" y="495833"/>
                  </a:lnTo>
                  <a:lnTo>
                    <a:pt x="1202042" y="454025"/>
                  </a:lnTo>
                  <a:lnTo>
                    <a:pt x="1205039" y="424243"/>
                  </a:lnTo>
                  <a:lnTo>
                    <a:pt x="1204663" y="413405"/>
                  </a:lnTo>
                  <a:lnTo>
                    <a:pt x="1203539" y="402240"/>
                  </a:lnTo>
                  <a:lnTo>
                    <a:pt x="1201669" y="391114"/>
                  </a:lnTo>
                  <a:lnTo>
                    <a:pt x="1199057" y="380390"/>
                  </a:lnTo>
                  <a:lnTo>
                    <a:pt x="1195070" y="372440"/>
                  </a:lnTo>
                  <a:lnTo>
                    <a:pt x="1194079" y="366318"/>
                  </a:lnTo>
                  <a:lnTo>
                    <a:pt x="1162202" y="320835"/>
                  </a:lnTo>
                  <a:lnTo>
                    <a:pt x="1115390" y="288810"/>
                  </a:lnTo>
                  <a:lnTo>
                    <a:pt x="1110411" y="286766"/>
                  </a:lnTo>
                  <a:lnTo>
                    <a:pt x="1106436" y="284734"/>
                  </a:lnTo>
                  <a:lnTo>
                    <a:pt x="1101471" y="284734"/>
                  </a:lnTo>
                  <a:lnTo>
                    <a:pt x="1090974" y="280995"/>
                  </a:lnTo>
                  <a:lnTo>
                    <a:pt x="1080293" y="278539"/>
                  </a:lnTo>
                  <a:lnTo>
                    <a:pt x="1069241" y="277193"/>
                  </a:lnTo>
                  <a:lnTo>
                    <a:pt x="1057630" y="276783"/>
                  </a:lnTo>
                  <a:lnTo>
                    <a:pt x="1050214" y="277481"/>
                  </a:lnTo>
                  <a:lnTo>
                    <a:pt x="1009661" y="288108"/>
                  </a:lnTo>
                  <a:lnTo>
                    <a:pt x="971994" y="300647"/>
                  </a:lnTo>
                  <a:lnTo>
                    <a:pt x="889330" y="334505"/>
                  </a:lnTo>
                  <a:lnTo>
                    <a:pt x="851496" y="352450"/>
                  </a:lnTo>
                  <a:lnTo>
                    <a:pt x="851496" y="0"/>
                  </a:lnTo>
                  <a:close/>
                </a:path>
              </a:pathLst>
            </a:custGeom>
            <a:solidFill>
              <a:srgbClr val="9AA8A2"/>
            </a:solidFill>
          </p:spPr>
          <p:txBody>
            <a:bodyPr wrap="square" lIns="0" tIns="0" rIns="0" bIns="0" rtlCol="0"/>
            <a:lstStyle/>
            <a:p>
              <a:endParaRPr/>
            </a:p>
          </p:txBody>
        </p:sp>
        <p:sp>
          <p:nvSpPr>
            <p:cNvPr id="9" name="object 9"/>
            <p:cNvSpPr/>
            <p:nvPr/>
          </p:nvSpPr>
          <p:spPr>
            <a:xfrm>
              <a:off x="8981056" y="3467625"/>
              <a:ext cx="851535" cy="1205230"/>
            </a:xfrm>
            <a:custGeom>
              <a:avLst/>
              <a:gdLst/>
              <a:ahLst/>
              <a:cxnLst/>
              <a:rect l="l" t="t" r="r" b="b"/>
              <a:pathLst>
                <a:path w="851534" h="1205229">
                  <a:moveTo>
                    <a:pt x="426237" y="0"/>
                  </a:moveTo>
                  <a:lnTo>
                    <a:pt x="379442" y="7484"/>
                  </a:lnTo>
                  <a:lnTo>
                    <a:pt x="338722" y="28350"/>
                  </a:lnTo>
                  <a:lnTo>
                    <a:pt x="306560" y="60221"/>
                  </a:lnTo>
                  <a:lnTo>
                    <a:pt x="285442" y="100717"/>
                  </a:lnTo>
                  <a:lnTo>
                    <a:pt x="277850" y="147459"/>
                  </a:lnTo>
                  <a:lnTo>
                    <a:pt x="289677" y="199973"/>
                  </a:lnTo>
                  <a:lnTo>
                    <a:pt x="315696" y="268970"/>
                  </a:lnTo>
                  <a:lnTo>
                    <a:pt x="341715" y="329018"/>
                  </a:lnTo>
                  <a:lnTo>
                    <a:pt x="353542" y="354685"/>
                  </a:lnTo>
                  <a:lnTo>
                    <a:pt x="0" y="354685"/>
                  </a:lnTo>
                  <a:lnTo>
                    <a:pt x="1348" y="402967"/>
                  </a:lnTo>
                  <a:lnTo>
                    <a:pt x="5346" y="450538"/>
                  </a:lnTo>
                  <a:lnTo>
                    <a:pt x="11921" y="497328"/>
                  </a:lnTo>
                  <a:lnTo>
                    <a:pt x="21001" y="543264"/>
                  </a:lnTo>
                  <a:lnTo>
                    <a:pt x="32514" y="588275"/>
                  </a:lnTo>
                  <a:lnTo>
                    <a:pt x="46388" y="632289"/>
                  </a:lnTo>
                  <a:lnTo>
                    <a:pt x="62551" y="675235"/>
                  </a:lnTo>
                  <a:lnTo>
                    <a:pt x="80931" y="717042"/>
                  </a:lnTo>
                  <a:lnTo>
                    <a:pt x="101456" y="757638"/>
                  </a:lnTo>
                  <a:lnTo>
                    <a:pt x="124054" y="796950"/>
                  </a:lnTo>
                  <a:lnTo>
                    <a:pt x="148653" y="834909"/>
                  </a:lnTo>
                  <a:lnTo>
                    <a:pt x="175181" y="871441"/>
                  </a:lnTo>
                  <a:lnTo>
                    <a:pt x="203566" y="906477"/>
                  </a:lnTo>
                  <a:lnTo>
                    <a:pt x="233736" y="939943"/>
                  </a:lnTo>
                  <a:lnTo>
                    <a:pt x="265618" y="971768"/>
                  </a:lnTo>
                  <a:lnTo>
                    <a:pt x="299141" y="1001882"/>
                  </a:lnTo>
                  <a:lnTo>
                    <a:pt x="334233" y="1030212"/>
                  </a:lnTo>
                  <a:lnTo>
                    <a:pt x="370822" y="1056686"/>
                  </a:lnTo>
                  <a:lnTo>
                    <a:pt x="408835" y="1081234"/>
                  </a:lnTo>
                  <a:lnTo>
                    <a:pt x="448202" y="1103784"/>
                  </a:lnTo>
                  <a:lnTo>
                    <a:pt x="488848" y="1124264"/>
                  </a:lnTo>
                  <a:lnTo>
                    <a:pt x="530704" y="1142602"/>
                  </a:lnTo>
                  <a:lnTo>
                    <a:pt x="573696" y="1158728"/>
                  </a:lnTo>
                  <a:lnTo>
                    <a:pt x="617753" y="1172569"/>
                  </a:lnTo>
                  <a:lnTo>
                    <a:pt x="662802" y="1184053"/>
                  </a:lnTo>
                  <a:lnTo>
                    <a:pt x="708771" y="1193111"/>
                  </a:lnTo>
                  <a:lnTo>
                    <a:pt x="755590" y="1199669"/>
                  </a:lnTo>
                  <a:lnTo>
                    <a:pt x="803184" y="1203656"/>
                  </a:lnTo>
                  <a:lnTo>
                    <a:pt x="851484" y="1205001"/>
                  </a:lnTo>
                  <a:lnTo>
                    <a:pt x="851484" y="852551"/>
                  </a:lnTo>
                  <a:lnTo>
                    <a:pt x="758614" y="896295"/>
                  </a:lnTo>
                  <a:lnTo>
                    <a:pt x="706078" y="918759"/>
                  </a:lnTo>
                  <a:lnTo>
                    <a:pt x="674454" y="927035"/>
                  </a:lnTo>
                  <a:lnTo>
                    <a:pt x="644321" y="928217"/>
                  </a:lnTo>
                  <a:lnTo>
                    <a:pt x="598016" y="920733"/>
                  </a:lnTo>
                  <a:lnTo>
                    <a:pt x="557593" y="899866"/>
                  </a:lnTo>
                  <a:lnTo>
                    <a:pt x="525584" y="867996"/>
                  </a:lnTo>
                  <a:lnTo>
                    <a:pt x="504521" y="827500"/>
                  </a:lnTo>
                  <a:lnTo>
                    <a:pt x="496938" y="780757"/>
                  </a:lnTo>
                  <a:lnTo>
                    <a:pt x="504521" y="734114"/>
                  </a:lnTo>
                  <a:lnTo>
                    <a:pt x="525584" y="693678"/>
                  </a:lnTo>
                  <a:lnTo>
                    <a:pt x="557593" y="661839"/>
                  </a:lnTo>
                  <a:lnTo>
                    <a:pt x="598016" y="640983"/>
                  </a:lnTo>
                  <a:lnTo>
                    <a:pt x="644321" y="633501"/>
                  </a:lnTo>
                  <a:lnTo>
                    <a:pt x="697286" y="645324"/>
                  </a:lnTo>
                  <a:lnTo>
                    <a:pt x="766210" y="671334"/>
                  </a:lnTo>
                  <a:lnTo>
                    <a:pt x="825980" y="697345"/>
                  </a:lnTo>
                  <a:lnTo>
                    <a:pt x="851484" y="709168"/>
                  </a:lnTo>
                  <a:lnTo>
                    <a:pt x="851484" y="354685"/>
                  </a:lnTo>
                  <a:lnTo>
                    <a:pt x="496938" y="354685"/>
                  </a:lnTo>
                  <a:lnTo>
                    <a:pt x="540697" y="261729"/>
                  </a:lnTo>
                  <a:lnTo>
                    <a:pt x="563168" y="209157"/>
                  </a:lnTo>
                  <a:lnTo>
                    <a:pt x="571447" y="177543"/>
                  </a:lnTo>
                  <a:lnTo>
                    <a:pt x="572630" y="147459"/>
                  </a:lnTo>
                  <a:lnTo>
                    <a:pt x="565148" y="100717"/>
                  </a:lnTo>
                  <a:lnTo>
                    <a:pt x="544329" y="60221"/>
                  </a:lnTo>
                  <a:lnTo>
                    <a:pt x="512611" y="28350"/>
                  </a:lnTo>
                  <a:lnTo>
                    <a:pt x="472434" y="7484"/>
                  </a:lnTo>
                  <a:lnTo>
                    <a:pt x="426237" y="0"/>
                  </a:lnTo>
                  <a:close/>
                </a:path>
              </a:pathLst>
            </a:custGeom>
            <a:solidFill>
              <a:srgbClr val="AEB8B3"/>
            </a:solidFill>
          </p:spPr>
          <p:txBody>
            <a:bodyPr wrap="square" lIns="0" tIns="0" rIns="0" bIns="0" rtlCol="0"/>
            <a:lstStyle/>
            <a:p>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E2E6E3"/>
        </a:solidFill>
        <a:effectLst/>
      </p:bgPr>
    </p:bg>
    <p:spTree>
      <p:nvGrpSpPr>
        <p:cNvPr id="1" name=""/>
        <p:cNvGrpSpPr/>
        <p:nvPr/>
      </p:nvGrpSpPr>
      <p:grpSpPr>
        <a:xfrm>
          <a:off x="0" y="0"/>
          <a:ext cx="0" cy="0"/>
          <a:chOff x="0" y="0"/>
          <a:chExt cx="0" cy="0"/>
        </a:xfrm>
      </p:grpSpPr>
      <p:sp>
        <p:nvSpPr>
          <p:cNvPr id="2" name="object 2"/>
          <p:cNvSpPr txBox="1"/>
          <p:nvPr/>
        </p:nvSpPr>
        <p:spPr>
          <a:xfrm>
            <a:off x="751521" y="426783"/>
            <a:ext cx="217614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WORKING</a:t>
            </a:r>
            <a:r>
              <a:rPr sz="1100" b="1" spc="10" dirty="0">
                <a:solidFill>
                  <a:srgbClr val="716A66"/>
                </a:solidFill>
                <a:latin typeface="DIN 2014 Bold"/>
                <a:cs typeface="DIN 2014 Bold"/>
              </a:rPr>
              <a:t> </a:t>
            </a:r>
            <a:r>
              <a:rPr sz="1100" b="1" dirty="0">
                <a:solidFill>
                  <a:srgbClr val="716A66"/>
                </a:solidFill>
                <a:latin typeface="DIN 2014 Bold"/>
                <a:cs typeface="DIN 2014 Bold"/>
              </a:rPr>
              <a:t>SEAMLESSLY</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TOGETHER</a:t>
            </a:r>
            <a:endParaRPr sz="1100">
              <a:latin typeface="DIN 2014 Bold"/>
              <a:cs typeface="DIN 2014 Bold"/>
            </a:endParaRPr>
          </a:p>
        </p:txBody>
      </p:sp>
      <p:sp>
        <p:nvSpPr>
          <p:cNvPr id="3" name="object 3"/>
          <p:cNvSpPr txBox="1"/>
          <p:nvPr/>
        </p:nvSpPr>
        <p:spPr>
          <a:xfrm>
            <a:off x="750823" y="798467"/>
            <a:ext cx="6492240"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Growing</a:t>
            </a:r>
            <a:r>
              <a:rPr sz="2800" b="1" spc="-85" dirty="0">
                <a:solidFill>
                  <a:srgbClr val="716A66"/>
                </a:solidFill>
                <a:latin typeface="DIN 2014 Bold"/>
                <a:cs typeface="DIN 2014 Bold"/>
              </a:rPr>
              <a:t> </a:t>
            </a:r>
            <a:r>
              <a:rPr sz="2800" b="1" spc="-10" dirty="0">
                <a:solidFill>
                  <a:srgbClr val="716A66"/>
                </a:solidFill>
                <a:latin typeface="DIN 2014 Bold"/>
                <a:cs typeface="DIN 2014 Bold"/>
              </a:rPr>
              <a:t>Presence</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Are</a:t>
            </a:r>
            <a:r>
              <a:rPr sz="3600" spc="-30" dirty="0">
                <a:solidFill>
                  <a:srgbClr val="716A66"/>
                </a:solidFill>
                <a:latin typeface="DIN 2014 Light"/>
                <a:cs typeface="DIN 2014 Light"/>
              </a:rPr>
              <a:t> </a:t>
            </a:r>
            <a:r>
              <a:rPr sz="3600" dirty="0">
                <a:solidFill>
                  <a:srgbClr val="716A66"/>
                </a:solidFill>
                <a:latin typeface="DIN 2014 Light"/>
                <a:cs typeface="DIN 2014 Light"/>
              </a:rPr>
              <a:t>you</a:t>
            </a:r>
            <a:r>
              <a:rPr sz="3600" spc="-30" dirty="0">
                <a:solidFill>
                  <a:srgbClr val="716A66"/>
                </a:solidFill>
                <a:latin typeface="DIN 2014 Light"/>
                <a:cs typeface="DIN 2014 Light"/>
              </a:rPr>
              <a:t> </a:t>
            </a:r>
            <a:r>
              <a:rPr sz="3600" dirty="0">
                <a:solidFill>
                  <a:srgbClr val="716A66"/>
                </a:solidFill>
                <a:latin typeface="DIN 2014 Light"/>
                <a:cs typeface="DIN 2014 Light"/>
              </a:rPr>
              <a:t>aware</a:t>
            </a:r>
            <a:r>
              <a:rPr sz="3600" spc="-25" dirty="0">
                <a:solidFill>
                  <a:srgbClr val="716A66"/>
                </a:solidFill>
                <a:latin typeface="DIN 2014 Light"/>
                <a:cs typeface="DIN 2014 Light"/>
              </a:rPr>
              <a:t> </a:t>
            </a:r>
            <a:r>
              <a:rPr sz="3600" dirty="0">
                <a:solidFill>
                  <a:srgbClr val="716A66"/>
                </a:solidFill>
                <a:latin typeface="DIN 2014 Light"/>
                <a:cs typeface="DIN 2014 Light"/>
              </a:rPr>
              <a:t>of</a:t>
            </a:r>
            <a:r>
              <a:rPr sz="3600" spc="-30" dirty="0">
                <a:solidFill>
                  <a:srgbClr val="716A66"/>
                </a:solidFill>
                <a:latin typeface="DIN 2014 Light"/>
                <a:cs typeface="DIN 2014 Light"/>
              </a:rPr>
              <a:t> </a:t>
            </a:r>
            <a:r>
              <a:rPr sz="3600" dirty="0">
                <a:solidFill>
                  <a:srgbClr val="716A66"/>
                </a:solidFill>
                <a:latin typeface="DIN 2014 Light"/>
                <a:cs typeface="DIN 2014 Light"/>
              </a:rPr>
              <a:t>the</a:t>
            </a:r>
            <a:r>
              <a:rPr sz="3600" spc="-30" dirty="0">
                <a:solidFill>
                  <a:srgbClr val="716A66"/>
                </a:solidFill>
                <a:latin typeface="DIN 2014 Light"/>
                <a:cs typeface="DIN 2014 Light"/>
              </a:rPr>
              <a:t> </a:t>
            </a:r>
            <a:r>
              <a:rPr sz="3600" spc="-10" dirty="0">
                <a:solidFill>
                  <a:srgbClr val="716A66"/>
                </a:solidFill>
                <a:latin typeface="DIN 2014 Light"/>
                <a:cs typeface="DIN 2014 Light"/>
              </a:rPr>
              <a:t>relationships </a:t>
            </a:r>
            <a:r>
              <a:rPr sz="3600" dirty="0">
                <a:solidFill>
                  <a:srgbClr val="716A66"/>
                </a:solidFill>
                <a:latin typeface="DIN 2014 Light"/>
                <a:cs typeface="DIN 2014 Light"/>
              </a:rPr>
              <a:t>we</a:t>
            </a:r>
            <a:r>
              <a:rPr sz="3600" spc="-10" dirty="0">
                <a:solidFill>
                  <a:srgbClr val="716A66"/>
                </a:solidFill>
                <a:latin typeface="DIN 2014 Light"/>
                <a:cs typeface="DIN 2014 Light"/>
              </a:rPr>
              <a:t> </a:t>
            </a:r>
            <a:r>
              <a:rPr sz="3600" dirty="0">
                <a:solidFill>
                  <a:srgbClr val="716A66"/>
                </a:solidFill>
                <a:latin typeface="DIN 2014 Light"/>
                <a:cs typeface="DIN 2014 Light"/>
              </a:rPr>
              <a:t>are</a:t>
            </a:r>
            <a:r>
              <a:rPr sz="3600" spc="-10" dirty="0">
                <a:solidFill>
                  <a:srgbClr val="716A66"/>
                </a:solidFill>
                <a:latin typeface="DIN 2014 Light"/>
                <a:cs typeface="DIN 2014 Light"/>
              </a:rPr>
              <a:t> </a:t>
            </a:r>
            <a:r>
              <a:rPr sz="3600" dirty="0">
                <a:solidFill>
                  <a:srgbClr val="716A66"/>
                </a:solidFill>
                <a:latin typeface="DIN 2014 Light"/>
                <a:cs typeface="DIN 2014 Light"/>
              </a:rPr>
              <a:t>nurturing</a:t>
            </a:r>
            <a:r>
              <a:rPr sz="3600" spc="-10" dirty="0">
                <a:solidFill>
                  <a:srgbClr val="716A66"/>
                </a:solidFill>
                <a:latin typeface="DIN 2014 Light"/>
                <a:cs typeface="DIN 2014 Light"/>
              </a:rPr>
              <a:t> </a:t>
            </a:r>
            <a:r>
              <a:rPr sz="3600" dirty="0">
                <a:solidFill>
                  <a:srgbClr val="716A66"/>
                </a:solidFill>
                <a:latin typeface="DIN 2014 Light"/>
                <a:cs typeface="DIN 2014 Light"/>
              </a:rPr>
              <a:t>in</a:t>
            </a:r>
            <a:r>
              <a:rPr sz="3600" spc="-10" dirty="0">
                <a:solidFill>
                  <a:srgbClr val="716A66"/>
                </a:solidFill>
                <a:latin typeface="DIN 2014 Light"/>
                <a:cs typeface="DIN 2014 Light"/>
              </a:rPr>
              <a:t> </a:t>
            </a:r>
            <a:r>
              <a:rPr sz="3600" dirty="0">
                <a:solidFill>
                  <a:srgbClr val="716A66"/>
                </a:solidFill>
                <a:latin typeface="DIN 2014 Light"/>
                <a:cs typeface="DIN 2014 Light"/>
              </a:rPr>
              <a:t>your</a:t>
            </a:r>
            <a:r>
              <a:rPr sz="3600" spc="-5" dirty="0">
                <a:solidFill>
                  <a:srgbClr val="716A66"/>
                </a:solidFill>
                <a:latin typeface="DIN 2014 Light"/>
                <a:cs typeface="DIN 2014 Light"/>
              </a:rPr>
              <a:t> </a:t>
            </a:r>
            <a:r>
              <a:rPr sz="3600" spc="-10" dirty="0">
                <a:solidFill>
                  <a:srgbClr val="716A66"/>
                </a:solidFill>
                <a:latin typeface="DIN 2014 Light"/>
                <a:cs typeface="DIN 2014 Light"/>
              </a:rPr>
              <a:t>market?</a:t>
            </a:r>
            <a:endParaRPr sz="3600">
              <a:latin typeface="DIN 2014 Light"/>
              <a:cs typeface="DIN 2014 Ligh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17614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WORKING</a:t>
            </a:r>
            <a:r>
              <a:rPr sz="1100" b="1" spc="10" dirty="0">
                <a:solidFill>
                  <a:srgbClr val="716A66"/>
                </a:solidFill>
                <a:latin typeface="DIN 2014 Bold"/>
                <a:cs typeface="DIN 2014 Bold"/>
              </a:rPr>
              <a:t> </a:t>
            </a:r>
            <a:r>
              <a:rPr sz="1100" b="1" dirty="0">
                <a:solidFill>
                  <a:srgbClr val="716A66"/>
                </a:solidFill>
                <a:latin typeface="DIN 2014 Bold"/>
                <a:cs typeface="DIN 2014 Bold"/>
              </a:rPr>
              <a:t>SEAMLESSLY</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TOGETHER</a:t>
            </a:r>
            <a:endParaRPr sz="1100">
              <a:latin typeface="DIN 2014 Bold"/>
              <a:cs typeface="DIN 2014 Bold"/>
            </a:endParaRPr>
          </a:p>
        </p:txBody>
      </p:sp>
      <p:sp>
        <p:nvSpPr>
          <p:cNvPr id="3" name="object 3"/>
          <p:cNvSpPr/>
          <p:nvPr/>
        </p:nvSpPr>
        <p:spPr>
          <a:xfrm>
            <a:off x="734593" y="5419826"/>
            <a:ext cx="10710545" cy="1006475"/>
          </a:xfrm>
          <a:custGeom>
            <a:avLst/>
            <a:gdLst/>
            <a:ahLst/>
            <a:cxnLst/>
            <a:rect l="l" t="t" r="r" b="b"/>
            <a:pathLst>
              <a:path w="10710545" h="1006475">
                <a:moveTo>
                  <a:pt x="10710214" y="0"/>
                </a:moveTo>
                <a:lnTo>
                  <a:pt x="0" y="0"/>
                </a:lnTo>
                <a:lnTo>
                  <a:pt x="0" y="1005878"/>
                </a:lnTo>
                <a:lnTo>
                  <a:pt x="10710214" y="1005878"/>
                </a:lnTo>
                <a:lnTo>
                  <a:pt x="10710214"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dirty="0"/>
              <a:t>LEVEL</a:t>
            </a:r>
            <a:r>
              <a:rPr spc="-75" dirty="0"/>
              <a:t> </a:t>
            </a:r>
            <a:r>
              <a:rPr spc="-10" dirty="0"/>
              <a:t>Chicago</a:t>
            </a:r>
          </a:p>
        </p:txBody>
      </p:sp>
      <p:sp>
        <p:nvSpPr>
          <p:cNvPr id="5" name="object 5"/>
          <p:cNvSpPr txBox="1"/>
          <p:nvPr/>
        </p:nvSpPr>
        <p:spPr>
          <a:xfrm>
            <a:off x="1028700" y="5534919"/>
            <a:ext cx="605790" cy="299720"/>
          </a:xfrm>
          <a:prstGeom prst="rect">
            <a:avLst/>
          </a:prstGeom>
        </p:spPr>
        <p:txBody>
          <a:bodyPr vert="horz" wrap="square" lIns="0" tIns="12700" rIns="0" bIns="0" rtlCol="0">
            <a:spAutoFit/>
          </a:bodyPr>
          <a:lstStyle/>
          <a:p>
            <a:pPr>
              <a:lnSpc>
                <a:spcPct val="100000"/>
              </a:lnSpc>
              <a:spcBef>
                <a:spcPts val="100"/>
              </a:spcBef>
            </a:pPr>
            <a:r>
              <a:rPr sz="1800" b="1" spc="-10" dirty="0">
                <a:solidFill>
                  <a:srgbClr val="716A66"/>
                </a:solidFill>
                <a:latin typeface="DIN 2014 Bold"/>
                <a:cs typeface="DIN 2014 Bold"/>
              </a:rPr>
              <a:t>Goals:</a:t>
            </a:r>
            <a:endParaRPr sz="1800">
              <a:latin typeface="DIN 2014 Bold"/>
              <a:cs typeface="DIN 2014 Bold"/>
            </a:endParaRPr>
          </a:p>
        </p:txBody>
      </p:sp>
      <p:sp>
        <p:nvSpPr>
          <p:cNvPr id="6" name="object 6"/>
          <p:cNvSpPr txBox="1"/>
          <p:nvPr/>
        </p:nvSpPr>
        <p:spPr>
          <a:xfrm>
            <a:off x="742950" y="1460995"/>
            <a:ext cx="3429000" cy="341630"/>
          </a:xfrm>
          <a:prstGeom prst="rect">
            <a:avLst/>
          </a:prstGeom>
          <a:solidFill>
            <a:srgbClr val="90A19A"/>
          </a:solidFill>
        </p:spPr>
        <p:txBody>
          <a:bodyPr vert="horz" wrap="square" lIns="0" tIns="53975" rIns="0" bIns="0" rtlCol="0">
            <a:spAutoFit/>
          </a:bodyPr>
          <a:lstStyle/>
          <a:p>
            <a:pPr marL="977265">
              <a:lnSpc>
                <a:spcPct val="100000"/>
              </a:lnSpc>
              <a:spcBef>
                <a:spcPts val="425"/>
              </a:spcBef>
            </a:pPr>
            <a:r>
              <a:rPr sz="1500" b="1" dirty="0">
                <a:solidFill>
                  <a:srgbClr val="FFFFFF"/>
                </a:solidFill>
                <a:latin typeface="DIN 2014 Bold"/>
                <a:cs typeface="DIN 2014 Bold"/>
              </a:rPr>
              <a:t>Dealer</a:t>
            </a:r>
            <a:r>
              <a:rPr sz="1500" b="1" spc="250" dirty="0">
                <a:solidFill>
                  <a:srgbClr val="FFFFFF"/>
                </a:solidFill>
                <a:latin typeface="DIN 2014 Bold"/>
                <a:cs typeface="DIN 2014 Bold"/>
              </a:rPr>
              <a:t> </a:t>
            </a:r>
            <a:r>
              <a:rPr sz="1500" b="1" spc="-10" dirty="0">
                <a:solidFill>
                  <a:srgbClr val="FFFFFF"/>
                </a:solidFill>
                <a:latin typeface="DIN 2014 Bold"/>
                <a:cs typeface="DIN 2014 Bold"/>
              </a:rPr>
              <a:t>Alignment</a:t>
            </a:r>
            <a:endParaRPr sz="1500">
              <a:latin typeface="DIN 2014 Bold"/>
              <a:cs typeface="DIN 2014 Bold"/>
            </a:endParaRPr>
          </a:p>
        </p:txBody>
      </p:sp>
      <p:sp>
        <p:nvSpPr>
          <p:cNvPr id="7" name="object 7"/>
          <p:cNvSpPr txBox="1"/>
          <p:nvPr/>
        </p:nvSpPr>
        <p:spPr>
          <a:xfrm>
            <a:off x="4380433" y="1460995"/>
            <a:ext cx="3429000" cy="341630"/>
          </a:xfrm>
          <a:prstGeom prst="rect">
            <a:avLst/>
          </a:prstGeom>
          <a:solidFill>
            <a:srgbClr val="90A19A"/>
          </a:solidFill>
        </p:spPr>
        <p:txBody>
          <a:bodyPr vert="horz" wrap="square" lIns="0" tIns="53975" rIns="0" bIns="0" rtlCol="0">
            <a:spAutoFit/>
          </a:bodyPr>
          <a:lstStyle/>
          <a:p>
            <a:pPr marL="697230">
              <a:lnSpc>
                <a:spcPct val="100000"/>
              </a:lnSpc>
              <a:spcBef>
                <a:spcPts val="425"/>
              </a:spcBef>
            </a:pPr>
            <a:r>
              <a:rPr sz="1500" b="1" dirty="0">
                <a:solidFill>
                  <a:srgbClr val="FFFFFF"/>
                </a:solidFill>
                <a:latin typeface="DIN 2014 Bold"/>
                <a:cs typeface="DIN 2014 Bold"/>
              </a:rPr>
              <a:t>Top</a:t>
            </a:r>
            <a:r>
              <a:rPr sz="1500" b="1" spc="180" dirty="0">
                <a:solidFill>
                  <a:srgbClr val="FFFFFF"/>
                </a:solidFill>
                <a:latin typeface="DIN 2014 Bold"/>
                <a:cs typeface="DIN 2014 Bold"/>
              </a:rPr>
              <a:t> </a:t>
            </a:r>
            <a:r>
              <a:rPr sz="1500" b="1" dirty="0">
                <a:solidFill>
                  <a:srgbClr val="FFFFFF"/>
                </a:solidFill>
                <a:latin typeface="DIN 2014 Bold"/>
                <a:cs typeface="DIN 2014 Bold"/>
              </a:rPr>
              <a:t>Healthcare</a:t>
            </a:r>
            <a:r>
              <a:rPr sz="1500" b="1" spc="185" dirty="0">
                <a:solidFill>
                  <a:srgbClr val="FFFFFF"/>
                </a:solidFill>
                <a:latin typeface="DIN 2014 Bold"/>
                <a:cs typeface="DIN 2014 Bold"/>
              </a:rPr>
              <a:t> </a:t>
            </a:r>
            <a:r>
              <a:rPr sz="1500" b="1" spc="-10" dirty="0">
                <a:solidFill>
                  <a:srgbClr val="FFFFFF"/>
                </a:solidFill>
                <a:latin typeface="DIN 2014 Bold"/>
                <a:cs typeface="DIN 2014 Bold"/>
              </a:rPr>
              <a:t>Systems</a:t>
            </a:r>
            <a:endParaRPr sz="1500">
              <a:latin typeface="DIN 2014 Bold"/>
              <a:cs typeface="DIN 2014 Bold"/>
            </a:endParaRPr>
          </a:p>
        </p:txBody>
      </p:sp>
      <p:sp>
        <p:nvSpPr>
          <p:cNvPr id="8" name="object 8"/>
          <p:cNvSpPr txBox="1"/>
          <p:nvPr/>
        </p:nvSpPr>
        <p:spPr>
          <a:xfrm>
            <a:off x="8016303" y="1460995"/>
            <a:ext cx="3429000" cy="285335"/>
          </a:xfrm>
          <a:prstGeom prst="rect">
            <a:avLst/>
          </a:prstGeom>
          <a:solidFill>
            <a:srgbClr val="90A19A"/>
          </a:solidFill>
        </p:spPr>
        <p:txBody>
          <a:bodyPr vert="horz" wrap="square" lIns="0" tIns="53975" rIns="0" bIns="0" rtlCol="0">
            <a:spAutoFit/>
          </a:bodyPr>
          <a:lstStyle/>
          <a:p>
            <a:pPr marL="745490">
              <a:lnSpc>
                <a:spcPct val="100000"/>
              </a:lnSpc>
              <a:spcBef>
                <a:spcPts val="425"/>
              </a:spcBef>
            </a:pPr>
            <a:r>
              <a:rPr sz="1500" b="1" dirty="0">
                <a:solidFill>
                  <a:srgbClr val="FFFFFF"/>
                </a:solidFill>
                <a:latin typeface="DIN 2014 Bold"/>
                <a:cs typeface="DIN 2014 Bold"/>
              </a:rPr>
              <a:t>Key</a:t>
            </a:r>
            <a:r>
              <a:rPr sz="1500" b="1" spc="95" dirty="0">
                <a:solidFill>
                  <a:srgbClr val="FFFFFF"/>
                </a:solidFill>
                <a:latin typeface="DIN 2014 Bold"/>
                <a:cs typeface="DIN 2014 Bold"/>
              </a:rPr>
              <a:t> </a:t>
            </a:r>
            <a:r>
              <a:rPr sz="1500" b="1" dirty="0">
                <a:solidFill>
                  <a:srgbClr val="FFFFFF"/>
                </a:solidFill>
                <a:latin typeface="DIN 2014 Bold"/>
                <a:cs typeface="DIN 2014 Bold"/>
              </a:rPr>
              <a:t>A</a:t>
            </a:r>
            <a:r>
              <a:rPr lang="en-US" sz="1500" b="1" dirty="0">
                <a:solidFill>
                  <a:srgbClr val="FFFFFF"/>
                </a:solidFill>
                <a:latin typeface="DIN 2014 Bold"/>
                <a:cs typeface="DIN 2014 Bold"/>
              </a:rPr>
              <a:t>+</a:t>
            </a:r>
            <a:r>
              <a:rPr sz="1500" b="1" dirty="0">
                <a:solidFill>
                  <a:srgbClr val="FFFFFF"/>
                </a:solidFill>
                <a:latin typeface="DIN 2014 Bold"/>
                <a:cs typeface="DIN 2014 Bold"/>
              </a:rPr>
              <a:t>D</a:t>
            </a:r>
            <a:r>
              <a:rPr sz="1500" b="1" spc="95" dirty="0">
                <a:solidFill>
                  <a:srgbClr val="FFFFFF"/>
                </a:solidFill>
                <a:latin typeface="DIN 2014 Bold"/>
                <a:cs typeface="DIN 2014 Bold"/>
              </a:rPr>
              <a:t> </a:t>
            </a:r>
            <a:r>
              <a:rPr sz="1500" b="1" spc="-10" dirty="0">
                <a:solidFill>
                  <a:srgbClr val="FFFFFF"/>
                </a:solidFill>
                <a:latin typeface="DIN 2014 Bold"/>
                <a:cs typeface="DIN 2014 Bold"/>
              </a:rPr>
              <a:t>Relationships</a:t>
            </a:r>
            <a:endParaRPr sz="1500" dirty="0">
              <a:latin typeface="DIN 2014 Bold"/>
              <a:cs typeface="DIN 2014 Bold"/>
            </a:endParaRPr>
          </a:p>
        </p:txBody>
      </p:sp>
      <p:sp>
        <p:nvSpPr>
          <p:cNvPr id="9" name="object 9"/>
          <p:cNvSpPr txBox="1"/>
          <p:nvPr/>
        </p:nvSpPr>
        <p:spPr>
          <a:xfrm>
            <a:off x="742950" y="1893582"/>
            <a:ext cx="3429000" cy="3327400"/>
          </a:xfrm>
          <a:prstGeom prst="rect">
            <a:avLst/>
          </a:prstGeom>
          <a:solidFill>
            <a:srgbClr val="E2E6E3"/>
          </a:solidFill>
        </p:spPr>
        <p:txBody>
          <a:bodyPr vert="horz" wrap="square" lIns="0" tIns="143510" rIns="0" bIns="0" rtlCol="0">
            <a:spAutoFit/>
          </a:bodyPr>
          <a:lstStyle/>
          <a:p>
            <a:pPr algn="ctr">
              <a:lnSpc>
                <a:spcPct val="100000"/>
              </a:lnSpc>
              <a:spcBef>
                <a:spcPts val="1130"/>
              </a:spcBef>
            </a:pPr>
            <a:r>
              <a:rPr sz="1300" spc="-25" dirty="0">
                <a:solidFill>
                  <a:srgbClr val="2F3D47"/>
                </a:solidFill>
                <a:latin typeface="DIN 2014 Bold"/>
                <a:cs typeface="DIN 2014 Bold"/>
              </a:rPr>
              <a:t>BOS</a:t>
            </a:r>
            <a:endParaRPr sz="1300" dirty="0">
              <a:latin typeface="DIN 2014 Bold"/>
              <a:cs typeface="DIN 2014 Bold"/>
            </a:endParaRPr>
          </a:p>
          <a:p>
            <a:pPr algn="ctr">
              <a:lnSpc>
                <a:spcPct val="100000"/>
              </a:lnSpc>
              <a:spcBef>
                <a:spcPts val="240"/>
              </a:spcBef>
            </a:pPr>
            <a:r>
              <a:rPr sz="1300" dirty="0">
                <a:solidFill>
                  <a:srgbClr val="2F3D47"/>
                </a:solidFill>
                <a:latin typeface="DIN 2014 Bold"/>
                <a:cs typeface="DIN 2014 Bold"/>
              </a:rPr>
              <a:t>Continua</a:t>
            </a:r>
            <a:r>
              <a:rPr sz="1300" spc="-50" dirty="0">
                <a:solidFill>
                  <a:srgbClr val="2F3D47"/>
                </a:solidFill>
                <a:latin typeface="DIN 2014 Bold"/>
                <a:cs typeface="DIN 2014 Bold"/>
              </a:rPr>
              <a:t> </a:t>
            </a:r>
            <a:r>
              <a:rPr sz="1300" spc="-20" dirty="0">
                <a:solidFill>
                  <a:srgbClr val="2F3D47"/>
                </a:solidFill>
                <a:latin typeface="DIN 2014 Bold"/>
                <a:cs typeface="DIN 2014 Bold"/>
              </a:rPr>
              <a:t>(II)</a:t>
            </a:r>
            <a:endParaRPr sz="1300" dirty="0">
              <a:latin typeface="DIN 2014 Bold"/>
              <a:cs typeface="DIN 2014 Bold"/>
            </a:endParaRPr>
          </a:p>
          <a:p>
            <a:pPr marL="1195705" marR="1188085" algn="ctr">
              <a:lnSpc>
                <a:spcPct val="152300"/>
              </a:lnSpc>
            </a:pPr>
            <a:r>
              <a:rPr sz="1300" dirty="0">
                <a:solidFill>
                  <a:srgbClr val="2F3D47"/>
                </a:solidFill>
                <a:latin typeface="DIN 2014 Bold"/>
                <a:cs typeface="DIN 2014 Bold"/>
              </a:rPr>
              <a:t>Forward</a:t>
            </a:r>
            <a:r>
              <a:rPr sz="1300" spc="-40" dirty="0">
                <a:solidFill>
                  <a:srgbClr val="2F3D47"/>
                </a:solidFill>
                <a:latin typeface="DIN 2014 Bold"/>
                <a:cs typeface="DIN 2014 Bold"/>
              </a:rPr>
              <a:t> </a:t>
            </a:r>
            <a:r>
              <a:rPr sz="1300" spc="-10" dirty="0">
                <a:solidFill>
                  <a:srgbClr val="2F3D47"/>
                </a:solidFill>
                <a:latin typeface="DIN 2014 Bold"/>
                <a:cs typeface="DIN 2014 Bold"/>
              </a:rPr>
              <a:t>Space Henricksen</a:t>
            </a:r>
            <a:endParaRPr sz="1300" dirty="0">
              <a:latin typeface="DIN 2014 Bold"/>
              <a:cs typeface="DIN 2014 Bold"/>
            </a:endParaRPr>
          </a:p>
          <a:p>
            <a:pPr algn="ctr">
              <a:lnSpc>
                <a:spcPct val="100000"/>
              </a:lnSpc>
              <a:spcBef>
                <a:spcPts val="815"/>
              </a:spcBef>
            </a:pPr>
            <a:r>
              <a:rPr sz="1300" spc="-10" dirty="0">
                <a:solidFill>
                  <a:srgbClr val="2F3D47"/>
                </a:solidFill>
                <a:latin typeface="DIN 2014 Bold"/>
                <a:cs typeface="DIN 2014 Bold"/>
              </a:rPr>
              <a:t>Office</a:t>
            </a:r>
            <a:r>
              <a:rPr sz="1300" spc="-35" dirty="0">
                <a:solidFill>
                  <a:srgbClr val="2F3D47"/>
                </a:solidFill>
                <a:latin typeface="DIN 2014 Bold"/>
                <a:cs typeface="DIN 2014 Bold"/>
              </a:rPr>
              <a:t> </a:t>
            </a:r>
            <a:r>
              <a:rPr sz="1300" spc="-10" dirty="0">
                <a:solidFill>
                  <a:srgbClr val="2F3D47"/>
                </a:solidFill>
                <a:latin typeface="DIN 2014 Bold"/>
                <a:cs typeface="DIN 2014 Bold"/>
              </a:rPr>
              <a:t>Revolutions</a:t>
            </a:r>
            <a:endParaRPr sz="1300" dirty="0">
              <a:latin typeface="DIN 2014 Bold"/>
              <a:cs typeface="DIN 2014 Bold"/>
            </a:endParaRPr>
          </a:p>
        </p:txBody>
      </p:sp>
      <p:sp>
        <p:nvSpPr>
          <p:cNvPr id="10" name="object 10"/>
          <p:cNvSpPr txBox="1"/>
          <p:nvPr/>
        </p:nvSpPr>
        <p:spPr>
          <a:xfrm>
            <a:off x="4380433" y="1893582"/>
            <a:ext cx="3429000" cy="3327400"/>
          </a:xfrm>
          <a:prstGeom prst="rect">
            <a:avLst/>
          </a:prstGeom>
          <a:solidFill>
            <a:srgbClr val="E2E6E3"/>
          </a:solidFill>
        </p:spPr>
        <p:txBody>
          <a:bodyPr vert="horz" wrap="square" lIns="0" tIns="40005" rIns="0" bIns="0" rtlCol="0">
            <a:spAutoFit/>
          </a:bodyPr>
          <a:lstStyle/>
          <a:p>
            <a:pPr marL="1141095" marR="1132840" indent="-635" algn="ctr">
              <a:lnSpc>
                <a:spcPct val="152300"/>
              </a:lnSpc>
              <a:spcBef>
                <a:spcPts val="315"/>
              </a:spcBef>
            </a:pPr>
            <a:r>
              <a:rPr sz="1300" dirty="0">
                <a:solidFill>
                  <a:srgbClr val="2F3D47"/>
                </a:solidFill>
                <a:latin typeface="DIN 2014 Bold"/>
                <a:cs typeface="DIN 2014 Bold"/>
              </a:rPr>
              <a:t>Advocate</a:t>
            </a:r>
            <a:r>
              <a:rPr sz="1300" spc="-45" dirty="0">
                <a:solidFill>
                  <a:srgbClr val="2F3D47"/>
                </a:solidFill>
                <a:latin typeface="DIN 2014 Bold"/>
                <a:cs typeface="DIN 2014 Bold"/>
              </a:rPr>
              <a:t> </a:t>
            </a:r>
            <a:r>
              <a:rPr sz="1300" spc="-10" dirty="0">
                <a:solidFill>
                  <a:srgbClr val="2F3D47"/>
                </a:solidFill>
                <a:latin typeface="DIN 2014 Bold"/>
                <a:cs typeface="DIN 2014 Bold"/>
              </a:rPr>
              <a:t>Aurora </a:t>
            </a:r>
            <a:r>
              <a:rPr sz="1300" dirty="0">
                <a:solidFill>
                  <a:srgbClr val="2F3D47"/>
                </a:solidFill>
                <a:latin typeface="DIN 2014 Bold"/>
                <a:cs typeface="DIN 2014 Bold"/>
              </a:rPr>
              <a:t>Endeavor</a:t>
            </a:r>
            <a:r>
              <a:rPr sz="1300" spc="-55" dirty="0">
                <a:solidFill>
                  <a:srgbClr val="2F3D47"/>
                </a:solidFill>
                <a:latin typeface="DIN 2014 Bold"/>
                <a:cs typeface="DIN 2014 Bold"/>
              </a:rPr>
              <a:t> </a:t>
            </a:r>
            <a:r>
              <a:rPr sz="1300" spc="-10" dirty="0">
                <a:solidFill>
                  <a:srgbClr val="2F3D47"/>
                </a:solidFill>
                <a:latin typeface="DIN 2014 Bold"/>
                <a:cs typeface="DIN 2014 Bold"/>
              </a:rPr>
              <a:t>Health </a:t>
            </a:r>
            <a:r>
              <a:rPr sz="1300" dirty="0">
                <a:solidFill>
                  <a:srgbClr val="2F3D47"/>
                </a:solidFill>
                <a:latin typeface="DIN 2014 Bold"/>
                <a:cs typeface="DIN 2014 Bold"/>
              </a:rPr>
              <a:t>Loyola </a:t>
            </a:r>
            <a:r>
              <a:rPr sz="1300" spc="-25" dirty="0">
                <a:solidFill>
                  <a:srgbClr val="2F3D47"/>
                </a:solidFill>
                <a:latin typeface="DIN 2014 Bold"/>
                <a:cs typeface="DIN 2014 Bold"/>
              </a:rPr>
              <a:t>Med</a:t>
            </a:r>
            <a:r>
              <a:rPr sz="1300" spc="500" dirty="0">
                <a:solidFill>
                  <a:srgbClr val="2F3D47"/>
                </a:solidFill>
                <a:latin typeface="DIN 2014 Bold"/>
                <a:cs typeface="DIN 2014 Bold"/>
              </a:rPr>
              <a:t> </a:t>
            </a:r>
            <a:r>
              <a:rPr sz="1300" dirty="0">
                <a:solidFill>
                  <a:srgbClr val="2F3D47"/>
                </a:solidFill>
                <a:latin typeface="DIN 2014 Bold"/>
                <a:cs typeface="DIN 2014 Bold"/>
              </a:rPr>
              <a:t>Lurie</a:t>
            </a:r>
            <a:r>
              <a:rPr sz="1300" spc="-30" dirty="0">
                <a:solidFill>
                  <a:srgbClr val="2F3D47"/>
                </a:solidFill>
                <a:latin typeface="DIN 2014 Bold"/>
                <a:cs typeface="DIN 2014 Bold"/>
              </a:rPr>
              <a:t> </a:t>
            </a:r>
            <a:r>
              <a:rPr sz="1300" spc="-10" dirty="0">
                <a:solidFill>
                  <a:srgbClr val="2F3D47"/>
                </a:solidFill>
                <a:latin typeface="DIN 2014 Bold"/>
                <a:cs typeface="DIN 2014 Bold"/>
              </a:rPr>
              <a:t>Children’s</a:t>
            </a:r>
            <a:endParaRPr sz="1300" dirty="0">
              <a:latin typeface="DIN 2014 Bold"/>
              <a:cs typeface="DIN 2014 Bold"/>
            </a:endParaRPr>
          </a:p>
          <a:p>
            <a:pPr marL="1072515" marR="1064260" algn="ctr">
              <a:lnSpc>
                <a:spcPct val="152300"/>
              </a:lnSpc>
            </a:pPr>
            <a:r>
              <a:rPr sz="1300" dirty="0">
                <a:solidFill>
                  <a:srgbClr val="2F3D47"/>
                </a:solidFill>
                <a:latin typeface="DIN 2014 Bold"/>
                <a:cs typeface="DIN 2014 Bold"/>
              </a:rPr>
              <a:t>Northwestern</a:t>
            </a:r>
            <a:r>
              <a:rPr sz="1300" spc="-75" dirty="0">
                <a:solidFill>
                  <a:srgbClr val="2F3D47"/>
                </a:solidFill>
                <a:latin typeface="DIN 2014 Bold"/>
                <a:cs typeface="DIN 2014 Bold"/>
              </a:rPr>
              <a:t> </a:t>
            </a:r>
            <a:r>
              <a:rPr sz="1300" spc="-25" dirty="0">
                <a:solidFill>
                  <a:srgbClr val="2F3D47"/>
                </a:solidFill>
                <a:latin typeface="DIN 2014 Bold"/>
                <a:cs typeface="DIN 2014 Bold"/>
              </a:rPr>
              <a:t>Med UIC</a:t>
            </a:r>
            <a:endParaRPr sz="1300" dirty="0">
              <a:latin typeface="DIN 2014 Bold"/>
              <a:cs typeface="DIN 2014 Bold"/>
            </a:endParaRPr>
          </a:p>
          <a:p>
            <a:pPr algn="ctr">
              <a:lnSpc>
                <a:spcPct val="100000"/>
              </a:lnSpc>
              <a:spcBef>
                <a:spcPts val="240"/>
              </a:spcBef>
            </a:pPr>
            <a:r>
              <a:rPr sz="1300" dirty="0">
                <a:solidFill>
                  <a:srgbClr val="2F3D47"/>
                </a:solidFill>
                <a:latin typeface="DIN 2014 Bold"/>
                <a:cs typeface="DIN 2014 Bold"/>
              </a:rPr>
              <a:t>University</a:t>
            </a:r>
            <a:r>
              <a:rPr sz="1300" spc="-25" dirty="0">
                <a:solidFill>
                  <a:srgbClr val="2F3D47"/>
                </a:solidFill>
                <a:latin typeface="DIN 2014 Bold"/>
                <a:cs typeface="DIN 2014 Bold"/>
              </a:rPr>
              <a:t> </a:t>
            </a:r>
            <a:r>
              <a:rPr sz="1300" dirty="0">
                <a:solidFill>
                  <a:srgbClr val="2F3D47"/>
                </a:solidFill>
                <a:latin typeface="DIN 2014 Bold"/>
                <a:cs typeface="DIN 2014 Bold"/>
              </a:rPr>
              <a:t>of</a:t>
            </a:r>
            <a:r>
              <a:rPr sz="1300" spc="-25" dirty="0">
                <a:solidFill>
                  <a:srgbClr val="2F3D47"/>
                </a:solidFill>
                <a:latin typeface="DIN 2014 Bold"/>
                <a:cs typeface="DIN 2014 Bold"/>
              </a:rPr>
              <a:t> </a:t>
            </a:r>
            <a:r>
              <a:rPr sz="1300" dirty="0">
                <a:solidFill>
                  <a:srgbClr val="2F3D47"/>
                </a:solidFill>
                <a:latin typeface="DIN 2014 Bold"/>
                <a:cs typeface="DIN 2014 Bold"/>
              </a:rPr>
              <a:t>Chicago</a:t>
            </a:r>
            <a:r>
              <a:rPr sz="1300" spc="-20" dirty="0">
                <a:solidFill>
                  <a:srgbClr val="2F3D47"/>
                </a:solidFill>
                <a:latin typeface="DIN 2014 Bold"/>
                <a:cs typeface="DIN 2014 Bold"/>
              </a:rPr>
              <a:t> </a:t>
            </a:r>
            <a:r>
              <a:rPr sz="1300" spc="-25" dirty="0">
                <a:solidFill>
                  <a:srgbClr val="2F3D47"/>
                </a:solidFill>
                <a:latin typeface="DIN 2014 Bold"/>
                <a:cs typeface="DIN 2014 Bold"/>
              </a:rPr>
              <a:t>Med</a:t>
            </a:r>
            <a:endParaRPr sz="1300" dirty="0">
              <a:latin typeface="DIN 2014 Bold"/>
              <a:cs typeface="DIN 2014 Bold"/>
            </a:endParaRPr>
          </a:p>
          <a:p>
            <a:pPr algn="ctr">
              <a:lnSpc>
                <a:spcPct val="100000"/>
              </a:lnSpc>
              <a:spcBef>
                <a:spcPts val="815"/>
              </a:spcBef>
            </a:pPr>
            <a:r>
              <a:rPr sz="1300" dirty="0">
                <a:solidFill>
                  <a:srgbClr val="2F3D47"/>
                </a:solidFill>
                <a:latin typeface="DIN 2014 Bold"/>
                <a:cs typeface="DIN 2014 Bold"/>
              </a:rPr>
              <a:t>VA</a:t>
            </a:r>
            <a:r>
              <a:rPr sz="1300" spc="-45" dirty="0">
                <a:solidFill>
                  <a:srgbClr val="2F3D47"/>
                </a:solidFill>
                <a:latin typeface="DIN 2014 Bold"/>
                <a:cs typeface="DIN 2014 Bold"/>
              </a:rPr>
              <a:t> </a:t>
            </a:r>
            <a:r>
              <a:rPr sz="1300" dirty="0">
                <a:solidFill>
                  <a:srgbClr val="2F3D47"/>
                </a:solidFill>
                <a:latin typeface="DIN 2014 Bold"/>
                <a:cs typeface="DIN 2014 Bold"/>
              </a:rPr>
              <a:t>(Jesse</a:t>
            </a:r>
            <a:r>
              <a:rPr sz="1300" spc="-40" dirty="0">
                <a:solidFill>
                  <a:srgbClr val="2F3D47"/>
                </a:solidFill>
                <a:latin typeface="DIN 2014 Bold"/>
                <a:cs typeface="DIN 2014 Bold"/>
              </a:rPr>
              <a:t> </a:t>
            </a:r>
            <a:r>
              <a:rPr sz="1300" spc="-10" dirty="0">
                <a:solidFill>
                  <a:srgbClr val="2F3D47"/>
                </a:solidFill>
                <a:latin typeface="DIN 2014 Bold"/>
                <a:cs typeface="DIN 2014 Bold"/>
              </a:rPr>
              <a:t>Brown)</a:t>
            </a:r>
            <a:endParaRPr sz="1300" dirty="0">
              <a:latin typeface="DIN 2014 Bold"/>
              <a:cs typeface="DIN 2014 Bold"/>
            </a:endParaRPr>
          </a:p>
        </p:txBody>
      </p:sp>
      <p:sp>
        <p:nvSpPr>
          <p:cNvPr id="11" name="object 11"/>
          <p:cNvSpPr txBox="1"/>
          <p:nvPr/>
        </p:nvSpPr>
        <p:spPr>
          <a:xfrm>
            <a:off x="8016303" y="1893582"/>
            <a:ext cx="3429000" cy="2970621"/>
          </a:xfrm>
          <a:prstGeom prst="rect">
            <a:avLst/>
          </a:prstGeom>
          <a:solidFill>
            <a:srgbClr val="E2E6E3"/>
          </a:solidFill>
        </p:spPr>
        <p:txBody>
          <a:bodyPr vert="horz" wrap="square" lIns="0" tIns="40005" rIns="0" bIns="0" rtlCol="0">
            <a:spAutoFit/>
          </a:bodyPr>
          <a:lstStyle/>
          <a:p>
            <a:pPr marL="1198880" marR="1191260" algn="ctr">
              <a:lnSpc>
                <a:spcPct val="152300"/>
              </a:lnSpc>
              <a:spcBef>
                <a:spcPts val="315"/>
              </a:spcBef>
            </a:pPr>
            <a:r>
              <a:rPr sz="1300" dirty="0">
                <a:solidFill>
                  <a:srgbClr val="2F3D47"/>
                </a:solidFill>
                <a:latin typeface="DIN 2014 Bold"/>
                <a:cs typeface="DIN 2014 Bold"/>
              </a:rPr>
              <a:t>Cannon</a:t>
            </a:r>
            <a:r>
              <a:rPr sz="1300" spc="-45" dirty="0">
                <a:solidFill>
                  <a:srgbClr val="2F3D47"/>
                </a:solidFill>
                <a:latin typeface="DIN 2014 Bold"/>
                <a:cs typeface="DIN 2014 Bold"/>
              </a:rPr>
              <a:t> </a:t>
            </a:r>
            <a:r>
              <a:rPr sz="1300" spc="-10" dirty="0">
                <a:solidFill>
                  <a:srgbClr val="2F3D47"/>
                </a:solidFill>
                <a:latin typeface="DIN 2014 Bold"/>
                <a:cs typeface="DIN 2014 Bold"/>
              </a:rPr>
              <a:t>Design </a:t>
            </a:r>
            <a:r>
              <a:rPr sz="1300" spc="-25" dirty="0">
                <a:solidFill>
                  <a:srgbClr val="2F3D47"/>
                </a:solidFill>
                <a:latin typeface="DIN 2014 Bold"/>
                <a:cs typeface="DIN 2014 Bold"/>
              </a:rPr>
              <a:t>ESA</a:t>
            </a:r>
            <a:endParaRPr sz="1300" dirty="0">
              <a:latin typeface="DIN 2014 Bold"/>
              <a:cs typeface="DIN 2014 Bold"/>
            </a:endParaRPr>
          </a:p>
          <a:p>
            <a:pPr marL="1179830" marR="1171575" indent="-635" algn="ctr">
              <a:lnSpc>
                <a:spcPct val="152300"/>
              </a:lnSpc>
            </a:pPr>
            <a:r>
              <a:rPr sz="1300" spc="-10" dirty="0">
                <a:solidFill>
                  <a:srgbClr val="2F3D47"/>
                </a:solidFill>
                <a:latin typeface="DIN 2014 Bold"/>
                <a:cs typeface="DIN 2014 Bold"/>
              </a:rPr>
              <a:t>Gensler </a:t>
            </a:r>
            <a:r>
              <a:rPr sz="1300" dirty="0">
                <a:solidFill>
                  <a:srgbClr val="2F3D47"/>
                </a:solidFill>
                <a:latin typeface="DIN 2014 Bold"/>
                <a:cs typeface="DIN 2014 Bold"/>
              </a:rPr>
              <a:t>Gresham </a:t>
            </a:r>
            <a:r>
              <a:rPr sz="1300" spc="-10" dirty="0">
                <a:solidFill>
                  <a:srgbClr val="2F3D47"/>
                </a:solidFill>
                <a:latin typeface="DIN 2014 Bold"/>
                <a:cs typeface="DIN 2014 Bold"/>
              </a:rPr>
              <a:t>Smith </a:t>
            </a:r>
            <a:r>
              <a:rPr sz="1300" spc="-25" dirty="0">
                <a:solidFill>
                  <a:srgbClr val="2F3D47"/>
                </a:solidFill>
                <a:latin typeface="DIN 2014 Bold"/>
                <a:cs typeface="DIN 2014 Bold"/>
              </a:rPr>
              <a:t>HDR</a:t>
            </a:r>
            <a:endParaRPr sz="1300" dirty="0">
              <a:latin typeface="DIN 2014 Bold"/>
              <a:cs typeface="DIN 2014 Bold"/>
            </a:endParaRPr>
          </a:p>
          <a:p>
            <a:pPr marL="1559560" marR="1551305" indent="-1905" algn="ctr">
              <a:lnSpc>
                <a:spcPct val="152300"/>
              </a:lnSpc>
            </a:pPr>
            <a:r>
              <a:rPr sz="1300" spc="-25" dirty="0">
                <a:solidFill>
                  <a:srgbClr val="2F3D47"/>
                </a:solidFill>
                <a:latin typeface="DIN 2014 Bold"/>
                <a:cs typeface="DIN 2014 Bold"/>
              </a:rPr>
              <a:t>HKS HOK</a:t>
            </a:r>
            <a:endParaRPr sz="1300" dirty="0">
              <a:latin typeface="DIN 2014 Bold"/>
              <a:cs typeface="DIN 2014 Bold"/>
            </a:endParaRPr>
          </a:p>
          <a:p>
            <a:pPr algn="ctr">
              <a:lnSpc>
                <a:spcPct val="100000"/>
              </a:lnSpc>
              <a:spcBef>
                <a:spcPts val="240"/>
              </a:spcBef>
            </a:pPr>
            <a:r>
              <a:rPr sz="1300" dirty="0" err="1">
                <a:solidFill>
                  <a:srgbClr val="2F3D47"/>
                </a:solidFill>
                <a:latin typeface="DIN 2014 Bold"/>
                <a:cs typeface="DIN 2014 Bold"/>
              </a:rPr>
              <a:t>Perkins</a:t>
            </a:r>
            <a:r>
              <a:rPr lang="en-US" sz="1300" dirty="0" err="1">
                <a:solidFill>
                  <a:srgbClr val="2F3D47"/>
                </a:solidFill>
                <a:latin typeface="DIN 2014 Bold"/>
                <a:cs typeface="DIN 2014 Bold"/>
              </a:rPr>
              <a:t>&amp;</a:t>
            </a:r>
            <a:r>
              <a:rPr sz="1300" spc="-20" dirty="0" err="1">
                <a:solidFill>
                  <a:srgbClr val="2F3D47"/>
                </a:solidFill>
                <a:latin typeface="DIN 2014 Bold"/>
                <a:cs typeface="DIN 2014 Bold"/>
              </a:rPr>
              <a:t>Will</a:t>
            </a:r>
            <a:endParaRPr sz="1300" dirty="0">
              <a:latin typeface="DIN 2014 Bold"/>
              <a:cs typeface="DIN 2014 Bold"/>
            </a:endParaRPr>
          </a:p>
          <a:p>
            <a:pPr marL="1301750" marR="1293495" algn="ctr">
              <a:lnSpc>
                <a:spcPct val="152300"/>
              </a:lnSpc>
              <a:spcBef>
                <a:spcPts val="5"/>
              </a:spcBef>
            </a:pPr>
            <a:r>
              <a:rPr sz="1300" spc="-10" dirty="0">
                <a:solidFill>
                  <a:srgbClr val="2F3D47"/>
                </a:solidFill>
                <a:latin typeface="DIN 2014 Bold"/>
                <a:cs typeface="DIN 2014 Bold"/>
              </a:rPr>
              <a:t>SmithGroup Stantec</a:t>
            </a:r>
            <a:endParaRPr sz="1300" dirty="0">
              <a:latin typeface="DIN 2014 Bold"/>
              <a:cs typeface="DIN 2014 Bold"/>
            </a:endParaRPr>
          </a:p>
        </p:txBody>
      </p:sp>
      <p:sp>
        <p:nvSpPr>
          <p:cNvPr id="12" name="object 12"/>
          <p:cNvSpPr/>
          <p:nvPr/>
        </p:nvSpPr>
        <p:spPr>
          <a:xfrm>
            <a:off x="1943100" y="5593158"/>
            <a:ext cx="0" cy="638175"/>
          </a:xfrm>
          <a:custGeom>
            <a:avLst/>
            <a:gdLst/>
            <a:ahLst/>
            <a:cxnLst/>
            <a:rect l="l" t="t" r="r" b="b"/>
            <a:pathLst>
              <a:path h="638175">
                <a:moveTo>
                  <a:pt x="0" y="0"/>
                </a:moveTo>
                <a:lnTo>
                  <a:pt x="0" y="637882"/>
                </a:lnTo>
              </a:path>
            </a:pathLst>
          </a:custGeom>
          <a:ln w="3175">
            <a:solidFill>
              <a:srgbClr val="716A66"/>
            </a:solidFill>
          </a:ln>
        </p:spPr>
        <p:txBody>
          <a:bodyPr wrap="square" lIns="0" tIns="0" rIns="0" bIns="0" rtlCol="0"/>
          <a:lstStyle/>
          <a:p>
            <a:endParaRPr/>
          </a:p>
        </p:txBody>
      </p:sp>
      <p:sp>
        <p:nvSpPr>
          <p:cNvPr id="13" name="object 13"/>
          <p:cNvSpPr txBox="1"/>
          <p:nvPr/>
        </p:nvSpPr>
        <p:spPr>
          <a:xfrm>
            <a:off x="2259251" y="5540223"/>
            <a:ext cx="826135" cy="605790"/>
          </a:xfrm>
          <a:prstGeom prst="rect">
            <a:avLst/>
          </a:prstGeom>
        </p:spPr>
        <p:txBody>
          <a:bodyPr vert="horz" wrap="square" lIns="0" tIns="53340" rIns="0" bIns="0" rtlCol="0">
            <a:spAutoFit/>
          </a:bodyPr>
          <a:lstStyle/>
          <a:p>
            <a:pPr marL="635">
              <a:lnSpc>
                <a:spcPct val="100000"/>
              </a:lnSpc>
              <a:spcBef>
                <a:spcPts val="420"/>
              </a:spcBef>
            </a:pPr>
            <a:r>
              <a:rPr sz="1400" dirty="0">
                <a:solidFill>
                  <a:srgbClr val="716A66"/>
                </a:solidFill>
                <a:latin typeface="DIN 2014 Bold"/>
                <a:cs typeface="DIN 2014 Bold"/>
              </a:rPr>
              <a:t>JSI</a:t>
            </a:r>
            <a:r>
              <a:rPr sz="1400" spc="290" dirty="0">
                <a:solidFill>
                  <a:srgbClr val="716A66"/>
                </a:solidFill>
                <a:latin typeface="DIN 2014 Bold"/>
                <a:cs typeface="DIN 2014 Bold"/>
              </a:rPr>
              <a:t> </a:t>
            </a:r>
            <a:r>
              <a:rPr sz="1400" spc="45" dirty="0">
                <a:solidFill>
                  <a:srgbClr val="716A66"/>
                </a:solidFill>
                <a:latin typeface="DIN 2014 Bold"/>
                <a:cs typeface="DIN 2014 Bold"/>
              </a:rPr>
              <a:t>GOAL:</a:t>
            </a:r>
            <a:endParaRPr sz="140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a:latin typeface="DIN 2014 Bold"/>
              <a:cs typeface="DIN 2014 Bold"/>
            </a:endParaRPr>
          </a:p>
        </p:txBody>
      </p:sp>
      <p:sp>
        <p:nvSpPr>
          <p:cNvPr id="14" name="object 14"/>
          <p:cNvSpPr txBox="1"/>
          <p:nvPr/>
        </p:nvSpPr>
        <p:spPr>
          <a:xfrm>
            <a:off x="3566066" y="5540223"/>
            <a:ext cx="1884266" cy="605790"/>
          </a:xfrm>
          <a:prstGeom prst="rect">
            <a:avLst/>
          </a:prstGeom>
        </p:spPr>
        <p:txBody>
          <a:bodyPr vert="horz" wrap="square" lIns="0" tIns="53340" rIns="0" bIns="0" rtlCol="0">
            <a:spAutoFit/>
          </a:bodyPr>
          <a:lstStyle/>
          <a:p>
            <a:pPr>
              <a:lnSpc>
                <a:spcPct val="100000"/>
              </a:lnSpc>
              <a:spcBef>
                <a:spcPts val="420"/>
              </a:spcBef>
            </a:pPr>
            <a:r>
              <a:rPr sz="1400" dirty="0">
                <a:solidFill>
                  <a:srgbClr val="716A66"/>
                </a:solidFill>
                <a:latin typeface="DIN 2014 Bold"/>
                <a:cs typeface="DIN 2014 Bold"/>
              </a:rPr>
              <a:t>JSI</a:t>
            </a:r>
            <a:r>
              <a:rPr sz="1400" spc="200" dirty="0">
                <a:solidFill>
                  <a:srgbClr val="716A66"/>
                </a:solidFill>
                <a:latin typeface="DIN 2014 Bold"/>
                <a:cs typeface="DIN 2014 Bold"/>
              </a:rPr>
              <a:t> </a:t>
            </a:r>
            <a:r>
              <a:rPr sz="1400" spc="50" dirty="0">
                <a:solidFill>
                  <a:srgbClr val="716A66"/>
                </a:solidFill>
                <a:latin typeface="DIN 2014 Bold"/>
                <a:cs typeface="DIN 2014 Bold"/>
              </a:rPr>
              <a:t>HEALTH</a:t>
            </a:r>
            <a:r>
              <a:rPr sz="1400" spc="200" dirty="0">
                <a:solidFill>
                  <a:srgbClr val="716A66"/>
                </a:solidFill>
                <a:latin typeface="DIN 2014 Bold"/>
                <a:cs typeface="DIN 2014 Bold"/>
              </a:rPr>
              <a:t> </a:t>
            </a:r>
            <a:r>
              <a:rPr sz="1400" spc="60" dirty="0">
                <a:solidFill>
                  <a:srgbClr val="716A66"/>
                </a:solidFill>
                <a:latin typeface="DIN 2014 Bold"/>
                <a:cs typeface="DIN 2014 Bold"/>
              </a:rPr>
              <a:t>GOAL:</a:t>
            </a:r>
            <a:endParaRPr sz="1400" dirty="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dirty="0">
              <a:latin typeface="DIN 2014 Bold"/>
              <a:cs typeface="DIN 2014 Bold"/>
            </a:endParaRPr>
          </a:p>
        </p:txBody>
      </p:sp>
      <p:sp>
        <p:nvSpPr>
          <p:cNvPr id="15" name="object 15"/>
          <p:cNvSpPr txBox="1"/>
          <p:nvPr/>
        </p:nvSpPr>
        <p:spPr>
          <a:xfrm>
            <a:off x="5450332" y="5540223"/>
            <a:ext cx="677545" cy="605790"/>
          </a:xfrm>
          <a:prstGeom prst="rect">
            <a:avLst/>
          </a:prstGeom>
        </p:spPr>
        <p:txBody>
          <a:bodyPr vert="horz" wrap="square" lIns="0" tIns="53340" rIns="0" bIns="0" rtlCol="0">
            <a:spAutoFit/>
          </a:bodyPr>
          <a:lstStyle/>
          <a:p>
            <a:pPr marL="635">
              <a:lnSpc>
                <a:spcPct val="100000"/>
              </a:lnSpc>
              <a:spcBef>
                <a:spcPts val="420"/>
              </a:spcBef>
            </a:pPr>
            <a:r>
              <a:rPr sz="1400" spc="-10" dirty="0">
                <a:solidFill>
                  <a:srgbClr val="716A66"/>
                </a:solidFill>
                <a:latin typeface="DIN 2014 Bold"/>
                <a:cs typeface="DIN 2014 Bold"/>
              </a:rPr>
              <a:t>PACE:</a:t>
            </a:r>
            <a:endParaRPr sz="140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a:latin typeface="DIN 2014 Bold"/>
              <a:cs typeface="DIN 2014 Bold"/>
            </a:endParaRPr>
          </a:p>
        </p:txBody>
      </p:sp>
      <p:sp>
        <p:nvSpPr>
          <p:cNvPr id="16" name="object 16"/>
          <p:cNvSpPr txBox="1"/>
          <p:nvPr/>
        </p:nvSpPr>
        <p:spPr>
          <a:xfrm>
            <a:off x="6643116" y="5540223"/>
            <a:ext cx="1462405" cy="605790"/>
          </a:xfrm>
          <a:prstGeom prst="rect">
            <a:avLst/>
          </a:prstGeom>
        </p:spPr>
        <p:txBody>
          <a:bodyPr vert="horz" wrap="square" lIns="0" tIns="53340" rIns="0" bIns="0" rtlCol="0">
            <a:spAutoFit/>
          </a:bodyPr>
          <a:lstStyle/>
          <a:p>
            <a:pPr marL="635">
              <a:lnSpc>
                <a:spcPct val="100000"/>
              </a:lnSpc>
              <a:spcBef>
                <a:spcPts val="420"/>
              </a:spcBef>
            </a:pPr>
            <a:r>
              <a:rPr sz="1400" spc="60" dirty="0">
                <a:solidFill>
                  <a:srgbClr val="716A66"/>
                </a:solidFill>
                <a:latin typeface="DIN 2014 Bold"/>
                <a:cs typeface="DIN 2014 Bold"/>
              </a:rPr>
              <a:t>CURRENT</a:t>
            </a:r>
            <a:r>
              <a:rPr sz="1400" spc="150" dirty="0">
                <a:solidFill>
                  <a:srgbClr val="716A66"/>
                </a:solidFill>
                <a:latin typeface="DIN 2014 Bold"/>
                <a:cs typeface="DIN 2014 Bold"/>
              </a:rPr>
              <a:t> </a:t>
            </a:r>
            <a:r>
              <a:rPr sz="1400" spc="45" dirty="0">
                <a:solidFill>
                  <a:srgbClr val="716A66"/>
                </a:solidFill>
                <a:latin typeface="DIN 2014 Bold"/>
                <a:cs typeface="DIN 2014 Bold"/>
              </a:rPr>
              <a:t>SALES:</a:t>
            </a:r>
            <a:endParaRPr sz="140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a:latin typeface="DIN 2014 Bold"/>
              <a:cs typeface="DIN 2014 Bold"/>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17614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WORKING</a:t>
            </a:r>
            <a:r>
              <a:rPr sz="1100" b="1" spc="10" dirty="0">
                <a:solidFill>
                  <a:srgbClr val="716A66"/>
                </a:solidFill>
                <a:latin typeface="DIN 2014 Bold"/>
                <a:cs typeface="DIN 2014 Bold"/>
              </a:rPr>
              <a:t> </a:t>
            </a:r>
            <a:r>
              <a:rPr sz="1100" b="1" dirty="0">
                <a:solidFill>
                  <a:srgbClr val="716A66"/>
                </a:solidFill>
                <a:latin typeface="DIN 2014 Bold"/>
                <a:cs typeface="DIN 2014 Bold"/>
              </a:rPr>
              <a:t>SEAMLESSLY</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TOGETHER</a:t>
            </a:r>
            <a:endParaRPr sz="1100">
              <a:latin typeface="DIN 2014 Bold"/>
              <a:cs typeface="DIN 2014 Bold"/>
            </a:endParaRPr>
          </a:p>
        </p:txBody>
      </p:sp>
      <p:sp>
        <p:nvSpPr>
          <p:cNvPr id="3" name="object 3"/>
          <p:cNvSpPr/>
          <p:nvPr/>
        </p:nvSpPr>
        <p:spPr>
          <a:xfrm>
            <a:off x="734593" y="5419826"/>
            <a:ext cx="10710545" cy="1006475"/>
          </a:xfrm>
          <a:custGeom>
            <a:avLst/>
            <a:gdLst/>
            <a:ahLst/>
            <a:cxnLst/>
            <a:rect l="l" t="t" r="r" b="b"/>
            <a:pathLst>
              <a:path w="10710545" h="1006475">
                <a:moveTo>
                  <a:pt x="10710214" y="0"/>
                </a:moveTo>
                <a:lnTo>
                  <a:pt x="0" y="0"/>
                </a:lnTo>
                <a:lnTo>
                  <a:pt x="0" y="1005878"/>
                </a:lnTo>
                <a:lnTo>
                  <a:pt x="10710214" y="1005878"/>
                </a:lnTo>
                <a:lnTo>
                  <a:pt x="10710214" y="0"/>
                </a:lnTo>
                <a:close/>
              </a:path>
            </a:pathLst>
          </a:custGeom>
          <a:solidFill>
            <a:srgbClr val="FFFFFF"/>
          </a:solidFill>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dirty="0"/>
              <a:t>LEVEL</a:t>
            </a:r>
            <a:r>
              <a:rPr spc="-75" dirty="0"/>
              <a:t> </a:t>
            </a:r>
            <a:r>
              <a:rPr spc="-10" dirty="0"/>
              <a:t>Wisconsin</a:t>
            </a:r>
          </a:p>
        </p:txBody>
      </p:sp>
      <p:sp>
        <p:nvSpPr>
          <p:cNvPr id="5" name="object 5"/>
          <p:cNvSpPr txBox="1"/>
          <p:nvPr/>
        </p:nvSpPr>
        <p:spPr>
          <a:xfrm>
            <a:off x="1028700" y="5534919"/>
            <a:ext cx="605790" cy="299720"/>
          </a:xfrm>
          <a:prstGeom prst="rect">
            <a:avLst/>
          </a:prstGeom>
        </p:spPr>
        <p:txBody>
          <a:bodyPr vert="horz" wrap="square" lIns="0" tIns="12700" rIns="0" bIns="0" rtlCol="0">
            <a:spAutoFit/>
          </a:bodyPr>
          <a:lstStyle/>
          <a:p>
            <a:pPr>
              <a:lnSpc>
                <a:spcPct val="100000"/>
              </a:lnSpc>
              <a:spcBef>
                <a:spcPts val="100"/>
              </a:spcBef>
            </a:pPr>
            <a:r>
              <a:rPr sz="1800" b="1" spc="-10" dirty="0">
                <a:solidFill>
                  <a:srgbClr val="716A66"/>
                </a:solidFill>
                <a:latin typeface="DIN 2014 Bold"/>
                <a:cs typeface="DIN 2014 Bold"/>
              </a:rPr>
              <a:t>Goals:</a:t>
            </a:r>
            <a:endParaRPr sz="1800">
              <a:latin typeface="DIN 2014 Bold"/>
              <a:cs typeface="DIN 2014 Bold"/>
            </a:endParaRPr>
          </a:p>
        </p:txBody>
      </p:sp>
      <p:sp>
        <p:nvSpPr>
          <p:cNvPr id="6" name="object 6"/>
          <p:cNvSpPr txBox="1"/>
          <p:nvPr/>
        </p:nvSpPr>
        <p:spPr>
          <a:xfrm>
            <a:off x="2259251" y="5540223"/>
            <a:ext cx="826135" cy="605790"/>
          </a:xfrm>
          <a:prstGeom prst="rect">
            <a:avLst/>
          </a:prstGeom>
        </p:spPr>
        <p:txBody>
          <a:bodyPr vert="horz" wrap="square" lIns="0" tIns="53340" rIns="0" bIns="0" rtlCol="0">
            <a:spAutoFit/>
          </a:bodyPr>
          <a:lstStyle/>
          <a:p>
            <a:pPr marL="635">
              <a:lnSpc>
                <a:spcPct val="100000"/>
              </a:lnSpc>
              <a:spcBef>
                <a:spcPts val="420"/>
              </a:spcBef>
            </a:pPr>
            <a:r>
              <a:rPr sz="1400" dirty="0">
                <a:solidFill>
                  <a:srgbClr val="716A66"/>
                </a:solidFill>
                <a:latin typeface="DIN 2014 Bold"/>
                <a:cs typeface="DIN 2014 Bold"/>
              </a:rPr>
              <a:t>JSI</a:t>
            </a:r>
            <a:r>
              <a:rPr sz="1400" spc="290" dirty="0">
                <a:solidFill>
                  <a:srgbClr val="716A66"/>
                </a:solidFill>
                <a:latin typeface="DIN 2014 Bold"/>
                <a:cs typeface="DIN 2014 Bold"/>
              </a:rPr>
              <a:t> </a:t>
            </a:r>
            <a:r>
              <a:rPr sz="1400" spc="45" dirty="0">
                <a:solidFill>
                  <a:srgbClr val="716A66"/>
                </a:solidFill>
                <a:latin typeface="DIN 2014 Bold"/>
                <a:cs typeface="DIN 2014 Bold"/>
              </a:rPr>
              <a:t>GOAL:</a:t>
            </a:r>
            <a:endParaRPr sz="140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a:latin typeface="DIN 2014 Bold"/>
              <a:cs typeface="DIN 2014 Bold"/>
            </a:endParaRPr>
          </a:p>
        </p:txBody>
      </p:sp>
      <p:sp>
        <p:nvSpPr>
          <p:cNvPr id="7" name="object 7"/>
          <p:cNvSpPr txBox="1"/>
          <p:nvPr/>
        </p:nvSpPr>
        <p:spPr>
          <a:xfrm>
            <a:off x="3566066" y="5540223"/>
            <a:ext cx="1691734" cy="605790"/>
          </a:xfrm>
          <a:prstGeom prst="rect">
            <a:avLst/>
          </a:prstGeom>
        </p:spPr>
        <p:txBody>
          <a:bodyPr vert="horz" wrap="square" lIns="0" tIns="53340" rIns="0" bIns="0" rtlCol="0">
            <a:spAutoFit/>
          </a:bodyPr>
          <a:lstStyle/>
          <a:p>
            <a:pPr>
              <a:lnSpc>
                <a:spcPct val="100000"/>
              </a:lnSpc>
              <a:spcBef>
                <a:spcPts val="420"/>
              </a:spcBef>
            </a:pPr>
            <a:r>
              <a:rPr sz="1400" dirty="0">
                <a:solidFill>
                  <a:srgbClr val="716A66"/>
                </a:solidFill>
                <a:latin typeface="DIN 2014 Bold"/>
                <a:cs typeface="DIN 2014 Bold"/>
              </a:rPr>
              <a:t>JSI</a:t>
            </a:r>
            <a:r>
              <a:rPr sz="1400" spc="200" dirty="0">
                <a:solidFill>
                  <a:srgbClr val="716A66"/>
                </a:solidFill>
                <a:latin typeface="DIN 2014 Bold"/>
                <a:cs typeface="DIN 2014 Bold"/>
              </a:rPr>
              <a:t> </a:t>
            </a:r>
            <a:r>
              <a:rPr sz="1400" spc="50" dirty="0">
                <a:solidFill>
                  <a:srgbClr val="716A66"/>
                </a:solidFill>
                <a:latin typeface="DIN 2014 Bold"/>
                <a:cs typeface="DIN 2014 Bold"/>
              </a:rPr>
              <a:t>HEALTH</a:t>
            </a:r>
            <a:r>
              <a:rPr sz="1400" spc="200" dirty="0">
                <a:solidFill>
                  <a:srgbClr val="716A66"/>
                </a:solidFill>
                <a:latin typeface="DIN 2014 Bold"/>
                <a:cs typeface="DIN 2014 Bold"/>
              </a:rPr>
              <a:t> </a:t>
            </a:r>
            <a:r>
              <a:rPr sz="1400" spc="60" dirty="0">
                <a:solidFill>
                  <a:srgbClr val="716A66"/>
                </a:solidFill>
                <a:latin typeface="DIN 2014 Bold"/>
                <a:cs typeface="DIN 2014 Bold"/>
              </a:rPr>
              <a:t>GOAL:</a:t>
            </a:r>
            <a:endParaRPr sz="1400" dirty="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dirty="0">
              <a:latin typeface="DIN 2014 Bold"/>
              <a:cs typeface="DIN 2014 Bold"/>
            </a:endParaRPr>
          </a:p>
        </p:txBody>
      </p:sp>
      <p:sp>
        <p:nvSpPr>
          <p:cNvPr id="8" name="object 8"/>
          <p:cNvSpPr txBox="1"/>
          <p:nvPr/>
        </p:nvSpPr>
        <p:spPr>
          <a:xfrm>
            <a:off x="5450332" y="5540223"/>
            <a:ext cx="677545" cy="605790"/>
          </a:xfrm>
          <a:prstGeom prst="rect">
            <a:avLst/>
          </a:prstGeom>
        </p:spPr>
        <p:txBody>
          <a:bodyPr vert="horz" wrap="square" lIns="0" tIns="53340" rIns="0" bIns="0" rtlCol="0">
            <a:spAutoFit/>
          </a:bodyPr>
          <a:lstStyle/>
          <a:p>
            <a:pPr marL="635">
              <a:lnSpc>
                <a:spcPct val="100000"/>
              </a:lnSpc>
              <a:spcBef>
                <a:spcPts val="420"/>
              </a:spcBef>
            </a:pPr>
            <a:r>
              <a:rPr sz="1400" spc="-10" dirty="0">
                <a:solidFill>
                  <a:srgbClr val="716A66"/>
                </a:solidFill>
                <a:latin typeface="DIN 2014 Bold"/>
                <a:cs typeface="DIN 2014 Bold"/>
              </a:rPr>
              <a:t>PACE:</a:t>
            </a:r>
            <a:endParaRPr sz="140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a:latin typeface="DIN 2014 Bold"/>
              <a:cs typeface="DIN 2014 Bold"/>
            </a:endParaRPr>
          </a:p>
        </p:txBody>
      </p:sp>
      <p:sp>
        <p:nvSpPr>
          <p:cNvPr id="9" name="object 9"/>
          <p:cNvSpPr txBox="1"/>
          <p:nvPr/>
        </p:nvSpPr>
        <p:spPr>
          <a:xfrm>
            <a:off x="6643116" y="5540223"/>
            <a:ext cx="1462405" cy="605790"/>
          </a:xfrm>
          <a:prstGeom prst="rect">
            <a:avLst/>
          </a:prstGeom>
        </p:spPr>
        <p:txBody>
          <a:bodyPr vert="horz" wrap="square" lIns="0" tIns="53340" rIns="0" bIns="0" rtlCol="0">
            <a:spAutoFit/>
          </a:bodyPr>
          <a:lstStyle/>
          <a:p>
            <a:pPr marL="635">
              <a:lnSpc>
                <a:spcPct val="100000"/>
              </a:lnSpc>
              <a:spcBef>
                <a:spcPts val="420"/>
              </a:spcBef>
            </a:pPr>
            <a:r>
              <a:rPr sz="1400" spc="60" dirty="0">
                <a:solidFill>
                  <a:srgbClr val="716A66"/>
                </a:solidFill>
                <a:latin typeface="DIN 2014 Bold"/>
                <a:cs typeface="DIN 2014 Bold"/>
              </a:rPr>
              <a:t>CURRENT</a:t>
            </a:r>
            <a:r>
              <a:rPr sz="1400" spc="150" dirty="0">
                <a:solidFill>
                  <a:srgbClr val="716A66"/>
                </a:solidFill>
                <a:latin typeface="DIN 2014 Bold"/>
                <a:cs typeface="DIN 2014 Bold"/>
              </a:rPr>
              <a:t> </a:t>
            </a:r>
            <a:r>
              <a:rPr sz="1400" spc="45" dirty="0">
                <a:solidFill>
                  <a:srgbClr val="716A66"/>
                </a:solidFill>
                <a:latin typeface="DIN 2014 Bold"/>
                <a:cs typeface="DIN 2014 Bold"/>
              </a:rPr>
              <a:t>SALES:</a:t>
            </a:r>
            <a:endParaRPr sz="1400">
              <a:latin typeface="DIN 2014 Bold"/>
              <a:cs typeface="DIN 2014 Bold"/>
            </a:endParaRPr>
          </a:p>
          <a:p>
            <a:pPr>
              <a:lnSpc>
                <a:spcPct val="100000"/>
              </a:lnSpc>
              <a:spcBef>
                <a:spcPts val="409"/>
              </a:spcBef>
            </a:pPr>
            <a:r>
              <a:rPr sz="1800" b="1" spc="-10" dirty="0">
                <a:solidFill>
                  <a:srgbClr val="90A19A"/>
                </a:solidFill>
                <a:latin typeface="DIN 2014 Bold"/>
                <a:cs typeface="DIN 2014 Bold"/>
              </a:rPr>
              <a:t>$XXXX</a:t>
            </a:r>
            <a:endParaRPr sz="1800">
              <a:latin typeface="DIN 2014 Bold"/>
              <a:cs typeface="DIN 2014 Bold"/>
            </a:endParaRPr>
          </a:p>
        </p:txBody>
      </p:sp>
      <p:sp>
        <p:nvSpPr>
          <p:cNvPr id="10" name="object 10"/>
          <p:cNvSpPr txBox="1"/>
          <p:nvPr/>
        </p:nvSpPr>
        <p:spPr>
          <a:xfrm>
            <a:off x="742950" y="1460995"/>
            <a:ext cx="3429000" cy="341630"/>
          </a:xfrm>
          <a:prstGeom prst="rect">
            <a:avLst/>
          </a:prstGeom>
          <a:solidFill>
            <a:srgbClr val="90A19A"/>
          </a:solidFill>
        </p:spPr>
        <p:txBody>
          <a:bodyPr vert="horz" wrap="square" lIns="0" tIns="53975" rIns="0" bIns="0" rtlCol="0">
            <a:spAutoFit/>
          </a:bodyPr>
          <a:lstStyle/>
          <a:p>
            <a:pPr marL="977265">
              <a:lnSpc>
                <a:spcPct val="100000"/>
              </a:lnSpc>
              <a:spcBef>
                <a:spcPts val="425"/>
              </a:spcBef>
            </a:pPr>
            <a:r>
              <a:rPr sz="1500" b="1" dirty="0">
                <a:solidFill>
                  <a:srgbClr val="FFFFFF"/>
                </a:solidFill>
                <a:latin typeface="DIN 2014 Bold"/>
                <a:cs typeface="DIN 2014 Bold"/>
              </a:rPr>
              <a:t>Dealer</a:t>
            </a:r>
            <a:r>
              <a:rPr sz="1500" b="1" spc="250" dirty="0">
                <a:solidFill>
                  <a:srgbClr val="FFFFFF"/>
                </a:solidFill>
                <a:latin typeface="DIN 2014 Bold"/>
                <a:cs typeface="DIN 2014 Bold"/>
              </a:rPr>
              <a:t> </a:t>
            </a:r>
            <a:r>
              <a:rPr sz="1500" b="1" spc="-10" dirty="0">
                <a:solidFill>
                  <a:srgbClr val="FFFFFF"/>
                </a:solidFill>
                <a:latin typeface="DIN 2014 Bold"/>
                <a:cs typeface="DIN 2014 Bold"/>
              </a:rPr>
              <a:t>Alignment</a:t>
            </a:r>
            <a:endParaRPr sz="1500">
              <a:latin typeface="DIN 2014 Bold"/>
              <a:cs typeface="DIN 2014 Bold"/>
            </a:endParaRPr>
          </a:p>
        </p:txBody>
      </p:sp>
      <p:sp>
        <p:nvSpPr>
          <p:cNvPr id="11" name="object 11"/>
          <p:cNvSpPr txBox="1"/>
          <p:nvPr/>
        </p:nvSpPr>
        <p:spPr>
          <a:xfrm>
            <a:off x="4380433" y="1460995"/>
            <a:ext cx="3429000" cy="341630"/>
          </a:xfrm>
          <a:prstGeom prst="rect">
            <a:avLst/>
          </a:prstGeom>
          <a:solidFill>
            <a:srgbClr val="90A19A"/>
          </a:solidFill>
        </p:spPr>
        <p:txBody>
          <a:bodyPr vert="horz" wrap="square" lIns="0" tIns="53975" rIns="0" bIns="0" rtlCol="0">
            <a:spAutoFit/>
          </a:bodyPr>
          <a:lstStyle/>
          <a:p>
            <a:pPr marL="697230">
              <a:lnSpc>
                <a:spcPct val="100000"/>
              </a:lnSpc>
              <a:spcBef>
                <a:spcPts val="425"/>
              </a:spcBef>
            </a:pPr>
            <a:r>
              <a:rPr sz="1500" b="1" dirty="0">
                <a:solidFill>
                  <a:srgbClr val="FFFFFF"/>
                </a:solidFill>
                <a:latin typeface="DIN 2014 Bold"/>
                <a:cs typeface="DIN 2014 Bold"/>
              </a:rPr>
              <a:t>Top</a:t>
            </a:r>
            <a:r>
              <a:rPr sz="1500" b="1" spc="180" dirty="0">
                <a:solidFill>
                  <a:srgbClr val="FFFFFF"/>
                </a:solidFill>
                <a:latin typeface="DIN 2014 Bold"/>
                <a:cs typeface="DIN 2014 Bold"/>
              </a:rPr>
              <a:t> </a:t>
            </a:r>
            <a:r>
              <a:rPr sz="1500" b="1" dirty="0">
                <a:solidFill>
                  <a:srgbClr val="FFFFFF"/>
                </a:solidFill>
                <a:latin typeface="DIN 2014 Bold"/>
                <a:cs typeface="DIN 2014 Bold"/>
              </a:rPr>
              <a:t>Healthcare</a:t>
            </a:r>
            <a:r>
              <a:rPr sz="1500" b="1" spc="185" dirty="0">
                <a:solidFill>
                  <a:srgbClr val="FFFFFF"/>
                </a:solidFill>
                <a:latin typeface="DIN 2014 Bold"/>
                <a:cs typeface="DIN 2014 Bold"/>
              </a:rPr>
              <a:t> </a:t>
            </a:r>
            <a:r>
              <a:rPr sz="1500" b="1" spc="-10" dirty="0">
                <a:solidFill>
                  <a:srgbClr val="FFFFFF"/>
                </a:solidFill>
                <a:latin typeface="DIN 2014 Bold"/>
                <a:cs typeface="DIN 2014 Bold"/>
              </a:rPr>
              <a:t>Systems</a:t>
            </a:r>
            <a:endParaRPr sz="1500">
              <a:latin typeface="DIN 2014 Bold"/>
              <a:cs typeface="DIN 2014 Bold"/>
            </a:endParaRPr>
          </a:p>
        </p:txBody>
      </p:sp>
      <p:sp>
        <p:nvSpPr>
          <p:cNvPr id="12" name="object 12"/>
          <p:cNvSpPr txBox="1"/>
          <p:nvPr/>
        </p:nvSpPr>
        <p:spPr>
          <a:xfrm>
            <a:off x="8016303" y="1460995"/>
            <a:ext cx="3429000" cy="285335"/>
          </a:xfrm>
          <a:prstGeom prst="rect">
            <a:avLst/>
          </a:prstGeom>
          <a:solidFill>
            <a:srgbClr val="90A19A"/>
          </a:solidFill>
        </p:spPr>
        <p:txBody>
          <a:bodyPr vert="horz" wrap="square" lIns="0" tIns="53975" rIns="0" bIns="0" rtlCol="0">
            <a:spAutoFit/>
          </a:bodyPr>
          <a:lstStyle/>
          <a:p>
            <a:pPr marL="745490">
              <a:lnSpc>
                <a:spcPct val="100000"/>
              </a:lnSpc>
              <a:spcBef>
                <a:spcPts val="425"/>
              </a:spcBef>
            </a:pPr>
            <a:r>
              <a:rPr sz="1500" b="1" dirty="0">
                <a:solidFill>
                  <a:srgbClr val="FFFFFF"/>
                </a:solidFill>
                <a:latin typeface="DIN 2014 Bold"/>
                <a:cs typeface="DIN 2014 Bold"/>
              </a:rPr>
              <a:t>Key</a:t>
            </a:r>
            <a:r>
              <a:rPr sz="1500" b="1" spc="95" dirty="0">
                <a:solidFill>
                  <a:srgbClr val="FFFFFF"/>
                </a:solidFill>
                <a:latin typeface="DIN 2014 Bold"/>
                <a:cs typeface="DIN 2014 Bold"/>
              </a:rPr>
              <a:t> </a:t>
            </a:r>
            <a:r>
              <a:rPr sz="1500" b="1" dirty="0">
                <a:solidFill>
                  <a:srgbClr val="FFFFFF"/>
                </a:solidFill>
                <a:latin typeface="DIN 2014 Bold"/>
                <a:cs typeface="DIN 2014 Bold"/>
              </a:rPr>
              <a:t>A</a:t>
            </a:r>
            <a:r>
              <a:rPr lang="en-US" sz="1500" b="1" dirty="0">
                <a:solidFill>
                  <a:srgbClr val="FFFFFF"/>
                </a:solidFill>
                <a:latin typeface="DIN 2014 Bold"/>
                <a:cs typeface="DIN 2014 Bold"/>
              </a:rPr>
              <a:t>+</a:t>
            </a:r>
            <a:r>
              <a:rPr sz="1500" b="1" dirty="0">
                <a:solidFill>
                  <a:srgbClr val="FFFFFF"/>
                </a:solidFill>
                <a:latin typeface="DIN 2014 Bold"/>
                <a:cs typeface="DIN 2014 Bold"/>
              </a:rPr>
              <a:t>D</a:t>
            </a:r>
            <a:r>
              <a:rPr sz="1500" b="1" spc="95" dirty="0">
                <a:solidFill>
                  <a:srgbClr val="FFFFFF"/>
                </a:solidFill>
                <a:latin typeface="DIN 2014 Bold"/>
                <a:cs typeface="DIN 2014 Bold"/>
              </a:rPr>
              <a:t> </a:t>
            </a:r>
            <a:r>
              <a:rPr sz="1500" b="1" spc="-10" dirty="0">
                <a:solidFill>
                  <a:srgbClr val="FFFFFF"/>
                </a:solidFill>
                <a:latin typeface="DIN 2014 Bold"/>
                <a:cs typeface="DIN 2014 Bold"/>
              </a:rPr>
              <a:t>Relationships</a:t>
            </a:r>
            <a:endParaRPr sz="1500" dirty="0">
              <a:latin typeface="DIN 2014 Bold"/>
              <a:cs typeface="DIN 2014 Bold"/>
            </a:endParaRPr>
          </a:p>
        </p:txBody>
      </p:sp>
      <p:sp>
        <p:nvSpPr>
          <p:cNvPr id="13" name="object 13"/>
          <p:cNvSpPr txBox="1"/>
          <p:nvPr/>
        </p:nvSpPr>
        <p:spPr>
          <a:xfrm>
            <a:off x="742950" y="1893582"/>
            <a:ext cx="3429000" cy="3327400"/>
          </a:xfrm>
          <a:prstGeom prst="rect">
            <a:avLst/>
          </a:prstGeom>
          <a:solidFill>
            <a:srgbClr val="E2E6E3"/>
          </a:solidFill>
        </p:spPr>
        <p:txBody>
          <a:bodyPr vert="horz" wrap="square" lIns="0" tIns="143510" rIns="0" bIns="0" rtlCol="0">
            <a:spAutoFit/>
          </a:bodyPr>
          <a:lstStyle/>
          <a:p>
            <a:pPr algn="ctr">
              <a:lnSpc>
                <a:spcPct val="100000"/>
              </a:lnSpc>
              <a:spcBef>
                <a:spcPts val="1130"/>
              </a:spcBef>
            </a:pPr>
            <a:r>
              <a:rPr sz="1300" spc="-25" dirty="0">
                <a:solidFill>
                  <a:srgbClr val="2F3D47"/>
                </a:solidFill>
                <a:latin typeface="DIN 2014 Bold"/>
                <a:cs typeface="DIN 2014 Bold"/>
              </a:rPr>
              <a:t>BOS</a:t>
            </a:r>
            <a:endParaRPr sz="1300" dirty="0">
              <a:latin typeface="DIN 2014 Bold"/>
              <a:cs typeface="DIN 2014 Bold"/>
            </a:endParaRPr>
          </a:p>
          <a:p>
            <a:pPr marL="775335" marR="767715" algn="ctr">
              <a:lnSpc>
                <a:spcPct val="152300"/>
              </a:lnSpc>
            </a:pPr>
            <a:r>
              <a:rPr sz="1300" dirty="0">
                <a:solidFill>
                  <a:srgbClr val="2F3D47"/>
                </a:solidFill>
                <a:latin typeface="DIN 2014 Bold"/>
                <a:cs typeface="DIN 2014 Bold"/>
              </a:rPr>
              <a:t>Creative</a:t>
            </a:r>
            <a:r>
              <a:rPr sz="1300" spc="-25" dirty="0">
                <a:solidFill>
                  <a:srgbClr val="2F3D47"/>
                </a:solidFill>
                <a:latin typeface="DIN 2014 Bold"/>
                <a:cs typeface="DIN 2014 Bold"/>
              </a:rPr>
              <a:t> </a:t>
            </a:r>
            <a:r>
              <a:rPr sz="1300" dirty="0">
                <a:solidFill>
                  <a:srgbClr val="2F3D47"/>
                </a:solidFill>
                <a:latin typeface="DIN 2014 Bold"/>
                <a:cs typeface="DIN 2014 Bold"/>
              </a:rPr>
              <a:t>Business</a:t>
            </a:r>
            <a:r>
              <a:rPr sz="1300" spc="-25" dirty="0">
                <a:solidFill>
                  <a:srgbClr val="2F3D47"/>
                </a:solidFill>
                <a:latin typeface="DIN 2014 Bold"/>
                <a:cs typeface="DIN 2014 Bold"/>
              </a:rPr>
              <a:t> </a:t>
            </a:r>
            <a:r>
              <a:rPr sz="1300" spc="-10" dirty="0">
                <a:solidFill>
                  <a:srgbClr val="2F3D47"/>
                </a:solidFill>
                <a:latin typeface="DIN 2014 Bold"/>
                <a:cs typeface="DIN 2014 Bold"/>
              </a:rPr>
              <a:t>Interiors </a:t>
            </a:r>
            <a:r>
              <a:rPr sz="1300" dirty="0">
                <a:solidFill>
                  <a:srgbClr val="2F3D47"/>
                </a:solidFill>
                <a:latin typeface="DIN 2014 Bold"/>
                <a:cs typeface="DIN 2014 Bold"/>
              </a:rPr>
              <a:t>Interior</a:t>
            </a:r>
            <a:r>
              <a:rPr sz="1300" spc="-45" dirty="0">
                <a:solidFill>
                  <a:srgbClr val="2F3D47"/>
                </a:solidFill>
                <a:latin typeface="DIN 2014 Bold"/>
                <a:cs typeface="DIN 2014 Bold"/>
              </a:rPr>
              <a:t> </a:t>
            </a:r>
            <a:r>
              <a:rPr sz="1300" spc="-10" dirty="0">
                <a:solidFill>
                  <a:srgbClr val="2F3D47"/>
                </a:solidFill>
                <a:latin typeface="DIN 2014 Bold"/>
                <a:cs typeface="DIN 2014 Bold"/>
              </a:rPr>
              <a:t>Investments </a:t>
            </a:r>
            <a:r>
              <a:rPr sz="1300" dirty="0">
                <a:solidFill>
                  <a:srgbClr val="2F3D47"/>
                </a:solidFill>
                <a:latin typeface="DIN 2014 Bold"/>
                <a:cs typeface="DIN 2014 Bold"/>
              </a:rPr>
              <a:t>Forward</a:t>
            </a:r>
            <a:r>
              <a:rPr sz="1300" spc="-40" dirty="0">
                <a:solidFill>
                  <a:srgbClr val="2F3D47"/>
                </a:solidFill>
                <a:latin typeface="DIN 2014 Bold"/>
                <a:cs typeface="DIN 2014 Bold"/>
              </a:rPr>
              <a:t> </a:t>
            </a:r>
            <a:r>
              <a:rPr sz="1300" spc="-10" dirty="0">
                <a:solidFill>
                  <a:srgbClr val="2F3D47"/>
                </a:solidFill>
                <a:latin typeface="DIN 2014 Bold"/>
                <a:cs typeface="DIN 2014 Bold"/>
              </a:rPr>
              <a:t>Space</a:t>
            </a:r>
            <a:endParaRPr sz="1300" dirty="0">
              <a:latin typeface="DIN 2014 Bold"/>
              <a:cs typeface="DIN 2014 Bold"/>
            </a:endParaRPr>
          </a:p>
          <a:p>
            <a:pPr algn="ctr">
              <a:lnSpc>
                <a:spcPct val="100000"/>
              </a:lnSpc>
              <a:spcBef>
                <a:spcPts val="815"/>
              </a:spcBef>
            </a:pPr>
            <a:r>
              <a:rPr sz="1300" spc="-10" dirty="0">
                <a:solidFill>
                  <a:srgbClr val="2F3D47"/>
                </a:solidFill>
                <a:latin typeface="DIN 2014 Bold"/>
                <a:cs typeface="DIN 2014 Bold"/>
              </a:rPr>
              <a:t>Henricksen</a:t>
            </a:r>
            <a:endParaRPr sz="1300" dirty="0">
              <a:latin typeface="DIN 2014 Bold"/>
              <a:cs typeface="DIN 2014 Bold"/>
            </a:endParaRPr>
          </a:p>
        </p:txBody>
      </p:sp>
      <p:sp>
        <p:nvSpPr>
          <p:cNvPr id="14" name="object 14"/>
          <p:cNvSpPr txBox="1"/>
          <p:nvPr/>
        </p:nvSpPr>
        <p:spPr>
          <a:xfrm>
            <a:off x="4380433" y="1893582"/>
            <a:ext cx="3429000" cy="3327400"/>
          </a:xfrm>
          <a:prstGeom prst="rect">
            <a:avLst/>
          </a:prstGeom>
          <a:solidFill>
            <a:srgbClr val="E2E6E3"/>
          </a:solidFill>
        </p:spPr>
        <p:txBody>
          <a:bodyPr vert="horz" wrap="none" lIns="0" tIns="91440" rIns="0" bIns="0" rtlCol="0">
            <a:noAutofit/>
          </a:bodyPr>
          <a:lstStyle/>
          <a:p>
            <a:pPr marL="1140460" marR="1133475" algn="ctr">
              <a:lnSpc>
                <a:spcPct val="152300"/>
              </a:lnSpc>
              <a:spcBef>
                <a:spcPts val="315"/>
              </a:spcBef>
            </a:pPr>
            <a:r>
              <a:rPr sz="1300" dirty="0">
                <a:solidFill>
                  <a:srgbClr val="2F3D47"/>
                </a:solidFill>
                <a:latin typeface="DIN 2014 Bold"/>
                <a:cs typeface="DIN 2014 Bold"/>
              </a:rPr>
              <a:t>Advocate</a:t>
            </a:r>
            <a:r>
              <a:rPr sz="1300" spc="-45" dirty="0">
                <a:solidFill>
                  <a:srgbClr val="2F3D47"/>
                </a:solidFill>
                <a:latin typeface="DIN 2014 Bold"/>
                <a:cs typeface="DIN 2014 Bold"/>
              </a:rPr>
              <a:t> </a:t>
            </a:r>
            <a:r>
              <a:rPr sz="1300" spc="-10" dirty="0">
                <a:solidFill>
                  <a:srgbClr val="2F3D47"/>
                </a:solidFill>
                <a:latin typeface="DIN 2014 Bold"/>
                <a:cs typeface="DIN 2014 Bold"/>
              </a:rPr>
              <a:t>Aurora </a:t>
            </a:r>
            <a:endParaRPr lang="en-US" sz="1300" spc="-10" dirty="0">
              <a:solidFill>
                <a:srgbClr val="2F3D47"/>
              </a:solidFill>
              <a:latin typeface="DIN 2014 Bold"/>
              <a:cs typeface="DIN 2014 Bold"/>
            </a:endParaRPr>
          </a:p>
          <a:p>
            <a:pPr marL="1140460" marR="1133475" algn="ctr">
              <a:lnSpc>
                <a:spcPct val="152300"/>
              </a:lnSpc>
              <a:spcBef>
                <a:spcPts val="315"/>
              </a:spcBef>
            </a:pPr>
            <a:r>
              <a:rPr sz="1300" spc="-10" dirty="0">
                <a:solidFill>
                  <a:srgbClr val="2F3D47"/>
                </a:solidFill>
                <a:latin typeface="DIN 2014 Bold"/>
                <a:cs typeface="DIN 2014 Bold"/>
              </a:rPr>
              <a:t>Aspirius </a:t>
            </a:r>
            <a:endParaRPr lang="en-US" sz="1300" spc="-10" dirty="0">
              <a:solidFill>
                <a:srgbClr val="2F3D47"/>
              </a:solidFill>
              <a:latin typeface="DIN 2014 Bold"/>
              <a:cs typeface="DIN 2014 Bold"/>
            </a:endParaRPr>
          </a:p>
          <a:p>
            <a:pPr marL="1140460" marR="1133475" algn="ctr">
              <a:lnSpc>
                <a:spcPct val="152300"/>
              </a:lnSpc>
              <a:spcBef>
                <a:spcPts val="315"/>
              </a:spcBef>
            </a:pPr>
            <a:r>
              <a:rPr sz="1300" spc="-10" dirty="0">
                <a:solidFill>
                  <a:srgbClr val="2F3D47"/>
                </a:solidFill>
                <a:latin typeface="DIN 2014 Bold"/>
                <a:cs typeface="DIN 2014 Bold"/>
              </a:rPr>
              <a:t>Froedert</a:t>
            </a:r>
            <a:endParaRPr lang="en-US" sz="1300" spc="-10" dirty="0">
              <a:latin typeface="DIN 2014 Bold"/>
              <a:cs typeface="DIN 2014 Bold"/>
            </a:endParaRPr>
          </a:p>
          <a:p>
            <a:pPr marL="1140460" marR="1133475" algn="ctr">
              <a:lnSpc>
                <a:spcPct val="152300"/>
              </a:lnSpc>
              <a:spcBef>
                <a:spcPts val="315"/>
              </a:spcBef>
            </a:pPr>
            <a:r>
              <a:rPr sz="1300" dirty="0">
                <a:solidFill>
                  <a:srgbClr val="2F3D47"/>
                </a:solidFill>
                <a:latin typeface="DIN 2014 Bold"/>
                <a:cs typeface="DIN 2014 Bold"/>
              </a:rPr>
              <a:t>SSM </a:t>
            </a:r>
            <a:r>
              <a:rPr sz="1300" spc="-10" dirty="0">
                <a:solidFill>
                  <a:srgbClr val="2F3D47"/>
                </a:solidFill>
                <a:latin typeface="DIN 2014 Bold"/>
                <a:cs typeface="DIN 2014 Bold"/>
              </a:rPr>
              <a:t>Health </a:t>
            </a:r>
            <a:endParaRPr lang="en-US" sz="1300" spc="-10" dirty="0">
              <a:solidFill>
                <a:srgbClr val="2F3D47"/>
              </a:solidFill>
              <a:latin typeface="DIN 2014 Bold"/>
              <a:cs typeface="DIN 2014 Bold"/>
            </a:endParaRPr>
          </a:p>
          <a:p>
            <a:pPr marL="1140460" marR="1133475" algn="ctr">
              <a:lnSpc>
                <a:spcPct val="152300"/>
              </a:lnSpc>
              <a:spcBef>
                <a:spcPts val="315"/>
              </a:spcBef>
            </a:pPr>
            <a:r>
              <a:rPr sz="1300" dirty="0">
                <a:solidFill>
                  <a:srgbClr val="2F3D47"/>
                </a:solidFill>
                <a:latin typeface="DIN 2014 Bold"/>
                <a:cs typeface="DIN 2014 Bold"/>
              </a:rPr>
              <a:t>University</a:t>
            </a:r>
            <a:r>
              <a:rPr sz="1300" spc="-25" dirty="0">
                <a:solidFill>
                  <a:srgbClr val="2F3D47"/>
                </a:solidFill>
                <a:latin typeface="DIN 2014 Bold"/>
                <a:cs typeface="DIN 2014 Bold"/>
              </a:rPr>
              <a:t> </a:t>
            </a:r>
            <a:r>
              <a:rPr sz="1300" dirty="0">
                <a:solidFill>
                  <a:srgbClr val="2F3D47"/>
                </a:solidFill>
                <a:latin typeface="DIN 2014 Bold"/>
                <a:cs typeface="DIN 2014 Bold"/>
              </a:rPr>
              <a:t>of</a:t>
            </a:r>
            <a:r>
              <a:rPr lang="en-US" sz="1300" spc="-20" dirty="0">
                <a:solidFill>
                  <a:srgbClr val="2F3D47"/>
                </a:solidFill>
                <a:latin typeface="DIN 2014 Bold"/>
                <a:cs typeface="DIN 2014 Bold"/>
              </a:rPr>
              <a:t> </a:t>
            </a:r>
            <a:r>
              <a:rPr sz="1300" dirty="0">
                <a:solidFill>
                  <a:srgbClr val="2F3D47"/>
                </a:solidFill>
                <a:latin typeface="DIN 2014 Bold"/>
                <a:cs typeface="DIN 2014 Bold"/>
              </a:rPr>
              <a:t>Wisconsin</a:t>
            </a:r>
            <a:endParaRPr lang="en-US" sz="1300" dirty="0">
              <a:solidFill>
                <a:srgbClr val="2F3D47"/>
              </a:solidFill>
              <a:latin typeface="DIN 2014 Bold"/>
              <a:cs typeface="DIN 2014 Bold"/>
            </a:endParaRPr>
          </a:p>
          <a:p>
            <a:pPr marL="1140460" marR="1133475" algn="ctr">
              <a:lnSpc>
                <a:spcPct val="152300"/>
              </a:lnSpc>
              <a:spcBef>
                <a:spcPts val="315"/>
              </a:spcBef>
            </a:pPr>
            <a:r>
              <a:rPr sz="1300" spc="-10" dirty="0">
                <a:solidFill>
                  <a:srgbClr val="2F3D47"/>
                </a:solidFill>
                <a:latin typeface="DIN 2014 Bold"/>
                <a:cs typeface="DIN 2014 Bold"/>
              </a:rPr>
              <a:t>Health</a:t>
            </a:r>
            <a:br>
              <a:rPr lang="en-US" sz="1300" spc="-10" dirty="0">
                <a:solidFill>
                  <a:srgbClr val="2F3D47"/>
                </a:solidFill>
                <a:latin typeface="DIN 2014 Bold"/>
                <a:cs typeface="DIN 2014 Bold"/>
              </a:rPr>
            </a:br>
            <a:r>
              <a:rPr sz="1300" spc="-25" dirty="0">
                <a:solidFill>
                  <a:srgbClr val="2F3D47"/>
                </a:solidFill>
                <a:latin typeface="DIN 2014 Bold"/>
                <a:cs typeface="DIN 2014 Bold"/>
              </a:rPr>
              <a:t>VA</a:t>
            </a:r>
            <a:endParaRPr sz="1300" dirty="0">
              <a:latin typeface="DIN 2014 Bold"/>
              <a:cs typeface="DIN 2014 Bold"/>
            </a:endParaRPr>
          </a:p>
        </p:txBody>
      </p:sp>
      <p:sp>
        <p:nvSpPr>
          <p:cNvPr id="15" name="object 15"/>
          <p:cNvSpPr txBox="1"/>
          <p:nvPr/>
        </p:nvSpPr>
        <p:spPr>
          <a:xfrm>
            <a:off x="8016303" y="1893582"/>
            <a:ext cx="3429000" cy="3327400"/>
          </a:xfrm>
          <a:prstGeom prst="rect">
            <a:avLst/>
          </a:prstGeom>
          <a:solidFill>
            <a:srgbClr val="E2E6E3"/>
          </a:solidFill>
        </p:spPr>
        <p:txBody>
          <a:bodyPr vert="horz" wrap="square" lIns="0" tIns="143510" rIns="0" bIns="0" rtlCol="0">
            <a:spAutoFit/>
          </a:bodyPr>
          <a:lstStyle/>
          <a:p>
            <a:pPr algn="ctr">
              <a:lnSpc>
                <a:spcPct val="100000"/>
              </a:lnSpc>
              <a:spcBef>
                <a:spcPts val="1130"/>
              </a:spcBef>
            </a:pPr>
            <a:r>
              <a:rPr sz="1300" spc="-20" dirty="0">
                <a:solidFill>
                  <a:srgbClr val="2F3D47"/>
                </a:solidFill>
                <a:latin typeface="DIN 2014 Bold"/>
                <a:cs typeface="DIN 2014 Bold"/>
              </a:rPr>
              <a:t>DSGW</a:t>
            </a:r>
            <a:endParaRPr sz="1300">
              <a:latin typeface="DIN 2014 Bold"/>
              <a:cs typeface="DIN 2014 Bold"/>
            </a:endParaRPr>
          </a:p>
          <a:p>
            <a:pPr marL="1443355" marR="1436370" algn="ctr">
              <a:lnSpc>
                <a:spcPct val="152300"/>
              </a:lnSpc>
            </a:pPr>
            <a:r>
              <a:rPr sz="1300" spc="-10" dirty="0">
                <a:solidFill>
                  <a:srgbClr val="2F3D47"/>
                </a:solidFill>
                <a:latin typeface="DIN 2014 Bold"/>
                <a:cs typeface="DIN 2014 Bold"/>
              </a:rPr>
              <a:t>Erdman </a:t>
            </a:r>
            <a:r>
              <a:rPr sz="1300" spc="-25" dirty="0">
                <a:solidFill>
                  <a:srgbClr val="2F3D47"/>
                </a:solidFill>
                <a:latin typeface="DIN 2014 Bold"/>
                <a:cs typeface="DIN 2014 Bold"/>
              </a:rPr>
              <a:t>EUA</a:t>
            </a:r>
            <a:endParaRPr sz="1300">
              <a:latin typeface="DIN 2014 Bold"/>
              <a:cs typeface="DIN 2014 Bold"/>
            </a:endParaRPr>
          </a:p>
          <a:p>
            <a:pPr marL="1195705" marR="1188085" algn="ctr">
              <a:lnSpc>
                <a:spcPct val="152300"/>
              </a:lnSpc>
              <a:spcBef>
                <a:spcPts val="5"/>
              </a:spcBef>
            </a:pPr>
            <a:r>
              <a:rPr sz="1300" dirty="0">
                <a:solidFill>
                  <a:srgbClr val="2F3D47"/>
                </a:solidFill>
                <a:latin typeface="DIN 2014 Bold"/>
                <a:cs typeface="DIN 2014 Bold"/>
              </a:rPr>
              <a:t>Flad </a:t>
            </a:r>
            <a:r>
              <a:rPr sz="1300" spc="-10" dirty="0">
                <a:solidFill>
                  <a:srgbClr val="2F3D47"/>
                </a:solidFill>
                <a:latin typeface="DIN 2014 Bold"/>
                <a:cs typeface="DIN 2014 Bold"/>
              </a:rPr>
              <a:t>Architects </a:t>
            </a:r>
            <a:r>
              <a:rPr sz="1300" dirty="0">
                <a:solidFill>
                  <a:srgbClr val="2F3D47"/>
                </a:solidFill>
                <a:latin typeface="DIN 2014 Bold"/>
                <a:cs typeface="DIN 2014 Bold"/>
              </a:rPr>
              <a:t>Groth</a:t>
            </a:r>
            <a:r>
              <a:rPr sz="1300" spc="-35" dirty="0">
                <a:solidFill>
                  <a:srgbClr val="2F3D47"/>
                </a:solidFill>
                <a:latin typeface="DIN 2014 Bold"/>
                <a:cs typeface="DIN 2014 Bold"/>
              </a:rPr>
              <a:t> </a:t>
            </a:r>
            <a:r>
              <a:rPr sz="1300" spc="-10" dirty="0">
                <a:solidFill>
                  <a:srgbClr val="2F3D47"/>
                </a:solidFill>
                <a:latin typeface="DIN 2014 Bold"/>
                <a:cs typeface="DIN 2014 Bold"/>
              </a:rPr>
              <a:t>Design </a:t>
            </a:r>
            <a:r>
              <a:rPr sz="1300" spc="-25" dirty="0">
                <a:solidFill>
                  <a:srgbClr val="2F3D47"/>
                </a:solidFill>
                <a:latin typeface="DIN 2014 Bold"/>
                <a:cs typeface="DIN 2014 Bold"/>
              </a:rPr>
              <a:t>HGA</a:t>
            </a:r>
            <a:endParaRPr sz="1300">
              <a:latin typeface="DIN 2014 Bold"/>
              <a:cs typeface="DIN 2014 Bold"/>
            </a:endParaRPr>
          </a:p>
        </p:txBody>
      </p:sp>
      <p:sp>
        <p:nvSpPr>
          <p:cNvPr id="16" name="object 16"/>
          <p:cNvSpPr/>
          <p:nvPr/>
        </p:nvSpPr>
        <p:spPr>
          <a:xfrm>
            <a:off x="1943100" y="5593158"/>
            <a:ext cx="0" cy="638175"/>
          </a:xfrm>
          <a:custGeom>
            <a:avLst/>
            <a:gdLst/>
            <a:ahLst/>
            <a:cxnLst/>
            <a:rect l="l" t="t" r="r" b="b"/>
            <a:pathLst>
              <a:path h="638175">
                <a:moveTo>
                  <a:pt x="0" y="0"/>
                </a:moveTo>
                <a:lnTo>
                  <a:pt x="0" y="637882"/>
                </a:lnTo>
              </a:path>
            </a:pathLst>
          </a:custGeom>
          <a:ln w="3175">
            <a:solidFill>
              <a:srgbClr val="716A66"/>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3" name="object 3"/>
          <p:cNvSpPr txBox="1">
            <a:spLocks noGrp="1"/>
          </p:cNvSpPr>
          <p:nvPr>
            <p:ph type="title"/>
          </p:nvPr>
        </p:nvSpPr>
        <p:spPr>
          <a:xfrm>
            <a:off x="750823" y="798467"/>
            <a:ext cx="2958465" cy="875030"/>
          </a:xfrm>
          <a:prstGeom prst="rect">
            <a:avLst/>
          </a:prstGeom>
        </p:spPr>
        <p:txBody>
          <a:bodyPr vert="horz" wrap="square" lIns="0" tIns="29209" rIns="0" bIns="0" rtlCol="0">
            <a:spAutoFit/>
          </a:bodyPr>
          <a:lstStyle/>
          <a:p>
            <a:pPr marL="12700" marR="5080">
              <a:lnSpc>
                <a:spcPts val="3329"/>
              </a:lnSpc>
              <a:spcBef>
                <a:spcPts val="229"/>
              </a:spcBef>
            </a:pPr>
            <a:r>
              <a:rPr dirty="0"/>
              <a:t>Shaping</a:t>
            </a:r>
            <a:r>
              <a:rPr spc="-70" dirty="0"/>
              <a:t> </a:t>
            </a:r>
            <a:r>
              <a:rPr dirty="0"/>
              <a:t>The</a:t>
            </a:r>
            <a:r>
              <a:rPr spc="-70" dirty="0"/>
              <a:t> </a:t>
            </a:r>
            <a:r>
              <a:rPr spc="-10" dirty="0"/>
              <a:t>Future </a:t>
            </a:r>
            <a:r>
              <a:rPr dirty="0"/>
              <a:t>of </a:t>
            </a:r>
            <a:r>
              <a:rPr spc="-10" dirty="0"/>
              <a:t>Healthcare</a:t>
            </a:r>
          </a:p>
        </p:txBody>
      </p:sp>
      <p:pic>
        <p:nvPicPr>
          <p:cNvPr id="4" name="object 4"/>
          <p:cNvPicPr/>
          <p:nvPr/>
        </p:nvPicPr>
        <p:blipFill>
          <a:blip r:embed="rId2" cstate="print"/>
          <a:stretch>
            <a:fillRect/>
          </a:stretch>
        </p:blipFill>
        <p:spPr>
          <a:xfrm>
            <a:off x="5901719" y="978401"/>
            <a:ext cx="5185376" cy="5000544"/>
          </a:xfrm>
          <a:prstGeom prst="rect">
            <a:avLst/>
          </a:prstGeom>
        </p:spPr>
      </p:pic>
      <p:sp>
        <p:nvSpPr>
          <p:cNvPr id="5" name="object 5"/>
          <p:cNvSpPr txBox="1"/>
          <p:nvPr/>
        </p:nvSpPr>
        <p:spPr>
          <a:xfrm>
            <a:off x="7635403" y="3532195"/>
            <a:ext cx="1480185" cy="662940"/>
          </a:xfrm>
          <a:prstGeom prst="rect">
            <a:avLst/>
          </a:prstGeom>
        </p:spPr>
        <p:txBody>
          <a:bodyPr vert="horz" wrap="square" lIns="0" tIns="70485" rIns="0" bIns="0" rtlCol="0">
            <a:spAutoFit/>
          </a:bodyPr>
          <a:lstStyle/>
          <a:p>
            <a:pPr marL="12700" marR="5080" indent="410845">
              <a:lnSpc>
                <a:spcPts val="2280"/>
              </a:lnSpc>
              <a:spcBef>
                <a:spcPts val="555"/>
              </a:spcBef>
            </a:pPr>
            <a:r>
              <a:rPr sz="2250" b="1" spc="-20" dirty="0">
                <a:solidFill>
                  <a:srgbClr val="FFFFFF"/>
                </a:solidFill>
                <a:latin typeface="DIN 2014 Bold"/>
                <a:cs typeface="DIN 2014 Bold"/>
              </a:rPr>
              <a:t>Huge </a:t>
            </a:r>
            <a:r>
              <a:rPr sz="2250" b="1" spc="-10" dirty="0">
                <a:solidFill>
                  <a:srgbClr val="FFFFFF"/>
                </a:solidFill>
                <a:latin typeface="DIN 2014 Bold"/>
                <a:cs typeface="DIN 2014 Bold"/>
              </a:rPr>
              <a:t>Opportunity</a:t>
            </a:r>
            <a:endParaRPr sz="2250">
              <a:latin typeface="DIN 2014 Bold"/>
              <a:cs typeface="DIN 2014 Bold"/>
            </a:endParaRPr>
          </a:p>
        </p:txBody>
      </p:sp>
      <p:sp>
        <p:nvSpPr>
          <p:cNvPr id="6" name="object 6"/>
          <p:cNvSpPr txBox="1"/>
          <p:nvPr/>
        </p:nvSpPr>
        <p:spPr>
          <a:xfrm>
            <a:off x="6268175" y="1589302"/>
            <a:ext cx="894080" cy="438150"/>
          </a:xfrm>
          <a:prstGeom prst="rect">
            <a:avLst/>
          </a:prstGeom>
        </p:spPr>
        <p:txBody>
          <a:bodyPr vert="horz" wrap="square" lIns="0" tIns="62865" rIns="0" bIns="0" rtlCol="0">
            <a:spAutoFit/>
          </a:bodyPr>
          <a:lstStyle/>
          <a:p>
            <a:pPr marL="30480" marR="5080" indent="-18415">
              <a:lnSpc>
                <a:spcPct val="79200"/>
              </a:lnSpc>
              <a:spcBef>
                <a:spcPts val="495"/>
              </a:spcBef>
            </a:pPr>
            <a:r>
              <a:rPr sz="1500" b="1" spc="-10" dirty="0">
                <a:solidFill>
                  <a:srgbClr val="FFFFFF"/>
                </a:solidFill>
                <a:latin typeface="D-DIN" panose="020B0504030202030204" pitchFamily="34" charset="77"/>
                <a:cs typeface="DIN 2014 Bold"/>
              </a:rPr>
              <a:t>Increased Spending</a:t>
            </a:r>
            <a:endParaRPr sz="1500" b="1" dirty="0">
              <a:latin typeface="D-DIN" panose="020B0504030202030204" pitchFamily="34" charset="77"/>
              <a:cs typeface="DIN 2014 Bold"/>
            </a:endParaRPr>
          </a:p>
        </p:txBody>
      </p:sp>
      <p:sp>
        <p:nvSpPr>
          <p:cNvPr id="8" name="object 8"/>
          <p:cNvSpPr txBox="1"/>
          <p:nvPr/>
        </p:nvSpPr>
        <p:spPr>
          <a:xfrm>
            <a:off x="6239408" y="5008130"/>
            <a:ext cx="876935" cy="438150"/>
          </a:xfrm>
          <a:prstGeom prst="rect">
            <a:avLst/>
          </a:prstGeom>
        </p:spPr>
        <p:txBody>
          <a:bodyPr vert="horz" wrap="square" lIns="0" tIns="62865" rIns="0" bIns="0" rtlCol="0">
            <a:spAutoFit/>
          </a:bodyPr>
          <a:lstStyle/>
          <a:p>
            <a:pPr marL="12700" marR="5080" indent="85090">
              <a:lnSpc>
                <a:spcPct val="79200"/>
              </a:lnSpc>
              <a:spcBef>
                <a:spcPts val="495"/>
              </a:spcBef>
            </a:pPr>
            <a:r>
              <a:rPr sz="1500" b="1" spc="-10" dirty="0">
                <a:solidFill>
                  <a:srgbClr val="FFFFFF"/>
                </a:solidFill>
                <a:latin typeface="DIN 2014 Bold"/>
                <a:cs typeface="DIN 2014 Bold"/>
              </a:rPr>
              <a:t>Growing Workforce</a:t>
            </a:r>
            <a:endParaRPr sz="1500" dirty="0">
              <a:latin typeface="DIN 2014 Bold"/>
              <a:cs typeface="DIN 2014 Bold"/>
            </a:endParaRPr>
          </a:p>
        </p:txBody>
      </p:sp>
      <p:sp>
        <p:nvSpPr>
          <p:cNvPr id="10" name="object 10"/>
          <p:cNvSpPr txBox="1"/>
          <p:nvPr/>
        </p:nvSpPr>
        <p:spPr>
          <a:xfrm>
            <a:off x="751840" y="2286402"/>
            <a:ext cx="3801745" cy="2755900"/>
          </a:xfrm>
          <a:prstGeom prst="rect">
            <a:avLst/>
          </a:prstGeom>
        </p:spPr>
        <p:txBody>
          <a:bodyPr vert="horz" wrap="square" lIns="0" tIns="86360" rIns="0" bIns="0" rtlCol="0">
            <a:spAutoFit/>
          </a:bodyPr>
          <a:lstStyle/>
          <a:p>
            <a:pPr marL="12700">
              <a:lnSpc>
                <a:spcPct val="100000"/>
              </a:lnSpc>
              <a:spcBef>
                <a:spcPts val="680"/>
              </a:spcBef>
            </a:pPr>
            <a:r>
              <a:rPr sz="3100" dirty="0">
                <a:solidFill>
                  <a:srgbClr val="716A66"/>
                </a:solidFill>
                <a:latin typeface="DIN 2014 Light"/>
                <a:cs typeface="DIN 2014 Light"/>
              </a:rPr>
              <a:t>The</a:t>
            </a:r>
            <a:r>
              <a:rPr sz="3100" spc="-15" dirty="0">
                <a:solidFill>
                  <a:srgbClr val="716A66"/>
                </a:solidFill>
                <a:latin typeface="DIN 2014 Light"/>
                <a:cs typeface="DIN 2014 Light"/>
              </a:rPr>
              <a:t> </a:t>
            </a:r>
            <a:r>
              <a:rPr sz="3100" dirty="0">
                <a:solidFill>
                  <a:srgbClr val="716A66"/>
                </a:solidFill>
                <a:latin typeface="DIN 2014 Light"/>
                <a:cs typeface="DIN 2014 Light"/>
              </a:rPr>
              <a:t>time</a:t>
            </a:r>
            <a:r>
              <a:rPr sz="3100" spc="-15" dirty="0">
                <a:solidFill>
                  <a:srgbClr val="716A66"/>
                </a:solidFill>
                <a:latin typeface="DIN 2014 Light"/>
                <a:cs typeface="DIN 2014 Light"/>
              </a:rPr>
              <a:t> </a:t>
            </a:r>
            <a:r>
              <a:rPr sz="3100" dirty="0">
                <a:solidFill>
                  <a:srgbClr val="716A66"/>
                </a:solidFill>
                <a:latin typeface="DIN 2014 Light"/>
                <a:cs typeface="DIN 2014 Light"/>
              </a:rPr>
              <a:t>is</a:t>
            </a:r>
            <a:r>
              <a:rPr sz="3100" spc="-15" dirty="0">
                <a:solidFill>
                  <a:srgbClr val="716A66"/>
                </a:solidFill>
                <a:latin typeface="DIN 2014 Light"/>
                <a:cs typeface="DIN 2014 Light"/>
              </a:rPr>
              <a:t> </a:t>
            </a:r>
            <a:r>
              <a:rPr sz="3100" dirty="0">
                <a:solidFill>
                  <a:srgbClr val="716A66"/>
                </a:solidFill>
                <a:latin typeface="DIN 2014 Light"/>
                <a:cs typeface="DIN 2014 Light"/>
              </a:rPr>
              <a:t>now</a:t>
            </a:r>
            <a:r>
              <a:rPr sz="3100" spc="-15" dirty="0">
                <a:solidFill>
                  <a:srgbClr val="716A66"/>
                </a:solidFill>
                <a:latin typeface="DIN 2014 Light"/>
                <a:cs typeface="DIN 2014 Light"/>
              </a:rPr>
              <a:t> </a:t>
            </a:r>
            <a:r>
              <a:rPr sz="3100" spc="-25" dirty="0">
                <a:solidFill>
                  <a:srgbClr val="716A66"/>
                </a:solidFill>
                <a:latin typeface="DIN 2014 Light"/>
                <a:cs typeface="DIN 2014 Light"/>
              </a:rPr>
              <a:t>for</a:t>
            </a:r>
            <a:endParaRPr sz="3100">
              <a:latin typeface="DIN 2014 Light"/>
              <a:cs typeface="DIN 2014 Light"/>
            </a:endParaRPr>
          </a:p>
          <a:p>
            <a:pPr marL="12700" marR="5080">
              <a:lnSpc>
                <a:spcPct val="115599"/>
              </a:lnSpc>
            </a:pPr>
            <a:r>
              <a:rPr sz="3100" dirty="0">
                <a:solidFill>
                  <a:srgbClr val="716A66"/>
                </a:solidFill>
                <a:latin typeface="DIN 2014 Light"/>
                <a:cs typeface="DIN 2014 Light"/>
              </a:rPr>
              <a:t>JSI</a:t>
            </a:r>
            <a:r>
              <a:rPr sz="3100" spc="-10" dirty="0">
                <a:solidFill>
                  <a:srgbClr val="716A66"/>
                </a:solidFill>
                <a:latin typeface="DIN 2014 Light"/>
                <a:cs typeface="DIN 2014 Light"/>
              </a:rPr>
              <a:t> </a:t>
            </a:r>
            <a:r>
              <a:rPr sz="3100" dirty="0">
                <a:solidFill>
                  <a:srgbClr val="716A66"/>
                </a:solidFill>
                <a:latin typeface="DIN 2014 Light"/>
                <a:cs typeface="DIN 2014 Light"/>
              </a:rPr>
              <a:t>Health</a:t>
            </a:r>
            <a:r>
              <a:rPr sz="3100" spc="-5" dirty="0">
                <a:solidFill>
                  <a:srgbClr val="716A66"/>
                </a:solidFill>
                <a:latin typeface="DIN 2014 Light"/>
                <a:cs typeface="DIN 2014 Light"/>
              </a:rPr>
              <a:t> </a:t>
            </a:r>
            <a:r>
              <a:rPr sz="3100" dirty="0">
                <a:solidFill>
                  <a:srgbClr val="716A66"/>
                </a:solidFill>
                <a:latin typeface="DIN 2014 Light"/>
                <a:cs typeface="DIN 2014 Light"/>
              </a:rPr>
              <a:t>to</a:t>
            </a:r>
            <a:r>
              <a:rPr sz="3100" spc="-5" dirty="0">
                <a:solidFill>
                  <a:srgbClr val="716A66"/>
                </a:solidFill>
                <a:latin typeface="DIN 2014 Light"/>
                <a:cs typeface="DIN 2014 Light"/>
              </a:rPr>
              <a:t> </a:t>
            </a:r>
            <a:r>
              <a:rPr sz="3100" spc="-10" dirty="0">
                <a:solidFill>
                  <a:srgbClr val="716A66"/>
                </a:solidFill>
                <a:latin typeface="DIN 2014 Light"/>
                <a:cs typeface="DIN 2014 Light"/>
              </a:rPr>
              <a:t>challenge </a:t>
            </a:r>
            <a:r>
              <a:rPr sz="3100" dirty="0">
                <a:solidFill>
                  <a:srgbClr val="716A66"/>
                </a:solidFill>
                <a:latin typeface="DIN 2014 Light"/>
                <a:cs typeface="DIN 2014 Light"/>
              </a:rPr>
              <a:t>status</a:t>
            </a:r>
            <a:r>
              <a:rPr sz="3100" spc="-20" dirty="0">
                <a:solidFill>
                  <a:srgbClr val="716A66"/>
                </a:solidFill>
                <a:latin typeface="DIN 2014 Light"/>
                <a:cs typeface="DIN 2014 Light"/>
              </a:rPr>
              <a:t> </a:t>
            </a:r>
            <a:r>
              <a:rPr sz="3100" dirty="0">
                <a:solidFill>
                  <a:srgbClr val="716A66"/>
                </a:solidFill>
                <a:latin typeface="DIN 2014 Light"/>
                <a:cs typeface="DIN 2014 Light"/>
              </a:rPr>
              <a:t>quo</a:t>
            </a:r>
            <a:r>
              <a:rPr sz="3100" spc="-20" dirty="0">
                <a:solidFill>
                  <a:srgbClr val="716A66"/>
                </a:solidFill>
                <a:latin typeface="DIN 2014 Light"/>
                <a:cs typeface="DIN 2014 Light"/>
              </a:rPr>
              <a:t> </a:t>
            </a:r>
            <a:r>
              <a:rPr sz="3100" dirty="0">
                <a:solidFill>
                  <a:srgbClr val="716A66"/>
                </a:solidFill>
                <a:latin typeface="DIN 2014 Light"/>
                <a:cs typeface="DIN 2014 Light"/>
              </a:rPr>
              <a:t>and</a:t>
            </a:r>
            <a:r>
              <a:rPr sz="3100" spc="-20" dirty="0">
                <a:solidFill>
                  <a:srgbClr val="716A66"/>
                </a:solidFill>
                <a:latin typeface="DIN 2014 Light"/>
                <a:cs typeface="DIN 2014 Light"/>
              </a:rPr>
              <a:t> solve </a:t>
            </a:r>
            <a:r>
              <a:rPr sz="3100" dirty="0">
                <a:solidFill>
                  <a:srgbClr val="716A66"/>
                </a:solidFill>
                <a:latin typeface="DIN 2014 Light"/>
                <a:cs typeface="DIN 2014 Light"/>
              </a:rPr>
              <a:t>the unmet </a:t>
            </a:r>
            <a:r>
              <a:rPr sz="3100" spc="-10" dirty="0">
                <a:solidFill>
                  <a:srgbClr val="716A66"/>
                </a:solidFill>
                <a:latin typeface="DIN 2014 Light"/>
                <a:cs typeface="DIN 2014 Light"/>
              </a:rPr>
              <a:t>needs</a:t>
            </a:r>
            <a:endParaRPr sz="3100">
              <a:latin typeface="DIN 2014 Light"/>
              <a:cs typeface="DIN 2014 Light"/>
            </a:endParaRPr>
          </a:p>
          <a:p>
            <a:pPr marL="12700">
              <a:lnSpc>
                <a:spcPct val="100000"/>
              </a:lnSpc>
              <a:spcBef>
                <a:spcPts val="575"/>
              </a:spcBef>
            </a:pPr>
            <a:r>
              <a:rPr sz="3100" dirty="0">
                <a:solidFill>
                  <a:srgbClr val="716A66"/>
                </a:solidFill>
                <a:latin typeface="DIN 2014 Light"/>
                <a:cs typeface="DIN 2014 Light"/>
              </a:rPr>
              <a:t>in </a:t>
            </a:r>
            <a:r>
              <a:rPr sz="3100" spc="-10" dirty="0">
                <a:solidFill>
                  <a:srgbClr val="716A66"/>
                </a:solidFill>
                <a:latin typeface="DIN 2014 Light"/>
                <a:cs typeface="DIN 2014 Light"/>
              </a:rPr>
              <a:t>healthcare.</a:t>
            </a:r>
            <a:endParaRPr sz="3100">
              <a:latin typeface="DIN 2014 Light"/>
              <a:cs typeface="DIN 2014 Light"/>
            </a:endParaRPr>
          </a:p>
        </p:txBody>
      </p:sp>
      <p:sp>
        <p:nvSpPr>
          <p:cNvPr id="11" name="object 8">
            <a:extLst>
              <a:ext uri="{FF2B5EF4-FFF2-40B4-BE49-F238E27FC236}">
                <a16:creationId xmlns:a16="http://schemas.microsoft.com/office/drawing/2014/main" id="{4F454F44-C48A-0337-F166-C12A087A4BA0}"/>
              </a:ext>
            </a:extLst>
          </p:cNvPr>
          <p:cNvSpPr txBox="1"/>
          <p:nvPr/>
        </p:nvSpPr>
        <p:spPr>
          <a:xfrm>
            <a:off x="9897008" y="1588525"/>
            <a:ext cx="876935" cy="440313"/>
          </a:xfrm>
          <a:prstGeom prst="rect">
            <a:avLst/>
          </a:prstGeom>
        </p:spPr>
        <p:txBody>
          <a:bodyPr vert="horz" wrap="square" lIns="0" tIns="62865" rIns="0" bIns="0" rtlCol="0">
            <a:spAutoFit/>
          </a:bodyPr>
          <a:lstStyle/>
          <a:p>
            <a:pPr marR="5080" algn="ctr">
              <a:lnSpc>
                <a:spcPct val="79200"/>
              </a:lnSpc>
            </a:pPr>
            <a:r>
              <a:rPr lang="en-US" sz="1500" b="1" spc="-10" dirty="0">
                <a:solidFill>
                  <a:srgbClr val="FFFFFF"/>
                </a:solidFill>
                <a:latin typeface="DIN 2014 Bold"/>
                <a:cs typeface="DIN 2014 Bold"/>
              </a:rPr>
              <a:t>Aging Population</a:t>
            </a:r>
            <a:endParaRPr sz="1500" b="1" dirty="0">
              <a:latin typeface="DIN 2014 Bold"/>
              <a:cs typeface="DIN 2014 Bold"/>
            </a:endParaRPr>
          </a:p>
        </p:txBody>
      </p:sp>
      <p:sp>
        <p:nvSpPr>
          <p:cNvPr id="12" name="object 8">
            <a:extLst>
              <a:ext uri="{FF2B5EF4-FFF2-40B4-BE49-F238E27FC236}">
                <a16:creationId xmlns:a16="http://schemas.microsoft.com/office/drawing/2014/main" id="{3F5BEC0C-D126-677D-912D-644710B09A9D}"/>
              </a:ext>
            </a:extLst>
          </p:cNvPr>
          <p:cNvSpPr txBox="1"/>
          <p:nvPr/>
        </p:nvSpPr>
        <p:spPr>
          <a:xfrm>
            <a:off x="9740431" y="4983079"/>
            <a:ext cx="1190087" cy="440313"/>
          </a:xfrm>
          <a:prstGeom prst="rect">
            <a:avLst/>
          </a:prstGeom>
        </p:spPr>
        <p:txBody>
          <a:bodyPr vert="horz" wrap="square" lIns="0" tIns="62865" rIns="0" bIns="0" rtlCol="0">
            <a:spAutoFit/>
          </a:bodyPr>
          <a:lstStyle/>
          <a:p>
            <a:pPr marR="5080" algn="ctr">
              <a:lnSpc>
                <a:spcPct val="79200"/>
              </a:lnSpc>
            </a:pPr>
            <a:r>
              <a:rPr lang="en-US" sz="1500" b="1" spc="-10" dirty="0">
                <a:solidFill>
                  <a:srgbClr val="FFFFFF"/>
                </a:solidFill>
                <a:latin typeface="DIN 2014 Bold"/>
                <a:cs typeface="DIN 2014 Bold"/>
              </a:rPr>
              <a:t>Technology</a:t>
            </a:r>
            <a:br>
              <a:rPr lang="en-US" sz="1500" b="1" spc="-10" dirty="0">
                <a:solidFill>
                  <a:srgbClr val="FFFFFF"/>
                </a:solidFill>
                <a:latin typeface="DIN 2014 Bold"/>
                <a:cs typeface="DIN 2014 Bold"/>
              </a:rPr>
            </a:br>
            <a:r>
              <a:rPr lang="en-US" sz="1500" b="1" spc="-10" dirty="0">
                <a:solidFill>
                  <a:srgbClr val="FFFFFF"/>
                </a:solidFill>
                <a:latin typeface="DIN 2014 Bold"/>
                <a:cs typeface="DIN 2014 Bold"/>
              </a:rPr>
              <a:t>Advancements</a:t>
            </a:r>
            <a:endParaRPr sz="1500" b="1" dirty="0">
              <a:latin typeface="DIN 2014 Bold"/>
              <a:cs typeface="DIN 2014 Bo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B6A7A16-8A4C-5D07-0E6E-2EF7F10F3761}"/>
            </a:ext>
          </a:extLst>
        </p:cNvPr>
        <p:cNvGrpSpPr/>
        <p:nvPr/>
      </p:nvGrpSpPr>
      <p:grpSpPr>
        <a:xfrm>
          <a:off x="0" y="0"/>
          <a:ext cx="0" cy="0"/>
          <a:chOff x="0" y="0"/>
          <a:chExt cx="0" cy="0"/>
        </a:xfrm>
      </p:grpSpPr>
      <p:pic>
        <p:nvPicPr>
          <p:cNvPr id="2" name="Picture 1" descr="A group of logos on a white background&#10;&#10;AI-generated content may be incorrect.">
            <a:extLst>
              <a:ext uri="{FF2B5EF4-FFF2-40B4-BE49-F238E27FC236}">
                <a16:creationId xmlns:a16="http://schemas.microsoft.com/office/drawing/2014/main" id="{D8D78730-992D-C353-DF89-33F216D4B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0"/>
            <a:ext cx="12185650" cy="6858000"/>
          </a:xfrm>
          <a:prstGeom prst="rect">
            <a:avLst/>
          </a:prstGeom>
        </p:spPr>
      </p:pic>
      <p:sp>
        <p:nvSpPr>
          <p:cNvPr id="3" name="object 3">
            <a:extLst>
              <a:ext uri="{FF2B5EF4-FFF2-40B4-BE49-F238E27FC236}">
                <a16:creationId xmlns:a16="http://schemas.microsoft.com/office/drawing/2014/main" id="{15D9CF5C-3D46-5BCF-0BE9-34764F19E3C5}"/>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WORKING</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SEAMLESSLY</a:t>
            </a:r>
            <a:r>
              <a:rPr lang="en-US" sz="1100" b="1" spc="15" dirty="0">
                <a:solidFill>
                  <a:srgbClr val="716A66"/>
                </a:solidFill>
                <a:latin typeface="DIN 2014 Bold"/>
                <a:cs typeface="DIN 2014 Bold"/>
              </a:rPr>
              <a:t> </a:t>
            </a:r>
            <a:r>
              <a:rPr lang="en-US" sz="1100" b="1" spc="-10" dirty="0">
                <a:solidFill>
                  <a:srgbClr val="716A66"/>
                </a:solidFill>
                <a:latin typeface="DIN 2014 Bold"/>
                <a:cs typeface="DIN 2014 Bold"/>
              </a:rPr>
              <a:t>TOGETHER</a:t>
            </a:r>
            <a:endParaRPr lang="en-US" sz="1100">
              <a:latin typeface="DIN 2014 Bold"/>
              <a:cs typeface="DIN 2014 Bold"/>
            </a:endParaRPr>
          </a:p>
        </p:txBody>
      </p:sp>
      <p:sp>
        <p:nvSpPr>
          <p:cNvPr id="4" name="object 4">
            <a:extLst>
              <a:ext uri="{FF2B5EF4-FFF2-40B4-BE49-F238E27FC236}">
                <a16:creationId xmlns:a16="http://schemas.microsoft.com/office/drawing/2014/main" id="{8682D10C-8A16-391B-3F66-4588439AF01E}"/>
              </a:ext>
            </a:extLst>
          </p:cNvPr>
          <p:cNvSpPr txBox="1"/>
          <p:nvPr/>
        </p:nvSpPr>
        <p:spPr>
          <a:xfrm>
            <a:off x="750822" y="798467"/>
            <a:ext cx="5878577"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rgbClr val="716A66"/>
                </a:solidFill>
                <a:latin typeface="DIN 2014 Bold"/>
                <a:cs typeface="DIN 2014 Bold"/>
              </a:rPr>
              <a:t>Supporting Our Partners</a:t>
            </a:r>
            <a:endParaRPr sz="2800" dirty="0">
              <a:latin typeface="DIN 2014 Bold"/>
              <a:cs typeface="DIN 2014 Bold"/>
            </a:endParaRPr>
          </a:p>
        </p:txBody>
      </p:sp>
    </p:spTree>
    <p:extLst>
      <p:ext uri="{BB962C8B-B14F-4D97-AF65-F5344CB8AC3E}">
        <p14:creationId xmlns:p14="http://schemas.microsoft.com/office/powerpoint/2010/main" val="25778920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BFC7570-7B3E-C6B5-922F-1DB8599EBC2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D9ACF247-4A86-033B-F9DC-8D75606C47E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3" name="object 3">
            <a:extLst>
              <a:ext uri="{FF2B5EF4-FFF2-40B4-BE49-F238E27FC236}">
                <a16:creationId xmlns:a16="http://schemas.microsoft.com/office/drawing/2014/main" id="{A2DA0BA6-17B0-10D4-D92D-185709B7B411}"/>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WORKING</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SEAMLESSLY</a:t>
            </a:r>
            <a:r>
              <a:rPr lang="en-US" sz="1100" b="1" spc="15" dirty="0">
                <a:solidFill>
                  <a:srgbClr val="716A66"/>
                </a:solidFill>
                <a:latin typeface="DIN 2014 Bold"/>
                <a:cs typeface="DIN 2014 Bold"/>
              </a:rPr>
              <a:t> </a:t>
            </a:r>
            <a:r>
              <a:rPr lang="en-US" sz="1100" b="1" spc="-10" dirty="0">
                <a:solidFill>
                  <a:srgbClr val="716A66"/>
                </a:solidFill>
                <a:latin typeface="DIN 2014 Bold"/>
                <a:cs typeface="DIN 2014 Bold"/>
              </a:rPr>
              <a:t>TOGETHER</a:t>
            </a:r>
            <a:endParaRPr lang="en-US" sz="1100">
              <a:latin typeface="DIN 2014 Bold"/>
              <a:cs typeface="DIN 2014 Bold"/>
            </a:endParaRPr>
          </a:p>
        </p:txBody>
      </p:sp>
      <p:sp>
        <p:nvSpPr>
          <p:cNvPr id="4" name="object 4">
            <a:extLst>
              <a:ext uri="{FF2B5EF4-FFF2-40B4-BE49-F238E27FC236}">
                <a16:creationId xmlns:a16="http://schemas.microsoft.com/office/drawing/2014/main" id="{EB608353-6BD8-B57C-13ED-DCD159443017}"/>
              </a:ext>
            </a:extLst>
          </p:cNvPr>
          <p:cNvSpPr txBox="1"/>
          <p:nvPr/>
        </p:nvSpPr>
        <p:spPr>
          <a:xfrm>
            <a:off x="750822" y="798467"/>
            <a:ext cx="5878577"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rgbClr val="716A66"/>
                </a:solidFill>
                <a:latin typeface="DIN 2014 Bold"/>
                <a:cs typeface="DIN 2014 Bold"/>
              </a:rPr>
              <a:t>Building A+D Relationships </a:t>
            </a:r>
            <a:endParaRPr sz="2800" dirty="0">
              <a:latin typeface="DIN 2014 Bold"/>
              <a:cs typeface="DIN 2014 Bold"/>
            </a:endParaRPr>
          </a:p>
        </p:txBody>
      </p:sp>
    </p:spTree>
    <p:extLst>
      <p:ext uri="{BB962C8B-B14F-4D97-AF65-F5344CB8AC3E}">
        <p14:creationId xmlns:p14="http://schemas.microsoft.com/office/powerpoint/2010/main" val="10791698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B3C03-D68E-9FD6-1137-A25F796FA30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4EF1DA0-BC47-71F1-A2D1-FCD2FFF5EA15}"/>
              </a:ext>
            </a:extLst>
          </p:cNvPr>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a:extLst>
              <a:ext uri="{FF2B5EF4-FFF2-40B4-BE49-F238E27FC236}">
                <a16:creationId xmlns:a16="http://schemas.microsoft.com/office/drawing/2014/main" id="{0AA00B6A-2AB8-A08B-3CD2-31E436B877BA}"/>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WORKING</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SEAMLESSLY</a:t>
            </a:r>
            <a:r>
              <a:rPr lang="en-US" sz="1100" b="1" spc="15" dirty="0">
                <a:solidFill>
                  <a:srgbClr val="716A66"/>
                </a:solidFill>
                <a:latin typeface="DIN 2014 Bold"/>
                <a:cs typeface="DIN 2014 Bold"/>
              </a:rPr>
              <a:t> </a:t>
            </a:r>
            <a:r>
              <a:rPr lang="en-US" sz="1100" b="1" spc="-10" dirty="0">
                <a:solidFill>
                  <a:srgbClr val="716A66"/>
                </a:solidFill>
                <a:latin typeface="DIN 2014 Bold"/>
                <a:cs typeface="DIN 2014 Bold"/>
              </a:rPr>
              <a:t>TOGETHER</a:t>
            </a:r>
            <a:endParaRPr lang="en-US" sz="1100">
              <a:latin typeface="DIN 2014 Bold"/>
              <a:cs typeface="DIN 2014 Bold"/>
            </a:endParaRPr>
          </a:p>
        </p:txBody>
      </p:sp>
      <p:sp>
        <p:nvSpPr>
          <p:cNvPr id="4" name="object 4">
            <a:extLst>
              <a:ext uri="{FF2B5EF4-FFF2-40B4-BE49-F238E27FC236}">
                <a16:creationId xmlns:a16="http://schemas.microsoft.com/office/drawing/2014/main" id="{27F6F2F2-8987-4926-810D-CCC43BE6B6C2}"/>
              </a:ext>
            </a:extLst>
          </p:cNvPr>
          <p:cNvSpPr txBox="1"/>
          <p:nvPr/>
        </p:nvSpPr>
        <p:spPr>
          <a:xfrm>
            <a:off x="750823" y="798467"/>
            <a:ext cx="3317240"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rgbClr val="716A66"/>
                </a:solidFill>
                <a:latin typeface="DIN 2014 Bold"/>
                <a:cs typeface="DIN 2014 Bold"/>
              </a:rPr>
              <a:t>Who To Talk With</a:t>
            </a:r>
            <a:endParaRPr sz="1400">
              <a:latin typeface="DIN 2014 Bold"/>
              <a:cs typeface="DIN 2014 Bold"/>
            </a:endParaRPr>
          </a:p>
        </p:txBody>
      </p:sp>
      <p:sp>
        <p:nvSpPr>
          <p:cNvPr id="10" name="object 8">
            <a:extLst>
              <a:ext uri="{FF2B5EF4-FFF2-40B4-BE49-F238E27FC236}">
                <a16:creationId xmlns:a16="http://schemas.microsoft.com/office/drawing/2014/main" id="{8982C893-44CB-422A-ECF7-587279AFC264}"/>
              </a:ext>
            </a:extLst>
          </p:cNvPr>
          <p:cNvSpPr txBox="1"/>
          <p:nvPr/>
        </p:nvSpPr>
        <p:spPr>
          <a:xfrm>
            <a:off x="750822" y="1538286"/>
            <a:ext cx="4735577" cy="4639090"/>
          </a:xfrm>
          <a:prstGeom prst="rect">
            <a:avLst/>
          </a:prstGeom>
        </p:spPr>
        <p:txBody>
          <a:bodyPr vert="horz" wrap="square" lIns="0" tIns="12700" rIns="0" bIns="0" rtlCol="0">
            <a:spAutoFit/>
          </a:bodyPr>
          <a:lstStyle/>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Design and Construction/Designer</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Architect/Construction Manager</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CFO/COO/CNO</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Director of Facility/Facility Manager</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Senior Project Manager/Project Manager</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Procurement/Purchasing</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Director of Environmental Services</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Chief Engineering/Director of Engineering</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Director of Nursing/Nursing Staff</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Real Estate</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Medical Planner</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Materials Manager</a:t>
            </a:r>
          </a:p>
          <a:p>
            <a:pPr marL="139065" indent="-126364">
              <a:lnSpc>
                <a:spcPts val="1100"/>
              </a:lnSpc>
              <a:spcBef>
                <a:spcPts val="1800"/>
              </a:spcBef>
              <a:buChar char="•"/>
              <a:tabLst>
                <a:tab pos="139065" algn="l"/>
              </a:tabLst>
            </a:pPr>
            <a:r>
              <a:rPr lang="en-US" sz="1500" dirty="0">
                <a:solidFill>
                  <a:srgbClr val="716A66"/>
                </a:solidFill>
                <a:latin typeface="DIN 2014 Bold"/>
                <a:cs typeface="DIN 2014 Bold"/>
              </a:rPr>
              <a:t>Equipment Planner</a:t>
            </a:r>
            <a:endParaRPr sz="1500" dirty="0">
              <a:latin typeface="DIN 2014 Bold"/>
              <a:cs typeface="DIN 2014 Bold"/>
            </a:endParaRPr>
          </a:p>
        </p:txBody>
      </p:sp>
      <p:pic>
        <p:nvPicPr>
          <p:cNvPr id="11" name="object 4">
            <a:extLst>
              <a:ext uri="{FF2B5EF4-FFF2-40B4-BE49-F238E27FC236}">
                <a16:creationId xmlns:a16="http://schemas.microsoft.com/office/drawing/2014/main" id="{560F8622-B73E-E1A2-7B6C-FAA5C00AAA92}"/>
              </a:ext>
            </a:extLst>
          </p:cNvPr>
          <p:cNvPicPr/>
          <p:nvPr/>
        </p:nvPicPr>
        <p:blipFill>
          <a:blip r:embed="rId2" cstate="print">
            <a:extLst>
              <a:ext uri="{28A0092B-C50C-407E-A947-70E740481C1C}">
                <a14:useLocalDpi xmlns:a14="http://schemas.microsoft.com/office/drawing/2010/main" val="0"/>
              </a:ext>
            </a:extLst>
          </a:blip>
          <a:srcRect/>
          <a:stretch/>
        </p:blipFill>
        <p:spPr>
          <a:xfrm>
            <a:off x="4978245" y="1538286"/>
            <a:ext cx="6496270" cy="4329114"/>
          </a:xfrm>
          <a:prstGeom prst="rect">
            <a:avLst/>
          </a:prstGeom>
        </p:spPr>
      </p:pic>
    </p:spTree>
    <p:extLst>
      <p:ext uri="{BB962C8B-B14F-4D97-AF65-F5344CB8AC3E}">
        <p14:creationId xmlns:p14="http://schemas.microsoft.com/office/powerpoint/2010/main" val="416147196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WORKING</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SEAMLESSLY</a:t>
            </a:r>
            <a:r>
              <a:rPr lang="en-US" sz="1100" b="1" spc="15" dirty="0">
                <a:solidFill>
                  <a:srgbClr val="716A66"/>
                </a:solidFill>
                <a:latin typeface="DIN 2014 Bold"/>
                <a:cs typeface="DIN 2014 Bold"/>
              </a:rPr>
              <a:t> </a:t>
            </a:r>
            <a:r>
              <a:rPr lang="en-US" sz="1100" b="1" spc="-10" dirty="0">
                <a:solidFill>
                  <a:srgbClr val="716A66"/>
                </a:solidFill>
                <a:latin typeface="DIN 2014 Bold"/>
                <a:cs typeface="DIN 2014 Bold"/>
              </a:rPr>
              <a:t>TOGETHER</a:t>
            </a:r>
            <a:endParaRPr lang="en-US" sz="1100">
              <a:latin typeface="DIN 2014 Bold"/>
              <a:cs typeface="DIN 2014 Bold"/>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n-US" dirty="0"/>
              <a:t>JSI Health Project Engagement</a:t>
            </a:r>
            <a:endParaRPr spc="-10" dirty="0"/>
          </a:p>
        </p:txBody>
      </p:sp>
      <p:sp>
        <p:nvSpPr>
          <p:cNvPr id="10" name="object 10"/>
          <p:cNvSpPr txBox="1"/>
          <p:nvPr/>
        </p:nvSpPr>
        <p:spPr>
          <a:xfrm>
            <a:off x="1734183" y="1295400"/>
            <a:ext cx="8858251" cy="624998"/>
          </a:xfrm>
          <a:prstGeom prst="rect">
            <a:avLst/>
          </a:prstGeom>
          <a:solidFill>
            <a:srgbClr val="90A19A"/>
          </a:solidFill>
        </p:spPr>
        <p:txBody>
          <a:bodyPr vert="horz" wrap="square" lIns="0" tIns="53975" rIns="0" bIns="0" rtlCol="0" anchor="ctr">
            <a:noAutofit/>
          </a:bodyPr>
          <a:lstStyle/>
          <a:p>
            <a:pPr algn="ctr">
              <a:lnSpc>
                <a:spcPct val="100000"/>
              </a:lnSpc>
            </a:pPr>
            <a:endParaRPr sz="1500">
              <a:solidFill>
                <a:schemeClr val="bg1"/>
              </a:solidFill>
              <a:latin typeface="DIN 2014 Bold"/>
              <a:cs typeface="DIN 2014 Bold"/>
            </a:endParaRPr>
          </a:p>
        </p:txBody>
      </p:sp>
      <p:sp>
        <p:nvSpPr>
          <p:cNvPr id="13" name="object 13"/>
          <p:cNvSpPr txBox="1"/>
          <p:nvPr/>
        </p:nvSpPr>
        <p:spPr>
          <a:xfrm>
            <a:off x="1734184" y="2035490"/>
            <a:ext cx="8858250" cy="2106125"/>
          </a:xfrm>
          <a:prstGeom prst="rect">
            <a:avLst/>
          </a:prstGeom>
          <a:solidFill>
            <a:srgbClr val="E2E6E3"/>
          </a:solidFill>
        </p:spPr>
        <p:txBody>
          <a:bodyPr vert="horz" wrap="square" lIns="274320" tIns="143510" rIns="0" bIns="0" rtlCol="0">
            <a:noAutofit/>
          </a:bodyPr>
          <a:lstStyle/>
          <a:p>
            <a:pPr algn="l">
              <a:lnSpc>
                <a:spcPct val="150000"/>
              </a:lnSpc>
              <a:spcBef>
                <a:spcPts val="1130"/>
              </a:spcBef>
            </a:pPr>
            <a:endParaRPr lang="en-US" sz="1600">
              <a:latin typeface="DIN 2014 Bold"/>
              <a:cs typeface="DIN 2014 Bold"/>
            </a:endParaRPr>
          </a:p>
        </p:txBody>
      </p:sp>
      <p:cxnSp>
        <p:nvCxnSpPr>
          <p:cNvPr id="21" name="Straight Connector 20">
            <a:extLst>
              <a:ext uri="{FF2B5EF4-FFF2-40B4-BE49-F238E27FC236}">
                <a16:creationId xmlns:a16="http://schemas.microsoft.com/office/drawing/2014/main" id="{05BCDA88-18BA-CDAE-84AC-4B1CD5D79EA3}"/>
              </a:ext>
            </a:extLst>
          </p:cNvPr>
          <p:cNvCxnSpPr>
            <a:cxnSpLocks/>
          </p:cNvCxnSpPr>
          <p:nvPr/>
        </p:nvCxnSpPr>
        <p:spPr>
          <a:xfrm>
            <a:off x="3657600" y="2312815"/>
            <a:ext cx="3505200"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B517D74-1A5A-F22E-71F1-B39681A99318}"/>
              </a:ext>
            </a:extLst>
          </p:cNvPr>
          <p:cNvSpPr txBox="1"/>
          <p:nvPr/>
        </p:nvSpPr>
        <p:spPr>
          <a:xfrm>
            <a:off x="1922650" y="1394274"/>
            <a:ext cx="2537366" cy="473206"/>
          </a:xfrm>
          <a:prstGeom prst="rect">
            <a:avLst/>
          </a:prstGeom>
          <a:noFill/>
        </p:spPr>
        <p:txBody>
          <a:bodyPr wrap="square" anchor="ctr">
            <a:spAutoFit/>
          </a:bodyPr>
          <a:lstStyle/>
          <a:p>
            <a:pPr algn="l">
              <a:lnSpc>
                <a:spcPct val="150000"/>
              </a:lnSpc>
              <a:spcBef>
                <a:spcPts val="1130"/>
              </a:spcBef>
            </a:pPr>
            <a:r>
              <a:rPr lang="en-US" spc="-25" dirty="0">
                <a:solidFill>
                  <a:schemeClr val="bg1"/>
                </a:solidFill>
                <a:latin typeface="DIN 2014 Bold"/>
                <a:cs typeface="DIN 2014 Bold"/>
              </a:rPr>
              <a:t>Health Opportunity</a:t>
            </a:r>
          </a:p>
        </p:txBody>
      </p:sp>
      <p:sp>
        <p:nvSpPr>
          <p:cNvPr id="28" name="TextBox 27">
            <a:extLst>
              <a:ext uri="{FF2B5EF4-FFF2-40B4-BE49-F238E27FC236}">
                <a16:creationId xmlns:a16="http://schemas.microsoft.com/office/drawing/2014/main" id="{EEC9037D-F850-B2FD-EB0D-800DB3FA0B0B}"/>
              </a:ext>
            </a:extLst>
          </p:cNvPr>
          <p:cNvSpPr txBox="1"/>
          <p:nvPr/>
        </p:nvSpPr>
        <p:spPr>
          <a:xfrm>
            <a:off x="1922650" y="2148772"/>
            <a:ext cx="2537366" cy="1814599"/>
          </a:xfrm>
          <a:prstGeom prst="rect">
            <a:avLst/>
          </a:prstGeom>
          <a:noFill/>
        </p:spPr>
        <p:txBody>
          <a:bodyPr wrap="square">
            <a:spAutoFit/>
          </a:bodyPr>
          <a:lstStyle/>
          <a:p>
            <a:pPr algn="l">
              <a:lnSpc>
                <a:spcPts val="1820"/>
              </a:lnSpc>
              <a:spcBef>
                <a:spcPts val="1130"/>
              </a:spcBef>
            </a:pPr>
            <a:r>
              <a:rPr lang="en-US" sz="1600" spc="-25" dirty="0">
                <a:solidFill>
                  <a:schemeClr val="tx1">
                    <a:lumMod val="65000"/>
                    <a:lumOff val="35000"/>
                  </a:schemeClr>
                </a:solidFill>
                <a:latin typeface="DIN 2014 Bold"/>
                <a:cs typeface="DIN 2014 Bold"/>
              </a:rPr>
              <a:t>Product Support</a:t>
            </a:r>
          </a:p>
          <a:p>
            <a:pPr algn="l">
              <a:lnSpc>
                <a:spcPts val="1820"/>
              </a:lnSpc>
              <a:spcBef>
                <a:spcPts val="1130"/>
              </a:spcBef>
            </a:pPr>
            <a:r>
              <a:rPr lang="en-US" sz="1600" spc="-25" dirty="0">
                <a:solidFill>
                  <a:schemeClr val="tx1">
                    <a:lumMod val="65000"/>
                    <a:lumOff val="35000"/>
                  </a:schemeClr>
                </a:solidFill>
                <a:latin typeface="DIN 2014 Bold"/>
                <a:cs typeface="DIN 2014 Bold"/>
              </a:rPr>
              <a:t>Customer Support</a:t>
            </a:r>
          </a:p>
          <a:p>
            <a:pPr algn="l">
              <a:lnSpc>
                <a:spcPts val="1820"/>
              </a:lnSpc>
              <a:spcBef>
                <a:spcPts val="1130"/>
              </a:spcBef>
            </a:pPr>
            <a:r>
              <a:rPr lang="en-US" sz="1600" spc="-25" dirty="0">
                <a:solidFill>
                  <a:schemeClr val="tx1">
                    <a:lumMod val="65000"/>
                    <a:lumOff val="35000"/>
                  </a:schemeClr>
                </a:solidFill>
                <a:latin typeface="DIN 2014 Bold"/>
                <a:cs typeface="DIN 2014 Bold"/>
              </a:rPr>
              <a:t>Design Specification</a:t>
            </a:r>
          </a:p>
          <a:p>
            <a:pPr algn="l">
              <a:lnSpc>
                <a:spcPts val="1820"/>
              </a:lnSpc>
              <a:spcBef>
                <a:spcPts val="1130"/>
              </a:spcBef>
            </a:pPr>
            <a:r>
              <a:rPr lang="en-US" sz="1600" spc="-25" dirty="0">
                <a:solidFill>
                  <a:schemeClr val="tx1">
                    <a:lumMod val="65000"/>
                    <a:lumOff val="35000"/>
                  </a:schemeClr>
                </a:solidFill>
                <a:latin typeface="DIN 2014 Bold"/>
                <a:cs typeface="DIN 2014 Bold"/>
              </a:rPr>
              <a:t>Bids &amp; Pricing</a:t>
            </a:r>
          </a:p>
          <a:p>
            <a:pPr algn="l">
              <a:lnSpc>
                <a:spcPts val="1820"/>
              </a:lnSpc>
              <a:spcBef>
                <a:spcPts val="1130"/>
              </a:spcBef>
            </a:pPr>
            <a:r>
              <a:rPr lang="en-US" sz="1600" spc="-25" dirty="0">
                <a:solidFill>
                  <a:schemeClr val="tx1">
                    <a:lumMod val="65000"/>
                    <a:lumOff val="35000"/>
                  </a:schemeClr>
                </a:solidFill>
                <a:latin typeface="DIN 2014 Bold"/>
                <a:cs typeface="DIN 2014 Bold"/>
              </a:rPr>
              <a:t>Contracts</a:t>
            </a:r>
            <a:endParaRPr lang="en-US" sz="1600" dirty="0">
              <a:solidFill>
                <a:schemeClr val="tx1">
                  <a:lumMod val="65000"/>
                  <a:lumOff val="35000"/>
                </a:schemeClr>
              </a:solidFill>
              <a:latin typeface="DIN 2014 Bold"/>
              <a:cs typeface="DIN 2014 Bold"/>
            </a:endParaRPr>
          </a:p>
        </p:txBody>
      </p:sp>
      <p:sp>
        <p:nvSpPr>
          <p:cNvPr id="29" name="TextBox 28">
            <a:extLst>
              <a:ext uri="{FF2B5EF4-FFF2-40B4-BE49-F238E27FC236}">
                <a16:creationId xmlns:a16="http://schemas.microsoft.com/office/drawing/2014/main" id="{71FFB6D4-BEF9-8C27-C08B-DFD23A07EDC5}"/>
              </a:ext>
            </a:extLst>
          </p:cNvPr>
          <p:cNvSpPr txBox="1"/>
          <p:nvPr/>
        </p:nvSpPr>
        <p:spPr>
          <a:xfrm>
            <a:off x="7372404" y="1394274"/>
            <a:ext cx="2896234" cy="473206"/>
          </a:xfrm>
          <a:prstGeom prst="rect">
            <a:avLst/>
          </a:prstGeom>
          <a:noFill/>
        </p:spPr>
        <p:txBody>
          <a:bodyPr wrap="square" anchor="ctr">
            <a:spAutoFit/>
          </a:bodyPr>
          <a:lstStyle/>
          <a:p>
            <a:pPr algn="l">
              <a:lnSpc>
                <a:spcPct val="150000"/>
              </a:lnSpc>
              <a:spcBef>
                <a:spcPts val="1130"/>
              </a:spcBef>
            </a:pPr>
            <a:r>
              <a:rPr lang="en-US" spc="-25" dirty="0">
                <a:solidFill>
                  <a:schemeClr val="bg1"/>
                </a:solidFill>
                <a:latin typeface="DIN 2014 Bold"/>
                <a:cs typeface="DIN 2014 Bold"/>
              </a:rPr>
              <a:t>Direct Engagement</a:t>
            </a:r>
          </a:p>
        </p:txBody>
      </p:sp>
      <p:sp>
        <p:nvSpPr>
          <p:cNvPr id="30" name="TextBox 29">
            <a:extLst>
              <a:ext uri="{FF2B5EF4-FFF2-40B4-BE49-F238E27FC236}">
                <a16:creationId xmlns:a16="http://schemas.microsoft.com/office/drawing/2014/main" id="{5A9CFD91-EA31-877F-05A9-6F435F92AAC6}"/>
              </a:ext>
            </a:extLst>
          </p:cNvPr>
          <p:cNvSpPr txBox="1"/>
          <p:nvPr/>
        </p:nvSpPr>
        <p:spPr>
          <a:xfrm>
            <a:off x="7386692" y="2148772"/>
            <a:ext cx="3505200" cy="1814599"/>
          </a:xfrm>
          <a:prstGeom prst="rect">
            <a:avLst/>
          </a:prstGeom>
          <a:noFill/>
        </p:spPr>
        <p:txBody>
          <a:bodyPr wrap="square">
            <a:spAutoFit/>
          </a:bodyPr>
          <a:lstStyle/>
          <a:p>
            <a:pPr algn="l">
              <a:lnSpc>
                <a:spcPts val="1820"/>
              </a:lnSpc>
              <a:spcBef>
                <a:spcPts val="1130"/>
              </a:spcBef>
            </a:pPr>
            <a:r>
              <a:rPr lang="en-US" sz="1600" spc="-25" dirty="0">
                <a:solidFill>
                  <a:schemeClr val="tx1">
                    <a:lumMod val="65000"/>
                    <a:lumOff val="35000"/>
                  </a:schemeClr>
                </a:solidFill>
                <a:latin typeface="DIN 2014 Bold"/>
                <a:cs typeface="DIN 2014 Bold"/>
              </a:rPr>
              <a:t>Product and General Support</a:t>
            </a:r>
          </a:p>
          <a:p>
            <a:pPr algn="l">
              <a:lnSpc>
                <a:spcPts val="1820"/>
              </a:lnSpc>
              <a:spcBef>
                <a:spcPts val="1130"/>
              </a:spcBef>
            </a:pPr>
            <a:r>
              <a:rPr lang="en-US" sz="1600" spc="-25" dirty="0">
                <a:solidFill>
                  <a:schemeClr val="tx1">
                    <a:lumMod val="65000"/>
                    <a:lumOff val="35000"/>
                  </a:schemeClr>
                </a:solidFill>
                <a:latin typeface="DIN 2014 Bold"/>
                <a:cs typeface="DIN 2014 Bold"/>
              </a:rPr>
              <a:t>Aneetha McLellan</a:t>
            </a:r>
          </a:p>
          <a:p>
            <a:pPr algn="l">
              <a:lnSpc>
                <a:spcPts val="1820"/>
              </a:lnSpc>
              <a:spcBef>
                <a:spcPts val="1130"/>
              </a:spcBef>
            </a:pPr>
            <a:r>
              <a:rPr lang="en-US" sz="1600" spc="-25" dirty="0">
                <a:solidFill>
                  <a:schemeClr val="tx1">
                    <a:lumMod val="65000"/>
                    <a:lumOff val="35000"/>
                  </a:schemeClr>
                </a:solidFill>
                <a:latin typeface="DIN 2014 Bold"/>
                <a:cs typeface="DIN 2014 Bold"/>
              </a:rPr>
              <a:t>Design | Spec Team</a:t>
            </a:r>
          </a:p>
          <a:p>
            <a:pPr algn="l">
              <a:lnSpc>
                <a:spcPts val="1820"/>
              </a:lnSpc>
              <a:spcBef>
                <a:spcPts val="1130"/>
              </a:spcBef>
            </a:pPr>
            <a:r>
              <a:rPr lang="en-US" sz="1600" spc="-25" dirty="0">
                <a:solidFill>
                  <a:schemeClr val="tx1">
                    <a:lumMod val="65000"/>
                    <a:lumOff val="35000"/>
                  </a:schemeClr>
                </a:solidFill>
                <a:latin typeface="DIN 2014 Bold"/>
                <a:cs typeface="DIN 2014 Bold"/>
              </a:rPr>
              <a:t>Customer Service | Spec Team</a:t>
            </a:r>
          </a:p>
          <a:p>
            <a:pPr algn="l">
              <a:lnSpc>
                <a:spcPts val="1820"/>
              </a:lnSpc>
              <a:spcBef>
                <a:spcPts val="1130"/>
              </a:spcBef>
            </a:pPr>
            <a:r>
              <a:rPr lang="en-US" sz="1600" spc="-25" dirty="0">
                <a:solidFill>
                  <a:schemeClr val="tx1">
                    <a:lumMod val="65000"/>
                    <a:lumOff val="35000"/>
                  </a:schemeClr>
                </a:solidFill>
                <a:latin typeface="DIN 2014 Bold"/>
                <a:cs typeface="DIN 2014 Bold"/>
              </a:rPr>
              <a:t>Kathy Vonderheide</a:t>
            </a:r>
            <a:endParaRPr lang="en-US" sz="1600" dirty="0">
              <a:solidFill>
                <a:schemeClr val="tx1">
                  <a:lumMod val="65000"/>
                  <a:lumOff val="35000"/>
                </a:schemeClr>
              </a:solidFill>
              <a:latin typeface="DIN 2014 Bold"/>
              <a:cs typeface="DIN 2014 Bold"/>
            </a:endParaRPr>
          </a:p>
        </p:txBody>
      </p:sp>
      <p:sp>
        <p:nvSpPr>
          <p:cNvPr id="38" name="object 13">
            <a:extLst>
              <a:ext uri="{FF2B5EF4-FFF2-40B4-BE49-F238E27FC236}">
                <a16:creationId xmlns:a16="http://schemas.microsoft.com/office/drawing/2014/main" id="{F25E27DF-4E07-9C34-3489-59BEF345CC9F}"/>
              </a:ext>
            </a:extLst>
          </p:cNvPr>
          <p:cNvSpPr txBox="1"/>
          <p:nvPr/>
        </p:nvSpPr>
        <p:spPr>
          <a:xfrm>
            <a:off x="1734184" y="4288514"/>
            <a:ext cx="8858250" cy="1601560"/>
          </a:xfrm>
          <a:prstGeom prst="rect">
            <a:avLst/>
          </a:prstGeom>
          <a:solidFill>
            <a:srgbClr val="E2E6E3"/>
          </a:solidFill>
        </p:spPr>
        <p:txBody>
          <a:bodyPr vert="horz" wrap="square" lIns="274320" tIns="143510" rIns="0" bIns="0" rtlCol="0">
            <a:noAutofit/>
          </a:bodyPr>
          <a:lstStyle/>
          <a:p>
            <a:pPr algn="l">
              <a:lnSpc>
                <a:spcPct val="150000"/>
              </a:lnSpc>
              <a:spcBef>
                <a:spcPts val="1130"/>
              </a:spcBef>
            </a:pPr>
            <a:endParaRPr lang="en-US" sz="1600">
              <a:latin typeface="DIN 2014 Bold"/>
              <a:cs typeface="DIN 2014 Bold"/>
            </a:endParaRPr>
          </a:p>
        </p:txBody>
      </p:sp>
      <p:sp>
        <p:nvSpPr>
          <p:cNvPr id="40" name="TextBox 39">
            <a:extLst>
              <a:ext uri="{FF2B5EF4-FFF2-40B4-BE49-F238E27FC236}">
                <a16:creationId xmlns:a16="http://schemas.microsoft.com/office/drawing/2014/main" id="{8F40361D-1A0F-DE52-B55C-AA7AB48E089D}"/>
              </a:ext>
            </a:extLst>
          </p:cNvPr>
          <p:cNvSpPr txBox="1"/>
          <p:nvPr/>
        </p:nvSpPr>
        <p:spPr>
          <a:xfrm>
            <a:off x="7386692" y="4453511"/>
            <a:ext cx="3834972" cy="430887"/>
          </a:xfrm>
          <a:prstGeom prst="rect">
            <a:avLst/>
          </a:prstGeom>
          <a:noFill/>
        </p:spPr>
        <p:txBody>
          <a:bodyPr wrap="square">
            <a:spAutoFit/>
          </a:bodyPr>
          <a:lstStyle/>
          <a:p>
            <a:pPr algn="l">
              <a:lnSpc>
                <a:spcPct val="150000"/>
              </a:lnSpc>
              <a:spcBef>
                <a:spcPts val="1130"/>
              </a:spcBef>
            </a:pPr>
            <a:r>
              <a:rPr lang="en-US" sz="1600" spc="-25" dirty="0">
                <a:solidFill>
                  <a:schemeClr val="tx1">
                    <a:lumMod val="65000"/>
                    <a:lumOff val="35000"/>
                  </a:schemeClr>
                </a:solidFill>
                <a:latin typeface="DIN 2014 Bold"/>
                <a:cs typeface="DIN 2014 Bold"/>
              </a:rPr>
              <a:t>Aneetha McLellan</a:t>
            </a:r>
            <a:endParaRPr lang="en-US" sz="1600" dirty="0">
              <a:solidFill>
                <a:schemeClr val="tx1">
                  <a:lumMod val="65000"/>
                  <a:lumOff val="35000"/>
                </a:schemeClr>
              </a:solidFill>
              <a:latin typeface="DIN 2014 Bold"/>
              <a:cs typeface="DIN 2014 Bold"/>
            </a:endParaRPr>
          </a:p>
        </p:txBody>
      </p:sp>
      <p:sp>
        <p:nvSpPr>
          <p:cNvPr id="42" name="TextBox 41">
            <a:extLst>
              <a:ext uri="{FF2B5EF4-FFF2-40B4-BE49-F238E27FC236}">
                <a16:creationId xmlns:a16="http://schemas.microsoft.com/office/drawing/2014/main" id="{AFF2D93D-B3AA-25DC-5C1F-046657BEE980}"/>
              </a:ext>
            </a:extLst>
          </p:cNvPr>
          <p:cNvSpPr txBox="1"/>
          <p:nvPr/>
        </p:nvSpPr>
        <p:spPr>
          <a:xfrm>
            <a:off x="1922650" y="4935247"/>
            <a:ext cx="2537366" cy="741870"/>
          </a:xfrm>
          <a:prstGeom prst="rect">
            <a:avLst/>
          </a:prstGeom>
          <a:noFill/>
        </p:spPr>
        <p:txBody>
          <a:bodyPr wrap="square">
            <a:spAutoFit/>
          </a:bodyPr>
          <a:lstStyle/>
          <a:p>
            <a:pPr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Strategic Planning</a:t>
            </a:r>
          </a:p>
          <a:p>
            <a:pPr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Huddle Workshops</a:t>
            </a:r>
          </a:p>
          <a:p>
            <a:pPr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Presentation Development</a:t>
            </a:r>
          </a:p>
        </p:txBody>
      </p:sp>
      <p:cxnSp>
        <p:nvCxnSpPr>
          <p:cNvPr id="43" name="Straight Connector 42">
            <a:extLst>
              <a:ext uri="{FF2B5EF4-FFF2-40B4-BE49-F238E27FC236}">
                <a16:creationId xmlns:a16="http://schemas.microsoft.com/office/drawing/2014/main" id="{DFFE095C-E446-23C5-A8CF-D304CEE1FAF2}"/>
              </a:ext>
            </a:extLst>
          </p:cNvPr>
          <p:cNvCxnSpPr>
            <a:cxnSpLocks/>
          </p:cNvCxnSpPr>
          <p:nvPr/>
        </p:nvCxnSpPr>
        <p:spPr>
          <a:xfrm>
            <a:off x="3810000" y="2670003"/>
            <a:ext cx="3352800"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101B93E-8A98-F1A9-5B23-0008AABE7509}"/>
              </a:ext>
            </a:extLst>
          </p:cNvPr>
          <p:cNvCxnSpPr>
            <a:cxnSpLocks/>
          </p:cNvCxnSpPr>
          <p:nvPr/>
        </p:nvCxnSpPr>
        <p:spPr>
          <a:xfrm>
            <a:off x="3886200" y="3027190"/>
            <a:ext cx="3276600"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68FD45C-44E4-FC7A-B32D-4AF8099DF7DF}"/>
              </a:ext>
            </a:extLst>
          </p:cNvPr>
          <p:cNvCxnSpPr>
            <a:cxnSpLocks/>
          </p:cNvCxnSpPr>
          <p:nvPr/>
        </p:nvCxnSpPr>
        <p:spPr>
          <a:xfrm>
            <a:off x="3352800" y="3410095"/>
            <a:ext cx="3810000"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7CA900-D604-388A-F48B-7170BA212C8D}"/>
              </a:ext>
            </a:extLst>
          </p:cNvPr>
          <p:cNvCxnSpPr>
            <a:cxnSpLocks/>
          </p:cNvCxnSpPr>
          <p:nvPr/>
        </p:nvCxnSpPr>
        <p:spPr>
          <a:xfrm>
            <a:off x="2971800" y="3760615"/>
            <a:ext cx="4191000"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3B89A4B-99CE-657A-93C2-677652D21BAE}"/>
              </a:ext>
            </a:extLst>
          </p:cNvPr>
          <p:cNvCxnSpPr>
            <a:cxnSpLocks/>
          </p:cNvCxnSpPr>
          <p:nvPr/>
        </p:nvCxnSpPr>
        <p:spPr>
          <a:xfrm>
            <a:off x="6110983" y="4695089"/>
            <a:ext cx="1051817"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8A3C880-B073-2ED8-7CDC-F127575BB452}"/>
              </a:ext>
            </a:extLst>
          </p:cNvPr>
          <p:cNvCxnSpPr>
            <a:cxnSpLocks/>
          </p:cNvCxnSpPr>
          <p:nvPr/>
        </p:nvCxnSpPr>
        <p:spPr>
          <a:xfrm>
            <a:off x="4114800" y="1644033"/>
            <a:ext cx="3048000" cy="0"/>
          </a:xfrm>
          <a:prstGeom prst="straightConnector1">
            <a:avLst/>
          </a:prstGeom>
          <a:ln w="38100">
            <a:solidFill>
              <a:schemeClr val="bg1"/>
            </a:solidFill>
            <a:headEnd w="lg" len="sm"/>
            <a:tailEnd type="arrow" w="med" len="sm"/>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45D1CE1-9335-7A18-D5B5-5E711551EFC2}"/>
              </a:ext>
            </a:extLst>
          </p:cNvPr>
          <p:cNvSpPr txBox="1"/>
          <p:nvPr/>
        </p:nvSpPr>
        <p:spPr>
          <a:xfrm>
            <a:off x="4181756" y="4935247"/>
            <a:ext cx="2537366" cy="741870"/>
          </a:xfrm>
          <a:prstGeom prst="rect">
            <a:avLst/>
          </a:prstGeom>
          <a:noFill/>
        </p:spPr>
        <p:txBody>
          <a:bodyPr wrap="square">
            <a:spAutoFit/>
          </a:bodyPr>
          <a:lstStyle/>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Funding Support</a:t>
            </a:r>
          </a:p>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Pricing Discounts</a:t>
            </a:r>
          </a:p>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Mock-Up Management </a:t>
            </a:r>
            <a:endParaRPr lang="en-US" sz="1300" dirty="0">
              <a:solidFill>
                <a:srgbClr val="726A65"/>
              </a:solidFill>
              <a:latin typeface="DIN 2014 Light" panose="020B0404020202020204" pitchFamily="34" charset="77"/>
              <a:ea typeface="DIN 2014 Light" panose="020B0404020202020204" pitchFamily="34" charset="77"/>
              <a:cs typeface="DIN 2014 Bold"/>
            </a:endParaRPr>
          </a:p>
        </p:txBody>
      </p:sp>
      <p:sp>
        <p:nvSpPr>
          <p:cNvPr id="3" name="object 13">
            <a:extLst>
              <a:ext uri="{FF2B5EF4-FFF2-40B4-BE49-F238E27FC236}">
                <a16:creationId xmlns:a16="http://schemas.microsoft.com/office/drawing/2014/main" id="{62AE3DBE-21F0-5A86-50AC-5C4692D4FB2A}"/>
              </a:ext>
            </a:extLst>
          </p:cNvPr>
          <p:cNvSpPr txBox="1"/>
          <p:nvPr/>
        </p:nvSpPr>
        <p:spPr>
          <a:xfrm>
            <a:off x="1749424" y="6003881"/>
            <a:ext cx="8858250" cy="762578"/>
          </a:xfrm>
          <a:prstGeom prst="rect">
            <a:avLst/>
          </a:prstGeom>
          <a:solidFill>
            <a:srgbClr val="E2E6E3"/>
          </a:solidFill>
        </p:spPr>
        <p:txBody>
          <a:bodyPr vert="horz" wrap="square" lIns="274320" tIns="143510" rIns="0" bIns="0" rtlCol="0">
            <a:noAutofit/>
          </a:bodyPr>
          <a:lstStyle/>
          <a:p>
            <a:pPr algn="l">
              <a:lnSpc>
                <a:spcPct val="150000"/>
              </a:lnSpc>
              <a:spcBef>
                <a:spcPts val="1130"/>
              </a:spcBef>
            </a:pPr>
            <a:endParaRPr lang="en-US" sz="1600">
              <a:latin typeface="DIN 2014 Bold"/>
              <a:cs typeface="DIN 2014 Bold"/>
            </a:endParaRPr>
          </a:p>
        </p:txBody>
      </p:sp>
      <p:sp>
        <p:nvSpPr>
          <p:cNvPr id="5" name="TextBox 4">
            <a:extLst>
              <a:ext uri="{FF2B5EF4-FFF2-40B4-BE49-F238E27FC236}">
                <a16:creationId xmlns:a16="http://schemas.microsoft.com/office/drawing/2014/main" id="{845BA4AA-A39B-A050-C933-16780D34F23B}"/>
              </a:ext>
            </a:extLst>
          </p:cNvPr>
          <p:cNvSpPr txBox="1"/>
          <p:nvPr/>
        </p:nvSpPr>
        <p:spPr>
          <a:xfrm>
            <a:off x="2075050" y="4442274"/>
            <a:ext cx="5621784" cy="430887"/>
          </a:xfrm>
          <a:prstGeom prst="rect">
            <a:avLst/>
          </a:prstGeom>
          <a:noFill/>
        </p:spPr>
        <p:txBody>
          <a:bodyPr wrap="square">
            <a:spAutoFit/>
          </a:bodyPr>
          <a:lstStyle/>
          <a:p>
            <a:pPr algn="l">
              <a:lnSpc>
                <a:spcPct val="150000"/>
              </a:lnSpc>
              <a:spcBef>
                <a:spcPts val="1130"/>
              </a:spcBef>
            </a:pPr>
            <a:r>
              <a:rPr lang="en-US" sz="1600" spc="-25" dirty="0">
                <a:solidFill>
                  <a:schemeClr val="tx1">
                    <a:lumMod val="65000"/>
                    <a:lumOff val="35000"/>
                  </a:schemeClr>
                </a:solidFill>
                <a:latin typeface="DIN 2014 Bold"/>
                <a:cs typeface="DIN 2014 Bold"/>
              </a:rPr>
              <a:t>A+D Relationships &amp; Strategic Health Accounts</a:t>
            </a:r>
            <a:endParaRPr lang="en-US" sz="1600" dirty="0">
              <a:solidFill>
                <a:schemeClr val="tx1">
                  <a:lumMod val="65000"/>
                  <a:lumOff val="35000"/>
                </a:schemeClr>
              </a:solidFill>
              <a:latin typeface="DIN 2014 Bold"/>
              <a:cs typeface="DIN 2014 Bold"/>
            </a:endParaRPr>
          </a:p>
        </p:txBody>
      </p:sp>
      <p:sp>
        <p:nvSpPr>
          <p:cNvPr id="6" name="TextBox 5">
            <a:extLst>
              <a:ext uri="{FF2B5EF4-FFF2-40B4-BE49-F238E27FC236}">
                <a16:creationId xmlns:a16="http://schemas.microsoft.com/office/drawing/2014/main" id="{0C97ACA6-640F-0854-E2A0-7D4AF4D6F546}"/>
              </a:ext>
            </a:extLst>
          </p:cNvPr>
          <p:cNvSpPr txBox="1"/>
          <p:nvPr/>
        </p:nvSpPr>
        <p:spPr>
          <a:xfrm>
            <a:off x="7424950" y="5973740"/>
            <a:ext cx="3834972" cy="430887"/>
          </a:xfrm>
          <a:prstGeom prst="rect">
            <a:avLst/>
          </a:prstGeom>
          <a:noFill/>
        </p:spPr>
        <p:txBody>
          <a:bodyPr wrap="square">
            <a:spAutoFit/>
          </a:bodyPr>
          <a:lstStyle/>
          <a:p>
            <a:pPr algn="l">
              <a:lnSpc>
                <a:spcPct val="150000"/>
              </a:lnSpc>
              <a:spcBef>
                <a:spcPts val="1130"/>
              </a:spcBef>
            </a:pPr>
            <a:r>
              <a:rPr lang="en-US" sz="1600" spc="-25" dirty="0">
                <a:solidFill>
                  <a:schemeClr val="tx1">
                    <a:lumMod val="65000"/>
                    <a:lumOff val="35000"/>
                  </a:schemeClr>
                </a:solidFill>
                <a:latin typeface="DIN 2014 Bold"/>
                <a:cs typeface="DIN 2014 Bold"/>
              </a:rPr>
              <a:t>Audrey Meyer</a:t>
            </a:r>
            <a:endParaRPr lang="en-US" sz="1600" dirty="0">
              <a:solidFill>
                <a:schemeClr val="tx1">
                  <a:lumMod val="65000"/>
                  <a:lumOff val="35000"/>
                </a:schemeClr>
              </a:solidFill>
              <a:latin typeface="DIN 2014 Bold"/>
              <a:cs typeface="DIN 2014 Bold"/>
            </a:endParaRPr>
          </a:p>
        </p:txBody>
      </p:sp>
      <p:sp>
        <p:nvSpPr>
          <p:cNvPr id="39" name="TextBox 38">
            <a:extLst>
              <a:ext uri="{FF2B5EF4-FFF2-40B4-BE49-F238E27FC236}">
                <a16:creationId xmlns:a16="http://schemas.microsoft.com/office/drawing/2014/main" id="{E572F59F-6CD6-DCAA-E5B8-D560212BD61B}"/>
              </a:ext>
            </a:extLst>
          </p:cNvPr>
          <p:cNvSpPr txBox="1"/>
          <p:nvPr/>
        </p:nvSpPr>
        <p:spPr>
          <a:xfrm>
            <a:off x="2075050" y="5943600"/>
            <a:ext cx="5621784" cy="430887"/>
          </a:xfrm>
          <a:prstGeom prst="rect">
            <a:avLst/>
          </a:prstGeom>
          <a:noFill/>
        </p:spPr>
        <p:txBody>
          <a:bodyPr wrap="square">
            <a:spAutoFit/>
          </a:bodyPr>
          <a:lstStyle/>
          <a:p>
            <a:pPr algn="l">
              <a:lnSpc>
                <a:spcPct val="150000"/>
              </a:lnSpc>
              <a:spcBef>
                <a:spcPts val="1130"/>
              </a:spcBef>
            </a:pPr>
            <a:r>
              <a:rPr lang="en-US" sz="1600" spc="-25" dirty="0">
                <a:solidFill>
                  <a:schemeClr val="tx1">
                    <a:lumMod val="65000"/>
                    <a:lumOff val="35000"/>
                  </a:schemeClr>
                </a:solidFill>
                <a:latin typeface="DIN 2014 Bold"/>
                <a:cs typeface="DIN 2014 Bold"/>
              </a:rPr>
              <a:t>A+D Relationships &amp; Strategic Health Accounts</a:t>
            </a:r>
            <a:endParaRPr lang="en-US" sz="1600" dirty="0">
              <a:solidFill>
                <a:schemeClr val="tx1">
                  <a:lumMod val="65000"/>
                  <a:lumOff val="35000"/>
                </a:schemeClr>
              </a:solidFill>
              <a:latin typeface="DIN 2014 Bold"/>
              <a:cs typeface="DIN 2014 Bold"/>
            </a:endParaRPr>
          </a:p>
        </p:txBody>
      </p:sp>
      <p:cxnSp>
        <p:nvCxnSpPr>
          <p:cNvPr id="7" name="Straight Connector 6">
            <a:extLst>
              <a:ext uri="{FF2B5EF4-FFF2-40B4-BE49-F238E27FC236}">
                <a16:creationId xmlns:a16="http://schemas.microsoft.com/office/drawing/2014/main" id="{FB629D8F-FCFB-95BA-4B70-24EC568835A2}"/>
              </a:ext>
            </a:extLst>
          </p:cNvPr>
          <p:cNvCxnSpPr>
            <a:cxnSpLocks/>
          </p:cNvCxnSpPr>
          <p:nvPr/>
        </p:nvCxnSpPr>
        <p:spPr>
          <a:xfrm>
            <a:off x="6019800" y="6219324"/>
            <a:ext cx="1219200" cy="0"/>
          </a:xfrm>
          <a:prstGeom prst="line">
            <a:avLst/>
          </a:prstGeom>
          <a:ln>
            <a:solidFill>
              <a:srgbClr val="90A19A"/>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17D380C-15DA-7315-926B-E12544D3F65A}"/>
              </a:ext>
            </a:extLst>
          </p:cNvPr>
          <p:cNvSpPr txBox="1"/>
          <p:nvPr/>
        </p:nvSpPr>
        <p:spPr>
          <a:xfrm>
            <a:off x="1958434" y="6281264"/>
            <a:ext cx="2537366" cy="517834"/>
          </a:xfrm>
          <a:prstGeom prst="rect">
            <a:avLst/>
          </a:prstGeom>
          <a:noFill/>
        </p:spPr>
        <p:txBody>
          <a:bodyPr wrap="square">
            <a:spAutoFit/>
          </a:bodyPr>
          <a:lstStyle/>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Product Feedback</a:t>
            </a:r>
          </a:p>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Competitive Positioning</a:t>
            </a:r>
          </a:p>
        </p:txBody>
      </p:sp>
      <p:sp>
        <p:nvSpPr>
          <p:cNvPr id="17" name="TextBox 16">
            <a:extLst>
              <a:ext uri="{FF2B5EF4-FFF2-40B4-BE49-F238E27FC236}">
                <a16:creationId xmlns:a16="http://schemas.microsoft.com/office/drawing/2014/main" id="{49A4851B-9359-FCA6-4D6E-ACA78CF792A0}"/>
              </a:ext>
            </a:extLst>
          </p:cNvPr>
          <p:cNvSpPr txBox="1"/>
          <p:nvPr/>
        </p:nvSpPr>
        <p:spPr>
          <a:xfrm>
            <a:off x="4217716" y="6264945"/>
            <a:ext cx="3207233" cy="517834"/>
          </a:xfrm>
          <a:prstGeom prst="rect">
            <a:avLst/>
          </a:prstGeom>
          <a:noFill/>
        </p:spPr>
        <p:txBody>
          <a:bodyPr wrap="square">
            <a:spAutoFit/>
          </a:bodyPr>
          <a:lstStyle/>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Customized Sales Tools + Technical Support</a:t>
            </a:r>
          </a:p>
          <a:p>
            <a:pPr marL="11430" indent="-102870" algn="l">
              <a:lnSpc>
                <a:spcPts val="1680"/>
              </a:lnSpc>
              <a:buFontTx/>
              <a:buChar char="-"/>
            </a:pPr>
            <a:r>
              <a:rPr lang="en-US" sz="1300" spc="-25" dirty="0">
                <a:solidFill>
                  <a:srgbClr val="726A65"/>
                </a:solidFill>
                <a:latin typeface="DIN 2014 Light" panose="020B0404020202020204" pitchFamily="34" charset="77"/>
                <a:ea typeface="DIN 2014 Light" panose="020B0404020202020204" pitchFamily="34" charset="77"/>
                <a:cs typeface="DIN 2014 Bold"/>
              </a:rPr>
              <a:t>Case Studies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4FDC3-5919-2DFB-8678-5770E60FE07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2B103F4-D237-A6E0-AEDD-22D925FB3A08}"/>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WORKING</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SEAMLESSLY</a:t>
            </a:r>
            <a:r>
              <a:rPr lang="en-US" sz="1100" b="1" spc="15" dirty="0">
                <a:solidFill>
                  <a:srgbClr val="716A66"/>
                </a:solidFill>
                <a:latin typeface="DIN 2014 Bold"/>
                <a:cs typeface="DIN 2014 Bold"/>
              </a:rPr>
              <a:t> </a:t>
            </a:r>
            <a:r>
              <a:rPr lang="en-US" sz="1100" b="1" spc="-10" dirty="0">
                <a:solidFill>
                  <a:srgbClr val="716A66"/>
                </a:solidFill>
                <a:latin typeface="DIN 2014 Bold"/>
                <a:cs typeface="DIN 2014 Bold"/>
              </a:rPr>
              <a:t>TOGETHER</a:t>
            </a:r>
            <a:endParaRPr lang="en-US" sz="1100">
              <a:latin typeface="DIN 2014 Bold"/>
              <a:cs typeface="DIN 2014 Bold"/>
            </a:endParaRPr>
          </a:p>
        </p:txBody>
      </p:sp>
      <p:sp>
        <p:nvSpPr>
          <p:cNvPr id="4" name="object 4">
            <a:extLst>
              <a:ext uri="{FF2B5EF4-FFF2-40B4-BE49-F238E27FC236}">
                <a16:creationId xmlns:a16="http://schemas.microsoft.com/office/drawing/2014/main" id="{50BDD64E-2BAB-37B8-B298-EA2F8D90B9E2}"/>
              </a:ext>
            </a:extLst>
          </p:cNvPr>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n-US" spc="-20" dirty="0"/>
              <a:t>Top</a:t>
            </a:r>
            <a:r>
              <a:rPr lang="en-US" spc="-95" dirty="0"/>
              <a:t> </a:t>
            </a:r>
            <a:r>
              <a:rPr lang="en-US" dirty="0"/>
              <a:t>20</a:t>
            </a:r>
            <a:r>
              <a:rPr lang="en-US" spc="-95" dirty="0"/>
              <a:t> </a:t>
            </a:r>
            <a:r>
              <a:rPr lang="en-US" dirty="0"/>
              <a:t>Healthcare</a:t>
            </a:r>
            <a:r>
              <a:rPr lang="en-US" spc="-95" dirty="0"/>
              <a:t> </a:t>
            </a:r>
            <a:r>
              <a:rPr lang="en-US" dirty="0"/>
              <a:t>A+D</a:t>
            </a:r>
            <a:r>
              <a:rPr lang="en-US" spc="-95" dirty="0"/>
              <a:t> </a:t>
            </a:r>
            <a:r>
              <a:rPr lang="en-US" spc="-10" dirty="0"/>
              <a:t>Firms</a:t>
            </a:r>
            <a:endParaRPr spc="-10" dirty="0"/>
          </a:p>
        </p:txBody>
      </p:sp>
      <p:graphicFrame>
        <p:nvGraphicFramePr>
          <p:cNvPr id="3" name="object 4">
            <a:extLst>
              <a:ext uri="{FF2B5EF4-FFF2-40B4-BE49-F238E27FC236}">
                <a16:creationId xmlns:a16="http://schemas.microsoft.com/office/drawing/2014/main" id="{36833F79-FC85-0F1E-C9BB-D0273D7E50FB}"/>
              </a:ext>
            </a:extLst>
          </p:cNvPr>
          <p:cNvGraphicFramePr>
            <a:graphicFrameLocks noGrp="1"/>
          </p:cNvGraphicFramePr>
          <p:nvPr/>
        </p:nvGraphicFramePr>
        <p:xfrm>
          <a:off x="763523" y="1507997"/>
          <a:ext cx="5130165" cy="4952355"/>
        </p:xfrm>
        <a:graphic>
          <a:graphicData uri="http://schemas.openxmlformats.org/drawingml/2006/table">
            <a:tbl>
              <a:tblPr firstRow="1" bandRow="1">
                <a:tableStyleId>{2D5ABB26-0587-4C30-8999-92F81FD0307C}</a:tableStyleId>
              </a:tblPr>
              <a:tblGrid>
                <a:gridCol w="871855">
                  <a:extLst>
                    <a:ext uri="{9D8B030D-6E8A-4147-A177-3AD203B41FA5}">
                      <a16:colId xmlns:a16="http://schemas.microsoft.com/office/drawing/2014/main" val="20000"/>
                    </a:ext>
                  </a:extLst>
                </a:gridCol>
                <a:gridCol w="2129155">
                  <a:extLst>
                    <a:ext uri="{9D8B030D-6E8A-4147-A177-3AD203B41FA5}">
                      <a16:colId xmlns:a16="http://schemas.microsoft.com/office/drawing/2014/main" val="20001"/>
                    </a:ext>
                  </a:extLst>
                </a:gridCol>
                <a:gridCol w="2129155">
                  <a:extLst>
                    <a:ext uri="{9D8B030D-6E8A-4147-A177-3AD203B41FA5}">
                      <a16:colId xmlns:a16="http://schemas.microsoft.com/office/drawing/2014/main" val="20002"/>
                    </a:ext>
                  </a:extLst>
                </a:gridCol>
              </a:tblGrid>
              <a:tr h="310515">
                <a:tc>
                  <a:txBody>
                    <a:bodyPr/>
                    <a:lstStyle/>
                    <a:p>
                      <a:pPr marL="114300">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113664">
                        <a:lnSpc>
                          <a:spcPct val="100000"/>
                        </a:lnSpc>
                        <a:spcBef>
                          <a:spcPts val="720"/>
                        </a:spcBef>
                      </a:pPr>
                      <a:r>
                        <a:rPr sz="800" b="1" spc="10" dirty="0">
                          <a:solidFill>
                            <a:srgbClr val="FFFFFF"/>
                          </a:solidFill>
                          <a:latin typeface="DIN 2014 Bold"/>
                          <a:cs typeface="DIN 2014 Bold"/>
                        </a:rPr>
                        <a:t>2023</a:t>
                      </a:r>
                      <a:r>
                        <a:rPr sz="800" b="1" spc="210" dirty="0">
                          <a:solidFill>
                            <a:srgbClr val="FFFFFF"/>
                          </a:solidFill>
                          <a:latin typeface="DIN 2014 Bold"/>
                          <a:cs typeface="DIN 2014 Bold"/>
                        </a:rPr>
                        <a:t> </a:t>
                      </a:r>
                      <a:r>
                        <a:rPr sz="800" b="1" spc="10" dirty="0">
                          <a:solidFill>
                            <a:srgbClr val="FFFFFF"/>
                          </a:solidFill>
                          <a:latin typeface="DIN 2014 Bold"/>
                          <a:cs typeface="DIN 2014 Bold"/>
                        </a:rPr>
                        <a:t>HEATHCARE</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DESIGN</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REVENUE</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marL="114300">
                        <a:lnSpc>
                          <a:spcPct val="100000"/>
                        </a:lnSpc>
                        <a:spcBef>
                          <a:spcPts val="1155"/>
                        </a:spcBef>
                      </a:pPr>
                      <a:r>
                        <a:rPr sz="1100" b="1" spc="-50" dirty="0">
                          <a:solidFill>
                            <a:srgbClr val="716A66"/>
                          </a:solidFill>
                          <a:latin typeface="DIN 2014 Bold"/>
                          <a:cs typeface="DIN 2014 Bold"/>
                        </a:rPr>
                        <a:t>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25" dirty="0">
                          <a:solidFill>
                            <a:srgbClr val="716A66"/>
                          </a:solidFill>
                          <a:latin typeface="DIN 2014 Bold"/>
                          <a:cs typeface="DIN 2014 Bold"/>
                        </a:rPr>
                        <a:t>HKS</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0"/>
                        </a:spcBef>
                      </a:pPr>
                      <a:r>
                        <a:rPr sz="1100" b="1" spc="-10" dirty="0">
                          <a:solidFill>
                            <a:srgbClr val="716A66"/>
                          </a:solidFill>
                          <a:latin typeface="DIN 2014 Bold"/>
                          <a:cs typeface="DIN 2014 Bold"/>
                        </a:rPr>
                        <a:t>$286,388,671</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marL="114300">
                        <a:lnSpc>
                          <a:spcPct val="100000"/>
                        </a:lnSpc>
                        <a:spcBef>
                          <a:spcPts val="1155"/>
                        </a:spcBef>
                      </a:pPr>
                      <a:r>
                        <a:rPr sz="1100" b="1" spc="-50" dirty="0">
                          <a:solidFill>
                            <a:srgbClr val="716A66"/>
                          </a:solidFill>
                          <a:latin typeface="DIN 2014 Bold"/>
                          <a:cs typeface="DIN 2014 Bold"/>
                        </a:rPr>
                        <a:t>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55"/>
                        </a:spcBef>
                      </a:pPr>
                      <a:r>
                        <a:rPr sz="1100" b="1" spc="-25" dirty="0">
                          <a:solidFill>
                            <a:srgbClr val="716A66"/>
                          </a:solidFill>
                          <a:latin typeface="DIN 2014 Bold"/>
                          <a:cs typeface="DIN 2014 Bold"/>
                        </a:rPr>
                        <a:t>HDR</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$268,100,000</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marL="114300">
                        <a:lnSpc>
                          <a:spcPct val="100000"/>
                        </a:lnSpc>
                        <a:spcBef>
                          <a:spcPts val="1155"/>
                        </a:spcBef>
                      </a:pPr>
                      <a:r>
                        <a:rPr sz="1100" b="1" spc="-50" dirty="0">
                          <a:solidFill>
                            <a:srgbClr val="716A66"/>
                          </a:solidFill>
                          <a:latin typeface="DIN 2014 Bold"/>
                          <a:cs typeface="DIN 2014 Bold"/>
                        </a:rPr>
                        <a:t>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10" dirty="0">
                          <a:solidFill>
                            <a:srgbClr val="716A66"/>
                          </a:solidFill>
                          <a:latin typeface="DIN 2014 Bold"/>
                          <a:cs typeface="DIN 2014 Bold"/>
                        </a:rPr>
                        <a:t>CannonDesign</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$235,000,000</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marL="114300">
                        <a:lnSpc>
                          <a:spcPct val="100000"/>
                        </a:lnSpc>
                        <a:spcBef>
                          <a:spcPts val="1160"/>
                        </a:spcBef>
                      </a:pPr>
                      <a:r>
                        <a:rPr sz="1100" b="1" spc="-50" dirty="0">
                          <a:solidFill>
                            <a:srgbClr val="716A66"/>
                          </a:solidFill>
                          <a:latin typeface="DIN 2014 Bold"/>
                          <a:cs typeface="DIN 2014 Bold"/>
                        </a:rPr>
                        <a:t>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Stantec</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$219,100,647</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marL="114300">
                        <a:lnSpc>
                          <a:spcPct val="100000"/>
                        </a:lnSpc>
                        <a:spcBef>
                          <a:spcPts val="1160"/>
                        </a:spcBef>
                      </a:pPr>
                      <a:r>
                        <a:rPr sz="1100" b="1" spc="-50" dirty="0">
                          <a:solidFill>
                            <a:srgbClr val="716A66"/>
                          </a:solidFill>
                          <a:latin typeface="DIN 2014 Bold"/>
                          <a:cs typeface="DIN 2014 Bold"/>
                        </a:rPr>
                        <a:t>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Perkins&amp;Will</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$194,697,852</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marL="114935">
                        <a:lnSpc>
                          <a:spcPct val="100000"/>
                        </a:lnSpc>
                        <a:spcBef>
                          <a:spcPts val="1160"/>
                        </a:spcBef>
                      </a:pPr>
                      <a:r>
                        <a:rPr sz="1100" b="1" spc="-50" dirty="0">
                          <a:solidFill>
                            <a:srgbClr val="716A66"/>
                          </a:solidFill>
                          <a:latin typeface="DIN 2014 Bold"/>
                          <a:cs typeface="DIN 2014 Bold"/>
                        </a:rPr>
                        <a:t>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SmithGroup</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$134,338,720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marL="114935">
                        <a:lnSpc>
                          <a:spcPct val="100000"/>
                        </a:lnSpc>
                        <a:spcBef>
                          <a:spcPts val="1160"/>
                        </a:spcBef>
                      </a:pPr>
                      <a:r>
                        <a:rPr sz="1100" b="1" spc="-50" dirty="0">
                          <a:solidFill>
                            <a:srgbClr val="716A66"/>
                          </a:solidFill>
                          <a:latin typeface="DIN 2014 Bold"/>
                          <a:cs typeface="DIN 2014 Bold"/>
                        </a:rPr>
                        <a:t>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spc="-25" dirty="0">
                          <a:solidFill>
                            <a:srgbClr val="716A66"/>
                          </a:solidFill>
                          <a:latin typeface="DIN 2014 Bold"/>
                          <a:cs typeface="DIN 2014 Bold"/>
                        </a:rPr>
                        <a:t>HOK</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spc="-10" dirty="0">
                          <a:solidFill>
                            <a:srgbClr val="716A66"/>
                          </a:solidFill>
                          <a:latin typeface="DIN 2014 Bold"/>
                          <a:cs typeface="DIN 2014 Bold"/>
                        </a:rPr>
                        <a:t>$125,740,853</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marL="114935">
                        <a:lnSpc>
                          <a:spcPct val="100000"/>
                        </a:lnSpc>
                        <a:spcBef>
                          <a:spcPts val="1160"/>
                        </a:spcBef>
                      </a:pPr>
                      <a:r>
                        <a:rPr sz="1100" b="1" spc="-50" dirty="0">
                          <a:solidFill>
                            <a:srgbClr val="716A66"/>
                          </a:solidFill>
                          <a:latin typeface="DIN 2014 Bold"/>
                          <a:cs typeface="DIN 2014 Bold"/>
                        </a:rPr>
                        <a:t>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20" dirty="0">
                          <a:solidFill>
                            <a:srgbClr val="716A66"/>
                          </a:solidFill>
                          <a:latin typeface="DIN 2014 Bold"/>
                          <a:cs typeface="DIN 2014 Bold"/>
                        </a:rPr>
                        <a:t>Page</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$117,548,000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marL="114935">
                        <a:lnSpc>
                          <a:spcPct val="100000"/>
                        </a:lnSpc>
                        <a:spcBef>
                          <a:spcPts val="1155"/>
                        </a:spcBef>
                      </a:pPr>
                      <a:r>
                        <a:rPr sz="1100" b="1" spc="-50" dirty="0">
                          <a:solidFill>
                            <a:srgbClr val="716A66"/>
                          </a:solidFill>
                          <a:latin typeface="DIN 2014 Bold"/>
                          <a:cs typeface="DIN 2014 Bold"/>
                        </a:rPr>
                        <a:t>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55"/>
                        </a:spcBef>
                      </a:pPr>
                      <a:r>
                        <a:rPr sz="1100" b="1" spc="-25" dirty="0">
                          <a:solidFill>
                            <a:srgbClr val="716A66"/>
                          </a:solidFill>
                          <a:latin typeface="DIN 2014 Bold"/>
                          <a:cs typeface="DIN 2014 Bold"/>
                        </a:rPr>
                        <a:t>HGA</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075"/>
                        </a:spcBef>
                      </a:pPr>
                      <a:r>
                        <a:rPr sz="1100" b="1" spc="-10" dirty="0">
                          <a:solidFill>
                            <a:srgbClr val="716A66"/>
                          </a:solidFill>
                          <a:latin typeface="DIN 2014 Bold"/>
                          <a:cs typeface="DIN 2014 Bold"/>
                        </a:rPr>
                        <a:t>$115,539,448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marL="114935">
                        <a:lnSpc>
                          <a:spcPct val="100000"/>
                        </a:lnSpc>
                        <a:spcBef>
                          <a:spcPts val="1095"/>
                        </a:spcBef>
                      </a:pPr>
                      <a:r>
                        <a:rPr sz="1100" b="1" spc="-25" dirty="0">
                          <a:solidFill>
                            <a:srgbClr val="716A66"/>
                          </a:solidFill>
                          <a:latin typeface="DIN 2014 Bold"/>
                          <a:cs typeface="DIN 2014 Bold"/>
                        </a:rPr>
                        <a:t>10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935">
                        <a:lnSpc>
                          <a:spcPct val="100000"/>
                        </a:lnSpc>
                        <a:spcBef>
                          <a:spcPts val="1095"/>
                        </a:spcBef>
                      </a:pPr>
                      <a:r>
                        <a:rPr sz="1100" b="1" spc="-20" dirty="0">
                          <a:solidFill>
                            <a:srgbClr val="716A66"/>
                          </a:solidFill>
                          <a:latin typeface="DIN 2014 Bold"/>
                          <a:cs typeface="DIN 2014 Bold"/>
                        </a:rPr>
                        <a:t>NBBJ</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5570">
                        <a:lnSpc>
                          <a:spcPct val="100000"/>
                        </a:lnSpc>
                        <a:spcBef>
                          <a:spcPts val="1010"/>
                        </a:spcBef>
                      </a:pPr>
                      <a:r>
                        <a:rPr sz="1100" b="1" spc="-10" dirty="0">
                          <a:solidFill>
                            <a:srgbClr val="716A66"/>
                          </a:solidFill>
                          <a:latin typeface="DIN 2014 Bold"/>
                          <a:cs typeface="DIN 2014 Bold"/>
                        </a:rPr>
                        <a:t>$87,000,000</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graphicFrame>
        <p:nvGraphicFramePr>
          <p:cNvPr id="5" name="object 5">
            <a:extLst>
              <a:ext uri="{FF2B5EF4-FFF2-40B4-BE49-F238E27FC236}">
                <a16:creationId xmlns:a16="http://schemas.microsoft.com/office/drawing/2014/main" id="{863BA4C1-F5AD-F753-8E7B-7A400AAE13A9}"/>
              </a:ext>
            </a:extLst>
          </p:cNvPr>
          <p:cNvGraphicFramePr>
            <a:graphicFrameLocks noGrp="1"/>
          </p:cNvGraphicFramePr>
          <p:nvPr/>
        </p:nvGraphicFramePr>
        <p:xfrm>
          <a:off x="6460235" y="1507997"/>
          <a:ext cx="5130165" cy="4952355"/>
        </p:xfrm>
        <a:graphic>
          <a:graphicData uri="http://schemas.openxmlformats.org/drawingml/2006/table">
            <a:tbl>
              <a:tblPr firstRow="1" bandRow="1">
                <a:tableStyleId>{2D5ABB26-0587-4C30-8999-92F81FD0307C}</a:tableStyleId>
              </a:tblPr>
              <a:tblGrid>
                <a:gridCol w="871855">
                  <a:extLst>
                    <a:ext uri="{9D8B030D-6E8A-4147-A177-3AD203B41FA5}">
                      <a16:colId xmlns:a16="http://schemas.microsoft.com/office/drawing/2014/main" val="20000"/>
                    </a:ext>
                  </a:extLst>
                </a:gridCol>
                <a:gridCol w="2129155">
                  <a:extLst>
                    <a:ext uri="{9D8B030D-6E8A-4147-A177-3AD203B41FA5}">
                      <a16:colId xmlns:a16="http://schemas.microsoft.com/office/drawing/2014/main" val="20001"/>
                    </a:ext>
                  </a:extLst>
                </a:gridCol>
                <a:gridCol w="2129155">
                  <a:extLst>
                    <a:ext uri="{9D8B030D-6E8A-4147-A177-3AD203B41FA5}">
                      <a16:colId xmlns:a16="http://schemas.microsoft.com/office/drawing/2014/main" val="20002"/>
                    </a:ext>
                  </a:extLst>
                </a:gridCol>
              </a:tblGrid>
              <a:tr h="310515">
                <a:tc>
                  <a:txBody>
                    <a:bodyPr/>
                    <a:lstStyle/>
                    <a:p>
                      <a:pPr marL="114300">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113664">
                        <a:lnSpc>
                          <a:spcPct val="100000"/>
                        </a:lnSpc>
                        <a:spcBef>
                          <a:spcPts val="720"/>
                        </a:spcBef>
                      </a:pPr>
                      <a:r>
                        <a:rPr sz="800" b="1" spc="10" dirty="0">
                          <a:solidFill>
                            <a:srgbClr val="FFFFFF"/>
                          </a:solidFill>
                          <a:latin typeface="DIN 2014 Bold"/>
                          <a:cs typeface="DIN 2014 Bold"/>
                        </a:rPr>
                        <a:t>2023</a:t>
                      </a:r>
                      <a:r>
                        <a:rPr sz="800" b="1" spc="210" dirty="0">
                          <a:solidFill>
                            <a:srgbClr val="FFFFFF"/>
                          </a:solidFill>
                          <a:latin typeface="DIN 2014 Bold"/>
                          <a:cs typeface="DIN 2014 Bold"/>
                        </a:rPr>
                        <a:t> </a:t>
                      </a:r>
                      <a:r>
                        <a:rPr sz="800" b="1" spc="10" dirty="0">
                          <a:solidFill>
                            <a:srgbClr val="FFFFFF"/>
                          </a:solidFill>
                          <a:latin typeface="DIN 2014 Bold"/>
                          <a:cs typeface="DIN 2014 Bold"/>
                        </a:rPr>
                        <a:t>HEATHCARE</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DESIGN</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REVENUE</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marL="114300">
                        <a:lnSpc>
                          <a:spcPct val="100000"/>
                        </a:lnSpc>
                        <a:spcBef>
                          <a:spcPts val="1155"/>
                        </a:spcBef>
                      </a:pPr>
                      <a:r>
                        <a:rPr sz="1100" b="1" spc="-25" dirty="0">
                          <a:solidFill>
                            <a:srgbClr val="716A66"/>
                          </a:solidFill>
                          <a:latin typeface="DIN 2014 Bold"/>
                          <a:cs typeface="DIN 2014 Bold"/>
                        </a:rPr>
                        <a:t>11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35560">
                        <a:lnSpc>
                          <a:spcPts val="1300"/>
                        </a:lnSpc>
                        <a:spcBef>
                          <a:spcPts val="565"/>
                        </a:spcBef>
                      </a:pPr>
                      <a:r>
                        <a:rPr sz="1100" b="1" dirty="0">
                          <a:solidFill>
                            <a:srgbClr val="716A66"/>
                          </a:solidFill>
                          <a:latin typeface="DIN 2014 Bold"/>
                          <a:cs typeface="DIN 2014 Bold"/>
                        </a:rPr>
                        <a:t>E4H</a:t>
                      </a:r>
                      <a:r>
                        <a:rPr sz="1100" b="1" spc="-15" dirty="0">
                          <a:solidFill>
                            <a:srgbClr val="716A66"/>
                          </a:solidFill>
                          <a:latin typeface="DIN 2014 Bold"/>
                          <a:cs typeface="DIN 2014 Bold"/>
                        </a:rPr>
                        <a:t> </a:t>
                      </a:r>
                      <a:r>
                        <a:rPr sz="1100" b="1" dirty="0">
                          <a:solidFill>
                            <a:srgbClr val="716A66"/>
                          </a:solidFill>
                          <a:latin typeface="DIN 2014 Bold"/>
                          <a:cs typeface="DIN 2014 Bold"/>
                        </a:rPr>
                        <a:t>Environments</a:t>
                      </a:r>
                      <a:r>
                        <a:rPr sz="1100" b="1" spc="-15" dirty="0">
                          <a:solidFill>
                            <a:srgbClr val="716A66"/>
                          </a:solidFill>
                          <a:latin typeface="DIN 2014 Bold"/>
                          <a:cs typeface="DIN 2014 Bold"/>
                        </a:rPr>
                        <a:t> </a:t>
                      </a:r>
                      <a:r>
                        <a:rPr sz="1100" b="1" dirty="0">
                          <a:solidFill>
                            <a:srgbClr val="716A66"/>
                          </a:solidFill>
                          <a:latin typeface="DIN 2014 Bold"/>
                          <a:cs typeface="DIN 2014 Bold"/>
                        </a:rPr>
                        <a:t>for</a:t>
                      </a:r>
                      <a:r>
                        <a:rPr sz="1100" b="1" spc="-10" dirty="0">
                          <a:solidFill>
                            <a:srgbClr val="716A66"/>
                          </a:solidFill>
                          <a:latin typeface="DIN 2014 Bold"/>
                          <a:cs typeface="DIN 2014 Bold"/>
                        </a:rPr>
                        <a:t> Healthcare Architecture</a:t>
                      </a:r>
                      <a:endParaRPr sz="110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0"/>
                        </a:spcBef>
                      </a:pPr>
                      <a:r>
                        <a:rPr sz="1100" b="1" spc="-10" dirty="0">
                          <a:solidFill>
                            <a:srgbClr val="716A66"/>
                          </a:solidFill>
                          <a:latin typeface="DIN 2014 Bold"/>
                          <a:cs typeface="DIN 2014 Bold"/>
                        </a:rPr>
                        <a:t>$83,914,020</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marL="114300">
                        <a:lnSpc>
                          <a:spcPct val="100000"/>
                        </a:lnSpc>
                        <a:spcBef>
                          <a:spcPts val="1155"/>
                        </a:spcBef>
                      </a:pPr>
                      <a:r>
                        <a:rPr sz="1100" b="1" spc="-25" dirty="0">
                          <a:solidFill>
                            <a:srgbClr val="716A66"/>
                          </a:solidFill>
                          <a:latin typeface="DIN 2014 Bold"/>
                          <a:cs typeface="DIN 2014 Bold"/>
                        </a:rPr>
                        <a:t>12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55"/>
                        </a:spcBef>
                      </a:pPr>
                      <a:r>
                        <a:rPr sz="1100" b="1" spc="-25" dirty="0">
                          <a:solidFill>
                            <a:srgbClr val="716A66"/>
                          </a:solidFill>
                          <a:latin typeface="DIN 2014 Bold"/>
                          <a:cs typeface="DIN 2014 Bold"/>
                        </a:rPr>
                        <a:t>ZGF</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$75,495,862</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marL="114300">
                        <a:lnSpc>
                          <a:spcPct val="100000"/>
                        </a:lnSpc>
                        <a:spcBef>
                          <a:spcPts val="1155"/>
                        </a:spcBef>
                      </a:pPr>
                      <a:r>
                        <a:rPr sz="1100" b="1" spc="-25" dirty="0">
                          <a:solidFill>
                            <a:srgbClr val="716A66"/>
                          </a:solidFill>
                          <a:latin typeface="DIN 2014 Bold"/>
                          <a:cs typeface="DIN 2014 Bold"/>
                        </a:rPr>
                        <a:t>13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10" dirty="0">
                          <a:solidFill>
                            <a:srgbClr val="716A66"/>
                          </a:solidFill>
                          <a:latin typeface="DIN 2014 Bold"/>
                          <a:cs typeface="DIN 2014 Bold"/>
                        </a:rPr>
                        <a:t>Ballinger</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$70,110,508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marL="114300">
                        <a:lnSpc>
                          <a:spcPct val="100000"/>
                        </a:lnSpc>
                        <a:spcBef>
                          <a:spcPts val="1160"/>
                        </a:spcBef>
                      </a:pPr>
                      <a:r>
                        <a:rPr sz="1100" b="1" spc="-25" dirty="0">
                          <a:solidFill>
                            <a:srgbClr val="716A66"/>
                          </a:solidFill>
                          <a:latin typeface="DIN 2014 Bold"/>
                          <a:cs typeface="DIN 2014 Bold"/>
                        </a:rPr>
                        <a:t>14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dirty="0">
                          <a:solidFill>
                            <a:srgbClr val="716A66"/>
                          </a:solidFill>
                          <a:latin typeface="DIN 2014 Bold"/>
                          <a:cs typeface="DIN 2014 Bold"/>
                        </a:rPr>
                        <a:t>Gresham</a:t>
                      </a:r>
                      <a:r>
                        <a:rPr sz="1100" b="1" spc="-55" dirty="0">
                          <a:solidFill>
                            <a:srgbClr val="716A66"/>
                          </a:solidFill>
                          <a:latin typeface="DIN 2014 Bold"/>
                          <a:cs typeface="DIN 2014 Bold"/>
                        </a:rPr>
                        <a:t> </a:t>
                      </a:r>
                      <a:r>
                        <a:rPr sz="1100" b="1" spc="-10" dirty="0">
                          <a:solidFill>
                            <a:srgbClr val="716A66"/>
                          </a:solidFill>
                          <a:latin typeface="DIN 2014 Bold"/>
                          <a:cs typeface="DIN 2014 Bold"/>
                        </a:rPr>
                        <a:t>Smith</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$69,664,000</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marL="114300">
                        <a:lnSpc>
                          <a:spcPct val="100000"/>
                        </a:lnSpc>
                        <a:spcBef>
                          <a:spcPts val="1160"/>
                        </a:spcBef>
                      </a:pPr>
                      <a:r>
                        <a:rPr sz="1100" b="1" spc="-25" dirty="0">
                          <a:solidFill>
                            <a:srgbClr val="716A66"/>
                          </a:solidFill>
                          <a:latin typeface="DIN 2014 Bold"/>
                          <a:cs typeface="DIN 2014 Bold"/>
                        </a:rPr>
                        <a:t>15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dirty="0">
                          <a:solidFill>
                            <a:srgbClr val="716A66"/>
                          </a:solidFill>
                          <a:latin typeface="DIN 2014 Bold"/>
                          <a:cs typeface="DIN 2014 Bold"/>
                        </a:rPr>
                        <a:t>HMC </a:t>
                      </a:r>
                      <a:r>
                        <a:rPr sz="1100" b="1" spc="-10" dirty="0">
                          <a:solidFill>
                            <a:srgbClr val="716A66"/>
                          </a:solidFill>
                          <a:latin typeface="DIN 2014 Bold"/>
                          <a:cs typeface="DIN 2014 Bold"/>
                        </a:rPr>
                        <a:t>Architects</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075"/>
                        </a:spcBef>
                      </a:pPr>
                      <a:r>
                        <a:rPr sz="1100" b="1" spc="-10" dirty="0">
                          <a:solidFill>
                            <a:srgbClr val="716A66"/>
                          </a:solidFill>
                          <a:latin typeface="DIN 2014 Bold"/>
                          <a:cs typeface="DIN 2014 Bold"/>
                        </a:rPr>
                        <a:t>$55,987,565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marL="114935">
                        <a:lnSpc>
                          <a:spcPct val="100000"/>
                        </a:lnSpc>
                        <a:spcBef>
                          <a:spcPts val="1160"/>
                        </a:spcBef>
                      </a:pPr>
                      <a:r>
                        <a:rPr sz="1100" b="1" spc="-25" dirty="0">
                          <a:solidFill>
                            <a:srgbClr val="716A66"/>
                          </a:solidFill>
                          <a:latin typeface="DIN 2014 Bold"/>
                          <a:cs typeface="DIN 2014 Bold"/>
                        </a:rPr>
                        <a:t>16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dirty="0">
                          <a:solidFill>
                            <a:srgbClr val="716A66"/>
                          </a:solidFill>
                          <a:latin typeface="DIN 2014 Bold"/>
                          <a:cs typeface="DIN 2014 Bold"/>
                        </a:rPr>
                        <a:t>LEO</a:t>
                      </a:r>
                      <a:r>
                        <a:rPr sz="1100" b="1" spc="-10" dirty="0">
                          <a:solidFill>
                            <a:srgbClr val="716A66"/>
                          </a:solidFill>
                          <a:latin typeface="DIN 2014 Bold"/>
                          <a:cs typeface="DIN 2014 Bold"/>
                        </a:rPr>
                        <a:t> </a:t>
                      </a:r>
                      <a:r>
                        <a:rPr sz="1100" b="1" dirty="0">
                          <a:solidFill>
                            <a:srgbClr val="716A66"/>
                          </a:solidFill>
                          <a:latin typeface="DIN 2014 Bold"/>
                          <a:cs typeface="DIN 2014 Bold"/>
                        </a:rPr>
                        <a:t>A </a:t>
                      </a:r>
                      <a:r>
                        <a:rPr sz="1100" b="1" spc="-20" dirty="0">
                          <a:solidFill>
                            <a:srgbClr val="716A66"/>
                          </a:solidFill>
                          <a:latin typeface="DIN 2014 Bold"/>
                          <a:cs typeface="DIN 2014 Bold"/>
                        </a:rPr>
                        <a:t>DALY</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$46,280,000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marL="114935">
                        <a:lnSpc>
                          <a:spcPct val="100000"/>
                        </a:lnSpc>
                        <a:spcBef>
                          <a:spcPts val="1160"/>
                        </a:spcBef>
                      </a:pPr>
                      <a:r>
                        <a:rPr sz="1100" b="1" spc="-25" dirty="0">
                          <a:solidFill>
                            <a:srgbClr val="716A66"/>
                          </a:solidFill>
                          <a:latin typeface="DIN 2014 Bold"/>
                          <a:cs typeface="DIN 2014 Bold"/>
                        </a:rPr>
                        <a:t>17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dirty="0">
                          <a:solidFill>
                            <a:srgbClr val="716A66"/>
                          </a:solidFill>
                          <a:latin typeface="DIN 2014 Bold"/>
                          <a:cs typeface="DIN 2014 Bold"/>
                        </a:rPr>
                        <a:t>Arcadis</a:t>
                      </a:r>
                      <a:r>
                        <a:rPr sz="1100" b="1" spc="-25" dirty="0">
                          <a:solidFill>
                            <a:srgbClr val="716A66"/>
                          </a:solidFill>
                          <a:latin typeface="DIN 2014 Bold"/>
                          <a:cs typeface="DIN 2014 Bold"/>
                        </a:rPr>
                        <a:t> </a:t>
                      </a:r>
                      <a:r>
                        <a:rPr sz="1100" b="1" dirty="0">
                          <a:solidFill>
                            <a:srgbClr val="716A66"/>
                          </a:solidFill>
                          <a:latin typeface="DIN 2014 Bold"/>
                          <a:cs typeface="DIN 2014 Bold"/>
                        </a:rPr>
                        <a:t>North</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America</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spc="-10" dirty="0">
                          <a:solidFill>
                            <a:srgbClr val="716A66"/>
                          </a:solidFill>
                          <a:latin typeface="DIN 2014 Bold"/>
                          <a:cs typeface="DIN 2014 Bold"/>
                        </a:rPr>
                        <a:t>$44,504,106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marL="114935">
                        <a:lnSpc>
                          <a:spcPct val="100000"/>
                        </a:lnSpc>
                        <a:spcBef>
                          <a:spcPts val="1160"/>
                        </a:spcBef>
                      </a:pPr>
                      <a:r>
                        <a:rPr sz="1100" b="1" spc="-25" dirty="0">
                          <a:solidFill>
                            <a:srgbClr val="716A66"/>
                          </a:solidFill>
                          <a:latin typeface="DIN 2014 Bold"/>
                          <a:cs typeface="DIN 2014 Bold"/>
                        </a:rPr>
                        <a:t>18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dirty="0">
                          <a:solidFill>
                            <a:srgbClr val="716A66"/>
                          </a:solidFill>
                          <a:latin typeface="DIN 2014 Bold"/>
                          <a:cs typeface="DIN 2014 Bold"/>
                        </a:rPr>
                        <a:t>Stengel</a:t>
                      </a:r>
                      <a:r>
                        <a:rPr sz="1100" b="1" spc="-10" dirty="0">
                          <a:solidFill>
                            <a:srgbClr val="716A66"/>
                          </a:solidFill>
                          <a:latin typeface="DIN 2014 Bold"/>
                          <a:cs typeface="DIN 2014 Bold"/>
                        </a:rPr>
                        <a:t> </a:t>
                      </a:r>
                      <a:r>
                        <a:rPr sz="1100" b="1" dirty="0">
                          <a:solidFill>
                            <a:srgbClr val="716A66"/>
                          </a:solidFill>
                          <a:latin typeface="DIN 2014 Bold"/>
                          <a:cs typeface="DIN 2014 Bold"/>
                        </a:rPr>
                        <a:t>Hill</a:t>
                      </a:r>
                      <a:r>
                        <a:rPr sz="1100" b="1" spc="-10" dirty="0">
                          <a:solidFill>
                            <a:srgbClr val="716A66"/>
                          </a:solidFill>
                          <a:latin typeface="DIN 2014 Bold"/>
                          <a:cs typeface="DIN 2014 Bold"/>
                        </a:rPr>
                        <a:t> Architechure</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$42,253,575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marL="114935">
                        <a:lnSpc>
                          <a:spcPct val="100000"/>
                        </a:lnSpc>
                        <a:spcBef>
                          <a:spcPts val="1155"/>
                        </a:spcBef>
                      </a:pPr>
                      <a:r>
                        <a:rPr sz="1100" b="1" spc="-25" dirty="0">
                          <a:solidFill>
                            <a:srgbClr val="716A66"/>
                          </a:solidFill>
                          <a:latin typeface="DIN 2014 Bold"/>
                          <a:cs typeface="DIN 2014 Bold"/>
                        </a:rPr>
                        <a:t>19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55"/>
                        </a:spcBef>
                      </a:pPr>
                      <a:r>
                        <a:rPr sz="1100" b="1" spc="-10" dirty="0">
                          <a:solidFill>
                            <a:srgbClr val="716A66"/>
                          </a:solidFill>
                          <a:latin typeface="DIN 2014 Bold"/>
                          <a:cs typeface="DIN 2014 Bold"/>
                        </a:rPr>
                        <a:t>Gensler</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075"/>
                        </a:spcBef>
                      </a:pPr>
                      <a:r>
                        <a:rPr sz="1100" b="1" spc="-10" dirty="0">
                          <a:solidFill>
                            <a:srgbClr val="716A66"/>
                          </a:solidFill>
                          <a:latin typeface="DIN 2014 Bold"/>
                          <a:cs typeface="DIN 2014 Bold"/>
                        </a:rPr>
                        <a:t>$36,958,878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marL="114935">
                        <a:lnSpc>
                          <a:spcPct val="100000"/>
                        </a:lnSpc>
                        <a:spcBef>
                          <a:spcPts val="1095"/>
                        </a:spcBef>
                      </a:pPr>
                      <a:r>
                        <a:rPr sz="1100" b="1" spc="-25" dirty="0">
                          <a:solidFill>
                            <a:srgbClr val="716A66"/>
                          </a:solidFill>
                          <a:latin typeface="DIN 2014 Bold"/>
                          <a:cs typeface="DIN 2014 Bold"/>
                        </a:rPr>
                        <a:t>20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5570">
                        <a:lnSpc>
                          <a:spcPct val="100000"/>
                        </a:lnSpc>
                        <a:spcBef>
                          <a:spcPts val="1095"/>
                        </a:spcBef>
                      </a:pPr>
                      <a:r>
                        <a:rPr sz="1100" b="1" dirty="0">
                          <a:solidFill>
                            <a:srgbClr val="716A66"/>
                          </a:solidFill>
                          <a:latin typeface="DIN 2014 Bold"/>
                          <a:cs typeface="DIN 2014 Bold"/>
                        </a:rPr>
                        <a:t>BSA</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LifeStructure</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5570">
                        <a:lnSpc>
                          <a:spcPct val="100000"/>
                        </a:lnSpc>
                        <a:spcBef>
                          <a:spcPts val="1010"/>
                        </a:spcBef>
                      </a:pPr>
                      <a:r>
                        <a:rPr sz="1100" b="1" spc="-10" dirty="0">
                          <a:solidFill>
                            <a:srgbClr val="716A66"/>
                          </a:solidFill>
                          <a:latin typeface="DIN 2014 Bold"/>
                          <a:cs typeface="DIN 2014 Bold"/>
                        </a:rPr>
                        <a:t>$32,033,746</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3724096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D977A-79D6-AD0A-AA49-ABA75F3B9DB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B989155-BE58-A6D6-70A3-9F58803322E8}"/>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WORKING</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SEAMLESSLY</a:t>
            </a:r>
            <a:r>
              <a:rPr lang="en-US" sz="1100" b="1" spc="15" dirty="0">
                <a:solidFill>
                  <a:srgbClr val="716A66"/>
                </a:solidFill>
                <a:latin typeface="DIN 2014 Bold"/>
                <a:cs typeface="DIN 2014 Bold"/>
              </a:rPr>
              <a:t> </a:t>
            </a:r>
            <a:r>
              <a:rPr lang="en-US" sz="1100" b="1" spc="-10" dirty="0">
                <a:solidFill>
                  <a:srgbClr val="716A66"/>
                </a:solidFill>
                <a:latin typeface="DIN 2014 Bold"/>
                <a:cs typeface="DIN 2014 Bold"/>
              </a:rPr>
              <a:t>TOGETHER</a:t>
            </a:r>
            <a:endParaRPr lang="en-US" sz="1100">
              <a:latin typeface="DIN 2014 Bold"/>
              <a:cs typeface="DIN 2014 Bold"/>
            </a:endParaRPr>
          </a:p>
        </p:txBody>
      </p:sp>
      <p:sp>
        <p:nvSpPr>
          <p:cNvPr id="4" name="object 4">
            <a:extLst>
              <a:ext uri="{FF2B5EF4-FFF2-40B4-BE49-F238E27FC236}">
                <a16:creationId xmlns:a16="http://schemas.microsoft.com/office/drawing/2014/main" id="{2AB38DD8-6EF5-8645-B9A8-055657844257}"/>
              </a:ext>
            </a:extLst>
          </p:cNvPr>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n-US" spc="-20" dirty="0"/>
              <a:t>Top</a:t>
            </a:r>
            <a:r>
              <a:rPr lang="en-US" spc="-85" dirty="0"/>
              <a:t> </a:t>
            </a:r>
            <a:r>
              <a:rPr lang="en-US" dirty="0"/>
              <a:t>30</a:t>
            </a:r>
            <a:r>
              <a:rPr lang="en-US" spc="-80" dirty="0"/>
              <a:t> </a:t>
            </a:r>
            <a:r>
              <a:rPr lang="en-US" dirty="0"/>
              <a:t>Vizient</a:t>
            </a:r>
            <a:r>
              <a:rPr lang="en-US" spc="-85" dirty="0"/>
              <a:t> </a:t>
            </a:r>
            <a:r>
              <a:rPr lang="en-US" dirty="0"/>
              <a:t>Health</a:t>
            </a:r>
            <a:r>
              <a:rPr lang="en-US" spc="-80" dirty="0"/>
              <a:t> </a:t>
            </a:r>
            <a:r>
              <a:rPr lang="en-US" spc="-10" dirty="0"/>
              <a:t>Systems</a:t>
            </a:r>
            <a:endParaRPr spc="-10" dirty="0"/>
          </a:p>
        </p:txBody>
      </p:sp>
      <p:graphicFrame>
        <p:nvGraphicFramePr>
          <p:cNvPr id="3" name="object 4">
            <a:extLst>
              <a:ext uri="{FF2B5EF4-FFF2-40B4-BE49-F238E27FC236}">
                <a16:creationId xmlns:a16="http://schemas.microsoft.com/office/drawing/2014/main" id="{641CF426-72EC-C9F1-0D6F-9BB3DEDA2BF7}"/>
              </a:ext>
            </a:extLst>
          </p:cNvPr>
          <p:cNvGraphicFramePr>
            <a:graphicFrameLocks noGrp="1"/>
          </p:cNvGraphicFramePr>
          <p:nvPr>
            <p:extLst>
              <p:ext uri="{D42A27DB-BD31-4B8C-83A1-F6EECF244321}">
                <p14:modId xmlns:p14="http://schemas.microsoft.com/office/powerpoint/2010/main" val="1322195345"/>
              </p:ext>
            </p:extLst>
          </p:nvPr>
        </p:nvGraphicFramePr>
        <p:xfrm>
          <a:off x="763523" y="1507997"/>
          <a:ext cx="3385819" cy="4952355"/>
        </p:xfrm>
        <a:graphic>
          <a:graphicData uri="http://schemas.openxmlformats.org/drawingml/2006/table">
            <a:tbl>
              <a:tblPr firstRow="1" bandRow="1">
                <a:tableStyleId>{2D5ABB26-0587-4C30-8999-92F81FD0307C}</a:tableStyleId>
              </a:tblPr>
              <a:tblGrid>
                <a:gridCol w="408305">
                  <a:extLst>
                    <a:ext uri="{9D8B030D-6E8A-4147-A177-3AD203B41FA5}">
                      <a16:colId xmlns:a16="http://schemas.microsoft.com/office/drawing/2014/main" val="20000"/>
                    </a:ext>
                  </a:extLst>
                </a:gridCol>
                <a:gridCol w="1920239">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tblGrid>
              <a:tr h="310515">
                <a:tc>
                  <a:txBody>
                    <a:bodyPr/>
                    <a:lstStyle/>
                    <a:p>
                      <a:pPr marL="4445" algn="ctr">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57150">
                        <a:lnSpc>
                          <a:spcPct val="100000"/>
                        </a:lnSpc>
                        <a:spcBef>
                          <a:spcPts val="720"/>
                        </a:spcBef>
                      </a:pPr>
                      <a:r>
                        <a:rPr sz="800" b="1" dirty="0">
                          <a:solidFill>
                            <a:srgbClr val="FFFFFF"/>
                          </a:solidFill>
                          <a:latin typeface="DIN 2014 Bold"/>
                          <a:cs typeface="DIN 2014 Bold"/>
                        </a:rPr>
                        <a:t>SUM</a:t>
                      </a:r>
                      <a:r>
                        <a:rPr sz="800" b="1" spc="140" dirty="0">
                          <a:solidFill>
                            <a:srgbClr val="FFFFFF"/>
                          </a:solidFill>
                          <a:latin typeface="DIN 2014 Bold"/>
                          <a:cs typeface="DIN 2014 Bold"/>
                        </a:rPr>
                        <a:t> </a:t>
                      </a:r>
                      <a:r>
                        <a:rPr sz="800" b="1" dirty="0">
                          <a:solidFill>
                            <a:srgbClr val="FFFFFF"/>
                          </a:solidFill>
                          <a:latin typeface="DIN 2014 Bold"/>
                          <a:cs typeface="DIN 2014 Bold"/>
                        </a:rPr>
                        <a:t>OF</a:t>
                      </a:r>
                      <a:r>
                        <a:rPr sz="800" b="1" spc="145" dirty="0">
                          <a:solidFill>
                            <a:srgbClr val="FFFFFF"/>
                          </a:solidFill>
                          <a:latin typeface="DIN 2014 Bold"/>
                          <a:cs typeface="DIN 2014 Bold"/>
                        </a:rPr>
                        <a:t> </a:t>
                      </a:r>
                      <a:r>
                        <a:rPr sz="800" b="1" spc="-20" dirty="0">
                          <a:solidFill>
                            <a:srgbClr val="FFFFFF"/>
                          </a:solidFill>
                          <a:latin typeface="DIN 2014 Bold"/>
                          <a:cs typeface="DIN 2014 Bold"/>
                        </a:rPr>
                        <a:t>VOL.</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algn="ctr">
                        <a:lnSpc>
                          <a:spcPct val="100000"/>
                        </a:lnSpc>
                        <a:spcBef>
                          <a:spcPts val="1155"/>
                        </a:spcBef>
                      </a:pPr>
                      <a:r>
                        <a:rPr sz="1100" b="1" spc="-50" dirty="0">
                          <a:solidFill>
                            <a:srgbClr val="716A66"/>
                          </a:solidFill>
                          <a:latin typeface="DIN 2014 Bold"/>
                          <a:cs typeface="DIN 2014 Bold"/>
                        </a:rPr>
                        <a:t>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Kaiser</a:t>
                      </a:r>
                      <a:r>
                        <a:rPr sz="1100" b="1" spc="-65" dirty="0">
                          <a:solidFill>
                            <a:srgbClr val="716A66"/>
                          </a:solidFill>
                          <a:latin typeface="DIN 2014 Bold"/>
                          <a:cs typeface="DIN 2014 Bold"/>
                        </a:rPr>
                        <a:t> </a:t>
                      </a:r>
                      <a:r>
                        <a:rPr sz="1100" b="1" spc="-10" dirty="0">
                          <a:solidFill>
                            <a:srgbClr val="716A66"/>
                          </a:solidFill>
                          <a:latin typeface="DIN 2014 Bold"/>
                          <a:cs typeface="DIN 2014 Bold"/>
                        </a:rPr>
                        <a:t>Permanente</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0"/>
                        </a:spcBef>
                      </a:pPr>
                      <a:r>
                        <a:rPr sz="1100" b="1" spc="-10" dirty="0">
                          <a:solidFill>
                            <a:srgbClr val="716A66"/>
                          </a:solidFill>
                          <a:latin typeface="DIN 2014 Bold"/>
                          <a:cs typeface="DIN 2014 Bold"/>
                        </a:rPr>
                        <a:t>63,776,446.17</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algn="ctr">
                        <a:lnSpc>
                          <a:spcPct val="100000"/>
                        </a:lnSpc>
                        <a:spcBef>
                          <a:spcPts val="1155"/>
                        </a:spcBef>
                      </a:pPr>
                      <a:r>
                        <a:rPr sz="1100" b="1" spc="-50" dirty="0">
                          <a:solidFill>
                            <a:srgbClr val="716A66"/>
                          </a:solidFill>
                          <a:latin typeface="DIN 2014 Bold"/>
                          <a:cs typeface="DIN 2014 Bold"/>
                        </a:rPr>
                        <a:t>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55"/>
                        </a:spcBef>
                      </a:pPr>
                      <a:r>
                        <a:rPr sz="1100" b="1" dirty="0">
                          <a:solidFill>
                            <a:srgbClr val="716A66"/>
                          </a:solidFill>
                          <a:latin typeface="DIN 2014 Bold"/>
                          <a:cs typeface="DIN 2014 Bold"/>
                        </a:rPr>
                        <a:t>University</a:t>
                      </a:r>
                      <a:r>
                        <a:rPr sz="1100" b="1" spc="-25" dirty="0">
                          <a:solidFill>
                            <a:srgbClr val="716A66"/>
                          </a:solidFill>
                          <a:latin typeface="DIN 2014 Bold"/>
                          <a:cs typeface="DIN 2014 Bold"/>
                        </a:rPr>
                        <a:t> </a:t>
                      </a:r>
                      <a:r>
                        <a:rPr sz="1100" b="1" dirty="0">
                          <a:solidFill>
                            <a:srgbClr val="716A66"/>
                          </a:solidFill>
                          <a:latin typeface="DIN 2014 Bold"/>
                          <a:cs typeface="DIN 2014 Bold"/>
                        </a:rPr>
                        <a:t>of</a:t>
                      </a:r>
                      <a:r>
                        <a:rPr sz="1100" b="1" spc="-25" dirty="0">
                          <a:solidFill>
                            <a:srgbClr val="716A66"/>
                          </a:solidFill>
                          <a:latin typeface="DIN 2014 Bold"/>
                          <a:cs typeface="DIN 2014 Bold"/>
                        </a:rPr>
                        <a:t> </a:t>
                      </a:r>
                      <a:r>
                        <a:rPr sz="1100" b="1" spc="-20" dirty="0">
                          <a:solidFill>
                            <a:srgbClr val="716A66"/>
                          </a:solidFill>
                          <a:latin typeface="DIN 2014 Bold"/>
                          <a:cs typeface="DIN 2014 Bold"/>
                        </a:rPr>
                        <a:t>Texas</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42,151,673.58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algn="ctr">
                        <a:lnSpc>
                          <a:spcPct val="100000"/>
                        </a:lnSpc>
                        <a:spcBef>
                          <a:spcPts val="1155"/>
                        </a:spcBef>
                      </a:pPr>
                      <a:r>
                        <a:rPr sz="1100" b="1" spc="-50" dirty="0">
                          <a:solidFill>
                            <a:srgbClr val="716A66"/>
                          </a:solidFill>
                          <a:latin typeface="DIN 2014 Bold"/>
                          <a:cs typeface="DIN 2014 Bold"/>
                        </a:rPr>
                        <a:t>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94615">
                        <a:lnSpc>
                          <a:spcPts val="1300"/>
                        </a:lnSpc>
                        <a:spcBef>
                          <a:spcPts val="565"/>
                        </a:spcBef>
                      </a:pPr>
                      <a:r>
                        <a:rPr sz="1100" b="1" dirty="0">
                          <a:solidFill>
                            <a:srgbClr val="716A66"/>
                          </a:solidFill>
                          <a:latin typeface="DIN 2014 Bold"/>
                          <a:cs typeface="DIN 2014 Bold"/>
                        </a:rPr>
                        <a:t>St.</a:t>
                      </a:r>
                      <a:r>
                        <a:rPr sz="1100" b="1" spc="-10" dirty="0">
                          <a:solidFill>
                            <a:srgbClr val="716A66"/>
                          </a:solidFill>
                          <a:latin typeface="DIN 2014 Bold"/>
                          <a:cs typeface="DIN 2014 Bold"/>
                        </a:rPr>
                        <a:t> </a:t>
                      </a:r>
                      <a:r>
                        <a:rPr sz="1100" b="1" dirty="0">
                          <a:solidFill>
                            <a:srgbClr val="716A66"/>
                          </a:solidFill>
                          <a:latin typeface="DIN 2014 Bold"/>
                          <a:cs typeface="DIN 2014 Bold"/>
                        </a:rPr>
                        <a:t>Ju</a:t>
                      </a:r>
                      <a:r>
                        <a:rPr lang="en-US" sz="1100" b="1" dirty="0">
                          <a:solidFill>
                            <a:srgbClr val="716A66"/>
                          </a:solidFill>
                          <a:latin typeface="DIN 2014 Bold"/>
                          <a:cs typeface="DIN 2014 Bold"/>
                        </a:rPr>
                        <a:t>d</a:t>
                      </a:r>
                      <a:r>
                        <a:rPr sz="1100" b="1" dirty="0">
                          <a:solidFill>
                            <a:srgbClr val="716A66"/>
                          </a:solidFill>
                          <a:latin typeface="DIN 2014 Bold"/>
                          <a:cs typeface="DIN 2014 Bold"/>
                        </a:rPr>
                        <a:t>e</a:t>
                      </a:r>
                      <a:r>
                        <a:rPr sz="1100" b="1" spc="-10" dirty="0">
                          <a:solidFill>
                            <a:srgbClr val="716A66"/>
                          </a:solidFill>
                          <a:latin typeface="DIN 2014 Bold"/>
                          <a:cs typeface="DIN 2014 Bold"/>
                        </a:rPr>
                        <a:t> </a:t>
                      </a:r>
                      <a:r>
                        <a:rPr sz="1100" b="1" dirty="0">
                          <a:solidFill>
                            <a:srgbClr val="716A66"/>
                          </a:solidFill>
                          <a:latin typeface="DIN 2014 Bold"/>
                          <a:cs typeface="DIN 2014 Bold"/>
                        </a:rPr>
                        <a:t>Children’s</a:t>
                      </a:r>
                      <a:r>
                        <a:rPr sz="1100" b="1" spc="-10" dirty="0">
                          <a:solidFill>
                            <a:srgbClr val="716A66"/>
                          </a:solidFill>
                          <a:latin typeface="DIN 2014 Bold"/>
                          <a:cs typeface="DIN 2014 Bold"/>
                        </a:rPr>
                        <a:t> Research </a:t>
                      </a:r>
                      <a:r>
                        <a:rPr sz="1100" b="1" dirty="0">
                          <a:solidFill>
                            <a:srgbClr val="716A66"/>
                          </a:solidFill>
                          <a:latin typeface="DIN 2014 Bold"/>
                          <a:cs typeface="DIN 2014 Bold"/>
                        </a:rPr>
                        <a:t>Hospital,</a:t>
                      </a:r>
                      <a:r>
                        <a:rPr sz="1100" b="1" spc="-45" dirty="0">
                          <a:solidFill>
                            <a:srgbClr val="716A66"/>
                          </a:solidFill>
                          <a:latin typeface="DIN 2014 Bold"/>
                          <a:cs typeface="DIN 2014 Bold"/>
                        </a:rPr>
                        <a:t> </a:t>
                      </a:r>
                      <a:r>
                        <a:rPr sz="1100" b="1" spc="-25" dirty="0">
                          <a:solidFill>
                            <a:srgbClr val="716A66"/>
                          </a:solidFill>
                          <a:latin typeface="DIN 2014 Bold"/>
                          <a:cs typeface="DIN 2014 Bold"/>
                        </a:rPr>
                        <a:t>Inc</a:t>
                      </a:r>
                      <a:endParaRPr sz="1100" dirty="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31,601,102.76</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algn="ctr">
                        <a:lnSpc>
                          <a:spcPct val="100000"/>
                        </a:lnSpc>
                        <a:spcBef>
                          <a:spcPts val="1160"/>
                        </a:spcBef>
                      </a:pPr>
                      <a:r>
                        <a:rPr sz="1100" b="1" spc="-50" dirty="0">
                          <a:solidFill>
                            <a:srgbClr val="716A66"/>
                          </a:solidFill>
                          <a:latin typeface="DIN 2014 Bold"/>
                          <a:cs typeface="DIN 2014 Bold"/>
                        </a:rPr>
                        <a:t>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dirty="0">
                          <a:solidFill>
                            <a:srgbClr val="716A66"/>
                          </a:solidFill>
                          <a:latin typeface="DIN 2014 Bold"/>
                          <a:cs typeface="DIN 2014 Bold"/>
                        </a:rPr>
                        <a:t>UNA</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Purchasing</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28,028,443.85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algn="ctr">
                        <a:lnSpc>
                          <a:spcPct val="100000"/>
                        </a:lnSpc>
                        <a:spcBef>
                          <a:spcPts val="1160"/>
                        </a:spcBef>
                      </a:pPr>
                      <a:r>
                        <a:rPr sz="1100" b="1" spc="-50" dirty="0">
                          <a:solidFill>
                            <a:srgbClr val="716A66"/>
                          </a:solidFill>
                          <a:latin typeface="DIN 2014 Bold"/>
                          <a:cs typeface="DIN 2014 Bold"/>
                        </a:rPr>
                        <a:t>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dirty="0">
                          <a:solidFill>
                            <a:srgbClr val="716A66"/>
                          </a:solidFill>
                          <a:latin typeface="DIN 2014 Bold"/>
                          <a:cs typeface="DIN 2014 Bold"/>
                        </a:rPr>
                        <a:t>Baylor</a:t>
                      </a:r>
                      <a:r>
                        <a:rPr sz="1100" b="1" spc="-15" dirty="0">
                          <a:solidFill>
                            <a:srgbClr val="716A66"/>
                          </a:solidFill>
                          <a:latin typeface="DIN 2014 Bold"/>
                          <a:cs typeface="DIN 2014 Bold"/>
                        </a:rPr>
                        <a:t> </a:t>
                      </a:r>
                      <a:r>
                        <a:rPr sz="1100" b="1" dirty="0">
                          <a:solidFill>
                            <a:srgbClr val="716A66"/>
                          </a:solidFill>
                          <a:latin typeface="DIN 2014 Bold"/>
                          <a:cs typeface="DIN 2014 Bold"/>
                        </a:rPr>
                        <a:t>Scott</a:t>
                      </a:r>
                      <a:r>
                        <a:rPr sz="1100" b="1" spc="-10" dirty="0">
                          <a:solidFill>
                            <a:srgbClr val="716A66"/>
                          </a:solidFill>
                          <a:latin typeface="DIN 2014 Bold"/>
                          <a:cs typeface="DIN 2014 Bold"/>
                        </a:rPr>
                        <a:t> </a:t>
                      </a:r>
                      <a:r>
                        <a:rPr sz="1100" b="1" dirty="0">
                          <a:solidFill>
                            <a:srgbClr val="716A66"/>
                          </a:solidFill>
                          <a:latin typeface="DIN 2014 Bold"/>
                          <a:cs typeface="DIN 2014 Bold"/>
                        </a:rPr>
                        <a:t>&amp;</a:t>
                      </a:r>
                      <a:r>
                        <a:rPr sz="1100" b="1" spc="-15" dirty="0">
                          <a:solidFill>
                            <a:srgbClr val="716A66"/>
                          </a:solidFill>
                          <a:latin typeface="DIN 2014 Bold"/>
                          <a:cs typeface="DIN 2014 Bold"/>
                        </a:rPr>
                        <a:t> </a:t>
                      </a:r>
                      <a:r>
                        <a:rPr sz="1100" b="1" dirty="0">
                          <a:solidFill>
                            <a:srgbClr val="716A66"/>
                          </a:solidFill>
                          <a:latin typeface="DIN 2014 Bold"/>
                          <a:cs typeface="DIN 2014 Bold"/>
                        </a:rPr>
                        <a:t>White</a:t>
                      </a:r>
                      <a:r>
                        <a:rPr sz="1100" b="1" spc="-10" dirty="0">
                          <a:solidFill>
                            <a:srgbClr val="716A66"/>
                          </a:solidFill>
                          <a:latin typeface="DIN 2014 Bold"/>
                          <a:cs typeface="DIN 2014 Bold"/>
                        </a:rPr>
                        <a:t> Health</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19,935,866.69</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algn="ctr">
                        <a:lnSpc>
                          <a:spcPct val="100000"/>
                        </a:lnSpc>
                        <a:spcBef>
                          <a:spcPts val="1160"/>
                        </a:spcBef>
                      </a:pPr>
                      <a:r>
                        <a:rPr sz="1100" b="1" spc="-50" dirty="0">
                          <a:solidFill>
                            <a:srgbClr val="716A66"/>
                          </a:solidFill>
                          <a:latin typeface="DIN 2014 Bold"/>
                          <a:cs typeface="DIN 2014 Bold"/>
                        </a:rPr>
                        <a:t>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290830">
                        <a:lnSpc>
                          <a:spcPts val="1300"/>
                        </a:lnSpc>
                        <a:spcBef>
                          <a:spcPts val="570"/>
                        </a:spcBef>
                      </a:pPr>
                      <a:r>
                        <a:rPr sz="1100" b="1" dirty="0">
                          <a:solidFill>
                            <a:srgbClr val="716A66"/>
                          </a:solidFill>
                          <a:latin typeface="DIN 2014 Bold"/>
                          <a:cs typeface="DIN 2014 Bold"/>
                        </a:rPr>
                        <a:t>The</a:t>
                      </a:r>
                      <a:r>
                        <a:rPr sz="1100" b="1" spc="-20" dirty="0">
                          <a:solidFill>
                            <a:srgbClr val="716A66"/>
                          </a:solidFill>
                          <a:latin typeface="DIN 2014 Bold"/>
                          <a:cs typeface="DIN 2014 Bold"/>
                        </a:rPr>
                        <a:t> </a:t>
                      </a:r>
                      <a:r>
                        <a:rPr sz="1100" b="1" dirty="0">
                          <a:solidFill>
                            <a:srgbClr val="716A66"/>
                          </a:solidFill>
                          <a:latin typeface="DIN 2014 Bold"/>
                          <a:cs typeface="DIN 2014 Bold"/>
                        </a:rPr>
                        <a:t>Ohio</a:t>
                      </a:r>
                      <a:r>
                        <a:rPr sz="1100" b="1" spc="-15" dirty="0">
                          <a:solidFill>
                            <a:srgbClr val="716A66"/>
                          </a:solidFill>
                          <a:latin typeface="DIN 2014 Bold"/>
                          <a:cs typeface="DIN 2014 Bold"/>
                        </a:rPr>
                        <a:t> </a:t>
                      </a:r>
                      <a:r>
                        <a:rPr sz="1100" b="1" dirty="0">
                          <a:solidFill>
                            <a:srgbClr val="716A66"/>
                          </a:solidFill>
                          <a:latin typeface="DIN 2014 Bold"/>
                          <a:cs typeface="DIN 2014 Bold"/>
                        </a:rPr>
                        <a:t>State</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University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723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19,407,692.88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algn="ctr">
                        <a:lnSpc>
                          <a:spcPct val="100000"/>
                        </a:lnSpc>
                        <a:spcBef>
                          <a:spcPts val="1160"/>
                        </a:spcBef>
                      </a:pPr>
                      <a:r>
                        <a:rPr sz="1100" b="1" spc="-50" dirty="0">
                          <a:solidFill>
                            <a:srgbClr val="716A66"/>
                          </a:solidFill>
                          <a:latin typeface="DIN 2014 Bold"/>
                          <a:cs typeface="DIN 2014 Bold"/>
                        </a:rPr>
                        <a:t>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60"/>
                        </a:spcBef>
                      </a:pPr>
                      <a:r>
                        <a:rPr sz="1100" b="1" dirty="0">
                          <a:solidFill>
                            <a:srgbClr val="716A66"/>
                          </a:solidFill>
                          <a:latin typeface="DIN 2014 Bold"/>
                          <a:cs typeface="DIN 2014 Bold"/>
                        </a:rPr>
                        <a:t>Summit</a:t>
                      </a:r>
                      <a:r>
                        <a:rPr sz="1100" b="1" spc="-35" dirty="0">
                          <a:solidFill>
                            <a:srgbClr val="716A66"/>
                          </a:solidFill>
                          <a:latin typeface="DIN 2014 Bold"/>
                          <a:cs typeface="DIN 2014 Bold"/>
                        </a:rPr>
                        <a:t>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Management</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160"/>
                        </a:spcBef>
                      </a:pPr>
                      <a:r>
                        <a:rPr sz="1100" b="1" spc="-10" dirty="0">
                          <a:solidFill>
                            <a:srgbClr val="716A66"/>
                          </a:solidFill>
                          <a:latin typeface="DIN 2014 Bold"/>
                          <a:cs typeface="DIN 2014 Bold"/>
                        </a:rPr>
                        <a:t>18,319,950.27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algn="ctr">
                        <a:lnSpc>
                          <a:spcPct val="100000"/>
                        </a:lnSpc>
                        <a:spcBef>
                          <a:spcPts val="1160"/>
                        </a:spcBef>
                      </a:pPr>
                      <a:r>
                        <a:rPr sz="1100" b="1" spc="-50" dirty="0">
                          <a:solidFill>
                            <a:srgbClr val="716A66"/>
                          </a:solidFill>
                          <a:latin typeface="DIN 2014 Bold"/>
                          <a:cs typeface="DIN 2014 Bold"/>
                        </a:rPr>
                        <a:t>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60"/>
                        </a:spcBef>
                      </a:pPr>
                      <a:r>
                        <a:rPr sz="1100" b="1" dirty="0">
                          <a:solidFill>
                            <a:srgbClr val="716A66"/>
                          </a:solidFill>
                          <a:latin typeface="DIN 2014 Bold"/>
                          <a:cs typeface="DIN 2014 Bold"/>
                        </a:rPr>
                        <a:t>Intermountain </a:t>
                      </a:r>
                      <a:r>
                        <a:rPr sz="1100" b="1" spc="-10" dirty="0">
                          <a:solidFill>
                            <a:srgbClr val="716A66"/>
                          </a:solidFill>
                          <a:latin typeface="DIN 2014 Bold"/>
                          <a:cs typeface="DIN 2014 Bold"/>
                        </a:rPr>
                        <a:t>Health</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18,257,698.79</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algn="ctr">
                        <a:lnSpc>
                          <a:spcPct val="100000"/>
                        </a:lnSpc>
                        <a:spcBef>
                          <a:spcPts val="1155"/>
                        </a:spcBef>
                      </a:pPr>
                      <a:r>
                        <a:rPr sz="1100" b="1" spc="-50" dirty="0">
                          <a:solidFill>
                            <a:srgbClr val="716A66"/>
                          </a:solidFill>
                          <a:latin typeface="DIN 2014 Bold"/>
                          <a:cs typeface="DIN 2014 Bold"/>
                        </a:rPr>
                        <a:t>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PurNet,</a:t>
                      </a:r>
                      <a:r>
                        <a:rPr sz="1100" b="1" spc="-40" dirty="0">
                          <a:solidFill>
                            <a:srgbClr val="716A66"/>
                          </a:solidFill>
                          <a:latin typeface="DIN 2014 Bold"/>
                          <a:cs typeface="DIN 2014 Bold"/>
                        </a:rPr>
                        <a:t> </a:t>
                      </a:r>
                      <a:r>
                        <a:rPr sz="1100" b="1" spc="-20" dirty="0">
                          <a:solidFill>
                            <a:srgbClr val="716A66"/>
                          </a:solidFill>
                          <a:latin typeface="DIN 2014 Bold"/>
                          <a:cs typeface="DIN 2014 Bold"/>
                        </a:rPr>
                        <a:t>Inc.</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18,069,642.75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algn="ctr">
                        <a:lnSpc>
                          <a:spcPct val="100000"/>
                        </a:lnSpc>
                        <a:spcBef>
                          <a:spcPts val="1095"/>
                        </a:spcBef>
                      </a:pPr>
                      <a:r>
                        <a:rPr sz="1100" b="1" spc="-25" dirty="0">
                          <a:solidFill>
                            <a:srgbClr val="716A66"/>
                          </a:solidFill>
                          <a:latin typeface="DIN 2014 Bold"/>
                          <a:cs typeface="DIN 2014 Bold"/>
                        </a:rPr>
                        <a:t>10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1095"/>
                        </a:spcBef>
                      </a:pPr>
                      <a:r>
                        <a:rPr sz="1100" b="1" dirty="0">
                          <a:solidFill>
                            <a:srgbClr val="716A66"/>
                          </a:solidFill>
                          <a:latin typeface="DIN 2014 Bold"/>
                          <a:cs typeface="DIN 2014 Bold"/>
                        </a:rPr>
                        <a:t>Northside</a:t>
                      </a:r>
                      <a:r>
                        <a:rPr sz="1100" b="1" spc="-30" dirty="0">
                          <a:solidFill>
                            <a:srgbClr val="716A66"/>
                          </a:solidFill>
                          <a:latin typeface="DIN 2014 Bold"/>
                          <a:cs typeface="DIN 2014 Bold"/>
                        </a:rPr>
                        <a:t> </a:t>
                      </a:r>
                      <a:r>
                        <a:rPr sz="1100" b="1" dirty="0">
                          <a:solidFill>
                            <a:srgbClr val="716A66"/>
                          </a:solidFill>
                          <a:latin typeface="DIN 2014 Bold"/>
                          <a:cs typeface="DIN 2014 Bold"/>
                        </a:rPr>
                        <a:t>Hospital,</a:t>
                      </a:r>
                      <a:r>
                        <a:rPr sz="1100" b="1" spc="-25" dirty="0">
                          <a:solidFill>
                            <a:srgbClr val="716A66"/>
                          </a:solidFill>
                          <a:latin typeface="DIN 2014 Bold"/>
                          <a:cs typeface="DIN 2014 Bold"/>
                        </a:rPr>
                        <a:t> </a:t>
                      </a:r>
                      <a:r>
                        <a:rPr sz="1100" b="1" spc="-20" dirty="0">
                          <a:solidFill>
                            <a:srgbClr val="716A66"/>
                          </a:solidFill>
                          <a:latin typeface="DIN 2014 Bold"/>
                          <a:cs typeface="DIN 2014 Bold"/>
                        </a:rPr>
                        <a:t>Inc.</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7150">
                        <a:lnSpc>
                          <a:spcPct val="100000"/>
                        </a:lnSpc>
                        <a:spcBef>
                          <a:spcPts val="1010"/>
                        </a:spcBef>
                      </a:pPr>
                      <a:r>
                        <a:rPr sz="1100" b="1" spc="-10" dirty="0">
                          <a:solidFill>
                            <a:srgbClr val="716A66"/>
                          </a:solidFill>
                          <a:latin typeface="DIN 2014 Bold"/>
                          <a:cs typeface="DIN 2014 Bold"/>
                        </a:rPr>
                        <a:t>18,044,402.56</a:t>
                      </a:r>
                      <a:endParaRPr sz="1100" dirty="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graphicFrame>
        <p:nvGraphicFramePr>
          <p:cNvPr id="5" name="object 5">
            <a:extLst>
              <a:ext uri="{FF2B5EF4-FFF2-40B4-BE49-F238E27FC236}">
                <a16:creationId xmlns:a16="http://schemas.microsoft.com/office/drawing/2014/main" id="{0DE7A110-38F4-3D0B-6344-4AB660F575EE}"/>
              </a:ext>
            </a:extLst>
          </p:cNvPr>
          <p:cNvGraphicFramePr>
            <a:graphicFrameLocks noGrp="1"/>
          </p:cNvGraphicFramePr>
          <p:nvPr/>
        </p:nvGraphicFramePr>
        <p:xfrm>
          <a:off x="4434840" y="1507997"/>
          <a:ext cx="3385819" cy="4952355"/>
        </p:xfrm>
        <a:graphic>
          <a:graphicData uri="http://schemas.openxmlformats.org/drawingml/2006/table">
            <a:tbl>
              <a:tblPr firstRow="1" bandRow="1">
                <a:tableStyleId>{2D5ABB26-0587-4C30-8999-92F81FD0307C}</a:tableStyleId>
              </a:tblPr>
              <a:tblGrid>
                <a:gridCol w="408305">
                  <a:extLst>
                    <a:ext uri="{9D8B030D-6E8A-4147-A177-3AD203B41FA5}">
                      <a16:colId xmlns:a16="http://schemas.microsoft.com/office/drawing/2014/main" val="20000"/>
                    </a:ext>
                  </a:extLst>
                </a:gridCol>
                <a:gridCol w="1920239">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tblGrid>
              <a:tr h="310515">
                <a:tc>
                  <a:txBody>
                    <a:bodyPr/>
                    <a:lstStyle/>
                    <a:p>
                      <a:pPr marL="4445" algn="ctr">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57150">
                        <a:lnSpc>
                          <a:spcPct val="100000"/>
                        </a:lnSpc>
                        <a:spcBef>
                          <a:spcPts val="720"/>
                        </a:spcBef>
                      </a:pPr>
                      <a:r>
                        <a:rPr sz="800" b="1" dirty="0">
                          <a:solidFill>
                            <a:srgbClr val="FFFFFF"/>
                          </a:solidFill>
                          <a:latin typeface="DIN 2014 Bold"/>
                          <a:cs typeface="DIN 2014 Bold"/>
                        </a:rPr>
                        <a:t>SUM</a:t>
                      </a:r>
                      <a:r>
                        <a:rPr sz="800" b="1" spc="140" dirty="0">
                          <a:solidFill>
                            <a:srgbClr val="FFFFFF"/>
                          </a:solidFill>
                          <a:latin typeface="DIN 2014 Bold"/>
                          <a:cs typeface="DIN 2014 Bold"/>
                        </a:rPr>
                        <a:t> </a:t>
                      </a:r>
                      <a:r>
                        <a:rPr sz="800" b="1" dirty="0">
                          <a:solidFill>
                            <a:srgbClr val="FFFFFF"/>
                          </a:solidFill>
                          <a:latin typeface="DIN 2014 Bold"/>
                          <a:cs typeface="DIN 2014 Bold"/>
                        </a:rPr>
                        <a:t>OF</a:t>
                      </a:r>
                      <a:r>
                        <a:rPr sz="800" b="1" spc="145" dirty="0">
                          <a:solidFill>
                            <a:srgbClr val="FFFFFF"/>
                          </a:solidFill>
                          <a:latin typeface="DIN 2014 Bold"/>
                          <a:cs typeface="DIN 2014 Bold"/>
                        </a:rPr>
                        <a:t> </a:t>
                      </a:r>
                      <a:r>
                        <a:rPr sz="800" b="1" spc="-20" dirty="0">
                          <a:solidFill>
                            <a:srgbClr val="FFFFFF"/>
                          </a:solidFill>
                          <a:latin typeface="DIN 2014 Bold"/>
                          <a:cs typeface="DIN 2014 Bold"/>
                        </a:rPr>
                        <a:t>VOL.</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Houston </a:t>
                      </a:r>
                      <a:r>
                        <a:rPr sz="1100" b="1" spc="-10" dirty="0">
                          <a:solidFill>
                            <a:srgbClr val="716A66"/>
                          </a:solidFill>
                          <a:latin typeface="DIN 2014 Bold"/>
                          <a:cs typeface="DIN 2014 Bold"/>
                        </a:rPr>
                        <a:t>Methodist</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0"/>
                        </a:spcBef>
                      </a:pPr>
                      <a:r>
                        <a:rPr sz="1100" b="1" spc="-10" dirty="0">
                          <a:solidFill>
                            <a:srgbClr val="716A66"/>
                          </a:solidFill>
                          <a:latin typeface="DIN 2014 Bold"/>
                          <a:cs typeface="DIN 2014 Bold"/>
                        </a:rPr>
                        <a:t>18,040,734.55</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525780">
                        <a:lnSpc>
                          <a:spcPts val="1300"/>
                        </a:lnSpc>
                        <a:spcBef>
                          <a:spcPts val="565"/>
                        </a:spcBef>
                      </a:pPr>
                      <a:r>
                        <a:rPr sz="1100" b="1" dirty="0">
                          <a:solidFill>
                            <a:srgbClr val="716A66"/>
                          </a:solidFill>
                          <a:latin typeface="DIN 2014 Bold"/>
                          <a:cs typeface="DIN 2014 Bold"/>
                        </a:rPr>
                        <a:t>Children’s</a:t>
                      </a:r>
                      <a:r>
                        <a:rPr sz="1100" b="1" spc="-35" dirty="0">
                          <a:solidFill>
                            <a:srgbClr val="716A66"/>
                          </a:solidFill>
                          <a:latin typeface="DIN 2014 Bold"/>
                          <a:cs typeface="DIN 2014 Bold"/>
                        </a:rPr>
                        <a:t> </a:t>
                      </a:r>
                      <a:r>
                        <a:rPr sz="1100" b="1" dirty="0">
                          <a:solidFill>
                            <a:srgbClr val="716A66"/>
                          </a:solidFill>
                          <a:latin typeface="DIN 2014 Bold"/>
                          <a:cs typeface="DIN 2014 Bold"/>
                        </a:rPr>
                        <a:t>Hospital</a:t>
                      </a:r>
                      <a:r>
                        <a:rPr sz="1100" b="1" spc="-35" dirty="0">
                          <a:solidFill>
                            <a:srgbClr val="716A66"/>
                          </a:solidFill>
                          <a:latin typeface="DIN 2014 Bold"/>
                          <a:cs typeface="DIN 2014 Bold"/>
                        </a:rPr>
                        <a:t> </a:t>
                      </a:r>
                      <a:r>
                        <a:rPr sz="1100" b="1" spc="-25" dirty="0">
                          <a:solidFill>
                            <a:srgbClr val="716A66"/>
                          </a:solidFill>
                          <a:latin typeface="DIN 2014 Bold"/>
                          <a:cs typeface="DIN 2014 Bold"/>
                        </a:rPr>
                        <a:t>of </a:t>
                      </a:r>
                      <a:r>
                        <a:rPr sz="1100" b="1" spc="-10" dirty="0">
                          <a:solidFill>
                            <a:srgbClr val="716A66"/>
                          </a:solidFill>
                          <a:latin typeface="DIN 2014 Bold"/>
                          <a:cs typeface="DIN 2014 Bold"/>
                        </a:rPr>
                        <a:t>Philadelphia</a:t>
                      </a:r>
                      <a:endParaRPr sz="110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17,065,497.65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Mayo</a:t>
                      </a:r>
                      <a:r>
                        <a:rPr sz="1100" b="1" spc="-60" dirty="0">
                          <a:solidFill>
                            <a:srgbClr val="716A66"/>
                          </a:solidFill>
                          <a:latin typeface="DIN 2014 Bold"/>
                          <a:cs typeface="DIN 2014 Bold"/>
                        </a:rPr>
                        <a:t> </a:t>
                      </a:r>
                      <a:r>
                        <a:rPr sz="1100" b="1" spc="-10" dirty="0">
                          <a:solidFill>
                            <a:srgbClr val="716A66"/>
                          </a:solidFill>
                          <a:latin typeface="DIN 2014 Bold"/>
                          <a:cs typeface="DIN 2014 Bold"/>
                        </a:rPr>
                        <a:t>Clinic</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16,784,702.73</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244475">
                        <a:lnSpc>
                          <a:spcPts val="1300"/>
                        </a:lnSpc>
                        <a:spcBef>
                          <a:spcPts val="484"/>
                        </a:spcBef>
                      </a:pPr>
                      <a:r>
                        <a:rPr sz="1100" b="1" spc="-10" dirty="0">
                          <a:solidFill>
                            <a:srgbClr val="716A66"/>
                          </a:solidFill>
                          <a:latin typeface="DIN 2014 Bold"/>
                          <a:cs typeface="DIN 2014 Bold"/>
                        </a:rPr>
                        <a:t>Efficient</a:t>
                      </a:r>
                      <a:r>
                        <a:rPr sz="1100" b="1" spc="5" dirty="0">
                          <a:solidFill>
                            <a:srgbClr val="716A66"/>
                          </a:solidFill>
                          <a:latin typeface="DIN 2014 Bold"/>
                          <a:cs typeface="DIN 2014 Bold"/>
                        </a:rPr>
                        <a:t> </a:t>
                      </a:r>
                      <a:r>
                        <a:rPr sz="1100" b="1" dirty="0">
                          <a:solidFill>
                            <a:srgbClr val="716A66"/>
                          </a:solidFill>
                          <a:latin typeface="DIN 2014 Bold"/>
                          <a:cs typeface="DIN 2014 Bold"/>
                        </a:rPr>
                        <a:t>Cost</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Containment Organization</a:t>
                      </a:r>
                      <a:endParaRPr sz="1100">
                        <a:latin typeface="DIN 2014 Bold"/>
                        <a:cs typeface="DIN 2014 Bold"/>
                      </a:endParaRPr>
                    </a:p>
                  </a:txBody>
                  <a:tcPr marL="0" marR="0" marT="61594"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15,893,426.14</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dirty="0">
                          <a:solidFill>
                            <a:srgbClr val="716A66"/>
                          </a:solidFill>
                          <a:latin typeface="DIN 2014 Bold"/>
                          <a:cs typeface="DIN 2014 Bold"/>
                        </a:rPr>
                        <a:t>Corewell</a:t>
                      </a:r>
                      <a:r>
                        <a:rPr sz="1100" b="1" spc="-5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15,267,135.11</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60"/>
                        </a:spcBef>
                      </a:pPr>
                      <a:r>
                        <a:rPr sz="1100" b="1" dirty="0">
                          <a:solidFill>
                            <a:srgbClr val="716A66"/>
                          </a:solidFill>
                          <a:latin typeface="DIN 2014 Bold"/>
                          <a:cs typeface="DIN 2014 Bold"/>
                        </a:rPr>
                        <a:t>University</a:t>
                      </a:r>
                      <a:r>
                        <a:rPr sz="1100" b="1" spc="-20" dirty="0">
                          <a:solidFill>
                            <a:srgbClr val="716A66"/>
                          </a:solidFill>
                          <a:latin typeface="DIN 2014 Bold"/>
                          <a:cs typeface="DIN 2014 Bold"/>
                        </a:rPr>
                        <a:t> </a:t>
                      </a:r>
                      <a:r>
                        <a:rPr sz="1100" b="1" dirty="0">
                          <a:solidFill>
                            <a:srgbClr val="716A66"/>
                          </a:solidFill>
                          <a:latin typeface="DIN 2014 Bold"/>
                          <a:cs typeface="DIN 2014 Bold"/>
                        </a:rPr>
                        <a:t>of</a:t>
                      </a:r>
                      <a:r>
                        <a:rPr sz="1100" b="1" spc="-20" dirty="0">
                          <a:solidFill>
                            <a:srgbClr val="716A66"/>
                          </a:solidFill>
                          <a:latin typeface="DIN 2014 Bold"/>
                          <a:cs typeface="DIN 2014 Bold"/>
                        </a:rPr>
                        <a:t> </a:t>
                      </a:r>
                      <a:r>
                        <a:rPr sz="1100" b="1" dirty="0">
                          <a:solidFill>
                            <a:srgbClr val="716A66"/>
                          </a:solidFill>
                          <a:latin typeface="DIN 2014 Bold"/>
                          <a:cs typeface="DIN 2014 Bold"/>
                        </a:rPr>
                        <a:t>Colorado</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14,738,922.57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60"/>
                        </a:spcBef>
                      </a:pPr>
                      <a:r>
                        <a:rPr sz="1100" b="1" dirty="0">
                          <a:solidFill>
                            <a:srgbClr val="716A66"/>
                          </a:solidFill>
                          <a:latin typeface="DIN 2014 Bold"/>
                          <a:cs typeface="DIN 2014 Bold"/>
                        </a:rPr>
                        <a:t>Emory </a:t>
                      </a:r>
                      <a:r>
                        <a:rPr sz="1100" b="1" spc="-10" dirty="0">
                          <a:solidFill>
                            <a:srgbClr val="716A66"/>
                          </a:solidFill>
                          <a:latin typeface="DIN 2014 Bold"/>
                          <a:cs typeface="DIN 2014 Bold"/>
                        </a:rPr>
                        <a:t>Healthcare</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160"/>
                        </a:spcBef>
                      </a:pPr>
                      <a:r>
                        <a:rPr sz="1100" b="1" spc="-10" dirty="0">
                          <a:solidFill>
                            <a:srgbClr val="716A66"/>
                          </a:solidFill>
                          <a:latin typeface="DIN 2014 Bold"/>
                          <a:cs typeface="DIN 2014 Bold"/>
                        </a:rPr>
                        <a:t>14,207,202.71</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60"/>
                        </a:spcBef>
                      </a:pPr>
                      <a:r>
                        <a:rPr sz="1100" b="1" dirty="0">
                          <a:solidFill>
                            <a:srgbClr val="716A66"/>
                          </a:solidFill>
                          <a:latin typeface="DIN 2014 Bold"/>
                          <a:cs typeface="DIN 2014 Bold"/>
                        </a:rPr>
                        <a:t>Indiana</a:t>
                      </a:r>
                      <a:r>
                        <a:rPr sz="1100" b="1" spc="-25" dirty="0">
                          <a:solidFill>
                            <a:srgbClr val="716A66"/>
                          </a:solidFill>
                          <a:latin typeface="DIN 2014 Bold"/>
                          <a:cs typeface="DIN 2014 Bold"/>
                        </a:rPr>
                        <a:t> </a:t>
                      </a:r>
                      <a:r>
                        <a:rPr sz="1100" b="1" dirty="0">
                          <a:solidFill>
                            <a:srgbClr val="716A66"/>
                          </a:solidFill>
                          <a:latin typeface="DIN 2014 Bold"/>
                          <a:cs typeface="DIN 2014 Bold"/>
                        </a:rPr>
                        <a:t>University</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13,413,305.01</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Ochsner Clinic </a:t>
                      </a:r>
                      <a:r>
                        <a:rPr sz="1100" b="1" spc="-10" dirty="0">
                          <a:solidFill>
                            <a:srgbClr val="716A66"/>
                          </a:solidFill>
                          <a:latin typeface="DIN 2014 Bold"/>
                          <a:cs typeface="DIN 2014 Bold"/>
                        </a:rPr>
                        <a:t>Foundation</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13,152,876.17</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algn="ctr">
                        <a:lnSpc>
                          <a:spcPct val="100000"/>
                        </a:lnSpc>
                        <a:spcBef>
                          <a:spcPts val="1095"/>
                        </a:spcBef>
                      </a:pPr>
                      <a:r>
                        <a:rPr sz="1100" b="1" spc="-25" dirty="0">
                          <a:solidFill>
                            <a:srgbClr val="716A66"/>
                          </a:solidFill>
                          <a:latin typeface="DIN 2014 Bold"/>
                          <a:cs typeface="DIN 2014 Bold"/>
                        </a:rPr>
                        <a:t>20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1095"/>
                        </a:spcBef>
                      </a:pPr>
                      <a:r>
                        <a:rPr sz="1100" b="1" spc="-10" dirty="0">
                          <a:solidFill>
                            <a:srgbClr val="716A66"/>
                          </a:solidFill>
                          <a:latin typeface="DIN 2014 Bold"/>
                          <a:cs typeface="DIN 2014 Bold"/>
                        </a:rPr>
                        <a:t>Providence</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7150">
                        <a:lnSpc>
                          <a:spcPct val="100000"/>
                        </a:lnSpc>
                        <a:spcBef>
                          <a:spcPts val="1010"/>
                        </a:spcBef>
                      </a:pPr>
                      <a:r>
                        <a:rPr sz="1100" b="1" spc="-10" dirty="0">
                          <a:solidFill>
                            <a:srgbClr val="716A66"/>
                          </a:solidFill>
                          <a:latin typeface="DIN 2014 Bold"/>
                          <a:cs typeface="DIN 2014 Bold"/>
                        </a:rPr>
                        <a:t>12,803,627.42</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graphicFrame>
        <p:nvGraphicFramePr>
          <p:cNvPr id="6" name="object 6">
            <a:extLst>
              <a:ext uri="{FF2B5EF4-FFF2-40B4-BE49-F238E27FC236}">
                <a16:creationId xmlns:a16="http://schemas.microsoft.com/office/drawing/2014/main" id="{2145949C-C64C-7BAC-4869-A470446F3A1A}"/>
              </a:ext>
            </a:extLst>
          </p:cNvPr>
          <p:cNvGraphicFramePr>
            <a:graphicFrameLocks noGrp="1"/>
          </p:cNvGraphicFramePr>
          <p:nvPr/>
        </p:nvGraphicFramePr>
        <p:xfrm>
          <a:off x="8106156" y="1507997"/>
          <a:ext cx="3385819" cy="4952355"/>
        </p:xfrm>
        <a:graphic>
          <a:graphicData uri="http://schemas.openxmlformats.org/drawingml/2006/table">
            <a:tbl>
              <a:tblPr firstRow="1" bandRow="1">
                <a:tableStyleId>{2D5ABB26-0587-4C30-8999-92F81FD0307C}</a:tableStyleId>
              </a:tblPr>
              <a:tblGrid>
                <a:gridCol w="408305">
                  <a:extLst>
                    <a:ext uri="{9D8B030D-6E8A-4147-A177-3AD203B41FA5}">
                      <a16:colId xmlns:a16="http://schemas.microsoft.com/office/drawing/2014/main" val="20000"/>
                    </a:ext>
                  </a:extLst>
                </a:gridCol>
                <a:gridCol w="1920239">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tblGrid>
              <a:tr h="310515">
                <a:tc>
                  <a:txBody>
                    <a:bodyPr/>
                    <a:lstStyle/>
                    <a:p>
                      <a:pPr marL="4445" algn="ctr">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57150">
                        <a:lnSpc>
                          <a:spcPct val="100000"/>
                        </a:lnSpc>
                        <a:spcBef>
                          <a:spcPts val="720"/>
                        </a:spcBef>
                      </a:pPr>
                      <a:r>
                        <a:rPr sz="800" b="1" dirty="0">
                          <a:solidFill>
                            <a:srgbClr val="FFFFFF"/>
                          </a:solidFill>
                          <a:latin typeface="DIN 2014 Bold"/>
                          <a:cs typeface="DIN 2014 Bold"/>
                        </a:rPr>
                        <a:t>SUM</a:t>
                      </a:r>
                      <a:r>
                        <a:rPr sz="800" b="1" spc="140" dirty="0">
                          <a:solidFill>
                            <a:srgbClr val="FFFFFF"/>
                          </a:solidFill>
                          <a:latin typeface="DIN 2014 Bold"/>
                          <a:cs typeface="DIN 2014 Bold"/>
                        </a:rPr>
                        <a:t> </a:t>
                      </a:r>
                      <a:r>
                        <a:rPr sz="800" b="1" dirty="0">
                          <a:solidFill>
                            <a:srgbClr val="FFFFFF"/>
                          </a:solidFill>
                          <a:latin typeface="DIN 2014 Bold"/>
                          <a:cs typeface="DIN 2014 Bold"/>
                        </a:rPr>
                        <a:t>OF</a:t>
                      </a:r>
                      <a:r>
                        <a:rPr sz="800" b="1" spc="145" dirty="0">
                          <a:solidFill>
                            <a:srgbClr val="FFFFFF"/>
                          </a:solidFill>
                          <a:latin typeface="DIN 2014 Bold"/>
                          <a:cs typeface="DIN 2014 Bold"/>
                        </a:rPr>
                        <a:t> </a:t>
                      </a:r>
                      <a:r>
                        <a:rPr sz="800" b="1" spc="-20" dirty="0">
                          <a:solidFill>
                            <a:srgbClr val="FFFFFF"/>
                          </a:solidFill>
                          <a:latin typeface="DIN 2014 Bold"/>
                          <a:cs typeface="DIN 2014 Bold"/>
                        </a:rPr>
                        <a:t>VOL.</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20" dirty="0">
                          <a:solidFill>
                            <a:srgbClr val="716A66"/>
                          </a:solidFill>
                          <a:latin typeface="DIN 2014 Bold"/>
                          <a:cs typeface="DIN 2014 Bold"/>
                        </a:rPr>
                        <a:t>Texas</a:t>
                      </a:r>
                      <a:r>
                        <a:rPr sz="1100" b="1" spc="-30" dirty="0">
                          <a:solidFill>
                            <a:srgbClr val="716A66"/>
                          </a:solidFill>
                          <a:latin typeface="DIN 2014 Bold"/>
                          <a:cs typeface="DIN 2014 Bold"/>
                        </a:rPr>
                        <a:t> </a:t>
                      </a:r>
                      <a:r>
                        <a:rPr sz="1100" b="1" dirty="0">
                          <a:solidFill>
                            <a:srgbClr val="716A66"/>
                          </a:solidFill>
                          <a:latin typeface="DIN 2014 Bold"/>
                          <a:cs typeface="DIN 2014 Bold"/>
                        </a:rPr>
                        <a:t>Children’s</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Hospital</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0"/>
                        </a:spcBef>
                      </a:pPr>
                      <a:r>
                        <a:rPr sz="1100" b="1" spc="-10" dirty="0">
                          <a:solidFill>
                            <a:srgbClr val="716A66"/>
                          </a:solidFill>
                          <a:latin typeface="DIN 2014 Bold"/>
                          <a:cs typeface="DIN 2014 Bold"/>
                        </a:rPr>
                        <a:t>12,101,339.52</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382905">
                        <a:lnSpc>
                          <a:spcPts val="1300"/>
                        </a:lnSpc>
                        <a:spcBef>
                          <a:spcPts val="565"/>
                        </a:spcBef>
                      </a:pPr>
                      <a:r>
                        <a:rPr sz="1100" b="1" dirty="0">
                          <a:solidFill>
                            <a:srgbClr val="716A66"/>
                          </a:solidFill>
                          <a:latin typeface="DIN 2014 Bold"/>
                          <a:cs typeface="DIN 2014 Bold"/>
                        </a:rPr>
                        <a:t>Regents</a:t>
                      </a:r>
                      <a:r>
                        <a:rPr sz="1100" b="1" spc="-25" dirty="0">
                          <a:solidFill>
                            <a:srgbClr val="716A66"/>
                          </a:solidFill>
                          <a:latin typeface="DIN 2014 Bold"/>
                          <a:cs typeface="DIN 2014 Bold"/>
                        </a:rPr>
                        <a:t> </a:t>
                      </a:r>
                      <a:r>
                        <a:rPr sz="1100" b="1" dirty="0">
                          <a:solidFill>
                            <a:srgbClr val="716A66"/>
                          </a:solidFill>
                          <a:latin typeface="DIN 2014 Bold"/>
                          <a:cs typeface="DIN 2014 Bold"/>
                        </a:rPr>
                        <a:t>of</a:t>
                      </a:r>
                      <a:r>
                        <a:rPr sz="1100" b="1" spc="-20" dirty="0">
                          <a:solidFill>
                            <a:srgbClr val="716A66"/>
                          </a:solidFill>
                          <a:latin typeface="DIN 2014 Bold"/>
                          <a:cs typeface="DIN 2014 Bold"/>
                        </a:rPr>
                        <a:t> </a:t>
                      </a:r>
                      <a:r>
                        <a:rPr sz="1100" b="1" dirty="0">
                          <a:solidFill>
                            <a:srgbClr val="716A66"/>
                          </a:solidFill>
                          <a:latin typeface="DIN 2014 Bold"/>
                          <a:cs typeface="DIN 2014 Bold"/>
                        </a:rPr>
                        <a:t>University</a:t>
                      </a:r>
                      <a:r>
                        <a:rPr sz="1100" b="1" spc="-20" dirty="0">
                          <a:solidFill>
                            <a:srgbClr val="716A66"/>
                          </a:solidFill>
                          <a:latin typeface="DIN 2014 Bold"/>
                          <a:cs typeface="DIN 2014 Bold"/>
                        </a:rPr>
                        <a:t> </a:t>
                      </a:r>
                      <a:r>
                        <a:rPr sz="1100" b="1" spc="-25" dirty="0">
                          <a:solidFill>
                            <a:srgbClr val="716A66"/>
                          </a:solidFill>
                          <a:latin typeface="DIN 2014 Bold"/>
                          <a:cs typeface="DIN 2014 Bold"/>
                        </a:rPr>
                        <a:t>of </a:t>
                      </a:r>
                      <a:r>
                        <a:rPr sz="1100" b="1" spc="-10" dirty="0">
                          <a:solidFill>
                            <a:srgbClr val="716A66"/>
                          </a:solidFill>
                          <a:latin typeface="DIN 2014 Bold"/>
                          <a:cs typeface="DIN 2014 Bold"/>
                        </a:rPr>
                        <a:t>California</a:t>
                      </a:r>
                      <a:endParaRPr sz="110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11,376,794.19</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UNC</a:t>
                      </a:r>
                      <a:r>
                        <a:rPr sz="1100" b="1" spc="-3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30" dirty="0">
                          <a:solidFill>
                            <a:srgbClr val="716A66"/>
                          </a:solidFill>
                          <a:latin typeface="DIN 2014 Bold"/>
                          <a:cs typeface="DIN 2014 Bold"/>
                        </a:rPr>
                        <a:t> </a:t>
                      </a:r>
                      <a:r>
                        <a:rPr sz="1100" b="1" dirty="0">
                          <a:solidFill>
                            <a:srgbClr val="716A66"/>
                          </a:solidFill>
                          <a:latin typeface="DIN 2014 Bold"/>
                          <a:cs typeface="DIN 2014 Bold"/>
                        </a:rPr>
                        <a:t>Care</a:t>
                      </a:r>
                      <a:r>
                        <a:rPr sz="1100" b="1" spc="-30" dirty="0">
                          <a:solidFill>
                            <a:srgbClr val="716A66"/>
                          </a:solidFill>
                          <a:latin typeface="DIN 2014 Bold"/>
                          <a:cs typeface="DIN 2014 Bold"/>
                        </a:rPr>
                        <a:t> </a:t>
                      </a:r>
                      <a:r>
                        <a:rPr sz="1100" b="1" spc="-20" dirty="0">
                          <a:solidFill>
                            <a:srgbClr val="716A66"/>
                          </a:solidFill>
                          <a:latin typeface="DIN 2014 Bold"/>
                          <a:cs typeface="DIN 2014 Bold"/>
                        </a:rPr>
                        <a:t>Sytem</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11,244,060.05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283845">
                        <a:lnSpc>
                          <a:spcPts val="1300"/>
                        </a:lnSpc>
                        <a:spcBef>
                          <a:spcPts val="484"/>
                        </a:spcBef>
                      </a:pPr>
                      <a:r>
                        <a:rPr sz="1100" b="1" dirty="0">
                          <a:solidFill>
                            <a:srgbClr val="716A66"/>
                          </a:solidFill>
                          <a:latin typeface="DIN 2014 Bold"/>
                          <a:cs typeface="DIN 2014 Bold"/>
                        </a:rPr>
                        <a:t>Memorial</a:t>
                      </a:r>
                      <a:r>
                        <a:rPr sz="1100" b="1" spc="-40" dirty="0">
                          <a:solidFill>
                            <a:srgbClr val="716A66"/>
                          </a:solidFill>
                          <a:latin typeface="DIN 2014 Bold"/>
                          <a:cs typeface="DIN 2014 Bold"/>
                        </a:rPr>
                        <a:t> </a:t>
                      </a:r>
                      <a:r>
                        <a:rPr sz="1100" b="1" dirty="0">
                          <a:solidFill>
                            <a:srgbClr val="716A66"/>
                          </a:solidFill>
                          <a:latin typeface="DIN 2014 Bold"/>
                          <a:cs typeface="DIN 2014 Bold"/>
                        </a:rPr>
                        <a:t>Sloan</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Kettering </a:t>
                      </a:r>
                      <a:r>
                        <a:rPr sz="1100" b="1" dirty="0">
                          <a:solidFill>
                            <a:srgbClr val="716A66"/>
                          </a:solidFill>
                          <a:latin typeface="DIN 2014 Bold"/>
                          <a:cs typeface="DIN 2014 Bold"/>
                        </a:rPr>
                        <a:t>Cancer</a:t>
                      </a:r>
                      <a:r>
                        <a:rPr sz="1100" b="1" spc="-30" dirty="0">
                          <a:solidFill>
                            <a:srgbClr val="716A66"/>
                          </a:solidFill>
                          <a:latin typeface="DIN 2014 Bold"/>
                          <a:cs typeface="DIN 2014 Bold"/>
                        </a:rPr>
                        <a:t> </a:t>
                      </a:r>
                      <a:r>
                        <a:rPr sz="1100" b="1" spc="-10" dirty="0">
                          <a:solidFill>
                            <a:srgbClr val="716A66"/>
                          </a:solidFill>
                          <a:latin typeface="DIN 2014 Bold"/>
                          <a:cs typeface="DIN 2014 Bold"/>
                        </a:rPr>
                        <a:t>Center</a:t>
                      </a:r>
                      <a:endParaRPr sz="1100">
                        <a:latin typeface="DIN 2014 Bold"/>
                        <a:cs typeface="DIN 2014 Bold"/>
                      </a:endParaRPr>
                    </a:p>
                  </a:txBody>
                  <a:tcPr marL="0" marR="0" marT="61594"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11,209,812.82</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716915">
                        <a:lnSpc>
                          <a:spcPts val="1300"/>
                        </a:lnSpc>
                        <a:spcBef>
                          <a:spcPts val="484"/>
                        </a:spcBef>
                      </a:pPr>
                      <a:r>
                        <a:rPr sz="1100" b="1" dirty="0">
                          <a:solidFill>
                            <a:srgbClr val="716A66"/>
                          </a:solidFill>
                          <a:latin typeface="DIN 2014 Bold"/>
                          <a:cs typeface="DIN 2014 Bold"/>
                        </a:rPr>
                        <a:t>Encompass</a:t>
                      </a:r>
                      <a:r>
                        <a:rPr sz="1100" b="1" spc="-50" dirty="0">
                          <a:solidFill>
                            <a:srgbClr val="716A66"/>
                          </a:solidFill>
                          <a:latin typeface="DIN 2014 Bold"/>
                          <a:cs typeface="DIN 2014 Bold"/>
                        </a:rPr>
                        <a:t> </a:t>
                      </a:r>
                      <a:r>
                        <a:rPr sz="1100" b="1" spc="-10" dirty="0">
                          <a:solidFill>
                            <a:srgbClr val="716A66"/>
                          </a:solidFill>
                          <a:latin typeface="DIN 2014 Bold"/>
                          <a:cs typeface="DIN 2014 Bold"/>
                        </a:rPr>
                        <a:t>Health Corporation</a:t>
                      </a:r>
                      <a:endParaRPr sz="1100">
                        <a:latin typeface="DIN 2014 Bold"/>
                        <a:cs typeface="DIN 2014 Bold"/>
                      </a:endParaRPr>
                    </a:p>
                  </a:txBody>
                  <a:tcPr marL="0" marR="0" marT="61594"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10,757,673.35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660400">
                        <a:lnSpc>
                          <a:spcPts val="1300"/>
                        </a:lnSpc>
                        <a:spcBef>
                          <a:spcPts val="570"/>
                        </a:spcBef>
                      </a:pPr>
                      <a:r>
                        <a:rPr sz="1100" b="1" dirty="0">
                          <a:solidFill>
                            <a:srgbClr val="716A66"/>
                          </a:solidFill>
                          <a:latin typeface="DIN 2014 Bold"/>
                          <a:cs typeface="DIN 2014 Bold"/>
                        </a:rPr>
                        <a:t>Memorial</a:t>
                      </a:r>
                      <a:r>
                        <a:rPr sz="1100" b="1" spc="-45" dirty="0">
                          <a:solidFill>
                            <a:srgbClr val="716A66"/>
                          </a:solidFill>
                          <a:latin typeface="DIN 2014 Bold"/>
                          <a:cs typeface="DIN 2014 Bold"/>
                        </a:rPr>
                        <a:t> </a:t>
                      </a:r>
                      <a:r>
                        <a:rPr sz="1100" b="1" spc="-10" dirty="0">
                          <a:solidFill>
                            <a:srgbClr val="716A66"/>
                          </a:solidFill>
                          <a:latin typeface="DIN 2014 Bold"/>
                          <a:cs typeface="DIN 2014 Bold"/>
                        </a:rPr>
                        <a:t>Hermann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723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10,342,009.30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60"/>
                        </a:spcBef>
                      </a:pPr>
                      <a:r>
                        <a:rPr sz="1100" b="1" dirty="0">
                          <a:solidFill>
                            <a:srgbClr val="716A66"/>
                          </a:solidFill>
                          <a:latin typeface="DIN 2014 Bold"/>
                          <a:cs typeface="DIN 2014 Bold"/>
                        </a:rPr>
                        <a:t>Cleveland</a:t>
                      </a:r>
                      <a:r>
                        <a:rPr sz="1100" b="1" spc="-40" dirty="0">
                          <a:solidFill>
                            <a:srgbClr val="716A66"/>
                          </a:solidFill>
                          <a:latin typeface="DIN 2014 Bold"/>
                          <a:cs typeface="DIN 2014 Bold"/>
                        </a:rPr>
                        <a:t> </a:t>
                      </a:r>
                      <a:r>
                        <a:rPr sz="1100" b="1" spc="-10" dirty="0">
                          <a:solidFill>
                            <a:srgbClr val="716A66"/>
                          </a:solidFill>
                          <a:latin typeface="DIN 2014 Bold"/>
                          <a:cs typeface="DIN 2014 Bold"/>
                        </a:rPr>
                        <a:t>Clinic</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160"/>
                        </a:spcBef>
                      </a:pPr>
                      <a:r>
                        <a:rPr sz="1100" b="1" spc="-10" dirty="0">
                          <a:solidFill>
                            <a:srgbClr val="716A66"/>
                          </a:solidFill>
                          <a:latin typeface="DIN 2014 Bold"/>
                          <a:cs typeface="DIN 2014 Bold"/>
                        </a:rPr>
                        <a:t>10,021,387.44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732790">
                        <a:lnSpc>
                          <a:spcPts val="1300"/>
                        </a:lnSpc>
                        <a:spcBef>
                          <a:spcPts val="570"/>
                        </a:spcBef>
                      </a:pPr>
                      <a:r>
                        <a:rPr sz="1100" b="1" dirty="0">
                          <a:solidFill>
                            <a:srgbClr val="716A66"/>
                          </a:solidFill>
                          <a:latin typeface="DIN 2014 Bold"/>
                          <a:cs typeface="DIN 2014 Bold"/>
                        </a:rPr>
                        <a:t>United </a:t>
                      </a:r>
                      <a:r>
                        <a:rPr sz="1100" b="1" spc="-10" dirty="0">
                          <a:solidFill>
                            <a:srgbClr val="716A66"/>
                          </a:solidFill>
                          <a:latin typeface="DIN 2014 Bold"/>
                          <a:cs typeface="DIN 2014 Bold"/>
                        </a:rPr>
                        <a:t>Healthcare </a:t>
                      </a:r>
                      <a:r>
                        <a:rPr sz="1100" b="1" dirty="0">
                          <a:solidFill>
                            <a:srgbClr val="716A66"/>
                          </a:solidFill>
                          <a:latin typeface="DIN 2014 Bold"/>
                          <a:cs typeface="DIN 2014 Bold"/>
                        </a:rPr>
                        <a:t>Services,</a:t>
                      </a:r>
                      <a:r>
                        <a:rPr sz="1100" b="1" spc="-55" dirty="0">
                          <a:solidFill>
                            <a:srgbClr val="716A66"/>
                          </a:solidFill>
                          <a:latin typeface="DIN 2014 Bold"/>
                          <a:cs typeface="DIN 2014 Bold"/>
                        </a:rPr>
                        <a:t> </a:t>
                      </a:r>
                      <a:r>
                        <a:rPr sz="1100" b="1" spc="-20" dirty="0">
                          <a:solidFill>
                            <a:srgbClr val="716A66"/>
                          </a:solidFill>
                          <a:latin typeface="DIN 2014 Bold"/>
                          <a:cs typeface="DIN 2014 Bold"/>
                        </a:rPr>
                        <a:t>Inc.</a:t>
                      </a:r>
                      <a:endParaRPr sz="1100">
                        <a:latin typeface="DIN 2014 Bold"/>
                        <a:cs typeface="DIN 2014 Bold"/>
                      </a:endParaRPr>
                    </a:p>
                  </a:txBody>
                  <a:tcPr marL="0" marR="0" marT="723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9,749,765.90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10" dirty="0">
                          <a:solidFill>
                            <a:srgbClr val="716A66"/>
                          </a:solidFill>
                          <a:latin typeface="DIN 2014 Bold"/>
                          <a:cs typeface="DIN 2014 Bold"/>
                        </a:rPr>
                        <a:t>Sanford</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9,714,485.96</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algn="ctr">
                        <a:lnSpc>
                          <a:spcPct val="100000"/>
                        </a:lnSpc>
                        <a:spcBef>
                          <a:spcPts val="1095"/>
                        </a:spcBef>
                      </a:pPr>
                      <a:r>
                        <a:rPr sz="1100" b="1" spc="-25" dirty="0">
                          <a:solidFill>
                            <a:srgbClr val="716A66"/>
                          </a:solidFill>
                          <a:latin typeface="DIN 2014 Bold"/>
                          <a:cs typeface="DIN 2014 Bold"/>
                        </a:rPr>
                        <a:t>30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1095"/>
                        </a:spcBef>
                      </a:pPr>
                      <a:r>
                        <a:rPr sz="1100" b="1" dirty="0">
                          <a:solidFill>
                            <a:srgbClr val="716A66"/>
                          </a:solidFill>
                          <a:latin typeface="DIN 2014 Bold"/>
                          <a:cs typeface="DIN 2014 Bold"/>
                        </a:rPr>
                        <a:t>SSM</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Healthcare</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7150">
                        <a:lnSpc>
                          <a:spcPct val="100000"/>
                        </a:lnSpc>
                        <a:spcBef>
                          <a:spcPts val="1010"/>
                        </a:spcBef>
                      </a:pPr>
                      <a:r>
                        <a:rPr sz="1100" b="1" spc="-10" dirty="0">
                          <a:solidFill>
                            <a:srgbClr val="716A66"/>
                          </a:solidFill>
                          <a:latin typeface="DIN 2014 Bold"/>
                          <a:cs typeface="DIN 2014 Bold"/>
                        </a:rPr>
                        <a:t>9,637,169.04</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561668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17614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WORKING</a:t>
            </a:r>
            <a:r>
              <a:rPr sz="1100" b="1" spc="10" dirty="0">
                <a:solidFill>
                  <a:srgbClr val="716A66"/>
                </a:solidFill>
                <a:latin typeface="DIN 2014 Bold"/>
                <a:cs typeface="DIN 2014 Bold"/>
              </a:rPr>
              <a:t> </a:t>
            </a:r>
            <a:r>
              <a:rPr sz="1100" b="1" dirty="0">
                <a:solidFill>
                  <a:srgbClr val="716A66"/>
                </a:solidFill>
                <a:latin typeface="DIN 2014 Bold"/>
                <a:cs typeface="DIN 2014 Bold"/>
              </a:rPr>
              <a:t>SEAMLESSLY</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TOGETHER</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Sales</a:t>
            </a:r>
            <a:r>
              <a:rPr spc="-65" dirty="0"/>
              <a:t> </a:t>
            </a:r>
            <a:r>
              <a:rPr spc="-10" dirty="0"/>
              <a:t>Mapping</a:t>
            </a:r>
          </a:p>
        </p:txBody>
      </p:sp>
      <p:grpSp>
        <p:nvGrpSpPr>
          <p:cNvPr id="4" name="object 4"/>
          <p:cNvGrpSpPr/>
          <p:nvPr/>
        </p:nvGrpSpPr>
        <p:grpSpPr>
          <a:xfrm>
            <a:off x="1046988" y="1874520"/>
            <a:ext cx="3122295" cy="4040504"/>
            <a:chOff x="1046988" y="1874520"/>
            <a:chExt cx="3122295" cy="4040504"/>
          </a:xfrm>
        </p:grpSpPr>
        <p:sp>
          <p:nvSpPr>
            <p:cNvPr id="5" name="object 5"/>
            <p:cNvSpPr/>
            <p:nvPr/>
          </p:nvSpPr>
          <p:spPr>
            <a:xfrm>
              <a:off x="1046988" y="1874520"/>
              <a:ext cx="3122295" cy="4040504"/>
            </a:xfrm>
            <a:custGeom>
              <a:avLst/>
              <a:gdLst/>
              <a:ahLst/>
              <a:cxnLst/>
              <a:rect l="l" t="t" r="r" b="b"/>
              <a:pathLst>
                <a:path w="3122295" h="4040504">
                  <a:moveTo>
                    <a:pt x="3122167" y="0"/>
                  </a:moveTo>
                  <a:lnTo>
                    <a:pt x="0" y="0"/>
                  </a:lnTo>
                  <a:lnTo>
                    <a:pt x="0" y="4040454"/>
                  </a:lnTo>
                  <a:lnTo>
                    <a:pt x="3122167" y="4040454"/>
                  </a:lnTo>
                  <a:lnTo>
                    <a:pt x="3122167" y="0"/>
                  </a:lnTo>
                  <a:close/>
                </a:path>
              </a:pathLst>
            </a:custGeom>
            <a:solidFill>
              <a:srgbClr val="FFFFFF"/>
            </a:solidFill>
          </p:spPr>
          <p:txBody>
            <a:bodyPr wrap="square" lIns="0" tIns="0" rIns="0" bIns="0" rtlCol="0"/>
            <a:lstStyle/>
            <a:p>
              <a:endParaRPr/>
            </a:p>
          </p:txBody>
        </p:sp>
        <p:sp>
          <p:nvSpPr>
            <p:cNvPr id="6" name="object 6"/>
            <p:cNvSpPr/>
            <p:nvPr/>
          </p:nvSpPr>
          <p:spPr>
            <a:xfrm>
              <a:off x="1572945" y="2009635"/>
              <a:ext cx="241300" cy="46990"/>
            </a:xfrm>
            <a:custGeom>
              <a:avLst/>
              <a:gdLst/>
              <a:ahLst/>
              <a:cxnLst/>
              <a:rect l="l" t="t" r="r" b="b"/>
              <a:pathLst>
                <a:path w="241300" h="46989">
                  <a:moveTo>
                    <a:pt x="35255" y="0"/>
                  </a:moveTo>
                  <a:lnTo>
                    <a:pt x="25742" y="0"/>
                  </a:lnTo>
                  <a:lnTo>
                    <a:pt x="25742" y="18618"/>
                  </a:lnTo>
                  <a:lnTo>
                    <a:pt x="9499" y="18618"/>
                  </a:lnTo>
                  <a:lnTo>
                    <a:pt x="9499" y="0"/>
                  </a:lnTo>
                  <a:lnTo>
                    <a:pt x="0" y="0"/>
                  </a:lnTo>
                  <a:lnTo>
                    <a:pt x="0" y="46875"/>
                  </a:lnTo>
                  <a:lnTo>
                    <a:pt x="9499" y="46875"/>
                  </a:lnTo>
                  <a:lnTo>
                    <a:pt x="9499" y="26631"/>
                  </a:lnTo>
                  <a:lnTo>
                    <a:pt x="25742" y="26631"/>
                  </a:lnTo>
                  <a:lnTo>
                    <a:pt x="25742" y="46875"/>
                  </a:lnTo>
                  <a:lnTo>
                    <a:pt x="35255" y="46875"/>
                  </a:lnTo>
                  <a:lnTo>
                    <a:pt x="35255" y="0"/>
                  </a:lnTo>
                  <a:close/>
                </a:path>
                <a:path w="241300" h="46989">
                  <a:moveTo>
                    <a:pt x="76212" y="0"/>
                  </a:moveTo>
                  <a:lnTo>
                    <a:pt x="47002" y="0"/>
                  </a:lnTo>
                  <a:lnTo>
                    <a:pt x="47002" y="46875"/>
                  </a:lnTo>
                  <a:lnTo>
                    <a:pt x="76212" y="46875"/>
                  </a:lnTo>
                  <a:lnTo>
                    <a:pt x="76212" y="38862"/>
                  </a:lnTo>
                  <a:lnTo>
                    <a:pt x="56515" y="38862"/>
                  </a:lnTo>
                  <a:lnTo>
                    <a:pt x="56515" y="26631"/>
                  </a:lnTo>
                  <a:lnTo>
                    <a:pt x="74180" y="26631"/>
                  </a:lnTo>
                  <a:lnTo>
                    <a:pt x="74180" y="18618"/>
                  </a:lnTo>
                  <a:lnTo>
                    <a:pt x="56515" y="18618"/>
                  </a:lnTo>
                  <a:lnTo>
                    <a:pt x="56515" y="8089"/>
                  </a:lnTo>
                  <a:lnTo>
                    <a:pt x="76212" y="8089"/>
                  </a:lnTo>
                  <a:lnTo>
                    <a:pt x="76212" y="0"/>
                  </a:lnTo>
                  <a:close/>
                </a:path>
                <a:path w="241300" h="46989">
                  <a:moveTo>
                    <a:pt x="124650" y="46875"/>
                  </a:moveTo>
                  <a:lnTo>
                    <a:pt x="121551" y="37973"/>
                  </a:lnTo>
                  <a:lnTo>
                    <a:pt x="118757" y="29959"/>
                  </a:lnTo>
                  <a:lnTo>
                    <a:pt x="113030" y="13449"/>
                  </a:lnTo>
                  <a:lnTo>
                    <a:pt x="109093" y="2120"/>
                  </a:lnTo>
                  <a:lnTo>
                    <a:pt x="109093" y="29959"/>
                  </a:lnTo>
                  <a:lnTo>
                    <a:pt x="98501" y="29959"/>
                  </a:lnTo>
                  <a:lnTo>
                    <a:pt x="103797" y="13449"/>
                  </a:lnTo>
                  <a:lnTo>
                    <a:pt x="109093" y="29959"/>
                  </a:lnTo>
                  <a:lnTo>
                    <a:pt x="109093" y="2120"/>
                  </a:lnTo>
                  <a:lnTo>
                    <a:pt x="108356" y="0"/>
                  </a:lnTo>
                  <a:lnTo>
                    <a:pt x="99250" y="0"/>
                  </a:lnTo>
                  <a:lnTo>
                    <a:pt x="82943" y="46875"/>
                  </a:lnTo>
                  <a:lnTo>
                    <a:pt x="93129" y="46875"/>
                  </a:lnTo>
                  <a:lnTo>
                    <a:pt x="95986" y="37973"/>
                  </a:lnTo>
                  <a:lnTo>
                    <a:pt x="111683" y="37973"/>
                  </a:lnTo>
                  <a:lnTo>
                    <a:pt x="114528" y="46875"/>
                  </a:lnTo>
                  <a:lnTo>
                    <a:pt x="124650" y="46875"/>
                  </a:lnTo>
                  <a:close/>
                </a:path>
                <a:path w="241300" h="46989">
                  <a:moveTo>
                    <a:pt x="161937" y="38862"/>
                  </a:moveTo>
                  <a:lnTo>
                    <a:pt x="142240" y="38862"/>
                  </a:lnTo>
                  <a:lnTo>
                    <a:pt x="142240" y="0"/>
                  </a:lnTo>
                  <a:lnTo>
                    <a:pt x="132727" y="0"/>
                  </a:lnTo>
                  <a:lnTo>
                    <a:pt x="132727" y="46875"/>
                  </a:lnTo>
                  <a:lnTo>
                    <a:pt x="161937" y="46875"/>
                  </a:lnTo>
                  <a:lnTo>
                    <a:pt x="161937" y="38862"/>
                  </a:lnTo>
                  <a:close/>
                </a:path>
                <a:path w="241300" h="46989">
                  <a:moveTo>
                    <a:pt x="197129" y="0"/>
                  </a:moveTo>
                  <a:lnTo>
                    <a:pt x="161798" y="0"/>
                  </a:lnTo>
                  <a:lnTo>
                    <a:pt x="161798" y="8089"/>
                  </a:lnTo>
                  <a:lnTo>
                    <a:pt x="174701" y="8089"/>
                  </a:lnTo>
                  <a:lnTo>
                    <a:pt x="174701" y="46875"/>
                  </a:lnTo>
                  <a:lnTo>
                    <a:pt x="184213" y="46875"/>
                  </a:lnTo>
                  <a:lnTo>
                    <a:pt x="184213" y="8089"/>
                  </a:lnTo>
                  <a:lnTo>
                    <a:pt x="197129" y="8089"/>
                  </a:lnTo>
                  <a:lnTo>
                    <a:pt x="197129" y="0"/>
                  </a:lnTo>
                  <a:close/>
                </a:path>
                <a:path w="241300" h="46989">
                  <a:moveTo>
                    <a:pt x="240804" y="0"/>
                  </a:moveTo>
                  <a:lnTo>
                    <a:pt x="231292" y="0"/>
                  </a:lnTo>
                  <a:lnTo>
                    <a:pt x="231292" y="18618"/>
                  </a:lnTo>
                  <a:lnTo>
                    <a:pt x="215049" y="18618"/>
                  </a:lnTo>
                  <a:lnTo>
                    <a:pt x="215049" y="0"/>
                  </a:lnTo>
                  <a:lnTo>
                    <a:pt x="205549" y="0"/>
                  </a:lnTo>
                  <a:lnTo>
                    <a:pt x="205549" y="46875"/>
                  </a:lnTo>
                  <a:lnTo>
                    <a:pt x="215049" y="46875"/>
                  </a:lnTo>
                  <a:lnTo>
                    <a:pt x="215049" y="26631"/>
                  </a:lnTo>
                  <a:lnTo>
                    <a:pt x="231292" y="26631"/>
                  </a:lnTo>
                  <a:lnTo>
                    <a:pt x="231292" y="46875"/>
                  </a:lnTo>
                  <a:lnTo>
                    <a:pt x="240804" y="46875"/>
                  </a:lnTo>
                  <a:lnTo>
                    <a:pt x="240804" y="0"/>
                  </a:lnTo>
                  <a:close/>
                </a:path>
              </a:pathLst>
            </a:custGeom>
            <a:solidFill>
              <a:srgbClr val="716A66"/>
            </a:solidFill>
          </p:spPr>
          <p:txBody>
            <a:bodyPr wrap="square" lIns="0" tIns="0" rIns="0" bIns="0" rtlCol="0"/>
            <a:lstStyle/>
            <a:p>
              <a:endParaRPr/>
            </a:p>
          </p:txBody>
        </p:sp>
        <p:pic>
          <p:nvPicPr>
            <p:cNvPr id="7" name="object 7"/>
            <p:cNvPicPr/>
            <p:nvPr/>
          </p:nvPicPr>
          <p:blipFill>
            <a:blip r:embed="rId2" cstate="print"/>
            <a:stretch>
              <a:fillRect/>
            </a:stretch>
          </p:blipFill>
          <p:spPr>
            <a:xfrm>
              <a:off x="1389509" y="1961624"/>
              <a:ext cx="129029" cy="96558"/>
            </a:xfrm>
            <a:prstGeom prst="rect">
              <a:avLst/>
            </a:prstGeom>
          </p:spPr>
        </p:pic>
        <p:pic>
          <p:nvPicPr>
            <p:cNvPr id="8" name="object 8"/>
            <p:cNvPicPr/>
            <p:nvPr/>
          </p:nvPicPr>
          <p:blipFill>
            <a:blip r:embed="rId3" cstate="print"/>
            <a:stretch>
              <a:fillRect/>
            </a:stretch>
          </p:blipFill>
          <p:spPr>
            <a:xfrm>
              <a:off x="1230642" y="1963248"/>
              <a:ext cx="123139" cy="93319"/>
            </a:xfrm>
            <a:prstGeom prst="rect">
              <a:avLst/>
            </a:prstGeom>
          </p:spPr>
        </p:pic>
      </p:grpSp>
      <p:sp>
        <p:nvSpPr>
          <p:cNvPr id="9" name="object 9"/>
          <p:cNvSpPr txBox="1"/>
          <p:nvPr/>
        </p:nvSpPr>
        <p:spPr>
          <a:xfrm>
            <a:off x="2862223" y="1968953"/>
            <a:ext cx="1136015" cy="117475"/>
          </a:xfrm>
          <a:prstGeom prst="rect">
            <a:avLst/>
          </a:prstGeom>
        </p:spPr>
        <p:txBody>
          <a:bodyPr vert="horz" wrap="square" lIns="0" tIns="12700" rIns="0" bIns="0" rtlCol="0">
            <a:spAutoFit/>
          </a:bodyPr>
          <a:lstStyle/>
          <a:p>
            <a:pPr marL="12700">
              <a:lnSpc>
                <a:spcPct val="100000"/>
              </a:lnSpc>
              <a:spcBef>
                <a:spcPts val="100"/>
              </a:spcBef>
            </a:pPr>
            <a:r>
              <a:rPr sz="600" b="1" dirty="0">
                <a:solidFill>
                  <a:srgbClr val="716A66"/>
                </a:solidFill>
                <a:latin typeface="DIN 2014 Demi"/>
                <a:cs typeface="DIN 2014 Demi"/>
              </a:rPr>
              <a:t>Sales Process Mapping </a:t>
            </a:r>
            <a:r>
              <a:rPr sz="600" b="1" spc="-10" dirty="0">
                <a:solidFill>
                  <a:srgbClr val="716A66"/>
                </a:solidFill>
                <a:latin typeface="DIN 2014 Demi"/>
                <a:cs typeface="DIN 2014 Demi"/>
              </a:rPr>
              <a:t>Worksheet</a:t>
            </a:r>
            <a:endParaRPr sz="600">
              <a:latin typeface="DIN 2014 Demi"/>
              <a:cs typeface="DIN 2014 Demi"/>
            </a:endParaRPr>
          </a:p>
        </p:txBody>
      </p:sp>
      <p:sp>
        <p:nvSpPr>
          <p:cNvPr id="10" name="object 10"/>
          <p:cNvSpPr txBox="1"/>
          <p:nvPr/>
        </p:nvSpPr>
        <p:spPr>
          <a:xfrm>
            <a:off x="1217702" y="2157961"/>
            <a:ext cx="474345" cy="93345"/>
          </a:xfrm>
          <a:prstGeom prst="rect">
            <a:avLst/>
          </a:prstGeom>
        </p:spPr>
        <p:txBody>
          <a:bodyPr vert="horz" wrap="square" lIns="0" tIns="11430" rIns="0" bIns="0" rtlCol="0">
            <a:spAutoFit/>
          </a:bodyPr>
          <a:lstStyle/>
          <a:p>
            <a:pPr marL="12700">
              <a:lnSpc>
                <a:spcPct val="100000"/>
              </a:lnSpc>
              <a:spcBef>
                <a:spcPts val="90"/>
              </a:spcBef>
            </a:pPr>
            <a:r>
              <a:rPr sz="450" b="1" spc="-10" dirty="0">
                <a:solidFill>
                  <a:srgbClr val="716A66"/>
                </a:solidFill>
                <a:latin typeface="DIN 2014 Bold"/>
                <a:cs typeface="DIN 2014 Bold"/>
              </a:rPr>
              <a:t>Account</a:t>
            </a:r>
            <a:r>
              <a:rPr sz="450" b="1" spc="5" dirty="0">
                <a:solidFill>
                  <a:srgbClr val="716A66"/>
                </a:solidFill>
                <a:latin typeface="DIN 2014 Bold"/>
                <a:cs typeface="DIN 2014 Bold"/>
              </a:rPr>
              <a:t> </a:t>
            </a:r>
            <a:r>
              <a:rPr sz="450" b="1" spc="-10" dirty="0">
                <a:solidFill>
                  <a:srgbClr val="716A66"/>
                </a:solidFill>
                <a:latin typeface="DIN 2014 Bold"/>
                <a:cs typeface="DIN 2014 Bold"/>
              </a:rPr>
              <a:t>Discovery:</a:t>
            </a:r>
            <a:endParaRPr sz="450">
              <a:latin typeface="DIN 2014 Bold"/>
              <a:cs typeface="DIN 2014 Bold"/>
            </a:endParaRPr>
          </a:p>
        </p:txBody>
      </p:sp>
      <p:sp>
        <p:nvSpPr>
          <p:cNvPr id="11" name="object 11"/>
          <p:cNvSpPr txBox="1"/>
          <p:nvPr/>
        </p:nvSpPr>
        <p:spPr>
          <a:xfrm>
            <a:off x="1217702" y="2970542"/>
            <a:ext cx="601345" cy="93345"/>
          </a:xfrm>
          <a:prstGeom prst="rect">
            <a:avLst/>
          </a:prstGeom>
        </p:spPr>
        <p:txBody>
          <a:bodyPr vert="horz" wrap="square" lIns="0" tIns="11430" rIns="0" bIns="0" rtlCol="0">
            <a:spAutoFit/>
          </a:bodyPr>
          <a:lstStyle/>
          <a:p>
            <a:pPr marL="12700">
              <a:lnSpc>
                <a:spcPct val="100000"/>
              </a:lnSpc>
              <a:spcBef>
                <a:spcPts val="90"/>
              </a:spcBef>
            </a:pPr>
            <a:r>
              <a:rPr sz="450" b="1" dirty="0">
                <a:solidFill>
                  <a:srgbClr val="716A66"/>
                </a:solidFill>
                <a:latin typeface="DIN 2014 Bold"/>
                <a:cs typeface="DIN 2014 Bold"/>
              </a:rPr>
              <a:t>Client</a:t>
            </a:r>
            <a:r>
              <a:rPr sz="450" b="1" spc="20" dirty="0">
                <a:solidFill>
                  <a:srgbClr val="716A66"/>
                </a:solidFill>
                <a:latin typeface="DIN 2014 Bold"/>
                <a:cs typeface="DIN 2014 Bold"/>
              </a:rPr>
              <a:t> </a:t>
            </a:r>
            <a:r>
              <a:rPr sz="450" b="1" spc="-10" dirty="0">
                <a:solidFill>
                  <a:srgbClr val="716A66"/>
                </a:solidFill>
                <a:latin typeface="DIN 2014 Bold"/>
                <a:cs typeface="DIN 2014 Bold"/>
              </a:rPr>
              <a:t>Relationship</a:t>
            </a:r>
            <a:r>
              <a:rPr sz="450" b="1" spc="20" dirty="0">
                <a:solidFill>
                  <a:srgbClr val="716A66"/>
                </a:solidFill>
                <a:latin typeface="DIN 2014 Bold"/>
                <a:cs typeface="DIN 2014 Bold"/>
              </a:rPr>
              <a:t> </a:t>
            </a:r>
            <a:r>
              <a:rPr sz="450" b="1" spc="-20" dirty="0">
                <a:solidFill>
                  <a:srgbClr val="716A66"/>
                </a:solidFill>
                <a:latin typeface="DIN 2014 Bold"/>
                <a:cs typeface="DIN 2014 Bold"/>
              </a:rPr>
              <a:t>Map:</a:t>
            </a:r>
            <a:endParaRPr sz="450">
              <a:latin typeface="DIN 2014 Bold"/>
              <a:cs typeface="DIN 2014 Bold"/>
            </a:endParaRPr>
          </a:p>
        </p:txBody>
      </p:sp>
      <p:sp>
        <p:nvSpPr>
          <p:cNvPr id="12" name="object 12"/>
          <p:cNvSpPr/>
          <p:nvPr/>
        </p:nvSpPr>
        <p:spPr>
          <a:xfrm>
            <a:off x="1230642" y="2671597"/>
            <a:ext cx="2759075" cy="66040"/>
          </a:xfrm>
          <a:custGeom>
            <a:avLst/>
            <a:gdLst/>
            <a:ahLst/>
            <a:cxnLst/>
            <a:rect l="l" t="t" r="r" b="b"/>
            <a:pathLst>
              <a:path w="2759075" h="66039">
                <a:moveTo>
                  <a:pt x="2758528" y="0"/>
                </a:moveTo>
                <a:lnTo>
                  <a:pt x="0" y="0"/>
                </a:lnTo>
                <a:lnTo>
                  <a:pt x="0" y="65709"/>
                </a:lnTo>
                <a:lnTo>
                  <a:pt x="2758528" y="65709"/>
                </a:lnTo>
                <a:lnTo>
                  <a:pt x="2758528" y="0"/>
                </a:lnTo>
                <a:close/>
              </a:path>
            </a:pathLst>
          </a:custGeom>
          <a:solidFill>
            <a:srgbClr val="F1F2F2"/>
          </a:solidFill>
        </p:spPr>
        <p:txBody>
          <a:bodyPr wrap="square" lIns="0" tIns="0" rIns="0" bIns="0" rtlCol="0"/>
          <a:lstStyle/>
          <a:p>
            <a:endParaRPr/>
          </a:p>
        </p:txBody>
      </p:sp>
      <p:sp>
        <p:nvSpPr>
          <p:cNvPr id="13" name="object 13"/>
          <p:cNvSpPr txBox="1"/>
          <p:nvPr/>
        </p:nvSpPr>
        <p:spPr>
          <a:xfrm>
            <a:off x="1230642" y="2667004"/>
            <a:ext cx="2759075" cy="72390"/>
          </a:xfrm>
          <a:prstGeom prst="rect">
            <a:avLst/>
          </a:prstGeom>
        </p:spPr>
        <p:txBody>
          <a:bodyPr vert="horz" wrap="square" lIns="0" tIns="13335" rIns="0" bIns="0" rtlCol="0">
            <a:spAutoFit/>
          </a:bodyPr>
          <a:lstStyle/>
          <a:p>
            <a:pPr marL="14604">
              <a:lnSpc>
                <a:spcPct val="100000"/>
              </a:lnSpc>
              <a:spcBef>
                <a:spcPts val="105"/>
              </a:spcBef>
            </a:pPr>
            <a:r>
              <a:rPr sz="300" b="1" spc="-10" dirty="0">
                <a:solidFill>
                  <a:srgbClr val="716A66"/>
                </a:solidFill>
                <a:latin typeface="DIN 2014 Bold"/>
                <a:cs typeface="DIN 2014 Bold"/>
              </a:rPr>
              <a:t>Distribution:</a:t>
            </a:r>
            <a:endParaRPr sz="300">
              <a:latin typeface="DIN 2014 Bold"/>
              <a:cs typeface="DIN 2014 Bold"/>
            </a:endParaRPr>
          </a:p>
        </p:txBody>
      </p:sp>
      <p:graphicFrame>
        <p:nvGraphicFramePr>
          <p:cNvPr id="14" name="object 14"/>
          <p:cNvGraphicFramePr>
            <a:graphicFrameLocks noGrp="1"/>
          </p:cNvGraphicFramePr>
          <p:nvPr/>
        </p:nvGraphicFramePr>
        <p:xfrm>
          <a:off x="1230642" y="2280095"/>
          <a:ext cx="2758439" cy="259714"/>
        </p:xfrm>
        <a:graphic>
          <a:graphicData uri="http://schemas.openxmlformats.org/drawingml/2006/table">
            <a:tbl>
              <a:tblPr firstRow="1" bandRow="1">
                <a:tableStyleId>{2D5ABB26-0587-4C30-8999-92F81FD0307C}</a:tableStyleId>
              </a:tblPr>
              <a:tblGrid>
                <a:gridCol w="1874520">
                  <a:extLst>
                    <a:ext uri="{9D8B030D-6E8A-4147-A177-3AD203B41FA5}">
                      <a16:colId xmlns:a16="http://schemas.microsoft.com/office/drawing/2014/main" val="20000"/>
                    </a:ext>
                  </a:extLst>
                </a:gridCol>
                <a:gridCol w="883919">
                  <a:extLst>
                    <a:ext uri="{9D8B030D-6E8A-4147-A177-3AD203B41FA5}">
                      <a16:colId xmlns:a16="http://schemas.microsoft.com/office/drawing/2014/main" val="20001"/>
                    </a:ext>
                  </a:extLst>
                </a:gridCol>
              </a:tblGrid>
              <a:tr h="66675">
                <a:tc>
                  <a:txBody>
                    <a:bodyPr/>
                    <a:lstStyle/>
                    <a:p>
                      <a:pPr marL="14604">
                        <a:lnSpc>
                          <a:spcPts val="305"/>
                        </a:lnSpc>
                        <a:spcBef>
                          <a:spcPts val="114"/>
                        </a:spcBef>
                      </a:pPr>
                      <a:r>
                        <a:rPr sz="300" b="1" spc="-10" dirty="0">
                          <a:solidFill>
                            <a:srgbClr val="716A66"/>
                          </a:solidFill>
                          <a:latin typeface="DIN 2014 Bold"/>
                          <a:cs typeface="DIN 2014 Bold"/>
                        </a:rPr>
                        <a:t>Account</a:t>
                      </a:r>
                      <a:r>
                        <a:rPr sz="300" b="1" spc="50" dirty="0">
                          <a:solidFill>
                            <a:srgbClr val="716A66"/>
                          </a:solidFill>
                          <a:latin typeface="DIN 2014 Bold"/>
                          <a:cs typeface="DIN 2014 Bold"/>
                        </a:rPr>
                        <a:t> </a:t>
                      </a:r>
                      <a:r>
                        <a:rPr sz="300" b="1" spc="-10" dirty="0">
                          <a:solidFill>
                            <a:srgbClr val="716A66"/>
                          </a:solidFill>
                          <a:latin typeface="DIN 2014 Bold"/>
                          <a:cs typeface="DIN 2014 Bold"/>
                        </a:rPr>
                        <a:t>Name:</a:t>
                      </a:r>
                      <a:endParaRPr sz="300">
                        <a:latin typeface="DIN 2014 Bold"/>
                        <a:cs typeface="DIN 2014 Bold"/>
                      </a:endParaRPr>
                    </a:p>
                  </a:txBody>
                  <a:tcPr marL="0" marR="0" marT="14604"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19685">
                        <a:lnSpc>
                          <a:spcPts val="305"/>
                        </a:lnSpc>
                        <a:spcBef>
                          <a:spcPts val="114"/>
                        </a:spcBef>
                      </a:pPr>
                      <a:r>
                        <a:rPr sz="300" b="1" spc="-20" dirty="0">
                          <a:solidFill>
                            <a:srgbClr val="716A66"/>
                          </a:solidFill>
                          <a:latin typeface="DIN 2014 Bold"/>
                          <a:cs typeface="DIN 2014 Bold"/>
                        </a:rPr>
                        <a:t>GPO:</a:t>
                      </a:r>
                      <a:endParaRPr sz="300">
                        <a:latin typeface="DIN 2014 Bold"/>
                        <a:cs typeface="DIN 2014 Bold"/>
                      </a:endParaRPr>
                    </a:p>
                  </a:txBody>
                  <a:tcPr marL="0" marR="0" marT="14604"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29539">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63500">
                <a:tc gridSpan="2">
                  <a:txBody>
                    <a:bodyPr/>
                    <a:lstStyle/>
                    <a:p>
                      <a:pPr marL="14604">
                        <a:lnSpc>
                          <a:spcPts val="345"/>
                        </a:lnSpc>
                        <a:spcBef>
                          <a:spcPts val="60"/>
                        </a:spcBef>
                      </a:pPr>
                      <a:r>
                        <a:rPr sz="300" b="1" dirty="0">
                          <a:solidFill>
                            <a:srgbClr val="716A66"/>
                          </a:solidFill>
                          <a:latin typeface="DIN 2014 Bold"/>
                          <a:cs typeface="DIN 2014 Bold"/>
                        </a:rPr>
                        <a:t>Sales </a:t>
                      </a:r>
                      <a:r>
                        <a:rPr sz="300" b="1" spc="-20" dirty="0">
                          <a:solidFill>
                            <a:srgbClr val="716A66"/>
                          </a:solidFill>
                          <a:latin typeface="DIN 2014 Bold"/>
                          <a:cs typeface="DIN 2014 Bold"/>
                        </a:rPr>
                        <a:t>Rep:</a:t>
                      </a:r>
                      <a:endParaRPr sz="300">
                        <a:latin typeface="DIN 2014 Bold"/>
                        <a:cs typeface="DIN 2014 Bold"/>
                      </a:endParaRPr>
                    </a:p>
                  </a:txBody>
                  <a:tcPr marL="0" marR="0" marT="7620"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15" name="object 15"/>
          <p:cNvGrpSpPr/>
          <p:nvPr/>
        </p:nvGrpSpPr>
        <p:grpSpPr>
          <a:xfrm>
            <a:off x="1229057" y="2671279"/>
            <a:ext cx="2762250" cy="2905760"/>
            <a:chOff x="1229057" y="2671279"/>
            <a:chExt cx="2762250" cy="2905760"/>
          </a:xfrm>
        </p:grpSpPr>
        <p:sp>
          <p:nvSpPr>
            <p:cNvPr id="16" name="object 16"/>
            <p:cNvSpPr/>
            <p:nvPr/>
          </p:nvSpPr>
          <p:spPr>
            <a:xfrm>
              <a:off x="1230645" y="2736739"/>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17" name="object 17"/>
            <p:cNvSpPr/>
            <p:nvPr/>
          </p:nvSpPr>
          <p:spPr>
            <a:xfrm>
              <a:off x="1230645" y="2672867"/>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18" name="object 18"/>
            <p:cNvSpPr/>
            <p:nvPr/>
          </p:nvSpPr>
          <p:spPr>
            <a:xfrm>
              <a:off x="1230645" y="2882849"/>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19" name="object 19"/>
            <p:cNvSpPr/>
            <p:nvPr/>
          </p:nvSpPr>
          <p:spPr>
            <a:xfrm>
              <a:off x="1230642" y="3087471"/>
              <a:ext cx="2759075" cy="2489200"/>
            </a:xfrm>
            <a:custGeom>
              <a:avLst/>
              <a:gdLst/>
              <a:ahLst/>
              <a:cxnLst/>
              <a:rect l="l" t="t" r="r" b="b"/>
              <a:pathLst>
                <a:path w="2759075" h="2489200">
                  <a:moveTo>
                    <a:pt x="2758529" y="2397150"/>
                  </a:moveTo>
                  <a:lnTo>
                    <a:pt x="0" y="2397150"/>
                  </a:lnTo>
                  <a:lnTo>
                    <a:pt x="0" y="2488971"/>
                  </a:lnTo>
                  <a:lnTo>
                    <a:pt x="2758529" y="2488971"/>
                  </a:lnTo>
                  <a:lnTo>
                    <a:pt x="2758529" y="2397150"/>
                  </a:lnTo>
                  <a:close/>
                </a:path>
                <a:path w="2759075" h="2489200">
                  <a:moveTo>
                    <a:pt x="2758529" y="2089200"/>
                  </a:moveTo>
                  <a:lnTo>
                    <a:pt x="0" y="2089200"/>
                  </a:lnTo>
                  <a:lnTo>
                    <a:pt x="0" y="2181034"/>
                  </a:lnTo>
                  <a:lnTo>
                    <a:pt x="2758529" y="2181034"/>
                  </a:lnTo>
                  <a:lnTo>
                    <a:pt x="2758529" y="2089200"/>
                  </a:lnTo>
                  <a:close/>
                </a:path>
                <a:path w="2759075" h="2489200">
                  <a:moveTo>
                    <a:pt x="2758529" y="1781263"/>
                  </a:moveTo>
                  <a:lnTo>
                    <a:pt x="0" y="1781263"/>
                  </a:lnTo>
                  <a:lnTo>
                    <a:pt x="0" y="1873097"/>
                  </a:lnTo>
                  <a:lnTo>
                    <a:pt x="2758529" y="1873097"/>
                  </a:lnTo>
                  <a:lnTo>
                    <a:pt x="2758529" y="1781263"/>
                  </a:lnTo>
                  <a:close/>
                </a:path>
                <a:path w="2759075" h="2489200">
                  <a:moveTo>
                    <a:pt x="2758529" y="1473339"/>
                  </a:moveTo>
                  <a:lnTo>
                    <a:pt x="0" y="1473339"/>
                  </a:lnTo>
                  <a:lnTo>
                    <a:pt x="0" y="1565173"/>
                  </a:lnTo>
                  <a:lnTo>
                    <a:pt x="2758529" y="1565173"/>
                  </a:lnTo>
                  <a:lnTo>
                    <a:pt x="2758529" y="1473339"/>
                  </a:lnTo>
                  <a:close/>
                </a:path>
                <a:path w="2759075" h="2489200">
                  <a:moveTo>
                    <a:pt x="2758529" y="1165402"/>
                  </a:moveTo>
                  <a:lnTo>
                    <a:pt x="0" y="1165402"/>
                  </a:lnTo>
                  <a:lnTo>
                    <a:pt x="0" y="1257236"/>
                  </a:lnTo>
                  <a:lnTo>
                    <a:pt x="2758529" y="1257236"/>
                  </a:lnTo>
                  <a:lnTo>
                    <a:pt x="2758529" y="1165402"/>
                  </a:lnTo>
                  <a:close/>
                </a:path>
                <a:path w="2759075" h="2489200">
                  <a:moveTo>
                    <a:pt x="2758529" y="0"/>
                  </a:moveTo>
                  <a:lnTo>
                    <a:pt x="0" y="0"/>
                  </a:lnTo>
                  <a:lnTo>
                    <a:pt x="0" y="91833"/>
                  </a:lnTo>
                  <a:lnTo>
                    <a:pt x="2758529" y="91833"/>
                  </a:lnTo>
                  <a:lnTo>
                    <a:pt x="2758529" y="0"/>
                  </a:lnTo>
                  <a:close/>
                </a:path>
              </a:pathLst>
            </a:custGeom>
            <a:solidFill>
              <a:srgbClr val="F1F2F2"/>
            </a:solidFill>
          </p:spPr>
          <p:txBody>
            <a:bodyPr wrap="square" lIns="0" tIns="0" rIns="0" bIns="0" rtlCol="0"/>
            <a:lstStyle/>
            <a:p>
              <a:endParaRPr/>
            </a:p>
          </p:txBody>
        </p:sp>
      </p:grpSp>
      <p:sp>
        <p:nvSpPr>
          <p:cNvPr id="20" name="object 20"/>
          <p:cNvSpPr txBox="1"/>
          <p:nvPr/>
        </p:nvSpPr>
        <p:spPr>
          <a:xfrm>
            <a:off x="1230642" y="3096511"/>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Organization</a:t>
            </a:r>
            <a:r>
              <a:rPr sz="300" b="1" spc="35" dirty="0">
                <a:solidFill>
                  <a:srgbClr val="716A66"/>
                </a:solidFill>
                <a:latin typeface="DIN 2014 Bold"/>
                <a:cs typeface="DIN 2014 Bold"/>
              </a:rPr>
              <a:t> </a:t>
            </a:r>
            <a:r>
              <a:rPr sz="300" b="1" spc="-10" dirty="0">
                <a:solidFill>
                  <a:srgbClr val="716A66"/>
                </a:solidFill>
                <a:latin typeface="DIN 2014 Bold"/>
                <a:cs typeface="DIN 2014 Bold"/>
              </a:rPr>
              <a:t>Overview:</a:t>
            </a:r>
            <a:endParaRPr sz="300">
              <a:latin typeface="DIN 2014 Bold"/>
              <a:cs typeface="DIN 2014 Bold"/>
            </a:endParaRPr>
          </a:p>
        </p:txBody>
      </p:sp>
      <p:graphicFrame>
        <p:nvGraphicFramePr>
          <p:cNvPr id="21" name="object 21"/>
          <p:cNvGraphicFramePr>
            <a:graphicFrameLocks noGrp="1"/>
          </p:cNvGraphicFramePr>
          <p:nvPr/>
        </p:nvGraphicFramePr>
        <p:xfrm>
          <a:off x="1230642" y="3406831"/>
          <a:ext cx="2758438" cy="641350"/>
        </p:xfrm>
        <a:graphic>
          <a:graphicData uri="http://schemas.openxmlformats.org/drawingml/2006/table">
            <a:tbl>
              <a:tblPr firstRow="1" bandRow="1">
                <a:tableStyleId>{2D5ABB26-0587-4C30-8999-92F81FD0307C}</a:tableStyleId>
              </a:tblPr>
              <a:tblGrid>
                <a:gridCol w="405130">
                  <a:extLst>
                    <a:ext uri="{9D8B030D-6E8A-4147-A177-3AD203B41FA5}">
                      <a16:colId xmlns:a16="http://schemas.microsoft.com/office/drawing/2014/main" val="20000"/>
                    </a:ext>
                  </a:extLst>
                </a:gridCol>
                <a:gridCol w="1337945">
                  <a:extLst>
                    <a:ext uri="{9D8B030D-6E8A-4147-A177-3AD203B41FA5}">
                      <a16:colId xmlns:a16="http://schemas.microsoft.com/office/drawing/2014/main" val="20001"/>
                    </a:ext>
                  </a:extLst>
                </a:gridCol>
                <a:gridCol w="734694">
                  <a:extLst>
                    <a:ext uri="{9D8B030D-6E8A-4147-A177-3AD203B41FA5}">
                      <a16:colId xmlns:a16="http://schemas.microsoft.com/office/drawing/2014/main" val="20002"/>
                    </a:ext>
                  </a:extLst>
                </a:gridCol>
                <a:gridCol w="280669">
                  <a:extLst>
                    <a:ext uri="{9D8B030D-6E8A-4147-A177-3AD203B41FA5}">
                      <a16:colId xmlns:a16="http://schemas.microsoft.com/office/drawing/2014/main" val="20003"/>
                    </a:ext>
                  </a:extLst>
                </a:gridCol>
              </a:tblGrid>
              <a:tr h="68580">
                <a:tc>
                  <a:txBody>
                    <a:bodyPr/>
                    <a:lstStyle/>
                    <a:p>
                      <a:pPr marL="14604">
                        <a:lnSpc>
                          <a:spcPts val="305"/>
                        </a:lnSpc>
                        <a:spcBef>
                          <a:spcPts val="135"/>
                        </a:spcBef>
                      </a:pPr>
                      <a:r>
                        <a:rPr sz="300" b="1" dirty="0">
                          <a:solidFill>
                            <a:srgbClr val="716A66"/>
                          </a:solidFill>
                          <a:latin typeface="DIN 2014 Bold"/>
                          <a:cs typeface="DIN 2014 Bold"/>
                        </a:rPr>
                        <a:t>Role:</a:t>
                      </a:r>
                      <a:r>
                        <a:rPr sz="300" b="1" spc="-5" dirty="0">
                          <a:solidFill>
                            <a:srgbClr val="716A66"/>
                          </a:solidFill>
                          <a:latin typeface="DIN 2014 Bold"/>
                          <a:cs typeface="DIN 2014 Bold"/>
                        </a:rPr>
                        <a:t> </a:t>
                      </a:r>
                      <a:r>
                        <a:rPr sz="250" spc="10" dirty="0">
                          <a:solidFill>
                            <a:srgbClr val="716A66"/>
                          </a:solidFill>
                          <a:latin typeface="DIN 2014 Light"/>
                          <a:cs typeface="DIN 2014 Light"/>
                        </a:rPr>
                        <a:t>(descision</a:t>
                      </a:r>
                      <a:r>
                        <a:rPr sz="250" spc="5" dirty="0">
                          <a:solidFill>
                            <a:srgbClr val="716A66"/>
                          </a:solidFill>
                          <a:latin typeface="DIN 2014 Light"/>
                          <a:cs typeface="DIN 2014 Light"/>
                        </a:rPr>
                        <a:t> </a:t>
                      </a:r>
                      <a:r>
                        <a:rPr sz="250" spc="-10" dirty="0">
                          <a:solidFill>
                            <a:srgbClr val="716A66"/>
                          </a:solidFill>
                          <a:latin typeface="DIN 2014 Light"/>
                          <a:cs typeface="DIN 2014 Light"/>
                        </a:rPr>
                        <a:t>maker?)</a:t>
                      </a:r>
                      <a:endParaRPr sz="250">
                        <a:latin typeface="DIN 2014 Light"/>
                        <a:cs typeface="DIN 2014 Light"/>
                      </a:endParaRPr>
                    </a:p>
                  </a:txBody>
                  <a:tcPr marL="0" marR="0" marT="1714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0320">
                        <a:lnSpc>
                          <a:spcPts val="305"/>
                        </a:lnSpc>
                        <a:spcBef>
                          <a:spcPts val="130"/>
                        </a:spcBef>
                      </a:pPr>
                      <a:r>
                        <a:rPr sz="300" b="1" dirty="0">
                          <a:solidFill>
                            <a:srgbClr val="716A66"/>
                          </a:solidFill>
                          <a:latin typeface="DIN 2014 Bold"/>
                          <a:cs typeface="DIN 2014 Bold"/>
                        </a:rPr>
                        <a:t>Name, Title, </a:t>
                      </a:r>
                      <a:r>
                        <a:rPr sz="300" b="1" spc="-10" dirty="0">
                          <a:solidFill>
                            <a:srgbClr val="716A66"/>
                          </a:solidFill>
                          <a:latin typeface="DIN 2014 Bold"/>
                          <a:cs typeface="DIN 2014 Bold"/>
                        </a:rPr>
                        <a:t>Email:</a:t>
                      </a:r>
                      <a:endParaRPr sz="300">
                        <a:latin typeface="DIN 2014 Bold"/>
                        <a:cs typeface="DIN 2014 Bold"/>
                      </a:endParaRPr>
                    </a:p>
                  </a:txBody>
                  <a:tcPr marL="0" marR="0" marT="1651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2860">
                        <a:lnSpc>
                          <a:spcPts val="305"/>
                        </a:lnSpc>
                        <a:spcBef>
                          <a:spcPts val="130"/>
                        </a:spcBef>
                      </a:pPr>
                      <a:r>
                        <a:rPr sz="300" b="1" dirty="0">
                          <a:solidFill>
                            <a:srgbClr val="716A66"/>
                          </a:solidFill>
                          <a:latin typeface="DIN 2014 Bold"/>
                          <a:cs typeface="DIN 2014 Bold"/>
                        </a:rPr>
                        <a:t>Personal Wins /</a:t>
                      </a:r>
                      <a:r>
                        <a:rPr sz="300" b="1" spc="5" dirty="0">
                          <a:solidFill>
                            <a:srgbClr val="716A66"/>
                          </a:solidFill>
                          <a:latin typeface="DIN 2014 Bold"/>
                          <a:cs typeface="DIN 2014 Bold"/>
                        </a:rPr>
                        <a:t> </a:t>
                      </a:r>
                      <a:r>
                        <a:rPr sz="300" b="1" spc="-10" dirty="0">
                          <a:solidFill>
                            <a:srgbClr val="716A66"/>
                          </a:solidFill>
                          <a:latin typeface="DIN 2014 Bold"/>
                          <a:cs typeface="DIN 2014 Bold"/>
                        </a:rPr>
                        <a:t>Concerns:</a:t>
                      </a:r>
                      <a:endParaRPr sz="300">
                        <a:latin typeface="DIN 2014 Bold"/>
                        <a:cs typeface="DIN 2014 Bold"/>
                      </a:endParaRPr>
                    </a:p>
                  </a:txBody>
                  <a:tcPr marL="0" marR="0" marT="1651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0955">
                        <a:lnSpc>
                          <a:spcPts val="305"/>
                        </a:lnSpc>
                        <a:spcBef>
                          <a:spcPts val="130"/>
                        </a:spcBef>
                      </a:pPr>
                      <a:r>
                        <a:rPr sz="300" b="1" spc="-10" dirty="0">
                          <a:solidFill>
                            <a:srgbClr val="716A66"/>
                          </a:solidFill>
                          <a:latin typeface="DIN 2014 Bold"/>
                          <a:cs typeface="DIN 2014 Bold"/>
                        </a:rPr>
                        <a:t>Friend/Foe:</a:t>
                      </a:r>
                      <a:endParaRPr sz="300">
                        <a:latin typeface="DIN 2014 Bold"/>
                        <a:cs typeface="DIN 2014 Bold"/>
                      </a:endParaRPr>
                    </a:p>
                  </a:txBody>
                  <a:tcPr marL="0" marR="0" marT="16510"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5240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17272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2"/>
                  </a:ext>
                </a:extLst>
              </a:tr>
              <a:tr h="15748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3"/>
                  </a:ext>
                </a:extLst>
              </a:tr>
              <a:tr h="90170">
                <a:tc gridSpan="4">
                  <a:txBody>
                    <a:bodyPr/>
                    <a:lstStyle/>
                    <a:p>
                      <a:pPr marL="14604">
                        <a:lnSpc>
                          <a:spcPct val="100000"/>
                        </a:lnSpc>
                        <a:spcBef>
                          <a:spcPts val="215"/>
                        </a:spcBef>
                      </a:pPr>
                      <a:r>
                        <a:rPr sz="300" b="1" spc="10" dirty="0">
                          <a:solidFill>
                            <a:srgbClr val="716A66"/>
                          </a:solidFill>
                          <a:latin typeface="DIN 2014 Bold"/>
                          <a:cs typeface="DIN 2014 Bold"/>
                        </a:rPr>
                        <a:t>Understanding</a:t>
                      </a:r>
                      <a:r>
                        <a:rPr sz="300" b="1" spc="35"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40" dirty="0">
                          <a:solidFill>
                            <a:srgbClr val="716A66"/>
                          </a:solidFill>
                          <a:latin typeface="DIN 2014 Bold"/>
                          <a:cs typeface="DIN 2014 Bold"/>
                        </a:rPr>
                        <a:t> </a:t>
                      </a:r>
                      <a:r>
                        <a:rPr sz="300" b="1" spc="10" dirty="0">
                          <a:solidFill>
                            <a:srgbClr val="716A66"/>
                          </a:solidFill>
                          <a:latin typeface="DIN 2014 Bold"/>
                          <a:cs typeface="DIN 2014 Bold"/>
                        </a:rPr>
                        <a:t>customer</a:t>
                      </a:r>
                      <a:r>
                        <a:rPr sz="300" b="1" spc="35" dirty="0">
                          <a:solidFill>
                            <a:srgbClr val="716A66"/>
                          </a:solidFill>
                          <a:latin typeface="DIN 2014 Bold"/>
                          <a:cs typeface="DIN 2014 Bold"/>
                        </a:rPr>
                        <a:t> </a:t>
                      </a:r>
                      <a:r>
                        <a:rPr sz="300" b="1" spc="10" dirty="0">
                          <a:solidFill>
                            <a:srgbClr val="716A66"/>
                          </a:solidFill>
                          <a:latin typeface="DIN 2014 Bold"/>
                          <a:cs typeface="DIN 2014 Bold"/>
                        </a:rPr>
                        <a:t>needs</a:t>
                      </a:r>
                      <a:r>
                        <a:rPr sz="300" b="1" spc="40" dirty="0">
                          <a:solidFill>
                            <a:srgbClr val="716A66"/>
                          </a:solidFill>
                          <a:latin typeface="DIN 2014 Bold"/>
                          <a:cs typeface="DIN 2014 Bold"/>
                        </a:rPr>
                        <a:t> </a:t>
                      </a:r>
                      <a:r>
                        <a:rPr sz="300" b="1" spc="10" dirty="0">
                          <a:solidFill>
                            <a:srgbClr val="716A66"/>
                          </a:solidFill>
                          <a:latin typeface="DIN 2014 Bold"/>
                          <a:cs typeface="DIN 2014 Bold"/>
                        </a:rPr>
                        <a:t>(challenges,</a:t>
                      </a:r>
                      <a:r>
                        <a:rPr sz="300" b="1" spc="35" dirty="0">
                          <a:solidFill>
                            <a:srgbClr val="716A66"/>
                          </a:solidFill>
                          <a:latin typeface="DIN 2014 Bold"/>
                          <a:cs typeface="DIN 2014 Bold"/>
                        </a:rPr>
                        <a:t> </a:t>
                      </a:r>
                      <a:r>
                        <a:rPr sz="300" b="1" spc="10" dirty="0">
                          <a:solidFill>
                            <a:srgbClr val="716A66"/>
                          </a:solidFill>
                          <a:latin typeface="DIN 2014 Bold"/>
                          <a:cs typeface="DIN 2014 Bold"/>
                        </a:rPr>
                        <a:t>opportunities,</a:t>
                      </a:r>
                      <a:r>
                        <a:rPr sz="300" b="1" spc="40" dirty="0">
                          <a:solidFill>
                            <a:srgbClr val="716A66"/>
                          </a:solidFill>
                          <a:latin typeface="DIN 2014 Bold"/>
                          <a:cs typeface="DIN 2014 Bold"/>
                        </a:rPr>
                        <a:t> </a:t>
                      </a:r>
                      <a:r>
                        <a:rPr sz="300" b="1" spc="-10" dirty="0">
                          <a:solidFill>
                            <a:srgbClr val="716A66"/>
                          </a:solidFill>
                          <a:latin typeface="DIN 2014 Bold"/>
                          <a:cs typeface="DIN 2014 Bold"/>
                        </a:rPr>
                        <a:t>roadblocks):</a:t>
                      </a:r>
                      <a:endParaRPr sz="300">
                        <a:latin typeface="DIN 2014 Bold"/>
                        <a:cs typeface="DIN 2014 Bold"/>
                      </a:endParaRPr>
                    </a:p>
                  </a:txBody>
                  <a:tcPr marL="0" marR="0" marT="27305"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4"/>
                  </a:ext>
                </a:extLst>
              </a:tr>
            </a:tbl>
          </a:graphicData>
        </a:graphic>
      </p:graphicFrame>
      <p:sp>
        <p:nvSpPr>
          <p:cNvPr id="22" name="object 22"/>
          <p:cNvSpPr txBox="1"/>
          <p:nvPr/>
        </p:nvSpPr>
        <p:spPr>
          <a:xfrm>
            <a:off x="1230642" y="4261938"/>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Competitors</a:t>
            </a:r>
            <a:r>
              <a:rPr sz="300" b="1" spc="30" dirty="0">
                <a:solidFill>
                  <a:srgbClr val="716A66"/>
                </a:solidFill>
                <a:latin typeface="DIN 2014 Bold"/>
                <a:cs typeface="DIN 2014 Bold"/>
              </a:rPr>
              <a:t> </a:t>
            </a:r>
            <a:r>
              <a:rPr sz="300" b="1" spc="10" dirty="0">
                <a:solidFill>
                  <a:srgbClr val="716A66"/>
                </a:solidFill>
                <a:latin typeface="DIN 2014 Bold"/>
                <a:cs typeface="DIN 2014 Bold"/>
              </a:rPr>
              <a:t>and</a:t>
            </a:r>
            <a:r>
              <a:rPr sz="300" b="1" spc="35" dirty="0">
                <a:solidFill>
                  <a:srgbClr val="716A66"/>
                </a:solidFill>
                <a:latin typeface="DIN 2014 Bold"/>
                <a:cs typeface="DIN 2014 Bold"/>
              </a:rPr>
              <a:t> </a:t>
            </a:r>
            <a:r>
              <a:rPr sz="300" b="1" spc="10" dirty="0">
                <a:solidFill>
                  <a:srgbClr val="716A66"/>
                </a:solidFill>
                <a:latin typeface="DIN 2014 Bold"/>
                <a:cs typeface="DIN 2014 Bold"/>
              </a:rPr>
              <a:t>current</a:t>
            </a:r>
            <a:r>
              <a:rPr sz="300" b="1" spc="35" dirty="0">
                <a:solidFill>
                  <a:srgbClr val="716A66"/>
                </a:solidFill>
                <a:latin typeface="DIN 2014 Bold"/>
                <a:cs typeface="DIN 2014 Bold"/>
              </a:rPr>
              <a:t> </a:t>
            </a:r>
            <a:r>
              <a:rPr sz="300" b="1" spc="10" dirty="0">
                <a:solidFill>
                  <a:srgbClr val="716A66"/>
                </a:solidFill>
                <a:latin typeface="DIN 2014 Bold"/>
                <a:cs typeface="DIN 2014 Bold"/>
              </a:rPr>
              <a:t>purchasing</a:t>
            </a:r>
            <a:r>
              <a:rPr sz="300" b="1" spc="35" dirty="0">
                <a:solidFill>
                  <a:srgbClr val="716A66"/>
                </a:solidFill>
                <a:latin typeface="DIN 2014 Bold"/>
                <a:cs typeface="DIN 2014 Bold"/>
              </a:rPr>
              <a:t> </a:t>
            </a:r>
            <a:r>
              <a:rPr sz="300" b="1" spc="-10" dirty="0">
                <a:solidFill>
                  <a:srgbClr val="716A66"/>
                </a:solidFill>
                <a:latin typeface="DIN 2014 Bold"/>
                <a:cs typeface="DIN 2014 Bold"/>
              </a:rPr>
              <a:t>habits:</a:t>
            </a:r>
            <a:endParaRPr sz="300">
              <a:latin typeface="DIN 2014 Bold"/>
              <a:cs typeface="DIN 2014 Bold"/>
            </a:endParaRPr>
          </a:p>
        </p:txBody>
      </p:sp>
      <p:sp>
        <p:nvSpPr>
          <p:cNvPr id="23" name="object 23"/>
          <p:cNvSpPr txBox="1"/>
          <p:nvPr/>
        </p:nvSpPr>
        <p:spPr>
          <a:xfrm>
            <a:off x="1230642" y="4569873"/>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Existing</a:t>
            </a:r>
            <a:r>
              <a:rPr sz="300" b="1" spc="25" dirty="0">
                <a:solidFill>
                  <a:srgbClr val="716A66"/>
                </a:solidFill>
                <a:latin typeface="DIN 2014 Bold"/>
                <a:cs typeface="DIN 2014 Bold"/>
              </a:rPr>
              <a:t> </a:t>
            </a:r>
            <a:r>
              <a:rPr sz="300" b="1" spc="10" dirty="0">
                <a:solidFill>
                  <a:srgbClr val="716A66"/>
                </a:solidFill>
                <a:latin typeface="DIN 2014 Bold"/>
                <a:cs typeface="DIN 2014 Bold"/>
              </a:rPr>
              <a:t>JSI</a:t>
            </a:r>
            <a:r>
              <a:rPr sz="300" b="1" spc="30" dirty="0">
                <a:solidFill>
                  <a:srgbClr val="716A66"/>
                </a:solidFill>
                <a:latin typeface="DIN 2014 Bold"/>
                <a:cs typeface="DIN 2014 Bold"/>
              </a:rPr>
              <a:t> </a:t>
            </a:r>
            <a:r>
              <a:rPr sz="300" b="1" spc="-10" dirty="0">
                <a:solidFill>
                  <a:srgbClr val="716A66"/>
                </a:solidFill>
                <a:latin typeface="DIN 2014 Bold"/>
                <a:cs typeface="DIN 2014 Bold"/>
              </a:rPr>
              <a:t>Projects:</a:t>
            </a:r>
            <a:endParaRPr sz="300">
              <a:latin typeface="DIN 2014 Bold"/>
              <a:cs typeface="DIN 2014 Bold"/>
            </a:endParaRPr>
          </a:p>
        </p:txBody>
      </p:sp>
      <p:sp>
        <p:nvSpPr>
          <p:cNvPr id="24" name="object 24"/>
          <p:cNvSpPr txBox="1"/>
          <p:nvPr/>
        </p:nvSpPr>
        <p:spPr>
          <a:xfrm>
            <a:off x="1230642" y="4877807"/>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Past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BIDS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win/lose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ratio:</a:t>
            </a:r>
            <a:endParaRPr sz="300">
              <a:latin typeface="DIN 2014 Bold"/>
              <a:cs typeface="DIN 2014 Bold"/>
            </a:endParaRPr>
          </a:p>
        </p:txBody>
      </p:sp>
      <p:sp>
        <p:nvSpPr>
          <p:cNvPr id="25" name="object 25"/>
          <p:cNvSpPr txBox="1"/>
          <p:nvPr/>
        </p:nvSpPr>
        <p:spPr>
          <a:xfrm>
            <a:off x="1230642" y="5185741"/>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JSI</a:t>
            </a:r>
            <a:r>
              <a:rPr sz="300" b="1" spc="20" dirty="0">
                <a:solidFill>
                  <a:srgbClr val="716A66"/>
                </a:solidFill>
                <a:latin typeface="DIN 2014 Bold"/>
                <a:cs typeface="DIN 2014 Bold"/>
              </a:rPr>
              <a:t> </a:t>
            </a:r>
            <a:r>
              <a:rPr sz="300" b="1" spc="10" dirty="0">
                <a:solidFill>
                  <a:srgbClr val="716A66"/>
                </a:solidFill>
                <a:latin typeface="DIN 2014 Bold"/>
                <a:cs typeface="DIN 2014 Bold"/>
              </a:rPr>
              <a:t>Identified</a:t>
            </a:r>
            <a:r>
              <a:rPr sz="300" b="1" spc="25" dirty="0">
                <a:solidFill>
                  <a:srgbClr val="716A66"/>
                </a:solidFill>
                <a:latin typeface="DIN 2014 Bold"/>
                <a:cs typeface="DIN 2014 Bold"/>
              </a:rPr>
              <a:t> </a:t>
            </a:r>
            <a:r>
              <a:rPr sz="300" b="1" spc="10" dirty="0">
                <a:solidFill>
                  <a:srgbClr val="716A66"/>
                </a:solidFill>
                <a:latin typeface="DIN 2014 Bold"/>
                <a:cs typeface="DIN 2014 Bold"/>
              </a:rPr>
              <a:t>Pain</a:t>
            </a:r>
            <a:r>
              <a:rPr sz="300" b="1" spc="20" dirty="0">
                <a:solidFill>
                  <a:srgbClr val="716A66"/>
                </a:solidFill>
                <a:latin typeface="DIN 2014 Bold"/>
                <a:cs typeface="DIN 2014 Bold"/>
              </a:rPr>
              <a:t> </a:t>
            </a:r>
            <a:r>
              <a:rPr sz="300" b="1" spc="10" dirty="0">
                <a:solidFill>
                  <a:srgbClr val="716A66"/>
                </a:solidFill>
                <a:latin typeface="DIN 2014 Bold"/>
                <a:cs typeface="DIN 2014 Bold"/>
              </a:rPr>
              <a:t>/</a:t>
            </a:r>
            <a:r>
              <a:rPr sz="300" b="1" spc="25" dirty="0">
                <a:solidFill>
                  <a:srgbClr val="716A66"/>
                </a:solidFill>
                <a:latin typeface="DIN 2014 Bold"/>
                <a:cs typeface="DIN 2014 Bold"/>
              </a:rPr>
              <a:t> </a:t>
            </a:r>
            <a:r>
              <a:rPr sz="300" b="1" spc="10" dirty="0">
                <a:solidFill>
                  <a:srgbClr val="716A66"/>
                </a:solidFill>
                <a:latin typeface="DIN 2014 Bold"/>
                <a:cs typeface="DIN 2014 Bold"/>
              </a:rPr>
              <a:t>Gains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(product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failures,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leadtime,</a:t>
            </a:r>
            <a:r>
              <a:rPr sz="300" b="1" spc="20" dirty="0">
                <a:solidFill>
                  <a:srgbClr val="716A66"/>
                </a:solidFill>
                <a:latin typeface="DIN 2014 Bold"/>
                <a:cs typeface="DIN 2014 Bold"/>
              </a:rPr>
              <a:t> </a:t>
            </a:r>
            <a:r>
              <a:rPr sz="300" b="1" spc="10" dirty="0">
                <a:solidFill>
                  <a:srgbClr val="716A66"/>
                </a:solidFill>
                <a:latin typeface="DIN 2014 Bold"/>
                <a:cs typeface="DIN 2014 Bold"/>
              </a:rPr>
              <a:t>services,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new</a:t>
            </a:r>
            <a:r>
              <a:rPr sz="300" b="1" spc="25" dirty="0">
                <a:solidFill>
                  <a:srgbClr val="716A66"/>
                </a:solidFill>
                <a:latin typeface="DIN 2014 Bold"/>
                <a:cs typeface="DIN 2014 Bold"/>
              </a:rPr>
              <a:t> </a:t>
            </a:r>
            <a:r>
              <a:rPr sz="300" b="1" spc="10" dirty="0">
                <a:solidFill>
                  <a:srgbClr val="716A66"/>
                </a:solidFill>
                <a:latin typeface="DIN 2014 Bold"/>
                <a:cs typeface="DIN 2014 Bold"/>
              </a:rPr>
              <a:t>performance</a:t>
            </a:r>
            <a:r>
              <a:rPr sz="300" b="1" spc="20" dirty="0">
                <a:solidFill>
                  <a:srgbClr val="716A66"/>
                </a:solidFill>
                <a:latin typeface="DIN 2014 Bold"/>
                <a:cs typeface="DIN 2014 Bold"/>
              </a:rPr>
              <a:t> </a:t>
            </a:r>
            <a:r>
              <a:rPr sz="300" b="1" spc="-10" dirty="0">
                <a:solidFill>
                  <a:srgbClr val="716A66"/>
                </a:solidFill>
                <a:latin typeface="DIN 2014 Bold"/>
                <a:cs typeface="DIN 2014 Bold"/>
              </a:rPr>
              <a:t>criteria):</a:t>
            </a:r>
            <a:endParaRPr sz="300">
              <a:latin typeface="DIN 2014 Bold"/>
              <a:cs typeface="DIN 2014 Bold"/>
            </a:endParaRPr>
          </a:p>
        </p:txBody>
      </p:sp>
      <p:sp>
        <p:nvSpPr>
          <p:cNvPr id="26" name="object 26"/>
          <p:cNvSpPr txBox="1"/>
          <p:nvPr/>
        </p:nvSpPr>
        <p:spPr>
          <a:xfrm>
            <a:off x="1230642" y="5493676"/>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A&amp;D</a:t>
            </a:r>
            <a:r>
              <a:rPr sz="300" b="1" spc="15" dirty="0">
                <a:solidFill>
                  <a:srgbClr val="716A66"/>
                </a:solidFill>
                <a:latin typeface="DIN 2014 Bold"/>
                <a:cs typeface="DIN 2014 Bold"/>
              </a:rPr>
              <a:t> </a:t>
            </a:r>
            <a:r>
              <a:rPr sz="300" b="1" spc="10" dirty="0">
                <a:solidFill>
                  <a:srgbClr val="716A66"/>
                </a:solidFill>
                <a:latin typeface="DIN 2014 Bold"/>
                <a:cs typeface="DIN 2014 Bold"/>
              </a:rPr>
              <a:t>firms</a:t>
            </a:r>
            <a:r>
              <a:rPr sz="300" b="1" spc="20" dirty="0">
                <a:solidFill>
                  <a:srgbClr val="716A66"/>
                </a:solidFill>
                <a:latin typeface="DIN 2014 Bold"/>
                <a:cs typeface="DIN 2014 Bold"/>
              </a:rPr>
              <a:t> </a:t>
            </a:r>
            <a:r>
              <a:rPr sz="300" b="1" spc="10" dirty="0">
                <a:solidFill>
                  <a:srgbClr val="716A66"/>
                </a:solidFill>
                <a:latin typeface="DIN 2014 Bold"/>
                <a:cs typeface="DIN 2014 Bold"/>
              </a:rPr>
              <a:t>that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work</a:t>
            </a:r>
            <a:r>
              <a:rPr sz="300" b="1" spc="20" dirty="0">
                <a:solidFill>
                  <a:srgbClr val="716A66"/>
                </a:solidFill>
                <a:latin typeface="DIN 2014 Bold"/>
                <a:cs typeface="DIN 2014 Bold"/>
              </a:rPr>
              <a:t> </a:t>
            </a:r>
            <a:r>
              <a:rPr sz="300" b="1" spc="10" dirty="0">
                <a:solidFill>
                  <a:srgbClr val="716A66"/>
                </a:solidFill>
                <a:latin typeface="DIN 2014 Bold"/>
                <a:cs typeface="DIN 2014 Bold"/>
              </a:rPr>
              <a:t>with</a:t>
            </a:r>
            <a:r>
              <a:rPr sz="300" b="1" spc="20" dirty="0">
                <a:solidFill>
                  <a:srgbClr val="716A66"/>
                </a:solidFill>
                <a:latin typeface="DIN 2014 Bold"/>
                <a:cs typeface="DIN 2014 Bold"/>
              </a:rPr>
              <a:t> </a:t>
            </a:r>
            <a:r>
              <a:rPr sz="300" b="1" spc="10" dirty="0">
                <a:solidFill>
                  <a:srgbClr val="716A66"/>
                </a:solidFill>
                <a:latin typeface="DIN 2014 Bold"/>
                <a:cs typeface="DIN 2014 Bold"/>
              </a:rPr>
              <a:t>Healthcare</a:t>
            </a:r>
            <a:r>
              <a:rPr sz="300" b="1" spc="20" dirty="0">
                <a:solidFill>
                  <a:srgbClr val="716A66"/>
                </a:solidFill>
                <a:latin typeface="DIN 2014 Bold"/>
                <a:cs typeface="DIN 2014 Bold"/>
              </a:rPr>
              <a:t> </a:t>
            </a:r>
            <a:r>
              <a:rPr sz="300" b="1" spc="-10" dirty="0">
                <a:solidFill>
                  <a:srgbClr val="716A66"/>
                </a:solidFill>
                <a:latin typeface="DIN 2014 Bold"/>
                <a:cs typeface="DIN 2014 Bold"/>
              </a:rPr>
              <a:t>Account:</a:t>
            </a:r>
            <a:endParaRPr sz="300" dirty="0">
              <a:latin typeface="DIN 2014 Bold"/>
              <a:cs typeface="DIN 2014 Bold"/>
            </a:endParaRPr>
          </a:p>
        </p:txBody>
      </p:sp>
      <p:grpSp>
        <p:nvGrpSpPr>
          <p:cNvPr id="27" name="object 27"/>
          <p:cNvGrpSpPr/>
          <p:nvPr/>
        </p:nvGrpSpPr>
        <p:grpSpPr>
          <a:xfrm>
            <a:off x="1045400" y="1872932"/>
            <a:ext cx="3125470" cy="4043679"/>
            <a:chOff x="1045400" y="1872932"/>
            <a:chExt cx="3125470" cy="4043679"/>
          </a:xfrm>
        </p:grpSpPr>
        <p:sp>
          <p:nvSpPr>
            <p:cNvPr id="28" name="object 28"/>
            <p:cNvSpPr/>
            <p:nvPr/>
          </p:nvSpPr>
          <p:spPr>
            <a:xfrm>
              <a:off x="1230645" y="3176905"/>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29" name="object 29"/>
            <p:cNvSpPr/>
            <p:nvPr/>
          </p:nvSpPr>
          <p:spPr>
            <a:xfrm>
              <a:off x="1230645" y="4342313"/>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0" name="object 30"/>
            <p:cNvSpPr/>
            <p:nvPr/>
          </p:nvSpPr>
          <p:spPr>
            <a:xfrm>
              <a:off x="1230645" y="4650243"/>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1" name="object 31"/>
            <p:cNvSpPr/>
            <p:nvPr/>
          </p:nvSpPr>
          <p:spPr>
            <a:xfrm>
              <a:off x="1230645" y="4958176"/>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2" name="object 32"/>
            <p:cNvSpPr/>
            <p:nvPr/>
          </p:nvSpPr>
          <p:spPr>
            <a:xfrm>
              <a:off x="1230645" y="5266108"/>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3" name="object 33"/>
            <p:cNvSpPr/>
            <p:nvPr/>
          </p:nvSpPr>
          <p:spPr>
            <a:xfrm>
              <a:off x="1230645" y="5574040"/>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4" name="object 34"/>
            <p:cNvSpPr/>
            <p:nvPr/>
          </p:nvSpPr>
          <p:spPr>
            <a:xfrm>
              <a:off x="1230645" y="4255381"/>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5" name="object 35"/>
            <p:cNvSpPr/>
            <p:nvPr/>
          </p:nvSpPr>
          <p:spPr>
            <a:xfrm>
              <a:off x="1230645" y="4561782"/>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6" name="object 36"/>
            <p:cNvSpPr/>
            <p:nvPr/>
          </p:nvSpPr>
          <p:spPr>
            <a:xfrm>
              <a:off x="1230645" y="4869714"/>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7" name="object 37"/>
            <p:cNvSpPr/>
            <p:nvPr/>
          </p:nvSpPr>
          <p:spPr>
            <a:xfrm>
              <a:off x="1230645" y="5177646"/>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8" name="object 38"/>
            <p:cNvSpPr/>
            <p:nvPr/>
          </p:nvSpPr>
          <p:spPr>
            <a:xfrm>
              <a:off x="1230645" y="5485578"/>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39" name="object 39"/>
            <p:cNvSpPr/>
            <p:nvPr/>
          </p:nvSpPr>
          <p:spPr>
            <a:xfrm>
              <a:off x="1230645" y="5808814"/>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40" name="object 40"/>
            <p:cNvSpPr/>
            <p:nvPr/>
          </p:nvSpPr>
          <p:spPr>
            <a:xfrm>
              <a:off x="1230645" y="3085076"/>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41" name="object 41"/>
            <p:cNvSpPr/>
            <p:nvPr/>
          </p:nvSpPr>
          <p:spPr>
            <a:xfrm>
              <a:off x="1046988" y="1874520"/>
              <a:ext cx="3122295" cy="4040504"/>
            </a:xfrm>
            <a:custGeom>
              <a:avLst/>
              <a:gdLst/>
              <a:ahLst/>
              <a:cxnLst/>
              <a:rect l="l" t="t" r="r" b="b"/>
              <a:pathLst>
                <a:path w="3122295" h="4040504">
                  <a:moveTo>
                    <a:pt x="0" y="4040454"/>
                  </a:moveTo>
                  <a:lnTo>
                    <a:pt x="3122167" y="4040454"/>
                  </a:lnTo>
                  <a:lnTo>
                    <a:pt x="3122167" y="0"/>
                  </a:lnTo>
                  <a:lnTo>
                    <a:pt x="0" y="0"/>
                  </a:lnTo>
                  <a:lnTo>
                    <a:pt x="0" y="4040454"/>
                  </a:lnTo>
                  <a:close/>
                </a:path>
              </a:pathLst>
            </a:custGeom>
            <a:ln w="3175">
              <a:solidFill>
                <a:srgbClr val="D1D3D4"/>
              </a:solidFill>
            </a:ln>
          </p:spPr>
          <p:txBody>
            <a:bodyPr wrap="square" lIns="0" tIns="0" rIns="0" bIns="0" rtlCol="0"/>
            <a:lstStyle/>
            <a:p>
              <a:endParaRPr/>
            </a:p>
          </p:txBody>
        </p:sp>
      </p:grpSp>
      <p:grpSp>
        <p:nvGrpSpPr>
          <p:cNvPr id="42" name="object 42"/>
          <p:cNvGrpSpPr/>
          <p:nvPr/>
        </p:nvGrpSpPr>
        <p:grpSpPr>
          <a:xfrm>
            <a:off x="4549140" y="1874520"/>
            <a:ext cx="3122295" cy="4040504"/>
            <a:chOff x="4549140" y="1874520"/>
            <a:chExt cx="3122295" cy="4040504"/>
          </a:xfrm>
        </p:grpSpPr>
        <p:sp>
          <p:nvSpPr>
            <p:cNvPr id="43" name="object 43"/>
            <p:cNvSpPr/>
            <p:nvPr/>
          </p:nvSpPr>
          <p:spPr>
            <a:xfrm>
              <a:off x="4549140" y="1874520"/>
              <a:ext cx="3122295" cy="4040504"/>
            </a:xfrm>
            <a:custGeom>
              <a:avLst/>
              <a:gdLst/>
              <a:ahLst/>
              <a:cxnLst/>
              <a:rect l="l" t="t" r="r" b="b"/>
              <a:pathLst>
                <a:path w="3122295" h="4040504">
                  <a:moveTo>
                    <a:pt x="3122167" y="0"/>
                  </a:moveTo>
                  <a:lnTo>
                    <a:pt x="0" y="0"/>
                  </a:lnTo>
                  <a:lnTo>
                    <a:pt x="0" y="4040454"/>
                  </a:lnTo>
                  <a:lnTo>
                    <a:pt x="3122167" y="4040454"/>
                  </a:lnTo>
                  <a:lnTo>
                    <a:pt x="3122167" y="0"/>
                  </a:lnTo>
                  <a:close/>
                </a:path>
              </a:pathLst>
            </a:custGeom>
            <a:solidFill>
              <a:srgbClr val="FFFFFF"/>
            </a:solidFill>
          </p:spPr>
          <p:txBody>
            <a:bodyPr wrap="square" lIns="0" tIns="0" rIns="0" bIns="0" rtlCol="0"/>
            <a:lstStyle/>
            <a:p>
              <a:endParaRPr/>
            </a:p>
          </p:txBody>
        </p:sp>
        <p:sp>
          <p:nvSpPr>
            <p:cNvPr id="44" name="object 44"/>
            <p:cNvSpPr/>
            <p:nvPr/>
          </p:nvSpPr>
          <p:spPr>
            <a:xfrm>
              <a:off x="5075098" y="2009635"/>
              <a:ext cx="241300" cy="46990"/>
            </a:xfrm>
            <a:custGeom>
              <a:avLst/>
              <a:gdLst/>
              <a:ahLst/>
              <a:cxnLst/>
              <a:rect l="l" t="t" r="r" b="b"/>
              <a:pathLst>
                <a:path w="241300" h="46989">
                  <a:moveTo>
                    <a:pt x="35255" y="0"/>
                  </a:moveTo>
                  <a:lnTo>
                    <a:pt x="25742" y="0"/>
                  </a:lnTo>
                  <a:lnTo>
                    <a:pt x="25742" y="18618"/>
                  </a:lnTo>
                  <a:lnTo>
                    <a:pt x="9499" y="18618"/>
                  </a:lnTo>
                  <a:lnTo>
                    <a:pt x="9499" y="0"/>
                  </a:lnTo>
                  <a:lnTo>
                    <a:pt x="0" y="0"/>
                  </a:lnTo>
                  <a:lnTo>
                    <a:pt x="0" y="46875"/>
                  </a:lnTo>
                  <a:lnTo>
                    <a:pt x="9499" y="46875"/>
                  </a:lnTo>
                  <a:lnTo>
                    <a:pt x="9499" y="26631"/>
                  </a:lnTo>
                  <a:lnTo>
                    <a:pt x="25742" y="26631"/>
                  </a:lnTo>
                  <a:lnTo>
                    <a:pt x="25742" y="46875"/>
                  </a:lnTo>
                  <a:lnTo>
                    <a:pt x="35255" y="46875"/>
                  </a:lnTo>
                  <a:lnTo>
                    <a:pt x="35255" y="0"/>
                  </a:lnTo>
                  <a:close/>
                </a:path>
                <a:path w="241300" h="46989">
                  <a:moveTo>
                    <a:pt x="76212" y="0"/>
                  </a:moveTo>
                  <a:lnTo>
                    <a:pt x="47002" y="0"/>
                  </a:lnTo>
                  <a:lnTo>
                    <a:pt x="47002" y="46875"/>
                  </a:lnTo>
                  <a:lnTo>
                    <a:pt x="76212" y="46875"/>
                  </a:lnTo>
                  <a:lnTo>
                    <a:pt x="76212" y="38862"/>
                  </a:lnTo>
                  <a:lnTo>
                    <a:pt x="56515" y="38862"/>
                  </a:lnTo>
                  <a:lnTo>
                    <a:pt x="56515" y="26631"/>
                  </a:lnTo>
                  <a:lnTo>
                    <a:pt x="74180" y="26631"/>
                  </a:lnTo>
                  <a:lnTo>
                    <a:pt x="74180" y="18618"/>
                  </a:lnTo>
                  <a:lnTo>
                    <a:pt x="56515" y="18618"/>
                  </a:lnTo>
                  <a:lnTo>
                    <a:pt x="56515" y="8089"/>
                  </a:lnTo>
                  <a:lnTo>
                    <a:pt x="76212" y="8089"/>
                  </a:lnTo>
                  <a:lnTo>
                    <a:pt x="76212" y="0"/>
                  </a:lnTo>
                  <a:close/>
                </a:path>
                <a:path w="241300" h="46989">
                  <a:moveTo>
                    <a:pt x="124650" y="46875"/>
                  </a:moveTo>
                  <a:lnTo>
                    <a:pt x="121551" y="37973"/>
                  </a:lnTo>
                  <a:lnTo>
                    <a:pt x="118757" y="29959"/>
                  </a:lnTo>
                  <a:lnTo>
                    <a:pt x="113030" y="13449"/>
                  </a:lnTo>
                  <a:lnTo>
                    <a:pt x="109093" y="2120"/>
                  </a:lnTo>
                  <a:lnTo>
                    <a:pt x="109093" y="29959"/>
                  </a:lnTo>
                  <a:lnTo>
                    <a:pt x="98501" y="29959"/>
                  </a:lnTo>
                  <a:lnTo>
                    <a:pt x="103797" y="13449"/>
                  </a:lnTo>
                  <a:lnTo>
                    <a:pt x="109093" y="29959"/>
                  </a:lnTo>
                  <a:lnTo>
                    <a:pt x="109093" y="2120"/>
                  </a:lnTo>
                  <a:lnTo>
                    <a:pt x="108356" y="0"/>
                  </a:lnTo>
                  <a:lnTo>
                    <a:pt x="99250" y="0"/>
                  </a:lnTo>
                  <a:lnTo>
                    <a:pt x="82943" y="46875"/>
                  </a:lnTo>
                  <a:lnTo>
                    <a:pt x="93129" y="46875"/>
                  </a:lnTo>
                  <a:lnTo>
                    <a:pt x="95986" y="37973"/>
                  </a:lnTo>
                  <a:lnTo>
                    <a:pt x="111683" y="37973"/>
                  </a:lnTo>
                  <a:lnTo>
                    <a:pt x="114528" y="46875"/>
                  </a:lnTo>
                  <a:lnTo>
                    <a:pt x="124650" y="46875"/>
                  </a:lnTo>
                  <a:close/>
                </a:path>
                <a:path w="241300" h="46989">
                  <a:moveTo>
                    <a:pt x="161937" y="38862"/>
                  </a:moveTo>
                  <a:lnTo>
                    <a:pt x="142240" y="38862"/>
                  </a:lnTo>
                  <a:lnTo>
                    <a:pt x="142240" y="0"/>
                  </a:lnTo>
                  <a:lnTo>
                    <a:pt x="132727" y="0"/>
                  </a:lnTo>
                  <a:lnTo>
                    <a:pt x="132727" y="46875"/>
                  </a:lnTo>
                  <a:lnTo>
                    <a:pt x="161937" y="46875"/>
                  </a:lnTo>
                  <a:lnTo>
                    <a:pt x="161937" y="38862"/>
                  </a:lnTo>
                  <a:close/>
                </a:path>
                <a:path w="241300" h="46989">
                  <a:moveTo>
                    <a:pt x="197129" y="0"/>
                  </a:moveTo>
                  <a:lnTo>
                    <a:pt x="161798" y="0"/>
                  </a:lnTo>
                  <a:lnTo>
                    <a:pt x="161798" y="8089"/>
                  </a:lnTo>
                  <a:lnTo>
                    <a:pt x="174701" y="8089"/>
                  </a:lnTo>
                  <a:lnTo>
                    <a:pt x="174701" y="46875"/>
                  </a:lnTo>
                  <a:lnTo>
                    <a:pt x="184213" y="46875"/>
                  </a:lnTo>
                  <a:lnTo>
                    <a:pt x="184213" y="8089"/>
                  </a:lnTo>
                  <a:lnTo>
                    <a:pt x="197129" y="8089"/>
                  </a:lnTo>
                  <a:lnTo>
                    <a:pt x="197129" y="0"/>
                  </a:lnTo>
                  <a:close/>
                </a:path>
                <a:path w="241300" h="46989">
                  <a:moveTo>
                    <a:pt x="240804" y="0"/>
                  </a:moveTo>
                  <a:lnTo>
                    <a:pt x="231292" y="0"/>
                  </a:lnTo>
                  <a:lnTo>
                    <a:pt x="231292" y="18618"/>
                  </a:lnTo>
                  <a:lnTo>
                    <a:pt x="215049" y="18618"/>
                  </a:lnTo>
                  <a:lnTo>
                    <a:pt x="215049" y="0"/>
                  </a:lnTo>
                  <a:lnTo>
                    <a:pt x="205549" y="0"/>
                  </a:lnTo>
                  <a:lnTo>
                    <a:pt x="205549" y="46875"/>
                  </a:lnTo>
                  <a:lnTo>
                    <a:pt x="215049" y="46875"/>
                  </a:lnTo>
                  <a:lnTo>
                    <a:pt x="215049" y="26631"/>
                  </a:lnTo>
                  <a:lnTo>
                    <a:pt x="231292" y="26631"/>
                  </a:lnTo>
                  <a:lnTo>
                    <a:pt x="231292" y="46875"/>
                  </a:lnTo>
                  <a:lnTo>
                    <a:pt x="240804" y="46875"/>
                  </a:lnTo>
                  <a:lnTo>
                    <a:pt x="240804" y="0"/>
                  </a:lnTo>
                  <a:close/>
                </a:path>
              </a:pathLst>
            </a:custGeom>
            <a:solidFill>
              <a:srgbClr val="716A66"/>
            </a:solidFill>
          </p:spPr>
          <p:txBody>
            <a:bodyPr wrap="square" lIns="0" tIns="0" rIns="0" bIns="0" rtlCol="0"/>
            <a:lstStyle/>
            <a:p>
              <a:endParaRPr/>
            </a:p>
          </p:txBody>
        </p:sp>
        <p:pic>
          <p:nvPicPr>
            <p:cNvPr id="45" name="object 45"/>
            <p:cNvPicPr/>
            <p:nvPr/>
          </p:nvPicPr>
          <p:blipFill>
            <a:blip r:embed="rId2" cstate="print"/>
            <a:stretch>
              <a:fillRect/>
            </a:stretch>
          </p:blipFill>
          <p:spPr>
            <a:xfrm>
              <a:off x="4891661" y="1961624"/>
              <a:ext cx="129029" cy="96558"/>
            </a:xfrm>
            <a:prstGeom prst="rect">
              <a:avLst/>
            </a:prstGeom>
          </p:spPr>
        </p:pic>
        <p:pic>
          <p:nvPicPr>
            <p:cNvPr id="46" name="object 46"/>
            <p:cNvPicPr/>
            <p:nvPr/>
          </p:nvPicPr>
          <p:blipFill>
            <a:blip r:embed="rId3" cstate="print"/>
            <a:stretch>
              <a:fillRect/>
            </a:stretch>
          </p:blipFill>
          <p:spPr>
            <a:xfrm>
              <a:off x="4732794" y="1963248"/>
              <a:ext cx="123139" cy="93319"/>
            </a:xfrm>
            <a:prstGeom prst="rect">
              <a:avLst/>
            </a:prstGeom>
          </p:spPr>
        </p:pic>
      </p:grpSp>
      <p:sp>
        <p:nvSpPr>
          <p:cNvPr id="47" name="object 47"/>
          <p:cNvSpPr txBox="1"/>
          <p:nvPr/>
        </p:nvSpPr>
        <p:spPr>
          <a:xfrm>
            <a:off x="6364373" y="1968953"/>
            <a:ext cx="1136015" cy="117475"/>
          </a:xfrm>
          <a:prstGeom prst="rect">
            <a:avLst/>
          </a:prstGeom>
        </p:spPr>
        <p:txBody>
          <a:bodyPr vert="horz" wrap="square" lIns="0" tIns="12700" rIns="0" bIns="0" rtlCol="0">
            <a:spAutoFit/>
          </a:bodyPr>
          <a:lstStyle/>
          <a:p>
            <a:pPr marL="12700">
              <a:lnSpc>
                <a:spcPct val="100000"/>
              </a:lnSpc>
              <a:spcBef>
                <a:spcPts val="100"/>
              </a:spcBef>
            </a:pPr>
            <a:r>
              <a:rPr sz="600" b="1" dirty="0">
                <a:solidFill>
                  <a:srgbClr val="716A66"/>
                </a:solidFill>
                <a:latin typeface="DIN 2014 Demi"/>
                <a:cs typeface="DIN 2014 Demi"/>
              </a:rPr>
              <a:t>Sales Process Mapping </a:t>
            </a:r>
            <a:r>
              <a:rPr sz="600" b="1" spc="-10" dirty="0">
                <a:solidFill>
                  <a:srgbClr val="716A66"/>
                </a:solidFill>
                <a:latin typeface="DIN 2014 Demi"/>
                <a:cs typeface="DIN 2014 Demi"/>
              </a:rPr>
              <a:t>Worksheet</a:t>
            </a:r>
            <a:endParaRPr sz="600">
              <a:latin typeface="DIN 2014 Demi"/>
              <a:cs typeface="DIN 2014 Demi"/>
            </a:endParaRPr>
          </a:p>
        </p:txBody>
      </p:sp>
      <p:sp>
        <p:nvSpPr>
          <p:cNvPr id="48" name="object 48"/>
          <p:cNvSpPr txBox="1"/>
          <p:nvPr/>
        </p:nvSpPr>
        <p:spPr>
          <a:xfrm>
            <a:off x="4719856" y="2161936"/>
            <a:ext cx="322580" cy="93345"/>
          </a:xfrm>
          <a:prstGeom prst="rect">
            <a:avLst/>
          </a:prstGeom>
        </p:spPr>
        <p:txBody>
          <a:bodyPr vert="horz" wrap="square" lIns="0" tIns="11430" rIns="0" bIns="0" rtlCol="0">
            <a:spAutoFit/>
          </a:bodyPr>
          <a:lstStyle/>
          <a:p>
            <a:pPr marL="12700">
              <a:lnSpc>
                <a:spcPct val="100000"/>
              </a:lnSpc>
              <a:spcBef>
                <a:spcPts val="90"/>
              </a:spcBef>
            </a:pPr>
            <a:r>
              <a:rPr sz="450" b="1" spc="-10" dirty="0">
                <a:solidFill>
                  <a:srgbClr val="716A66"/>
                </a:solidFill>
                <a:latin typeface="DIN 2014 Bold"/>
                <a:cs typeface="DIN 2014 Bold"/>
              </a:rPr>
              <a:t>Prospecting:</a:t>
            </a:r>
            <a:endParaRPr sz="450">
              <a:latin typeface="DIN 2014 Bold"/>
              <a:cs typeface="DIN 2014 Bold"/>
            </a:endParaRPr>
          </a:p>
        </p:txBody>
      </p:sp>
      <p:sp>
        <p:nvSpPr>
          <p:cNvPr id="49" name="object 49"/>
          <p:cNvSpPr txBox="1"/>
          <p:nvPr/>
        </p:nvSpPr>
        <p:spPr>
          <a:xfrm>
            <a:off x="4719856" y="3390704"/>
            <a:ext cx="1858645" cy="93345"/>
          </a:xfrm>
          <a:prstGeom prst="rect">
            <a:avLst/>
          </a:prstGeom>
        </p:spPr>
        <p:txBody>
          <a:bodyPr vert="horz" wrap="square" lIns="0" tIns="11430" rIns="0" bIns="0" rtlCol="0">
            <a:spAutoFit/>
          </a:bodyPr>
          <a:lstStyle/>
          <a:p>
            <a:pPr marL="12700">
              <a:lnSpc>
                <a:spcPct val="100000"/>
              </a:lnSpc>
              <a:spcBef>
                <a:spcPts val="90"/>
              </a:spcBef>
            </a:pPr>
            <a:r>
              <a:rPr sz="450" b="1" dirty="0">
                <a:solidFill>
                  <a:srgbClr val="716A66"/>
                </a:solidFill>
                <a:latin typeface="DIN 2014 Bold"/>
                <a:cs typeface="DIN 2014 Bold"/>
              </a:rPr>
              <a:t>Sales</a:t>
            </a:r>
            <a:r>
              <a:rPr sz="450" b="1" spc="-30" dirty="0">
                <a:solidFill>
                  <a:srgbClr val="716A66"/>
                </a:solidFill>
                <a:latin typeface="DIN 2014 Bold"/>
                <a:cs typeface="DIN 2014 Bold"/>
              </a:rPr>
              <a:t> </a:t>
            </a:r>
            <a:r>
              <a:rPr sz="450" b="1" dirty="0">
                <a:solidFill>
                  <a:srgbClr val="716A66"/>
                </a:solidFill>
                <a:latin typeface="DIN 2014 Bold"/>
                <a:cs typeface="DIN 2014 Bold"/>
              </a:rPr>
              <a:t>call</a:t>
            </a:r>
            <a:r>
              <a:rPr sz="450" b="1" spc="-15" dirty="0">
                <a:solidFill>
                  <a:srgbClr val="716A66"/>
                </a:solidFill>
                <a:latin typeface="DIN 2014 Bold"/>
                <a:cs typeface="DIN 2014 Bold"/>
              </a:rPr>
              <a:t> </a:t>
            </a:r>
            <a:r>
              <a:rPr sz="450" b="1" spc="-10" dirty="0">
                <a:solidFill>
                  <a:srgbClr val="716A66"/>
                </a:solidFill>
                <a:latin typeface="DIN 2014 Bold"/>
                <a:cs typeface="DIN 2014 Bold"/>
              </a:rPr>
              <a:t>discovery:</a:t>
            </a:r>
            <a:r>
              <a:rPr sz="450" b="1" spc="-5" dirty="0">
                <a:solidFill>
                  <a:srgbClr val="716A66"/>
                </a:solidFill>
                <a:latin typeface="DIN 2014 Bold"/>
                <a:cs typeface="DIN 2014 Bold"/>
              </a:rPr>
              <a:t> </a:t>
            </a:r>
            <a:r>
              <a:rPr sz="400" dirty="0">
                <a:solidFill>
                  <a:srgbClr val="716A66"/>
                </a:solidFill>
                <a:latin typeface="DIN 2014 Light"/>
                <a:cs typeface="DIN 2014 Light"/>
              </a:rPr>
              <a:t>(first</a:t>
            </a:r>
            <a:r>
              <a:rPr sz="400" spc="-10" dirty="0">
                <a:solidFill>
                  <a:srgbClr val="716A66"/>
                </a:solidFill>
                <a:latin typeface="DIN 2014 Light"/>
                <a:cs typeface="DIN 2014 Light"/>
              </a:rPr>
              <a:t> </a:t>
            </a:r>
            <a:r>
              <a:rPr sz="400" dirty="0">
                <a:solidFill>
                  <a:srgbClr val="716A66"/>
                </a:solidFill>
                <a:latin typeface="DIN 2014 Light"/>
                <a:cs typeface="DIN 2014 Light"/>
              </a:rPr>
              <a:t>call</a:t>
            </a:r>
            <a:r>
              <a:rPr sz="400" spc="-5" dirty="0">
                <a:solidFill>
                  <a:srgbClr val="716A66"/>
                </a:solidFill>
                <a:latin typeface="DIN 2014 Light"/>
                <a:cs typeface="DIN 2014 Light"/>
              </a:rPr>
              <a:t> </a:t>
            </a:r>
            <a:r>
              <a:rPr sz="400" dirty="0">
                <a:solidFill>
                  <a:srgbClr val="716A66"/>
                </a:solidFill>
                <a:latin typeface="DIN 2014 Light"/>
                <a:cs typeface="DIN 2014 Light"/>
              </a:rPr>
              <a:t>to</a:t>
            </a:r>
            <a:r>
              <a:rPr sz="400" spc="-10" dirty="0">
                <a:solidFill>
                  <a:srgbClr val="716A66"/>
                </a:solidFill>
                <a:latin typeface="DIN 2014 Light"/>
                <a:cs typeface="DIN 2014 Light"/>
              </a:rPr>
              <a:t> </a:t>
            </a:r>
            <a:r>
              <a:rPr sz="400" dirty="0">
                <a:solidFill>
                  <a:srgbClr val="716A66"/>
                </a:solidFill>
                <a:latin typeface="DIN 2014 Light"/>
                <a:cs typeface="DIN 2014 Light"/>
              </a:rPr>
              <a:t>client,</a:t>
            </a:r>
            <a:r>
              <a:rPr sz="400" spc="-10" dirty="0">
                <a:solidFill>
                  <a:srgbClr val="716A66"/>
                </a:solidFill>
                <a:latin typeface="DIN 2014 Light"/>
                <a:cs typeface="DIN 2014 Light"/>
              </a:rPr>
              <a:t> </a:t>
            </a:r>
            <a:r>
              <a:rPr sz="400" dirty="0">
                <a:solidFill>
                  <a:srgbClr val="716A66"/>
                </a:solidFill>
                <a:latin typeface="DIN 2014 Light"/>
                <a:cs typeface="DIN 2014 Light"/>
              </a:rPr>
              <a:t>setting</a:t>
            </a:r>
            <a:r>
              <a:rPr sz="400" spc="-10" dirty="0">
                <a:solidFill>
                  <a:srgbClr val="716A66"/>
                </a:solidFill>
                <a:latin typeface="DIN 2014 Light"/>
                <a:cs typeface="DIN 2014 Light"/>
              </a:rPr>
              <a:t> </a:t>
            </a:r>
            <a:r>
              <a:rPr sz="400" dirty="0">
                <a:solidFill>
                  <a:srgbClr val="716A66"/>
                </a:solidFill>
                <a:latin typeface="DIN 2014 Light"/>
                <a:cs typeface="DIN 2014 Light"/>
              </a:rPr>
              <a:t>up</a:t>
            </a:r>
            <a:r>
              <a:rPr sz="400" spc="-10" dirty="0">
                <a:solidFill>
                  <a:srgbClr val="716A66"/>
                </a:solidFill>
                <a:latin typeface="DIN 2014 Light"/>
                <a:cs typeface="DIN 2014 Light"/>
              </a:rPr>
              <a:t> </a:t>
            </a:r>
            <a:r>
              <a:rPr sz="400" dirty="0">
                <a:solidFill>
                  <a:srgbClr val="716A66"/>
                </a:solidFill>
                <a:latin typeface="DIN 2014 Light"/>
                <a:cs typeface="DIN 2014 Light"/>
              </a:rPr>
              <a:t>first</a:t>
            </a:r>
            <a:r>
              <a:rPr sz="400" spc="-10" dirty="0">
                <a:solidFill>
                  <a:srgbClr val="716A66"/>
                </a:solidFill>
                <a:latin typeface="DIN 2014 Light"/>
                <a:cs typeface="DIN 2014 Light"/>
              </a:rPr>
              <a:t> </a:t>
            </a:r>
            <a:r>
              <a:rPr sz="400" dirty="0">
                <a:solidFill>
                  <a:srgbClr val="716A66"/>
                </a:solidFill>
                <a:latin typeface="DIN 2014 Light"/>
                <a:cs typeface="DIN 2014 Light"/>
              </a:rPr>
              <a:t>appointment,</a:t>
            </a:r>
            <a:r>
              <a:rPr sz="400" spc="-10" dirty="0">
                <a:solidFill>
                  <a:srgbClr val="716A66"/>
                </a:solidFill>
                <a:latin typeface="DIN 2014 Light"/>
                <a:cs typeface="DIN 2014 Light"/>
              </a:rPr>
              <a:t> </a:t>
            </a:r>
            <a:r>
              <a:rPr sz="400" dirty="0">
                <a:solidFill>
                  <a:srgbClr val="716A66"/>
                </a:solidFill>
                <a:latin typeface="DIN 2014 Light"/>
                <a:cs typeface="DIN 2014 Light"/>
              </a:rPr>
              <a:t>goal</a:t>
            </a:r>
            <a:r>
              <a:rPr sz="400" spc="-10" dirty="0">
                <a:solidFill>
                  <a:srgbClr val="716A66"/>
                </a:solidFill>
                <a:latin typeface="DIN 2014 Light"/>
                <a:cs typeface="DIN 2014 Light"/>
              </a:rPr>
              <a:t> </a:t>
            </a:r>
            <a:r>
              <a:rPr sz="400" dirty="0">
                <a:solidFill>
                  <a:srgbClr val="716A66"/>
                </a:solidFill>
                <a:latin typeface="DIN 2014 Light"/>
                <a:cs typeface="DIN 2014 Light"/>
              </a:rPr>
              <a:t>of</a:t>
            </a:r>
            <a:r>
              <a:rPr sz="400" spc="-5" dirty="0">
                <a:solidFill>
                  <a:srgbClr val="716A66"/>
                </a:solidFill>
                <a:latin typeface="DIN 2014 Light"/>
                <a:cs typeface="DIN 2014 Light"/>
              </a:rPr>
              <a:t> </a:t>
            </a:r>
            <a:r>
              <a:rPr sz="400" spc="-10" dirty="0">
                <a:solidFill>
                  <a:srgbClr val="716A66"/>
                </a:solidFill>
                <a:latin typeface="DIN 2014 Light"/>
                <a:cs typeface="DIN 2014 Light"/>
              </a:rPr>
              <a:t>meeting)</a:t>
            </a:r>
            <a:endParaRPr sz="400">
              <a:latin typeface="DIN 2014 Light"/>
              <a:cs typeface="DIN 2014 Light"/>
            </a:endParaRPr>
          </a:p>
        </p:txBody>
      </p:sp>
      <p:sp>
        <p:nvSpPr>
          <p:cNvPr id="50" name="object 50"/>
          <p:cNvSpPr txBox="1"/>
          <p:nvPr/>
        </p:nvSpPr>
        <p:spPr>
          <a:xfrm>
            <a:off x="4719856" y="4649471"/>
            <a:ext cx="1096645" cy="93345"/>
          </a:xfrm>
          <a:prstGeom prst="rect">
            <a:avLst/>
          </a:prstGeom>
        </p:spPr>
        <p:txBody>
          <a:bodyPr vert="horz" wrap="square" lIns="0" tIns="11430" rIns="0" bIns="0" rtlCol="0">
            <a:spAutoFit/>
          </a:bodyPr>
          <a:lstStyle/>
          <a:p>
            <a:pPr marL="12700">
              <a:lnSpc>
                <a:spcPct val="100000"/>
              </a:lnSpc>
              <a:spcBef>
                <a:spcPts val="90"/>
              </a:spcBef>
            </a:pPr>
            <a:r>
              <a:rPr sz="450" b="1" spc="-10" dirty="0">
                <a:solidFill>
                  <a:srgbClr val="716A66"/>
                </a:solidFill>
                <a:latin typeface="DIN 2014 Bold"/>
                <a:cs typeface="DIN 2014 Bold"/>
              </a:rPr>
              <a:t>Presenting</a:t>
            </a:r>
            <a:r>
              <a:rPr sz="450" b="1" dirty="0">
                <a:solidFill>
                  <a:srgbClr val="716A66"/>
                </a:solidFill>
                <a:latin typeface="DIN 2014 Bold"/>
                <a:cs typeface="DIN 2014 Bold"/>
              </a:rPr>
              <a:t> </a:t>
            </a:r>
            <a:r>
              <a:rPr sz="450" b="1" spc="-10" dirty="0">
                <a:solidFill>
                  <a:srgbClr val="716A66"/>
                </a:solidFill>
                <a:latin typeface="DIN 2014 Bold"/>
                <a:cs typeface="DIN 2014 Bold"/>
              </a:rPr>
              <a:t>Solutions:</a:t>
            </a:r>
            <a:r>
              <a:rPr sz="450" b="1" spc="15" dirty="0">
                <a:solidFill>
                  <a:srgbClr val="716A66"/>
                </a:solidFill>
                <a:latin typeface="DIN 2014 Bold"/>
                <a:cs typeface="DIN 2014 Bold"/>
              </a:rPr>
              <a:t> </a:t>
            </a:r>
            <a:r>
              <a:rPr sz="400" dirty="0">
                <a:solidFill>
                  <a:srgbClr val="716A66"/>
                </a:solidFill>
                <a:latin typeface="DIN 2014 Light"/>
                <a:cs typeface="DIN 2014 Light"/>
              </a:rPr>
              <a:t>(face</a:t>
            </a:r>
            <a:r>
              <a:rPr sz="400" spc="10" dirty="0">
                <a:solidFill>
                  <a:srgbClr val="716A66"/>
                </a:solidFill>
                <a:latin typeface="DIN 2014 Light"/>
                <a:cs typeface="DIN 2014 Light"/>
              </a:rPr>
              <a:t> </a:t>
            </a:r>
            <a:r>
              <a:rPr sz="400" dirty="0">
                <a:solidFill>
                  <a:srgbClr val="716A66"/>
                </a:solidFill>
                <a:latin typeface="DIN 2014 Light"/>
                <a:cs typeface="DIN 2014 Light"/>
              </a:rPr>
              <a:t>to</a:t>
            </a:r>
            <a:r>
              <a:rPr sz="400" spc="10" dirty="0">
                <a:solidFill>
                  <a:srgbClr val="716A66"/>
                </a:solidFill>
                <a:latin typeface="DIN 2014 Light"/>
                <a:cs typeface="DIN 2014 Light"/>
              </a:rPr>
              <a:t> </a:t>
            </a:r>
            <a:r>
              <a:rPr sz="400" dirty="0">
                <a:solidFill>
                  <a:srgbClr val="716A66"/>
                </a:solidFill>
                <a:latin typeface="DIN 2014 Light"/>
                <a:cs typeface="DIN 2014 Light"/>
              </a:rPr>
              <a:t>face</a:t>
            </a:r>
            <a:r>
              <a:rPr sz="400" spc="5" dirty="0">
                <a:solidFill>
                  <a:srgbClr val="716A66"/>
                </a:solidFill>
                <a:latin typeface="DIN 2014 Light"/>
                <a:cs typeface="DIN 2014 Light"/>
              </a:rPr>
              <a:t> </a:t>
            </a:r>
            <a:r>
              <a:rPr sz="400" dirty="0">
                <a:solidFill>
                  <a:srgbClr val="716A66"/>
                </a:solidFill>
                <a:latin typeface="DIN 2014 Light"/>
                <a:cs typeface="DIN 2014 Light"/>
              </a:rPr>
              <a:t>first</a:t>
            </a:r>
            <a:r>
              <a:rPr sz="400" spc="10" dirty="0">
                <a:solidFill>
                  <a:srgbClr val="716A66"/>
                </a:solidFill>
                <a:latin typeface="DIN 2014 Light"/>
                <a:cs typeface="DIN 2014 Light"/>
              </a:rPr>
              <a:t> </a:t>
            </a:r>
            <a:r>
              <a:rPr sz="400" spc="-10" dirty="0">
                <a:solidFill>
                  <a:srgbClr val="716A66"/>
                </a:solidFill>
                <a:latin typeface="DIN 2014 Light"/>
                <a:cs typeface="DIN 2014 Light"/>
              </a:rPr>
              <a:t>meeting)</a:t>
            </a:r>
            <a:endParaRPr sz="400">
              <a:latin typeface="DIN 2014 Light"/>
              <a:cs typeface="DIN 2014 Light"/>
            </a:endParaRPr>
          </a:p>
        </p:txBody>
      </p:sp>
      <p:sp>
        <p:nvSpPr>
          <p:cNvPr id="51" name="object 51"/>
          <p:cNvSpPr/>
          <p:nvPr/>
        </p:nvSpPr>
        <p:spPr>
          <a:xfrm>
            <a:off x="4732794" y="3068078"/>
            <a:ext cx="2759075" cy="92075"/>
          </a:xfrm>
          <a:custGeom>
            <a:avLst/>
            <a:gdLst/>
            <a:ahLst/>
            <a:cxnLst/>
            <a:rect l="l" t="t" r="r" b="b"/>
            <a:pathLst>
              <a:path w="2759075" h="92075">
                <a:moveTo>
                  <a:pt x="2758528" y="0"/>
                </a:moveTo>
                <a:lnTo>
                  <a:pt x="0" y="0"/>
                </a:lnTo>
                <a:lnTo>
                  <a:pt x="0" y="91833"/>
                </a:lnTo>
                <a:lnTo>
                  <a:pt x="2758528" y="91833"/>
                </a:lnTo>
                <a:lnTo>
                  <a:pt x="2758528" y="0"/>
                </a:lnTo>
                <a:close/>
              </a:path>
            </a:pathLst>
          </a:custGeom>
          <a:solidFill>
            <a:srgbClr val="F1F2F2"/>
          </a:solidFill>
        </p:spPr>
        <p:txBody>
          <a:bodyPr wrap="square" lIns="0" tIns="0" rIns="0" bIns="0" rtlCol="0"/>
          <a:lstStyle/>
          <a:p>
            <a:endParaRPr/>
          </a:p>
        </p:txBody>
      </p:sp>
      <p:sp>
        <p:nvSpPr>
          <p:cNvPr id="52" name="object 52"/>
          <p:cNvSpPr txBox="1"/>
          <p:nvPr/>
        </p:nvSpPr>
        <p:spPr>
          <a:xfrm>
            <a:off x="4732794" y="3077116"/>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Additional</a:t>
            </a:r>
            <a:r>
              <a:rPr sz="300" b="1" spc="35" dirty="0">
                <a:solidFill>
                  <a:srgbClr val="716A66"/>
                </a:solidFill>
                <a:latin typeface="DIN 2014 Bold"/>
                <a:cs typeface="DIN 2014 Bold"/>
              </a:rPr>
              <a:t> </a:t>
            </a:r>
            <a:r>
              <a:rPr sz="300" b="1" spc="-10" dirty="0">
                <a:solidFill>
                  <a:srgbClr val="716A66"/>
                </a:solidFill>
                <a:latin typeface="DIN 2014 Bold"/>
                <a:cs typeface="DIN 2014 Bold"/>
              </a:rPr>
              <a:t>Considerations:</a:t>
            </a:r>
            <a:endParaRPr sz="300">
              <a:latin typeface="DIN 2014 Bold"/>
              <a:cs typeface="DIN 2014 Bold"/>
            </a:endParaRPr>
          </a:p>
        </p:txBody>
      </p:sp>
      <p:graphicFrame>
        <p:nvGraphicFramePr>
          <p:cNvPr id="53" name="object 53"/>
          <p:cNvGraphicFramePr>
            <a:graphicFrameLocks noGrp="1"/>
          </p:cNvGraphicFramePr>
          <p:nvPr/>
        </p:nvGraphicFramePr>
        <p:xfrm>
          <a:off x="4732794" y="2285197"/>
          <a:ext cx="2759075" cy="620393"/>
        </p:xfrm>
        <a:graphic>
          <a:graphicData uri="http://schemas.openxmlformats.org/drawingml/2006/table">
            <a:tbl>
              <a:tblPr firstRow="1" bandRow="1">
                <a:tableStyleId>{2D5ABB26-0587-4C30-8999-92F81FD0307C}</a:tableStyleId>
              </a:tblPr>
              <a:tblGrid>
                <a:gridCol w="595630">
                  <a:extLst>
                    <a:ext uri="{9D8B030D-6E8A-4147-A177-3AD203B41FA5}">
                      <a16:colId xmlns:a16="http://schemas.microsoft.com/office/drawing/2014/main" val="20000"/>
                    </a:ext>
                  </a:extLst>
                </a:gridCol>
                <a:gridCol w="1800860">
                  <a:extLst>
                    <a:ext uri="{9D8B030D-6E8A-4147-A177-3AD203B41FA5}">
                      <a16:colId xmlns:a16="http://schemas.microsoft.com/office/drawing/2014/main" val="20001"/>
                    </a:ext>
                  </a:extLst>
                </a:gridCol>
                <a:gridCol w="362585">
                  <a:extLst>
                    <a:ext uri="{9D8B030D-6E8A-4147-A177-3AD203B41FA5}">
                      <a16:colId xmlns:a16="http://schemas.microsoft.com/office/drawing/2014/main" val="20002"/>
                    </a:ext>
                  </a:extLst>
                </a:gridCol>
              </a:tblGrid>
              <a:tr h="61594">
                <a:tc>
                  <a:txBody>
                    <a:bodyPr/>
                    <a:lstStyle/>
                    <a:p>
                      <a:pPr marL="14604">
                        <a:lnSpc>
                          <a:spcPts val="305"/>
                        </a:lnSpc>
                        <a:spcBef>
                          <a:spcPts val="75"/>
                        </a:spcBef>
                      </a:pPr>
                      <a:r>
                        <a:rPr sz="300" b="1" dirty="0">
                          <a:solidFill>
                            <a:srgbClr val="716A66"/>
                          </a:solidFill>
                          <a:latin typeface="DIN 2014 Bold"/>
                          <a:cs typeface="DIN 2014 Bold"/>
                        </a:rPr>
                        <a:t>Rep </a:t>
                      </a:r>
                      <a:r>
                        <a:rPr sz="300" b="1" spc="-10" dirty="0">
                          <a:solidFill>
                            <a:srgbClr val="716A66"/>
                          </a:solidFill>
                          <a:latin typeface="DIN 2014 Bold"/>
                          <a:cs typeface="DIN 2014 Bold"/>
                        </a:rPr>
                        <a:t>Owner:</a:t>
                      </a:r>
                      <a:endParaRPr sz="300">
                        <a:latin typeface="DIN 2014 Bold"/>
                        <a:cs typeface="DIN 2014 Bold"/>
                      </a:endParaRPr>
                    </a:p>
                  </a:txBody>
                  <a:tcPr marL="0" marR="0" marT="952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31115">
                        <a:lnSpc>
                          <a:spcPts val="305"/>
                        </a:lnSpc>
                        <a:spcBef>
                          <a:spcPts val="75"/>
                        </a:spcBef>
                      </a:pPr>
                      <a:r>
                        <a:rPr sz="300" b="1" dirty="0">
                          <a:solidFill>
                            <a:srgbClr val="716A66"/>
                          </a:solidFill>
                          <a:latin typeface="DIN 2014 Bold"/>
                          <a:cs typeface="DIN 2014 Bold"/>
                        </a:rPr>
                        <a:t>Action</a:t>
                      </a:r>
                      <a:r>
                        <a:rPr sz="300" b="1" spc="-10" dirty="0">
                          <a:solidFill>
                            <a:srgbClr val="716A66"/>
                          </a:solidFill>
                          <a:latin typeface="DIN 2014 Bold"/>
                          <a:cs typeface="DIN 2014 Bold"/>
                        </a:rPr>
                        <a:t> Items:</a:t>
                      </a:r>
                      <a:endParaRPr sz="300">
                        <a:latin typeface="DIN 2014 Bold"/>
                        <a:cs typeface="DIN 2014 Bold"/>
                      </a:endParaRPr>
                    </a:p>
                  </a:txBody>
                  <a:tcPr marL="0" marR="0" marT="9525"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7305">
                        <a:lnSpc>
                          <a:spcPts val="305"/>
                        </a:lnSpc>
                        <a:spcBef>
                          <a:spcPts val="75"/>
                        </a:spcBef>
                      </a:pPr>
                      <a:r>
                        <a:rPr sz="300" b="1" spc="-10" dirty="0">
                          <a:solidFill>
                            <a:srgbClr val="716A66"/>
                          </a:solidFill>
                          <a:latin typeface="DIN 2014 Bold"/>
                          <a:cs typeface="DIN 2014 Bold"/>
                        </a:rPr>
                        <a:t>Date:</a:t>
                      </a:r>
                      <a:endParaRPr sz="300">
                        <a:latin typeface="DIN 2014 Bold"/>
                        <a:cs typeface="DIN 2014 Bold"/>
                      </a:endParaRPr>
                    </a:p>
                  </a:txBody>
                  <a:tcPr marL="0" marR="0" marT="9525"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04139">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62230">
                <a:tc>
                  <a:txBody>
                    <a:bodyPr/>
                    <a:lstStyle/>
                    <a:p>
                      <a:pPr marL="14604">
                        <a:lnSpc>
                          <a:spcPts val="330"/>
                        </a:lnSpc>
                        <a:spcBef>
                          <a:spcPts val="60"/>
                        </a:spcBef>
                      </a:pPr>
                      <a:r>
                        <a:rPr sz="300" b="1" dirty="0">
                          <a:solidFill>
                            <a:srgbClr val="716A66"/>
                          </a:solidFill>
                          <a:latin typeface="DIN 2014 Bold"/>
                          <a:cs typeface="DIN 2014 Bold"/>
                        </a:rPr>
                        <a:t>JSI</a:t>
                      </a:r>
                      <a:r>
                        <a:rPr sz="300" b="1" spc="5" dirty="0">
                          <a:solidFill>
                            <a:srgbClr val="716A66"/>
                          </a:solidFill>
                          <a:latin typeface="DIN 2014 Bold"/>
                          <a:cs typeface="DIN 2014 Bold"/>
                        </a:rPr>
                        <a:t> </a:t>
                      </a:r>
                      <a:r>
                        <a:rPr sz="300" b="1" spc="-10" dirty="0">
                          <a:solidFill>
                            <a:srgbClr val="716A66"/>
                          </a:solidFill>
                          <a:latin typeface="DIN 2014 Bold"/>
                          <a:cs typeface="DIN 2014 Bold"/>
                        </a:rPr>
                        <a:t>Owner:</a:t>
                      </a:r>
                      <a:endParaRPr sz="300">
                        <a:latin typeface="DIN 2014 Bold"/>
                        <a:cs typeface="DIN 2014 Bold"/>
                      </a:endParaRPr>
                    </a:p>
                  </a:txBody>
                  <a:tcPr marL="0" marR="0" marT="762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vMerge="1">
                  <a:txBody>
                    <a:bodyPr/>
                    <a:lstStyle/>
                    <a:p>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vMerge="1">
                  <a:txBody>
                    <a:bodyPr/>
                    <a:lstStyle/>
                    <a:p>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2"/>
                  </a:ext>
                </a:extLst>
              </a:tr>
              <a:tr h="10668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3"/>
                  </a:ext>
                </a:extLst>
              </a:tr>
              <a:tr h="62230">
                <a:tc>
                  <a:txBody>
                    <a:bodyPr/>
                    <a:lstStyle/>
                    <a:p>
                      <a:pPr marL="14604">
                        <a:lnSpc>
                          <a:spcPts val="315"/>
                        </a:lnSpc>
                        <a:spcBef>
                          <a:spcPts val="70"/>
                        </a:spcBef>
                      </a:pPr>
                      <a:r>
                        <a:rPr sz="300" b="1" dirty="0">
                          <a:solidFill>
                            <a:srgbClr val="716A66"/>
                          </a:solidFill>
                          <a:latin typeface="DIN 2014 Bold"/>
                          <a:cs typeface="DIN 2014 Bold"/>
                        </a:rPr>
                        <a:t>Dealer </a:t>
                      </a:r>
                      <a:r>
                        <a:rPr sz="300" b="1" spc="-10" dirty="0">
                          <a:solidFill>
                            <a:srgbClr val="716A66"/>
                          </a:solidFill>
                          <a:latin typeface="DIN 2014 Bold"/>
                          <a:cs typeface="DIN 2014 Bold"/>
                        </a:rPr>
                        <a:t>Owner:</a:t>
                      </a:r>
                      <a:endParaRPr sz="300">
                        <a:latin typeface="DIN 2014 Bold"/>
                        <a:cs typeface="DIN 2014 Bold"/>
                      </a:endParaRPr>
                    </a:p>
                  </a:txBody>
                  <a:tcPr marL="0" marR="0" marT="889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vMerge="1">
                  <a:txBody>
                    <a:bodyPr/>
                    <a:lstStyle/>
                    <a:p>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vMerge="1">
                  <a:txBody>
                    <a:bodyPr/>
                    <a:lstStyle/>
                    <a:p>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4"/>
                  </a:ext>
                </a:extLst>
              </a:tr>
              <a:tr h="13208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5"/>
                  </a:ext>
                </a:extLst>
              </a:tr>
              <a:tr h="91440">
                <a:tc gridSpan="3">
                  <a:txBody>
                    <a:bodyPr/>
                    <a:lstStyle/>
                    <a:p>
                      <a:pPr marL="14604">
                        <a:lnSpc>
                          <a:spcPct val="100000"/>
                        </a:lnSpc>
                        <a:spcBef>
                          <a:spcPts val="220"/>
                        </a:spcBef>
                      </a:pPr>
                      <a:r>
                        <a:rPr sz="300" b="1" spc="10" dirty="0">
                          <a:solidFill>
                            <a:srgbClr val="716A66"/>
                          </a:solidFill>
                          <a:latin typeface="DIN 2014 Bold"/>
                          <a:cs typeface="DIN 2014 Bold"/>
                        </a:rPr>
                        <a:t>What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prework</a:t>
                      </a:r>
                      <a:r>
                        <a:rPr sz="300" b="1" spc="25" dirty="0">
                          <a:solidFill>
                            <a:srgbClr val="716A66"/>
                          </a:solidFill>
                          <a:latin typeface="DIN 2014 Bold"/>
                          <a:cs typeface="DIN 2014 Bold"/>
                        </a:rPr>
                        <a:t> </a:t>
                      </a:r>
                      <a:r>
                        <a:rPr sz="300" b="1" spc="10" dirty="0">
                          <a:solidFill>
                            <a:srgbClr val="716A66"/>
                          </a:solidFill>
                          <a:latin typeface="DIN 2014 Bold"/>
                          <a:cs typeface="DIN 2014 Bold"/>
                        </a:rPr>
                        <a:t>does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team</a:t>
                      </a:r>
                      <a:r>
                        <a:rPr sz="300" b="1" spc="25" dirty="0">
                          <a:solidFill>
                            <a:srgbClr val="716A66"/>
                          </a:solidFill>
                          <a:latin typeface="DIN 2014 Bold"/>
                          <a:cs typeface="DIN 2014 Bold"/>
                        </a:rPr>
                        <a:t> </a:t>
                      </a:r>
                      <a:r>
                        <a:rPr sz="300" b="1" spc="10" dirty="0">
                          <a:solidFill>
                            <a:srgbClr val="716A66"/>
                          </a:solidFill>
                          <a:latin typeface="DIN 2014 Bold"/>
                          <a:cs typeface="DIN 2014 Bold"/>
                        </a:rPr>
                        <a:t>need</a:t>
                      </a:r>
                      <a:r>
                        <a:rPr sz="300" b="1" spc="25" dirty="0">
                          <a:solidFill>
                            <a:srgbClr val="716A66"/>
                          </a:solidFill>
                          <a:latin typeface="DIN 2014 Bold"/>
                          <a:cs typeface="DIN 2014 Bold"/>
                        </a:rPr>
                        <a:t> </a:t>
                      </a:r>
                      <a:r>
                        <a:rPr sz="300" b="1" spc="10" dirty="0">
                          <a:solidFill>
                            <a:srgbClr val="716A66"/>
                          </a:solidFill>
                          <a:latin typeface="DIN 2014 Bold"/>
                          <a:cs typeface="DIN 2014 Bold"/>
                        </a:rPr>
                        <a:t>assistance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with?:</a:t>
                      </a:r>
                      <a:r>
                        <a:rPr sz="300" b="1" spc="25" dirty="0">
                          <a:solidFill>
                            <a:srgbClr val="716A66"/>
                          </a:solidFill>
                          <a:latin typeface="DIN 2014 Bold"/>
                          <a:cs typeface="DIN 2014 Bold"/>
                        </a:rPr>
                        <a:t> </a:t>
                      </a:r>
                      <a:r>
                        <a:rPr sz="300" spc="10" dirty="0">
                          <a:solidFill>
                            <a:srgbClr val="716A66"/>
                          </a:solidFill>
                          <a:latin typeface="DIN 2014 Light"/>
                          <a:cs typeface="DIN 2014 Light"/>
                        </a:rPr>
                        <a:t>(example:</a:t>
                      </a:r>
                      <a:r>
                        <a:rPr sz="300" spc="25" dirty="0">
                          <a:solidFill>
                            <a:srgbClr val="716A66"/>
                          </a:solidFill>
                          <a:latin typeface="DIN 2014 Light"/>
                          <a:cs typeface="DIN 2014 Light"/>
                        </a:rPr>
                        <a:t> </a:t>
                      </a:r>
                      <a:r>
                        <a:rPr sz="300" spc="10" dirty="0">
                          <a:solidFill>
                            <a:srgbClr val="716A66"/>
                          </a:solidFill>
                          <a:latin typeface="DIN 2014 Light"/>
                          <a:cs typeface="DIN 2014 Light"/>
                        </a:rPr>
                        <a:t>research</a:t>
                      </a:r>
                      <a:r>
                        <a:rPr sz="300" spc="25" dirty="0">
                          <a:solidFill>
                            <a:srgbClr val="716A66"/>
                          </a:solidFill>
                          <a:latin typeface="DIN 2014 Light"/>
                          <a:cs typeface="DIN 2014 Light"/>
                        </a:rPr>
                        <a:t> </a:t>
                      </a:r>
                      <a:r>
                        <a:rPr sz="300" spc="10" dirty="0">
                          <a:solidFill>
                            <a:srgbClr val="716A66"/>
                          </a:solidFill>
                          <a:latin typeface="DIN 2014 Light"/>
                          <a:cs typeface="DIN 2014 Light"/>
                        </a:rPr>
                        <a:t>and</a:t>
                      </a:r>
                      <a:r>
                        <a:rPr sz="300" spc="25" dirty="0">
                          <a:solidFill>
                            <a:srgbClr val="716A66"/>
                          </a:solidFill>
                          <a:latin typeface="DIN 2014 Light"/>
                          <a:cs typeface="DIN 2014 Light"/>
                        </a:rPr>
                        <a:t> </a:t>
                      </a:r>
                      <a:r>
                        <a:rPr sz="300" spc="10" dirty="0">
                          <a:solidFill>
                            <a:srgbClr val="716A66"/>
                          </a:solidFill>
                          <a:latin typeface="DIN 2014 Light"/>
                          <a:cs typeface="DIN 2014 Light"/>
                        </a:rPr>
                        <a:t>gaining</a:t>
                      </a:r>
                      <a:r>
                        <a:rPr sz="300" spc="25" dirty="0">
                          <a:solidFill>
                            <a:srgbClr val="716A66"/>
                          </a:solidFill>
                          <a:latin typeface="DIN 2014 Light"/>
                          <a:cs typeface="DIN 2014 Light"/>
                        </a:rPr>
                        <a:t> </a:t>
                      </a:r>
                      <a:r>
                        <a:rPr sz="300" spc="10" dirty="0">
                          <a:solidFill>
                            <a:srgbClr val="716A66"/>
                          </a:solidFill>
                          <a:latin typeface="DIN 2014 Light"/>
                          <a:cs typeface="DIN 2014 Light"/>
                        </a:rPr>
                        <a:t>of</a:t>
                      </a:r>
                      <a:r>
                        <a:rPr sz="300" spc="25" dirty="0">
                          <a:solidFill>
                            <a:srgbClr val="716A66"/>
                          </a:solidFill>
                          <a:latin typeface="DIN 2014 Light"/>
                          <a:cs typeface="DIN 2014 Light"/>
                        </a:rPr>
                        <a:t> </a:t>
                      </a:r>
                      <a:r>
                        <a:rPr sz="300" spc="10" dirty="0">
                          <a:solidFill>
                            <a:srgbClr val="716A66"/>
                          </a:solidFill>
                          <a:latin typeface="DIN 2014 Light"/>
                          <a:cs typeface="DIN 2014 Light"/>
                        </a:rPr>
                        <a:t>knowledge</a:t>
                      </a:r>
                      <a:r>
                        <a:rPr sz="300" spc="25" dirty="0">
                          <a:solidFill>
                            <a:srgbClr val="716A66"/>
                          </a:solidFill>
                          <a:latin typeface="DIN 2014 Light"/>
                          <a:cs typeface="DIN 2014 Light"/>
                        </a:rPr>
                        <a:t> </a:t>
                      </a:r>
                      <a:r>
                        <a:rPr sz="300" spc="10" dirty="0">
                          <a:solidFill>
                            <a:srgbClr val="716A66"/>
                          </a:solidFill>
                          <a:latin typeface="DIN 2014 Light"/>
                          <a:cs typeface="DIN 2014 Light"/>
                        </a:rPr>
                        <a:t>before</a:t>
                      </a:r>
                      <a:r>
                        <a:rPr sz="300" spc="25" dirty="0">
                          <a:solidFill>
                            <a:srgbClr val="716A66"/>
                          </a:solidFill>
                          <a:latin typeface="DIN 2014 Light"/>
                          <a:cs typeface="DIN 2014 Light"/>
                        </a:rPr>
                        <a:t> </a:t>
                      </a:r>
                      <a:r>
                        <a:rPr sz="300" spc="-10" dirty="0">
                          <a:solidFill>
                            <a:srgbClr val="716A66"/>
                          </a:solidFill>
                          <a:latin typeface="DIN 2014 Light"/>
                          <a:cs typeface="DIN 2014 Light"/>
                        </a:rPr>
                        <a:t>call):</a:t>
                      </a:r>
                      <a:endParaRPr sz="300">
                        <a:latin typeface="DIN 2014 Light"/>
                        <a:cs typeface="DIN 2014 Light"/>
                      </a:endParaRPr>
                    </a:p>
                  </a:txBody>
                  <a:tcPr marL="0" marR="0" marT="27940"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grpSp>
        <p:nvGrpSpPr>
          <p:cNvPr id="54" name="object 54"/>
          <p:cNvGrpSpPr/>
          <p:nvPr/>
        </p:nvGrpSpPr>
        <p:grpSpPr>
          <a:xfrm>
            <a:off x="4731209" y="3066347"/>
            <a:ext cx="2762250" cy="1322705"/>
            <a:chOff x="4731209" y="3066347"/>
            <a:chExt cx="2762250" cy="1322705"/>
          </a:xfrm>
        </p:grpSpPr>
        <p:sp>
          <p:nvSpPr>
            <p:cNvPr id="55" name="object 55"/>
            <p:cNvSpPr/>
            <p:nvPr/>
          </p:nvSpPr>
          <p:spPr>
            <a:xfrm>
              <a:off x="4732797" y="3157518"/>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56" name="object 56"/>
            <p:cNvSpPr/>
            <p:nvPr/>
          </p:nvSpPr>
          <p:spPr>
            <a:xfrm>
              <a:off x="4732797" y="3067935"/>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57" name="object 57"/>
            <p:cNvSpPr/>
            <p:nvPr/>
          </p:nvSpPr>
          <p:spPr>
            <a:xfrm>
              <a:off x="4732797" y="3317708"/>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58" name="object 58"/>
            <p:cNvSpPr/>
            <p:nvPr/>
          </p:nvSpPr>
          <p:spPr>
            <a:xfrm>
              <a:off x="4732794" y="4296854"/>
              <a:ext cx="2759075" cy="92075"/>
            </a:xfrm>
            <a:custGeom>
              <a:avLst/>
              <a:gdLst/>
              <a:ahLst/>
              <a:cxnLst/>
              <a:rect l="l" t="t" r="r" b="b"/>
              <a:pathLst>
                <a:path w="2759075" h="92075">
                  <a:moveTo>
                    <a:pt x="2758528" y="0"/>
                  </a:moveTo>
                  <a:lnTo>
                    <a:pt x="0" y="0"/>
                  </a:lnTo>
                  <a:lnTo>
                    <a:pt x="0" y="91833"/>
                  </a:lnTo>
                  <a:lnTo>
                    <a:pt x="2758528" y="91833"/>
                  </a:lnTo>
                  <a:lnTo>
                    <a:pt x="2758528" y="0"/>
                  </a:lnTo>
                  <a:close/>
                </a:path>
              </a:pathLst>
            </a:custGeom>
            <a:solidFill>
              <a:srgbClr val="F1F2F2"/>
            </a:solidFill>
          </p:spPr>
          <p:txBody>
            <a:bodyPr wrap="square" lIns="0" tIns="0" rIns="0" bIns="0" rtlCol="0"/>
            <a:lstStyle/>
            <a:p>
              <a:endParaRPr/>
            </a:p>
          </p:txBody>
        </p:sp>
      </p:grpSp>
      <p:sp>
        <p:nvSpPr>
          <p:cNvPr id="59" name="object 59"/>
          <p:cNvSpPr txBox="1"/>
          <p:nvPr/>
        </p:nvSpPr>
        <p:spPr>
          <a:xfrm>
            <a:off x="4732794" y="4305884"/>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Additional</a:t>
            </a:r>
            <a:r>
              <a:rPr sz="300" b="1" spc="35" dirty="0">
                <a:solidFill>
                  <a:srgbClr val="716A66"/>
                </a:solidFill>
                <a:latin typeface="DIN 2014 Bold"/>
                <a:cs typeface="DIN 2014 Bold"/>
              </a:rPr>
              <a:t> </a:t>
            </a:r>
            <a:r>
              <a:rPr sz="300" b="1" spc="-10" dirty="0">
                <a:solidFill>
                  <a:srgbClr val="716A66"/>
                </a:solidFill>
                <a:latin typeface="DIN 2014 Bold"/>
                <a:cs typeface="DIN 2014 Bold"/>
              </a:rPr>
              <a:t>Considerations:</a:t>
            </a:r>
            <a:endParaRPr sz="300">
              <a:latin typeface="DIN 2014 Bold"/>
              <a:cs typeface="DIN 2014 Bold"/>
            </a:endParaRPr>
          </a:p>
        </p:txBody>
      </p:sp>
      <p:graphicFrame>
        <p:nvGraphicFramePr>
          <p:cNvPr id="60" name="object 60"/>
          <p:cNvGraphicFramePr>
            <a:graphicFrameLocks noGrp="1"/>
          </p:cNvGraphicFramePr>
          <p:nvPr/>
        </p:nvGraphicFramePr>
        <p:xfrm>
          <a:off x="4732794" y="3514169"/>
          <a:ext cx="2759075" cy="619125"/>
        </p:xfrm>
        <a:graphic>
          <a:graphicData uri="http://schemas.openxmlformats.org/drawingml/2006/table">
            <a:tbl>
              <a:tblPr firstRow="1" bandRow="1">
                <a:tableStyleId>{2D5ABB26-0587-4C30-8999-92F81FD0307C}</a:tableStyleId>
              </a:tblPr>
              <a:tblGrid>
                <a:gridCol w="595630">
                  <a:extLst>
                    <a:ext uri="{9D8B030D-6E8A-4147-A177-3AD203B41FA5}">
                      <a16:colId xmlns:a16="http://schemas.microsoft.com/office/drawing/2014/main" val="20000"/>
                    </a:ext>
                  </a:extLst>
                </a:gridCol>
                <a:gridCol w="1800860">
                  <a:extLst>
                    <a:ext uri="{9D8B030D-6E8A-4147-A177-3AD203B41FA5}">
                      <a16:colId xmlns:a16="http://schemas.microsoft.com/office/drawing/2014/main" val="20001"/>
                    </a:ext>
                  </a:extLst>
                </a:gridCol>
                <a:gridCol w="362585">
                  <a:extLst>
                    <a:ext uri="{9D8B030D-6E8A-4147-A177-3AD203B41FA5}">
                      <a16:colId xmlns:a16="http://schemas.microsoft.com/office/drawing/2014/main" val="20002"/>
                    </a:ext>
                  </a:extLst>
                </a:gridCol>
              </a:tblGrid>
              <a:tr h="60960">
                <a:tc>
                  <a:txBody>
                    <a:bodyPr/>
                    <a:lstStyle/>
                    <a:p>
                      <a:pPr marL="14604">
                        <a:lnSpc>
                          <a:spcPts val="305"/>
                        </a:lnSpc>
                        <a:spcBef>
                          <a:spcPts val="75"/>
                        </a:spcBef>
                      </a:pPr>
                      <a:r>
                        <a:rPr sz="300" b="1" dirty="0">
                          <a:solidFill>
                            <a:srgbClr val="716A66"/>
                          </a:solidFill>
                          <a:latin typeface="DIN 2014 Bold"/>
                          <a:cs typeface="DIN 2014 Bold"/>
                        </a:rPr>
                        <a:t>Rep </a:t>
                      </a:r>
                      <a:r>
                        <a:rPr sz="300" b="1" spc="-10" dirty="0">
                          <a:solidFill>
                            <a:srgbClr val="716A66"/>
                          </a:solidFill>
                          <a:latin typeface="DIN 2014 Bold"/>
                          <a:cs typeface="DIN 2014 Bold"/>
                        </a:rPr>
                        <a:t>Owner:</a:t>
                      </a:r>
                      <a:endParaRPr sz="300">
                        <a:latin typeface="DIN 2014 Bold"/>
                        <a:cs typeface="DIN 2014 Bold"/>
                      </a:endParaRPr>
                    </a:p>
                  </a:txBody>
                  <a:tcPr marL="0" marR="0" marT="952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31115">
                        <a:lnSpc>
                          <a:spcPts val="305"/>
                        </a:lnSpc>
                        <a:spcBef>
                          <a:spcPts val="75"/>
                        </a:spcBef>
                      </a:pPr>
                      <a:r>
                        <a:rPr sz="300" b="1" dirty="0">
                          <a:solidFill>
                            <a:srgbClr val="716A66"/>
                          </a:solidFill>
                          <a:latin typeface="DIN 2014 Bold"/>
                          <a:cs typeface="DIN 2014 Bold"/>
                        </a:rPr>
                        <a:t>Action</a:t>
                      </a:r>
                      <a:r>
                        <a:rPr sz="300" b="1" spc="-10" dirty="0">
                          <a:solidFill>
                            <a:srgbClr val="716A66"/>
                          </a:solidFill>
                          <a:latin typeface="DIN 2014 Bold"/>
                          <a:cs typeface="DIN 2014 Bold"/>
                        </a:rPr>
                        <a:t> Items:</a:t>
                      </a:r>
                      <a:endParaRPr sz="300">
                        <a:latin typeface="DIN 2014 Bold"/>
                        <a:cs typeface="DIN 2014 Bold"/>
                      </a:endParaRPr>
                    </a:p>
                  </a:txBody>
                  <a:tcPr marL="0" marR="0" marT="9525"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7305">
                        <a:lnSpc>
                          <a:spcPts val="305"/>
                        </a:lnSpc>
                        <a:spcBef>
                          <a:spcPts val="75"/>
                        </a:spcBef>
                      </a:pPr>
                      <a:r>
                        <a:rPr sz="300" b="1" spc="-10" dirty="0">
                          <a:solidFill>
                            <a:srgbClr val="716A66"/>
                          </a:solidFill>
                          <a:latin typeface="DIN 2014 Bold"/>
                          <a:cs typeface="DIN 2014 Bold"/>
                        </a:rPr>
                        <a:t>Date:</a:t>
                      </a:r>
                      <a:endParaRPr sz="300">
                        <a:latin typeface="DIN 2014 Bold"/>
                        <a:cs typeface="DIN 2014 Bold"/>
                      </a:endParaRPr>
                    </a:p>
                  </a:txBody>
                  <a:tcPr marL="0" marR="0" marT="9525"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0668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59690">
                <a:tc>
                  <a:txBody>
                    <a:bodyPr/>
                    <a:lstStyle/>
                    <a:p>
                      <a:pPr marL="14604">
                        <a:lnSpc>
                          <a:spcPts val="330"/>
                        </a:lnSpc>
                        <a:spcBef>
                          <a:spcPts val="40"/>
                        </a:spcBef>
                      </a:pPr>
                      <a:r>
                        <a:rPr sz="300" b="1" dirty="0">
                          <a:solidFill>
                            <a:srgbClr val="716A66"/>
                          </a:solidFill>
                          <a:latin typeface="DIN 2014 Bold"/>
                          <a:cs typeface="DIN 2014 Bold"/>
                        </a:rPr>
                        <a:t>JSI</a:t>
                      </a:r>
                      <a:r>
                        <a:rPr sz="300" b="1" spc="5" dirty="0">
                          <a:solidFill>
                            <a:srgbClr val="716A66"/>
                          </a:solidFill>
                          <a:latin typeface="DIN 2014 Bold"/>
                          <a:cs typeface="DIN 2014 Bold"/>
                        </a:rPr>
                        <a:t> </a:t>
                      </a:r>
                      <a:r>
                        <a:rPr sz="300" b="1" spc="-10" dirty="0">
                          <a:solidFill>
                            <a:srgbClr val="716A66"/>
                          </a:solidFill>
                          <a:latin typeface="DIN 2014 Bold"/>
                          <a:cs typeface="DIN 2014 Bold"/>
                        </a:rPr>
                        <a:t>Owner:</a:t>
                      </a:r>
                      <a:endParaRPr sz="300">
                        <a:latin typeface="DIN 2014 Bold"/>
                        <a:cs typeface="DIN 2014 Bold"/>
                      </a:endParaRPr>
                    </a:p>
                  </a:txBody>
                  <a:tcPr marL="0" marR="0" marT="508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vMerge="1">
                  <a:txBody>
                    <a:bodyPr/>
                    <a:lstStyle/>
                    <a:p>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vMerge="1">
                  <a:txBody>
                    <a:bodyPr/>
                    <a:lstStyle/>
                    <a:p>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2"/>
                  </a:ext>
                </a:extLst>
              </a:tr>
              <a:tr h="108585">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3"/>
                  </a:ext>
                </a:extLst>
              </a:tr>
              <a:tr h="59690">
                <a:tc>
                  <a:txBody>
                    <a:bodyPr/>
                    <a:lstStyle/>
                    <a:p>
                      <a:pPr marL="14604">
                        <a:lnSpc>
                          <a:spcPts val="315"/>
                        </a:lnSpc>
                        <a:spcBef>
                          <a:spcPts val="50"/>
                        </a:spcBef>
                      </a:pPr>
                      <a:r>
                        <a:rPr sz="300" b="1" dirty="0">
                          <a:solidFill>
                            <a:srgbClr val="716A66"/>
                          </a:solidFill>
                          <a:latin typeface="DIN 2014 Bold"/>
                          <a:cs typeface="DIN 2014 Bold"/>
                        </a:rPr>
                        <a:t>Dealer </a:t>
                      </a:r>
                      <a:r>
                        <a:rPr sz="300" b="1" spc="-10" dirty="0">
                          <a:solidFill>
                            <a:srgbClr val="716A66"/>
                          </a:solidFill>
                          <a:latin typeface="DIN 2014 Bold"/>
                          <a:cs typeface="DIN 2014 Bold"/>
                        </a:rPr>
                        <a:t>Owner:</a:t>
                      </a:r>
                      <a:endParaRPr sz="300">
                        <a:latin typeface="DIN 2014 Bold"/>
                        <a:cs typeface="DIN 2014 Bold"/>
                      </a:endParaRPr>
                    </a:p>
                  </a:txBody>
                  <a:tcPr marL="0" marR="0" marT="635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vMerge="1">
                  <a:txBody>
                    <a:bodyPr/>
                    <a:lstStyle/>
                    <a:p>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vMerge="1">
                  <a:txBody>
                    <a:bodyPr/>
                    <a:lstStyle/>
                    <a:p>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4"/>
                  </a:ext>
                </a:extLst>
              </a:tr>
              <a:tr h="13208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5"/>
                  </a:ext>
                </a:extLst>
              </a:tr>
              <a:tr h="91440">
                <a:tc gridSpan="3">
                  <a:txBody>
                    <a:bodyPr/>
                    <a:lstStyle/>
                    <a:p>
                      <a:pPr marL="14604">
                        <a:lnSpc>
                          <a:spcPct val="100000"/>
                        </a:lnSpc>
                        <a:spcBef>
                          <a:spcPts val="220"/>
                        </a:spcBef>
                      </a:pPr>
                      <a:r>
                        <a:rPr sz="300" b="1" spc="10" dirty="0">
                          <a:solidFill>
                            <a:srgbClr val="716A66"/>
                          </a:solidFill>
                          <a:latin typeface="DIN 2014 Bold"/>
                          <a:cs typeface="DIN 2014 Bold"/>
                        </a:rPr>
                        <a:t>What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prework</a:t>
                      </a:r>
                      <a:r>
                        <a:rPr sz="300" b="1" spc="25" dirty="0">
                          <a:solidFill>
                            <a:srgbClr val="716A66"/>
                          </a:solidFill>
                          <a:latin typeface="DIN 2014 Bold"/>
                          <a:cs typeface="DIN 2014 Bold"/>
                        </a:rPr>
                        <a:t> </a:t>
                      </a:r>
                      <a:r>
                        <a:rPr sz="300" b="1" spc="10" dirty="0">
                          <a:solidFill>
                            <a:srgbClr val="716A66"/>
                          </a:solidFill>
                          <a:latin typeface="DIN 2014 Bold"/>
                          <a:cs typeface="DIN 2014 Bold"/>
                        </a:rPr>
                        <a:t>does</a:t>
                      </a:r>
                      <a:r>
                        <a:rPr sz="300" b="1" spc="20"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team</a:t>
                      </a:r>
                      <a:r>
                        <a:rPr sz="300" b="1" spc="25" dirty="0">
                          <a:solidFill>
                            <a:srgbClr val="716A66"/>
                          </a:solidFill>
                          <a:latin typeface="DIN 2014 Bold"/>
                          <a:cs typeface="DIN 2014 Bold"/>
                        </a:rPr>
                        <a:t> </a:t>
                      </a:r>
                      <a:r>
                        <a:rPr sz="300" b="1" spc="10" dirty="0">
                          <a:solidFill>
                            <a:srgbClr val="716A66"/>
                          </a:solidFill>
                          <a:latin typeface="DIN 2014 Bold"/>
                          <a:cs typeface="DIN 2014 Bold"/>
                        </a:rPr>
                        <a:t>need</a:t>
                      </a:r>
                      <a:r>
                        <a:rPr sz="300" b="1" spc="20" dirty="0">
                          <a:solidFill>
                            <a:srgbClr val="716A66"/>
                          </a:solidFill>
                          <a:latin typeface="DIN 2014 Bold"/>
                          <a:cs typeface="DIN 2014 Bold"/>
                        </a:rPr>
                        <a:t> </a:t>
                      </a:r>
                      <a:r>
                        <a:rPr sz="300" b="1" spc="10" dirty="0">
                          <a:solidFill>
                            <a:srgbClr val="716A66"/>
                          </a:solidFill>
                          <a:latin typeface="DIN 2014 Bold"/>
                          <a:cs typeface="DIN 2014 Bold"/>
                        </a:rPr>
                        <a:t>assistance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with?:</a:t>
                      </a:r>
                      <a:r>
                        <a:rPr sz="300" b="1" spc="20" dirty="0">
                          <a:solidFill>
                            <a:srgbClr val="716A66"/>
                          </a:solidFill>
                          <a:latin typeface="DIN 2014 Bold"/>
                          <a:cs typeface="DIN 2014 Bold"/>
                        </a:rPr>
                        <a:t> </a:t>
                      </a:r>
                      <a:r>
                        <a:rPr sz="300" spc="10" dirty="0">
                          <a:solidFill>
                            <a:srgbClr val="716A66"/>
                          </a:solidFill>
                          <a:latin typeface="DIN 2014 Light"/>
                          <a:cs typeface="DIN 2014 Light"/>
                        </a:rPr>
                        <a:t>(example:</a:t>
                      </a:r>
                      <a:r>
                        <a:rPr sz="300" spc="25" dirty="0">
                          <a:solidFill>
                            <a:srgbClr val="716A66"/>
                          </a:solidFill>
                          <a:latin typeface="DIN 2014 Light"/>
                          <a:cs typeface="DIN 2014 Light"/>
                        </a:rPr>
                        <a:t> </a:t>
                      </a:r>
                      <a:r>
                        <a:rPr sz="300" spc="10" dirty="0">
                          <a:solidFill>
                            <a:srgbClr val="716A66"/>
                          </a:solidFill>
                          <a:latin typeface="DIN 2014 Light"/>
                          <a:cs typeface="DIN 2014 Light"/>
                        </a:rPr>
                        <a:t>know</a:t>
                      </a:r>
                      <a:r>
                        <a:rPr sz="300" spc="25" dirty="0">
                          <a:solidFill>
                            <a:srgbClr val="716A66"/>
                          </a:solidFill>
                          <a:latin typeface="DIN 2014 Light"/>
                          <a:cs typeface="DIN 2014 Light"/>
                        </a:rPr>
                        <a:t> </a:t>
                      </a:r>
                      <a:r>
                        <a:rPr sz="300" spc="10" dirty="0">
                          <a:solidFill>
                            <a:srgbClr val="716A66"/>
                          </a:solidFill>
                          <a:latin typeface="DIN 2014 Light"/>
                          <a:cs typeface="DIN 2014 Light"/>
                        </a:rPr>
                        <a:t>audience</a:t>
                      </a:r>
                      <a:r>
                        <a:rPr sz="300" spc="20" dirty="0">
                          <a:solidFill>
                            <a:srgbClr val="716A66"/>
                          </a:solidFill>
                          <a:latin typeface="DIN 2014 Light"/>
                          <a:cs typeface="DIN 2014 Light"/>
                        </a:rPr>
                        <a:t> </a:t>
                      </a:r>
                      <a:r>
                        <a:rPr sz="300" spc="10" dirty="0">
                          <a:solidFill>
                            <a:srgbClr val="716A66"/>
                          </a:solidFill>
                          <a:latin typeface="DIN 2014 Light"/>
                          <a:cs typeface="DIN 2014 Light"/>
                        </a:rPr>
                        <a:t>before</a:t>
                      </a:r>
                      <a:r>
                        <a:rPr sz="300" spc="25" dirty="0">
                          <a:solidFill>
                            <a:srgbClr val="716A66"/>
                          </a:solidFill>
                          <a:latin typeface="DIN 2014 Light"/>
                          <a:cs typeface="DIN 2014 Light"/>
                        </a:rPr>
                        <a:t> </a:t>
                      </a:r>
                      <a:r>
                        <a:rPr sz="300" spc="10" dirty="0">
                          <a:solidFill>
                            <a:srgbClr val="716A66"/>
                          </a:solidFill>
                          <a:latin typeface="DIN 2014 Light"/>
                          <a:cs typeface="DIN 2014 Light"/>
                        </a:rPr>
                        <a:t>call,</a:t>
                      </a:r>
                      <a:r>
                        <a:rPr sz="300" spc="25" dirty="0">
                          <a:solidFill>
                            <a:srgbClr val="716A66"/>
                          </a:solidFill>
                          <a:latin typeface="DIN 2014 Light"/>
                          <a:cs typeface="DIN 2014 Light"/>
                        </a:rPr>
                        <a:t> </a:t>
                      </a:r>
                      <a:r>
                        <a:rPr sz="300" spc="10" dirty="0">
                          <a:solidFill>
                            <a:srgbClr val="716A66"/>
                          </a:solidFill>
                          <a:latin typeface="DIN 2014 Light"/>
                          <a:cs typeface="DIN 2014 Light"/>
                        </a:rPr>
                        <a:t>understand</a:t>
                      </a:r>
                      <a:r>
                        <a:rPr sz="300" spc="20" dirty="0">
                          <a:solidFill>
                            <a:srgbClr val="716A66"/>
                          </a:solidFill>
                          <a:latin typeface="DIN 2014 Light"/>
                          <a:cs typeface="DIN 2014 Light"/>
                        </a:rPr>
                        <a:t> </a:t>
                      </a:r>
                      <a:r>
                        <a:rPr sz="300" spc="10" dirty="0">
                          <a:solidFill>
                            <a:srgbClr val="716A66"/>
                          </a:solidFill>
                          <a:latin typeface="DIN 2014 Light"/>
                          <a:cs typeface="DIN 2014 Light"/>
                        </a:rPr>
                        <a:t>what</a:t>
                      </a:r>
                      <a:r>
                        <a:rPr sz="300" spc="25" dirty="0">
                          <a:solidFill>
                            <a:srgbClr val="716A66"/>
                          </a:solidFill>
                          <a:latin typeface="DIN 2014 Light"/>
                          <a:cs typeface="DIN 2014 Light"/>
                        </a:rPr>
                        <a:t> </a:t>
                      </a:r>
                      <a:r>
                        <a:rPr sz="300" spc="10" dirty="0">
                          <a:solidFill>
                            <a:srgbClr val="716A66"/>
                          </a:solidFill>
                          <a:latin typeface="DIN 2014 Light"/>
                          <a:cs typeface="DIN 2014 Light"/>
                        </a:rPr>
                        <a:t>hot</a:t>
                      </a:r>
                      <a:r>
                        <a:rPr sz="300" spc="20" dirty="0">
                          <a:solidFill>
                            <a:srgbClr val="716A66"/>
                          </a:solidFill>
                          <a:latin typeface="DIN 2014 Light"/>
                          <a:cs typeface="DIN 2014 Light"/>
                        </a:rPr>
                        <a:t> </a:t>
                      </a:r>
                      <a:r>
                        <a:rPr sz="300" spc="10" dirty="0">
                          <a:solidFill>
                            <a:srgbClr val="716A66"/>
                          </a:solidFill>
                          <a:latin typeface="DIN 2014 Light"/>
                          <a:cs typeface="DIN 2014 Light"/>
                        </a:rPr>
                        <a:t>topics</a:t>
                      </a:r>
                      <a:r>
                        <a:rPr sz="300" spc="25" dirty="0">
                          <a:solidFill>
                            <a:srgbClr val="716A66"/>
                          </a:solidFill>
                          <a:latin typeface="DIN 2014 Light"/>
                          <a:cs typeface="DIN 2014 Light"/>
                        </a:rPr>
                        <a:t> </a:t>
                      </a:r>
                      <a:r>
                        <a:rPr sz="300" spc="10" dirty="0">
                          <a:solidFill>
                            <a:srgbClr val="716A66"/>
                          </a:solidFill>
                          <a:latin typeface="DIN 2014 Light"/>
                          <a:cs typeface="DIN 2014 Light"/>
                        </a:rPr>
                        <a:t>would</a:t>
                      </a:r>
                      <a:r>
                        <a:rPr sz="300" spc="25" dirty="0">
                          <a:solidFill>
                            <a:srgbClr val="716A66"/>
                          </a:solidFill>
                          <a:latin typeface="DIN 2014 Light"/>
                          <a:cs typeface="DIN 2014 Light"/>
                        </a:rPr>
                        <a:t> </a:t>
                      </a:r>
                      <a:r>
                        <a:rPr sz="300" spc="10" dirty="0">
                          <a:solidFill>
                            <a:srgbClr val="716A66"/>
                          </a:solidFill>
                          <a:latin typeface="DIN 2014 Light"/>
                          <a:cs typeface="DIN 2014 Light"/>
                        </a:rPr>
                        <a:t>be</a:t>
                      </a:r>
                      <a:r>
                        <a:rPr sz="300" spc="20" dirty="0">
                          <a:solidFill>
                            <a:srgbClr val="716A66"/>
                          </a:solidFill>
                          <a:latin typeface="DIN 2014 Light"/>
                          <a:cs typeface="DIN 2014 Light"/>
                        </a:rPr>
                        <a:t> </a:t>
                      </a:r>
                      <a:r>
                        <a:rPr sz="300" spc="10" dirty="0">
                          <a:solidFill>
                            <a:srgbClr val="716A66"/>
                          </a:solidFill>
                          <a:latin typeface="DIN 2014 Light"/>
                          <a:cs typeface="DIN 2014 Light"/>
                        </a:rPr>
                        <a:t>to</a:t>
                      </a:r>
                      <a:r>
                        <a:rPr sz="300" spc="25" dirty="0">
                          <a:solidFill>
                            <a:srgbClr val="716A66"/>
                          </a:solidFill>
                          <a:latin typeface="DIN 2014 Light"/>
                          <a:cs typeface="DIN 2014 Light"/>
                        </a:rPr>
                        <a:t> </a:t>
                      </a:r>
                      <a:r>
                        <a:rPr sz="300" spc="10" dirty="0">
                          <a:solidFill>
                            <a:srgbClr val="716A66"/>
                          </a:solidFill>
                          <a:latin typeface="DIN 2014 Light"/>
                          <a:cs typeface="DIN 2014 Light"/>
                        </a:rPr>
                        <a:t>secure</a:t>
                      </a:r>
                      <a:r>
                        <a:rPr sz="300" spc="25" dirty="0">
                          <a:solidFill>
                            <a:srgbClr val="716A66"/>
                          </a:solidFill>
                          <a:latin typeface="DIN 2014 Light"/>
                          <a:cs typeface="DIN 2014 Light"/>
                        </a:rPr>
                        <a:t> </a:t>
                      </a:r>
                      <a:r>
                        <a:rPr sz="300" spc="10" dirty="0">
                          <a:solidFill>
                            <a:srgbClr val="716A66"/>
                          </a:solidFill>
                          <a:latin typeface="DIN 2014 Light"/>
                          <a:cs typeface="DIN 2014 Light"/>
                        </a:rPr>
                        <a:t>an</a:t>
                      </a:r>
                      <a:r>
                        <a:rPr sz="300" spc="20" dirty="0">
                          <a:solidFill>
                            <a:srgbClr val="716A66"/>
                          </a:solidFill>
                          <a:latin typeface="DIN 2014 Light"/>
                          <a:cs typeface="DIN 2014 Light"/>
                        </a:rPr>
                        <a:t> </a:t>
                      </a:r>
                      <a:r>
                        <a:rPr sz="300" spc="-10" dirty="0">
                          <a:solidFill>
                            <a:srgbClr val="716A66"/>
                          </a:solidFill>
                          <a:latin typeface="DIN 2014 Light"/>
                          <a:cs typeface="DIN 2014 Light"/>
                        </a:rPr>
                        <a:t>appointment.)</a:t>
                      </a:r>
                      <a:endParaRPr sz="300">
                        <a:latin typeface="DIN 2014 Light"/>
                        <a:cs typeface="DIN 2014 Light"/>
                      </a:endParaRPr>
                    </a:p>
                  </a:txBody>
                  <a:tcPr marL="0" marR="0" marT="27940"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grpSp>
        <p:nvGrpSpPr>
          <p:cNvPr id="61" name="object 61"/>
          <p:cNvGrpSpPr/>
          <p:nvPr/>
        </p:nvGrpSpPr>
        <p:grpSpPr>
          <a:xfrm>
            <a:off x="4731209" y="4295117"/>
            <a:ext cx="2762250" cy="1352550"/>
            <a:chOff x="4731209" y="4295117"/>
            <a:chExt cx="2762250" cy="1352550"/>
          </a:xfrm>
        </p:grpSpPr>
        <p:sp>
          <p:nvSpPr>
            <p:cNvPr id="62" name="object 62"/>
            <p:cNvSpPr/>
            <p:nvPr/>
          </p:nvSpPr>
          <p:spPr>
            <a:xfrm>
              <a:off x="4732797" y="4386288"/>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63" name="object 63"/>
            <p:cNvSpPr/>
            <p:nvPr/>
          </p:nvSpPr>
          <p:spPr>
            <a:xfrm>
              <a:off x="4732797" y="4296704"/>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64" name="object 64"/>
            <p:cNvSpPr/>
            <p:nvPr/>
          </p:nvSpPr>
          <p:spPr>
            <a:xfrm>
              <a:off x="4732797" y="4546478"/>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65" name="object 65"/>
            <p:cNvSpPr/>
            <p:nvPr/>
          </p:nvSpPr>
          <p:spPr>
            <a:xfrm>
              <a:off x="4732794" y="5555615"/>
              <a:ext cx="2759075" cy="92075"/>
            </a:xfrm>
            <a:custGeom>
              <a:avLst/>
              <a:gdLst/>
              <a:ahLst/>
              <a:cxnLst/>
              <a:rect l="l" t="t" r="r" b="b"/>
              <a:pathLst>
                <a:path w="2759075" h="92075">
                  <a:moveTo>
                    <a:pt x="2758528" y="0"/>
                  </a:moveTo>
                  <a:lnTo>
                    <a:pt x="0" y="0"/>
                  </a:lnTo>
                  <a:lnTo>
                    <a:pt x="0" y="91833"/>
                  </a:lnTo>
                  <a:lnTo>
                    <a:pt x="2758528" y="91833"/>
                  </a:lnTo>
                  <a:lnTo>
                    <a:pt x="2758528" y="0"/>
                  </a:lnTo>
                  <a:close/>
                </a:path>
              </a:pathLst>
            </a:custGeom>
            <a:solidFill>
              <a:srgbClr val="F1F2F2"/>
            </a:solidFill>
          </p:spPr>
          <p:txBody>
            <a:bodyPr wrap="square" lIns="0" tIns="0" rIns="0" bIns="0" rtlCol="0"/>
            <a:lstStyle/>
            <a:p>
              <a:endParaRPr/>
            </a:p>
          </p:txBody>
        </p:sp>
      </p:grpSp>
      <p:sp>
        <p:nvSpPr>
          <p:cNvPr id="66" name="object 66"/>
          <p:cNvSpPr txBox="1"/>
          <p:nvPr/>
        </p:nvSpPr>
        <p:spPr>
          <a:xfrm>
            <a:off x="4732794" y="5564651"/>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Additional</a:t>
            </a:r>
            <a:r>
              <a:rPr sz="300" b="1" spc="35" dirty="0">
                <a:solidFill>
                  <a:srgbClr val="716A66"/>
                </a:solidFill>
                <a:latin typeface="DIN 2014 Bold"/>
                <a:cs typeface="DIN 2014 Bold"/>
              </a:rPr>
              <a:t> </a:t>
            </a:r>
            <a:r>
              <a:rPr sz="300" b="1" spc="-10" dirty="0">
                <a:solidFill>
                  <a:srgbClr val="716A66"/>
                </a:solidFill>
                <a:latin typeface="DIN 2014 Bold"/>
                <a:cs typeface="DIN 2014 Bold"/>
              </a:rPr>
              <a:t>Considerations:</a:t>
            </a:r>
            <a:endParaRPr sz="300">
              <a:latin typeface="DIN 2014 Bold"/>
              <a:cs typeface="DIN 2014 Bold"/>
            </a:endParaRPr>
          </a:p>
        </p:txBody>
      </p:sp>
      <p:graphicFrame>
        <p:nvGraphicFramePr>
          <p:cNvPr id="67" name="object 67"/>
          <p:cNvGraphicFramePr>
            <a:graphicFrameLocks noGrp="1"/>
          </p:cNvGraphicFramePr>
          <p:nvPr/>
        </p:nvGraphicFramePr>
        <p:xfrm>
          <a:off x="4732794" y="4774058"/>
          <a:ext cx="2759075" cy="618490"/>
        </p:xfrm>
        <a:graphic>
          <a:graphicData uri="http://schemas.openxmlformats.org/drawingml/2006/table">
            <a:tbl>
              <a:tblPr firstRow="1" bandRow="1">
                <a:tableStyleId>{2D5ABB26-0587-4C30-8999-92F81FD0307C}</a:tableStyleId>
              </a:tblPr>
              <a:tblGrid>
                <a:gridCol w="595630">
                  <a:extLst>
                    <a:ext uri="{9D8B030D-6E8A-4147-A177-3AD203B41FA5}">
                      <a16:colId xmlns:a16="http://schemas.microsoft.com/office/drawing/2014/main" val="20000"/>
                    </a:ext>
                  </a:extLst>
                </a:gridCol>
                <a:gridCol w="1800860">
                  <a:extLst>
                    <a:ext uri="{9D8B030D-6E8A-4147-A177-3AD203B41FA5}">
                      <a16:colId xmlns:a16="http://schemas.microsoft.com/office/drawing/2014/main" val="20001"/>
                    </a:ext>
                  </a:extLst>
                </a:gridCol>
                <a:gridCol w="362585">
                  <a:extLst>
                    <a:ext uri="{9D8B030D-6E8A-4147-A177-3AD203B41FA5}">
                      <a16:colId xmlns:a16="http://schemas.microsoft.com/office/drawing/2014/main" val="20002"/>
                    </a:ext>
                  </a:extLst>
                </a:gridCol>
              </a:tblGrid>
              <a:tr h="60325">
                <a:tc>
                  <a:txBody>
                    <a:bodyPr/>
                    <a:lstStyle/>
                    <a:p>
                      <a:pPr marL="14604">
                        <a:lnSpc>
                          <a:spcPts val="305"/>
                        </a:lnSpc>
                        <a:spcBef>
                          <a:spcPts val="65"/>
                        </a:spcBef>
                      </a:pPr>
                      <a:r>
                        <a:rPr sz="300" b="1" dirty="0">
                          <a:solidFill>
                            <a:srgbClr val="716A66"/>
                          </a:solidFill>
                          <a:latin typeface="DIN 2014 Bold"/>
                          <a:cs typeface="DIN 2014 Bold"/>
                        </a:rPr>
                        <a:t>Rep </a:t>
                      </a:r>
                      <a:r>
                        <a:rPr sz="300" b="1" spc="-10" dirty="0">
                          <a:solidFill>
                            <a:srgbClr val="716A66"/>
                          </a:solidFill>
                          <a:latin typeface="DIN 2014 Bold"/>
                          <a:cs typeface="DIN 2014 Bold"/>
                        </a:rPr>
                        <a:t>Owner:</a:t>
                      </a:r>
                      <a:endParaRPr sz="300">
                        <a:latin typeface="DIN 2014 Bold"/>
                        <a:cs typeface="DIN 2014 Bold"/>
                      </a:endParaRPr>
                    </a:p>
                  </a:txBody>
                  <a:tcPr marL="0" marR="0" marT="825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31115">
                        <a:lnSpc>
                          <a:spcPts val="305"/>
                        </a:lnSpc>
                        <a:spcBef>
                          <a:spcPts val="65"/>
                        </a:spcBef>
                      </a:pPr>
                      <a:r>
                        <a:rPr sz="300" b="1" dirty="0">
                          <a:solidFill>
                            <a:srgbClr val="716A66"/>
                          </a:solidFill>
                          <a:latin typeface="DIN 2014 Bold"/>
                          <a:cs typeface="DIN 2014 Bold"/>
                        </a:rPr>
                        <a:t>Action</a:t>
                      </a:r>
                      <a:r>
                        <a:rPr sz="300" b="1" spc="-10" dirty="0">
                          <a:solidFill>
                            <a:srgbClr val="716A66"/>
                          </a:solidFill>
                          <a:latin typeface="DIN 2014 Bold"/>
                          <a:cs typeface="DIN 2014 Bold"/>
                        </a:rPr>
                        <a:t> Items:</a:t>
                      </a:r>
                      <a:endParaRPr sz="300">
                        <a:latin typeface="DIN 2014 Bold"/>
                        <a:cs typeface="DIN 2014 Bold"/>
                      </a:endParaRPr>
                    </a:p>
                  </a:txBody>
                  <a:tcPr marL="0" marR="0" marT="8255"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7305">
                        <a:lnSpc>
                          <a:spcPts val="305"/>
                        </a:lnSpc>
                        <a:spcBef>
                          <a:spcPts val="65"/>
                        </a:spcBef>
                      </a:pPr>
                      <a:r>
                        <a:rPr sz="300" b="1" spc="-10" dirty="0">
                          <a:solidFill>
                            <a:srgbClr val="716A66"/>
                          </a:solidFill>
                          <a:latin typeface="DIN 2014 Bold"/>
                          <a:cs typeface="DIN 2014 Bold"/>
                        </a:rPr>
                        <a:t>Date:</a:t>
                      </a:r>
                      <a:endParaRPr sz="300">
                        <a:latin typeface="DIN 2014 Bold"/>
                        <a:cs typeface="DIN 2014 Bold"/>
                      </a:endParaRPr>
                    </a:p>
                  </a:txBody>
                  <a:tcPr marL="0" marR="0" marT="8255"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03505">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62865">
                <a:tc>
                  <a:txBody>
                    <a:bodyPr/>
                    <a:lstStyle/>
                    <a:p>
                      <a:pPr marL="14604">
                        <a:lnSpc>
                          <a:spcPts val="330"/>
                        </a:lnSpc>
                        <a:spcBef>
                          <a:spcPts val="65"/>
                        </a:spcBef>
                      </a:pPr>
                      <a:r>
                        <a:rPr sz="300" b="1" dirty="0">
                          <a:solidFill>
                            <a:srgbClr val="716A66"/>
                          </a:solidFill>
                          <a:latin typeface="DIN 2014 Bold"/>
                          <a:cs typeface="DIN 2014 Bold"/>
                        </a:rPr>
                        <a:t>JSI</a:t>
                      </a:r>
                      <a:r>
                        <a:rPr sz="300" b="1" spc="5" dirty="0">
                          <a:solidFill>
                            <a:srgbClr val="716A66"/>
                          </a:solidFill>
                          <a:latin typeface="DIN 2014 Bold"/>
                          <a:cs typeface="DIN 2014 Bold"/>
                        </a:rPr>
                        <a:t> </a:t>
                      </a:r>
                      <a:r>
                        <a:rPr sz="300" b="1" spc="-10" dirty="0">
                          <a:solidFill>
                            <a:srgbClr val="716A66"/>
                          </a:solidFill>
                          <a:latin typeface="DIN 2014 Bold"/>
                          <a:cs typeface="DIN 2014 Bold"/>
                        </a:rPr>
                        <a:t>Owner:</a:t>
                      </a:r>
                      <a:endParaRPr sz="300">
                        <a:latin typeface="DIN 2014 Bold"/>
                        <a:cs typeface="DIN 2014 Bold"/>
                      </a:endParaRPr>
                    </a:p>
                  </a:txBody>
                  <a:tcPr marL="0" marR="0" marT="825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vMerge="1">
                  <a:txBody>
                    <a:bodyPr/>
                    <a:lstStyle/>
                    <a:p>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vMerge="1">
                  <a:txBody>
                    <a:bodyPr/>
                    <a:lstStyle/>
                    <a:p>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2"/>
                  </a:ext>
                </a:extLst>
              </a:tr>
              <a:tr h="10541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rowSpan="2">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3"/>
                  </a:ext>
                </a:extLst>
              </a:tr>
              <a:tr h="62865">
                <a:tc>
                  <a:txBody>
                    <a:bodyPr/>
                    <a:lstStyle/>
                    <a:p>
                      <a:pPr marL="14604">
                        <a:lnSpc>
                          <a:spcPts val="315"/>
                        </a:lnSpc>
                        <a:spcBef>
                          <a:spcPts val="80"/>
                        </a:spcBef>
                      </a:pPr>
                      <a:r>
                        <a:rPr sz="300" b="1" dirty="0">
                          <a:solidFill>
                            <a:srgbClr val="716A66"/>
                          </a:solidFill>
                          <a:latin typeface="DIN 2014 Bold"/>
                          <a:cs typeface="DIN 2014 Bold"/>
                        </a:rPr>
                        <a:t>Dealer </a:t>
                      </a:r>
                      <a:r>
                        <a:rPr sz="300" b="1" spc="-10" dirty="0">
                          <a:solidFill>
                            <a:srgbClr val="716A66"/>
                          </a:solidFill>
                          <a:latin typeface="DIN 2014 Bold"/>
                          <a:cs typeface="DIN 2014 Bold"/>
                        </a:rPr>
                        <a:t>Owner:</a:t>
                      </a:r>
                      <a:endParaRPr sz="300">
                        <a:latin typeface="DIN 2014 Bold"/>
                        <a:cs typeface="DIN 2014 Bold"/>
                      </a:endParaRPr>
                    </a:p>
                  </a:txBody>
                  <a:tcPr marL="0" marR="0" marT="1016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vMerge="1">
                  <a:txBody>
                    <a:bodyPr/>
                    <a:lstStyle/>
                    <a:p>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vMerge="1">
                  <a:txBody>
                    <a:bodyPr/>
                    <a:lstStyle/>
                    <a:p>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4"/>
                  </a:ext>
                </a:extLst>
              </a:tr>
              <a:tr h="13208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5"/>
                  </a:ext>
                </a:extLst>
              </a:tr>
              <a:tr h="91440">
                <a:tc gridSpan="3">
                  <a:txBody>
                    <a:bodyPr/>
                    <a:lstStyle/>
                    <a:p>
                      <a:pPr marL="14604">
                        <a:lnSpc>
                          <a:spcPct val="100000"/>
                        </a:lnSpc>
                        <a:spcBef>
                          <a:spcPts val="220"/>
                        </a:spcBef>
                      </a:pPr>
                      <a:r>
                        <a:rPr sz="300" b="1" spc="10" dirty="0">
                          <a:solidFill>
                            <a:srgbClr val="716A66"/>
                          </a:solidFill>
                          <a:latin typeface="DIN 2014 Bold"/>
                          <a:cs typeface="DIN 2014 Bold"/>
                        </a:rPr>
                        <a:t>What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prework</a:t>
                      </a:r>
                      <a:r>
                        <a:rPr sz="300" b="1" spc="25" dirty="0">
                          <a:solidFill>
                            <a:srgbClr val="716A66"/>
                          </a:solidFill>
                          <a:latin typeface="DIN 2014 Bold"/>
                          <a:cs typeface="DIN 2014 Bold"/>
                        </a:rPr>
                        <a:t> </a:t>
                      </a:r>
                      <a:r>
                        <a:rPr sz="300" b="1" spc="10" dirty="0">
                          <a:solidFill>
                            <a:srgbClr val="716A66"/>
                          </a:solidFill>
                          <a:latin typeface="DIN 2014 Bold"/>
                          <a:cs typeface="DIN 2014 Bold"/>
                        </a:rPr>
                        <a:t>does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team</a:t>
                      </a:r>
                      <a:r>
                        <a:rPr sz="300" b="1" spc="25" dirty="0">
                          <a:solidFill>
                            <a:srgbClr val="716A66"/>
                          </a:solidFill>
                          <a:latin typeface="DIN 2014 Bold"/>
                          <a:cs typeface="DIN 2014 Bold"/>
                        </a:rPr>
                        <a:t> </a:t>
                      </a:r>
                      <a:r>
                        <a:rPr sz="300" b="1" spc="10" dirty="0">
                          <a:solidFill>
                            <a:srgbClr val="716A66"/>
                          </a:solidFill>
                          <a:latin typeface="DIN 2014 Bold"/>
                          <a:cs typeface="DIN 2014 Bold"/>
                        </a:rPr>
                        <a:t>need</a:t>
                      </a:r>
                      <a:r>
                        <a:rPr sz="300" b="1" spc="25" dirty="0">
                          <a:solidFill>
                            <a:srgbClr val="716A66"/>
                          </a:solidFill>
                          <a:latin typeface="DIN 2014 Bold"/>
                          <a:cs typeface="DIN 2014 Bold"/>
                        </a:rPr>
                        <a:t> </a:t>
                      </a:r>
                      <a:r>
                        <a:rPr sz="300" b="1" spc="10" dirty="0">
                          <a:solidFill>
                            <a:srgbClr val="716A66"/>
                          </a:solidFill>
                          <a:latin typeface="DIN 2014 Bold"/>
                          <a:cs typeface="DIN 2014 Bold"/>
                        </a:rPr>
                        <a:t>assistance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with?:</a:t>
                      </a:r>
                      <a:r>
                        <a:rPr sz="300" b="1" spc="25" dirty="0">
                          <a:solidFill>
                            <a:srgbClr val="716A66"/>
                          </a:solidFill>
                          <a:latin typeface="DIN 2014 Bold"/>
                          <a:cs typeface="DIN 2014 Bold"/>
                        </a:rPr>
                        <a:t> </a:t>
                      </a:r>
                      <a:r>
                        <a:rPr sz="300" spc="10" dirty="0">
                          <a:solidFill>
                            <a:srgbClr val="716A66"/>
                          </a:solidFill>
                          <a:latin typeface="DIN 2014 Light"/>
                          <a:cs typeface="DIN 2014 Light"/>
                        </a:rPr>
                        <a:t>(Remember</a:t>
                      </a:r>
                      <a:r>
                        <a:rPr sz="300" spc="20" dirty="0">
                          <a:solidFill>
                            <a:srgbClr val="716A66"/>
                          </a:solidFill>
                          <a:latin typeface="DIN 2014 Light"/>
                          <a:cs typeface="DIN 2014 Light"/>
                        </a:rPr>
                        <a:t> </a:t>
                      </a:r>
                      <a:r>
                        <a:rPr sz="300" spc="10" dirty="0">
                          <a:solidFill>
                            <a:srgbClr val="716A66"/>
                          </a:solidFill>
                          <a:latin typeface="DIN 2014 Light"/>
                          <a:cs typeface="DIN 2014 Light"/>
                        </a:rPr>
                        <a:t>to</a:t>
                      </a:r>
                      <a:r>
                        <a:rPr sz="300" spc="25" dirty="0">
                          <a:solidFill>
                            <a:srgbClr val="716A66"/>
                          </a:solidFill>
                          <a:latin typeface="DIN 2014 Light"/>
                          <a:cs typeface="DIN 2014 Light"/>
                        </a:rPr>
                        <a:t> </a:t>
                      </a:r>
                      <a:r>
                        <a:rPr sz="300" spc="10" dirty="0">
                          <a:solidFill>
                            <a:srgbClr val="716A66"/>
                          </a:solidFill>
                          <a:latin typeface="DIN 2014 Light"/>
                          <a:cs typeface="DIN 2014 Light"/>
                        </a:rPr>
                        <a:t>listen</a:t>
                      </a:r>
                      <a:r>
                        <a:rPr sz="300" spc="25" dirty="0">
                          <a:solidFill>
                            <a:srgbClr val="716A66"/>
                          </a:solidFill>
                          <a:latin typeface="DIN 2014 Light"/>
                          <a:cs typeface="DIN 2014 Light"/>
                        </a:rPr>
                        <a:t> </a:t>
                      </a:r>
                      <a:r>
                        <a:rPr sz="300" spc="10" dirty="0">
                          <a:solidFill>
                            <a:srgbClr val="716A66"/>
                          </a:solidFill>
                          <a:latin typeface="DIN 2014 Light"/>
                          <a:cs typeface="DIN 2014 Light"/>
                        </a:rPr>
                        <a:t>first,</a:t>
                      </a:r>
                      <a:r>
                        <a:rPr sz="300" spc="25" dirty="0">
                          <a:solidFill>
                            <a:srgbClr val="716A66"/>
                          </a:solidFill>
                          <a:latin typeface="DIN 2014 Light"/>
                          <a:cs typeface="DIN 2014 Light"/>
                        </a:rPr>
                        <a:t> </a:t>
                      </a:r>
                      <a:r>
                        <a:rPr sz="300" spc="10" dirty="0">
                          <a:solidFill>
                            <a:srgbClr val="716A66"/>
                          </a:solidFill>
                          <a:latin typeface="DIN 2014 Light"/>
                          <a:cs typeface="DIN 2014 Light"/>
                        </a:rPr>
                        <a:t>but</a:t>
                      </a:r>
                      <a:r>
                        <a:rPr sz="300" spc="25" dirty="0">
                          <a:solidFill>
                            <a:srgbClr val="716A66"/>
                          </a:solidFill>
                          <a:latin typeface="DIN 2014 Light"/>
                          <a:cs typeface="DIN 2014 Light"/>
                        </a:rPr>
                        <a:t> </a:t>
                      </a:r>
                      <a:r>
                        <a:rPr sz="300" spc="10" dirty="0">
                          <a:solidFill>
                            <a:srgbClr val="716A66"/>
                          </a:solidFill>
                          <a:latin typeface="DIN 2014 Light"/>
                          <a:cs typeface="DIN 2014 Light"/>
                        </a:rPr>
                        <a:t>have</a:t>
                      </a:r>
                      <a:r>
                        <a:rPr sz="300" spc="25" dirty="0">
                          <a:solidFill>
                            <a:srgbClr val="716A66"/>
                          </a:solidFill>
                          <a:latin typeface="DIN 2014 Light"/>
                          <a:cs typeface="DIN 2014 Light"/>
                        </a:rPr>
                        <a:t> </a:t>
                      </a:r>
                      <a:r>
                        <a:rPr sz="300" spc="10" dirty="0">
                          <a:solidFill>
                            <a:srgbClr val="716A66"/>
                          </a:solidFill>
                          <a:latin typeface="DIN 2014 Light"/>
                          <a:cs typeface="DIN 2014 Light"/>
                        </a:rPr>
                        <a:t>talking</a:t>
                      </a:r>
                      <a:r>
                        <a:rPr sz="300" spc="25" dirty="0">
                          <a:solidFill>
                            <a:srgbClr val="716A66"/>
                          </a:solidFill>
                          <a:latin typeface="DIN 2014 Light"/>
                          <a:cs typeface="DIN 2014 Light"/>
                        </a:rPr>
                        <a:t> </a:t>
                      </a:r>
                      <a:r>
                        <a:rPr sz="300" spc="10" dirty="0">
                          <a:solidFill>
                            <a:srgbClr val="716A66"/>
                          </a:solidFill>
                          <a:latin typeface="DIN 2014 Light"/>
                          <a:cs typeface="DIN 2014 Light"/>
                        </a:rPr>
                        <a:t>points</a:t>
                      </a:r>
                      <a:r>
                        <a:rPr sz="300" spc="25" dirty="0">
                          <a:solidFill>
                            <a:srgbClr val="716A66"/>
                          </a:solidFill>
                          <a:latin typeface="DIN 2014 Light"/>
                          <a:cs typeface="DIN 2014 Light"/>
                        </a:rPr>
                        <a:t> </a:t>
                      </a:r>
                      <a:r>
                        <a:rPr sz="300" spc="10" dirty="0">
                          <a:solidFill>
                            <a:srgbClr val="716A66"/>
                          </a:solidFill>
                          <a:latin typeface="DIN 2014 Light"/>
                          <a:cs typeface="DIN 2014 Light"/>
                        </a:rPr>
                        <a:t>ready</a:t>
                      </a:r>
                      <a:r>
                        <a:rPr sz="300" spc="25" dirty="0">
                          <a:solidFill>
                            <a:srgbClr val="716A66"/>
                          </a:solidFill>
                          <a:latin typeface="DIN 2014 Light"/>
                          <a:cs typeface="DIN 2014 Light"/>
                        </a:rPr>
                        <a:t> </a:t>
                      </a:r>
                      <a:r>
                        <a:rPr sz="300" spc="10" dirty="0">
                          <a:solidFill>
                            <a:srgbClr val="716A66"/>
                          </a:solidFill>
                          <a:latin typeface="DIN 2014 Light"/>
                          <a:cs typeface="DIN 2014 Light"/>
                        </a:rPr>
                        <a:t>if</a:t>
                      </a:r>
                      <a:r>
                        <a:rPr sz="300" spc="20" dirty="0">
                          <a:solidFill>
                            <a:srgbClr val="716A66"/>
                          </a:solidFill>
                          <a:latin typeface="DIN 2014 Light"/>
                          <a:cs typeface="DIN 2014 Light"/>
                        </a:rPr>
                        <a:t> </a:t>
                      </a:r>
                      <a:r>
                        <a:rPr sz="300" spc="10" dirty="0">
                          <a:solidFill>
                            <a:srgbClr val="716A66"/>
                          </a:solidFill>
                          <a:latin typeface="DIN 2014 Light"/>
                          <a:cs typeface="DIN 2014 Light"/>
                        </a:rPr>
                        <a:t>asked</a:t>
                      </a:r>
                      <a:r>
                        <a:rPr sz="300" spc="25" dirty="0">
                          <a:solidFill>
                            <a:srgbClr val="716A66"/>
                          </a:solidFill>
                          <a:latin typeface="DIN 2014 Light"/>
                          <a:cs typeface="DIN 2014 Light"/>
                        </a:rPr>
                        <a:t> </a:t>
                      </a:r>
                      <a:r>
                        <a:rPr sz="300" spc="10" dirty="0">
                          <a:solidFill>
                            <a:srgbClr val="716A66"/>
                          </a:solidFill>
                          <a:latin typeface="DIN 2014 Light"/>
                          <a:cs typeface="DIN 2014 Light"/>
                        </a:rPr>
                        <a:t>questions</a:t>
                      </a:r>
                      <a:r>
                        <a:rPr sz="300" spc="25" dirty="0">
                          <a:solidFill>
                            <a:srgbClr val="716A66"/>
                          </a:solidFill>
                          <a:latin typeface="DIN 2014 Light"/>
                          <a:cs typeface="DIN 2014 Light"/>
                        </a:rPr>
                        <a:t> </a:t>
                      </a:r>
                      <a:r>
                        <a:rPr sz="300" spc="10" dirty="0">
                          <a:solidFill>
                            <a:srgbClr val="716A66"/>
                          </a:solidFill>
                          <a:latin typeface="DIN 2014 Light"/>
                          <a:cs typeface="DIN 2014 Light"/>
                        </a:rPr>
                        <a:t>by</a:t>
                      </a:r>
                      <a:r>
                        <a:rPr sz="300" spc="25" dirty="0">
                          <a:solidFill>
                            <a:srgbClr val="716A66"/>
                          </a:solidFill>
                          <a:latin typeface="DIN 2014 Light"/>
                          <a:cs typeface="DIN 2014 Light"/>
                        </a:rPr>
                        <a:t> </a:t>
                      </a:r>
                      <a:r>
                        <a:rPr sz="300" spc="-10" dirty="0">
                          <a:solidFill>
                            <a:srgbClr val="716A66"/>
                          </a:solidFill>
                          <a:latin typeface="DIN 2014 Light"/>
                          <a:cs typeface="DIN 2014 Light"/>
                        </a:rPr>
                        <a:t>client.)</a:t>
                      </a:r>
                      <a:endParaRPr sz="300">
                        <a:latin typeface="DIN 2014 Light"/>
                        <a:cs typeface="DIN 2014 Light"/>
                      </a:endParaRPr>
                    </a:p>
                  </a:txBody>
                  <a:tcPr marL="0" marR="0" marT="27940"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6"/>
                  </a:ext>
                </a:extLst>
              </a:tr>
            </a:tbl>
          </a:graphicData>
        </a:graphic>
      </p:graphicFrame>
      <p:grpSp>
        <p:nvGrpSpPr>
          <p:cNvPr id="68" name="object 68"/>
          <p:cNvGrpSpPr/>
          <p:nvPr/>
        </p:nvGrpSpPr>
        <p:grpSpPr>
          <a:xfrm>
            <a:off x="4547552" y="1872932"/>
            <a:ext cx="3125470" cy="4043679"/>
            <a:chOff x="4547552" y="1872932"/>
            <a:chExt cx="3125470" cy="4043679"/>
          </a:xfrm>
        </p:grpSpPr>
        <p:sp>
          <p:nvSpPr>
            <p:cNvPr id="69" name="object 69"/>
            <p:cNvSpPr/>
            <p:nvPr/>
          </p:nvSpPr>
          <p:spPr>
            <a:xfrm>
              <a:off x="4732797" y="5645053"/>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70" name="object 70"/>
            <p:cNvSpPr/>
            <p:nvPr/>
          </p:nvSpPr>
          <p:spPr>
            <a:xfrm>
              <a:off x="4732797" y="5555470"/>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71" name="object 71"/>
            <p:cNvSpPr/>
            <p:nvPr/>
          </p:nvSpPr>
          <p:spPr>
            <a:xfrm>
              <a:off x="4732797" y="5805243"/>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72" name="object 72"/>
            <p:cNvSpPr/>
            <p:nvPr/>
          </p:nvSpPr>
          <p:spPr>
            <a:xfrm>
              <a:off x="4549140" y="1874520"/>
              <a:ext cx="3122295" cy="4040504"/>
            </a:xfrm>
            <a:custGeom>
              <a:avLst/>
              <a:gdLst/>
              <a:ahLst/>
              <a:cxnLst/>
              <a:rect l="l" t="t" r="r" b="b"/>
              <a:pathLst>
                <a:path w="3122295" h="4040504">
                  <a:moveTo>
                    <a:pt x="0" y="4040454"/>
                  </a:moveTo>
                  <a:lnTo>
                    <a:pt x="3122167" y="4040454"/>
                  </a:lnTo>
                  <a:lnTo>
                    <a:pt x="3122167" y="0"/>
                  </a:lnTo>
                  <a:lnTo>
                    <a:pt x="0" y="0"/>
                  </a:lnTo>
                  <a:lnTo>
                    <a:pt x="0" y="4040454"/>
                  </a:lnTo>
                  <a:close/>
                </a:path>
              </a:pathLst>
            </a:custGeom>
            <a:ln w="3175">
              <a:solidFill>
                <a:srgbClr val="D1D3D4"/>
              </a:solidFill>
            </a:ln>
          </p:spPr>
          <p:txBody>
            <a:bodyPr wrap="square" lIns="0" tIns="0" rIns="0" bIns="0" rtlCol="0"/>
            <a:lstStyle/>
            <a:p>
              <a:endParaRPr/>
            </a:p>
          </p:txBody>
        </p:sp>
      </p:grpSp>
      <p:grpSp>
        <p:nvGrpSpPr>
          <p:cNvPr id="73" name="object 73"/>
          <p:cNvGrpSpPr/>
          <p:nvPr/>
        </p:nvGrpSpPr>
        <p:grpSpPr>
          <a:xfrm>
            <a:off x="8051292" y="1874520"/>
            <a:ext cx="3122295" cy="4040504"/>
            <a:chOff x="8051292" y="1874520"/>
            <a:chExt cx="3122295" cy="4040504"/>
          </a:xfrm>
        </p:grpSpPr>
        <p:sp>
          <p:nvSpPr>
            <p:cNvPr id="74" name="object 74"/>
            <p:cNvSpPr/>
            <p:nvPr/>
          </p:nvSpPr>
          <p:spPr>
            <a:xfrm>
              <a:off x="8051292" y="1874520"/>
              <a:ext cx="3122295" cy="4040504"/>
            </a:xfrm>
            <a:custGeom>
              <a:avLst/>
              <a:gdLst/>
              <a:ahLst/>
              <a:cxnLst/>
              <a:rect l="l" t="t" r="r" b="b"/>
              <a:pathLst>
                <a:path w="3122295" h="4040504">
                  <a:moveTo>
                    <a:pt x="3122168" y="0"/>
                  </a:moveTo>
                  <a:lnTo>
                    <a:pt x="0" y="0"/>
                  </a:lnTo>
                  <a:lnTo>
                    <a:pt x="0" y="4040454"/>
                  </a:lnTo>
                  <a:lnTo>
                    <a:pt x="3122168" y="4040454"/>
                  </a:lnTo>
                  <a:lnTo>
                    <a:pt x="3122168" y="0"/>
                  </a:lnTo>
                  <a:close/>
                </a:path>
              </a:pathLst>
            </a:custGeom>
            <a:solidFill>
              <a:srgbClr val="FFFFFF"/>
            </a:solidFill>
          </p:spPr>
          <p:txBody>
            <a:bodyPr wrap="square" lIns="0" tIns="0" rIns="0" bIns="0" rtlCol="0"/>
            <a:lstStyle/>
            <a:p>
              <a:endParaRPr/>
            </a:p>
          </p:txBody>
        </p:sp>
        <p:sp>
          <p:nvSpPr>
            <p:cNvPr id="75" name="object 75"/>
            <p:cNvSpPr/>
            <p:nvPr/>
          </p:nvSpPr>
          <p:spPr>
            <a:xfrm>
              <a:off x="8577250" y="2009635"/>
              <a:ext cx="241300" cy="46990"/>
            </a:xfrm>
            <a:custGeom>
              <a:avLst/>
              <a:gdLst/>
              <a:ahLst/>
              <a:cxnLst/>
              <a:rect l="l" t="t" r="r" b="b"/>
              <a:pathLst>
                <a:path w="241300" h="46989">
                  <a:moveTo>
                    <a:pt x="35255" y="0"/>
                  </a:moveTo>
                  <a:lnTo>
                    <a:pt x="25742" y="0"/>
                  </a:lnTo>
                  <a:lnTo>
                    <a:pt x="25742" y="18618"/>
                  </a:lnTo>
                  <a:lnTo>
                    <a:pt x="9499" y="18618"/>
                  </a:lnTo>
                  <a:lnTo>
                    <a:pt x="9499" y="0"/>
                  </a:lnTo>
                  <a:lnTo>
                    <a:pt x="0" y="0"/>
                  </a:lnTo>
                  <a:lnTo>
                    <a:pt x="0" y="46875"/>
                  </a:lnTo>
                  <a:lnTo>
                    <a:pt x="9499" y="46875"/>
                  </a:lnTo>
                  <a:lnTo>
                    <a:pt x="9499" y="26631"/>
                  </a:lnTo>
                  <a:lnTo>
                    <a:pt x="25742" y="26631"/>
                  </a:lnTo>
                  <a:lnTo>
                    <a:pt x="25742" y="46875"/>
                  </a:lnTo>
                  <a:lnTo>
                    <a:pt x="35255" y="46875"/>
                  </a:lnTo>
                  <a:lnTo>
                    <a:pt x="35255" y="0"/>
                  </a:lnTo>
                  <a:close/>
                </a:path>
                <a:path w="241300" h="46989">
                  <a:moveTo>
                    <a:pt x="76212" y="0"/>
                  </a:moveTo>
                  <a:lnTo>
                    <a:pt x="47002" y="0"/>
                  </a:lnTo>
                  <a:lnTo>
                    <a:pt x="47002" y="46875"/>
                  </a:lnTo>
                  <a:lnTo>
                    <a:pt x="76212" y="46875"/>
                  </a:lnTo>
                  <a:lnTo>
                    <a:pt x="76212" y="38862"/>
                  </a:lnTo>
                  <a:lnTo>
                    <a:pt x="56515" y="38862"/>
                  </a:lnTo>
                  <a:lnTo>
                    <a:pt x="56515" y="26631"/>
                  </a:lnTo>
                  <a:lnTo>
                    <a:pt x="74180" y="26631"/>
                  </a:lnTo>
                  <a:lnTo>
                    <a:pt x="74180" y="18618"/>
                  </a:lnTo>
                  <a:lnTo>
                    <a:pt x="56515" y="18618"/>
                  </a:lnTo>
                  <a:lnTo>
                    <a:pt x="56515" y="8089"/>
                  </a:lnTo>
                  <a:lnTo>
                    <a:pt x="76212" y="8089"/>
                  </a:lnTo>
                  <a:lnTo>
                    <a:pt x="76212" y="0"/>
                  </a:lnTo>
                  <a:close/>
                </a:path>
                <a:path w="241300" h="46989">
                  <a:moveTo>
                    <a:pt x="124650" y="46875"/>
                  </a:moveTo>
                  <a:lnTo>
                    <a:pt x="121551" y="37973"/>
                  </a:lnTo>
                  <a:lnTo>
                    <a:pt x="118770" y="29959"/>
                  </a:lnTo>
                  <a:lnTo>
                    <a:pt x="113030" y="13449"/>
                  </a:lnTo>
                  <a:lnTo>
                    <a:pt x="109093" y="2120"/>
                  </a:lnTo>
                  <a:lnTo>
                    <a:pt x="109093" y="29959"/>
                  </a:lnTo>
                  <a:lnTo>
                    <a:pt x="98501" y="29959"/>
                  </a:lnTo>
                  <a:lnTo>
                    <a:pt x="103797" y="13449"/>
                  </a:lnTo>
                  <a:lnTo>
                    <a:pt x="109093" y="29959"/>
                  </a:lnTo>
                  <a:lnTo>
                    <a:pt x="109093" y="2120"/>
                  </a:lnTo>
                  <a:lnTo>
                    <a:pt x="108356" y="0"/>
                  </a:lnTo>
                  <a:lnTo>
                    <a:pt x="99250" y="0"/>
                  </a:lnTo>
                  <a:lnTo>
                    <a:pt x="82943" y="46875"/>
                  </a:lnTo>
                  <a:lnTo>
                    <a:pt x="93129" y="46875"/>
                  </a:lnTo>
                  <a:lnTo>
                    <a:pt x="95986" y="37973"/>
                  </a:lnTo>
                  <a:lnTo>
                    <a:pt x="111683" y="37973"/>
                  </a:lnTo>
                  <a:lnTo>
                    <a:pt x="114528" y="46875"/>
                  </a:lnTo>
                  <a:lnTo>
                    <a:pt x="124650" y="46875"/>
                  </a:lnTo>
                  <a:close/>
                </a:path>
                <a:path w="241300" h="46989">
                  <a:moveTo>
                    <a:pt x="161937" y="38862"/>
                  </a:moveTo>
                  <a:lnTo>
                    <a:pt x="142240" y="38862"/>
                  </a:lnTo>
                  <a:lnTo>
                    <a:pt x="142240" y="0"/>
                  </a:lnTo>
                  <a:lnTo>
                    <a:pt x="132727" y="0"/>
                  </a:lnTo>
                  <a:lnTo>
                    <a:pt x="132727" y="46875"/>
                  </a:lnTo>
                  <a:lnTo>
                    <a:pt x="161937" y="46875"/>
                  </a:lnTo>
                  <a:lnTo>
                    <a:pt x="161937" y="38862"/>
                  </a:lnTo>
                  <a:close/>
                </a:path>
                <a:path w="241300" h="46989">
                  <a:moveTo>
                    <a:pt x="197129" y="0"/>
                  </a:moveTo>
                  <a:lnTo>
                    <a:pt x="161798" y="0"/>
                  </a:lnTo>
                  <a:lnTo>
                    <a:pt x="161798" y="8089"/>
                  </a:lnTo>
                  <a:lnTo>
                    <a:pt x="174701" y="8089"/>
                  </a:lnTo>
                  <a:lnTo>
                    <a:pt x="174701" y="46875"/>
                  </a:lnTo>
                  <a:lnTo>
                    <a:pt x="184213" y="46875"/>
                  </a:lnTo>
                  <a:lnTo>
                    <a:pt x="184213" y="8089"/>
                  </a:lnTo>
                  <a:lnTo>
                    <a:pt x="197129" y="8089"/>
                  </a:lnTo>
                  <a:lnTo>
                    <a:pt x="197129" y="0"/>
                  </a:lnTo>
                  <a:close/>
                </a:path>
                <a:path w="241300" h="46989">
                  <a:moveTo>
                    <a:pt x="240804" y="0"/>
                  </a:moveTo>
                  <a:lnTo>
                    <a:pt x="231292" y="0"/>
                  </a:lnTo>
                  <a:lnTo>
                    <a:pt x="231292" y="18618"/>
                  </a:lnTo>
                  <a:lnTo>
                    <a:pt x="215049" y="18618"/>
                  </a:lnTo>
                  <a:lnTo>
                    <a:pt x="215049" y="0"/>
                  </a:lnTo>
                  <a:lnTo>
                    <a:pt x="205549" y="0"/>
                  </a:lnTo>
                  <a:lnTo>
                    <a:pt x="205549" y="46875"/>
                  </a:lnTo>
                  <a:lnTo>
                    <a:pt x="215049" y="46875"/>
                  </a:lnTo>
                  <a:lnTo>
                    <a:pt x="215049" y="26631"/>
                  </a:lnTo>
                  <a:lnTo>
                    <a:pt x="231292" y="26631"/>
                  </a:lnTo>
                  <a:lnTo>
                    <a:pt x="231292" y="46875"/>
                  </a:lnTo>
                  <a:lnTo>
                    <a:pt x="240804" y="46875"/>
                  </a:lnTo>
                  <a:lnTo>
                    <a:pt x="240804" y="0"/>
                  </a:lnTo>
                  <a:close/>
                </a:path>
              </a:pathLst>
            </a:custGeom>
            <a:solidFill>
              <a:srgbClr val="716A66"/>
            </a:solidFill>
          </p:spPr>
          <p:txBody>
            <a:bodyPr wrap="square" lIns="0" tIns="0" rIns="0" bIns="0" rtlCol="0"/>
            <a:lstStyle/>
            <a:p>
              <a:endParaRPr/>
            </a:p>
          </p:txBody>
        </p:sp>
        <p:pic>
          <p:nvPicPr>
            <p:cNvPr id="76" name="object 76"/>
            <p:cNvPicPr/>
            <p:nvPr/>
          </p:nvPicPr>
          <p:blipFill>
            <a:blip r:embed="rId4" cstate="print"/>
            <a:stretch>
              <a:fillRect/>
            </a:stretch>
          </p:blipFill>
          <p:spPr>
            <a:xfrm>
              <a:off x="8393827" y="1961624"/>
              <a:ext cx="129015" cy="96558"/>
            </a:xfrm>
            <a:prstGeom prst="rect">
              <a:avLst/>
            </a:prstGeom>
          </p:spPr>
        </p:pic>
        <p:pic>
          <p:nvPicPr>
            <p:cNvPr id="77" name="object 77"/>
            <p:cNvPicPr/>
            <p:nvPr/>
          </p:nvPicPr>
          <p:blipFill>
            <a:blip r:embed="rId5" cstate="print"/>
            <a:stretch>
              <a:fillRect/>
            </a:stretch>
          </p:blipFill>
          <p:spPr>
            <a:xfrm>
              <a:off x="8234948" y="1963248"/>
              <a:ext cx="123139" cy="93319"/>
            </a:xfrm>
            <a:prstGeom prst="rect">
              <a:avLst/>
            </a:prstGeom>
          </p:spPr>
        </p:pic>
      </p:grpSp>
      <p:sp>
        <p:nvSpPr>
          <p:cNvPr id="78" name="object 78"/>
          <p:cNvSpPr txBox="1"/>
          <p:nvPr/>
        </p:nvSpPr>
        <p:spPr>
          <a:xfrm>
            <a:off x="9866527" y="1968953"/>
            <a:ext cx="1136015" cy="117475"/>
          </a:xfrm>
          <a:prstGeom prst="rect">
            <a:avLst/>
          </a:prstGeom>
        </p:spPr>
        <p:txBody>
          <a:bodyPr vert="horz" wrap="square" lIns="0" tIns="12700" rIns="0" bIns="0" rtlCol="0">
            <a:spAutoFit/>
          </a:bodyPr>
          <a:lstStyle/>
          <a:p>
            <a:pPr marL="12700">
              <a:lnSpc>
                <a:spcPct val="100000"/>
              </a:lnSpc>
              <a:spcBef>
                <a:spcPts val="100"/>
              </a:spcBef>
            </a:pPr>
            <a:r>
              <a:rPr sz="600" b="1" dirty="0">
                <a:solidFill>
                  <a:srgbClr val="716A66"/>
                </a:solidFill>
                <a:latin typeface="DIN 2014 Demi"/>
                <a:cs typeface="DIN 2014 Demi"/>
              </a:rPr>
              <a:t>Sales Process Mapping </a:t>
            </a:r>
            <a:r>
              <a:rPr sz="600" b="1" spc="-10" dirty="0">
                <a:solidFill>
                  <a:srgbClr val="716A66"/>
                </a:solidFill>
                <a:latin typeface="DIN 2014 Demi"/>
                <a:cs typeface="DIN 2014 Demi"/>
              </a:rPr>
              <a:t>Worksheet</a:t>
            </a:r>
            <a:endParaRPr sz="600">
              <a:latin typeface="DIN 2014 Demi"/>
              <a:cs typeface="DIN 2014 Demi"/>
            </a:endParaRPr>
          </a:p>
        </p:txBody>
      </p:sp>
      <p:sp>
        <p:nvSpPr>
          <p:cNvPr id="79" name="object 79"/>
          <p:cNvSpPr txBox="1"/>
          <p:nvPr/>
        </p:nvSpPr>
        <p:spPr>
          <a:xfrm>
            <a:off x="8222008" y="2157961"/>
            <a:ext cx="504190" cy="93345"/>
          </a:xfrm>
          <a:prstGeom prst="rect">
            <a:avLst/>
          </a:prstGeom>
        </p:spPr>
        <p:txBody>
          <a:bodyPr vert="horz" wrap="square" lIns="0" tIns="11430" rIns="0" bIns="0" rtlCol="0">
            <a:spAutoFit/>
          </a:bodyPr>
          <a:lstStyle/>
          <a:p>
            <a:pPr marL="12700">
              <a:lnSpc>
                <a:spcPct val="100000"/>
              </a:lnSpc>
              <a:spcBef>
                <a:spcPts val="90"/>
              </a:spcBef>
            </a:pPr>
            <a:r>
              <a:rPr sz="450" b="1" spc="-10" dirty="0">
                <a:solidFill>
                  <a:srgbClr val="716A66"/>
                </a:solidFill>
                <a:latin typeface="DIN 2014 Bold"/>
                <a:cs typeface="DIN 2014 Bold"/>
              </a:rPr>
              <a:t>Project</a:t>
            </a:r>
            <a:r>
              <a:rPr sz="450" b="1" spc="30" dirty="0">
                <a:solidFill>
                  <a:srgbClr val="716A66"/>
                </a:solidFill>
                <a:latin typeface="DIN 2014 Bold"/>
                <a:cs typeface="DIN 2014 Bold"/>
              </a:rPr>
              <a:t> </a:t>
            </a:r>
            <a:r>
              <a:rPr sz="450" b="1" spc="-10" dirty="0">
                <a:solidFill>
                  <a:srgbClr val="716A66"/>
                </a:solidFill>
                <a:latin typeface="DIN 2014 Bold"/>
                <a:cs typeface="DIN 2014 Bold"/>
              </a:rPr>
              <a:t>Opportunity:</a:t>
            </a:r>
            <a:endParaRPr sz="450">
              <a:latin typeface="DIN 2014 Bold"/>
              <a:cs typeface="DIN 2014 Bold"/>
            </a:endParaRPr>
          </a:p>
        </p:txBody>
      </p:sp>
      <p:sp>
        <p:nvSpPr>
          <p:cNvPr id="80" name="object 80"/>
          <p:cNvSpPr/>
          <p:nvPr/>
        </p:nvSpPr>
        <p:spPr>
          <a:xfrm>
            <a:off x="8234946" y="2280399"/>
            <a:ext cx="2759075" cy="67945"/>
          </a:xfrm>
          <a:custGeom>
            <a:avLst/>
            <a:gdLst/>
            <a:ahLst/>
            <a:cxnLst/>
            <a:rect l="l" t="t" r="r" b="b"/>
            <a:pathLst>
              <a:path w="2759075" h="67944">
                <a:moveTo>
                  <a:pt x="2758528" y="0"/>
                </a:moveTo>
                <a:lnTo>
                  <a:pt x="0" y="0"/>
                </a:lnTo>
                <a:lnTo>
                  <a:pt x="0" y="67754"/>
                </a:lnTo>
                <a:lnTo>
                  <a:pt x="2758528" y="67754"/>
                </a:lnTo>
                <a:lnTo>
                  <a:pt x="2758528" y="0"/>
                </a:lnTo>
                <a:close/>
              </a:path>
            </a:pathLst>
          </a:custGeom>
          <a:solidFill>
            <a:srgbClr val="F1F2F2"/>
          </a:solidFill>
        </p:spPr>
        <p:txBody>
          <a:bodyPr wrap="square" lIns="0" tIns="0" rIns="0" bIns="0" rtlCol="0"/>
          <a:lstStyle/>
          <a:p>
            <a:endParaRPr/>
          </a:p>
        </p:txBody>
      </p:sp>
      <p:sp>
        <p:nvSpPr>
          <p:cNvPr id="81" name="object 81"/>
          <p:cNvSpPr txBox="1"/>
          <p:nvPr/>
        </p:nvSpPr>
        <p:spPr>
          <a:xfrm>
            <a:off x="8234946" y="2277872"/>
            <a:ext cx="2759075" cy="72390"/>
          </a:xfrm>
          <a:prstGeom prst="rect">
            <a:avLst/>
          </a:prstGeom>
        </p:spPr>
        <p:txBody>
          <a:bodyPr vert="horz" wrap="square" lIns="0" tIns="13335" rIns="0" bIns="0" rtlCol="0">
            <a:spAutoFit/>
          </a:bodyPr>
          <a:lstStyle/>
          <a:p>
            <a:pPr marL="14604">
              <a:lnSpc>
                <a:spcPct val="100000"/>
              </a:lnSpc>
              <a:spcBef>
                <a:spcPts val="105"/>
              </a:spcBef>
            </a:pPr>
            <a:r>
              <a:rPr sz="300" b="1" dirty="0">
                <a:solidFill>
                  <a:srgbClr val="716A66"/>
                </a:solidFill>
                <a:latin typeface="DIN 2014 Bold"/>
                <a:cs typeface="DIN 2014 Bold"/>
              </a:rPr>
              <a:t>Project </a:t>
            </a:r>
            <a:r>
              <a:rPr sz="300" b="1" spc="-10" dirty="0">
                <a:solidFill>
                  <a:srgbClr val="716A66"/>
                </a:solidFill>
                <a:latin typeface="DIN 2014 Bold"/>
                <a:cs typeface="DIN 2014 Bold"/>
              </a:rPr>
              <a:t>Name:</a:t>
            </a:r>
            <a:endParaRPr sz="300">
              <a:latin typeface="DIN 2014 Bold"/>
              <a:cs typeface="DIN 2014 Bold"/>
            </a:endParaRPr>
          </a:p>
        </p:txBody>
      </p:sp>
      <p:graphicFrame>
        <p:nvGraphicFramePr>
          <p:cNvPr id="82" name="object 82"/>
          <p:cNvGraphicFramePr>
            <a:graphicFrameLocks noGrp="1"/>
          </p:cNvGraphicFramePr>
          <p:nvPr/>
        </p:nvGraphicFramePr>
        <p:xfrm>
          <a:off x="8234946" y="2476915"/>
          <a:ext cx="2758439" cy="260350"/>
        </p:xfrm>
        <a:graphic>
          <a:graphicData uri="http://schemas.openxmlformats.org/drawingml/2006/table">
            <a:tbl>
              <a:tblPr firstRow="1" bandRow="1">
                <a:tableStyleId>{2D5ABB26-0587-4C30-8999-92F81FD0307C}</a:tableStyleId>
              </a:tblPr>
              <a:tblGrid>
                <a:gridCol w="493395">
                  <a:extLst>
                    <a:ext uri="{9D8B030D-6E8A-4147-A177-3AD203B41FA5}">
                      <a16:colId xmlns:a16="http://schemas.microsoft.com/office/drawing/2014/main" val="20000"/>
                    </a:ext>
                  </a:extLst>
                </a:gridCol>
                <a:gridCol w="1808480">
                  <a:extLst>
                    <a:ext uri="{9D8B030D-6E8A-4147-A177-3AD203B41FA5}">
                      <a16:colId xmlns:a16="http://schemas.microsoft.com/office/drawing/2014/main" val="20001"/>
                    </a:ext>
                  </a:extLst>
                </a:gridCol>
                <a:gridCol w="456564">
                  <a:extLst>
                    <a:ext uri="{9D8B030D-6E8A-4147-A177-3AD203B41FA5}">
                      <a16:colId xmlns:a16="http://schemas.microsoft.com/office/drawing/2014/main" val="20002"/>
                    </a:ext>
                  </a:extLst>
                </a:gridCol>
              </a:tblGrid>
              <a:tr h="63500">
                <a:tc>
                  <a:txBody>
                    <a:bodyPr/>
                    <a:lstStyle/>
                    <a:p>
                      <a:pPr marL="14604">
                        <a:lnSpc>
                          <a:spcPts val="345"/>
                        </a:lnSpc>
                        <a:spcBef>
                          <a:spcPts val="60"/>
                        </a:spcBef>
                      </a:pPr>
                      <a:r>
                        <a:rPr sz="300" b="1" spc="-20" dirty="0">
                          <a:solidFill>
                            <a:srgbClr val="716A66"/>
                          </a:solidFill>
                          <a:latin typeface="DIN 2014 Bold"/>
                          <a:cs typeface="DIN 2014 Bold"/>
                        </a:rPr>
                        <a:t>A&amp;D:</a:t>
                      </a:r>
                      <a:endParaRPr sz="300" dirty="0">
                        <a:latin typeface="DIN 2014 Bold"/>
                        <a:cs typeface="DIN 2014 Bold"/>
                      </a:endParaRPr>
                    </a:p>
                  </a:txBody>
                  <a:tcPr marL="0" marR="0" marT="762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34925">
                        <a:lnSpc>
                          <a:spcPts val="345"/>
                        </a:lnSpc>
                        <a:spcBef>
                          <a:spcPts val="60"/>
                        </a:spcBef>
                      </a:pPr>
                      <a:r>
                        <a:rPr sz="300" b="1" dirty="0">
                          <a:solidFill>
                            <a:srgbClr val="716A66"/>
                          </a:solidFill>
                          <a:latin typeface="DIN 2014 Bold"/>
                          <a:cs typeface="DIN 2014 Bold"/>
                        </a:rPr>
                        <a:t>Project </a:t>
                      </a:r>
                      <a:r>
                        <a:rPr sz="300" b="1" spc="-10" dirty="0">
                          <a:solidFill>
                            <a:srgbClr val="716A66"/>
                          </a:solidFill>
                          <a:latin typeface="DIN 2014 Bold"/>
                          <a:cs typeface="DIN 2014 Bold"/>
                        </a:rPr>
                        <a:t>Description:</a:t>
                      </a:r>
                      <a:endParaRPr sz="300">
                        <a:latin typeface="DIN 2014 Bold"/>
                        <a:cs typeface="DIN 2014 Bold"/>
                      </a:endParaRPr>
                    </a:p>
                  </a:txBody>
                  <a:tcPr marL="0" marR="0" marT="762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34925">
                        <a:lnSpc>
                          <a:spcPts val="345"/>
                        </a:lnSpc>
                        <a:spcBef>
                          <a:spcPts val="60"/>
                        </a:spcBef>
                      </a:pPr>
                      <a:r>
                        <a:rPr sz="300" b="1" dirty="0">
                          <a:solidFill>
                            <a:srgbClr val="716A66"/>
                          </a:solidFill>
                          <a:latin typeface="DIN 2014 Bold"/>
                          <a:cs typeface="DIN 2014 Bold"/>
                        </a:rPr>
                        <a:t>Est. Install </a:t>
                      </a:r>
                      <a:r>
                        <a:rPr sz="300" b="1" spc="-10" dirty="0">
                          <a:solidFill>
                            <a:srgbClr val="716A66"/>
                          </a:solidFill>
                          <a:latin typeface="DIN 2014 Bold"/>
                          <a:cs typeface="DIN 2014 Bold"/>
                        </a:rPr>
                        <a:t>Date:</a:t>
                      </a:r>
                      <a:endParaRPr sz="300">
                        <a:latin typeface="DIN 2014 Bold"/>
                        <a:cs typeface="DIN 2014 Bold"/>
                      </a:endParaRPr>
                    </a:p>
                  </a:txBody>
                  <a:tcPr marL="0" marR="0" marT="7620"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30175">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66675">
                <a:tc gridSpan="3">
                  <a:txBody>
                    <a:bodyPr/>
                    <a:lstStyle/>
                    <a:p>
                      <a:pPr marL="14604">
                        <a:lnSpc>
                          <a:spcPts val="345"/>
                        </a:lnSpc>
                        <a:spcBef>
                          <a:spcPts val="75"/>
                        </a:spcBef>
                      </a:pPr>
                      <a:r>
                        <a:rPr sz="300" b="1" dirty="0">
                          <a:solidFill>
                            <a:srgbClr val="716A66"/>
                          </a:solidFill>
                          <a:latin typeface="DIN 2014 Bold"/>
                          <a:cs typeface="DIN 2014 Bold"/>
                        </a:rPr>
                        <a:t>Known Business</a:t>
                      </a:r>
                      <a:r>
                        <a:rPr sz="300" b="1" spc="5" dirty="0">
                          <a:solidFill>
                            <a:srgbClr val="716A66"/>
                          </a:solidFill>
                          <a:latin typeface="DIN 2014 Bold"/>
                          <a:cs typeface="DIN 2014 Bold"/>
                        </a:rPr>
                        <a:t> </a:t>
                      </a:r>
                      <a:r>
                        <a:rPr sz="300" b="1" dirty="0">
                          <a:solidFill>
                            <a:srgbClr val="716A66"/>
                          </a:solidFill>
                          <a:latin typeface="DIN 2014 Bold"/>
                          <a:cs typeface="DIN 2014 Bold"/>
                        </a:rPr>
                        <a:t>Partners</a:t>
                      </a:r>
                      <a:r>
                        <a:rPr sz="300" b="1" spc="5" dirty="0">
                          <a:solidFill>
                            <a:srgbClr val="716A66"/>
                          </a:solidFill>
                          <a:latin typeface="DIN 2014 Bold"/>
                          <a:cs typeface="DIN 2014 Bold"/>
                        </a:rPr>
                        <a:t> </a:t>
                      </a:r>
                      <a:r>
                        <a:rPr sz="300" b="1" dirty="0">
                          <a:solidFill>
                            <a:srgbClr val="716A66"/>
                          </a:solidFill>
                          <a:latin typeface="DIN 2014 Bold"/>
                          <a:cs typeface="DIN 2014 Bold"/>
                        </a:rPr>
                        <a:t>working</a:t>
                      </a:r>
                      <a:r>
                        <a:rPr sz="300" b="1" spc="5" dirty="0">
                          <a:solidFill>
                            <a:srgbClr val="716A66"/>
                          </a:solidFill>
                          <a:latin typeface="DIN 2014 Bold"/>
                          <a:cs typeface="DIN 2014 Bold"/>
                        </a:rPr>
                        <a:t> </a:t>
                      </a:r>
                      <a:r>
                        <a:rPr sz="300" b="1" dirty="0">
                          <a:solidFill>
                            <a:srgbClr val="716A66"/>
                          </a:solidFill>
                          <a:latin typeface="DIN 2014 Bold"/>
                          <a:cs typeface="DIN 2014 Bold"/>
                        </a:rPr>
                        <a:t>on</a:t>
                      </a:r>
                      <a:r>
                        <a:rPr sz="300" b="1" spc="5" dirty="0">
                          <a:solidFill>
                            <a:srgbClr val="716A66"/>
                          </a:solidFill>
                          <a:latin typeface="DIN 2014 Bold"/>
                          <a:cs typeface="DIN 2014 Bold"/>
                        </a:rPr>
                        <a:t> </a:t>
                      </a:r>
                      <a:r>
                        <a:rPr sz="300" b="1" dirty="0">
                          <a:solidFill>
                            <a:srgbClr val="716A66"/>
                          </a:solidFill>
                          <a:latin typeface="DIN 2014 Bold"/>
                          <a:cs typeface="DIN 2014 Bold"/>
                        </a:rPr>
                        <a:t>project</a:t>
                      </a:r>
                      <a:r>
                        <a:rPr sz="300" b="1" spc="5" dirty="0">
                          <a:solidFill>
                            <a:srgbClr val="716A66"/>
                          </a:solidFill>
                          <a:latin typeface="DIN 2014 Bold"/>
                          <a:cs typeface="DIN 2014 Bold"/>
                        </a:rPr>
                        <a:t> </a:t>
                      </a:r>
                      <a:r>
                        <a:rPr sz="300" b="1" dirty="0">
                          <a:solidFill>
                            <a:srgbClr val="716A66"/>
                          </a:solidFill>
                          <a:latin typeface="DIN 2014 Bold"/>
                          <a:cs typeface="DIN 2014 Bold"/>
                        </a:rPr>
                        <a:t>(example</a:t>
                      </a:r>
                      <a:r>
                        <a:rPr sz="300" b="1" spc="5" dirty="0">
                          <a:solidFill>
                            <a:srgbClr val="716A66"/>
                          </a:solidFill>
                          <a:latin typeface="DIN 2014 Bold"/>
                          <a:cs typeface="DIN 2014 Bold"/>
                        </a:rPr>
                        <a:t> </a:t>
                      </a:r>
                      <a:r>
                        <a:rPr sz="300" b="1" dirty="0">
                          <a:solidFill>
                            <a:srgbClr val="716A66"/>
                          </a:solidFill>
                          <a:latin typeface="DIN 2014 Bold"/>
                          <a:cs typeface="DIN 2014 Bold"/>
                        </a:rPr>
                        <a:t>Flooring, fabric,</a:t>
                      </a:r>
                      <a:r>
                        <a:rPr sz="300" b="1" spc="5" dirty="0">
                          <a:solidFill>
                            <a:srgbClr val="716A66"/>
                          </a:solidFill>
                          <a:latin typeface="DIN 2014 Bold"/>
                          <a:cs typeface="DIN 2014 Bold"/>
                        </a:rPr>
                        <a:t> </a:t>
                      </a:r>
                      <a:r>
                        <a:rPr sz="300" b="1" dirty="0">
                          <a:solidFill>
                            <a:srgbClr val="716A66"/>
                          </a:solidFill>
                          <a:latin typeface="DIN 2014 Bold"/>
                          <a:cs typeface="DIN 2014 Bold"/>
                        </a:rPr>
                        <a:t>contractors,</a:t>
                      </a:r>
                      <a:r>
                        <a:rPr sz="300" b="1" spc="5" dirty="0">
                          <a:solidFill>
                            <a:srgbClr val="716A66"/>
                          </a:solidFill>
                          <a:latin typeface="DIN 2014 Bold"/>
                          <a:cs typeface="DIN 2014 Bold"/>
                        </a:rPr>
                        <a:t> </a:t>
                      </a:r>
                      <a:r>
                        <a:rPr sz="300" b="1" dirty="0">
                          <a:solidFill>
                            <a:srgbClr val="716A66"/>
                          </a:solidFill>
                          <a:latin typeface="DIN 2014 Bold"/>
                          <a:cs typeface="DIN 2014 Bold"/>
                        </a:rPr>
                        <a:t>lighting</a:t>
                      </a:r>
                      <a:r>
                        <a:rPr sz="300" b="1" spc="5" dirty="0">
                          <a:solidFill>
                            <a:srgbClr val="716A66"/>
                          </a:solidFill>
                          <a:latin typeface="DIN 2014 Bold"/>
                          <a:cs typeface="DIN 2014 Bold"/>
                        </a:rPr>
                        <a:t> </a:t>
                      </a:r>
                      <a:r>
                        <a:rPr sz="300" b="1" dirty="0">
                          <a:solidFill>
                            <a:srgbClr val="716A66"/>
                          </a:solidFill>
                          <a:latin typeface="DIN 2014 Bold"/>
                          <a:cs typeface="DIN 2014 Bold"/>
                        </a:rPr>
                        <a:t>manufacture</a:t>
                      </a:r>
                      <a:r>
                        <a:rPr sz="300" b="1" spc="5" dirty="0">
                          <a:solidFill>
                            <a:srgbClr val="716A66"/>
                          </a:solidFill>
                          <a:latin typeface="DIN 2014 Bold"/>
                          <a:cs typeface="DIN 2014 Bold"/>
                        </a:rPr>
                        <a:t> </a:t>
                      </a:r>
                      <a:r>
                        <a:rPr sz="300" b="1" spc="-10" dirty="0">
                          <a:solidFill>
                            <a:srgbClr val="716A66"/>
                          </a:solidFill>
                          <a:latin typeface="DIN 2014 Bold"/>
                          <a:cs typeface="DIN 2014 Bold"/>
                        </a:rPr>
                        <a:t>reps):</a:t>
                      </a:r>
                      <a:endParaRPr sz="300">
                        <a:latin typeface="DIN 2014 Bold"/>
                        <a:cs typeface="DIN 2014 Bold"/>
                      </a:endParaRPr>
                    </a:p>
                  </a:txBody>
                  <a:tcPr marL="0" marR="0" marT="9525"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aphicFrame>
        <p:nvGraphicFramePr>
          <p:cNvPr id="83" name="object 83"/>
          <p:cNvGraphicFramePr>
            <a:graphicFrameLocks noGrp="1"/>
          </p:cNvGraphicFramePr>
          <p:nvPr/>
        </p:nvGraphicFramePr>
        <p:xfrm>
          <a:off x="8234946" y="2895653"/>
          <a:ext cx="2759074" cy="328295"/>
        </p:xfrm>
        <a:graphic>
          <a:graphicData uri="http://schemas.openxmlformats.org/drawingml/2006/table">
            <a:tbl>
              <a:tblPr firstRow="1" bandRow="1">
                <a:tableStyleId>{2D5ABB26-0587-4C30-8999-92F81FD0307C}</a:tableStyleId>
              </a:tblPr>
              <a:tblGrid>
                <a:gridCol w="603885">
                  <a:extLst>
                    <a:ext uri="{9D8B030D-6E8A-4147-A177-3AD203B41FA5}">
                      <a16:colId xmlns:a16="http://schemas.microsoft.com/office/drawing/2014/main" val="20000"/>
                    </a:ext>
                  </a:extLst>
                </a:gridCol>
                <a:gridCol w="1675129">
                  <a:extLst>
                    <a:ext uri="{9D8B030D-6E8A-4147-A177-3AD203B41FA5}">
                      <a16:colId xmlns:a16="http://schemas.microsoft.com/office/drawing/2014/main" val="20001"/>
                    </a:ext>
                  </a:extLst>
                </a:gridCol>
                <a:gridCol w="480060">
                  <a:extLst>
                    <a:ext uri="{9D8B030D-6E8A-4147-A177-3AD203B41FA5}">
                      <a16:colId xmlns:a16="http://schemas.microsoft.com/office/drawing/2014/main" val="20002"/>
                    </a:ext>
                  </a:extLst>
                </a:gridCol>
              </a:tblGrid>
              <a:tr h="72390">
                <a:tc>
                  <a:txBody>
                    <a:bodyPr/>
                    <a:lstStyle/>
                    <a:p>
                      <a:pPr marL="14604">
                        <a:lnSpc>
                          <a:spcPts val="345"/>
                        </a:lnSpc>
                        <a:spcBef>
                          <a:spcPts val="120"/>
                        </a:spcBef>
                      </a:pPr>
                      <a:r>
                        <a:rPr sz="300" b="1" dirty="0">
                          <a:solidFill>
                            <a:srgbClr val="716A66"/>
                          </a:solidFill>
                          <a:latin typeface="DIN 2014 Bold"/>
                          <a:cs typeface="DIN 2014 Bold"/>
                        </a:rPr>
                        <a:t>Potential</a:t>
                      </a:r>
                      <a:r>
                        <a:rPr sz="300" b="1" spc="-5" dirty="0">
                          <a:solidFill>
                            <a:srgbClr val="716A66"/>
                          </a:solidFill>
                          <a:latin typeface="DIN 2014 Bold"/>
                          <a:cs typeface="DIN 2014 Bold"/>
                        </a:rPr>
                        <a:t> </a:t>
                      </a:r>
                      <a:r>
                        <a:rPr sz="300" b="1" dirty="0">
                          <a:solidFill>
                            <a:srgbClr val="716A66"/>
                          </a:solidFill>
                          <a:latin typeface="DIN 2014 Bold"/>
                          <a:cs typeface="DIN 2014 Bold"/>
                        </a:rPr>
                        <a:t>Project</a:t>
                      </a:r>
                      <a:r>
                        <a:rPr sz="300" b="1" spc="-5" dirty="0">
                          <a:solidFill>
                            <a:srgbClr val="716A66"/>
                          </a:solidFill>
                          <a:latin typeface="DIN 2014 Bold"/>
                          <a:cs typeface="DIN 2014 Bold"/>
                        </a:rPr>
                        <a:t> </a:t>
                      </a:r>
                      <a:r>
                        <a:rPr sz="300" b="1" dirty="0">
                          <a:solidFill>
                            <a:srgbClr val="716A66"/>
                          </a:solidFill>
                          <a:latin typeface="DIN 2014 Bold"/>
                          <a:cs typeface="DIN 2014 Bold"/>
                        </a:rPr>
                        <a:t>Size (SF</a:t>
                      </a:r>
                      <a:r>
                        <a:rPr sz="300" b="1" spc="-5" dirty="0">
                          <a:solidFill>
                            <a:srgbClr val="716A66"/>
                          </a:solidFill>
                          <a:latin typeface="DIN 2014 Bold"/>
                          <a:cs typeface="DIN 2014 Bold"/>
                        </a:rPr>
                        <a:t> </a:t>
                      </a:r>
                      <a:r>
                        <a:rPr sz="300" b="1" dirty="0">
                          <a:solidFill>
                            <a:srgbClr val="716A66"/>
                          </a:solidFill>
                          <a:latin typeface="DIN 2014 Bold"/>
                          <a:cs typeface="DIN 2014 Bold"/>
                        </a:rPr>
                        <a:t>&amp; </a:t>
                      </a:r>
                      <a:r>
                        <a:rPr sz="300" b="1" spc="-25" dirty="0">
                          <a:solidFill>
                            <a:srgbClr val="716A66"/>
                          </a:solidFill>
                          <a:latin typeface="DIN 2014 Bold"/>
                          <a:cs typeface="DIN 2014 Bold"/>
                        </a:rPr>
                        <a:t>$):</a:t>
                      </a:r>
                      <a:endParaRPr sz="300">
                        <a:latin typeface="DIN 2014 Bold"/>
                        <a:cs typeface="DIN 2014 Bold"/>
                      </a:endParaRPr>
                    </a:p>
                  </a:txBody>
                  <a:tcPr marL="0" marR="0" marT="15240"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0320">
                        <a:lnSpc>
                          <a:spcPts val="345"/>
                        </a:lnSpc>
                        <a:spcBef>
                          <a:spcPts val="120"/>
                        </a:spcBef>
                      </a:pPr>
                      <a:r>
                        <a:rPr sz="300" b="1" dirty="0">
                          <a:solidFill>
                            <a:srgbClr val="716A66"/>
                          </a:solidFill>
                          <a:latin typeface="DIN 2014 Bold"/>
                          <a:cs typeface="DIN 2014 Bold"/>
                        </a:rPr>
                        <a:t>Possible</a:t>
                      </a:r>
                      <a:r>
                        <a:rPr sz="300" b="1" spc="10" dirty="0">
                          <a:solidFill>
                            <a:srgbClr val="716A66"/>
                          </a:solidFill>
                          <a:latin typeface="DIN 2014 Bold"/>
                          <a:cs typeface="DIN 2014 Bold"/>
                        </a:rPr>
                        <a:t> </a:t>
                      </a:r>
                      <a:r>
                        <a:rPr sz="300" b="1" dirty="0">
                          <a:solidFill>
                            <a:srgbClr val="716A66"/>
                          </a:solidFill>
                          <a:latin typeface="DIN 2014 Bold"/>
                          <a:cs typeface="DIN 2014 Bold"/>
                        </a:rPr>
                        <a:t>Product</a:t>
                      </a:r>
                      <a:r>
                        <a:rPr sz="300" b="1" spc="10" dirty="0">
                          <a:solidFill>
                            <a:srgbClr val="716A66"/>
                          </a:solidFill>
                          <a:latin typeface="DIN 2014 Bold"/>
                          <a:cs typeface="DIN 2014 Bold"/>
                        </a:rPr>
                        <a:t> </a:t>
                      </a:r>
                      <a:r>
                        <a:rPr sz="300" b="1" spc="-10" dirty="0">
                          <a:solidFill>
                            <a:srgbClr val="716A66"/>
                          </a:solidFill>
                          <a:latin typeface="DIN 2014 Bold"/>
                          <a:cs typeface="DIN 2014 Bold"/>
                        </a:rPr>
                        <a:t>Solutions:</a:t>
                      </a:r>
                      <a:endParaRPr sz="300">
                        <a:latin typeface="DIN 2014 Bold"/>
                        <a:cs typeface="DIN 2014 Bold"/>
                      </a:endParaRPr>
                    </a:p>
                  </a:txBody>
                  <a:tcPr marL="0" marR="0" marT="1524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2860">
                        <a:lnSpc>
                          <a:spcPts val="345"/>
                        </a:lnSpc>
                        <a:spcBef>
                          <a:spcPts val="120"/>
                        </a:spcBef>
                      </a:pPr>
                      <a:r>
                        <a:rPr sz="300" b="1" dirty="0">
                          <a:solidFill>
                            <a:srgbClr val="716A66"/>
                          </a:solidFill>
                          <a:latin typeface="DIN 2014 Bold"/>
                          <a:cs typeface="DIN 2014 Bold"/>
                        </a:rPr>
                        <a:t>Co/Creation </a:t>
                      </a:r>
                      <a:r>
                        <a:rPr sz="300" b="1" spc="-10" dirty="0">
                          <a:solidFill>
                            <a:srgbClr val="716A66"/>
                          </a:solidFill>
                          <a:latin typeface="DIN 2014 Bold"/>
                          <a:cs typeface="DIN 2014 Bold"/>
                        </a:rPr>
                        <a:t>presentation:</a:t>
                      </a:r>
                      <a:endParaRPr sz="300">
                        <a:latin typeface="DIN 2014 Bold"/>
                        <a:cs typeface="DIN 2014 Bold"/>
                      </a:endParaRPr>
                    </a:p>
                  </a:txBody>
                  <a:tcPr marL="0" marR="0" marT="15240"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7780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78105">
                <a:tc gridSpan="3">
                  <a:txBody>
                    <a:bodyPr/>
                    <a:lstStyle/>
                    <a:p>
                      <a:pPr marL="14604">
                        <a:lnSpc>
                          <a:spcPct val="100000"/>
                        </a:lnSpc>
                        <a:spcBef>
                          <a:spcPts val="114"/>
                        </a:spcBef>
                      </a:pPr>
                      <a:r>
                        <a:rPr sz="300" b="1" spc="10" dirty="0">
                          <a:solidFill>
                            <a:srgbClr val="716A66"/>
                          </a:solidFill>
                          <a:latin typeface="DIN 2014 Bold"/>
                          <a:cs typeface="DIN 2014 Bold"/>
                        </a:rPr>
                        <a:t>Competitors</a:t>
                      </a:r>
                      <a:r>
                        <a:rPr sz="300" b="1" spc="30" dirty="0">
                          <a:solidFill>
                            <a:srgbClr val="716A66"/>
                          </a:solidFill>
                          <a:latin typeface="DIN 2014 Bold"/>
                          <a:cs typeface="DIN 2014 Bold"/>
                        </a:rPr>
                        <a:t> </a:t>
                      </a:r>
                      <a:r>
                        <a:rPr sz="300" b="1" spc="10" dirty="0">
                          <a:solidFill>
                            <a:srgbClr val="716A66"/>
                          </a:solidFill>
                          <a:latin typeface="DIN 2014 Bold"/>
                          <a:cs typeface="DIN 2014 Bold"/>
                        </a:rPr>
                        <a:t>on</a:t>
                      </a:r>
                      <a:r>
                        <a:rPr sz="300" b="1" spc="30" dirty="0">
                          <a:solidFill>
                            <a:srgbClr val="716A66"/>
                          </a:solidFill>
                          <a:latin typeface="DIN 2014 Bold"/>
                          <a:cs typeface="DIN 2014 Bold"/>
                        </a:rPr>
                        <a:t> </a:t>
                      </a:r>
                      <a:r>
                        <a:rPr sz="300" b="1" spc="10" dirty="0">
                          <a:solidFill>
                            <a:srgbClr val="716A66"/>
                          </a:solidFill>
                          <a:latin typeface="DIN 2014 Bold"/>
                          <a:cs typeface="DIN 2014 Bold"/>
                        </a:rPr>
                        <a:t>project:</a:t>
                      </a:r>
                      <a:r>
                        <a:rPr sz="300" b="1" spc="30" dirty="0">
                          <a:solidFill>
                            <a:srgbClr val="716A66"/>
                          </a:solidFill>
                          <a:latin typeface="DIN 2014 Bold"/>
                          <a:cs typeface="DIN 2014 Bold"/>
                        </a:rPr>
                        <a:t> </a:t>
                      </a:r>
                      <a:r>
                        <a:rPr sz="300" spc="-10" dirty="0">
                          <a:solidFill>
                            <a:srgbClr val="716A66"/>
                          </a:solidFill>
                          <a:latin typeface="DIN 2014 Light"/>
                          <a:cs typeface="DIN 2014 Light"/>
                        </a:rPr>
                        <a:t>Manufactures/Dealers</a:t>
                      </a:r>
                      <a:endParaRPr sz="300">
                        <a:latin typeface="DIN 2014 Light"/>
                        <a:cs typeface="DIN 2014 Light"/>
                      </a:endParaRPr>
                    </a:p>
                  </a:txBody>
                  <a:tcPr marL="0" marR="0" marT="14604"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84" name="object 84"/>
          <p:cNvGrpSpPr/>
          <p:nvPr/>
        </p:nvGrpSpPr>
        <p:grpSpPr>
          <a:xfrm>
            <a:off x="8233363" y="2279784"/>
            <a:ext cx="2762250" cy="3500754"/>
            <a:chOff x="8233363" y="2279784"/>
            <a:chExt cx="2762250" cy="3500754"/>
          </a:xfrm>
        </p:grpSpPr>
        <p:sp>
          <p:nvSpPr>
            <p:cNvPr id="85" name="object 85"/>
            <p:cNvSpPr/>
            <p:nvPr/>
          </p:nvSpPr>
          <p:spPr>
            <a:xfrm>
              <a:off x="8234950" y="2348151"/>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86" name="object 86"/>
            <p:cNvSpPr/>
            <p:nvPr/>
          </p:nvSpPr>
          <p:spPr>
            <a:xfrm>
              <a:off x="8234950" y="5012711"/>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87" name="object 87"/>
            <p:cNvSpPr/>
            <p:nvPr/>
          </p:nvSpPr>
          <p:spPr>
            <a:xfrm>
              <a:off x="8234950" y="5354315"/>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88" name="object 88"/>
            <p:cNvSpPr/>
            <p:nvPr/>
          </p:nvSpPr>
          <p:spPr>
            <a:xfrm>
              <a:off x="8234950" y="5778511"/>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89" name="object 89"/>
            <p:cNvSpPr/>
            <p:nvPr/>
          </p:nvSpPr>
          <p:spPr>
            <a:xfrm>
              <a:off x="8234950" y="2281372"/>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90" name="object 90"/>
            <p:cNvSpPr/>
            <p:nvPr/>
          </p:nvSpPr>
          <p:spPr>
            <a:xfrm>
              <a:off x="8234947" y="3402545"/>
              <a:ext cx="2759075" cy="1950720"/>
            </a:xfrm>
            <a:custGeom>
              <a:avLst/>
              <a:gdLst/>
              <a:ahLst/>
              <a:cxnLst/>
              <a:rect l="l" t="t" r="r" b="b"/>
              <a:pathLst>
                <a:path w="2759075" h="1950720">
                  <a:moveTo>
                    <a:pt x="2758529" y="1869630"/>
                  </a:moveTo>
                  <a:lnTo>
                    <a:pt x="0" y="1869630"/>
                  </a:lnTo>
                  <a:lnTo>
                    <a:pt x="0" y="1950135"/>
                  </a:lnTo>
                  <a:lnTo>
                    <a:pt x="2758529" y="1950135"/>
                  </a:lnTo>
                  <a:lnTo>
                    <a:pt x="2758529" y="1869630"/>
                  </a:lnTo>
                  <a:close/>
                </a:path>
                <a:path w="2759075" h="1950720">
                  <a:moveTo>
                    <a:pt x="2758529" y="1528025"/>
                  </a:moveTo>
                  <a:lnTo>
                    <a:pt x="0" y="1528025"/>
                  </a:lnTo>
                  <a:lnTo>
                    <a:pt x="0" y="1608531"/>
                  </a:lnTo>
                  <a:lnTo>
                    <a:pt x="2758529" y="1608531"/>
                  </a:lnTo>
                  <a:lnTo>
                    <a:pt x="2758529" y="1528025"/>
                  </a:lnTo>
                  <a:close/>
                </a:path>
                <a:path w="2759075" h="1950720">
                  <a:moveTo>
                    <a:pt x="2758529" y="0"/>
                  </a:moveTo>
                  <a:lnTo>
                    <a:pt x="0" y="0"/>
                  </a:lnTo>
                  <a:lnTo>
                    <a:pt x="0" y="80505"/>
                  </a:lnTo>
                  <a:lnTo>
                    <a:pt x="2758529" y="80505"/>
                  </a:lnTo>
                  <a:lnTo>
                    <a:pt x="2758529" y="0"/>
                  </a:lnTo>
                  <a:close/>
                </a:path>
              </a:pathLst>
            </a:custGeom>
            <a:solidFill>
              <a:srgbClr val="F1F2F2"/>
            </a:solidFill>
          </p:spPr>
          <p:txBody>
            <a:bodyPr wrap="square" lIns="0" tIns="0" rIns="0" bIns="0" rtlCol="0"/>
            <a:lstStyle/>
            <a:p>
              <a:endParaRPr/>
            </a:p>
          </p:txBody>
        </p:sp>
      </p:grpSp>
      <p:sp>
        <p:nvSpPr>
          <p:cNvPr id="91" name="object 91"/>
          <p:cNvSpPr txBox="1"/>
          <p:nvPr/>
        </p:nvSpPr>
        <p:spPr>
          <a:xfrm>
            <a:off x="8234946" y="3400279"/>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Team</a:t>
            </a:r>
            <a:r>
              <a:rPr sz="300" b="1" spc="20" dirty="0">
                <a:solidFill>
                  <a:srgbClr val="716A66"/>
                </a:solidFill>
                <a:latin typeface="DIN 2014 Bold"/>
                <a:cs typeface="DIN 2014 Bold"/>
              </a:rPr>
              <a:t> </a:t>
            </a:r>
            <a:r>
              <a:rPr sz="300" b="1" spc="10" dirty="0">
                <a:solidFill>
                  <a:srgbClr val="716A66"/>
                </a:solidFill>
                <a:latin typeface="DIN 2014 Bold"/>
                <a:cs typeface="DIN 2014 Bold"/>
              </a:rPr>
              <a:t>Resources:</a:t>
            </a:r>
            <a:r>
              <a:rPr sz="300" b="1" spc="25" dirty="0">
                <a:solidFill>
                  <a:srgbClr val="716A66"/>
                </a:solidFill>
                <a:latin typeface="DIN 2014 Bold"/>
                <a:cs typeface="DIN 2014 Bold"/>
              </a:rPr>
              <a:t> </a:t>
            </a:r>
            <a:r>
              <a:rPr sz="300" spc="10" dirty="0">
                <a:solidFill>
                  <a:srgbClr val="716A66"/>
                </a:solidFill>
                <a:latin typeface="DIN 2014 Light"/>
                <a:cs typeface="DIN 2014 Light"/>
              </a:rPr>
              <a:t>What</a:t>
            </a:r>
            <a:r>
              <a:rPr sz="300" spc="25" dirty="0">
                <a:solidFill>
                  <a:srgbClr val="716A66"/>
                </a:solidFill>
                <a:latin typeface="DIN 2014 Light"/>
                <a:cs typeface="DIN 2014 Light"/>
              </a:rPr>
              <a:t> </a:t>
            </a:r>
            <a:r>
              <a:rPr sz="300" spc="10" dirty="0">
                <a:solidFill>
                  <a:srgbClr val="716A66"/>
                </a:solidFill>
                <a:latin typeface="DIN 2014 Light"/>
                <a:cs typeface="DIN 2014 Light"/>
              </a:rPr>
              <a:t>additional</a:t>
            </a:r>
            <a:r>
              <a:rPr sz="300" spc="25" dirty="0">
                <a:solidFill>
                  <a:srgbClr val="716A66"/>
                </a:solidFill>
                <a:latin typeface="DIN 2014 Light"/>
                <a:cs typeface="DIN 2014 Light"/>
              </a:rPr>
              <a:t> </a:t>
            </a:r>
            <a:r>
              <a:rPr sz="300" spc="10" dirty="0">
                <a:solidFill>
                  <a:srgbClr val="716A66"/>
                </a:solidFill>
                <a:latin typeface="DIN 2014 Light"/>
                <a:cs typeface="DIN 2014 Light"/>
              </a:rPr>
              <a:t>resources</a:t>
            </a:r>
            <a:r>
              <a:rPr sz="300" spc="25" dirty="0">
                <a:solidFill>
                  <a:srgbClr val="716A66"/>
                </a:solidFill>
                <a:latin typeface="DIN 2014 Light"/>
                <a:cs typeface="DIN 2014 Light"/>
              </a:rPr>
              <a:t> </a:t>
            </a:r>
            <a:r>
              <a:rPr sz="300" spc="10" dirty="0">
                <a:solidFill>
                  <a:srgbClr val="716A66"/>
                </a:solidFill>
                <a:latin typeface="DIN 2014 Light"/>
                <a:cs typeface="DIN 2014 Light"/>
              </a:rPr>
              <a:t>or</a:t>
            </a:r>
            <a:r>
              <a:rPr sz="300" spc="25" dirty="0">
                <a:solidFill>
                  <a:srgbClr val="716A66"/>
                </a:solidFill>
                <a:latin typeface="DIN 2014 Light"/>
                <a:cs typeface="DIN 2014 Light"/>
              </a:rPr>
              <a:t> </a:t>
            </a:r>
            <a:r>
              <a:rPr sz="300" spc="10" dirty="0">
                <a:solidFill>
                  <a:srgbClr val="716A66"/>
                </a:solidFill>
                <a:latin typeface="DIN 2014 Light"/>
                <a:cs typeface="DIN 2014 Light"/>
              </a:rPr>
              <a:t>expertise</a:t>
            </a:r>
            <a:r>
              <a:rPr sz="300" spc="25" dirty="0">
                <a:solidFill>
                  <a:srgbClr val="716A66"/>
                </a:solidFill>
                <a:latin typeface="DIN 2014 Light"/>
                <a:cs typeface="DIN 2014 Light"/>
              </a:rPr>
              <a:t> </a:t>
            </a:r>
            <a:r>
              <a:rPr sz="300" spc="10" dirty="0">
                <a:solidFill>
                  <a:srgbClr val="716A66"/>
                </a:solidFill>
                <a:latin typeface="DIN 2014 Light"/>
                <a:cs typeface="DIN 2014 Light"/>
              </a:rPr>
              <a:t>is</a:t>
            </a:r>
            <a:r>
              <a:rPr sz="300" spc="25" dirty="0">
                <a:solidFill>
                  <a:srgbClr val="716A66"/>
                </a:solidFill>
                <a:latin typeface="DIN 2014 Light"/>
                <a:cs typeface="DIN 2014 Light"/>
              </a:rPr>
              <a:t> </a:t>
            </a:r>
            <a:r>
              <a:rPr sz="300" spc="-10" dirty="0">
                <a:solidFill>
                  <a:srgbClr val="716A66"/>
                </a:solidFill>
                <a:latin typeface="DIN 2014 Light"/>
                <a:cs typeface="DIN 2014 Light"/>
              </a:rPr>
              <a:t>needed</a:t>
            </a:r>
            <a:endParaRPr sz="300">
              <a:latin typeface="DIN 2014 Light"/>
              <a:cs typeface="DIN 2014 Light"/>
            </a:endParaRPr>
          </a:p>
        </p:txBody>
      </p:sp>
      <p:sp>
        <p:nvSpPr>
          <p:cNvPr id="92" name="object 92"/>
          <p:cNvSpPr txBox="1"/>
          <p:nvPr/>
        </p:nvSpPr>
        <p:spPr>
          <a:xfrm>
            <a:off x="8234946" y="4933379"/>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What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does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long</a:t>
            </a:r>
            <a:r>
              <a:rPr sz="300" b="1" spc="20" dirty="0">
                <a:solidFill>
                  <a:srgbClr val="716A66"/>
                </a:solidFill>
                <a:latin typeface="DIN 2014 Bold"/>
                <a:cs typeface="DIN 2014 Bold"/>
              </a:rPr>
              <a:t> </a:t>
            </a:r>
            <a:r>
              <a:rPr sz="300" b="1" spc="10" dirty="0">
                <a:solidFill>
                  <a:srgbClr val="716A66"/>
                </a:solidFill>
                <a:latin typeface="DIN 2014 Bold"/>
                <a:cs typeface="DIN 2014 Bold"/>
              </a:rPr>
              <a:t>term</a:t>
            </a:r>
            <a:r>
              <a:rPr sz="300" b="1" spc="25" dirty="0">
                <a:solidFill>
                  <a:srgbClr val="716A66"/>
                </a:solidFill>
                <a:latin typeface="DIN 2014 Bold"/>
                <a:cs typeface="DIN 2014 Bold"/>
              </a:rPr>
              <a:t> </a:t>
            </a:r>
            <a:r>
              <a:rPr sz="300" b="1" spc="10" dirty="0">
                <a:solidFill>
                  <a:srgbClr val="716A66"/>
                </a:solidFill>
                <a:latin typeface="DIN 2014 Bold"/>
                <a:cs typeface="DIN 2014 Bold"/>
              </a:rPr>
              <a:t>pricing</a:t>
            </a:r>
            <a:r>
              <a:rPr sz="300" b="1" spc="25" dirty="0">
                <a:solidFill>
                  <a:srgbClr val="716A66"/>
                </a:solidFill>
                <a:latin typeface="DIN 2014 Bold"/>
                <a:cs typeface="DIN 2014 Bold"/>
              </a:rPr>
              <a:t> </a:t>
            </a:r>
            <a:r>
              <a:rPr sz="300" b="1" spc="10" dirty="0">
                <a:solidFill>
                  <a:srgbClr val="716A66"/>
                </a:solidFill>
                <a:latin typeface="DIN 2014 Bold"/>
                <a:cs typeface="DIN 2014 Bold"/>
              </a:rPr>
              <a:t>Strategy</a:t>
            </a:r>
            <a:r>
              <a:rPr sz="300" b="1" spc="25" dirty="0">
                <a:solidFill>
                  <a:srgbClr val="716A66"/>
                </a:solidFill>
                <a:latin typeface="DIN 2014 Bold"/>
                <a:cs typeface="DIN 2014 Bold"/>
              </a:rPr>
              <a:t> </a:t>
            </a:r>
            <a:r>
              <a:rPr sz="300" b="1" spc="10" dirty="0">
                <a:solidFill>
                  <a:srgbClr val="716A66"/>
                </a:solidFill>
                <a:latin typeface="DIN 2014 Bold"/>
                <a:cs typeface="DIN 2014 Bold"/>
              </a:rPr>
              <a:t>need</a:t>
            </a:r>
            <a:r>
              <a:rPr sz="300" b="1" spc="20" dirty="0">
                <a:solidFill>
                  <a:srgbClr val="716A66"/>
                </a:solidFill>
                <a:latin typeface="DIN 2014 Bold"/>
                <a:cs typeface="DIN 2014 Bold"/>
              </a:rPr>
              <a:t> </a:t>
            </a:r>
            <a:r>
              <a:rPr sz="300" b="1" spc="10" dirty="0">
                <a:solidFill>
                  <a:srgbClr val="716A66"/>
                </a:solidFill>
                <a:latin typeface="DIN 2014 Bold"/>
                <a:cs typeface="DIN 2014 Bold"/>
              </a:rPr>
              <a:t>to</a:t>
            </a:r>
            <a:r>
              <a:rPr sz="300" b="1" spc="25" dirty="0">
                <a:solidFill>
                  <a:srgbClr val="716A66"/>
                </a:solidFill>
                <a:latin typeface="DIN 2014 Bold"/>
                <a:cs typeface="DIN 2014 Bold"/>
              </a:rPr>
              <a:t> </a:t>
            </a:r>
            <a:r>
              <a:rPr sz="300" b="1" spc="10" dirty="0">
                <a:solidFill>
                  <a:srgbClr val="716A66"/>
                </a:solidFill>
                <a:latin typeface="DIN 2014 Bold"/>
                <a:cs typeface="DIN 2014 Bold"/>
              </a:rPr>
              <a:t>look</a:t>
            </a:r>
            <a:r>
              <a:rPr sz="300" b="1" spc="25" dirty="0">
                <a:solidFill>
                  <a:srgbClr val="716A66"/>
                </a:solidFill>
                <a:latin typeface="DIN 2014 Bold"/>
                <a:cs typeface="DIN 2014 Bold"/>
              </a:rPr>
              <a:t> </a:t>
            </a:r>
            <a:r>
              <a:rPr sz="300" b="1" spc="-10" dirty="0">
                <a:solidFill>
                  <a:srgbClr val="716A66"/>
                </a:solidFill>
                <a:latin typeface="DIN 2014 Bold"/>
                <a:cs typeface="DIN 2014 Bold"/>
              </a:rPr>
              <a:t>like:</a:t>
            </a:r>
            <a:endParaRPr sz="300">
              <a:latin typeface="DIN 2014 Bold"/>
              <a:cs typeface="DIN 2014 Bold"/>
            </a:endParaRPr>
          </a:p>
        </p:txBody>
      </p:sp>
      <p:sp>
        <p:nvSpPr>
          <p:cNvPr id="93" name="object 93"/>
          <p:cNvSpPr txBox="1"/>
          <p:nvPr/>
        </p:nvSpPr>
        <p:spPr>
          <a:xfrm>
            <a:off x="8234946" y="5269890"/>
            <a:ext cx="2759075" cy="76835"/>
          </a:xfrm>
          <a:prstGeom prst="rect">
            <a:avLst/>
          </a:prstGeom>
        </p:spPr>
        <p:txBody>
          <a:bodyPr vert="horz" wrap="square" lIns="0" tIns="16510" rIns="0" bIns="0" rtlCol="0">
            <a:spAutoFit/>
          </a:bodyPr>
          <a:lstStyle/>
          <a:p>
            <a:pPr marL="14604">
              <a:lnSpc>
                <a:spcPct val="100000"/>
              </a:lnSpc>
              <a:spcBef>
                <a:spcPts val="130"/>
              </a:spcBef>
            </a:pPr>
            <a:r>
              <a:rPr sz="300" b="1" spc="10" dirty="0">
                <a:solidFill>
                  <a:srgbClr val="716A66"/>
                </a:solidFill>
                <a:latin typeface="DIN 2014 Bold"/>
                <a:cs typeface="DIN 2014 Bold"/>
              </a:rPr>
              <a:t>Additional</a:t>
            </a:r>
            <a:r>
              <a:rPr sz="300" b="1" spc="35" dirty="0">
                <a:solidFill>
                  <a:srgbClr val="716A66"/>
                </a:solidFill>
                <a:latin typeface="DIN 2014 Bold"/>
                <a:cs typeface="DIN 2014 Bold"/>
              </a:rPr>
              <a:t> </a:t>
            </a:r>
            <a:r>
              <a:rPr sz="300" b="1" spc="-10" dirty="0">
                <a:solidFill>
                  <a:srgbClr val="716A66"/>
                </a:solidFill>
                <a:latin typeface="DIN 2014 Bold"/>
                <a:cs typeface="DIN 2014 Bold"/>
              </a:rPr>
              <a:t>Considerations:</a:t>
            </a:r>
            <a:endParaRPr sz="300">
              <a:latin typeface="DIN 2014 Bold"/>
              <a:cs typeface="DIN 2014 Bold"/>
            </a:endParaRPr>
          </a:p>
        </p:txBody>
      </p:sp>
      <p:graphicFrame>
        <p:nvGraphicFramePr>
          <p:cNvPr id="94" name="object 94"/>
          <p:cNvGraphicFramePr>
            <a:graphicFrameLocks noGrp="1"/>
          </p:cNvGraphicFramePr>
          <p:nvPr/>
        </p:nvGraphicFramePr>
        <p:xfrm>
          <a:off x="8234946" y="4166561"/>
          <a:ext cx="2759074" cy="498475"/>
        </p:xfrm>
        <a:graphic>
          <a:graphicData uri="http://schemas.openxmlformats.org/drawingml/2006/table">
            <a:tbl>
              <a:tblPr firstRow="1" bandRow="1">
                <a:tableStyleId>{2D5ABB26-0587-4C30-8999-92F81FD0307C}</a:tableStyleId>
              </a:tblPr>
              <a:tblGrid>
                <a:gridCol w="920115">
                  <a:extLst>
                    <a:ext uri="{9D8B030D-6E8A-4147-A177-3AD203B41FA5}">
                      <a16:colId xmlns:a16="http://schemas.microsoft.com/office/drawing/2014/main" val="20000"/>
                    </a:ext>
                  </a:extLst>
                </a:gridCol>
                <a:gridCol w="918845">
                  <a:extLst>
                    <a:ext uri="{9D8B030D-6E8A-4147-A177-3AD203B41FA5}">
                      <a16:colId xmlns:a16="http://schemas.microsoft.com/office/drawing/2014/main" val="20001"/>
                    </a:ext>
                  </a:extLst>
                </a:gridCol>
                <a:gridCol w="920114">
                  <a:extLst>
                    <a:ext uri="{9D8B030D-6E8A-4147-A177-3AD203B41FA5}">
                      <a16:colId xmlns:a16="http://schemas.microsoft.com/office/drawing/2014/main" val="20002"/>
                    </a:ext>
                  </a:extLst>
                </a:gridCol>
              </a:tblGrid>
              <a:tr h="84455">
                <a:tc gridSpan="3">
                  <a:txBody>
                    <a:bodyPr/>
                    <a:lstStyle/>
                    <a:p>
                      <a:pPr marL="14604">
                        <a:lnSpc>
                          <a:spcPct val="100000"/>
                        </a:lnSpc>
                        <a:spcBef>
                          <a:spcPts val="105"/>
                        </a:spcBef>
                      </a:pPr>
                      <a:r>
                        <a:rPr sz="300" b="1" spc="10" dirty="0">
                          <a:solidFill>
                            <a:srgbClr val="716A66"/>
                          </a:solidFill>
                          <a:latin typeface="DIN 2014 Bold"/>
                          <a:cs typeface="DIN 2014 Bold"/>
                        </a:rPr>
                        <a:t>What</a:t>
                      </a:r>
                      <a:r>
                        <a:rPr sz="300" b="1" spc="20" dirty="0">
                          <a:solidFill>
                            <a:srgbClr val="716A66"/>
                          </a:solidFill>
                          <a:latin typeface="DIN 2014 Bold"/>
                          <a:cs typeface="DIN 2014 Bold"/>
                        </a:rPr>
                        <a:t> </a:t>
                      </a:r>
                      <a:r>
                        <a:rPr sz="300" b="1" spc="10" dirty="0">
                          <a:solidFill>
                            <a:srgbClr val="716A66"/>
                          </a:solidFill>
                          <a:latin typeface="DIN 2014 Bold"/>
                          <a:cs typeface="DIN 2014 Bold"/>
                        </a:rPr>
                        <a:t>do</a:t>
                      </a:r>
                      <a:r>
                        <a:rPr sz="300" b="1" spc="25" dirty="0">
                          <a:solidFill>
                            <a:srgbClr val="716A66"/>
                          </a:solidFill>
                          <a:latin typeface="DIN 2014 Bold"/>
                          <a:cs typeface="DIN 2014 Bold"/>
                        </a:rPr>
                        <a:t> </a:t>
                      </a:r>
                      <a:r>
                        <a:rPr sz="300" b="1" spc="10" dirty="0">
                          <a:solidFill>
                            <a:srgbClr val="716A66"/>
                          </a:solidFill>
                          <a:latin typeface="DIN 2014 Bold"/>
                          <a:cs typeface="DIN 2014 Bold"/>
                        </a:rPr>
                        <a:t>you</a:t>
                      </a:r>
                      <a:r>
                        <a:rPr sz="300" b="1" spc="20" dirty="0">
                          <a:solidFill>
                            <a:srgbClr val="716A66"/>
                          </a:solidFill>
                          <a:latin typeface="DIN 2014 Bold"/>
                          <a:cs typeface="DIN 2014 Bold"/>
                        </a:rPr>
                        <a:t> </a:t>
                      </a:r>
                      <a:r>
                        <a:rPr sz="300" b="1" spc="10" dirty="0">
                          <a:solidFill>
                            <a:srgbClr val="716A66"/>
                          </a:solidFill>
                          <a:latin typeface="DIN 2014 Bold"/>
                          <a:cs typeface="DIN 2014 Bold"/>
                        </a:rPr>
                        <a:t>believe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is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20" dirty="0">
                          <a:solidFill>
                            <a:srgbClr val="716A66"/>
                          </a:solidFill>
                          <a:latin typeface="DIN 2014 Bold"/>
                          <a:cs typeface="DIN 2014 Bold"/>
                        </a:rPr>
                        <a:t> </a:t>
                      </a:r>
                      <a:r>
                        <a:rPr sz="300" b="1" spc="10" dirty="0">
                          <a:solidFill>
                            <a:srgbClr val="716A66"/>
                          </a:solidFill>
                          <a:latin typeface="DIN 2014 Bold"/>
                          <a:cs typeface="DIN 2014 Bold"/>
                        </a:rPr>
                        <a:t>main</a:t>
                      </a:r>
                      <a:r>
                        <a:rPr sz="300" b="1" spc="25" dirty="0">
                          <a:solidFill>
                            <a:srgbClr val="716A66"/>
                          </a:solidFill>
                          <a:latin typeface="DIN 2014 Bold"/>
                          <a:cs typeface="DIN 2014 Bold"/>
                        </a:rPr>
                        <a:t> </a:t>
                      </a:r>
                      <a:r>
                        <a:rPr sz="300" b="1" spc="10" dirty="0">
                          <a:solidFill>
                            <a:srgbClr val="716A66"/>
                          </a:solidFill>
                          <a:latin typeface="DIN 2014 Bold"/>
                          <a:cs typeface="DIN 2014 Bold"/>
                        </a:rPr>
                        <a:t>reason</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this</a:t>
                      </a:r>
                      <a:r>
                        <a:rPr sz="300" b="1" spc="20" dirty="0">
                          <a:solidFill>
                            <a:srgbClr val="716A66"/>
                          </a:solidFill>
                          <a:latin typeface="DIN 2014 Bold"/>
                          <a:cs typeface="DIN 2014 Bold"/>
                        </a:rPr>
                        <a:t> </a:t>
                      </a:r>
                      <a:r>
                        <a:rPr sz="300" b="1" spc="10" dirty="0">
                          <a:solidFill>
                            <a:srgbClr val="716A66"/>
                          </a:solidFill>
                          <a:latin typeface="DIN 2014 Bold"/>
                          <a:cs typeface="DIN 2014 Bold"/>
                        </a:rPr>
                        <a:t>customer</a:t>
                      </a:r>
                      <a:r>
                        <a:rPr sz="300" b="1" spc="25" dirty="0">
                          <a:solidFill>
                            <a:srgbClr val="716A66"/>
                          </a:solidFill>
                          <a:latin typeface="DIN 2014 Bold"/>
                          <a:cs typeface="DIN 2014 Bold"/>
                        </a:rPr>
                        <a:t> </a:t>
                      </a:r>
                      <a:r>
                        <a:rPr sz="300" b="1" spc="10" dirty="0">
                          <a:solidFill>
                            <a:srgbClr val="716A66"/>
                          </a:solidFill>
                          <a:latin typeface="DIN 2014 Bold"/>
                          <a:cs typeface="DIN 2014 Bold"/>
                        </a:rPr>
                        <a:t>would</a:t>
                      </a:r>
                      <a:r>
                        <a:rPr sz="300" b="1" spc="25" dirty="0">
                          <a:solidFill>
                            <a:srgbClr val="716A66"/>
                          </a:solidFill>
                          <a:latin typeface="DIN 2014 Bold"/>
                          <a:cs typeface="DIN 2014 Bold"/>
                        </a:rPr>
                        <a:t> </a:t>
                      </a:r>
                      <a:r>
                        <a:rPr sz="300" b="1" spc="10" dirty="0">
                          <a:solidFill>
                            <a:srgbClr val="716A66"/>
                          </a:solidFill>
                          <a:latin typeface="DIN 2014 Bold"/>
                          <a:cs typeface="DIN 2014 Bold"/>
                        </a:rPr>
                        <a:t>buy</a:t>
                      </a:r>
                      <a:r>
                        <a:rPr sz="300" b="1" spc="20" dirty="0">
                          <a:solidFill>
                            <a:srgbClr val="716A66"/>
                          </a:solidFill>
                          <a:latin typeface="DIN 2014 Bold"/>
                          <a:cs typeface="DIN 2014 Bold"/>
                        </a:rPr>
                        <a:t> </a:t>
                      </a:r>
                      <a:r>
                        <a:rPr sz="300" b="1" spc="10" dirty="0">
                          <a:solidFill>
                            <a:srgbClr val="716A66"/>
                          </a:solidFill>
                          <a:latin typeface="DIN 2014 Bold"/>
                          <a:cs typeface="DIN 2014 Bold"/>
                        </a:rPr>
                        <a:t>from</a:t>
                      </a:r>
                      <a:r>
                        <a:rPr sz="300" b="1" spc="25" dirty="0">
                          <a:solidFill>
                            <a:srgbClr val="716A66"/>
                          </a:solidFill>
                          <a:latin typeface="DIN 2014 Bold"/>
                          <a:cs typeface="DIN 2014 Bold"/>
                        </a:rPr>
                        <a:t> </a:t>
                      </a:r>
                      <a:r>
                        <a:rPr sz="300" b="1" spc="-20" dirty="0">
                          <a:solidFill>
                            <a:srgbClr val="716A66"/>
                          </a:solidFill>
                          <a:latin typeface="DIN 2014 Bold"/>
                          <a:cs typeface="DIN 2014 Bold"/>
                        </a:rPr>
                        <a:t>us?:</a:t>
                      </a:r>
                      <a:endParaRPr sz="300">
                        <a:latin typeface="DIN 2014 Bold"/>
                        <a:cs typeface="DIN 2014 Bold"/>
                      </a:endParaRPr>
                    </a:p>
                  </a:txBody>
                  <a:tcPr marL="0" marR="0" marT="13335"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69850">
                <a:tc>
                  <a:txBody>
                    <a:bodyPr/>
                    <a:lstStyle/>
                    <a:p>
                      <a:pPr marL="14604">
                        <a:lnSpc>
                          <a:spcPts val="345"/>
                        </a:lnSpc>
                        <a:spcBef>
                          <a:spcPts val="105"/>
                        </a:spcBef>
                      </a:pPr>
                      <a:r>
                        <a:rPr sz="300" b="1" spc="-20" dirty="0">
                          <a:solidFill>
                            <a:srgbClr val="716A66"/>
                          </a:solidFill>
                          <a:latin typeface="DIN 2014 Bold"/>
                          <a:cs typeface="DIN 2014 Bold"/>
                        </a:rPr>
                        <a:t>Rep:</a:t>
                      </a:r>
                      <a:endParaRPr sz="300">
                        <a:latin typeface="DIN 2014 Bold"/>
                        <a:cs typeface="DIN 2014 Bold"/>
                      </a:endParaRPr>
                    </a:p>
                  </a:txBody>
                  <a:tcPr marL="0" marR="0" marT="1333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0955">
                        <a:lnSpc>
                          <a:spcPts val="345"/>
                        </a:lnSpc>
                        <a:spcBef>
                          <a:spcPts val="105"/>
                        </a:spcBef>
                      </a:pPr>
                      <a:r>
                        <a:rPr sz="300" b="1" spc="-20" dirty="0">
                          <a:solidFill>
                            <a:srgbClr val="716A66"/>
                          </a:solidFill>
                          <a:latin typeface="DIN 2014 Bold"/>
                          <a:cs typeface="DIN 2014 Bold"/>
                        </a:rPr>
                        <a:t>JSI:</a:t>
                      </a:r>
                      <a:endParaRPr sz="300">
                        <a:latin typeface="DIN 2014 Bold"/>
                        <a:cs typeface="DIN 2014 Bold"/>
                      </a:endParaRPr>
                    </a:p>
                  </a:txBody>
                  <a:tcPr marL="0" marR="0" marT="13335"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6670">
                        <a:lnSpc>
                          <a:spcPts val="345"/>
                        </a:lnSpc>
                        <a:spcBef>
                          <a:spcPts val="105"/>
                        </a:spcBef>
                      </a:pPr>
                      <a:r>
                        <a:rPr sz="300" b="1" spc="-10" dirty="0">
                          <a:solidFill>
                            <a:srgbClr val="716A66"/>
                          </a:solidFill>
                          <a:latin typeface="DIN 2014 Bold"/>
                          <a:cs typeface="DIN 2014 Bold"/>
                        </a:rPr>
                        <a:t>Dealer:</a:t>
                      </a:r>
                      <a:endParaRPr sz="300">
                        <a:latin typeface="DIN 2014 Bold"/>
                        <a:cs typeface="DIN 2014 Bold"/>
                      </a:endParaRPr>
                    </a:p>
                  </a:txBody>
                  <a:tcPr marL="0" marR="0" marT="13335"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1"/>
                  </a:ext>
                </a:extLst>
              </a:tr>
              <a:tr h="26162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2"/>
                  </a:ext>
                </a:extLst>
              </a:tr>
              <a:tr h="82550">
                <a:tc gridSpan="3">
                  <a:txBody>
                    <a:bodyPr/>
                    <a:lstStyle/>
                    <a:p>
                      <a:pPr marL="14604">
                        <a:lnSpc>
                          <a:spcPct val="100000"/>
                        </a:lnSpc>
                        <a:spcBef>
                          <a:spcPts val="120"/>
                        </a:spcBef>
                      </a:pPr>
                      <a:r>
                        <a:rPr sz="300" b="1" spc="10" dirty="0">
                          <a:solidFill>
                            <a:srgbClr val="716A66"/>
                          </a:solidFill>
                          <a:latin typeface="DIN 2014 Bold"/>
                          <a:cs typeface="DIN 2014 Bold"/>
                        </a:rPr>
                        <a:t>What</a:t>
                      </a:r>
                      <a:r>
                        <a:rPr sz="300" b="1" spc="25" dirty="0">
                          <a:solidFill>
                            <a:srgbClr val="716A66"/>
                          </a:solidFill>
                          <a:latin typeface="DIN 2014 Bold"/>
                          <a:cs typeface="DIN 2014 Bold"/>
                        </a:rPr>
                        <a:t> </a:t>
                      </a:r>
                      <a:r>
                        <a:rPr sz="300" b="1" spc="10" dirty="0">
                          <a:solidFill>
                            <a:srgbClr val="716A66"/>
                          </a:solidFill>
                          <a:latin typeface="DIN 2014 Bold"/>
                          <a:cs typeface="DIN 2014 Bold"/>
                        </a:rPr>
                        <a:t>does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the</a:t>
                      </a:r>
                      <a:r>
                        <a:rPr sz="300" b="1" spc="25" dirty="0">
                          <a:solidFill>
                            <a:srgbClr val="716A66"/>
                          </a:solidFill>
                          <a:latin typeface="DIN 2014 Bold"/>
                          <a:cs typeface="DIN 2014 Bold"/>
                        </a:rPr>
                        <a:t> </a:t>
                      </a:r>
                      <a:r>
                        <a:rPr sz="300" b="1" spc="10" dirty="0">
                          <a:solidFill>
                            <a:srgbClr val="716A66"/>
                          </a:solidFill>
                          <a:latin typeface="DIN 2014 Bold"/>
                          <a:cs typeface="DIN 2014 Bold"/>
                        </a:rPr>
                        <a:t>approval</a:t>
                      </a:r>
                      <a:r>
                        <a:rPr sz="300" b="1" spc="25" dirty="0">
                          <a:solidFill>
                            <a:srgbClr val="716A66"/>
                          </a:solidFill>
                          <a:latin typeface="DIN 2014 Bold"/>
                          <a:cs typeface="DIN 2014 Bold"/>
                        </a:rPr>
                        <a:t> </a:t>
                      </a:r>
                      <a:r>
                        <a:rPr sz="300" b="1" spc="10" dirty="0">
                          <a:solidFill>
                            <a:srgbClr val="716A66"/>
                          </a:solidFill>
                          <a:latin typeface="DIN 2014 Bold"/>
                          <a:cs typeface="DIN 2014 Bold"/>
                        </a:rPr>
                        <a:t>process</a:t>
                      </a:r>
                      <a:r>
                        <a:rPr sz="300" b="1" spc="25" dirty="0">
                          <a:solidFill>
                            <a:srgbClr val="716A66"/>
                          </a:solidFill>
                          <a:latin typeface="DIN 2014 Bold"/>
                          <a:cs typeface="DIN 2014 Bold"/>
                        </a:rPr>
                        <a:t> </a:t>
                      </a:r>
                      <a:r>
                        <a:rPr sz="300" b="1" spc="10" dirty="0">
                          <a:solidFill>
                            <a:srgbClr val="716A66"/>
                          </a:solidFill>
                          <a:latin typeface="DIN 2014 Bold"/>
                          <a:cs typeface="DIN 2014 Bold"/>
                        </a:rPr>
                        <a:t>look</a:t>
                      </a:r>
                      <a:r>
                        <a:rPr sz="300" b="1" spc="25" dirty="0">
                          <a:solidFill>
                            <a:srgbClr val="716A66"/>
                          </a:solidFill>
                          <a:latin typeface="DIN 2014 Bold"/>
                          <a:cs typeface="DIN 2014 Bold"/>
                        </a:rPr>
                        <a:t> </a:t>
                      </a:r>
                      <a:r>
                        <a:rPr sz="300" b="1" spc="-10" dirty="0">
                          <a:solidFill>
                            <a:srgbClr val="716A66"/>
                          </a:solidFill>
                          <a:latin typeface="DIN 2014 Bold"/>
                          <a:cs typeface="DIN 2014 Bold"/>
                        </a:rPr>
                        <a:t>like?</a:t>
                      </a:r>
                      <a:endParaRPr sz="300">
                        <a:latin typeface="DIN 2014 Bold"/>
                        <a:cs typeface="DIN 2014 Bold"/>
                      </a:endParaRPr>
                    </a:p>
                  </a:txBody>
                  <a:tcPr marL="0" marR="0" marT="15240"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3"/>
                  </a:ext>
                </a:extLst>
              </a:tr>
            </a:tbl>
          </a:graphicData>
        </a:graphic>
      </p:graphicFrame>
      <p:graphicFrame>
        <p:nvGraphicFramePr>
          <p:cNvPr id="95" name="object 95"/>
          <p:cNvGraphicFramePr>
            <a:graphicFrameLocks noGrp="1"/>
          </p:cNvGraphicFramePr>
          <p:nvPr/>
        </p:nvGraphicFramePr>
        <p:xfrm>
          <a:off x="8234946" y="3655994"/>
          <a:ext cx="2757805" cy="332740"/>
        </p:xfrm>
        <a:graphic>
          <a:graphicData uri="http://schemas.openxmlformats.org/drawingml/2006/table">
            <a:tbl>
              <a:tblPr firstRow="1" bandRow="1">
                <a:tableStyleId>{2D5ABB26-0587-4C30-8999-92F81FD0307C}</a:tableStyleId>
              </a:tblPr>
              <a:tblGrid>
                <a:gridCol w="1838325">
                  <a:extLst>
                    <a:ext uri="{9D8B030D-6E8A-4147-A177-3AD203B41FA5}">
                      <a16:colId xmlns:a16="http://schemas.microsoft.com/office/drawing/2014/main" val="20000"/>
                    </a:ext>
                  </a:extLst>
                </a:gridCol>
                <a:gridCol w="919480">
                  <a:extLst>
                    <a:ext uri="{9D8B030D-6E8A-4147-A177-3AD203B41FA5}">
                      <a16:colId xmlns:a16="http://schemas.microsoft.com/office/drawing/2014/main" val="20001"/>
                    </a:ext>
                  </a:extLst>
                </a:gridCol>
              </a:tblGrid>
              <a:tr h="76200">
                <a:tc>
                  <a:txBody>
                    <a:bodyPr/>
                    <a:lstStyle/>
                    <a:p>
                      <a:pPr marL="14604">
                        <a:lnSpc>
                          <a:spcPct val="100000"/>
                        </a:lnSpc>
                        <a:spcBef>
                          <a:spcPts val="105"/>
                        </a:spcBef>
                      </a:pPr>
                      <a:r>
                        <a:rPr sz="300" b="1" spc="-10" dirty="0">
                          <a:solidFill>
                            <a:srgbClr val="716A66"/>
                          </a:solidFill>
                          <a:latin typeface="DIN 2014 Bold"/>
                          <a:cs typeface="DIN 2014 Bold"/>
                        </a:rPr>
                        <a:t>Mockup/demos:</a:t>
                      </a:r>
                      <a:endParaRPr sz="300">
                        <a:latin typeface="DIN 2014 Bold"/>
                        <a:cs typeface="DIN 2014 Bold"/>
                      </a:endParaRPr>
                    </a:p>
                  </a:txBody>
                  <a:tcPr marL="0" marR="0" marT="13335" marB="0">
                    <a:lnR w="3175">
                      <a:solidFill>
                        <a:srgbClr val="D1D3D4"/>
                      </a:solidFill>
                      <a:prstDash val="solid"/>
                    </a:lnR>
                    <a:lnT w="3175">
                      <a:solidFill>
                        <a:srgbClr val="D1D3D4"/>
                      </a:solidFill>
                      <a:prstDash val="solid"/>
                    </a:lnT>
                    <a:lnB w="3175">
                      <a:solidFill>
                        <a:srgbClr val="D1D3D4"/>
                      </a:solidFill>
                      <a:prstDash val="solid"/>
                    </a:lnB>
                    <a:solidFill>
                      <a:srgbClr val="F1F2F2"/>
                    </a:solidFill>
                  </a:tcPr>
                </a:tc>
                <a:tc>
                  <a:txBody>
                    <a:bodyPr/>
                    <a:lstStyle/>
                    <a:p>
                      <a:pPr marL="26670">
                        <a:lnSpc>
                          <a:spcPct val="100000"/>
                        </a:lnSpc>
                        <a:spcBef>
                          <a:spcPts val="105"/>
                        </a:spcBef>
                      </a:pPr>
                      <a:r>
                        <a:rPr sz="300" b="1" spc="10" dirty="0">
                          <a:solidFill>
                            <a:srgbClr val="716A66"/>
                          </a:solidFill>
                          <a:latin typeface="DIN 2014 Bold"/>
                          <a:cs typeface="DIN 2014 Bold"/>
                        </a:rPr>
                        <a:t>Responsible</a:t>
                      </a:r>
                      <a:r>
                        <a:rPr sz="300" b="1" spc="35" dirty="0">
                          <a:solidFill>
                            <a:srgbClr val="716A66"/>
                          </a:solidFill>
                          <a:latin typeface="DIN 2014 Bold"/>
                          <a:cs typeface="DIN 2014 Bold"/>
                        </a:rPr>
                        <a:t> </a:t>
                      </a:r>
                      <a:r>
                        <a:rPr sz="300" b="1" spc="10" dirty="0">
                          <a:solidFill>
                            <a:srgbClr val="716A66"/>
                          </a:solidFill>
                          <a:latin typeface="DIN 2014 Bold"/>
                          <a:cs typeface="DIN 2014 Bold"/>
                        </a:rPr>
                        <a:t>for</a:t>
                      </a:r>
                      <a:r>
                        <a:rPr sz="300" b="1" spc="35" dirty="0">
                          <a:solidFill>
                            <a:srgbClr val="716A66"/>
                          </a:solidFill>
                          <a:latin typeface="DIN 2014 Bold"/>
                          <a:cs typeface="DIN 2014 Bold"/>
                        </a:rPr>
                        <a:t> </a:t>
                      </a:r>
                      <a:r>
                        <a:rPr sz="300" b="1" spc="-10" dirty="0">
                          <a:solidFill>
                            <a:srgbClr val="716A66"/>
                          </a:solidFill>
                          <a:latin typeface="DIN 2014 Bold"/>
                          <a:cs typeface="DIN 2014 Bold"/>
                        </a:rPr>
                        <a:t>Mockup:</a:t>
                      </a:r>
                      <a:endParaRPr sz="300">
                        <a:latin typeface="DIN 2014 Bold"/>
                        <a:cs typeface="DIN 2014 Bold"/>
                      </a:endParaRPr>
                    </a:p>
                  </a:txBody>
                  <a:tcPr marL="0" marR="0" marT="13335" marB="0">
                    <a:lnL w="3175">
                      <a:solidFill>
                        <a:srgbClr val="D1D3D4"/>
                      </a:solidFill>
                      <a:prstDash val="solid"/>
                    </a:lnL>
                    <a:lnT w="3175">
                      <a:solidFill>
                        <a:srgbClr val="D1D3D4"/>
                      </a:solidFill>
                      <a:prstDash val="solid"/>
                    </a:lnT>
                    <a:lnB w="3175">
                      <a:solidFill>
                        <a:srgbClr val="D1D3D4"/>
                      </a:solidFill>
                      <a:prstDash val="solid"/>
                    </a:lnB>
                    <a:solidFill>
                      <a:srgbClr val="F1F2F2"/>
                    </a:solidFill>
                  </a:tcPr>
                </a:tc>
                <a:extLst>
                  <a:ext uri="{0D108BD9-81ED-4DB2-BD59-A6C34878D82A}">
                    <a16:rowId xmlns:a16="http://schemas.microsoft.com/office/drawing/2014/main" val="10000"/>
                  </a:ext>
                </a:extLst>
              </a:tr>
              <a:tr h="176530">
                <a:tc>
                  <a:txBody>
                    <a:bodyPr/>
                    <a:lstStyle/>
                    <a:p>
                      <a:pPr>
                        <a:lnSpc>
                          <a:spcPct val="100000"/>
                        </a:lnSpc>
                      </a:pPr>
                      <a:endParaRPr sz="300">
                        <a:latin typeface="Times New Roman"/>
                        <a:cs typeface="Times New Roman"/>
                      </a:endParaRPr>
                    </a:p>
                  </a:txBody>
                  <a:tcPr marL="0" marR="0" marT="0" marB="0">
                    <a:lnR w="3175">
                      <a:solidFill>
                        <a:srgbClr val="D1D3D4"/>
                      </a:solidFill>
                      <a:prstDash val="solid"/>
                    </a:lnR>
                    <a:lnT w="3175">
                      <a:solidFill>
                        <a:srgbClr val="D1D3D4"/>
                      </a:solidFill>
                      <a:prstDash val="solid"/>
                    </a:lnT>
                    <a:lnB w="3175">
                      <a:solidFill>
                        <a:srgbClr val="D1D3D4"/>
                      </a:solidFill>
                      <a:prstDash val="solid"/>
                    </a:lnB>
                  </a:tcPr>
                </a:tc>
                <a:tc>
                  <a:txBody>
                    <a:bodyPr/>
                    <a:lstStyle/>
                    <a:p>
                      <a:pPr>
                        <a:lnSpc>
                          <a:spcPct val="100000"/>
                        </a:lnSpc>
                      </a:pPr>
                      <a:endParaRPr sz="300">
                        <a:latin typeface="Times New Roman"/>
                        <a:cs typeface="Times New Roman"/>
                      </a:endParaRPr>
                    </a:p>
                  </a:txBody>
                  <a:tcPr marL="0" marR="0" marT="0" marB="0">
                    <a:lnL w="3175">
                      <a:solidFill>
                        <a:srgbClr val="D1D3D4"/>
                      </a:solidFill>
                      <a:prstDash val="solid"/>
                    </a:lnL>
                    <a:lnT w="3175">
                      <a:solidFill>
                        <a:srgbClr val="D1D3D4"/>
                      </a:solidFill>
                      <a:prstDash val="solid"/>
                    </a:lnT>
                    <a:lnB w="3175">
                      <a:solidFill>
                        <a:srgbClr val="D1D3D4"/>
                      </a:solidFill>
                      <a:prstDash val="solid"/>
                    </a:lnB>
                  </a:tcPr>
                </a:tc>
                <a:extLst>
                  <a:ext uri="{0D108BD9-81ED-4DB2-BD59-A6C34878D82A}">
                    <a16:rowId xmlns:a16="http://schemas.microsoft.com/office/drawing/2014/main" val="10001"/>
                  </a:ext>
                </a:extLst>
              </a:tr>
              <a:tr h="80010">
                <a:tc gridSpan="2">
                  <a:txBody>
                    <a:bodyPr/>
                    <a:lstStyle/>
                    <a:p>
                      <a:pPr marL="14604">
                        <a:lnSpc>
                          <a:spcPct val="100000"/>
                        </a:lnSpc>
                        <a:spcBef>
                          <a:spcPts val="135"/>
                        </a:spcBef>
                      </a:pPr>
                      <a:r>
                        <a:rPr sz="300" b="1" spc="10" dirty="0">
                          <a:solidFill>
                            <a:srgbClr val="716A66"/>
                          </a:solidFill>
                          <a:latin typeface="DIN 2014 Bold"/>
                          <a:cs typeface="DIN 2014 Bold"/>
                        </a:rPr>
                        <a:t>Site</a:t>
                      </a:r>
                      <a:r>
                        <a:rPr sz="300" b="1" spc="30" dirty="0">
                          <a:solidFill>
                            <a:srgbClr val="716A66"/>
                          </a:solidFill>
                          <a:latin typeface="DIN 2014 Bold"/>
                          <a:cs typeface="DIN 2014 Bold"/>
                        </a:rPr>
                        <a:t> </a:t>
                      </a:r>
                      <a:r>
                        <a:rPr sz="300" b="1" spc="10" dirty="0">
                          <a:solidFill>
                            <a:srgbClr val="716A66"/>
                          </a:solidFill>
                          <a:latin typeface="DIN 2014 Bold"/>
                          <a:cs typeface="DIN 2014 Bold"/>
                        </a:rPr>
                        <a:t>visits,</a:t>
                      </a:r>
                      <a:r>
                        <a:rPr sz="300" b="1" spc="30" dirty="0">
                          <a:solidFill>
                            <a:srgbClr val="716A66"/>
                          </a:solidFill>
                          <a:latin typeface="DIN 2014 Bold"/>
                          <a:cs typeface="DIN 2014 Bold"/>
                        </a:rPr>
                        <a:t> </a:t>
                      </a:r>
                      <a:r>
                        <a:rPr sz="300" b="1" spc="10" dirty="0">
                          <a:solidFill>
                            <a:srgbClr val="716A66"/>
                          </a:solidFill>
                          <a:latin typeface="DIN 2014 Bold"/>
                          <a:cs typeface="DIN 2014 Bold"/>
                        </a:rPr>
                        <a:t>customer</a:t>
                      </a:r>
                      <a:r>
                        <a:rPr sz="300" b="1" spc="30" dirty="0">
                          <a:solidFill>
                            <a:srgbClr val="716A66"/>
                          </a:solidFill>
                          <a:latin typeface="DIN 2014 Bold"/>
                          <a:cs typeface="DIN 2014 Bold"/>
                        </a:rPr>
                        <a:t> </a:t>
                      </a:r>
                      <a:r>
                        <a:rPr sz="300" b="1" spc="10" dirty="0">
                          <a:solidFill>
                            <a:srgbClr val="716A66"/>
                          </a:solidFill>
                          <a:latin typeface="DIN 2014 Bold"/>
                          <a:cs typeface="DIN 2014 Bold"/>
                        </a:rPr>
                        <a:t>recommendations</a:t>
                      </a:r>
                      <a:r>
                        <a:rPr sz="300" b="1" spc="35" dirty="0">
                          <a:solidFill>
                            <a:srgbClr val="716A66"/>
                          </a:solidFill>
                          <a:latin typeface="DIN 2014 Bold"/>
                          <a:cs typeface="DIN 2014 Bold"/>
                        </a:rPr>
                        <a:t> </a:t>
                      </a:r>
                      <a:r>
                        <a:rPr sz="300" b="1" spc="10" dirty="0">
                          <a:solidFill>
                            <a:srgbClr val="716A66"/>
                          </a:solidFill>
                          <a:latin typeface="DIN 2014 Bold"/>
                          <a:cs typeface="DIN 2014 Bold"/>
                        </a:rPr>
                        <a:t>with</a:t>
                      </a:r>
                      <a:r>
                        <a:rPr sz="300" b="1" spc="30" dirty="0">
                          <a:solidFill>
                            <a:srgbClr val="716A66"/>
                          </a:solidFill>
                          <a:latin typeface="DIN 2014 Bold"/>
                          <a:cs typeface="DIN 2014 Bold"/>
                        </a:rPr>
                        <a:t> </a:t>
                      </a:r>
                      <a:r>
                        <a:rPr sz="300" b="1" spc="10" dirty="0">
                          <a:solidFill>
                            <a:srgbClr val="716A66"/>
                          </a:solidFill>
                          <a:latin typeface="DIN 2014 Bold"/>
                          <a:cs typeface="DIN 2014 Bold"/>
                        </a:rPr>
                        <a:t>related</a:t>
                      </a:r>
                      <a:r>
                        <a:rPr sz="300" b="1" spc="30" dirty="0">
                          <a:solidFill>
                            <a:srgbClr val="716A66"/>
                          </a:solidFill>
                          <a:latin typeface="DIN 2014 Bold"/>
                          <a:cs typeface="DIN 2014 Bold"/>
                        </a:rPr>
                        <a:t> </a:t>
                      </a:r>
                      <a:r>
                        <a:rPr sz="300" b="1" spc="10" dirty="0">
                          <a:solidFill>
                            <a:srgbClr val="716A66"/>
                          </a:solidFill>
                          <a:latin typeface="DIN 2014 Bold"/>
                          <a:cs typeface="DIN 2014 Bold"/>
                        </a:rPr>
                        <a:t>projects,</a:t>
                      </a:r>
                      <a:r>
                        <a:rPr sz="300" b="1" spc="35" dirty="0">
                          <a:solidFill>
                            <a:srgbClr val="716A66"/>
                          </a:solidFill>
                          <a:latin typeface="DIN 2014 Bold"/>
                          <a:cs typeface="DIN 2014 Bold"/>
                        </a:rPr>
                        <a:t> </a:t>
                      </a:r>
                      <a:r>
                        <a:rPr sz="300" b="1" spc="-10" dirty="0">
                          <a:solidFill>
                            <a:srgbClr val="716A66"/>
                          </a:solidFill>
                          <a:latin typeface="DIN 2014 Bold"/>
                          <a:cs typeface="DIN 2014 Bold"/>
                        </a:rPr>
                        <a:t>testimonials:</a:t>
                      </a:r>
                      <a:endParaRPr sz="300">
                        <a:latin typeface="DIN 2014 Bold"/>
                        <a:cs typeface="DIN 2014 Bold"/>
                      </a:endParaRPr>
                    </a:p>
                  </a:txBody>
                  <a:tcPr marL="0" marR="0" marT="17145" marB="0">
                    <a:lnT w="3175">
                      <a:solidFill>
                        <a:srgbClr val="D1D3D4"/>
                      </a:solidFill>
                      <a:prstDash val="solid"/>
                    </a:lnT>
                    <a:lnB w="3175">
                      <a:solidFill>
                        <a:srgbClr val="D1D3D4"/>
                      </a:solidFill>
                      <a:prstDash val="solid"/>
                    </a:lnB>
                    <a:solidFill>
                      <a:srgbClr val="F1F2F2"/>
                    </a:solidFill>
                  </a:tcPr>
                </a:tc>
                <a:tc hMerge="1">
                  <a:txBody>
                    <a:bodyPr/>
                    <a:lstStyle/>
                    <a:p>
                      <a:endParaRPr/>
                    </a:p>
                  </a:txBody>
                  <a:tcPr marL="0" marR="0" marT="0" marB="0"/>
                </a:tc>
                <a:extLst>
                  <a:ext uri="{0D108BD9-81ED-4DB2-BD59-A6C34878D82A}">
                    <a16:rowId xmlns:a16="http://schemas.microsoft.com/office/drawing/2014/main" val="10002"/>
                  </a:ext>
                </a:extLst>
              </a:tr>
            </a:tbl>
          </a:graphicData>
        </a:graphic>
      </p:graphicFrame>
      <p:grpSp>
        <p:nvGrpSpPr>
          <p:cNvPr id="96" name="object 96"/>
          <p:cNvGrpSpPr/>
          <p:nvPr/>
        </p:nvGrpSpPr>
        <p:grpSpPr>
          <a:xfrm>
            <a:off x="8049704" y="1872932"/>
            <a:ext cx="3125470" cy="4043679"/>
            <a:chOff x="8049704" y="1872932"/>
            <a:chExt cx="3125470" cy="4043679"/>
          </a:xfrm>
        </p:grpSpPr>
        <p:sp>
          <p:nvSpPr>
            <p:cNvPr id="97" name="object 97"/>
            <p:cNvSpPr/>
            <p:nvPr/>
          </p:nvSpPr>
          <p:spPr>
            <a:xfrm>
              <a:off x="8234950" y="3480653"/>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98" name="object 98"/>
            <p:cNvSpPr/>
            <p:nvPr/>
          </p:nvSpPr>
          <p:spPr>
            <a:xfrm>
              <a:off x="8234950" y="3402394"/>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99" name="object 99"/>
            <p:cNvSpPr/>
            <p:nvPr/>
          </p:nvSpPr>
          <p:spPr>
            <a:xfrm>
              <a:off x="8234950" y="4929709"/>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100" name="object 100"/>
            <p:cNvSpPr/>
            <p:nvPr/>
          </p:nvSpPr>
          <p:spPr>
            <a:xfrm>
              <a:off x="8234950" y="5270546"/>
              <a:ext cx="2759075" cy="0"/>
            </a:xfrm>
            <a:custGeom>
              <a:avLst/>
              <a:gdLst/>
              <a:ahLst/>
              <a:cxnLst/>
              <a:rect l="l" t="t" r="r" b="b"/>
              <a:pathLst>
                <a:path w="2759075">
                  <a:moveTo>
                    <a:pt x="0" y="0"/>
                  </a:moveTo>
                  <a:lnTo>
                    <a:pt x="2758528" y="0"/>
                  </a:lnTo>
                </a:path>
              </a:pathLst>
            </a:custGeom>
            <a:ln w="3175">
              <a:solidFill>
                <a:srgbClr val="D1D3D4"/>
              </a:solidFill>
            </a:ln>
          </p:spPr>
          <p:txBody>
            <a:bodyPr wrap="square" lIns="0" tIns="0" rIns="0" bIns="0" rtlCol="0"/>
            <a:lstStyle/>
            <a:p>
              <a:endParaRPr/>
            </a:p>
          </p:txBody>
        </p:sp>
        <p:sp>
          <p:nvSpPr>
            <p:cNvPr id="101" name="object 101"/>
            <p:cNvSpPr/>
            <p:nvPr/>
          </p:nvSpPr>
          <p:spPr>
            <a:xfrm>
              <a:off x="8051292" y="1874520"/>
              <a:ext cx="3122295" cy="4040504"/>
            </a:xfrm>
            <a:custGeom>
              <a:avLst/>
              <a:gdLst/>
              <a:ahLst/>
              <a:cxnLst/>
              <a:rect l="l" t="t" r="r" b="b"/>
              <a:pathLst>
                <a:path w="3122295" h="4040504">
                  <a:moveTo>
                    <a:pt x="0" y="4040454"/>
                  </a:moveTo>
                  <a:lnTo>
                    <a:pt x="3122168" y="4040454"/>
                  </a:lnTo>
                  <a:lnTo>
                    <a:pt x="3122168" y="0"/>
                  </a:lnTo>
                  <a:lnTo>
                    <a:pt x="0" y="0"/>
                  </a:lnTo>
                  <a:lnTo>
                    <a:pt x="0" y="4040454"/>
                  </a:lnTo>
                  <a:close/>
                </a:path>
              </a:pathLst>
            </a:custGeom>
            <a:ln w="3175">
              <a:solidFill>
                <a:srgbClr val="D1D3D4"/>
              </a:solidFill>
            </a:ln>
          </p:spPr>
          <p:txBody>
            <a:bodyPr wrap="square" lIns="0" tIns="0" rIns="0" bIns="0" rtlCol="0"/>
            <a:lstStyle/>
            <a:p>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17614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WORKING</a:t>
            </a:r>
            <a:r>
              <a:rPr sz="1100" b="1" spc="10" dirty="0">
                <a:solidFill>
                  <a:srgbClr val="716A66"/>
                </a:solidFill>
                <a:latin typeface="DIN 2014 Bold"/>
                <a:cs typeface="DIN 2014 Bold"/>
              </a:rPr>
              <a:t> </a:t>
            </a:r>
            <a:r>
              <a:rPr sz="1100" b="1" dirty="0">
                <a:solidFill>
                  <a:srgbClr val="716A66"/>
                </a:solidFill>
                <a:latin typeface="DIN 2014 Bold"/>
                <a:cs typeface="DIN 2014 Bold"/>
              </a:rPr>
              <a:t>SEAMLESSLY</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TOGETHER</a:t>
            </a:r>
            <a:endParaRPr sz="1100">
              <a:latin typeface="DIN 2014 Bold"/>
              <a:cs typeface="DIN 2014 Bold"/>
            </a:endParaRPr>
          </a:p>
        </p:txBody>
      </p:sp>
      <p:sp>
        <p:nvSpPr>
          <p:cNvPr id="3" name="object 3"/>
          <p:cNvSpPr/>
          <p:nvPr/>
        </p:nvSpPr>
        <p:spPr>
          <a:xfrm>
            <a:off x="0" y="2186939"/>
            <a:ext cx="12189460" cy="3598545"/>
          </a:xfrm>
          <a:custGeom>
            <a:avLst/>
            <a:gdLst/>
            <a:ahLst/>
            <a:cxnLst/>
            <a:rect l="l" t="t" r="r" b="b"/>
            <a:pathLst>
              <a:path w="12189460" h="3598545">
                <a:moveTo>
                  <a:pt x="0" y="0"/>
                </a:moveTo>
                <a:lnTo>
                  <a:pt x="9964030" y="0"/>
                </a:lnTo>
                <a:lnTo>
                  <a:pt x="10012171" y="1298"/>
                </a:lnTo>
                <a:lnTo>
                  <a:pt x="10059633" y="5148"/>
                </a:lnTo>
                <a:lnTo>
                  <a:pt x="10106350" y="11483"/>
                </a:lnTo>
                <a:lnTo>
                  <a:pt x="10152255" y="20236"/>
                </a:lnTo>
                <a:lnTo>
                  <a:pt x="10197280" y="31341"/>
                </a:lnTo>
                <a:lnTo>
                  <a:pt x="10241359" y="44730"/>
                </a:lnTo>
                <a:lnTo>
                  <a:pt x="10284425" y="60336"/>
                </a:lnTo>
                <a:lnTo>
                  <a:pt x="10326411" y="78093"/>
                </a:lnTo>
                <a:lnTo>
                  <a:pt x="10367249" y="97933"/>
                </a:lnTo>
                <a:lnTo>
                  <a:pt x="10406874" y="119790"/>
                </a:lnTo>
                <a:lnTo>
                  <a:pt x="10445219" y="143597"/>
                </a:lnTo>
                <a:lnTo>
                  <a:pt x="10482215" y="169287"/>
                </a:lnTo>
                <a:lnTo>
                  <a:pt x="10517797" y="196792"/>
                </a:lnTo>
                <a:lnTo>
                  <a:pt x="10551898" y="226047"/>
                </a:lnTo>
                <a:lnTo>
                  <a:pt x="10584450" y="256984"/>
                </a:lnTo>
                <a:lnTo>
                  <a:pt x="10615387" y="289536"/>
                </a:lnTo>
                <a:lnTo>
                  <a:pt x="10644642" y="323637"/>
                </a:lnTo>
                <a:lnTo>
                  <a:pt x="10672147" y="359219"/>
                </a:lnTo>
                <a:lnTo>
                  <a:pt x="10697837" y="396215"/>
                </a:lnTo>
                <a:lnTo>
                  <a:pt x="10721644" y="434560"/>
                </a:lnTo>
                <a:lnTo>
                  <a:pt x="10743501" y="474185"/>
                </a:lnTo>
                <a:lnTo>
                  <a:pt x="10763341" y="515023"/>
                </a:lnTo>
                <a:lnTo>
                  <a:pt x="10781098" y="557009"/>
                </a:lnTo>
                <a:lnTo>
                  <a:pt x="10796704" y="600075"/>
                </a:lnTo>
                <a:lnTo>
                  <a:pt x="10810093" y="644154"/>
                </a:lnTo>
                <a:lnTo>
                  <a:pt x="10821198" y="689179"/>
                </a:lnTo>
                <a:lnTo>
                  <a:pt x="10829951" y="735084"/>
                </a:lnTo>
                <a:lnTo>
                  <a:pt x="10836286" y="781801"/>
                </a:lnTo>
                <a:lnTo>
                  <a:pt x="10840136" y="829263"/>
                </a:lnTo>
                <a:lnTo>
                  <a:pt x="10841435" y="877404"/>
                </a:lnTo>
                <a:lnTo>
                  <a:pt x="10840136" y="925544"/>
                </a:lnTo>
                <a:lnTo>
                  <a:pt x="10836286" y="973006"/>
                </a:lnTo>
                <a:lnTo>
                  <a:pt x="10829951" y="1019722"/>
                </a:lnTo>
                <a:lnTo>
                  <a:pt x="10821198" y="1065625"/>
                </a:lnTo>
                <a:lnTo>
                  <a:pt x="10810093" y="1110649"/>
                </a:lnTo>
                <a:lnTo>
                  <a:pt x="10796704" y="1154727"/>
                </a:lnTo>
                <a:lnTo>
                  <a:pt x="10781098" y="1197793"/>
                </a:lnTo>
                <a:lnTo>
                  <a:pt x="10763341" y="1239778"/>
                </a:lnTo>
                <a:lnTo>
                  <a:pt x="10743501" y="1280616"/>
                </a:lnTo>
                <a:lnTo>
                  <a:pt x="10721644" y="1320240"/>
                </a:lnTo>
                <a:lnTo>
                  <a:pt x="10697837" y="1358584"/>
                </a:lnTo>
                <a:lnTo>
                  <a:pt x="10672147" y="1395580"/>
                </a:lnTo>
                <a:lnTo>
                  <a:pt x="10644642" y="1431162"/>
                </a:lnTo>
                <a:lnTo>
                  <a:pt x="10615387" y="1465262"/>
                </a:lnTo>
                <a:lnTo>
                  <a:pt x="10584450" y="1497814"/>
                </a:lnTo>
                <a:lnTo>
                  <a:pt x="10551898" y="1528750"/>
                </a:lnTo>
                <a:lnTo>
                  <a:pt x="10517797" y="1558005"/>
                </a:lnTo>
                <a:lnTo>
                  <a:pt x="10482215" y="1585510"/>
                </a:lnTo>
                <a:lnTo>
                  <a:pt x="10445219" y="1611200"/>
                </a:lnTo>
                <a:lnTo>
                  <a:pt x="10406874" y="1635006"/>
                </a:lnTo>
                <a:lnTo>
                  <a:pt x="10367249" y="1656863"/>
                </a:lnTo>
                <a:lnTo>
                  <a:pt x="10326411" y="1676704"/>
                </a:lnTo>
                <a:lnTo>
                  <a:pt x="10284425" y="1694460"/>
                </a:lnTo>
                <a:lnTo>
                  <a:pt x="10241359" y="1710066"/>
                </a:lnTo>
                <a:lnTo>
                  <a:pt x="10197280" y="1723455"/>
                </a:lnTo>
                <a:lnTo>
                  <a:pt x="10152255" y="1734560"/>
                </a:lnTo>
                <a:lnTo>
                  <a:pt x="10106350" y="1743313"/>
                </a:lnTo>
                <a:lnTo>
                  <a:pt x="10059633" y="1749648"/>
                </a:lnTo>
                <a:lnTo>
                  <a:pt x="10012171" y="1753498"/>
                </a:lnTo>
                <a:lnTo>
                  <a:pt x="9964030" y="1754797"/>
                </a:lnTo>
                <a:lnTo>
                  <a:pt x="2123558" y="1754797"/>
                </a:lnTo>
                <a:lnTo>
                  <a:pt x="2075418" y="1756095"/>
                </a:lnTo>
                <a:lnTo>
                  <a:pt x="2027956" y="1759945"/>
                </a:lnTo>
                <a:lnTo>
                  <a:pt x="1981240" y="1766280"/>
                </a:lnTo>
                <a:lnTo>
                  <a:pt x="1935337" y="1775034"/>
                </a:lnTo>
                <a:lnTo>
                  <a:pt x="1890313" y="1786138"/>
                </a:lnTo>
                <a:lnTo>
                  <a:pt x="1846235" y="1799527"/>
                </a:lnTo>
                <a:lnTo>
                  <a:pt x="1803169" y="1815133"/>
                </a:lnTo>
                <a:lnTo>
                  <a:pt x="1761184" y="1832890"/>
                </a:lnTo>
                <a:lnTo>
                  <a:pt x="1720346" y="1852730"/>
                </a:lnTo>
                <a:lnTo>
                  <a:pt x="1680722" y="1874587"/>
                </a:lnTo>
                <a:lnTo>
                  <a:pt x="1642378" y="1898394"/>
                </a:lnTo>
                <a:lnTo>
                  <a:pt x="1605382" y="1924084"/>
                </a:lnTo>
                <a:lnTo>
                  <a:pt x="1569800" y="1951589"/>
                </a:lnTo>
                <a:lnTo>
                  <a:pt x="1535700" y="1980844"/>
                </a:lnTo>
                <a:lnTo>
                  <a:pt x="1503148" y="2011781"/>
                </a:lnTo>
                <a:lnTo>
                  <a:pt x="1472212" y="2044333"/>
                </a:lnTo>
                <a:lnTo>
                  <a:pt x="1442957" y="2078434"/>
                </a:lnTo>
                <a:lnTo>
                  <a:pt x="1415452" y="2114016"/>
                </a:lnTo>
                <a:lnTo>
                  <a:pt x="1389762" y="2151012"/>
                </a:lnTo>
                <a:lnTo>
                  <a:pt x="1365956" y="2189357"/>
                </a:lnTo>
                <a:lnTo>
                  <a:pt x="1344099" y="2228982"/>
                </a:lnTo>
                <a:lnTo>
                  <a:pt x="1324258" y="2269821"/>
                </a:lnTo>
                <a:lnTo>
                  <a:pt x="1306502" y="2311806"/>
                </a:lnTo>
                <a:lnTo>
                  <a:pt x="1290896" y="2354872"/>
                </a:lnTo>
                <a:lnTo>
                  <a:pt x="1277507" y="2398951"/>
                </a:lnTo>
                <a:lnTo>
                  <a:pt x="1266402" y="2443976"/>
                </a:lnTo>
                <a:lnTo>
                  <a:pt x="1257649" y="2489881"/>
                </a:lnTo>
                <a:lnTo>
                  <a:pt x="1251314" y="2536598"/>
                </a:lnTo>
                <a:lnTo>
                  <a:pt x="1247464" y="2584060"/>
                </a:lnTo>
                <a:lnTo>
                  <a:pt x="1246165" y="2632202"/>
                </a:lnTo>
                <a:lnTo>
                  <a:pt x="1246165" y="2720822"/>
                </a:lnTo>
                <a:lnTo>
                  <a:pt x="1247464" y="2768963"/>
                </a:lnTo>
                <a:lnTo>
                  <a:pt x="1251314" y="2816426"/>
                </a:lnTo>
                <a:lnTo>
                  <a:pt x="1257649" y="2863143"/>
                </a:lnTo>
                <a:lnTo>
                  <a:pt x="1266402" y="2909047"/>
                </a:lnTo>
                <a:lnTo>
                  <a:pt x="1277507" y="2954072"/>
                </a:lnTo>
                <a:lnTo>
                  <a:pt x="1290896" y="2998151"/>
                </a:lnTo>
                <a:lnTo>
                  <a:pt x="1306502" y="3041217"/>
                </a:lnTo>
                <a:lnTo>
                  <a:pt x="1324258" y="3083203"/>
                </a:lnTo>
                <a:lnTo>
                  <a:pt x="1344099" y="3124042"/>
                </a:lnTo>
                <a:lnTo>
                  <a:pt x="1365956" y="3163667"/>
                </a:lnTo>
                <a:lnTo>
                  <a:pt x="1389762" y="3202011"/>
                </a:lnTo>
                <a:lnTo>
                  <a:pt x="1415452" y="3239008"/>
                </a:lnTo>
                <a:lnTo>
                  <a:pt x="1442957" y="3274590"/>
                </a:lnTo>
                <a:lnTo>
                  <a:pt x="1472212" y="3308690"/>
                </a:lnTo>
                <a:lnTo>
                  <a:pt x="1503148" y="3341243"/>
                </a:lnTo>
                <a:lnTo>
                  <a:pt x="1535700" y="3372179"/>
                </a:lnTo>
                <a:lnTo>
                  <a:pt x="1569800" y="3401434"/>
                </a:lnTo>
                <a:lnTo>
                  <a:pt x="1605382" y="3428940"/>
                </a:lnTo>
                <a:lnTo>
                  <a:pt x="1642378" y="3454630"/>
                </a:lnTo>
                <a:lnTo>
                  <a:pt x="1680722" y="3478436"/>
                </a:lnTo>
                <a:lnTo>
                  <a:pt x="1720346" y="3500293"/>
                </a:lnTo>
                <a:lnTo>
                  <a:pt x="1761184" y="3520134"/>
                </a:lnTo>
                <a:lnTo>
                  <a:pt x="1803169" y="3537890"/>
                </a:lnTo>
                <a:lnTo>
                  <a:pt x="1846235" y="3553497"/>
                </a:lnTo>
                <a:lnTo>
                  <a:pt x="1890313" y="3566886"/>
                </a:lnTo>
                <a:lnTo>
                  <a:pt x="1935337" y="3577990"/>
                </a:lnTo>
                <a:lnTo>
                  <a:pt x="1981240" y="3586743"/>
                </a:lnTo>
                <a:lnTo>
                  <a:pt x="2027956" y="3593079"/>
                </a:lnTo>
                <a:lnTo>
                  <a:pt x="2075418" y="3596929"/>
                </a:lnTo>
                <a:lnTo>
                  <a:pt x="2123558" y="3598227"/>
                </a:lnTo>
                <a:lnTo>
                  <a:pt x="12188952" y="3598227"/>
                </a:lnTo>
              </a:path>
            </a:pathLst>
          </a:custGeom>
          <a:ln w="25399">
            <a:solidFill>
              <a:srgbClr val="ADA8A5"/>
            </a:solidFill>
          </a:ln>
        </p:spPr>
        <p:txBody>
          <a:bodyPr wrap="square" lIns="0" tIns="0" rIns="0" bIns="0" rtlCol="0"/>
          <a:lstStyle/>
          <a:p>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Supporting</a:t>
            </a:r>
            <a:r>
              <a:rPr spc="-70" dirty="0"/>
              <a:t> </a:t>
            </a:r>
            <a:r>
              <a:rPr dirty="0"/>
              <a:t>Every</a:t>
            </a:r>
            <a:r>
              <a:rPr spc="-65" dirty="0"/>
              <a:t> </a:t>
            </a:r>
            <a:r>
              <a:rPr dirty="0"/>
              <a:t>Stage</a:t>
            </a:r>
            <a:r>
              <a:rPr spc="-65" dirty="0"/>
              <a:t> </a:t>
            </a:r>
            <a:r>
              <a:rPr dirty="0"/>
              <a:t>Of</a:t>
            </a:r>
            <a:r>
              <a:rPr spc="-65" dirty="0"/>
              <a:t> </a:t>
            </a:r>
            <a:r>
              <a:rPr dirty="0"/>
              <a:t>The</a:t>
            </a:r>
            <a:r>
              <a:rPr spc="-65" dirty="0"/>
              <a:t> </a:t>
            </a:r>
            <a:r>
              <a:rPr dirty="0"/>
              <a:t>Customer</a:t>
            </a:r>
            <a:r>
              <a:rPr spc="-70" dirty="0"/>
              <a:t> </a:t>
            </a:r>
            <a:r>
              <a:rPr spc="-10" dirty="0"/>
              <a:t>Journey</a:t>
            </a:r>
          </a:p>
        </p:txBody>
      </p:sp>
      <p:sp>
        <p:nvSpPr>
          <p:cNvPr id="5" name="object 5"/>
          <p:cNvSpPr txBox="1"/>
          <p:nvPr/>
        </p:nvSpPr>
        <p:spPr>
          <a:xfrm>
            <a:off x="1485900" y="2740115"/>
            <a:ext cx="1506855"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Customer </a:t>
            </a:r>
            <a:r>
              <a:rPr sz="1100" b="1" spc="-10" dirty="0">
                <a:solidFill>
                  <a:srgbClr val="716A66"/>
                </a:solidFill>
                <a:latin typeface="DIN 2014 Bold"/>
                <a:cs typeface="DIN 2014 Bold"/>
              </a:rPr>
              <a:t>Experience</a:t>
            </a:r>
            <a:endParaRPr sz="1100" dirty="0">
              <a:latin typeface="DIN 2014 Bold"/>
              <a:cs typeface="DIN 2014 Bold"/>
            </a:endParaRPr>
          </a:p>
        </p:txBody>
      </p:sp>
      <p:sp>
        <p:nvSpPr>
          <p:cNvPr id="6" name="object 6"/>
          <p:cNvSpPr txBox="1"/>
          <p:nvPr/>
        </p:nvSpPr>
        <p:spPr>
          <a:xfrm>
            <a:off x="4521708" y="2740115"/>
            <a:ext cx="1497965"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Spec </a:t>
            </a:r>
            <a:r>
              <a:rPr sz="1100" b="1" spc="-10" dirty="0">
                <a:solidFill>
                  <a:srgbClr val="716A66"/>
                </a:solidFill>
                <a:latin typeface="DIN 2014 Bold"/>
                <a:cs typeface="DIN 2014 Bold"/>
              </a:rPr>
              <a:t>Services</a:t>
            </a:r>
            <a:endParaRPr sz="1100" dirty="0">
              <a:latin typeface="DIN 2014 Bold"/>
              <a:cs typeface="DIN 2014 Bold"/>
            </a:endParaRPr>
          </a:p>
        </p:txBody>
      </p:sp>
      <p:sp>
        <p:nvSpPr>
          <p:cNvPr id="7" name="object 7"/>
          <p:cNvSpPr txBox="1"/>
          <p:nvPr/>
        </p:nvSpPr>
        <p:spPr>
          <a:xfrm>
            <a:off x="7484326" y="2740115"/>
            <a:ext cx="1491615"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Order</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Services</a:t>
            </a:r>
            <a:endParaRPr sz="1100" dirty="0">
              <a:latin typeface="DIN 2014 Bold"/>
              <a:cs typeface="DIN 2014 Bold"/>
            </a:endParaRPr>
          </a:p>
        </p:txBody>
      </p:sp>
      <p:sp>
        <p:nvSpPr>
          <p:cNvPr id="8" name="object 8"/>
          <p:cNvSpPr txBox="1"/>
          <p:nvPr/>
        </p:nvSpPr>
        <p:spPr>
          <a:xfrm>
            <a:off x="2625280" y="4473354"/>
            <a:ext cx="1496695" cy="250710"/>
          </a:xfrm>
          <a:prstGeom prst="rect">
            <a:avLst/>
          </a:prstGeom>
        </p:spPr>
        <p:txBody>
          <a:bodyPr vert="horz" wrap="square" lIns="0" tIns="80645" rIns="0" bIns="0" rtlCol="0">
            <a:spAutoFit/>
          </a:bodyPr>
          <a:lstStyle/>
          <a:p>
            <a:pPr marL="12700">
              <a:lnSpc>
                <a:spcPct val="100000"/>
              </a:lnSpc>
              <a:spcBef>
                <a:spcPts val="635"/>
              </a:spcBef>
            </a:pPr>
            <a:r>
              <a:rPr sz="1100" b="1" dirty="0">
                <a:solidFill>
                  <a:srgbClr val="716A66"/>
                </a:solidFill>
                <a:latin typeface="DIN 2014 Bold"/>
                <a:cs typeface="DIN 2014 Bold"/>
              </a:rPr>
              <a:t>Mock</a:t>
            </a:r>
            <a:r>
              <a:rPr lang="en-US" sz="1100" b="1" dirty="0">
                <a:solidFill>
                  <a:srgbClr val="716A66"/>
                </a:solidFill>
                <a:latin typeface="DIN 2014 Bold"/>
                <a:cs typeface="DIN 2014 Bold"/>
              </a:rPr>
              <a:t>-U</a:t>
            </a:r>
            <a:r>
              <a:rPr sz="1100" b="1" dirty="0">
                <a:solidFill>
                  <a:srgbClr val="716A66"/>
                </a:solidFill>
                <a:latin typeface="DIN 2014 Bold"/>
                <a:cs typeface="DIN 2014 Bold"/>
              </a:rPr>
              <a:t>p </a:t>
            </a:r>
            <a:r>
              <a:rPr sz="1100" b="1" spc="-10" dirty="0">
                <a:solidFill>
                  <a:srgbClr val="716A66"/>
                </a:solidFill>
                <a:latin typeface="DIN 2014 Bold"/>
                <a:cs typeface="DIN 2014 Bold"/>
              </a:rPr>
              <a:t>Program</a:t>
            </a:r>
            <a:endParaRPr sz="1100" dirty="0">
              <a:latin typeface="DIN 2014 Bold"/>
              <a:cs typeface="DIN 2014 Bold"/>
            </a:endParaRPr>
          </a:p>
        </p:txBody>
      </p:sp>
      <p:sp>
        <p:nvSpPr>
          <p:cNvPr id="9" name="object 9"/>
          <p:cNvSpPr txBox="1"/>
          <p:nvPr/>
        </p:nvSpPr>
        <p:spPr>
          <a:xfrm>
            <a:off x="6081776" y="4473354"/>
            <a:ext cx="1491615" cy="250710"/>
          </a:xfrm>
          <a:prstGeom prst="rect">
            <a:avLst/>
          </a:prstGeom>
        </p:spPr>
        <p:txBody>
          <a:bodyPr vert="horz" wrap="square" lIns="0" tIns="80645" rIns="0" bIns="0" rtlCol="0">
            <a:spAutoFit/>
          </a:bodyPr>
          <a:lstStyle/>
          <a:p>
            <a:pPr marL="24765">
              <a:lnSpc>
                <a:spcPct val="100000"/>
              </a:lnSpc>
              <a:spcBef>
                <a:spcPts val="635"/>
              </a:spcBef>
            </a:pPr>
            <a:r>
              <a:rPr sz="1100" b="1" dirty="0">
                <a:solidFill>
                  <a:srgbClr val="716A66"/>
                </a:solidFill>
                <a:latin typeface="DIN 2014 Bold"/>
                <a:cs typeface="DIN 2014 Bold"/>
              </a:rPr>
              <a:t>Order</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Placement</a:t>
            </a:r>
            <a:endParaRPr sz="1100" dirty="0">
              <a:latin typeface="DIN 2014 Bold"/>
              <a:cs typeface="DIN 2014 Bold"/>
            </a:endParaRPr>
          </a:p>
        </p:txBody>
      </p:sp>
      <p:sp>
        <p:nvSpPr>
          <p:cNvPr id="10" name="object 10"/>
          <p:cNvSpPr txBox="1"/>
          <p:nvPr/>
        </p:nvSpPr>
        <p:spPr>
          <a:xfrm>
            <a:off x="4527994" y="6186551"/>
            <a:ext cx="1492250" cy="251992"/>
          </a:xfrm>
          <a:prstGeom prst="rect">
            <a:avLst/>
          </a:prstGeom>
        </p:spPr>
        <p:txBody>
          <a:bodyPr vert="horz" wrap="square" lIns="0" tIns="81915" rIns="0" bIns="0" rtlCol="0">
            <a:spAutoFit/>
          </a:bodyPr>
          <a:lstStyle/>
          <a:p>
            <a:pPr marL="12700">
              <a:lnSpc>
                <a:spcPct val="100000"/>
              </a:lnSpc>
              <a:spcBef>
                <a:spcPts val="645"/>
              </a:spcBef>
            </a:pPr>
            <a:r>
              <a:rPr sz="1100" b="1" dirty="0">
                <a:solidFill>
                  <a:srgbClr val="716A66"/>
                </a:solidFill>
                <a:latin typeface="DIN 2014 Bold"/>
                <a:cs typeface="DIN 2014 Bold"/>
              </a:rPr>
              <a:t>Custom </a:t>
            </a:r>
            <a:r>
              <a:rPr sz="1100" b="1" spc="-10" dirty="0">
                <a:solidFill>
                  <a:srgbClr val="716A66"/>
                </a:solidFill>
                <a:latin typeface="DIN 2014 Bold"/>
                <a:cs typeface="DIN 2014 Bold"/>
              </a:rPr>
              <a:t>Orders</a:t>
            </a:r>
            <a:endParaRPr sz="1100" dirty="0">
              <a:latin typeface="DIN 2014 Bold"/>
              <a:cs typeface="DIN 2014 Bold"/>
            </a:endParaRPr>
          </a:p>
        </p:txBody>
      </p:sp>
      <p:sp>
        <p:nvSpPr>
          <p:cNvPr id="11" name="object 11"/>
          <p:cNvSpPr txBox="1"/>
          <p:nvPr/>
        </p:nvSpPr>
        <p:spPr>
          <a:xfrm>
            <a:off x="8817927" y="6186551"/>
            <a:ext cx="1491615" cy="251992"/>
          </a:xfrm>
          <a:prstGeom prst="rect">
            <a:avLst/>
          </a:prstGeom>
        </p:spPr>
        <p:txBody>
          <a:bodyPr vert="horz" wrap="square" lIns="0" tIns="81915" rIns="0" bIns="0" rtlCol="0">
            <a:spAutoFit/>
          </a:bodyPr>
          <a:lstStyle/>
          <a:p>
            <a:pPr marL="13970">
              <a:lnSpc>
                <a:spcPct val="100000"/>
              </a:lnSpc>
              <a:spcBef>
                <a:spcPts val="645"/>
              </a:spcBef>
            </a:pPr>
            <a:r>
              <a:rPr lang="en-US" sz="1100" b="1" spc="-10" dirty="0">
                <a:solidFill>
                  <a:srgbClr val="716A66"/>
                </a:solidFill>
                <a:latin typeface="DIN 2014 Bold"/>
                <a:cs typeface="DIN 2014 Bold"/>
              </a:rPr>
              <a:t>Sustainability Documents</a:t>
            </a:r>
            <a:endParaRPr sz="1100" dirty="0">
              <a:latin typeface="DIN 2014 Bold"/>
              <a:cs typeface="DIN 2014 Bold"/>
            </a:endParaRPr>
          </a:p>
        </p:txBody>
      </p:sp>
      <p:grpSp>
        <p:nvGrpSpPr>
          <p:cNvPr id="12" name="object 12"/>
          <p:cNvGrpSpPr/>
          <p:nvPr/>
        </p:nvGrpSpPr>
        <p:grpSpPr>
          <a:xfrm>
            <a:off x="1500187" y="1629219"/>
            <a:ext cx="6117336" cy="4555312"/>
            <a:chOff x="1500187" y="1629219"/>
            <a:chExt cx="6117336" cy="4555312"/>
          </a:xfrm>
        </p:grpSpPr>
        <p:pic>
          <p:nvPicPr>
            <p:cNvPr id="13" name="object 13"/>
            <p:cNvPicPr/>
            <p:nvPr/>
          </p:nvPicPr>
          <p:blipFill>
            <a:blip r:embed="rId2" cstate="print"/>
            <a:stretch>
              <a:fillRect/>
            </a:stretch>
          </p:blipFill>
          <p:spPr>
            <a:xfrm>
              <a:off x="1500187" y="1629219"/>
              <a:ext cx="1136269" cy="1039240"/>
            </a:xfrm>
            <a:prstGeom prst="rect">
              <a:avLst/>
            </a:prstGeom>
          </p:spPr>
        </p:pic>
        <p:sp>
          <p:nvSpPr>
            <p:cNvPr id="14" name="object 14"/>
            <p:cNvSpPr/>
            <p:nvPr/>
          </p:nvSpPr>
          <p:spPr>
            <a:xfrm>
              <a:off x="1500187" y="1629219"/>
              <a:ext cx="1136650" cy="1039494"/>
            </a:xfrm>
            <a:custGeom>
              <a:avLst/>
              <a:gdLst/>
              <a:ahLst/>
              <a:cxnLst/>
              <a:rect l="l" t="t" r="r" b="b"/>
              <a:pathLst>
                <a:path w="1136650" h="1039494">
                  <a:moveTo>
                    <a:pt x="0" y="1039240"/>
                  </a:moveTo>
                  <a:lnTo>
                    <a:pt x="1136269" y="1039240"/>
                  </a:lnTo>
                  <a:lnTo>
                    <a:pt x="1136269" y="0"/>
                  </a:lnTo>
                  <a:lnTo>
                    <a:pt x="0" y="0"/>
                  </a:lnTo>
                  <a:lnTo>
                    <a:pt x="0" y="1039240"/>
                  </a:lnTo>
                  <a:close/>
                </a:path>
              </a:pathLst>
            </a:custGeom>
            <a:ln w="3175">
              <a:solidFill>
                <a:srgbClr val="D1D3D4"/>
              </a:solidFill>
            </a:ln>
          </p:spPr>
          <p:txBody>
            <a:bodyPr wrap="square" lIns="0" tIns="0" rIns="0" bIns="0" rtlCol="0"/>
            <a:lstStyle/>
            <a:p>
              <a:endParaRPr/>
            </a:p>
          </p:txBody>
        </p:sp>
        <p:sp>
          <p:nvSpPr>
            <p:cNvPr id="15" name="object 15"/>
            <p:cNvSpPr/>
            <p:nvPr/>
          </p:nvSpPr>
          <p:spPr>
            <a:xfrm>
              <a:off x="4542345" y="1629219"/>
              <a:ext cx="1136650" cy="1039494"/>
            </a:xfrm>
            <a:custGeom>
              <a:avLst/>
              <a:gdLst/>
              <a:ahLst/>
              <a:cxnLst/>
              <a:rect l="l" t="t" r="r" b="b"/>
              <a:pathLst>
                <a:path w="1136650" h="1039494">
                  <a:moveTo>
                    <a:pt x="1136268" y="0"/>
                  </a:moveTo>
                  <a:lnTo>
                    <a:pt x="0" y="0"/>
                  </a:lnTo>
                  <a:lnTo>
                    <a:pt x="0" y="1039240"/>
                  </a:lnTo>
                  <a:lnTo>
                    <a:pt x="1136268" y="1039240"/>
                  </a:lnTo>
                  <a:lnTo>
                    <a:pt x="1136268" y="0"/>
                  </a:lnTo>
                  <a:close/>
                </a:path>
              </a:pathLst>
            </a:custGeom>
            <a:solidFill>
              <a:srgbClr val="FFFFFF"/>
            </a:solidFill>
          </p:spPr>
          <p:txBody>
            <a:bodyPr wrap="square" lIns="0" tIns="0" rIns="0" bIns="0" rtlCol="0"/>
            <a:lstStyle/>
            <a:p>
              <a:endParaRPr/>
            </a:p>
          </p:txBody>
        </p:sp>
        <p:pic>
          <p:nvPicPr>
            <p:cNvPr id="16" name="object 16"/>
            <p:cNvPicPr/>
            <p:nvPr/>
          </p:nvPicPr>
          <p:blipFill>
            <a:blip r:embed="rId3" cstate="print"/>
            <a:stretch>
              <a:fillRect/>
            </a:stretch>
          </p:blipFill>
          <p:spPr>
            <a:xfrm>
              <a:off x="4542345" y="1726387"/>
              <a:ext cx="1136268" cy="844905"/>
            </a:xfrm>
            <a:prstGeom prst="rect">
              <a:avLst/>
            </a:prstGeom>
          </p:spPr>
        </p:pic>
        <p:sp>
          <p:nvSpPr>
            <p:cNvPr id="17" name="object 17"/>
            <p:cNvSpPr/>
            <p:nvPr/>
          </p:nvSpPr>
          <p:spPr>
            <a:xfrm>
              <a:off x="4542345" y="1629219"/>
              <a:ext cx="1136650" cy="1039494"/>
            </a:xfrm>
            <a:custGeom>
              <a:avLst/>
              <a:gdLst/>
              <a:ahLst/>
              <a:cxnLst/>
              <a:rect l="l" t="t" r="r" b="b"/>
              <a:pathLst>
                <a:path w="1136650" h="1039494">
                  <a:moveTo>
                    <a:pt x="0" y="1039240"/>
                  </a:moveTo>
                  <a:lnTo>
                    <a:pt x="1136268" y="1039240"/>
                  </a:lnTo>
                  <a:lnTo>
                    <a:pt x="1136268" y="0"/>
                  </a:lnTo>
                  <a:lnTo>
                    <a:pt x="0" y="0"/>
                  </a:lnTo>
                  <a:lnTo>
                    <a:pt x="0" y="1039240"/>
                  </a:lnTo>
                  <a:close/>
                </a:path>
              </a:pathLst>
            </a:custGeom>
            <a:ln w="3175">
              <a:solidFill>
                <a:srgbClr val="D1D3D4"/>
              </a:solidFill>
            </a:ln>
          </p:spPr>
          <p:txBody>
            <a:bodyPr wrap="square" lIns="0" tIns="0" rIns="0" bIns="0" rtlCol="0"/>
            <a:lstStyle/>
            <a:p>
              <a:endParaRPr/>
            </a:p>
          </p:txBody>
        </p:sp>
        <p:sp>
          <p:nvSpPr>
            <p:cNvPr id="18" name="object 18"/>
            <p:cNvSpPr/>
            <p:nvPr/>
          </p:nvSpPr>
          <p:spPr>
            <a:xfrm>
              <a:off x="2651239" y="3417887"/>
              <a:ext cx="1521460" cy="1039494"/>
            </a:xfrm>
            <a:custGeom>
              <a:avLst/>
              <a:gdLst/>
              <a:ahLst/>
              <a:cxnLst/>
              <a:rect l="l" t="t" r="r" b="b"/>
              <a:pathLst>
                <a:path w="1521460" h="1039495">
                  <a:moveTo>
                    <a:pt x="1521409" y="0"/>
                  </a:moveTo>
                  <a:lnTo>
                    <a:pt x="0" y="0"/>
                  </a:lnTo>
                  <a:lnTo>
                    <a:pt x="0" y="1039241"/>
                  </a:lnTo>
                  <a:lnTo>
                    <a:pt x="1521409" y="1039241"/>
                  </a:lnTo>
                  <a:lnTo>
                    <a:pt x="1521409" y="0"/>
                  </a:lnTo>
                  <a:close/>
                </a:path>
              </a:pathLst>
            </a:custGeom>
            <a:solidFill>
              <a:srgbClr val="FFFFFF"/>
            </a:solidFill>
          </p:spPr>
          <p:txBody>
            <a:bodyPr wrap="square" lIns="0" tIns="0" rIns="0" bIns="0" rtlCol="0"/>
            <a:lstStyle/>
            <a:p>
              <a:endParaRPr/>
            </a:p>
          </p:txBody>
        </p:sp>
        <p:pic>
          <p:nvPicPr>
            <p:cNvPr id="19" name="object 19"/>
            <p:cNvPicPr/>
            <p:nvPr/>
          </p:nvPicPr>
          <p:blipFill>
            <a:blip r:embed="rId4" cstate="print"/>
            <a:stretch>
              <a:fillRect/>
            </a:stretch>
          </p:blipFill>
          <p:spPr>
            <a:xfrm>
              <a:off x="2651239" y="3515055"/>
              <a:ext cx="1446796" cy="836117"/>
            </a:xfrm>
            <a:prstGeom prst="rect">
              <a:avLst/>
            </a:prstGeom>
          </p:spPr>
        </p:pic>
        <p:sp>
          <p:nvSpPr>
            <p:cNvPr id="20" name="object 20"/>
            <p:cNvSpPr/>
            <p:nvPr/>
          </p:nvSpPr>
          <p:spPr>
            <a:xfrm>
              <a:off x="2651239" y="3417887"/>
              <a:ext cx="1521460" cy="1039494"/>
            </a:xfrm>
            <a:custGeom>
              <a:avLst/>
              <a:gdLst/>
              <a:ahLst/>
              <a:cxnLst/>
              <a:rect l="l" t="t" r="r" b="b"/>
              <a:pathLst>
                <a:path w="1521460" h="1039495">
                  <a:moveTo>
                    <a:pt x="0" y="1039241"/>
                  </a:moveTo>
                  <a:lnTo>
                    <a:pt x="1521409" y="1039241"/>
                  </a:lnTo>
                  <a:lnTo>
                    <a:pt x="1521409" y="0"/>
                  </a:lnTo>
                  <a:lnTo>
                    <a:pt x="0" y="0"/>
                  </a:lnTo>
                  <a:lnTo>
                    <a:pt x="0" y="1039241"/>
                  </a:lnTo>
                  <a:close/>
                </a:path>
              </a:pathLst>
            </a:custGeom>
            <a:ln w="3175">
              <a:solidFill>
                <a:srgbClr val="D1D3D4"/>
              </a:solidFill>
            </a:ln>
          </p:spPr>
          <p:txBody>
            <a:bodyPr wrap="square" lIns="0" tIns="0" rIns="0" bIns="0" rtlCol="0"/>
            <a:lstStyle/>
            <a:p>
              <a:endParaRPr/>
            </a:p>
          </p:txBody>
        </p:sp>
        <p:pic>
          <p:nvPicPr>
            <p:cNvPr id="21" name="object 21"/>
            <p:cNvPicPr/>
            <p:nvPr/>
          </p:nvPicPr>
          <p:blipFill>
            <a:blip r:embed="rId5" cstate="print"/>
            <a:stretch>
              <a:fillRect/>
            </a:stretch>
          </p:blipFill>
          <p:spPr>
            <a:xfrm>
              <a:off x="6096063" y="3417887"/>
              <a:ext cx="1521409" cy="1039241"/>
            </a:xfrm>
            <a:prstGeom prst="rect">
              <a:avLst/>
            </a:prstGeom>
          </p:spPr>
        </p:pic>
        <p:sp>
          <p:nvSpPr>
            <p:cNvPr id="22" name="object 22"/>
            <p:cNvSpPr/>
            <p:nvPr/>
          </p:nvSpPr>
          <p:spPr>
            <a:xfrm>
              <a:off x="6096063" y="3417887"/>
              <a:ext cx="1521460" cy="1039494"/>
            </a:xfrm>
            <a:custGeom>
              <a:avLst/>
              <a:gdLst/>
              <a:ahLst/>
              <a:cxnLst/>
              <a:rect l="l" t="t" r="r" b="b"/>
              <a:pathLst>
                <a:path w="1521459" h="1039495">
                  <a:moveTo>
                    <a:pt x="0" y="1039241"/>
                  </a:moveTo>
                  <a:lnTo>
                    <a:pt x="1521409" y="1039241"/>
                  </a:lnTo>
                  <a:lnTo>
                    <a:pt x="1521409" y="0"/>
                  </a:lnTo>
                  <a:lnTo>
                    <a:pt x="0" y="0"/>
                  </a:lnTo>
                  <a:lnTo>
                    <a:pt x="0" y="1039241"/>
                  </a:lnTo>
                  <a:close/>
                </a:path>
              </a:pathLst>
            </a:custGeom>
            <a:ln w="3175">
              <a:solidFill>
                <a:srgbClr val="D1D3D4"/>
              </a:solidFill>
            </a:ln>
          </p:spPr>
          <p:txBody>
            <a:bodyPr wrap="square" lIns="0" tIns="0" rIns="0" bIns="0" rtlCol="0"/>
            <a:lstStyle/>
            <a:p>
              <a:endParaRPr/>
            </a:p>
          </p:txBody>
        </p:sp>
        <p:pic>
          <p:nvPicPr>
            <p:cNvPr id="24" name="object 24"/>
            <p:cNvPicPr/>
            <p:nvPr/>
          </p:nvPicPr>
          <p:blipFill>
            <a:blip r:embed="rId6" cstate="print"/>
            <a:stretch>
              <a:fillRect/>
            </a:stretch>
          </p:blipFill>
          <p:spPr>
            <a:xfrm>
              <a:off x="4529493" y="5249164"/>
              <a:ext cx="1703184" cy="935329"/>
            </a:xfrm>
            <a:prstGeom prst="rect">
              <a:avLst/>
            </a:prstGeom>
          </p:spPr>
        </p:pic>
        <p:sp>
          <p:nvSpPr>
            <p:cNvPr id="25" name="object 25"/>
            <p:cNvSpPr/>
            <p:nvPr/>
          </p:nvSpPr>
          <p:spPr>
            <a:xfrm>
              <a:off x="4529493" y="5249176"/>
              <a:ext cx="1703705" cy="935355"/>
            </a:xfrm>
            <a:custGeom>
              <a:avLst/>
              <a:gdLst/>
              <a:ahLst/>
              <a:cxnLst/>
              <a:rect l="l" t="t" r="r" b="b"/>
              <a:pathLst>
                <a:path w="1703704" h="935354">
                  <a:moveTo>
                    <a:pt x="0" y="935316"/>
                  </a:moveTo>
                  <a:lnTo>
                    <a:pt x="1703184" y="935316"/>
                  </a:lnTo>
                  <a:lnTo>
                    <a:pt x="1703184" y="0"/>
                  </a:lnTo>
                  <a:lnTo>
                    <a:pt x="0" y="0"/>
                  </a:lnTo>
                  <a:lnTo>
                    <a:pt x="0" y="935316"/>
                  </a:lnTo>
                  <a:close/>
                </a:path>
              </a:pathLst>
            </a:custGeom>
            <a:ln w="3175">
              <a:solidFill>
                <a:srgbClr val="D1D3D4"/>
              </a:solidFill>
            </a:ln>
          </p:spPr>
          <p:txBody>
            <a:bodyPr wrap="square" lIns="0" tIns="0" rIns="0" bIns="0" rtlCol="0"/>
            <a:lstStyle/>
            <a:p>
              <a:endParaRPr/>
            </a:p>
          </p:txBody>
        </p:sp>
      </p:grpSp>
      <p:grpSp>
        <p:nvGrpSpPr>
          <p:cNvPr id="28" name="object 28"/>
          <p:cNvGrpSpPr/>
          <p:nvPr/>
        </p:nvGrpSpPr>
        <p:grpSpPr>
          <a:xfrm>
            <a:off x="3416532" y="2115646"/>
            <a:ext cx="6003290" cy="3743960"/>
            <a:chOff x="3416532" y="2115646"/>
            <a:chExt cx="6003290" cy="3743960"/>
          </a:xfrm>
        </p:grpSpPr>
        <p:sp>
          <p:nvSpPr>
            <p:cNvPr id="29" name="object 29"/>
            <p:cNvSpPr/>
            <p:nvPr/>
          </p:nvSpPr>
          <p:spPr>
            <a:xfrm>
              <a:off x="8899474" y="5263794"/>
              <a:ext cx="100965" cy="34290"/>
            </a:xfrm>
            <a:custGeom>
              <a:avLst/>
              <a:gdLst/>
              <a:ahLst/>
              <a:cxnLst/>
              <a:rect l="l" t="t" r="r" b="b"/>
              <a:pathLst>
                <a:path w="100965" h="34289">
                  <a:moveTo>
                    <a:pt x="43078" y="2603"/>
                  </a:moveTo>
                  <a:lnTo>
                    <a:pt x="41033" y="571"/>
                  </a:lnTo>
                  <a:lnTo>
                    <a:pt x="2044" y="571"/>
                  </a:lnTo>
                  <a:lnTo>
                    <a:pt x="0" y="2603"/>
                  </a:lnTo>
                  <a:lnTo>
                    <a:pt x="0" y="32524"/>
                  </a:lnTo>
                  <a:lnTo>
                    <a:pt x="685" y="33210"/>
                  </a:lnTo>
                  <a:lnTo>
                    <a:pt x="2362" y="33210"/>
                  </a:lnTo>
                  <a:lnTo>
                    <a:pt x="3035" y="32524"/>
                  </a:lnTo>
                  <a:lnTo>
                    <a:pt x="3035" y="4267"/>
                  </a:lnTo>
                  <a:lnTo>
                    <a:pt x="3708" y="3594"/>
                  </a:lnTo>
                  <a:lnTo>
                    <a:pt x="39357" y="3594"/>
                  </a:lnTo>
                  <a:lnTo>
                    <a:pt x="40043" y="4267"/>
                  </a:lnTo>
                  <a:lnTo>
                    <a:pt x="40043" y="30187"/>
                  </a:lnTo>
                  <a:lnTo>
                    <a:pt x="11747" y="30187"/>
                  </a:lnTo>
                  <a:lnTo>
                    <a:pt x="11747" y="20815"/>
                  </a:lnTo>
                  <a:lnTo>
                    <a:pt x="12433" y="20142"/>
                  </a:lnTo>
                  <a:lnTo>
                    <a:pt x="32715" y="20142"/>
                  </a:lnTo>
                  <a:lnTo>
                    <a:pt x="32715" y="13220"/>
                  </a:lnTo>
                  <a:lnTo>
                    <a:pt x="32715" y="12230"/>
                  </a:lnTo>
                  <a:lnTo>
                    <a:pt x="30683" y="10198"/>
                  </a:lnTo>
                  <a:lnTo>
                    <a:pt x="29692" y="10198"/>
                  </a:lnTo>
                  <a:lnTo>
                    <a:pt x="29692" y="13906"/>
                  </a:lnTo>
                  <a:lnTo>
                    <a:pt x="29692" y="17119"/>
                  </a:lnTo>
                  <a:lnTo>
                    <a:pt x="20459" y="17119"/>
                  </a:lnTo>
                  <a:lnTo>
                    <a:pt x="20472" y="13906"/>
                  </a:lnTo>
                  <a:lnTo>
                    <a:pt x="21145" y="13220"/>
                  </a:lnTo>
                  <a:lnTo>
                    <a:pt x="29006" y="13220"/>
                  </a:lnTo>
                  <a:lnTo>
                    <a:pt x="29692" y="13906"/>
                  </a:lnTo>
                  <a:lnTo>
                    <a:pt x="29692" y="10198"/>
                  </a:lnTo>
                  <a:lnTo>
                    <a:pt x="19481" y="10198"/>
                  </a:lnTo>
                  <a:lnTo>
                    <a:pt x="17449" y="12230"/>
                  </a:lnTo>
                  <a:lnTo>
                    <a:pt x="17437" y="17119"/>
                  </a:lnTo>
                  <a:lnTo>
                    <a:pt x="10756" y="17119"/>
                  </a:lnTo>
                  <a:lnTo>
                    <a:pt x="8724" y="19151"/>
                  </a:lnTo>
                  <a:lnTo>
                    <a:pt x="8724" y="33210"/>
                  </a:lnTo>
                  <a:lnTo>
                    <a:pt x="43078" y="33210"/>
                  </a:lnTo>
                  <a:lnTo>
                    <a:pt x="43078" y="30187"/>
                  </a:lnTo>
                  <a:lnTo>
                    <a:pt x="43078" y="3594"/>
                  </a:lnTo>
                  <a:lnTo>
                    <a:pt x="43078" y="2603"/>
                  </a:lnTo>
                  <a:close/>
                </a:path>
                <a:path w="100965" h="34289">
                  <a:moveTo>
                    <a:pt x="66624" y="558"/>
                  </a:moveTo>
                  <a:lnTo>
                    <a:pt x="63398" y="558"/>
                  </a:lnTo>
                  <a:lnTo>
                    <a:pt x="63398" y="28105"/>
                  </a:lnTo>
                  <a:lnTo>
                    <a:pt x="62230" y="30962"/>
                  </a:lnTo>
                  <a:lnTo>
                    <a:pt x="57683" y="30962"/>
                  </a:lnTo>
                  <a:lnTo>
                    <a:pt x="56426" y="30772"/>
                  </a:lnTo>
                  <a:lnTo>
                    <a:pt x="55587" y="30353"/>
                  </a:lnTo>
                  <a:lnTo>
                    <a:pt x="55587" y="33210"/>
                  </a:lnTo>
                  <a:lnTo>
                    <a:pt x="56565" y="33578"/>
                  </a:lnTo>
                  <a:lnTo>
                    <a:pt x="57924" y="33769"/>
                  </a:lnTo>
                  <a:lnTo>
                    <a:pt x="64376" y="33769"/>
                  </a:lnTo>
                  <a:lnTo>
                    <a:pt x="66624" y="29794"/>
                  </a:lnTo>
                  <a:lnTo>
                    <a:pt x="66624" y="24790"/>
                  </a:lnTo>
                  <a:lnTo>
                    <a:pt x="66624" y="558"/>
                  </a:lnTo>
                  <a:close/>
                </a:path>
                <a:path w="100965" h="34289">
                  <a:moveTo>
                    <a:pt x="91414" y="15011"/>
                  </a:moveTo>
                  <a:lnTo>
                    <a:pt x="76441" y="14960"/>
                  </a:lnTo>
                  <a:lnTo>
                    <a:pt x="76441" y="4203"/>
                  </a:lnTo>
                  <a:lnTo>
                    <a:pt x="80137" y="2806"/>
                  </a:lnTo>
                  <a:lnTo>
                    <a:pt x="85699" y="2806"/>
                  </a:lnTo>
                  <a:lnTo>
                    <a:pt x="87998" y="3225"/>
                  </a:lnTo>
                  <a:lnTo>
                    <a:pt x="89446" y="4013"/>
                  </a:lnTo>
                  <a:lnTo>
                    <a:pt x="89954" y="1066"/>
                  </a:lnTo>
                  <a:lnTo>
                    <a:pt x="87718" y="228"/>
                  </a:lnTo>
                  <a:lnTo>
                    <a:pt x="85140" y="0"/>
                  </a:lnTo>
                  <a:lnTo>
                    <a:pt x="77800" y="0"/>
                  </a:lnTo>
                  <a:lnTo>
                    <a:pt x="73215" y="3276"/>
                  </a:lnTo>
                  <a:lnTo>
                    <a:pt x="73215" y="17068"/>
                  </a:lnTo>
                  <a:lnTo>
                    <a:pt x="88188" y="17868"/>
                  </a:lnTo>
                  <a:lnTo>
                    <a:pt x="88188" y="28905"/>
                  </a:lnTo>
                  <a:lnTo>
                    <a:pt x="84861" y="30962"/>
                  </a:lnTo>
                  <a:lnTo>
                    <a:pt x="77800" y="30962"/>
                  </a:lnTo>
                  <a:lnTo>
                    <a:pt x="75552" y="30264"/>
                  </a:lnTo>
                  <a:lnTo>
                    <a:pt x="73634" y="29044"/>
                  </a:lnTo>
                  <a:lnTo>
                    <a:pt x="73304" y="32359"/>
                  </a:lnTo>
                  <a:lnTo>
                    <a:pt x="75044" y="33108"/>
                  </a:lnTo>
                  <a:lnTo>
                    <a:pt x="77520" y="33769"/>
                  </a:lnTo>
                  <a:lnTo>
                    <a:pt x="85750" y="33769"/>
                  </a:lnTo>
                  <a:lnTo>
                    <a:pt x="91414" y="31153"/>
                  </a:lnTo>
                  <a:lnTo>
                    <a:pt x="91414" y="15011"/>
                  </a:lnTo>
                  <a:close/>
                </a:path>
                <a:path w="100965" h="34289">
                  <a:moveTo>
                    <a:pt x="100723" y="558"/>
                  </a:moveTo>
                  <a:lnTo>
                    <a:pt x="100126" y="558"/>
                  </a:lnTo>
                  <a:lnTo>
                    <a:pt x="97485" y="558"/>
                  </a:lnTo>
                  <a:lnTo>
                    <a:pt x="97485" y="33210"/>
                  </a:lnTo>
                  <a:lnTo>
                    <a:pt x="100723" y="33210"/>
                  </a:lnTo>
                  <a:lnTo>
                    <a:pt x="100723" y="558"/>
                  </a:lnTo>
                  <a:close/>
                </a:path>
              </a:pathLst>
            </a:custGeom>
            <a:solidFill>
              <a:srgbClr val="FFFFFF"/>
            </a:solidFill>
          </p:spPr>
          <p:txBody>
            <a:bodyPr wrap="square" lIns="0" tIns="0" rIns="0" bIns="0" rtlCol="0"/>
            <a:lstStyle/>
            <a:p>
              <a:endParaRPr/>
            </a:p>
          </p:txBody>
        </p:sp>
        <p:pic>
          <p:nvPicPr>
            <p:cNvPr id="30" name="object 30"/>
            <p:cNvPicPr/>
            <p:nvPr/>
          </p:nvPicPr>
          <p:blipFill>
            <a:blip r:embed="rId7" cstate="print"/>
            <a:stretch>
              <a:fillRect/>
            </a:stretch>
          </p:blipFill>
          <p:spPr>
            <a:xfrm>
              <a:off x="3487906" y="2115646"/>
              <a:ext cx="142748" cy="142671"/>
            </a:xfrm>
            <a:prstGeom prst="rect">
              <a:avLst/>
            </a:prstGeom>
          </p:spPr>
        </p:pic>
        <p:pic>
          <p:nvPicPr>
            <p:cNvPr id="31" name="object 31"/>
            <p:cNvPicPr/>
            <p:nvPr/>
          </p:nvPicPr>
          <p:blipFill>
            <a:blip r:embed="rId7" cstate="print"/>
            <a:stretch>
              <a:fillRect/>
            </a:stretch>
          </p:blipFill>
          <p:spPr>
            <a:xfrm>
              <a:off x="5049266" y="3866163"/>
              <a:ext cx="142748" cy="142671"/>
            </a:xfrm>
            <a:prstGeom prst="rect">
              <a:avLst/>
            </a:prstGeom>
          </p:spPr>
        </p:pic>
        <p:pic>
          <p:nvPicPr>
            <p:cNvPr id="32" name="object 32"/>
            <p:cNvPicPr/>
            <p:nvPr/>
          </p:nvPicPr>
          <p:blipFill>
            <a:blip r:embed="rId7" cstate="print"/>
            <a:stretch>
              <a:fillRect/>
            </a:stretch>
          </p:blipFill>
          <p:spPr>
            <a:xfrm>
              <a:off x="8526780" y="3866163"/>
              <a:ext cx="142748" cy="142671"/>
            </a:xfrm>
            <a:prstGeom prst="rect">
              <a:avLst/>
            </a:prstGeom>
          </p:spPr>
        </p:pic>
        <p:pic>
          <p:nvPicPr>
            <p:cNvPr id="33" name="object 33"/>
            <p:cNvPicPr/>
            <p:nvPr/>
          </p:nvPicPr>
          <p:blipFill>
            <a:blip r:embed="rId7" cstate="print"/>
            <a:stretch>
              <a:fillRect/>
            </a:stretch>
          </p:blipFill>
          <p:spPr>
            <a:xfrm>
              <a:off x="7497064" y="5716889"/>
              <a:ext cx="142748" cy="142671"/>
            </a:xfrm>
            <a:prstGeom prst="rect">
              <a:avLst/>
            </a:prstGeom>
          </p:spPr>
        </p:pic>
        <p:pic>
          <p:nvPicPr>
            <p:cNvPr id="34" name="object 34"/>
            <p:cNvPicPr/>
            <p:nvPr/>
          </p:nvPicPr>
          <p:blipFill>
            <a:blip r:embed="rId7" cstate="print"/>
            <a:stretch>
              <a:fillRect/>
            </a:stretch>
          </p:blipFill>
          <p:spPr>
            <a:xfrm>
              <a:off x="3416532" y="5716889"/>
              <a:ext cx="142748" cy="142671"/>
            </a:xfrm>
            <a:prstGeom prst="rect">
              <a:avLst/>
            </a:prstGeom>
          </p:spPr>
        </p:pic>
        <p:pic>
          <p:nvPicPr>
            <p:cNvPr id="35" name="object 35"/>
            <p:cNvPicPr/>
            <p:nvPr/>
          </p:nvPicPr>
          <p:blipFill>
            <a:blip r:embed="rId7" cstate="print"/>
            <a:stretch>
              <a:fillRect/>
            </a:stretch>
          </p:blipFill>
          <p:spPr>
            <a:xfrm>
              <a:off x="6482589" y="2115646"/>
              <a:ext cx="142748" cy="142671"/>
            </a:xfrm>
            <a:prstGeom prst="rect">
              <a:avLst/>
            </a:prstGeom>
          </p:spPr>
        </p:pic>
        <p:pic>
          <p:nvPicPr>
            <p:cNvPr id="36" name="object 36"/>
            <p:cNvPicPr/>
            <p:nvPr/>
          </p:nvPicPr>
          <p:blipFill>
            <a:blip r:embed="rId7" cstate="print"/>
            <a:stretch>
              <a:fillRect/>
            </a:stretch>
          </p:blipFill>
          <p:spPr>
            <a:xfrm>
              <a:off x="9276586" y="2115646"/>
              <a:ext cx="142748" cy="142671"/>
            </a:xfrm>
            <a:prstGeom prst="rect">
              <a:avLst/>
            </a:prstGeom>
          </p:spPr>
        </p:pic>
      </p:grpSp>
      <p:grpSp>
        <p:nvGrpSpPr>
          <p:cNvPr id="44" name="Group 43">
            <a:extLst>
              <a:ext uri="{FF2B5EF4-FFF2-40B4-BE49-F238E27FC236}">
                <a16:creationId xmlns:a16="http://schemas.microsoft.com/office/drawing/2014/main" id="{3D2624F9-53B9-AF36-6BC1-0A6153D293C9}"/>
              </a:ext>
            </a:extLst>
          </p:cNvPr>
          <p:cNvGrpSpPr/>
          <p:nvPr/>
        </p:nvGrpSpPr>
        <p:grpSpPr>
          <a:xfrm>
            <a:off x="1485900" y="2971800"/>
            <a:ext cx="2523297" cy="128240"/>
            <a:chOff x="680224" y="3338831"/>
            <a:chExt cx="2523297" cy="128240"/>
          </a:xfrm>
        </p:grpSpPr>
        <p:sp>
          <p:nvSpPr>
            <p:cNvPr id="37" name="object 5">
              <a:extLst>
                <a:ext uri="{FF2B5EF4-FFF2-40B4-BE49-F238E27FC236}">
                  <a16:creationId xmlns:a16="http://schemas.microsoft.com/office/drawing/2014/main" id="{E1C93D11-2BDA-88E0-17B7-B022AC5C4643}"/>
                </a:ext>
              </a:extLst>
            </p:cNvPr>
            <p:cNvSpPr txBox="1"/>
            <p:nvPr/>
          </p:nvSpPr>
          <p:spPr>
            <a:xfrm>
              <a:off x="770699" y="3338831"/>
              <a:ext cx="600902"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812.482.3204</a:t>
              </a:r>
              <a:endParaRPr lang="en-US" sz="750" dirty="0">
                <a:latin typeface="DIN 2014 Light"/>
                <a:cs typeface="DIN 2014 Light"/>
              </a:endParaRPr>
            </a:p>
          </p:txBody>
        </p:sp>
        <p:sp>
          <p:nvSpPr>
            <p:cNvPr id="38" name="object 5">
              <a:extLst>
                <a:ext uri="{FF2B5EF4-FFF2-40B4-BE49-F238E27FC236}">
                  <a16:creationId xmlns:a16="http://schemas.microsoft.com/office/drawing/2014/main" id="{30AD60C0-2663-FABB-B301-4B93571F1D28}"/>
                </a:ext>
              </a:extLst>
            </p:cNvPr>
            <p:cNvSpPr txBox="1"/>
            <p:nvPr/>
          </p:nvSpPr>
          <p:spPr>
            <a:xfrm>
              <a:off x="1562212" y="3338831"/>
              <a:ext cx="1641309"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customerservice@jaspergroup.us.com </a:t>
              </a:r>
              <a:endParaRPr sz="750" dirty="0">
                <a:latin typeface="DIN 2014 Light"/>
                <a:cs typeface="DIN 2014 Light"/>
              </a:endParaRPr>
            </a:p>
          </p:txBody>
        </p:sp>
        <p:pic>
          <p:nvPicPr>
            <p:cNvPr id="42" name="Picture 41">
              <a:extLst>
                <a:ext uri="{FF2B5EF4-FFF2-40B4-BE49-F238E27FC236}">
                  <a16:creationId xmlns:a16="http://schemas.microsoft.com/office/drawing/2014/main" id="{F9A68AA6-8E0A-CC77-0F8B-253952A11091}"/>
                </a:ext>
              </a:extLst>
            </p:cNvPr>
            <p:cNvPicPr>
              <a:picLocks noChangeAspect="1"/>
            </p:cNvPicPr>
            <p:nvPr/>
          </p:nvPicPr>
          <p:blipFill>
            <a:blip r:embed="rId8"/>
            <a:stretch>
              <a:fillRect/>
            </a:stretch>
          </p:blipFill>
          <p:spPr>
            <a:xfrm>
              <a:off x="1435100" y="3352800"/>
              <a:ext cx="101600" cy="76200"/>
            </a:xfrm>
            <a:prstGeom prst="rect">
              <a:avLst/>
            </a:prstGeom>
          </p:spPr>
        </p:pic>
        <p:pic>
          <p:nvPicPr>
            <p:cNvPr id="43" name="Picture 42">
              <a:extLst>
                <a:ext uri="{FF2B5EF4-FFF2-40B4-BE49-F238E27FC236}">
                  <a16:creationId xmlns:a16="http://schemas.microsoft.com/office/drawing/2014/main" id="{2C219337-BC6A-C80B-50D5-E13F03A05638}"/>
                </a:ext>
              </a:extLst>
            </p:cNvPr>
            <p:cNvPicPr>
              <a:picLocks noChangeAspect="1"/>
            </p:cNvPicPr>
            <p:nvPr/>
          </p:nvPicPr>
          <p:blipFill>
            <a:blip r:embed="rId9"/>
            <a:stretch>
              <a:fillRect/>
            </a:stretch>
          </p:blipFill>
          <p:spPr>
            <a:xfrm>
              <a:off x="680224" y="3352800"/>
              <a:ext cx="88900" cy="88900"/>
            </a:xfrm>
            <a:prstGeom prst="rect">
              <a:avLst/>
            </a:prstGeom>
          </p:spPr>
        </p:pic>
      </p:grpSp>
      <p:grpSp>
        <p:nvGrpSpPr>
          <p:cNvPr id="45" name="Group 44">
            <a:extLst>
              <a:ext uri="{FF2B5EF4-FFF2-40B4-BE49-F238E27FC236}">
                <a16:creationId xmlns:a16="http://schemas.microsoft.com/office/drawing/2014/main" id="{CF1699C4-4257-7D32-2812-5A3381714B5E}"/>
              </a:ext>
            </a:extLst>
          </p:cNvPr>
          <p:cNvGrpSpPr/>
          <p:nvPr/>
        </p:nvGrpSpPr>
        <p:grpSpPr>
          <a:xfrm>
            <a:off x="4521200" y="2971800"/>
            <a:ext cx="2031999" cy="128240"/>
            <a:chOff x="680224" y="3338831"/>
            <a:chExt cx="2031999" cy="128240"/>
          </a:xfrm>
        </p:grpSpPr>
        <p:sp>
          <p:nvSpPr>
            <p:cNvPr id="46" name="object 5">
              <a:extLst>
                <a:ext uri="{FF2B5EF4-FFF2-40B4-BE49-F238E27FC236}">
                  <a16:creationId xmlns:a16="http://schemas.microsoft.com/office/drawing/2014/main" id="{C52037EE-2139-9922-39C8-E7AC8412DA3C}"/>
                </a:ext>
              </a:extLst>
            </p:cNvPr>
            <p:cNvSpPr txBox="1"/>
            <p:nvPr/>
          </p:nvSpPr>
          <p:spPr>
            <a:xfrm>
              <a:off x="770699" y="3338831"/>
              <a:ext cx="600902"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812.482.3204</a:t>
              </a:r>
              <a:endParaRPr sz="750" dirty="0">
                <a:latin typeface="DIN 2014 Light"/>
                <a:cs typeface="DIN 2014 Light"/>
              </a:endParaRPr>
            </a:p>
          </p:txBody>
        </p:sp>
        <p:sp>
          <p:nvSpPr>
            <p:cNvPr id="47" name="object 5">
              <a:extLst>
                <a:ext uri="{FF2B5EF4-FFF2-40B4-BE49-F238E27FC236}">
                  <a16:creationId xmlns:a16="http://schemas.microsoft.com/office/drawing/2014/main" id="{94DF12C5-8339-FAA8-4A19-2DF310F9257D}"/>
                </a:ext>
              </a:extLst>
            </p:cNvPr>
            <p:cNvSpPr txBox="1"/>
            <p:nvPr/>
          </p:nvSpPr>
          <p:spPr>
            <a:xfrm>
              <a:off x="1562212" y="3338831"/>
              <a:ext cx="1150011"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specs@jaspergroup.us.com </a:t>
              </a:r>
              <a:endParaRPr sz="750" dirty="0">
                <a:latin typeface="DIN 2014 Light"/>
                <a:cs typeface="DIN 2014 Light"/>
              </a:endParaRPr>
            </a:p>
          </p:txBody>
        </p:sp>
        <p:pic>
          <p:nvPicPr>
            <p:cNvPr id="48" name="Picture 47">
              <a:extLst>
                <a:ext uri="{FF2B5EF4-FFF2-40B4-BE49-F238E27FC236}">
                  <a16:creationId xmlns:a16="http://schemas.microsoft.com/office/drawing/2014/main" id="{8F148A77-1D1E-E653-FA06-414F99EB87BA}"/>
                </a:ext>
              </a:extLst>
            </p:cNvPr>
            <p:cNvPicPr>
              <a:picLocks noChangeAspect="1"/>
            </p:cNvPicPr>
            <p:nvPr/>
          </p:nvPicPr>
          <p:blipFill>
            <a:blip r:embed="rId8"/>
            <a:stretch>
              <a:fillRect/>
            </a:stretch>
          </p:blipFill>
          <p:spPr>
            <a:xfrm>
              <a:off x="1435100" y="3352800"/>
              <a:ext cx="101600" cy="76200"/>
            </a:xfrm>
            <a:prstGeom prst="rect">
              <a:avLst/>
            </a:prstGeom>
          </p:spPr>
        </p:pic>
        <p:pic>
          <p:nvPicPr>
            <p:cNvPr id="49" name="Picture 48">
              <a:extLst>
                <a:ext uri="{FF2B5EF4-FFF2-40B4-BE49-F238E27FC236}">
                  <a16:creationId xmlns:a16="http://schemas.microsoft.com/office/drawing/2014/main" id="{0B9D0ADD-A004-3E8B-BC35-0E816183A661}"/>
                </a:ext>
              </a:extLst>
            </p:cNvPr>
            <p:cNvPicPr>
              <a:picLocks noChangeAspect="1"/>
            </p:cNvPicPr>
            <p:nvPr/>
          </p:nvPicPr>
          <p:blipFill>
            <a:blip r:embed="rId9"/>
            <a:stretch>
              <a:fillRect/>
            </a:stretch>
          </p:blipFill>
          <p:spPr>
            <a:xfrm>
              <a:off x="680224" y="3352800"/>
              <a:ext cx="88900" cy="88900"/>
            </a:xfrm>
            <a:prstGeom prst="rect">
              <a:avLst/>
            </a:prstGeom>
          </p:spPr>
        </p:pic>
      </p:grpSp>
      <p:grpSp>
        <p:nvGrpSpPr>
          <p:cNvPr id="50" name="Group 49">
            <a:extLst>
              <a:ext uri="{FF2B5EF4-FFF2-40B4-BE49-F238E27FC236}">
                <a16:creationId xmlns:a16="http://schemas.microsoft.com/office/drawing/2014/main" id="{E38434D3-6D5A-F5DC-8597-0C62C434E4FD}"/>
              </a:ext>
            </a:extLst>
          </p:cNvPr>
          <p:cNvGrpSpPr/>
          <p:nvPr/>
        </p:nvGrpSpPr>
        <p:grpSpPr>
          <a:xfrm>
            <a:off x="7486650" y="2971800"/>
            <a:ext cx="2111305" cy="128240"/>
            <a:chOff x="680224" y="3338831"/>
            <a:chExt cx="2111305" cy="128240"/>
          </a:xfrm>
        </p:grpSpPr>
        <p:sp>
          <p:nvSpPr>
            <p:cNvPr id="51" name="object 5">
              <a:extLst>
                <a:ext uri="{FF2B5EF4-FFF2-40B4-BE49-F238E27FC236}">
                  <a16:creationId xmlns:a16="http://schemas.microsoft.com/office/drawing/2014/main" id="{2CA08A7C-A8D3-9A85-BB0F-F10BA3EC7B82}"/>
                </a:ext>
              </a:extLst>
            </p:cNvPr>
            <p:cNvSpPr txBox="1"/>
            <p:nvPr/>
          </p:nvSpPr>
          <p:spPr>
            <a:xfrm>
              <a:off x="770699" y="3338831"/>
              <a:ext cx="600902"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812.482.3204</a:t>
              </a:r>
              <a:endParaRPr lang="en-US" sz="750" dirty="0">
                <a:latin typeface="DIN 2014 Light"/>
                <a:cs typeface="DIN 2014 Light"/>
              </a:endParaRPr>
            </a:p>
          </p:txBody>
        </p:sp>
        <p:sp>
          <p:nvSpPr>
            <p:cNvPr id="52" name="object 5">
              <a:extLst>
                <a:ext uri="{FF2B5EF4-FFF2-40B4-BE49-F238E27FC236}">
                  <a16:creationId xmlns:a16="http://schemas.microsoft.com/office/drawing/2014/main" id="{508F9141-7DDB-9572-5822-17A7E93C68F1}"/>
                </a:ext>
              </a:extLst>
            </p:cNvPr>
            <p:cNvSpPr txBox="1"/>
            <p:nvPr/>
          </p:nvSpPr>
          <p:spPr>
            <a:xfrm>
              <a:off x="1562212" y="3338831"/>
              <a:ext cx="1229317"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orders@jaspergroup.us.com </a:t>
              </a:r>
              <a:endParaRPr sz="750" dirty="0">
                <a:latin typeface="DIN 2014 Light"/>
                <a:cs typeface="DIN 2014 Light"/>
              </a:endParaRPr>
            </a:p>
          </p:txBody>
        </p:sp>
        <p:pic>
          <p:nvPicPr>
            <p:cNvPr id="53" name="Picture 52">
              <a:extLst>
                <a:ext uri="{FF2B5EF4-FFF2-40B4-BE49-F238E27FC236}">
                  <a16:creationId xmlns:a16="http://schemas.microsoft.com/office/drawing/2014/main" id="{B02ED1DC-7D39-1111-66C1-561E5E29B008}"/>
                </a:ext>
              </a:extLst>
            </p:cNvPr>
            <p:cNvPicPr>
              <a:picLocks noChangeAspect="1"/>
            </p:cNvPicPr>
            <p:nvPr/>
          </p:nvPicPr>
          <p:blipFill>
            <a:blip r:embed="rId8"/>
            <a:stretch>
              <a:fillRect/>
            </a:stretch>
          </p:blipFill>
          <p:spPr>
            <a:xfrm>
              <a:off x="1435100" y="3352800"/>
              <a:ext cx="101600" cy="76200"/>
            </a:xfrm>
            <a:prstGeom prst="rect">
              <a:avLst/>
            </a:prstGeom>
          </p:spPr>
        </p:pic>
        <p:pic>
          <p:nvPicPr>
            <p:cNvPr id="54" name="Picture 53">
              <a:extLst>
                <a:ext uri="{FF2B5EF4-FFF2-40B4-BE49-F238E27FC236}">
                  <a16:creationId xmlns:a16="http://schemas.microsoft.com/office/drawing/2014/main" id="{4BC5E8F1-AEE0-5543-4141-D2E02ED60526}"/>
                </a:ext>
              </a:extLst>
            </p:cNvPr>
            <p:cNvPicPr>
              <a:picLocks noChangeAspect="1"/>
            </p:cNvPicPr>
            <p:nvPr/>
          </p:nvPicPr>
          <p:blipFill>
            <a:blip r:embed="rId9"/>
            <a:stretch>
              <a:fillRect/>
            </a:stretch>
          </p:blipFill>
          <p:spPr>
            <a:xfrm>
              <a:off x="680224" y="3352800"/>
              <a:ext cx="88900" cy="88900"/>
            </a:xfrm>
            <a:prstGeom prst="rect">
              <a:avLst/>
            </a:prstGeom>
          </p:spPr>
        </p:pic>
      </p:grpSp>
      <p:grpSp>
        <p:nvGrpSpPr>
          <p:cNvPr id="55" name="Group 54">
            <a:extLst>
              <a:ext uri="{FF2B5EF4-FFF2-40B4-BE49-F238E27FC236}">
                <a16:creationId xmlns:a16="http://schemas.microsoft.com/office/drawing/2014/main" id="{468E44B3-A00B-9CD0-39FF-6042C253078A}"/>
              </a:ext>
            </a:extLst>
          </p:cNvPr>
          <p:cNvGrpSpPr/>
          <p:nvPr/>
        </p:nvGrpSpPr>
        <p:grpSpPr>
          <a:xfrm>
            <a:off x="2644140" y="4748560"/>
            <a:ext cx="2232659" cy="128240"/>
            <a:chOff x="680224" y="3338831"/>
            <a:chExt cx="2232659" cy="128240"/>
          </a:xfrm>
        </p:grpSpPr>
        <p:sp>
          <p:nvSpPr>
            <p:cNvPr id="56" name="object 5">
              <a:extLst>
                <a:ext uri="{FF2B5EF4-FFF2-40B4-BE49-F238E27FC236}">
                  <a16:creationId xmlns:a16="http://schemas.microsoft.com/office/drawing/2014/main" id="{FEB2BDE5-F12C-3F0E-EF0E-5603989A2CE3}"/>
                </a:ext>
              </a:extLst>
            </p:cNvPr>
            <p:cNvSpPr txBox="1"/>
            <p:nvPr/>
          </p:nvSpPr>
          <p:spPr>
            <a:xfrm>
              <a:off x="770699" y="3338831"/>
              <a:ext cx="600902"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812.482.3204</a:t>
              </a:r>
              <a:endParaRPr lang="en-US" sz="750" dirty="0">
                <a:latin typeface="DIN 2014 Light"/>
                <a:cs typeface="DIN 2014 Light"/>
              </a:endParaRPr>
            </a:p>
          </p:txBody>
        </p:sp>
        <p:sp>
          <p:nvSpPr>
            <p:cNvPr id="57" name="object 5">
              <a:extLst>
                <a:ext uri="{FF2B5EF4-FFF2-40B4-BE49-F238E27FC236}">
                  <a16:creationId xmlns:a16="http://schemas.microsoft.com/office/drawing/2014/main" id="{476758CB-86B1-9CE8-5859-353FF6360AF0}"/>
                </a:ext>
              </a:extLst>
            </p:cNvPr>
            <p:cNvSpPr txBox="1"/>
            <p:nvPr/>
          </p:nvSpPr>
          <p:spPr>
            <a:xfrm>
              <a:off x="1562212" y="3338831"/>
              <a:ext cx="1350671"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orders@jaspergroup.us.com </a:t>
              </a:r>
              <a:endParaRPr lang="en-US" sz="750" dirty="0">
                <a:latin typeface="DIN 2014 Light"/>
                <a:cs typeface="DIN 2014 Light"/>
              </a:endParaRPr>
            </a:p>
          </p:txBody>
        </p:sp>
        <p:pic>
          <p:nvPicPr>
            <p:cNvPr id="58" name="Picture 57">
              <a:extLst>
                <a:ext uri="{FF2B5EF4-FFF2-40B4-BE49-F238E27FC236}">
                  <a16:creationId xmlns:a16="http://schemas.microsoft.com/office/drawing/2014/main" id="{4C7D89A0-8153-FAEE-D7BB-E376EA2C596C}"/>
                </a:ext>
              </a:extLst>
            </p:cNvPr>
            <p:cNvPicPr>
              <a:picLocks noChangeAspect="1"/>
            </p:cNvPicPr>
            <p:nvPr/>
          </p:nvPicPr>
          <p:blipFill>
            <a:blip r:embed="rId8"/>
            <a:stretch>
              <a:fillRect/>
            </a:stretch>
          </p:blipFill>
          <p:spPr>
            <a:xfrm>
              <a:off x="1435100" y="3352800"/>
              <a:ext cx="101600" cy="76200"/>
            </a:xfrm>
            <a:prstGeom prst="rect">
              <a:avLst/>
            </a:prstGeom>
          </p:spPr>
        </p:pic>
        <p:pic>
          <p:nvPicPr>
            <p:cNvPr id="59" name="Picture 58">
              <a:extLst>
                <a:ext uri="{FF2B5EF4-FFF2-40B4-BE49-F238E27FC236}">
                  <a16:creationId xmlns:a16="http://schemas.microsoft.com/office/drawing/2014/main" id="{A0663083-749F-8540-5319-C9DF7FBE63A2}"/>
                </a:ext>
              </a:extLst>
            </p:cNvPr>
            <p:cNvPicPr>
              <a:picLocks noChangeAspect="1"/>
            </p:cNvPicPr>
            <p:nvPr/>
          </p:nvPicPr>
          <p:blipFill>
            <a:blip r:embed="rId9"/>
            <a:stretch>
              <a:fillRect/>
            </a:stretch>
          </p:blipFill>
          <p:spPr>
            <a:xfrm>
              <a:off x="680224" y="3352800"/>
              <a:ext cx="88900" cy="88900"/>
            </a:xfrm>
            <a:prstGeom prst="rect">
              <a:avLst/>
            </a:prstGeom>
          </p:spPr>
        </p:pic>
      </p:grpSp>
      <p:grpSp>
        <p:nvGrpSpPr>
          <p:cNvPr id="60" name="Group 59">
            <a:extLst>
              <a:ext uri="{FF2B5EF4-FFF2-40B4-BE49-F238E27FC236}">
                <a16:creationId xmlns:a16="http://schemas.microsoft.com/office/drawing/2014/main" id="{78E933B1-41A3-B589-1AA7-139B055465E6}"/>
              </a:ext>
            </a:extLst>
          </p:cNvPr>
          <p:cNvGrpSpPr/>
          <p:nvPr/>
        </p:nvGrpSpPr>
        <p:grpSpPr>
          <a:xfrm>
            <a:off x="6088380" y="4748560"/>
            <a:ext cx="2153145" cy="128240"/>
            <a:chOff x="680224" y="3338831"/>
            <a:chExt cx="2153145" cy="128240"/>
          </a:xfrm>
        </p:grpSpPr>
        <p:sp>
          <p:nvSpPr>
            <p:cNvPr id="61" name="object 5">
              <a:extLst>
                <a:ext uri="{FF2B5EF4-FFF2-40B4-BE49-F238E27FC236}">
                  <a16:creationId xmlns:a16="http://schemas.microsoft.com/office/drawing/2014/main" id="{826515BA-CAD9-7BA7-05CD-D82050A557E7}"/>
                </a:ext>
              </a:extLst>
            </p:cNvPr>
            <p:cNvSpPr txBox="1"/>
            <p:nvPr/>
          </p:nvSpPr>
          <p:spPr>
            <a:xfrm>
              <a:off x="770699" y="3338831"/>
              <a:ext cx="600902"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812.482.3204</a:t>
              </a:r>
              <a:endParaRPr lang="en-US" sz="750" dirty="0">
                <a:latin typeface="DIN 2014 Light"/>
                <a:cs typeface="DIN 2014 Light"/>
              </a:endParaRPr>
            </a:p>
          </p:txBody>
        </p:sp>
        <p:sp>
          <p:nvSpPr>
            <p:cNvPr id="62" name="object 5">
              <a:extLst>
                <a:ext uri="{FF2B5EF4-FFF2-40B4-BE49-F238E27FC236}">
                  <a16:creationId xmlns:a16="http://schemas.microsoft.com/office/drawing/2014/main" id="{FD4DB23D-3807-5F6B-657B-A29E9123D3E3}"/>
                </a:ext>
              </a:extLst>
            </p:cNvPr>
            <p:cNvSpPr txBox="1"/>
            <p:nvPr/>
          </p:nvSpPr>
          <p:spPr>
            <a:xfrm>
              <a:off x="1562212" y="3338831"/>
              <a:ext cx="1271157"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orders@jaspergroup.us.com </a:t>
              </a:r>
              <a:endParaRPr lang="en-US" sz="750" dirty="0">
                <a:latin typeface="DIN 2014 Light"/>
                <a:cs typeface="DIN 2014 Light"/>
              </a:endParaRPr>
            </a:p>
          </p:txBody>
        </p:sp>
        <p:pic>
          <p:nvPicPr>
            <p:cNvPr id="63" name="Picture 62">
              <a:extLst>
                <a:ext uri="{FF2B5EF4-FFF2-40B4-BE49-F238E27FC236}">
                  <a16:creationId xmlns:a16="http://schemas.microsoft.com/office/drawing/2014/main" id="{A381091E-F5B2-00FE-A47E-5C4D8F53AB36}"/>
                </a:ext>
              </a:extLst>
            </p:cNvPr>
            <p:cNvPicPr>
              <a:picLocks noChangeAspect="1"/>
            </p:cNvPicPr>
            <p:nvPr/>
          </p:nvPicPr>
          <p:blipFill>
            <a:blip r:embed="rId8"/>
            <a:stretch>
              <a:fillRect/>
            </a:stretch>
          </p:blipFill>
          <p:spPr>
            <a:xfrm>
              <a:off x="1435100" y="3352800"/>
              <a:ext cx="101600" cy="76200"/>
            </a:xfrm>
            <a:prstGeom prst="rect">
              <a:avLst/>
            </a:prstGeom>
          </p:spPr>
        </p:pic>
        <p:pic>
          <p:nvPicPr>
            <p:cNvPr id="64" name="Picture 63">
              <a:extLst>
                <a:ext uri="{FF2B5EF4-FFF2-40B4-BE49-F238E27FC236}">
                  <a16:creationId xmlns:a16="http://schemas.microsoft.com/office/drawing/2014/main" id="{C54668AE-6308-6EAD-CF54-1EF8B0C0C3F4}"/>
                </a:ext>
              </a:extLst>
            </p:cNvPr>
            <p:cNvPicPr>
              <a:picLocks noChangeAspect="1"/>
            </p:cNvPicPr>
            <p:nvPr/>
          </p:nvPicPr>
          <p:blipFill>
            <a:blip r:embed="rId9"/>
            <a:stretch>
              <a:fillRect/>
            </a:stretch>
          </p:blipFill>
          <p:spPr>
            <a:xfrm>
              <a:off x="680224" y="3352800"/>
              <a:ext cx="88900" cy="88900"/>
            </a:xfrm>
            <a:prstGeom prst="rect">
              <a:avLst/>
            </a:prstGeom>
          </p:spPr>
        </p:pic>
      </p:grpSp>
      <p:sp>
        <p:nvSpPr>
          <p:cNvPr id="66" name="object 5">
            <a:extLst>
              <a:ext uri="{FF2B5EF4-FFF2-40B4-BE49-F238E27FC236}">
                <a16:creationId xmlns:a16="http://schemas.microsoft.com/office/drawing/2014/main" id="{5F3A579D-143F-C184-7AB3-2B3B990D00DE}"/>
              </a:ext>
            </a:extLst>
          </p:cNvPr>
          <p:cNvSpPr txBox="1"/>
          <p:nvPr/>
        </p:nvSpPr>
        <p:spPr>
          <a:xfrm>
            <a:off x="4521200" y="6477000"/>
            <a:ext cx="1042738" cy="128240"/>
          </a:xfrm>
          <a:prstGeom prst="rect">
            <a:avLst/>
          </a:prstGeom>
        </p:spPr>
        <p:txBody>
          <a:bodyPr vert="horz" wrap="square" lIns="0" tIns="12700" rIns="0" bIns="0" rtlCol="0">
            <a:spAutoFit/>
          </a:bodyPr>
          <a:lstStyle/>
          <a:p>
            <a:pPr marL="27305">
              <a:lnSpc>
                <a:spcPct val="100000"/>
              </a:lnSpc>
              <a:spcBef>
                <a:spcPts val="680"/>
              </a:spcBef>
            </a:pPr>
            <a:r>
              <a:rPr lang="en-US" sz="750" dirty="0">
                <a:solidFill>
                  <a:srgbClr val="716A66"/>
                </a:solidFill>
                <a:latin typeface="DIN 2014 Light"/>
                <a:cs typeface="DIN 2014 Light"/>
              </a:rPr>
              <a:t>Submit through portal</a:t>
            </a:r>
            <a:endParaRPr lang="en-US" sz="750" dirty="0">
              <a:latin typeface="DIN 2014 Light"/>
              <a:cs typeface="DIN 2014 Light"/>
            </a:endParaRPr>
          </a:p>
        </p:txBody>
      </p:sp>
      <p:grpSp>
        <p:nvGrpSpPr>
          <p:cNvPr id="41" name="Group 40">
            <a:extLst>
              <a:ext uri="{FF2B5EF4-FFF2-40B4-BE49-F238E27FC236}">
                <a16:creationId xmlns:a16="http://schemas.microsoft.com/office/drawing/2014/main" id="{275E593D-7658-443D-4C2C-2196B06D0142}"/>
              </a:ext>
            </a:extLst>
          </p:cNvPr>
          <p:cNvGrpSpPr/>
          <p:nvPr/>
        </p:nvGrpSpPr>
        <p:grpSpPr>
          <a:xfrm>
            <a:off x="7484326" y="1591503"/>
            <a:ext cx="1136650" cy="1039494"/>
            <a:chOff x="6132830" y="1591503"/>
            <a:chExt cx="1136650" cy="1039494"/>
          </a:xfrm>
        </p:grpSpPr>
        <p:sp>
          <p:nvSpPr>
            <p:cNvPr id="40" name="object 15">
              <a:extLst>
                <a:ext uri="{FF2B5EF4-FFF2-40B4-BE49-F238E27FC236}">
                  <a16:creationId xmlns:a16="http://schemas.microsoft.com/office/drawing/2014/main" id="{940C8106-4E66-3B5B-2E7D-8FB5B956C3DE}"/>
                </a:ext>
              </a:extLst>
            </p:cNvPr>
            <p:cNvSpPr/>
            <p:nvPr/>
          </p:nvSpPr>
          <p:spPr>
            <a:xfrm>
              <a:off x="6132830" y="1591503"/>
              <a:ext cx="1136650" cy="1039494"/>
            </a:xfrm>
            <a:custGeom>
              <a:avLst/>
              <a:gdLst/>
              <a:ahLst/>
              <a:cxnLst/>
              <a:rect l="l" t="t" r="r" b="b"/>
              <a:pathLst>
                <a:path w="1136650" h="1039494">
                  <a:moveTo>
                    <a:pt x="1136268" y="0"/>
                  </a:moveTo>
                  <a:lnTo>
                    <a:pt x="0" y="0"/>
                  </a:lnTo>
                  <a:lnTo>
                    <a:pt x="0" y="1039240"/>
                  </a:lnTo>
                  <a:lnTo>
                    <a:pt x="1136268" y="1039240"/>
                  </a:lnTo>
                  <a:lnTo>
                    <a:pt x="1136268" y="0"/>
                  </a:lnTo>
                  <a:close/>
                </a:path>
              </a:pathLst>
            </a:custGeom>
            <a:solidFill>
              <a:srgbClr val="FFFFFF"/>
            </a:solidFill>
            <a:ln w="3175">
              <a:solidFill>
                <a:srgbClr val="D1D3D4"/>
              </a:solidFill>
            </a:ln>
          </p:spPr>
          <p:txBody>
            <a:bodyPr wrap="square" lIns="0" tIns="0" rIns="0" bIns="0" rtlCol="0"/>
            <a:lstStyle/>
            <a:p>
              <a:endParaRPr/>
            </a:p>
          </p:txBody>
        </p:sp>
        <p:pic>
          <p:nvPicPr>
            <p:cNvPr id="39" name="object 5">
              <a:extLst>
                <a:ext uri="{FF2B5EF4-FFF2-40B4-BE49-F238E27FC236}">
                  <a16:creationId xmlns:a16="http://schemas.microsoft.com/office/drawing/2014/main" id="{0649A5BF-D8A2-2E8C-8CE7-0FE072068C9E}"/>
                </a:ext>
              </a:extLst>
            </p:cNvPr>
            <p:cNvPicPr/>
            <p:nvPr/>
          </p:nvPicPr>
          <p:blipFill>
            <a:blip r:embed="rId10" cstate="print">
              <a:extLst>
                <a:ext uri="{28A0092B-C50C-407E-A947-70E740481C1C}">
                  <a14:useLocalDpi xmlns:a14="http://schemas.microsoft.com/office/drawing/2010/main" val="0"/>
                </a:ext>
              </a:extLst>
            </a:blip>
            <a:srcRect b="21438"/>
            <a:stretch/>
          </p:blipFill>
          <p:spPr>
            <a:xfrm>
              <a:off x="6198332" y="1763479"/>
              <a:ext cx="1005646" cy="684293"/>
            </a:xfrm>
            <a:prstGeom prst="rect">
              <a:avLst/>
            </a:prstGeom>
            <a:ln>
              <a:noFill/>
            </a:ln>
          </p:spPr>
        </p:pic>
      </p:grpSp>
      <p:pic>
        <p:nvPicPr>
          <p:cNvPr id="65" name="object 13">
            <a:extLst>
              <a:ext uri="{FF2B5EF4-FFF2-40B4-BE49-F238E27FC236}">
                <a16:creationId xmlns:a16="http://schemas.microsoft.com/office/drawing/2014/main" id="{DDF2D194-0DAE-07A7-C2E5-FCB2D58CB47A}"/>
              </a:ext>
            </a:extLst>
          </p:cNvPr>
          <p:cNvPicPr/>
          <p:nvPr/>
        </p:nvPicPr>
        <p:blipFill>
          <a:blip r:embed="rId11" cstate="print">
            <a:extLst>
              <a:ext uri="{28A0092B-C50C-407E-A947-70E740481C1C}">
                <a14:useLocalDpi xmlns:a14="http://schemas.microsoft.com/office/drawing/2010/main" val="0"/>
              </a:ext>
            </a:extLst>
          </a:blip>
          <a:srcRect t="2600" b="2600"/>
          <a:stretch/>
        </p:blipFill>
        <p:spPr>
          <a:xfrm>
            <a:off x="8817927" y="5149462"/>
            <a:ext cx="1563108" cy="1009339"/>
          </a:xfrm>
          <a:prstGeom prst="rect">
            <a:avLst/>
          </a:prstGeom>
        </p:spPr>
      </p:pic>
      <p:sp>
        <p:nvSpPr>
          <p:cNvPr id="67" name="object 5">
            <a:hlinkClick r:id="rId12"/>
            <a:extLst>
              <a:ext uri="{FF2B5EF4-FFF2-40B4-BE49-F238E27FC236}">
                <a16:creationId xmlns:a16="http://schemas.microsoft.com/office/drawing/2014/main" id="{90A71E69-0E9F-2AD3-3A51-3B209854C9C3}"/>
              </a:ext>
            </a:extLst>
          </p:cNvPr>
          <p:cNvSpPr txBox="1"/>
          <p:nvPr/>
        </p:nvSpPr>
        <p:spPr>
          <a:xfrm>
            <a:off x="8831943" y="6477000"/>
            <a:ext cx="1042738" cy="128240"/>
          </a:xfrm>
          <a:prstGeom prst="rect">
            <a:avLst/>
          </a:prstGeom>
        </p:spPr>
        <p:txBody>
          <a:bodyPr vert="horz" wrap="square" lIns="0" tIns="12700" rIns="0" bIns="0" rtlCol="0">
            <a:spAutoFit/>
          </a:bodyPr>
          <a:lstStyle/>
          <a:p>
            <a:pPr marL="27305">
              <a:lnSpc>
                <a:spcPct val="100000"/>
              </a:lnSpc>
              <a:spcBef>
                <a:spcPts val="680"/>
              </a:spcBef>
            </a:pPr>
            <a:r>
              <a:rPr lang="en-US" sz="750" u="sng" dirty="0">
                <a:solidFill>
                  <a:srgbClr val="716A66"/>
                </a:solidFill>
                <a:latin typeface="DIN 2014 Light"/>
                <a:cs typeface="DIN 2014 Light"/>
              </a:rPr>
              <a:t>View Online</a:t>
            </a:r>
            <a:endParaRPr lang="en-US" sz="750" u="sng" dirty="0">
              <a:latin typeface="DIN 2014 Light"/>
              <a:cs typeface="DIN 2014 Light"/>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ey and white text&#10;&#10;AI-generated content may be incorrect.">
            <a:extLst>
              <a:ext uri="{FF2B5EF4-FFF2-40B4-BE49-F238E27FC236}">
                <a16:creationId xmlns:a16="http://schemas.microsoft.com/office/drawing/2014/main" id="{7FF8A5F4-13A4-C35B-4056-087D7588A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0" y="0"/>
            <a:ext cx="12179302"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426193" y="2423155"/>
            <a:ext cx="2795270" cy="2795270"/>
            <a:chOff x="8426193" y="2423155"/>
            <a:chExt cx="2795270" cy="2795270"/>
          </a:xfrm>
        </p:grpSpPr>
        <p:sp>
          <p:nvSpPr>
            <p:cNvPr id="3" name="object 3"/>
            <p:cNvSpPr/>
            <p:nvPr/>
          </p:nvSpPr>
          <p:spPr>
            <a:xfrm>
              <a:off x="8426193" y="2423155"/>
              <a:ext cx="2795270" cy="2795270"/>
            </a:xfrm>
            <a:custGeom>
              <a:avLst/>
              <a:gdLst/>
              <a:ahLst/>
              <a:cxnLst/>
              <a:rect l="l" t="t" r="r" b="b"/>
              <a:pathLst>
                <a:path w="2795270" h="2795270">
                  <a:moveTo>
                    <a:pt x="1397342" y="0"/>
                  </a:moveTo>
                  <a:lnTo>
                    <a:pt x="1349304" y="810"/>
                  </a:lnTo>
                  <a:lnTo>
                    <a:pt x="1301672" y="3223"/>
                  </a:lnTo>
                  <a:lnTo>
                    <a:pt x="1254473" y="7214"/>
                  </a:lnTo>
                  <a:lnTo>
                    <a:pt x="1207732" y="12756"/>
                  </a:lnTo>
                  <a:lnTo>
                    <a:pt x="1161476" y="19823"/>
                  </a:lnTo>
                  <a:lnTo>
                    <a:pt x="1115730" y="28389"/>
                  </a:lnTo>
                  <a:lnTo>
                    <a:pt x="1070521" y="38428"/>
                  </a:lnTo>
                  <a:lnTo>
                    <a:pt x="1025874" y="49914"/>
                  </a:lnTo>
                  <a:lnTo>
                    <a:pt x="981816" y="62822"/>
                  </a:lnTo>
                  <a:lnTo>
                    <a:pt x="938373" y="77124"/>
                  </a:lnTo>
                  <a:lnTo>
                    <a:pt x="895571" y="92795"/>
                  </a:lnTo>
                  <a:lnTo>
                    <a:pt x="853435" y="109810"/>
                  </a:lnTo>
                  <a:lnTo>
                    <a:pt x="811991" y="128142"/>
                  </a:lnTo>
                  <a:lnTo>
                    <a:pt x="771267" y="147764"/>
                  </a:lnTo>
                  <a:lnTo>
                    <a:pt x="731287" y="168652"/>
                  </a:lnTo>
                  <a:lnTo>
                    <a:pt x="692078" y="190778"/>
                  </a:lnTo>
                  <a:lnTo>
                    <a:pt x="653666" y="214118"/>
                  </a:lnTo>
                  <a:lnTo>
                    <a:pt x="616076" y="238645"/>
                  </a:lnTo>
                  <a:lnTo>
                    <a:pt x="579335" y="264332"/>
                  </a:lnTo>
                  <a:lnTo>
                    <a:pt x="543469" y="291154"/>
                  </a:lnTo>
                  <a:lnTo>
                    <a:pt x="508504" y="319086"/>
                  </a:lnTo>
                  <a:lnTo>
                    <a:pt x="474465" y="348100"/>
                  </a:lnTo>
                  <a:lnTo>
                    <a:pt x="441380" y="378171"/>
                  </a:lnTo>
                  <a:lnTo>
                    <a:pt x="409273" y="409273"/>
                  </a:lnTo>
                  <a:lnTo>
                    <a:pt x="378171" y="441380"/>
                  </a:lnTo>
                  <a:lnTo>
                    <a:pt x="348100" y="474465"/>
                  </a:lnTo>
                  <a:lnTo>
                    <a:pt x="319086" y="508504"/>
                  </a:lnTo>
                  <a:lnTo>
                    <a:pt x="291154" y="543469"/>
                  </a:lnTo>
                  <a:lnTo>
                    <a:pt x="264332" y="579335"/>
                  </a:lnTo>
                  <a:lnTo>
                    <a:pt x="238645" y="616076"/>
                  </a:lnTo>
                  <a:lnTo>
                    <a:pt x="214118" y="653666"/>
                  </a:lnTo>
                  <a:lnTo>
                    <a:pt x="190778" y="692078"/>
                  </a:lnTo>
                  <a:lnTo>
                    <a:pt x="168652" y="731287"/>
                  </a:lnTo>
                  <a:lnTo>
                    <a:pt x="147764" y="771267"/>
                  </a:lnTo>
                  <a:lnTo>
                    <a:pt x="128142" y="811991"/>
                  </a:lnTo>
                  <a:lnTo>
                    <a:pt x="109810" y="853435"/>
                  </a:lnTo>
                  <a:lnTo>
                    <a:pt x="92795" y="895571"/>
                  </a:lnTo>
                  <a:lnTo>
                    <a:pt x="77124" y="938373"/>
                  </a:lnTo>
                  <a:lnTo>
                    <a:pt x="62822" y="981816"/>
                  </a:lnTo>
                  <a:lnTo>
                    <a:pt x="49914" y="1025874"/>
                  </a:lnTo>
                  <a:lnTo>
                    <a:pt x="38428" y="1070521"/>
                  </a:lnTo>
                  <a:lnTo>
                    <a:pt x="28389" y="1115730"/>
                  </a:lnTo>
                  <a:lnTo>
                    <a:pt x="19823" y="1161476"/>
                  </a:lnTo>
                  <a:lnTo>
                    <a:pt x="12756" y="1207732"/>
                  </a:lnTo>
                  <a:lnTo>
                    <a:pt x="7214" y="1254473"/>
                  </a:lnTo>
                  <a:lnTo>
                    <a:pt x="3223" y="1301672"/>
                  </a:lnTo>
                  <a:lnTo>
                    <a:pt x="810" y="1349304"/>
                  </a:lnTo>
                  <a:lnTo>
                    <a:pt x="0" y="1397342"/>
                  </a:lnTo>
                  <a:lnTo>
                    <a:pt x="810" y="1445381"/>
                  </a:lnTo>
                  <a:lnTo>
                    <a:pt x="3223" y="1493013"/>
                  </a:lnTo>
                  <a:lnTo>
                    <a:pt x="7214" y="1540212"/>
                  </a:lnTo>
                  <a:lnTo>
                    <a:pt x="12756" y="1586953"/>
                  </a:lnTo>
                  <a:lnTo>
                    <a:pt x="19823" y="1633209"/>
                  </a:lnTo>
                  <a:lnTo>
                    <a:pt x="28389" y="1678955"/>
                  </a:lnTo>
                  <a:lnTo>
                    <a:pt x="38428" y="1724164"/>
                  </a:lnTo>
                  <a:lnTo>
                    <a:pt x="49914" y="1768810"/>
                  </a:lnTo>
                  <a:lnTo>
                    <a:pt x="62822" y="1812868"/>
                  </a:lnTo>
                  <a:lnTo>
                    <a:pt x="77124" y="1856312"/>
                  </a:lnTo>
                  <a:lnTo>
                    <a:pt x="92795" y="1899114"/>
                  </a:lnTo>
                  <a:lnTo>
                    <a:pt x="109810" y="1941250"/>
                  </a:lnTo>
                  <a:lnTo>
                    <a:pt x="128142" y="1982693"/>
                  </a:lnTo>
                  <a:lnTo>
                    <a:pt x="147764" y="2023418"/>
                  </a:lnTo>
                  <a:lnTo>
                    <a:pt x="168652" y="2063398"/>
                  </a:lnTo>
                  <a:lnTo>
                    <a:pt x="190778" y="2102607"/>
                  </a:lnTo>
                  <a:lnTo>
                    <a:pt x="214118" y="2141019"/>
                  </a:lnTo>
                  <a:lnTo>
                    <a:pt x="238645" y="2178609"/>
                  </a:lnTo>
                  <a:lnTo>
                    <a:pt x="264332" y="2215350"/>
                  </a:lnTo>
                  <a:lnTo>
                    <a:pt x="291154" y="2251216"/>
                  </a:lnTo>
                  <a:lnTo>
                    <a:pt x="319086" y="2286181"/>
                  </a:lnTo>
                  <a:lnTo>
                    <a:pt x="348100" y="2320219"/>
                  </a:lnTo>
                  <a:lnTo>
                    <a:pt x="378171" y="2353305"/>
                  </a:lnTo>
                  <a:lnTo>
                    <a:pt x="409273" y="2385412"/>
                  </a:lnTo>
                  <a:lnTo>
                    <a:pt x="441380" y="2416514"/>
                  </a:lnTo>
                  <a:lnTo>
                    <a:pt x="474465" y="2446585"/>
                  </a:lnTo>
                  <a:lnTo>
                    <a:pt x="508504" y="2475599"/>
                  </a:lnTo>
                  <a:lnTo>
                    <a:pt x="543469" y="2503530"/>
                  </a:lnTo>
                  <a:lnTo>
                    <a:pt x="579335" y="2530353"/>
                  </a:lnTo>
                  <a:lnTo>
                    <a:pt x="616076" y="2556040"/>
                  </a:lnTo>
                  <a:lnTo>
                    <a:pt x="653666" y="2580567"/>
                  </a:lnTo>
                  <a:lnTo>
                    <a:pt x="692078" y="2603906"/>
                  </a:lnTo>
                  <a:lnTo>
                    <a:pt x="731287" y="2626033"/>
                  </a:lnTo>
                  <a:lnTo>
                    <a:pt x="771267" y="2646921"/>
                  </a:lnTo>
                  <a:lnTo>
                    <a:pt x="811991" y="2666543"/>
                  </a:lnTo>
                  <a:lnTo>
                    <a:pt x="853435" y="2684875"/>
                  </a:lnTo>
                  <a:lnTo>
                    <a:pt x="895571" y="2701889"/>
                  </a:lnTo>
                  <a:lnTo>
                    <a:pt x="938373" y="2717561"/>
                  </a:lnTo>
                  <a:lnTo>
                    <a:pt x="981816" y="2731863"/>
                  </a:lnTo>
                  <a:lnTo>
                    <a:pt x="1025874" y="2744771"/>
                  </a:lnTo>
                  <a:lnTo>
                    <a:pt x="1070521" y="2756257"/>
                  </a:lnTo>
                  <a:lnTo>
                    <a:pt x="1115730" y="2766296"/>
                  </a:lnTo>
                  <a:lnTo>
                    <a:pt x="1161476" y="2774862"/>
                  </a:lnTo>
                  <a:lnTo>
                    <a:pt x="1207732" y="2781929"/>
                  </a:lnTo>
                  <a:lnTo>
                    <a:pt x="1254473" y="2787471"/>
                  </a:lnTo>
                  <a:lnTo>
                    <a:pt x="1301672" y="2791462"/>
                  </a:lnTo>
                  <a:lnTo>
                    <a:pt x="1349304" y="2793875"/>
                  </a:lnTo>
                  <a:lnTo>
                    <a:pt x="1397342" y="2794685"/>
                  </a:lnTo>
                  <a:lnTo>
                    <a:pt x="1445381" y="2793875"/>
                  </a:lnTo>
                  <a:lnTo>
                    <a:pt x="1493013" y="2791462"/>
                  </a:lnTo>
                  <a:lnTo>
                    <a:pt x="1540212" y="2787471"/>
                  </a:lnTo>
                  <a:lnTo>
                    <a:pt x="1586953" y="2781929"/>
                  </a:lnTo>
                  <a:lnTo>
                    <a:pt x="1633209" y="2774862"/>
                  </a:lnTo>
                  <a:lnTo>
                    <a:pt x="1678955" y="2766296"/>
                  </a:lnTo>
                  <a:lnTo>
                    <a:pt x="1724164" y="2756257"/>
                  </a:lnTo>
                  <a:lnTo>
                    <a:pt x="1768810" y="2744771"/>
                  </a:lnTo>
                  <a:lnTo>
                    <a:pt x="1812868" y="2731863"/>
                  </a:lnTo>
                  <a:lnTo>
                    <a:pt x="1856312" y="2717561"/>
                  </a:lnTo>
                  <a:lnTo>
                    <a:pt x="1899114" y="2701889"/>
                  </a:lnTo>
                  <a:lnTo>
                    <a:pt x="1941250" y="2684875"/>
                  </a:lnTo>
                  <a:lnTo>
                    <a:pt x="1982693" y="2666543"/>
                  </a:lnTo>
                  <a:lnTo>
                    <a:pt x="2023418" y="2646921"/>
                  </a:lnTo>
                  <a:lnTo>
                    <a:pt x="2063398" y="2626033"/>
                  </a:lnTo>
                  <a:lnTo>
                    <a:pt x="2102607" y="2603906"/>
                  </a:lnTo>
                  <a:lnTo>
                    <a:pt x="2141019" y="2580567"/>
                  </a:lnTo>
                  <a:lnTo>
                    <a:pt x="2178609" y="2556040"/>
                  </a:lnTo>
                  <a:lnTo>
                    <a:pt x="2215350" y="2530353"/>
                  </a:lnTo>
                  <a:lnTo>
                    <a:pt x="2251216" y="2503530"/>
                  </a:lnTo>
                  <a:lnTo>
                    <a:pt x="2286181" y="2475599"/>
                  </a:lnTo>
                  <a:lnTo>
                    <a:pt x="2320219" y="2446585"/>
                  </a:lnTo>
                  <a:lnTo>
                    <a:pt x="2353305" y="2416514"/>
                  </a:lnTo>
                  <a:lnTo>
                    <a:pt x="2385412" y="2385412"/>
                  </a:lnTo>
                  <a:lnTo>
                    <a:pt x="2416514" y="2353305"/>
                  </a:lnTo>
                  <a:lnTo>
                    <a:pt x="2446585" y="2320219"/>
                  </a:lnTo>
                  <a:lnTo>
                    <a:pt x="2475599" y="2286181"/>
                  </a:lnTo>
                  <a:lnTo>
                    <a:pt x="2503530" y="2251216"/>
                  </a:lnTo>
                  <a:lnTo>
                    <a:pt x="2530353" y="2215350"/>
                  </a:lnTo>
                  <a:lnTo>
                    <a:pt x="2556040" y="2178609"/>
                  </a:lnTo>
                  <a:lnTo>
                    <a:pt x="2580567" y="2141019"/>
                  </a:lnTo>
                  <a:lnTo>
                    <a:pt x="2603906" y="2102607"/>
                  </a:lnTo>
                  <a:lnTo>
                    <a:pt x="2626033" y="2063398"/>
                  </a:lnTo>
                  <a:lnTo>
                    <a:pt x="2646921" y="2023418"/>
                  </a:lnTo>
                  <a:lnTo>
                    <a:pt x="2666543" y="1982693"/>
                  </a:lnTo>
                  <a:lnTo>
                    <a:pt x="2684875" y="1941250"/>
                  </a:lnTo>
                  <a:lnTo>
                    <a:pt x="2701889" y="1899114"/>
                  </a:lnTo>
                  <a:lnTo>
                    <a:pt x="2717561" y="1856312"/>
                  </a:lnTo>
                  <a:lnTo>
                    <a:pt x="2731863" y="1812868"/>
                  </a:lnTo>
                  <a:lnTo>
                    <a:pt x="2744771" y="1768810"/>
                  </a:lnTo>
                  <a:lnTo>
                    <a:pt x="2756257" y="1724164"/>
                  </a:lnTo>
                  <a:lnTo>
                    <a:pt x="2766296" y="1678955"/>
                  </a:lnTo>
                  <a:lnTo>
                    <a:pt x="2774862" y="1633209"/>
                  </a:lnTo>
                  <a:lnTo>
                    <a:pt x="2781929" y="1586953"/>
                  </a:lnTo>
                  <a:lnTo>
                    <a:pt x="2787471" y="1540212"/>
                  </a:lnTo>
                  <a:lnTo>
                    <a:pt x="2791462" y="1493013"/>
                  </a:lnTo>
                  <a:lnTo>
                    <a:pt x="2793875" y="1445381"/>
                  </a:lnTo>
                  <a:lnTo>
                    <a:pt x="2794685" y="1397342"/>
                  </a:lnTo>
                  <a:lnTo>
                    <a:pt x="2793875" y="1349304"/>
                  </a:lnTo>
                  <a:lnTo>
                    <a:pt x="2791462" y="1301672"/>
                  </a:lnTo>
                  <a:lnTo>
                    <a:pt x="2787471" y="1254473"/>
                  </a:lnTo>
                  <a:lnTo>
                    <a:pt x="2781929" y="1207732"/>
                  </a:lnTo>
                  <a:lnTo>
                    <a:pt x="2774862" y="1161476"/>
                  </a:lnTo>
                  <a:lnTo>
                    <a:pt x="2766296" y="1115730"/>
                  </a:lnTo>
                  <a:lnTo>
                    <a:pt x="2756257" y="1070521"/>
                  </a:lnTo>
                  <a:lnTo>
                    <a:pt x="2744771" y="1025874"/>
                  </a:lnTo>
                  <a:lnTo>
                    <a:pt x="2731863" y="981816"/>
                  </a:lnTo>
                  <a:lnTo>
                    <a:pt x="2717561" y="938373"/>
                  </a:lnTo>
                  <a:lnTo>
                    <a:pt x="2701889" y="895571"/>
                  </a:lnTo>
                  <a:lnTo>
                    <a:pt x="2684875" y="853435"/>
                  </a:lnTo>
                  <a:lnTo>
                    <a:pt x="2666543" y="811991"/>
                  </a:lnTo>
                  <a:lnTo>
                    <a:pt x="2646921" y="771267"/>
                  </a:lnTo>
                  <a:lnTo>
                    <a:pt x="2626033" y="731287"/>
                  </a:lnTo>
                  <a:lnTo>
                    <a:pt x="2603906" y="692078"/>
                  </a:lnTo>
                  <a:lnTo>
                    <a:pt x="2580567" y="653666"/>
                  </a:lnTo>
                  <a:lnTo>
                    <a:pt x="2556040" y="616076"/>
                  </a:lnTo>
                  <a:lnTo>
                    <a:pt x="2530353" y="579335"/>
                  </a:lnTo>
                  <a:lnTo>
                    <a:pt x="2503530" y="543469"/>
                  </a:lnTo>
                  <a:lnTo>
                    <a:pt x="2475599" y="508504"/>
                  </a:lnTo>
                  <a:lnTo>
                    <a:pt x="2446585" y="474465"/>
                  </a:lnTo>
                  <a:lnTo>
                    <a:pt x="2416514" y="441380"/>
                  </a:lnTo>
                  <a:lnTo>
                    <a:pt x="2385412" y="409273"/>
                  </a:lnTo>
                  <a:lnTo>
                    <a:pt x="2353305" y="378171"/>
                  </a:lnTo>
                  <a:lnTo>
                    <a:pt x="2320219" y="348100"/>
                  </a:lnTo>
                  <a:lnTo>
                    <a:pt x="2286181" y="319086"/>
                  </a:lnTo>
                  <a:lnTo>
                    <a:pt x="2251216" y="291154"/>
                  </a:lnTo>
                  <a:lnTo>
                    <a:pt x="2215350" y="264332"/>
                  </a:lnTo>
                  <a:lnTo>
                    <a:pt x="2178609" y="238645"/>
                  </a:lnTo>
                  <a:lnTo>
                    <a:pt x="2141019" y="214118"/>
                  </a:lnTo>
                  <a:lnTo>
                    <a:pt x="2102607" y="190778"/>
                  </a:lnTo>
                  <a:lnTo>
                    <a:pt x="2063398" y="168652"/>
                  </a:lnTo>
                  <a:lnTo>
                    <a:pt x="2023418" y="147764"/>
                  </a:lnTo>
                  <a:lnTo>
                    <a:pt x="1982693" y="128142"/>
                  </a:lnTo>
                  <a:lnTo>
                    <a:pt x="1941250" y="109810"/>
                  </a:lnTo>
                  <a:lnTo>
                    <a:pt x="1899114" y="92795"/>
                  </a:lnTo>
                  <a:lnTo>
                    <a:pt x="1856312" y="77124"/>
                  </a:lnTo>
                  <a:lnTo>
                    <a:pt x="1812868" y="62822"/>
                  </a:lnTo>
                  <a:lnTo>
                    <a:pt x="1768810" y="49914"/>
                  </a:lnTo>
                  <a:lnTo>
                    <a:pt x="1724164" y="38428"/>
                  </a:lnTo>
                  <a:lnTo>
                    <a:pt x="1678955" y="28389"/>
                  </a:lnTo>
                  <a:lnTo>
                    <a:pt x="1633209" y="19823"/>
                  </a:lnTo>
                  <a:lnTo>
                    <a:pt x="1586953" y="12756"/>
                  </a:lnTo>
                  <a:lnTo>
                    <a:pt x="1540212" y="7214"/>
                  </a:lnTo>
                  <a:lnTo>
                    <a:pt x="1493013" y="3223"/>
                  </a:lnTo>
                  <a:lnTo>
                    <a:pt x="1445381" y="810"/>
                  </a:lnTo>
                  <a:lnTo>
                    <a:pt x="1397342" y="0"/>
                  </a:lnTo>
                  <a:close/>
                </a:path>
              </a:pathLst>
            </a:custGeom>
            <a:solidFill>
              <a:srgbClr val="AEB8B3"/>
            </a:solidFill>
          </p:spPr>
          <p:txBody>
            <a:bodyPr wrap="square" lIns="0" tIns="0" rIns="0" bIns="0" rtlCol="0"/>
            <a:lstStyle/>
            <a:p>
              <a:endParaRPr/>
            </a:p>
          </p:txBody>
        </p:sp>
        <p:sp>
          <p:nvSpPr>
            <p:cNvPr id="4" name="object 4"/>
            <p:cNvSpPr/>
            <p:nvPr/>
          </p:nvSpPr>
          <p:spPr>
            <a:xfrm>
              <a:off x="9188602" y="3447287"/>
              <a:ext cx="1249680" cy="920750"/>
            </a:xfrm>
            <a:custGeom>
              <a:avLst/>
              <a:gdLst/>
              <a:ahLst/>
              <a:cxnLst/>
              <a:rect l="l" t="t" r="r" b="b"/>
              <a:pathLst>
                <a:path w="1249679" h="920750">
                  <a:moveTo>
                    <a:pt x="164376" y="460260"/>
                  </a:moveTo>
                  <a:lnTo>
                    <a:pt x="0" y="460260"/>
                  </a:lnTo>
                  <a:lnTo>
                    <a:pt x="0" y="920534"/>
                  </a:lnTo>
                  <a:lnTo>
                    <a:pt x="164376" y="920534"/>
                  </a:lnTo>
                  <a:lnTo>
                    <a:pt x="164376" y="460260"/>
                  </a:lnTo>
                  <a:close/>
                </a:path>
                <a:path w="1249679" h="920750">
                  <a:moveTo>
                    <a:pt x="526008" y="295884"/>
                  </a:moveTo>
                  <a:lnTo>
                    <a:pt x="361632" y="295884"/>
                  </a:lnTo>
                  <a:lnTo>
                    <a:pt x="361632" y="920521"/>
                  </a:lnTo>
                  <a:lnTo>
                    <a:pt x="526008" y="920521"/>
                  </a:lnTo>
                  <a:lnTo>
                    <a:pt x="526008" y="295884"/>
                  </a:lnTo>
                  <a:close/>
                </a:path>
                <a:path w="1249679" h="920750">
                  <a:moveTo>
                    <a:pt x="887641" y="197256"/>
                  </a:moveTo>
                  <a:lnTo>
                    <a:pt x="723265" y="197256"/>
                  </a:lnTo>
                  <a:lnTo>
                    <a:pt x="723265" y="920534"/>
                  </a:lnTo>
                  <a:lnTo>
                    <a:pt x="887641" y="920534"/>
                  </a:lnTo>
                  <a:lnTo>
                    <a:pt x="887641" y="197256"/>
                  </a:lnTo>
                  <a:close/>
                </a:path>
                <a:path w="1249679" h="920750">
                  <a:moveTo>
                    <a:pt x="1249273" y="0"/>
                  </a:moveTo>
                  <a:lnTo>
                    <a:pt x="1084897" y="0"/>
                  </a:lnTo>
                  <a:lnTo>
                    <a:pt x="1084897" y="920521"/>
                  </a:lnTo>
                  <a:lnTo>
                    <a:pt x="1249273" y="920521"/>
                  </a:lnTo>
                  <a:lnTo>
                    <a:pt x="1249273" y="0"/>
                  </a:lnTo>
                  <a:close/>
                </a:path>
              </a:pathLst>
            </a:custGeom>
            <a:solidFill>
              <a:srgbClr val="DEE0DE"/>
            </a:solidFill>
          </p:spPr>
          <p:txBody>
            <a:bodyPr wrap="square" lIns="0" tIns="0" rIns="0" bIns="0" rtlCol="0"/>
            <a:lstStyle/>
            <a:p>
              <a:endParaRPr/>
            </a:p>
          </p:txBody>
        </p:sp>
        <p:sp>
          <p:nvSpPr>
            <p:cNvPr id="5" name="object 5"/>
            <p:cNvSpPr/>
            <p:nvPr/>
          </p:nvSpPr>
          <p:spPr>
            <a:xfrm>
              <a:off x="9218462" y="3084285"/>
              <a:ext cx="1069975" cy="461645"/>
            </a:xfrm>
            <a:custGeom>
              <a:avLst/>
              <a:gdLst/>
              <a:ahLst/>
              <a:cxnLst/>
              <a:rect l="l" t="t" r="r" b="b"/>
              <a:pathLst>
                <a:path w="1069975" h="461645">
                  <a:moveTo>
                    <a:pt x="0" y="461340"/>
                  </a:moveTo>
                  <a:lnTo>
                    <a:pt x="397192" y="215290"/>
                  </a:lnTo>
                  <a:lnTo>
                    <a:pt x="702729" y="399834"/>
                  </a:lnTo>
                  <a:lnTo>
                    <a:pt x="1069365" y="0"/>
                  </a:lnTo>
                  <a:lnTo>
                    <a:pt x="1069365" y="92265"/>
                  </a:lnTo>
                </a:path>
                <a:path w="1069975" h="461645">
                  <a:moveTo>
                    <a:pt x="1069365" y="0"/>
                  </a:moveTo>
                  <a:lnTo>
                    <a:pt x="977696" y="0"/>
                  </a:lnTo>
                </a:path>
              </a:pathLst>
            </a:custGeom>
            <a:ln w="55473">
              <a:solidFill>
                <a:srgbClr val="FFFFFF"/>
              </a:solidFill>
            </a:ln>
          </p:spPr>
          <p:txBody>
            <a:bodyPr wrap="square" lIns="0" tIns="0" rIns="0" bIns="0" rtlCol="0"/>
            <a:lstStyle/>
            <a:p>
              <a:endParaRPr/>
            </a:p>
          </p:txBody>
        </p:sp>
        <p:sp>
          <p:nvSpPr>
            <p:cNvPr id="6" name="object 6"/>
            <p:cNvSpPr/>
            <p:nvPr/>
          </p:nvSpPr>
          <p:spPr>
            <a:xfrm>
              <a:off x="8536487" y="4365498"/>
              <a:ext cx="2574290" cy="852805"/>
            </a:xfrm>
            <a:custGeom>
              <a:avLst/>
              <a:gdLst/>
              <a:ahLst/>
              <a:cxnLst/>
              <a:rect l="l" t="t" r="r" b="b"/>
              <a:pathLst>
                <a:path w="2574290" h="852804">
                  <a:moveTo>
                    <a:pt x="2574102" y="0"/>
                  </a:moveTo>
                  <a:lnTo>
                    <a:pt x="0" y="0"/>
                  </a:lnTo>
                  <a:lnTo>
                    <a:pt x="17850" y="40355"/>
                  </a:lnTo>
                  <a:lnTo>
                    <a:pt x="37473" y="81080"/>
                  </a:lnTo>
                  <a:lnTo>
                    <a:pt x="58360" y="121060"/>
                  </a:lnTo>
                  <a:lnTo>
                    <a:pt x="80487" y="160269"/>
                  </a:lnTo>
                  <a:lnTo>
                    <a:pt x="103826" y="198681"/>
                  </a:lnTo>
                  <a:lnTo>
                    <a:pt x="128353" y="236271"/>
                  </a:lnTo>
                  <a:lnTo>
                    <a:pt x="154040" y="273012"/>
                  </a:lnTo>
                  <a:lnTo>
                    <a:pt x="180863" y="308878"/>
                  </a:lnTo>
                  <a:lnTo>
                    <a:pt x="208794" y="343843"/>
                  </a:lnTo>
                  <a:lnTo>
                    <a:pt x="237808" y="377881"/>
                  </a:lnTo>
                  <a:lnTo>
                    <a:pt x="267879" y="410967"/>
                  </a:lnTo>
                  <a:lnTo>
                    <a:pt x="298981" y="443074"/>
                  </a:lnTo>
                  <a:lnTo>
                    <a:pt x="331088" y="474176"/>
                  </a:lnTo>
                  <a:lnTo>
                    <a:pt x="364174" y="504247"/>
                  </a:lnTo>
                  <a:lnTo>
                    <a:pt x="398212" y="533261"/>
                  </a:lnTo>
                  <a:lnTo>
                    <a:pt x="433178" y="561192"/>
                  </a:lnTo>
                  <a:lnTo>
                    <a:pt x="469044" y="588015"/>
                  </a:lnTo>
                  <a:lnTo>
                    <a:pt x="505784" y="613702"/>
                  </a:lnTo>
                  <a:lnTo>
                    <a:pt x="543374" y="638229"/>
                  </a:lnTo>
                  <a:lnTo>
                    <a:pt x="581786" y="661568"/>
                  </a:lnTo>
                  <a:lnTo>
                    <a:pt x="620996" y="683695"/>
                  </a:lnTo>
                  <a:lnTo>
                    <a:pt x="660975" y="704583"/>
                  </a:lnTo>
                  <a:lnTo>
                    <a:pt x="701700" y="724205"/>
                  </a:lnTo>
                  <a:lnTo>
                    <a:pt x="743143" y="742537"/>
                  </a:lnTo>
                  <a:lnTo>
                    <a:pt x="785279" y="759551"/>
                  </a:lnTo>
                  <a:lnTo>
                    <a:pt x="828082" y="775223"/>
                  </a:lnTo>
                  <a:lnTo>
                    <a:pt x="871525" y="789525"/>
                  </a:lnTo>
                  <a:lnTo>
                    <a:pt x="915583" y="802433"/>
                  </a:lnTo>
                  <a:lnTo>
                    <a:pt x="960229" y="813919"/>
                  </a:lnTo>
                  <a:lnTo>
                    <a:pt x="1005438" y="823958"/>
                  </a:lnTo>
                  <a:lnTo>
                    <a:pt x="1051184" y="832524"/>
                  </a:lnTo>
                  <a:lnTo>
                    <a:pt x="1097440" y="839591"/>
                  </a:lnTo>
                  <a:lnTo>
                    <a:pt x="1144181" y="845133"/>
                  </a:lnTo>
                  <a:lnTo>
                    <a:pt x="1191381" y="849124"/>
                  </a:lnTo>
                  <a:lnTo>
                    <a:pt x="1239012" y="851537"/>
                  </a:lnTo>
                  <a:lnTo>
                    <a:pt x="1287051" y="852347"/>
                  </a:lnTo>
                  <a:lnTo>
                    <a:pt x="1335089" y="851537"/>
                  </a:lnTo>
                  <a:lnTo>
                    <a:pt x="1382721" y="849124"/>
                  </a:lnTo>
                  <a:lnTo>
                    <a:pt x="1429921" y="845133"/>
                  </a:lnTo>
                  <a:lnTo>
                    <a:pt x="1476661" y="839591"/>
                  </a:lnTo>
                  <a:lnTo>
                    <a:pt x="1522918" y="832524"/>
                  </a:lnTo>
                  <a:lnTo>
                    <a:pt x="1568663" y="823958"/>
                  </a:lnTo>
                  <a:lnTo>
                    <a:pt x="1613872" y="813919"/>
                  </a:lnTo>
                  <a:lnTo>
                    <a:pt x="1658519" y="802433"/>
                  </a:lnTo>
                  <a:lnTo>
                    <a:pt x="1702577" y="789525"/>
                  </a:lnTo>
                  <a:lnTo>
                    <a:pt x="1746020" y="775223"/>
                  </a:lnTo>
                  <a:lnTo>
                    <a:pt x="1788823" y="759551"/>
                  </a:lnTo>
                  <a:lnTo>
                    <a:pt x="1830959" y="742537"/>
                  </a:lnTo>
                  <a:lnTo>
                    <a:pt x="1872402" y="724205"/>
                  </a:lnTo>
                  <a:lnTo>
                    <a:pt x="1913126" y="704583"/>
                  </a:lnTo>
                  <a:lnTo>
                    <a:pt x="1953106" y="683695"/>
                  </a:lnTo>
                  <a:lnTo>
                    <a:pt x="1992315" y="661568"/>
                  </a:lnTo>
                  <a:lnTo>
                    <a:pt x="2030728" y="638229"/>
                  </a:lnTo>
                  <a:lnTo>
                    <a:pt x="2068317" y="613702"/>
                  </a:lnTo>
                  <a:lnTo>
                    <a:pt x="2105058" y="588015"/>
                  </a:lnTo>
                  <a:lnTo>
                    <a:pt x="2140924" y="561192"/>
                  </a:lnTo>
                  <a:lnTo>
                    <a:pt x="2175889" y="533261"/>
                  </a:lnTo>
                  <a:lnTo>
                    <a:pt x="2209928" y="504247"/>
                  </a:lnTo>
                  <a:lnTo>
                    <a:pt x="2243014" y="474176"/>
                  </a:lnTo>
                  <a:lnTo>
                    <a:pt x="2275120" y="443074"/>
                  </a:lnTo>
                  <a:lnTo>
                    <a:pt x="2306222" y="410967"/>
                  </a:lnTo>
                  <a:lnTo>
                    <a:pt x="2336293" y="377881"/>
                  </a:lnTo>
                  <a:lnTo>
                    <a:pt x="2365308" y="343843"/>
                  </a:lnTo>
                  <a:lnTo>
                    <a:pt x="2393239" y="308878"/>
                  </a:lnTo>
                  <a:lnTo>
                    <a:pt x="2420061" y="273012"/>
                  </a:lnTo>
                  <a:lnTo>
                    <a:pt x="2445749" y="236271"/>
                  </a:lnTo>
                  <a:lnTo>
                    <a:pt x="2470275" y="198681"/>
                  </a:lnTo>
                  <a:lnTo>
                    <a:pt x="2493615" y="160269"/>
                  </a:lnTo>
                  <a:lnTo>
                    <a:pt x="2515741" y="121060"/>
                  </a:lnTo>
                  <a:lnTo>
                    <a:pt x="2536629" y="81080"/>
                  </a:lnTo>
                  <a:lnTo>
                    <a:pt x="2556252" y="40355"/>
                  </a:lnTo>
                  <a:lnTo>
                    <a:pt x="2574102" y="0"/>
                  </a:lnTo>
                  <a:close/>
                </a:path>
              </a:pathLst>
            </a:custGeom>
            <a:solidFill>
              <a:srgbClr val="C3C9C5"/>
            </a:solidFill>
          </p:spPr>
          <p:txBody>
            <a:bodyPr wrap="square" lIns="0" tIns="0" rIns="0" bIns="0" rtlCol="0"/>
            <a:lstStyle/>
            <a:p>
              <a:endParaRPr/>
            </a:p>
          </p:txBody>
        </p:sp>
      </p:grpSp>
      <p:sp>
        <p:nvSpPr>
          <p:cNvPr id="7" name="object 7"/>
          <p:cNvSpPr txBox="1">
            <a:spLocks noGrp="1"/>
          </p:cNvSpPr>
          <p:nvPr>
            <p:ph type="title"/>
          </p:nvPr>
        </p:nvSpPr>
        <p:spPr>
          <a:xfrm>
            <a:off x="788923" y="3638849"/>
            <a:ext cx="4696460" cy="652102"/>
          </a:xfrm>
          <a:prstGeom prst="rect">
            <a:avLst/>
          </a:prstGeom>
        </p:spPr>
        <p:txBody>
          <a:bodyPr vert="horz" wrap="square" lIns="0" tIns="83820" rIns="0" bIns="0" rtlCol="0">
            <a:spAutoFit/>
          </a:bodyPr>
          <a:lstStyle/>
          <a:p>
            <a:pPr marL="12700" marR="5080">
              <a:lnSpc>
                <a:spcPts val="4300"/>
              </a:lnSpc>
              <a:spcBef>
                <a:spcPts val="660"/>
              </a:spcBef>
            </a:pPr>
            <a:r>
              <a:rPr lang="en-US" sz="4000" dirty="0">
                <a:solidFill>
                  <a:srgbClr val="FFFFFF"/>
                </a:solidFill>
              </a:rPr>
              <a:t>Planning For Success</a:t>
            </a:r>
            <a:endParaRPr sz="4000"/>
          </a:p>
        </p:txBody>
      </p:sp>
      <p:sp>
        <p:nvSpPr>
          <p:cNvPr id="8" name="object 8"/>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2</a:t>
            </a:r>
            <a:endParaRPr sz="1100">
              <a:latin typeface="DIN 2014 Bold"/>
              <a:cs typeface="DIN 2014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E1E5E3"/>
          </a:solidFill>
        </p:spPr>
        <p:txBody>
          <a:bodyPr wrap="square" lIns="0" tIns="0" rIns="0" bIns="0" rtlCol="0"/>
          <a:lstStyle/>
          <a:p>
            <a:endParaRPr/>
          </a:p>
        </p:txBody>
      </p:sp>
      <p:sp>
        <p:nvSpPr>
          <p:cNvPr id="3" name="object 3"/>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sz="1100">
              <a:latin typeface="DIN 2014 Bold"/>
              <a:cs typeface="DIN 2014 Bold"/>
            </a:endParaRPr>
          </a:p>
        </p:txBody>
      </p:sp>
      <p:sp>
        <p:nvSpPr>
          <p:cNvPr id="4" name="object 4"/>
          <p:cNvSpPr txBox="1"/>
          <p:nvPr/>
        </p:nvSpPr>
        <p:spPr>
          <a:xfrm>
            <a:off x="750823" y="798467"/>
            <a:ext cx="2922270" cy="29540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Securing</a:t>
            </a:r>
            <a:r>
              <a:rPr sz="2800" b="1" spc="-114" dirty="0">
                <a:solidFill>
                  <a:srgbClr val="716A66"/>
                </a:solidFill>
                <a:latin typeface="DIN 2014 Bold"/>
                <a:cs typeface="DIN 2014 Bold"/>
              </a:rPr>
              <a:t> </a:t>
            </a:r>
            <a:r>
              <a:rPr sz="2800" b="1" spc="-20" dirty="0">
                <a:solidFill>
                  <a:srgbClr val="716A66"/>
                </a:solidFill>
                <a:latin typeface="DIN 2014 Bold"/>
                <a:cs typeface="DIN 2014 Bold"/>
              </a:rPr>
              <a:t>GPOs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a:lnSpc>
                <a:spcPct val="100000"/>
              </a:lnSpc>
              <a:spcBef>
                <a:spcPts val="1800"/>
              </a:spcBef>
            </a:pPr>
            <a:r>
              <a:rPr sz="3600" dirty="0">
                <a:solidFill>
                  <a:srgbClr val="716A66"/>
                </a:solidFill>
                <a:latin typeface="DIN 2014 Light"/>
                <a:cs typeface="DIN 2014 Light"/>
              </a:rPr>
              <a:t>What</a:t>
            </a:r>
            <a:r>
              <a:rPr sz="3600" spc="-15" dirty="0">
                <a:solidFill>
                  <a:srgbClr val="716A66"/>
                </a:solidFill>
                <a:latin typeface="DIN 2014 Light"/>
                <a:cs typeface="DIN 2014 Light"/>
              </a:rPr>
              <a:t> </a:t>
            </a:r>
            <a:r>
              <a:rPr sz="3600" dirty="0">
                <a:solidFill>
                  <a:srgbClr val="716A66"/>
                </a:solidFill>
                <a:latin typeface="DIN 2014 Light"/>
                <a:cs typeface="DIN 2014 Light"/>
              </a:rPr>
              <a:t>is</a:t>
            </a:r>
            <a:r>
              <a:rPr sz="3600" spc="-15" dirty="0">
                <a:solidFill>
                  <a:srgbClr val="716A66"/>
                </a:solidFill>
                <a:latin typeface="DIN 2014 Light"/>
                <a:cs typeface="DIN 2014 Light"/>
              </a:rPr>
              <a:t> </a:t>
            </a:r>
            <a:r>
              <a:rPr sz="3600" dirty="0">
                <a:solidFill>
                  <a:srgbClr val="716A66"/>
                </a:solidFill>
                <a:latin typeface="DIN 2014 Light"/>
                <a:cs typeface="DIN 2014 Light"/>
              </a:rPr>
              <a:t>a</a:t>
            </a:r>
            <a:r>
              <a:rPr sz="3600" spc="-15" dirty="0">
                <a:solidFill>
                  <a:srgbClr val="716A66"/>
                </a:solidFill>
                <a:latin typeface="DIN 2014 Light"/>
                <a:cs typeface="DIN 2014 Light"/>
              </a:rPr>
              <a:t> </a:t>
            </a:r>
            <a:r>
              <a:rPr sz="3600" spc="-20" dirty="0">
                <a:solidFill>
                  <a:srgbClr val="716A66"/>
                </a:solidFill>
                <a:latin typeface="DIN 2014 Light"/>
                <a:cs typeface="DIN 2014 Light"/>
              </a:rPr>
              <a:t>GPO?</a:t>
            </a:r>
            <a:endParaRPr sz="3600">
              <a:latin typeface="DIN 2014 Light"/>
              <a:cs typeface="DIN 2014 Light"/>
            </a:endParaRPr>
          </a:p>
        </p:txBody>
      </p:sp>
      <p:grpSp>
        <p:nvGrpSpPr>
          <p:cNvPr id="5" name="object 5"/>
          <p:cNvGrpSpPr/>
          <p:nvPr/>
        </p:nvGrpSpPr>
        <p:grpSpPr>
          <a:xfrm>
            <a:off x="8001000" y="0"/>
            <a:ext cx="4188460" cy="6858000"/>
            <a:chOff x="8001000" y="0"/>
            <a:chExt cx="4188460" cy="6858000"/>
          </a:xfrm>
        </p:grpSpPr>
        <p:sp>
          <p:nvSpPr>
            <p:cNvPr id="6" name="object 6"/>
            <p:cNvSpPr/>
            <p:nvPr/>
          </p:nvSpPr>
          <p:spPr>
            <a:xfrm>
              <a:off x="8001000" y="0"/>
              <a:ext cx="4188460" cy="6858000"/>
            </a:xfrm>
            <a:custGeom>
              <a:avLst/>
              <a:gdLst/>
              <a:ahLst/>
              <a:cxnLst/>
              <a:rect l="l" t="t" r="r" b="b"/>
              <a:pathLst>
                <a:path w="4188459" h="6858000">
                  <a:moveTo>
                    <a:pt x="4187950" y="0"/>
                  </a:moveTo>
                  <a:lnTo>
                    <a:pt x="1768101" y="0"/>
                  </a:lnTo>
                  <a:lnTo>
                    <a:pt x="1741533" y="18003"/>
                  </a:lnTo>
                  <a:lnTo>
                    <a:pt x="1704566" y="43663"/>
                  </a:lnTo>
                  <a:lnTo>
                    <a:pt x="1667903" y="69726"/>
                  </a:lnTo>
                  <a:lnTo>
                    <a:pt x="1631546" y="96188"/>
                  </a:lnTo>
                  <a:lnTo>
                    <a:pt x="1595500" y="123048"/>
                  </a:lnTo>
                  <a:lnTo>
                    <a:pt x="1559766" y="150301"/>
                  </a:lnTo>
                  <a:lnTo>
                    <a:pt x="1524350" y="177944"/>
                  </a:lnTo>
                  <a:lnTo>
                    <a:pt x="1489253" y="205974"/>
                  </a:lnTo>
                  <a:lnTo>
                    <a:pt x="1454479" y="234387"/>
                  </a:lnTo>
                  <a:lnTo>
                    <a:pt x="1420031" y="263182"/>
                  </a:lnTo>
                  <a:lnTo>
                    <a:pt x="1385912" y="292354"/>
                  </a:lnTo>
                  <a:lnTo>
                    <a:pt x="1352126" y="321899"/>
                  </a:lnTo>
                  <a:lnTo>
                    <a:pt x="1318675" y="351816"/>
                  </a:lnTo>
                  <a:lnTo>
                    <a:pt x="1285564" y="382101"/>
                  </a:lnTo>
                  <a:lnTo>
                    <a:pt x="1252794" y="412750"/>
                  </a:lnTo>
                  <a:lnTo>
                    <a:pt x="1220370" y="443761"/>
                  </a:lnTo>
                  <a:lnTo>
                    <a:pt x="1188295" y="475130"/>
                  </a:lnTo>
                  <a:lnTo>
                    <a:pt x="1156571" y="506854"/>
                  </a:lnTo>
                  <a:lnTo>
                    <a:pt x="1125202" y="538929"/>
                  </a:lnTo>
                  <a:lnTo>
                    <a:pt x="1094192" y="571353"/>
                  </a:lnTo>
                  <a:lnTo>
                    <a:pt x="1063542" y="604122"/>
                  </a:lnTo>
                  <a:lnTo>
                    <a:pt x="1033258" y="637234"/>
                  </a:lnTo>
                  <a:lnTo>
                    <a:pt x="1003341" y="670684"/>
                  </a:lnTo>
                  <a:lnTo>
                    <a:pt x="973795" y="704471"/>
                  </a:lnTo>
                  <a:lnTo>
                    <a:pt x="944623" y="738589"/>
                  </a:lnTo>
                  <a:lnTo>
                    <a:pt x="915829" y="773037"/>
                  </a:lnTo>
                  <a:lnTo>
                    <a:pt x="887415" y="807811"/>
                  </a:lnTo>
                  <a:lnTo>
                    <a:pt x="859385" y="842908"/>
                  </a:lnTo>
                  <a:lnTo>
                    <a:pt x="831742" y="878325"/>
                  </a:lnTo>
                  <a:lnTo>
                    <a:pt x="804489" y="914058"/>
                  </a:lnTo>
                  <a:lnTo>
                    <a:pt x="777630" y="950105"/>
                  </a:lnTo>
                  <a:lnTo>
                    <a:pt x="751167" y="986461"/>
                  </a:lnTo>
                  <a:lnTo>
                    <a:pt x="725104" y="1023125"/>
                  </a:lnTo>
                  <a:lnTo>
                    <a:pt x="699444" y="1060092"/>
                  </a:lnTo>
                  <a:lnTo>
                    <a:pt x="674191" y="1097359"/>
                  </a:lnTo>
                  <a:lnTo>
                    <a:pt x="649346" y="1134924"/>
                  </a:lnTo>
                  <a:lnTo>
                    <a:pt x="624915" y="1172783"/>
                  </a:lnTo>
                  <a:lnTo>
                    <a:pt x="600899" y="1210933"/>
                  </a:lnTo>
                  <a:lnTo>
                    <a:pt x="577302" y="1249370"/>
                  </a:lnTo>
                  <a:lnTo>
                    <a:pt x="554128" y="1288092"/>
                  </a:lnTo>
                  <a:lnTo>
                    <a:pt x="531379" y="1327095"/>
                  </a:lnTo>
                  <a:lnTo>
                    <a:pt x="509059" y="1366376"/>
                  </a:lnTo>
                  <a:lnTo>
                    <a:pt x="487170" y="1405932"/>
                  </a:lnTo>
                  <a:lnTo>
                    <a:pt x="465717" y="1445760"/>
                  </a:lnTo>
                  <a:lnTo>
                    <a:pt x="444702" y="1485856"/>
                  </a:lnTo>
                  <a:lnTo>
                    <a:pt x="424128" y="1526217"/>
                  </a:lnTo>
                  <a:lnTo>
                    <a:pt x="403999" y="1566840"/>
                  </a:lnTo>
                  <a:lnTo>
                    <a:pt x="384318" y="1607722"/>
                  </a:lnTo>
                  <a:lnTo>
                    <a:pt x="365088" y="1648860"/>
                  </a:lnTo>
                  <a:lnTo>
                    <a:pt x="346313" y="1690250"/>
                  </a:lnTo>
                  <a:lnTo>
                    <a:pt x="327995" y="1731889"/>
                  </a:lnTo>
                  <a:lnTo>
                    <a:pt x="310137" y="1773774"/>
                  </a:lnTo>
                  <a:lnTo>
                    <a:pt x="292744" y="1815902"/>
                  </a:lnTo>
                  <a:lnTo>
                    <a:pt x="275818" y="1858269"/>
                  </a:lnTo>
                  <a:lnTo>
                    <a:pt x="259362" y="1900873"/>
                  </a:lnTo>
                  <a:lnTo>
                    <a:pt x="243379" y="1943710"/>
                  </a:lnTo>
                  <a:lnTo>
                    <a:pt x="227874" y="1986777"/>
                  </a:lnTo>
                  <a:lnTo>
                    <a:pt x="212848" y="2030071"/>
                  </a:lnTo>
                  <a:lnTo>
                    <a:pt x="198305" y="2073588"/>
                  </a:lnTo>
                  <a:lnTo>
                    <a:pt x="184249" y="2117326"/>
                  </a:lnTo>
                  <a:lnTo>
                    <a:pt x="170683" y="2161281"/>
                  </a:lnTo>
                  <a:lnTo>
                    <a:pt x="157609" y="2205449"/>
                  </a:lnTo>
                  <a:lnTo>
                    <a:pt x="145031" y="2249829"/>
                  </a:lnTo>
                  <a:lnTo>
                    <a:pt x="132952" y="2294416"/>
                  </a:lnTo>
                  <a:lnTo>
                    <a:pt x="121376" y="2339207"/>
                  </a:lnTo>
                  <a:lnTo>
                    <a:pt x="110305" y="2384199"/>
                  </a:lnTo>
                  <a:lnTo>
                    <a:pt x="99743" y="2429390"/>
                  </a:lnTo>
                  <a:lnTo>
                    <a:pt x="89693" y="2474774"/>
                  </a:lnTo>
                  <a:lnTo>
                    <a:pt x="80158" y="2520351"/>
                  </a:lnTo>
                  <a:lnTo>
                    <a:pt x="71142" y="2566116"/>
                  </a:lnTo>
                  <a:lnTo>
                    <a:pt x="62647" y="2612066"/>
                  </a:lnTo>
                  <a:lnTo>
                    <a:pt x="54677" y="2658197"/>
                  </a:lnTo>
                  <a:lnTo>
                    <a:pt x="47236" y="2704508"/>
                  </a:lnTo>
                  <a:lnTo>
                    <a:pt x="40325" y="2750994"/>
                  </a:lnTo>
                  <a:lnTo>
                    <a:pt x="33949" y="2797652"/>
                  </a:lnTo>
                  <a:lnTo>
                    <a:pt x="28110" y="2844479"/>
                  </a:lnTo>
                  <a:lnTo>
                    <a:pt x="22812" y="2891472"/>
                  </a:lnTo>
                  <a:lnTo>
                    <a:pt x="18059" y="2938628"/>
                  </a:lnTo>
                  <a:lnTo>
                    <a:pt x="13852" y="2985943"/>
                  </a:lnTo>
                  <a:lnTo>
                    <a:pt x="10196" y="3033414"/>
                  </a:lnTo>
                  <a:lnTo>
                    <a:pt x="7094" y="3081039"/>
                  </a:lnTo>
                  <a:lnTo>
                    <a:pt x="4548" y="3128813"/>
                  </a:lnTo>
                  <a:lnTo>
                    <a:pt x="2563" y="3176734"/>
                  </a:lnTo>
                  <a:lnTo>
                    <a:pt x="1141" y="3224798"/>
                  </a:lnTo>
                  <a:lnTo>
                    <a:pt x="285" y="3273003"/>
                  </a:lnTo>
                  <a:lnTo>
                    <a:pt x="0" y="3321344"/>
                  </a:lnTo>
                  <a:lnTo>
                    <a:pt x="285" y="3369686"/>
                  </a:lnTo>
                  <a:lnTo>
                    <a:pt x="1141" y="3417890"/>
                  </a:lnTo>
                  <a:lnTo>
                    <a:pt x="2563" y="3465955"/>
                  </a:lnTo>
                  <a:lnTo>
                    <a:pt x="4548" y="3513875"/>
                  </a:lnTo>
                  <a:lnTo>
                    <a:pt x="7094" y="3561650"/>
                  </a:lnTo>
                  <a:lnTo>
                    <a:pt x="10196" y="3609274"/>
                  </a:lnTo>
                  <a:lnTo>
                    <a:pt x="13852" y="3656745"/>
                  </a:lnTo>
                  <a:lnTo>
                    <a:pt x="18059" y="3704061"/>
                  </a:lnTo>
                  <a:lnTo>
                    <a:pt x="22812" y="3751216"/>
                  </a:lnTo>
                  <a:lnTo>
                    <a:pt x="28110" y="3798209"/>
                  </a:lnTo>
                  <a:lnTo>
                    <a:pt x="33949" y="3845037"/>
                  </a:lnTo>
                  <a:lnTo>
                    <a:pt x="40325" y="3891695"/>
                  </a:lnTo>
                  <a:lnTo>
                    <a:pt x="47236" y="3938181"/>
                  </a:lnTo>
                  <a:lnTo>
                    <a:pt x="54677" y="3984491"/>
                  </a:lnTo>
                  <a:lnTo>
                    <a:pt x="62647" y="4030623"/>
                  </a:lnTo>
                  <a:lnTo>
                    <a:pt x="71142" y="4076573"/>
                  </a:lnTo>
                  <a:lnTo>
                    <a:pt x="80158" y="4122337"/>
                  </a:lnTo>
                  <a:lnTo>
                    <a:pt x="89693" y="4167914"/>
                  </a:lnTo>
                  <a:lnTo>
                    <a:pt x="99743" y="4213299"/>
                  </a:lnTo>
                  <a:lnTo>
                    <a:pt x="110305" y="4258489"/>
                  </a:lnTo>
                  <a:lnTo>
                    <a:pt x="121376" y="4303481"/>
                  </a:lnTo>
                  <a:lnTo>
                    <a:pt x="132952" y="4348273"/>
                  </a:lnTo>
                  <a:lnTo>
                    <a:pt x="145031" y="4392860"/>
                  </a:lnTo>
                  <a:lnTo>
                    <a:pt x="157609" y="4437239"/>
                  </a:lnTo>
                  <a:lnTo>
                    <a:pt x="170683" y="4481408"/>
                  </a:lnTo>
                  <a:lnTo>
                    <a:pt x="184249" y="4525362"/>
                  </a:lnTo>
                  <a:lnTo>
                    <a:pt x="198305" y="4569100"/>
                  </a:lnTo>
                  <a:lnTo>
                    <a:pt x="212848" y="4612617"/>
                  </a:lnTo>
                  <a:lnTo>
                    <a:pt x="227874" y="4655911"/>
                  </a:lnTo>
                  <a:lnTo>
                    <a:pt x="243379" y="4698978"/>
                  </a:lnTo>
                  <a:lnTo>
                    <a:pt x="259362" y="4741815"/>
                  </a:lnTo>
                  <a:lnTo>
                    <a:pt x="275818" y="4784419"/>
                  </a:lnTo>
                  <a:lnTo>
                    <a:pt x="292744" y="4826786"/>
                  </a:lnTo>
                  <a:lnTo>
                    <a:pt x="310137" y="4868914"/>
                  </a:lnTo>
                  <a:lnTo>
                    <a:pt x="327995" y="4910799"/>
                  </a:lnTo>
                  <a:lnTo>
                    <a:pt x="346313" y="4952439"/>
                  </a:lnTo>
                  <a:lnTo>
                    <a:pt x="365088" y="4993829"/>
                  </a:lnTo>
                  <a:lnTo>
                    <a:pt x="384318" y="5034966"/>
                  </a:lnTo>
                  <a:lnTo>
                    <a:pt x="403999" y="5075848"/>
                  </a:lnTo>
                  <a:lnTo>
                    <a:pt x="424128" y="5116471"/>
                  </a:lnTo>
                  <a:lnTo>
                    <a:pt x="444702" y="5156833"/>
                  </a:lnTo>
                  <a:lnTo>
                    <a:pt x="465717" y="5196929"/>
                  </a:lnTo>
                  <a:lnTo>
                    <a:pt x="487170" y="5236756"/>
                  </a:lnTo>
                  <a:lnTo>
                    <a:pt x="509059" y="5276312"/>
                  </a:lnTo>
                  <a:lnTo>
                    <a:pt x="531379" y="5315593"/>
                  </a:lnTo>
                  <a:lnTo>
                    <a:pt x="554128" y="5354596"/>
                  </a:lnTo>
                  <a:lnTo>
                    <a:pt x="577302" y="5393318"/>
                  </a:lnTo>
                  <a:lnTo>
                    <a:pt x="600899" y="5431755"/>
                  </a:lnTo>
                  <a:lnTo>
                    <a:pt x="624915" y="5469905"/>
                  </a:lnTo>
                  <a:lnTo>
                    <a:pt x="649346" y="5507764"/>
                  </a:lnTo>
                  <a:lnTo>
                    <a:pt x="674191" y="5545329"/>
                  </a:lnTo>
                  <a:lnTo>
                    <a:pt x="699444" y="5582596"/>
                  </a:lnTo>
                  <a:lnTo>
                    <a:pt x="725104" y="5619564"/>
                  </a:lnTo>
                  <a:lnTo>
                    <a:pt x="751167" y="5656227"/>
                  </a:lnTo>
                  <a:lnTo>
                    <a:pt x="777630" y="5692584"/>
                  </a:lnTo>
                  <a:lnTo>
                    <a:pt x="804489" y="5728630"/>
                  </a:lnTo>
                  <a:lnTo>
                    <a:pt x="831742" y="5764363"/>
                  </a:lnTo>
                  <a:lnTo>
                    <a:pt x="859385" y="5799780"/>
                  </a:lnTo>
                  <a:lnTo>
                    <a:pt x="887415" y="5834877"/>
                  </a:lnTo>
                  <a:lnTo>
                    <a:pt x="915829" y="5869651"/>
                  </a:lnTo>
                  <a:lnTo>
                    <a:pt x="944623" y="5904099"/>
                  </a:lnTo>
                  <a:lnTo>
                    <a:pt x="973795" y="5938218"/>
                  </a:lnTo>
                  <a:lnTo>
                    <a:pt x="1003341" y="5972004"/>
                  </a:lnTo>
                  <a:lnTo>
                    <a:pt x="1033258" y="6005454"/>
                  </a:lnTo>
                  <a:lnTo>
                    <a:pt x="1063542" y="6038566"/>
                  </a:lnTo>
                  <a:lnTo>
                    <a:pt x="1094192" y="6071335"/>
                  </a:lnTo>
                  <a:lnTo>
                    <a:pt x="1125202" y="6103759"/>
                  </a:lnTo>
                  <a:lnTo>
                    <a:pt x="1156571" y="6135835"/>
                  </a:lnTo>
                  <a:lnTo>
                    <a:pt x="1188295" y="6167558"/>
                  </a:lnTo>
                  <a:lnTo>
                    <a:pt x="1220370" y="6198927"/>
                  </a:lnTo>
                  <a:lnTo>
                    <a:pt x="1252794" y="6229938"/>
                  </a:lnTo>
                  <a:lnTo>
                    <a:pt x="1285564" y="6260587"/>
                  </a:lnTo>
                  <a:lnTo>
                    <a:pt x="1318675" y="6290872"/>
                  </a:lnTo>
                  <a:lnTo>
                    <a:pt x="1352126" y="6320789"/>
                  </a:lnTo>
                  <a:lnTo>
                    <a:pt x="1385912" y="6350335"/>
                  </a:lnTo>
                  <a:lnTo>
                    <a:pt x="1420031" y="6379507"/>
                  </a:lnTo>
                  <a:lnTo>
                    <a:pt x="1454479" y="6408301"/>
                  </a:lnTo>
                  <a:lnTo>
                    <a:pt x="1489253" y="6436715"/>
                  </a:lnTo>
                  <a:lnTo>
                    <a:pt x="1524350" y="6464745"/>
                  </a:lnTo>
                  <a:lnTo>
                    <a:pt x="1559766" y="6492388"/>
                  </a:lnTo>
                  <a:lnTo>
                    <a:pt x="1595500" y="6519640"/>
                  </a:lnTo>
                  <a:lnTo>
                    <a:pt x="1631546" y="6546500"/>
                  </a:lnTo>
                  <a:lnTo>
                    <a:pt x="1667903" y="6572963"/>
                  </a:lnTo>
                  <a:lnTo>
                    <a:pt x="1704566" y="6599026"/>
                  </a:lnTo>
                  <a:lnTo>
                    <a:pt x="1741533" y="6624685"/>
                  </a:lnTo>
                  <a:lnTo>
                    <a:pt x="1778801" y="6649939"/>
                  </a:lnTo>
                  <a:lnTo>
                    <a:pt x="1816366" y="6674783"/>
                  </a:lnTo>
                  <a:lnTo>
                    <a:pt x="1854224" y="6699215"/>
                  </a:lnTo>
                  <a:lnTo>
                    <a:pt x="1892374" y="6723231"/>
                  </a:lnTo>
                  <a:lnTo>
                    <a:pt x="1930812" y="6746827"/>
                  </a:lnTo>
                  <a:lnTo>
                    <a:pt x="1969533" y="6770002"/>
                  </a:lnTo>
                  <a:lnTo>
                    <a:pt x="2008537" y="6792751"/>
                  </a:lnTo>
                  <a:lnTo>
                    <a:pt x="2047818" y="6815071"/>
                  </a:lnTo>
                  <a:lnTo>
                    <a:pt x="2087374" y="6836959"/>
                  </a:lnTo>
                  <a:lnTo>
                    <a:pt x="2126434" y="6858000"/>
                  </a:lnTo>
                  <a:lnTo>
                    <a:pt x="4187950" y="6858000"/>
                  </a:lnTo>
                  <a:lnTo>
                    <a:pt x="4187950" y="0"/>
                  </a:lnTo>
                  <a:close/>
                </a:path>
              </a:pathLst>
            </a:custGeom>
            <a:solidFill>
              <a:srgbClr val="FFFFFF">
                <a:alpha val="50000"/>
              </a:srgbClr>
            </a:solidFill>
          </p:spPr>
          <p:txBody>
            <a:bodyPr wrap="square" lIns="0" tIns="0" rIns="0" bIns="0" rtlCol="0"/>
            <a:lstStyle/>
            <a:p>
              <a:endParaRPr/>
            </a:p>
          </p:txBody>
        </p:sp>
        <p:sp>
          <p:nvSpPr>
            <p:cNvPr id="7" name="object 7"/>
            <p:cNvSpPr/>
            <p:nvPr/>
          </p:nvSpPr>
          <p:spPr>
            <a:xfrm>
              <a:off x="8437247" y="1863092"/>
              <a:ext cx="2916555" cy="2916555"/>
            </a:xfrm>
            <a:custGeom>
              <a:avLst/>
              <a:gdLst/>
              <a:ahLst/>
              <a:cxnLst/>
              <a:rect l="l" t="t" r="r" b="b"/>
              <a:pathLst>
                <a:path w="2916554" h="2916554">
                  <a:moveTo>
                    <a:pt x="1458252" y="0"/>
                  </a:moveTo>
                  <a:lnTo>
                    <a:pt x="1410116" y="779"/>
                  </a:lnTo>
                  <a:lnTo>
                    <a:pt x="1362371" y="3101"/>
                  </a:lnTo>
                  <a:lnTo>
                    <a:pt x="1315040" y="6943"/>
                  </a:lnTo>
                  <a:lnTo>
                    <a:pt x="1268147" y="12279"/>
                  </a:lnTo>
                  <a:lnTo>
                    <a:pt x="1221716" y="19086"/>
                  </a:lnTo>
                  <a:lnTo>
                    <a:pt x="1175770" y="27339"/>
                  </a:lnTo>
                  <a:lnTo>
                    <a:pt x="1130335" y="37016"/>
                  </a:lnTo>
                  <a:lnTo>
                    <a:pt x="1085435" y="48091"/>
                  </a:lnTo>
                  <a:lnTo>
                    <a:pt x="1041092" y="60541"/>
                  </a:lnTo>
                  <a:lnTo>
                    <a:pt x="997331" y="74342"/>
                  </a:lnTo>
                  <a:lnTo>
                    <a:pt x="954177" y="89470"/>
                  </a:lnTo>
                  <a:lnTo>
                    <a:pt x="911652" y="105900"/>
                  </a:lnTo>
                  <a:lnTo>
                    <a:pt x="869782" y="123609"/>
                  </a:lnTo>
                  <a:lnTo>
                    <a:pt x="828590" y="142573"/>
                  </a:lnTo>
                  <a:lnTo>
                    <a:pt x="788101" y="162767"/>
                  </a:lnTo>
                  <a:lnTo>
                    <a:pt x="748337" y="184168"/>
                  </a:lnTo>
                  <a:lnTo>
                    <a:pt x="709324" y="206751"/>
                  </a:lnTo>
                  <a:lnTo>
                    <a:pt x="671085" y="230494"/>
                  </a:lnTo>
                  <a:lnTo>
                    <a:pt x="633645" y="255370"/>
                  </a:lnTo>
                  <a:lnTo>
                    <a:pt x="597027" y="281358"/>
                  </a:lnTo>
                  <a:lnTo>
                    <a:pt x="561255" y="308431"/>
                  </a:lnTo>
                  <a:lnTo>
                    <a:pt x="526354" y="336568"/>
                  </a:lnTo>
                  <a:lnTo>
                    <a:pt x="492346" y="365743"/>
                  </a:lnTo>
                  <a:lnTo>
                    <a:pt x="459258" y="395932"/>
                  </a:lnTo>
                  <a:lnTo>
                    <a:pt x="427112" y="427112"/>
                  </a:lnTo>
                  <a:lnTo>
                    <a:pt x="395932" y="459258"/>
                  </a:lnTo>
                  <a:lnTo>
                    <a:pt x="365743" y="492346"/>
                  </a:lnTo>
                  <a:lnTo>
                    <a:pt x="336568" y="526354"/>
                  </a:lnTo>
                  <a:lnTo>
                    <a:pt x="308431" y="561255"/>
                  </a:lnTo>
                  <a:lnTo>
                    <a:pt x="281358" y="597027"/>
                  </a:lnTo>
                  <a:lnTo>
                    <a:pt x="255370" y="633645"/>
                  </a:lnTo>
                  <a:lnTo>
                    <a:pt x="230494" y="671085"/>
                  </a:lnTo>
                  <a:lnTo>
                    <a:pt x="206751" y="709324"/>
                  </a:lnTo>
                  <a:lnTo>
                    <a:pt x="184168" y="748337"/>
                  </a:lnTo>
                  <a:lnTo>
                    <a:pt x="162767" y="788101"/>
                  </a:lnTo>
                  <a:lnTo>
                    <a:pt x="142573" y="828590"/>
                  </a:lnTo>
                  <a:lnTo>
                    <a:pt x="123609" y="869782"/>
                  </a:lnTo>
                  <a:lnTo>
                    <a:pt x="105900" y="911652"/>
                  </a:lnTo>
                  <a:lnTo>
                    <a:pt x="89470" y="954177"/>
                  </a:lnTo>
                  <a:lnTo>
                    <a:pt x="74342" y="997331"/>
                  </a:lnTo>
                  <a:lnTo>
                    <a:pt x="60541" y="1041092"/>
                  </a:lnTo>
                  <a:lnTo>
                    <a:pt x="48091" y="1085435"/>
                  </a:lnTo>
                  <a:lnTo>
                    <a:pt x="37016" y="1130335"/>
                  </a:lnTo>
                  <a:lnTo>
                    <a:pt x="27339" y="1175770"/>
                  </a:lnTo>
                  <a:lnTo>
                    <a:pt x="19086" y="1221716"/>
                  </a:lnTo>
                  <a:lnTo>
                    <a:pt x="12279" y="1268147"/>
                  </a:lnTo>
                  <a:lnTo>
                    <a:pt x="6943" y="1315040"/>
                  </a:lnTo>
                  <a:lnTo>
                    <a:pt x="3101" y="1362371"/>
                  </a:lnTo>
                  <a:lnTo>
                    <a:pt x="779" y="1410116"/>
                  </a:lnTo>
                  <a:lnTo>
                    <a:pt x="0" y="1458252"/>
                  </a:lnTo>
                  <a:lnTo>
                    <a:pt x="779" y="1506387"/>
                  </a:lnTo>
                  <a:lnTo>
                    <a:pt x="3101" y="1554132"/>
                  </a:lnTo>
                  <a:lnTo>
                    <a:pt x="6943" y="1601463"/>
                  </a:lnTo>
                  <a:lnTo>
                    <a:pt x="12279" y="1648357"/>
                  </a:lnTo>
                  <a:lnTo>
                    <a:pt x="19086" y="1694788"/>
                  </a:lnTo>
                  <a:lnTo>
                    <a:pt x="27339" y="1740733"/>
                  </a:lnTo>
                  <a:lnTo>
                    <a:pt x="37016" y="1786168"/>
                  </a:lnTo>
                  <a:lnTo>
                    <a:pt x="48091" y="1831069"/>
                  </a:lnTo>
                  <a:lnTo>
                    <a:pt x="60541" y="1875411"/>
                  </a:lnTo>
                  <a:lnTo>
                    <a:pt x="74342" y="1919172"/>
                  </a:lnTo>
                  <a:lnTo>
                    <a:pt x="89470" y="1962327"/>
                  </a:lnTo>
                  <a:lnTo>
                    <a:pt x="105900" y="2004851"/>
                  </a:lnTo>
                  <a:lnTo>
                    <a:pt x="123609" y="2046721"/>
                  </a:lnTo>
                  <a:lnTo>
                    <a:pt x="142573" y="2087913"/>
                  </a:lnTo>
                  <a:lnTo>
                    <a:pt x="162767" y="2128402"/>
                  </a:lnTo>
                  <a:lnTo>
                    <a:pt x="184168" y="2168166"/>
                  </a:lnTo>
                  <a:lnTo>
                    <a:pt x="206751" y="2207179"/>
                  </a:lnTo>
                  <a:lnTo>
                    <a:pt x="230494" y="2245418"/>
                  </a:lnTo>
                  <a:lnTo>
                    <a:pt x="255370" y="2282858"/>
                  </a:lnTo>
                  <a:lnTo>
                    <a:pt x="281358" y="2319476"/>
                  </a:lnTo>
                  <a:lnTo>
                    <a:pt x="308431" y="2355248"/>
                  </a:lnTo>
                  <a:lnTo>
                    <a:pt x="336568" y="2390150"/>
                  </a:lnTo>
                  <a:lnTo>
                    <a:pt x="365743" y="2424157"/>
                  </a:lnTo>
                  <a:lnTo>
                    <a:pt x="395932" y="2457245"/>
                  </a:lnTo>
                  <a:lnTo>
                    <a:pt x="427112" y="2489392"/>
                  </a:lnTo>
                  <a:lnTo>
                    <a:pt x="459258" y="2520571"/>
                  </a:lnTo>
                  <a:lnTo>
                    <a:pt x="492346" y="2550761"/>
                  </a:lnTo>
                  <a:lnTo>
                    <a:pt x="526354" y="2579936"/>
                  </a:lnTo>
                  <a:lnTo>
                    <a:pt x="561255" y="2608072"/>
                  </a:lnTo>
                  <a:lnTo>
                    <a:pt x="597027" y="2635146"/>
                  </a:lnTo>
                  <a:lnTo>
                    <a:pt x="633645" y="2661133"/>
                  </a:lnTo>
                  <a:lnTo>
                    <a:pt x="671085" y="2686010"/>
                  </a:lnTo>
                  <a:lnTo>
                    <a:pt x="709324" y="2709752"/>
                  </a:lnTo>
                  <a:lnTo>
                    <a:pt x="748337" y="2732335"/>
                  </a:lnTo>
                  <a:lnTo>
                    <a:pt x="788101" y="2753736"/>
                  </a:lnTo>
                  <a:lnTo>
                    <a:pt x="828590" y="2773931"/>
                  </a:lnTo>
                  <a:lnTo>
                    <a:pt x="869782" y="2792894"/>
                  </a:lnTo>
                  <a:lnTo>
                    <a:pt x="911652" y="2810603"/>
                  </a:lnTo>
                  <a:lnTo>
                    <a:pt x="954177" y="2827033"/>
                  </a:lnTo>
                  <a:lnTo>
                    <a:pt x="997331" y="2842161"/>
                  </a:lnTo>
                  <a:lnTo>
                    <a:pt x="1041092" y="2855962"/>
                  </a:lnTo>
                  <a:lnTo>
                    <a:pt x="1085435" y="2868412"/>
                  </a:lnTo>
                  <a:lnTo>
                    <a:pt x="1130335" y="2879487"/>
                  </a:lnTo>
                  <a:lnTo>
                    <a:pt x="1175770" y="2889164"/>
                  </a:lnTo>
                  <a:lnTo>
                    <a:pt x="1221716" y="2897418"/>
                  </a:lnTo>
                  <a:lnTo>
                    <a:pt x="1268147" y="2904225"/>
                  </a:lnTo>
                  <a:lnTo>
                    <a:pt x="1315040" y="2909561"/>
                  </a:lnTo>
                  <a:lnTo>
                    <a:pt x="1362371" y="2913402"/>
                  </a:lnTo>
                  <a:lnTo>
                    <a:pt x="1410116" y="2915724"/>
                  </a:lnTo>
                  <a:lnTo>
                    <a:pt x="1458252" y="2916504"/>
                  </a:lnTo>
                  <a:lnTo>
                    <a:pt x="1506387" y="2915724"/>
                  </a:lnTo>
                  <a:lnTo>
                    <a:pt x="1554132" y="2913402"/>
                  </a:lnTo>
                  <a:lnTo>
                    <a:pt x="1601463" y="2909561"/>
                  </a:lnTo>
                  <a:lnTo>
                    <a:pt x="1648357" y="2904225"/>
                  </a:lnTo>
                  <a:lnTo>
                    <a:pt x="1694788" y="2897418"/>
                  </a:lnTo>
                  <a:lnTo>
                    <a:pt x="1740733" y="2889164"/>
                  </a:lnTo>
                  <a:lnTo>
                    <a:pt x="1786168" y="2879487"/>
                  </a:lnTo>
                  <a:lnTo>
                    <a:pt x="1831069" y="2868412"/>
                  </a:lnTo>
                  <a:lnTo>
                    <a:pt x="1875411" y="2855962"/>
                  </a:lnTo>
                  <a:lnTo>
                    <a:pt x="1919172" y="2842161"/>
                  </a:lnTo>
                  <a:lnTo>
                    <a:pt x="1962327" y="2827033"/>
                  </a:lnTo>
                  <a:lnTo>
                    <a:pt x="2004851" y="2810603"/>
                  </a:lnTo>
                  <a:lnTo>
                    <a:pt x="2046721" y="2792894"/>
                  </a:lnTo>
                  <a:lnTo>
                    <a:pt x="2087913" y="2773931"/>
                  </a:lnTo>
                  <a:lnTo>
                    <a:pt x="2128402" y="2753736"/>
                  </a:lnTo>
                  <a:lnTo>
                    <a:pt x="2168166" y="2732335"/>
                  </a:lnTo>
                  <a:lnTo>
                    <a:pt x="2207179" y="2709752"/>
                  </a:lnTo>
                  <a:lnTo>
                    <a:pt x="2245418" y="2686010"/>
                  </a:lnTo>
                  <a:lnTo>
                    <a:pt x="2282858" y="2661133"/>
                  </a:lnTo>
                  <a:lnTo>
                    <a:pt x="2319476" y="2635146"/>
                  </a:lnTo>
                  <a:lnTo>
                    <a:pt x="2355248" y="2608072"/>
                  </a:lnTo>
                  <a:lnTo>
                    <a:pt x="2390150" y="2579936"/>
                  </a:lnTo>
                  <a:lnTo>
                    <a:pt x="2424157" y="2550761"/>
                  </a:lnTo>
                  <a:lnTo>
                    <a:pt x="2457245" y="2520571"/>
                  </a:lnTo>
                  <a:lnTo>
                    <a:pt x="2489392" y="2489392"/>
                  </a:lnTo>
                  <a:lnTo>
                    <a:pt x="2520571" y="2457245"/>
                  </a:lnTo>
                  <a:lnTo>
                    <a:pt x="2550761" y="2424157"/>
                  </a:lnTo>
                  <a:lnTo>
                    <a:pt x="2579936" y="2390150"/>
                  </a:lnTo>
                  <a:lnTo>
                    <a:pt x="2608072" y="2355248"/>
                  </a:lnTo>
                  <a:lnTo>
                    <a:pt x="2635146" y="2319476"/>
                  </a:lnTo>
                  <a:lnTo>
                    <a:pt x="2661133" y="2282858"/>
                  </a:lnTo>
                  <a:lnTo>
                    <a:pt x="2686010" y="2245418"/>
                  </a:lnTo>
                  <a:lnTo>
                    <a:pt x="2709752" y="2207179"/>
                  </a:lnTo>
                  <a:lnTo>
                    <a:pt x="2732335" y="2168166"/>
                  </a:lnTo>
                  <a:lnTo>
                    <a:pt x="2753736" y="2128402"/>
                  </a:lnTo>
                  <a:lnTo>
                    <a:pt x="2773931" y="2087913"/>
                  </a:lnTo>
                  <a:lnTo>
                    <a:pt x="2792894" y="2046721"/>
                  </a:lnTo>
                  <a:lnTo>
                    <a:pt x="2810603" y="2004851"/>
                  </a:lnTo>
                  <a:lnTo>
                    <a:pt x="2827033" y="1962327"/>
                  </a:lnTo>
                  <a:lnTo>
                    <a:pt x="2842161" y="1919172"/>
                  </a:lnTo>
                  <a:lnTo>
                    <a:pt x="2855962" y="1875411"/>
                  </a:lnTo>
                  <a:lnTo>
                    <a:pt x="2868412" y="1831069"/>
                  </a:lnTo>
                  <a:lnTo>
                    <a:pt x="2879487" y="1786168"/>
                  </a:lnTo>
                  <a:lnTo>
                    <a:pt x="2889164" y="1740733"/>
                  </a:lnTo>
                  <a:lnTo>
                    <a:pt x="2897418" y="1694788"/>
                  </a:lnTo>
                  <a:lnTo>
                    <a:pt x="2904225" y="1648357"/>
                  </a:lnTo>
                  <a:lnTo>
                    <a:pt x="2909561" y="1601463"/>
                  </a:lnTo>
                  <a:lnTo>
                    <a:pt x="2913402" y="1554132"/>
                  </a:lnTo>
                  <a:lnTo>
                    <a:pt x="2915724" y="1506387"/>
                  </a:lnTo>
                  <a:lnTo>
                    <a:pt x="2916504" y="1458252"/>
                  </a:lnTo>
                  <a:lnTo>
                    <a:pt x="2915724" y="1410116"/>
                  </a:lnTo>
                  <a:lnTo>
                    <a:pt x="2913402" y="1362371"/>
                  </a:lnTo>
                  <a:lnTo>
                    <a:pt x="2909561" y="1315040"/>
                  </a:lnTo>
                  <a:lnTo>
                    <a:pt x="2904225" y="1268147"/>
                  </a:lnTo>
                  <a:lnTo>
                    <a:pt x="2897418" y="1221716"/>
                  </a:lnTo>
                  <a:lnTo>
                    <a:pt x="2889164" y="1175770"/>
                  </a:lnTo>
                  <a:lnTo>
                    <a:pt x="2879487" y="1130335"/>
                  </a:lnTo>
                  <a:lnTo>
                    <a:pt x="2868412" y="1085435"/>
                  </a:lnTo>
                  <a:lnTo>
                    <a:pt x="2855962" y="1041092"/>
                  </a:lnTo>
                  <a:lnTo>
                    <a:pt x="2842161" y="997331"/>
                  </a:lnTo>
                  <a:lnTo>
                    <a:pt x="2827033" y="954177"/>
                  </a:lnTo>
                  <a:lnTo>
                    <a:pt x="2810603" y="911652"/>
                  </a:lnTo>
                  <a:lnTo>
                    <a:pt x="2792894" y="869782"/>
                  </a:lnTo>
                  <a:lnTo>
                    <a:pt x="2773931" y="828590"/>
                  </a:lnTo>
                  <a:lnTo>
                    <a:pt x="2753736" y="788101"/>
                  </a:lnTo>
                  <a:lnTo>
                    <a:pt x="2732335" y="748337"/>
                  </a:lnTo>
                  <a:lnTo>
                    <a:pt x="2709752" y="709324"/>
                  </a:lnTo>
                  <a:lnTo>
                    <a:pt x="2686010" y="671085"/>
                  </a:lnTo>
                  <a:lnTo>
                    <a:pt x="2661133" y="633645"/>
                  </a:lnTo>
                  <a:lnTo>
                    <a:pt x="2635146" y="597027"/>
                  </a:lnTo>
                  <a:lnTo>
                    <a:pt x="2608072" y="561255"/>
                  </a:lnTo>
                  <a:lnTo>
                    <a:pt x="2579936" y="526354"/>
                  </a:lnTo>
                  <a:lnTo>
                    <a:pt x="2550761" y="492346"/>
                  </a:lnTo>
                  <a:lnTo>
                    <a:pt x="2520571" y="459258"/>
                  </a:lnTo>
                  <a:lnTo>
                    <a:pt x="2489392" y="427112"/>
                  </a:lnTo>
                  <a:lnTo>
                    <a:pt x="2457245" y="395932"/>
                  </a:lnTo>
                  <a:lnTo>
                    <a:pt x="2424157" y="365743"/>
                  </a:lnTo>
                  <a:lnTo>
                    <a:pt x="2390150" y="336568"/>
                  </a:lnTo>
                  <a:lnTo>
                    <a:pt x="2355248" y="308431"/>
                  </a:lnTo>
                  <a:lnTo>
                    <a:pt x="2319476" y="281358"/>
                  </a:lnTo>
                  <a:lnTo>
                    <a:pt x="2282858" y="255370"/>
                  </a:lnTo>
                  <a:lnTo>
                    <a:pt x="2245418" y="230494"/>
                  </a:lnTo>
                  <a:lnTo>
                    <a:pt x="2207179" y="206751"/>
                  </a:lnTo>
                  <a:lnTo>
                    <a:pt x="2168166" y="184168"/>
                  </a:lnTo>
                  <a:lnTo>
                    <a:pt x="2128402" y="162767"/>
                  </a:lnTo>
                  <a:lnTo>
                    <a:pt x="2087913" y="142573"/>
                  </a:lnTo>
                  <a:lnTo>
                    <a:pt x="2046721" y="123609"/>
                  </a:lnTo>
                  <a:lnTo>
                    <a:pt x="2004851" y="105900"/>
                  </a:lnTo>
                  <a:lnTo>
                    <a:pt x="1962327" y="89470"/>
                  </a:lnTo>
                  <a:lnTo>
                    <a:pt x="1919172" y="74342"/>
                  </a:lnTo>
                  <a:lnTo>
                    <a:pt x="1875411" y="60541"/>
                  </a:lnTo>
                  <a:lnTo>
                    <a:pt x="1831069" y="48091"/>
                  </a:lnTo>
                  <a:lnTo>
                    <a:pt x="1786168" y="37016"/>
                  </a:lnTo>
                  <a:lnTo>
                    <a:pt x="1740733" y="27339"/>
                  </a:lnTo>
                  <a:lnTo>
                    <a:pt x="1694788" y="19086"/>
                  </a:lnTo>
                  <a:lnTo>
                    <a:pt x="1648357" y="12279"/>
                  </a:lnTo>
                  <a:lnTo>
                    <a:pt x="1601463" y="6943"/>
                  </a:lnTo>
                  <a:lnTo>
                    <a:pt x="1554132" y="3101"/>
                  </a:lnTo>
                  <a:lnTo>
                    <a:pt x="1506387" y="779"/>
                  </a:lnTo>
                  <a:lnTo>
                    <a:pt x="1458252" y="0"/>
                  </a:lnTo>
                  <a:close/>
                </a:path>
              </a:pathLst>
            </a:custGeom>
            <a:solidFill>
              <a:srgbClr val="A4B0AA"/>
            </a:solidFill>
          </p:spPr>
          <p:txBody>
            <a:bodyPr wrap="square" lIns="0" tIns="0" rIns="0" bIns="0" rtlCol="0"/>
            <a:lstStyle/>
            <a:p>
              <a:endParaRPr/>
            </a:p>
          </p:txBody>
        </p:sp>
        <p:sp>
          <p:nvSpPr>
            <p:cNvPr id="8" name="object 8"/>
            <p:cNvSpPr/>
            <p:nvPr/>
          </p:nvSpPr>
          <p:spPr>
            <a:xfrm>
              <a:off x="8966428" y="2544736"/>
              <a:ext cx="1858645" cy="1478280"/>
            </a:xfrm>
            <a:custGeom>
              <a:avLst/>
              <a:gdLst/>
              <a:ahLst/>
              <a:cxnLst/>
              <a:rect l="l" t="t" r="r" b="b"/>
              <a:pathLst>
                <a:path w="1858645" h="1478279">
                  <a:moveTo>
                    <a:pt x="1204645" y="602322"/>
                  </a:moveTo>
                  <a:lnTo>
                    <a:pt x="1202842" y="555256"/>
                  </a:lnTo>
                  <a:lnTo>
                    <a:pt x="1197495" y="509181"/>
                  </a:lnTo>
                  <a:lnTo>
                    <a:pt x="1188745" y="464223"/>
                  </a:lnTo>
                  <a:lnTo>
                    <a:pt x="1176731" y="420522"/>
                  </a:lnTo>
                  <a:lnTo>
                    <a:pt x="1161580" y="378218"/>
                  </a:lnTo>
                  <a:lnTo>
                    <a:pt x="1143431" y="337439"/>
                  </a:lnTo>
                  <a:lnTo>
                    <a:pt x="1122413" y="298323"/>
                  </a:lnTo>
                  <a:lnTo>
                    <a:pt x="1098664" y="260997"/>
                  </a:lnTo>
                  <a:lnTo>
                    <a:pt x="1072324" y="225602"/>
                  </a:lnTo>
                  <a:lnTo>
                    <a:pt x="1043520" y="192278"/>
                  </a:lnTo>
                  <a:lnTo>
                    <a:pt x="1012380" y="161137"/>
                  </a:lnTo>
                  <a:lnTo>
                    <a:pt x="979043" y="132334"/>
                  </a:lnTo>
                  <a:lnTo>
                    <a:pt x="943648" y="105981"/>
                  </a:lnTo>
                  <a:lnTo>
                    <a:pt x="906335" y="82245"/>
                  </a:lnTo>
                  <a:lnTo>
                    <a:pt x="867219" y="61226"/>
                  </a:lnTo>
                  <a:lnTo>
                    <a:pt x="826439" y="43078"/>
                  </a:lnTo>
                  <a:lnTo>
                    <a:pt x="784136" y="27927"/>
                  </a:lnTo>
                  <a:lnTo>
                    <a:pt x="740435" y="15913"/>
                  </a:lnTo>
                  <a:lnTo>
                    <a:pt x="695477" y="7162"/>
                  </a:lnTo>
                  <a:lnTo>
                    <a:pt x="649401" y="1816"/>
                  </a:lnTo>
                  <a:lnTo>
                    <a:pt x="602322" y="0"/>
                  </a:lnTo>
                  <a:lnTo>
                    <a:pt x="555256" y="1816"/>
                  </a:lnTo>
                  <a:lnTo>
                    <a:pt x="509181" y="7162"/>
                  </a:lnTo>
                  <a:lnTo>
                    <a:pt x="464223" y="15913"/>
                  </a:lnTo>
                  <a:lnTo>
                    <a:pt x="420522" y="27927"/>
                  </a:lnTo>
                  <a:lnTo>
                    <a:pt x="378218" y="43078"/>
                  </a:lnTo>
                  <a:lnTo>
                    <a:pt x="337439" y="61226"/>
                  </a:lnTo>
                  <a:lnTo>
                    <a:pt x="298323" y="82245"/>
                  </a:lnTo>
                  <a:lnTo>
                    <a:pt x="260997" y="105981"/>
                  </a:lnTo>
                  <a:lnTo>
                    <a:pt x="225602" y="132334"/>
                  </a:lnTo>
                  <a:lnTo>
                    <a:pt x="192278" y="161137"/>
                  </a:lnTo>
                  <a:lnTo>
                    <a:pt x="161137" y="192278"/>
                  </a:lnTo>
                  <a:lnTo>
                    <a:pt x="132334" y="225602"/>
                  </a:lnTo>
                  <a:lnTo>
                    <a:pt x="105981" y="260997"/>
                  </a:lnTo>
                  <a:lnTo>
                    <a:pt x="82245" y="298323"/>
                  </a:lnTo>
                  <a:lnTo>
                    <a:pt x="61226" y="337439"/>
                  </a:lnTo>
                  <a:lnTo>
                    <a:pt x="43078" y="378218"/>
                  </a:lnTo>
                  <a:lnTo>
                    <a:pt x="27927" y="420522"/>
                  </a:lnTo>
                  <a:lnTo>
                    <a:pt x="15913" y="464223"/>
                  </a:lnTo>
                  <a:lnTo>
                    <a:pt x="7162" y="509181"/>
                  </a:lnTo>
                  <a:lnTo>
                    <a:pt x="1816" y="555256"/>
                  </a:lnTo>
                  <a:lnTo>
                    <a:pt x="0" y="602322"/>
                  </a:lnTo>
                  <a:lnTo>
                    <a:pt x="2286" y="655104"/>
                  </a:lnTo>
                  <a:lnTo>
                    <a:pt x="9017" y="706602"/>
                  </a:lnTo>
                  <a:lnTo>
                    <a:pt x="20002" y="756640"/>
                  </a:lnTo>
                  <a:lnTo>
                    <a:pt x="35039" y="805027"/>
                  </a:lnTo>
                  <a:lnTo>
                    <a:pt x="53936" y="851573"/>
                  </a:lnTo>
                  <a:lnTo>
                    <a:pt x="76517" y="896099"/>
                  </a:lnTo>
                  <a:lnTo>
                    <a:pt x="102590" y="938403"/>
                  </a:lnTo>
                  <a:lnTo>
                    <a:pt x="131940" y="978306"/>
                  </a:lnTo>
                  <a:lnTo>
                    <a:pt x="164401" y="1015619"/>
                  </a:lnTo>
                  <a:lnTo>
                    <a:pt x="124231" y="1240536"/>
                  </a:lnTo>
                  <a:lnTo>
                    <a:pt x="124929" y="1246543"/>
                  </a:lnTo>
                  <a:lnTo>
                    <a:pt x="128524" y="1250886"/>
                  </a:lnTo>
                  <a:lnTo>
                    <a:pt x="133858" y="1252766"/>
                  </a:lnTo>
                  <a:lnTo>
                    <a:pt x="139712" y="1251331"/>
                  </a:lnTo>
                  <a:lnTo>
                    <a:pt x="330301" y="1139659"/>
                  </a:lnTo>
                  <a:lnTo>
                    <a:pt x="372033" y="1158875"/>
                  </a:lnTo>
                  <a:lnTo>
                    <a:pt x="415391" y="1174940"/>
                  </a:lnTo>
                  <a:lnTo>
                    <a:pt x="460248" y="1187704"/>
                  </a:lnTo>
                  <a:lnTo>
                    <a:pt x="506450" y="1197013"/>
                  </a:lnTo>
                  <a:lnTo>
                    <a:pt x="553859" y="1202702"/>
                  </a:lnTo>
                  <a:lnTo>
                    <a:pt x="602322" y="1204633"/>
                  </a:lnTo>
                  <a:lnTo>
                    <a:pt x="649401" y="1202829"/>
                  </a:lnTo>
                  <a:lnTo>
                    <a:pt x="695477" y="1197483"/>
                  </a:lnTo>
                  <a:lnTo>
                    <a:pt x="740435" y="1188732"/>
                  </a:lnTo>
                  <a:lnTo>
                    <a:pt x="784136" y="1176718"/>
                  </a:lnTo>
                  <a:lnTo>
                    <a:pt x="826439" y="1161567"/>
                  </a:lnTo>
                  <a:lnTo>
                    <a:pt x="867219" y="1143419"/>
                  </a:lnTo>
                  <a:lnTo>
                    <a:pt x="906335" y="1122413"/>
                  </a:lnTo>
                  <a:lnTo>
                    <a:pt x="943648" y="1098664"/>
                  </a:lnTo>
                  <a:lnTo>
                    <a:pt x="979043" y="1072324"/>
                  </a:lnTo>
                  <a:lnTo>
                    <a:pt x="1012380" y="1043508"/>
                  </a:lnTo>
                  <a:lnTo>
                    <a:pt x="1043520" y="1012380"/>
                  </a:lnTo>
                  <a:lnTo>
                    <a:pt x="1072324" y="979043"/>
                  </a:lnTo>
                  <a:lnTo>
                    <a:pt x="1098664" y="943648"/>
                  </a:lnTo>
                  <a:lnTo>
                    <a:pt x="1122413" y="906322"/>
                  </a:lnTo>
                  <a:lnTo>
                    <a:pt x="1143431" y="867206"/>
                  </a:lnTo>
                  <a:lnTo>
                    <a:pt x="1161580" y="826439"/>
                  </a:lnTo>
                  <a:lnTo>
                    <a:pt x="1176731" y="784136"/>
                  </a:lnTo>
                  <a:lnTo>
                    <a:pt x="1188745" y="740435"/>
                  </a:lnTo>
                  <a:lnTo>
                    <a:pt x="1197495" y="695477"/>
                  </a:lnTo>
                  <a:lnTo>
                    <a:pt x="1202842" y="649401"/>
                  </a:lnTo>
                  <a:lnTo>
                    <a:pt x="1204645" y="602322"/>
                  </a:lnTo>
                  <a:close/>
                </a:path>
                <a:path w="1858645" h="1478279">
                  <a:moveTo>
                    <a:pt x="1858124" y="850709"/>
                  </a:moveTo>
                  <a:lnTo>
                    <a:pt x="1856041" y="801662"/>
                  </a:lnTo>
                  <a:lnTo>
                    <a:pt x="1849894" y="753770"/>
                  </a:lnTo>
                  <a:lnTo>
                    <a:pt x="1839861" y="707212"/>
                  </a:lnTo>
                  <a:lnTo>
                    <a:pt x="1826107" y="662152"/>
                  </a:lnTo>
                  <a:lnTo>
                    <a:pt x="1808810" y="618756"/>
                  </a:lnTo>
                  <a:lnTo>
                    <a:pt x="1788134" y="577215"/>
                  </a:lnTo>
                  <a:lnTo>
                    <a:pt x="1764245" y="537679"/>
                  </a:lnTo>
                  <a:lnTo>
                    <a:pt x="1737334" y="500316"/>
                  </a:lnTo>
                  <a:lnTo>
                    <a:pt x="1707540" y="465315"/>
                  </a:lnTo>
                  <a:lnTo>
                    <a:pt x="1675066" y="432841"/>
                  </a:lnTo>
                  <a:lnTo>
                    <a:pt x="1640065" y="403059"/>
                  </a:lnTo>
                  <a:lnTo>
                    <a:pt x="1602701" y="376135"/>
                  </a:lnTo>
                  <a:lnTo>
                    <a:pt x="1563166" y="352247"/>
                  </a:lnTo>
                  <a:lnTo>
                    <a:pt x="1521625" y="331571"/>
                  </a:lnTo>
                  <a:lnTo>
                    <a:pt x="1478229" y="314274"/>
                  </a:lnTo>
                  <a:lnTo>
                    <a:pt x="1433169" y="300520"/>
                  </a:lnTo>
                  <a:lnTo>
                    <a:pt x="1386611" y="290487"/>
                  </a:lnTo>
                  <a:lnTo>
                    <a:pt x="1338719" y="284340"/>
                  </a:lnTo>
                  <a:lnTo>
                    <a:pt x="1289659" y="282257"/>
                  </a:lnTo>
                  <a:lnTo>
                    <a:pt x="1263662" y="282867"/>
                  </a:lnTo>
                  <a:lnTo>
                    <a:pt x="1237970" y="284657"/>
                  </a:lnTo>
                  <a:lnTo>
                    <a:pt x="1212596" y="287578"/>
                  </a:lnTo>
                  <a:lnTo>
                    <a:pt x="1187564" y="291579"/>
                  </a:lnTo>
                  <a:lnTo>
                    <a:pt x="1208189" y="333908"/>
                  </a:lnTo>
                  <a:lnTo>
                    <a:pt x="1225804" y="377875"/>
                  </a:lnTo>
                  <a:lnTo>
                    <a:pt x="1240307" y="423316"/>
                  </a:lnTo>
                  <a:lnTo>
                    <a:pt x="1251559" y="470115"/>
                  </a:lnTo>
                  <a:lnTo>
                    <a:pt x="1259446" y="518134"/>
                  </a:lnTo>
                  <a:lnTo>
                    <a:pt x="1263827" y="567258"/>
                  </a:lnTo>
                  <a:lnTo>
                    <a:pt x="1522844" y="567258"/>
                  </a:lnTo>
                  <a:lnTo>
                    <a:pt x="1534490" y="569607"/>
                  </a:lnTo>
                  <a:lnTo>
                    <a:pt x="1544002" y="576021"/>
                  </a:lnTo>
                  <a:lnTo>
                    <a:pt x="1550403" y="585520"/>
                  </a:lnTo>
                  <a:lnTo>
                    <a:pt x="1552752" y="597166"/>
                  </a:lnTo>
                  <a:lnTo>
                    <a:pt x="1550403" y="608812"/>
                  </a:lnTo>
                  <a:lnTo>
                    <a:pt x="1544002" y="618312"/>
                  </a:lnTo>
                  <a:lnTo>
                    <a:pt x="1534490" y="624725"/>
                  </a:lnTo>
                  <a:lnTo>
                    <a:pt x="1522844" y="627075"/>
                  </a:lnTo>
                  <a:lnTo>
                    <a:pt x="1264450" y="627075"/>
                  </a:lnTo>
                  <a:lnTo>
                    <a:pt x="1261389" y="671017"/>
                  </a:lnTo>
                  <a:lnTo>
                    <a:pt x="1255496" y="714121"/>
                  </a:lnTo>
                  <a:lnTo>
                    <a:pt x="1246886" y="756297"/>
                  </a:lnTo>
                  <a:lnTo>
                    <a:pt x="1235646" y="797458"/>
                  </a:lnTo>
                  <a:lnTo>
                    <a:pt x="1619796" y="797458"/>
                  </a:lnTo>
                  <a:lnTo>
                    <a:pt x="1631442" y="799807"/>
                  </a:lnTo>
                  <a:lnTo>
                    <a:pt x="1640941" y="806221"/>
                  </a:lnTo>
                  <a:lnTo>
                    <a:pt x="1647355" y="815721"/>
                  </a:lnTo>
                  <a:lnTo>
                    <a:pt x="1649704" y="827366"/>
                  </a:lnTo>
                  <a:lnTo>
                    <a:pt x="1647355" y="839012"/>
                  </a:lnTo>
                  <a:lnTo>
                    <a:pt x="1640941" y="848525"/>
                  </a:lnTo>
                  <a:lnTo>
                    <a:pt x="1631442" y="854938"/>
                  </a:lnTo>
                  <a:lnTo>
                    <a:pt x="1619796" y="857288"/>
                  </a:lnTo>
                  <a:lnTo>
                    <a:pt x="1213942" y="857288"/>
                  </a:lnTo>
                  <a:lnTo>
                    <a:pt x="1195095" y="898423"/>
                  </a:lnTo>
                  <a:lnTo>
                    <a:pt x="1173581" y="937996"/>
                  </a:lnTo>
                  <a:lnTo>
                    <a:pt x="1149515" y="975893"/>
                  </a:lnTo>
                  <a:lnTo>
                    <a:pt x="1122997" y="1011986"/>
                  </a:lnTo>
                  <a:lnTo>
                    <a:pt x="1619796" y="1011986"/>
                  </a:lnTo>
                  <a:lnTo>
                    <a:pt x="1631442" y="1014336"/>
                  </a:lnTo>
                  <a:lnTo>
                    <a:pt x="1640941" y="1020737"/>
                  </a:lnTo>
                  <a:lnTo>
                    <a:pt x="1647355" y="1030249"/>
                  </a:lnTo>
                  <a:lnTo>
                    <a:pt x="1649704" y="1041895"/>
                  </a:lnTo>
                  <a:lnTo>
                    <a:pt x="1647355" y="1053541"/>
                  </a:lnTo>
                  <a:lnTo>
                    <a:pt x="1640941" y="1063040"/>
                  </a:lnTo>
                  <a:lnTo>
                    <a:pt x="1631442" y="1069454"/>
                  </a:lnTo>
                  <a:lnTo>
                    <a:pt x="1619796" y="1071803"/>
                  </a:lnTo>
                  <a:lnTo>
                    <a:pt x="1069670" y="1071803"/>
                  </a:lnTo>
                  <a:lnTo>
                    <a:pt x="1031468" y="1106982"/>
                  </a:lnTo>
                  <a:lnTo>
                    <a:pt x="990587" y="1139113"/>
                  </a:lnTo>
                  <a:lnTo>
                    <a:pt x="947216" y="1168031"/>
                  </a:lnTo>
                  <a:lnTo>
                    <a:pt x="901534" y="1193520"/>
                  </a:lnTo>
                  <a:lnTo>
                    <a:pt x="853719" y="1215428"/>
                  </a:lnTo>
                  <a:lnTo>
                    <a:pt x="886548" y="1251381"/>
                  </a:lnTo>
                  <a:lnTo>
                    <a:pt x="922299" y="1284427"/>
                  </a:lnTo>
                  <a:lnTo>
                    <a:pt x="960780" y="1314348"/>
                  </a:lnTo>
                  <a:lnTo>
                    <a:pt x="1001788" y="1340929"/>
                  </a:lnTo>
                  <a:lnTo>
                    <a:pt x="1045133" y="1363992"/>
                  </a:lnTo>
                  <a:lnTo>
                    <a:pt x="1090599" y="1383309"/>
                  </a:lnTo>
                  <a:lnTo>
                    <a:pt x="1137983" y="1398689"/>
                  </a:lnTo>
                  <a:lnTo>
                    <a:pt x="1187094" y="1409941"/>
                  </a:lnTo>
                  <a:lnTo>
                    <a:pt x="1237716" y="1416824"/>
                  </a:lnTo>
                  <a:lnTo>
                    <a:pt x="1289659" y="1419174"/>
                  </a:lnTo>
                  <a:lnTo>
                    <a:pt x="1339570" y="1417002"/>
                  </a:lnTo>
                  <a:lnTo>
                    <a:pt x="1388262" y="1410614"/>
                  </a:lnTo>
                  <a:lnTo>
                    <a:pt x="1435569" y="1400213"/>
                  </a:lnTo>
                  <a:lnTo>
                    <a:pt x="1481315" y="1385951"/>
                  </a:lnTo>
                  <a:lnTo>
                    <a:pt x="1525308" y="1368044"/>
                  </a:lnTo>
                  <a:lnTo>
                    <a:pt x="1567395" y="1346669"/>
                  </a:lnTo>
                  <a:lnTo>
                    <a:pt x="1789468" y="1476794"/>
                  </a:lnTo>
                  <a:lnTo>
                    <a:pt x="1795348" y="1478229"/>
                  </a:lnTo>
                  <a:lnTo>
                    <a:pt x="1800669" y="1476349"/>
                  </a:lnTo>
                  <a:lnTo>
                    <a:pt x="1804276" y="1472006"/>
                  </a:lnTo>
                  <a:lnTo>
                    <a:pt x="1804949" y="1465999"/>
                  </a:lnTo>
                  <a:lnTo>
                    <a:pt x="1756752" y="1196073"/>
                  </a:lnTo>
                  <a:lnTo>
                    <a:pt x="1755889" y="1191247"/>
                  </a:lnTo>
                  <a:lnTo>
                    <a:pt x="1751888" y="1188085"/>
                  </a:lnTo>
                  <a:lnTo>
                    <a:pt x="1747431" y="1187678"/>
                  </a:lnTo>
                  <a:lnTo>
                    <a:pt x="1775460" y="1145933"/>
                  </a:lnTo>
                  <a:lnTo>
                    <a:pt x="1799793" y="1101699"/>
                  </a:lnTo>
                  <a:lnTo>
                    <a:pt x="1820189" y="1055179"/>
                  </a:lnTo>
                  <a:lnTo>
                    <a:pt x="1836458" y="1006602"/>
                  </a:lnTo>
                  <a:lnTo>
                    <a:pt x="1848345" y="956183"/>
                  </a:lnTo>
                  <a:lnTo>
                    <a:pt x="1855647" y="904151"/>
                  </a:lnTo>
                  <a:lnTo>
                    <a:pt x="1858124" y="850709"/>
                  </a:lnTo>
                  <a:close/>
                </a:path>
              </a:pathLst>
            </a:custGeom>
            <a:solidFill>
              <a:srgbClr val="D7DDDB"/>
            </a:solidFill>
          </p:spPr>
          <p:txBody>
            <a:bodyPr wrap="square" lIns="0" tIns="0" rIns="0" bIns="0" rtlCol="0"/>
            <a:lstStyle/>
            <a:p>
              <a:endParaRPr/>
            </a:p>
          </p:txBody>
        </p:sp>
        <p:sp>
          <p:nvSpPr>
            <p:cNvPr id="9" name="object 9"/>
            <p:cNvSpPr/>
            <p:nvPr/>
          </p:nvSpPr>
          <p:spPr>
            <a:xfrm>
              <a:off x="9374700" y="2916054"/>
              <a:ext cx="338455" cy="507365"/>
            </a:xfrm>
            <a:custGeom>
              <a:avLst/>
              <a:gdLst/>
              <a:ahLst/>
              <a:cxnLst/>
              <a:rect l="l" t="t" r="r" b="b"/>
              <a:pathLst>
                <a:path w="338454" h="507364">
                  <a:moveTo>
                    <a:pt x="316551" y="68732"/>
                  </a:moveTo>
                  <a:lnTo>
                    <a:pt x="172224" y="68732"/>
                  </a:lnTo>
                  <a:lnTo>
                    <a:pt x="189891" y="69958"/>
                  </a:lnTo>
                  <a:lnTo>
                    <a:pt x="189369" y="69958"/>
                  </a:lnTo>
                  <a:lnTo>
                    <a:pt x="228930" y="87553"/>
                  </a:lnTo>
                  <a:lnTo>
                    <a:pt x="249986" y="132676"/>
                  </a:lnTo>
                  <a:lnTo>
                    <a:pt x="249243" y="141961"/>
                  </a:lnTo>
                  <a:lnTo>
                    <a:pt x="222432" y="182899"/>
                  </a:lnTo>
                  <a:lnTo>
                    <a:pt x="190868" y="209499"/>
                  </a:lnTo>
                  <a:lnTo>
                    <a:pt x="172751" y="225158"/>
                  </a:lnTo>
                  <a:lnTo>
                    <a:pt x="146405" y="254076"/>
                  </a:lnTo>
                  <a:lnTo>
                    <a:pt x="128289" y="296568"/>
                  </a:lnTo>
                  <a:lnTo>
                    <a:pt x="124993" y="332879"/>
                  </a:lnTo>
                  <a:lnTo>
                    <a:pt x="125107" y="342607"/>
                  </a:lnTo>
                  <a:lnTo>
                    <a:pt x="125323" y="354393"/>
                  </a:lnTo>
                  <a:lnTo>
                    <a:pt x="207251" y="354393"/>
                  </a:lnTo>
                  <a:lnTo>
                    <a:pt x="207352" y="342607"/>
                  </a:lnTo>
                  <a:lnTo>
                    <a:pt x="207399" y="337182"/>
                  </a:lnTo>
                  <a:lnTo>
                    <a:pt x="218324" y="294848"/>
                  </a:lnTo>
                  <a:lnTo>
                    <a:pt x="249021" y="264426"/>
                  </a:lnTo>
                  <a:lnTo>
                    <a:pt x="274253" y="242657"/>
                  </a:lnTo>
                  <a:lnTo>
                    <a:pt x="294687" y="223297"/>
                  </a:lnTo>
                  <a:lnTo>
                    <a:pt x="321170" y="191808"/>
                  </a:lnTo>
                  <a:lnTo>
                    <a:pt x="336968" y="149992"/>
                  </a:lnTo>
                  <a:lnTo>
                    <a:pt x="338023" y="135255"/>
                  </a:lnTo>
                  <a:lnTo>
                    <a:pt x="335266" y="110149"/>
                  </a:lnTo>
                  <a:lnTo>
                    <a:pt x="335151" y="109100"/>
                  </a:lnTo>
                  <a:lnTo>
                    <a:pt x="326551" y="84648"/>
                  </a:lnTo>
                  <a:lnTo>
                    <a:pt x="316551" y="68732"/>
                  </a:lnTo>
                  <a:close/>
                </a:path>
                <a:path w="338454" h="507364">
                  <a:moveTo>
                    <a:pt x="168376" y="0"/>
                  </a:moveTo>
                  <a:lnTo>
                    <a:pt x="132789" y="2537"/>
                  </a:lnTo>
                  <a:lnTo>
                    <a:pt x="133075" y="2537"/>
                  </a:lnTo>
                  <a:lnTo>
                    <a:pt x="101075" y="10152"/>
                  </a:lnTo>
                  <a:lnTo>
                    <a:pt x="101309" y="10152"/>
                  </a:lnTo>
                  <a:lnTo>
                    <a:pt x="73509" y="22577"/>
                  </a:lnTo>
                  <a:lnTo>
                    <a:pt x="48996" y="40144"/>
                  </a:lnTo>
                  <a:lnTo>
                    <a:pt x="28883" y="61314"/>
                  </a:lnTo>
                  <a:lnTo>
                    <a:pt x="14016" y="84648"/>
                  </a:lnTo>
                  <a:lnTo>
                    <a:pt x="4389" y="110149"/>
                  </a:lnTo>
                  <a:lnTo>
                    <a:pt x="0" y="137820"/>
                  </a:lnTo>
                  <a:lnTo>
                    <a:pt x="82905" y="148107"/>
                  </a:lnTo>
                  <a:lnTo>
                    <a:pt x="88144" y="129312"/>
                  </a:lnTo>
                  <a:lnTo>
                    <a:pt x="95192" y="113085"/>
                  </a:lnTo>
                  <a:lnTo>
                    <a:pt x="126986" y="79764"/>
                  </a:lnTo>
                  <a:lnTo>
                    <a:pt x="172224" y="68732"/>
                  </a:lnTo>
                  <a:lnTo>
                    <a:pt x="316551" y="68732"/>
                  </a:lnTo>
                  <a:lnTo>
                    <a:pt x="312182" y="61786"/>
                  </a:lnTo>
                  <a:lnTo>
                    <a:pt x="292087" y="40640"/>
                  </a:lnTo>
                  <a:lnTo>
                    <a:pt x="267124" y="22851"/>
                  </a:lnTo>
                  <a:lnTo>
                    <a:pt x="238185" y="10152"/>
                  </a:lnTo>
                  <a:lnTo>
                    <a:pt x="205269" y="2537"/>
                  </a:lnTo>
                  <a:lnTo>
                    <a:pt x="168376" y="0"/>
                  </a:lnTo>
                  <a:close/>
                </a:path>
                <a:path w="338454" h="507364">
                  <a:moveTo>
                    <a:pt x="215620" y="416915"/>
                  </a:moveTo>
                  <a:lnTo>
                    <a:pt x="125323" y="416915"/>
                  </a:lnTo>
                  <a:lnTo>
                    <a:pt x="125323" y="507187"/>
                  </a:lnTo>
                  <a:lnTo>
                    <a:pt x="215620" y="507187"/>
                  </a:lnTo>
                  <a:lnTo>
                    <a:pt x="215620" y="416915"/>
                  </a:lnTo>
                  <a:close/>
                </a:path>
              </a:pathLst>
            </a:custGeom>
            <a:solidFill>
              <a:srgbClr val="90A19A"/>
            </a:solidFill>
          </p:spPr>
          <p:txBody>
            <a:bodyPr wrap="square" lIns="0" tIns="0" rIns="0" bIns="0" rtlCol="0"/>
            <a:lstStyle/>
            <a:p>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Group</a:t>
            </a:r>
            <a:r>
              <a:rPr spc="-125" dirty="0"/>
              <a:t> </a:t>
            </a:r>
            <a:r>
              <a:rPr dirty="0"/>
              <a:t>Purchasing</a:t>
            </a:r>
            <a:r>
              <a:rPr spc="-120" dirty="0"/>
              <a:t> </a:t>
            </a:r>
            <a:r>
              <a:rPr spc="-10" dirty="0"/>
              <a:t>Organization</a:t>
            </a:r>
          </a:p>
        </p:txBody>
      </p:sp>
      <p:sp>
        <p:nvSpPr>
          <p:cNvPr id="4" name="object 4"/>
          <p:cNvSpPr txBox="1"/>
          <p:nvPr/>
        </p:nvSpPr>
        <p:spPr>
          <a:xfrm>
            <a:off x="750823" y="1351342"/>
            <a:ext cx="10053320" cy="584200"/>
          </a:xfrm>
          <a:prstGeom prst="rect">
            <a:avLst/>
          </a:prstGeom>
        </p:spPr>
        <p:txBody>
          <a:bodyPr vert="horz" wrap="square" lIns="0" tIns="12700" rIns="0" bIns="0" rtlCol="0">
            <a:spAutoFit/>
          </a:bodyPr>
          <a:lstStyle/>
          <a:p>
            <a:pPr marL="12700" marR="5080">
              <a:lnSpc>
                <a:spcPct val="107800"/>
              </a:lnSpc>
              <a:spcBef>
                <a:spcPts val="100"/>
              </a:spcBef>
            </a:pPr>
            <a:r>
              <a:rPr sz="1700" dirty="0">
                <a:solidFill>
                  <a:srgbClr val="716A66"/>
                </a:solidFill>
                <a:latin typeface="DIN 2014 Light"/>
                <a:cs typeface="DIN 2014 Light"/>
              </a:rPr>
              <a:t>An</a:t>
            </a:r>
            <a:r>
              <a:rPr sz="1700" spc="-45" dirty="0">
                <a:solidFill>
                  <a:srgbClr val="716A66"/>
                </a:solidFill>
                <a:latin typeface="DIN 2014 Light"/>
                <a:cs typeface="DIN 2014 Light"/>
              </a:rPr>
              <a:t> </a:t>
            </a:r>
            <a:r>
              <a:rPr sz="1700" dirty="0">
                <a:solidFill>
                  <a:srgbClr val="716A66"/>
                </a:solidFill>
                <a:latin typeface="DIN 2014 Light"/>
                <a:cs typeface="DIN 2014 Light"/>
              </a:rPr>
              <a:t>entity</a:t>
            </a:r>
            <a:r>
              <a:rPr sz="1700" spc="-40" dirty="0">
                <a:solidFill>
                  <a:srgbClr val="716A66"/>
                </a:solidFill>
                <a:latin typeface="DIN 2014 Light"/>
                <a:cs typeface="DIN 2014 Light"/>
              </a:rPr>
              <a:t> </a:t>
            </a:r>
            <a:r>
              <a:rPr sz="1700" dirty="0">
                <a:solidFill>
                  <a:srgbClr val="716A66"/>
                </a:solidFill>
                <a:latin typeface="DIN 2014 Light"/>
                <a:cs typeface="DIN 2014 Light"/>
              </a:rPr>
              <a:t>that</a:t>
            </a:r>
            <a:r>
              <a:rPr sz="1700" spc="-40" dirty="0">
                <a:solidFill>
                  <a:srgbClr val="716A66"/>
                </a:solidFill>
                <a:latin typeface="DIN 2014 Light"/>
                <a:cs typeface="DIN 2014 Light"/>
              </a:rPr>
              <a:t> </a:t>
            </a:r>
            <a:r>
              <a:rPr sz="1700" dirty="0">
                <a:solidFill>
                  <a:srgbClr val="716A66"/>
                </a:solidFill>
                <a:latin typeface="DIN 2014 Light"/>
                <a:cs typeface="DIN 2014 Light"/>
              </a:rPr>
              <a:t>helps</a:t>
            </a:r>
            <a:r>
              <a:rPr sz="1700" spc="-40" dirty="0">
                <a:solidFill>
                  <a:srgbClr val="716A66"/>
                </a:solidFill>
                <a:latin typeface="DIN 2014 Light"/>
                <a:cs typeface="DIN 2014 Light"/>
              </a:rPr>
              <a:t> </a:t>
            </a:r>
            <a:r>
              <a:rPr sz="1700" dirty="0">
                <a:solidFill>
                  <a:srgbClr val="716A66"/>
                </a:solidFill>
                <a:latin typeface="DIN 2014 Light"/>
                <a:cs typeface="DIN 2014 Light"/>
              </a:rPr>
              <a:t>healthcare</a:t>
            </a:r>
            <a:r>
              <a:rPr sz="1700" spc="-45" dirty="0">
                <a:solidFill>
                  <a:srgbClr val="716A66"/>
                </a:solidFill>
                <a:latin typeface="DIN 2014 Light"/>
                <a:cs typeface="DIN 2014 Light"/>
              </a:rPr>
              <a:t> </a:t>
            </a:r>
            <a:r>
              <a:rPr sz="1700" dirty="0">
                <a:solidFill>
                  <a:srgbClr val="716A66"/>
                </a:solidFill>
                <a:latin typeface="DIN 2014 Light"/>
                <a:cs typeface="DIN 2014 Light"/>
              </a:rPr>
              <a:t>providers</a:t>
            </a:r>
            <a:r>
              <a:rPr sz="1700" spc="-40" dirty="0">
                <a:solidFill>
                  <a:srgbClr val="716A66"/>
                </a:solidFill>
                <a:latin typeface="DIN 2014 Light"/>
                <a:cs typeface="DIN 2014 Light"/>
              </a:rPr>
              <a:t> </a:t>
            </a:r>
            <a:r>
              <a:rPr sz="1700" dirty="0">
                <a:solidFill>
                  <a:srgbClr val="716A66"/>
                </a:solidFill>
                <a:latin typeface="DIN 2014 Light"/>
                <a:cs typeface="DIN 2014 Light"/>
              </a:rPr>
              <a:t>realize</a:t>
            </a:r>
            <a:r>
              <a:rPr sz="1700" spc="-40" dirty="0">
                <a:solidFill>
                  <a:srgbClr val="716A66"/>
                </a:solidFill>
                <a:latin typeface="DIN 2014 Light"/>
                <a:cs typeface="DIN 2014 Light"/>
              </a:rPr>
              <a:t> </a:t>
            </a:r>
            <a:r>
              <a:rPr sz="1700" dirty="0">
                <a:solidFill>
                  <a:srgbClr val="716A66"/>
                </a:solidFill>
                <a:latin typeface="DIN 2014 Light"/>
                <a:cs typeface="DIN 2014 Light"/>
              </a:rPr>
              <a:t>savings</a:t>
            </a:r>
            <a:r>
              <a:rPr sz="1700" spc="-40" dirty="0">
                <a:solidFill>
                  <a:srgbClr val="716A66"/>
                </a:solidFill>
                <a:latin typeface="DIN 2014 Light"/>
                <a:cs typeface="DIN 2014 Light"/>
              </a:rPr>
              <a:t> </a:t>
            </a:r>
            <a:r>
              <a:rPr sz="1700" dirty="0">
                <a:solidFill>
                  <a:srgbClr val="716A66"/>
                </a:solidFill>
                <a:latin typeface="DIN 2014 Light"/>
                <a:cs typeface="DIN 2014 Light"/>
              </a:rPr>
              <a:t>and</a:t>
            </a:r>
            <a:r>
              <a:rPr sz="1700" spc="-40" dirty="0">
                <a:solidFill>
                  <a:srgbClr val="716A66"/>
                </a:solidFill>
                <a:latin typeface="DIN 2014 Light"/>
                <a:cs typeface="DIN 2014 Light"/>
              </a:rPr>
              <a:t> </a:t>
            </a:r>
            <a:r>
              <a:rPr sz="1700" spc="-10" dirty="0">
                <a:solidFill>
                  <a:srgbClr val="716A66"/>
                </a:solidFill>
                <a:latin typeface="DIN 2014 Light"/>
                <a:cs typeface="DIN 2014 Light"/>
              </a:rPr>
              <a:t>efficiencies</a:t>
            </a:r>
            <a:r>
              <a:rPr sz="1700" spc="-45" dirty="0">
                <a:solidFill>
                  <a:srgbClr val="716A66"/>
                </a:solidFill>
                <a:latin typeface="DIN 2014 Light"/>
                <a:cs typeface="DIN 2014 Light"/>
              </a:rPr>
              <a:t> </a:t>
            </a:r>
            <a:r>
              <a:rPr sz="1700" dirty="0">
                <a:solidFill>
                  <a:srgbClr val="716A66"/>
                </a:solidFill>
                <a:latin typeface="DIN 2014 Light"/>
                <a:cs typeface="DIN 2014 Light"/>
              </a:rPr>
              <a:t>by</a:t>
            </a:r>
            <a:r>
              <a:rPr sz="1700" spc="-40" dirty="0">
                <a:solidFill>
                  <a:srgbClr val="716A66"/>
                </a:solidFill>
                <a:latin typeface="DIN 2014 Light"/>
                <a:cs typeface="DIN 2014 Light"/>
              </a:rPr>
              <a:t> </a:t>
            </a:r>
            <a:r>
              <a:rPr sz="1700" dirty="0">
                <a:solidFill>
                  <a:srgbClr val="716A66"/>
                </a:solidFill>
                <a:latin typeface="DIN 2014 Light"/>
                <a:cs typeface="DIN 2014 Light"/>
              </a:rPr>
              <a:t>aggregating</a:t>
            </a:r>
            <a:r>
              <a:rPr sz="1700" spc="-40" dirty="0">
                <a:solidFill>
                  <a:srgbClr val="716A66"/>
                </a:solidFill>
                <a:latin typeface="DIN 2014 Light"/>
                <a:cs typeface="DIN 2014 Light"/>
              </a:rPr>
              <a:t> </a:t>
            </a:r>
            <a:r>
              <a:rPr sz="1700" dirty="0">
                <a:solidFill>
                  <a:srgbClr val="716A66"/>
                </a:solidFill>
                <a:latin typeface="DIN 2014 Light"/>
                <a:cs typeface="DIN 2014 Light"/>
              </a:rPr>
              <a:t>purchasing</a:t>
            </a:r>
            <a:r>
              <a:rPr sz="1700" spc="-40" dirty="0">
                <a:solidFill>
                  <a:srgbClr val="716A66"/>
                </a:solidFill>
                <a:latin typeface="DIN 2014 Light"/>
                <a:cs typeface="DIN 2014 Light"/>
              </a:rPr>
              <a:t> </a:t>
            </a:r>
            <a:r>
              <a:rPr sz="1700" dirty="0">
                <a:solidFill>
                  <a:srgbClr val="716A66"/>
                </a:solidFill>
                <a:latin typeface="DIN 2014 Light"/>
                <a:cs typeface="DIN 2014 Light"/>
              </a:rPr>
              <a:t>volume</a:t>
            </a:r>
            <a:r>
              <a:rPr sz="1700" spc="-40" dirty="0">
                <a:solidFill>
                  <a:srgbClr val="716A66"/>
                </a:solidFill>
                <a:latin typeface="DIN 2014 Light"/>
                <a:cs typeface="DIN 2014 Light"/>
              </a:rPr>
              <a:t> </a:t>
            </a:r>
            <a:r>
              <a:rPr sz="1700" spc="-25" dirty="0">
                <a:solidFill>
                  <a:srgbClr val="716A66"/>
                </a:solidFill>
                <a:latin typeface="DIN 2014 Light"/>
                <a:cs typeface="DIN 2014 Light"/>
              </a:rPr>
              <a:t>and </a:t>
            </a:r>
            <a:r>
              <a:rPr sz="1700" dirty="0">
                <a:solidFill>
                  <a:srgbClr val="716A66"/>
                </a:solidFill>
                <a:latin typeface="DIN 2014 Light"/>
                <a:cs typeface="DIN 2014 Light"/>
              </a:rPr>
              <a:t>using</a:t>
            </a:r>
            <a:r>
              <a:rPr sz="1700" spc="-40" dirty="0">
                <a:solidFill>
                  <a:srgbClr val="716A66"/>
                </a:solidFill>
                <a:latin typeface="DIN 2014 Light"/>
                <a:cs typeface="DIN 2014 Light"/>
              </a:rPr>
              <a:t> </a:t>
            </a:r>
            <a:r>
              <a:rPr sz="1700" dirty="0">
                <a:solidFill>
                  <a:srgbClr val="716A66"/>
                </a:solidFill>
                <a:latin typeface="DIN 2014 Light"/>
                <a:cs typeface="DIN 2014 Light"/>
              </a:rPr>
              <a:t>that</a:t>
            </a:r>
            <a:r>
              <a:rPr sz="1700" spc="-35" dirty="0">
                <a:solidFill>
                  <a:srgbClr val="716A66"/>
                </a:solidFill>
                <a:latin typeface="DIN 2014 Light"/>
                <a:cs typeface="DIN 2014 Light"/>
              </a:rPr>
              <a:t> </a:t>
            </a:r>
            <a:r>
              <a:rPr sz="1700" dirty="0">
                <a:solidFill>
                  <a:srgbClr val="716A66"/>
                </a:solidFill>
                <a:latin typeface="DIN 2014 Light"/>
                <a:cs typeface="DIN 2014 Light"/>
              </a:rPr>
              <a:t>leverage</a:t>
            </a:r>
            <a:r>
              <a:rPr sz="1700" spc="-40" dirty="0">
                <a:solidFill>
                  <a:srgbClr val="716A66"/>
                </a:solidFill>
                <a:latin typeface="DIN 2014 Light"/>
                <a:cs typeface="DIN 2014 Light"/>
              </a:rPr>
              <a:t> </a:t>
            </a:r>
            <a:r>
              <a:rPr sz="1700" dirty="0">
                <a:solidFill>
                  <a:srgbClr val="716A66"/>
                </a:solidFill>
                <a:latin typeface="DIN 2014 Light"/>
                <a:cs typeface="DIN 2014 Light"/>
              </a:rPr>
              <a:t>to</a:t>
            </a:r>
            <a:r>
              <a:rPr sz="1700" spc="-35" dirty="0">
                <a:solidFill>
                  <a:srgbClr val="716A66"/>
                </a:solidFill>
                <a:latin typeface="DIN 2014 Light"/>
                <a:cs typeface="DIN 2014 Light"/>
              </a:rPr>
              <a:t> </a:t>
            </a:r>
            <a:r>
              <a:rPr sz="1700" dirty="0">
                <a:solidFill>
                  <a:srgbClr val="716A66"/>
                </a:solidFill>
                <a:latin typeface="DIN 2014 Light"/>
                <a:cs typeface="DIN 2014 Light"/>
              </a:rPr>
              <a:t>negotiate</a:t>
            </a:r>
            <a:r>
              <a:rPr sz="1700" spc="-40" dirty="0">
                <a:solidFill>
                  <a:srgbClr val="716A66"/>
                </a:solidFill>
                <a:latin typeface="DIN 2014 Light"/>
                <a:cs typeface="DIN 2014 Light"/>
              </a:rPr>
              <a:t> </a:t>
            </a:r>
            <a:r>
              <a:rPr sz="1700" spc="-10" dirty="0">
                <a:solidFill>
                  <a:srgbClr val="716A66"/>
                </a:solidFill>
                <a:latin typeface="DIN 2014 Light"/>
                <a:cs typeface="DIN 2014 Light"/>
              </a:rPr>
              <a:t>contracts/discounts</a:t>
            </a:r>
            <a:r>
              <a:rPr sz="1700" spc="-35" dirty="0">
                <a:solidFill>
                  <a:srgbClr val="716A66"/>
                </a:solidFill>
                <a:latin typeface="DIN 2014 Light"/>
                <a:cs typeface="DIN 2014 Light"/>
              </a:rPr>
              <a:t> </a:t>
            </a:r>
            <a:r>
              <a:rPr sz="1700" dirty="0">
                <a:solidFill>
                  <a:srgbClr val="716A66"/>
                </a:solidFill>
                <a:latin typeface="DIN 2014 Light"/>
                <a:cs typeface="DIN 2014 Light"/>
              </a:rPr>
              <a:t>with</a:t>
            </a:r>
            <a:r>
              <a:rPr sz="1700" spc="-40" dirty="0">
                <a:solidFill>
                  <a:srgbClr val="716A66"/>
                </a:solidFill>
                <a:latin typeface="DIN 2014 Light"/>
                <a:cs typeface="DIN 2014 Light"/>
              </a:rPr>
              <a:t> </a:t>
            </a:r>
            <a:r>
              <a:rPr sz="1700" spc="-10" dirty="0">
                <a:solidFill>
                  <a:srgbClr val="716A66"/>
                </a:solidFill>
                <a:latin typeface="DIN 2014 Light"/>
                <a:cs typeface="DIN 2014 Light"/>
              </a:rPr>
              <a:t>manufacturers,</a:t>
            </a:r>
            <a:r>
              <a:rPr sz="1700" spc="-35" dirty="0">
                <a:solidFill>
                  <a:srgbClr val="716A66"/>
                </a:solidFill>
                <a:latin typeface="DIN 2014 Light"/>
                <a:cs typeface="DIN 2014 Light"/>
              </a:rPr>
              <a:t> </a:t>
            </a:r>
            <a:r>
              <a:rPr sz="1700" dirty="0">
                <a:solidFill>
                  <a:srgbClr val="716A66"/>
                </a:solidFill>
                <a:latin typeface="DIN 2014 Light"/>
                <a:cs typeface="DIN 2014 Light"/>
              </a:rPr>
              <a:t>distributors,</a:t>
            </a:r>
            <a:r>
              <a:rPr sz="1700" spc="-35" dirty="0">
                <a:solidFill>
                  <a:srgbClr val="716A66"/>
                </a:solidFill>
                <a:latin typeface="DIN 2014 Light"/>
                <a:cs typeface="DIN 2014 Light"/>
              </a:rPr>
              <a:t> </a:t>
            </a:r>
            <a:r>
              <a:rPr sz="1700" dirty="0">
                <a:solidFill>
                  <a:srgbClr val="716A66"/>
                </a:solidFill>
                <a:latin typeface="DIN 2014 Light"/>
                <a:cs typeface="DIN 2014 Light"/>
              </a:rPr>
              <a:t>and</a:t>
            </a:r>
            <a:r>
              <a:rPr sz="1700" spc="-40" dirty="0">
                <a:solidFill>
                  <a:srgbClr val="716A66"/>
                </a:solidFill>
                <a:latin typeface="DIN 2014 Light"/>
                <a:cs typeface="DIN 2014 Light"/>
              </a:rPr>
              <a:t> </a:t>
            </a:r>
            <a:r>
              <a:rPr sz="1700" dirty="0">
                <a:solidFill>
                  <a:srgbClr val="716A66"/>
                </a:solidFill>
                <a:latin typeface="DIN 2014 Light"/>
                <a:cs typeface="DIN 2014 Light"/>
              </a:rPr>
              <a:t>other</a:t>
            </a:r>
            <a:r>
              <a:rPr sz="1700" spc="-35" dirty="0">
                <a:solidFill>
                  <a:srgbClr val="716A66"/>
                </a:solidFill>
                <a:latin typeface="DIN 2014 Light"/>
                <a:cs typeface="DIN 2014 Light"/>
              </a:rPr>
              <a:t> </a:t>
            </a:r>
            <a:r>
              <a:rPr sz="1700" spc="-10" dirty="0">
                <a:solidFill>
                  <a:srgbClr val="716A66"/>
                </a:solidFill>
                <a:latin typeface="DIN 2014 Light"/>
                <a:cs typeface="DIN 2014 Light"/>
              </a:rPr>
              <a:t>suppliers.</a:t>
            </a:r>
            <a:endParaRPr sz="1700" dirty="0">
              <a:latin typeface="DIN 2014 Light"/>
              <a:cs typeface="DIN 2014 Light"/>
            </a:endParaRPr>
          </a:p>
        </p:txBody>
      </p:sp>
      <p:sp>
        <p:nvSpPr>
          <p:cNvPr id="5" name="object 5"/>
          <p:cNvSpPr txBox="1"/>
          <p:nvPr/>
        </p:nvSpPr>
        <p:spPr>
          <a:xfrm>
            <a:off x="4810759" y="2545624"/>
            <a:ext cx="6835775" cy="3847207"/>
          </a:xfrm>
          <a:prstGeom prst="rect">
            <a:avLst/>
          </a:prstGeom>
        </p:spPr>
        <p:txBody>
          <a:bodyPr vert="horz" wrap="square" lIns="0" tIns="12700" rIns="0" bIns="0" rtlCol="0">
            <a:spAutoFit/>
          </a:bodyPr>
          <a:lstStyle/>
          <a:p>
            <a:pPr marL="12700" algn="l">
              <a:lnSpc>
                <a:spcPct val="100000"/>
              </a:lnSpc>
              <a:spcBef>
                <a:spcPts val="100"/>
              </a:spcBef>
            </a:pPr>
            <a:r>
              <a:rPr sz="1700" b="1" dirty="0">
                <a:solidFill>
                  <a:srgbClr val="716A66"/>
                </a:solidFill>
                <a:latin typeface="DIN 2014 Bold"/>
                <a:cs typeface="DIN 2014 Bold"/>
              </a:rPr>
              <a:t>What is the value of the GPO to customers?</a:t>
            </a:r>
            <a:endParaRPr sz="1700" dirty="0">
              <a:latin typeface="DIN 2014 Bold"/>
              <a:cs typeface="DIN 2014 Bold"/>
            </a:endParaRPr>
          </a:p>
          <a:p>
            <a:pPr marL="164465" indent="-151765" algn="l">
              <a:lnSpc>
                <a:spcPct val="100000"/>
              </a:lnSpc>
              <a:spcBef>
                <a:spcPts val="1980"/>
              </a:spcBef>
              <a:buChar char="•"/>
              <a:tabLst>
                <a:tab pos="164465" algn="l"/>
              </a:tabLst>
            </a:pPr>
            <a:r>
              <a:rPr sz="1600" dirty="0">
                <a:solidFill>
                  <a:srgbClr val="716A66"/>
                </a:solidFill>
                <a:latin typeface="DIN 2014 Light"/>
                <a:cs typeface="DIN 2014 Light"/>
              </a:rPr>
              <a:t>Access to competitive, aggregated pricing agreements across spend categories</a:t>
            </a:r>
            <a:endParaRPr sz="1600" dirty="0">
              <a:latin typeface="DIN 2014 Light"/>
              <a:cs typeface="DIN 2014 Light"/>
            </a:endParaRPr>
          </a:p>
          <a:p>
            <a:pPr marL="164465" indent="-151765" algn="l">
              <a:lnSpc>
                <a:spcPct val="100000"/>
              </a:lnSpc>
              <a:spcBef>
                <a:spcPts val="1535"/>
              </a:spcBef>
              <a:buChar char="•"/>
              <a:tabLst>
                <a:tab pos="164465" algn="l"/>
              </a:tabLst>
            </a:pPr>
            <a:r>
              <a:rPr sz="1600" dirty="0">
                <a:solidFill>
                  <a:srgbClr val="716A66"/>
                </a:solidFill>
                <a:latin typeface="DIN 2014 Light"/>
                <a:cs typeface="DIN 2014 Light"/>
              </a:rPr>
              <a:t>Saves time and increases efficiencies while reducing overall total cost</a:t>
            </a:r>
            <a:endParaRPr sz="1600" dirty="0">
              <a:latin typeface="DIN 2014 Light"/>
              <a:cs typeface="DIN 2014 Light"/>
            </a:endParaRPr>
          </a:p>
          <a:p>
            <a:pPr marL="164465" indent="-151765" algn="l">
              <a:lnSpc>
                <a:spcPct val="100000"/>
              </a:lnSpc>
              <a:spcBef>
                <a:spcPts val="1535"/>
              </a:spcBef>
              <a:buChar char="•"/>
              <a:tabLst>
                <a:tab pos="164465" algn="l"/>
              </a:tabLst>
            </a:pPr>
            <a:r>
              <a:rPr sz="1600" dirty="0">
                <a:solidFill>
                  <a:srgbClr val="716A66"/>
                </a:solidFill>
                <a:latin typeface="DIN 2014 Light"/>
                <a:cs typeface="DIN 2014 Light"/>
              </a:rPr>
              <a:t>Pre-negotiated (lowest price) contracts and compliance with bid requirements</a:t>
            </a:r>
            <a:endParaRPr sz="1600" dirty="0">
              <a:latin typeface="DIN 2014 Light"/>
              <a:cs typeface="DIN 2014 Light"/>
            </a:endParaRPr>
          </a:p>
          <a:p>
            <a:pPr marL="164465" indent="-151765" algn="l">
              <a:lnSpc>
                <a:spcPct val="100000"/>
              </a:lnSpc>
              <a:spcBef>
                <a:spcPts val="1535"/>
              </a:spcBef>
              <a:buChar char="•"/>
              <a:tabLst>
                <a:tab pos="164465" algn="l"/>
              </a:tabLst>
            </a:pPr>
            <a:r>
              <a:rPr sz="1600" dirty="0">
                <a:solidFill>
                  <a:srgbClr val="716A66"/>
                </a:solidFill>
                <a:latin typeface="DIN 2014 Light"/>
                <a:cs typeface="DIN 2014 Light"/>
              </a:rPr>
              <a:t>Supplier rebates</a:t>
            </a:r>
            <a:endParaRPr sz="1600" dirty="0">
              <a:latin typeface="DIN 2014 Light"/>
              <a:cs typeface="DIN 2014 Light"/>
            </a:endParaRPr>
          </a:p>
          <a:p>
            <a:pPr marL="164465" indent="-151765" algn="l">
              <a:lnSpc>
                <a:spcPct val="100000"/>
              </a:lnSpc>
              <a:spcBef>
                <a:spcPts val="1540"/>
              </a:spcBef>
              <a:buChar char="•"/>
              <a:tabLst>
                <a:tab pos="164465" algn="l"/>
              </a:tabLst>
            </a:pPr>
            <a:r>
              <a:rPr sz="1600" dirty="0">
                <a:solidFill>
                  <a:srgbClr val="716A66"/>
                </a:solidFill>
                <a:latin typeface="DIN 2014 Light"/>
                <a:cs typeface="DIN 2014 Light"/>
              </a:rPr>
              <a:t>Transparency into the contracted suppliers and their</a:t>
            </a:r>
            <a:r>
              <a:rPr lang="en-US" sz="1600" dirty="0">
                <a:solidFill>
                  <a:srgbClr val="716A66"/>
                </a:solidFill>
                <a:latin typeface="DIN 2014 Light"/>
                <a:cs typeface="DIN 2014 Light"/>
              </a:rPr>
              <a:t> v</a:t>
            </a:r>
            <a:r>
              <a:rPr sz="1600" dirty="0">
                <a:solidFill>
                  <a:srgbClr val="716A66"/>
                </a:solidFill>
                <a:latin typeface="DIN 2014 Light"/>
                <a:cs typeface="DIN 2014 Light"/>
              </a:rPr>
              <a:t>alue proposition</a:t>
            </a:r>
            <a:endParaRPr sz="1600" dirty="0">
              <a:latin typeface="DIN 2014 Light"/>
              <a:cs typeface="DIN 2014 Light"/>
            </a:endParaRPr>
          </a:p>
          <a:p>
            <a:pPr marL="164465" indent="-151765" algn="l">
              <a:lnSpc>
                <a:spcPct val="100000"/>
              </a:lnSpc>
              <a:spcBef>
                <a:spcPts val="1535"/>
              </a:spcBef>
              <a:buChar char="•"/>
              <a:tabLst>
                <a:tab pos="164465" algn="l"/>
              </a:tabLst>
            </a:pPr>
            <a:r>
              <a:rPr sz="1600" dirty="0">
                <a:solidFill>
                  <a:srgbClr val="716A66"/>
                </a:solidFill>
                <a:latin typeface="DIN 2014 Light"/>
                <a:cs typeface="DIN 2014 Light"/>
              </a:rPr>
              <a:t>Spend analytic and opportunity reports</a:t>
            </a:r>
            <a:endParaRPr sz="1600" dirty="0">
              <a:latin typeface="DIN 2014 Light"/>
              <a:cs typeface="DIN 2014 Light"/>
            </a:endParaRPr>
          </a:p>
          <a:p>
            <a:pPr marL="164465" indent="-151765" algn="l">
              <a:lnSpc>
                <a:spcPct val="100000"/>
              </a:lnSpc>
              <a:spcBef>
                <a:spcPts val="1535"/>
              </a:spcBef>
              <a:buChar char="•"/>
              <a:tabLst>
                <a:tab pos="164465" algn="l"/>
              </a:tabLst>
            </a:pPr>
            <a:r>
              <a:rPr sz="1600" dirty="0">
                <a:solidFill>
                  <a:srgbClr val="716A66"/>
                </a:solidFill>
                <a:latin typeface="DIN 2014 Light"/>
                <a:cs typeface="DIN 2014 Light"/>
              </a:rPr>
              <a:t>Access to program, services, consulting, and solutions</a:t>
            </a:r>
            <a:endParaRPr sz="1600" dirty="0">
              <a:latin typeface="DIN 2014 Light"/>
              <a:cs typeface="DIN 2014 Light"/>
            </a:endParaRPr>
          </a:p>
          <a:p>
            <a:pPr marL="164465" indent="-151765" algn="l">
              <a:lnSpc>
                <a:spcPct val="100000"/>
              </a:lnSpc>
              <a:spcBef>
                <a:spcPts val="1535"/>
              </a:spcBef>
              <a:buChar char="•"/>
              <a:tabLst>
                <a:tab pos="164465" algn="l"/>
              </a:tabLst>
            </a:pPr>
            <a:r>
              <a:rPr sz="1600" dirty="0">
                <a:solidFill>
                  <a:srgbClr val="716A66"/>
                </a:solidFill>
                <a:latin typeface="DIN 2014 Light"/>
                <a:cs typeface="DIN 2014 Light"/>
              </a:rPr>
              <a:t>Networking with other members and sharing of best practices</a:t>
            </a:r>
            <a:endParaRPr sz="1600" dirty="0">
              <a:latin typeface="DIN 2014 Light"/>
              <a:cs typeface="DIN 2014 Light"/>
            </a:endParaRPr>
          </a:p>
        </p:txBody>
      </p:sp>
      <p:sp>
        <p:nvSpPr>
          <p:cNvPr id="6" name="object 6"/>
          <p:cNvSpPr/>
          <p:nvPr/>
        </p:nvSpPr>
        <p:spPr>
          <a:xfrm>
            <a:off x="726948" y="4914898"/>
            <a:ext cx="774065" cy="774065"/>
          </a:xfrm>
          <a:custGeom>
            <a:avLst/>
            <a:gdLst/>
            <a:ahLst/>
            <a:cxnLst/>
            <a:rect l="l" t="t" r="r" b="b"/>
            <a:pathLst>
              <a:path w="774065" h="774064">
                <a:moveTo>
                  <a:pt x="386842" y="0"/>
                </a:moveTo>
                <a:lnTo>
                  <a:pt x="338316" y="3014"/>
                </a:lnTo>
                <a:lnTo>
                  <a:pt x="291589" y="11814"/>
                </a:lnTo>
                <a:lnTo>
                  <a:pt x="247024" y="26039"/>
                </a:lnTo>
                <a:lnTo>
                  <a:pt x="204983" y="45326"/>
                </a:lnTo>
                <a:lnTo>
                  <a:pt x="165828" y="69311"/>
                </a:lnTo>
                <a:lnTo>
                  <a:pt x="129922" y="97632"/>
                </a:lnTo>
                <a:lnTo>
                  <a:pt x="97628" y="129927"/>
                </a:lnTo>
                <a:lnTo>
                  <a:pt x="69307" y="165834"/>
                </a:lnTo>
                <a:lnTo>
                  <a:pt x="45323" y="204988"/>
                </a:lnTo>
                <a:lnTo>
                  <a:pt x="26038" y="247029"/>
                </a:lnTo>
                <a:lnTo>
                  <a:pt x="11814" y="291593"/>
                </a:lnTo>
                <a:lnTo>
                  <a:pt x="3013" y="338318"/>
                </a:lnTo>
                <a:lnTo>
                  <a:pt x="0" y="386841"/>
                </a:lnTo>
                <a:lnTo>
                  <a:pt x="3013" y="435367"/>
                </a:lnTo>
                <a:lnTo>
                  <a:pt x="11814" y="482095"/>
                </a:lnTo>
                <a:lnTo>
                  <a:pt x="26038" y="526661"/>
                </a:lnTo>
                <a:lnTo>
                  <a:pt x="45323" y="568703"/>
                </a:lnTo>
                <a:lnTo>
                  <a:pt x="69307" y="607859"/>
                </a:lnTo>
                <a:lnTo>
                  <a:pt x="97628" y="643766"/>
                </a:lnTo>
                <a:lnTo>
                  <a:pt x="129922" y="676062"/>
                </a:lnTo>
                <a:lnTo>
                  <a:pt x="165828" y="704384"/>
                </a:lnTo>
                <a:lnTo>
                  <a:pt x="204983" y="728370"/>
                </a:lnTo>
                <a:lnTo>
                  <a:pt x="247024" y="747656"/>
                </a:lnTo>
                <a:lnTo>
                  <a:pt x="291589" y="761881"/>
                </a:lnTo>
                <a:lnTo>
                  <a:pt x="338316" y="770682"/>
                </a:lnTo>
                <a:lnTo>
                  <a:pt x="386842" y="773696"/>
                </a:lnTo>
                <a:lnTo>
                  <a:pt x="435367" y="770682"/>
                </a:lnTo>
                <a:lnTo>
                  <a:pt x="482094" y="761881"/>
                </a:lnTo>
                <a:lnTo>
                  <a:pt x="526659" y="747656"/>
                </a:lnTo>
                <a:lnTo>
                  <a:pt x="568700" y="728370"/>
                </a:lnTo>
                <a:lnTo>
                  <a:pt x="607855" y="704384"/>
                </a:lnTo>
                <a:lnTo>
                  <a:pt x="643761" y="676062"/>
                </a:lnTo>
                <a:lnTo>
                  <a:pt x="676055" y="643766"/>
                </a:lnTo>
                <a:lnTo>
                  <a:pt x="704376" y="607859"/>
                </a:lnTo>
                <a:lnTo>
                  <a:pt x="728360" y="568703"/>
                </a:lnTo>
                <a:lnTo>
                  <a:pt x="747645" y="526661"/>
                </a:lnTo>
                <a:lnTo>
                  <a:pt x="761869" y="482095"/>
                </a:lnTo>
                <a:lnTo>
                  <a:pt x="770670" y="435367"/>
                </a:lnTo>
                <a:lnTo>
                  <a:pt x="773684" y="386841"/>
                </a:lnTo>
                <a:lnTo>
                  <a:pt x="770670" y="338318"/>
                </a:lnTo>
                <a:lnTo>
                  <a:pt x="761869" y="291593"/>
                </a:lnTo>
                <a:lnTo>
                  <a:pt x="747645" y="247029"/>
                </a:lnTo>
                <a:lnTo>
                  <a:pt x="728360" y="204988"/>
                </a:lnTo>
                <a:lnTo>
                  <a:pt x="704376" y="165834"/>
                </a:lnTo>
                <a:lnTo>
                  <a:pt x="676055" y="129927"/>
                </a:lnTo>
                <a:lnTo>
                  <a:pt x="643761" y="97632"/>
                </a:lnTo>
                <a:lnTo>
                  <a:pt x="607855" y="69311"/>
                </a:lnTo>
                <a:lnTo>
                  <a:pt x="568700" y="45326"/>
                </a:lnTo>
                <a:lnTo>
                  <a:pt x="526659" y="26039"/>
                </a:lnTo>
                <a:lnTo>
                  <a:pt x="482094" y="11814"/>
                </a:lnTo>
                <a:lnTo>
                  <a:pt x="435367" y="3014"/>
                </a:lnTo>
                <a:lnTo>
                  <a:pt x="386842" y="0"/>
                </a:lnTo>
                <a:close/>
              </a:path>
            </a:pathLst>
          </a:custGeom>
          <a:solidFill>
            <a:srgbClr val="AEB8B3"/>
          </a:solidFill>
        </p:spPr>
        <p:txBody>
          <a:bodyPr wrap="square" lIns="0" tIns="0" rIns="0" bIns="0" rtlCol="0"/>
          <a:lstStyle/>
          <a:p>
            <a:endParaRPr/>
          </a:p>
        </p:txBody>
      </p:sp>
      <p:sp>
        <p:nvSpPr>
          <p:cNvPr id="7" name="object 7"/>
          <p:cNvSpPr txBox="1"/>
          <p:nvPr/>
        </p:nvSpPr>
        <p:spPr>
          <a:xfrm>
            <a:off x="1612391" y="4541112"/>
            <a:ext cx="51308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16A66"/>
                </a:solidFill>
                <a:latin typeface="DIN 2014 Bold"/>
                <a:cs typeface="DIN 2014 Bold"/>
              </a:rPr>
              <a:t>fees</a:t>
            </a:r>
            <a:r>
              <a:rPr sz="1100" spc="-20" dirty="0">
                <a:solidFill>
                  <a:srgbClr val="716A66"/>
                </a:solidFill>
                <a:latin typeface="DIN 2014 Bold"/>
                <a:cs typeface="DIN 2014 Bold"/>
              </a:rPr>
              <a:t> </a:t>
            </a:r>
            <a:r>
              <a:rPr sz="1100" spc="-10" dirty="0">
                <a:solidFill>
                  <a:srgbClr val="716A66"/>
                </a:solidFill>
                <a:latin typeface="DIN 2014 Bold"/>
                <a:cs typeface="DIN 2014 Bold"/>
              </a:rPr>
              <a:t>to...</a:t>
            </a:r>
            <a:endParaRPr sz="1100">
              <a:latin typeface="DIN 2014 Bold"/>
              <a:cs typeface="DIN 2014 Bold"/>
            </a:endParaRPr>
          </a:p>
        </p:txBody>
      </p:sp>
      <p:sp>
        <p:nvSpPr>
          <p:cNvPr id="8" name="object 8"/>
          <p:cNvSpPr txBox="1"/>
          <p:nvPr/>
        </p:nvSpPr>
        <p:spPr>
          <a:xfrm>
            <a:off x="2140737" y="5223407"/>
            <a:ext cx="2113280" cy="498475"/>
          </a:xfrm>
          <a:prstGeom prst="rect">
            <a:avLst/>
          </a:prstGeom>
        </p:spPr>
        <p:txBody>
          <a:bodyPr vert="horz" wrap="square" lIns="0" tIns="30480" rIns="0" bIns="0" rtlCol="0">
            <a:spAutoFit/>
          </a:bodyPr>
          <a:lstStyle/>
          <a:p>
            <a:pPr marL="12700" marR="5080">
              <a:lnSpc>
                <a:spcPts val="1200"/>
              </a:lnSpc>
              <a:spcBef>
                <a:spcPts val="240"/>
              </a:spcBef>
            </a:pPr>
            <a:r>
              <a:rPr sz="1100" dirty="0">
                <a:solidFill>
                  <a:srgbClr val="716A66"/>
                </a:solidFill>
                <a:latin typeface="DIN 2014 Bold"/>
                <a:cs typeface="DIN 2014 Bold"/>
              </a:rPr>
              <a:t>Uses</a:t>
            </a:r>
            <a:r>
              <a:rPr sz="1100" spc="-20" dirty="0">
                <a:solidFill>
                  <a:srgbClr val="716A66"/>
                </a:solidFill>
                <a:latin typeface="DIN 2014 Bold"/>
                <a:cs typeface="DIN 2014 Bold"/>
              </a:rPr>
              <a:t> </a:t>
            </a:r>
            <a:r>
              <a:rPr sz="1100" dirty="0">
                <a:solidFill>
                  <a:srgbClr val="716A66"/>
                </a:solidFill>
                <a:latin typeface="DIN 2014 Bold"/>
                <a:cs typeface="DIN 2014 Bold"/>
              </a:rPr>
              <a:t>a</a:t>
            </a:r>
            <a:r>
              <a:rPr sz="1100" spc="-20" dirty="0">
                <a:solidFill>
                  <a:srgbClr val="716A66"/>
                </a:solidFill>
                <a:latin typeface="DIN 2014 Bold"/>
                <a:cs typeface="DIN 2014 Bold"/>
              </a:rPr>
              <a:t> </a:t>
            </a:r>
            <a:r>
              <a:rPr sz="1100" dirty="0">
                <a:solidFill>
                  <a:srgbClr val="716A66"/>
                </a:solidFill>
                <a:latin typeface="DIN 2014 Bold"/>
                <a:cs typeface="DIN 2014 Bold"/>
              </a:rPr>
              <a:t>portion</a:t>
            </a:r>
            <a:r>
              <a:rPr sz="1100" spc="-20" dirty="0">
                <a:solidFill>
                  <a:srgbClr val="716A66"/>
                </a:solidFill>
                <a:latin typeface="DIN 2014 Bold"/>
                <a:cs typeface="DIN 2014 Bold"/>
              </a:rPr>
              <a:t> </a:t>
            </a:r>
            <a:r>
              <a:rPr sz="1100" dirty="0">
                <a:solidFill>
                  <a:srgbClr val="716A66"/>
                </a:solidFill>
                <a:latin typeface="DIN 2014 Bold"/>
                <a:cs typeface="DIN 2014 Bold"/>
              </a:rPr>
              <a:t>of</a:t>
            </a:r>
            <a:r>
              <a:rPr sz="1100" spc="-20" dirty="0">
                <a:solidFill>
                  <a:srgbClr val="716A66"/>
                </a:solidFill>
                <a:latin typeface="DIN 2014 Bold"/>
                <a:cs typeface="DIN 2014 Bold"/>
              </a:rPr>
              <a:t> </a:t>
            </a:r>
            <a:r>
              <a:rPr sz="1100" dirty="0">
                <a:solidFill>
                  <a:srgbClr val="716A66"/>
                </a:solidFill>
                <a:latin typeface="DIN 2014 Bold"/>
                <a:cs typeface="DIN 2014 Bold"/>
              </a:rPr>
              <a:t>the</a:t>
            </a:r>
            <a:r>
              <a:rPr sz="1100" spc="-15" dirty="0">
                <a:solidFill>
                  <a:srgbClr val="716A66"/>
                </a:solidFill>
                <a:latin typeface="DIN 2014 Bold"/>
                <a:cs typeface="DIN 2014 Bold"/>
              </a:rPr>
              <a:t> </a:t>
            </a:r>
            <a:r>
              <a:rPr sz="1100" spc="-10" dirty="0">
                <a:solidFill>
                  <a:srgbClr val="716A66"/>
                </a:solidFill>
                <a:latin typeface="DIN 2014 Bold"/>
                <a:cs typeface="DIN 2014 Bold"/>
              </a:rPr>
              <a:t>administrative </a:t>
            </a:r>
            <a:r>
              <a:rPr sz="1100" dirty="0">
                <a:solidFill>
                  <a:srgbClr val="716A66"/>
                </a:solidFill>
                <a:latin typeface="DIN 2014 Bold"/>
                <a:cs typeface="DIN 2014 Bold"/>
              </a:rPr>
              <a:t>fees</a:t>
            </a:r>
            <a:r>
              <a:rPr sz="1100" spc="-25" dirty="0">
                <a:solidFill>
                  <a:srgbClr val="716A66"/>
                </a:solidFill>
                <a:latin typeface="DIN 2014 Bold"/>
                <a:cs typeface="DIN 2014 Bold"/>
              </a:rPr>
              <a:t> </a:t>
            </a:r>
            <a:r>
              <a:rPr sz="1100" dirty="0">
                <a:solidFill>
                  <a:srgbClr val="716A66"/>
                </a:solidFill>
                <a:latin typeface="DIN 2014 Bold"/>
                <a:cs typeface="DIN 2014 Bold"/>
              </a:rPr>
              <a:t>to</a:t>
            </a:r>
            <a:r>
              <a:rPr sz="1100" spc="-20" dirty="0">
                <a:solidFill>
                  <a:srgbClr val="716A66"/>
                </a:solidFill>
                <a:latin typeface="DIN 2014 Bold"/>
                <a:cs typeface="DIN 2014 Bold"/>
              </a:rPr>
              <a:t> </a:t>
            </a:r>
            <a:r>
              <a:rPr sz="1100" dirty="0">
                <a:solidFill>
                  <a:srgbClr val="716A66"/>
                </a:solidFill>
                <a:latin typeface="DIN 2014 Bold"/>
                <a:cs typeface="DIN 2014 Bold"/>
              </a:rPr>
              <a:t>cover</a:t>
            </a:r>
            <a:r>
              <a:rPr sz="1100" spc="-25" dirty="0">
                <a:solidFill>
                  <a:srgbClr val="716A66"/>
                </a:solidFill>
                <a:latin typeface="DIN 2014 Bold"/>
                <a:cs typeface="DIN 2014 Bold"/>
              </a:rPr>
              <a:t> </a:t>
            </a:r>
            <a:r>
              <a:rPr sz="1100" dirty="0">
                <a:solidFill>
                  <a:srgbClr val="716A66"/>
                </a:solidFill>
                <a:latin typeface="DIN 2014 Bold"/>
                <a:cs typeface="DIN 2014 Bold"/>
              </a:rPr>
              <a:t>operating</a:t>
            </a:r>
            <a:r>
              <a:rPr sz="1100" spc="-20" dirty="0">
                <a:solidFill>
                  <a:srgbClr val="716A66"/>
                </a:solidFill>
                <a:latin typeface="DIN 2014 Bold"/>
                <a:cs typeface="DIN 2014 Bold"/>
              </a:rPr>
              <a:t> </a:t>
            </a:r>
            <a:r>
              <a:rPr sz="1100" spc="-10" dirty="0">
                <a:solidFill>
                  <a:srgbClr val="716A66"/>
                </a:solidFill>
                <a:latin typeface="DIN 2014 Bold"/>
                <a:cs typeface="DIN 2014 Bold"/>
              </a:rPr>
              <a:t>expenses </a:t>
            </a:r>
            <a:r>
              <a:rPr sz="1100" dirty="0">
                <a:solidFill>
                  <a:srgbClr val="716A66"/>
                </a:solidFill>
                <a:latin typeface="DIN 2014 Bold"/>
                <a:cs typeface="DIN 2014 Bold"/>
              </a:rPr>
              <a:t>and</a:t>
            </a:r>
            <a:r>
              <a:rPr sz="1100" spc="-25" dirty="0">
                <a:solidFill>
                  <a:srgbClr val="716A66"/>
                </a:solidFill>
                <a:latin typeface="DIN 2014 Bold"/>
                <a:cs typeface="DIN 2014 Bold"/>
              </a:rPr>
              <a:t> </a:t>
            </a:r>
            <a:r>
              <a:rPr sz="1100" dirty="0">
                <a:solidFill>
                  <a:srgbClr val="716A66"/>
                </a:solidFill>
                <a:latin typeface="DIN 2014 Bold"/>
                <a:cs typeface="DIN 2014 Bold"/>
              </a:rPr>
              <a:t>to</a:t>
            </a:r>
            <a:r>
              <a:rPr sz="1100" spc="-25" dirty="0">
                <a:solidFill>
                  <a:srgbClr val="716A66"/>
                </a:solidFill>
                <a:latin typeface="DIN 2014 Bold"/>
                <a:cs typeface="DIN 2014 Bold"/>
              </a:rPr>
              <a:t> </a:t>
            </a:r>
            <a:r>
              <a:rPr sz="1100" dirty="0">
                <a:solidFill>
                  <a:srgbClr val="716A66"/>
                </a:solidFill>
                <a:latin typeface="DIN 2014 Bold"/>
                <a:cs typeface="DIN 2014 Bold"/>
              </a:rPr>
              <a:t>finance</a:t>
            </a:r>
            <a:r>
              <a:rPr sz="1100" spc="-25" dirty="0">
                <a:solidFill>
                  <a:srgbClr val="716A66"/>
                </a:solidFill>
                <a:latin typeface="DIN 2014 Bold"/>
                <a:cs typeface="DIN 2014 Bold"/>
              </a:rPr>
              <a:t> </a:t>
            </a:r>
            <a:r>
              <a:rPr sz="1100" dirty="0">
                <a:solidFill>
                  <a:srgbClr val="716A66"/>
                </a:solidFill>
                <a:latin typeface="DIN 2014 Bold"/>
                <a:cs typeface="DIN 2014 Bold"/>
              </a:rPr>
              <a:t>other</a:t>
            </a:r>
            <a:r>
              <a:rPr sz="1100" spc="-25" dirty="0">
                <a:solidFill>
                  <a:srgbClr val="716A66"/>
                </a:solidFill>
                <a:latin typeface="DIN 2014 Bold"/>
                <a:cs typeface="DIN 2014 Bold"/>
              </a:rPr>
              <a:t> </a:t>
            </a:r>
            <a:r>
              <a:rPr sz="1100" spc="-10" dirty="0">
                <a:solidFill>
                  <a:srgbClr val="716A66"/>
                </a:solidFill>
                <a:latin typeface="DIN 2014 Bold"/>
                <a:cs typeface="DIN 2014 Bold"/>
              </a:rPr>
              <a:t>ventures</a:t>
            </a:r>
            <a:endParaRPr sz="1100">
              <a:latin typeface="DIN 2014 Bold"/>
              <a:cs typeface="DIN 2014 Bold"/>
            </a:endParaRPr>
          </a:p>
        </p:txBody>
      </p:sp>
      <p:sp>
        <p:nvSpPr>
          <p:cNvPr id="9" name="object 9"/>
          <p:cNvSpPr txBox="1"/>
          <p:nvPr/>
        </p:nvSpPr>
        <p:spPr>
          <a:xfrm>
            <a:off x="1272082" y="6018998"/>
            <a:ext cx="2317115" cy="346075"/>
          </a:xfrm>
          <a:prstGeom prst="rect">
            <a:avLst/>
          </a:prstGeom>
        </p:spPr>
        <p:txBody>
          <a:bodyPr vert="horz" wrap="square" lIns="0" tIns="30480" rIns="0" bIns="0" rtlCol="0">
            <a:spAutoFit/>
          </a:bodyPr>
          <a:lstStyle/>
          <a:p>
            <a:pPr marL="12700" marR="5080">
              <a:lnSpc>
                <a:spcPts val="1200"/>
              </a:lnSpc>
              <a:spcBef>
                <a:spcPts val="240"/>
              </a:spcBef>
            </a:pPr>
            <a:r>
              <a:rPr sz="1100" dirty="0">
                <a:solidFill>
                  <a:srgbClr val="716A66"/>
                </a:solidFill>
                <a:latin typeface="DIN 2014 Bold"/>
                <a:cs typeface="DIN 2014 Bold"/>
              </a:rPr>
              <a:t>Uses</a:t>
            </a:r>
            <a:r>
              <a:rPr sz="1100" spc="-30" dirty="0">
                <a:solidFill>
                  <a:srgbClr val="716A66"/>
                </a:solidFill>
                <a:latin typeface="DIN 2014 Bold"/>
                <a:cs typeface="DIN 2014 Bold"/>
              </a:rPr>
              <a:t> </a:t>
            </a:r>
            <a:r>
              <a:rPr sz="1100" dirty="0">
                <a:solidFill>
                  <a:srgbClr val="716A66"/>
                </a:solidFill>
                <a:latin typeface="DIN 2014 Bold"/>
                <a:cs typeface="DIN 2014 Bold"/>
              </a:rPr>
              <a:t>a</a:t>
            </a:r>
            <a:r>
              <a:rPr sz="1100" spc="-25" dirty="0">
                <a:solidFill>
                  <a:srgbClr val="716A66"/>
                </a:solidFill>
                <a:latin typeface="DIN 2014 Bold"/>
                <a:cs typeface="DIN 2014 Bold"/>
              </a:rPr>
              <a:t> </a:t>
            </a:r>
            <a:r>
              <a:rPr sz="1100" dirty="0">
                <a:solidFill>
                  <a:srgbClr val="716A66"/>
                </a:solidFill>
                <a:latin typeface="DIN 2014 Bold"/>
                <a:cs typeface="DIN 2014 Bold"/>
              </a:rPr>
              <a:t>portion</a:t>
            </a:r>
            <a:r>
              <a:rPr sz="1100" spc="-25" dirty="0">
                <a:solidFill>
                  <a:srgbClr val="716A66"/>
                </a:solidFill>
                <a:latin typeface="DIN 2014 Bold"/>
                <a:cs typeface="DIN 2014 Bold"/>
              </a:rPr>
              <a:t> </a:t>
            </a:r>
            <a:r>
              <a:rPr sz="1100" dirty="0">
                <a:solidFill>
                  <a:srgbClr val="716A66"/>
                </a:solidFill>
                <a:latin typeface="DIN 2014 Bold"/>
                <a:cs typeface="DIN 2014 Bold"/>
              </a:rPr>
              <a:t>of</a:t>
            </a:r>
            <a:r>
              <a:rPr sz="1100" spc="-30" dirty="0">
                <a:solidFill>
                  <a:srgbClr val="716A66"/>
                </a:solidFill>
                <a:latin typeface="DIN 2014 Bold"/>
                <a:cs typeface="DIN 2014 Bold"/>
              </a:rPr>
              <a:t> </a:t>
            </a:r>
            <a:r>
              <a:rPr sz="1100" dirty="0">
                <a:solidFill>
                  <a:srgbClr val="716A66"/>
                </a:solidFill>
                <a:latin typeface="DIN 2014 Bold"/>
                <a:cs typeface="DIN 2014 Bold"/>
              </a:rPr>
              <a:t>administrative</a:t>
            </a:r>
            <a:r>
              <a:rPr sz="1100" spc="-25" dirty="0">
                <a:solidFill>
                  <a:srgbClr val="716A66"/>
                </a:solidFill>
                <a:latin typeface="DIN 2014 Bold"/>
                <a:cs typeface="DIN 2014 Bold"/>
              </a:rPr>
              <a:t> </a:t>
            </a:r>
            <a:r>
              <a:rPr sz="1100" dirty="0">
                <a:solidFill>
                  <a:srgbClr val="716A66"/>
                </a:solidFill>
                <a:latin typeface="DIN 2014 Bold"/>
                <a:cs typeface="DIN 2014 Bold"/>
              </a:rPr>
              <a:t>fees</a:t>
            </a:r>
            <a:r>
              <a:rPr sz="1100" spc="-25" dirty="0">
                <a:solidFill>
                  <a:srgbClr val="716A66"/>
                </a:solidFill>
                <a:latin typeface="DIN 2014 Bold"/>
                <a:cs typeface="DIN 2014 Bold"/>
              </a:rPr>
              <a:t> to </a:t>
            </a:r>
            <a:r>
              <a:rPr sz="1100" dirty="0">
                <a:solidFill>
                  <a:srgbClr val="716A66"/>
                </a:solidFill>
                <a:latin typeface="DIN 2014 Bold"/>
                <a:cs typeface="DIN 2014 Bold"/>
              </a:rPr>
              <a:t>fund</a:t>
            </a:r>
            <a:r>
              <a:rPr sz="1100" spc="-5" dirty="0">
                <a:solidFill>
                  <a:srgbClr val="716A66"/>
                </a:solidFill>
                <a:latin typeface="DIN 2014 Bold"/>
                <a:cs typeface="DIN 2014 Bold"/>
              </a:rPr>
              <a:t> </a:t>
            </a:r>
            <a:r>
              <a:rPr sz="1100" dirty="0">
                <a:solidFill>
                  <a:srgbClr val="716A66"/>
                </a:solidFill>
                <a:latin typeface="DIN 2014 Bold"/>
                <a:cs typeface="DIN 2014 Bold"/>
              </a:rPr>
              <a:t>additional</a:t>
            </a:r>
            <a:r>
              <a:rPr sz="1100" spc="-5" dirty="0">
                <a:solidFill>
                  <a:srgbClr val="716A66"/>
                </a:solidFill>
                <a:latin typeface="DIN 2014 Bold"/>
                <a:cs typeface="DIN 2014 Bold"/>
              </a:rPr>
              <a:t> </a:t>
            </a:r>
            <a:r>
              <a:rPr sz="1100" dirty="0">
                <a:solidFill>
                  <a:srgbClr val="716A66"/>
                </a:solidFill>
                <a:latin typeface="DIN 2014 Bold"/>
                <a:cs typeface="DIN 2014 Bold"/>
              </a:rPr>
              <a:t>services for</a:t>
            </a:r>
            <a:r>
              <a:rPr sz="1100" spc="-5" dirty="0">
                <a:solidFill>
                  <a:srgbClr val="716A66"/>
                </a:solidFill>
                <a:latin typeface="DIN 2014 Bold"/>
                <a:cs typeface="DIN 2014 Bold"/>
              </a:rPr>
              <a:t> </a:t>
            </a:r>
            <a:r>
              <a:rPr sz="1100" spc="-10" dirty="0">
                <a:solidFill>
                  <a:srgbClr val="716A66"/>
                </a:solidFill>
                <a:latin typeface="DIN 2014 Bold"/>
                <a:cs typeface="DIN 2014 Bold"/>
              </a:rPr>
              <a:t>customers</a:t>
            </a:r>
            <a:endParaRPr sz="1100">
              <a:latin typeface="DIN 2014 Bold"/>
              <a:cs typeface="DIN 2014 Bold"/>
            </a:endParaRPr>
          </a:p>
        </p:txBody>
      </p:sp>
      <p:sp>
        <p:nvSpPr>
          <p:cNvPr id="10" name="object 10"/>
          <p:cNvSpPr txBox="1"/>
          <p:nvPr/>
        </p:nvSpPr>
        <p:spPr>
          <a:xfrm>
            <a:off x="1612391" y="3336758"/>
            <a:ext cx="88519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16A66"/>
                </a:solidFill>
                <a:latin typeface="DIN 2014 Bold"/>
                <a:cs typeface="DIN 2014 Bold"/>
              </a:rPr>
              <a:t>product</a:t>
            </a:r>
            <a:r>
              <a:rPr sz="1100" spc="-40" dirty="0">
                <a:solidFill>
                  <a:srgbClr val="716A66"/>
                </a:solidFill>
                <a:latin typeface="DIN 2014 Bold"/>
                <a:cs typeface="DIN 2014 Bold"/>
              </a:rPr>
              <a:t> </a:t>
            </a:r>
            <a:r>
              <a:rPr sz="1100" spc="-10" dirty="0">
                <a:solidFill>
                  <a:srgbClr val="716A66"/>
                </a:solidFill>
                <a:latin typeface="DIN 2014 Bold"/>
                <a:cs typeface="DIN 2014 Bold"/>
              </a:rPr>
              <a:t>from...</a:t>
            </a:r>
            <a:endParaRPr sz="1100">
              <a:latin typeface="DIN 2014 Bold"/>
              <a:cs typeface="DIN 2014 Bold"/>
            </a:endParaRPr>
          </a:p>
        </p:txBody>
      </p:sp>
      <p:grpSp>
        <p:nvGrpSpPr>
          <p:cNvPr id="11" name="object 11"/>
          <p:cNvGrpSpPr/>
          <p:nvPr/>
        </p:nvGrpSpPr>
        <p:grpSpPr>
          <a:xfrm>
            <a:off x="726948" y="2386581"/>
            <a:ext cx="774065" cy="3070860"/>
            <a:chOff x="726948" y="2386581"/>
            <a:chExt cx="774065" cy="3070860"/>
          </a:xfrm>
        </p:grpSpPr>
        <p:sp>
          <p:nvSpPr>
            <p:cNvPr id="12" name="object 12"/>
            <p:cNvSpPr/>
            <p:nvPr/>
          </p:nvSpPr>
          <p:spPr>
            <a:xfrm>
              <a:off x="726948" y="2386581"/>
              <a:ext cx="774065" cy="774065"/>
            </a:xfrm>
            <a:custGeom>
              <a:avLst/>
              <a:gdLst/>
              <a:ahLst/>
              <a:cxnLst/>
              <a:rect l="l" t="t" r="r" b="b"/>
              <a:pathLst>
                <a:path w="774065" h="774064">
                  <a:moveTo>
                    <a:pt x="386842" y="0"/>
                  </a:moveTo>
                  <a:lnTo>
                    <a:pt x="338316" y="3014"/>
                  </a:lnTo>
                  <a:lnTo>
                    <a:pt x="291589" y="11814"/>
                  </a:lnTo>
                  <a:lnTo>
                    <a:pt x="247024" y="26039"/>
                  </a:lnTo>
                  <a:lnTo>
                    <a:pt x="204983" y="45326"/>
                  </a:lnTo>
                  <a:lnTo>
                    <a:pt x="165828" y="69311"/>
                  </a:lnTo>
                  <a:lnTo>
                    <a:pt x="129922" y="97632"/>
                  </a:lnTo>
                  <a:lnTo>
                    <a:pt x="97628" y="129927"/>
                  </a:lnTo>
                  <a:lnTo>
                    <a:pt x="69307" y="165834"/>
                  </a:lnTo>
                  <a:lnTo>
                    <a:pt x="45323" y="204988"/>
                  </a:lnTo>
                  <a:lnTo>
                    <a:pt x="26038" y="247029"/>
                  </a:lnTo>
                  <a:lnTo>
                    <a:pt x="11814" y="291593"/>
                  </a:lnTo>
                  <a:lnTo>
                    <a:pt x="3013" y="338318"/>
                  </a:lnTo>
                  <a:lnTo>
                    <a:pt x="0" y="386841"/>
                  </a:lnTo>
                  <a:lnTo>
                    <a:pt x="3013" y="435367"/>
                  </a:lnTo>
                  <a:lnTo>
                    <a:pt x="11814" y="482095"/>
                  </a:lnTo>
                  <a:lnTo>
                    <a:pt x="26038" y="526661"/>
                  </a:lnTo>
                  <a:lnTo>
                    <a:pt x="45323" y="568703"/>
                  </a:lnTo>
                  <a:lnTo>
                    <a:pt x="69307" y="607859"/>
                  </a:lnTo>
                  <a:lnTo>
                    <a:pt x="97628" y="643766"/>
                  </a:lnTo>
                  <a:lnTo>
                    <a:pt x="129922" y="676062"/>
                  </a:lnTo>
                  <a:lnTo>
                    <a:pt x="165828" y="704384"/>
                  </a:lnTo>
                  <a:lnTo>
                    <a:pt x="204983" y="728370"/>
                  </a:lnTo>
                  <a:lnTo>
                    <a:pt x="247024" y="747656"/>
                  </a:lnTo>
                  <a:lnTo>
                    <a:pt x="291589" y="761881"/>
                  </a:lnTo>
                  <a:lnTo>
                    <a:pt x="338316" y="770682"/>
                  </a:lnTo>
                  <a:lnTo>
                    <a:pt x="386842" y="773696"/>
                  </a:lnTo>
                  <a:lnTo>
                    <a:pt x="435367" y="770682"/>
                  </a:lnTo>
                  <a:lnTo>
                    <a:pt x="482094" y="761881"/>
                  </a:lnTo>
                  <a:lnTo>
                    <a:pt x="526659" y="747656"/>
                  </a:lnTo>
                  <a:lnTo>
                    <a:pt x="568700" y="728370"/>
                  </a:lnTo>
                  <a:lnTo>
                    <a:pt x="607855" y="704384"/>
                  </a:lnTo>
                  <a:lnTo>
                    <a:pt x="643761" y="676062"/>
                  </a:lnTo>
                  <a:lnTo>
                    <a:pt x="676055" y="643766"/>
                  </a:lnTo>
                  <a:lnTo>
                    <a:pt x="704376" y="607859"/>
                  </a:lnTo>
                  <a:lnTo>
                    <a:pt x="728360" y="568703"/>
                  </a:lnTo>
                  <a:lnTo>
                    <a:pt x="747645" y="526661"/>
                  </a:lnTo>
                  <a:lnTo>
                    <a:pt x="761869" y="482095"/>
                  </a:lnTo>
                  <a:lnTo>
                    <a:pt x="770670" y="435367"/>
                  </a:lnTo>
                  <a:lnTo>
                    <a:pt x="773684" y="386841"/>
                  </a:lnTo>
                  <a:lnTo>
                    <a:pt x="770670" y="338318"/>
                  </a:lnTo>
                  <a:lnTo>
                    <a:pt x="761869" y="291593"/>
                  </a:lnTo>
                  <a:lnTo>
                    <a:pt x="747645" y="247029"/>
                  </a:lnTo>
                  <a:lnTo>
                    <a:pt x="728360" y="204988"/>
                  </a:lnTo>
                  <a:lnTo>
                    <a:pt x="704376" y="165834"/>
                  </a:lnTo>
                  <a:lnTo>
                    <a:pt x="676055" y="129927"/>
                  </a:lnTo>
                  <a:lnTo>
                    <a:pt x="643761" y="97632"/>
                  </a:lnTo>
                  <a:lnTo>
                    <a:pt x="607855" y="69311"/>
                  </a:lnTo>
                  <a:lnTo>
                    <a:pt x="568700" y="45326"/>
                  </a:lnTo>
                  <a:lnTo>
                    <a:pt x="526659" y="26039"/>
                  </a:lnTo>
                  <a:lnTo>
                    <a:pt x="482094" y="11814"/>
                  </a:lnTo>
                  <a:lnTo>
                    <a:pt x="435367" y="3014"/>
                  </a:lnTo>
                  <a:lnTo>
                    <a:pt x="386842" y="0"/>
                  </a:lnTo>
                  <a:close/>
                </a:path>
              </a:pathLst>
            </a:custGeom>
            <a:solidFill>
              <a:srgbClr val="AEB8B3"/>
            </a:solidFill>
          </p:spPr>
          <p:txBody>
            <a:bodyPr wrap="square" lIns="0" tIns="0" rIns="0" bIns="0" rtlCol="0"/>
            <a:lstStyle/>
            <a:p>
              <a:endParaRPr/>
            </a:p>
          </p:txBody>
        </p:sp>
        <p:pic>
          <p:nvPicPr>
            <p:cNvPr id="13" name="object 13"/>
            <p:cNvPicPr/>
            <p:nvPr/>
          </p:nvPicPr>
          <p:blipFill>
            <a:blip r:embed="rId2" cstate="print"/>
            <a:stretch>
              <a:fillRect/>
            </a:stretch>
          </p:blipFill>
          <p:spPr>
            <a:xfrm>
              <a:off x="924124" y="2432300"/>
              <a:ext cx="356388" cy="429765"/>
            </a:xfrm>
            <a:prstGeom prst="rect">
              <a:avLst/>
            </a:prstGeom>
          </p:spPr>
        </p:pic>
        <p:sp>
          <p:nvSpPr>
            <p:cNvPr id="14" name="object 14"/>
            <p:cNvSpPr/>
            <p:nvPr/>
          </p:nvSpPr>
          <p:spPr>
            <a:xfrm>
              <a:off x="726948" y="3602718"/>
              <a:ext cx="774065" cy="774065"/>
            </a:xfrm>
            <a:custGeom>
              <a:avLst/>
              <a:gdLst/>
              <a:ahLst/>
              <a:cxnLst/>
              <a:rect l="l" t="t" r="r" b="b"/>
              <a:pathLst>
                <a:path w="774065" h="774064">
                  <a:moveTo>
                    <a:pt x="386842" y="0"/>
                  </a:moveTo>
                  <a:lnTo>
                    <a:pt x="338316" y="3014"/>
                  </a:lnTo>
                  <a:lnTo>
                    <a:pt x="291589" y="11814"/>
                  </a:lnTo>
                  <a:lnTo>
                    <a:pt x="247024" y="26039"/>
                  </a:lnTo>
                  <a:lnTo>
                    <a:pt x="204983" y="45326"/>
                  </a:lnTo>
                  <a:lnTo>
                    <a:pt x="165828" y="69311"/>
                  </a:lnTo>
                  <a:lnTo>
                    <a:pt x="129922" y="97632"/>
                  </a:lnTo>
                  <a:lnTo>
                    <a:pt x="97628" y="129927"/>
                  </a:lnTo>
                  <a:lnTo>
                    <a:pt x="69307" y="165834"/>
                  </a:lnTo>
                  <a:lnTo>
                    <a:pt x="45323" y="204988"/>
                  </a:lnTo>
                  <a:lnTo>
                    <a:pt x="26038" y="247029"/>
                  </a:lnTo>
                  <a:lnTo>
                    <a:pt x="11814" y="291593"/>
                  </a:lnTo>
                  <a:lnTo>
                    <a:pt x="3013" y="338318"/>
                  </a:lnTo>
                  <a:lnTo>
                    <a:pt x="0" y="386841"/>
                  </a:lnTo>
                  <a:lnTo>
                    <a:pt x="3013" y="435367"/>
                  </a:lnTo>
                  <a:lnTo>
                    <a:pt x="11814" y="482095"/>
                  </a:lnTo>
                  <a:lnTo>
                    <a:pt x="26038" y="526661"/>
                  </a:lnTo>
                  <a:lnTo>
                    <a:pt x="45323" y="568703"/>
                  </a:lnTo>
                  <a:lnTo>
                    <a:pt x="69307" y="607859"/>
                  </a:lnTo>
                  <a:lnTo>
                    <a:pt x="97628" y="643766"/>
                  </a:lnTo>
                  <a:lnTo>
                    <a:pt x="129922" y="676062"/>
                  </a:lnTo>
                  <a:lnTo>
                    <a:pt x="165828" y="704384"/>
                  </a:lnTo>
                  <a:lnTo>
                    <a:pt x="204983" y="728370"/>
                  </a:lnTo>
                  <a:lnTo>
                    <a:pt x="247024" y="747656"/>
                  </a:lnTo>
                  <a:lnTo>
                    <a:pt x="291589" y="761881"/>
                  </a:lnTo>
                  <a:lnTo>
                    <a:pt x="338316" y="770682"/>
                  </a:lnTo>
                  <a:lnTo>
                    <a:pt x="386842" y="773696"/>
                  </a:lnTo>
                  <a:lnTo>
                    <a:pt x="435367" y="770682"/>
                  </a:lnTo>
                  <a:lnTo>
                    <a:pt x="482094" y="761881"/>
                  </a:lnTo>
                  <a:lnTo>
                    <a:pt x="526659" y="747656"/>
                  </a:lnTo>
                  <a:lnTo>
                    <a:pt x="568700" y="728370"/>
                  </a:lnTo>
                  <a:lnTo>
                    <a:pt x="607855" y="704384"/>
                  </a:lnTo>
                  <a:lnTo>
                    <a:pt x="643761" y="676062"/>
                  </a:lnTo>
                  <a:lnTo>
                    <a:pt x="676055" y="643766"/>
                  </a:lnTo>
                  <a:lnTo>
                    <a:pt x="704376" y="607859"/>
                  </a:lnTo>
                  <a:lnTo>
                    <a:pt x="728360" y="568703"/>
                  </a:lnTo>
                  <a:lnTo>
                    <a:pt x="747645" y="526661"/>
                  </a:lnTo>
                  <a:lnTo>
                    <a:pt x="761869" y="482095"/>
                  </a:lnTo>
                  <a:lnTo>
                    <a:pt x="770670" y="435367"/>
                  </a:lnTo>
                  <a:lnTo>
                    <a:pt x="773684" y="386841"/>
                  </a:lnTo>
                  <a:lnTo>
                    <a:pt x="770670" y="338318"/>
                  </a:lnTo>
                  <a:lnTo>
                    <a:pt x="761869" y="291593"/>
                  </a:lnTo>
                  <a:lnTo>
                    <a:pt x="747645" y="247029"/>
                  </a:lnTo>
                  <a:lnTo>
                    <a:pt x="728360" y="204988"/>
                  </a:lnTo>
                  <a:lnTo>
                    <a:pt x="704376" y="165834"/>
                  </a:lnTo>
                  <a:lnTo>
                    <a:pt x="676055" y="129927"/>
                  </a:lnTo>
                  <a:lnTo>
                    <a:pt x="643761" y="97632"/>
                  </a:lnTo>
                  <a:lnTo>
                    <a:pt x="607855" y="69311"/>
                  </a:lnTo>
                  <a:lnTo>
                    <a:pt x="568700" y="45326"/>
                  </a:lnTo>
                  <a:lnTo>
                    <a:pt x="526659" y="26039"/>
                  </a:lnTo>
                  <a:lnTo>
                    <a:pt x="482094" y="11814"/>
                  </a:lnTo>
                  <a:lnTo>
                    <a:pt x="435367" y="3014"/>
                  </a:lnTo>
                  <a:lnTo>
                    <a:pt x="386842" y="0"/>
                  </a:lnTo>
                  <a:close/>
                </a:path>
              </a:pathLst>
            </a:custGeom>
            <a:solidFill>
              <a:srgbClr val="AEB8B3"/>
            </a:solidFill>
          </p:spPr>
          <p:txBody>
            <a:bodyPr wrap="square" lIns="0" tIns="0" rIns="0" bIns="0" rtlCol="0"/>
            <a:lstStyle/>
            <a:p>
              <a:endParaRPr/>
            </a:p>
          </p:txBody>
        </p:sp>
        <p:sp>
          <p:nvSpPr>
            <p:cNvPr id="15" name="object 15"/>
            <p:cNvSpPr/>
            <p:nvPr/>
          </p:nvSpPr>
          <p:spPr>
            <a:xfrm>
              <a:off x="875144" y="3785336"/>
              <a:ext cx="480059" cy="314960"/>
            </a:xfrm>
            <a:custGeom>
              <a:avLst/>
              <a:gdLst/>
              <a:ahLst/>
              <a:cxnLst/>
              <a:rect l="l" t="t" r="r" b="b"/>
              <a:pathLst>
                <a:path w="480059" h="314960">
                  <a:moveTo>
                    <a:pt x="479552" y="36931"/>
                  </a:moveTo>
                  <a:lnTo>
                    <a:pt x="476618" y="22644"/>
                  </a:lnTo>
                  <a:lnTo>
                    <a:pt x="468655" y="10896"/>
                  </a:lnTo>
                  <a:lnTo>
                    <a:pt x="456895" y="2933"/>
                  </a:lnTo>
                  <a:lnTo>
                    <a:pt x="442595" y="12"/>
                  </a:lnTo>
                  <a:lnTo>
                    <a:pt x="404571" y="12"/>
                  </a:lnTo>
                  <a:lnTo>
                    <a:pt x="74993" y="0"/>
                  </a:lnTo>
                  <a:lnTo>
                    <a:pt x="36944" y="12"/>
                  </a:lnTo>
                  <a:lnTo>
                    <a:pt x="22656" y="2933"/>
                  </a:lnTo>
                  <a:lnTo>
                    <a:pt x="10909" y="10896"/>
                  </a:lnTo>
                  <a:lnTo>
                    <a:pt x="2933" y="22644"/>
                  </a:lnTo>
                  <a:lnTo>
                    <a:pt x="0" y="36931"/>
                  </a:lnTo>
                  <a:lnTo>
                    <a:pt x="0" y="278015"/>
                  </a:lnTo>
                  <a:lnTo>
                    <a:pt x="2933" y="292239"/>
                  </a:lnTo>
                  <a:lnTo>
                    <a:pt x="10909" y="303847"/>
                  </a:lnTo>
                  <a:lnTo>
                    <a:pt x="22656" y="311670"/>
                  </a:lnTo>
                  <a:lnTo>
                    <a:pt x="36944" y="314540"/>
                  </a:lnTo>
                  <a:lnTo>
                    <a:pt x="442595" y="314540"/>
                  </a:lnTo>
                  <a:lnTo>
                    <a:pt x="456895" y="311670"/>
                  </a:lnTo>
                  <a:lnTo>
                    <a:pt x="468655" y="303847"/>
                  </a:lnTo>
                  <a:lnTo>
                    <a:pt x="476618" y="292239"/>
                  </a:lnTo>
                  <a:lnTo>
                    <a:pt x="479552" y="278015"/>
                  </a:lnTo>
                  <a:lnTo>
                    <a:pt x="479552" y="36931"/>
                  </a:lnTo>
                  <a:close/>
                </a:path>
              </a:pathLst>
            </a:custGeom>
            <a:solidFill>
              <a:srgbClr val="90A19A"/>
            </a:solidFill>
          </p:spPr>
          <p:txBody>
            <a:bodyPr wrap="square" lIns="0" tIns="0" rIns="0" bIns="0" rtlCol="0"/>
            <a:lstStyle/>
            <a:p>
              <a:endParaRPr/>
            </a:p>
          </p:txBody>
        </p:sp>
        <p:pic>
          <p:nvPicPr>
            <p:cNvPr id="16" name="object 16"/>
            <p:cNvPicPr/>
            <p:nvPr/>
          </p:nvPicPr>
          <p:blipFill>
            <a:blip r:embed="rId3" cstate="print"/>
            <a:stretch>
              <a:fillRect/>
            </a:stretch>
          </p:blipFill>
          <p:spPr>
            <a:xfrm>
              <a:off x="1010029" y="3680458"/>
              <a:ext cx="209797" cy="288260"/>
            </a:xfrm>
            <a:prstGeom prst="rect">
              <a:avLst/>
            </a:prstGeom>
          </p:spPr>
        </p:pic>
        <p:sp>
          <p:nvSpPr>
            <p:cNvPr id="17" name="object 17"/>
            <p:cNvSpPr/>
            <p:nvPr/>
          </p:nvSpPr>
          <p:spPr>
            <a:xfrm>
              <a:off x="1015022" y="4004360"/>
              <a:ext cx="200025" cy="82550"/>
            </a:xfrm>
            <a:custGeom>
              <a:avLst/>
              <a:gdLst/>
              <a:ahLst/>
              <a:cxnLst/>
              <a:rect l="l" t="t" r="r" b="b"/>
              <a:pathLst>
                <a:path w="200025" h="82550">
                  <a:moveTo>
                    <a:pt x="82283" y="6908"/>
                  </a:moveTo>
                  <a:lnTo>
                    <a:pt x="75628" y="0"/>
                  </a:lnTo>
                  <a:lnTo>
                    <a:pt x="67462" y="0"/>
                  </a:lnTo>
                  <a:lnTo>
                    <a:pt x="6654" y="0"/>
                  </a:lnTo>
                  <a:lnTo>
                    <a:pt x="0" y="6908"/>
                  </a:lnTo>
                  <a:lnTo>
                    <a:pt x="0" y="75641"/>
                  </a:lnTo>
                  <a:lnTo>
                    <a:pt x="6654" y="82499"/>
                  </a:lnTo>
                  <a:lnTo>
                    <a:pt x="75628" y="82499"/>
                  </a:lnTo>
                  <a:lnTo>
                    <a:pt x="82283" y="75641"/>
                  </a:lnTo>
                  <a:lnTo>
                    <a:pt x="82283" y="6908"/>
                  </a:lnTo>
                  <a:close/>
                </a:path>
                <a:path w="200025" h="82550">
                  <a:moveTo>
                    <a:pt x="199796" y="6908"/>
                  </a:moveTo>
                  <a:lnTo>
                    <a:pt x="193141" y="0"/>
                  </a:lnTo>
                  <a:lnTo>
                    <a:pt x="184975" y="0"/>
                  </a:lnTo>
                  <a:lnTo>
                    <a:pt x="124167" y="0"/>
                  </a:lnTo>
                  <a:lnTo>
                    <a:pt x="117513" y="6908"/>
                  </a:lnTo>
                  <a:lnTo>
                    <a:pt x="117513" y="75641"/>
                  </a:lnTo>
                  <a:lnTo>
                    <a:pt x="124167" y="82499"/>
                  </a:lnTo>
                  <a:lnTo>
                    <a:pt x="193141" y="82499"/>
                  </a:lnTo>
                  <a:lnTo>
                    <a:pt x="199796" y="75641"/>
                  </a:lnTo>
                  <a:lnTo>
                    <a:pt x="199796" y="6908"/>
                  </a:lnTo>
                  <a:close/>
                </a:path>
              </a:pathLst>
            </a:custGeom>
            <a:solidFill>
              <a:srgbClr val="D7DDDB"/>
            </a:solidFill>
          </p:spPr>
          <p:txBody>
            <a:bodyPr wrap="square" lIns="0" tIns="0" rIns="0" bIns="0" rtlCol="0"/>
            <a:lstStyle/>
            <a:p>
              <a:endParaRPr/>
            </a:p>
          </p:txBody>
        </p:sp>
        <p:pic>
          <p:nvPicPr>
            <p:cNvPr id="18" name="object 18"/>
            <p:cNvPicPr/>
            <p:nvPr/>
          </p:nvPicPr>
          <p:blipFill>
            <a:blip r:embed="rId4" cstate="print"/>
            <a:stretch>
              <a:fillRect/>
            </a:stretch>
          </p:blipFill>
          <p:spPr>
            <a:xfrm>
              <a:off x="853191" y="4983478"/>
              <a:ext cx="506977" cy="473954"/>
            </a:xfrm>
            <a:prstGeom prst="rect">
              <a:avLst/>
            </a:prstGeom>
          </p:spPr>
        </p:pic>
      </p:grpSp>
      <p:sp>
        <p:nvSpPr>
          <p:cNvPr id="19" name="object 19"/>
          <p:cNvSpPr txBox="1"/>
          <p:nvPr/>
        </p:nvSpPr>
        <p:spPr>
          <a:xfrm>
            <a:off x="1365503" y="4299825"/>
            <a:ext cx="1452245" cy="330200"/>
          </a:xfrm>
          <a:prstGeom prst="rect">
            <a:avLst/>
          </a:prstGeom>
        </p:spPr>
        <p:txBody>
          <a:bodyPr vert="horz" wrap="square" lIns="0" tIns="12700" rIns="0" bIns="0" rtlCol="0">
            <a:spAutoFit/>
          </a:bodyPr>
          <a:lstStyle/>
          <a:p>
            <a:pPr marL="38100">
              <a:lnSpc>
                <a:spcPct val="100000"/>
              </a:lnSpc>
              <a:spcBef>
                <a:spcPts val="100"/>
              </a:spcBef>
            </a:pPr>
            <a:r>
              <a:rPr sz="3000" b="1" baseline="-23611" dirty="0">
                <a:solidFill>
                  <a:srgbClr val="716A66"/>
                </a:solidFill>
                <a:latin typeface="DIN 2014 Bold"/>
                <a:cs typeface="DIN 2014 Bold"/>
              </a:rPr>
              <a:t>$</a:t>
            </a:r>
            <a:r>
              <a:rPr sz="3000" b="1" spc="202" baseline="-23611" dirty="0">
                <a:solidFill>
                  <a:srgbClr val="716A66"/>
                </a:solidFill>
                <a:latin typeface="DIN 2014 Bold"/>
                <a:cs typeface="DIN 2014 Bold"/>
              </a:rPr>
              <a:t> </a:t>
            </a:r>
            <a:r>
              <a:rPr sz="1100" dirty="0">
                <a:solidFill>
                  <a:srgbClr val="716A66"/>
                </a:solidFill>
                <a:latin typeface="DIN 2014 Bold"/>
                <a:cs typeface="DIN 2014 Bold"/>
              </a:rPr>
              <a:t>Pays</a:t>
            </a:r>
            <a:r>
              <a:rPr sz="1100" spc="-10" dirty="0">
                <a:solidFill>
                  <a:srgbClr val="716A66"/>
                </a:solidFill>
                <a:latin typeface="DIN 2014 Bold"/>
                <a:cs typeface="DIN 2014 Bold"/>
              </a:rPr>
              <a:t> administrative</a:t>
            </a:r>
            <a:endParaRPr sz="1100">
              <a:latin typeface="DIN 2014 Bold"/>
              <a:cs typeface="DIN 2014 Bold"/>
            </a:endParaRPr>
          </a:p>
        </p:txBody>
      </p:sp>
      <p:sp>
        <p:nvSpPr>
          <p:cNvPr id="20" name="object 20"/>
          <p:cNvSpPr txBox="1"/>
          <p:nvPr/>
        </p:nvSpPr>
        <p:spPr>
          <a:xfrm>
            <a:off x="1893823" y="5214363"/>
            <a:ext cx="162560" cy="330200"/>
          </a:xfrm>
          <a:prstGeom prst="rect">
            <a:avLst/>
          </a:prstGeom>
        </p:spPr>
        <p:txBody>
          <a:bodyPr vert="horz" wrap="square" lIns="0" tIns="12700" rIns="0" bIns="0" rtlCol="0">
            <a:spAutoFit/>
          </a:bodyPr>
          <a:lstStyle/>
          <a:p>
            <a:pPr marL="12700">
              <a:lnSpc>
                <a:spcPct val="100000"/>
              </a:lnSpc>
              <a:spcBef>
                <a:spcPts val="100"/>
              </a:spcBef>
            </a:pPr>
            <a:r>
              <a:rPr sz="2000" b="1" spc="-50" dirty="0">
                <a:solidFill>
                  <a:srgbClr val="716A66"/>
                </a:solidFill>
                <a:latin typeface="DIN 2014 Bold"/>
                <a:cs typeface="DIN 2014 Bold"/>
              </a:rPr>
              <a:t>$</a:t>
            </a:r>
            <a:endParaRPr sz="2000">
              <a:latin typeface="DIN 2014 Bold"/>
              <a:cs typeface="DIN 2014 Bold"/>
            </a:endParaRPr>
          </a:p>
        </p:txBody>
      </p:sp>
      <p:sp>
        <p:nvSpPr>
          <p:cNvPr id="21" name="object 21"/>
          <p:cNvSpPr txBox="1"/>
          <p:nvPr/>
        </p:nvSpPr>
        <p:spPr>
          <a:xfrm>
            <a:off x="1025144" y="6009891"/>
            <a:ext cx="162560" cy="330200"/>
          </a:xfrm>
          <a:prstGeom prst="rect">
            <a:avLst/>
          </a:prstGeom>
        </p:spPr>
        <p:txBody>
          <a:bodyPr vert="horz" wrap="square" lIns="0" tIns="12700" rIns="0" bIns="0" rtlCol="0">
            <a:spAutoFit/>
          </a:bodyPr>
          <a:lstStyle/>
          <a:p>
            <a:pPr marL="12700">
              <a:lnSpc>
                <a:spcPct val="100000"/>
              </a:lnSpc>
              <a:spcBef>
                <a:spcPts val="100"/>
              </a:spcBef>
            </a:pPr>
            <a:r>
              <a:rPr sz="2000" b="1" spc="-50" dirty="0">
                <a:solidFill>
                  <a:srgbClr val="716A66"/>
                </a:solidFill>
                <a:latin typeface="DIN 2014 Bold"/>
                <a:cs typeface="DIN 2014 Bold"/>
              </a:rPr>
              <a:t>$</a:t>
            </a:r>
            <a:endParaRPr sz="2000">
              <a:latin typeface="DIN 2014 Bold"/>
              <a:cs typeface="DIN 2014 Bold"/>
            </a:endParaRPr>
          </a:p>
        </p:txBody>
      </p:sp>
      <p:sp>
        <p:nvSpPr>
          <p:cNvPr id="22" name="object 22"/>
          <p:cNvSpPr txBox="1"/>
          <p:nvPr/>
        </p:nvSpPr>
        <p:spPr>
          <a:xfrm>
            <a:off x="1365503" y="3070045"/>
            <a:ext cx="911225" cy="330200"/>
          </a:xfrm>
          <a:prstGeom prst="rect">
            <a:avLst/>
          </a:prstGeom>
        </p:spPr>
        <p:txBody>
          <a:bodyPr vert="horz" wrap="square" lIns="0" tIns="12700" rIns="0" bIns="0" rtlCol="0">
            <a:spAutoFit/>
          </a:bodyPr>
          <a:lstStyle/>
          <a:p>
            <a:pPr marL="38100">
              <a:lnSpc>
                <a:spcPct val="100000"/>
              </a:lnSpc>
              <a:spcBef>
                <a:spcPts val="100"/>
              </a:spcBef>
            </a:pPr>
            <a:r>
              <a:rPr sz="3000" b="1" baseline="-23611" dirty="0">
                <a:solidFill>
                  <a:srgbClr val="716A66"/>
                </a:solidFill>
                <a:latin typeface="DIN 2014 Bold"/>
                <a:cs typeface="DIN 2014 Bold"/>
              </a:rPr>
              <a:t>$</a:t>
            </a:r>
            <a:r>
              <a:rPr sz="3000" b="1" spc="240" baseline="-23611" dirty="0">
                <a:solidFill>
                  <a:srgbClr val="716A66"/>
                </a:solidFill>
                <a:latin typeface="DIN 2014 Bold"/>
                <a:cs typeface="DIN 2014 Bold"/>
              </a:rPr>
              <a:t> </a:t>
            </a:r>
            <a:r>
              <a:rPr sz="1100" spc="-10" dirty="0">
                <a:solidFill>
                  <a:srgbClr val="716A66"/>
                </a:solidFill>
                <a:latin typeface="DIN 2014 Bold"/>
                <a:cs typeface="DIN 2014 Bold"/>
              </a:rPr>
              <a:t>Purchases</a:t>
            </a:r>
            <a:endParaRPr sz="1100">
              <a:latin typeface="DIN 2014 Bold"/>
              <a:cs typeface="DIN 2014 Bold"/>
            </a:endParaRPr>
          </a:p>
        </p:txBody>
      </p:sp>
      <p:grpSp>
        <p:nvGrpSpPr>
          <p:cNvPr id="23" name="object 23"/>
          <p:cNvGrpSpPr/>
          <p:nvPr/>
        </p:nvGrpSpPr>
        <p:grpSpPr>
          <a:xfrm>
            <a:off x="1028001" y="3225800"/>
            <a:ext cx="147955" cy="302260"/>
            <a:chOff x="1028001" y="3225800"/>
            <a:chExt cx="147955" cy="302260"/>
          </a:xfrm>
        </p:grpSpPr>
        <p:sp>
          <p:nvSpPr>
            <p:cNvPr id="24" name="object 24"/>
            <p:cNvSpPr/>
            <p:nvPr/>
          </p:nvSpPr>
          <p:spPr>
            <a:xfrm>
              <a:off x="1101851" y="3225800"/>
              <a:ext cx="0" cy="245110"/>
            </a:xfrm>
            <a:custGeom>
              <a:avLst/>
              <a:gdLst/>
              <a:ahLst/>
              <a:cxnLst/>
              <a:rect l="l" t="t" r="r" b="b"/>
              <a:pathLst>
                <a:path h="245110">
                  <a:moveTo>
                    <a:pt x="0" y="0"/>
                  </a:moveTo>
                  <a:lnTo>
                    <a:pt x="0" y="244995"/>
                  </a:lnTo>
                </a:path>
              </a:pathLst>
            </a:custGeom>
            <a:ln w="50800">
              <a:solidFill>
                <a:srgbClr val="D7DDDB"/>
              </a:solidFill>
            </a:ln>
          </p:spPr>
          <p:txBody>
            <a:bodyPr wrap="square" lIns="0" tIns="0" rIns="0" bIns="0" rtlCol="0"/>
            <a:lstStyle/>
            <a:p>
              <a:endParaRPr/>
            </a:p>
          </p:txBody>
        </p:sp>
        <p:sp>
          <p:nvSpPr>
            <p:cNvPr id="25" name="object 25"/>
            <p:cNvSpPr/>
            <p:nvPr/>
          </p:nvSpPr>
          <p:spPr>
            <a:xfrm>
              <a:off x="1028001" y="3448123"/>
              <a:ext cx="147955" cy="80010"/>
            </a:xfrm>
            <a:custGeom>
              <a:avLst/>
              <a:gdLst/>
              <a:ahLst/>
              <a:cxnLst/>
              <a:rect l="l" t="t" r="r" b="b"/>
              <a:pathLst>
                <a:path w="147955" h="80010">
                  <a:moveTo>
                    <a:pt x="147700" y="0"/>
                  </a:moveTo>
                  <a:lnTo>
                    <a:pt x="0" y="0"/>
                  </a:lnTo>
                  <a:lnTo>
                    <a:pt x="73850" y="79425"/>
                  </a:lnTo>
                  <a:lnTo>
                    <a:pt x="147700" y="0"/>
                  </a:lnTo>
                  <a:close/>
                </a:path>
              </a:pathLst>
            </a:custGeom>
            <a:solidFill>
              <a:srgbClr val="D7DDDB"/>
            </a:solidFill>
          </p:spPr>
          <p:txBody>
            <a:bodyPr wrap="square" lIns="0" tIns="0" rIns="0" bIns="0" rtlCol="0"/>
            <a:lstStyle/>
            <a:p>
              <a:endParaRPr/>
            </a:p>
          </p:txBody>
        </p:sp>
      </p:grpSp>
      <p:grpSp>
        <p:nvGrpSpPr>
          <p:cNvPr id="26" name="object 26"/>
          <p:cNvGrpSpPr/>
          <p:nvPr/>
        </p:nvGrpSpPr>
        <p:grpSpPr>
          <a:xfrm>
            <a:off x="1028001" y="4443982"/>
            <a:ext cx="147955" cy="302260"/>
            <a:chOff x="1028001" y="4443982"/>
            <a:chExt cx="147955" cy="302260"/>
          </a:xfrm>
        </p:grpSpPr>
        <p:sp>
          <p:nvSpPr>
            <p:cNvPr id="27" name="object 27"/>
            <p:cNvSpPr/>
            <p:nvPr/>
          </p:nvSpPr>
          <p:spPr>
            <a:xfrm>
              <a:off x="1101851" y="4443982"/>
              <a:ext cx="0" cy="245110"/>
            </a:xfrm>
            <a:custGeom>
              <a:avLst/>
              <a:gdLst/>
              <a:ahLst/>
              <a:cxnLst/>
              <a:rect l="l" t="t" r="r" b="b"/>
              <a:pathLst>
                <a:path h="245110">
                  <a:moveTo>
                    <a:pt x="0" y="0"/>
                  </a:moveTo>
                  <a:lnTo>
                    <a:pt x="0" y="244995"/>
                  </a:lnTo>
                </a:path>
              </a:pathLst>
            </a:custGeom>
            <a:ln w="50800">
              <a:solidFill>
                <a:srgbClr val="D7DDDB"/>
              </a:solidFill>
            </a:ln>
          </p:spPr>
          <p:txBody>
            <a:bodyPr wrap="square" lIns="0" tIns="0" rIns="0" bIns="0" rtlCol="0"/>
            <a:lstStyle/>
            <a:p>
              <a:endParaRPr/>
            </a:p>
          </p:txBody>
        </p:sp>
        <p:sp>
          <p:nvSpPr>
            <p:cNvPr id="28" name="object 28"/>
            <p:cNvSpPr/>
            <p:nvPr/>
          </p:nvSpPr>
          <p:spPr>
            <a:xfrm>
              <a:off x="1028001" y="4666306"/>
              <a:ext cx="147955" cy="80010"/>
            </a:xfrm>
            <a:custGeom>
              <a:avLst/>
              <a:gdLst/>
              <a:ahLst/>
              <a:cxnLst/>
              <a:rect l="l" t="t" r="r" b="b"/>
              <a:pathLst>
                <a:path w="147955" h="80010">
                  <a:moveTo>
                    <a:pt x="147700" y="0"/>
                  </a:moveTo>
                  <a:lnTo>
                    <a:pt x="0" y="0"/>
                  </a:lnTo>
                  <a:lnTo>
                    <a:pt x="73850" y="79425"/>
                  </a:lnTo>
                  <a:lnTo>
                    <a:pt x="147700" y="0"/>
                  </a:lnTo>
                  <a:close/>
                </a:path>
              </a:pathLst>
            </a:custGeom>
            <a:solidFill>
              <a:srgbClr val="D7DDDB"/>
            </a:solidFill>
          </p:spPr>
          <p:txBody>
            <a:bodyPr wrap="square" lIns="0" tIns="0" rIns="0" bIns="0" rtlCol="0"/>
            <a:lstStyle/>
            <a:p>
              <a:endParaRPr/>
            </a:p>
          </p:txBody>
        </p:sp>
      </p:grpSp>
      <p:grpSp>
        <p:nvGrpSpPr>
          <p:cNvPr id="29" name="object 29"/>
          <p:cNvGrpSpPr/>
          <p:nvPr/>
        </p:nvGrpSpPr>
        <p:grpSpPr>
          <a:xfrm>
            <a:off x="1028001" y="2660205"/>
            <a:ext cx="2308225" cy="3347720"/>
            <a:chOff x="1028001" y="2660205"/>
            <a:chExt cx="2308225" cy="3347720"/>
          </a:xfrm>
        </p:grpSpPr>
        <p:sp>
          <p:nvSpPr>
            <p:cNvPr id="30" name="object 30"/>
            <p:cNvSpPr/>
            <p:nvPr/>
          </p:nvSpPr>
          <p:spPr>
            <a:xfrm>
              <a:off x="1540767" y="5379171"/>
              <a:ext cx="245110" cy="0"/>
            </a:xfrm>
            <a:custGeom>
              <a:avLst/>
              <a:gdLst/>
              <a:ahLst/>
              <a:cxnLst/>
              <a:rect l="l" t="t" r="r" b="b"/>
              <a:pathLst>
                <a:path w="245110">
                  <a:moveTo>
                    <a:pt x="0" y="0"/>
                  </a:moveTo>
                  <a:lnTo>
                    <a:pt x="244995" y="0"/>
                  </a:lnTo>
                </a:path>
              </a:pathLst>
            </a:custGeom>
            <a:ln w="50800">
              <a:solidFill>
                <a:srgbClr val="D7DDDB"/>
              </a:solidFill>
            </a:ln>
          </p:spPr>
          <p:txBody>
            <a:bodyPr wrap="square" lIns="0" tIns="0" rIns="0" bIns="0" rtlCol="0"/>
            <a:lstStyle/>
            <a:p>
              <a:endParaRPr/>
            </a:p>
          </p:txBody>
        </p:sp>
        <p:sp>
          <p:nvSpPr>
            <p:cNvPr id="31" name="object 31"/>
            <p:cNvSpPr/>
            <p:nvPr/>
          </p:nvSpPr>
          <p:spPr>
            <a:xfrm>
              <a:off x="1763091" y="5305320"/>
              <a:ext cx="80010" cy="147955"/>
            </a:xfrm>
            <a:custGeom>
              <a:avLst/>
              <a:gdLst/>
              <a:ahLst/>
              <a:cxnLst/>
              <a:rect l="l" t="t" r="r" b="b"/>
              <a:pathLst>
                <a:path w="80010" h="147954">
                  <a:moveTo>
                    <a:pt x="0" y="0"/>
                  </a:moveTo>
                  <a:lnTo>
                    <a:pt x="0" y="147700"/>
                  </a:lnTo>
                  <a:lnTo>
                    <a:pt x="79425" y="73850"/>
                  </a:lnTo>
                  <a:lnTo>
                    <a:pt x="0" y="0"/>
                  </a:lnTo>
                  <a:close/>
                </a:path>
              </a:pathLst>
            </a:custGeom>
            <a:solidFill>
              <a:srgbClr val="D7DDDB"/>
            </a:solidFill>
          </p:spPr>
          <p:txBody>
            <a:bodyPr wrap="square" lIns="0" tIns="0" rIns="0" bIns="0" rtlCol="0"/>
            <a:lstStyle/>
            <a:p>
              <a:endParaRPr/>
            </a:p>
          </p:txBody>
        </p:sp>
        <p:sp>
          <p:nvSpPr>
            <p:cNvPr id="32" name="object 32"/>
            <p:cNvSpPr/>
            <p:nvPr/>
          </p:nvSpPr>
          <p:spPr>
            <a:xfrm>
              <a:off x="1540767" y="2734058"/>
              <a:ext cx="1547495" cy="2359025"/>
            </a:xfrm>
            <a:custGeom>
              <a:avLst/>
              <a:gdLst/>
              <a:ahLst/>
              <a:cxnLst/>
              <a:rect l="l" t="t" r="r" b="b"/>
              <a:pathLst>
                <a:path w="1547495" h="2359025">
                  <a:moveTo>
                    <a:pt x="0" y="2358453"/>
                  </a:moveTo>
                  <a:lnTo>
                    <a:pt x="1547368" y="2358453"/>
                  </a:lnTo>
                  <a:lnTo>
                    <a:pt x="1547368" y="0"/>
                  </a:lnTo>
                  <a:lnTo>
                    <a:pt x="80924" y="0"/>
                  </a:lnTo>
                </a:path>
              </a:pathLst>
            </a:custGeom>
            <a:ln w="50800">
              <a:solidFill>
                <a:srgbClr val="D7DDDB"/>
              </a:solidFill>
            </a:ln>
          </p:spPr>
          <p:txBody>
            <a:bodyPr wrap="square" lIns="0" tIns="0" rIns="0" bIns="0" rtlCol="0"/>
            <a:lstStyle/>
            <a:p>
              <a:endParaRPr/>
            </a:p>
          </p:txBody>
        </p:sp>
        <p:sp>
          <p:nvSpPr>
            <p:cNvPr id="33" name="object 33"/>
            <p:cNvSpPr/>
            <p:nvPr/>
          </p:nvSpPr>
          <p:spPr>
            <a:xfrm>
              <a:off x="1564939" y="2660205"/>
              <a:ext cx="80010" cy="147955"/>
            </a:xfrm>
            <a:custGeom>
              <a:avLst/>
              <a:gdLst/>
              <a:ahLst/>
              <a:cxnLst/>
              <a:rect l="l" t="t" r="r" b="b"/>
              <a:pathLst>
                <a:path w="80010" h="147955">
                  <a:moveTo>
                    <a:pt x="79438" y="0"/>
                  </a:moveTo>
                  <a:lnTo>
                    <a:pt x="0" y="73850"/>
                  </a:lnTo>
                  <a:lnTo>
                    <a:pt x="79438" y="147700"/>
                  </a:lnTo>
                  <a:lnTo>
                    <a:pt x="79438" y="0"/>
                  </a:lnTo>
                  <a:close/>
                </a:path>
              </a:pathLst>
            </a:custGeom>
            <a:solidFill>
              <a:srgbClr val="D7DDDB"/>
            </a:solidFill>
          </p:spPr>
          <p:txBody>
            <a:bodyPr wrap="square" lIns="0" tIns="0" rIns="0" bIns="0" rtlCol="0"/>
            <a:lstStyle/>
            <a:p>
              <a:endParaRPr/>
            </a:p>
          </p:txBody>
        </p:sp>
        <p:sp>
          <p:nvSpPr>
            <p:cNvPr id="34" name="object 34"/>
            <p:cNvSpPr/>
            <p:nvPr/>
          </p:nvSpPr>
          <p:spPr>
            <a:xfrm>
              <a:off x="1101851" y="5705859"/>
              <a:ext cx="0" cy="245110"/>
            </a:xfrm>
            <a:custGeom>
              <a:avLst/>
              <a:gdLst/>
              <a:ahLst/>
              <a:cxnLst/>
              <a:rect l="l" t="t" r="r" b="b"/>
              <a:pathLst>
                <a:path h="245110">
                  <a:moveTo>
                    <a:pt x="0" y="0"/>
                  </a:moveTo>
                  <a:lnTo>
                    <a:pt x="0" y="244995"/>
                  </a:lnTo>
                </a:path>
              </a:pathLst>
            </a:custGeom>
            <a:ln w="50800">
              <a:solidFill>
                <a:srgbClr val="D7DDDB"/>
              </a:solidFill>
            </a:ln>
          </p:spPr>
          <p:txBody>
            <a:bodyPr wrap="square" lIns="0" tIns="0" rIns="0" bIns="0" rtlCol="0"/>
            <a:lstStyle/>
            <a:p>
              <a:endParaRPr/>
            </a:p>
          </p:txBody>
        </p:sp>
        <p:sp>
          <p:nvSpPr>
            <p:cNvPr id="35" name="object 35"/>
            <p:cNvSpPr/>
            <p:nvPr/>
          </p:nvSpPr>
          <p:spPr>
            <a:xfrm>
              <a:off x="1028001" y="5928182"/>
              <a:ext cx="147955" cy="80010"/>
            </a:xfrm>
            <a:custGeom>
              <a:avLst/>
              <a:gdLst/>
              <a:ahLst/>
              <a:cxnLst/>
              <a:rect l="l" t="t" r="r" b="b"/>
              <a:pathLst>
                <a:path w="147955" h="80010">
                  <a:moveTo>
                    <a:pt x="147700" y="0"/>
                  </a:moveTo>
                  <a:lnTo>
                    <a:pt x="0" y="0"/>
                  </a:lnTo>
                  <a:lnTo>
                    <a:pt x="73850" y="79425"/>
                  </a:lnTo>
                  <a:lnTo>
                    <a:pt x="147700" y="0"/>
                  </a:lnTo>
                  <a:close/>
                </a:path>
              </a:pathLst>
            </a:custGeom>
            <a:solidFill>
              <a:srgbClr val="D7DDDB"/>
            </a:solidFill>
          </p:spPr>
          <p:txBody>
            <a:bodyPr wrap="square" lIns="0" tIns="0" rIns="0" bIns="0" rtlCol="0"/>
            <a:lstStyle/>
            <a:p>
              <a:endParaRPr/>
            </a:p>
          </p:txBody>
        </p:sp>
        <p:sp>
          <p:nvSpPr>
            <p:cNvPr id="36" name="object 36"/>
            <p:cNvSpPr/>
            <p:nvPr/>
          </p:nvSpPr>
          <p:spPr>
            <a:xfrm>
              <a:off x="2900425" y="3328415"/>
              <a:ext cx="435609" cy="1164590"/>
            </a:xfrm>
            <a:custGeom>
              <a:avLst/>
              <a:gdLst/>
              <a:ahLst/>
              <a:cxnLst/>
              <a:rect l="l" t="t" r="r" b="b"/>
              <a:pathLst>
                <a:path w="435610" h="1164589">
                  <a:moveTo>
                    <a:pt x="435355" y="0"/>
                  </a:moveTo>
                  <a:lnTo>
                    <a:pt x="0" y="0"/>
                  </a:lnTo>
                  <a:lnTo>
                    <a:pt x="0" y="1164081"/>
                  </a:lnTo>
                  <a:lnTo>
                    <a:pt x="435355" y="1164081"/>
                  </a:lnTo>
                  <a:lnTo>
                    <a:pt x="435355" y="0"/>
                  </a:lnTo>
                  <a:close/>
                </a:path>
              </a:pathLst>
            </a:custGeom>
            <a:solidFill>
              <a:srgbClr val="F6F2EE"/>
            </a:solidFill>
          </p:spPr>
          <p:txBody>
            <a:bodyPr wrap="square" lIns="0" tIns="0" rIns="0" bIns="0" rtlCol="0"/>
            <a:lstStyle/>
            <a:p>
              <a:endParaRPr/>
            </a:p>
          </p:txBody>
        </p:sp>
      </p:grpSp>
      <p:sp>
        <p:nvSpPr>
          <p:cNvPr id="37" name="object 37"/>
          <p:cNvSpPr txBox="1"/>
          <p:nvPr/>
        </p:nvSpPr>
        <p:spPr>
          <a:xfrm>
            <a:off x="819465" y="2865766"/>
            <a:ext cx="592455" cy="162560"/>
          </a:xfrm>
          <a:prstGeom prst="rect">
            <a:avLst/>
          </a:prstGeom>
        </p:spPr>
        <p:txBody>
          <a:bodyPr vert="horz" wrap="square" lIns="0" tIns="12700" rIns="0" bIns="0" rtlCol="0">
            <a:spAutoFit/>
          </a:bodyPr>
          <a:lstStyle/>
          <a:p>
            <a:pPr marL="12700">
              <a:lnSpc>
                <a:spcPct val="100000"/>
              </a:lnSpc>
              <a:spcBef>
                <a:spcPts val="100"/>
              </a:spcBef>
            </a:pPr>
            <a:r>
              <a:rPr sz="900" b="1" spc="-10" dirty="0">
                <a:solidFill>
                  <a:srgbClr val="FFFFFF"/>
                </a:solidFill>
                <a:latin typeface="DIN 2014 Extra"/>
                <a:cs typeface="DIN 2014 Extra"/>
              </a:rPr>
              <a:t>CUSTOMER</a:t>
            </a:r>
            <a:endParaRPr sz="900">
              <a:latin typeface="DIN 2014 Extra"/>
              <a:cs typeface="DIN 2014 Extra"/>
            </a:endParaRPr>
          </a:p>
        </p:txBody>
      </p:sp>
      <p:sp>
        <p:nvSpPr>
          <p:cNvPr id="38" name="object 38"/>
          <p:cNvSpPr txBox="1"/>
          <p:nvPr/>
        </p:nvSpPr>
        <p:spPr>
          <a:xfrm>
            <a:off x="897989" y="4104321"/>
            <a:ext cx="435609" cy="151323"/>
          </a:xfrm>
          <a:prstGeom prst="rect">
            <a:avLst/>
          </a:prstGeom>
        </p:spPr>
        <p:txBody>
          <a:bodyPr vert="horz" wrap="square" lIns="0" tIns="12700" rIns="0" bIns="0" rtlCol="0">
            <a:spAutoFit/>
          </a:bodyPr>
          <a:lstStyle/>
          <a:p>
            <a:pPr marL="12700">
              <a:lnSpc>
                <a:spcPct val="100000"/>
              </a:lnSpc>
              <a:spcBef>
                <a:spcPts val="100"/>
              </a:spcBef>
            </a:pPr>
            <a:r>
              <a:rPr sz="900" b="1" spc="-10" dirty="0">
                <a:solidFill>
                  <a:srgbClr val="FFFFFF"/>
                </a:solidFill>
                <a:latin typeface="DIN 2014 Extra"/>
                <a:cs typeface="DIN 2014 Extra"/>
              </a:rPr>
              <a:t>VEND</a:t>
            </a:r>
            <a:r>
              <a:rPr lang="en-US" sz="900" b="1" spc="-10" dirty="0">
                <a:solidFill>
                  <a:srgbClr val="FFFFFF"/>
                </a:solidFill>
                <a:latin typeface="DIN 2014 Extra"/>
                <a:cs typeface="DIN 2014 Extra"/>
              </a:rPr>
              <a:t>O</a:t>
            </a:r>
            <a:r>
              <a:rPr sz="900" b="1" spc="-10" dirty="0">
                <a:solidFill>
                  <a:srgbClr val="FFFFFF"/>
                </a:solidFill>
                <a:latin typeface="DIN 2014 Extra"/>
                <a:cs typeface="DIN 2014 Extra"/>
              </a:rPr>
              <a:t>R</a:t>
            </a:r>
            <a:endParaRPr sz="900" dirty="0">
              <a:latin typeface="DIN 2014 Extra"/>
              <a:cs typeface="DIN 2014 Extra"/>
            </a:endParaRPr>
          </a:p>
        </p:txBody>
      </p:sp>
      <p:sp>
        <p:nvSpPr>
          <p:cNvPr id="39" name="object 39"/>
          <p:cNvSpPr txBox="1"/>
          <p:nvPr/>
        </p:nvSpPr>
        <p:spPr>
          <a:xfrm>
            <a:off x="997658" y="5448489"/>
            <a:ext cx="236220" cy="162560"/>
          </a:xfrm>
          <a:prstGeom prst="rect">
            <a:avLst/>
          </a:prstGeom>
        </p:spPr>
        <p:txBody>
          <a:bodyPr vert="horz" wrap="square" lIns="0" tIns="12700" rIns="0" bIns="0" rtlCol="0">
            <a:spAutoFit/>
          </a:bodyPr>
          <a:lstStyle/>
          <a:p>
            <a:pPr marL="12700">
              <a:lnSpc>
                <a:spcPct val="100000"/>
              </a:lnSpc>
              <a:spcBef>
                <a:spcPts val="100"/>
              </a:spcBef>
            </a:pPr>
            <a:r>
              <a:rPr sz="900" b="1" spc="-25" dirty="0">
                <a:solidFill>
                  <a:srgbClr val="FFFFFF"/>
                </a:solidFill>
                <a:latin typeface="DIN 2014 Extra"/>
                <a:cs typeface="DIN 2014 Extra"/>
              </a:rPr>
              <a:t>GPO</a:t>
            </a:r>
            <a:endParaRPr sz="900">
              <a:latin typeface="DIN 2014 Extra"/>
              <a:cs typeface="DIN 2014 Extra"/>
            </a:endParaRPr>
          </a:p>
        </p:txBody>
      </p:sp>
      <p:sp>
        <p:nvSpPr>
          <p:cNvPr id="40" name="object 40"/>
          <p:cNvSpPr txBox="1"/>
          <p:nvPr/>
        </p:nvSpPr>
        <p:spPr>
          <a:xfrm>
            <a:off x="3009392" y="3785220"/>
            <a:ext cx="76835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16A66"/>
                </a:solidFill>
                <a:latin typeface="DIN 2014 Bold"/>
                <a:cs typeface="DIN 2014 Bold"/>
              </a:rPr>
              <a:t>Distributes</a:t>
            </a:r>
            <a:r>
              <a:rPr sz="1100" spc="-55" dirty="0">
                <a:solidFill>
                  <a:srgbClr val="716A66"/>
                </a:solidFill>
                <a:latin typeface="DIN 2014 Bold"/>
                <a:cs typeface="DIN 2014 Bold"/>
              </a:rPr>
              <a:t> </a:t>
            </a:r>
            <a:r>
              <a:rPr sz="1100" spc="-50" dirty="0">
                <a:solidFill>
                  <a:srgbClr val="716A66"/>
                </a:solidFill>
                <a:latin typeface="DIN 2014 Bold"/>
                <a:cs typeface="DIN 2014 Bold"/>
              </a:rPr>
              <a:t>a</a:t>
            </a:r>
            <a:endParaRPr sz="1100">
              <a:latin typeface="DIN 2014 Bold"/>
              <a:cs typeface="DIN 2014 Bold"/>
            </a:endParaRPr>
          </a:p>
        </p:txBody>
      </p:sp>
      <p:sp>
        <p:nvSpPr>
          <p:cNvPr id="41" name="object 41"/>
          <p:cNvSpPr txBox="1"/>
          <p:nvPr/>
        </p:nvSpPr>
        <p:spPr>
          <a:xfrm>
            <a:off x="3009392" y="3937633"/>
            <a:ext cx="807720" cy="19304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16A66"/>
                </a:solidFill>
                <a:latin typeface="DIN 2014 Bold"/>
                <a:cs typeface="DIN 2014 Bold"/>
              </a:rPr>
              <a:t>portion</a:t>
            </a:r>
            <a:r>
              <a:rPr sz="1100" spc="-25" dirty="0">
                <a:solidFill>
                  <a:srgbClr val="716A66"/>
                </a:solidFill>
                <a:latin typeface="DIN 2014 Bold"/>
                <a:cs typeface="DIN 2014 Bold"/>
              </a:rPr>
              <a:t> </a:t>
            </a:r>
            <a:r>
              <a:rPr sz="1100" dirty="0">
                <a:solidFill>
                  <a:srgbClr val="716A66"/>
                </a:solidFill>
                <a:latin typeface="DIN 2014 Bold"/>
                <a:cs typeface="DIN 2014 Bold"/>
              </a:rPr>
              <a:t>of</a:t>
            </a:r>
            <a:r>
              <a:rPr sz="1100" spc="-20" dirty="0">
                <a:solidFill>
                  <a:srgbClr val="716A66"/>
                </a:solidFill>
                <a:latin typeface="DIN 2014 Bold"/>
                <a:cs typeface="DIN 2014 Bold"/>
              </a:rPr>
              <a:t> </a:t>
            </a:r>
            <a:r>
              <a:rPr sz="1100" spc="-25" dirty="0">
                <a:solidFill>
                  <a:srgbClr val="716A66"/>
                </a:solidFill>
                <a:latin typeface="DIN 2014 Bold"/>
                <a:cs typeface="DIN 2014 Bold"/>
              </a:rPr>
              <a:t>the</a:t>
            </a:r>
            <a:endParaRPr sz="1100">
              <a:latin typeface="DIN 2014 Bold"/>
              <a:cs typeface="DIN 2014 Bold"/>
            </a:endParaRPr>
          </a:p>
        </p:txBody>
      </p:sp>
      <p:sp>
        <p:nvSpPr>
          <p:cNvPr id="42" name="object 42"/>
          <p:cNvSpPr txBox="1"/>
          <p:nvPr/>
        </p:nvSpPr>
        <p:spPr>
          <a:xfrm>
            <a:off x="3009392" y="4090046"/>
            <a:ext cx="867410" cy="346075"/>
          </a:xfrm>
          <a:prstGeom prst="rect">
            <a:avLst/>
          </a:prstGeom>
        </p:spPr>
        <p:txBody>
          <a:bodyPr vert="horz" wrap="square" lIns="0" tIns="30480" rIns="0" bIns="0" rtlCol="0">
            <a:spAutoFit/>
          </a:bodyPr>
          <a:lstStyle/>
          <a:p>
            <a:pPr marL="12700" marR="5080">
              <a:lnSpc>
                <a:spcPts val="1200"/>
              </a:lnSpc>
              <a:spcBef>
                <a:spcPts val="240"/>
              </a:spcBef>
            </a:pPr>
            <a:r>
              <a:rPr sz="1100" spc="-10" dirty="0">
                <a:solidFill>
                  <a:srgbClr val="716A66"/>
                </a:solidFill>
                <a:latin typeface="DIN 2014 Bold"/>
                <a:cs typeface="DIN 2014 Bold"/>
              </a:rPr>
              <a:t>administrative </a:t>
            </a:r>
            <a:r>
              <a:rPr sz="1100" dirty="0">
                <a:solidFill>
                  <a:srgbClr val="716A66"/>
                </a:solidFill>
                <a:latin typeface="DIN 2014 Bold"/>
                <a:cs typeface="DIN 2014 Bold"/>
              </a:rPr>
              <a:t>fees</a:t>
            </a:r>
            <a:r>
              <a:rPr sz="1100" spc="-20" dirty="0">
                <a:solidFill>
                  <a:srgbClr val="716A66"/>
                </a:solidFill>
                <a:latin typeface="DIN 2014 Bold"/>
                <a:cs typeface="DIN 2014 Bold"/>
              </a:rPr>
              <a:t> </a:t>
            </a:r>
            <a:r>
              <a:rPr sz="1100" spc="-10" dirty="0">
                <a:solidFill>
                  <a:srgbClr val="716A66"/>
                </a:solidFill>
                <a:latin typeface="DIN 2014 Bold"/>
                <a:cs typeface="DIN 2014 Bold"/>
              </a:rPr>
              <a:t>to...</a:t>
            </a:r>
            <a:endParaRPr sz="1100">
              <a:latin typeface="DIN 2014 Bold"/>
              <a:cs typeface="DIN 2014 Bold"/>
            </a:endParaRPr>
          </a:p>
        </p:txBody>
      </p:sp>
      <p:sp>
        <p:nvSpPr>
          <p:cNvPr id="43" name="object 43"/>
          <p:cNvSpPr txBox="1"/>
          <p:nvPr/>
        </p:nvSpPr>
        <p:spPr>
          <a:xfrm>
            <a:off x="3009392" y="3433315"/>
            <a:ext cx="162560" cy="330200"/>
          </a:xfrm>
          <a:prstGeom prst="rect">
            <a:avLst/>
          </a:prstGeom>
        </p:spPr>
        <p:txBody>
          <a:bodyPr vert="horz" wrap="square" lIns="0" tIns="12700" rIns="0" bIns="0" rtlCol="0">
            <a:spAutoFit/>
          </a:bodyPr>
          <a:lstStyle/>
          <a:p>
            <a:pPr marL="12700">
              <a:lnSpc>
                <a:spcPct val="100000"/>
              </a:lnSpc>
              <a:spcBef>
                <a:spcPts val="100"/>
              </a:spcBef>
            </a:pPr>
            <a:r>
              <a:rPr sz="2000" b="1" spc="-50" dirty="0">
                <a:solidFill>
                  <a:srgbClr val="716A66"/>
                </a:solidFill>
                <a:latin typeface="DIN 2014 Bold"/>
                <a:cs typeface="DIN 2014 Bold"/>
              </a:rPr>
              <a:t>$</a:t>
            </a:r>
            <a:endParaRPr sz="2000">
              <a:latin typeface="DIN 2014 Bold"/>
              <a:cs typeface="DIN 2014 Bold"/>
            </a:endParaRPr>
          </a:p>
        </p:txBody>
      </p:sp>
      <p:sp>
        <p:nvSpPr>
          <p:cNvPr id="44" name="object 44"/>
          <p:cNvSpPr/>
          <p:nvPr/>
        </p:nvSpPr>
        <p:spPr>
          <a:xfrm>
            <a:off x="4466844" y="2606042"/>
            <a:ext cx="0" cy="3731260"/>
          </a:xfrm>
          <a:custGeom>
            <a:avLst/>
            <a:gdLst/>
            <a:ahLst/>
            <a:cxnLst/>
            <a:rect l="l" t="t" r="r" b="b"/>
            <a:pathLst>
              <a:path h="3731260">
                <a:moveTo>
                  <a:pt x="0" y="0"/>
                </a:moveTo>
                <a:lnTo>
                  <a:pt x="0" y="3730752"/>
                </a:lnTo>
              </a:path>
            </a:pathLst>
          </a:custGeom>
          <a:ln w="12700">
            <a:solidFill>
              <a:srgbClr val="D7D3D1"/>
            </a:solidFill>
          </a:ln>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E1E5E3"/>
          </a:solidFill>
        </p:spPr>
        <p:txBody>
          <a:bodyPr wrap="square" lIns="0" tIns="0" rIns="0" bIns="0" rtlCol="0"/>
          <a:lstStyle/>
          <a:p>
            <a:endParaRPr/>
          </a:p>
        </p:txBody>
      </p:sp>
      <p:sp>
        <p:nvSpPr>
          <p:cNvPr id="3" name="object 3"/>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grpSp>
        <p:nvGrpSpPr>
          <p:cNvPr id="4" name="object 4"/>
          <p:cNvGrpSpPr/>
          <p:nvPr/>
        </p:nvGrpSpPr>
        <p:grpSpPr>
          <a:xfrm>
            <a:off x="8001000" y="0"/>
            <a:ext cx="4188460" cy="6858000"/>
            <a:chOff x="8001000" y="0"/>
            <a:chExt cx="4188460" cy="6858000"/>
          </a:xfrm>
        </p:grpSpPr>
        <p:sp>
          <p:nvSpPr>
            <p:cNvPr id="5" name="object 5"/>
            <p:cNvSpPr/>
            <p:nvPr/>
          </p:nvSpPr>
          <p:spPr>
            <a:xfrm>
              <a:off x="8001000" y="0"/>
              <a:ext cx="4188460" cy="6858000"/>
            </a:xfrm>
            <a:custGeom>
              <a:avLst/>
              <a:gdLst/>
              <a:ahLst/>
              <a:cxnLst/>
              <a:rect l="l" t="t" r="r" b="b"/>
              <a:pathLst>
                <a:path w="4188459" h="6858000">
                  <a:moveTo>
                    <a:pt x="4187950" y="0"/>
                  </a:moveTo>
                  <a:lnTo>
                    <a:pt x="1768101" y="0"/>
                  </a:lnTo>
                  <a:lnTo>
                    <a:pt x="1741533" y="18003"/>
                  </a:lnTo>
                  <a:lnTo>
                    <a:pt x="1704566" y="43663"/>
                  </a:lnTo>
                  <a:lnTo>
                    <a:pt x="1667903" y="69726"/>
                  </a:lnTo>
                  <a:lnTo>
                    <a:pt x="1631546" y="96188"/>
                  </a:lnTo>
                  <a:lnTo>
                    <a:pt x="1595500" y="123048"/>
                  </a:lnTo>
                  <a:lnTo>
                    <a:pt x="1559766" y="150301"/>
                  </a:lnTo>
                  <a:lnTo>
                    <a:pt x="1524350" y="177944"/>
                  </a:lnTo>
                  <a:lnTo>
                    <a:pt x="1489253" y="205974"/>
                  </a:lnTo>
                  <a:lnTo>
                    <a:pt x="1454479" y="234387"/>
                  </a:lnTo>
                  <a:lnTo>
                    <a:pt x="1420031" y="263182"/>
                  </a:lnTo>
                  <a:lnTo>
                    <a:pt x="1385912" y="292354"/>
                  </a:lnTo>
                  <a:lnTo>
                    <a:pt x="1352126" y="321899"/>
                  </a:lnTo>
                  <a:lnTo>
                    <a:pt x="1318675" y="351816"/>
                  </a:lnTo>
                  <a:lnTo>
                    <a:pt x="1285564" y="382101"/>
                  </a:lnTo>
                  <a:lnTo>
                    <a:pt x="1252794" y="412750"/>
                  </a:lnTo>
                  <a:lnTo>
                    <a:pt x="1220370" y="443761"/>
                  </a:lnTo>
                  <a:lnTo>
                    <a:pt x="1188295" y="475130"/>
                  </a:lnTo>
                  <a:lnTo>
                    <a:pt x="1156571" y="506854"/>
                  </a:lnTo>
                  <a:lnTo>
                    <a:pt x="1125202" y="538929"/>
                  </a:lnTo>
                  <a:lnTo>
                    <a:pt x="1094192" y="571353"/>
                  </a:lnTo>
                  <a:lnTo>
                    <a:pt x="1063542" y="604122"/>
                  </a:lnTo>
                  <a:lnTo>
                    <a:pt x="1033258" y="637234"/>
                  </a:lnTo>
                  <a:lnTo>
                    <a:pt x="1003341" y="670684"/>
                  </a:lnTo>
                  <a:lnTo>
                    <a:pt x="973795" y="704471"/>
                  </a:lnTo>
                  <a:lnTo>
                    <a:pt x="944623" y="738589"/>
                  </a:lnTo>
                  <a:lnTo>
                    <a:pt x="915829" y="773037"/>
                  </a:lnTo>
                  <a:lnTo>
                    <a:pt x="887415" y="807811"/>
                  </a:lnTo>
                  <a:lnTo>
                    <a:pt x="859385" y="842908"/>
                  </a:lnTo>
                  <a:lnTo>
                    <a:pt x="831742" y="878325"/>
                  </a:lnTo>
                  <a:lnTo>
                    <a:pt x="804489" y="914058"/>
                  </a:lnTo>
                  <a:lnTo>
                    <a:pt x="777630" y="950105"/>
                  </a:lnTo>
                  <a:lnTo>
                    <a:pt x="751167" y="986461"/>
                  </a:lnTo>
                  <a:lnTo>
                    <a:pt x="725104" y="1023125"/>
                  </a:lnTo>
                  <a:lnTo>
                    <a:pt x="699444" y="1060092"/>
                  </a:lnTo>
                  <a:lnTo>
                    <a:pt x="674191" y="1097359"/>
                  </a:lnTo>
                  <a:lnTo>
                    <a:pt x="649346" y="1134924"/>
                  </a:lnTo>
                  <a:lnTo>
                    <a:pt x="624915" y="1172783"/>
                  </a:lnTo>
                  <a:lnTo>
                    <a:pt x="600899" y="1210933"/>
                  </a:lnTo>
                  <a:lnTo>
                    <a:pt x="577302" y="1249370"/>
                  </a:lnTo>
                  <a:lnTo>
                    <a:pt x="554128" y="1288092"/>
                  </a:lnTo>
                  <a:lnTo>
                    <a:pt x="531379" y="1327095"/>
                  </a:lnTo>
                  <a:lnTo>
                    <a:pt x="509059" y="1366376"/>
                  </a:lnTo>
                  <a:lnTo>
                    <a:pt x="487170" y="1405932"/>
                  </a:lnTo>
                  <a:lnTo>
                    <a:pt x="465717" y="1445760"/>
                  </a:lnTo>
                  <a:lnTo>
                    <a:pt x="444702" y="1485856"/>
                  </a:lnTo>
                  <a:lnTo>
                    <a:pt x="424128" y="1526217"/>
                  </a:lnTo>
                  <a:lnTo>
                    <a:pt x="403999" y="1566840"/>
                  </a:lnTo>
                  <a:lnTo>
                    <a:pt x="384318" y="1607722"/>
                  </a:lnTo>
                  <a:lnTo>
                    <a:pt x="365088" y="1648860"/>
                  </a:lnTo>
                  <a:lnTo>
                    <a:pt x="346313" y="1690250"/>
                  </a:lnTo>
                  <a:lnTo>
                    <a:pt x="327995" y="1731889"/>
                  </a:lnTo>
                  <a:lnTo>
                    <a:pt x="310137" y="1773774"/>
                  </a:lnTo>
                  <a:lnTo>
                    <a:pt x="292744" y="1815902"/>
                  </a:lnTo>
                  <a:lnTo>
                    <a:pt x="275818" y="1858269"/>
                  </a:lnTo>
                  <a:lnTo>
                    <a:pt x="259362" y="1900873"/>
                  </a:lnTo>
                  <a:lnTo>
                    <a:pt x="243379" y="1943710"/>
                  </a:lnTo>
                  <a:lnTo>
                    <a:pt x="227874" y="1986777"/>
                  </a:lnTo>
                  <a:lnTo>
                    <a:pt x="212848" y="2030071"/>
                  </a:lnTo>
                  <a:lnTo>
                    <a:pt x="198305" y="2073588"/>
                  </a:lnTo>
                  <a:lnTo>
                    <a:pt x="184249" y="2117326"/>
                  </a:lnTo>
                  <a:lnTo>
                    <a:pt x="170683" y="2161281"/>
                  </a:lnTo>
                  <a:lnTo>
                    <a:pt x="157609" y="2205449"/>
                  </a:lnTo>
                  <a:lnTo>
                    <a:pt x="145031" y="2249829"/>
                  </a:lnTo>
                  <a:lnTo>
                    <a:pt x="132952" y="2294416"/>
                  </a:lnTo>
                  <a:lnTo>
                    <a:pt x="121376" y="2339207"/>
                  </a:lnTo>
                  <a:lnTo>
                    <a:pt x="110305" y="2384199"/>
                  </a:lnTo>
                  <a:lnTo>
                    <a:pt x="99743" y="2429390"/>
                  </a:lnTo>
                  <a:lnTo>
                    <a:pt x="89693" y="2474774"/>
                  </a:lnTo>
                  <a:lnTo>
                    <a:pt x="80158" y="2520351"/>
                  </a:lnTo>
                  <a:lnTo>
                    <a:pt x="71142" y="2566116"/>
                  </a:lnTo>
                  <a:lnTo>
                    <a:pt x="62647" y="2612066"/>
                  </a:lnTo>
                  <a:lnTo>
                    <a:pt x="54677" y="2658197"/>
                  </a:lnTo>
                  <a:lnTo>
                    <a:pt x="47236" y="2704508"/>
                  </a:lnTo>
                  <a:lnTo>
                    <a:pt x="40325" y="2750994"/>
                  </a:lnTo>
                  <a:lnTo>
                    <a:pt x="33949" y="2797652"/>
                  </a:lnTo>
                  <a:lnTo>
                    <a:pt x="28110" y="2844479"/>
                  </a:lnTo>
                  <a:lnTo>
                    <a:pt x="22812" y="2891472"/>
                  </a:lnTo>
                  <a:lnTo>
                    <a:pt x="18059" y="2938628"/>
                  </a:lnTo>
                  <a:lnTo>
                    <a:pt x="13852" y="2985943"/>
                  </a:lnTo>
                  <a:lnTo>
                    <a:pt x="10196" y="3033414"/>
                  </a:lnTo>
                  <a:lnTo>
                    <a:pt x="7094" y="3081039"/>
                  </a:lnTo>
                  <a:lnTo>
                    <a:pt x="4548" y="3128813"/>
                  </a:lnTo>
                  <a:lnTo>
                    <a:pt x="2563" y="3176734"/>
                  </a:lnTo>
                  <a:lnTo>
                    <a:pt x="1141" y="3224798"/>
                  </a:lnTo>
                  <a:lnTo>
                    <a:pt x="285" y="3273003"/>
                  </a:lnTo>
                  <a:lnTo>
                    <a:pt x="0" y="3321344"/>
                  </a:lnTo>
                  <a:lnTo>
                    <a:pt x="285" y="3369686"/>
                  </a:lnTo>
                  <a:lnTo>
                    <a:pt x="1141" y="3417890"/>
                  </a:lnTo>
                  <a:lnTo>
                    <a:pt x="2563" y="3465955"/>
                  </a:lnTo>
                  <a:lnTo>
                    <a:pt x="4548" y="3513875"/>
                  </a:lnTo>
                  <a:lnTo>
                    <a:pt x="7094" y="3561650"/>
                  </a:lnTo>
                  <a:lnTo>
                    <a:pt x="10196" y="3609274"/>
                  </a:lnTo>
                  <a:lnTo>
                    <a:pt x="13852" y="3656745"/>
                  </a:lnTo>
                  <a:lnTo>
                    <a:pt x="18059" y="3704061"/>
                  </a:lnTo>
                  <a:lnTo>
                    <a:pt x="22812" y="3751216"/>
                  </a:lnTo>
                  <a:lnTo>
                    <a:pt x="28110" y="3798209"/>
                  </a:lnTo>
                  <a:lnTo>
                    <a:pt x="33949" y="3845037"/>
                  </a:lnTo>
                  <a:lnTo>
                    <a:pt x="40325" y="3891695"/>
                  </a:lnTo>
                  <a:lnTo>
                    <a:pt x="47236" y="3938181"/>
                  </a:lnTo>
                  <a:lnTo>
                    <a:pt x="54677" y="3984491"/>
                  </a:lnTo>
                  <a:lnTo>
                    <a:pt x="62647" y="4030623"/>
                  </a:lnTo>
                  <a:lnTo>
                    <a:pt x="71142" y="4076573"/>
                  </a:lnTo>
                  <a:lnTo>
                    <a:pt x="80158" y="4122337"/>
                  </a:lnTo>
                  <a:lnTo>
                    <a:pt x="89693" y="4167914"/>
                  </a:lnTo>
                  <a:lnTo>
                    <a:pt x="99743" y="4213299"/>
                  </a:lnTo>
                  <a:lnTo>
                    <a:pt x="110305" y="4258489"/>
                  </a:lnTo>
                  <a:lnTo>
                    <a:pt x="121376" y="4303481"/>
                  </a:lnTo>
                  <a:lnTo>
                    <a:pt x="132952" y="4348273"/>
                  </a:lnTo>
                  <a:lnTo>
                    <a:pt x="145031" y="4392860"/>
                  </a:lnTo>
                  <a:lnTo>
                    <a:pt x="157609" y="4437239"/>
                  </a:lnTo>
                  <a:lnTo>
                    <a:pt x="170683" y="4481408"/>
                  </a:lnTo>
                  <a:lnTo>
                    <a:pt x="184249" y="4525362"/>
                  </a:lnTo>
                  <a:lnTo>
                    <a:pt x="198305" y="4569100"/>
                  </a:lnTo>
                  <a:lnTo>
                    <a:pt x="212848" y="4612617"/>
                  </a:lnTo>
                  <a:lnTo>
                    <a:pt x="227874" y="4655911"/>
                  </a:lnTo>
                  <a:lnTo>
                    <a:pt x="243379" y="4698978"/>
                  </a:lnTo>
                  <a:lnTo>
                    <a:pt x="259362" y="4741815"/>
                  </a:lnTo>
                  <a:lnTo>
                    <a:pt x="275818" y="4784419"/>
                  </a:lnTo>
                  <a:lnTo>
                    <a:pt x="292744" y="4826786"/>
                  </a:lnTo>
                  <a:lnTo>
                    <a:pt x="310137" y="4868914"/>
                  </a:lnTo>
                  <a:lnTo>
                    <a:pt x="327995" y="4910799"/>
                  </a:lnTo>
                  <a:lnTo>
                    <a:pt x="346313" y="4952439"/>
                  </a:lnTo>
                  <a:lnTo>
                    <a:pt x="365088" y="4993829"/>
                  </a:lnTo>
                  <a:lnTo>
                    <a:pt x="384318" y="5034966"/>
                  </a:lnTo>
                  <a:lnTo>
                    <a:pt x="403999" y="5075848"/>
                  </a:lnTo>
                  <a:lnTo>
                    <a:pt x="424128" y="5116471"/>
                  </a:lnTo>
                  <a:lnTo>
                    <a:pt x="444702" y="5156833"/>
                  </a:lnTo>
                  <a:lnTo>
                    <a:pt x="465717" y="5196929"/>
                  </a:lnTo>
                  <a:lnTo>
                    <a:pt x="487170" y="5236756"/>
                  </a:lnTo>
                  <a:lnTo>
                    <a:pt x="509059" y="5276312"/>
                  </a:lnTo>
                  <a:lnTo>
                    <a:pt x="531379" y="5315593"/>
                  </a:lnTo>
                  <a:lnTo>
                    <a:pt x="554128" y="5354596"/>
                  </a:lnTo>
                  <a:lnTo>
                    <a:pt x="577302" y="5393318"/>
                  </a:lnTo>
                  <a:lnTo>
                    <a:pt x="600899" y="5431755"/>
                  </a:lnTo>
                  <a:lnTo>
                    <a:pt x="624915" y="5469905"/>
                  </a:lnTo>
                  <a:lnTo>
                    <a:pt x="649346" y="5507764"/>
                  </a:lnTo>
                  <a:lnTo>
                    <a:pt x="674191" y="5545329"/>
                  </a:lnTo>
                  <a:lnTo>
                    <a:pt x="699444" y="5582596"/>
                  </a:lnTo>
                  <a:lnTo>
                    <a:pt x="725104" y="5619564"/>
                  </a:lnTo>
                  <a:lnTo>
                    <a:pt x="751167" y="5656227"/>
                  </a:lnTo>
                  <a:lnTo>
                    <a:pt x="777630" y="5692584"/>
                  </a:lnTo>
                  <a:lnTo>
                    <a:pt x="804489" y="5728630"/>
                  </a:lnTo>
                  <a:lnTo>
                    <a:pt x="831742" y="5764363"/>
                  </a:lnTo>
                  <a:lnTo>
                    <a:pt x="859385" y="5799780"/>
                  </a:lnTo>
                  <a:lnTo>
                    <a:pt x="887415" y="5834877"/>
                  </a:lnTo>
                  <a:lnTo>
                    <a:pt x="915829" y="5869651"/>
                  </a:lnTo>
                  <a:lnTo>
                    <a:pt x="944623" y="5904099"/>
                  </a:lnTo>
                  <a:lnTo>
                    <a:pt x="973795" y="5938218"/>
                  </a:lnTo>
                  <a:lnTo>
                    <a:pt x="1003341" y="5972004"/>
                  </a:lnTo>
                  <a:lnTo>
                    <a:pt x="1033258" y="6005454"/>
                  </a:lnTo>
                  <a:lnTo>
                    <a:pt x="1063542" y="6038566"/>
                  </a:lnTo>
                  <a:lnTo>
                    <a:pt x="1094192" y="6071335"/>
                  </a:lnTo>
                  <a:lnTo>
                    <a:pt x="1125202" y="6103759"/>
                  </a:lnTo>
                  <a:lnTo>
                    <a:pt x="1156571" y="6135835"/>
                  </a:lnTo>
                  <a:lnTo>
                    <a:pt x="1188295" y="6167558"/>
                  </a:lnTo>
                  <a:lnTo>
                    <a:pt x="1220370" y="6198927"/>
                  </a:lnTo>
                  <a:lnTo>
                    <a:pt x="1252794" y="6229938"/>
                  </a:lnTo>
                  <a:lnTo>
                    <a:pt x="1285564" y="6260587"/>
                  </a:lnTo>
                  <a:lnTo>
                    <a:pt x="1318675" y="6290872"/>
                  </a:lnTo>
                  <a:lnTo>
                    <a:pt x="1352126" y="6320789"/>
                  </a:lnTo>
                  <a:lnTo>
                    <a:pt x="1385912" y="6350335"/>
                  </a:lnTo>
                  <a:lnTo>
                    <a:pt x="1420031" y="6379507"/>
                  </a:lnTo>
                  <a:lnTo>
                    <a:pt x="1454479" y="6408301"/>
                  </a:lnTo>
                  <a:lnTo>
                    <a:pt x="1489253" y="6436715"/>
                  </a:lnTo>
                  <a:lnTo>
                    <a:pt x="1524350" y="6464745"/>
                  </a:lnTo>
                  <a:lnTo>
                    <a:pt x="1559766" y="6492388"/>
                  </a:lnTo>
                  <a:lnTo>
                    <a:pt x="1595500" y="6519640"/>
                  </a:lnTo>
                  <a:lnTo>
                    <a:pt x="1631546" y="6546500"/>
                  </a:lnTo>
                  <a:lnTo>
                    <a:pt x="1667903" y="6572963"/>
                  </a:lnTo>
                  <a:lnTo>
                    <a:pt x="1704566" y="6599026"/>
                  </a:lnTo>
                  <a:lnTo>
                    <a:pt x="1741533" y="6624685"/>
                  </a:lnTo>
                  <a:lnTo>
                    <a:pt x="1778801" y="6649939"/>
                  </a:lnTo>
                  <a:lnTo>
                    <a:pt x="1816366" y="6674783"/>
                  </a:lnTo>
                  <a:lnTo>
                    <a:pt x="1854224" y="6699215"/>
                  </a:lnTo>
                  <a:lnTo>
                    <a:pt x="1892374" y="6723231"/>
                  </a:lnTo>
                  <a:lnTo>
                    <a:pt x="1930812" y="6746827"/>
                  </a:lnTo>
                  <a:lnTo>
                    <a:pt x="1969533" y="6770002"/>
                  </a:lnTo>
                  <a:lnTo>
                    <a:pt x="2008537" y="6792751"/>
                  </a:lnTo>
                  <a:lnTo>
                    <a:pt x="2047818" y="6815071"/>
                  </a:lnTo>
                  <a:lnTo>
                    <a:pt x="2087374" y="6836959"/>
                  </a:lnTo>
                  <a:lnTo>
                    <a:pt x="2126434" y="6858000"/>
                  </a:lnTo>
                  <a:lnTo>
                    <a:pt x="4187950" y="6858000"/>
                  </a:lnTo>
                  <a:lnTo>
                    <a:pt x="4187950" y="0"/>
                  </a:lnTo>
                  <a:close/>
                </a:path>
              </a:pathLst>
            </a:custGeom>
            <a:solidFill>
              <a:srgbClr val="FFFFFF">
                <a:alpha val="50000"/>
              </a:srgbClr>
            </a:solidFill>
          </p:spPr>
          <p:txBody>
            <a:bodyPr wrap="square" lIns="0" tIns="0" rIns="0" bIns="0" rtlCol="0"/>
            <a:lstStyle/>
            <a:p>
              <a:endParaRPr/>
            </a:p>
          </p:txBody>
        </p:sp>
        <p:sp>
          <p:nvSpPr>
            <p:cNvPr id="6" name="object 6"/>
            <p:cNvSpPr/>
            <p:nvPr/>
          </p:nvSpPr>
          <p:spPr>
            <a:xfrm>
              <a:off x="8437247" y="1863092"/>
              <a:ext cx="2916555" cy="2916555"/>
            </a:xfrm>
            <a:custGeom>
              <a:avLst/>
              <a:gdLst/>
              <a:ahLst/>
              <a:cxnLst/>
              <a:rect l="l" t="t" r="r" b="b"/>
              <a:pathLst>
                <a:path w="2916554" h="2916554">
                  <a:moveTo>
                    <a:pt x="1458252" y="0"/>
                  </a:moveTo>
                  <a:lnTo>
                    <a:pt x="1410116" y="779"/>
                  </a:lnTo>
                  <a:lnTo>
                    <a:pt x="1362371" y="3101"/>
                  </a:lnTo>
                  <a:lnTo>
                    <a:pt x="1315040" y="6943"/>
                  </a:lnTo>
                  <a:lnTo>
                    <a:pt x="1268147" y="12279"/>
                  </a:lnTo>
                  <a:lnTo>
                    <a:pt x="1221716" y="19086"/>
                  </a:lnTo>
                  <a:lnTo>
                    <a:pt x="1175770" y="27339"/>
                  </a:lnTo>
                  <a:lnTo>
                    <a:pt x="1130335" y="37016"/>
                  </a:lnTo>
                  <a:lnTo>
                    <a:pt x="1085435" y="48091"/>
                  </a:lnTo>
                  <a:lnTo>
                    <a:pt x="1041092" y="60541"/>
                  </a:lnTo>
                  <a:lnTo>
                    <a:pt x="997331" y="74342"/>
                  </a:lnTo>
                  <a:lnTo>
                    <a:pt x="954177" y="89470"/>
                  </a:lnTo>
                  <a:lnTo>
                    <a:pt x="911652" y="105900"/>
                  </a:lnTo>
                  <a:lnTo>
                    <a:pt x="869782" y="123609"/>
                  </a:lnTo>
                  <a:lnTo>
                    <a:pt x="828590" y="142573"/>
                  </a:lnTo>
                  <a:lnTo>
                    <a:pt x="788101" y="162767"/>
                  </a:lnTo>
                  <a:lnTo>
                    <a:pt x="748337" y="184168"/>
                  </a:lnTo>
                  <a:lnTo>
                    <a:pt x="709324" y="206751"/>
                  </a:lnTo>
                  <a:lnTo>
                    <a:pt x="671085" y="230494"/>
                  </a:lnTo>
                  <a:lnTo>
                    <a:pt x="633645" y="255370"/>
                  </a:lnTo>
                  <a:lnTo>
                    <a:pt x="597027" y="281358"/>
                  </a:lnTo>
                  <a:lnTo>
                    <a:pt x="561255" y="308431"/>
                  </a:lnTo>
                  <a:lnTo>
                    <a:pt x="526354" y="336568"/>
                  </a:lnTo>
                  <a:lnTo>
                    <a:pt x="492346" y="365743"/>
                  </a:lnTo>
                  <a:lnTo>
                    <a:pt x="459258" y="395932"/>
                  </a:lnTo>
                  <a:lnTo>
                    <a:pt x="427112" y="427112"/>
                  </a:lnTo>
                  <a:lnTo>
                    <a:pt x="395932" y="459258"/>
                  </a:lnTo>
                  <a:lnTo>
                    <a:pt x="365743" y="492346"/>
                  </a:lnTo>
                  <a:lnTo>
                    <a:pt x="336568" y="526354"/>
                  </a:lnTo>
                  <a:lnTo>
                    <a:pt x="308431" y="561255"/>
                  </a:lnTo>
                  <a:lnTo>
                    <a:pt x="281358" y="597027"/>
                  </a:lnTo>
                  <a:lnTo>
                    <a:pt x="255370" y="633645"/>
                  </a:lnTo>
                  <a:lnTo>
                    <a:pt x="230494" y="671085"/>
                  </a:lnTo>
                  <a:lnTo>
                    <a:pt x="206751" y="709324"/>
                  </a:lnTo>
                  <a:lnTo>
                    <a:pt x="184168" y="748337"/>
                  </a:lnTo>
                  <a:lnTo>
                    <a:pt x="162767" y="788101"/>
                  </a:lnTo>
                  <a:lnTo>
                    <a:pt x="142573" y="828590"/>
                  </a:lnTo>
                  <a:lnTo>
                    <a:pt x="123609" y="869782"/>
                  </a:lnTo>
                  <a:lnTo>
                    <a:pt x="105900" y="911652"/>
                  </a:lnTo>
                  <a:lnTo>
                    <a:pt x="89470" y="954177"/>
                  </a:lnTo>
                  <a:lnTo>
                    <a:pt x="74342" y="997331"/>
                  </a:lnTo>
                  <a:lnTo>
                    <a:pt x="60541" y="1041092"/>
                  </a:lnTo>
                  <a:lnTo>
                    <a:pt x="48091" y="1085435"/>
                  </a:lnTo>
                  <a:lnTo>
                    <a:pt x="37016" y="1130335"/>
                  </a:lnTo>
                  <a:lnTo>
                    <a:pt x="27339" y="1175770"/>
                  </a:lnTo>
                  <a:lnTo>
                    <a:pt x="19086" y="1221716"/>
                  </a:lnTo>
                  <a:lnTo>
                    <a:pt x="12279" y="1268147"/>
                  </a:lnTo>
                  <a:lnTo>
                    <a:pt x="6943" y="1315040"/>
                  </a:lnTo>
                  <a:lnTo>
                    <a:pt x="3101" y="1362371"/>
                  </a:lnTo>
                  <a:lnTo>
                    <a:pt x="779" y="1410116"/>
                  </a:lnTo>
                  <a:lnTo>
                    <a:pt x="0" y="1458252"/>
                  </a:lnTo>
                  <a:lnTo>
                    <a:pt x="779" y="1506387"/>
                  </a:lnTo>
                  <a:lnTo>
                    <a:pt x="3101" y="1554132"/>
                  </a:lnTo>
                  <a:lnTo>
                    <a:pt x="6943" y="1601463"/>
                  </a:lnTo>
                  <a:lnTo>
                    <a:pt x="12279" y="1648357"/>
                  </a:lnTo>
                  <a:lnTo>
                    <a:pt x="19086" y="1694788"/>
                  </a:lnTo>
                  <a:lnTo>
                    <a:pt x="27339" y="1740733"/>
                  </a:lnTo>
                  <a:lnTo>
                    <a:pt x="37016" y="1786168"/>
                  </a:lnTo>
                  <a:lnTo>
                    <a:pt x="48091" y="1831069"/>
                  </a:lnTo>
                  <a:lnTo>
                    <a:pt x="60541" y="1875411"/>
                  </a:lnTo>
                  <a:lnTo>
                    <a:pt x="74342" y="1919172"/>
                  </a:lnTo>
                  <a:lnTo>
                    <a:pt x="89470" y="1962327"/>
                  </a:lnTo>
                  <a:lnTo>
                    <a:pt x="105900" y="2004851"/>
                  </a:lnTo>
                  <a:lnTo>
                    <a:pt x="123609" y="2046721"/>
                  </a:lnTo>
                  <a:lnTo>
                    <a:pt x="142573" y="2087913"/>
                  </a:lnTo>
                  <a:lnTo>
                    <a:pt x="162767" y="2128402"/>
                  </a:lnTo>
                  <a:lnTo>
                    <a:pt x="184168" y="2168166"/>
                  </a:lnTo>
                  <a:lnTo>
                    <a:pt x="206751" y="2207179"/>
                  </a:lnTo>
                  <a:lnTo>
                    <a:pt x="230494" y="2245418"/>
                  </a:lnTo>
                  <a:lnTo>
                    <a:pt x="255370" y="2282858"/>
                  </a:lnTo>
                  <a:lnTo>
                    <a:pt x="281358" y="2319476"/>
                  </a:lnTo>
                  <a:lnTo>
                    <a:pt x="308431" y="2355248"/>
                  </a:lnTo>
                  <a:lnTo>
                    <a:pt x="336568" y="2390150"/>
                  </a:lnTo>
                  <a:lnTo>
                    <a:pt x="365743" y="2424157"/>
                  </a:lnTo>
                  <a:lnTo>
                    <a:pt x="395932" y="2457245"/>
                  </a:lnTo>
                  <a:lnTo>
                    <a:pt x="427112" y="2489392"/>
                  </a:lnTo>
                  <a:lnTo>
                    <a:pt x="459258" y="2520571"/>
                  </a:lnTo>
                  <a:lnTo>
                    <a:pt x="492346" y="2550761"/>
                  </a:lnTo>
                  <a:lnTo>
                    <a:pt x="526354" y="2579936"/>
                  </a:lnTo>
                  <a:lnTo>
                    <a:pt x="561255" y="2608072"/>
                  </a:lnTo>
                  <a:lnTo>
                    <a:pt x="597027" y="2635146"/>
                  </a:lnTo>
                  <a:lnTo>
                    <a:pt x="633645" y="2661133"/>
                  </a:lnTo>
                  <a:lnTo>
                    <a:pt x="671085" y="2686010"/>
                  </a:lnTo>
                  <a:lnTo>
                    <a:pt x="709324" y="2709752"/>
                  </a:lnTo>
                  <a:lnTo>
                    <a:pt x="748337" y="2732335"/>
                  </a:lnTo>
                  <a:lnTo>
                    <a:pt x="788101" y="2753736"/>
                  </a:lnTo>
                  <a:lnTo>
                    <a:pt x="828590" y="2773931"/>
                  </a:lnTo>
                  <a:lnTo>
                    <a:pt x="869782" y="2792894"/>
                  </a:lnTo>
                  <a:lnTo>
                    <a:pt x="911652" y="2810603"/>
                  </a:lnTo>
                  <a:lnTo>
                    <a:pt x="954177" y="2827033"/>
                  </a:lnTo>
                  <a:lnTo>
                    <a:pt x="997331" y="2842161"/>
                  </a:lnTo>
                  <a:lnTo>
                    <a:pt x="1041092" y="2855962"/>
                  </a:lnTo>
                  <a:lnTo>
                    <a:pt x="1085435" y="2868412"/>
                  </a:lnTo>
                  <a:lnTo>
                    <a:pt x="1130335" y="2879487"/>
                  </a:lnTo>
                  <a:lnTo>
                    <a:pt x="1175770" y="2889164"/>
                  </a:lnTo>
                  <a:lnTo>
                    <a:pt x="1221716" y="2897418"/>
                  </a:lnTo>
                  <a:lnTo>
                    <a:pt x="1268147" y="2904225"/>
                  </a:lnTo>
                  <a:lnTo>
                    <a:pt x="1315040" y="2909561"/>
                  </a:lnTo>
                  <a:lnTo>
                    <a:pt x="1362371" y="2913402"/>
                  </a:lnTo>
                  <a:lnTo>
                    <a:pt x="1410116" y="2915724"/>
                  </a:lnTo>
                  <a:lnTo>
                    <a:pt x="1458252" y="2916504"/>
                  </a:lnTo>
                  <a:lnTo>
                    <a:pt x="1506387" y="2915724"/>
                  </a:lnTo>
                  <a:lnTo>
                    <a:pt x="1554132" y="2913402"/>
                  </a:lnTo>
                  <a:lnTo>
                    <a:pt x="1601463" y="2909561"/>
                  </a:lnTo>
                  <a:lnTo>
                    <a:pt x="1648357" y="2904225"/>
                  </a:lnTo>
                  <a:lnTo>
                    <a:pt x="1694788" y="2897418"/>
                  </a:lnTo>
                  <a:lnTo>
                    <a:pt x="1740733" y="2889164"/>
                  </a:lnTo>
                  <a:lnTo>
                    <a:pt x="1786168" y="2879487"/>
                  </a:lnTo>
                  <a:lnTo>
                    <a:pt x="1831069" y="2868412"/>
                  </a:lnTo>
                  <a:lnTo>
                    <a:pt x="1875411" y="2855962"/>
                  </a:lnTo>
                  <a:lnTo>
                    <a:pt x="1919172" y="2842161"/>
                  </a:lnTo>
                  <a:lnTo>
                    <a:pt x="1962327" y="2827033"/>
                  </a:lnTo>
                  <a:lnTo>
                    <a:pt x="2004851" y="2810603"/>
                  </a:lnTo>
                  <a:lnTo>
                    <a:pt x="2046721" y="2792894"/>
                  </a:lnTo>
                  <a:lnTo>
                    <a:pt x="2087913" y="2773931"/>
                  </a:lnTo>
                  <a:lnTo>
                    <a:pt x="2128402" y="2753736"/>
                  </a:lnTo>
                  <a:lnTo>
                    <a:pt x="2168166" y="2732335"/>
                  </a:lnTo>
                  <a:lnTo>
                    <a:pt x="2207179" y="2709752"/>
                  </a:lnTo>
                  <a:lnTo>
                    <a:pt x="2245418" y="2686010"/>
                  </a:lnTo>
                  <a:lnTo>
                    <a:pt x="2282858" y="2661133"/>
                  </a:lnTo>
                  <a:lnTo>
                    <a:pt x="2319476" y="2635146"/>
                  </a:lnTo>
                  <a:lnTo>
                    <a:pt x="2355248" y="2608072"/>
                  </a:lnTo>
                  <a:lnTo>
                    <a:pt x="2390150" y="2579936"/>
                  </a:lnTo>
                  <a:lnTo>
                    <a:pt x="2424157" y="2550761"/>
                  </a:lnTo>
                  <a:lnTo>
                    <a:pt x="2457245" y="2520571"/>
                  </a:lnTo>
                  <a:lnTo>
                    <a:pt x="2489392" y="2489392"/>
                  </a:lnTo>
                  <a:lnTo>
                    <a:pt x="2520571" y="2457245"/>
                  </a:lnTo>
                  <a:lnTo>
                    <a:pt x="2550761" y="2424157"/>
                  </a:lnTo>
                  <a:lnTo>
                    <a:pt x="2579936" y="2390150"/>
                  </a:lnTo>
                  <a:lnTo>
                    <a:pt x="2608072" y="2355248"/>
                  </a:lnTo>
                  <a:lnTo>
                    <a:pt x="2635146" y="2319476"/>
                  </a:lnTo>
                  <a:lnTo>
                    <a:pt x="2661133" y="2282858"/>
                  </a:lnTo>
                  <a:lnTo>
                    <a:pt x="2686010" y="2245418"/>
                  </a:lnTo>
                  <a:lnTo>
                    <a:pt x="2709752" y="2207179"/>
                  </a:lnTo>
                  <a:lnTo>
                    <a:pt x="2732335" y="2168166"/>
                  </a:lnTo>
                  <a:lnTo>
                    <a:pt x="2753736" y="2128402"/>
                  </a:lnTo>
                  <a:lnTo>
                    <a:pt x="2773931" y="2087913"/>
                  </a:lnTo>
                  <a:lnTo>
                    <a:pt x="2792894" y="2046721"/>
                  </a:lnTo>
                  <a:lnTo>
                    <a:pt x="2810603" y="2004851"/>
                  </a:lnTo>
                  <a:lnTo>
                    <a:pt x="2827033" y="1962327"/>
                  </a:lnTo>
                  <a:lnTo>
                    <a:pt x="2842161" y="1919172"/>
                  </a:lnTo>
                  <a:lnTo>
                    <a:pt x="2855962" y="1875411"/>
                  </a:lnTo>
                  <a:lnTo>
                    <a:pt x="2868412" y="1831069"/>
                  </a:lnTo>
                  <a:lnTo>
                    <a:pt x="2879487" y="1786168"/>
                  </a:lnTo>
                  <a:lnTo>
                    <a:pt x="2889164" y="1740733"/>
                  </a:lnTo>
                  <a:lnTo>
                    <a:pt x="2897418" y="1694788"/>
                  </a:lnTo>
                  <a:lnTo>
                    <a:pt x="2904225" y="1648357"/>
                  </a:lnTo>
                  <a:lnTo>
                    <a:pt x="2909561" y="1601463"/>
                  </a:lnTo>
                  <a:lnTo>
                    <a:pt x="2913402" y="1554132"/>
                  </a:lnTo>
                  <a:lnTo>
                    <a:pt x="2915724" y="1506387"/>
                  </a:lnTo>
                  <a:lnTo>
                    <a:pt x="2916504" y="1458252"/>
                  </a:lnTo>
                  <a:lnTo>
                    <a:pt x="2915724" y="1410116"/>
                  </a:lnTo>
                  <a:lnTo>
                    <a:pt x="2913402" y="1362371"/>
                  </a:lnTo>
                  <a:lnTo>
                    <a:pt x="2909561" y="1315040"/>
                  </a:lnTo>
                  <a:lnTo>
                    <a:pt x="2904225" y="1268147"/>
                  </a:lnTo>
                  <a:lnTo>
                    <a:pt x="2897418" y="1221716"/>
                  </a:lnTo>
                  <a:lnTo>
                    <a:pt x="2889164" y="1175770"/>
                  </a:lnTo>
                  <a:lnTo>
                    <a:pt x="2879487" y="1130335"/>
                  </a:lnTo>
                  <a:lnTo>
                    <a:pt x="2868412" y="1085435"/>
                  </a:lnTo>
                  <a:lnTo>
                    <a:pt x="2855962" y="1041092"/>
                  </a:lnTo>
                  <a:lnTo>
                    <a:pt x="2842161" y="997331"/>
                  </a:lnTo>
                  <a:lnTo>
                    <a:pt x="2827033" y="954177"/>
                  </a:lnTo>
                  <a:lnTo>
                    <a:pt x="2810603" y="911652"/>
                  </a:lnTo>
                  <a:lnTo>
                    <a:pt x="2792894" y="869782"/>
                  </a:lnTo>
                  <a:lnTo>
                    <a:pt x="2773931" y="828590"/>
                  </a:lnTo>
                  <a:lnTo>
                    <a:pt x="2753736" y="788101"/>
                  </a:lnTo>
                  <a:lnTo>
                    <a:pt x="2732335" y="748337"/>
                  </a:lnTo>
                  <a:lnTo>
                    <a:pt x="2709752" y="709324"/>
                  </a:lnTo>
                  <a:lnTo>
                    <a:pt x="2686010" y="671085"/>
                  </a:lnTo>
                  <a:lnTo>
                    <a:pt x="2661133" y="633645"/>
                  </a:lnTo>
                  <a:lnTo>
                    <a:pt x="2635146" y="597027"/>
                  </a:lnTo>
                  <a:lnTo>
                    <a:pt x="2608072" y="561255"/>
                  </a:lnTo>
                  <a:lnTo>
                    <a:pt x="2579936" y="526354"/>
                  </a:lnTo>
                  <a:lnTo>
                    <a:pt x="2550761" y="492346"/>
                  </a:lnTo>
                  <a:lnTo>
                    <a:pt x="2520571" y="459258"/>
                  </a:lnTo>
                  <a:lnTo>
                    <a:pt x="2489392" y="427112"/>
                  </a:lnTo>
                  <a:lnTo>
                    <a:pt x="2457245" y="395932"/>
                  </a:lnTo>
                  <a:lnTo>
                    <a:pt x="2424157" y="365743"/>
                  </a:lnTo>
                  <a:lnTo>
                    <a:pt x="2390150" y="336568"/>
                  </a:lnTo>
                  <a:lnTo>
                    <a:pt x="2355248" y="308431"/>
                  </a:lnTo>
                  <a:lnTo>
                    <a:pt x="2319476" y="281358"/>
                  </a:lnTo>
                  <a:lnTo>
                    <a:pt x="2282858" y="255370"/>
                  </a:lnTo>
                  <a:lnTo>
                    <a:pt x="2245418" y="230494"/>
                  </a:lnTo>
                  <a:lnTo>
                    <a:pt x="2207179" y="206751"/>
                  </a:lnTo>
                  <a:lnTo>
                    <a:pt x="2168166" y="184168"/>
                  </a:lnTo>
                  <a:lnTo>
                    <a:pt x="2128402" y="162767"/>
                  </a:lnTo>
                  <a:lnTo>
                    <a:pt x="2087913" y="142573"/>
                  </a:lnTo>
                  <a:lnTo>
                    <a:pt x="2046721" y="123609"/>
                  </a:lnTo>
                  <a:lnTo>
                    <a:pt x="2004851" y="105900"/>
                  </a:lnTo>
                  <a:lnTo>
                    <a:pt x="1962327" y="89470"/>
                  </a:lnTo>
                  <a:lnTo>
                    <a:pt x="1919172" y="74342"/>
                  </a:lnTo>
                  <a:lnTo>
                    <a:pt x="1875411" y="60541"/>
                  </a:lnTo>
                  <a:lnTo>
                    <a:pt x="1831069" y="48091"/>
                  </a:lnTo>
                  <a:lnTo>
                    <a:pt x="1786168" y="37016"/>
                  </a:lnTo>
                  <a:lnTo>
                    <a:pt x="1740733" y="27339"/>
                  </a:lnTo>
                  <a:lnTo>
                    <a:pt x="1694788" y="19086"/>
                  </a:lnTo>
                  <a:lnTo>
                    <a:pt x="1648357" y="12279"/>
                  </a:lnTo>
                  <a:lnTo>
                    <a:pt x="1601463" y="6943"/>
                  </a:lnTo>
                  <a:lnTo>
                    <a:pt x="1554132" y="3101"/>
                  </a:lnTo>
                  <a:lnTo>
                    <a:pt x="1506387" y="779"/>
                  </a:lnTo>
                  <a:lnTo>
                    <a:pt x="1458252" y="0"/>
                  </a:lnTo>
                  <a:close/>
                </a:path>
              </a:pathLst>
            </a:custGeom>
            <a:solidFill>
              <a:srgbClr val="A4B0AA"/>
            </a:solidFill>
          </p:spPr>
          <p:txBody>
            <a:bodyPr wrap="square" lIns="0" tIns="0" rIns="0" bIns="0" rtlCol="0"/>
            <a:lstStyle/>
            <a:p>
              <a:endParaRPr/>
            </a:p>
          </p:txBody>
        </p:sp>
        <p:sp>
          <p:nvSpPr>
            <p:cNvPr id="7" name="object 7"/>
            <p:cNvSpPr/>
            <p:nvPr/>
          </p:nvSpPr>
          <p:spPr>
            <a:xfrm>
              <a:off x="8966428" y="2544736"/>
              <a:ext cx="1858645" cy="1478280"/>
            </a:xfrm>
            <a:custGeom>
              <a:avLst/>
              <a:gdLst/>
              <a:ahLst/>
              <a:cxnLst/>
              <a:rect l="l" t="t" r="r" b="b"/>
              <a:pathLst>
                <a:path w="1858645" h="1478279">
                  <a:moveTo>
                    <a:pt x="1204645" y="602322"/>
                  </a:moveTo>
                  <a:lnTo>
                    <a:pt x="1202842" y="555256"/>
                  </a:lnTo>
                  <a:lnTo>
                    <a:pt x="1197495" y="509181"/>
                  </a:lnTo>
                  <a:lnTo>
                    <a:pt x="1188745" y="464223"/>
                  </a:lnTo>
                  <a:lnTo>
                    <a:pt x="1176731" y="420522"/>
                  </a:lnTo>
                  <a:lnTo>
                    <a:pt x="1161580" y="378218"/>
                  </a:lnTo>
                  <a:lnTo>
                    <a:pt x="1143431" y="337439"/>
                  </a:lnTo>
                  <a:lnTo>
                    <a:pt x="1122413" y="298323"/>
                  </a:lnTo>
                  <a:lnTo>
                    <a:pt x="1098664" y="260997"/>
                  </a:lnTo>
                  <a:lnTo>
                    <a:pt x="1072324" y="225602"/>
                  </a:lnTo>
                  <a:lnTo>
                    <a:pt x="1043520" y="192278"/>
                  </a:lnTo>
                  <a:lnTo>
                    <a:pt x="1012380" y="161137"/>
                  </a:lnTo>
                  <a:lnTo>
                    <a:pt x="979043" y="132334"/>
                  </a:lnTo>
                  <a:lnTo>
                    <a:pt x="943648" y="105981"/>
                  </a:lnTo>
                  <a:lnTo>
                    <a:pt x="906335" y="82245"/>
                  </a:lnTo>
                  <a:lnTo>
                    <a:pt x="867219" y="61226"/>
                  </a:lnTo>
                  <a:lnTo>
                    <a:pt x="826439" y="43078"/>
                  </a:lnTo>
                  <a:lnTo>
                    <a:pt x="784136" y="27927"/>
                  </a:lnTo>
                  <a:lnTo>
                    <a:pt x="740435" y="15913"/>
                  </a:lnTo>
                  <a:lnTo>
                    <a:pt x="695477" y="7162"/>
                  </a:lnTo>
                  <a:lnTo>
                    <a:pt x="649401" y="1816"/>
                  </a:lnTo>
                  <a:lnTo>
                    <a:pt x="602322" y="0"/>
                  </a:lnTo>
                  <a:lnTo>
                    <a:pt x="555256" y="1816"/>
                  </a:lnTo>
                  <a:lnTo>
                    <a:pt x="509181" y="7162"/>
                  </a:lnTo>
                  <a:lnTo>
                    <a:pt x="464223" y="15913"/>
                  </a:lnTo>
                  <a:lnTo>
                    <a:pt x="420522" y="27927"/>
                  </a:lnTo>
                  <a:lnTo>
                    <a:pt x="378218" y="43078"/>
                  </a:lnTo>
                  <a:lnTo>
                    <a:pt x="337439" y="61226"/>
                  </a:lnTo>
                  <a:lnTo>
                    <a:pt x="298323" y="82245"/>
                  </a:lnTo>
                  <a:lnTo>
                    <a:pt x="260997" y="105981"/>
                  </a:lnTo>
                  <a:lnTo>
                    <a:pt x="225602" y="132334"/>
                  </a:lnTo>
                  <a:lnTo>
                    <a:pt x="192278" y="161137"/>
                  </a:lnTo>
                  <a:lnTo>
                    <a:pt x="161137" y="192278"/>
                  </a:lnTo>
                  <a:lnTo>
                    <a:pt x="132334" y="225602"/>
                  </a:lnTo>
                  <a:lnTo>
                    <a:pt x="105981" y="260997"/>
                  </a:lnTo>
                  <a:lnTo>
                    <a:pt x="82245" y="298323"/>
                  </a:lnTo>
                  <a:lnTo>
                    <a:pt x="61226" y="337439"/>
                  </a:lnTo>
                  <a:lnTo>
                    <a:pt x="43078" y="378218"/>
                  </a:lnTo>
                  <a:lnTo>
                    <a:pt x="27927" y="420522"/>
                  </a:lnTo>
                  <a:lnTo>
                    <a:pt x="15913" y="464223"/>
                  </a:lnTo>
                  <a:lnTo>
                    <a:pt x="7162" y="509181"/>
                  </a:lnTo>
                  <a:lnTo>
                    <a:pt x="1816" y="555256"/>
                  </a:lnTo>
                  <a:lnTo>
                    <a:pt x="0" y="602322"/>
                  </a:lnTo>
                  <a:lnTo>
                    <a:pt x="2286" y="655104"/>
                  </a:lnTo>
                  <a:lnTo>
                    <a:pt x="9017" y="706602"/>
                  </a:lnTo>
                  <a:lnTo>
                    <a:pt x="20002" y="756640"/>
                  </a:lnTo>
                  <a:lnTo>
                    <a:pt x="35039" y="805027"/>
                  </a:lnTo>
                  <a:lnTo>
                    <a:pt x="53936" y="851573"/>
                  </a:lnTo>
                  <a:lnTo>
                    <a:pt x="76517" y="896099"/>
                  </a:lnTo>
                  <a:lnTo>
                    <a:pt x="102590" y="938403"/>
                  </a:lnTo>
                  <a:lnTo>
                    <a:pt x="131940" y="978306"/>
                  </a:lnTo>
                  <a:lnTo>
                    <a:pt x="164401" y="1015619"/>
                  </a:lnTo>
                  <a:lnTo>
                    <a:pt x="124231" y="1240536"/>
                  </a:lnTo>
                  <a:lnTo>
                    <a:pt x="124929" y="1246543"/>
                  </a:lnTo>
                  <a:lnTo>
                    <a:pt x="128524" y="1250886"/>
                  </a:lnTo>
                  <a:lnTo>
                    <a:pt x="133858" y="1252766"/>
                  </a:lnTo>
                  <a:lnTo>
                    <a:pt x="139712" y="1251331"/>
                  </a:lnTo>
                  <a:lnTo>
                    <a:pt x="330301" y="1139659"/>
                  </a:lnTo>
                  <a:lnTo>
                    <a:pt x="372033" y="1158875"/>
                  </a:lnTo>
                  <a:lnTo>
                    <a:pt x="415391" y="1174940"/>
                  </a:lnTo>
                  <a:lnTo>
                    <a:pt x="460248" y="1187704"/>
                  </a:lnTo>
                  <a:lnTo>
                    <a:pt x="506450" y="1197013"/>
                  </a:lnTo>
                  <a:lnTo>
                    <a:pt x="553859" y="1202702"/>
                  </a:lnTo>
                  <a:lnTo>
                    <a:pt x="602322" y="1204633"/>
                  </a:lnTo>
                  <a:lnTo>
                    <a:pt x="649401" y="1202829"/>
                  </a:lnTo>
                  <a:lnTo>
                    <a:pt x="695477" y="1197483"/>
                  </a:lnTo>
                  <a:lnTo>
                    <a:pt x="740435" y="1188732"/>
                  </a:lnTo>
                  <a:lnTo>
                    <a:pt x="784136" y="1176718"/>
                  </a:lnTo>
                  <a:lnTo>
                    <a:pt x="826439" y="1161567"/>
                  </a:lnTo>
                  <a:lnTo>
                    <a:pt x="867219" y="1143419"/>
                  </a:lnTo>
                  <a:lnTo>
                    <a:pt x="906335" y="1122413"/>
                  </a:lnTo>
                  <a:lnTo>
                    <a:pt x="943648" y="1098664"/>
                  </a:lnTo>
                  <a:lnTo>
                    <a:pt x="979043" y="1072324"/>
                  </a:lnTo>
                  <a:lnTo>
                    <a:pt x="1012380" y="1043508"/>
                  </a:lnTo>
                  <a:lnTo>
                    <a:pt x="1043520" y="1012380"/>
                  </a:lnTo>
                  <a:lnTo>
                    <a:pt x="1072324" y="979043"/>
                  </a:lnTo>
                  <a:lnTo>
                    <a:pt x="1098664" y="943648"/>
                  </a:lnTo>
                  <a:lnTo>
                    <a:pt x="1122413" y="906322"/>
                  </a:lnTo>
                  <a:lnTo>
                    <a:pt x="1143431" y="867206"/>
                  </a:lnTo>
                  <a:lnTo>
                    <a:pt x="1161580" y="826439"/>
                  </a:lnTo>
                  <a:lnTo>
                    <a:pt x="1176731" y="784136"/>
                  </a:lnTo>
                  <a:lnTo>
                    <a:pt x="1188745" y="740435"/>
                  </a:lnTo>
                  <a:lnTo>
                    <a:pt x="1197495" y="695477"/>
                  </a:lnTo>
                  <a:lnTo>
                    <a:pt x="1202842" y="649401"/>
                  </a:lnTo>
                  <a:lnTo>
                    <a:pt x="1204645" y="602322"/>
                  </a:lnTo>
                  <a:close/>
                </a:path>
                <a:path w="1858645" h="1478279">
                  <a:moveTo>
                    <a:pt x="1858124" y="850709"/>
                  </a:moveTo>
                  <a:lnTo>
                    <a:pt x="1856041" y="801662"/>
                  </a:lnTo>
                  <a:lnTo>
                    <a:pt x="1849894" y="753770"/>
                  </a:lnTo>
                  <a:lnTo>
                    <a:pt x="1839861" y="707212"/>
                  </a:lnTo>
                  <a:lnTo>
                    <a:pt x="1826107" y="662152"/>
                  </a:lnTo>
                  <a:lnTo>
                    <a:pt x="1808810" y="618756"/>
                  </a:lnTo>
                  <a:lnTo>
                    <a:pt x="1788134" y="577215"/>
                  </a:lnTo>
                  <a:lnTo>
                    <a:pt x="1764245" y="537679"/>
                  </a:lnTo>
                  <a:lnTo>
                    <a:pt x="1737334" y="500316"/>
                  </a:lnTo>
                  <a:lnTo>
                    <a:pt x="1707540" y="465315"/>
                  </a:lnTo>
                  <a:lnTo>
                    <a:pt x="1675066" y="432841"/>
                  </a:lnTo>
                  <a:lnTo>
                    <a:pt x="1640065" y="403059"/>
                  </a:lnTo>
                  <a:lnTo>
                    <a:pt x="1602701" y="376135"/>
                  </a:lnTo>
                  <a:lnTo>
                    <a:pt x="1563166" y="352247"/>
                  </a:lnTo>
                  <a:lnTo>
                    <a:pt x="1521625" y="331571"/>
                  </a:lnTo>
                  <a:lnTo>
                    <a:pt x="1478229" y="314274"/>
                  </a:lnTo>
                  <a:lnTo>
                    <a:pt x="1433169" y="300520"/>
                  </a:lnTo>
                  <a:lnTo>
                    <a:pt x="1386611" y="290487"/>
                  </a:lnTo>
                  <a:lnTo>
                    <a:pt x="1338719" y="284340"/>
                  </a:lnTo>
                  <a:lnTo>
                    <a:pt x="1289659" y="282257"/>
                  </a:lnTo>
                  <a:lnTo>
                    <a:pt x="1263662" y="282867"/>
                  </a:lnTo>
                  <a:lnTo>
                    <a:pt x="1237970" y="284657"/>
                  </a:lnTo>
                  <a:lnTo>
                    <a:pt x="1212596" y="287578"/>
                  </a:lnTo>
                  <a:lnTo>
                    <a:pt x="1187564" y="291579"/>
                  </a:lnTo>
                  <a:lnTo>
                    <a:pt x="1208189" y="333908"/>
                  </a:lnTo>
                  <a:lnTo>
                    <a:pt x="1225804" y="377875"/>
                  </a:lnTo>
                  <a:lnTo>
                    <a:pt x="1240307" y="423316"/>
                  </a:lnTo>
                  <a:lnTo>
                    <a:pt x="1251559" y="470115"/>
                  </a:lnTo>
                  <a:lnTo>
                    <a:pt x="1259446" y="518134"/>
                  </a:lnTo>
                  <a:lnTo>
                    <a:pt x="1263827" y="567258"/>
                  </a:lnTo>
                  <a:lnTo>
                    <a:pt x="1522844" y="567258"/>
                  </a:lnTo>
                  <a:lnTo>
                    <a:pt x="1534490" y="569607"/>
                  </a:lnTo>
                  <a:lnTo>
                    <a:pt x="1544002" y="576021"/>
                  </a:lnTo>
                  <a:lnTo>
                    <a:pt x="1550403" y="585520"/>
                  </a:lnTo>
                  <a:lnTo>
                    <a:pt x="1552752" y="597166"/>
                  </a:lnTo>
                  <a:lnTo>
                    <a:pt x="1550403" y="608812"/>
                  </a:lnTo>
                  <a:lnTo>
                    <a:pt x="1544002" y="618312"/>
                  </a:lnTo>
                  <a:lnTo>
                    <a:pt x="1534490" y="624725"/>
                  </a:lnTo>
                  <a:lnTo>
                    <a:pt x="1522844" y="627075"/>
                  </a:lnTo>
                  <a:lnTo>
                    <a:pt x="1264450" y="627075"/>
                  </a:lnTo>
                  <a:lnTo>
                    <a:pt x="1261389" y="671017"/>
                  </a:lnTo>
                  <a:lnTo>
                    <a:pt x="1255496" y="714121"/>
                  </a:lnTo>
                  <a:lnTo>
                    <a:pt x="1246886" y="756297"/>
                  </a:lnTo>
                  <a:lnTo>
                    <a:pt x="1235646" y="797458"/>
                  </a:lnTo>
                  <a:lnTo>
                    <a:pt x="1619796" y="797458"/>
                  </a:lnTo>
                  <a:lnTo>
                    <a:pt x="1631442" y="799807"/>
                  </a:lnTo>
                  <a:lnTo>
                    <a:pt x="1640941" y="806221"/>
                  </a:lnTo>
                  <a:lnTo>
                    <a:pt x="1647355" y="815721"/>
                  </a:lnTo>
                  <a:lnTo>
                    <a:pt x="1649704" y="827366"/>
                  </a:lnTo>
                  <a:lnTo>
                    <a:pt x="1647355" y="839012"/>
                  </a:lnTo>
                  <a:lnTo>
                    <a:pt x="1640941" y="848525"/>
                  </a:lnTo>
                  <a:lnTo>
                    <a:pt x="1631442" y="854938"/>
                  </a:lnTo>
                  <a:lnTo>
                    <a:pt x="1619796" y="857288"/>
                  </a:lnTo>
                  <a:lnTo>
                    <a:pt x="1213942" y="857288"/>
                  </a:lnTo>
                  <a:lnTo>
                    <a:pt x="1195095" y="898423"/>
                  </a:lnTo>
                  <a:lnTo>
                    <a:pt x="1173581" y="937996"/>
                  </a:lnTo>
                  <a:lnTo>
                    <a:pt x="1149515" y="975893"/>
                  </a:lnTo>
                  <a:lnTo>
                    <a:pt x="1122997" y="1011986"/>
                  </a:lnTo>
                  <a:lnTo>
                    <a:pt x="1619796" y="1011986"/>
                  </a:lnTo>
                  <a:lnTo>
                    <a:pt x="1631442" y="1014336"/>
                  </a:lnTo>
                  <a:lnTo>
                    <a:pt x="1640941" y="1020737"/>
                  </a:lnTo>
                  <a:lnTo>
                    <a:pt x="1647355" y="1030249"/>
                  </a:lnTo>
                  <a:lnTo>
                    <a:pt x="1649704" y="1041895"/>
                  </a:lnTo>
                  <a:lnTo>
                    <a:pt x="1647355" y="1053541"/>
                  </a:lnTo>
                  <a:lnTo>
                    <a:pt x="1640941" y="1063040"/>
                  </a:lnTo>
                  <a:lnTo>
                    <a:pt x="1631442" y="1069454"/>
                  </a:lnTo>
                  <a:lnTo>
                    <a:pt x="1619796" y="1071803"/>
                  </a:lnTo>
                  <a:lnTo>
                    <a:pt x="1069670" y="1071803"/>
                  </a:lnTo>
                  <a:lnTo>
                    <a:pt x="1031468" y="1106982"/>
                  </a:lnTo>
                  <a:lnTo>
                    <a:pt x="990587" y="1139113"/>
                  </a:lnTo>
                  <a:lnTo>
                    <a:pt x="947216" y="1168031"/>
                  </a:lnTo>
                  <a:lnTo>
                    <a:pt x="901534" y="1193520"/>
                  </a:lnTo>
                  <a:lnTo>
                    <a:pt x="853719" y="1215428"/>
                  </a:lnTo>
                  <a:lnTo>
                    <a:pt x="886548" y="1251381"/>
                  </a:lnTo>
                  <a:lnTo>
                    <a:pt x="922299" y="1284427"/>
                  </a:lnTo>
                  <a:lnTo>
                    <a:pt x="960780" y="1314348"/>
                  </a:lnTo>
                  <a:lnTo>
                    <a:pt x="1001788" y="1340929"/>
                  </a:lnTo>
                  <a:lnTo>
                    <a:pt x="1045133" y="1363992"/>
                  </a:lnTo>
                  <a:lnTo>
                    <a:pt x="1090599" y="1383309"/>
                  </a:lnTo>
                  <a:lnTo>
                    <a:pt x="1137983" y="1398689"/>
                  </a:lnTo>
                  <a:lnTo>
                    <a:pt x="1187094" y="1409941"/>
                  </a:lnTo>
                  <a:lnTo>
                    <a:pt x="1237716" y="1416824"/>
                  </a:lnTo>
                  <a:lnTo>
                    <a:pt x="1289659" y="1419174"/>
                  </a:lnTo>
                  <a:lnTo>
                    <a:pt x="1339570" y="1417002"/>
                  </a:lnTo>
                  <a:lnTo>
                    <a:pt x="1388262" y="1410614"/>
                  </a:lnTo>
                  <a:lnTo>
                    <a:pt x="1435569" y="1400213"/>
                  </a:lnTo>
                  <a:lnTo>
                    <a:pt x="1481315" y="1385951"/>
                  </a:lnTo>
                  <a:lnTo>
                    <a:pt x="1525308" y="1368044"/>
                  </a:lnTo>
                  <a:lnTo>
                    <a:pt x="1567395" y="1346669"/>
                  </a:lnTo>
                  <a:lnTo>
                    <a:pt x="1789468" y="1476794"/>
                  </a:lnTo>
                  <a:lnTo>
                    <a:pt x="1795348" y="1478229"/>
                  </a:lnTo>
                  <a:lnTo>
                    <a:pt x="1800669" y="1476349"/>
                  </a:lnTo>
                  <a:lnTo>
                    <a:pt x="1804276" y="1472006"/>
                  </a:lnTo>
                  <a:lnTo>
                    <a:pt x="1804949" y="1465999"/>
                  </a:lnTo>
                  <a:lnTo>
                    <a:pt x="1756752" y="1196073"/>
                  </a:lnTo>
                  <a:lnTo>
                    <a:pt x="1755889" y="1191247"/>
                  </a:lnTo>
                  <a:lnTo>
                    <a:pt x="1751888" y="1188085"/>
                  </a:lnTo>
                  <a:lnTo>
                    <a:pt x="1747431" y="1187678"/>
                  </a:lnTo>
                  <a:lnTo>
                    <a:pt x="1775460" y="1145933"/>
                  </a:lnTo>
                  <a:lnTo>
                    <a:pt x="1799793" y="1101699"/>
                  </a:lnTo>
                  <a:lnTo>
                    <a:pt x="1820189" y="1055179"/>
                  </a:lnTo>
                  <a:lnTo>
                    <a:pt x="1836458" y="1006602"/>
                  </a:lnTo>
                  <a:lnTo>
                    <a:pt x="1848345" y="956183"/>
                  </a:lnTo>
                  <a:lnTo>
                    <a:pt x="1855647" y="904151"/>
                  </a:lnTo>
                  <a:lnTo>
                    <a:pt x="1858124" y="850709"/>
                  </a:lnTo>
                  <a:close/>
                </a:path>
              </a:pathLst>
            </a:custGeom>
            <a:solidFill>
              <a:srgbClr val="D7DDDB"/>
            </a:solidFill>
          </p:spPr>
          <p:txBody>
            <a:bodyPr wrap="square" lIns="0" tIns="0" rIns="0" bIns="0" rtlCol="0"/>
            <a:lstStyle/>
            <a:p>
              <a:endParaRPr/>
            </a:p>
          </p:txBody>
        </p:sp>
        <p:sp>
          <p:nvSpPr>
            <p:cNvPr id="8" name="object 8"/>
            <p:cNvSpPr/>
            <p:nvPr/>
          </p:nvSpPr>
          <p:spPr>
            <a:xfrm>
              <a:off x="9374700" y="2916054"/>
              <a:ext cx="338455" cy="507365"/>
            </a:xfrm>
            <a:custGeom>
              <a:avLst/>
              <a:gdLst/>
              <a:ahLst/>
              <a:cxnLst/>
              <a:rect l="l" t="t" r="r" b="b"/>
              <a:pathLst>
                <a:path w="338454" h="507364">
                  <a:moveTo>
                    <a:pt x="316551" y="68732"/>
                  </a:moveTo>
                  <a:lnTo>
                    <a:pt x="172224" y="68732"/>
                  </a:lnTo>
                  <a:lnTo>
                    <a:pt x="189891" y="69958"/>
                  </a:lnTo>
                  <a:lnTo>
                    <a:pt x="189369" y="69958"/>
                  </a:lnTo>
                  <a:lnTo>
                    <a:pt x="228930" y="87553"/>
                  </a:lnTo>
                  <a:lnTo>
                    <a:pt x="249986" y="132676"/>
                  </a:lnTo>
                  <a:lnTo>
                    <a:pt x="249243" y="141961"/>
                  </a:lnTo>
                  <a:lnTo>
                    <a:pt x="222432" y="182899"/>
                  </a:lnTo>
                  <a:lnTo>
                    <a:pt x="190868" y="209499"/>
                  </a:lnTo>
                  <a:lnTo>
                    <a:pt x="172751" y="225158"/>
                  </a:lnTo>
                  <a:lnTo>
                    <a:pt x="146405" y="254076"/>
                  </a:lnTo>
                  <a:lnTo>
                    <a:pt x="128289" y="296568"/>
                  </a:lnTo>
                  <a:lnTo>
                    <a:pt x="124993" y="332879"/>
                  </a:lnTo>
                  <a:lnTo>
                    <a:pt x="125107" y="342607"/>
                  </a:lnTo>
                  <a:lnTo>
                    <a:pt x="125323" y="354393"/>
                  </a:lnTo>
                  <a:lnTo>
                    <a:pt x="207251" y="354393"/>
                  </a:lnTo>
                  <a:lnTo>
                    <a:pt x="207352" y="342607"/>
                  </a:lnTo>
                  <a:lnTo>
                    <a:pt x="207399" y="337182"/>
                  </a:lnTo>
                  <a:lnTo>
                    <a:pt x="218324" y="294848"/>
                  </a:lnTo>
                  <a:lnTo>
                    <a:pt x="249021" y="264426"/>
                  </a:lnTo>
                  <a:lnTo>
                    <a:pt x="274253" y="242657"/>
                  </a:lnTo>
                  <a:lnTo>
                    <a:pt x="294687" y="223297"/>
                  </a:lnTo>
                  <a:lnTo>
                    <a:pt x="321170" y="191808"/>
                  </a:lnTo>
                  <a:lnTo>
                    <a:pt x="336968" y="149992"/>
                  </a:lnTo>
                  <a:lnTo>
                    <a:pt x="338023" y="135255"/>
                  </a:lnTo>
                  <a:lnTo>
                    <a:pt x="335266" y="110149"/>
                  </a:lnTo>
                  <a:lnTo>
                    <a:pt x="335151" y="109100"/>
                  </a:lnTo>
                  <a:lnTo>
                    <a:pt x="326551" y="84648"/>
                  </a:lnTo>
                  <a:lnTo>
                    <a:pt x="316551" y="68732"/>
                  </a:lnTo>
                  <a:close/>
                </a:path>
                <a:path w="338454" h="507364">
                  <a:moveTo>
                    <a:pt x="168376" y="0"/>
                  </a:moveTo>
                  <a:lnTo>
                    <a:pt x="132789" y="2537"/>
                  </a:lnTo>
                  <a:lnTo>
                    <a:pt x="133075" y="2537"/>
                  </a:lnTo>
                  <a:lnTo>
                    <a:pt x="101075" y="10152"/>
                  </a:lnTo>
                  <a:lnTo>
                    <a:pt x="101309" y="10152"/>
                  </a:lnTo>
                  <a:lnTo>
                    <a:pt x="73509" y="22577"/>
                  </a:lnTo>
                  <a:lnTo>
                    <a:pt x="48996" y="40144"/>
                  </a:lnTo>
                  <a:lnTo>
                    <a:pt x="28883" y="61314"/>
                  </a:lnTo>
                  <a:lnTo>
                    <a:pt x="14016" y="84648"/>
                  </a:lnTo>
                  <a:lnTo>
                    <a:pt x="4389" y="110149"/>
                  </a:lnTo>
                  <a:lnTo>
                    <a:pt x="0" y="137820"/>
                  </a:lnTo>
                  <a:lnTo>
                    <a:pt x="82905" y="148107"/>
                  </a:lnTo>
                  <a:lnTo>
                    <a:pt x="88144" y="129312"/>
                  </a:lnTo>
                  <a:lnTo>
                    <a:pt x="95192" y="113085"/>
                  </a:lnTo>
                  <a:lnTo>
                    <a:pt x="126986" y="79764"/>
                  </a:lnTo>
                  <a:lnTo>
                    <a:pt x="172224" y="68732"/>
                  </a:lnTo>
                  <a:lnTo>
                    <a:pt x="316551" y="68732"/>
                  </a:lnTo>
                  <a:lnTo>
                    <a:pt x="312182" y="61786"/>
                  </a:lnTo>
                  <a:lnTo>
                    <a:pt x="292087" y="40640"/>
                  </a:lnTo>
                  <a:lnTo>
                    <a:pt x="267124" y="22851"/>
                  </a:lnTo>
                  <a:lnTo>
                    <a:pt x="238185" y="10152"/>
                  </a:lnTo>
                  <a:lnTo>
                    <a:pt x="205269" y="2537"/>
                  </a:lnTo>
                  <a:lnTo>
                    <a:pt x="168376" y="0"/>
                  </a:lnTo>
                  <a:close/>
                </a:path>
                <a:path w="338454" h="507364">
                  <a:moveTo>
                    <a:pt x="215620" y="416915"/>
                  </a:moveTo>
                  <a:lnTo>
                    <a:pt x="125323" y="416915"/>
                  </a:lnTo>
                  <a:lnTo>
                    <a:pt x="125323" y="507187"/>
                  </a:lnTo>
                  <a:lnTo>
                    <a:pt x="215620" y="507187"/>
                  </a:lnTo>
                  <a:lnTo>
                    <a:pt x="215620" y="416915"/>
                  </a:lnTo>
                  <a:close/>
                </a:path>
              </a:pathLst>
            </a:custGeom>
            <a:solidFill>
              <a:srgbClr val="90A19A"/>
            </a:solidFill>
          </p:spPr>
          <p:txBody>
            <a:bodyPr wrap="square" lIns="0" tIns="0" rIns="0" bIns="0" rtlCol="0"/>
            <a:lstStyle/>
            <a:p>
              <a:endParaRPr/>
            </a:p>
          </p:txBody>
        </p:sp>
      </p:grpSp>
      <p:sp>
        <p:nvSpPr>
          <p:cNvPr id="9" name="object 9"/>
          <p:cNvSpPr txBox="1"/>
          <p:nvPr/>
        </p:nvSpPr>
        <p:spPr>
          <a:xfrm>
            <a:off x="750823" y="798467"/>
            <a:ext cx="6430645"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Securing</a:t>
            </a:r>
            <a:r>
              <a:rPr sz="2800" b="1" spc="-114" dirty="0">
                <a:solidFill>
                  <a:srgbClr val="716A66"/>
                </a:solidFill>
                <a:latin typeface="DIN 2014 Bold"/>
                <a:cs typeface="DIN 2014 Bold"/>
              </a:rPr>
              <a:t> </a:t>
            </a:r>
            <a:r>
              <a:rPr sz="2800" b="1" spc="-20" dirty="0">
                <a:solidFill>
                  <a:srgbClr val="716A66"/>
                </a:solidFill>
                <a:latin typeface="DIN 2014 Bold"/>
                <a:cs typeface="DIN 2014 Bold"/>
              </a:rPr>
              <a:t>GPOs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What</a:t>
            </a:r>
            <a:r>
              <a:rPr sz="3600" spc="-40" dirty="0">
                <a:solidFill>
                  <a:srgbClr val="716A66"/>
                </a:solidFill>
                <a:latin typeface="DIN 2014 Light"/>
                <a:cs typeface="DIN 2014 Light"/>
              </a:rPr>
              <a:t> </a:t>
            </a:r>
            <a:r>
              <a:rPr sz="3600" dirty="0">
                <a:solidFill>
                  <a:srgbClr val="716A66"/>
                </a:solidFill>
                <a:latin typeface="DIN 2014 Light"/>
                <a:cs typeface="DIN 2014 Light"/>
              </a:rPr>
              <a:t>percentage</a:t>
            </a:r>
            <a:r>
              <a:rPr sz="3600" spc="-45" dirty="0">
                <a:solidFill>
                  <a:srgbClr val="716A66"/>
                </a:solidFill>
                <a:latin typeface="DIN 2014 Light"/>
                <a:cs typeface="DIN 2014 Light"/>
              </a:rPr>
              <a:t> </a:t>
            </a:r>
            <a:r>
              <a:rPr sz="3600" dirty="0">
                <a:solidFill>
                  <a:srgbClr val="716A66"/>
                </a:solidFill>
                <a:latin typeface="DIN 2014 Light"/>
                <a:cs typeface="DIN 2014 Light"/>
              </a:rPr>
              <a:t>of</a:t>
            </a:r>
            <a:r>
              <a:rPr sz="3600" spc="-35" dirty="0">
                <a:solidFill>
                  <a:srgbClr val="716A66"/>
                </a:solidFill>
                <a:latin typeface="DIN 2014 Light"/>
                <a:cs typeface="DIN 2014 Light"/>
              </a:rPr>
              <a:t> </a:t>
            </a:r>
            <a:r>
              <a:rPr sz="3600" spc="-10" dirty="0">
                <a:solidFill>
                  <a:srgbClr val="716A66"/>
                </a:solidFill>
                <a:latin typeface="DIN 2014 Light"/>
                <a:cs typeface="DIN 2014 Light"/>
              </a:rPr>
              <a:t>hospital </a:t>
            </a:r>
            <a:r>
              <a:rPr sz="3600" dirty="0">
                <a:solidFill>
                  <a:srgbClr val="716A66"/>
                </a:solidFill>
                <a:latin typeface="DIN 2014 Light"/>
                <a:cs typeface="DIN 2014 Light"/>
              </a:rPr>
              <a:t>systems</a:t>
            </a:r>
            <a:r>
              <a:rPr sz="3600" spc="-70" dirty="0">
                <a:solidFill>
                  <a:srgbClr val="716A66"/>
                </a:solidFill>
                <a:latin typeface="DIN 2014 Light"/>
                <a:cs typeface="DIN 2014 Light"/>
              </a:rPr>
              <a:t> </a:t>
            </a:r>
            <a:r>
              <a:rPr sz="3600" dirty="0">
                <a:solidFill>
                  <a:srgbClr val="716A66"/>
                </a:solidFill>
                <a:latin typeface="DIN 2014 Light"/>
                <a:cs typeface="DIN 2014 Light"/>
              </a:rPr>
              <a:t>purchase</a:t>
            </a:r>
            <a:r>
              <a:rPr sz="3600" spc="-70" dirty="0">
                <a:solidFill>
                  <a:srgbClr val="716A66"/>
                </a:solidFill>
                <a:latin typeface="DIN 2014 Light"/>
                <a:cs typeface="DIN 2014 Light"/>
              </a:rPr>
              <a:t> </a:t>
            </a:r>
            <a:r>
              <a:rPr sz="3600" dirty="0">
                <a:solidFill>
                  <a:srgbClr val="716A66"/>
                </a:solidFill>
                <a:latin typeface="DIN 2014 Light"/>
                <a:cs typeface="DIN 2014 Light"/>
              </a:rPr>
              <a:t>through</a:t>
            </a:r>
            <a:r>
              <a:rPr sz="3600" spc="-65" dirty="0">
                <a:solidFill>
                  <a:srgbClr val="716A66"/>
                </a:solidFill>
                <a:latin typeface="DIN 2014 Light"/>
                <a:cs typeface="DIN 2014 Light"/>
              </a:rPr>
              <a:t> </a:t>
            </a:r>
            <a:r>
              <a:rPr sz="3600" spc="-10" dirty="0">
                <a:solidFill>
                  <a:srgbClr val="716A66"/>
                </a:solidFill>
                <a:latin typeface="DIN 2014 Light"/>
                <a:cs typeface="DIN 2014 Light"/>
              </a:rPr>
              <a:t>GPOs?</a:t>
            </a:r>
            <a:endParaRPr sz="3600">
              <a:latin typeface="DIN 2014 Light"/>
              <a:cs typeface="DIN 2014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Health</a:t>
            </a:r>
            <a:r>
              <a:rPr spc="-85" dirty="0"/>
              <a:t> </a:t>
            </a:r>
            <a:r>
              <a:rPr dirty="0"/>
              <a:t>System</a:t>
            </a:r>
            <a:r>
              <a:rPr spc="-85" dirty="0"/>
              <a:t> </a:t>
            </a:r>
            <a:r>
              <a:rPr spc="-20" dirty="0"/>
              <a:t>GPOs</a:t>
            </a:r>
          </a:p>
        </p:txBody>
      </p:sp>
      <p:grpSp>
        <p:nvGrpSpPr>
          <p:cNvPr id="4" name="object 4"/>
          <p:cNvGrpSpPr/>
          <p:nvPr/>
        </p:nvGrpSpPr>
        <p:grpSpPr>
          <a:xfrm>
            <a:off x="2100197" y="1905000"/>
            <a:ext cx="4708739" cy="4130344"/>
            <a:chOff x="2100197" y="1905000"/>
            <a:chExt cx="4708739" cy="4130344"/>
          </a:xfrm>
        </p:grpSpPr>
        <p:pic>
          <p:nvPicPr>
            <p:cNvPr id="5" name="object 5"/>
            <p:cNvPicPr/>
            <p:nvPr/>
          </p:nvPicPr>
          <p:blipFill>
            <a:blip r:embed="rId2" cstate="print"/>
            <a:stretch>
              <a:fillRect/>
            </a:stretch>
          </p:blipFill>
          <p:spPr>
            <a:xfrm>
              <a:off x="2100197" y="1905000"/>
              <a:ext cx="4696842" cy="4130344"/>
            </a:xfrm>
            <a:prstGeom prst="rect">
              <a:avLst/>
            </a:prstGeom>
          </p:spPr>
        </p:pic>
        <p:sp>
          <p:nvSpPr>
            <p:cNvPr id="6" name="object 6"/>
            <p:cNvSpPr/>
            <p:nvPr/>
          </p:nvSpPr>
          <p:spPr>
            <a:xfrm>
              <a:off x="6808936" y="2834722"/>
              <a:ext cx="0" cy="2194560"/>
            </a:xfrm>
            <a:custGeom>
              <a:avLst/>
              <a:gdLst/>
              <a:ahLst/>
              <a:cxnLst/>
              <a:rect l="l" t="t" r="r" b="b"/>
              <a:pathLst>
                <a:path h="2194560">
                  <a:moveTo>
                    <a:pt x="0" y="0"/>
                  </a:moveTo>
                  <a:lnTo>
                    <a:pt x="0" y="2194560"/>
                  </a:lnTo>
                </a:path>
              </a:pathLst>
            </a:custGeom>
            <a:ln w="25400">
              <a:solidFill>
                <a:srgbClr val="E0D1C0"/>
              </a:solidFill>
            </a:ln>
          </p:spPr>
          <p:txBody>
            <a:bodyPr wrap="square" lIns="0" tIns="0" rIns="0" bIns="0" rtlCol="0"/>
            <a:lstStyle/>
            <a:p>
              <a:endParaRPr/>
            </a:p>
          </p:txBody>
        </p:sp>
        <p:sp>
          <p:nvSpPr>
            <p:cNvPr id="7" name="object 7"/>
            <p:cNvSpPr/>
            <p:nvPr/>
          </p:nvSpPr>
          <p:spPr>
            <a:xfrm>
              <a:off x="3479571" y="3491382"/>
              <a:ext cx="1371600" cy="1132840"/>
            </a:xfrm>
            <a:custGeom>
              <a:avLst/>
              <a:gdLst/>
              <a:ahLst/>
              <a:cxnLst/>
              <a:rect l="l" t="t" r="r" b="b"/>
              <a:pathLst>
                <a:path w="1371600" h="1132839">
                  <a:moveTo>
                    <a:pt x="0" y="1132509"/>
                  </a:moveTo>
                  <a:lnTo>
                    <a:pt x="1371600" y="1132509"/>
                  </a:lnTo>
                  <a:lnTo>
                    <a:pt x="1371600" y="0"/>
                  </a:lnTo>
                  <a:lnTo>
                    <a:pt x="0" y="0"/>
                  </a:lnTo>
                  <a:lnTo>
                    <a:pt x="0" y="1132509"/>
                  </a:lnTo>
                  <a:close/>
                </a:path>
              </a:pathLst>
            </a:custGeom>
            <a:solidFill>
              <a:srgbClr val="D6C2AB"/>
            </a:solidFill>
          </p:spPr>
          <p:txBody>
            <a:bodyPr wrap="square" lIns="0" tIns="0" rIns="0" bIns="0" rtlCol="0"/>
            <a:lstStyle/>
            <a:p>
              <a:endParaRPr/>
            </a:p>
          </p:txBody>
        </p:sp>
        <p:sp>
          <p:nvSpPr>
            <p:cNvPr id="8" name="object 8"/>
            <p:cNvSpPr/>
            <p:nvPr/>
          </p:nvSpPr>
          <p:spPr>
            <a:xfrm>
              <a:off x="3936733" y="4195825"/>
              <a:ext cx="457834" cy="428625"/>
            </a:xfrm>
            <a:custGeom>
              <a:avLst/>
              <a:gdLst/>
              <a:ahLst/>
              <a:cxnLst/>
              <a:rect l="l" t="t" r="r" b="b"/>
              <a:pathLst>
                <a:path w="457835" h="428625">
                  <a:moveTo>
                    <a:pt x="198615" y="0"/>
                  </a:moveTo>
                  <a:lnTo>
                    <a:pt x="0" y="0"/>
                  </a:lnTo>
                  <a:lnTo>
                    <a:pt x="0" y="428066"/>
                  </a:lnTo>
                  <a:lnTo>
                    <a:pt x="198615" y="428066"/>
                  </a:lnTo>
                  <a:lnTo>
                    <a:pt x="198615" y="0"/>
                  </a:lnTo>
                  <a:close/>
                </a:path>
                <a:path w="457835" h="428625">
                  <a:moveTo>
                    <a:pt x="457288" y="0"/>
                  </a:moveTo>
                  <a:lnTo>
                    <a:pt x="258114" y="0"/>
                  </a:lnTo>
                  <a:lnTo>
                    <a:pt x="258114" y="428066"/>
                  </a:lnTo>
                  <a:lnTo>
                    <a:pt x="457288" y="428066"/>
                  </a:lnTo>
                  <a:lnTo>
                    <a:pt x="457288" y="0"/>
                  </a:lnTo>
                  <a:close/>
                </a:path>
              </a:pathLst>
            </a:custGeom>
            <a:solidFill>
              <a:srgbClr val="DBCAB5"/>
            </a:solidFill>
          </p:spPr>
          <p:txBody>
            <a:bodyPr wrap="square" lIns="0" tIns="0" rIns="0" bIns="0" rtlCol="0"/>
            <a:lstStyle/>
            <a:p>
              <a:endParaRPr/>
            </a:p>
          </p:txBody>
        </p:sp>
        <p:sp>
          <p:nvSpPr>
            <p:cNvPr id="9" name="object 9"/>
            <p:cNvSpPr/>
            <p:nvPr/>
          </p:nvSpPr>
          <p:spPr>
            <a:xfrm>
              <a:off x="3479571" y="3321265"/>
              <a:ext cx="1371600" cy="1363980"/>
            </a:xfrm>
            <a:custGeom>
              <a:avLst/>
              <a:gdLst/>
              <a:ahLst/>
              <a:cxnLst/>
              <a:rect l="l" t="t" r="r" b="b"/>
              <a:pathLst>
                <a:path w="1371600" h="1363979">
                  <a:moveTo>
                    <a:pt x="1371600" y="0"/>
                  </a:moveTo>
                  <a:lnTo>
                    <a:pt x="1113637" y="0"/>
                  </a:lnTo>
                  <a:lnTo>
                    <a:pt x="1113637" y="170129"/>
                  </a:lnTo>
                  <a:lnTo>
                    <a:pt x="1113637" y="491794"/>
                  </a:lnTo>
                  <a:lnTo>
                    <a:pt x="1113637" y="552754"/>
                  </a:lnTo>
                  <a:lnTo>
                    <a:pt x="1113637" y="844804"/>
                  </a:lnTo>
                  <a:lnTo>
                    <a:pt x="1113637" y="904316"/>
                  </a:lnTo>
                  <a:lnTo>
                    <a:pt x="1113637" y="1227582"/>
                  </a:lnTo>
                  <a:lnTo>
                    <a:pt x="943495" y="1227582"/>
                  </a:lnTo>
                  <a:lnTo>
                    <a:pt x="943495" y="904316"/>
                  </a:lnTo>
                  <a:lnTo>
                    <a:pt x="1113637" y="904316"/>
                  </a:lnTo>
                  <a:lnTo>
                    <a:pt x="1113637" y="844804"/>
                  </a:lnTo>
                  <a:lnTo>
                    <a:pt x="943495" y="844804"/>
                  </a:lnTo>
                  <a:lnTo>
                    <a:pt x="943495" y="552754"/>
                  </a:lnTo>
                  <a:lnTo>
                    <a:pt x="1113637" y="552754"/>
                  </a:lnTo>
                  <a:lnTo>
                    <a:pt x="1113637" y="491794"/>
                  </a:lnTo>
                  <a:lnTo>
                    <a:pt x="943495" y="491794"/>
                  </a:lnTo>
                  <a:lnTo>
                    <a:pt x="943495" y="170129"/>
                  </a:lnTo>
                  <a:lnTo>
                    <a:pt x="1113637" y="170129"/>
                  </a:lnTo>
                  <a:lnTo>
                    <a:pt x="1113637" y="0"/>
                  </a:lnTo>
                  <a:lnTo>
                    <a:pt x="884694" y="0"/>
                  </a:lnTo>
                  <a:lnTo>
                    <a:pt x="884694" y="170129"/>
                  </a:lnTo>
                  <a:lnTo>
                    <a:pt x="884694" y="491794"/>
                  </a:lnTo>
                  <a:lnTo>
                    <a:pt x="884694" y="552754"/>
                  </a:lnTo>
                  <a:lnTo>
                    <a:pt x="884694" y="844804"/>
                  </a:lnTo>
                  <a:lnTo>
                    <a:pt x="884694" y="904316"/>
                  </a:lnTo>
                  <a:lnTo>
                    <a:pt x="884694" y="1302626"/>
                  </a:lnTo>
                  <a:lnTo>
                    <a:pt x="715276" y="1302626"/>
                  </a:lnTo>
                  <a:lnTo>
                    <a:pt x="715276" y="904316"/>
                  </a:lnTo>
                  <a:lnTo>
                    <a:pt x="884694" y="904316"/>
                  </a:lnTo>
                  <a:lnTo>
                    <a:pt x="884694" y="844804"/>
                  </a:lnTo>
                  <a:lnTo>
                    <a:pt x="715264" y="844804"/>
                  </a:lnTo>
                  <a:lnTo>
                    <a:pt x="715264" y="552754"/>
                  </a:lnTo>
                  <a:lnTo>
                    <a:pt x="884694" y="552754"/>
                  </a:lnTo>
                  <a:lnTo>
                    <a:pt x="884694" y="491794"/>
                  </a:lnTo>
                  <a:lnTo>
                    <a:pt x="715264" y="491794"/>
                  </a:lnTo>
                  <a:lnTo>
                    <a:pt x="715264" y="170129"/>
                  </a:lnTo>
                  <a:lnTo>
                    <a:pt x="884694" y="170129"/>
                  </a:lnTo>
                  <a:lnTo>
                    <a:pt x="884694" y="0"/>
                  </a:lnTo>
                  <a:lnTo>
                    <a:pt x="655777" y="0"/>
                  </a:lnTo>
                  <a:lnTo>
                    <a:pt x="655777" y="904316"/>
                  </a:lnTo>
                  <a:lnTo>
                    <a:pt x="655777" y="1302626"/>
                  </a:lnTo>
                  <a:lnTo>
                    <a:pt x="486194" y="1302626"/>
                  </a:lnTo>
                  <a:lnTo>
                    <a:pt x="486194" y="904316"/>
                  </a:lnTo>
                  <a:lnTo>
                    <a:pt x="655777" y="904316"/>
                  </a:lnTo>
                  <a:lnTo>
                    <a:pt x="655777" y="0"/>
                  </a:lnTo>
                  <a:lnTo>
                    <a:pt x="655764" y="170129"/>
                  </a:lnTo>
                  <a:lnTo>
                    <a:pt x="655764" y="491794"/>
                  </a:lnTo>
                  <a:lnTo>
                    <a:pt x="655764" y="552754"/>
                  </a:lnTo>
                  <a:lnTo>
                    <a:pt x="655764" y="844804"/>
                  </a:lnTo>
                  <a:lnTo>
                    <a:pt x="486194" y="844804"/>
                  </a:lnTo>
                  <a:lnTo>
                    <a:pt x="486194" y="552754"/>
                  </a:lnTo>
                  <a:lnTo>
                    <a:pt x="655764" y="552754"/>
                  </a:lnTo>
                  <a:lnTo>
                    <a:pt x="655764" y="491794"/>
                  </a:lnTo>
                  <a:lnTo>
                    <a:pt x="486194" y="491794"/>
                  </a:lnTo>
                  <a:lnTo>
                    <a:pt x="486194" y="170129"/>
                  </a:lnTo>
                  <a:lnTo>
                    <a:pt x="655764" y="170129"/>
                  </a:lnTo>
                  <a:lnTo>
                    <a:pt x="655764" y="0"/>
                  </a:lnTo>
                  <a:lnTo>
                    <a:pt x="427405" y="0"/>
                  </a:lnTo>
                  <a:lnTo>
                    <a:pt x="427405" y="170129"/>
                  </a:lnTo>
                  <a:lnTo>
                    <a:pt x="427405" y="491794"/>
                  </a:lnTo>
                  <a:lnTo>
                    <a:pt x="427405" y="552754"/>
                  </a:lnTo>
                  <a:lnTo>
                    <a:pt x="427405" y="844804"/>
                  </a:lnTo>
                  <a:lnTo>
                    <a:pt x="427405" y="904316"/>
                  </a:lnTo>
                  <a:lnTo>
                    <a:pt x="427405" y="1227582"/>
                  </a:lnTo>
                  <a:lnTo>
                    <a:pt x="257975" y="1227582"/>
                  </a:lnTo>
                  <a:lnTo>
                    <a:pt x="257975" y="904316"/>
                  </a:lnTo>
                  <a:lnTo>
                    <a:pt x="427405" y="904316"/>
                  </a:lnTo>
                  <a:lnTo>
                    <a:pt x="427405" y="844804"/>
                  </a:lnTo>
                  <a:lnTo>
                    <a:pt x="257975" y="844804"/>
                  </a:lnTo>
                  <a:lnTo>
                    <a:pt x="257975" y="552754"/>
                  </a:lnTo>
                  <a:lnTo>
                    <a:pt x="427405" y="552754"/>
                  </a:lnTo>
                  <a:lnTo>
                    <a:pt x="427405" y="491794"/>
                  </a:lnTo>
                  <a:lnTo>
                    <a:pt x="257975" y="491794"/>
                  </a:lnTo>
                  <a:lnTo>
                    <a:pt x="257975" y="170129"/>
                  </a:lnTo>
                  <a:lnTo>
                    <a:pt x="427405" y="170129"/>
                  </a:lnTo>
                  <a:lnTo>
                    <a:pt x="427405" y="0"/>
                  </a:lnTo>
                  <a:lnTo>
                    <a:pt x="0" y="0"/>
                  </a:lnTo>
                  <a:lnTo>
                    <a:pt x="0" y="170129"/>
                  </a:lnTo>
                  <a:lnTo>
                    <a:pt x="198475" y="170129"/>
                  </a:lnTo>
                  <a:lnTo>
                    <a:pt x="198475" y="491794"/>
                  </a:lnTo>
                  <a:lnTo>
                    <a:pt x="0" y="491794"/>
                  </a:lnTo>
                  <a:lnTo>
                    <a:pt x="0" y="552754"/>
                  </a:lnTo>
                  <a:lnTo>
                    <a:pt x="198475" y="552754"/>
                  </a:lnTo>
                  <a:lnTo>
                    <a:pt x="198475" y="844804"/>
                  </a:lnTo>
                  <a:lnTo>
                    <a:pt x="0" y="844804"/>
                  </a:lnTo>
                  <a:lnTo>
                    <a:pt x="0" y="904316"/>
                  </a:lnTo>
                  <a:lnTo>
                    <a:pt x="198475" y="904316"/>
                  </a:lnTo>
                  <a:lnTo>
                    <a:pt x="198475" y="1227582"/>
                  </a:lnTo>
                  <a:lnTo>
                    <a:pt x="0" y="1227582"/>
                  </a:lnTo>
                  <a:lnTo>
                    <a:pt x="0" y="1332382"/>
                  </a:lnTo>
                  <a:lnTo>
                    <a:pt x="427405" y="1332382"/>
                  </a:lnTo>
                  <a:lnTo>
                    <a:pt x="429717" y="1344485"/>
                  </a:lnTo>
                  <a:lnTo>
                    <a:pt x="436067" y="1354416"/>
                  </a:lnTo>
                  <a:lnTo>
                    <a:pt x="445503" y="1361135"/>
                  </a:lnTo>
                  <a:lnTo>
                    <a:pt x="457149" y="1363599"/>
                  </a:lnTo>
                  <a:lnTo>
                    <a:pt x="914450" y="1363599"/>
                  </a:lnTo>
                  <a:lnTo>
                    <a:pt x="925677" y="1361135"/>
                  </a:lnTo>
                  <a:lnTo>
                    <a:pt x="934923" y="1354416"/>
                  </a:lnTo>
                  <a:lnTo>
                    <a:pt x="941184" y="1344485"/>
                  </a:lnTo>
                  <a:lnTo>
                    <a:pt x="943495" y="1332382"/>
                  </a:lnTo>
                  <a:lnTo>
                    <a:pt x="1371600" y="1332382"/>
                  </a:lnTo>
                  <a:lnTo>
                    <a:pt x="1371600" y="1302626"/>
                  </a:lnTo>
                  <a:lnTo>
                    <a:pt x="1371600" y="1227582"/>
                  </a:lnTo>
                  <a:lnTo>
                    <a:pt x="1172413" y="1227582"/>
                  </a:lnTo>
                  <a:lnTo>
                    <a:pt x="1172413" y="904316"/>
                  </a:lnTo>
                  <a:lnTo>
                    <a:pt x="1371600" y="904316"/>
                  </a:lnTo>
                  <a:lnTo>
                    <a:pt x="1371600" y="844804"/>
                  </a:lnTo>
                  <a:lnTo>
                    <a:pt x="1172413" y="844804"/>
                  </a:lnTo>
                  <a:lnTo>
                    <a:pt x="1172413" y="552754"/>
                  </a:lnTo>
                  <a:lnTo>
                    <a:pt x="1371600" y="552754"/>
                  </a:lnTo>
                  <a:lnTo>
                    <a:pt x="1371600" y="491794"/>
                  </a:lnTo>
                  <a:lnTo>
                    <a:pt x="1172413" y="491794"/>
                  </a:lnTo>
                  <a:lnTo>
                    <a:pt x="1172413" y="170129"/>
                  </a:lnTo>
                  <a:lnTo>
                    <a:pt x="1371600" y="170129"/>
                  </a:lnTo>
                  <a:lnTo>
                    <a:pt x="1371600" y="0"/>
                  </a:lnTo>
                  <a:close/>
                </a:path>
              </a:pathLst>
            </a:custGeom>
            <a:solidFill>
              <a:srgbClr val="C7AD8E"/>
            </a:solidFill>
          </p:spPr>
          <p:txBody>
            <a:bodyPr wrap="square" lIns="0" tIns="0" rIns="0" bIns="0" rtlCol="0"/>
            <a:lstStyle/>
            <a:p>
              <a:endParaRPr/>
            </a:p>
          </p:txBody>
        </p:sp>
        <p:sp>
          <p:nvSpPr>
            <p:cNvPr id="10" name="object 10"/>
            <p:cNvSpPr/>
            <p:nvPr/>
          </p:nvSpPr>
          <p:spPr>
            <a:xfrm>
              <a:off x="3999765" y="3102941"/>
              <a:ext cx="331470" cy="340360"/>
            </a:xfrm>
            <a:custGeom>
              <a:avLst/>
              <a:gdLst/>
              <a:ahLst/>
              <a:cxnLst/>
              <a:rect l="l" t="t" r="r" b="b"/>
              <a:pathLst>
                <a:path w="331470" h="340360">
                  <a:moveTo>
                    <a:pt x="165328" y="0"/>
                  </a:moveTo>
                  <a:lnTo>
                    <a:pt x="121354" y="6100"/>
                  </a:lnTo>
                  <a:lnTo>
                    <a:pt x="81853" y="23302"/>
                  </a:lnTo>
                  <a:lnTo>
                    <a:pt x="48398" y="49955"/>
                  </a:lnTo>
                  <a:lnTo>
                    <a:pt x="22557" y="84410"/>
                  </a:lnTo>
                  <a:lnTo>
                    <a:pt x="5900" y="125018"/>
                  </a:lnTo>
                  <a:lnTo>
                    <a:pt x="0" y="170129"/>
                  </a:lnTo>
                  <a:lnTo>
                    <a:pt x="5900" y="215190"/>
                  </a:lnTo>
                  <a:lnTo>
                    <a:pt x="22557" y="255782"/>
                  </a:lnTo>
                  <a:lnTo>
                    <a:pt x="48398" y="290244"/>
                  </a:lnTo>
                  <a:lnTo>
                    <a:pt x="81853" y="316915"/>
                  </a:lnTo>
                  <a:lnTo>
                    <a:pt x="121354" y="334136"/>
                  </a:lnTo>
                  <a:lnTo>
                    <a:pt x="165328" y="340245"/>
                  </a:lnTo>
                  <a:lnTo>
                    <a:pt x="209538" y="334136"/>
                  </a:lnTo>
                  <a:lnTo>
                    <a:pt x="249196" y="316915"/>
                  </a:lnTo>
                  <a:lnTo>
                    <a:pt x="282748" y="290244"/>
                  </a:lnTo>
                  <a:lnTo>
                    <a:pt x="308638" y="255782"/>
                  </a:lnTo>
                  <a:lnTo>
                    <a:pt x="325312" y="215190"/>
                  </a:lnTo>
                  <a:lnTo>
                    <a:pt x="331215" y="170129"/>
                  </a:lnTo>
                  <a:lnTo>
                    <a:pt x="325312" y="125018"/>
                  </a:lnTo>
                  <a:lnTo>
                    <a:pt x="308638" y="84410"/>
                  </a:lnTo>
                  <a:lnTo>
                    <a:pt x="282748" y="49955"/>
                  </a:lnTo>
                  <a:lnTo>
                    <a:pt x="249196" y="23302"/>
                  </a:lnTo>
                  <a:lnTo>
                    <a:pt x="209538" y="6100"/>
                  </a:lnTo>
                  <a:lnTo>
                    <a:pt x="165328" y="0"/>
                  </a:lnTo>
                  <a:close/>
                </a:path>
              </a:pathLst>
            </a:custGeom>
            <a:solidFill>
              <a:srgbClr val="DBCAB5"/>
            </a:solidFill>
          </p:spPr>
          <p:txBody>
            <a:bodyPr wrap="square" lIns="0" tIns="0" rIns="0" bIns="0" rtlCol="0"/>
            <a:lstStyle/>
            <a:p>
              <a:endParaRPr/>
            </a:p>
          </p:txBody>
        </p:sp>
        <p:sp>
          <p:nvSpPr>
            <p:cNvPr id="11" name="object 11"/>
            <p:cNvSpPr/>
            <p:nvPr/>
          </p:nvSpPr>
          <p:spPr>
            <a:xfrm>
              <a:off x="4070312" y="3175317"/>
              <a:ext cx="189865" cy="194310"/>
            </a:xfrm>
            <a:custGeom>
              <a:avLst/>
              <a:gdLst/>
              <a:ahLst/>
              <a:cxnLst/>
              <a:rect l="l" t="t" r="r" b="b"/>
              <a:pathLst>
                <a:path w="189864" h="194310">
                  <a:moveTo>
                    <a:pt x="189547" y="73660"/>
                  </a:moveTo>
                  <a:lnTo>
                    <a:pt x="118287" y="73660"/>
                  </a:lnTo>
                  <a:lnTo>
                    <a:pt x="118287" y="0"/>
                  </a:lnTo>
                  <a:lnTo>
                    <a:pt x="71259" y="0"/>
                  </a:lnTo>
                  <a:lnTo>
                    <a:pt x="71259" y="73660"/>
                  </a:lnTo>
                  <a:lnTo>
                    <a:pt x="0" y="73660"/>
                  </a:lnTo>
                  <a:lnTo>
                    <a:pt x="0" y="121920"/>
                  </a:lnTo>
                  <a:lnTo>
                    <a:pt x="71259" y="121920"/>
                  </a:lnTo>
                  <a:lnTo>
                    <a:pt x="71259" y="194310"/>
                  </a:lnTo>
                  <a:lnTo>
                    <a:pt x="118287" y="194310"/>
                  </a:lnTo>
                  <a:lnTo>
                    <a:pt x="118287" y="121920"/>
                  </a:lnTo>
                  <a:lnTo>
                    <a:pt x="189547" y="121920"/>
                  </a:lnTo>
                  <a:lnTo>
                    <a:pt x="189547" y="73660"/>
                  </a:lnTo>
                  <a:close/>
                </a:path>
              </a:pathLst>
            </a:custGeom>
            <a:solidFill>
              <a:srgbClr val="FFFFFF"/>
            </a:solidFill>
          </p:spPr>
          <p:txBody>
            <a:bodyPr wrap="square" lIns="0" tIns="0" rIns="0" bIns="0" rtlCol="0"/>
            <a:lstStyle/>
            <a:p>
              <a:endParaRPr/>
            </a:p>
          </p:txBody>
        </p:sp>
        <p:sp>
          <p:nvSpPr>
            <p:cNvPr id="12" name="object 12"/>
            <p:cNvSpPr/>
            <p:nvPr/>
          </p:nvSpPr>
          <p:spPr>
            <a:xfrm>
              <a:off x="3408324" y="4623892"/>
              <a:ext cx="1514475" cy="60960"/>
            </a:xfrm>
            <a:custGeom>
              <a:avLst/>
              <a:gdLst/>
              <a:ahLst/>
              <a:cxnLst/>
              <a:rect l="l" t="t" r="r" b="b"/>
              <a:pathLst>
                <a:path w="1514475" h="60960">
                  <a:moveTo>
                    <a:pt x="1514119" y="0"/>
                  </a:moveTo>
                  <a:lnTo>
                    <a:pt x="0" y="0"/>
                  </a:lnTo>
                  <a:lnTo>
                    <a:pt x="0" y="60959"/>
                  </a:lnTo>
                  <a:lnTo>
                    <a:pt x="1514119" y="60959"/>
                  </a:lnTo>
                  <a:lnTo>
                    <a:pt x="1514119" y="0"/>
                  </a:lnTo>
                  <a:close/>
                </a:path>
              </a:pathLst>
            </a:custGeom>
            <a:solidFill>
              <a:srgbClr val="C7AD8E"/>
            </a:solidFill>
          </p:spPr>
          <p:txBody>
            <a:bodyPr wrap="square" lIns="0" tIns="0" rIns="0" bIns="0" rtlCol="0"/>
            <a:lstStyle/>
            <a:p>
              <a:endParaRPr/>
            </a:p>
          </p:txBody>
        </p:sp>
      </p:grpSp>
      <p:sp>
        <p:nvSpPr>
          <p:cNvPr id="13" name="object 13"/>
          <p:cNvSpPr txBox="1"/>
          <p:nvPr/>
        </p:nvSpPr>
        <p:spPr>
          <a:xfrm>
            <a:off x="7277100" y="2366032"/>
            <a:ext cx="2813050" cy="2423795"/>
          </a:xfrm>
          <a:prstGeom prst="rect">
            <a:avLst/>
          </a:prstGeom>
        </p:spPr>
        <p:txBody>
          <a:bodyPr vert="horz" wrap="square" lIns="0" tIns="195580" rIns="0" bIns="0" rtlCol="0">
            <a:spAutoFit/>
          </a:bodyPr>
          <a:lstStyle/>
          <a:p>
            <a:pPr marL="38100">
              <a:lnSpc>
                <a:spcPct val="100000"/>
              </a:lnSpc>
              <a:spcBef>
                <a:spcPts val="1540"/>
              </a:spcBef>
            </a:pPr>
            <a:r>
              <a:rPr sz="9850" spc="-25" dirty="0">
                <a:solidFill>
                  <a:srgbClr val="C7AD8E"/>
                </a:solidFill>
                <a:latin typeface="DIN 2014 Light"/>
                <a:cs typeface="DIN 2014 Light"/>
              </a:rPr>
              <a:t>97</a:t>
            </a:r>
            <a:r>
              <a:rPr sz="8625" spc="-37" baseline="31884" dirty="0">
                <a:solidFill>
                  <a:srgbClr val="C7AD8E"/>
                </a:solidFill>
                <a:latin typeface="DIN 2014 Light"/>
                <a:cs typeface="DIN 2014 Light"/>
              </a:rPr>
              <a:t>%</a:t>
            </a:r>
            <a:endParaRPr sz="8625" baseline="31884">
              <a:latin typeface="DIN 2014 Light"/>
              <a:cs typeface="DIN 2014 Light"/>
            </a:endParaRPr>
          </a:p>
          <a:p>
            <a:pPr marL="128905" marR="30480">
              <a:lnSpc>
                <a:spcPct val="111100"/>
              </a:lnSpc>
              <a:spcBef>
                <a:spcPts val="25"/>
              </a:spcBef>
            </a:pPr>
            <a:r>
              <a:rPr sz="2100" dirty="0">
                <a:solidFill>
                  <a:srgbClr val="716A66"/>
                </a:solidFill>
                <a:latin typeface="DIN 2014 Bold"/>
                <a:cs typeface="DIN 2014 Bold"/>
              </a:rPr>
              <a:t>of hospital </a:t>
            </a:r>
            <a:r>
              <a:rPr sz="2100" spc="-10" dirty="0">
                <a:solidFill>
                  <a:srgbClr val="716A66"/>
                </a:solidFill>
                <a:latin typeface="DIN 2014 Bold"/>
                <a:cs typeface="DIN 2014 Bold"/>
              </a:rPr>
              <a:t>systems </a:t>
            </a:r>
            <a:r>
              <a:rPr sz="2100" dirty="0">
                <a:solidFill>
                  <a:srgbClr val="716A66"/>
                </a:solidFill>
                <a:latin typeface="DIN 2014 Bold"/>
                <a:cs typeface="DIN 2014 Bold"/>
              </a:rPr>
              <a:t>purchase through </a:t>
            </a:r>
            <a:r>
              <a:rPr sz="2100" spc="-20" dirty="0">
                <a:solidFill>
                  <a:srgbClr val="716A66"/>
                </a:solidFill>
                <a:latin typeface="DIN 2014 Bold"/>
                <a:cs typeface="DIN 2014 Bold"/>
              </a:rPr>
              <a:t>GPOs</a:t>
            </a:r>
            <a:endParaRPr sz="2100">
              <a:latin typeface="DIN 2014 Bold"/>
              <a:cs typeface="DIN 2014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p:nvPr/>
        </p:nvSpPr>
        <p:spPr>
          <a:xfrm>
            <a:off x="750823" y="798467"/>
            <a:ext cx="4121785"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Healthcare</a:t>
            </a:r>
            <a:r>
              <a:rPr sz="2800" b="1" spc="-160" dirty="0">
                <a:solidFill>
                  <a:srgbClr val="716A66"/>
                </a:solidFill>
                <a:latin typeface="DIN 2014 Bold"/>
                <a:cs typeface="DIN 2014 Bold"/>
              </a:rPr>
              <a:t> </a:t>
            </a:r>
            <a:r>
              <a:rPr sz="2800" b="1" spc="-10" dirty="0">
                <a:solidFill>
                  <a:srgbClr val="716A66"/>
                </a:solidFill>
                <a:latin typeface="DIN 2014 Bold"/>
                <a:cs typeface="DIN 2014 Bold"/>
              </a:rPr>
              <a:t>Contracts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What</a:t>
            </a:r>
            <a:r>
              <a:rPr sz="3600" spc="5" dirty="0">
                <a:solidFill>
                  <a:srgbClr val="716A66"/>
                </a:solidFill>
                <a:latin typeface="DIN 2014 Light"/>
                <a:cs typeface="DIN 2014 Light"/>
              </a:rPr>
              <a:t> </a:t>
            </a:r>
            <a:r>
              <a:rPr sz="3600" dirty="0">
                <a:solidFill>
                  <a:srgbClr val="716A66"/>
                </a:solidFill>
                <a:latin typeface="DIN 2014 Light"/>
                <a:cs typeface="DIN 2014 Light"/>
              </a:rPr>
              <a:t>are</a:t>
            </a:r>
            <a:r>
              <a:rPr sz="3600" spc="35" dirty="0">
                <a:solidFill>
                  <a:srgbClr val="716A66"/>
                </a:solidFill>
                <a:latin typeface="DIN 2014 Light"/>
                <a:cs typeface="DIN 2014 Light"/>
              </a:rPr>
              <a:t> </a:t>
            </a:r>
            <a:r>
              <a:rPr sz="3600" dirty="0">
                <a:solidFill>
                  <a:srgbClr val="716A66"/>
                </a:solidFill>
                <a:latin typeface="DIN 2014 Light"/>
                <a:cs typeface="DIN 2014 Light"/>
              </a:rPr>
              <a:t>JSI</a:t>
            </a:r>
            <a:r>
              <a:rPr sz="3600" spc="35" dirty="0">
                <a:solidFill>
                  <a:srgbClr val="716A66"/>
                </a:solidFill>
                <a:latin typeface="DIN 2014 Light"/>
                <a:cs typeface="DIN 2014 Light"/>
              </a:rPr>
              <a:t> </a:t>
            </a:r>
            <a:r>
              <a:rPr sz="3600" spc="-10" dirty="0">
                <a:solidFill>
                  <a:srgbClr val="716A66"/>
                </a:solidFill>
                <a:latin typeface="DIN 2014 Light"/>
                <a:cs typeface="DIN 2014 Light"/>
              </a:rPr>
              <a:t>Health’s </a:t>
            </a:r>
            <a:r>
              <a:rPr sz="3600" dirty="0">
                <a:solidFill>
                  <a:srgbClr val="716A66"/>
                </a:solidFill>
                <a:latin typeface="DIN 2014 Light"/>
                <a:cs typeface="DIN 2014 Light"/>
              </a:rPr>
              <a:t>negotiated</a:t>
            </a:r>
            <a:r>
              <a:rPr sz="3600" spc="-145" dirty="0">
                <a:solidFill>
                  <a:srgbClr val="716A66"/>
                </a:solidFill>
                <a:latin typeface="DIN 2014 Light"/>
                <a:cs typeface="DIN 2014 Light"/>
              </a:rPr>
              <a:t> </a:t>
            </a:r>
            <a:r>
              <a:rPr sz="3600" spc="-10" dirty="0">
                <a:solidFill>
                  <a:srgbClr val="716A66"/>
                </a:solidFill>
                <a:latin typeface="DIN 2014 Light"/>
                <a:cs typeface="DIN 2014 Light"/>
              </a:rPr>
              <a:t>contracts?</a:t>
            </a:r>
            <a:endParaRPr sz="3600">
              <a:latin typeface="DIN 2014 Light"/>
              <a:cs typeface="DIN 2014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21" name="Rectangle 20">
            <a:extLst>
              <a:ext uri="{FF2B5EF4-FFF2-40B4-BE49-F238E27FC236}">
                <a16:creationId xmlns:a16="http://schemas.microsoft.com/office/drawing/2014/main" id="{072462E9-C2E6-2E54-AD9A-5641AAD06392}"/>
              </a:ext>
            </a:extLst>
          </p:cNvPr>
          <p:cNvSpPr/>
          <p:nvPr/>
        </p:nvSpPr>
        <p:spPr>
          <a:xfrm>
            <a:off x="6605718" y="2190024"/>
            <a:ext cx="4335186" cy="4210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85" dirty="0"/>
              <a:t> </a:t>
            </a:r>
            <a:r>
              <a:rPr dirty="0"/>
              <a:t>Health</a:t>
            </a:r>
            <a:r>
              <a:rPr spc="-85" dirty="0"/>
              <a:t> </a:t>
            </a:r>
            <a:r>
              <a:rPr dirty="0"/>
              <a:t>Established</a:t>
            </a:r>
            <a:r>
              <a:rPr spc="-85" dirty="0"/>
              <a:t> </a:t>
            </a:r>
            <a:r>
              <a:rPr spc="-10" dirty="0"/>
              <a:t>Contracts</a:t>
            </a:r>
          </a:p>
        </p:txBody>
      </p:sp>
      <p:sp>
        <p:nvSpPr>
          <p:cNvPr id="4" name="object 4"/>
          <p:cNvSpPr txBox="1"/>
          <p:nvPr/>
        </p:nvSpPr>
        <p:spPr>
          <a:xfrm>
            <a:off x="2106891" y="1686705"/>
            <a:ext cx="2134870" cy="284480"/>
          </a:xfrm>
          <a:prstGeom prst="rect">
            <a:avLst/>
          </a:prstGeom>
        </p:spPr>
        <p:txBody>
          <a:bodyPr vert="horz" wrap="square" lIns="0" tIns="12700" rIns="0" bIns="0" rtlCol="0">
            <a:spAutoFit/>
          </a:bodyPr>
          <a:lstStyle/>
          <a:p>
            <a:pPr marL="12700">
              <a:lnSpc>
                <a:spcPct val="100000"/>
              </a:lnSpc>
              <a:spcBef>
                <a:spcPts val="100"/>
              </a:spcBef>
            </a:pPr>
            <a:r>
              <a:rPr sz="1700" b="1" dirty="0">
                <a:solidFill>
                  <a:srgbClr val="C7AD8E"/>
                </a:solidFill>
                <a:latin typeface="DIN 2014 Bold"/>
                <a:cs typeface="DIN 2014 Bold"/>
              </a:rPr>
              <a:t>COMMERCIAL</a:t>
            </a:r>
            <a:r>
              <a:rPr sz="1700" b="1" spc="30" dirty="0">
                <a:solidFill>
                  <a:srgbClr val="C7AD8E"/>
                </a:solidFill>
                <a:latin typeface="DIN 2014 Bold"/>
                <a:cs typeface="DIN 2014 Bold"/>
              </a:rPr>
              <a:t> </a:t>
            </a:r>
            <a:r>
              <a:rPr sz="1700" b="1" spc="-10" dirty="0">
                <a:solidFill>
                  <a:srgbClr val="C7AD8E"/>
                </a:solidFill>
                <a:latin typeface="DIN 2014 Bold"/>
                <a:cs typeface="DIN 2014 Bold"/>
              </a:rPr>
              <a:t>HEALTH</a:t>
            </a:r>
            <a:endParaRPr sz="1700">
              <a:latin typeface="DIN 2014 Bold"/>
              <a:cs typeface="DIN 2014 Bold"/>
            </a:endParaRPr>
          </a:p>
        </p:txBody>
      </p:sp>
      <p:sp>
        <p:nvSpPr>
          <p:cNvPr id="17" name="Rectangle 16">
            <a:extLst>
              <a:ext uri="{FF2B5EF4-FFF2-40B4-BE49-F238E27FC236}">
                <a16:creationId xmlns:a16="http://schemas.microsoft.com/office/drawing/2014/main" id="{2217DA58-C95D-6F7C-4E85-EBBAE72451DC}"/>
              </a:ext>
            </a:extLst>
          </p:cNvPr>
          <p:cNvSpPr/>
          <p:nvPr/>
        </p:nvSpPr>
        <p:spPr>
          <a:xfrm>
            <a:off x="1064234" y="2190024"/>
            <a:ext cx="4335186" cy="4210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bject 5"/>
          <p:cNvSpPr txBox="1"/>
          <p:nvPr/>
        </p:nvSpPr>
        <p:spPr>
          <a:xfrm>
            <a:off x="8174113" y="1686705"/>
            <a:ext cx="1202055" cy="284480"/>
          </a:xfrm>
          <a:prstGeom prst="rect">
            <a:avLst/>
          </a:prstGeom>
        </p:spPr>
        <p:txBody>
          <a:bodyPr vert="horz" wrap="square" lIns="0" tIns="12700" rIns="0" bIns="0" rtlCol="0">
            <a:spAutoFit/>
          </a:bodyPr>
          <a:lstStyle/>
          <a:p>
            <a:pPr marL="12700">
              <a:lnSpc>
                <a:spcPct val="100000"/>
              </a:lnSpc>
              <a:spcBef>
                <a:spcPts val="100"/>
              </a:spcBef>
            </a:pPr>
            <a:r>
              <a:rPr sz="1700" b="1" dirty="0">
                <a:solidFill>
                  <a:srgbClr val="C7AD8E"/>
                </a:solidFill>
                <a:latin typeface="DIN 2014 Bold"/>
                <a:cs typeface="DIN 2014 Bold"/>
              </a:rPr>
              <a:t>FED</a:t>
            </a:r>
            <a:r>
              <a:rPr sz="1700" b="1" spc="15" dirty="0">
                <a:solidFill>
                  <a:srgbClr val="C7AD8E"/>
                </a:solidFill>
                <a:latin typeface="DIN 2014 Bold"/>
                <a:cs typeface="DIN 2014 Bold"/>
              </a:rPr>
              <a:t> </a:t>
            </a:r>
            <a:r>
              <a:rPr sz="1700" b="1" spc="-10" dirty="0">
                <a:solidFill>
                  <a:srgbClr val="C7AD8E"/>
                </a:solidFill>
                <a:latin typeface="DIN 2014 Bold"/>
                <a:cs typeface="DIN 2014 Bold"/>
              </a:rPr>
              <a:t>HEALTH</a:t>
            </a:r>
            <a:endParaRPr sz="1700">
              <a:latin typeface="DIN 2014 Bold"/>
              <a:cs typeface="DIN 2014 Bold"/>
            </a:endParaRPr>
          </a:p>
        </p:txBody>
      </p:sp>
      <p:sp>
        <p:nvSpPr>
          <p:cNvPr id="8" name="object 8"/>
          <p:cNvSpPr txBox="1"/>
          <p:nvPr/>
        </p:nvSpPr>
        <p:spPr>
          <a:xfrm>
            <a:off x="2565712" y="5182181"/>
            <a:ext cx="1332230" cy="365485"/>
          </a:xfrm>
          <a:prstGeom prst="rect">
            <a:avLst/>
          </a:prstGeom>
        </p:spPr>
        <p:txBody>
          <a:bodyPr vert="horz" wrap="square" lIns="0" tIns="133350" rIns="0" bIns="0" rtlCol="0">
            <a:spAutoFit/>
          </a:bodyPr>
          <a:lstStyle/>
          <a:p>
            <a:pPr marL="12700" algn="ctr">
              <a:lnSpc>
                <a:spcPct val="100000"/>
              </a:lnSpc>
              <a:spcBef>
                <a:spcPts val="475"/>
              </a:spcBef>
            </a:pPr>
            <a:r>
              <a:rPr lang="en-US" sz="1500" spc="-10" dirty="0">
                <a:solidFill>
                  <a:schemeClr val="tx1">
                    <a:lumMod val="50000"/>
                    <a:lumOff val="50000"/>
                  </a:schemeClr>
                </a:solidFill>
                <a:latin typeface="DIN 2014 Light"/>
                <a:cs typeface="DIN 2014 Light"/>
              </a:rPr>
              <a:t>Cooperative</a:t>
            </a:r>
            <a:endParaRPr sz="1500">
              <a:solidFill>
                <a:schemeClr val="tx1">
                  <a:lumMod val="50000"/>
                  <a:lumOff val="50000"/>
                </a:schemeClr>
              </a:solidFill>
              <a:latin typeface="DIN 2014 Light"/>
              <a:cs typeface="DIN 2014 Light"/>
            </a:endParaRPr>
          </a:p>
        </p:txBody>
      </p:sp>
      <p:sp>
        <p:nvSpPr>
          <p:cNvPr id="10" name="object 10"/>
          <p:cNvSpPr txBox="1"/>
          <p:nvPr/>
        </p:nvSpPr>
        <p:spPr>
          <a:xfrm>
            <a:off x="2565712" y="3208476"/>
            <a:ext cx="1332230" cy="365485"/>
          </a:xfrm>
          <a:prstGeom prst="rect">
            <a:avLst/>
          </a:prstGeom>
        </p:spPr>
        <p:txBody>
          <a:bodyPr vert="horz" wrap="square" lIns="0" tIns="133350" rIns="0" bIns="0" rtlCol="0">
            <a:spAutoFit/>
          </a:bodyPr>
          <a:lstStyle/>
          <a:p>
            <a:pPr marL="1270" algn="ctr">
              <a:lnSpc>
                <a:spcPct val="100000"/>
              </a:lnSpc>
              <a:spcBef>
                <a:spcPts val="475"/>
              </a:spcBef>
            </a:pPr>
            <a:r>
              <a:rPr lang="en-US" sz="1500" spc="-25" dirty="0">
                <a:solidFill>
                  <a:schemeClr val="tx1">
                    <a:lumMod val="50000"/>
                    <a:lumOff val="50000"/>
                  </a:schemeClr>
                </a:solidFill>
                <a:latin typeface="DIN 2014 Light"/>
                <a:cs typeface="DIN 2014 Light"/>
              </a:rPr>
              <a:t>GPO</a:t>
            </a:r>
            <a:endParaRPr sz="1500" dirty="0">
              <a:solidFill>
                <a:schemeClr val="tx1">
                  <a:lumMod val="50000"/>
                  <a:lumOff val="50000"/>
                </a:schemeClr>
              </a:solidFill>
              <a:latin typeface="DIN 2014 Light"/>
              <a:cs typeface="DIN 2014 Light"/>
            </a:endParaRPr>
          </a:p>
        </p:txBody>
      </p:sp>
      <p:pic>
        <p:nvPicPr>
          <p:cNvPr id="11" name="object 4">
            <a:extLst>
              <a:ext uri="{FF2B5EF4-FFF2-40B4-BE49-F238E27FC236}">
                <a16:creationId xmlns:a16="http://schemas.microsoft.com/office/drawing/2014/main" id="{248DE368-0041-9E7B-579D-E96D27331730}"/>
              </a:ext>
            </a:extLst>
          </p:cNvPr>
          <p:cNvPicPr/>
          <p:nvPr/>
        </p:nvPicPr>
        <p:blipFill>
          <a:blip r:embed="rId2" cstate="print">
            <a:extLst>
              <a:ext uri="{28A0092B-C50C-407E-A947-70E740481C1C}">
                <a14:useLocalDpi xmlns:a14="http://schemas.microsoft.com/office/drawing/2010/main" val="0"/>
              </a:ext>
            </a:extLst>
          </a:blip>
          <a:srcRect t="22450" b="39170"/>
          <a:stretch/>
        </p:blipFill>
        <p:spPr>
          <a:xfrm>
            <a:off x="2173259" y="2520067"/>
            <a:ext cx="2117136" cy="580412"/>
          </a:xfrm>
          <a:prstGeom prst="rect">
            <a:avLst/>
          </a:prstGeom>
        </p:spPr>
      </p:pic>
      <p:pic>
        <p:nvPicPr>
          <p:cNvPr id="13" name="object 5">
            <a:extLst>
              <a:ext uri="{FF2B5EF4-FFF2-40B4-BE49-F238E27FC236}">
                <a16:creationId xmlns:a16="http://schemas.microsoft.com/office/drawing/2014/main" id="{DE49FC76-86EA-A415-1765-63C8D619C0C0}"/>
              </a:ext>
            </a:extLst>
          </p:cNvPr>
          <p:cNvPicPr/>
          <p:nvPr/>
        </p:nvPicPr>
        <p:blipFill>
          <a:blip r:embed="rId3" cstate="print"/>
          <a:stretch>
            <a:fillRect/>
          </a:stretch>
        </p:blipFill>
        <p:spPr>
          <a:xfrm>
            <a:off x="2329749" y="4352333"/>
            <a:ext cx="1804157" cy="611009"/>
          </a:xfrm>
          <a:prstGeom prst="rect">
            <a:avLst/>
          </a:prstGeom>
        </p:spPr>
      </p:pic>
      <p:cxnSp>
        <p:nvCxnSpPr>
          <p:cNvPr id="16" name="Straight Connector 15">
            <a:extLst>
              <a:ext uri="{FF2B5EF4-FFF2-40B4-BE49-F238E27FC236}">
                <a16:creationId xmlns:a16="http://schemas.microsoft.com/office/drawing/2014/main" id="{B3232C83-C2BD-1538-3621-2140956C057A}"/>
              </a:ext>
            </a:extLst>
          </p:cNvPr>
          <p:cNvCxnSpPr>
            <a:cxnSpLocks/>
          </p:cNvCxnSpPr>
          <p:nvPr/>
        </p:nvCxnSpPr>
        <p:spPr>
          <a:xfrm>
            <a:off x="1479227" y="3154477"/>
            <a:ext cx="350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bject 10">
            <a:extLst>
              <a:ext uri="{FF2B5EF4-FFF2-40B4-BE49-F238E27FC236}">
                <a16:creationId xmlns:a16="http://schemas.microsoft.com/office/drawing/2014/main" id="{DA669ED3-1692-F945-2913-19200BBBF912}"/>
              </a:ext>
            </a:extLst>
          </p:cNvPr>
          <p:cNvSpPr txBox="1"/>
          <p:nvPr/>
        </p:nvSpPr>
        <p:spPr>
          <a:xfrm>
            <a:off x="7048755" y="3208476"/>
            <a:ext cx="3505200" cy="365485"/>
          </a:xfrm>
          <a:prstGeom prst="rect">
            <a:avLst/>
          </a:prstGeom>
        </p:spPr>
        <p:txBody>
          <a:bodyPr vert="horz" wrap="square" lIns="0" tIns="133350" rIns="0" bIns="0" rtlCol="0">
            <a:spAutoFit/>
          </a:bodyPr>
          <a:lstStyle/>
          <a:p>
            <a:pPr marL="1270" algn="ctr">
              <a:lnSpc>
                <a:spcPct val="100000"/>
              </a:lnSpc>
              <a:spcBef>
                <a:spcPts val="475"/>
              </a:spcBef>
            </a:pPr>
            <a:r>
              <a:rPr lang="en-US" sz="1500" spc="-25" dirty="0">
                <a:solidFill>
                  <a:schemeClr val="tx1">
                    <a:lumMod val="50000"/>
                    <a:lumOff val="50000"/>
                  </a:schemeClr>
                </a:solidFill>
                <a:latin typeface="DIN 2014 Light"/>
                <a:cs typeface="DIN 2014 Light"/>
              </a:rPr>
              <a:t>IDIQ (Indefinite Deliver Indefinite Quantity)</a:t>
            </a:r>
            <a:endParaRPr sz="1500" dirty="0">
              <a:solidFill>
                <a:schemeClr val="tx1">
                  <a:lumMod val="50000"/>
                  <a:lumOff val="50000"/>
                </a:schemeClr>
              </a:solidFill>
              <a:latin typeface="DIN 2014 Light"/>
              <a:cs typeface="DIN 2014 Light"/>
            </a:endParaRPr>
          </a:p>
        </p:txBody>
      </p:sp>
      <p:pic>
        <p:nvPicPr>
          <p:cNvPr id="19" name="object 6">
            <a:extLst>
              <a:ext uri="{FF2B5EF4-FFF2-40B4-BE49-F238E27FC236}">
                <a16:creationId xmlns:a16="http://schemas.microsoft.com/office/drawing/2014/main" id="{DF98C7FD-E7B4-9545-6BA8-63971454D0A0}"/>
              </a:ext>
            </a:extLst>
          </p:cNvPr>
          <p:cNvPicPr/>
          <p:nvPr/>
        </p:nvPicPr>
        <p:blipFill>
          <a:blip r:embed="rId4" cstate="print"/>
          <a:stretch>
            <a:fillRect/>
          </a:stretch>
        </p:blipFill>
        <p:spPr>
          <a:xfrm>
            <a:off x="7604853" y="2465185"/>
            <a:ext cx="2639950" cy="588709"/>
          </a:xfrm>
          <a:prstGeom prst="rect">
            <a:avLst/>
          </a:prstGeom>
        </p:spPr>
      </p:pic>
      <p:cxnSp>
        <p:nvCxnSpPr>
          <p:cNvPr id="20" name="Straight Connector 19">
            <a:extLst>
              <a:ext uri="{FF2B5EF4-FFF2-40B4-BE49-F238E27FC236}">
                <a16:creationId xmlns:a16="http://schemas.microsoft.com/office/drawing/2014/main" id="{D6FB9DD0-B13E-811C-923D-E972EB9A7BD6}"/>
              </a:ext>
            </a:extLst>
          </p:cNvPr>
          <p:cNvCxnSpPr>
            <a:cxnSpLocks/>
          </p:cNvCxnSpPr>
          <p:nvPr/>
        </p:nvCxnSpPr>
        <p:spPr>
          <a:xfrm>
            <a:off x="1479227" y="5089519"/>
            <a:ext cx="350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3AEF7B0-0647-CC39-E864-E9B3012C0590}"/>
              </a:ext>
            </a:extLst>
          </p:cNvPr>
          <p:cNvCxnSpPr>
            <a:cxnSpLocks/>
          </p:cNvCxnSpPr>
          <p:nvPr/>
        </p:nvCxnSpPr>
        <p:spPr>
          <a:xfrm>
            <a:off x="7048755" y="3154477"/>
            <a:ext cx="350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4" name="object 4">
            <a:extLst>
              <a:ext uri="{FF2B5EF4-FFF2-40B4-BE49-F238E27FC236}">
                <a16:creationId xmlns:a16="http://schemas.microsoft.com/office/drawing/2014/main" id="{5DEB0E45-E0C7-3217-839A-B2C4ECDF1302}"/>
              </a:ext>
            </a:extLst>
          </p:cNvPr>
          <p:cNvPicPr/>
          <p:nvPr/>
        </p:nvPicPr>
        <p:blipFill>
          <a:blip r:embed="rId5" cstate="print">
            <a:extLst>
              <a:ext uri="{28A0092B-C50C-407E-A947-70E740481C1C}">
                <a14:useLocalDpi xmlns:a14="http://schemas.microsoft.com/office/drawing/2010/main" val="0"/>
              </a:ext>
            </a:extLst>
          </a:blip>
          <a:srcRect t="-4552" b="-1512"/>
          <a:stretch/>
        </p:blipFill>
        <p:spPr>
          <a:xfrm>
            <a:off x="7960875" y="4267781"/>
            <a:ext cx="1624872" cy="685219"/>
          </a:xfrm>
          <a:prstGeom prst="rect">
            <a:avLst/>
          </a:prstGeom>
        </p:spPr>
      </p:pic>
      <p:sp>
        <p:nvSpPr>
          <p:cNvPr id="25" name="object 10">
            <a:extLst>
              <a:ext uri="{FF2B5EF4-FFF2-40B4-BE49-F238E27FC236}">
                <a16:creationId xmlns:a16="http://schemas.microsoft.com/office/drawing/2014/main" id="{FEFFEDC1-198F-572C-2584-4246A2C855EF}"/>
              </a:ext>
            </a:extLst>
          </p:cNvPr>
          <p:cNvSpPr txBox="1"/>
          <p:nvPr/>
        </p:nvSpPr>
        <p:spPr>
          <a:xfrm>
            <a:off x="7048755" y="5182181"/>
            <a:ext cx="3505200" cy="660437"/>
          </a:xfrm>
          <a:prstGeom prst="rect">
            <a:avLst/>
          </a:prstGeom>
        </p:spPr>
        <p:txBody>
          <a:bodyPr vert="horz" wrap="square" lIns="0" tIns="133350" rIns="0" bIns="0" rtlCol="0">
            <a:spAutoFit/>
          </a:bodyPr>
          <a:lstStyle/>
          <a:p>
            <a:pPr algn="ctr">
              <a:lnSpc>
                <a:spcPct val="100000"/>
              </a:lnSpc>
              <a:spcBef>
                <a:spcPts val="475"/>
              </a:spcBef>
            </a:pPr>
            <a:r>
              <a:rPr lang="en-US" sz="1500" dirty="0">
                <a:solidFill>
                  <a:schemeClr val="tx1">
                    <a:lumMod val="50000"/>
                    <a:lumOff val="50000"/>
                  </a:schemeClr>
                </a:solidFill>
                <a:latin typeface="DIN 2014 Light"/>
                <a:cs typeface="DIN 2014 Light"/>
              </a:rPr>
              <a:t>Indian</a:t>
            </a:r>
            <a:r>
              <a:rPr lang="en-US" sz="1500" spc="70" dirty="0">
                <a:solidFill>
                  <a:schemeClr val="tx1">
                    <a:lumMod val="50000"/>
                    <a:lumOff val="50000"/>
                  </a:schemeClr>
                </a:solidFill>
                <a:latin typeface="DIN 2014 Light"/>
                <a:cs typeface="DIN 2014 Light"/>
              </a:rPr>
              <a:t> </a:t>
            </a:r>
            <a:r>
              <a:rPr lang="en-US" sz="1500" dirty="0">
                <a:solidFill>
                  <a:schemeClr val="tx1">
                    <a:lumMod val="50000"/>
                    <a:lumOff val="50000"/>
                  </a:schemeClr>
                </a:solidFill>
                <a:latin typeface="DIN 2014 Light"/>
                <a:cs typeface="DIN 2014 Light"/>
              </a:rPr>
              <a:t>Services</a:t>
            </a:r>
            <a:r>
              <a:rPr lang="en-US" sz="1500" spc="75" dirty="0">
                <a:solidFill>
                  <a:schemeClr val="tx1">
                    <a:lumMod val="50000"/>
                    <a:lumOff val="50000"/>
                  </a:schemeClr>
                </a:solidFill>
                <a:latin typeface="DIN 2014 Light"/>
                <a:cs typeface="DIN 2014 Light"/>
              </a:rPr>
              <a:t> </a:t>
            </a:r>
            <a:r>
              <a:rPr lang="en-US" sz="1500" dirty="0">
                <a:solidFill>
                  <a:schemeClr val="tx1">
                    <a:lumMod val="50000"/>
                    <a:lumOff val="50000"/>
                  </a:schemeClr>
                </a:solidFill>
                <a:latin typeface="DIN 2014 Light"/>
                <a:cs typeface="DIN 2014 Light"/>
              </a:rPr>
              <a:t>Leverage</a:t>
            </a:r>
            <a:r>
              <a:rPr lang="en-US" sz="1500" spc="75" dirty="0">
                <a:solidFill>
                  <a:schemeClr val="tx1">
                    <a:lumMod val="50000"/>
                    <a:lumOff val="50000"/>
                  </a:schemeClr>
                </a:solidFill>
                <a:latin typeface="DIN 2014 Light"/>
                <a:cs typeface="DIN 2014 Light"/>
              </a:rPr>
              <a:t> </a:t>
            </a:r>
            <a:r>
              <a:rPr lang="en-US" sz="1500" spc="-25" dirty="0">
                <a:solidFill>
                  <a:schemeClr val="tx1">
                    <a:lumMod val="50000"/>
                    <a:lumOff val="50000"/>
                  </a:schemeClr>
                </a:solidFill>
                <a:latin typeface="DIN 2014 Light"/>
                <a:cs typeface="DIN 2014 Light"/>
              </a:rPr>
              <a:t>GSA</a:t>
            </a:r>
          </a:p>
          <a:p>
            <a:pPr algn="ctr">
              <a:lnSpc>
                <a:spcPct val="100000"/>
              </a:lnSpc>
              <a:spcBef>
                <a:spcPts val="475"/>
              </a:spcBef>
            </a:pPr>
            <a:r>
              <a:rPr lang="en-US" sz="1500" dirty="0">
                <a:solidFill>
                  <a:schemeClr val="tx1">
                    <a:lumMod val="50000"/>
                    <a:lumOff val="50000"/>
                  </a:schemeClr>
                </a:solidFill>
                <a:latin typeface="DIN 2014 Light"/>
                <a:cs typeface="DIN 2014 Light"/>
              </a:rPr>
              <a:t>Department of Defense Health Facilities</a:t>
            </a:r>
          </a:p>
        </p:txBody>
      </p:sp>
      <p:cxnSp>
        <p:nvCxnSpPr>
          <p:cNvPr id="26" name="Straight Connector 25">
            <a:extLst>
              <a:ext uri="{FF2B5EF4-FFF2-40B4-BE49-F238E27FC236}">
                <a16:creationId xmlns:a16="http://schemas.microsoft.com/office/drawing/2014/main" id="{D675D673-CF1E-E7D9-6450-10338F4EB786}"/>
              </a:ext>
            </a:extLst>
          </p:cNvPr>
          <p:cNvCxnSpPr>
            <a:cxnSpLocks/>
          </p:cNvCxnSpPr>
          <p:nvPr/>
        </p:nvCxnSpPr>
        <p:spPr>
          <a:xfrm>
            <a:off x="7048755" y="5089519"/>
            <a:ext cx="350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xfrm>
            <a:off x="750823" y="1289453"/>
            <a:ext cx="3618229" cy="452120"/>
          </a:xfrm>
          <a:prstGeom prst="rect">
            <a:avLst/>
          </a:prstGeom>
        </p:spPr>
        <p:txBody>
          <a:bodyPr vert="horz" wrap="square" lIns="0" tIns="12700" rIns="0" bIns="0" rtlCol="0">
            <a:spAutoFit/>
          </a:bodyPr>
          <a:lstStyle/>
          <a:p>
            <a:pPr marL="12700">
              <a:lnSpc>
                <a:spcPct val="100000"/>
              </a:lnSpc>
              <a:spcBef>
                <a:spcPts val="100"/>
              </a:spcBef>
            </a:pPr>
            <a:r>
              <a:rPr dirty="0"/>
              <a:t>JSI</a:t>
            </a:r>
            <a:r>
              <a:rPr spc="-40" dirty="0"/>
              <a:t> </a:t>
            </a:r>
            <a:r>
              <a:rPr dirty="0"/>
              <a:t>Health</a:t>
            </a:r>
            <a:r>
              <a:rPr spc="-40" dirty="0"/>
              <a:t> </a:t>
            </a:r>
            <a:r>
              <a:rPr dirty="0"/>
              <a:t>Existing</a:t>
            </a:r>
            <a:r>
              <a:rPr spc="-40" dirty="0"/>
              <a:t> </a:t>
            </a:r>
            <a:r>
              <a:rPr spc="-25" dirty="0"/>
              <a:t>GPO</a:t>
            </a:r>
          </a:p>
        </p:txBody>
      </p:sp>
      <p:pic>
        <p:nvPicPr>
          <p:cNvPr id="4" name="object 4"/>
          <p:cNvPicPr/>
          <p:nvPr/>
        </p:nvPicPr>
        <p:blipFill>
          <a:blip r:embed="rId2" cstate="print">
            <a:extLst>
              <a:ext uri="{28A0092B-C50C-407E-A947-70E740481C1C}">
                <a14:useLocalDpi xmlns:a14="http://schemas.microsoft.com/office/drawing/2010/main" val="0"/>
              </a:ext>
            </a:extLst>
          </a:blip>
          <a:srcRect l="60357" t="17904" r="8786" b="66281"/>
          <a:stretch/>
        </p:blipFill>
        <p:spPr>
          <a:xfrm>
            <a:off x="7467600" y="1289453"/>
            <a:ext cx="3717059" cy="1072748"/>
          </a:xfrm>
          <a:prstGeom prst="rect">
            <a:avLst/>
          </a:prstGeom>
        </p:spPr>
      </p:pic>
      <p:sp>
        <p:nvSpPr>
          <p:cNvPr id="5" name="object 5"/>
          <p:cNvSpPr txBox="1"/>
          <p:nvPr/>
        </p:nvSpPr>
        <p:spPr>
          <a:xfrm>
            <a:off x="750823" y="1819479"/>
            <a:ext cx="5212080" cy="736600"/>
          </a:xfrm>
          <a:prstGeom prst="rect">
            <a:avLst/>
          </a:prstGeom>
        </p:spPr>
        <p:txBody>
          <a:bodyPr vert="horz" wrap="square" lIns="0" tIns="12700" rIns="0" bIns="0" rtlCol="0">
            <a:spAutoFit/>
          </a:bodyPr>
          <a:lstStyle/>
          <a:p>
            <a:pPr marL="12700" marR="5080">
              <a:lnSpc>
                <a:spcPct val="111100"/>
              </a:lnSpc>
              <a:spcBef>
                <a:spcPts val="100"/>
              </a:spcBef>
            </a:pPr>
            <a:r>
              <a:rPr sz="2100" dirty="0">
                <a:solidFill>
                  <a:srgbClr val="716A66"/>
                </a:solidFill>
                <a:latin typeface="DIN 2014 Light"/>
                <a:cs typeface="DIN 2014 Light"/>
              </a:rPr>
              <a:t>JSI</a:t>
            </a:r>
            <a:r>
              <a:rPr sz="2100" spc="-40" dirty="0">
                <a:solidFill>
                  <a:srgbClr val="716A66"/>
                </a:solidFill>
                <a:latin typeface="DIN 2014 Light"/>
                <a:cs typeface="DIN 2014 Light"/>
              </a:rPr>
              <a:t> </a:t>
            </a:r>
            <a:r>
              <a:rPr sz="2100" dirty="0">
                <a:solidFill>
                  <a:srgbClr val="716A66"/>
                </a:solidFill>
                <a:latin typeface="DIN 2014 Light"/>
                <a:cs typeface="DIN 2014 Light"/>
              </a:rPr>
              <a:t>Health</a:t>
            </a:r>
            <a:r>
              <a:rPr sz="2100" spc="-35" dirty="0">
                <a:solidFill>
                  <a:srgbClr val="716A66"/>
                </a:solidFill>
                <a:latin typeface="DIN 2014 Light"/>
                <a:cs typeface="DIN 2014 Light"/>
              </a:rPr>
              <a:t> </a:t>
            </a:r>
            <a:r>
              <a:rPr sz="2100" dirty="0">
                <a:solidFill>
                  <a:srgbClr val="716A66"/>
                </a:solidFill>
                <a:latin typeface="DIN 2014 Light"/>
                <a:cs typeface="DIN 2014 Light"/>
              </a:rPr>
              <a:t>has</a:t>
            </a:r>
            <a:r>
              <a:rPr sz="2100" spc="-35" dirty="0">
                <a:solidFill>
                  <a:srgbClr val="716A66"/>
                </a:solidFill>
                <a:latin typeface="DIN 2014 Light"/>
                <a:cs typeface="DIN 2014 Light"/>
              </a:rPr>
              <a:t> </a:t>
            </a:r>
            <a:r>
              <a:rPr sz="2100" dirty="0">
                <a:solidFill>
                  <a:srgbClr val="716A66"/>
                </a:solidFill>
                <a:latin typeface="DIN 2014 Light"/>
                <a:cs typeface="DIN 2014 Light"/>
              </a:rPr>
              <a:t>negotiated</a:t>
            </a:r>
            <a:r>
              <a:rPr sz="2100" spc="-40" dirty="0">
                <a:solidFill>
                  <a:srgbClr val="716A66"/>
                </a:solidFill>
                <a:latin typeface="DIN 2014 Light"/>
                <a:cs typeface="DIN 2014 Light"/>
              </a:rPr>
              <a:t> </a:t>
            </a:r>
            <a:r>
              <a:rPr sz="2100" dirty="0">
                <a:solidFill>
                  <a:srgbClr val="716A66"/>
                </a:solidFill>
                <a:latin typeface="DIN 2014 Light"/>
                <a:cs typeface="DIN 2014 Light"/>
              </a:rPr>
              <a:t>a</a:t>
            </a:r>
            <a:r>
              <a:rPr sz="2100" spc="-35" dirty="0">
                <a:solidFill>
                  <a:srgbClr val="716A66"/>
                </a:solidFill>
                <a:latin typeface="DIN 2014 Light"/>
                <a:cs typeface="DIN 2014 Light"/>
              </a:rPr>
              <a:t> </a:t>
            </a:r>
            <a:r>
              <a:rPr sz="2100" dirty="0">
                <a:solidFill>
                  <a:srgbClr val="716A66"/>
                </a:solidFill>
                <a:latin typeface="DIN 2014 Light"/>
                <a:cs typeface="DIN 2014 Light"/>
              </a:rPr>
              <a:t>competitive</a:t>
            </a:r>
            <a:r>
              <a:rPr sz="2100" spc="-35" dirty="0">
                <a:solidFill>
                  <a:srgbClr val="716A66"/>
                </a:solidFill>
                <a:latin typeface="DIN 2014 Light"/>
                <a:cs typeface="DIN 2014 Light"/>
              </a:rPr>
              <a:t> </a:t>
            </a:r>
            <a:r>
              <a:rPr sz="2100" spc="-10" dirty="0">
                <a:solidFill>
                  <a:srgbClr val="716A66"/>
                </a:solidFill>
                <a:latin typeface="DIN 2014 Light"/>
                <a:cs typeface="DIN 2014 Light"/>
              </a:rPr>
              <a:t>pricing </a:t>
            </a:r>
            <a:r>
              <a:rPr sz="2100" dirty="0">
                <a:solidFill>
                  <a:srgbClr val="716A66"/>
                </a:solidFill>
                <a:latin typeface="DIN 2014 Light"/>
                <a:cs typeface="DIN 2014 Light"/>
              </a:rPr>
              <a:t>agreement</a:t>
            </a:r>
            <a:r>
              <a:rPr sz="2100" spc="-30" dirty="0">
                <a:solidFill>
                  <a:srgbClr val="716A66"/>
                </a:solidFill>
                <a:latin typeface="DIN 2014 Light"/>
                <a:cs typeface="DIN 2014 Light"/>
              </a:rPr>
              <a:t> </a:t>
            </a:r>
            <a:r>
              <a:rPr sz="2100" dirty="0">
                <a:solidFill>
                  <a:srgbClr val="716A66"/>
                </a:solidFill>
                <a:latin typeface="DIN 2014 Light"/>
                <a:cs typeface="DIN 2014 Light"/>
              </a:rPr>
              <a:t>with</a:t>
            </a:r>
            <a:r>
              <a:rPr sz="2100" spc="-25" dirty="0">
                <a:solidFill>
                  <a:srgbClr val="716A66"/>
                </a:solidFill>
                <a:latin typeface="DIN 2014 Light"/>
                <a:cs typeface="DIN 2014 Light"/>
              </a:rPr>
              <a:t> </a:t>
            </a:r>
            <a:r>
              <a:rPr sz="2100" dirty="0">
                <a:solidFill>
                  <a:srgbClr val="716A66"/>
                </a:solidFill>
                <a:latin typeface="DIN 2014 Light"/>
                <a:cs typeface="DIN 2014 Light"/>
              </a:rPr>
              <a:t>the</a:t>
            </a:r>
            <a:r>
              <a:rPr sz="2100" spc="-30" dirty="0">
                <a:solidFill>
                  <a:srgbClr val="716A66"/>
                </a:solidFill>
                <a:latin typeface="DIN 2014 Light"/>
                <a:cs typeface="DIN 2014 Light"/>
              </a:rPr>
              <a:t> </a:t>
            </a:r>
            <a:r>
              <a:rPr sz="2100" dirty="0">
                <a:solidFill>
                  <a:srgbClr val="716A66"/>
                </a:solidFill>
                <a:latin typeface="DIN 2014 Light"/>
                <a:cs typeface="DIN 2014 Light"/>
              </a:rPr>
              <a:t>following</a:t>
            </a:r>
            <a:r>
              <a:rPr sz="2100" spc="-25" dirty="0">
                <a:solidFill>
                  <a:srgbClr val="716A66"/>
                </a:solidFill>
                <a:latin typeface="DIN 2014 Light"/>
                <a:cs typeface="DIN 2014 Light"/>
              </a:rPr>
              <a:t> </a:t>
            </a:r>
            <a:r>
              <a:rPr sz="2100" spc="-20" dirty="0">
                <a:solidFill>
                  <a:srgbClr val="716A66"/>
                </a:solidFill>
                <a:latin typeface="DIN 2014 Light"/>
                <a:cs typeface="DIN 2014 Light"/>
              </a:rPr>
              <a:t>GPO:</a:t>
            </a:r>
            <a:endParaRPr sz="2100">
              <a:latin typeface="DIN 2014 Light"/>
              <a:cs typeface="DIN 2014 Light"/>
            </a:endParaRPr>
          </a:p>
        </p:txBody>
      </p:sp>
      <p:sp>
        <p:nvSpPr>
          <p:cNvPr id="6" name="object 6"/>
          <p:cNvSpPr txBox="1"/>
          <p:nvPr/>
        </p:nvSpPr>
        <p:spPr>
          <a:xfrm>
            <a:off x="750823" y="3742851"/>
            <a:ext cx="4861560" cy="1443355"/>
          </a:xfrm>
          <a:prstGeom prst="rect">
            <a:avLst/>
          </a:prstGeom>
        </p:spPr>
        <p:txBody>
          <a:bodyPr vert="horz" wrap="square" lIns="0" tIns="192405" rIns="0" bIns="0" rtlCol="0">
            <a:spAutoFit/>
          </a:bodyPr>
          <a:lstStyle/>
          <a:p>
            <a:pPr marL="12700">
              <a:lnSpc>
                <a:spcPct val="100000"/>
              </a:lnSpc>
              <a:spcBef>
                <a:spcPts val="1515"/>
              </a:spcBef>
            </a:pPr>
            <a:r>
              <a:rPr sz="2800" b="1" dirty="0">
                <a:solidFill>
                  <a:srgbClr val="716A66"/>
                </a:solidFill>
                <a:latin typeface="DIN 2014 Bold"/>
                <a:cs typeface="DIN 2014 Bold"/>
              </a:rPr>
              <a:t>Securing</a:t>
            </a:r>
            <a:r>
              <a:rPr sz="2800" b="1" spc="-114" dirty="0">
                <a:solidFill>
                  <a:srgbClr val="716A66"/>
                </a:solidFill>
                <a:latin typeface="DIN 2014 Bold"/>
                <a:cs typeface="DIN 2014 Bold"/>
              </a:rPr>
              <a:t> </a:t>
            </a:r>
            <a:r>
              <a:rPr sz="2800" b="1" spc="-20" dirty="0">
                <a:solidFill>
                  <a:srgbClr val="716A66"/>
                </a:solidFill>
                <a:latin typeface="DIN 2014 Bold"/>
                <a:cs typeface="DIN 2014 Bold"/>
              </a:rPr>
              <a:t>GPOs</a:t>
            </a:r>
            <a:endParaRPr sz="2800">
              <a:latin typeface="DIN 2014 Bold"/>
              <a:cs typeface="DIN 2014 Bold"/>
            </a:endParaRPr>
          </a:p>
          <a:p>
            <a:pPr marL="12700" marR="5080">
              <a:lnSpc>
                <a:spcPct val="111100"/>
              </a:lnSpc>
              <a:spcBef>
                <a:spcPts val="785"/>
              </a:spcBef>
            </a:pPr>
            <a:r>
              <a:rPr sz="2100" dirty="0">
                <a:solidFill>
                  <a:srgbClr val="716A66"/>
                </a:solidFill>
                <a:latin typeface="DIN 2014 Light"/>
                <a:cs typeface="DIN 2014 Light"/>
              </a:rPr>
              <a:t>JSI</a:t>
            </a:r>
            <a:r>
              <a:rPr sz="2100" spc="-10" dirty="0">
                <a:solidFill>
                  <a:srgbClr val="716A66"/>
                </a:solidFill>
                <a:latin typeface="DIN 2014 Light"/>
                <a:cs typeface="DIN 2014 Light"/>
              </a:rPr>
              <a:t> </a:t>
            </a:r>
            <a:r>
              <a:rPr sz="2100" dirty="0">
                <a:solidFill>
                  <a:srgbClr val="716A66"/>
                </a:solidFill>
                <a:latin typeface="DIN 2014 Light"/>
                <a:cs typeface="DIN 2014 Light"/>
              </a:rPr>
              <a:t>Health</a:t>
            </a:r>
            <a:r>
              <a:rPr sz="2100" spc="-10" dirty="0">
                <a:solidFill>
                  <a:srgbClr val="716A66"/>
                </a:solidFill>
                <a:latin typeface="DIN 2014 Light"/>
                <a:cs typeface="DIN 2014 Light"/>
              </a:rPr>
              <a:t> </a:t>
            </a:r>
            <a:r>
              <a:rPr sz="2100" dirty="0">
                <a:solidFill>
                  <a:srgbClr val="716A66"/>
                </a:solidFill>
                <a:latin typeface="DIN 2014 Light"/>
                <a:cs typeface="DIN 2014 Light"/>
              </a:rPr>
              <a:t>is</a:t>
            </a:r>
            <a:r>
              <a:rPr sz="2100" spc="-10" dirty="0">
                <a:solidFill>
                  <a:srgbClr val="716A66"/>
                </a:solidFill>
                <a:latin typeface="DIN 2014 Light"/>
                <a:cs typeface="DIN 2014 Light"/>
              </a:rPr>
              <a:t> </a:t>
            </a:r>
            <a:r>
              <a:rPr sz="2100" dirty="0">
                <a:solidFill>
                  <a:srgbClr val="716A66"/>
                </a:solidFill>
                <a:latin typeface="DIN 2014 Light"/>
                <a:cs typeface="DIN 2014 Light"/>
              </a:rPr>
              <a:t>working</a:t>
            </a:r>
            <a:r>
              <a:rPr sz="2100" spc="-10" dirty="0">
                <a:solidFill>
                  <a:srgbClr val="716A66"/>
                </a:solidFill>
                <a:latin typeface="DIN 2014 Light"/>
                <a:cs typeface="DIN 2014 Light"/>
              </a:rPr>
              <a:t> </a:t>
            </a:r>
            <a:r>
              <a:rPr sz="2100" dirty="0">
                <a:solidFill>
                  <a:srgbClr val="716A66"/>
                </a:solidFill>
                <a:latin typeface="DIN 2014 Light"/>
                <a:cs typeface="DIN 2014 Light"/>
              </a:rPr>
              <a:t>to</a:t>
            </a:r>
            <a:r>
              <a:rPr sz="2100" spc="-10" dirty="0">
                <a:solidFill>
                  <a:srgbClr val="716A66"/>
                </a:solidFill>
                <a:latin typeface="DIN 2014 Light"/>
                <a:cs typeface="DIN 2014 Light"/>
              </a:rPr>
              <a:t> negotiate </a:t>
            </a:r>
            <a:r>
              <a:rPr sz="2100" dirty="0">
                <a:solidFill>
                  <a:srgbClr val="716A66"/>
                </a:solidFill>
                <a:latin typeface="DIN 2014 Light"/>
                <a:cs typeface="DIN 2014 Light"/>
              </a:rPr>
              <a:t>competitive</a:t>
            </a:r>
            <a:r>
              <a:rPr sz="2100" spc="-55" dirty="0">
                <a:solidFill>
                  <a:srgbClr val="716A66"/>
                </a:solidFill>
                <a:latin typeface="DIN 2014 Light"/>
                <a:cs typeface="DIN 2014 Light"/>
              </a:rPr>
              <a:t> </a:t>
            </a:r>
            <a:r>
              <a:rPr sz="2100" dirty="0">
                <a:solidFill>
                  <a:srgbClr val="716A66"/>
                </a:solidFill>
                <a:latin typeface="DIN 2014 Light"/>
                <a:cs typeface="DIN 2014 Light"/>
              </a:rPr>
              <a:t>pricing</a:t>
            </a:r>
            <a:r>
              <a:rPr sz="2100" spc="-55" dirty="0">
                <a:solidFill>
                  <a:srgbClr val="716A66"/>
                </a:solidFill>
                <a:latin typeface="DIN 2014 Light"/>
                <a:cs typeface="DIN 2014 Light"/>
              </a:rPr>
              <a:t> </a:t>
            </a:r>
            <a:r>
              <a:rPr sz="2100" dirty="0">
                <a:solidFill>
                  <a:srgbClr val="716A66"/>
                </a:solidFill>
                <a:latin typeface="DIN 2014 Light"/>
                <a:cs typeface="DIN 2014 Light"/>
              </a:rPr>
              <a:t>with</a:t>
            </a:r>
            <a:r>
              <a:rPr sz="2100" spc="-55" dirty="0">
                <a:solidFill>
                  <a:srgbClr val="716A66"/>
                </a:solidFill>
                <a:latin typeface="DIN 2014 Light"/>
                <a:cs typeface="DIN 2014 Light"/>
              </a:rPr>
              <a:t> </a:t>
            </a:r>
            <a:r>
              <a:rPr sz="2100" dirty="0">
                <a:solidFill>
                  <a:srgbClr val="716A66"/>
                </a:solidFill>
                <a:latin typeface="DIN 2014 Light"/>
                <a:cs typeface="DIN 2014 Light"/>
              </a:rPr>
              <a:t>the</a:t>
            </a:r>
            <a:r>
              <a:rPr sz="2100" spc="-55" dirty="0">
                <a:solidFill>
                  <a:srgbClr val="716A66"/>
                </a:solidFill>
                <a:latin typeface="DIN 2014 Light"/>
                <a:cs typeface="DIN 2014 Light"/>
              </a:rPr>
              <a:t> </a:t>
            </a:r>
            <a:r>
              <a:rPr sz="2100" dirty="0">
                <a:solidFill>
                  <a:srgbClr val="716A66"/>
                </a:solidFill>
                <a:latin typeface="DIN 2014 Light"/>
                <a:cs typeface="DIN 2014 Light"/>
              </a:rPr>
              <a:t>following</a:t>
            </a:r>
            <a:r>
              <a:rPr sz="2100" spc="-55" dirty="0">
                <a:solidFill>
                  <a:srgbClr val="716A66"/>
                </a:solidFill>
                <a:latin typeface="DIN 2014 Light"/>
                <a:cs typeface="DIN 2014 Light"/>
              </a:rPr>
              <a:t> </a:t>
            </a:r>
            <a:r>
              <a:rPr sz="2100" spc="-10" dirty="0">
                <a:solidFill>
                  <a:srgbClr val="716A66"/>
                </a:solidFill>
                <a:latin typeface="DIN 2014 Light"/>
                <a:cs typeface="DIN 2014 Light"/>
              </a:rPr>
              <a:t>GPOs:</a:t>
            </a:r>
            <a:endParaRPr sz="2100">
              <a:latin typeface="DIN 2014 Light"/>
              <a:cs typeface="DIN 2014 Light"/>
            </a:endParaRPr>
          </a:p>
        </p:txBody>
      </p:sp>
      <p:pic>
        <p:nvPicPr>
          <p:cNvPr id="9" name="object 9"/>
          <p:cNvPicPr/>
          <p:nvPr/>
        </p:nvPicPr>
        <p:blipFill>
          <a:blip r:embed="rId3" cstate="print"/>
          <a:stretch>
            <a:fillRect/>
          </a:stretch>
        </p:blipFill>
        <p:spPr>
          <a:xfrm>
            <a:off x="9201194" y="4956904"/>
            <a:ext cx="1132890" cy="199504"/>
          </a:xfrm>
          <a:prstGeom prst="rect">
            <a:avLst/>
          </a:prstGeom>
        </p:spPr>
      </p:pic>
      <p:grpSp>
        <p:nvGrpSpPr>
          <p:cNvPr id="10" name="object 10"/>
          <p:cNvGrpSpPr/>
          <p:nvPr/>
        </p:nvGrpSpPr>
        <p:grpSpPr>
          <a:xfrm>
            <a:off x="10380415" y="4764023"/>
            <a:ext cx="1047750" cy="464184"/>
            <a:chOff x="10380415" y="4764023"/>
            <a:chExt cx="1047750" cy="464184"/>
          </a:xfrm>
        </p:grpSpPr>
        <p:pic>
          <p:nvPicPr>
            <p:cNvPr id="11" name="object 11"/>
            <p:cNvPicPr/>
            <p:nvPr/>
          </p:nvPicPr>
          <p:blipFill>
            <a:blip r:embed="rId4" cstate="print"/>
            <a:stretch>
              <a:fillRect/>
            </a:stretch>
          </p:blipFill>
          <p:spPr>
            <a:xfrm>
              <a:off x="11156908" y="4767963"/>
              <a:ext cx="164210" cy="164083"/>
            </a:xfrm>
            <a:prstGeom prst="rect">
              <a:avLst/>
            </a:prstGeom>
          </p:spPr>
        </p:pic>
        <p:sp>
          <p:nvSpPr>
            <p:cNvPr id="12" name="object 12"/>
            <p:cNvSpPr/>
            <p:nvPr/>
          </p:nvSpPr>
          <p:spPr>
            <a:xfrm>
              <a:off x="11184659" y="4957184"/>
              <a:ext cx="243204" cy="261620"/>
            </a:xfrm>
            <a:custGeom>
              <a:avLst/>
              <a:gdLst/>
              <a:ahLst/>
              <a:cxnLst/>
              <a:rect l="l" t="t" r="r" b="b"/>
              <a:pathLst>
                <a:path w="243204" h="261620">
                  <a:moveTo>
                    <a:pt x="113880" y="0"/>
                  </a:moveTo>
                  <a:lnTo>
                    <a:pt x="0" y="0"/>
                  </a:lnTo>
                  <a:lnTo>
                    <a:pt x="243141" y="261404"/>
                  </a:lnTo>
                  <a:lnTo>
                    <a:pt x="243141" y="129298"/>
                  </a:lnTo>
                  <a:lnTo>
                    <a:pt x="232985" y="78977"/>
                  </a:lnTo>
                  <a:lnTo>
                    <a:pt x="205285" y="37884"/>
                  </a:lnTo>
                  <a:lnTo>
                    <a:pt x="164199" y="10173"/>
                  </a:lnTo>
                  <a:lnTo>
                    <a:pt x="113880" y="0"/>
                  </a:lnTo>
                  <a:close/>
                </a:path>
              </a:pathLst>
            </a:custGeom>
            <a:solidFill>
              <a:srgbClr val="003763"/>
            </a:solidFill>
          </p:spPr>
          <p:txBody>
            <a:bodyPr wrap="square" lIns="0" tIns="0" rIns="0" bIns="0" rtlCol="0"/>
            <a:lstStyle/>
            <a:p>
              <a:endParaRPr/>
            </a:p>
          </p:txBody>
        </p:sp>
        <p:sp>
          <p:nvSpPr>
            <p:cNvPr id="13" name="object 13"/>
            <p:cNvSpPr/>
            <p:nvPr/>
          </p:nvSpPr>
          <p:spPr>
            <a:xfrm>
              <a:off x="11156913" y="4984934"/>
              <a:ext cx="264795" cy="243204"/>
            </a:xfrm>
            <a:custGeom>
              <a:avLst/>
              <a:gdLst/>
              <a:ahLst/>
              <a:cxnLst/>
              <a:rect l="l" t="t" r="r" b="b"/>
              <a:pathLst>
                <a:path w="264795" h="243204">
                  <a:moveTo>
                    <a:pt x="0" y="0"/>
                  </a:moveTo>
                  <a:lnTo>
                    <a:pt x="0" y="113880"/>
                  </a:lnTo>
                  <a:lnTo>
                    <a:pt x="10160" y="164210"/>
                  </a:lnTo>
                  <a:lnTo>
                    <a:pt x="37869" y="205309"/>
                  </a:lnTo>
                  <a:lnTo>
                    <a:pt x="78968" y="233019"/>
                  </a:lnTo>
                  <a:lnTo>
                    <a:pt x="129298" y="243179"/>
                  </a:lnTo>
                  <a:lnTo>
                    <a:pt x="264325" y="243179"/>
                  </a:lnTo>
                  <a:lnTo>
                    <a:pt x="0" y="0"/>
                  </a:lnTo>
                  <a:close/>
                </a:path>
              </a:pathLst>
            </a:custGeom>
            <a:solidFill>
              <a:srgbClr val="009FDD"/>
            </a:solidFill>
          </p:spPr>
          <p:txBody>
            <a:bodyPr wrap="square" lIns="0" tIns="0" rIns="0" bIns="0" rtlCol="0"/>
            <a:lstStyle/>
            <a:p>
              <a:endParaRPr/>
            </a:p>
          </p:txBody>
        </p:sp>
        <p:pic>
          <p:nvPicPr>
            <p:cNvPr id="14" name="object 14"/>
            <p:cNvPicPr/>
            <p:nvPr/>
          </p:nvPicPr>
          <p:blipFill>
            <a:blip r:embed="rId5" cstate="print"/>
            <a:stretch>
              <a:fillRect/>
            </a:stretch>
          </p:blipFill>
          <p:spPr>
            <a:xfrm>
              <a:off x="10923691" y="4764023"/>
              <a:ext cx="207567" cy="168022"/>
            </a:xfrm>
            <a:prstGeom prst="rect">
              <a:avLst/>
            </a:prstGeom>
          </p:spPr>
        </p:pic>
        <p:sp>
          <p:nvSpPr>
            <p:cNvPr id="15" name="object 15"/>
            <p:cNvSpPr/>
            <p:nvPr/>
          </p:nvSpPr>
          <p:spPr>
            <a:xfrm>
              <a:off x="10380415" y="4958339"/>
              <a:ext cx="749935" cy="198120"/>
            </a:xfrm>
            <a:custGeom>
              <a:avLst/>
              <a:gdLst/>
              <a:ahLst/>
              <a:cxnLst/>
              <a:rect l="l" t="t" r="r" b="b"/>
              <a:pathLst>
                <a:path w="749934" h="198120">
                  <a:moveTo>
                    <a:pt x="25844" y="3162"/>
                  </a:moveTo>
                  <a:lnTo>
                    <a:pt x="12827" y="3162"/>
                  </a:lnTo>
                  <a:lnTo>
                    <a:pt x="6298" y="3695"/>
                  </a:lnTo>
                  <a:lnTo>
                    <a:pt x="0" y="4737"/>
                  </a:lnTo>
                  <a:lnTo>
                    <a:pt x="0" y="194792"/>
                  </a:lnTo>
                  <a:lnTo>
                    <a:pt x="6477" y="195821"/>
                  </a:lnTo>
                  <a:lnTo>
                    <a:pt x="13017" y="196354"/>
                  </a:lnTo>
                  <a:lnTo>
                    <a:pt x="25707" y="196354"/>
                  </a:lnTo>
                  <a:lnTo>
                    <a:pt x="32316" y="195821"/>
                  </a:lnTo>
                  <a:lnTo>
                    <a:pt x="38862" y="194792"/>
                  </a:lnTo>
                  <a:lnTo>
                    <a:pt x="38862" y="112572"/>
                  </a:lnTo>
                  <a:lnTo>
                    <a:pt x="141389" y="112572"/>
                  </a:lnTo>
                  <a:lnTo>
                    <a:pt x="141389" y="79286"/>
                  </a:lnTo>
                  <a:lnTo>
                    <a:pt x="38862" y="79286"/>
                  </a:lnTo>
                  <a:lnTo>
                    <a:pt x="38862" y="4737"/>
                  </a:lnTo>
                  <a:lnTo>
                    <a:pt x="32384" y="3695"/>
                  </a:lnTo>
                  <a:lnTo>
                    <a:pt x="25844" y="3162"/>
                  </a:lnTo>
                  <a:close/>
                </a:path>
                <a:path w="749934" h="198120">
                  <a:moveTo>
                    <a:pt x="141389" y="112572"/>
                  </a:moveTo>
                  <a:lnTo>
                    <a:pt x="102539" y="112572"/>
                  </a:lnTo>
                  <a:lnTo>
                    <a:pt x="102539" y="194792"/>
                  </a:lnTo>
                  <a:lnTo>
                    <a:pt x="109004" y="195821"/>
                  </a:lnTo>
                  <a:lnTo>
                    <a:pt x="115544" y="196354"/>
                  </a:lnTo>
                  <a:lnTo>
                    <a:pt x="128247" y="196354"/>
                  </a:lnTo>
                  <a:lnTo>
                    <a:pt x="134856" y="195821"/>
                  </a:lnTo>
                  <a:lnTo>
                    <a:pt x="141389" y="194792"/>
                  </a:lnTo>
                  <a:lnTo>
                    <a:pt x="141389" y="112572"/>
                  </a:lnTo>
                  <a:close/>
                </a:path>
                <a:path w="749934" h="198120">
                  <a:moveTo>
                    <a:pt x="128384" y="3162"/>
                  </a:moveTo>
                  <a:lnTo>
                    <a:pt x="115366" y="3162"/>
                  </a:lnTo>
                  <a:lnTo>
                    <a:pt x="108838" y="3695"/>
                  </a:lnTo>
                  <a:lnTo>
                    <a:pt x="102539" y="4737"/>
                  </a:lnTo>
                  <a:lnTo>
                    <a:pt x="102539" y="79286"/>
                  </a:lnTo>
                  <a:lnTo>
                    <a:pt x="141389" y="79286"/>
                  </a:lnTo>
                  <a:lnTo>
                    <a:pt x="141389" y="4737"/>
                  </a:lnTo>
                  <a:lnTo>
                    <a:pt x="134924" y="3695"/>
                  </a:lnTo>
                  <a:lnTo>
                    <a:pt x="128384" y="3162"/>
                  </a:lnTo>
                  <a:close/>
                </a:path>
                <a:path w="749934" h="198120">
                  <a:moveTo>
                    <a:pt x="232029" y="54902"/>
                  </a:moveTo>
                  <a:lnTo>
                    <a:pt x="192211" y="67148"/>
                  </a:lnTo>
                  <a:lnTo>
                    <a:pt x="170167" y="99009"/>
                  </a:lnTo>
                  <a:lnTo>
                    <a:pt x="165995" y="127296"/>
                  </a:lnTo>
                  <a:lnTo>
                    <a:pt x="167038" y="141552"/>
                  </a:lnTo>
                  <a:lnTo>
                    <a:pt x="170167" y="155575"/>
                  </a:lnTo>
                  <a:lnTo>
                    <a:pt x="172332" y="161467"/>
                  </a:lnTo>
                  <a:lnTo>
                    <a:pt x="172403" y="161660"/>
                  </a:lnTo>
                  <a:lnTo>
                    <a:pt x="199070" y="189966"/>
                  </a:lnTo>
                  <a:lnTo>
                    <a:pt x="237680" y="197878"/>
                  </a:lnTo>
                  <a:lnTo>
                    <a:pt x="249548" y="197521"/>
                  </a:lnTo>
                  <a:lnTo>
                    <a:pt x="261308" y="196075"/>
                  </a:lnTo>
                  <a:lnTo>
                    <a:pt x="272888" y="193553"/>
                  </a:lnTo>
                  <a:lnTo>
                    <a:pt x="284213" y="189966"/>
                  </a:lnTo>
                  <a:lnTo>
                    <a:pt x="284131" y="186537"/>
                  </a:lnTo>
                  <a:lnTo>
                    <a:pt x="284086" y="184619"/>
                  </a:lnTo>
                  <a:lnTo>
                    <a:pt x="283286" y="179311"/>
                  </a:lnTo>
                  <a:lnTo>
                    <a:pt x="281838" y="174155"/>
                  </a:lnTo>
                  <a:lnTo>
                    <a:pt x="280631" y="169748"/>
                  </a:lnTo>
                  <a:lnTo>
                    <a:pt x="279971" y="168071"/>
                  </a:lnTo>
                  <a:lnTo>
                    <a:pt x="240614" y="168071"/>
                  </a:lnTo>
                  <a:lnTo>
                    <a:pt x="233642" y="167855"/>
                  </a:lnTo>
                  <a:lnTo>
                    <a:pt x="203103" y="137985"/>
                  </a:lnTo>
                  <a:lnTo>
                    <a:pt x="290766" y="137985"/>
                  </a:lnTo>
                  <a:lnTo>
                    <a:pt x="291719" y="130086"/>
                  </a:lnTo>
                  <a:lnTo>
                    <a:pt x="292112" y="120154"/>
                  </a:lnTo>
                  <a:lnTo>
                    <a:pt x="291892" y="113613"/>
                  </a:lnTo>
                  <a:lnTo>
                    <a:pt x="291685" y="111785"/>
                  </a:lnTo>
                  <a:lnTo>
                    <a:pt x="203333" y="111785"/>
                  </a:lnTo>
                  <a:lnTo>
                    <a:pt x="203677" y="104368"/>
                  </a:lnTo>
                  <a:lnTo>
                    <a:pt x="224193" y="82867"/>
                  </a:lnTo>
                  <a:lnTo>
                    <a:pt x="283482" y="82867"/>
                  </a:lnTo>
                  <a:lnTo>
                    <a:pt x="281647" y="79654"/>
                  </a:lnTo>
                  <a:lnTo>
                    <a:pt x="244992" y="56038"/>
                  </a:lnTo>
                  <a:lnTo>
                    <a:pt x="238683" y="55140"/>
                  </a:lnTo>
                  <a:lnTo>
                    <a:pt x="239111" y="55140"/>
                  </a:lnTo>
                  <a:lnTo>
                    <a:pt x="232029" y="54902"/>
                  </a:lnTo>
                  <a:close/>
                </a:path>
                <a:path w="749934" h="198120">
                  <a:moveTo>
                    <a:pt x="276821" y="161467"/>
                  </a:moveTo>
                  <a:lnTo>
                    <a:pt x="268010" y="164314"/>
                  </a:lnTo>
                  <a:lnTo>
                    <a:pt x="259003" y="166370"/>
                  </a:lnTo>
                  <a:lnTo>
                    <a:pt x="249854" y="167625"/>
                  </a:lnTo>
                  <a:lnTo>
                    <a:pt x="240614" y="168071"/>
                  </a:lnTo>
                  <a:lnTo>
                    <a:pt x="279971" y="168071"/>
                  </a:lnTo>
                  <a:lnTo>
                    <a:pt x="278955" y="165493"/>
                  </a:lnTo>
                  <a:lnTo>
                    <a:pt x="276924" y="161660"/>
                  </a:lnTo>
                  <a:lnTo>
                    <a:pt x="276821" y="161467"/>
                  </a:lnTo>
                  <a:close/>
                </a:path>
                <a:path w="749934" h="198120">
                  <a:moveTo>
                    <a:pt x="283591" y="83058"/>
                  </a:moveTo>
                  <a:lnTo>
                    <a:pt x="238582" y="83058"/>
                  </a:lnTo>
                  <a:lnTo>
                    <a:pt x="245275" y="85979"/>
                  </a:lnTo>
                  <a:lnTo>
                    <a:pt x="249745" y="91300"/>
                  </a:lnTo>
                  <a:lnTo>
                    <a:pt x="254292" y="97155"/>
                  </a:lnTo>
                  <a:lnTo>
                    <a:pt x="256625" y="103987"/>
                  </a:lnTo>
                  <a:lnTo>
                    <a:pt x="256743" y="111785"/>
                  </a:lnTo>
                  <a:lnTo>
                    <a:pt x="291685" y="111785"/>
                  </a:lnTo>
                  <a:lnTo>
                    <a:pt x="285686" y="86728"/>
                  </a:lnTo>
                  <a:lnTo>
                    <a:pt x="283591" y="83058"/>
                  </a:lnTo>
                  <a:close/>
                </a:path>
                <a:path w="749934" h="198120">
                  <a:moveTo>
                    <a:pt x="283482" y="82867"/>
                  </a:moveTo>
                  <a:lnTo>
                    <a:pt x="224193" y="82867"/>
                  </a:lnTo>
                  <a:lnTo>
                    <a:pt x="231635" y="83400"/>
                  </a:lnTo>
                  <a:lnTo>
                    <a:pt x="238582" y="83058"/>
                  </a:lnTo>
                  <a:lnTo>
                    <a:pt x="283591" y="83058"/>
                  </a:lnTo>
                  <a:lnTo>
                    <a:pt x="283482" y="82867"/>
                  </a:lnTo>
                  <a:close/>
                </a:path>
                <a:path w="749934" h="198120">
                  <a:moveTo>
                    <a:pt x="368325" y="107315"/>
                  </a:moveTo>
                  <a:lnTo>
                    <a:pt x="361213" y="107315"/>
                  </a:lnTo>
                  <a:lnTo>
                    <a:pt x="354008" y="108102"/>
                  </a:lnTo>
                  <a:lnTo>
                    <a:pt x="317512" y="125082"/>
                  </a:lnTo>
                  <a:lnTo>
                    <a:pt x="308330" y="144513"/>
                  </a:lnTo>
                  <a:lnTo>
                    <a:pt x="308539" y="150355"/>
                  </a:lnTo>
                  <a:lnTo>
                    <a:pt x="308527" y="154114"/>
                  </a:lnTo>
                  <a:lnTo>
                    <a:pt x="308405" y="157861"/>
                  </a:lnTo>
                  <a:lnTo>
                    <a:pt x="308356" y="159359"/>
                  </a:lnTo>
                  <a:lnTo>
                    <a:pt x="309854" y="166700"/>
                  </a:lnTo>
                  <a:lnTo>
                    <a:pt x="337756" y="194233"/>
                  </a:lnTo>
                  <a:lnTo>
                    <a:pt x="353388" y="197351"/>
                  </a:lnTo>
                  <a:lnTo>
                    <a:pt x="354064" y="197351"/>
                  </a:lnTo>
                  <a:lnTo>
                    <a:pt x="361086" y="198018"/>
                  </a:lnTo>
                  <a:lnTo>
                    <a:pt x="374012" y="198018"/>
                  </a:lnTo>
                  <a:lnTo>
                    <a:pt x="384376" y="197351"/>
                  </a:lnTo>
                  <a:lnTo>
                    <a:pt x="421690" y="189776"/>
                  </a:lnTo>
                  <a:lnTo>
                    <a:pt x="421690" y="168859"/>
                  </a:lnTo>
                  <a:lnTo>
                    <a:pt x="370268" y="168859"/>
                  </a:lnTo>
                  <a:lnTo>
                    <a:pt x="362356" y="168465"/>
                  </a:lnTo>
                  <a:lnTo>
                    <a:pt x="343484" y="154114"/>
                  </a:lnTo>
                  <a:lnTo>
                    <a:pt x="343628" y="151980"/>
                  </a:lnTo>
                  <a:lnTo>
                    <a:pt x="343738" y="150355"/>
                  </a:lnTo>
                  <a:lnTo>
                    <a:pt x="343305" y="144513"/>
                  </a:lnTo>
                  <a:lnTo>
                    <a:pt x="343293" y="144360"/>
                  </a:lnTo>
                  <a:lnTo>
                    <a:pt x="346202" y="138620"/>
                  </a:lnTo>
                  <a:lnTo>
                    <a:pt x="351294" y="135420"/>
                  </a:lnTo>
                  <a:lnTo>
                    <a:pt x="357425" y="132143"/>
                  </a:lnTo>
                  <a:lnTo>
                    <a:pt x="357228" y="132143"/>
                  </a:lnTo>
                  <a:lnTo>
                    <a:pt x="364655" y="130479"/>
                  </a:lnTo>
                  <a:lnTo>
                    <a:pt x="421690" y="130479"/>
                  </a:lnTo>
                  <a:lnTo>
                    <a:pt x="421626" y="109562"/>
                  </a:lnTo>
                  <a:lnTo>
                    <a:pt x="421523" y="108102"/>
                  </a:lnTo>
                  <a:lnTo>
                    <a:pt x="385241" y="108102"/>
                  </a:lnTo>
                  <a:lnTo>
                    <a:pt x="368325" y="107315"/>
                  </a:lnTo>
                  <a:close/>
                </a:path>
                <a:path w="749934" h="198120">
                  <a:moveTo>
                    <a:pt x="421690" y="130479"/>
                  </a:moveTo>
                  <a:lnTo>
                    <a:pt x="364655" y="130479"/>
                  </a:lnTo>
                  <a:lnTo>
                    <a:pt x="374561" y="130975"/>
                  </a:lnTo>
                  <a:lnTo>
                    <a:pt x="376174" y="130975"/>
                  </a:lnTo>
                  <a:lnTo>
                    <a:pt x="378371" y="131229"/>
                  </a:lnTo>
                  <a:lnTo>
                    <a:pt x="385241" y="132143"/>
                  </a:lnTo>
                  <a:lnTo>
                    <a:pt x="385175" y="144360"/>
                  </a:lnTo>
                  <a:lnTo>
                    <a:pt x="385051" y="167043"/>
                  </a:lnTo>
                  <a:lnTo>
                    <a:pt x="375551" y="168656"/>
                  </a:lnTo>
                  <a:lnTo>
                    <a:pt x="372910" y="168859"/>
                  </a:lnTo>
                  <a:lnTo>
                    <a:pt x="421690" y="168859"/>
                  </a:lnTo>
                  <a:lnTo>
                    <a:pt x="421690" y="130479"/>
                  </a:lnTo>
                  <a:close/>
                </a:path>
                <a:path w="749934" h="198120">
                  <a:moveTo>
                    <a:pt x="417373" y="84543"/>
                  </a:moveTo>
                  <a:lnTo>
                    <a:pt x="360462" y="84543"/>
                  </a:lnTo>
                  <a:lnTo>
                    <a:pt x="364236" y="84797"/>
                  </a:lnTo>
                  <a:lnTo>
                    <a:pt x="371386" y="85737"/>
                  </a:lnTo>
                  <a:lnTo>
                    <a:pt x="385394" y="101358"/>
                  </a:lnTo>
                  <a:lnTo>
                    <a:pt x="385241" y="104902"/>
                  </a:lnTo>
                  <a:lnTo>
                    <a:pt x="385241" y="108102"/>
                  </a:lnTo>
                  <a:lnTo>
                    <a:pt x="421523" y="108102"/>
                  </a:lnTo>
                  <a:lnTo>
                    <a:pt x="420796" y="97815"/>
                  </a:lnTo>
                  <a:lnTo>
                    <a:pt x="420738" y="96992"/>
                  </a:lnTo>
                  <a:lnTo>
                    <a:pt x="418012" y="86144"/>
                  </a:lnTo>
                  <a:lnTo>
                    <a:pt x="417910" y="85737"/>
                  </a:lnTo>
                  <a:lnTo>
                    <a:pt x="417844" y="85474"/>
                  </a:lnTo>
                  <a:lnTo>
                    <a:pt x="417373" y="84543"/>
                  </a:lnTo>
                  <a:close/>
                </a:path>
                <a:path w="749934" h="198120">
                  <a:moveTo>
                    <a:pt x="364106" y="55181"/>
                  </a:moveTo>
                  <a:lnTo>
                    <a:pt x="356031" y="55181"/>
                  </a:lnTo>
                  <a:lnTo>
                    <a:pt x="348780" y="55778"/>
                  </a:lnTo>
                  <a:lnTo>
                    <a:pt x="333717" y="58254"/>
                  </a:lnTo>
                  <a:lnTo>
                    <a:pt x="325932" y="60198"/>
                  </a:lnTo>
                  <a:lnTo>
                    <a:pt x="318363" y="62763"/>
                  </a:lnTo>
                  <a:lnTo>
                    <a:pt x="318358" y="68338"/>
                  </a:lnTo>
                  <a:lnTo>
                    <a:pt x="318897" y="72580"/>
                  </a:lnTo>
                  <a:lnTo>
                    <a:pt x="320217" y="77317"/>
                  </a:lnTo>
                  <a:lnTo>
                    <a:pt x="321640" y="81800"/>
                  </a:lnTo>
                  <a:lnTo>
                    <a:pt x="323481" y="86144"/>
                  </a:lnTo>
                  <a:lnTo>
                    <a:pt x="325755" y="90271"/>
                  </a:lnTo>
                  <a:lnTo>
                    <a:pt x="333192" y="87887"/>
                  </a:lnTo>
                  <a:lnTo>
                    <a:pt x="340735" y="86144"/>
                  </a:lnTo>
                  <a:lnTo>
                    <a:pt x="348509" y="85013"/>
                  </a:lnTo>
                  <a:lnTo>
                    <a:pt x="356311" y="84543"/>
                  </a:lnTo>
                  <a:lnTo>
                    <a:pt x="417373" y="84543"/>
                  </a:lnTo>
                  <a:lnTo>
                    <a:pt x="413009" y="75922"/>
                  </a:lnTo>
                  <a:lnTo>
                    <a:pt x="406234" y="68338"/>
                  </a:lnTo>
                  <a:lnTo>
                    <a:pt x="397743" y="62561"/>
                  </a:lnTo>
                  <a:lnTo>
                    <a:pt x="387757" y="58434"/>
                  </a:lnTo>
                  <a:lnTo>
                    <a:pt x="376279" y="55956"/>
                  </a:lnTo>
                  <a:lnTo>
                    <a:pt x="364106" y="55181"/>
                  </a:lnTo>
                  <a:close/>
                </a:path>
                <a:path w="749934" h="198120">
                  <a:moveTo>
                    <a:pt x="475081" y="0"/>
                  </a:moveTo>
                  <a:lnTo>
                    <a:pt x="462610" y="0"/>
                  </a:lnTo>
                  <a:lnTo>
                    <a:pt x="456261" y="533"/>
                  </a:lnTo>
                  <a:lnTo>
                    <a:pt x="450151" y="1574"/>
                  </a:lnTo>
                  <a:lnTo>
                    <a:pt x="450161" y="149212"/>
                  </a:lnTo>
                  <a:lnTo>
                    <a:pt x="450797" y="159169"/>
                  </a:lnTo>
                  <a:lnTo>
                    <a:pt x="450904" y="160847"/>
                  </a:lnTo>
                  <a:lnTo>
                    <a:pt x="453116" y="170500"/>
                  </a:lnTo>
                  <a:lnTo>
                    <a:pt x="453202" y="170875"/>
                  </a:lnTo>
                  <a:lnTo>
                    <a:pt x="457048" y="179145"/>
                  </a:lnTo>
                  <a:lnTo>
                    <a:pt x="462445" y="185661"/>
                  </a:lnTo>
                  <a:lnTo>
                    <a:pt x="469675" y="190780"/>
                  </a:lnTo>
                  <a:lnTo>
                    <a:pt x="477817" y="194475"/>
                  </a:lnTo>
                  <a:lnTo>
                    <a:pt x="477946" y="194475"/>
                  </a:lnTo>
                  <a:lnTo>
                    <a:pt x="486361" y="196507"/>
                  </a:lnTo>
                  <a:lnTo>
                    <a:pt x="486996" y="196507"/>
                  </a:lnTo>
                  <a:lnTo>
                    <a:pt x="495058" y="196888"/>
                  </a:lnTo>
                  <a:lnTo>
                    <a:pt x="506044" y="196329"/>
                  </a:lnTo>
                  <a:lnTo>
                    <a:pt x="509485" y="196088"/>
                  </a:lnTo>
                  <a:lnTo>
                    <a:pt x="512611" y="195516"/>
                  </a:lnTo>
                  <a:lnTo>
                    <a:pt x="516204" y="194475"/>
                  </a:lnTo>
                  <a:lnTo>
                    <a:pt x="516559" y="193179"/>
                  </a:lnTo>
                  <a:lnTo>
                    <a:pt x="516551" y="178257"/>
                  </a:lnTo>
                  <a:lnTo>
                    <a:pt x="515734" y="172313"/>
                  </a:lnTo>
                  <a:lnTo>
                    <a:pt x="514138" y="166535"/>
                  </a:lnTo>
                  <a:lnTo>
                    <a:pt x="501637" y="166535"/>
                  </a:lnTo>
                  <a:lnTo>
                    <a:pt x="497904" y="166039"/>
                  </a:lnTo>
                  <a:lnTo>
                    <a:pt x="498487" y="166039"/>
                  </a:lnTo>
                  <a:lnTo>
                    <a:pt x="496392" y="165417"/>
                  </a:lnTo>
                  <a:lnTo>
                    <a:pt x="494434" y="164757"/>
                  </a:lnTo>
                  <a:lnTo>
                    <a:pt x="488340" y="153555"/>
                  </a:lnTo>
                  <a:lnTo>
                    <a:pt x="487633" y="149212"/>
                  </a:lnTo>
                  <a:lnTo>
                    <a:pt x="487312" y="144767"/>
                  </a:lnTo>
                  <a:lnTo>
                    <a:pt x="487387" y="1574"/>
                  </a:lnTo>
                  <a:lnTo>
                    <a:pt x="481279" y="533"/>
                  </a:lnTo>
                  <a:lnTo>
                    <a:pt x="475081" y="0"/>
                  </a:lnTo>
                  <a:close/>
                </a:path>
                <a:path w="749934" h="198120">
                  <a:moveTo>
                    <a:pt x="570750" y="86677"/>
                  </a:moveTo>
                  <a:lnTo>
                    <a:pt x="533831" y="86677"/>
                  </a:lnTo>
                  <a:lnTo>
                    <a:pt x="534093" y="144767"/>
                  </a:lnTo>
                  <a:lnTo>
                    <a:pt x="546798" y="185267"/>
                  </a:lnTo>
                  <a:lnTo>
                    <a:pt x="583718" y="196507"/>
                  </a:lnTo>
                  <a:lnTo>
                    <a:pt x="591972" y="196507"/>
                  </a:lnTo>
                  <a:lnTo>
                    <a:pt x="600392" y="195516"/>
                  </a:lnTo>
                  <a:lnTo>
                    <a:pt x="608094" y="193686"/>
                  </a:lnTo>
                  <a:lnTo>
                    <a:pt x="608607" y="193686"/>
                  </a:lnTo>
                  <a:lnTo>
                    <a:pt x="608665" y="193179"/>
                  </a:lnTo>
                  <a:lnTo>
                    <a:pt x="608774" y="192214"/>
                  </a:lnTo>
                  <a:lnTo>
                    <a:pt x="609015" y="190919"/>
                  </a:lnTo>
                  <a:lnTo>
                    <a:pt x="608990" y="181483"/>
                  </a:lnTo>
                  <a:lnTo>
                    <a:pt x="608820" y="179425"/>
                  </a:lnTo>
                  <a:lnTo>
                    <a:pt x="608723" y="178257"/>
                  </a:lnTo>
                  <a:lnTo>
                    <a:pt x="608228" y="175069"/>
                  </a:lnTo>
                  <a:lnTo>
                    <a:pt x="607836" y="172313"/>
                  </a:lnTo>
                  <a:lnTo>
                    <a:pt x="607720" y="171500"/>
                  </a:lnTo>
                  <a:lnTo>
                    <a:pt x="606844" y="168008"/>
                  </a:lnTo>
                  <a:lnTo>
                    <a:pt x="606306" y="166535"/>
                  </a:lnTo>
                  <a:lnTo>
                    <a:pt x="587997" y="166535"/>
                  </a:lnTo>
                  <a:lnTo>
                    <a:pt x="583911" y="166039"/>
                  </a:lnTo>
                  <a:lnTo>
                    <a:pt x="584545" y="166039"/>
                  </a:lnTo>
                  <a:lnTo>
                    <a:pt x="579793" y="164757"/>
                  </a:lnTo>
                  <a:lnTo>
                    <a:pt x="577634" y="163385"/>
                  </a:lnTo>
                  <a:lnTo>
                    <a:pt x="570649" y="144767"/>
                  </a:lnTo>
                  <a:lnTo>
                    <a:pt x="570750" y="86677"/>
                  </a:lnTo>
                  <a:close/>
                </a:path>
                <a:path w="749934" h="198120">
                  <a:moveTo>
                    <a:pt x="513829" y="165417"/>
                  </a:moveTo>
                  <a:lnTo>
                    <a:pt x="512216" y="165773"/>
                  </a:lnTo>
                  <a:lnTo>
                    <a:pt x="510578" y="166039"/>
                  </a:lnTo>
                  <a:lnTo>
                    <a:pt x="505606" y="166535"/>
                  </a:lnTo>
                  <a:lnTo>
                    <a:pt x="514138" y="166535"/>
                  </a:lnTo>
                  <a:lnTo>
                    <a:pt x="514001" y="166039"/>
                  </a:lnTo>
                  <a:lnTo>
                    <a:pt x="513927" y="165773"/>
                  </a:lnTo>
                  <a:lnTo>
                    <a:pt x="513829" y="165417"/>
                  </a:lnTo>
                  <a:close/>
                </a:path>
                <a:path w="749934" h="198120">
                  <a:moveTo>
                    <a:pt x="605658" y="164757"/>
                  </a:moveTo>
                  <a:lnTo>
                    <a:pt x="604892" y="164757"/>
                  </a:lnTo>
                  <a:lnTo>
                    <a:pt x="597620" y="166039"/>
                  </a:lnTo>
                  <a:lnTo>
                    <a:pt x="599054" y="166039"/>
                  </a:lnTo>
                  <a:lnTo>
                    <a:pt x="593303" y="166535"/>
                  </a:lnTo>
                  <a:lnTo>
                    <a:pt x="606306" y="166535"/>
                  </a:lnTo>
                  <a:lnTo>
                    <a:pt x="605658" y="164757"/>
                  </a:lnTo>
                  <a:close/>
                </a:path>
                <a:path w="749934" h="198120">
                  <a:moveTo>
                    <a:pt x="570750" y="18135"/>
                  </a:moveTo>
                  <a:lnTo>
                    <a:pt x="564667" y="18135"/>
                  </a:lnTo>
                  <a:lnTo>
                    <a:pt x="515152" y="81508"/>
                  </a:lnTo>
                  <a:lnTo>
                    <a:pt x="515283" y="81508"/>
                  </a:lnTo>
                  <a:lnTo>
                    <a:pt x="516559" y="86677"/>
                  </a:lnTo>
                  <a:lnTo>
                    <a:pt x="602714" y="86677"/>
                  </a:lnTo>
                  <a:lnTo>
                    <a:pt x="603211" y="84061"/>
                  </a:lnTo>
                  <a:lnTo>
                    <a:pt x="603554" y="81508"/>
                  </a:lnTo>
                  <a:lnTo>
                    <a:pt x="603758" y="78930"/>
                  </a:lnTo>
                  <a:lnTo>
                    <a:pt x="604037" y="71780"/>
                  </a:lnTo>
                  <a:lnTo>
                    <a:pt x="603948" y="67373"/>
                  </a:lnTo>
                  <a:lnTo>
                    <a:pt x="603554" y="62788"/>
                  </a:lnTo>
                  <a:lnTo>
                    <a:pt x="603211" y="60413"/>
                  </a:lnTo>
                  <a:lnTo>
                    <a:pt x="602729" y="58064"/>
                  </a:lnTo>
                  <a:lnTo>
                    <a:pt x="570750" y="58064"/>
                  </a:lnTo>
                  <a:lnTo>
                    <a:pt x="570750" y="18135"/>
                  </a:lnTo>
                  <a:close/>
                </a:path>
                <a:path w="749934" h="198120">
                  <a:moveTo>
                    <a:pt x="652614" y="355"/>
                  </a:moveTo>
                  <a:lnTo>
                    <a:pt x="640435" y="355"/>
                  </a:lnTo>
                  <a:lnTo>
                    <a:pt x="637273" y="508"/>
                  </a:lnTo>
                  <a:lnTo>
                    <a:pt x="633761" y="723"/>
                  </a:lnTo>
                  <a:lnTo>
                    <a:pt x="633954" y="723"/>
                  </a:lnTo>
                  <a:lnTo>
                    <a:pt x="630939" y="1079"/>
                  </a:lnTo>
                  <a:lnTo>
                    <a:pt x="628027" y="1574"/>
                  </a:lnTo>
                  <a:lnTo>
                    <a:pt x="628103" y="195021"/>
                  </a:lnTo>
                  <a:lnTo>
                    <a:pt x="631310" y="195580"/>
                  </a:lnTo>
                  <a:lnTo>
                    <a:pt x="634339" y="195935"/>
                  </a:lnTo>
                  <a:lnTo>
                    <a:pt x="637476" y="196088"/>
                  </a:lnTo>
                  <a:lnTo>
                    <a:pt x="640562" y="196367"/>
                  </a:lnTo>
                  <a:lnTo>
                    <a:pt x="646607" y="196367"/>
                  </a:lnTo>
                  <a:lnTo>
                    <a:pt x="655853" y="196088"/>
                  </a:lnTo>
                  <a:lnTo>
                    <a:pt x="659041" y="195935"/>
                  </a:lnTo>
                  <a:lnTo>
                    <a:pt x="662203" y="195580"/>
                  </a:lnTo>
                  <a:lnTo>
                    <a:pt x="665340" y="195021"/>
                  </a:lnTo>
                  <a:lnTo>
                    <a:pt x="665340" y="123164"/>
                  </a:lnTo>
                  <a:lnTo>
                    <a:pt x="665154" y="117589"/>
                  </a:lnTo>
                  <a:lnTo>
                    <a:pt x="665137" y="117068"/>
                  </a:lnTo>
                  <a:lnTo>
                    <a:pt x="666000" y="110985"/>
                  </a:lnTo>
                  <a:lnTo>
                    <a:pt x="688936" y="88011"/>
                  </a:lnTo>
                  <a:lnTo>
                    <a:pt x="691775" y="88011"/>
                  </a:lnTo>
                  <a:lnTo>
                    <a:pt x="698207" y="87439"/>
                  </a:lnTo>
                  <a:lnTo>
                    <a:pt x="747074" y="87439"/>
                  </a:lnTo>
                  <a:lnTo>
                    <a:pt x="746394" y="84131"/>
                  </a:lnTo>
                  <a:lnTo>
                    <a:pt x="742706" y="75067"/>
                  </a:lnTo>
                  <a:lnTo>
                    <a:pt x="742274" y="74460"/>
                  </a:lnTo>
                  <a:lnTo>
                    <a:pt x="665264" y="74460"/>
                  </a:lnTo>
                  <a:lnTo>
                    <a:pt x="665264" y="1574"/>
                  </a:lnTo>
                  <a:lnTo>
                    <a:pt x="662101" y="1079"/>
                  </a:lnTo>
                  <a:lnTo>
                    <a:pt x="658939" y="723"/>
                  </a:lnTo>
                  <a:lnTo>
                    <a:pt x="655777" y="508"/>
                  </a:lnTo>
                  <a:lnTo>
                    <a:pt x="652614" y="355"/>
                  </a:lnTo>
                  <a:close/>
                </a:path>
                <a:path w="749934" h="198120">
                  <a:moveTo>
                    <a:pt x="747074" y="87439"/>
                  </a:moveTo>
                  <a:lnTo>
                    <a:pt x="698207" y="87439"/>
                  </a:lnTo>
                  <a:lnTo>
                    <a:pt x="704126" y="90411"/>
                  </a:lnTo>
                  <a:lnTo>
                    <a:pt x="707364" y="95656"/>
                  </a:lnTo>
                  <a:lnTo>
                    <a:pt x="710742" y="102450"/>
                  </a:lnTo>
                  <a:lnTo>
                    <a:pt x="712292" y="110007"/>
                  </a:lnTo>
                  <a:lnTo>
                    <a:pt x="711901" y="117068"/>
                  </a:lnTo>
                  <a:lnTo>
                    <a:pt x="711873" y="195021"/>
                  </a:lnTo>
                  <a:lnTo>
                    <a:pt x="715022" y="195580"/>
                  </a:lnTo>
                  <a:lnTo>
                    <a:pt x="718197" y="195935"/>
                  </a:lnTo>
                  <a:lnTo>
                    <a:pt x="721398" y="196088"/>
                  </a:lnTo>
                  <a:lnTo>
                    <a:pt x="724560" y="196367"/>
                  </a:lnTo>
                  <a:lnTo>
                    <a:pt x="730643" y="196367"/>
                  </a:lnTo>
                  <a:lnTo>
                    <a:pt x="739889" y="196088"/>
                  </a:lnTo>
                  <a:lnTo>
                    <a:pt x="743089" y="195935"/>
                  </a:lnTo>
                  <a:lnTo>
                    <a:pt x="746264" y="195580"/>
                  </a:lnTo>
                  <a:lnTo>
                    <a:pt x="749414" y="195021"/>
                  </a:lnTo>
                  <a:lnTo>
                    <a:pt x="749414" y="107746"/>
                  </a:lnTo>
                  <a:lnTo>
                    <a:pt x="748786" y="97548"/>
                  </a:lnTo>
                  <a:lnTo>
                    <a:pt x="748669" y="95656"/>
                  </a:lnTo>
                  <a:lnTo>
                    <a:pt x="748630" y="95023"/>
                  </a:lnTo>
                  <a:lnTo>
                    <a:pt x="747285" y="88468"/>
                  </a:lnTo>
                  <a:lnTo>
                    <a:pt x="747191" y="88011"/>
                  </a:lnTo>
                  <a:lnTo>
                    <a:pt x="747074" y="87439"/>
                  </a:lnTo>
                  <a:close/>
                </a:path>
                <a:path w="749934" h="198120">
                  <a:moveTo>
                    <a:pt x="703059" y="55181"/>
                  </a:moveTo>
                  <a:lnTo>
                    <a:pt x="697433" y="55181"/>
                  </a:lnTo>
                  <a:lnTo>
                    <a:pt x="693242" y="55791"/>
                  </a:lnTo>
                  <a:lnTo>
                    <a:pt x="665264" y="74460"/>
                  </a:lnTo>
                  <a:lnTo>
                    <a:pt x="742274" y="74460"/>
                  </a:lnTo>
                  <a:lnTo>
                    <a:pt x="703059" y="55181"/>
                  </a:lnTo>
                  <a:close/>
                </a:path>
              </a:pathLst>
            </a:custGeom>
            <a:solidFill>
              <a:srgbClr val="009FDD"/>
            </a:solidFill>
          </p:spPr>
          <p:txBody>
            <a:bodyPr wrap="square" lIns="0" tIns="0" rIns="0" bIns="0" rtlCol="0"/>
            <a:lstStyle/>
            <a:p>
              <a:endParaRPr/>
            </a:p>
          </p:txBody>
        </p:sp>
      </p:grpSp>
      <p:pic>
        <p:nvPicPr>
          <p:cNvPr id="16" name="object 16"/>
          <p:cNvPicPr/>
          <p:nvPr/>
        </p:nvPicPr>
        <p:blipFill>
          <a:blip r:embed="rId6" cstate="print"/>
          <a:stretch>
            <a:fillRect/>
          </a:stretch>
        </p:blipFill>
        <p:spPr>
          <a:xfrm>
            <a:off x="6918115" y="4897158"/>
            <a:ext cx="1784432" cy="439483"/>
          </a:xfrm>
          <a:prstGeom prst="rect">
            <a:avLst/>
          </a:prstGeom>
        </p:spPr>
      </p:pic>
      <p:sp>
        <p:nvSpPr>
          <p:cNvPr id="18" name="object 18"/>
          <p:cNvSpPr/>
          <p:nvPr/>
        </p:nvSpPr>
        <p:spPr>
          <a:xfrm>
            <a:off x="754380" y="3325627"/>
            <a:ext cx="10716895" cy="0"/>
          </a:xfrm>
          <a:custGeom>
            <a:avLst/>
            <a:gdLst/>
            <a:ahLst/>
            <a:cxnLst/>
            <a:rect l="l" t="t" r="r" b="b"/>
            <a:pathLst>
              <a:path w="10716895">
                <a:moveTo>
                  <a:pt x="0" y="0"/>
                </a:moveTo>
                <a:lnTo>
                  <a:pt x="10716768" y="0"/>
                </a:lnTo>
              </a:path>
            </a:pathLst>
          </a:custGeom>
          <a:ln w="12700">
            <a:solidFill>
              <a:srgbClr val="D7D3D1"/>
            </a:solidFill>
          </a:ln>
        </p:spPr>
        <p:txBody>
          <a:bodyPr wrap="square" lIns="0" tIns="0" rIns="0" bIns="0" rtlCol="0"/>
          <a:lstStyle/>
          <a:p>
            <a:endParaRPr/>
          </a:p>
        </p:txBody>
      </p:sp>
      <p:pic>
        <p:nvPicPr>
          <p:cNvPr id="19" name="object 4">
            <a:extLst>
              <a:ext uri="{FF2B5EF4-FFF2-40B4-BE49-F238E27FC236}">
                <a16:creationId xmlns:a16="http://schemas.microsoft.com/office/drawing/2014/main" id="{726FCCFD-B558-7C16-2A10-40713CEABDC4}"/>
              </a:ext>
            </a:extLst>
          </p:cNvPr>
          <p:cNvPicPr/>
          <p:nvPr/>
        </p:nvPicPr>
        <p:blipFill>
          <a:blip r:embed="rId7" cstate="print">
            <a:extLst>
              <a:ext uri="{28A0092B-C50C-407E-A947-70E740481C1C}">
                <a14:useLocalDpi xmlns:a14="http://schemas.microsoft.com/office/drawing/2010/main" val="0"/>
              </a:ext>
            </a:extLst>
          </a:blip>
          <a:srcRect l="56009" t="52726" r="29872" b="31459"/>
          <a:stretch/>
        </p:blipFill>
        <p:spPr>
          <a:xfrm>
            <a:off x="7001790" y="3569190"/>
            <a:ext cx="1700758" cy="1072748"/>
          </a:xfrm>
          <a:prstGeom prst="rect">
            <a:avLst/>
          </a:prstGeom>
        </p:spPr>
      </p:pic>
      <p:pic>
        <p:nvPicPr>
          <p:cNvPr id="20" name="object 4">
            <a:extLst>
              <a:ext uri="{FF2B5EF4-FFF2-40B4-BE49-F238E27FC236}">
                <a16:creationId xmlns:a16="http://schemas.microsoft.com/office/drawing/2014/main" id="{2560B3EC-AB14-06A4-2EA4-A34A5660B4BB}"/>
              </a:ext>
            </a:extLst>
          </p:cNvPr>
          <p:cNvPicPr/>
          <p:nvPr/>
        </p:nvPicPr>
        <p:blipFill>
          <a:blip r:embed="rId2" cstate="print">
            <a:extLst>
              <a:ext uri="{28A0092B-C50C-407E-A947-70E740481C1C}">
                <a14:useLocalDpi xmlns:a14="http://schemas.microsoft.com/office/drawing/2010/main" val="0"/>
              </a:ext>
            </a:extLst>
          </a:blip>
          <a:srcRect l="74495" t="52726" r="5113" b="31459"/>
          <a:stretch/>
        </p:blipFill>
        <p:spPr>
          <a:xfrm>
            <a:off x="9014870" y="3569190"/>
            <a:ext cx="2456405" cy="1072748"/>
          </a:xfrm>
          <a:prstGeom prst="rect">
            <a:avLst/>
          </a:prstGeom>
        </p:spPr>
      </p:pic>
      <p:pic>
        <p:nvPicPr>
          <p:cNvPr id="21" name="object 4">
            <a:extLst>
              <a:ext uri="{FF2B5EF4-FFF2-40B4-BE49-F238E27FC236}">
                <a16:creationId xmlns:a16="http://schemas.microsoft.com/office/drawing/2014/main" id="{354814CA-3EC9-7DFF-CDB3-F2B76D00CB87}"/>
              </a:ext>
            </a:extLst>
          </p:cNvPr>
          <p:cNvPicPr/>
          <p:nvPr/>
        </p:nvPicPr>
        <p:blipFill>
          <a:blip r:embed="rId7" cstate="print">
            <a:extLst>
              <a:ext uri="{28A0092B-C50C-407E-A947-70E740481C1C}">
                <a14:useLocalDpi xmlns:a14="http://schemas.microsoft.com/office/drawing/2010/main" val="0"/>
              </a:ext>
            </a:extLst>
          </a:blip>
          <a:srcRect l="56009" t="77700" r="25732" b="6485"/>
          <a:stretch/>
        </p:blipFill>
        <p:spPr>
          <a:xfrm>
            <a:off x="6918115" y="5448094"/>
            <a:ext cx="2199404" cy="1072748"/>
          </a:xfrm>
          <a:prstGeom prst="rect">
            <a:avLst/>
          </a:prstGeom>
        </p:spPr>
      </p:pic>
      <p:pic>
        <p:nvPicPr>
          <p:cNvPr id="8" name="Picture 7" descr="A close up of a logo&#10;&#10;AI-generated content may be incorrect.">
            <a:extLst>
              <a:ext uri="{FF2B5EF4-FFF2-40B4-BE49-F238E27FC236}">
                <a16:creationId xmlns:a16="http://schemas.microsoft.com/office/drawing/2014/main" id="{8F866EC6-1674-5EA6-A07B-F8CF67AB769A}"/>
              </a:ext>
            </a:extLst>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271579" y="5728782"/>
            <a:ext cx="2084140" cy="627305"/>
          </a:xfrm>
          <a:prstGeom prst="rect">
            <a:avLst/>
          </a:prstGeom>
          <a:effectLst>
            <a:glow rad="127000">
              <a:schemeClr val="bg2"/>
            </a:glow>
          </a:effectLst>
        </p:spPr>
      </p:pic>
      <p:pic>
        <p:nvPicPr>
          <p:cNvPr id="22" name="Picture 21">
            <a:extLst>
              <a:ext uri="{FF2B5EF4-FFF2-40B4-BE49-F238E27FC236}">
                <a16:creationId xmlns:a16="http://schemas.microsoft.com/office/drawing/2014/main" id="{819481BC-613A-E9E9-7CC2-95B494C6CB12}"/>
              </a:ext>
            </a:extLst>
          </p:cNvPr>
          <p:cNvPicPr>
            <a:picLocks noChangeAspect="1"/>
          </p:cNvPicPr>
          <p:nvPr/>
        </p:nvPicPr>
        <p:blipFill>
          <a:blip r:embed="rId9"/>
          <a:stretch>
            <a:fillRect/>
          </a:stretch>
        </p:blipFill>
        <p:spPr>
          <a:xfrm>
            <a:off x="7980074" y="6188068"/>
            <a:ext cx="1291505" cy="1662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pic>
        <p:nvPicPr>
          <p:cNvPr id="6" name="microsoft_future_health_vision_video_-SKJIcHOAyU_360p.mp4">
            <a:hlinkClick r:id="" action="ppaction://media"/>
            <a:extLst>
              <a:ext uri="{FF2B5EF4-FFF2-40B4-BE49-F238E27FC236}">
                <a16:creationId xmlns:a16="http://schemas.microsoft.com/office/drawing/2014/main" id="{6AF1D00C-91F3-AA3C-9AC2-24A06EC8DB24}"/>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3668" b="13063"/>
          <a:stretch/>
        </p:blipFill>
        <p:spPr>
          <a:xfrm>
            <a:off x="1981200" y="1143000"/>
            <a:ext cx="8042698"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1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394">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GPO</a:t>
            </a:r>
            <a:r>
              <a:rPr spc="-55" dirty="0"/>
              <a:t> </a:t>
            </a:r>
            <a:r>
              <a:rPr spc="-10" dirty="0"/>
              <a:t>Contract</a:t>
            </a:r>
          </a:p>
        </p:txBody>
      </p:sp>
      <p:sp>
        <p:nvSpPr>
          <p:cNvPr id="5" name="object 5"/>
          <p:cNvSpPr txBox="1"/>
          <p:nvPr/>
        </p:nvSpPr>
        <p:spPr>
          <a:xfrm>
            <a:off x="750823" y="2410981"/>
            <a:ext cx="10720706"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Contract:</a:t>
            </a:r>
            <a:r>
              <a:rPr sz="1000" b="1" spc="-20" dirty="0">
                <a:solidFill>
                  <a:srgbClr val="716A66"/>
                </a:solidFill>
                <a:latin typeface="DIN 2014 Bold"/>
                <a:cs typeface="DIN 2014 Bold"/>
              </a:rPr>
              <a:t> </a:t>
            </a:r>
            <a:r>
              <a:rPr sz="1000" b="1" dirty="0">
                <a:solidFill>
                  <a:srgbClr val="716A66"/>
                </a:solidFill>
                <a:latin typeface="DIN 2014 Bold"/>
                <a:cs typeface="DIN 2014 Bold"/>
              </a:rPr>
              <a:t>Premier</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Healthcare</a:t>
            </a:r>
            <a:r>
              <a:rPr sz="1000" b="1" spc="-15" dirty="0">
                <a:solidFill>
                  <a:srgbClr val="716A66"/>
                </a:solidFill>
                <a:latin typeface="DIN 2014 Bold"/>
                <a:cs typeface="DIN 2014 Bold"/>
              </a:rPr>
              <a:t> </a:t>
            </a:r>
            <a:r>
              <a:rPr sz="1000" b="1" dirty="0">
                <a:solidFill>
                  <a:srgbClr val="716A66"/>
                </a:solidFill>
                <a:latin typeface="DIN 2014 Bold"/>
                <a:cs typeface="DIN 2014 Bold"/>
              </a:rPr>
              <a:t>Alliance,</a:t>
            </a:r>
            <a:r>
              <a:rPr sz="1000" b="1" spc="-15" dirty="0">
                <a:solidFill>
                  <a:srgbClr val="716A66"/>
                </a:solidFill>
                <a:latin typeface="DIN 2014 Bold"/>
                <a:cs typeface="DIN 2014 Bold"/>
              </a:rPr>
              <a:t> </a:t>
            </a:r>
            <a:r>
              <a:rPr sz="1000" b="1" dirty="0">
                <a:solidFill>
                  <a:srgbClr val="716A66"/>
                </a:solidFill>
                <a:latin typeface="DIN 2014 Bold"/>
                <a:cs typeface="DIN 2014 Bold"/>
              </a:rPr>
              <a:t>L.P.</a:t>
            </a:r>
            <a:r>
              <a:rPr sz="1000" b="1" spc="220" dirty="0">
                <a:solidFill>
                  <a:srgbClr val="716A66"/>
                </a:solidFill>
                <a:latin typeface="DIN 2014 Bold"/>
                <a:cs typeface="DIN 2014 Bold"/>
              </a:rPr>
              <a:t> </a:t>
            </a:r>
            <a:r>
              <a:rPr sz="1000" b="1" dirty="0">
                <a:solidFill>
                  <a:srgbClr val="716A66"/>
                </a:solidFill>
                <a:latin typeface="DIN 2014 Bold"/>
                <a:cs typeface="DIN 2014 Bold"/>
              </a:rPr>
              <a:t>|</a:t>
            </a:r>
            <a:r>
              <a:rPr sz="1000" b="1" spc="220"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5" dirty="0">
                <a:solidFill>
                  <a:srgbClr val="716A66"/>
                </a:solidFill>
                <a:latin typeface="DIN 2014 Bold"/>
                <a:cs typeface="DIN 2014 Bold"/>
              </a:rPr>
              <a:t> </a:t>
            </a:r>
            <a:r>
              <a:rPr sz="1000" b="1" dirty="0">
                <a:solidFill>
                  <a:srgbClr val="716A66"/>
                </a:solidFill>
                <a:latin typeface="DIN 2014 Bold"/>
                <a:cs typeface="DIN 2014 Bold"/>
              </a:rPr>
              <a:t>#:</a:t>
            </a:r>
            <a:r>
              <a:rPr sz="1000" b="1" spc="225" dirty="0">
                <a:solidFill>
                  <a:srgbClr val="716A66"/>
                </a:solidFill>
                <a:latin typeface="DIN 2014 Bold"/>
                <a:cs typeface="DIN 2014 Bold"/>
              </a:rPr>
              <a:t> </a:t>
            </a:r>
            <a:r>
              <a:rPr sz="1000" b="1" dirty="0">
                <a:solidFill>
                  <a:srgbClr val="716A66"/>
                </a:solidFill>
                <a:latin typeface="DIN 2014 Bold"/>
                <a:cs typeface="DIN 2014 Bold"/>
              </a:rPr>
              <a:t>PP-</a:t>
            </a:r>
            <a:r>
              <a:rPr sz="1000" b="1" spc="-20" dirty="0">
                <a:solidFill>
                  <a:srgbClr val="716A66"/>
                </a:solidFill>
                <a:latin typeface="DIN 2014 Bold"/>
                <a:cs typeface="DIN 2014 Bold"/>
              </a:rPr>
              <a:t>FA-</a:t>
            </a:r>
            <a:r>
              <a:rPr sz="1000" b="1" dirty="0">
                <a:solidFill>
                  <a:srgbClr val="716A66"/>
                </a:solidFill>
                <a:latin typeface="DIN 2014 Bold"/>
                <a:cs typeface="DIN 2014 Bold"/>
              </a:rPr>
              <a:t>2028</a:t>
            </a:r>
            <a:r>
              <a:rPr sz="1000" b="1" spc="220" dirty="0">
                <a:solidFill>
                  <a:srgbClr val="716A66"/>
                </a:solidFill>
                <a:latin typeface="DIN 2014 Bold"/>
                <a:cs typeface="DIN 2014 Bold"/>
              </a:rPr>
              <a:t> </a:t>
            </a:r>
            <a:r>
              <a:rPr sz="1000" b="1" dirty="0">
                <a:solidFill>
                  <a:srgbClr val="716A66"/>
                </a:solidFill>
                <a:latin typeface="DIN 2014 Bold"/>
                <a:cs typeface="DIN 2014 Bold"/>
              </a:rPr>
              <a:t>|</a:t>
            </a:r>
            <a:r>
              <a:rPr sz="1000" b="1" spc="220"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Abbreviation:</a:t>
            </a:r>
            <a:r>
              <a:rPr sz="1000" b="1" spc="-15" dirty="0">
                <a:solidFill>
                  <a:srgbClr val="716A66"/>
                </a:solidFill>
                <a:latin typeface="DIN 2014 Bold"/>
                <a:cs typeface="DIN 2014 Bold"/>
              </a:rPr>
              <a:t> </a:t>
            </a:r>
            <a:r>
              <a:rPr sz="1000" b="1" dirty="0">
                <a:solidFill>
                  <a:srgbClr val="716A66"/>
                </a:solidFill>
                <a:latin typeface="DIN 2014 Bold"/>
                <a:cs typeface="DIN 2014 Bold"/>
              </a:rPr>
              <a:t>PHCA</a:t>
            </a:r>
            <a:r>
              <a:rPr sz="1000" b="1" spc="220" dirty="0">
                <a:solidFill>
                  <a:srgbClr val="716A66"/>
                </a:solidFill>
                <a:latin typeface="DIN 2014 Bold"/>
                <a:cs typeface="DIN 2014 Bold"/>
              </a:rPr>
              <a:t> </a:t>
            </a:r>
            <a:r>
              <a:rPr sz="1000" b="1" dirty="0">
                <a:solidFill>
                  <a:srgbClr val="716A66"/>
                </a:solidFill>
                <a:latin typeface="DIN 2014 Bold"/>
                <a:cs typeface="DIN 2014 Bold"/>
              </a:rPr>
              <a:t>|</a:t>
            </a:r>
            <a:r>
              <a:rPr sz="1000" b="1" spc="-15"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5" dirty="0">
                <a:solidFill>
                  <a:srgbClr val="716A66"/>
                </a:solidFill>
                <a:latin typeface="DIN 2014 Bold"/>
                <a:cs typeface="DIN 2014 Bold"/>
              </a:rPr>
              <a:t> </a:t>
            </a:r>
            <a:r>
              <a:rPr sz="1000" b="1" dirty="0">
                <a:solidFill>
                  <a:srgbClr val="716A66"/>
                </a:solidFill>
                <a:latin typeface="DIN 2014 Bold"/>
                <a:cs typeface="DIN 2014 Bold"/>
              </a:rPr>
              <a:t>Period:</a:t>
            </a:r>
            <a:r>
              <a:rPr sz="1000" b="1" spc="-15" dirty="0">
                <a:solidFill>
                  <a:srgbClr val="716A66"/>
                </a:solidFill>
                <a:latin typeface="DIN 2014 Bold"/>
                <a:cs typeface="DIN 2014 Bold"/>
              </a:rPr>
              <a:t> </a:t>
            </a:r>
            <a:r>
              <a:rPr sz="1000" b="1" dirty="0">
                <a:solidFill>
                  <a:srgbClr val="716A66"/>
                </a:solidFill>
                <a:latin typeface="DIN 2014 Bold"/>
                <a:cs typeface="DIN 2014 Bold"/>
              </a:rPr>
              <a:t>1/1/2024</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To</a:t>
            </a:r>
            <a:r>
              <a:rPr sz="1000" b="1" spc="-15" dirty="0">
                <a:solidFill>
                  <a:srgbClr val="716A66"/>
                </a:solidFill>
                <a:latin typeface="DIN 2014 Bold"/>
                <a:cs typeface="DIN 2014 Bold"/>
              </a:rPr>
              <a:t> </a:t>
            </a:r>
            <a:r>
              <a:rPr sz="1000" b="1" dirty="0">
                <a:solidFill>
                  <a:srgbClr val="716A66"/>
                </a:solidFill>
                <a:latin typeface="DIN 2014 Bold"/>
                <a:cs typeface="DIN 2014 Bold"/>
              </a:rPr>
              <a:t>12/31/2026</a:t>
            </a:r>
            <a:r>
              <a:rPr lang="en-US" sz="1000" b="1" dirty="0">
                <a:solidFill>
                  <a:srgbClr val="716A66"/>
                </a:solidFill>
                <a:latin typeface="DIN 2014 Bold"/>
                <a:cs typeface="DIN 2014 Bold"/>
              </a:rPr>
              <a:t> (Eff. 3.25.25)</a:t>
            </a:r>
            <a:r>
              <a:rPr sz="1000" b="1" spc="220" dirty="0">
                <a:solidFill>
                  <a:srgbClr val="716A66"/>
                </a:solidFill>
                <a:latin typeface="DIN 2014 Bold"/>
                <a:cs typeface="DIN 2014 Bold"/>
              </a:rPr>
              <a:t> </a:t>
            </a:r>
            <a:r>
              <a:rPr sz="1000" b="1" dirty="0">
                <a:solidFill>
                  <a:srgbClr val="716A66"/>
                </a:solidFill>
                <a:latin typeface="DIN 2014 Bold"/>
                <a:cs typeface="DIN 2014 Bold"/>
              </a:rPr>
              <a:t>|</a:t>
            </a:r>
            <a:r>
              <a:rPr sz="1000" b="1" spc="220" dirty="0">
                <a:solidFill>
                  <a:srgbClr val="716A66"/>
                </a:solidFill>
                <a:latin typeface="DIN 2014 Bold"/>
                <a:cs typeface="DIN 2014 Bold"/>
              </a:rPr>
              <a:t> </a:t>
            </a:r>
            <a:r>
              <a:rPr sz="1000" b="1" dirty="0">
                <a:solidFill>
                  <a:srgbClr val="716A66"/>
                </a:solidFill>
                <a:latin typeface="DIN 2014 Bold"/>
                <a:cs typeface="DIN 2014 Bold"/>
              </a:rPr>
              <a:t>Applicable</a:t>
            </a:r>
            <a:r>
              <a:rPr sz="1000" b="1" spc="-15" dirty="0">
                <a:solidFill>
                  <a:srgbClr val="716A66"/>
                </a:solidFill>
                <a:latin typeface="DIN 2014 Bold"/>
                <a:cs typeface="DIN 2014 Bold"/>
              </a:rPr>
              <a:t> </a:t>
            </a:r>
            <a:r>
              <a:rPr sz="1000" b="1" dirty="0">
                <a:solidFill>
                  <a:srgbClr val="716A66"/>
                </a:solidFill>
                <a:latin typeface="DIN 2014 Bold"/>
                <a:cs typeface="DIN 2014 Bold"/>
              </a:rPr>
              <a:t>Price</a:t>
            </a:r>
            <a:r>
              <a:rPr sz="1000" b="1" spc="-15" dirty="0">
                <a:solidFill>
                  <a:srgbClr val="716A66"/>
                </a:solidFill>
                <a:latin typeface="DIN 2014 Bold"/>
                <a:cs typeface="DIN 2014 Bold"/>
              </a:rPr>
              <a:t> </a:t>
            </a:r>
            <a:r>
              <a:rPr sz="1000" b="1" dirty="0">
                <a:solidFill>
                  <a:srgbClr val="716A66"/>
                </a:solidFill>
                <a:latin typeface="DIN 2014 Bold"/>
                <a:cs typeface="DIN 2014 Bold"/>
              </a:rPr>
              <a:t>List:</a:t>
            </a:r>
            <a:r>
              <a:rPr sz="1000" b="1" spc="-15" dirty="0">
                <a:solidFill>
                  <a:srgbClr val="716A66"/>
                </a:solidFill>
                <a:latin typeface="DIN 2014 Bold"/>
                <a:cs typeface="DIN 2014 Bold"/>
              </a:rPr>
              <a:t> </a:t>
            </a:r>
            <a:r>
              <a:rPr sz="1000" b="1" dirty="0">
                <a:solidFill>
                  <a:srgbClr val="716A66"/>
                </a:solidFill>
                <a:latin typeface="DIN 2014 Bold"/>
                <a:cs typeface="DIN 2014 Bold"/>
              </a:rPr>
              <a:t>Zone</a:t>
            </a:r>
            <a:r>
              <a:rPr sz="1000" b="1" spc="-15" dirty="0">
                <a:solidFill>
                  <a:srgbClr val="716A66"/>
                </a:solidFill>
                <a:latin typeface="DIN 2014 Bold"/>
                <a:cs typeface="DIN 2014 Bold"/>
              </a:rPr>
              <a:t> </a:t>
            </a:r>
            <a:r>
              <a:rPr sz="1000" b="1" spc="-50" dirty="0">
                <a:solidFill>
                  <a:srgbClr val="716A66"/>
                </a:solidFill>
                <a:latin typeface="DIN 2014 Bold"/>
                <a:cs typeface="DIN 2014 Bold"/>
              </a:rPr>
              <a:t>1</a:t>
            </a:r>
            <a:r>
              <a:rPr lang="en-US" sz="1000" b="1" spc="-50" dirty="0">
                <a:solidFill>
                  <a:srgbClr val="716A66"/>
                </a:solidFill>
                <a:latin typeface="DIN 2014 Bold"/>
                <a:cs typeface="DIN 2014 Bold"/>
              </a:rPr>
              <a:t> (1.6.2025)</a:t>
            </a:r>
            <a:endParaRPr sz="1000" dirty="0">
              <a:latin typeface="DIN 2014 Bold"/>
              <a:cs typeface="DIN 2014 Bold"/>
            </a:endParaRPr>
          </a:p>
        </p:txBody>
      </p:sp>
      <p:sp>
        <p:nvSpPr>
          <p:cNvPr id="6" name="object 6"/>
          <p:cNvSpPr/>
          <p:nvPr/>
        </p:nvSpPr>
        <p:spPr>
          <a:xfrm>
            <a:off x="763524" y="2775368"/>
            <a:ext cx="10708005" cy="285750"/>
          </a:xfrm>
          <a:custGeom>
            <a:avLst/>
            <a:gdLst/>
            <a:ahLst/>
            <a:cxnLst/>
            <a:rect l="l" t="t" r="r" b="b"/>
            <a:pathLst>
              <a:path w="10708005" h="285750">
                <a:moveTo>
                  <a:pt x="10707624" y="0"/>
                </a:moveTo>
                <a:lnTo>
                  <a:pt x="10707624" y="0"/>
                </a:lnTo>
                <a:lnTo>
                  <a:pt x="0" y="0"/>
                </a:lnTo>
                <a:lnTo>
                  <a:pt x="0" y="285750"/>
                </a:lnTo>
                <a:lnTo>
                  <a:pt x="10707624" y="285750"/>
                </a:lnTo>
                <a:lnTo>
                  <a:pt x="10707624" y="0"/>
                </a:lnTo>
                <a:close/>
              </a:path>
            </a:pathLst>
          </a:custGeom>
          <a:solidFill>
            <a:srgbClr val="716A66"/>
          </a:solidFill>
        </p:spPr>
        <p:txBody>
          <a:bodyPr wrap="square" lIns="0" tIns="0" rIns="0" bIns="0" rtlCol="0"/>
          <a:lstStyle/>
          <a:p>
            <a:endParaRPr/>
          </a:p>
        </p:txBody>
      </p:sp>
      <p:graphicFrame>
        <p:nvGraphicFramePr>
          <p:cNvPr id="7" name="object 7"/>
          <p:cNvGraphicFramePr>
            <a:graphicFrameLocks noGrp="1"/>
          </p:cNvGraphicFramePr>
          <p:nvPr>
            <p:extLst>
              <p:ext uri="{D42A27DB-BD31-4B8C-83A1-F6EECF244321}">
                <p14:modId xmlns:p14="http://schemas.microsoft.com/office/powerpoint/2010/main" val="411980980"/>
              </p:ext>
            </p:extLst>
          </p:nvPr>
        </p:nvGraphicFramePr>
        <p:xfrm>
          <a:off x="763523" y="2772196"/>
          <a:ext cx="10709909" cy="3143250"/>
        </p:xfrm>
        <a:graphic>
          <a:graphicData uri="http://schemas.openxmlformats.org/drawingml/2006/table">
            <a:tbl>
              <a:tblPr firstRow="1" bandRow="1">
                <a:tableStyleId>{2D5ABB26-0587-4C30-8999-92F81FD0307C}</a:tableStyleId>
              </a:tblPr>
              <a:tblGrid>
                <a:gridCol w="905510">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gridCol w="2451099">
                  <a:extLst>
                    <a:ext uri="{9D8B030D-6E8A-4147-A177-3AD203B41FA5}">
                      <a16:colId xmlns:a16="http://schemas.microsoft.com/office/drawing/2014/main" val="20003"/>
                    </a:ext>
                  </a:extLst>
                </a:gridCol>
                <a:gridCol w="2451100">
                  <a:extLst>
                    <a:ext uri="{9D8B030D-6E8A-4147-A177-3AD203B41FA5}">
                      <a16:colId xmlns:a16="http://schemas.microsoft.com/office/drawing/2014/main" val="20004"/>
                    </a:ext>
                  </a:extLst>
                </a:gridCol>
              </a:tblGrid>
              <a:tr h="285750">
                <a:tc>
                  <a:txBody>
                    <a:bodyPr/>
                    <a:lstStyle/>
                    <a:p>
                      <a:pPr>
                        <a:lnSpc>
                          <a:spcPct val="100000"/>
                        </a:lnSpc>
                      </a:pPr>
                      <a:endParaRPr sz="1100">
                        <a:latin typeface="Times New Roman"/>
                        <a:cs typeface="Times New Roman"/>
                      </a:endParaRPr>
                    </a:p>
                  </a:txBody>
                  <a:tcPr marL="0" marR="0" marT="0" marB="0">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560"/>
                        </a:spcBef>
                      </a:pPr>
                      <a:r>
                        <a:rPr sz="900" b="1" dirty="0">
                          <a:solidFill>
                            <a:srgbClr val="FFFFFF"/>
                          </a:solidFill>
                          <a:latin typeface="DIN 2014 Bold"/>
                          <a:cs typeface="DIN 2014 Bold"/>
                        </a:rPr>
                        <a:t>END USER </a:t>
                      </a:r>
                      <a:r>
                        <a:rPr sz="900" b="1" spc="-10" dirty="0">
                          <a:solidFill>
                            <a:srgbClr val="FFFFFF"/>
                          </a:solidFill>
                          <a:latin typeface="DIN 2014 Bold"/>
                          <a:cs typeface="DIN 2014 Bold"/>
                        </a:rPr>
                        <a:t>DISCOUNT</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560"/>
                        </a:spcBef>
                      </a:pPr>
                      <a:r>
                        <a:rPr sz="900" b="1" dirty="0">
                          <a:solidFill>
                            <a:srgbClr val="FFFFFF"/>
                          </a:solidFill>
                          <a:latin typeface="DIN 2014 Bold"/>
                          <a:cs typeface="DIN 2014 Bold"/>
                        </a:rPr>
                        <a:t>DEALER </a:t>
                      </a:r>
                      <a:r>
                        <a:rPr sz="900" b="1" spc="-10" dirty="0">
                          <a:solidFill>
                            <a:srgbClr val="FFFFFF"/>
                          </a:solidFill>
                          <a:latin typeface="DIN 2014 Bold"/>
                          <a:cs typeface="DIN 2014 Bold"/>
                        </a:rPr>
                        <a:t>DISCOUNT</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560"/>
                        </a:spcBef>
                      </a:pPr>
                      <a:r>
                        <a:rPr sz="900" b="1" dirty="0">
                          <a:solidFill>
                            <a:srgbClr val="FFFFFF"/>
                          </a:solidFill>
                          <a:latin typeface="DIN 2014 Bold"/>
                          <a:cs typeface="DIN 2014 Bold"/>
                        </a:rPr>
                        <a:t>DEALER </a:t>
                      </a:r>
                      <a:r>
                        <a:rPr sz="900" b="1" spc="-10" dirty="0">
                          <a:solidFill>
                            <a:srgbClr val="FFFFFF"/>
                          </a:solidFill>
                          <a:latin typeface="DIN 2014 Bold"/>
                          <a:cs typeface="DIN 2014 Bold"/>
                        </a:rPr>
                        <a:t>COMPENSATION</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marL="6350" algn="ctr">
                        <a:lnSpc>
                          <a:spcPct val="100000"/>
                        </a:lnSpc>
                        <a:spcBef>
                          <a:spcPts val="560"/>
                        </a:spcBef>
                      </a:pPr>
                      <a:r>
                        <a:rPr sz="900" b="1" dirty="0">
                          <a:solidFill>
                            <a:srgbClr val="FFFFFF"/>
                          </a:solidFill>
                          <a:latin typeface="DIN 2014 Bold"/>
                          <a:cs typeface="DIN 2014 Bold"/>
                        </a:rPr>
                        <a:t>REP </a:t>
                      </a:r>
                      <a:r>
                        <a:rPr sz="900" b="1" spc="-10" dirty="0">
                          <a:solidFill>
                            <a:srgbClr val="FFFFFF"/>
                          </a:solidFill>
                          <a:latin typeface="DIN 2014 Bold"/>
                          <a:cs typeface="DIN 2014 Bold"/>
                        </a:rPr>
                        <a:t>COMMISSION</a:t>
                      </a:r>
                      <a:endParaRPr sz="900">
                        <a:latin typeface="DIN 2014 Bold"/>
                        <a:cs typeface="DIN 2014 Bold"/>
                      </a:endParaRPr>
                    </a:p>
                  </a:txBody>
                  <a:tcPr marL="0" marR="0" marT="71120" marB="0">
                    <a:lnL w="12700">
                      <a:solidFill>
                        <a:srgbClr val="D7D3D1"/>
                      </a:solidFill>
                      <a:prstDash val="solid"/>
                    </a:lnL>
                    <a:lnB w="6350">
                      <a:solidFill>
                        <a:srgbClr val="E2E1E0"/>
                      </a:solidFill>
                      <a:prstDash val="solid"/>
                    </a:lnB>
                    <a:solidFill>
                      <a:srgbClr val="716A66"/>
                    </a:solidFill>
                  </a:tcPr>
                </a:tc>
                <a:extLst>
                  <a:ext uri="{0D108BD9-81ED-4DB2-BD59-A6C34878D82A}">
                    <a16:rowId xmlns:a16="http://schemas.microsoft.com/office/drawing/2014/main" val="10000"/>
                  </a:ext>
                </a:extLst>
              </a:tr>
              <a:tr h="952500">
                <a:tc rowSpan="3">
                  <a:txBody>
                    <a:bodyPr/>
                    <a:lstStyle/>
                    <a:p>
                      <a:pPr>
                        <a:lnSpc>
                          <a:spcPct val="100000"/>
                        </a:lnSpc>
                      </a:pPr>
                      <a:endParaRPr sz="1100">
                        <a:latin typeface="Times New Roman"/>
                        <a:cs typeface="Times New Roman"/>
                      </a:endParaRPr>
                    </a:p>
                    <a:p>
                      <a:pPr>
                        <a:lnSpc>
                          <a:spcPct val="100000"/>
                        </a:lnSpc>
                        <a:spcBef>
                          <a:spcPts val="545"/>
                        </a:spcBef>
                      </a:pPr>
                      <a:endParaRPr sz="1100">
                        <a:latin typeface="Times New Roman"/>
                        <a:cs typeface="Times New Roman"/>
                      </a:endParaRPr>
                    </a:p>
                    <a:p>
                      <a:pPr marL="399415">
                        <a:lnSpc>
                          <a:spcPct val="100000"/>
                        </a:lnSpc>
                        <a:spcBef>
                          <a:spcPts val="5"/>
                        </a:spcBef>
                      </a:pPr>
                      <a:r>
                        <a:rPr sz="1100" b="1" dirty="0">
                          <a:solidFill>
                            <a:srgbClr val="FFFFFF"/>
                          </a:solidFill>
                          <a:latin typeface="DIN 2014 Bold"/>
                          <a:cs typeface="DIN 2014 Bold"/>
                        </a:rPr>
                        <a:t>TIER</a:t>
                      </a:r>
                      <a:r>
                        <a:rPr sz="1100" b="1" spc="25" dirty="0">
                          <a:solidFill>
                            <a:srgbClr val="FFFFFF"/>
                          </a:solidFill>
                          <a:latin typeface="DIN 2014 Bold"/>
                          <a:cs typeface="DIN 2014 Bold"/>
                        </a:rPr>
                        <a:t> </a:t>
                      </a:r>
                      <a:r>
                        <a:rPr sz="1100" b="1" spc="-50" dirty="0">
                          <a:solidFill>
                            <a:srgbClr val="FFFFFF"/>
                          </a:solidFill>
                          <a:latin typeface="DIN 2014 Bold"/>
                          <a:cs typeface="DIN 2014 Bold"/>
                        </a:rPr>
                        <a:t>1</a:t>
                      </a:r>
                      <a:endParaRPr sz="1100">
                        <a:latin typeface="DIN 2014 Bold"/>
                        <a:cs typeface="DIN 2014 Bold"/>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120"/>
                        </a:spcBef>
                      </a:pPr>
                      <a:endParaRPr sz="1100">
                        <a:latin typeface="Times New Roman"/>
                        <a:cs typeface="Times New Roman"/>
                      </a:endParaRPr>
                    </a:p>
                    <a:p>
                      <a:pPr marL="399415">
                        <a:lnSpc>
                          <a:spcPct val="100000"/>
                        </a:lnSpc>
                      </a:pPr>
                      <a:r>
                        <a:rPr sz="1100" b="1" dirty="0">
                          <a:solidFill>
                            <a:srgbClr val="FFFFFF"/>
                          </a:solidFill>
                          <a:latin typeface="DIN 2014 Bold"/>
                          <a:cs typeface="DIN 2014 Bold"/>
                        </a:rPr>
                        <a:t>TIER</a:t>
                      </a:r>
                      <a:r>
                        <a:rPr sz="1100" b="1" spc="25" dirty="0">
                          <a:solidFill>
                            <a:srgbClr val="FFFFFF"/>
                          </a:solidFill>
                          <a:latin typeface="DIN 2014 Bold"/>
                          <a:cs typeface="DIN 2014 Bold"/>
                        </a:rPr>
                        <a:t> </a:t>
                      </a:r>
                      <a:r>
                        <a:rPr sz="1100" b="1" spc="-50" dirty="0">
                          <a:solidFill>
                            <a:srgbClr val="FFFFFF"/>
                          </a:solidFill>
                          <a:latin typeface="DIN 2014 Bold"/>
                          <a:cs typeface="DIN 2014 Bold"/>
                        </a:rPr>
                        <a:t>2</a:t>
                      </a:r>
                      <a:endParaRPr sz="1100">
                        <a:latin typeface="DIN 2014 Bold"/>
                        <a:cs typeface="DIN 2014 Bold"/>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120"/>
                        </a:spcBef>
                      </a:pPr>
                      <a:endParaRPr sz="1100">
                        <a:latin typeface="Times New Roman"/>
                        <a:cs typeface="Times New Roman"/>
                      </a:endParaRPr>
                    </a:p>
                    <a:p>
                      <a:pPr marL="399415">
                        <a:lnSpc>
                          <a:spcPct val="100000"/>
                        </a:lnSpc>
                      </a:pPr>
                      <a:r>
                        <a:rPr sz="1100" b="1" dirty="0">
                          <a:solidFill>
                            <a:srgbClr val="FFFFFF"/>
                          </a:solidFill>
                          <a:latin typeface="DIN 2014 Bold"/>
                          <a:cs typeface="DIN 2014 Bold"/>
                        </a:rPr>
                        <a:t>TIER</a:t>
                      </a:r>
                      <a:r>
                        <a:rPr sz="1100" b="1" spc="25" dirty="0">
                          <a:solidFill>
                            <a:srgbClr val="FFFFFF"/>
                          </a:solidFill>
                          <a:latin typeface="DIN 2014 Bold"/>
                          <a:cs typeface="DIN 2014 Bold"/>
                        </a:rPr>
                        <a:t> </a:t>
                      </a:r>
                      <a:r>
                        <a:rPr sz="1100" b="1" spc="-50" dirty="0">
                          <a:solidFill>
                            <a:srgbClr val="FFFFFF"/>
                          </a:solidFill>
                          <a:latin typeface="DIN 2014 Bold"/>
                          <a:cs typeface="DIN 2014 Bold"/>
                        </a:rPr>
                        <a:t>3</a:t>
                      </a:r>
                      <a:endParaRPr sz="1100">
                        <a:latin typeface="DIN 2014 Bold"/>
                        <a:cs typeface="DIN 2014 Bold"/>
                      </a:endParaRPr>
                    </a:p>
                  </a:txBody>
                  <a:tcPr marL="0" marR="0" marT="0" marB="0">
                    <a:lnR w="12700">
                      <a:solidFill>
                        <a:srgbClr val="D7D3D1"/>
                      </a:solidFill>
                      <a:prstDash val="solid"/>
                    </a:lnR>
                    <a:lnT w="6350">
                      <a:solidFill>
                        <a:srgbClr val="E2E1E0"/>
                      </a:solidFill>
                      <a:prstDash val="solid"/>
                    </a:lnT>
                    <a:lnB w="6350">
                      <a:solidFill>
                        <a:srgbClr val="ACA5A2"/>
                      </a:solidFill>
                      <a:prstDash val="solid"/>
                    </a:lnB>
                    <a:solidFill>
                      <a:srgbClr val="716A66"/>
                    </a:solidFill>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dirty="0">
                          <a:solidFill>
                            <a:srgbClr val="716A66"/>
                          </a:solidFill>
                          <a:latin typeface="DIN 2014 Bold"/>
                          <a:cs typeface="DIN 2014 Bold"/>
                        </a:rPr>
                        <a:t>56%</a:t>
                      </a:r>
                      <a:r>
                        <a:rPr sz="1200" b="1" spc="-25" dirty="0">
                          <a:solidFill>
                            <a:srgbClr val="716A66"/>
                          </a:solidFill>
                          <a:latin typeface="DIN 2014 Bold"/>
                          <a:cs typeface="DIN 2014 Bold"/>
                        </a:rPr>
                        <a:t> </a:t>
                      </a:r>
                      <a:r>
                        <a:rPr sz="1200" b="1" dirty="0">
                          <a:solidFill>
                            <a:srgbClr val="716A66"/>
                          </a:solidFill>
                          <a:latin typeface="DIN 2014 Bold"/>
                          <a:cs typeface="DIN 2014 Bold"/>
                        </a:rPr>
                        <a:t>=</a:t>
                      </a:r>
                      <a:r>
                        <a:rPr sz="1200" b="1" spc="-25" dirty="0">
                          <a:solidFill>
                            <a:srgbClr val="716A66"/>
                          </a:solidFill>
                          <a:latin typeface="DIN 2014 Bold"/>
                          <a:cs typeface="DIN 2014 Bold"/>
                        </a:rPr>
                        <a:t> </a:t>
                      </a:r>
                      <a:r>
                        <a:rPr sz="1200" b="1" dirty="0">
                          <a:solidFill>
                            <a:srgbClr val="716A66"/>
                          </a:solidFill>
                          <a:latin typeface="DIN 2014 Bold"/>
                          <a:cs typeface="DIN 2014 Bold"/>
                        </a:rPr>
                        <a:t>$1.00</a:t>
                      </a:r>
                      <a:r>
                        <a:rPr sz="1200" b="1" spc="-20" dirty="0">
                          <a:solidFill>
                            <a:srgbClr val="716A66"/>
                          </a:solidFill>
                          <a:latin typeface="DIN 2014 Bold"/>
                          <a:cs typeface="DIN 2014 Bold"/>
                        </a:rPr>
                        <a:t> </a:t>
                      </a:r>
                      <a:r>
                        <a:rPr sz="1200" b="1" dirty="0">
                          <a:solidFill>
                            <a:srgbClr val="716A66"/>
                          </a:solidFill>
                          <a:latin typeface="DIN 2014 Bold"/>
                          <a:cs typeface="DIN 2014 Bold"/>
                        </a:rPr>
                        <a:t>to</a:t>
                      </a:r>
                      <a:r>
                        <a:rPr sz="1200" b="1" spc="-25" dirty="0">
                          <a:solidFill>
                            <a:srgbClr val="716A66"/>
                          </a:solidFill>
                          <a:latin typeface="DIN 2014 Bold"/>
                          <a:cs typeface="DIN 2014 Bold"/>
                        </a:rPr>
                        <a:t> </a:t>
                      </a:r>
                      <a:r>
                        <a:rPr sz="1200" b="1" dirty="0">
                          <a:solidFill>
                            <a:srgbClr val="716A66"/>
                          </a:solidFill>
                          <a:latin typeface="DIN 2014 Bold"/>
                          <a:cs typeface="DIN 2014 Bold"/>
                        </a:rPr>
                        <a:t>$499,999</a:t>
                      </a:r>
                      <a:r>
                        <a:rPr sz="1200" b="1" spc="-25" dirty="0">
                          <a:solidFill>
                            <a:srgbClr val="716A66"/>
                          </a:solidFill>
                          <a:latin typeface="DIN 2014 Bold"/>
                          <a:cs typeface="DIN 2014 Bold"/>
                        </a:rPr>
                        <a:t> </a:t>
                      </a:r>
                      <a:r>
                        <a:rPr sz="1200" b="1" spc="-20" dirty="0">
                          <a:solidFill>
                            <a:srgbClr val="716A66"/>
                          </a:solidFill>
                          <a:latin typeface="DIN 2014 Bold"/>
                          <a:cs typeface="DIN 2014 Bold"/>
                        </a:rPr>
                        <a:t>list</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dirty="0">
                          <a:solidFill>
                            <a:srgbClr val="716A66"/>
                          </a:solidFill>
                          <a:latin typeface="DIN 2014 Bold"/>
                          <a:cs typeface="DIN 2014 Bold"/>
                        </a:rPr>
                        <a:t>50/20/</a:t>
                      </a:r>
                      <a:r>
                        <a:rPr lang="en-US" sz="1200" b="1" dirty="0">
                          <a:solidFill>
                            <a:srgbClr val="716A66"/>
                          </a:solidFill>
                          <a:latin typeface="DIN 2014 Bold"/>
                          <a:cs typeface="DIN 2014 Bold"/>
                        </a:rPr>
                        <a:t>6.5</a:t>
                      </a:r>
                      <a:r>
                        <a:rPr sz="1200" b="1" spc="-25" dirty="0">
                          <a:solidFill>
                            <a:srgbClr val="716A66"/>
                          </a:solidFill>
                          <a:latin typeface="DIN 2014 Bold"/>
                          <a:cs typeface="DIN 2014 Bold"/>
                        </a:rPr>
                        <a:t> </a:t>
                      </a:r>
                      <a:r>
                        <a:rPr sz="1200" b="1" dirty="0">
                          <a:solidFill>
                            <a:srgbClr val="716A66"/>
                          </a:solidFill>
                          <a:latin typeface="DIN 2014 Bold"/>
                          <a:cs typeface="DIN 2014 Bold"/>
                        </a:rPr>
                        <a:t>(62.6%</a:t>
                      </a:r>
                      <a:r>
                        <a:rPr sz="1200" b="1" spc="260" dirty="0">
                          <a:solidFill>
                            <a:srgbClr val="716A66"/>
                          </a:solidFill>
                          <a:latin typeface="DIN 2014 Bold"/>
                          <a:cs typeface="DIN 2014 Bold"/>
                        </a:rPr>
                        <a:t> </a:t>
                      </a:r>
                      <a:r>
                        <a:rPr sz="1200" b="1" spc="-20" dirty="0">
                          <a:solidFill>
                            <a:srgbClr val="716A66"/>
                          </a:solidFill>
                          <a:latin typeface="DIN 2014 Bold"/>
                          <a:cs typeface="DIN 2014 Bold"/>
                        </a:rPr>
                        <a:t>Off)</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15%</a:t>
                      </a:r>
                      <a:r>
                        <a:rPr sz="1200" b="1" spc="-15" dirty="0">
                          <a:solidFill>
                            <a:srgbClr val="716A66"/>
                          </a:solidFill>
                          <a:latin typeface="DIN 2014 Bold"/>
                          <a:cs typeface="DIN 2014 Bold"/>
                        </a:rPr>
                        <a:t> </a:t>
                      </a:r>
                      <a:r>
                        <a:rPr sz="1200" b="1" dirty="0">
                          <a:solidFill>
                            <a:srgbClr val="716A66"/>
                          </a:solidFill>
                          <a:latin typeface="DIN 2014 Bold"/>
                          <a:cs typeface="DIN 2014 Bold"/>
                        </a:rPr>
                        <a:t>Commission</a:t>
                      </a:r>
                      <a:r>
                        <a:rPr sz="1200" b="1" spc="-10" dirty="0">
                          <a:solidFill>
                            <a:srgbClr val="716A66"/>
                          </a:solidFill>
                          <a:latin typeface="DIN 2014 Bold"/>
                          <a:cs typeface="DIN 2014 Bold"/>
                        </a:rPr>
                        <a:t> </a:t>
                      </a:r>
                      <a:r>
                        <a:rPr sz="1200" b="1" dirty="0">
                          <a:solidFill>
                            <a:srgbClr val="716A66"/>
                          </a:solidFill>
                          <a:latin typeface="DIN 2014 Bold"/>
                          <a:cs typeface="DIN 2014 Bold"/>
                        </a:rPr>
                        <a:t>of</a:t>
                      </a:r>
                      <a:r>
                        <a:rPr sz="1200" b="1" spc="-10" dirty="0">
                          <a:solidFill>
                            <a:srgbClr val="716A66"/>
                          </a:solidFill>
                          <a:latin typeface="DIN 2014 Bold"/>
                          <a:cs typeface="DIN 2014 Bold"/>
                        </a:rPr>
                        <a:t> </a:t>
                      </a:r>
                      <a:r>
                        <a:rPr lang="en-US" sz="1200" b="1" spc="-25" dirty="0">
                          <a:solidFill>
                            <a:srgbClr val="716A66"/>
                          </a:solidFill>
                          <a:latin typeface="DIN 2014 Bold"/>
                          <a:cs typeface="DIN 2014 Bold"/>
                        </a:rPr>
                        <a:t>N</a:t>
                      </a:r>
                      <a:r>
                        <a:rPr sz="1200" b="1" spc="-25" dirty="0">
                          <a:solidFill>
                            <a:srgbClr val="716A66"/>
                          </a:solidFill>
                          <a:latin typeface="DIN 2014 Bold"/>
                          <a:cs typeface="DIN 2014 Bold"/>
                        </a:rPr>
                        <a:t>et</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lang="en-US" sz="1200" b="1" spc="-10" dirty="0">
                          <a:solidFill>
                            <a:srgbClr val="716A66"/>
                          </a:solidFill>
                          <a:latin typeface="DIN 2014 Bold"/>
                          <a:cs typeface="DIN 2014 Bold"/>
                        </a:rPr>
                        <a:t>5% of Dealer Net</a:t>
                      </a:r>
                      <a:endParaRPr sz="1200">
                        <a:latin typeface="DIN 2014 Bold"/>
                        <a:cs typeface="DIN 2014 Bold"/>
                      </a:endParaRPr>
                    </a:p>
                  </a:txBody>
                  <a:tcPr marL="0" marR="0" marT="0" marB="0">
                    <a:lnL w="12700">
                      <a:solidFill>
                        <a:srgbClr val="D7D3D1"/>
                      </a:solidFill>
                      <a:prstDash val="solid"/>
                    </a:lnL>
                    <a:lnT w="6350">
                      <a:solidFill>
                        <a:srgbClr val="E2E1E0"/>
                      </a:solidFill>
                      <a:prstDash val="solid"/>
                    </a:lnT>
                  </a:tcPr>
                </a:tc>
                <a:extLst>
                  <a:ext uri="{0D108BD9-81ED-4DB2-BD59-A6C34878D82A}">
                    <a16:rowId xmlns:a16="http://schemas.microsoft.com/office/drawing/2014/main" val="10001"/>
                  </a:ext>
                </a:extLst>
              </a:tr>
              <a:tr h="952500">
                <a:tc vMerge="1">
                  <a:txBody>
                    <a:bodyPr/>
                    <a:lstStyle/>
                    <a:p>
                      <a:endParaRPr/>
                    </a:p>
                  </a:txBody>
                  <a:tcPr marL="0" marR="0" marT="0" marB="0">
                    <a:lnR w="12700">
                      <a:solidFill>
                        <a:srgbClr val="D7D3D1"/>
                      </a:solidFill>
                      <a:prstDash val="solid"/>
                    </a:lnR>
                    <a:lnT w="6350">
                      <a:solidFill>
                        <a:srgbClr val="E2E1E0"/>
                      </a:solidFill>
                      <a:prstDash val="solid"/>
                    </a:lnT>
                    <a:lnB w="6350">
                      <a:solidFill>
                        <a:srgbClr val="ACA5A2"/>
                      </a:solidFill>
                      <a:prstDash val="solid"/>
                    </a:lnB>
                    <a:solidFill>
                      <a:srgbClr val="716A66"/>
                    </a:solidFill>
                  </a:tcPr>
                </a:tc>
                <a:tc>
                  <a:txBody>
                    <a:bodyPr/>
                    <a:lstStyle/>
                    <a:p>
                      <a:pPr>
                        <a:lnSpc>
                          <a:spcPct val="100000"/>
                        </a:lnSpc>
                        <a:spcBef>
                          <a:spcPts val="495"/>
                        </a:spcBef>
                      </a:pPr>
                      <a:endParaRPr sz="1200">
                        <a:latin typeface="Times New Roman"/>
                        <a:cs typeface="Times New Roman"/>
                      </a:endParaRPr>
                    </a:p>
                    <a:p>
                      <a:pPr marL="168275" marR="160655" algn="ctr">
                        <a:lnSpc>
                          <a:spcPts val="1300"/>
                        </a:lnSpc>
                      </a:pPr>
                      <a:r>
                        <a:rPr sz="1200" b="1" dirty="0">
                          <a:solidFill>
                            <a:srgbClr val="716A66"/>
                          </a:solidFill>
                          <a:latin typeface="DIN 2014 Bold"/>
                          <a:cs typeface="DIN 2014 Bold"/>
                        </a:rPr>
                        <a:t>57%</a:t>
                      </a:r>
                      <a:r>
                        <a:rPr sz="1200" b="1" spc="-30" dirty="0">
                          <a:solidFill>
                            <a:srgbClr val="716A66"/>
                          </a:solidFill>
                          <a:latin typeface="DIN 2014 Bold"/>
                          <a:cs typeface="DIN 2014 Bold"/>
                        </a:rPr>
                        <a:t> </a:t>
                      </a:r>
                      <a:r>
                        <a:rPr sz="1200" b="1" dirty="0">
                          <a:solidFill>
                            <a:srgbClr val="716A66"/>
                          </a:solidFill>
                          <a:latin typeface="DIN 2014 Bold"/>
                          <a:cs typeface="DIN 2014 Bold"/>
                        </a:rPr>
                        <a:t>=</a:t>
                      </a:r>
                      <a:r>
                        <a:rPr sz="1200" b="1" spc="-25" dirty="0">
                          <a:solidFill>
                            <a:srgbClr val="716A66"/>
                          </a:solidFill>
                          <a:latin typeface="DIN 2014 Bold"/>
                          <a:cs typeface="DIN 2014 Bold"/>
                        </a:rPr>
                        <a:t> </a:t>
                      </a:r>
                      <a:r>
                        <a:rPr sz="1200" b="1" dirty="0">
                          <a:solidFill>
                            <a:srgbClr val="716A66"/>
                          </a:solidFill>
                          <a:latin typeface="DIN 2014 Bold"/>
                          <a:cs typeface="DIN 2014 Bold"/>
                        </a:rPr>
                        <a:t>$500,000</a:t>
                      </a:r>
                      <a:r>
                        <a:rPr sz="1200" b="1" spc="-30" dirty="0">
                          <a:solidFill>
                            <a:srgbClr val="716A66"/>
                          </a:solidFill>
                          <a:latin typeface="DIN 2014 Bold"/>
                          <a:cs typeface="DIN 2014 Bold"/>
                        </a:rPr>
                        <a:t> </a:t>
                      </a:r>
                      <a:r>
                        <a:rPr sz="1200" b="1" dirty="0">
                          <a:solidFill>
                            <a:srgbClr val="716A66"/>
                          </a:solidFill>
                          <a:latin typeface="DIN 2014 Bold"/>
                          <a:cs typeface="DIN 2014 Bold"/>
                        </a:rPr>
                        <a:t>to</a:t>
                      </a:r>
                      <a:r>
                        <a:rPr sz="1200" b="1" spc="-25" dirty="0">
                          <a:solidFill>
                            <a:srgbClr val="716A66"/>
                          </a:solidFill>
                          <a:latin typeface="DIN 2014 Bold"/>
                          <a:cs typeface="DIN 2014 Bold"/>
                        </a:rPr>
                        <a:t> </a:t>
                      </a:r>
                      <a:r>
                        <a:rPr sz="1200" b="1" dirty="0">
                          <a:solidFill>
                            <a:srgbClr val="716A66"/>
                          </a:solidFill>
                          <a:latin typeface="DIN 2014 Bold"/>
                          <a:cs typeface="DIN 2014 Bold"/>
                        </a:rPr>
                        <a:t>$750,000</a:t>
                      </a:r>
                      <a:r>
                        <a:rPr sz="1200" b="1" spc="-30" dirty="0">
                          <a:solidFill>
                            <a:srgbClr val="716A66"/>
                          </a:solidFill>
                          <a:latin typeface="DIN 2014 Bold"/>
                          <a:cs typeface="DIN 2014 Bold"/>
                        </a:rPr>
                        <a:t> </a:t>
                      </a:r>
                      <a:r>
                        <a:rPr sz="1200" b="1" spc="-20" dirty="0">
                          <a:solidFill>
                            <a:srgbClr val="716A66"/>
                          </a:solidFill>
                          <a:latin typeface="DIN 2014 Bold"/>
                          <a:cs typeface="DIN 2014 Bold"/>
                        </a:rPr>
                        <a:t>list </a:t>
                      </a:r>
                      <a:r>
                        <a:rPr sz="1200" b="1" dirty="0">
                          <a:solidFill>
                            <a:srgbClr val="716A66"/>
                          </a:solidFill>
                          <a:latin typeface="DIN 2014 Bold"/>
                          <a:cs typeface="DIN 2014 Bold"/>
                        </a:rPr>
                        <a:t>(or</a:t>
                      </a:r>
                      <a:r>
                        <a:rPr sz="1200" b="1" spc="-15" dirty="0">
                          <a:solidFill>
                            <a:srgbClr val="716A66"/>
                          </a:solidFill>
                          <a:latin typeface="DIN 2014 Bold"/>
                          <a:cs typeface="DIN 2014 Bold"/>
                        </a:rPr>
                        <a:t> </a:t>
                      </a:r>
                      <a:r>
                        <a:rPr sz="1200" b="1" dirty="0">
                          <a:solidFill>
                            <a:srgbClr val="716A66"/>
                          </a:solidFill>
                          <a:latin typeface="DIN 2014 Bold"/>
                          <a:cs typeface="DIN 2014 Bold"/>
                        </a:rPr>
                        <a:t>AHS</a:t>
                      </a:r>
                      <a:r>
                        <a:rPr sz="1200" b="1" spc="-15" dirty="0">
                          <a:solidFill>
                            <a:srgbClr val="716A66"/>
                          </a:solidFill>
                          <a:latin typeface="DIN 2014 Bold"/>
                          <a:cs typeface="DIN 2014 Bold"/>
                        </a:rPr>
                        <a:t> </a:t>
                      </a:r>
                      <a:r>
                        <a:rPr sz="1200" b="1" spc="-30" dirty="0">
                          <a:solidFill>
                            <a:srgbClr val="716A66"/>
                          </a:solidFill>
                          <a:latin typeface="DIN 2014 Bold"/>
                          <a:cs typeface="DIN 2014 Bold"/>
                        </a:rPr>
                        <a:t>-</a:t>
                      </a:r>
                      <a:r>
                        <a:rPr sz="1200" b="1" dirty="0">
                          <a:solidFill>
                            <a:srgbClr val="716A66"/>
                          </a:solidFill>
                          <a:latin typeface="DIN 2014 Bold"/>
                          <a:cs typeface="DIN 2014 Bold"/>
                        </a:rPr>
                        <a:t>Academic</a:t>
                      </a:r>
                      <a:r>
                        <a:rPr sz="1200" b="1" spc="-15" dirty="0">
                          <a:solidFill>
                            <a:srgbClr val="716A66"/>
                          </a:solidFill>
                          <a:latin typeface="DIN 2014 Bold"/>
                          <a:cs typeface="DIN 2014 Bold"/>
                        </a:rPr>
                        <a:t> </a:t>
                      </a:r>
                      <a:r>
                        <a:rPr sz="1200" b="1" spc="-10" dirty="0">
                          <a:solidFill>
                            <a:srgbClr val="716A66"/>
                          </a:solidFill>
                          <a:latin typeface="DIN 2014 Bold"/>
                          <a:cs typeface="DIN 2014 Bold"/>
                        </a:rPr>
                        <a:t>Health </a:t>
                      </a:r>
                      <a:r>
                        <a:rPr sz="1200" b="1" dirty="0">
                          <a:solidFill>
                            <a:srgbClr val="716A66"/>
                          </a:solidFill>
                          <a:latin typeface="DIN 2014 Bold"/>
                          <a:cs typeface="DIN 2014 Bold"/>
                        </a:rPr>
                        <a:t>System</a:t>
                      </a:r>
                      <a:r>
                        <a:rPr sz="1200" b="1" spc="-65" dirty="0">
                          <a:solidFill>
                            <a:srgbClr val="716A66"/>
                          </a:solidFill>
                          <a:latin typeface="DIN 2014 Bold"/>
                          <a:cs typeface="DIN 2014 Bold"/>
                        </a:rPr>
                        <a:t> </a:t>
                      </a:r>
                      <a:r>
                        <a:rPr sz="1200" b="1" spc="-10" dirty="0">
                          <a:solidFill>
                            <a:srgbClr val="716A66"/>
                          </a:solidFill>
                          <a:latin typeface="DIN 2014 Bold"/>
                          <a:cs typeface="DIN 2014 Bold"/>
                        </a:rPr>
                        <a:t>participation)</a:t>
                      </a:r>
                      <a:endParaRPr sz="1200">
                        <a:latin typeface="DIN 2014 Bold"/>
                        <a:cs typeface="DIN 2014 Bold"/>
                      </a:endParaRPr>
                    </a:p>
                  </a:txBody>
                  <a:tcPr marL="0" marR="0" marT="62865" marB="0">
                    <a:lnL w="12700">
                      <a:solidFill>
                        <a:srgbClr val="D7D3D1"/>
                      </a:solidFill>
                      <a:prstDash val="solid"/>
                    </a:lnL>
                    <a:lnR w="12700">
                      <a:solidFill>
                        <a:srgbClr val="D7D3D1"/>
                      </a:solidFill>
                      <a:prstDash val="solid"/>
                    </a:lnR>
                    <a:solidFill>
                      <a:srgbClr val="FFFFFF"/>
                    </a:solidFill>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spc="-10" dirty="0">
                          <a:solidFill>
                            <a:srgbClr val="716A66"/>
                          </a:solidFill>
                          <a:latin typeface="DIN 2014 Bold"/>
                          <a:cs typeface="DIN 2014 Bold"/>
                        </a:rPr>
                        <a:t>50/</a:t>
                      </a:r>
                      <a:r>
                        <a:rPr lang="en-US" sz="1200" b="1" spc="-10" dirty="0">
                          <a:solidFill>
                            <a:srgbClr val="716A66"/>
                          </a:solidFill>
                          <a:latin typeface="DIN 2014 Bold"/>
                          <a:cs typeface="DIN 2014 Bold"/>
                        </a:rPr>
                        <a:t>20</a:t>
                      </a:r>
                      <a:r>
                        <a:rPr sz="1200" b="1" spc="-10" dirty="0">
                          <a:solidFill>
                            <a:srgbClr val="716A66"/>
                          </a:solidFill>
                          <a:latin typeface="DIN 2014 Bold"/>
                          <a:cs typeface="DIN 2014 Bold"/>
                        </a:rPr>
                        <a:t>/</a:t>
                      </a:r>
                      <a:r>
                        <a:rPr lang="en-US" sz="1200" b="1" spc="-10" dirty="0">
                          <a:solidFill>
                            <a:srgbClr val="716A66"/>
                          </a:solidFill>
                          <a:latin typeface="DIN 2014 Bold"/>
                          <a:cs typeface="DIN 2014 Bold"/>
                        </a:rPr>
                        <a:t>7.5</a:t>
                      </a:r>
                      <a:r>
                        <a:rPr sz="1200" b="1" spc="-20" dirty="0">
                          <a:solidFill>
                            <a:srgbClr val="716A66"/>
                          </a:solidFill>
                          <a:latin typeface="DIN 2014 Bold"/>
                          <a:cs typeface="DIN 2014 Bold"/>
                        </a:rPr>
                        <a:t> </a:t>
                      </a:r>
                      <a:r>
                        <a:rPr sz="1200" b="1" dirty="0">
                          <a:solidFill>
                            <a:srgbClr val="716A66"/>
                          </a:solidFill>
                          <a:latin typeface="DIN 2014 Bold"/>
                          <a:cs typeface="DIN 2014 Bold"/>
                        </a:rPr>
                        <a:t>(63.02%</a:t>
                      </a:r>
                      <a:r>
                        <a:rPr sz="1200" b="1" spc="-15" dirty="0">
                          <a:solidFill>
                            <a:srgbClr val="716A66"/>
                          </a:solidFill>
                          <a:latin typeface="DIN 2014 Bold"/>
                          <a:cs typeface="DIN 2014 Bold"/>
                        </a:rPr>
                        <a:t> </a:t>
                      </a:r>
                      <a:r>
                        <a:rPr sz="1200" b="1" spc="-20" dirty="0">
                          <a:solidFill>
                            <a:srgbClr val="716A66"/>
                          </a:solidFill>
                          <a:latin typeface="DIN 2014 Bold"/>
                          <a:cs typeface="DIN 2014 Bold"/>
                        </a:rPr>
                        <a:t>Off)</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solidFill>
                      <a:srgbClr val="FFFFFF"/>
                    </a:solidFill>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14%</a:t>
                      </a:r>
                      <a:r>
                        <a:rPr sz="1200" b="1" spc="-15" dirty="0">
                          <a:solidFill>
                            <a:srgbClr val="716A66"/>
                          </a:solidFill>
                          <a:latin typeface="DIN 2014 Bold"/>
                          <a:cs typeface="DIN 2014 Bold"/>
                        </a:rPr>
                        <a:t> </a:t>
                      </a:r>
                      <a:r>
                        <a:rPr sz="1200" b="1" dirty="0">
                          <a:solidFill>
                            <a:srgbClr val="716A66"/>
                          </a:solidFill>
                          <a:latin typeface="DIN 2014 Bold"/>
                          <a:cs typeface="DIN 2014 Bold"/>
                        </a:rPr>
                        <a:t>Commission</a:t>
                      </a:r>
                      <a:r>
                        <a:rPr sz="1200" b="1" spc="-10" dirty="0">
                          <a:solidFill>
                            <a:srgbClr val="716A66"/>
                          </a:solidFill>
                          <a:latin typeface="DIN 2014 Bold"/>
                          <a:cs typeface="DIN 2014 Bold"/>
                        </a:rPr>
                        <a:t> </a:t>
                      </a:r>
                      <a:r>
                        <a:rPr sz="1200" b="1" dirty="0">
                          <a:solidFill>
                            <a:srgbClr val="716A66"/>
                          </a:solidFill>
                          <a:latin typeface="DIN 2014 Bold"/>
                          <a:cs typeface="DIN 2014 Bold"/>
                        </a:rPr>
                        <a:t>of</a:t>
                      </a:r>
                      <a:r>
                        <a:rPr sz="1200" b="1" spc="-10" dirty="0">
                          <a:solidFill>
                            <a:srgbClr val="716A66"/>
                          </a:solidFill>
                          <a:latin typeface="DIN 2014 Bold"/>
                          <a:cs typeface="DIN 2014 Bold"/>
                        </a:rPr>
                        <a:t> </a:t>
                      </a:r>
                      <a:r>
                        <a:rPr lang="en-US" sz="1200" b="1" spc="-25" dirty="0">
                          <a:solidFill>
                            <a:srgbClr val="716A66"/>
                          </a:solidFill>
                          <a:latin typeface="DIN 2014 Bold"/>
                          <a:cs typeface="DIN 2014 Bold"/>
                        </a:rPr>
                        <a:t>N</a:t>
                      </a:r>
                      <a:r>
                        <a:rPr sz="1200" b="1" spc="-25" dirty="0">
                          <a:solidFill>
                            <a:srgbClr val="716A66"/>
                          </a:solidFill>
                          <a:latin typeface="DIN 2014 Bold"/>
                          <a:cs typeface="DIN 2014 Bold"/>
                        </a:rPr>
                        <a:t>et</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solidFill>
                      <a:srgbClr val="FFFFFF"/>
                    </a:solidFill>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lang="en-US" sz="1200" b="1" spc="-10" dirty="0">
                          <a:solidFill>
                            <a:srgbClr val="716A66"/>
                          </a:solidFill>
                          <a:latin typeface="DIN 2014 Bold"/>
                          <a:cs typeface="DIN 2014 Bold"/>
                        </a:rPr>
                        <a:t>5% of Dealer Net</a:t>
                      </a:r>
                      <a:endParaRPr lang="en-US" sz="1200">
                        <a:latin typeface="DIN 2014 Bold"/>
                        <a:cs typeface="DIN 2014 Bold"/>
                      </a:endParaRPr>
                    </a:p>
                  </a:txBody>
                  <a:tcPr marL="0" marR="0" marT="0" marB="0">
                    <a:lnL w="12700">
                      <a:solidFill>
                        <a:srgbClr val="D7D3D1"/>
                      </a:solidFill>
                      <a:prstDash val="solid"/>
                    </a:lnL>
                    <a:solidFill>
                      <a:srgbClr val="FFFFFF"/>
                    </a:solidFill>
                  </a:tcPr>
                </a:tc>
                <a:extLst>
                  <a:ext uri="{0D108BD9-81ED-4DB2-BD59-A6C34878D82A}">
                    <a16:rowId xmlns:a16="http://schemas.microsoft.com/office/drawing/2014/main" val="10002"/>
                  </a:ext>
                </a:extLst>
              </a:tr>
              <a:tr h="952500">
                <a:tc vMerge="1">
                  <a:txBody>
                    <a:bodyPr/>
                    <a:lstStyle/>
                    <a:p>
                      <a:endParaRPr/>
                    </a:p>
                  </a:txBody>
                  <a:tcPr marL="0" marR="0" marT="0" marB="0">
                    <a:lnR w="12700">
                      <a:solidFill>
                        <a:srgbClr val="D7D3D1"/>
                      </a:solidFill>
                      <a:prstDash val="solid"/>
                    </a:lnR>
                    <a:lnT w="6350">
                      <a:solidFill>
                        <a:srgbClr val="E2E1E0"/>
                      </a:solidFill>
                      <a:prstDash val="solid"/>
                    </a:lnT>
                    <a:lnB w="6350">
                      <a:solidFill>
                        <a:srgbClr val="ACA5A2"/>
                      </a:solidFill>
                      <a:prstDash val="solid"/>
                    </a:lnB>
                    <a:solidFill>
                      <a:srgbClr val="716A66"/>
                    </a:solidFill>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dirty="0">
                          <a:solidFill>
                            <a:srgbClr val="716A66"/>
                          </a:solidFill>
                          <a:latin typeface="DIN 2014 Bold"/>
                          <a:cs typeface="DIN 2014 Bold"/>
                        </a:rPr>
                        <a:t>58%</a:t>
                      </a:r>
                      <a:r>
                        <a:rPr sz="1200" b="1" spc="-25" dirty="0">
                          <a:solidFill>
                            <a:srgbClr val="716A66"/>
                          </a:solidFill>
                          <a:latin typeface="DIN 2014 Bold"/>
                          <a:cs typeface="DIN 2014 Bold"/>
                        </a:rPr>
                        <a:t> </a:t>
                      </a:r>
                      <a:r>
                        <a:rPr sz="1200" b="1" dirty="0">
                          <a:solidFill>
                            <a:srgbClr val="716A66"/>
                          </a:solidFill>
                          <a:latin typeface="DIN 2014 Bold"/>
                          <a:cs typeface="DIN 2014 Bold"/>
                        </a:rPr>
                        <a:t>=</a:t>
                      </a:r>
                      <a:r>
                        <a:rPr sz="1200" b="1" spc="-25" dirty="0">
                          <a:solidFill>
                            <a:srgbClr val="716A66"/>
                          </a:solidFill>
                          <a:latin typeface="DIN 2014 Bold"/>
                          <a:cs typeface="DIN 2014 Bold"/>
                        </a:rPr>
                        <a:t> </a:t>
                      </a:r>
                      <a:r>
                        <a:rPr sz="1200" b="1" dirty="0">
                          <a:solidFill>
                            <a:srgbClr val="716A66"/>
                          </a:solidFill>
                          <a:latin typeface="DIN 2014 Bold"/>
                          <a:cs typeface="DIN 2014 Bold"/>
                        </a:rPr>
                        <a:t>$750,001</a:t>
                      </a:r>
                      <a:r>
                        <a:rPr sz="1200" b="1" spc="-20" dirty="0">
                          <a:solidFill>
                            <a:srgbClr val="716A66"/>
                          </a:solidFill>
                          <a:latin typeface="DIN 2014 Bold"/>
                          <a:cs typeface="DIN 2014 Bold"/>
                        </a:rPr>
                        <a:t> </a:t>
                      </a:r>
                      <a:r>
                        <a:rPr sz="1200" b="1" dirty="0">
                          <a:solidFill>
                            <a:srgbClr val="716A66"/>
                          </a:solidFill>
                          <a:latin typeface="DIN 2014 Bold"/>
                          <a:cs typeface="DIN 2014 Bold"/>
                        </a:rPr>
                        <a:t>list</a:t>
                      </a:r>
                      <a:r>
                        <a:rPr sz="1200" b="1" spc="-25" dirty="0">
                          <a:solidFill>
                            <a:srgbClr val="716A66"/>
                          </a:solidFill>
                          <a:latin typeface="DIN 2014 Bold"/>
                          <a:cs typeface="DIN 2014 Bold"/>
                        </a:rPr>
                        <a:t> </a:t>
                      </a:r>
                      <a:r>
                        <a:rPr sz="1200" b="1" spc="-20" dirty="0">
                          <a:solidFill>
                            <a:srgbClr val="716A66"/>
                          </a:solidFill>
                          <a:latin typeface="DIN 2014 Bold"/>
                          <a:cs typeface="DIN 2014 Bold"/>
                        </a:rPr>
                        <a:t>plus</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lnB w="6350">
                      <a:solidFill>
                        <a:srgbClr val="ACA5A2"/>
                      </a:solidFill>
                      <a:prstDash val="solid"/>
                    </a:lnB>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dirty="0">
                          <a:solidFill>
                            <a:srgbClr val="716A66"/>
                          </a:solidFill>
                          <a:latin typeface="DIN 2014 Bold"/>
                          <a:cs typeface="DIN 2014 Bold"/>
                        </a:rPr>
                        <a:t>50/</a:t>
                      </a:r>
                      <a:r>
                        <a:rPr lang="en-US" sz="1200" b="1" dirty="0">
                          <a:solidFill>
                            <a:srgbClr val="716A66"/>
                          </a:solidFill>
                          <a:latin typeface="DIN 2014 Bold"/>
                          <a:cs typeface="DIN 2014 Bold"/>
                        </a:rPr>
                        <a:t>20</a:t>
                      </a:r>
                      <a:r>
                        <a:rPr sz="1200" b="1" dirty="0">
                          <a:solidFill>
                            <a:srgbClr val="716A66"/>
                          </a:solidFill>
                          <a:latin typeface="DIN 2014 Bold"/>
                          <a:cs typeface="DIN 2014 Bold"/>
                        </a:rPr>
                        <a:t>/</a:t>
                      </a:r>
                      <a:r>
                        <a:rPr lang="en-US" sz="1200" b="1" dirty="0">
                          <a:solidFill>
                            <a:srgbClr val="716A66"/>
                          </a:solidFill>
                          <a:latin typeface="DIN 2014 Bold"/>
                          <a:cs typeface="DIN 2014 Bold"/>
                        </a:rPr>
                        <a:t>8.7</a:t>
                      </a:r>
                      <a:r>
                        <a:rPr sz="1200" b="1" spc="-35" dirty="0">
                          <a:solidFill>
                            <a:srgbClr val="716A66"/>
                          </a:solidFill>
                          <a:latin typeface="DIN 2014 Bold"/>
                          <a:cs typeface="DIN 2014 Bold"/>
                        </a:rPr>
                        <a:t> </a:t>
                      </a:r>
                      <a:r>
                        <a:rPr sz="1200" b="1" dirty="0">
                          <a:solidFill>
                            <a:srgbClr val="716A66"/>
                          </a:solidFill>
                          <a:latin typeface="DIN 2014 Bold"/>
                          <a:cs typeface="DIN 2014 Bold"/>
                        </a:rPr>
                        <a:t>(63.46%</a:t>
                      </a:r>
                      <a:r>
                        <a:rPr sz="1200" b="1" spc="-30" dirty="0">
                          <a:solidFill>
                            <a:srgbClr val="716A66"/>
                          </a:solidFill>
                          <a:latin typeface="DIN 2014 Bold"/>
                          <a:cs typeface="DIN 2014 Bold"/>
                        </a:rPr>
                        <a:t> </a:t>
                      </a:r>
                      <a:r>
                        <a:rPr sz="1200" b="1" spc="-20" dirty="0">
                          <a:solidFill>
                            <a:srgbClr val="716A66"/>
                          </a:solidFill>
                          <a:latin typeface="DIN 2014 Bold"/>
                          <a:cs typeface="DIN 2014 Bold"/>
                        </a:rPr>
                        <a:t>Off)</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lnB w="6350">
                      <a:solidFill>
                        <a:srgbClr val="ACA5A2"/>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13%</a:t>
                      </a:r>
                      <a:r>
                        <a:rPr sz="1200" b="1" spc="-15" dirty="0">
                          <a:solidFill>
                            <a:srgbClr val="716A66"/>
                          </a:solidFill>
                          <a:latin typeface="DIN 2014 Bold"/>
                          <a:cs typeface="DIN 2014 Bold"/>
                        </a:rPr>
                        <a:t> </a:t>
                      </a:r>
                      <a:r>
                        <a:rPr sz="1200" b="1" dirty="0">
                          <a:solidFill>
                            <a:srgbClr val="716A66"/>
                          </a:solidFill>
                          <a:latin typeface="DIN 2014 Bold"/>
                          <a:cs typeface="DIN 2014 Bold"/>
                        </a:rPr>
                        <a:t>Commission</a:t>
                      </a:r>
                      <a:r>
                        <a:rPr sz="1200" b="1" spc="-10" dirty="0">
                          <a:solidFill>
                            <a:srgbClr val="716A66"/>
                          </a:solidFill>
                          <a:latin typeface="DIN 2014 Bold"/>
                          <a:cs typeface="DIN 2014 Bold"/>
                        </a:rPr>
                        <a:t> </a:t>
                      </a:r>
                      <a:r>
                        <a:rPr sz="1200" b="1" dirty="0">
                          <a:solidFill>
                            <a:srgbClr val="716A66"/>
                          </a:solidFill>
                          <a:latin typeface="DIN 2014 Bold"/>
                          <a:cs typeface="DIN 2014 Bold"/>
                        </a:rPr>
                        <a:t>of</a:t>
                      </a:r>
                      <a:r>
                        <a:rPr lang="en-US" sz="1200" b="1" dirty="0">
                          <a:solidFill>
                            <a:srgbClr val="716A66"/>
                          </a:solidFill>
                          <a:latin typeface="DIN 2014 Bold"/>
                          <a:cs typeface="DIN 2014 Bold"/>
                        </a:rPr>
                        <a:t> Net</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lnB w="6350">
                      <a:solidFill>
                        <a:srgbClr val="ACA5A2"/>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lang="en-US" sz="1200" b="1" spc="-10" dirty="0">
                          <a:solidFill>
                            <a:srgbClr val="716A66"/>
                          </a:solidFill>
                          <a:latin typeface="DIN 2014 Bold"/>
                          <a:cs typeface="DIN 2014 Bold"/>
                        </a:rPr>
                        <a:t>5% of Dealer Net</a:t>
                      </a:r>
                      <a:endParaRPr lang="en-US" sz="1200" dirty="0">
                        <a:latin typeface="DIN 2014 Bold"/>
                        <a:cs typeface="DIN 2014 Bold"/>
                      </a:endParaRPr>
                    </a:p>
                  </a:txBody>
                  <a:tcPr marL="0" marR="0" marT="0" marB="0">
                    <a:lnL w="12700">
                      <a:solidFill>
                        <a:srgbClr val="D7D3D1"/>
                      </a:solidFill>
                      <a:prstDash val="solid"/>
                    </a:lnL>
                    <a:lnB w="6350">
                      <a:solidFill>
                        <a:srgbClr val="ACA5A2"/>
                      </a:solidFill>
                      <a:prstDash val="solid"/>
                    </a:lnB>
                  </a:tcPr>
                </a:tc>
                <a:extLst>
                  <a:ext uri="{0D108BD9-81ED-4DB2-BD59-A6C34878D82A}">
                    <a16:rowId xmlns:a16="http://schemas.microsoft.com/office/drawing/2014/main" val="10003"/>
                  </a:ext>
                </a:extLst>
              </a:tr>
            </a:tbl>
          </a:graphicData>
        </a:graphic>
      </p:graphicFrame>
      <p:pic>
        <p:nvPicPr>
          <p:cNvPr id="8" name="object 4">
            <a:extLst>
              <a:ext uri="{FF2B5EF4-FFF2-40B4-BE49-F238E27FC236}">
                <a16:creationId xmlns:a16="http://schemas.microsoft.com/office/drawing/2014/main" id="{0CE05CDF-6969-B300-6BB4-DA46C351D0D9}"/>
              </a:ext>
            </a:extLst>
          </p:cNvPr>
          <p:cNvPicPr/>
          <p:nvPr/>
        </p:nvPicPr>
        <p:blipFill>
          <a:blip r:embed="rId2" cstate="print">
            <a:extLst>
              <a:ext uri="{28A0092B-C50C-407E-A947-70E740481C1C}">
                <a14:useLocalDpi xmlns:a14="http://schemas.microsoft.com/office/drawing/2010/main" val="0"/>
              </a:ext>
            </a:extLst>
          </a:blip>
          <a:srcRect l="60357" t="17904" r="8786" b="66281"/>
          <a:stretch/>
        </p:blipFill>
        <p:spPr>
          <a:xfrm>
            <a:off x="4572000" y="1143000"/>
            <a:ext cx="3362424" cy="970400"/>
          </a:xfrm>
          <a:prstGeom prst="rect">
            <a:avLst/>
          </a:prstGeom>
        </p:spPr>
      </p:pic>
      <p:sp>
        <p:nvSpPr>
          <p:cNvPr id="4" name="object 5">
            <a:extLst>
              <a:ext uri="{FF2B5EF4-FFF2-40B4-BE49-F238E27FC236}">
                <a16:creationId xmlns:a16="http://schemas.microsoft.com/office/drawing/2014/main" id="{F8074F1A-5F5E-91CB-50E2-EA67EBF5BAAE}"/>
              </a:ext>
            </a:extLst>
          </p:cNvPr>
          <p:cNvSpPr txBox="1"/>
          <p:nvPr/>
        </p:nvSpPr>
        <p:spPr>
          <a:xfrm>
            <a:off x="897890" y="6059533"/>
            <a:ext cx="9617710" cy="166712"/>
          </a:xfrm>
          <a:prstGeom prst="rect">
            <a:avLst/>
          </a:prstGeom>
        </p:spPr>
        <p:txBody>
          <a:bodyPr vert="horz" wrap="square" lIns="0" tIns="12700" rIns="0" bIns="0" rtlCol="0">
            <a:spAutoFit/>
          </a:bodyPr>
          <a:lstStyle/>
          <a:p>
            <a:pPr marL="12700">
              <a:lnSpc>
                <a:spcPct val="100000"/>
              </a:lnSpc>
              <a:spcBef>
                <a:spcPts val="100"/>
              </a:spcBef>
            </a:pPr>
            <a:r>
              <a:rPr lang="en-US" sz="1000" b="1" dirty="0">
                <a:solidFill>
                  <a:srgbClr val="716A66"/>
                </a:solidFill>
                <a:latin typeface="DIN 2014 Bold"/>
                <a:cs typeface="DIN 2014 Bold"/>
              </a:rPr>
              <a:t>Dealer Sales Incentive: 2%   |  Dealer Designer Incentive: </a:t>
            </a:r>
            <a:r>
              <a:rPr sz="1000" b="1" spc="-50" dirty="0">
                <a:solidFill>
                  <a:srgbClr val="716A66"/>
                </a:solidFill>
                <a:latin typeface="DIN 2014 Bold"/>
                <a:cs typeface="DIN 2014 Bold"/>
              </a:rPr>
              <a:t>1</a:t>
            </a:r>
            <a:r>
              <a:rPr lang="en-US" sz="1000" b="1" spc="-50" dirty="0">
                <a:solidFill>
                  <a:srgbClr val="716A66"/>
                </a:solidFill>
                <a:latin typeface="DIN 2014 Bold"/>
                <a:cs typeface="DIN 2014 Bold"/>
              </a:rPr>
              <a:t>%</a:t>
            </a:r>
            <a:endParaRPr sz="1000" dirty="0">
              <a:latin typeface="DIN 2014 Bold"/>
              <a:cs typeface="DIN 2014 Bold"/>
            </a:endParaRPr>
          </a:p>
        </p:txBody>
      </p:sp>
      <p:sp>
        <p:nvSpPr>
          <p:cNvPr id="9" name="object 5">
            <a:extLst>
              <a:ext uri="{FF2B5EF4-FFF2-40B4-BE49-F238E27FC236}">
                <a16:creationId xmlns:a16="http://schemas.microsoft.com/office/drawing/2014/main" id="{B7B38F57-4776-17A8-3F58-5BE703FC6A08}"/>
              </a:ext>
            </a:extLst>
          </p:cNvPr>
          <p:cNvSpPr txBox="1"/>
          <p:nvPr/>
        </p:nvSpPr>
        <p:spPr>
          <a:xfrm>
            <a:off x="897890" y="6286976"/>
            <a:ext cx="9617710" cy="333425"/>
          </a:xfrm>
          <a:prstGeom prst="rect">
            <a:avLst/>
          </a:prstGeom>
        </p:spPr>
        <p:txBody>
          <a:bodyPr vert="horz" wrap="square" lIns="0" tIns="12700" rIns="0" bIns="0" rtlCol="0">
            <a:spAutoFit/>
          </a:bodyPr>
          <a:lstStyle/>
          <a:p>
            <a:pPr marL="12700">
              <a:lnSpc>
                <a:spcPct val="100000"/>
              </a:lnSpc>
              <a:spcBef>
                <a:spcPts val="100"/>
              </a:spcBef>
            </a:pPr>
            <a:r>
              <a:rPr lang="en-US" sz="1000" b="1" dirty="0">
                <a:solidFill>
                  <a:srgbClr val="716A66"/>
                </a:solidFill>
                <a:latin typeface="DIN 2014 Bold"/>
                <a:cs typeface="DIN 2014 Bold"/>
              </a:rPr>
              <a:t>Price Book:</a:t>
            </a:r>
          </a:p>
          <a:p>
            <a:pPr marL="12700">
              <a:lnSpc>
                <a:spcPct val="100000"/>
              </a:lnSpc>
              <a:spcBef>
                <a:spcPts val="100"/>
              </a:spcBef>
            </a:pPr>
            <a:r>
              <a:rPr lang="en-US" sz="1000" b="1" dirty="0">
                <a:solidFill>
                  <a:srgbClr val="716A66"/>
                </a:solidFill>
                <a:latin typeface="DIN 2014 Bold"/>
                <a:cs typeface="DIN 2014 Bold"/>
              </a:rPr>
              <a:t>Anthology 1.20.25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BB683-E78F-A01F-3F07-ED00585F426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89FBCA2-BD92-08F3-464A-39A3855DDD95}"/>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25C96579-5FFE-8B31-5E38-21B381B2E4D9}"/>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dirty="0"/>
              <a:t>Premier</a:t>
            </a:r>
            <a:r>
              <a:rPr lang="en-US" spc="-70" dirty="0"/>
              <a:t> </a:t>
            </a:r>
            <a:r>
              <a:rPr lang="en-US" spc="-20" dirty="0"/>
              <a:t>Top</a:t>
            </a:r>
            <a:r>
              <a:rPr lang="en-US" spc="-70" dirty="0"/>
              <a:t> </a:t>
            </a:r>
            <a:r>
              <a:rPr lang="en-US" dirty="0"/>
              <a:t>50</a:t>
            </a:r>
            <a:r>
              <a:rPr lang="en-US" spc="-70" dirty="0"/>
              <a:t> </a:t>
            </a:r>
            <a:r>
              <a:rPr lang="en-US" dirty="0"/>
              <a:t>IDNs:</a:t>
            </a:r>
            <a:r>
              <a:rPr lang="en-US" spc="-65" dirty="0"/>
              <a:t> </a:t>
            </a:r>
            <a:r>
              <a:rPr lang="en-US" dirty="0"/>
              <a:t>Furniture</a:t>
            </a:r>
            <a:r>
              <a:rPr lang="en-US" spc="-70" dirty="0"/>
              <a:t> </a:t>
            </a:r>
            <a:r>
              <a:rPr lang="en-US" dirty="0"/>
              <a:t>&amp;</a:t>
            </a:r>
            <a:r>
              <a:rPr lang="en-US" spc="-70" dirty="0"/>
              <a:t> </a:t>
            </a:r>
            <a:r>
              <a:rPr lang="en-US" dirty="0"/>
              <a:t>System</a:t>
            </a:r>
            <a:r>
              <a:rPr lang="en-US" spc="-70" dirty="0"/>
              <a:t> </a:t>
            </a:r>
            <a:r>
              <a:rPr lang="en-US" spc="-10" dirty="0"/>
              <a:t>Spend</a:t>
            </a:r>
            <a:endParaRPr spc="-10" dirty="0"/>
          </a:p>
        </p:txBody>
      </p:sp>
      <p:graphicFrame>
        <p:nvGraphicFramePr>
          <p:cNvPr id="9" name="object 4">
            <a:extLst>
              <a:ext uri="{FF2B5EF4-FFF2-40B4-BE49-F238E27FC236}">
                <a16:creationId xmlns:a16="http://schemas.microsoft.com/office/drawing/2014/main" id="{19BE398A-E7E6-8518-92A0-3AF999E7C0A8}"/>
              </a:ext>
            </a:extLst>
          </p:cNvPr>
          <p:cNvGraphicFramePr>
            <a:graphicFrameLocks noGrp="1"/>
          </p:cNvGraphicFramePr>
          <p:nvPr/>
        </p:nvGraphicFramePr>
        <p:xfrm>
          <a:off x="763523" y="1453133"/>
          <a:ext cx="5060315" cy="5033645"/>
        </p:xfrm>
        <a:graphic>
          <a:graphicData uri="http://schemas.openxmlformats.org/drawingml/2006/table">
            <a:tbl>
              <a:tblPr firstRow="1" bandRow="1">
                <a:tableStyleId>{2D5ABB26-0587-4C30-8999-92F81FD0307C}</a:tableStyleId>
              </a:tblPr>
              <a:tblGrid>
                <a:gridCol w="2767965">
                  <a:extLst>
                    <a:ext uri="{9D8B030D-6E8A-4147-A177-3AD203B41FA5}">
                      <a16:colId xmlns:a16="http://schemas.microsoft.com/office/drawing/2014/main" val="20000"/>
                    </a:ext>
                  </a:extLst>
                </a:gridCol>
                <a:gridCol w="2292350">
                  <a:extLst>
                    <a:ext uri="{9D8B030D-6E8A-4147-A177-3AD203B41FA5}">
                      <a16:colId xmlns:a16="http://schemas.microsoft.com/office/drawing/2014/main" val="20001"/>
                    </a:ext>
                  </a:extLst>
                </a:gridCol>
              </a:tblGrid>
              <a:tr h="223520">
                <a:tc>
                  <a:txBody>
                    <a:bodyPr/>
                    <a:lstStyle/>
                    <a:p>
                      <a:pPr marL="82550">
                        <a:lnSpc>
                          <a:spcPct val="100000"/>
                        </a:lnSpc>
                        <a:spcBef>
                          <a:spcPts val="385"/>
                        </a:spcBef>
                      </a:pPr>
                      <a:r>
                        <a:rPr sz="800" b="1" dirty="0">
                          <a:solidFill>
                            <a:srgbClr val="FFFFFF"/>
                          </a:solidFill>
                          <a:latin typeface="DIN 2014 Bold"/>
                          <a:cs typeface="DIN 2014 Bold"/>
                        </a:rPr>
                        <a:t>SYSTEM</a:t>
                      </a:r>
                      <a:r>
                        <a:rPr sz="800" b="1" spc="310" dirty="0">
                          <a:solidFill>
                            <a:srgbClr val="FFFFFF"/>
                          </a:solidFill>
                          <a:latin typeface="DIN 2014 Bold"/>
                          <a:cs typeface="DIN 2014 Bold"/>
                        </a:rPr>
                        <a:t> </a:t>
                      </a:r>
                      <a:r>
                        <a:rPr sz="800" b="1" spc="30" dirty="0">
                          <a:solidFill>
                            <a:srgbClr val="FFFFFF"/>
                          </a:solidFill>
                          <a:latin typeface="DIN 2014 Bold"/>
                          <a:cs typeface="DIN 2014 Bold"/>
                        </a:rPr>
                        <a:t>NAME</a:t>
                      </a:r>
                      <a:endParaRPr sz="800">
                        <a:latin typeface="DIN 2014 Bold"/>
                        <a:cs typeface="DIN 2014 Bold"/>
                      </a:endParaRPr>
                    </a:p>
                  </a:txBody>
                  <a:tcPr marL="0" marR="0" marT="48895" marB="0">
                    <a:lnL w="3175">
                      <a:solidFill>
                        <a:srgbClr val="D4D2D1"/>
                      </a:solidFill>
                      <a:prstDash val="solid"/>
                    </a:lnL>
                    <a:lnR w="3175">
                      <a:solidFill>
                        <a:srgbClr val="D4D2D1"/>
                      </a:solidFill>
                      <a:prstDash val="solid"/>
                    </a:lnR>
                    <a:lnB w="6350">
                      <a:solidFill>
                        <a:srgbClr val="E8E5E4"/>
                      </a:solidFill>
                      <a:prstDash val="solid"/>
                    </a:lnB>
                    <a:solidFill>
                      <a:srgbClr val="716A66"/>
                    </a:solidFill>
                  </a:tcPr>
                </a:tc>
                <a:tc>
                  <a:txBody>
                    <a:bodyPr/>
                    <a:lstStyle/>
                    <a:p>
                      <a:pPr marL="91440">
                        <a:lnSpc>
                          <a:spcPct val="100000"/>
                        </a:lnSpc>
                        <a:spcBef>
                          <a:spcPts val="385"/>
                        </a:spcBef>
                      </a:pPr>
                      <a:r>
                        <a:rPr sz="800" b="1" dirty="0">
                          <a:solidFill>
                            <a:srgbClr val="FFFFFF"/>
                          </a:solidFill>
                          <a:latin typeface="DIN 2014 Bold"/>
                          <a:cs typeface="DIN 2014 Bold"/>
                        </a:rPr>
                        <a:t>ANNUAL</a:t>
                      </a:r>
                      <a:r>
                        <a:rPr sz="800" b="1" spc="305" dirty="0">
                          <a:solidFill>
                            <a:srgbClr val="FFFFFF"/>
                          </a:solidFill>
                          <a:latin typeface="DIN 2014 Bold"/>
                          <a:cs typeface="DIN 2014 Bold"/>
                        </a:rPr>
                        <a:t> </a:t>
                      </a:r>
                      <a:r>
                        <a:rPr sz="800" b="1" dirty="0">
                          <a:solidFill>
                            <a:srgbClr val="FFFFFF"/>
                          </a:solidFill>
                          <a:latin typeface="DIN 2014 Bold"/>
                          <a:cs typeface="DIN 2014 Bold"/>
                        </a:rPr>
                        <a:t>SALES</a:t>
                      </a:r>
                      <a:r>
                        <a:rPr sz="800" b="1" spc="310" dirty="0">
                          <a:solidFill>
                            <a:srgbClr val="FFFFFF"/>
                          </a:solidFill>
                          <a:latin typeface="DIN 2014 Bold"/>
                          <a:cs typeface="DIN 2014 Bold"/>
                        </a:rPr>
                        <a:t> </a:t>
                      </a:r>
                      <a:r>
                        <a:rPr sz="800" b="1" dirty="0">
                          <a:solidFill>
                            <a:srgbClr val="FFFFFF"/>
                          </a:solidFill>
                          <a:latin typeface="DIN 2014 Bold"/>
                          <a:cs typeface="DIN 2014 Bold"/>
                        </a:rPr>
                        <a:t>VOLUME</a:t>
                      </a:r>
                      <a:r>
                        <a:rPr sz="800" b="1" spc="305" dirty="0">
                          <a:solidFill>
                            <a:srgbClr val="FFFFFF"/>
                          </a:solidFill>
                          <a:latin typeface="DIN 2014 Bold"/>
                          <a:cs typeface="DIN 2014 Bold"/>
                        </a:rPr>
                        <a:t> </a:t>
                      </a:r>
                      <a:r>
                        <a:rPr sz="800" b="1" spc="30" dirty="0">
                          <a:solidFill>
                            <a:srgbClr val="FFFFFF"/>
                          </a:solidFill>
                          <a:latin typeface="DIN 2014 Bold"/>
                          <a:cs typeface="DIN 2014 Bold"/>
                        </a:rPr>
                        <a:t>RANGE</a:t>
                      </a:r>
                      <a:endParaRPr sz="800">
                        <a:latin typeface="DIN 2014 Bold"/>
                        <a:cs typeface="DIN 2014 Bold"/>
                      </a:endParaRPr>
                    </a:p>
                  </a:txBody>
                  <a:tcPr marL="0" marR="0" marT="48895" marB="0">
                    <a:lnL w="3175">
                      <a:solidFill>
                        <a:srgbClr val="D4D2D1"/>
                      </a:solidFill>
                      <a:prstDash val="solid"/>
                    </a:lnL>
                    <a:lnB w="6350">
                      <a:solidFill>
                        <a:srgbClr val="E8E5E4"/>
                      </a:solidFill>
                      <a:prstDash val="solid"/>
                    </a:lnB>
                    <a:solidFill>
                      <a:srgbClr val="716A66"/>
                    </a:solidFill>
                  </a:tcPr>
                </a:tc>
                <a:extLst>
                  <a:ext uri="{0D108BD9-81ED-4DB2-BD59-A6C34878D82A}">
                    <a16:rowId xmlns:a16="http://schemas.microsoft.com/office/drawing/2014/main" val="10000"/>
                  </a:ext>
                </a:extLst>
              </a:tr>
              <a:tr h="192405">
                <a:tc>
                  <a:txBody>
                    <a:bodyPr/>
                    <a:lstStyle/>
                    <a:p>
                      <a:pPr marL="102235">
                        <a:lnSpc>
                          <a:spcPct val="100000"/>
                        </a:lnSpc>
                        <a:spcBef>
                          <a:spcPts val="150"/>
                        </a:spcBef>
                      </a:pPr>
                      <a:r>
                        <a:rPr sz="1000" b="1" spc="-10" dirty="0">
                          <a:solidFill>
                            <a:srgbClr val="716A66"/>
                          </a:solidFill>
                          <a:latin typeface="DIN 2014 Bold"/>
                          <a:cs typeface="DIN 2014 Bold"/>
                        </a:rPr>
                        <a:t>Adventhealth</a:t>
                      </a:r>
                      <a:endParaRPr sz="1000">
                        <a:latin typeface="DIN 2014 Bold"/>
                        <a:cs typeface="DIN 2014 Bold"/>
                      </a:endParaRPr>
                    </a:p>
                  </a:txBody>
                  <a:tcPr marL="0" marR="0" marT="1905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50"/>
                        </a:spcBef>
                      </a:pPr>
                      <a:r>
                        <a:rPr sz="1000" spc="-95" dirty="0">
                          <a:solidFill>
                            <a:srgbClr val="716A66"/>
                          </a:solidFill>
                          <a:latin typeface="Arial"/>
                          <a:cs typeface="Arial"/>
                        </a:rPr>
                        <a:t>&gt;</a:t>
                      </a:r>
                      <a:r>
                        <a:rPr sz="1000" spc="-25" dirty="0">
                          <a:solidFill>
                            <a:srgbClr val="716A66"/>
                          </a:solidFill>
                          <a:latin typeface="Arial"/>
                          <a:cs typeface="Arial"/>
                        </a:rPr>
                        <a:t> </a:t>
                      </a:r>
                      <a:r>
                        <a:rPr sz="1000" spc="-10" dirty="0">
                          <a:solidFill>
                            <a:srgbClr val="716A66"/>
                          </a:solidFill>
                          <a:latin typeface="Arial"/>
                          <a:cs typeface="Arial"/>
                        </a:rPr>
                        <a:t>$10,000,000</a:t>
                      </a:r>
                      <a:endParaRPr sz="1000">
                        <a:latin typeface="Arial"/>
                        <a:cs typeface="Arial"/>
                      </a:endParaRPr>
                    </a:p>
                  </a:txBody>
                  <a:tcPr marL="0" marR="0" marT="1905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192405">
                <a:tc>
                  <a:txBody>
                    <a:bodyPr/>
                    <a:lstStyle/>
                    <a:p>
                      <a:pPr marL="102870">
                        <a:lnSpc>
                          <a:spcPct val="100000"/>
                        </a:lnSpc>
                        <a:spcBef>
                          <a:spcPts val="145"/>
                        </a:spcBef>
                      </a:pPr>
                      <a:r>
                        <a:rPr sz="1000" b="1" dirty="0">
                          <a:solidFill>
                            <a:srgbClr val="716A66"/>
                          </a:solidFill>
                          <a:latin typeface="DIN 2014 Bold"/>
                          <a:cs typeface="DIN 2014 Bold"/>
                        </a:rPr>
                        <a:t>Advocate</a:t>
                      </a:r>
                      <a:r>
                        <a:rPr sz="1000" b="1" spc="-2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5" dirty="0">
                          <a:solidFill>
                            <a:srgbClr val="716A66"/>
                          </a:solidFill>
                          <a:latin typeface="DIN 2014 Bold"/>
                          <a:cs typeface="DIN 2014 Bold"/>
                        </a:rPr>
                        <a:t> </a:t>
                      </a:r>
                      <a:r>
                        <a:rPr sz="1000" b="1" dirty="0">
                          <a:solidFill>
                            <a:srgbClr val="716A66"/>
                          </a:solidFill>
                          <a:latin typeface="DIN 2014 Bold"/>
                          <a:cs typeface="DIN 2014 Bold"/>
                        </a:rPr>
                        <a:t>Supply</a:t>
                      </a:r>
                      <a:r>
                        <a:rPr sz="1000" b="1" spc="-15" dirty="0">
                          <a:solidFill>
                            <a:srgbClr val="716A66"/>
                          </a:solidFill>
                          <a:latin typeface="DIN 2014 Bold"/>
                          <a:cs typeface="DIN 2014 Bold"/>
                        </a:rPr>
                        <a:t> </a:t>
                      </a:r>
                      <a:r>
                        <a:rPr sz="1000" b="1" dirty="0">
                          <a:solidFill>
                            <a:srgbClr val="716A66"/>
                          </a:solidFill>
                          <a:latin typeface="DIN 2014 Bold"/>
                          <a:cs typeface="DIN 2014 Bold"/>
                        </a:rPr>
                        <a:t>Chain</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Alliance</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95" dirty="0">
                          <a:solidFill>
                            <a:srgbClr val="716A66"/>
                          </a:solidFill>
                          <a:latin typeface="Arial"/>
                          <a:cs typeface="Arial"/>
                        </a:rPr>
                        <a:t>&gt;</a:t>
                      </a:r>
                      <a:r>
                        <a:rPr sz="1000" spc="-25" dirty="0">
                          <a:solidFill>
                            <a:srgbClr val="716A66"/>
                          </a:solidFill>
                          <a:latin typeface="Arial"/>
                          <a:cs typeface="Arial"/>
                        </a:rPr>
                        <a:t> </a:t>
                      </a:r>
                      <a:r>
                        <a:rPr sz="1000" spc="-10" dirty="0">
                          <a:solidFill>
                            <a:srgbClr val="716A66"/>
                          </a:solidFill>
                          <a:latin typeface="Arial"/>
                          <a:cs typeface="Arial"/>
                        </a:rPr>
                        <a:t>$10,000,000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192405">
                <a:tc>
                  <a:txBody>
                    <a:bodyPr/>
                    <a:lstStyle/>
                    <a:p>
                      <a:pPr marL="102870">
                        <a:lnSpc>
                          <a:spcPct val="100000"/>
                        </a:lnSpc>
                        <a:spcBef>
                          <a:spcPts val="70"/>
                        </a:spcBef>
                      </a:pPr>
                      <a:r>
                        <a:rPr sz="1000" b="1" dirty="0">
                          <a:solidFill>
                            <a:srgbClr val="716A66"/>
                          </a:solidFill>
                          <a:latin typeface="DIN 2014 Bold"/>
                          <a:cs typeface="DIN 2014 Bold"/>
                        </a:rPr>
                        <a:t>Innovatix,</a:t>
                      </a:r>
                      <a:r>
                        <a:rPr sz="1000" b="1" spc="-25" dirty="0">
                          <a:solidFill>
                            <a:srgbClr val="716A66"/>
                          </a:solidFill>
                          <a:latin typeface="DIN 2014 Bold"/>
                          <a:cs typeface="DIN 2014 Bold"/>
                        </a:rPr>
                        <a:t> </a:t>
                      </a:r>
                      <a:r>
                        <a:rPr sz="1000" b="1" dirty="0">
                          <a:solidFill>
                            <a:srgbClr val="716A66"/>
                          </a:solidFill>
                          <a:latin typeface="DIN 2014 Bold"/>
                          <a:cs typeface="DIN 2014 Bold"/>
                        </a:rPr>
                        <a:t>LLC</a:t>
                      </a:r>
                      <a:r>
                        <a:rPr sz="1000" b="1" spc="-25" dirty="0">
                          <a:solidFill>
                            <a:srgbClr val="716A66"/>
                          </a:solidFill>
                          <a:latin typeface="DIN 2014 Bold"/>
                          <a:cs typeface="DIN 2014 Bold"/>
                        </a:rPr>
                        <a:t> </a:t>
                      </a:r>
                      <a:r>
                        <a:rPr sz="1000" b="1" dirty="0">
                          <a:solidFill>
                            <a:srgbClr val="716A66"/>
                          </a:solidFill>
                          <a:latin typeface="DIN 2014 Bold"/>
                          <a:cs typeface="DIN 2014 Bold"/>
                        </a:rPr>
                        <a:t>National</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Headquarters</a:t>
                      </a:r>
                      <a:endParaRPr sz="1000">
                        <a:latin typeface="DIN 2014 Bold"/>
                        <a:cs typeface="DIN 2014 Bold"/>
                      </a:endParaRPr>
                    </a:p>
                  </a:txBody>
                  <a:tcPr marL="0" marR="0" marT="8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95" dirty="0">
                          <a:solidFill>
                            <a:srgbClr val="716A66"/>
                          </a:solidFill>
                          <a:latin typeface="Arial"/>
                          <a:cs typeface="Arial"/>
                        </a:rPr>
                        <a:t>&gt;</a:t>
                      </a:r>
                      <a:r>
                        <a:rPr sz="1000" spc="-25" dirty="0">
                          <a:solidFill>
                            <a:srgbClr val="716A66"/>
                          </a:solidFill>
                          <a:latin typeface="Arial"/>
                          <a:cs typeface="Arial"/>
                        </a:rPr>
                        <a:t> </a:t>
                      </a:r>
                      <a:r>
                        <a:rPr sz="1000" spc="-10" dirty="0">
                          <a:solidFill>
                            <a:srgbClr val="716A66"/>
                          </a:solidFill>
                          <a:latin typeface="Arial"/>
                          <a:cs typeface="Arial"/>
                        </a:rPr>
                        <a:t>$10,000,000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192405">
                <a:tc>
                  <a:txBody>
                    <a:bodyPr/>
                    <a:lstStyle/>
                    <a:p>
                      <a:pPr marL="102870">
                        <a:lnSpc>
                          <a:spcPct val="100000"/>
                        </a:lnSpc>
                        <a:spcBef>
                          <a:spcPts val="145"/>
                        </a:spcBef>
                      </a:pPr>
                      <a:r>
                        <a:rPr sz="1000" b="1" dirty="0">
                          <a:solidFill>
                            <a:srgbClr val="716A66"/>
                          </a:solidFill>
                          <a:latin typeface="DIN 2014 Bold"/>
                          <a:cs typeface="DIN 2014 Bold"/>
                        </a:rPr>
                        <a:t>Acurity</a:t>
                      </a:r>
                      <a:r>
                        <a:rPr sz="1000" b="1" spc="-20" dirty="0">
                          <a:solidFill>
                            <a:srgbClr val="716A66"/>
                          </a:solidFill>
                          <a:latin typeface="DIN 2014 Bold"/>
                          <a:cs typeface="DIN 2014 Bold"/>
                        </a:rPr>
                        <a:t> </a:t>
                      </a:r>
                      <a:r>
                        <a:rPr sz="1000" b="1" dirty="0">
                          <a:solidFill>
                            <a:srgbClr val="716A66"/>
                          </a:solidFill>
                          <a:latin typeface="DIN 2014 Bold"/>
                          <a:cs typeface="DIN 2014 Bold"/>
                        </a:rPr>
                        <a:t>FKA</a:t>
                      </a:r>
                      <a:r>
                        <a:rPr sz="1000" b="1" spc="-15" dirty="0">
                          <a:solidFill>
                            <a:srgbClr val="716A66"/>
                          </a:solidFill>
                          <a:latin typeface="DIN 2014 Bold"/>
                          <a:cs typeface="DIN 2014 Bold"/>
                        </a:rPr>
                        <a:t> </a:t>
                      </a:r>
                      <a:r>
                        <a:rPr sz="1000" b="1" dirty="0">
                          <a:solidFill>
                            <a:srgbClr val="716A66"/>
                          </a:solidFill>
                          <a:latin typeface="DIN 2014 Bold"/>
                          <a:cs typeface="DIN 2014 Bold"/>
                        </a:rPr>
                        <a:t>GNYHA</a:t>
                      </a:r>
                      <a:r>
                        <a:rPr sz="1000" b="1" spc="-15" dirty="0">
                          <a:solidFill>
                            <a:srgbClr val="716A66"/>
                          </a:solidFill>
                          <a:latin typeface="DIN 2014 Bold"/>
                          <a:cs typeface="DIN 2014 Bold"/>
                        </a:rPr>
                        <a:t> </a:t>
                      </a:r>
                      <a:r>
                        <a:rPr sz="1000" b="1" dirty="0">
                          <a:solidFill>
                            <a:srgbClr val="716A66"/>
                          </a:solidFill>
                          <a:latin typeface="DIN 2014 Bold"/>
                          <a:cs typeface="DIN 2014 Bold"/>
                        </a:rPr>
                        <a:t>Services,</a:t>
                      </a:r>
                      <a:r>
                        <a:rPr sz="1000" b="1" spc="-15"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95" dirty="0">
                          <a:solidFill>
                            <a:srgbClr val="716A66"/>
                          </a:solidFill>
                          <a:latin typeface="Arial"/>
                          <a:cs typeface="Arial"/>
                        </a:rPr>
                        <a:t>&gt;</a:t>
                      </a:r>
                      <a:r>
                        <a:rPr sz="1000" spc="-25" dirty="0">
                          <a:solidFill>
                            <a:srgbClr val="716A66"/>
                          </a:solidFill>
                          <a:latin typeface="Arial"/>
                          <a:cs typeface="Arial"/>
                        </a:rPr>
                        <a:t> </a:t>
                      </a:r>
                      <a:r>
                        <a:rPr sz="1000" spc="-10" dirty="0">
                          <a:solidFill>
                            <a:srgbClr val="716A66"/>
                          </a:solidFill>
                          <a:latin typeface="Arial"/>
                          <a:cs typeface="Arial"/>
                        </a:rPr>
                        <a:t>$10,000,000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192405">
                <a:tc>
                  <a:txBody>
                    <a:bodyPr/>
                    <a:lstStyle/>
                    <a:p>
                      <a:pPr marL="102870">
                        <a:lnSpc>
                          <a:spcPct val="100000"/>
                        </a:lnSpc>
                        <a:spcBef>
                          <a:spcPts val="145"/>
                        </a:spcBef>
                      </a:pPr>
                      <a:r>
                        <a:rPr sz="1000" b="1" dirty="0">
                          <a:solidFill>
                            <a:srgbClr val="716A66"/>
                          </a:solidFill>
                          <a:latin typeface="DIN 2014 Bold"/>
                          <a:cs typeface="DIN 2014 Bold"/>
                        </a:rPr>
                        <a:t>Banner </a:t>
                      </a:r>
                      <a:r>
                        <a:rPr sz="1000" b="1" spc="-10" dirty="0">
                          <a:solidFill>
                            <a:srgbClr val="716A66"/>
                          </a:solidFill>
                          <a:latin typeface="DIN 2014 Bold"/>
                          <a:cs typeface="DIN 2014 Bold"/>
                        </a:rPr>
                        <a:t>Health</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$5,000,000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192405">
                <a:tc>
                  <a:txBody>
                    <a:bodyPr/>
                    <a:lstStyle/>
                    <a:p>
                      <a:pPr marL="102870">
                        <a:lnSpc>
                          <a:spcPct val="100000"/>
                        </a:lnSpc>
                        <a:spcBef>
                          <a:spcPts val="145"/>
                        </a:spcBef>
                      </a:pPr>
                      <a:r>
                        <a:rPr sz="1000" b="1" dirty="0">
                          <a:solidFill>
                            <a:srgbClr val="716A66"/>
                          </a:solidFill>
                          <a:latin typeface="DIN 2014 Bold"/>
                          <a:cs typeface="DIN 2014 Bold"/>
                        </a:rPr>
                        <a:t>Baptist</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Healthcare</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$5,000,000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192405">
                <a:tc>
                  <a:txBody>
                    <a:bodyPr/>
                    <a:lstStyle/>
                    <a:p>
                      <a:pPr marL="102870">
                        <a:lnSpc>
                          <a:spcPct val="100000"/>
                        </a:lnSpc>
                        <a:spcBef>
                          <a:spcPts val="145"/>
                        </a:spcBef>
                      </a:pPr>
                      <a:r>
                        <a:rPr sz="1000" b="1" dirty="0">
                          <a:solidFill>
                            <a:srgbClr val="716A66"/>
                          </a:solidFill>
                          <a:latin typeface="DIN 2014 Bold"/>
                          <a:cs typeface="DIN 2014 Bold"/>
                        </a:rPr>
                        <a:t>UHS</a:t>
                      </a:r>
                      <a:r>
                        <a:rPr sz="1000" b="1" spc="5" dirty="0">
                          <a:solidFill>
                            <a:srgbClr val="716A66"/>
                          </a:solidFill>
                          <a:latin typeface="DIN 2014 Bold"/>
                          <a:cs typeface="DIN 2014 Bold"/>
                        </a:rPr>
                        <a:t> </a:t>
                      </a:r>
                      <a:r>
                        <a:rPr sz="1000" b="1" dirty="0">
                          <a:solidFill>
                            <a:srgbClr val="716A66"/>
                          </a:solidFill>
                          <a:latin typeface="DIN 2014 Bold"/>
                          <a:cs typeface="DIN 2014 Bold"/>
                        </a:rPr>
                        <a:t>Of</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Delaware,</a:t>
                      </a:r>
                      <a:r>
                        <a:rPr sz="1000" b="1" spc="5"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$5,000,000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192405">
                <a:tc>
                  <a:txBody>
                    <a:bodyPr/>
                    <a:lstStyle/>
                    <a:p>
                      <a:pPr marL="102870">
                        <a:lnSpc>
                          <a:spcPct val="100000"/>
                        </a:lnSpc>
                        <a:spcBef>
                          <a:spcPts val="70"/>
                        </a:spcBef>
                      </a:pPr>
                      <a:r>
                        <a:rPr sz="1000" b="1" dirty="0">
                          <a:solidFill>
                            <a:srgbClr val="716A66"/>
                          </a:solidFill>
                          <a:latin typeface="DIN 2014 Bold"/>
                          <a:cs typeface="DIN 2014 Bold"/>
                        </a:rPr>
                        <a:t>Alliant</a:t>
                      </a:r>
                      <a:r>
                        <a:rPr sz="1000" b="1" spc="-15" dirty="0">
                          <a:solidFill>
                            <a:srgbClr val="716A66"/>
                          </a:solidFill>
                          <a:latin typeface="DIN 2014 Bold"/>
                          <a:cs typeface="DIN 2014 Bold"/>
                        </a:rPr>
                        <a:t> </a:t>
                      </a:r>
                      <a:r>
                        <a:rPr sz="1000" b="1" dirty="0">
                          <a:solidFill>
                            <a:srgbClr val="716A66"/>
                          </a:solidFill>
                          <a:latin typeface="DIN 2014 Bold"/>
                          <a:cs typeface="DIN 2014 Bold"/>
                        </a:rPr>
                        <a:t>Holding,</a:t>
                      </a:r>
                      <a:r>
                        <a:rPr sz="1000" b="1" spc="-15" dirty="0">
                          <a:solidFill>
                            <a:srgbClr val="716A66"/>
                          </a:solidFill>
                          <a:latin typeface="DIN 2014 Bold"/>
                          <a:cs typeface="DIN 2014 Bold"/>
                        </a:rPr>
                        <a:t> </a:t>
                      </a:r>
                      <a:r>
                        <a:rPr sz="1000" b="1" spc="-25" dirty="0">
                          <a:solidFill>
                            <a:srgbClr val="716A66"/>
                          </a:solidFill>
                          <a:latin typeface="DIN 2014 Bold"/>
                          <a:cs typeface="DIN 2014 Bold"/>
                        </a:rPr>
                        <a:t>LLC</a:t>
                      </a:r>
                      <a:endParaRPr sz="1000">
                        <a:latin typeface="DIN 2014 Bold"/>
                        <a:cs typeface="DIN 2014 Bold"/>
                      </a:endParaRPr>
                    </a:p>
                  </a:txBody>
                  <a:tcPr marL="0" marR="0" marT="8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$5,000,000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$10,000,000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192405">
                <a:tc>
                  <a:txBody>
                    <a:bodyPr/>
                    <a:lstStyle/>
                    <a:p>
                      <a:pPr marL="102870">
                        <a:lnSpc>
                          <a:spcPct val="100000"/>
                        </a:lnSpc>
                        <a:spcBef>
                          <a:spcPts val="145"/>
                        </a:spcBef>
                      </a:pPr>
                      <a:r>
                        <a:rPr sz="1000" b="1" spc="-10" dirty="0">
                          <a:solidFill>
                            <a:srgbClr val="716A66"/>
                          </a:solidFill>
                          <a:latin typeface="DIN 2014 Bold"/>
                          <a:cs typeface="DIN 2014 Bold"/>
                        </a:rPr>
                        <a:t>CNECT</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192405">
                <a:tc>
                  <a:txBody>
                    <a:bodyPr/>
                    <a:lstStyle/>
                    <a:p>
                      <a:pPr marL="102870">
                        <a:lnSpc>
                          <a:spcPct val="100000"/>
                        </a:lnSpc>
                        <a:spcBef>
                          <a:spcPts val="145"/>
                        </a:spcBef>
                      </a:pPr>
                      <a:r>
                        <a:rPr sz="1000" b="1" dirty="0">
                          <a:solidFill>
                            <a:srgbClr val="716A66"/>
                          </a:solidFill>
                          <a:latin typeface="DIN 2014 Bold"/>
                          <a:cs typeface="DIN 2014 Bold"/>
                        </a:rPr>
                        <a:t>OSF</a:t>
                      </a:r>
                      <a:r>
                        <a:rPr sz="1000" b="1" spc="-30" dirty="0">
                          <a:solidFill>
                            <a:srgbClr val="716A66"/>
                          </a:solidFill>
                          <a:latin typeface="DIN 2014 Bold"/>
                          <a:cs typeface="DIN 2014 Bold"/>
                        </a:rPr>
                        <a:t> </a:t>
                      </a:r>
                      <a:r>
                        <a:rPr sz="1000" b="1" dirty="0">
                          <a:solidFill>
                            <a:srgbClr val="716A66"/>
                          </a:solidFill>
                          <a:latin typeface="DIN 2014 Bold"/>
                          <a:cs typeface="DIN 2014 Bold"/>
                        </a:rPr>
                        <a:t>Healthcare</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0"/>
                  </a:ext>
                </a:extLst>
              </a:tr>
              <a:tr h="192405">
                <a:tc>
                  <a:txBody>
                    <a:bodyPr/>
                    <a:lstStyle/>
                    <a:p>
                      <a:pPr marL="102870">
                        <a:lnSpc>
                          <a:spcPct val="100000"/>
                        </a:lnSpc>
                        <a:spcBef>
                          <a:spcPts val="145"/>
                        </a:spcBef>
                      </a:pPr>
                      <a:r>
                        <a:rPr sz="1000" b="1" dirty="0">
                          <a:solidFill>
                            <a:srgbClr val="716A66"/>
                          </a:solidFill>
                          <a:latin typeface="DIN 2014 Bold"/>
                          <a:cs typeface="DIN 2014 Bold"/>
                        </a:rPr>
                        <a:t>Healthpartners,</a:t>
                      </a:r>
                      <a:r>
                        <a:rPr sz="1000" b="1" spc="-10"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1"/>
                  </a:ext>
                </a:extLst>
              </a:tr>
              <a:tr h="192405">
                <a:tc>
                  <a:txBody>
                    <a:bodyPr/>
                    <a:lstStyle/>
                    <a:p>
                      <a:pPr marL="102870">
                        <a:lnSpc>
                          <a:spcPct val="100000"/>
                        </a:lnSpc>
                        <a:spcBef>
                          <a:spcPts val="145"/>
                        </a:spcBef>
                      </a:pPr>
                      <a:r>
                        <a:rPr sz="1000" b="1" dirty="0">
                          <a:solidFill>
                            <a:srgbClr val="716A66"/>
                          </a:solidFill>
                          <a:latin typeface="DIN 2014 Bold"/>
                          <a:cs typeface="DIN 2014 Bold"/>
                        </a:rPr>
                        <a:t>Prisma</a:t>
                      </a:r>
                      <a:r>
                        <a:rPr sz="1000" b="1" spc="-3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2"/>
                  </a:ext>
                </a:extLst>
              </a:tr>
              <a:tr h="192405">
                <a:tc>
                  <a:txBody>
                    <a:bodyPr/>
                    <a:lstStyle/>
                    <a:p>
                      <a:pPr marL="102870">
                        <a:lnSpc>
                          <a:spcPct val="100000"/>
                        </a:lnSpc>
                        <a:spcBef>
                          <a:spcPts val="145"/>
                        </a:spcBef>
                      </a:pPr>
                      <a:r>
                        <a:rPr sz="1000" b="1" dirty="0">
                          <a:solidFill>
                            <a:srgbClr val="716A66"/>
                          </a:solidFill>
                          <a:latin typeface="DIN 2014 Bold"/>
                          <a:cs typeface="DIN 2014 Bold"/>
                        </a:rPr>
                        <a:t>Baptist Health South </a:t>
                      </a:r>
                      <a:r>
                        <a:rPr sz="1000" b="1" spc="-10" dirty="0">
                          <a:solidFill>
                            <a:srgbClr val="716A66"/>
                          </a:solidFill>
                          <a:latin typeface="DIN 2014 Bold"/>
                          <a:cs typeface="DIN 2014 Bold"/>
                        </a:rPr>
                        <a:t>Florida</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3"/>
                  </a:ext>
                </a:extLst>
              </a:tr>
              <a:tr h="192405">
                <a:tc>
                  <a:txBody>
                    <a:bodyPr/>
                    <a:lstStyle/>
                    <a:p>
                      <a:pPr marL="102870">
                        <a:lnSpc>
                          <a:spcPct val="100000"/>
                        </a:lnSpc>
                        <a:spcBef>
                          <a:spcPts val="145"/>
                        </a:spcBef>
                      </a:pPr>
                      <a:r>
                        <a:rPr sz="1000" b="1" dirty="0">
                          <a:solidFill>
                            <a:srgbClr val="716A66"/>
                          </a:solidFill>
                          <a:latin typeface="DIN 2014 Bold"/>
                          <a:cs typeface="DIN 2014 Bold"/>
                        </a:rPr>
                        <a:t>West</a:t>
                      </a:r>
                      <a:r>
                        <a:rPr sz="1000" b="1" spc="-20" dirty="0">
                          <a:solidFill>
                            <a:srgbClr val="716A66"/>
                          </a:solidFill>
                          <a:latin typeface="DIN 2014 Bold"/>
                          <a:cs typeface="DIN 2014 Bold"/>
                        </a:rPr>
                        <a:t> </a:t>
                      </a:r>
                      <a:r>
                        <a:rPr sz="1000" b="1" dirty="0">
                          <a:solidFill>
                            <a:srgbClr val="716A66"/>
                          </a:solidFill>
                          <a:latin typeface="DIN 2014 Bold"/>
                          <a:cs typeface="DIN 2014 Bold"/>
                        </a:rPr>
                        <a:t>Virginia</a:t>
                      </a:r>
                      <a:r>
                        <a:rPr sz="1000" b="1" spc="-15" dirty="0">
                          <a:solidFill>
                            <a:srgbClr val="716A66"/>
                          </a:solidFill>
                          <a:latin typeface="DIN 2014 Bold"/>
                          <a:cs typeface="DIN 2014 Bold"/>
                        </a:rPr>
                        <a:t> </a:t>
                      </a:r>
                      <a:r>
                        <a:rPr sz="1000" b="1" dirty="0">
                          <a:solidFill>
                            <a:srgbClr val="716A66"/>
                          </a:solidFill>
                          <a:latin typeface="DIN 2014 Bold"/>
                          <a:cs typeface="DIN 2014 Bold"/>
                        </a:rPr>
                        <a:t>United</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4"/>
                  </a:ext>
                </a:extLst>
              </a:tr>
              <a:tr h="192405">
                <a:tc>
                  <a:txBody>
                    <a:bodyPr/>
                    <a:lstStyle/>
                    <a:p>
                      <a:pPr marL="102870">
                        <a:lnSpc>
                          <a:spcPct val="100000"/>
                        </a:lnSpc>
                        <a:spcBef>
                          <a:spcPts val="145"/>
                        </a:spcBef>
                      </a:pPr>
                      <a:r>
                        <a:rPr sz="1000" b="1" dirty="0">
                          <a:solidFill>
                            <a:srgbClr val="716A66"/>
                          </a:solidFill>
                          <a:latin typeface="DIN 2014 Bold"/>
                          <a:cs typeface="DIN 2014 Bold"/>
                        </a:rPr>
                        <a:t>Harris</a:t>
                      </a:r>
                      <a:r>
                        <a:rPr sz="1000" b="1" spc="-10" dirty="0">
                          <a:solidFill>
                            <a:srgbClr val="716A66"/>
                          </a:solidFill>
                          <a:latin typeface="DIN 2014 Bold"/>
                          <a:cs typeface="DIN 2014 Bold"/>
                        </a:rPr>
                        <a:t> </a:t>
                      </a:r>
                      <a:r>
                        <a:rPr sz="1000" b="1" dirty="0">
                          <a:solidFill>
                            <a:srgbClr val="716A66"/>
                          </a:solidFill>
                          <a:latin typeface="DIN 2014 Bold"/>
                          <a:cs typeface="DIN 2014 Bold"/>
                        </a:rPr>
                        <a:t>County</a:t>
                      </a:r>
                      <a:r>
                        <a:rPr sz="1000" b="1" spc="-10" dirty="0">
                          <a:solidFill>
                            <a:srgbClr val="716A66"/>
                          </a:solidFill>
                          <a:latin typeface="DIN 2014 Bold"/>
                          <a:cs typeface="DIN 2014 Bold"/>
                        </a:rPr>
                        <a:t> </a:t>
                      </a:r>
                      <a:r>
                        <a:rPr sz="1000" b="1" dirty="0">
                          <a:solidFill>
                            <a:srgbClr val="716A66"/>
                          </a:solidFill>
                          <a:latin typeface="DIN 2014 Bold"/>
                          <a:cs typeface="DIN 2014 Bold"/>
                        </a:rPr>
                        <a:t>Hospital</a:t>
                      </a:r>
                      <a:r>
                        <a:rPr sz="1000" b="1" spc="-10" dirty="0">
                          <a:solidFill>
                            <a:srgbClr val="716A66"/>
                          </a:solidFill>
                          <a:latin typeface="DIN 2014 Bold"/>
                          <a:cs typeface="DIN 2014 Bold"/>
                        </a:rPr>
                        <a:t> District</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5"/>
                  </a:ext>
                </a:extLst>
              </a:tr>
              <a:tr h="192405">
                <a:tc>
                  <a:txBody>
                    <a:bodyPr/>
                    <a:lstStyle/>
                    <a:p>
                      <a:pPr marL="102870">
                        <a:lnSpc>
                          <a:spcPct val="100000"/>
                        </a:lnSpc>
                        <a:spcBef>
                          <a:spcPts val="145"/>
                        </a:spcBef>
                      </a:pPr>
                      <a:r>
                        <a:rPr sz="1000" b="1" dirty="0">
                          <a:solidFill>
                            <a:srgbClr val="716A66"/>
                          </a:solidFill>
                          <a:latin typeface="DIN 2014 Bold"/>
                          <a:cs typeface="DIN 2014 Bold"/>
                        </a:rPr>
                        <a:t>Fairview</a:t>
                      </a:r>
                      <a:r>
                        <a:rPr sz="1000" b="1" spc="-3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Services</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6"/>
                  </a:ext>
                </a:extLst>
              </a:tr>
              <a:tr h="192405">
                <a:tc>
                  <a:txBody>
                    <a:bodyPr/>
                    <a:lstStyle/>
                    <a:p>
                      <a:pPr marL="102870">
                        <a:lnSpc>
                          <a:spcPct val="100000"/>
                        </a:lnSpc>
                        <a:spcBef>
                          <a:spcPts val="145"/>
                        </a:spcBef>
                      </a:pPr>
                      <a:r>
                        <a:rPr sz="1000" b="1" spc="-10" dirty="0">
                          <a:solidFill>
                            <a:srgbClr val="716A66"/>
                          </a:solidFill>
                          <a:latin typeface="DIN 2014 Bold"/>
                          <a:cs typeface="DIN 2014 Bold"/>
                        </a:rPr>
                        <a:t>Avera</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7"/>
                  </a:ext>
                </a:extLst>
              </a:tr>
              <a:tr h="192405">
                <a:tc>
                  <a:txBody>
                    <a:bodyPr/>
                    <a:lstStyle/>
                    <a:p>
                      <a:pPr marL="102870">
                        <a:lnSpc>
                          <a:spcPct val="100000"/>
                        </a:lnSpc>
                        <a:spcBef>
                          <a:spcPts val="145"/>
                        </a:spcBef>
                      </a:pPr>
                      <a:r>
                        <a:rPr sz="1000" b="1" dirty="0">
                          <a:solidFill>
                            <a:srgbClr val="716A66"/>
                          </a:solidFill>
                          <a:latin typeface="DIN 2014 Bold"/>
                          <a:cs typeface="DIN 2014 Bold"/>
                        </a:rPr>
                        <a:t>South</a:t>
                      </a:r>
                      <a:r>
                        <a:rPr sz="1000" b="1" spc="-20" dirty="0">
                          <a:solidFill>
                            <a:srgbClr val="716A66"/>
                          </a:solidFill>
                          <a:latin typeface="DIN 2014 Bold"/>
                          <a:cs typeface="DIN 2014 Bold"/>
                        </a:rPr>
                        <a:t> </a:t>
                      </a:r>
                      <a:r>
                        <a:rPr sz="1000" b="1" dirty="0">
                          <a:solidFill>
                            <a:srgbClr val="716A66"/>
                          </a:solidFill>
                          <a:latin typeface="DIN 2014 Bold"/>
                          <a:cs typeface="DIN 2014 Bold"/>
                        </a:rPr>
                        <a:t>Broward</a:t>
                      </a:r>
                      <a:r>
                        <a:rPr sz="1000" b="1" spc="-15" dirty="0">
                          <a:solidFill>
                            <a:srgbClr val="716A66"/>
                          </a:solidFill>
                          <a:latin typeface="DIN 2014 Bold"/>
                          <a:cs typeface="DIN 2014 Bold"/>
                        </a:rPr>
                        <a:t> </a:t>
                      </a:r>
                      <a:r>
                        <a:rPr sz="1000" b="1" dirty="0">
                          <a:solidFill>
                            <a:srgbClr val="716A66"/>
                          </a:solidFill>
                          <a:latin typeface="DIN 2014 Bold"/>
                          <a:cs typeface="DIN 2014 Bold"/>
                        </a:rPr>
                        <a:t>Hospital</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District</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$3,000,000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$5,000,000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8"/>
                  </a:ext>
                </a:extLst>
              </a:tr>
              <a:tr h="192405">
                <a:tc>
                  <a:txBody>
                    <a:bodyPr/>
                    <a:lstStyle/>
                    <a:p>
                      <a:pPr marL="102870">
                        <a:lnSpc>
                          <a:spcPct val="100000"/>
                        </a:lnSpc>
                        <a:spcBef>
                          <a:spcPts val="145"/>
                        </a:spcBef>
                      </a:pPr>
                      <a:r>
                        <a:rPr sz="1000" b="1" dirty="0">
                          <a:solidFill>
                            <a:srgbClr val="716A66"/>
                          </a:solidFill>
                          <a:latin typeface="DIN 2014 Bold"/>
                          <a:cs typeface="DIN 2014 Bold"/>
                        </a:rPr>
                        <a:t>Methodist Health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9"/>
                  </a:ext>
                </a:extLst>
              </a:tr>
              <a:tr h="192405">
                <a:tc>
                  <a:txBody>
                    <a:bodyPr/>
                    <a:lstStyle/>
                    <a:p>
                      <a:pPr marL="102870">
                        <a:lnSpc>
                          <a:spcPct val="100000"/>
                        </a:lnSpc>
                        <a:spcBef>
                          <a:spcPts val="145"/>
                        </a:spcBef>
                      </a:pPr>
                      <a:r>
                        <a:rPr sz="1000" b="1" spc="-10" dirty="0">
                          <a:solidFill>
                            <a:srgbClr val="716A66"/>
                          </a:solidFill>
                          <a:latin typeface="DIN 2014 Bold"/>
                          <a:cs typeface="DIN 2014 Bold"/>
                        </a:rPr>
                        <a:t>Premier,</a:t>
                      </a:r>
                      <a:r>
                        <a:rPr sz="1000" b="1"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20"/>
                  </a:ext>
                </a:extLst>
              </a:tr>
              <a:tr h="192405">
                <a:tc>
                  <a:txBody>
                    <a:bodyPr/>
                    <a:lstStyle/>
                    <a:p>
                      <a:pPr marL="102870">
                        <a:lnSpc>
                          <a:spcPct val="100000"/>
                        </a:lnSpc>
                        <a:spcBef>
                          <a:spcPts val="145"/>
                        </a:spcBef>
                      </a:pPr>
                      <a:r>
                        <a:rPr sz="1000" b="1" dirty="0">
                          <a:solidFill>
                            <a:srgbClr val="716A66"/>
                          </a:solidFill>
                          <a:latin typeface="DIN 2014 Bold"/>
                          <a:cs typeface="DIN 2014 Bold"/>
                        </a:rPr>
                        <a:t>Bon</a:t>
                      </a:r>
                      <a:r>
                        <a:rPr sz="1000" b="1" spc="-20" dirty="0">
                          <a:solidFill>
                            <a:srgbClr val="716A66"/>
                          </a:solidFill>
                          <a:latin typeface="DIN 2014 Bold"/>
                          <a:cs typeface="DIN 2014 Bold"/>
                        </a:rPr>
                        <a:t> </a:t>
                      </a:r>
                      <a:r>
                        <a:rPr sz="1000" b="1" dirty="0">
                          <a:solidFill>
                            <a:srgbClr val="716A66"/>
                          </a:solidFill>
                          <a:latin typeface="DIN 2014 Bold"/>
                          <a:cs typeface="DIN 2014 Bold"/>
                        </a:rPr>
                        <a:t>Secours</a:t>
                      </a:r>
                      <a:r>
                        <a:rPr sz="1000" b="1" spc="-20" dirty="0">
                          <a:solidFill>
                            <a:srgbClr val="716A66"/>
                          </a:solidFill>
                          <a:latin typeface="DIN 2014 Bold"/>
                          <a:cs typeface="DIN 2014 Bold"/>
                        </a:rPr>
                        <a:t> </a:t>
                      </a:r>
                      <a:r>
                        <a:rPr sz="1000" b="1" dirty="0">
                          <a:solidFill>
                            <a:srgbClr val="716A66"/>
                          </a:solidFill>
                          <a:latin typeface="DIN 2014 Bold"/>
                          <a:cs typeface="DIN 2014 Bold"/>
                        </a:rPr>
                        <a:t>Mercy</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20" dirty="0">
                          <a:solidFill>
                            <a:srgbClr val="716A66"/>
                          </a:solidFill>
                          <a:latin typeface="DIN 2014 Bold"/>
                          <a:cs typeface="DIN 2014 Bold"/>
                        </a:rPr>
                        <a:t> 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21"/>
                  </a:ext>
                </a:extLst>
              </a:tr>
              <a:tr h="192405">
                <a:tc>
                  <a:txBody>
                    <a:bodyPr/>
                    <a:lstStyle/>
                    <a:p>
                      <a:pPr marL="102870">
                        <a:lnSpc>
                          <a:spcPct val="100000"/>
                        </a:lnSpc>
                        <a:spcBef>
                          <a:spcPts val="145"/>
                        </a:spcBef>
                      </a:pPr>
                      <a:r>
                        <a:rPr sz="1000" b="1" dirty="0">
                          <a:solidFill>
                            <a:srgbClr val="716A66"/>
                          </a:solidFill>
                          <a:latin typeface="DIN 2014 Bold"/>
                          <a:cs typeface="DIN 2014 Bold"/>
                        </a:rPr>
                        <a:t>UPMC</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22"/>
                  </a:ext>
                </a:extLst>
              </a:tr>
              <a:tr h="192405">
                <a:tc>
                  <a:txBody>
                    <a:bodyPr/>
                    <a:lstStyle/>
                    <a:p>
                      <a:pPr marL="102870">
                        <a:lnSpc>
                          <a:spcPct val="100000"/>
                        </a:lnSpc>
                        <a:spcBef>
                          <a:spcPts val="145"/>
                        </a:spcBef>
                      </a:pPr>
                      <a:r>
                        <a:rPr sz="1000" b="1" dirty="0">
                          <a:solidFill>
                            <a:srgbClr val="716A66"/>
                          </a:solidFill>
                          <a:latin typeface="DIN 2014 Bold"/>
                          <a:cs typeface="DIN 2014 Bold"/>
                        </a:rPr>
                        <a:t>Champs</a:t>
                      </a:r>
                      <a:r>
                        <a:rPr sz="1000" b="1" spc="-35" dirty="0">
                          <a:solidFill>
                            <a:srgbClr val="716A66"/>
                          </a:solidFill>
                          <a:latin typeface="DIN 2014 Bold"/>
                          <a:cs typeface="DIN 2014 Bold"/>
                        </a:rPr>
                        <a:t> </a:t>
                      </a:r>
                      <a:r>
                        <a:rPr sz="1000" b="1" spc="-10" dirty="0">
                          <a:solidFill>
                            <a:srgbClr val="716A66"/>
                          </a:solidFill>
                          <a:latin typeface="DIN 2014 Bold"/>
                          <a:cs typeface="DIN 2014 Bold"/>
                        </a:rPr>
                        <a:t>Healthcare</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23"/>
                  </a:ext>
                </a:extLst>
              </a:tr>
              <a:tr h="192405">
                <a:tc>
                  <a:txBody>
                    <a:bodyPr/>
                    <a:lstStyle/>
                    <a:p>
                      <a:pPr marL="102870">
                        <a:lnSpc>
                          <a:spcPct val="100000"/>
                        </a:lnSpc>
                        <a:spcBef>
                          <a:spcPts val="145"/>
                        </a:spcBef>
                      </a:pPr>
                      <a:r>
                        <a:rPr sz="1000" b="1" dirty="0">
                          <a:solidFill>
                            <a:srgbClr val="716A66"/>
                          </a:solidFill>
                          <a:latin typeface="DIN 2014 Bold"/>
                          <a:cs typeface="DIN 2014 Bold"/>
                        </a:rPr>
                        <a:t>St</a:t>
                      </a:r>
                      <a:r>
                        <a:rPr sz="1000" b="1" spc="-15" dirty="0">
                          <a:solidFill>
                            <a:srgbClr val="716A66"/>
                          </a:solidFill>
                          <a:latin typeface="DIN 2014 Bold"/>
                          <a:cs typeface="DIN 2014 Bold"/>
                        </a:rPr>
                        <a:t> </a:t>
                      </a:r>
                      <a:r>
                        <a:rPr sz="1000" b="1" dirty="0">
                          <a:solidFill>
                            <a:srgbClr val="716A66"/>
                          </a:solidFill>
                          <a:latin typeface="DIN 2014 Bold"/>
                          <a:cs typeface="DIN 2014 Bold"/>
                        </a:rPr>
                        <a:t>Luke's</a:t>
                      </a:r>
                      <a:r>
                        <a:rPr sz="1000" b="1" spc="-15" dirty="0">
                          <a:solidFill>
                            <a:srgbClr val="716A66"/>
                          </a:solidFill>
                          <a:latin typeface="DIN 2014 Bold"/>
                          <a:cs typeface="DIN 2014 Bold"/>
                        </a:rPr>
                        <a:t> </a:t>
                      </a:r>
                      <a:r>
                        <a:rPr sz="1000" b="1" dirty="0">
                          <a:solidFill>
                            <a:srgbClr val="716A66"/>
                          </a:solidFill>
                          <a:latin typeface="DIN 2014 Bold"/>
                          <a:cs typeface="DIN 2014 Bold"/>
                        </a:rPr>
                        <a:t>University</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0" dirty="0">
                          <a:solidFill>
                            <a:srgbClr val="716A66"/>
                          </a:solidFill>
                          <a:latin typeface="DIN 2014 Bold"/>
                          <a:cs typeface="DIN 2014 Bold"/>
                        </a:rPr>
                        <a:t> Network</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24"/>
                  </a:ext>
                </a:extLst>
              </a:tr>
              <a:tr h="192405">
                <a:tc>
                  <a:txBody>
                    <a:bodyPr/>
                    <a:lstStyle/>
                    <a:p>
                      <a:pPr marL="102870">
                        <a:lnSpc>
                          <a:spcPct val="100000"/>
                        </a:lnSpc>
                        <a:spcBef>
                          <a:spcPts val="85"/>
                        </a:spcBef>
                      </a:pPr>
                      <a:r>
                        <a:rPr sz="1000" b="1" spc="-20" dirty="0">
                          <a:solidFill>
                            <a:srgbClr val="716A66"/>
                          </a:solidFill>
                          <a:latin typeface="DIN 2014 Bold"/>
                          <a:cs typeface="DIN 2014 Bold"/>
                        </a:rPr>
                        <a:t>Texas</a:t>
                      </a:r>
                      <a:r>
                        <a:rPr sz="1000" b="1" spc="-1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Resources</a:t>
                      </a:r>
                      <a:endParaRPr sz="1000">
                        <a:latin typeface="DIN 2014 Bold"/>
                        <a:cs typeface="DIN 2014 Bold"/>
                      </a:endParaRPr>
                    </a:p>
                  </a:txBody>
                  <a:tcPr marL="0" marR="0" marT="1079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tc>
                  <a:txBody>
                    <a:bodyPr/>
                    <a:lstStyle/>
                    <a:p>
                      <a:pPr marL="90805">
                        <a:lnSpc>
                          <a:spcPct val="100000"/>
                        </a:lnSpc>
                        <a:spcBef>
                          <a:spcPts val="8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079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extLst>
                  <a:ext uri="{0D108BD9-81ED-4DB2-BD59-A6C34878D82A}">
                    <a16:rowId xmlns:a16="http://schemas.microsoft.com/office/drawing/2014/main" val="10025"/>
                  </a:ext>
                </a:extLst>
              </a:tr>
            </a:tbl>
          </a:graphicData>
        </a:graphic>
      </p:graphicFrame>
      <p:graphicFrame>
        <p:nvGraphicFramePr>
          <p:cNvPr id="10" name="object 5">
            <a:extLst>
              <a:ext uri="{FF2B5EF4-FFF2-40B4-BE49-F238E27FC236}">
                <a16:creationId xmlns:a16="http://schemas.microsoft.com/office/drawing/2014/main" id="{9E48EBDC-526B-0B24-DB35-0DAA1CD8AD38}"/>
              </a:ext>
            </a:extLst>
          </p:cNvPr>
          <p:cNvGraphicFramePr>
            <a:graphicFrameLocks noGrp="1"/>
          </p:cNvGraphicFramePr>
          <p:nvPr/>
        </p:nvGraphicFramePr>
        <p:xfrm>
          <a:off x="6259067" y="1453133"/>
          <a:ext cx="5060315" cy="5033645"/>
        </p:xfrm>
        <a:graphic>
          <a:graphicData uri="http://schemas.openxmlformats.org/drawingml/2006/table">
            <a:tbl>
              <a:tblPr firstRow="1" bandRow="1">
                <a:tableStyleId>{2D5ABB26-0587-4C30-8999-92F81FD0307C}</a:tableStyleId>
              </a:tblPr>
              <a:tblGrid>
                <a:gridCol w="2767965">
                  <a:extLst>
                    <a:ext uri="{9D8B030D-6E8A-4147-A177-3AD203B41FA5}">
                      <a16:colId xmlns:a16="http://schemas.microsoft.com/office/drawing/2014/main" val="20000"/>
                    </a:ext>
                  </a:extLst>
                </a:gridCol>
                <a:gridCol w="2292350">
                  <a:extLst>
                    <a:ext uri="{9D8B030D-6E8A-4147-A177-3AD203B41FA5}">
                      <a16:colId xmlns:a16="http://schemas.microsoft.com/office/drawing/2014/main" val="20001"/>
                    </a:ext>
                  </a:extLst>
                </a:gridCol>
              </a:tblGrid>
              <a:tr h="223520">
                <a:tc>
                  <a:txBody>
                    <a:bodyPr/>
                    <a:lstStyle/>
                    <a:p>
                      <a:pPr marL="82550">
                        <a:lnSpc>
                          <a:spcPct val="100000"/>
                        </a:lnSpc>
                        <a:spcBef>
                          <a:spcPts val="385"/>
                        </a:spcBef>
                      </a:pPr>
                      <a:r>
                        <a:rPr sz="800" b="1" dirty="0">
                          <a:solidFill>
                            <a:srgbClr val="FFFFFF"/>
                          </a:solidFill>
                          <a:latin typeface="DIN 2014 Bold"/>
                          <a:cs typeface="DIN 2014 Bold"/>
                        </a:rPr>
                        <a:t>SYSTEM</a:t>
                      </a:r>
                      <a:r>
                        <a:rPr sz="800" b="1" spc="310" dirty="0">
                          <a:solidFill>
                            <a:srgbClr val="FFFFFF"/>
                          </a:solidFill>
                          <a:latin typeface="DIN 2014 Bold"/>
                          <a:cs typeface="DIN 2014 Bold"/>
                        </a:rPr>
                        <a:t> </a:t>
                      </a:r>
                      <a:r>
                        <a:rPr sz="800" b="1" spc="30" dirty="0">
                          <a:solidFill>
                            <a:srgbClr val="FFFFFF"/>
                          </a:solidFill>
                          <a:latin typeface="DIN 2014 Bold"/>
                          <a:cs typeface="DIN 2014 Bold"/>
                        </a:rPr>
                        <a:t>NAME</a:t>
                      </a:r>
                      <a:endParaRPr sz="800">
                        <a:latin typeface="DIN 2014 Bold"/>
                        <a:cs typeface="DIN 2014 Bold"/>
                      </a:endParaRPr>
                    </a:p>
                  </a:txBody>
                  <a:tcPr marL="0" marR="0" marT="48895" marB="0">
                    <a:lnL w="3175">
                      <a:solidFill>
                        <a:srgbClr val="D4D2D1"/>
                      </a:solidFill>
                      <a:prstDash val="solid"/>
                    </a:lnL>
                    <a:lnR w="3175">
                      <a:solidFill>
                        <a:srgbClr val="D4D2D1"/>
                      </a:solidFill>
                      <a:prstDash val="solid"/>
                    </a:lnR>
                    <a:lnB w="6350">
                      <a:solidFill>
                        <a:srgbClr val="E8E5E4"/>
                      </a:solidFill>
                      <a:prstDash val="solid"/>
                    </a:lnB>
                    <a:solidFill>
                      <a:srgbClr val="716A66"/>
                    </a:solidFill>
                  </a:tcPr>
                </a:tc>
                <a:tc>
                  <a:txBody>
                    <a:bodyPr/>
                    <a:lstStyle/>
                    <a:p>
                      <a:pPr marL="91440">
                        <a:lnSpc>
                          <a:spcPct val="100000"/>
                        </a:lnSpc>
                        <a:spcBef>
                          <a:spcPts val="385"/>
                        </a:spcBef>
                      </a:pPr>
                      <a:r>
                        <a:rPr sz="800" b="1" dirty="0">
                          <a:solidFill>
                            <a:srgbClr val="FFFFFF"/>
                          </a:solidFill>
                          <a:latin typeface="DIN 2014 Bold"/>
                          <a:cs typeface="DIN 2014 Bold"/>
                        </a:rPr>
                        <a:t>ANNUAL</a:t>
                      </a:r>
                      <a:r>
                        <a:rPr sz="800" b="1" spc="305" dirty="0">
                          <a:solidFill>
                            <a:srgbClr val="FFFFFF"/>
                          </a:solidFill>
                          <a:latin typeface="DIN 2014 Bold"/>
                          <a:cs typeface="DIN 2014 Bold"/>
                        </a:rPr>
                        <a:t> </a:t>
                      </a:r>
                      <a:r>
                        <a:rPr sz="800" b="1" dirty="0">
                          <a:solidFill>
                            <a:srgbClr val="FFFFFF"/>
                          </a:solidFill>
                          <a:latin typeface="DIN 2014 Bold"/>
                          <a:cs typeface="DIN 2014 Bold"/>
                        </a:rPr>
                        <a:t>SALES</a:t>
                      </a:r>
                      <a:r>
                        <a:rPr sz="800" b="1" spc="310" dirty="0">
                          <a:solidFill>
                            <a:srgbClr val="FFFFFF"/>
                          </a:solidFill>
                          <a:latin typeface="DIN 2014 Bold"/>
                          <a:cs typeface="DIN 2014 Bold"/>
                        </a:rPr>
                        <a:t> </a:t>
                      </a:r>
                      <a:r>
                        <a:rPr sz="800" b="1" dirty="0">
                          <a:solidFill>
                            <a:srgbClr val="FFFFFF"/>
                          </a:solidFill>
                          <a:latin typeface="DIN 2014 Bold"/>
                          <a:cs typeface="DIN 2014 Bold"/>
                        </a:rPr>
                        <a:t>VOLUME</a:t>
                      </a:r>
                      <a:r>
                        <a:rPr sz="800" b="1" spc="305" dirty="0">
                          <a:solidFill>
                            <a:srgbClr val="FFFFFF"/>
                          </a:solidFill>
                          <a:latin typeface="DIN 2014 Bold"/>
                          <a:cs typeface="DIN 2014 Bold"/>
                        </a:rPr>
                        <a:t> </a:t>
                      </a:r>
                      <a:r>
                        <a:rPr sz="800" b="1" spc="30" dirty="0">
                          <a:solidFill>
                            <a:srgbClr val="FFFFFF"/>
                          </a:solidFill>
                          <a:latin typeface="DIN 2014 Bold"/>
                          <a:cs typeface="DIN 2014 Bold"/>
                        </a:rPr>
                        <a:t>RANGE</a:t>
                      </a:r>
                      <a:endParaRPr sz="800">
                        <a:latin typeface="DIN 2014 Bold"/>
                        <a:cs typeface="DIN 2014 Bold"/>
                      </a:endParaRPr>
                    </a:p>
                  </a:txBody>
                  <a:tcPr marL="0" marR="0" marT="48895" marB="0">
                    <a:lnL w="3175">
                      <a:solidFill>
                        <a:srgbClr val="D4D2D1"/>
                      </a:solidFill>
                      <a:prstDash val="solid"/>
                    </a:lnL>
                    <a:lnB w="6350">
                      <a:solidFill>
                        <a:srgbClr val="E8E5E4"/>
                      </a:solidFill>
                      <a:prstDash val="solid"/>
                    </a:lnB>
                    <a:solidFill>
                      <a:srgbClr val="716A66"/>
                    </a:solidFill>
                  </a:tcPr>
                </a:tc>
                <a:extLst>
                  <a:ext uri="{0D108BD9-81ED-4DB2-BD59-A6C34878D82A}">
                    <a16:rowId xmlns:a16="http://schemas.microsoft.com/office/drawing/2014/main" val="10000"/>
                  </a:ext>
                </a:extLst>
              </a:tr>
              <a:tr h="192405">
                <a:tc>
                  <a:txBody>
                    <a:bodyPr/>
                    <a:lstStyle/>
                    <a:p>
                      <a:pPr marL="102870">
                        <a:lnSpc>
                          <a:spcPct val="100000"/>
                        </a:lnSpc>
                        <a:spcBef>
                          <a:spcPts val="150"/>
                        </a:spcBef>
                      </a:pPr>
                      <a:r>
                        <a:rPr sz="1000" b="1" spc="-10" dirty="0">
                          <a:solidFill>
                            <a:srgbClr val="716A66"/>
                          </a:solidFill>
                          <a:latin typeface="DIN 2014 Bold"/>
                          <a:cs typeface="DIN 2014 Bold"/>
                        </a:rPr>
                        <a:t>Peacehealth</a:t>
                      </a:r>
                      <a:endParaRPr sz="1000">
                        <a:latin typeface="DIN 2014 Bold"/>
                        <a:cs typeface="DIN 2014 Bold"/>
                      </a:endParaRPr>
                    </a:p>
                  </a:txBody>
                  <a:tcPr marL="0" marR="0" marT="1905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50"/>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905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192405">
                <a:tc>
                  <a:txBody>
                    <a:bodyPr/>
                    <a:lstStyle/>
                    <a:p>
                      <a:pPr marL="102870">
                        <a:lnSpc>
                          <a:spcPct val="100000"/>
                        </a:lnSpc>
                        <a:spcBef>
                          <a:spcPts val="145"/>
                        </a:spcBef>
                      </a:pPr>
                      <a:r>
                        <a:rPr sz="1000" b="1" dirty="0">
                          <a:solidFill>
                            <a:srgbClr val="716A66"/>
                          </a:solidFill>
                          <a:latin typeface="DIN 2014 Bold"/>
                          <a:cs typeface="DIN 2014 Bold"/>
                        </a:rPr>
                        <a:t>Pandion</a:t>
                      </a:r>
                      <a:r>
                        <a:rPr sz="1000" b="1" spc="-30" dirty="0">
                          <a:solidFill>
                            <a:srgbClr val="716A66"/>
                          </a:solidFill>
                          <a:latin typeface="DIN 2014 Bold"/>
                          <a:cs typeface="DIN 2014 Bold"/>
                        </a:rPr>
                        <a:t> </a:t>
                      </a:r>
                      <a:r>
                        <a:rPr sz="1000" b="1" dirty="0">
                          <a:solidFill>
                            <a:srgbClr val="716A66"/>
                          </a:solidFill>
                          <a:latin typeface="DIN 2014 Bold"/>
                          <a:cs typeface="DIN 2014 Bold"/>
                        </a:rPr>
                        <a:t>Optimization</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Alliance</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192405">
                <a:tc>
                  <a:txBody>
                    <a:bodyPr/>
                    <a:lstStyle/>
                    <a:p>
                      <a:pPr marL="102870">
                        <a:lnSpc>
                          <a:spcPct val="100000"/>
                        </a:lnSpc>
                        <a:spcBef>
                          <a:spcPts val="70"/>
                        </a:spcBef>
                      </a:pPr>
                      <a:r>
                        <a:rPr sz="1000" b="1" spc="-10" dirty="0">
                          <a:solidFill>
                            <a:srgbClr val="716A66"/>
                          </a:solidFill>
                          <a:latin typeface="DIN 2014 Bold"/>
                          <a:cs typeface="DIN 2014 Bold"/>
                        </a:rPr>
                        <a:t>Wakemed</a:t>
                      </a:r>
                      <a:endParaRPr sz="1000">
                        <a:latin typeface="DIN 2014 Bold"/>
                        <a:cs typeface="DIN 2014 Bold"/>
                      </a:endParaRPr>
                    </a:p>
                  </a:txBody>
                  <a:tcPr marL="0" marR="0" marT="8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192405">
                <a:tc>
                  <a:txBody>
                    <a:bodyPr/>
                    <a:lstStyle/>
                    <a:p>
                      <a:pPr marL="102870">
                        <a:lnSpc>
                          <a:spcPct val="100000"/>
                        </a:lnSpc>
                        <a:spcBef>
                          <a:spcPts val="145"/>
                        </a:spcBef>
                      </a:pPr>
                      <a:r>
                        <a:rPr sz="1000" b="1" dirty="0">
                          <a:solidFill>
                            <a:srgbClr val="716A66"/>
                          </a:solidFill>
                          <a:latin typeface="DIN 2014 Bold"/>
                          <a:cs typeface="DIN 2014 Bold"/>
                        </a:rPr>
                        <a:t>Woman's</a:t>
                      </a:r>
                      <a:r>
                        <a:rPr sz="1000" b="1" spc="-25" dirty="0">
                          <a:solidFill>
                            <a:srgbClr val="716A66"/>
                          </a:solidFill>
                          <a:latin typeface="DIN 2014 Bold"/>
                          <a:cs typeface="DIN 2014 Bold"/>
                        </a:rPr>
                        <a:t> </a:t>
                      </a:r>
                      <a:r>
                        <a:rPr sz="1000" b="1" dirty="0">
                          <a:solidFill>
                            <a:srgbClr val="716A66"/>
                          </a:solidFill>
                          <a:latin typeface="DIN 2014 Bold"/>
                          <a:cs typeface="DIN 2014 Bold"/>
                        </a:rPr>
                        <a:t>Hospital</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Foundation</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192405">
                <a:tc>
                  <a:txBody>
                    <a:bodyPr/>
                    <a:lstStyle/>
                    <a:p>
                      <a:pPr marL="102870">
                        <a:lnSpc>
                          <a:spcPct val="100000"/>
                        </a:lnSpc>
                        <a:spcBef>
                          <a:spcPts val="145"/>
                        </a:spcBef>
                      </a:pPr>
                      <a:r>
                        <a:rPr sz="1000" b="1" dirty="0">
                          <a:solidFill>
                            <a:srgbClr val="716A66"/>
                          </a:solidFill>
                          <a:latin typeface="DIN 2014 Bold"/>
                          <a:cs typeface="DIN 2014 Bold"/>
                        </a:rPr>
                        <a:t>Acadia</a:t>
                      </a:r>
                      <a:r>
                        <a:rPr sz="1000" b="1" spc="-30" dirty="0">
                          <a:solidFill>
                            <a:srgbClr val="716A66"/>
                          </a:solidFill>
                          <a:latin typeface="DIN 2014 Bold"/>
                          <a:cs typeface="DIN 2014 Bold"/>
                        </a:rPr>
                        <a:t> </a:t>
                      </a:r>
                      <a:r>
                        <a:rPr sz="1000" b="1" dirty="0">
                          <a:solidFill>
                            <a:srgbClr val="716A66"/>
                          </a:solidFill>
                          <a:latin typeface="DIN 2014 Bold"/>
                          <a:cs typeface="DIN 2014 Bold"/>
                        </a:rPr>
                        <a:t>Management</a:t>
                      </a:r>
                      <a:r>
                        <a:rPr sz="1000" b="1" spc="-30" dirty="0">
                          <a:solidFill>
                            <a:srgbClr val="716A66"/>
                          </a:solidFill>
                          <a:latin typeface="DIN 2014 Bold"/>
                          <a:cs typeface="DIN 2014 Bold"/>
                        </a:rPr>
                        <a:t> </a:t>
                      </a:r>
                      <a:r>
                        <a:rPr sz="1000" b="1" dirty="0">
                          <a:solidFill>
                            <a:srgbClr val="716A66"/>
                          </a:solidFill>
                          <a:latin typeface="DIN 2014 Bold"/>
                          <a:cs typeface="DIN 2014 Bold"/>
                        </a:rPr>
                        <a:t>Company</a:t>
                      </a:r>
                      <a:r>
                        <a:rPr sz="1000" b="1" spc="-30" dirty="0">
                          <a:solidFill>
                            <a:srgbClr val="716A66"/>
                          </a:solidFill>
                          <a:latin typeface="DIN 2014 Bold"/>
                          <a:cs typeface="DIN 2014 Bold"/>
                        </a:rPr>
                        <a:t> </a:t>
                      </a:r>
                      <a:r>
                        <a:rPr sz="1000" b="1" spc="-25" dirty="0">
                          <a:solidFill>
                            <a:srgbClr val="716A66"/>
                          </a:solidFill>
                          <a:latin typeface="DIN 2014 Bold"/>
                          <a:cs typeface="DIN 2014 Bold"/>
                        </a:rPr>
                        <a:t>LLC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192405">
                <a:tc>
                  <a:txBody>
                    <a:bodyPr/>
                    <a:lstStyle/>
                    <a:p>
                      <a:pPr marL="102870">
                        <a:lnSpc>
                          <a:spcPct val="100000"/>
                        </a:lnSpc>
                        <a:spcBef>
                          <a:spcPts val="145"/>
                        </a:spcBef>
                      </a:pPr>
                      <a:r>
                        <a:rPr sz="1000" b="1" dirty="0">
                          <a:solidFill>
                            <a:srgbClr val="716A66"/>
                          </a:solidFill>
                          <a:latin typeface="DIN 2014 Bold"/>
                          <a:cs typeface="DIN 2014 Bold"/>
                        </a:rPr>
                        <a:t>H.</a:t>
                      </a:r>
                      <a:r>
                        <a:rPr sz="1000" b="1" spc="-5" dirty="0">
                          <a:solidFill>
                            <a:srgbClr val="716A66"/>
                          </a:solidFill>
                          <a:latin typeface="DIN 2014 Bold"/>
                          <a:cs typeface="DIN 2014 Bold"/>
                        </a:rPr>
                        <a:t> </a:t>
                      </a:r>
                      <a:r>
                        <a:rPr sz="1000" b="1" dirty="0">
                          <a:solidFill>
                            <a:srgbClr val="716A66"/>
                          </a:solidFill>
                          <a:latin typeface="DIN 2014 Bold"/>
                          <a:cs typeface="DIN 2014 Bold"/>
                        </a:rPr>
                        <a:t>Lee</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Moffitt</a:t>
                      </a:r>
                      <a:r>
                        <a:rPr sz="1000" b="1" spc="-5" dirty="0">
                          <a:solidFill>
                            <a:srgbClr val="716A66"/>
                          </a:solidFill>
                          <a:latin typeface="DIN 2014 Bold"/>
                          <a:cs typeface="DIN 2014 Bold"/>
                        </a:rPr>
                        <a:t> </a:t>
                      </a:r>
                      <a:r>
                        <a:rPr sz="1000" b="1" dirty="0">
                          <a:solidFill>
                            <a:srgbClr val="716A66"/>
                          </a:solidFill>
                          <a:latin typeface="DIN 2014 Bold"/>
                          <a:cs typeface="DIN 2014 Bold"/>
                        </a:rPr>
                        <a:t>Hospital </a:t>
                      </a:r>
                      <a:r>
                        <a:rPr sz="1000" b="1" spc="-10" dirty="0">
                          <a:solidFill>
                            <a:srgbClr val="716A66"/>
                          </a:solidFill>
                          <a:latin typeface="DIN 2014 Bold"/>
                          <a:cs typeface="DIN 2014 Bold"/>
                        </a:rPr>
                        <a:t>Center</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192405">
                <a:tc>
                  <a:txBody>
                    <a:bodyPr/>
                    <a:lstStyle/>
                    <a:p>
                      <a:pPr marL="102870">
                        <a:lnSpc>
                          <a:spcPct val="100000"/>
                        </a:lnSpc>
                        <a:spcBef>
                          <a:spcPts val="145"/>
                        </a:spcBef>
                      </a:pPr>
                      <a:r>
                        <a:rPr sz="1000" b="1" dirty="0">
                          <a:solidFill>
                            <a:srgbClr val="716A66"/>
                          </a:solidFill>
                          <a:latin typeface="DIN 2014 Bold"/>
                          <a:cs typeface="DIN 2014 Bold"/>
                        </a:rPr>
                        <a:t>The</a:t>
                      </a:r>
                      <a:r>
                        <a:rPr sz="1000" b="1" spc="-20" dirty="0">
                          <a:solidFill>
                            <a:srgbClr val="716A66"/>
                          </a:solidFill>
                          <a:latin typeface="DIN 2014 Bold"/>
                          <a:cs typeface="DIN 2014 Bold"/>
                        </a:rPr>
                        <a:t> </a:t>
                      </a:r>
                      <a:r>
                        <a:rPr sz="1000" b="1" dirty="0">
                          <a:solidFill>
                            <a:srgbClr val="716A66"/>
                          </a:solidFill>
                          <a:latin typeface="DIN 2014 Bold"/>
                          <a:cs typeface="DIN 2014 Bold"/>
                        </a:rPr>
                        <a:t>Moses</a:t>
                      </a:r>
                      <a:r>
                        <a:rPr sz="1000" b="1" spc="-15" dirty="0">
                          <a:solidFill>
                            <a:srgbClr val="716A66"/>
                          </a:solidFill>
                          <a:latin typeface="DIN 2014 Bold"/>
                          <a:cs typeface="DIN 2014 Bold"/>
                        </a:rPr>
                        <a:t> </a:t>
                      </a:r>
                      <a:r>
                        <a:rPr sz="1000" b="1" dirty="0">
                          <a:solidFill>
                            <a:srgbClr val="716A66"/>
                          </a:solidFill>
                          <a:latin typeface="DIN 2014 Bold"/>
                          <a:cs typeface="DIN 2014 Bold"/>
                        </a:rPr>
                        <a:t>H</a:t>
                      </a:r>
                      <a:r>
                        <a:rPr sz="1000" b="1" spc="-15" dirty="0">
                          <a:solidFill>
                            <a:srgbClr val="716A66"/>
                          </a:solidFill>
                          <a:latin typeface="DIN 2014 Bold"/>
                          <a:cs typeface="DIN 2014 Bold"/>
                        </a:rPr>
                        <a:t> </a:t>
                      </a:r>
                      <a:r>
                        <a:rPr sz="1000" b="1" dirty="0">
                          <a:solidFill>
                            <a:srgbClr val="716A66"/>
                          </a:solidFill>
                          <a:latin typeface="DIN 2014 Bold"/>
                          <a:cs typeface="DIN 2014 Bold"/>
                        </a:rPr>
                        <a:t>Cone</a:t>
                      </a:r>
                      <a:r>
                        <a:rPr sz="1000" b="1" spc="-15" dirty="0">
                          <a:solidFill>
                            <a:srgbClr val="716A66"/>
                          </a:solidFill>
                          <a:latin typeface="DIN 2014 Bold"/>
                          <a:cs typeface="DIN 2014 Bold"/>
                        </a:rPr>
                        <a:t> </a:t>
                      </a:r>
                      <a:r>
                        <a:rPr sz="1000" b="1" dirty="0">
                          <a:solidFill>
                            <a:srgbClr val="716A66"/>
                          </a:solidFill>
                          <a:latin typeface="DIN 2014 Bold"/>
                          <a:cs typeface="DIN 2014 Bold"/>
                        </a:rPr>
                        <a:t>Memorial</a:t>
                      </a:r>
                      <a:r>
                        <a:rPr sz="1000" b="1" spc="-15" dirty="0">
                          <a:solidFill>
                            <a:srgbClr val="716A66"/>
                          </a:solidFill>
                          <a:latin typeface="DIN 2014 Bold"/>
                          <a:cs typeface="DIN 2014 Bold"/>
                        </a:rPr>
                        <a:t> </a:t>
                      </a:r>
                      <a:r>
                        <a:rPr sz="1000" b="1" dirty="0">
                          <a:solidFill>
                            <a:srgbClr val="716A66"/>
                          </a:solidFill>
                          <a:latin typeface="DIN 2014 Bold"/>
                          <a:cs typeface="DIN 2014 Bold"/>
                        </a:rPr>
                        <a:t>Hospital</a:t>
                      </a:r>
                      <a:r>
                        <a:rPr sz="1000" b="1" spc="-15" dirty="0">
                          <a:solidFill>
                            <a:srgbClr val="716A66"/>
                          </a:solidFill>
                          <a:latin typeface="DIN 2014 Bold"/>
                          <a:cs typeface="DIN 2014 Bold"/>
                        </a:rPr>
                        <a:t> </a:t>
                      </a:r>
                      <a:r>
                        <a:rPr sz="1000" b="1" dirty="0">
                          <a:solidFill>
                            <a:srgbClr val="716A66"/>
                          </a:solidFill>
                          <a:latin typeface="DIN 2014 Bold"/>
                          <a:cs typeface="DIN 2014 Bold"/>
                        </a:rPr>
                        <a:t>-</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Parent</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192405">
                <a:tc>
                  <a:txBody>
                    <a:bodyPr/>
                    <a:lstStyle/>
                    <a:p>
                      <a:pPr marL="102870">
                        <a:lnSpc>
                          <a:spcPct val="100000"/>
                        </a:lnSpc>
                        <a:spcBef>
                          <a:spcPts val="70"/>
                        </a:spcBef>
                      </a:pPr>
                      <a:r>
                        <a:rPr sz="1000" b="1" spc="-10" dirty="0">
                          <a:solidFill>
                            <a:srgbClr val="716A66"/>
                          </a:solidFill>
                          <a:latin typeface="DIN 2014 Bold"/>
                          <a:cs typeface="DIN 2014 Bold"/>
                        </a:rPr>
                        <a:t>Yankee</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Alliance</a:t>
                      </a:r>
                      <a:endParaRPr sz="1000">
                        <a:latin typeface="DIN 2014 Bold"/>
                        <a:cs typeface="DIN 2014 Bold"/>
                      </a:endParaRPr>
                    </a:p>
                  </a:txBody>
                  <a:tcPr marL="0" marR="0" marT="8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$2,000,000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$3,000,000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192405">
                <a:tc>
                  <a:txBody>
                    <a:bodyPr/>
                    <a:lstStyle/>
                    <a:p>
                      <a:pPr marL="102870">
                        <a:lnSpc>
                          <a:spcPct val="100000"/>
                        </a:lnSpc>
                        <a:spcBef>
                          <a:spcPts val="145"/>
                        </a:spcBef>
                      </a:pPr>
                      <a:r>
                        <a:rPr sz="1000" b="1" dirty="0">
                          <a:solidFill>
                            <a:srgbClr val="716A66"/>
                          </a:solidFill>
                          <a:latin typeface="DIN 2014 Bold"/>
                          <a:cs typeface="DIN 2014 Bold"/>
                        </a:rPr>
                        <a:t>Capstone</a:t>
                      </a:r>
                      <a:r>
                        <a:rPr sz="1000" b="1" spc="-1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0" dirty="0">
                          <a:solidFill>
                            <a:srgbClr val="716A66"/>
                          </a:solidFill>
                          <a:latin typeface="DIN 2014 Bold"/>
                          <a:cs typeface="DIN 2014 Bold"/>
                        </a:rPr>
                        <a:t> Alliance</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192405">
                <a:tc>
                  <a:txBody>
                    <a:bodyPr/>
                    <a:lstStyle/>
                    <a:p>
                      <a:pPr marL="102870">
                        <a:lnSpc>
                          <a:spcPct val="100000"/>
                        </a:lnSpc>
                        <a:spcBef>
                          <a:spcPts val="145"/>
                        </a:spcBef>
                      </a:pPr>
                      <a:r>
                        <a:rPr sz="1000" b="1" dirty="0">
                          <a:solidFill>
                            <a:srgbClr val="716A66"/>
                          </a:solidFill>
                          <a:latin typeface="DIN 2014 Bold"/>
                          <a:cs typeface="DIN 2014 Bold"/>
                        </a:rPr>
                        <a:t>Mclaren</a:t>
                      </a:r>
                      <a:r>
                        <a:rPr sz="1000" b="1" spc="-2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20" dirty="0">
                          <a:solidFill>
                            <a:srgbClr val="716A66"/>
                          </a:solidFill>
                          <a:latin typeface="DIN 2014 Bold"/>
                          <a:cs typeface="DIN 2014 Bold"/>
                        </a:rPr>
                        <a:t> Care</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0"/>
                  </a:ext>
                </a:extLst>
              </a:tr>
              <a:tr h="192405">
                <a:tc>
                  <a:txBody>
                    <a:bodyPr/>
                    <a:lstStyle/>
                    <a:p>
                      <a:pPr marL="102870">
                        <a:lnSpc>
                          <a:spcPct val="100000"/>
                        </a:lnSpc>
                        <a:spcBef>
                          <a:spcPts val="145"/>
                        </a:spcBef>
                      </a:pPr>
                      <a:r>
                        <a:rPr sz="1000" b="1" dirty="0">
                          <a:solidFill>
                            <a:srgbClr val="716A66"/>
                          </a:solidFill>
                          <a:latin typeface="DIN 2014 Bold"/>
                          <a:cs typeface="DIN 2014 Bold"/>
                        </a:rPr>
                        <a:t>Henry</a:t>
                      </a:r>
                      <a:r>
                        <a:rPr sz="1000" b="1" spc="-20" dirty="0">
                          <a:solidFill>
                            <a:srgbClr val="716A66"/>
                          </a:solidFill>
                          <a:latin typeface="DIN 2014 Bold"/>
                          <a:cs typeface="DIN 2014 Bold"/>
                        </a:rPr>
                        <a:t> </a:t>
                      </a:r>
                      <a:r>
                        <a:rPr sz="1000" b="1" dirty="0">
                          <a:solidFill>
                            <a:srgbClr val="716A66"/>
                          </a:solidFill>
                          <a:latin typeface="DIN 2014 Bold"/>
                          <a:cs typeface="DIN 2014 Bold"/>
                        </a:rPr>
                        <a:t>Ford</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1"/>
                  </a:ext>
                </a:extLst>
              </a:tr>
              <a:tr h="192405">
                <a:tc>
                  <a:txBody>
                    <a:bodyPr/>
                    <a:lstStyle/>
                    <a:p>
                      <a:pPr marL="102870">
                        <a:lnSpc>
                          <a:spcPct val="100000"/>
                        </a:lnSpc>
                        <a:spcBef>
                          <a:spcPts val="145"/>
                        </a:spcBef>
                      </a:pPr>
                      <a:r>
                        <a:rPr sz="1000" b="1" dirty="0">
                          <a:solidFill>
                            <a:srgbClr val="716A66"/>
                          </a:solidFill>
                          <a:latin typeface="DIN 2014 Bold"/>
                          <a:cs typeface="DIN 2014 Bold"/>
                        </a:rPr>
                        <a:t>University</a:t>
                      </a:r>
                      <a:r>
                        <a:rPr sz="1000" b="1" spc="-15" dirty="0">
                          <a:solidFill>
                            <a:srgbClr val="716A66"/>
                          </a:solidFill>
                          <a:latin typeface="DIN 2014 Bold"/>
                          <a:cs typeface="DIN 2014 Bold"/>
                        </a:rPr>
                        <a:t> </a:t>
                      </a:r>
                      <a:r>
                        <a:rPr sz="1000" b="1" dirty="0">
                          <a:solidFill>
                            <a:srgbClr val="716A66"/>
                          </a:solidFill>
                          <a:latin typeface="DIN 2014 Bold"/>
                          <a:cs typeface="DIN 2014 Bold"/>
                        </a:rPr>
                        <a:t>Hospitals</a:t>
                      </a:r>
                      <a:r>
                        <a:rPr sz="1000" b="1" spc="-1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0" dirty="0">
                          <a:solidFill>
                            <a:srgbClr val="716A66"/>
                          </a:solidFill>
                          <a:latin typeface="DIN 2014 Bold"/>
                          <a:cs typeface="DIN 2014 Bold"/>
                        </a:rPr>
                        <a:t> </a:t>
                      </a:r>
                      <a:r>
                        <a:rPr sz="1000" b="1" dirty="0">
                          <a:solidFill>
                            <a:srgbClr val="716A66"/>
                          </a:solidFill>
                          <a:latin typeface="DIN 2014 Bold"/>
                          <a:cs typeface="DIN 2014 Bold"/>
                        </a:rPr>
                        <a:t>System,</a:t>
                      </a:r>
                      <a:r>
                        <a:rPr sz="1000" b="1" spc="-10"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2"/>
                  </a:ext>
                </a:extLst>
              </a:tr>
              <a:tr h="192405">
                <a:tc>
                  <a:txBody>
                    <a:bodyPr/>
                    <a:lstStyle/>
                    <a:p>
                      <a:pPr marL="102870">
                        <a:lnSpc>
                          <a:spcPct val="100000"/>
                        </a:lnSpc>
                        <a:spcBef>
                          <a:spcPts val="145"/>
                        </a:spcBef>
                      </a:pPr>
                      <a:r>
                        <a:rPr sz="1000" b="1" dirty="0">
                          <a:solidFill>
                            <a:srgbClr val="716A66"/>
                          </a:solidFill>
                          <a:latin typeface="DIN 2014 Bold"/>
                          <a:cs typeface="DIN 2014 Bold"/>
                        </a:rPr>
                        <a:t>Omnia</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Partners</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3"/>
                  </a:ext>
                </a:extLst>
              </a:tr>
              <a:tr h="192405">
                <a:tc>
                  <a:txBody>
                    <a:bodyPr/>
                    <a:lstStyle/>
                    <a:p>
                      <a:pPr marL="102870">
                        <a:lnSpc>
                          <a:spcPct val="100000"/>
                        </a:lnSpc>
                        <a:spcBef>
                          <a:spcPts val="145"/>
                        </a:spcBef>
                      </a:pPr>
                      <a:r>
                        <a:rPr sz="1000" b="1" dirty="0">
                          <a:solidFill>
                            <a:srgbClr val="716A66"/>
                          </a:solidFill>
                          <a:latin typeface="DIN 2014 Bold"/>
                          <a:cs typeface="DIN 2014 Bold"/>
                        </a:rPr>
                        <a:t>Health</a:t>
                      </a:r>
                      <a:r>
                        <a:rPr sz="1000" b="1" spc="-25" dirty="0">
                          <a:solidFill>
                            <a:srgbClr val="716A66"/>
                          </a:solidFill>
                          <a:latin typeface="DIN 2014 Bold"/>
                          <a:cs typeface="DIN 2014 Bold"/>
                        </a:rPr>
                        <a:t> </a:t>
                      </a:r>
                      <a:r>
                        <a:rPr sz="1000" b="1" dirty="0">
                          <a:solidFill>
                            <a:srgbClr val="716A66"/>
                          </a:solidFill>
                          <a:latin typeface="DIN 2014 Bold"/>
                          <a:cs typeface="DIN 2014 Bold"/>
                        </a:rPr>
                        <a:t>First</a:t>
                      </a:r>
                      <a:r>
                        <a:rPr sz="1000" b="1" spc="-20" dirty="0">
                          <a:solidFill>
                            <a:srgbClr val="716A66"/>
                          </a:solidFill>
                          <a:latin typeface="DIN 2014 Bold"/>
                          <a:cs typeface="DIN 2014 Bold"/>
                        </a:rPr>
                        <a:t> </a:t>
                      </a:r>
                      <a:r>
                        <a:rPr sz="1000" b="1" dirty="0">
                          <a:solidFill>
                            <a:srgbClr val="716A66"/>
                          </a:solidFill>
                          <a:latin typeface="DIN 2014 Bold"/>
                          <a:cs typeface="DIN 2014 Bold"/>
                        </a:rPr>
                        <a:t>Shared</a:t>
                      </a:r>
                      <a:r>
                        <a:rPr sz="1000" b="1" spc="-25" dirty="0">
                          <a:solidFill>
                            <a:srgbClr val="716A66"/>
                          </a:solidFill>
                          <a:latin typeface="DIN 2014 Bold"/>
                          <a:cs typeface="DIN 2014 Bold"/>
                        </a:rPr>
                        <a:t> </a:t>
                      </a:r>
                      <a:r>
                        <a:rPr sz="1000" b="1" dirty="0">
                          <a:solidFill>
                            <a:srgbClr val="716A66"/>
                          </a:solidFill>
                          <a:latin typeface="DIN 2014 Bold"/>
                          <a:cs typeface="DIN 2014 Bold"/>
                        </a:rPr>
                        <a:t>Services,</a:t>
                      </a:r>
                      <a:r>
                        <a:rPr sz="1000" b="1" spc="-20" dirty="0">
                          <a:solidFill>
                            <a:srgbClr val="716A66"/>
                          </a:solidFill>
                          <a:latin typeface="DIN 2014 Bold"/>
                          <a:cs typeface="DIN 2014 Bold"/>
                        </a:rPr>
                        <a:t> </a:t>
                      </a:r>
                      <a:r>
                        <a:rPr sz="1000" b="1" spc="-25"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4"/>
                  </a:ext>
                </a:extLst>
              </a:tr>
              <a:tr h="192405">
                <a:tc>
                  <a:txBody>
                    <a:bodyPr/>
                    <a:lstStyle/>
                    <a:p>
                      <a:pPr marL="102870">
                        <a:lnSpc>
                          <a:spcPct val="100000"/>
                        </a:lnSpc>
                        <a:spcBef>
                          <a:spcPts val="145"/>
                        </a:spcBef>
                      </a:pPr>
                      <a:r>
                        <a:rPr sz="1000" b="1" dirty="0">
                          <a:solidFill>
                            <a:srgbClr val="716A66"/>
                          </a:solidFill>
                          <a:latin typeface="DIN 2014 Bold"/>
                          <a:cs typeface="DIN 2014 Bold"/>
                        </a:rPr>
                        <a:t>Unitypoint </a:t>
                      </a:r>
                      <a:r>
                        <a:rPr sz="1000" b="1" spc="-10" dirty="0">
                          <a:solidFill>
                            <a:srgbClr val="716A66"/>
                          </a:solidFill>
                          <a:latin typeface="DIN 2014 Bold"/>
                          <a:cs typeface="DIN 2014 Bold"/>
                        </a:rPr>
                        <a:t>Health</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5"/>
                  </a:ext>
                </a:extLst>
              </a:tr>
              <a:tr h="192405">
                <a:tc>
                  <a:txBody>
                    <a:bodyPr/>
                    <a:lstStyle/>
                    <a:p>
                      <a:pPr marL="102870">
                        <a:lnSpc>
                          <a:spcPct val="100000"/>
                        </a:lnSpc>
                        <a:spcBef>
                          <a:spcPts val="145"/>
                        </a:spcBef>
                      </a:pPr>
                      <a:r>
                        <a:rPr sz="1000" b="1" dirty="0">
                          <a:solidFill>
                            <a:srgbClr val="716A66"/>
                          </a:solidFill>
                          <a:latin typeface="DIN 2014 Bold"/>
                          <a:cs typeface="DIN 2014 Bold"/>
                        </a:rPr>
                        <a:t>Health</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Resource</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Services</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6"/>
                  </a:ext>
                </a:extLst>
              </a:tr>
              <a:tr h="192405">
                <a:tc>
                  <a:txBody>
                    <a:bodyPr/>
                    <a:lstStyle/>
                    <a:p>
                      <a:pPr marL="102870">
                        <a:lnSpc>
                          <a:spcPct val="100000"/>
                        </a:lnSpc>
                        <a:spcBef>
                          <a:spcPts val="145"/>
                        </a:spcBef>
                      </a:pPr>
                      <a:r>
                        <a:rPr sz="1000" b="1" dirty="0">
                          <a:solidFill>
                            <a:srgbClr val="716A66"/>
                          </a:solidFill>
                          <a:latin typeface="DIN 2014 Bold"/>
                          <a:cs typeface="DIN 2014 Bold"/>
                        </a:rPr>
                        <a:t>University</a:t>
                      </a:r>
                      <a:r>
                        <a:rPr sz="1000" b="1" spc="-1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7"/>
                  </a:ext>
                </a:extLst>
              </a:tr>
              <a:tr h="192405">
                <a:tc>
                  <a:txBody>
                    <a:bodyPr/>
                    <a:lstStyle/>
                    <a:p>
                      <a:pPr marL="102870">
                        <a:lnSpc>
                          <a:spcPct val="100000"/>
                        </a:lnSpc>
                        <a:spcBef>
                          <a:spcPts val="145"/>
                        </a:spcBef>
                      </a:pPr>
                      <a:r>
                        <a:rPr sz="1000" b="1" dirty="0">
                          <a:solidFill>
                            <a:srgbClr val="716A66"/>
                          </a:solidFill>
                          <a:latin typeface="DIN 2014 Bold"/>
                          <a:cs typeface="DIN 2014 Bold"/>
                        </a:rPr>
                        <a:t>Riverside</a:t>
                      </a:r>
                      <a:r>
                        <a:rPr sz="1000" b="1" spc="-2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8"/>
                  </a:ext>
                </a:extLst>
              </a:tr>
              <a:tr h="192405">
                <a:tc>
                  <a:txBody>
                    <a:bodyPr/>
                    <a:lstStyle/>
                    <a:p>
                      <a:pPr marL="102870">
                        <a:lnSpc>
                          <a:spcPct val="100000"/>
                        </a:lnSpc>
                        <a:spcBef>
                          <a:spcPts val="145"/>
                        </a:spcBef>
                      </a:pPr>
                      <a:r>
                        <a:rPr sz="1000" b="1" dirty="0">
                          <a:solidFill>
                            <a:srgbClr val="716A66"/>
                          </a:solidFill>
                          <a:latin typeface="DIN 2014 Bold"/>
                          <a:cs typeface="DIN 2014 Bold"/>
                        </a:rPr>
                        <a:t>Tjuh</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9"/>
                  </a:ext>
                </a:extLst>
              </a:tr>
              <a:tr h="192405">
                <a:tc>
                  <a:txBody>
                    <a:bodyPr/>
                    <a:lstStyle/>
                    <a:p>
                      <a:pPr marL="102870">
                        <a:lnSpc>
                          <a:spcPct val="100000"/>
                        </a:lnSpc>
                        <a:spcBef>
                          <a:spcPts val="145"/>
                        </a:spcBef>
                      </a:pPr>
                      <a:r>
                        <a:rPr sz="1000" b="1" dirty="0">
                          <a:solidFill>
                            <a:srgbClr val="716A66"/>
                          </a:solidFill>
                          <a:latin typeface="DIN 2014 Bold"/>
                          <a:cs typeface="DIN 2014 Bold"/>
                        </a:rPr>
                        <a:t>Saint</a:t>
                      </a:r>
                      <a:r>
                        <a:rPr sz="1000" b="1" spc="-15" dirty="0">
                          <a:solidFill>
                            <a:srgbClr val="716A66"/>
                          </a:solidFill>
                          <a:latin typeface="DIN 2014 Bold"/>
                          <a:cs typeface="DIN 2014 Bold"/>
                        </a:rPr>
                        <a:t> </a:t>
                      </a:r>
                      <a:r>
                        <a:rPr sz="1000" b="1" dirty="0">
                          <a:solidFill>
                            <a:srgbClr val="716A66"/>
                          </a:solidFill>
                          <a:latin typeface="DIN 2014 Bold"/>
                          <a:cs typeface="DIN 2014 Bold"/>
                        </a:rPr>
                        <a:t>Francis</a:t>
                      </a:r>
                      <a:r>
                        <a:rPr sz="1000" b="1" spc="-15" dirty="0">
                          <a:solidFill>
                            <a:srgbClr val="716A66"/>
                          </a:solidFill>
                          <a:latin typeface="DIN 2014 Bold"/>
                          <a:cs typeface="DIN 2014 Bold"/>
                        </a:rPr>
                        <a:t> </a:t>
                      </a:r>
                      <a:r>
                        <a:rPr sz="1000" b="1" dirty="0">
                          <a:solidFill>
                            <a:srgbClr val="716A66"/>
                          </a:solidFill>
                          <a:latin typeface="DIN 2014 Bold"/>
                          <a:cs typeface="DIN 2014 Bold"/>
                        </a:rPr>
                        <a:t>Hospital,</a:t>
                      </a:r>
                      <a:r>
                        <a:rPr sz="1000" b="1" spc="-15"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20"/>
                  </a:ext>
                </a:extLst>
              </a:tr>
              <a:tr h="192405">
                <a:tc>
                  <a:txBody>
                    <a:bodyPr/>
                    <a:lstStyle/>
                    <a:p>
                      <a:pPr marL="102870">
                        <a:lnSpc>
                          <a:spcPct val="100000"/>
                        </a:lnSpc>
                        <a:spcBef>
                          <a:spcPts val="145"/>
                        </a:spcBef>
                      </a:pPr>
                      <a:r>
                        <a:rPr sz="1000" b="1" dirty="0">
                          <a:solidFill>
                            <a:srgbClr val="716A66"/>
                          </a:solidFill>
                          <a:latin typeface="DIN 2014 Bold"/>
                          <a:cs typeface="DIN 2014 Bold"/>
                        </a:rPr>
                        <a:t>Hospital</a:t>
                      </a:r>
                      <a:r>
                        <a:rPr sz="1000" b="1" spc="-25" dirty="0">
                          <a:solidFill>
                            <a:srgbClr val="716A66"/>
                          </a:solidFill>
                          <a:latin typeface="DIN 2014 Bold"/>
                          <a:cs typeface="DIN 2014 Bold"/>
                        </a:rPr>
                        <a:t> </a:t>
                      </a:r>
                      <a:r>
                        <a:rPr sz="1000" b="1" dirty="0">
                          <a:solidFill>
                            <a:srgbClr val="716A66"/>
                          </a:solidFill>
                          <a:latin typeface="DIN 2014 Bold"/>
                          <a:cs typeface="DIN 2014 Bold"/>
                        </a:rPr>
                        <a:t>Shared</a:t>
                      </a:r>
                      <a:r>
                        <a:rPr sz="1000" b="1" spc="-20" dirty="0">
                          <a:solidFill>
                            <a:srgbClr val="716A66"/>
                          </a:solidFill>
                          <a:latin typeface="DIN 2014 Bold"/>
                          <a:cs typeface="DIN 2014 Bold"/>
                        </a:rPr>
                        <a:t> </a:t>
                      </a:r>
                      <a:r>
                        <a:rPr sz="1000" b="1" dirty="0">
                          <a:solidFill>
                            <a:srgbClr val="716A66"/>
                          </a:solidFill>
                          <a:latin typeface="DIN 2014 Bold"/>
                          <a:cs typeface="DIN 2014 Bold"/>
                        </a:rPr>
                        <a:t>Services</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Association</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21"/>
                  </a:ext>
                </a:extLst>
              </a:tr>
              <a:tr h="192405">
                <a:tc>
                  <a:txBody>
                    <a:bodyPr/>
                    <a:lstStyle/>
                    <a:p>
                      <a:pPr marL="102870">
                        <a:lnSpc>
                          <a:spcPct val="100000"/>
                        </a:lnSpc>
                        <a:spcBef>
                          <a:spcPts val="145"/>
                        </a:spcBef>
                      </a:pPr>
                      <a:r>
                        <a:rPr sz="1000" b="1" dirty="0">
                          <a:solidFill>
                            <a:srgbClr val="716A66"/>
                          </a:solidFill>
                          <a:latin typeface="DIN 2014 Bold"/>
                          <a:cs typeface="DIN 2014 Bold"/>
                        </a:rPr>
                        <a:t>Nemours</a:t>
                      </a:r>
                      <a:r>
                        <a:rPr sz="1000" b="1" spc="-40" dirty="0">
                          <a:solidFill>
                            <a:srgbClr val="716A66"/>
                          </a:solidFill>
                          <a:latin typeface="DIN 2014 Bold"/>
                          <a:cs typeface="DIN 2014 Bold"/>
                        </a:rPr>
                        <a:t> </a:t>
                      </a:r>
                      <a:r>
                        <a:rPr sz="1000" b="1" spc="-10" dirty="0">
                          <a:solidFill>
                            <a:srgbClr val="716A66"/>
                          </a:solidFill>
                          <a:latin typeface="DIN 2014 Bold"/>
                          <a:cs typeface="DIN 2014 Bold"/>
                        </a:rPr>
                        <a:t>Foundation</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22"/>
                  </a:ext>
                </a:extLst>
              </a:tr>
              <a:tr h="192405">
                <a:tc>
                  <a:txBody>
                    <a:bodyPr/>
                    <a:lstStyle/>
                    <a:p>
                      <a:pPr marL="102870">
                        <a:lnSpc>
                          <a:spcPct val="100000"/>
                        </a:lnSpc>
                        <a:spcBef>
                          <a:spcPts val="145"/>
                        </a:spcBef>
                      </a:pPr>
                      <a:r>
                        <a:rPr sz="1000" b="1" spc="-10" dirty="0">
                          <a:solidFill>
                            <a:srgbClr val="716A66"/>
                          </a:solidFill>
                          <a:latin typeface="DIN 2014 Bold"/>
                          <a:cs typeface="DIN 2014 Bold"/>
                        </a:rPr>
                        <a:t>Honorhealth</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23"/>
                  </a:ext>
                </a:extLst>
              </a:tr>
              <a:tr h="192405">
                <a:tc>
                  <a:txBody>
                    <a:bodyPr/>
                    <a:lstStyle/>
                    <a:p>
                      <a:pPr marL="102870">
                        <a:lnSpc>
                          <a:spcPct val="100000"/>
                        </a:lnSpc>
                        <a:spcBef>
                          <a:spcPts val="145"/>
                        </a:spcBef>
                      </a:pPr>
                      <a:r>
                        <a:rPr sz="1000" b="1" dirty="0">
                          <a:solidFill>
                            <a:srgbClr val="716A66"/>
                          </a:solidFill>
                          <a:latin typeface="DIN 2014 Bold"/>
                          <a:cs typeface="DIN 2014 Bold"/>
                        </a:rPr>
                        <a:t>Norton</a:t>
                      </a:r>
                      <a:r>
                        <a:rPr sz="1000" b="1" spc="-15" dirty="0">
                          <a:solidFill>
                            <a:srgbClr val="716A66"/>
                          </a:solidFill>
                          <a:latin typeface="DIN 2014 Bold"/>
                          <a:cs typeface="DIN 2014 Bold"/>
                        </a:rPr>
                        <a:t> </a:t>
                      </a:r>
                      <a:r>
                        <a:rPr sz="1000" b="1" dirty="0">
                          <a:solidFill>
                            <a:srgbClr val="716A66"/>
                          </a:solidFill>
                          <a:latin typeface="DIN 2014 Bold"/>
                          <a:cs typeface="DIN 2014 Bold"/>
                        </a:rPr>
                        <a:t>Healthcare,</a:t>
                      </a:r>
                      <a:r>
                        <a:rPr sz="1000" b="1" spc="-15" dirty="0">
                          <a:solidFill>
                            <a:srgbClr val="716A66"/>
                          </a:solidFill>
                          <a:latin typeface="DIN 2014 Bold"/>
                          <a:cs typeface="DIN 2014 Bold"/>
                        </a:rPr>
                        <a:t> </a:t>
                      </a:r>
                      <a:r>
                        <a:rPr sz="1000" b="1" spc="-20" dirty="0">
                          <a:solidFill>
                            <a:srgbClr val="716A66"/>
                          </a:solidFill>
                          <a:latin typeface="DIN 2014 Bold"/>
                          <a:cs typeface="DIN 2014 Bold"/>
                        </a:rPr>
                        <a:t>Inc.</a:t>
                      </a:r>
                      <a:endParaRPr sz="1000">
                        <a:latin typeface="DIN 2014 Bold"/>
                        <a:cs typeface="DIN 2014 Bold"/>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90805">
                        <a:lnSpc>
                          <a:spcPct val="100000"/>
                        </a:lnSpc>
                        <a:spcBef>
                          <a:spcPts val="14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84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24"/>
                  </a:ext>
                </a:extLst>
              </a:tr>
              <a:tr h="192405">
                <a:tc>
                  <a:txBody>
                    <a:bodyPr/>
                    <a:lstStyle/>
                    <a:p>
                      <a:pPr marL="102870">
                        <a:lnSpc>
                          <a:spcPct val="100000"/>
                        </a:lnSpc>
                        <a:spcBef>
                          <a:spcPts val="85"/>
                        </a:spcBef>
                      </a:pPr>
                      <a:r>
                        <a:rPr sz="1000" b="1" dirty="0">
                          <a:solidFill>
                            <a:srgbClr val="716A66"/>
                          </a:solidFill>
                          <a:latin typeface="DIN 2014 Bold"/>
                          <a:cs typeface="DIN 2014 Bold"/>
                        </a:rPr>
                        <a:t>Carilion</a:t>
                      </a:r>
                      <a:r>
                        <a:rPr sz="1000" b="1" spc="-45" dirty="0">
                          <a:solidFill>
                            <a:srgbClr val="716A66"/>
                          </a:solidFill>
                          <a:latin typeface="DIN 2014 Bold"/>
                          <a:cs typeface="DIN 2014 Bold"/>
                        </a:rPr>
                        <a:t> </a:t>
                      </a:r>
                      <a:r>
                        <a:rPr sz="1000" b="1" spc="-10" dirty="0">
                          <a:solidFill>
                            <a:srgbClr val="716A66"/>
                          </a:solidFill>
                          <a:latin typeface="DIN 2014 Bold"/>
                          <a:cs typeface="DIN 2014 Bold"/>
                        </a:rPr>
                        <a:t>Clinic</a:t>
                      </a:r>
                      <a:endParaRPr sz="1000">
                        <a:latin typeface="DIN 2014 Bold"/>
                        <a:cs typeface="DIN 2014 Bold"/>
                      </a:endParaRPr>
                    </a:p>
                  </a:txBody>
                  <a:tcPr marL="0" marR="0" marT="1079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tc>
                  <a:txBody>
                    <a:bodyPr/>
                    <a:lstStyle/>
                    <a:p>
                      <a:pPr marL="90805">
                        <a:lnSpc>
                          <a:spcPct val="100000"/>
                        </a:lnSpc>
                        <a:spcBef>
                          <a:spcPts val="85"/>
                        </a:spcBef>
                      </a:pPr>
                      <a:r>
                        <a:rPr sz="1000" spc="-60" dirty="0">
                          <a:solidFill>
                            <a:srgbClr val="716A66"/>
                          </a:solidFill>
                          <a:latin typeface="Arial"/>
                          <a:cs typeface="Arial"/>
                        </a:rPr>
                        <a:t>$1,000,000</a:t>
                      </a:r>
                      <a:r>
                        <a:rPr sz="1000" spc="-15" dirty="0">
                          <a:solidFill>
                            <a:srgbClr val="716A66"/>
                          </a:solidFill>
                          <a:latin typeface="Arial"/>
                          <a:cs typeface="Arial"/>
                        </a:rPr>
                        <a:t> </a:t>
                      </a:r>
                      <a:r>
                        <a:rPr sz="1000" dirty="0">
                          <a:solidFill>
                            <a:srgbClr val="716A66"/>
                          </a:solidFill>
                          <a:latin typeface="Arial"/>
                          <a:cs typeface="Arial"/>
                        </a:rPr>
                        <a:t>-</a:t>
                      </a:r>
                      <a:r>
                        <a:rPr sz="1000" spc="-10" dirty="0">
                          <a:solidFill>
                            <a:srgbClr val="716A66"/>
                          </a:solidFill>
                          <a:latin typeface="Arial"/>
                          <a:cs typeface="Arial"/>
                        </a:rPr>
                        <a:t> $2,000,000</a:t>
                      </a:r>
                      <a:endParaRPr sz="1000">
                        <a:latin typeface="Arial"/>
                        <a:cs typeface="Arial"/>
                      </a:endParaRPr>
                    </a:p>
                  </a:txBody>
                  <a:tcPr marL="0" marR="0" marT="1079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3645102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xfrm>
            <a:off x="750823" y="618173"/>
            <a:ext cx="5281930" cy="1469390"/>
          </a:xfrm>
          <a:prstGeom prst="rect">
            <a:avLst/>
          </a:prstGeom>
        </p:spPr>
        <p:txBody>
          <a:bodyPr vert="horz" wrap="square" lIns="0" tIns="193040" rIns="0" bIns="0" rtlCol="0">
            <a:spAutoFit/>
          </a:bodyPr>
          <a:lstStyle/>
          <a:p>
            <a:pPr marL="12700">
              <a:lnSpc>
                <a:spcPct val="100000"/>
              </a:lnSpc>
              <a:spcBef>
                <a:spcPts val="1520"/>
              </a:spcBef>
            </a:pPr>
            <a:r>
              <a:rPr dirty="0"/>
              <a:t>JSI</a:t>
            </a:r>
            <a:r>
              <a:rPr spc="-60" dirty="0"/>
              <a:t> </a:t>
            </a:r>
            <a:r>
              <a:rPr dirty="0"/>
              <a:t>Health</a:t>
            </a:r>
            <a:r>
              <a:rPr spc="-60" dirty="0"/>
              <a:t> </a:t>
            </a:r>
            <a:r>
              <a:rPr spc="-10" dirty="0"/>
              <a:t>Workshop</a:t>
            </a:r>
          </a:p>
          <a:p>
            <a:pPr marL="12700" marR="5080">
              <a:lnSpc>
                <a:spcPct val="119100"/>
              </a:lnSpc>
              <a:spcBef>
                <a:spcPts val="580"/>
              </a:spcBef>
            </a:pPr>
            <a:r>
              <a:rPr sz="2100" b="0" spc="-10" dirty="0">
                <a:latin typeface="DIN 2014 Light"/>
                <a:cs typeface="DIN 2014 Light"/>
              </a:rPr>
              <a:t>Leveraging</a:t>
            </a:r>
            <a:r>
              <a:rPr sz="2100" b="0" spc="-20" dirty="0">
                <a:latin typeface="DIN 2014 Light"/>
                <a:cs typeface="DIN 2014 Light"/>
              </a:rPr>
              <a:t> </a:t>
            </a:r>
            <a:r>
              <a:rPr sz="2100" b="0" dirty="0">
                <a:latin typeface="DIN 2014 Light"/>
                <a:cs typeface="DIN 2014 Light"/>
              </a:rPr>
              <a:t>all</a:t>
            </a:r>
            <a:r>
              <a:rPr sz="2100" b="0" spc="-20" dirty="0">
                <a:latin typeface="DIN 2014 Light"/>
                <a:cs typeface="DIN 2014 Light"/>
              </a:rPr>
              <a:t> </a:t>
            </a:r>
            <a:r>
              <a:rPr sz="2100" b="0" dirty="0">
                <a:latin typeface="DIN 2014 Light"/>
                <a:cs typeface="DIN 2014 Light"/>
              </a:rPr>
              <a:t>aspects</a:t>
            </a:r>
            <a:r>
              <a:rPr sz="2100" b="0" spc="-20" dirty="0">
                <a:latin typeface="DIN 2014 Light"/>
                <a:cs typeface="DIN 2014 Light"/>
              </a:rPr>
              <a:t> </a:t>
            </a:r>
            <a:r>
              <a:rPr sz="2100" b="0" dirty="0">
                <a:latin typeface="DIN 2014 Light"/>
                <a:cs typeface="DIN 2014 Light"/>
              </a:rPr>
              <a:t>of</a:t>
            </a:r>
            <a:r>
              <a:rPr sz="2100" b="0" spc="-15" dirty="0">
                <a:latin typeface="DIN 2014 Light"/>
                <a:cs typeface="DIN 2014 Light"/>
              </a:rPr>
              <a:t> </a:t>
            </a:r>
            <a:r>
              <a:rPr sz="2100" b="0" dirty="0">
                <a:latin typeface="DIN 2014 Light"/>
                <a:cs typeface="DIN 2014 Light"/>
              </a:rPr>
              <a:t>a</a:t>
            </a:r>
            <a:r>
              <a:rPr sz="2100" b="0" spc="-20" dirty="0">
                <a:latin typeface="DIN 2014 Light"/>
                <a:cs typeface="DIN 2014 Light"/>
              </a:rPr>
              <a:t> </a:t>
            </a:r>
            <a:r>
              <a:rPr sz="2100" b="0" dirty="0">
                <a:latin typeface="DIN 2014 Light"/>
                <a:cs typeface="DIN 2014 Light"/>
              </a:rPr>
              <a:t>GPO</a:t>
            </a:r>
            <a:r>
              <a:rPr sz="2100" b="0" spc="-20" dirty="0">
                <a:latin typeface="DIN 2014 Light"/>
                <a:cs typeface="DIN 2014 Light"/>
              </a:rPr>
              <a:t> </a:t>
            </a:r>
            <a:r>
              <a:rPr sz="2100" b="0" spc="-10" dirty="0">
                <a:latin typeface="DIN 2014 Light"/>
                <a:cs typeface="DIN 2014 Light"/>
              </a:rPr>
              <a:t>contract</a:t>
            </a:r>
            <a:r>
              <a:rPr lang="en-US" sz="2100" b="0" spc="-10" dirty="0">
                <a:latin typeface="DIN 2014 Light"/>
                <a:cs typeface="DIN 2014 Light"/>
              </a:rPr>
              <a:t>.</a:t>
            </a:r>
            <a:r>
              <a:rPr sz="2100" b="0" spc="-10" dirty="0">
                <a:latin typeface="DIN 2014 Light"/>
                <a:cs typeface="DIN 2014 Light"/>
              </a:rPr>
              <a:t> </a:t>
            </a:r>
            <a:r>
              <a:rPr sz="2100" b="0" dirty="0">
                <a:latin typeface="DIN 2014 Light"/>
                <a:cs typeface="DIN 2014 Light"/>
              </a:rPr>
              <a:t>Successfully</a:t>
            </a:r>
            <a:r>
              <a:rPr sz="2100" b="0" spc="-25" dirty="0">
                <a:latin typeface="DIN 2014 Light"/>
                <a:cs typeface="DIN 2014 Light"/>
              </a:rPr>
              <a:t> </a:t>
            </a:r>
            <a:r>
              <a:rPr sz="2100" b="0" dirty="0">
                <a:latin typeface="DIN 2014 Light"/>
                <a:cs typeface="DIN 2014 Light"/>
              </a:rPr>
              <a:t>nurturing</a:t>
            </a:r>
            <a:r>
              <a:rPr sz="2100" b="0" spc="-25" dirty="0">
                <a:latin typeface="DIN 2014 Light"/>
                <a:cs typeface="DIN 2014 Light"/>
              </a:rPr>
              <a:t> </a:t>
            </a:r>
            <a:r>
              <a:rPr sz="2100" b="0" dirty="0">
                <a:latin typeface="DIN 2014 Light"/>
                <a:cs typeface="DIN 2014 Light"/>
              </a:rPr>
              <a:t>a</a:t>
            </a:r>
            <a:r>
              <a:rPr sz="2100" b="0" spc="-25" dirty="0">
                <a:latin typeface="DIN 2014 Light"/>
                <a:cs typeface="DIN 2014 Light"/>
              </a:rPr>
              <a:t> </a:t>
            </a:r>
            <a:r>
              <a:rPr sz="2100" b="0" dirty="0">
                <a:latin typeface="DIN 2014 Light"/>
                <a:cs typeface="DIN 2014 Light"/>
              </a:rPr>
              <a:t>large</a:t>
            </a:r>
            <a:r>
              <a:rPr sz="2100" b="0" spc="-25" dirty="0">
                <a:latin typeface="DIN 2014 Light"/>
                <a:cs typeface="DIN 2014 Light"/>
              </a:rPr>
              <a:t> </a:t>
            </a:r>
            <a:r>
              <a:rPr sz="2100" b="0" dirty="0">
                <a:latin typeface="DIN 2014 Light"/>
                <a:cs typeface="DIN 2014 Light"/>
              </a:rPr>
              <a:t>G</a:t>
            </a:r>
            <a:r>
              <a:rPr lang="en-US" sz="2100" b="0" dirty="0">
                <a:latin typeface="DIN 2014 Light"/>
                <a:cs typeface="DIN 2014 Light"/>
              </a:rPr>
              <a:t>PO</a:t>
            </a:r>
            <a:r>
              <a:rPr lang="en-US" sz="2100" b="0" spc="-25" dirty="0">
                <a:latin typeface="DIN 2014 Light"/>
                <a:cs typeface="DIN 2014 Light"/>
              </a:rPr>
              <a:t> </a:t>
            </a:r>
            <a:r>
              <a:rPr lang="en-US" sz="2100" b="0" spc="-10" dirty="0">
                <a:latin typeface="DIN 2014 Light"/>
                <a:cs typeface="DIN 2014 Light"/>
              </a:rPr>
              <a:t>o</a:t>
            </a:r>
            <a:r>
              <a:rPr sz="2100" b="0" spc="-10" dirty="0">
                <a:latin typeface="DIN 2014 Light"/>
                <a:cs typeface="DIN 2014 Light"/>
              </a:rPr>
              <a:t>pportunity</a:t>
            </a:r>
            <a:r>
              <a:rPr lang="en-US" sz="2100" b="0" spc="-10" dirty="0">
                <a:latin typeface="DIN 2014 Light"/>
                <a:cs typeface="DIN 2014 Light"/>
              </a:rPr>
              <a:t>.</a:t>
            </a:r>
            <a:endParaRPr sz="2100" dirty="0">
              <a:latin typeface="DIN 2014 Light"/>
              <a:cs typeface="DIN 2014 Light"/>
            </a:endParaRPr>
          </a:p>
        </p:txBody>
      </p:sp>
      <p:sp>
        <p:nvSpPr>
          <p:cNvPr id="4" name="object 4"/>
          <p:cNvSpPr txBox="1"/>
          <p:nvPr/>
        </p:nvSpPr>
        <p:spPr>
          <a:xfrm>
            <a:off x="1403438" y="4784036"/>
            <a:ext cx="1033780"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716A66"/>
                </a:solidFill>
                <a:latin typeface="DIN 2014 Bold"/>
                <a:cs typeface="DIN 2014 Bold"/>
              </a:rPr>
              <a:t>Facilities</a:t>
            </a:r>
            <a:endParaRPr sz="2100">
              <a:latin typeface="DIN 2014 Bold"/>
              <a:cs typeface="DIN 2014 Bold"/>
            </a:endParaRPr>
          </a:p>
        </p:txBody>
      </p:sp>
      <p:grpSp>
        <p:nvGrpSpPr>
          <p:cNvPr id="5" name="object 5"/>
          <p:cNvGrpSpPr/>
          <p:nvPr/>
        </p:nvGrpSpPr>
        <p:grpSpPr>
          <a:xfrm>
            <a:off x="973836" y="2788917"/>
            <a:ext cx="1920239" cy="1920239"/>
            <a:chOff x="973836" y="2788917"/>
            <a:chExt cx="1920239" cy="1920239"/>
          </a:xfrm>
        </p:grpSpPr>
        <p:sp>
          <p:nvSpPr>
            <p:cNvPr id="6" name="object 6"/>
            <p:cNvSpPr/>
            <p:nvPr/>
          </p:nvSpPr>
          <p:spPr>
            <a:xfrm>
              <a:off x="973836" y="2788917"/>
              <a:ext cx="1920239" cy="1920239"/>
            </a:xfrm>
            <a:custGeom>
              <a:avLst/>
              <a:gdLst/>
              <a:ahLst/>
              <a:cxnLst/>
              <a:rect l="l" t="t" r="r" b="b"/>
              <a:pathLst>
                <a:path w="1920239" h="1920239">
                  <a:moveTo>
                    <a:pt x="960119" y="0"/>
                  </a:moveTo>
                  <a:lnTo>
                    <a:pt x="912200" y="1175"/>
                  </a:lnTo>
                  <a:lnTo>
                    <a:pt x="864888" y="4663"/>
                  </a:lnTo>
                  <a:lnTo>
                    <a:pt x="818239" y="10410"/>
                  </a:lnTo>
                  <a:lnTo>
                    <a:pt x="772309" y="18360"/>
                  </a:lnTo>
                  <a:lnTo>
                    <a:pt x="727152" y="28458"/>
                  </a:lnTo>
                  <a:lnTo>
                    <a:pt x="682823" y="40650"/>
                  </a:lnTo>
                  <a:lnTo>
                    <a:pt x="639377" y="54880"/>
                  </a:lnTo>
                  <a:lnTo>
                    <a:pt x="596870" y="71093"/>
                  </a:lnTo>
                  <a:lnTo>
                    <a:pt x="555356" y="89235"/>
                  </a:lnTo>
                  <a:lnTo>
                    <a:pt x="514890" y="109250"/>
                  </a:lnTo>
                  <a:lnTo>
                    <a:pt x="475527" y="131083"/>
                  </a:lnTo>
                  <a:lnTo>
                    <a:pt x="437323" y="154680"/>
                  </a:lnTo>
                  <a:lnTo>
                    <a:pt x="400331" y="179985"/>
                  </a:lnTo>
                  <a:lnTo>
                    <a:pt x="364608" y="206943"/>
                  </a:lnTo>
                  <a:lnTo>
                    <a:pt x="330209" y="235500"/>
                  </a:lnTo>
                  <a:lnTo>
                    <a:pt x="297187" y="265599"/>
                  </a:lnTo>
                  <a:lnTo>
                    <a:pt x="265599" y="297187"/>
                  </a:lnTo>
                  <a:lnTo>
                    <a:pt x="235500" y="330209"/>
                  </a:lnTo>
                  <a:lnTo>
                    <a:pt x="206943" y="364608"/>
                  </a:lnTo>
                  <a:lnTo>
                    <a:pt x="179985" y="400331"/>
                  </a:lnTo>
                  <a:lnTo>
                    <a:pt x="154680" y="437323"/>
                  </a:lnTo>
                  <a:lnTo>
                    <a:pt x="131083" y="475527"/>
                  </a:lnTo>
                  <a:lnTo>
                    <a:pt x="109250" y="514890"/>
                  </a:lnTo>
                  <a:lnTo>
                    <a:pt x="89235" y="555356"/>
                  </a:lnTo>
                  <a:lnTo>
                    <a:pt x="71093" y="596870"/>
                  </a:lnTo>
                  <a:lnTo>
                    <a:pt x="54880" y="639377"/>
                  </a:lnTo>
                  <a:lnTo>
                    <a:pt x="40650" y="682823"/>
                  </a:lnTo>
                  <a:lnTo>
                    <a:pt x="28458" y="727152"/>
                  </a:lnTo>
                  <a:lnTo>
                    <a:pt x="18360" y="772309"/>
                  </a:lnTo>
                  <a:lnTo>
                    <a:pt x="10410" y="818239"/>
                  </a:lnTo>
                  <a:lnTo>
                    <a:pt x="4663" y="864888"/>
                  </a:lnTo>
                  <a:lnTo>
                    <a:pt x="1175" y="912200"/>
                  </a:lnTo>
                  <a:lnTo>
                    <a:pt x="0" y="960119"/>
                  </a:lnTo>
                  <a:lnTo>
                    <a:pt x="1175" y="1008039"/>
                  </a:lnTo>
                  <a:lnTo>
                    <a:pt x="4663" y="1055351"/>
                  </a:lnTo>
                  <a:lnTo>
                    <a:pt x="10410" y="1102000"/>
                  </a:lnTo>
                  <a:lnTo>
                    <a:pt x="18360" y="1147930"/>
                  </a:lnTo>
                  <a:lnTo>
                    <a:pt x="28458" y="1193087"/>
                  </a:lnTo>
                  <a:lnTo>
                    <a:pt x="40650" y="1237416"/>
                  </a:lnTo>
                  <a:lnTo>
                    <a:pt x="54880" y="1280862"/>
                  </a:lnTo>
                  <a:lnTo>
                    <a:pt x="71093" y="1323369"/>
                  </a:lnTo>
                  <a:lnTo>
                    <a:pt x="89235" y="1364883"/>
                  </a:lnTo>
                  <a:lnTo>
                    <a:pt x="109250" y="1405349"/>
                  </a:lnTo>
                  <a:lnTo>
                    <a:pt x="131083" y="1444712"/>
                  </a:lnTo>
                  <a:lnTo>
                    <a:pt x="154680" y="1482916"/>
                  </a:lnTo>
                  <a:lnTo>
                    <a:pt x="179985" y="1519908"/>
                  </a:lnTo>
                  <a:lnTo>
                    <a:pt x="206943" y="1555631"/>
                  </a:lnTo>
                  <a:lnTo>
                    <a:pt x="235500" y="1590030"/>
                  </a:lnTo>
                  <a:lnTo>
                    <a:pt x="265599" y="1623052"/>
                  </a:lnTo>
                  <a:lnTo>
                    <a:pt x="297187" y="1654640"/>
                  </a:lnTo>
                  <a:lnTo>
                    <a:pt x="330209" y="1684739"/>
                  </a:lnTo>
                  <a:lnTo>
                    <a:pt x="364608" y="1713296"/>
                  </a:lnTo>
                  <a:lnTo>
                    <a:pt x="400331" y="1740254"/>
                  </a:lnTo>
                  <a:lnTo>
                    <a:pt x="437323" y="1765559"/>
                  </a:lnTo>
                  <a:lnTo>
                    <a:pt x="475527" y="1789156"/>
                  </a:lnTo>
                  <a:lnTo>
                    <a:pt x="514890" y="1810989"/>
                  </a:lnTo>
                  <a:lnTo>
                    <a:pt x="555356" y="1831004"/>
                  </a:lnTo>
                  <a:lnTo>
                    <a:pt x="596870" y="1849146"/>
                  </a:lnTo>
                  <a:lnTo>
                    <a:pt x="639377" y="1865359"/>
                  </a:lnTo>
                  <a:lnTo>
                    <a:pt x="682823" y="1879589"/>
                  </a:lnTo>
                  <a:lnTo>
                    <a:pt x="727152" y="1891781"/>
                  </a:lnTo>
                  <a:lnTo>
                    <a:pt x="772309" y="1901879"/>
                  </a:lnTo>
                  <a:lnTo>
                    <a:pt x="818239" y="1909829"/>
                  </a:lnTo>
                  <a:lnTo>
                    <a:pt x="864888" y="1915576"/>
                  </a:lnTo>
                  <a:lnTo>
                    <a:pt x="912200" y="1919064"/>
                  </a:lnTo>
                  <a:lnTo>
                    <a:pt x="960119" y="1920239"/>
                  </a:lnTo>
                  <a:lnTo>
                    <a:pt x="1008039" y="1919064"/>
                  </a:lnTo>
                  <a:lnTo>
                    <a:pt x="1055351" y="1915576"/>
                  </a:lnTo>
                  <a:lnTo>
                    <a:pt x="1102000" y="1909829"/>
                  </a:lnTo>
                  <a:lnTo>
                    <a:pt x="1147930" y="1901879"/>
                  </a:lnTo>
                  <a:lnTo>
                    <a:pt x="1193087" y="1891781"/>
                  </a:lnTo>
                  <a:lnTo>
                    <a:pt x="1237416" y="1879589"/>
                  </a:lnTo>
                  <a:lnTo>
                    <a:pt x="1280862" y="1865359"/>
                  </a:lnTo>
                  <a:lnTo>
                    <a:pt x="1323369" y="1849146"/>
                  </a:lnTo>
                  <a:lnTo>
                    <a:pt x="1364883" y="1831004"/>
                  </a:lnTo>
                  <a:lnTo>
                    <a:pt x="1405349" y="1810989"/>
                  </a:lnTo>
                  <a:lnTo>
                    <a:pt x="1444712" y="1789156"/>
                  </a:lnTo>
                  <a:lnTo>
                    <a:pt x="1482916" y="1765559"/>
                  </a:lnTo>
                  <a:lnTo>
                    <a:pt x="1519908" y="1740254"/>
                  </a:lnTo>
                  <a:lnTo>
                    <a:pt x="1555631" y="1713296"/>
                  </a:lnTo>
                  <a:lnTo>
                    <a:pt x="1590030" y="1684739"/>
                  </a:lnTo>
                  <a:lnTo>
                    <a:pt x="1623052" y="1654640"/>
                  </a:lnTo>
                  <a:lnTo>
                    <a:pt x="1654640" y="1623052"/>
                  </a:lnTo>
                  <a:lnTo>
                    <a:pt x="1684739" y="1590030"/>
                  </a:lnTo>
                  <a:lnTo>
                    <a:pt x="1713296" y="1555631"/>
                  </a:lnTo>
                  <a:lnTo>
                    <a:pt x="1740254" y="1519908"/>
                  </a:lnTo>
                  <a:lnTo>
                    <a:pt x="1765559" y="1482916"/>
                  </a:lnTo>
                  <a:lnTo>
                    <a:pt x="1789156" y="1444712"/>
                  </a:lnTo>
                  <a:lnTo>
                    <a:pt x="1810989" y="1405349"/>
                  </a:lnTo>
                  <a:lnTo>
                    <a:pt x="1831004" y="1364883"/>
                  </a:lnTo>
                  <a:lnTo>
                    <a:pt x="1849146" y="1323369"/>
                  </a:lnTo>
                  <a:lnTo>
                    <a:pt x="1865359" y="1280862"/>
                  </a:lnTo>
                  <a:lnTo>
                    <a:pt x="1879589" y="1237416"/>
                  </a:lnTo>
                  <a:lnTo>
                    <a:pt x="1891781" y="1193087"/>
                  </a:lnTo>
                  <a:lnTo>
                    <a:pt x="1901879" y="1147930"/>
                  </a:lnTo>
                  <a:lnTo>
                    <a:pt x="1909829" y="1102000"/>
                  </a:lnTo>
                  <a:lnTo>
                    <a:pt x="1915576" y="1055351"/>
                  </a:lnTo>
                  <a:lnTo>
                    <a:pt x="1919064" y="1008039"/>
                  </a:lnTo>
                  <a:lnTo>
                    <a:pt x="1920239" y="960119"/>
                  </a:lnTo>
                  <a:lnTo>
                    <a:pt x="1919064" y="912200"/>
                  </a:lnTo>
                  <a:lnTo>
                    <a:pt x="1915576" y="864888"/>
                  </a:lnTo>
                  <a:lnTo>
                    <a:pt x="1909829" y="818239"/>
                  </a:lnTo>
                  <a:lnTo>
                    <a:pt x="1901879" y="772309"/>
                  </a:lnTo>
                  <a:lnTo>
                    <a:pt x="1891781" y="727152"/>
                  </a:lnTo>
                  <a:lnTo>
                    <a:pt x="1879589" y="682823"/>
                  </a:lnTo>
                  <a:lnTo>
                    <a:pt x="1865359" y="639377"/>
                  </a:lnTo>
                  <a:lnTo>
                    <a:pt x="1849146" y="596870"/>
                  </a:lnTo>
                  <a:lnTo>
                    <a:pt x="1831004" y="555356"/>
                  </a:lnTo>
                  <a:lnTo>
                    <a:pt x="1810989" y="514890"/>
                  </a:lnTo>
                  <a:lnTo>
                    <a:pt x="1789156" y="475527"/>
                  </a:lnTo>
                  <a:lnTo>
                    <a:pt x="1765559" y="437323"/>
                  </a:lnTo>
                  <a:lnTo>
                    <a:pt x="1740254" y="400331"/>
                  </a:lnTo>
                  <a:lnTo>
                    <a:pt x="1713296" y="364608"/>
                  </a:lnTo>
                  <a:lnTo>
                    <a:pt x="1684739" y="330209"/>
                  </a:lnTo>
                  <a:lnTo>
                    <a:pt x="1654640" y="297187"/>
                  </a:lnTo>
                  <a:lnTo>
                    <a:pt x="1623052" y="265599"/>
                  </a:lnTo>
                  <a:lnTo>
                    <a:pt x="1590030" y="235500"/>
                  </a:lnTo>
                  <a:lnTo>
                    <a:pt x="1555631" y="206943"/>
                  </a:lnTo>
                  <a:lnTo>
                    <a:pt x="1519908" y="179985"/>
                  </a:lnTo>
                  <a:lnTo>
                    <a:pt x="1482916" y="154680"/>
                  </a:lnTo>
                  <a:lnTo>
                    <a:pt x="1444712" y="131083"/>
                  </a:lnTo>
                  <a:lnTo>
                    <a:pt x="1405349" y="109250"/>
                  </a:lnTo>
                  <a:lnTo>
                    <a:pt x="1364883" y="89235"/>
                  </a:lnTo>
                  <a:lnTo>
                    <a:pt x="1323369" y="71093"/>
                  </a:lnTo>
                  <a:lnTo>
                    <a:pt x="1280862" y="54880"/>
                  </a:lnTo>
                  <a:lnTo>
                    <a:pt x="1237416" y="40650"/>
                  </a:lnTo>
                  <a:lnTo>
                    <a:pt x="1193087" y="28458"/>
                  </a:lnTo>
                  <a:lnTo>
                    <a:pt x="1147930" y="18360"/>
                  </a:lnTo>
                  <a:lnTo>
                    <a:pt x="1102000" y="10410"/>
                  </a:lnTo>
                  <a:lnTo>
                    <a:pt x="1055351" y="4663"/>
                  </a:lnTo>
                  <a:lnTo>
                    <a:pt x="1008039" y="1175"/>
                  </a:lnTo>
                  <a:lnTo>
                    <a:pt x="960119" y="0"/>
                  </a:lnTo>
                  <a:close/>
                </a:path>
              </a:pathLst>
            </a:custGeom>
            <a:solidFill>
              <a:srgbClr val="D7DDDB"/>
            </a:solidFill>
          </p:spPr>
          <p:txBody>
            <a:bodyPr wrap="square" lIns="0" tIns="0" rIns="0" bIns="0" rtlCol="0"/>
            <a:lstStyle/>
            <a:p>
              <a:endParaRPr/>
            </a:p>
          </p:txBody>
        </p:sp>
        <p:sp>
          <p:nvSpPr>
            <p:cNvPr id="7" name="object 7"/>
            <p:cNvSpPr/>
            <p:nvPr/>
          </p:nvSpPr>
          <p:spPr>
            <a:xfrm>
              <a:off x="1662353" y="3167392"/>
              <a:ext cx="499109" cy="1085850"/>
            </a:xfrm>
            <a:custGeom>
              <a:avLst/>
              <a:gdLst/>
              <a:ahLst/>
              <a:cxnLst/>
              <a:rect l="l" t="t" r="r" b="b"/>
              <a:pathLst>
                <a:path w="499110" h="1085850">
                  <a:moveTo>
                    <a:pt x="347065" y="0"/>
                  </a:moveTo>
                  <a:lnTo>
                    <a:pt x="151853" y="0"/>
                  </a:lnTo>
                  <a:lnTo>
                    <a:pt x="151853" y="66535"/>
                  </a:lnTo>
                  <a:lnTo>
                    <a:pt x="347065" y="66535"/>
                  </a:lnTo>
                  <a:lnTo>
                    <a:pt x="347065" y="0"/>
                  </a:lnTo>
                  <a:close/>
                </a:path>
                <a:path w="499110" h="1085850">
                  <a:moveTo>
                    <a:pt x="498881" y="131648"/>
                  </a:moveTo>
                  <a:lnTo>
                    <a:pt x="412127" y="131648"/>
                  </a:lnTo>
                  <a:lnTo>
                    <a:pt x="412127" y="66738"/>
                  </a:lnTo>
                  <a:lnTo>
                    <a:pt x="86766" y="66738"/>
                  </a:lnTo>
                  <a:lnTo>
                    <a:pt x="86766" y="131648"/>
                  </a:lnTo>
                  <a:lnTo>
                    <a:pt x="75920" y="131648"/>
                  </a:lnTo>
                  <a:lnTo>
                    <a:pt x="0" y="131648"/>
                  </a:lnTo>
                  <a:lnTo>
                    <a:pt x="0" y="1085240"/>
                  </a:lnTo>
                  <a:lnTo>
                    <a:pt x="498881" y="1085240"/>
                  </a:lnTo>
                  <a:lnTo>
                    <a:pt x="498881" y="131648"/>
                  </a:lnTo>
                  <a:close/>
                </a:path>
              </a:pathLst>
            </a:custGeom>
            <a:solidFill>
              <a:srgbClr val="90A19A"/>
            </a:solidFill>
          </p:spPr>
          <p:txBody>
            <a:bodyPr wrap="square" lIns="0" tIns="0" rIns="0" bIns="0" rtlCol="0"/>
            <a:lstStyle/>
            <a:p>
              <a:endParaRPr/>
            </a:p>
          </p:txBody>
        </p:sp>
        <p:sp>
          <p:nvSpPr>
            <p:cNvPr id="8" name="object 8"/>
            <p:cNvSpPr/>
            <p:nvPr/>
          </p:nvSpPr>
          <p:spPr>
            <a:xfrm>
              <a:off x="1770811" y="3407371"/>
              <a:ext cx="282575" cy="845819"/>
            </a:xfrm>
            <a:custGeom>
              <a:avLst/>
              <a:gdLst/>
              <a:ahLst/>
              <a:cxnLst/>
              <a:rect l="l" t="t" r="r" b="b"/>
              <a:pathLst>
                <a:path w="282575" h="845820">
                  <a:moveTo>
                    <a:pt x="136093" y="287477"/>
                  </a:moveTo>
                  <a:lnTo>
                    <a:pt x="12" y="287477"/>
                  </a:lnTo>
                  <a:lnTo>
                    <a:pt x="12" y="420535"/>
                  </a:lnTo>
                  <a:lnTo>
                    <a:pt x="136093" y="420535"/>
                  </a:lnTo>
                  <a:lnTo>
                    <a:pt x="136093" y="287477"/>
                  </a:lnTo>
                  <a:close/>
                </a:path>
                <a:path w="282575" h="845820">
                  <a:moveTo>
                    <a:pt x="136093" y="143738"/>
                  </a:moveTo>
                  <a:lnTo>
                    <a:pt x="12" y="143738"/>
                  </a:lnTo>
                  <a:lnTo>
                    <a:pt x="12" y="276783"/>
                  </a:lnTo>
                  <a:lnTo>
                    <a:pt x="136093" y="276783"/>
                  </a:lnTo>
                  <a:lnTo>
                    <a:pt x="136093" y="143738"/>
                  </a:lnTo>
                  <a:close/>
                </a:path>
                <a:path w="282575" h="845820">
                  <a:moveTo>
                    <a:pt x="136093" y="0"/>
                  </a:moveTo>
                  <a:lnTo>
                    <a:pt x="12" y="0"/>
                  </a:lnTo>
                  <a:lnTo>
                    <a:pt x="12" y="133057"/>
                  </a:lnTo>
                  <a:lnTo>
                    <a:pt x="136093" y="133057"/>
                  </a:lnTo>
                  <a:lnTo>
                    <a:pt x="136093" y="0"/>
                  </a:lnTo>
                  <a:close/>
                </a:path>
                <a:path w="282575" h="845820">
                  <a:moveTo>
                    <a:pt x="281978" y="607301"/>
                  </a:moveTo>
                  <a:lnTo>
                    <a:pt x="140995" y="607301"/>
                  </a:lnTo>
                  <a:lnTo>
                    <a:pt x="0" y="607301"/>
                  </a:lnTo>
                  <a:lnTo>
                    <a:pt x="0" y="845248"/>
                  </a:lnTo>
                  <a:lnTo>
                    <a:pt x="140982" y="845248"/>
                  </a:lnTo>
                  <a:lnTo>
                    <a:pt x="281978" y="845248"/>
                  </a:lnTo>
                  <a:lnTo>
                    <a:pt x="281978" y="607301"/>
                  </a:lnTo>
                  <a:close/>
                </a:path>
                <a:path w="282575" h="845820">
                  <a:moveTo>
                    <a:pt x="281978" y="287477"/>
                  </a:moveTo>
                  <a:lnTo>
                    <a:pt x="145897" y="287477"/>
                  </a:lnTo>
                  <a:lnTo>
                    <a:pt x="145897" y="420535"/>
                  </a:lnTo>
                  <a:lnTo>
                    <a:pt x="281978" y="420535"/>
                  </a:lnTo>
                  <a:lnTo>
                    <a:pt x="281978" y="287477"/>
                  </a:lnTo>
                  <a:close/>
                </a:path>
                <a:path w="282575" h="845820">
                  <a:moveTo>
                    <a:pt x="281978" y="143738"/>
                  </a:moveTo>
                  <a:lnTo>
                    <a:pt x="145897" y="143738"/>
                  </a:lnTo>
                  <a:lnTo>
                    <a:pt x="145897" y="276783"/>
                  </a:lnTo>
                  <a:lnTo>
                    <a:pt x="281978" y="276783"/>
                  </a:lnTo>
                  <a:lnTo>
                    <a:pt x="281978" y="143738"/>
                  </a:lnTo>
                  <a:close/>
                </a:path>
                <a:path w="282575" h="845820">
                  <a:moveTo>
                    <a:pt x="281978" y="0"/>
                  </a:moveTo>
                  <a:lnTo>
                    <a:pt x="145897" y="0"/>
                  </a:lnTo>
                  <a:lnTo>
                    <a:pt x="145897" y="133057"/>
                  </a:lnTo>
                  <a:lnTo>
                    <a:pt x="281978" y="133057"/>
                  </a:lnTo>
                  <a:lnTo>
                    <a:pt x="281978" y="0"/>
                  </a:lnTo>
                  <a:close/>
                </a:path>
              </a:pathLst>
            </a:custGeom>
            <a:solidFill>
              <a:srgbClr val="D7DDDB"/>
            </a:solidFill>
          </p:spPr>
          <p:txBody>
            <a:bodyPr wrap="square" lIns="0" tIns="0" rIns="0" bIns="0" rtlCol="0"/>
            <a:lstStyle/>
            <a:p>
              <a:endParaRPr/>
            </a:p>
          </p:txBody>
        </p:sp>
        <p:sp>
          <p:nvSpPr>
            <p:cNvPr id="9" name="object 9"/>
            <p:cNvSpPr/>
            <p:nvPr/>
          </p:nvSpPr>
          <p:spPr>
            <a:xfrm>
              <a:off x="1357871" y="3063239"/>
              <a:ext cx="583565" cy="1189990"/>
            </a:xfrm>
            <a:custGeom>
              <a:avLst/>
              <a:gdLst/>
              <a:ahLst/>
              <a:cxnLst/>
              <a:rect l="l" t="t" r="r" b="b"/>
              <a:pathLst>
                <a:path w="583564" h="1189989">
                  <a:moveTo>
                    <a:pt x="281978" y="413207"/>
                  </a:moveTo>
                  <a:lnTo>
                    <a:pt x="195237" y="413207"/>
                  </a:lnTo>
                  <a:lnTo>
                    <a:pt x="195237" y="350126"/>
                  </a:lnTo>
                  <a:lnTo>
                    <a:pt x="86779" y="350126"/>
                  </a:lnTo>
                  <a:lnTo>
                    <a:pt x="86779" y="413207"/>
                  </a:lnTo>
                  <a:lnTo>
                    <a:pt x="75920" y="413207"/>
                  </a:lnTo>
                  <a:lnTo>
                    <a:pt x="0" y="413207"/>
                  </a:lnTo>
                  <a:lnTo>
                    <a:pt x="0" y="1189380"/>
                  </a:lnTo>
                  <a:lnTo>
                    <a:pt x="281978" y="1189380"/>
                  </a:lnTo>
                  <a:lnTo>
                    <a:pt x="281978" y="413207"/>
                  </a:lnTo>
                  <a:close/>
                </a:path>
                <a:path w="583564" h="1189989">
                  <a:moveTo>
                    <a:pt x="583539" y="0"/>
                  </a:moveTo>
                  <a:lnTo>
                    <a:pt x="529297" y="0"/>
                  </a:lnTo>
                  <a:lnTo>
                    <a:pt x="529297" y="107429"/>
                  </a:lnTo>
                  <a:lnTo>
                    <a:pt x="583539" y="107429"/>
                  </a:lnTo>
                  <a:lnTo>
                    <a:pt x="583539" y="0"/>
                  </a:lnTo>
                  <a:close/>
                </a:path>
              </a:pathLst>
            </a:custGeom>
            <a:solidFill>
              <a:srgbClr val="90A19A"/>
            </a:solidFill>
          </p:spPr>
          <p:txBody>
            <a:bodyPr wrap="square" lIns="0" tIns="0" rIns="0" bIns="0" rtlCol="0"/>
            <a:lstStyle/>
            <a:p>
              <a:endParaRPr/>
            </a:p>
          </p:txBody>
        </p:sp>
        <p:sp>
          <p:nvSpPr>
            <p:cNvPr id="10" name="object 10"/>
            <p:cNvSpPr/>
            <p:nvPr/>
          </p:nvSpPr>
          <p:spPr>
            <a:xfrm>
              <a:off x="1430832" y="3551110"/>
              <a:ext cx="136525" cy="421005"/>
            </a:xfrm>
            <a:custGeom>
              <a:avLst/>
              <a:gdLst/>
              <a:ahLst/>
              <a:cxnLst/>
              <a:rect l="l" t="t" r="r" b="b"/>
              <a:pathLst>
                <a:path w="136525" h="421004">
                  <a:moveTo>
                    <a:pt x="136080" y="287477"/>
                  </a:moveTo>
                  <a:lnTo>
                    <a:pt x="0" y="287477"/>
                  </a:lnTo>
                  <a:lnTo>
                    <a:pt x="0" y="420535"/>
                  </a:lnTo>
                  <a:lnTo>
                    <a:pt x="136080" y="420535"/>
                  </a:lnTo>
                  <a:lnTo>
                    <a:pt x="136080" y="287477"/>
                  </a:lnTo>
                  <a:close/>
                </a:path>
                <a:path w="136525" h="421004">
                  <a:moveTo>
                    <a:pt x="136080" y="143738"/>
                  </a:moveTo>
                  <a:lnTo>
                    <a:pt x="0" y="143738"/>
                  </a:lnTo>
                  <a:lnTo>
                    <a:pt x="0" y="276796"/>
                  </a:lnTo>
                  <a:lnTo>
                    <a:pt x="136080" y="276796"/>
                  </a:lnTo>
                  <a:lnTo>
                    <a:pt x="136080" y="143738"/>
                  </a:lnTo>
                  <a:close/>
                </a:path>
                <a:path w="136525" h="421004">
                  <a:moveTo>
                    <a:pt x="136080" y="0"/>
                  </a:moveTo>
                  <a:lnTo>
                    <a:pt x="0" y="0"/>
                  </a:lnTo>
                  <a:lnTo>
                    <a:pt x="0" y="133045"/>
                  </a:lnTo>
                  <a:lnTo>
                    <a:pt x="136080" y="133045"/>
                  </a:lnTo>
                  <a:lnTo>
                    <a:pt x="136080" y="0"/>
                  </a:lnTo>
                  <a:close/>
                </a:path>
              </a:pathLst>
            </a:custGeom>
            <a:solidFill>
              <a:srgbClr val="D7DDDB"/>
            </a:solidFill>
          </p:spPr>
          <p:txBody>
            <a:bodyPr wrap="square" lIns="0" tIns="0" rIns="0" bIns="0" rtlCol="0"/>
            <a:lstStyle/>
            <a:p>
              <a:endParaRPr/>
            </a:p>
          </p:txBody>
        </p:sp>
        <p:sp>
          <p:nvSpPr>
            <p:cNvPr id="11" name="object 11"/>
            <p:cNvSpPr/>
            <p:nvPr/>
          </p:nvSpPr>
          <p:spPr>
            <a:xfrm>
              <a:off x="2183752" y="3413366"/>
              <a:ext cx="282575" cy="839469"/>
            </a:xfrm>
            <a:custGeom>
              <a:avLst/>
              <a:gdLst/>
              <a:ahLst/>
              <a:cxnLst/>
              <a:rect l="l" t="t" r="r" b="b"/>
              <a:pathLst>
                <a:path w="282575" h="839470">
                  <a:moveTo>
                    <a:pt x="281978" y="63080"/>
                  </a:moveTo>
                  <a:lnTo>
                    <a:pt x="206057" y="63080"/>
                  </a:lnTo>
                  <a:lnTo>
                    <a:pt x="195211" y="63080"/>
                  </a:lnTo>
                  <a:lnTo>
                    <a:pt x="195211" y="0"/>
                  </a:lnTo>
                  <a:lnTo>
                    <a:pt x="86753" y="0"/>
                  </a:lnTo>
                  <a:lnTo>
                    <a:pt x="86753" y="63080"/>
                  </a:lnTo>
                  <a:lnTo>
                    <a:pt x="0" y="63080"/>
                  </a:lnTo>
                  <a:lnTo>
                    <a:pt x="0" y="839254"/>
                  </a:lnTo>
                  <a:lnTo>
                    <a:pt x="281978" y="839254"/>
                  </a:lnTo>
                  <a:lnTo>
                    <a:pt x="281978" y="63080"/>
                  </a:lnTo>
                  <a:close/>
                </a:path>
              </a:pathLst>
            </a:custGeom>
            <a:solidFill>
              <a:srgbClr val="90A19A"/>
            </a:solidFill>
          </p:spPr>
          <p:txBody>
            <a:bodyPr wrap="square" lIns="0" tIns="0" rIns="0" bIns="0" rtlCol="0"/>
            <a:lstStyle/>
            <a:p>
              <a:endParaRPr/>
            </a:p>
          </p:txBody>
        </p:sp>
        <p:sp>
          <p:nvSpPr>
            <p:cNvPr id="12" name="object 12"/>
            <p:cNvSpPr/>
            <p:nvPr/>
          </p:nvSpPr>
          <p:spPr>
            <a:xfrm>
              <a:off x="2256688" y="3551110"/>
              <a:ext cx="136525" cy="421005"/>
            </a:xfrm>
            <a:custGeom>
              <a:avLst/>
              <a:gdLst/>
              <a:ahLst/>
              <a:cxnLst/>
              <a:rect l="l" t="t" r="r" b="b"/>
              <a:pathLst>
                <a:path w="136525" h="421004">
                  <a:moveTo>
                    <a:pt x="136093" y="287477"/>
                  </a:moveTo>
                  <a:lnTo>
                    <a:pt x="0" y="287477"/>
                  </a:lnTo>
                  <a:lnTo>
                    <a:pt x="0" y="420535"/>
                  </a:lnTo>
                  <a:lnTo>
                    <a:pt x="136093" y="420535"/>
                  </a:lnTo>
                  <a:lnTo>
                    <a:pt x="136093" y="287477"/>
                  </a:lnTo>
                  <a:close/>
                </a:path>
                <a:path w="136525" h="421004">
                  <a:moveTo>
                    <a:pt x="136093" y="143738"/>
                  </a:moveTo>
                  <a:lnTo>
                    <a:pt x="0" y="143738"/>
                  </a:lnTo>
                  <a:lnTo>
                    <a:pt x="0" y="276796"/>
                  </a:lnTo>
                  <a:lnTo>
                    <a:pt x="136093" y="276796"/>
                  </a:lnTo>
                  <a:lnTo>
                    <a:pt x="136093" y="143738"/>
                  </a:lnTo>
                  <a:close/>
                </a:path>
                <a:path w="136525" h="421004">
                  <a:moveTo>
                    <a:pt x="136093" y="0"/>
                  </a:moveTo>
                  <a:lnTo>
                    <a:pt x="0" y="0"/>
                  </a:lnTo>
                  <a:lnTo>
                    <a:pt x="0" y="133045"/>
                  </a:lnTo>
                  <a:lnTo>
                    <a:pt x="136093" y="133045"/>
                  </a:lnTo>
                  <a:lnTo>
                    <a:pt x="136093" y="0"/>
                  </a:lnTo>
                  <a:close/>
                </a:path>
              </a:pathLst>
            </a:custGeom>
            <a:solidFill>
              <a:srgbClr val="D7DDDB"/>
            </a:solidFill>
          </p:spPr>
          <p:txBody>
            <a:bodyPr wrap="square" lIns="0" tIns="0" rIns="0" bIns="0" rtlCol="0"/>
            <a:lstStyle/>
            <a:p>
              <a:endParaRPr/>
            </a:p>
          </p:txBody>
        </p:sp>
      </p:grpSp>
      <p:sp>
        <p:nvSpPr>
          <p:cNvPr id="13" name="object 13"/>
          <p:cNvSpPr txBox="1"/>
          <p:nvPr/>
        </p:nvSpPr>
        <p:spPr>
          <a:xfrm>
            <a:off x="4254773" y="4783820"/>
            <a:ext cx="793115"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716A66"/>
                </a:solidFill>
                <a:latin typeface="DIN 2014 Bold"/>
                <a:cs typeface="DIN 2014 Bold"/>
              </a:rPr>
              <a:t>Design</a:t>
            </a:r>
            <a:endParaRPr sz="2100">
              <a:latin typeface="DIN 2014 Bold"/>
              <a:cs typeface="DIN 2014 Bold"/>
            </a:endParaRPr>
          </a:p>
        </p:txBody>
      </p:sp>
      <p:grpSp>
        <p:nvGrpSpPr>
          <p:cNvPr id="14" name="object 14"/>
          <p:cNvGrpSpPr/>
          <p:nvPr/>
        </p:nvGrpSpPr>
        <p:grpSpPr>
          <a:xfrm>
            <a:off x="3662171" y="2788917"/>
            <a:ext cx="1920239" cy="1920239"/>
            <a:chOff x="3662171" y="2788917"/>
            <a:chExt cx="1920239" cy="1920239"/>
          </a:xfrm>
        </p:grpSpPr>
        <p:sp>
          <p:nvSpPr>
            <p:cNvPr id="15" name="object 15"/>
            <p:cNvSpPr/>
            <p:nvPr/>
          </p:nvSpPr>
          <p:spPr>
            <a:xfrm>
              <a:off x="3662171" y="2788917"/>
              <a:ext cx="1920239" cy="1920239"/>
            </a:xfrm>
            <a:custGeom>
              <a:avLst/>
              <a:gdLst/>
              <a:ahLst/>
              <a:cxnLst/>
              <a:rect l="l" t="t" r="r" b="b"/>
              <a:pathLst>
                <a:path w="1920239" h="1920239">
                  <a:moveTo>
                    <a:pt x="960119" y="0"/>
                  </a:moveTo>
                  <a:lnTo>
                    <a:pt x="912200" y="1175"/>
                  </a:lnTo>
                  <a:lnTo>
                    <a:pt x="864888" y="4663"/>
                  </a:lnTo>
                  <a:lnTo>
                    <a:pt x="818239" y="10410"/>
                  </a:lnTo>
                  <a:lnTo>
                    <a:pt x="772309" y="18360"/>
                  </a:lnTo>
                  <a:lnTo>
                    <a:pt x="727152" y="28458"/>
                  </a:lnTo>
                  <a:lnTo>
                    <a:pt x="682823" y="40650"/>
                  </a:lnTo>
                  <a:lnTo>
                    <a:pt x="639377" y="54880"/>
                  </a:lnTo>
                  <a:lnTo>
                    <a:pt x="596870" y="71093"/>
                  </a:lnTo>
                  <a:lnTo>
                    <a:pt x="555356" y="89235"/>
                  </a:lnTo>
                  <a:lnTo>
                    <a:pt x="514890" y="109250"/>
                  </a:lnTo>
                  <a:lnTo>
                    <a:pt x="475527" y="131083"/>
                  </a:lnTo>
                  <a:lnTo>
                    <a:pt x="437323" y="154680"/>
                  </a:lnTo>
                  <a:lnTo>
                    <a:pt x="400331" y="179985"/>
                  </a:lnTo>
                  <a:lnTo>
                    <a:pt x="364608" y="206943"/>
                  </a:lnTo>
                  <a:lnTo>
                    <a:pt x="330209" y="235500"/>
                  </a:lnTo>
                  <a:lnTo>
                    <a:pt x="297187" y="265599"/>
                  </a:lnTo>
                  <a:lnTo>
                    <a:pt x="265599" y="297187"/>
                  </a:lnTo>
                  <a:lnTo>
                    <a:pt x="235500" y="330209"/>
                  </a:lnTo>
                  <a:lnTo>
                    <a:pt x="206943" y="364608"/>
                  </a:lnTo>
                  <a:lnTo>
                    <a:pt x="179985" y="400331"/>
                  </a:lnTo>
                  <a:lnTo>
                    <a:pt x="154680" y="437323"/>
                  </a:lnTo>
                  <a:lnTo>
                    <a:pt x="131083" y="475527"/>
                  </a:lnTo>
                  <a:lnTo>
                    <a:pt x="109250" y="514890"/>
                  </a:lnTo>
                  <a:lnTo>
                    <a:pt x="89235" y="555356"/>
                  </a:lnTo>
                  <a:lnTo>
                    <a:pt x="71093" y="596870"/>
                  </a:lnTo>
                  <a:lnTo>
                    <a:pt x="54880" y="639377"/>
                  </a:lnTo>
                  <a:lnTo>
                    <a:pt x="40650" y="682823"/>
                  </a:lnTo>
                  <a:lnTo>
                    <a:pt x="28458" y="727152"/>
                  </a:lnTo>
                  <a:lnTo>
                    <a:pt x="18360" y="772309"/>
                  </a:lnTo>
                  <a:lnTo>
                    <a:pt x="10410" y="818239"/>
                  </a:lnTo>
                  <a:lnTo>
                    <a:pt x="4663" y="864888"/>
                  </a:lnTo>
                  <a:lnTo>
                    <a:pt x="1175" y="912200"/>
                  </a:lnTo>
                  <a:lnTo>
                    <a:pt x="0" y="960119"/>
                  </a:lnTo>
                  <a:lnTo>
                    <a:pt x="1175" y="1008039"/>
                  </a:lnTo>
                  <a:lnTo>
                    <a:pt x="4663" y="1055351"/>
                  </a:lnTo>
                  <a:lnTo>
                    <a:pt x="10410" y="1102000"/>
                  </a:lnTo>
                  <a:lnTo>
                    <a:pt x="18360" y="1147930"/>
                  </a:lnTo>
                  <a:lnTo>
                    <a:pt x="28458" y="1193087"/>
                  </a:lnTo>
                  <a:lnTo>
                    <a:pt x="40650" y="1237416"/>
                  </a:lnTo>
                  <a:lnTo>
                    <a:pt x="54880" y="1280862"/>
                  </a:lnTo>
                  <a:lnTo>
                    <a:pt x="71093" y="1323369"/>
                  </a:lnTo>
                  <a:lnTo>
                    <a:pt x="89235" y="1364883"/>
                  </a:lnTo>
                  <a:lnTo>
                    <a:pt x="109250" y="1405349"/>
                  </a:lnTo>
                  <a:lnTo>
                    <a:pt x="131083" y="1444712"/>
                  </a:lnTo>
                  <a:lnTo>
                    <a:pt x="154680" y="1482916"/>
                  </a:lnTo>
                  <a:lnTo>
                    <a:pt x="179985" y="1519908"/>
                  </a:lnTo>
                  <a:lnTo>
                    <a:pt x="206943" y="1555631"/>
                  </a:lnTo>
                  <a:lnTo>
                    <a:pt x="235500" y="1590030"/>
                  </a:lnTo>
                  <a:lnTo>
                    <a:pt x="265599" y="1623052"/>
                  </a:lnTo>
                  <a:lnTo>
                    <a:pt x="297187" y="1654640"/>
                  </a:lnTo>
                  <a:lnTo>
                    <a:pt x="330209" y="1684739"/>
                  </a:lnTo>
                  <a:lnTo>
                    <a:pt x="364608" y="1713296"/>
                  </a:lnTo>
                  <a:lnTo>
                    <a:pt x="400331" y="1740254"/>
                  </a:lnTo>
                  <a:lnTo>
                    <a:pt x="437323" y="1765559"/>
                  </a:lnTo>
                  <a:lnTo>
                    <a:pt x="475527" y="1789156"/>
                  </a:lnTo>
                  <a:lnTo>
                    <a:pt x="514890" y="1810989"/>
                  </a:lnTo>
                  <a:lnTo>
                    <a:pt x="555356" y="1831004"/>
                  </a:lnTo>
                  <a:lnTo>
                    <a:pt x="596870" y="1849146"/>
                  </a:lnTo>
                  <a:lnTo>
                    <a:pt x="639377" y="1865359"/>
                  </a:lnTo>
                  <a:lnTo>
                    <a:pt x="682823" y="1879589"/>
                  </a:lnTo>
                  <a:lnTo>
                    <a:pt x="727152" y="1891781"/>
                  </a:lnTo>
                  <a:lnTo>
                    <a:pt x="772309" y="1901879"/>
                  </a:lnTo>
                  <a:lnTo>
                    <a:pt x="818239" y="1909829"/>
                  </a:lnTo>
                  <a:lnTo>
                    <a:pt x="864888" y="1915576"/>
                  </a:lnTo>
                  <a:lnTo>
                    <a:pt x="912200" y="1919064"/>
                  </a:lnTo>
                  <a:lnTo>
                    <a:pt x="960119" y="1920239"/>
                  </a:lnTo>
                  <a:lnTo>
                    <a:pt x="1008039" y="1919064"/>
                  </a:lnTo>
                  <a:lnTo>
                    <a:pt x="1055351" y="1915576"/>
                  </a:lnTo>
                  <a:lnTo>
                    <a:pt x="1102000" y="1909829"/>
                  </a:lnTo>
                  <a:lnTo>
                    <a:pt x="1147930" y="1901879"/>
                  </a:lnTo>
                  <a:lnTo>
                    <a:pt x="1193087" y="1891781"/>
                  </a:lnTo>
                  <a:lnTo>
                    <a:pt x="1237416" y="1879589"/>
                  </a:lnTo>
                  <a:lnTo>
                    <a:pt x="1280862" y="1865359"/>
                  </a:lnTo>
                  <a:lnTo>
                    <a:pt x="1323369" y="1849146"/>
                  </a:lnTo>
                  <a:lnTo>
                    <a:pt x="1364883" y="1831004"/>
                  </a:lnTo>
                  <a:lnTo>
                    <a:pt x="1405349" y="1810989"/>
                  </a:lnTo>
                  <a:lnTo>
                    <a:pt x="1444712" y="1789156"/>
                  </a:lnTo>
                  <a:lnTo>
                    <a:pt x="1482916" y="1765559"/>
                  </a:lnTo>
                  <a:lnTo>
                    <a:pt x="1519908" y="1740254"/>
                  </a:lnTo>
                  <a:lnTo>
                    <a:pt x="1555631" y="1713296"/>
                  </a:lnTo>
                  <a:lnTo>
                    <a:pt x="1590030" y="1684739"/>
                  </a:lnTo>
                  <a:lnTo>
                    <a:pt x="1623052" y="1654640"/>
                  </a:lnTo>
                  <a:lnTo>
                    <a:pt x="1654640" y="1623052"/>
                  </a:lnTo>
                  <a:lnTo>
                    <a:pt x="1684739" y="1590030"/>
                  </a:lnTo>
                  <a:lnTo>
                    <a:pt x="1713296" y="1555631"/>
                  </a:lnTo>
                  <a:lnTo>
                    <a:pt x="1740254" y="1519908"/>
                  </a:lnTo>
                  <a:lnTo>
                    <a:pt x="1765559" y="1482916"/>
                  </a:lnTo>
                  <a:lnTo>
                    <a:pt x="1789156" y="1444712"/>
                  </a:lnTo>
                  <a:lnTo>
                    <a:pt x="1810989" y="1405349"/>
                  </a:lnTo>
                  <a:lnTo>
                    <a:pt x="1831004" y="1364883"/>
                  </a:lnTo>
                  <a:lnTo>
                    <a:pt x="1849146" y="1323369"/>
                  </a:lnTo>
                  <a:lnTo>
                    <a:pt x="1865359" y="1280862"/>
                  </a:lnTo>
                  <a:lnTo>
                    <a:pt x="1879589" y="1237416"/>
                  </a:lnTo>
                  <a:lnTo>
                    <a:pt x="1891781" y="1193087"/>
                  </a:lnTo>
                  <a:lnTo>
                    <a:pt x="1901879" y="1147930"/>
                  </a:lnTo>
                  <a:lnTo>
                    <a:pt x="1909829" y="1102000"/>
                  </a:lnTo>
                  <a:lnTo>
                    <a:pt x="1915576" y="1055351"/>
                  </a:lnTo>
                  <a:lnTo>
                    <a:pt x="1919064" y="1008039"/>
                  </a:lnTo>
                  <a:lnTo>
                    <a:pt x="1920239" y="960119"/>
                  </a:lnTo>
                  <a:lnTo>
                    <a:pt x="1919064" y="912200"/>
                  </a:lnTo>
                  <a:lnTo>
                    <a:pt x="1915576" y="864888"/>
                  </a:lnTo>
                  <a:lnTo>
                    <a:pt x="1909829" y="818239"/>
                  </a:lnTo>
                  <a:lnTo>
                    <a:pt x="1901879" y="772309"/>
                  </a:lnTo>
                  <a:lnTo>
                    <a:pt x="1891781" y="727152"/>
                  </a:lnTo>
                  <a:lnTo>
                    <a:pt x="1879589" y="682823"/>
                  </a:lnTo>
                  <a:lnTo>
                    <a:pt x="1865359" y="639377"/>
                  </a:lnTo>
                  <a:lnTo>
                    <a:pt x="1849146" y="596870"/>
                  </a:lnTo>
                  <a:lnTo>
                    <a:pt x="1831004" y="555356"/>
                  </a:lnTo>
                  <a:lnTo>
                    <a:pt x="1810989" y="514890"/>
                  </a:lnTo>
                  <a:lnTo>
                    <a:pt x="1789156" y="475527"/>
                  </a:lnTo>
                  <a:lnTo>
                    <a:pt x="1765559" y="437323"/>
                  </a:lnTo>
                  <a:lnTo>
                    <a:pt x="1740254" y="400331"/>
                  </a:lnTo>
                  <a:lnTo>
                    <a:pt x="1713296" y="364608"/>
                  </a:lnTo>
                  <a:lnTo>
                    <a:pt x="1684739" y="330209"/>
                  </a:lnTo>
                  <a:lnTo>
                    <a:pt x="1654640" y="297187"/>
                  </a:lnTo>
                  <a:lnTo>
                    <a:pt x="1623052" y="265599"/>
                  </a:lnTo>
                  <a:lnTo>
                    <a:pt x="1590030" y="235500"/>
                  </a:lnTo>
                  <a:lnTo>
                    <a:pt x="1555631" y="206943"/>
                  </a:lnTo>
                  <a:lnTo>
                    <a:pt x="1519908" y="179985"/>
                  </a:lnTo>
                  <a:lnTo>
                    <a:pt x="1482916" y="154680"/>
                  </a:lnTo>
                  <a:lnTo>
                    <a:pt x="1444712" y="131083"/>
                  </a:lnTo>
                  <a:lnTo>
                    <a:pt x="1405349" y="109250"/>
                  </a:lnTo>
                  <a:lnTo>
                    <a:pt x="1364883" y="89235"/>
                  </a:lnTo>
                  <a:lnTo>
                    <a:pt x="1323369" y="71093"/>
                  </a:lnTo>
                  <a:lnTo>
                    <a:pt x="1280862" y="54880"/>
                  </a:lnTo>
                  <a:lnTo>
                    <a:pt x="1237416" y="40650"/>
                  </a:lnTo>
                  <a:lnTo>
                    <a:pt x="1193087" y="28458"/>
                  </a:lnTo>
                  <a:lnTo>
                    <a:pt x="1147930" y="18360"/>
                  </a:lnTo>
                  <a:lnTo>
                    <a:pt x="1102000" y="10410"/>
                  </a:lnTo>
                  <a:lnTo>
                    <a:pt x="1055351" y="4663"/>
                  </a:lnTo>
                  <a:lnTo>
                    <a:pt x="1008039" y="1175"/>
                  </a:lnTo>
                  <a:lnTo>
                    <a:pt x="960119" y="0"/>
                  </a:lnTo>
                  <a:close/>
                </a:path>
              </a:pathLst>
            </a:custGeom>
            <a:solidFill>
              <a:srgbClr val="E0D1C0"/>
            </a:solidFill>
          </p:spPr>
          <p:txBody>
            <a:bodyPr wrap="square" lIns="0" tIns="0" rIns="0" bIns="0" rtlCol="0"/>
            <a:lstStyle/>
            <a:p>
              <a:endParaRPr/>
            </a:p>
          </p:txBody>
        </p:sp>
        <p:sp>
          <p:nvSpPr>
            <p:cNvPr id="16" name="object 16"/>
            <p:cNvSpPr/>
            <p:nvPr/>
          </p:nvSpPr>
          <p:spPr>
            <a:xfrm>
              <a:off x="4160520" y="3114446"/>
              <a:ext cx="857885" cy="1119505"/>
            </a:xfrm>
            <a:custGeom>
              <a:avLst/>
              <a:gdLst/>
              <a:ahLst/>
              <a:cxnLst/>
              <a:rect l="l" t="t" r="r" b="b"/>
              <a:pathLst>
                <a:path w="857885" h="1119504">
                  <a:moveTo>
                    <a:pt x="857580" y="1119225"/>
                  </a:moveTo>
                  <a:lnTo>
                    <a:pt x="854570" y="899795"/>
                  </a:lnTo>
                  <a:lnTo>
                    <a:pt x="552945" y="368363"/>
                  </a:lnTo>
                  <a:lnTo>
                    <a:pt x="558190" y="358241"/>
                  </a:lnTo>
                  <a:lnTo>
                    <a:pt x="565175" y="314985"/>
                  </a:lnTo>
                  <a:lnTo>
                    <a:pt x="558190" y="271894"/>
                  </a:lnTo>
                  <a:lnTo>
                    <a:pt x="538759" y="234581"/>
                  </a:lnTo>
                  <a:lnTo>
                    <a:pt x="509181" y="205232"/>
                  </a:lnTo>
                  <a:lnTo>
                    <a:pt x="476605" y="188518"/>
                  </a:lnTo>
                  <a:lnTo>
                    <a:pt x="476605" y="48234"/>
                  </a:lnTo>
                  <a:lnTo>
                    <a:pt x="472808" y="29654"/>
                  </a:lnTo>
                  <a:lnTo>
                    <a:pt x="462508" y="14300"/>
                  </a:lnTo>
                  <a:lnTo>
                    <a:pt x="447294" y="3848"/>
                  </a:lnTo>
                  <a:lnTo>
                    <a:pt x="428790" y="0"/>
                  </a:lnTo>
                  <a:lnTo>
                    <a:pt x="409994" y="3848"/>
                  </a:lnTo>
                  <a:lnTo>
                    <a:pt x="394627" y="14300"/>
                  </a:lnTo>
                  <a:lnTo>
                    <a:pt x="384263" y="29654"/>
                  </a:lnTo>
                  <a:lnTo>
                    <a:pt x="380466" y="48234"/>
                  </a:lnTo>
                  <a:lnTo>
                    <a:pt x="380466" y="188645"/>
                  </a:lnTo>
                  <a:lnTo>
                    <a:pt x="347992" y="205232"/>
                  </a:lnTo>
                  <a:lnTo>
                    <a:pt x="318350" y="234581"/>
                  </a:lnTo>
                  <a:lnTo>
                    <a:pt x="298894" y="271894"/>
                  </a:lnTo>
                  <a:lnTo>
                    <a:pt x="291909" y="314985"/>
                  </a:lnTo>
                  <a:lnTo>
                    <a:pt x="298894" y="358241"/>
                  </a:lnTo>
                  <a:lnTo>
                    <a:pt x="304126" y="368363"/>
                  </a:lnTo>
                  <a:lnTo>
                    <a:pt x="2514" y="899795"/>
                  </a:lnTo>
                  <a:lnTo>
                    <a:pt x="0" y="1119225"/>
                  </a:lnTo>
                  <a:lnTo>
                    <a:pt x="383209" y="443661"/>
                  </a:lnTo>
                  <a:lnTo>
                    <a:pt x="385572" y="444881"/>
                  </a:lnTo>
                  <a:lnTo>
                    <a:pt x="428790" y="451866"/>
                  </a:lnTo>
                  <a:lnTo>
                    <a:pt x="471766" y="444881"/>
                  </a:lnTo>
                  <a:lnTo>
                    <a:pt x="474306" y="443560"/>
                  </a:lnTo>
                  <a:lnTo>
                    <a:pt x="857580" y="1119225"/>
                  </a:lnTo>
                  <a:close/>
                </a:path>
              </a:pathLst>
            </a:custGeom>
            <a:solidFill>
              <a:srgbClr val="C7AD8E"/>
            </a:solidFill>
          </p:spPr>
          <p:txBody>
            <a:bodyPr wrap="square" lIns="0" tIns="0" rIns="0" bIns="0" rtlCol="0"/>
            <a:lstStyle/>
            <a:p>
              <a:endParaRPr/>
            </a:p>
          </p:txBody>
        </p:sp>
        <p:pic>
          <p:nvPicPr>
            <p:cNvPr id="17" name="object 17"/>
            <p:cNvPicPr/>
            <p:nvPr/>
          </p:nvPicPr>
          <p:blipFill>
            <a:blip r:embed="rId2" cstate="print"/>
            <a:stretch>
              <a:fillRect/>
            </a:stretch>
          </p:blipFill>
          <p:spPr>
            <a:xfrm>
              <a:off x="4536471" y="3377065"/>
              <a:ext cx="105181" cy="104711"/>
            </a:xfrm>
            <a:prstGeom prst="rect">
              <a:avLst/>
            </a:prstGeom>
          </p:spPr>
        </p:pic>
        <p:sp>
          <p:nvSpPr>
            <p:cNvPr id="18" name="object 18"/>
            <p:cNvSpPr/>
            <p:nvPr/>
          </p:nvSpPr>
          <p:spPr>
            <a:xfrm>
              <a:off x="4160507" y="3737304"/>
              <a:ext cx="857885" cy="123189"/>
            </a:xfrm>
            <a:custGeom>
              <a:avLst/>
              <a:gdLst/>
              <a:ahLst/>
              <a:cxnLst/>
              <a:rect l="l" t="t" r="r" b="b"/>
              <a:pathLst>
                <a:path w="857885" h="123189">
                  <a:moveTo>
                    <a:pt x="857580" y="39370"/>
                  </a:moveTo>
                  <a:lnTo>
                    <a:pt x="450430" y="39370"/>
                  </a:lnTo>
                  <a:lnTo>
                    <a:pt x="450430" y="0"/>
                  </a:lnTo>
                  <a:lnTo>
                    <a:pt x="406666" y="0"/>
                  </a:lnTo>
                  <a:lnTo>
                    <a:pt x="406666" y="39370"/>
                  </a:lnTo>
                  <a:lnTo>
                    <a:pt x="0" y="39370"/>
                  </a:lnTo>
                  <a:lnTo>
                    <a:pt x="0" y="83820"/>
                  </a:lnTo>
                  <a:lnTo>
                    <a:pt x="406666" y="83820"/>
                  </a:lnTo>
                  <a:lnTo>
                    <a:pt x="406666" y="123190"/>
                  </a:lnTo>
                  <a:lnTo>
                    <a:pt x="450430" y="123190"/>
                  </a:lnTo>
                  <a:lnTo>
                    <a:pt x="450430" y="83820"/>
                  </a:lnTo>
                  <a:lnTo>
                    <a:pt x="857580" y="83820"/>
                  </a:lnTo>
                  <a:lnTo>
                    <a:pt x="857580" y="39370"/>
                  </a:lnTo>
                  <a:close/>
                </a:path>
              </a:pathLst>
            </a:custGeom>
            <a:solidFill>
              <a:srgbClr val="C7AD8E"/>
            </a:solidFill>
          </p:spPr>
          <p:txBody>
            <a:bodyPr wrap="square" lIns="0" tIns="0" rIns="0" bIns="0" rtlCol="0"/>
            <a:lstStyle/>
            <a:p>
              <a:endParaRPr/>
            </a:p>
          </p:txBody>
        </p:sp>
      </p:grpSp>
      <p:sp>
        <p:nvSpPr>
          <p:cNvPr id="19" name="object 19"/>
          <p:cNvSpPr txBox="1"/>
          <p:nvPr/>
        </p:nvSpPr>
        <p:spPr>
          <a:xfrm>
            <a:off x="6615876" y="4783820"/>
            <a:ext cx="1469390"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716A66"/>
                </a:solidFill>
                <a:latin typeface="DIN 2014 Bold"/>
                <a:cs typeface="DIN 2014 Bold"/>
              </a:rPr>
              <a:t>Construction</a:t>
            </a:r>
            <a:endParaRPr sz="2100">
              <a:latin typeface="DIN 2014 Bold"/>
              <a:cs typeface="DIN 2014 Bold"/>
            </a:endParaRPr>
          </a:p>
        </p:txBody>
      </p:sp>
      <p:grpSp>
        <p:nvGrpSpPr>
          <p:cNvPr id="20" name="object 20"/>
          <p:cNvGrpSpPr/>
          <p:nvPr/>
        </p:nvGrpSpPr>
        <p:grpSpPr>
          <a:xfrm>
            <a:off x="6350508" y="2788917"/>
            <a:ext cx="1920239" cy="1920239"/>
            <a:chOff x="6350508" y="2788917"/>
            <a:chExt cx="1920239" cy="1920239"/>
          </a:xfrm>
        </p:grpSpPr>
        <p:sp>
          <p:nvSpPr>
            <p:cNvPr id="21" name="object 21"/>
            <p:cNvSpPr/>
            <p:nvPr/>
          </p:nvSpPr>
          <p:spPr>
            <a:xfrm>
              <a:off x="6350508" y="2788917"/>
              <a:ext cx="1920239" cy="1920239"/>
            </a:xfrm>
            <a:custGeom>
              <a:avLst/>
              <a:gdLst/>
              <a:ahLst/>
              <a:cxnLst/>
              <a:rect l="l" t="t" r="r" b="b"/>
              <a:pathLst>
                <a:path w="1920240" h="1920239">
                  <a:moveTo>
                    <a:pt x="960120" y="0"/>
                  </a:moveTo>
                  <a:lnTo>
                    <a:pt x="912200" y="1175"/>
                  </a:lnTo>
                  <a:lnTo>
                    <a:pt x="864888" y="4663"/>
                  </a:lnTo>
                  <a:lnTo>
                    <a:pt x="818239" y="10410"/>
                  </a:lnTo>
                  <a:lnTo>
                    <a:pt x="772309" y="18360"/>
                  </a:lnTo>
                  <a:lnTo>
                    <a:pt x="727152" y="28458"/>
                  </a:lnTo>
                  <a:lnTo>
                    <a:pt x="682823" y="40650"/>
                  </a:lnTo>
                  <a:lnTo>
                    <a:pt x="639377" y="54880"/>
                  </a:lnTo>
                  <a:lnTo>
                    <a:pt x="596870" y="71093"/>
                  </a:lnTo>
                  <a:lnTo>
                    <a:pt x="555356" y="89235"/>
                  </a:lnTo>
                  <a:lnTo>
                    <a:pt x="514890" y="109250"/>
                  </a:lnTo>
                  <a:lnTo>
                    <a:pt x="475527" y="131083"/>
                  </a:lnTo>
                  <a:lnTo>
                    <a:pt x="437323" y="154680"/>
                  </a:lnTo>
                  <a:lnTo>
                    <a:pt x="400331" y="179985"/>
                  </a:lnTo>
                  <a:lnTo>
                    <a:pt x="364608" y="206943"/>
                  </a:lnTo>
                  <a:lnTo>
                    <a:pt x="330209" y="235500"/>
                  </a:lnTo>
                  <a:lnTo>
                    <a:pt x="297187" y="265599"/>
                  </a:lnTo>
                  <a:lnTo>
                    <a:pt x="265599" y="297187"/>
                  </a:lnTo>
                  <a:lnTo>
                    <a:pt x="235500" y="330209"/>
                  </a:lnTo>
                  <a:lnTo>
                    <a:pt x="206943" y="364608"/>
                  </a:lnTo>
                  <a:lnTo>
                    <a:pt x="179985" y="400331"/>
                  </a:lnTo>
                  <a:lnTo>
                    <a:pt x="154680" y="437323"/>
                  </a:lnTo>
                  <a:lnTo>
                    <a:pt x="131083" y="475527"/>
                  </a:lnTo>
                  <a:lnTo>
                    <a:pt x="109250" y="514890"/>
                  </a:lnTo>
                  <a:lnTo>
                    <a:pt x="89235" y="555356"/>
                  </a:lnTo>
                  <a:lnTo>
                    <a:pt x="71093" y="596870"/>
                  </a:lnTo>
                  <a:lnTo>
                    <a:pt x="54880" y="639377"/>
                  </a:lnTo>
                  <a:lnTo>
                    <a:pt x="40650" y="682823"/>
                  </a:lnTo>
                  <a:lnTo>
                    <a:pt x="28458" y="727152"/>
                  </a:lnTo>
                  <a:lnTo>
                    <a:pt x="18360" y="772309"/>
                  </a:lnTo>
                  <a:lnTo>
                    <a:pt x="10410" y="818239"/>
                  </a:lnTo>
                  <a:lnTo>
                    <a:pt x="4663" y="864888"/>
                  </a:lnTo>
                  <a:lnTo>
                    <a:pt x="1175" y="912200"/>
                  </a:lnTo>
                  <a:lnTo>
                    <a:pt x="0" y="960119"/>
                  </a:lnTo>
                  <a:lnTo>
                    <a:pt x="1175" y="1008039"/>
                  </a:lnTo>
                  <a:lnTo>
                    <a:pt x="4663" y="1055351"/>
                  </a:lnTo>
                  <a:lnTo>
                    <a:pt x="10410" y="1102000"/>
                  </a:lnTo>
                  <a:lnTo>
                    <a:pt x="18360" y="1147930"/>
                  </a:lnTo>
                  <a:lnTo>
                    <a:pt x="28458" y="1193087"/>
                  </a:lnTo>
                  <a:lnTo>
                    <a:pt x="40650" y="1237416"/>
                  </a:lnTo>
                  <a:lnTo>
                    <a:pt x="54880" y="1280862"/>
                  </a:lnTo>
                  <a:lnTo>
                    <a:pt x="71093" y="1323369"/>
                  </a:lnTo>
                  <a:lnTo>
                    <a:pt x="89235" y="1364883"/>
                  </a:lnTo>
                  <a:lnTo>
                    <a:pt x="109250" y="1405349"/>
                  </a:lnTo>
                  <a:lnTo>
                    <a:pt x="131083" y="1444712"/>
                  </a:lnTo>
                  <a:lnTo>
                    <a:pt x="154680" y="1482916"/>
                  </a:lnTo>
                  <a:lnTo>
                    <a:pt x="179985" y="1519908"/>
                  </a:lnTo>
                  <a:lnTo>
                    <a:pt x="206943" y="1555631"/>
                  </a:lnTo>
                  <a:lnTo>
                    <a:pt x="235500" y="1590030"/>
                  </a:lnTo>
                  <a:lnTo>
                    <a:pt x="265599" y="1623052"/>
                  </a:lnTo>
                  <a:lnTo>
                    <a:pt x="297187" y="1654640"/>
                  </a:lnTo>
                  <a:lnTo>
                    <a:pt x="330209" y="1684739"/>
                  </a:lnTo>
                  <a:lnTo>
                    <a:pt x="364608" y="1713296"/>
                  </a:lnTo>
                  <a:lnTo>
                    <a:pt x="400331" y="1740254"/>
                  </a:lnTo>
                  <a:lnTo>
                    <a:pt x="437323" y="1765559"/>
                  </a:lnTo>
                  <a:lnTo>
                    <a:pt x="475527" y="1789156"/>
                  </a:lnTo>
                  <a:lnTo>
                    <a:pt x="514890" y="1810989"/>
                  </a:lnTo>
                  <a:lnTo>
                    <a:pt x="555356" y="1831004"/>
                  </a:lnTo>
                  <a:lnTo>
                    <a:pt x="596870" y="1849146"/>
                  </a:lnTo>
                  <a:lnTo>
                    <a:pt x="639377" y="1865359"/>
                  </a:lnTo>
                  <a:lnTo>
                    <a:pt x="682823" y="1879589"/>
                  </a:lnTo>
                  <a:lnTo>
                    <a:pt x="727152" y="1891781"/>
                  </a:lnTo>
                  <a:lnTo>
                    <a:pt x="772309" y="1901879"/>
                  </a:lnTo>
                  <a:lnTo>
                    <a:pt x="818239" y="1909829"/>
                  </a:lnTo>
                  <a:lnTo>
                    <a:pt x="864888" y="1915576"/>
                  </a:lnTo>
                  <a:lnTo>
                    <a:pt x="912200" y="1919064"/>
                  </a:lnTo>
                  <a:lnTo>
                    <a:pt x="960120" y="1920239"/>
                  </a:lnTo>
                  <a:lnTo>
                    <a:pt x="1008039" y="1919064"/>
                  </a:lnTo>
                  <a:lnTo>
                    <a:pt x="1055351" y="1915576"/>
                  </a:lnTo>
                  <a:lnTo>
                    <a:pt x="1102000" y="1909829"/>
                  </a:lnTo>
                  <a:lnTo>
                    <a:pt x="1147930" y="1901879"/>
                  </a:lnTo>
                  <a:lnTo>
                    <a:pt x="1193087" y="1891781"/>
                  </a:lnTo>
                  <a:lnTo>
                    <a:pt x="1237416" y="1879589"/>
                  </a:lnTo>
                  <a:lnTo>
                    <a:pt x="1280862" y="1865359"/>
                  </a:lnTo>
                  <a:lnTo>
                    <a:pt x="1323369" y="1849146"/>
                  </a:lnTo>
                  <a:lnTo>
                    <a:pt x="1364883" y="1831004"/>
                  </a:lnTo>
                  <a:lnTo>
                    <a:pt x="1405349" y="1810989"/>
                  </a:lnTo>
                  <a:lnTo>
                    <a:pt x="1444712" y="1789156"/>
                  </a:lnTo>
                  <a:lnTo>
                    <a:pt x="1482916" y="1765559"/>
                  </a:lnTo>
                  <a:lnTo>
                    <a:pt x="1519908" y="1740254"/>
                  </a:lnTo>
                  <a:lnTo>
                    <a:pt x="1555631" y="1713296"/>
                  </a:lnTo>
                  <a:lnTo>
                    <a:pt x="1590030" y="1684739"/>
                  </a:lnTo>
                  <a:lnTo>
                    <a:pt x="1623052" y="1654640"/>
                  </a:lnTo>
                  <a:lnTo>
                    <a:pt x="1654640" y="1623052"/>
                  </a:lnTo>
                  <a:lnTo>
                    <a:pt x="1684739" y="1590030"/>
                  </a:lnTo>
                  <a:lnTo>
                    <a:pt x="1713296" y="1555631"/>
                  </a:lnTo>
                  <a:lnTo>
                    <a:pt x="1740254" y="1519908"/>
                  </a:lnTo>
                  <a:lnTo>
                    <a:pt x="1765559" y="1482916"/>
                  </a:lnTo>
                  <a:lnTo>
                    <a:pt x="1789156" y="1444712"/>
                  </a:lnTo>
                  <a:lnTo>
                    <a:pt x="1810989" y="1405349"/>
                  </a:lnTo>
                  <a:lnTo>
                    <a:pt x="1831004" y="1364883"/>
                  </a:lnTo>
                  <a:lnTo>
                    <a:pt x="1849146" y="1323369"/>
                  </a:lnTo>
                  <a:lnTo>
                    <a:pt x="1865359" y="1280862"/>
                  </a:lnTo>
                  <a:lnTo>
                    <a:pt x="1879589" y="1237416"/>
                  </a:lnTo>
                  <a:lnTo>
                    <a:pt x="1891781" y="1193087"/>
                  </a:lnTo>
                  <a:lnTo>
                    <a:pt x="1901879" y="1147930"/>
                  </a:lnTo>
                  <a:lnTo>
                    <a:pt x="1909829" y="1102000"/>
                  </a:lnTo>
                  <a:lnTo>
                    <a:pt x="1915576" y="1055351"/>
                  </a:lnTo>
                  <a:lnTo>
                    <a:pt x="1919064" y="1008039"/>
                  </a:lnTo>
                  <a:lnTo>
                    <a:pt x="1920240" y="960119"/>
                  </a:lnTo>
                  <a:lnTo>
                    <a:pt x="1919064" y="912200"/>
                  </a:lnTo>
                  <a:lnTo>
                    <a:pt x="1915576" y="864888"/>
                  </a:lnTo>
                  <a:lnTo>
                    <a:pt x="1909829" y="818239"/>
                  </a:lnTo>
                  <a:lnTo>
                    <a:pt x="1901879" y="772309"/>
                  </a:lnTo>
                  <a:lnTo>
                    <a:pt x="1891781" y="727152"/>
                  </a:lnTo>
                  <a:lnTo>
                    <a:pt x="1879589" y="682823"/>
                  </a:lnTo>
                  <a:lnTo>
                    <a:pt x="1865359" y="639377"/>
                  </a:lnTo>
                  <a:lnTo>
                    <a:pt x="1849146" y="596870"/>
                  </a:lnTo>
                  <a:lnTo>
                    <a:pt x="1831004" y="555356"/>
                  </a:lnTo>
                  <a:lnTo>
                    <a:pt x="1810989" y="514890"/>
                  </a:lnTo>
                  <a:lnTo>
                    <a:pt x="1789156" y="475527"/>
                  </a:lnTo>
                  <a:lnTo>
                    <a:pt x="1765559" y="437323"/>
                  </a:lnTo>
                  <a:lnTo>
                    <a:pt x="1740254" y="400331"/>
                  </a:lnTo>
                  <a:lnTo>
                    <a:pt x="1713296" y="364608"/>
                  </a:lnTo>
                  <a:lnTo>
                    <a:pt x="1684739" y="330209"/>
                  </a:lnTo>
                  <a:lnTo>
                    <a:pt x="1654640" y="297187"/>
                  </a:lnTo>
                  <a:lnTo>
                    <a:pt x="1623052" y="265599"/>
                  </a:lnTo>
                  <a:lnTo>
                    <a:pt x="1590030" y="235500"/>
                  </a:lnTo>
                  <a:lnTo>
                    <a:pt x="1555631" y="206943"/>
                  </a:lnTo>
                  <a:lnTo>
                    <a:pt x="1519908" y="179985"/>
                  </a:lnTo>
                  <a:lnTo>
                    <a:pt x="1482916" y="154680"/>
                  </a:lnTo>
                  <a:lnTo>
                    <a:pt x="1444712" y="131083"/>
                  </a:lnTo>
                  <a:lnTo>
                    <a:pt x="1405349" y="109250"/>
                  </a:lnTo>
                  <a:lnTo>
                    <a:pt x="1364883" y="89235"/>
                  </a:lnTo>
                  <a:lnTo>
                    <a:pt x="1323369" y="71093"/>
                  </a:lnTo>
                  <a:lnTo>
                    <a:pt x="1280862" y="54880"/>
                  </a:lnTo>
                  <a:lnTo>
                    <a:pt x="1237416" y="40650"/>
                  </a:lnTo>
                  <a:lnTo>
                    <a:pt x="1193087" y="28458"/>
                  </a:lnTo>
                  <a:lnTo>
                    <a:pt x="1147930" y="18360"/>
                  </a:lnTo>
                  <a:lnTo>
                    <a:pt x="1102000" y="10410"/>
                  </a:lnTo>
                  <a:lnTo>
                    <a:pt x="1055351" y="4663"/>
                  </a:lnTo>
                  <a:lnTo>
                    <a:pt x="1008039" y="1175"/>
                  </a:lnTo>
                  <a:lnTo>
                    <a:pt x="960120" y="0"/>
                  </a:lnTo>
                  <a:close/>
                </a:path>
              </a:pathLst>
            </a:custGeom>
            <a:solidFill>
              <a:srgbClr val="C3C7CA"/>
            </a:solidFill>
          </p:spPr>
          <p:txBody>
            <a:bodyPr wrap="square" lIns="0" tIns="0" rIns="0" bIns="0" rtlCol="0"/>
            <a:lstStyle/>
            <a:p>
              <a:endParaRPr/>
            </a:p>
          </p:txBody>
        </p:sp>
        <p:sp>
          <p:nvSpPr>
            <p:cNvPr id="22" name="object 22"/>
            <p:cNvSpPr/>
            <p:nvPr/>
          </p:nvSpPr>
          <p:spPr>
            <a:xfrm>
              <a:off x="6844678" y="3246119"/>
              <a:ext cx="958215" cy="958850"/>
            </a:xfrm>
            <a:custGeom>
              <a:avLst/>
              <a:gdLst/>
              <a:ahLst/>
              <a:cxnLst/>
              <a:rect l="l" t="t" r="r" b="b"/>
              <a:pathLst>
                <a:path w="958215" h="958850">
                  <a:moveTo>
                    <a:pt x="958037" y="117360"/>
                  </a:moveTo>
                  <a:lnTo>
                    <a:pt x="840079" y="0"/>
                  </a:lnTo>
                  <a:lnTo>
                    <a:pt x="742835" y="135750"/>
                  </a:lnTo>
                  <a:lnTo>
                    <a:pt x="753770" y="147294"/>
                  </a:lnTo>
                  <a:lnTo>
                    <a:pt x="503123" y="397954"/>
                  </a:lnTo>
                  <a:lnTo>
                    <a:pt x="322846" y="217411"/>
                  </a:lnTo>
                  <a:lnTo>
                    <a:pt x="327329" y="176822"/>
                  </a:lnTo>
                  <a:lnTo>
                    <a:pt x="321741" y="136017"/>
                  </a:lnTo>
                  <a:lnTo>
                    <a:pt x="305917" y="97370"/>
                  </a:lnTo>
                  <a:lnTo>
                    <a:pt x="279692" y="63296"/>
                  </a:lnTo>
                  <a:lnTo>
                    <a:pt x="241401" y="35001"/>
                  </a:lnTo>
                  <a:lnTo>
                    <a:pt x="198272" y="19265"/>
                  </a:lnTo>
                  <a:lnTo>
                    <a:pt x="152971" y="16052"/>
                  </a:lnTo>
                  <a:lnTo>
                    <a:pt x="108229" y="25349"/>
                  </a:lnTo>
                  <a:lnTo>
                    <a:pt x="231355" y="148488"/>
                  </a:lnTo>
                  <a:lnTo>
                    <a:pt x="217665" y="182537"/>
                  </a:lnTo>
                  <a:lnTo>
                    <a:pt x="195681" y="211302"/>
                  </a:lnTo>
                  <a:lnTo>
                    <a:pt x="166776" y="233375"/>
                  </a:lnTo>
                  <a:lnTo>
                    <a:pt x="132397" y="247345"/>
                  </a:lnTo>
                  <a:lnTo>
                    <a:pt x="9271" y="124206"/>
                  </a:lnTo>
                  <a:lnTo>
                    <a:pt x="0" y="168656"/>
                  </a:lnTo>
                  <a:lnTo>
                    <a:pt x="3289" y="213728"/>
                  </a:lnTo>
                  <a:lnTo>
                    <a:pt x="19215" y="256641"/>
                  </a:lnTo>
                  <a:lnTo>
                    <a:pt x="47815" y="294601"/>
                  </a:lnTo>
                  <a:lnTo>
                    <a:pt x="82105" y="321144"/>
                  </a:lnTo>
                  <a:lnTo>
                    <a:pt x="120662" y="337134"/>
                  </a:lnTo>
                  <a:lnTo>
                    <a:pt x="161493" y="342785"/>
                  </a:lnTo>
                  <a:lnTo>
                    <a:pt x="202590" y="338315"/>
                  </a:lnTo>
                  <a:lnTo>
                    <a:pt x="382549" y="518541"/>
                  </a:lnTo>
                  <a:lnTo>
                    <a:pt x="286588" y="614502"/>
                  </a:lnTo>
                  <a:lnTo>
                    <a:pt x="343547" y="670839"/>
                  </a:lnTo>
                  <a:lnTo>
                    <a:pt x="439153" y="575221"/>
                  </a:lnTo>
                  <a:lnTo>
                    <a:pt x="619721" y="756031"/>
                  </a:lnTo>
                  <a:lnTo>
                    <a:pt x="614972" y="796455"/>
                  </a:lnTo>
                  <a:lnTo>
                    <a:pt x="620572" y="836980"/>
                  </a:lnTo>
                  <a:lnTo>
                    <a:pt x="636536" y="875576"/>
                  </a:lnTo>
                  <a:lnTo>
                    <a:pt x="662863" y="910158"/>
                  </a:lnTo>
                  <a:lnTo>
                    <a:pt x="697776" y="937018"/>
                  </a:lnTo>
                  <a:lnTo>
                    <a:pt x="737171" y="953122"/>
                  </a:lnTo>
                  <a:lnTo>
                    <a:pt x="778802" y="958494"/>
                  </a:lnTo>
                  <a:lnTo>
                    <a:pt x="820420" y="953122"/>
                  </a:lnTo>
                  <a:lnTo>
                    <a:pt x="859815" y="937018"/>
                  </a:lnTo>
                  <a:lnTo>
                    <a:pt x="894740" y="910158"/>
                  </a:lnTo>
                  <a:lnTo>
                    <a:pt x="921346" y="875042"/>
                  </a:lnTo>
                  <a:lnTo>
                    <a:pt x="937310" y="835596"/>
                  </a:lnTo>
                  <a:lnTo>
                    <a:pt x="942632" y="793978"/>
                  </a:lnTo>
                  <a:lnTo>
                    <a:pt x="937310" y="752360"/>
                  </a:lnTo>
                  <a:lnTo>
                    <a:pt x="921346" y="712914"/>
                  </a:lnTo>
                  <a:lnTo>
                    <a:pt x="894740" y="677799"/>
                  </a:lnTo>
                  <a:lnTo>
                    <a:pt x="860361" y="651852"/>
                  </a:lnTo>
                  <a:lnTo>
                    <a:pt x="821664" y="636181"/>
                  </a:lnTo>
                  <a:lnTo>
                    <a:pt x="780808" y="630643"/>
                  </a:lnTo>
                  <a:lnTo>
                    <a:pt x="739965" y="635139"/>
                  </a:lnTo>
                  <a:lnTo>
                    <a:pt x="559727" y="454647"/>
                  </a:lnTo>
                  <a:lnTo>
                    <a:pt x="810729" y="203631"/>
                  </a:lnTo>
                  <a:lnTo>
                    <a:pt x="822248" y="215176"/>
                  </a:lnTo>
                  <a:lnTo>
                    <a:pt x="958037" y="117360"/>
                  </a:lnTo>
                  <a:close/>
                </a:path>
              </a:pathLst>
            </a:custGeom>
            <a:solidFill>
              <a:srgbClr val="879095"/>
            </a:solidFill>
          </p:spPr>
          <p:txBody>
            <a:bodyPr wrap="square" lIns="0" tIns="0" rIns="0" bIns="0" rtlCol="0"/>
            <a:lstStyle/>
            <a:p>
              <a:endParaRPr/>
            </a:p>
          </p:txBody>
        </p:sp>
        <p:pic>
          <p:nvPicPr>
            <p:cNvPr id="23" name="object 23"/>
            <p:cNvPicPr/>
            <p:nvPr/>
          </p:nvPicPr>
          <p:blipFill>
            <a:blip r:embed="rId3" cstate="print"/>
            <a:stretch>
              <a:fillRect/>
            </a:stretch>
          </p:blipFill>
          <p:spPr>
            <a:xfrm>
              <a:off x="7553000" y="3969909"/>
              <a:ext cx="140528" cy="140347"/>
            </a:xfrm>
            <a:prstGeom prst="rect">
              <a:avLst/>
            </a:prstGeom>
          </p:spPr>
        </p:pic>
        <p:sp>
          <p:nvSpPr>
            <p:cNvPr id="24" name="object 24"/>
            <p:cNvSpPr/>
            <p:nvPr/>
          </p:nvSpPr>
          <p:spPr>
            <a:xfrm>
              <a:off x="6844868" y="3816921"/>
              <a:ext cx="387985" cy="387985"/>
            </a:xfrm>
            <a:custGeom>
              <a:avLst/>
              <a:gdLst/>
              <a:ahLst/>
              <a:cxnLst/>
              <a:rect l="l" t="t" r="r" b="b"/>
              <a:pathLst>
                <a:path w="387984" h="387985">
                  <a:moveTo>
                    <a:pt x="387654" y="143751"/>
                  </a:moveTo>
                  <a:lnTo>
                    <a:pt x="242671" y="0"/>
                  </a:lnTo>
                  <a:lnTo>
                    <a:pt x="145427" y="96621"/>
                  </a:lnTo>
                  <a:lnTo>
                    <a:pt x="28054" y="213982"/>
                  </a:lnTo>
                  <a:lnTo>
                    <a:pt x="7010" y="245846"/>
                  </a:lnTo>
                  <a:lnTo>
                    <a:pt x="0" y="281711"/>
                  </a:lnTo>
                  <a:lnTo>
                    <a:pt x="7010" y="317347"/>
                  </a:lnTo>
                  <a:lnTo>
                    <a:pt x="28054" y="348538"/>
                  </a:lnTo>
                  <a:lnTo>
                    <a:pt x="37846" y="358914"/>
                  </a:lnTo>
                  <a:lnTo>
                    <a:pt x="69392" y="380326"/>
                  </a:lnTo>
                  <a:lnTo>
                    <a:pt x="105156" y="387464"/>
                  </a:lnTo>
                  <a:lnTo>
                    <a:pt x="140919" y="380326"/>
                  </a:lnTo>
                  <a:lnTo>
                    <a:pt x="172478" y="358914"/>
                  </a:lnTo>
                  <a:lnTo>
                    <a:pt x="290423" y="241554"/>
                  </a:lnTo>
                  <a:lnTo>
                    <a:pt x="387654" y="143751"/>
                  </a:lnTo>
                  <a:close/>
                </a:path>
              </a:pathLst>
            </a:custGeom>
            <a:solidFill>
              <a:srgbClr val="879095"/>
            </a:solidFill>
          </p:spPr>
          <p:txBody>
            <a:bodyPr wrap="square" lIns="0" tIns="0" rIns="0" bIns="0" rtlCol="0"/>
            <a:lstStyle/>
            <a:p>
              <a:endParaRPr/>
            </a:p>
          </p:txBody>
        </p:sp>
      </p:grpSp>
      <p:sp>
        <p:nvSpPr>
          <p:cNvPr id="25" name="object 25"/>
          <p:cNvSpPr txBox="1"/>
          <p:nvPr/>
        </p:nvSpPr>
        <p:spPr>
          <a:xfrm>
            <a:off x="9451958" y="4783820"/>
            <a:ext cx="1066800" cy="345440"/>
          </a:xfrm>
          <a:prstGeom prst="rect">
            <a:avLst/>
          </a:prstGeom>
        </p:spPr>
        <p:txBody>
          <a:bodyPr vert="horz" wrap="square" lIns="0" tIns="12700" rIns="0" bIns="0" rtlCol="0">
            <a:spAutoFit/>
          </a:bodyPr>
          <a:lstStyle/>
          <a:p>
            <a:pPr marL="12700">
              <a:lnSpc>
                <a:spcPct val="100000"/>
              </a:lnSpc>
              <a:spcBef>
                <a:spcPts val="100"/>
              </a:spcBef>
            </a:pPr>
            <a:r>
              <a:rPr sz="2100" b="1" spc="-10" dirty="0">
                <a:solidFill>
                  <a:srgbClr val="716A66"/>
                </a:solidFill>
                <a:latin typeface="DIN 2014 Bold"/>
                <a:cs typeface="DIN 2014 Bold"/>
              </a:rPr>
              <a:t>Personas</a:t>
            </a:r>
            <a:endParaRPr sz="2100">
              <a:latin typeface="DIN 2014 Bold"/>
              <a:cs typeface="DIN 2014 Bold"/>
            </a:endParaRPr>
          </a:p>
        </p:txBody>
      </p:sp>
      <p:grpSp>
        <p:nvGrpSpPr>
          <p:cNvPr id="26" name="object 26"/>
          <p:cNvGrpSpPr/>
          <p:nvPr/>
        </p:nvGrpSpPr>
        <p:grpSpPr>
          <a:xfrm>
            <a:off x="9038843" y="2788917"/>
            <a:ext cx="1920239" cy="1920239"/>
            <a:chOff x="9038843" y="2788917"/>
            <a:chExt cx="1920239" cy="1920239"/>
          </a:xfrm>
        </p:grpSpPr>
        <p:sp>
          <p:nvSpPr>
            <p:cNvPr id="27" name="object 27"/>
            <p:cNvSpPr/>
            <p:nvPr/>
          </p:nvSpPr>
          <p:spPr>
            <a:xfrm>
              <a:off x="9038843" y="2788917"/>
              <a:ext cx="1920239" cy="1920239"/>
            </a:xfrm>
            <a:custGeom>
              <a:avLst/>
              <a:gdLst/>
              <a:ahLst/>
              <a:cxnLst/>
              <a:rect l="l" t="t" r="r" b="b"/>
              <a:pathLst>
                <a:path w="1920240" h="1920239">
                  <a:moveTo>
                    <a:pt x="960120" y="0"/>
                  </a:moveTo>
                  <a:lnTo>
                    <a:pt x="912200" y="1175"/>
                  </a:lnTo>
                  <a:lnTo>
                    <a:pt x="864888" y="4663"/>
                  </a:lnTo>
                  <a:lnTo>
                    <a:pt x="818239" y="10410"/>
                  </a:lnTo>
                  <a:lnTo>
                    <a:pt x="772309" y="18360"/>
                  </a:lnTo>
                  <a:lnTo>
                    <a:pt x="727152" y="28458"/>
                  </a:lnTo>
                  <a:lnTo>
                    <a:pt x="682823" y="40650"/>
                  </a:lnTo>
                  <a:lnTo>
                    <a:pt x="639377" y="54880"/>
                  </a:lnTo>
                  <a:lnTo>
                    <a:pt x="596870" y="71093"/>
                  </a:lnTo>
                  <a:lnTo>
                    <a:pt x="555356" y="89235"/>
                  </a:lnTo>
                  <a:lnTo>
                    <a:pt x="514890" y="109250"/>
                  </a:lnTo>
                  <a:lnTo>
                    <a:pt x="475527" y="131083"/>
                  </a:lnTo>
                  <a:lnTo>
                    <a:pt x="437323" y="154680"/>
                  </a:lnTo>
                  <a:lnTo>
                    <a:pt x="400331" y="179985"/>
                  </a:lnTo>
                  <a:lnTo>
                    <a:pt x="364608" y="206943"/>
                  </a:lnTo>
                  <a:lnTo>
                    <a:pt x="330209" y="235500"/>
                  </a:lnTo>
                  <a:lnTo>
                    <a:pt x="297187" y="265599"/>
                  </a:lnTo>
                  <a:lnTo>
                    <a:pt x="265599" y="297187"/>
                  </a:lnTo>
                  <a:lnTo>
                    <a:pt x="235500" y="330209"/>
                  </a:lnTo>
                  <a:lnTo>
                    <a:pt x="206943" y="364608"/>
                  </a:lnTo>
                  <a:lnTo>
                    <a:pt x="179985" y="400331"/>
                  </a:lnTo>
                  <a:lnTo>
                    <a:pt x="154680" y="437323"/>
                  </a:lnTo>
                  <a:lnTo>
                    <a:pt x="131083" y="475527"/>
                  </a:lnTo>
                  <a:lnTo>
                    <a:pt x="109250" y="514890"/>
                  </a:lnTo>
                  <a:lnTo>
                    <a:pt x="89235" y="555356"/>
                  </a:lnTo>
                  <a:lnTo>
                    <a:pt x="71093" y="596870"/>
                  </a:lnTo>
                  <a:lnTo>
                    <a:pt x="54880" y="639377"/>
                  </a:lnTo>
                  <a:lnTo>
                    <a:pt x="40650" y="682823"/>
                  </a:lnTo>
                  <a:lnTo>
                    <a:pt x="28458" y="727152"/>
                  </a:lnTo>
                  <a:lnTo>
                    <a:pt x="18360" y="772309"/>
                  </a:lnTo>
                  <a:lnTo>
                    <a:pt x="10410" y="818239"/>
                  </a:lnTo>
                  <a:lnTo>
                    <a:pt x="4663" y="864888"/>
                  </a:lnTo>
                  <a:lnTo>
                    <a:pt x="1175" y="912200"/>
                  </a:lnTo>
                  <a:lnTo>
                    <a:pt x="0" y="960119"/>
                  </a:lnTo>
                  <a:lnTo>
                    <a:pt x="1175" y="1008039"/>
                  </a:lnTo>
                  <a:lnTo>
                    <a:pt x="4663" y="1055351"/>
                  </a:lnTo>
                  <a:lnTo>
                    <a:pt x="10410" y="1102000"/>
                  </a:lnTo>
                  <a:lnTo>
                    <a:pt x="18360" y="1147930"/>
                  </a:lnTo>
                  <a:lnTo>
                    <a:pt x="28458" y="1193087"/>
                  </a:lnTo>
                  <a:lnTo>
                    <a:pt x="40650" y="1237416"/>
                  </a:lnTo>
                  <a:lnTo>
                    <a:pt x="54880" y="1280862"/>
                  </a:lnTo>
                  <a:lnTo>
                    <a:pt x="71093" y="1323369"/>
                  </a:lnTo>
                  <a:lnTo>
                    <a:pt x="89235" y="1364883"/>
                  </a:lnTo>
                  <a:lnTo>
                    <a:pt x="109250" y="1405349"/>
                  </a:lnTo>
                  <a:lnTo>
                    <a:pt x="131083" y="1444712"/>
                  </a:lnTo>
                  <a:lnTo>
                    <a:pt x="154680" y="1482916"/>
                  </a:lnTo>
                  <a:lnTo>
                    <a:pt x="179985" y="1519908"/>
                  </a:lnTo>
                  <a:lnTo>
                    <a:pt x="206943" y="1555631"/>
                  </a:lnTo>
                  <a:lnTo>
                    <a:pt x="235500" y="1590030"/>
                  </a:lnTo>
                  <a:lnTo>
                    <a:pt x="265599" y="1623052"/>
                  </a:lnTo>
                  <a:lnTo>
                    <a:pt x="297187" y="1654640"/>
                  </a:lnTo>
                  <a:lnTo>
                    <a:pt x="330209" y="1684739"/>
                  </a:lnTo>
                  <a:lnTo>
                    <a:pt x="364608" y="1713296"/>
                  </a:lnTo>
                  <a:lnTo>
                    <a:pt x="400331" y="1740254"/>
                  </a:lnTo>
                  <a:lnTo>
                    <a:pt x="437323" y="1765559"/>
                  </a:lnTo>
                  <a:lnTo>
                    <a:pt x="475527" y="1789156"/>
                  </a:lnTo>
                  <a:lnTo>
                    <a:pt x="514890" y="1810989"/>
                  </a:lnTo>
                  <a:lnTo>
                    <a:pt x="555356" y="1831004"/>
                  </a:lnTo>
                  <a:lnTo>
                    <a:pt x="596870" y="1849146"/>
                  </a:lnTo>
                  <a:lnTo>
                    <a:pt x="639377" y="1865359"/>
                  </a:lnTo>
                  <a:lnTo>
                    <a:pt x="682823" y="1879589"/>
                  </a:lnTo>
                  <a:lnTo>
                    <a:pt x="727152" y="1891781"/>
                  </a:lnTo>
                  <a:lnTo>
                    <a:pt x="772309" y="1901879"/>
                  </a:lnTo>
                  <a:lnTo>
                    <a:pt x="818239" y="1909829"/>
                  </a:lnTo>
                  <a:lnTo>
                    <a:pt x="864888" y="1915576"/>
                  </a:lnTo>
                  <a:lnTo>
                    <a:pt x="912200" y="1919064"/>
                  </a:lnTo>
                  <a:lnTo>
                    <a:pt x="960120" y="1920239"/>
                  </a:lnTo>
                  <a:lnTo>
                    <a:pt x="1008039" y="1919064"/>
                  </a:lnTo>
                  <a:lnTo>
                    <a:pt x="1055351" y="1915576"/>
                  </a:lnTo>
                  <a:lnTo>
                    <a:pt x="1102000" y="1909829"/>
                  </a:lnTo>
                  <a:lnTo>
                    <a:pt x="1147930" y="1901879"/>
                  </a:lnTo>
                  <a:lnTo>
                    <a:pt x="1193087" y="1891781"/>
                  </a:lnTo>
                  <a:lnTo>
                    <a:pt x="1237416" y="1879589"/>
                  </a:lnTo>
                  <a:lnTo>
                    <a:pt x="1280862" y="1865359"/>
                  </a:lnTo>
                  <a:lnTo>
                    <a:pt x="1323369" y="1849146"/>
                  </a:lnTo>
                  <a:lnTo>
                    <a:pt x="1364883" y="1831004"/>
                  </a:lnTo>
                  <a:lnTo>
                    <a:pt x="1405349" y="1810989"/>
                  </a:lnTo>
                  <a:lnTo>
                    <a:pt x="1444712" y="1789156"/>
                  </a:lnTo>
                  <a:lnTo>
                    <a:pt x="1482916" y="1765559"/>
                  </a:lnTo>
                  <a:lnTo>
                    <a:pt x="1519908" y="1740254"/>
                  </a:lnTo>
                  <a:lnTo>
                    <a:pt x="1555631" y="1713296"/>
                  </a:lnTo>
                  <a:lnTo>
                    <a:pt x="1590030" y="1684739"/>
                  </a:lnTo>
                  <a:lnTo>
                    <a:pt x="1623052" y="1654640"/>
                  </a:lnTo>
                  <a:lnTo>
                    <a:pt x="1654640" y="1623052"/>
                  </a:lnTo>
                  <a:lnTo>
                    <a:pt x="1684739" y="1590030"/>
                  </a:lnTo>
                  <a:lnTo>
                    <a:pt x="1713296" y="1555631"/>
                  </a:lnTo>
                  <a:lnTo>
                    <a:pt x="1740254" y="1519908"/>
                  </a:lnTo>
                  <a:lnTo>
                    <a:pt x="1765559" y="1482916"/>
                  </a:lnTo>
                  <a:lnTo>
                    <a:pt x="1789156" y="1444712"/>
                  </a:lnTo>
                  <a:lnTo>
                    <a:pt x="1810989" y="1405349"/>
                  </a:lnTo>
                  <a:lnTo>
                    <a:pt x="1831004" y="1364883"/>
                  </a:lnTo>
                  <a:lnTo>
                    <a:pt x="1849146" y="1323369"/>
                  </a:lnTo>
                  <a:lnTo>
                    <a:pt x="1865359" y="1280862"/>
                  </a:lnTo>
                  <a:lnTo>
                    <a:pt x="1879589" y="1237416"/>
                  </a:lnTo>
                  <a:lnTo>
                    <a:pt x="1891781" y="1193087"/>
                  </a:lnTo>
                  <a:lnTo>
                    <a:pt x="1901879" y="1147930"/>
                  </a:lnTo>
                  <a:lnTo>
                    <a:pt x="1909829" y="1102000"/>
                  </a:lnTo>
                  <a:lnTo>
                    <a:pt x="1915576" y="1055351"/>
                  </a:lnTo>
                  <a:lnTo>
                    <a:pt x="1919064" y="1008039"/>
                  </a:lnTo>
                  <a:lnTo>
                    <a:pt x="1920240" y="960119"/>
                  </a:lnTo>
                  <a:lnTo>
                    <a:pt x="1919064" y="912200"/>
                  </a:lnTo>
                  <a:lnTo>
                    <a:pt x="1915576" y="864888"/>
                  </a:lnTo>
                  <a:lnTo>
                    <a:pt x="1909829" y="818239"/>
                  </a:lnTo>
                  <a:lnTo>
                    <a:pt x="1901879" y="772309"/>
                  </a:lnTo>
                  <a:lnTo>
                    <a:pt x="1891781" y="727152"/>
                  </a:lnTo>
                  <a:lnTo>
                    <a:pt x="1879589" y="682823"/>
                  </a:lnTo>
                  <a:lnTo>
                    <a:pt x="1865359" y="639377"/>
                  </a:lnTo>
                  <a:lnTo>
                    <a:pt x="1849146" y="596870"/>
                  </a:lnTo>
                  <a:lnTo>
                    <a:pt x="1831004" y="555356"/>
                  </a:lnTo>
                  <a:lnTo>
                    <a:pt x="1810989" y="514890"/>
                  </a:lnTo>
                  <a:lnTo>
                    <a:pt x="1789156" y="475527"/>
                  </a:lnTo>
                  <a:lnTo>
                    <a:pt x="1765559" y="437323"/>
                  </a:lnTo>
                  <a:lnTo>
                    <a:pt x="1740254" y="400331"/>
                  </a:lnTo>
                  <a:lnTo>
                    <a:pt x="1713296" y="364608"/>
                  </a:lnTo>
                  <a:lnTo>
                    <a:pt x="1684739" y="330209"/>
                  </a:lnTo>
                  <a:lnTo>
                    <a:pt x="1654640" y="297187"/>
                  </a:lnTo>
                  <a:lnTo>
                    <a:pt x="1623052" y="265599"/>
                  </a:lnTo>
                  <a:lnTo>
                    <a:pt x="1590030" y="235500"/>
                  </a:lnTo>
                  <a:lnTo>
                    <a:pt x="1555631" y="206943"/>
                  </a:lnTo>
                  <a:lnTo>
                    <a:pt x="1519908" y="179985"/>
                  </a:lnTo>
                  <a:lnTo>
                    <a:pt x="1482916" y="154680"/>
                  </a:lnTo>
                  <a:lnTo>
                    <a:pt x="1444712" y="131083"/>
                  </a:lnTo>
                  <a:lnTo>
                    <a:pt x="1405349" y="109250"/>
                  </a:lnTo>
                  <a:lnTo>
                    <a:pt x="1364883" y="89235"/>
                  </a:lnTo>
                  <a:lnTo>
                    <a:pt x="1323369" y="71093"/>
                  </a:lnTo>
                  <a:lnTo>
                    <a:pt x="1280862" y="54880"/>
                  </a:lnTo>
                  <a:lnTo>
                    <a:pt x="1237416" y="40650"/>
                  </a:lnTo>
                  <a:lnTo>
                    <a:pt x="1193087" y="28458"/>
                  </a:lnTo>
                  <a:lnTo>
                    <a:pt x="1147930" y="18360"/>
                  </a:lnTo>
                  <a:lnTo>
                    <a:pt x="1102000" y="10410"/>
                  </a:lnTo>
                  <a:lnTo>
                    <a:pt x="1055351" y="4663"/>
                  </a:lnTo>
                  <a:lnTo>
                    <a:pt x="1008039" y="1175"/>
                  </a:lnTo>
                  <a:lnTo>
                    <a:pt x="960120" y="0"/>
                  </a:lnTo>
                  <a:close/>
                </a:path>
              </a:pathLst>
            </a:custGeom>
            <a:solidFill>
              <a:srgbClr val="D0BCB0"/>
            </a:solidFill>
          </p:spPr>
          <p:txBody>
            <a:bodyPr wrap="square" lIns="0" tIns="0" rIns="0" bIns="0" rtlCol="0"/>
            <a:lstStyle/>
            <a:p>
              <a:endParaRPr/>
            </a:p>
          </p:txBody>
        </p:sp>
        <p:sp>
          <p:nvSpPr>
            <p:cNvPr id="28" name="object 28"/>
            <p:cNvSpPr/>
            <p:nvPr/>
          </p:nvSpPr>
          <p:spPr>
            <a:xfrm>
              <a:off x="9477942" y="3209541"/>
              <a:ext cx="884555" cy="1062990"/>
            </a:xfrm>
            <a:custGeom>
              <a:avLst/>
              <a:gdLst/>
              <a:ahLst/>
              <a:cxnLst/>
              <a:rect l="l" t="t" r="r" b="b"/>
              <a:pathLst>
                <a:path w="884554" h="1062989">
                  <a:moveTo>
                    <a:pt x="501513" y="0"/>
                  </a:moveTo>
                  <a:lnTo>
                    <a:pt x="475249" y="0"/>
                  </a:lnTo>
                  <a:lnTo>
                    <a:pt x="455254" y="515"/>
                  </a:lnTo>
                  <a:lnTo>
                    <a:pt x="399599" y="6920"/>
                  </a:lnTo>
                  <a:lnTo>
                    <a:pt x="330606" y="25555"/>
                  </a:lnTo>
                  <a:lnTo>
                    <a:pt x="293935" y="41359"/>
                  </a:lnTo>
                  <a:lnTo>
                    <a:pt x="257324" y="62498"/>
                  </a:lnTo>
                  <a:lnTo>
                    <a:pt x="221904" y="89735"/>
                  </a:lnTo>
                  <a:lnTo>
                    <a:pt x="188807" y="123827"/>
                  </a:lnTo>
                  <a:lnTo>
                    <a:pt x="159164" y="165535"/>
                  </a:lnTo>
                  <a:lnTo>
                    <a:pt x="134107" y="215619"/>
                  </a:lnTo>
                  <a:lnTo>
                    <a:pt x="114767" y="274839"/>
                  </a:lnTo>
                  <a:lnTo>
                    <a:pt x="102276" y="343954"/>
                  </a:lnTo>
                  <a:lnTo>
                    <a:pt x="100513" y="352029"/>
                  </a:lnTo>
                  <a:lnTo>
                    <a:pt x="89633" y="380731"/>
                  </a:lnTo>
                  <a:lnTo>
                    <a:pt x="61246" y="436778"/>
                  </a:lnTo>
                  <a:lnTo>
                    <a:pt x="6962" y="526884"/>
                  </a:lnTo>
                  <a:lnTo>
                    <a:pt x="3904" y="532288"/>
                  </a:lnTo>
                  <a:lnTo>
                    <a:pt x="0" y="545815"/>
                  </a:lnTo>
                  <a:lnTo>
                    <a:pt x="3158" y="563441"/>
                  </a:lnTo>
                  <a:lnTo>
                    <a:pt x="21288" y="581139"/>
                  </a:lnTo>
                  <a:lnTo>
                    <a:pt x="43993" y="594109"/>
                  </a:lnTo>
                  <a:lnTo>
                    <a:pt x="60242" y="602507"/>
                  </a:lnTo>
                  <a:lnTo>
                    <a:pt x="77849" y="610000"/>
                  </a:lnTo>
                  <a:lnTo>
                    <a:pt x="104625" y="620255"/>
                  </a:lnTo>
                  <a:lnTo>
                    <a:pt x="102861" y="638551"/>
                  </a:lnTo>
                  <a:lnTo>
                    <a:pt x="99806" y="683013"/>
                  </a:lnTo>
                  <a:lnTo>
                    <a:pt x="98817" y="738003"/>
                  </a:lnTo>
                  <a:lnTo>
                    <a:pt x="103254" y="787882"/>
                  </a:lnTo>
                  <a:lnTo>
                    <a:pt x="123807" y="814953"/>
                  </a:lnTo>
                  <a:lnTo>
                    <a:pt x="163382" y="829859"/>
                  </a:lnTo>
                  <a:lnTo>
                    <a:pt x="208138" y="836177"/>
                  </a:lnTo>
                  <a:lnTo>
                    <a:pt x="244236" y="837488"/>
                  </a:lnTo>
                  <a:lnTo>
                    <a:pt x="261407" y="837488"/>
                  </a:lnTo>
                  <a:lnTo>
                    <a:pt x="270665" y="838068"/>
                  </a:lnTo>
                  <a:lnTo>
                    <a:pt x="281822" y="840697"/>
                  </a:lnTo>
                  <a:lnTo>
                    <a:pt x="291207" y="846709"/>
                  </a:lnTo>
                  <a:lnTo>
                    <a:pt x="295151" y="857440"/>
                  </a:lnTo>
                  <a:lnTo>
                    <a:pt x="295151" y="982192"/>
                  </a:lnTo>
                  <a:lnTo>
                    <a:pt x="296726" y="994805"/>
                  </a:lnTo>
                  <a:lnTo>
                    <a:pt x="355576" y="1041070"/>
                  </a:lnTo>
                  <a:lnTo>
                    <a:pt x="400267" y="1053157"/>
                  </a:lnTo>
                  <a:lnTo>
                    <a:pt x="450113" y="1060438"/>
                  </a:lnTo>
                  <a:lnTo>
                    <a:pt x="502573" y="1062926"/>
                  </a:lnTo>
                  <a:lnTo>
                    <a:pt x="555108" y="1060632"/>
                  </a:lnTo>
                  <a:lnTo>
                    <a:pt x="605175" y="1053569"/>
                  </a:lnTo>
                  <a:lnTo>
                    <a:pt x="650235" y="1041748"/>
                  </a:lnTo>
                  <a:lnTo>
                    <a:pt x="687746" y="1025182"/>
                  </a:lnTo>
                  <a:lnTo>
                    <a:pt x="708231" y="982192"/>
                  </a:lnTo>
                  <a:lnTo>
                    <a:pt x="704534" y="950003"/>
                  </a:lnTo>
                  <a:lnTo>
                    <a:pt x="703072" y="907876"/>
                  </a:lnTo>
                  <a:lnTo>
                    <a:pt x="706172" y="858697"/>
                  </a:lnTo>
                  <a:lnTo>
                    <a:pt x="716158" y="805350"/>
                  </a:lnTo>
                  <a:lnTo>
                    <a:pt x="735358" y="750722"/>
                  </a:lnTo>
                  <a:lnTo>
                    <a:pt x="766228" y="702740"/>
                  </a:lnTo>
                  <a:lnTo>
                    <a:pt x="785206" y="679359"/>
                  </a:lnTo>
                  <a:lnTo>
                    <a:pt x="805119" y="653877"/>
                  </a:lnTo>
                  <a:lnTo>
                    <a:pt x="843482" y="589090"/>
                  </a:lnTo>
                  <a:lnTo>
                    <a:pt x="859794" y="546024"/>
                  </a:lnTo>
                  <a:lnTo>
                    <a:pt x="872769" y="493336"/>
                  </a:lnTo>
                  <a:lnTo>
                    <a:pt x="881337" y="429146"/>
                  </a:lnTo>
                  <a:lnTo>
                    <a:pt x="884431" y="349669"/>
                  </a:lnTo>
                  <a:lnTo>
                    <a:pt x="879272" y="282604"/>
                  </a:lnTo>
                  <a:lnTo>
                    <a:pt x="865460" y="224698"/>
                  </a:lnTo>
                  <a:lnTo>
                    <a:pt x="844302" y="175280"/>
                  </a:lnTo>
                  <a:lnTo>
                    <a:pt x="817111" y="133678"/>
                  </a:lnTo>
                  <a:lnTo>
                    <a:pt x="785195" y="99223"/>
                  </a:lnTo>
                  <a:lnTo>
                    <a:pt x="749866" y="71242"/>
                  </a:lnTo>
                  <a:lnTo>
                    <a:pt x="712431" y="49066"/>
                  </a:lnTo>
                  <a:lnTo>
                    <a:pt x="674203" y="32023"/>
                  </a:lnTo>
                  <a:lnTo>
                    <a:pt x="636490" y="19443"/>
                  </a:lnTo>
                  <a:lnTo>
                    <a:pt x="567852" y="4987"/>
                  </a:lnTo>
                  <a:lnTo>
                    <a:pt x="516997" y="330"/>
                  </a:lnTo>
                  <a:lnTo>
                    <a:pt x="501513" y="0"/>
                  </a:lnTo>
                  <a:close/>
                </a:path>
              </a:pathLst>
            </a:custGeom>
            <a:solidFill>
              <a:srgbClr val="AC8977"/>
            </a:solidFill>
          </p:spPr>
          <p:txBody>
            <a:bodyPr wrap="square" lIns="0" tIns="0" rIns="0" bIns="0" rtlCol="0"/>
            <a:lstStyle/>
            <a:p>
              <a:endParaRPr/>
            </a:p>
          </p:txBody>
        </p:sp>
        <p:sp>
          <p:nvSpPr>
            <p:cNvPr id="29" name="object 29"/>
            <p:cNvSpPr/>
            <p:nvPr/>
          </p:nvSpPr>
          <p:spPr>
            <a:xfrm>
              <a:off x="9889382" y="3326678"/>
              <a:ext cx="650240" cy="589280"/>
            </a:xfrm>
            <a:custGeom>
              <a:avLst/>
              <a:gdLst/>
              <a:ahLst/>
              <a:cxnLst/>
              <a:rect l="l" t="t" r="r" b="b"/>
              <a:pathLst>
                <a:path w="650240" h="589279">
                  <a:moveTo>
                    <a:pt x="354850" y="0"/>
                  </a:moveTo>
                  <a:lnTo>
                    <a:pt x="307134" y="3845"/>
                  </a:lnTo>
                  <a:lnTo>
                    <a:pt x="261859" y="14982"/>
                  </a:lnTo>
                  <a:lnTo>
                    <a:pt x="219632" y="32810"/>
                  </a:lnTo>
                  <a:lnTo>
                    <a:pt x="181063" y="56727"/>
                  </a:lnTo>
                  <a:lnTo>
                    <a:pt x="146759" y="86132"/>
                  </a:lnTo>
                  <a:lnTo>
                    <a:pt x="117328" y="120426"/>
                  </a:lnTo>
                  <a:lnTo>
                    <a:pt x="93379" y="159006"/>
                  </a:lnTo>
                  <a:lnTo>
                    <a:pt x="75520" y="201273"/>
                  </a:lnTo>
                  <a:lnTo>
                    <a:pt x="64358" y="246625"/>
                  </a:lnTo>
                  <a:lnTo>
                    <a:pt x="60502" y="294462"/>
                  </a:lnTo>
                  <a:lnTo>
                    <a:pt x="63038" y="333016"/>
                  </a:lnTo>
                  <a:lnTo>
                    <a:pt x="70402" y="369952"/>
                  </a:lnTo>
                  <a:lnTo>
                    <a:pt x="82234" y="405081"/>
                  </a:lnTo>
                  <a:lnTo>
                    <a:pt x="98170" y="438213"/>
                  </a:lnTo>
                  <a:lnTo>
                    <a:pt x="0" y="588746"/>
                  </a:lnTo>
                  <a:lnTo>
                    <a:pt x="355333" y="588746"/>
                  </a:lnTo>
                  <a:lnTo>
                    <a:pt x="403052" y="584905"/>
                  </a:lnTo>
                  <a:lnTo>
                    <a:pt x="448336" y="573782"/>
                  </a:lnTo>
                  <a:lnTo>
                    <a:pt x="490575" y="555974"/>
                  </a:lnTo>
                  <a:lnTo>
                    <a:pt x="529160" y="532081"/>
                  </a:lnTo>
                  <a:lnTo>
                    <a:pt x="563481" y="502702"/>
                  </a:lnTo>
                  <a:lnTo>
                    <a:pt x="592929" y="468435"/>
                  </a:lnTo>
                  <a:lnTo>
                    <a:pt x="616893" y="429879"/>
                  </a:lnTo>
                  <a:lnTo>
                    <a:pt x="634766" y="387632"/>
                  </a:lnTo>
                  <a:lnTo>
                    <a:pt x="645936" y="342293"/>
                  </a:lnTo>
                  <a:lnTo>
                    <a:pt x="649795" y="294462"/>
                  </a:lnTo>
                  <a:lnTo>
                    <a:pt x="645936" y="246625"/>
                  </a:lnTo>
                  <a:lnTo>
                    <a:pt x="634762" y="201273"/>
                  </a:lnTo>
                  <a:lnTo>
                    <a:pt x="616880" y="159006"/>
                  </a:lnTo>
                  <a:lnTo>
                    <a:pt x="592898" y="120426"/>
                  </a:lnTo>
                  <a:lnTo>
                    <a:pt x="563421" y="86132"/>
                  </a:lnTo>
                  <a:lnTo>
                    <a:pt x="529056" y="56727"/>
                  </a:lnTo>
                  <a:lnTo>
                    <a:pt x="490410" y="32810"/>
                  </a:lnTo>
                  <a:lnTo>
                    <a:pt x="448089" y="14982"/>
                  </a:lnTo>
                  <a:lnTo>
                    <a:pt x="402700" y="3845"/>
                  </a:lnTo>
                  <a:lnTo>
                    <a:pt x="354850" y="0"/>
                  </a:lnTo>
                  <a:close/>
                </a:path>
              </a:pathLst>
            </a:custGeom>
            <a:solidFill>
              <a:srgbClr val="E0D3CA"/>
            </a:solidFill>
          </p:spPr>
          <p:txBody>
            <a:bodyPr wrap="square" lIns="0" tIns="0" rIns="0" bIns="0" rtlCol="0"/>
            <a:lstStyle/>
            <a: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44CB6-7FB1-ED06-7761-A558D7E6D9E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DDDCE10-F58E-C818-8DA4-27B30B997948}"/>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67386E65-3355-1070-EC1C-D76D46E4085D}"/>
              </a:ext>
            </a:extLst>
          </p:cNvPr>
          <p:cNvSpPr txBox="1">
            <a:spLocks noGrp="1"/>
          </p:cNvSpPr>
          <p:nvPr>
            <p:ph type="title"/>
          </p:nvPr>
        </p:nvSpPr>
        <p:spPr>
          <a:xfrm>
            <a:off x="750822" y="798467"/>
            <a:ext cx="11136377" cy="443711"/>
          </a:xfrm>
          <a:prstGeom prst="rect">
            <a:avLst/>
          </a:prstGeom>
        </p:spPr>
        <p:txBody>
          <a:bodyPr vert="horz" wrap="square" lIns="0" tIns="12700" rIns="0" bIns="0" rtlCol="0">
            <a:spAutoFit/>
          </a:bodyPr>
          <a:lstStyle/>
          <a:p>
            <a:pPr marL="12700">
              <a:lnSpc>
                <a:spcPct val="100000"/>
              </a:lnSpc>
              <a:spcBef>
                <a:spcPts val="100"/>
              </a:spcBef>
            </a:pPr>
            <a:r>
              <a:rPr lang="en-US" dirty="0"/>
              <a:t>Premier</a:t>
            </a:r>
            <a:r>
              <a:rPr lang="en-US" spc="-70" dirty="0"/>
              <a:t> </a:t>
            </a:r>
            <a:r>
              <a:rPr lang="en-US" spc="-20" dirty="0"/>
              <a:t>Facilities, Construction, &amp; EVS Engagement Team</a:t>
            </a:r>
            <a:endParaRPr spc="-10" dirty="0"/>
          </a:p>
        </p:txBody>
      </p:sp>
      <p:sp>
        <p:nvSpPr>
          <p:cNvPr id="858" name="Rectangle 857">
            <a:extLst>
              <a:ext uri="{FF2B5EF4-FFF2-40B4-BE49-F238E27FC236}">
                <a16:creationId xmlns:a16="http://schemas.microsoft.com/office/drawing/2014/main" id="{F1BB6E53-A55E-8649-F1AC-A8B3D4669531}"/>
              </a:ext>
            </a:extLst>
          </p:cNvPr>
          <p:cNvSpPr/>
          <p:nvPr/>
        </p:nvSpPr>
        <p:spPr>
          <a:xfrm>
            <a:off x="8763000" y="5015418"/>
            <a:ext cx="676656" cy="676656"/>
          </a:xfrm>
          <a:prstGeom prst="rect">
            <a:avLst/>
          </a:prstGeom>
          <a:solidFill>
            <a:srgbClr val="C8D2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9" name="TextBox 858">
            <a:extLst>
              <a:ext uri="{FF2B5EF4-FFF2-40B4-BE49-F238E27FC236}">
                <a16:creationId xmlns:a16="http://schemas.microsoft.com/office/drawing/2014/main" id="{D27B9EF1-F764-3D6E-9E1F-481C0BA5BD76}"/>
              </a:ext>
            </a:extLst>
          </p:cNvPr>
          <p:cNvSpPr txBox="1"/>
          <p:nvPr/>
        </p:nvSpPr>
        <p:spPr>
          <a:xfrm>
            <a:off x="9703349" y="1487311"/>
            <a:ext cx="1996059" cy="774571"/>
          </a:xfrm>
          <a:prstGeom prst="rect">
            <a:avLst/>
          </a:prstGeom>
          <a:noFill/>
        </p:spPr>
        <p:txBody>
          <a:bodyPr wrap="none" rtlCol="0">
            <a:spAutoFit/>
          </a:bodyPr>
          <a:lstStyle/>
          <a:p>
            <a:pPr marL="0" rtl="0" eaLnBrk="1" fontAlgn="t" latinLnBrk="0" hangingPunct="1">
              <a:spcBef>
                <a:spcPts val="200"/>
              </a:spcBef>
              <a:spcAft>
                <a:spcPts val="0"/>
              </a:spcAft>
            </a:pPr>
            <a:r>
              <a:rPr lang="en-US" sz="1100" b="1">
                <a:latin typeface="Calibri" panose="020F0502020204030204" pitchFamily="34" charset="0"/>
                <a:cs typeface="Calibri" panose="020F0502020204030204" pitchFamily="34" charset="0"/>
              </a:rPr>
              <a:t>Micki Hammond</a:t>
            </a: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Director Central </a:t>
            </a:r>
            <a:br>
              <a:rPr lang="en-US" sz="1000">
                <a:latin typeface="Calibri" panose="020F0502020204030204" pitchFamily="34" charset="0"/>
                <a:cs typeface="Calibri" panose="020F0502020204030204" pitchFamily="34" charset="0"/>
              </a:rPr>
            </a:br>
            <a:r>
              <a:rPr lang="en-US" sz="1000">
                <a:latin typeface="Calibri" panose="020F0502020204030204" pitchFamily="34" charset="0"/>
                <a:cs typeface="Calibri" panose="020F0502020204030204" pitchFamily="34" charset="0"/>
                <a:hlinkClick r:id="rId2"/>
              </a:rPr>
              <a:t>micki_hammond@premierinc.com</a:t>
            </a:r>
            <a:endParaRPr lang="en-US" sz="1000">
              <a:latin typeface="Calibri" panose="020F0502020204030204" pitchFamily="34" charset="0"/>
              <a:cs typeface="Calibri" panose="020F0502020204030204" pitchFamily="34" charset="0"/>
            </a:endParaRP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704-361-0802</a:t>
            </a:r>
          </a:p>
        </p:txBody>
      </p:sp>
      <p:sp>
        <p:nvSpPr>
          <p:cNvPr id="860" name="Rectangle 859">
            <a:extLst>
              <a:ext uri="{FF2B5EF4-FFF2-40B4-BE49-F238E27FC236}">
                <a16:creationId xmlns:a16="http://schemas.microsoft.com/office/drawing/2014/main" id="{A5C74D0A-827E-AD29-7B8B-2245F3F7DA29}"/>
              </a:ext>
            </a:extLst>
          </p:cNvPr>
          <p:cNvSpPr/>
          <p:nvPr/>
        </p:nvSpPr>
        <p:spPr>
          <a:xfrm>
            <a:off x="9544973" y="1554686"/>
            <a:ext cx="155792" cy="6766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61" name="Picture 860" descr="A person wearing a stethoscope around his neck&#10;&#10;Description automatically generated with medium confidence">
            <a:extLst>
              <a:ext uri="{FF2B5EF4-FFF2-40B4-BE49-F238E27FC236}">
                <a16:creationId xmlns:a16="http://schemas.microsoft.com/office/drawing/2014/main" id="{D32F34C6-AB07-127B-F489-FADB69FCB4F9}"/>
              </a:ext>
            </a:extLst>
          </p:cNvPr>
          <p:cNvPicPr>
            <a:picLocks/>
          </p:cNvPicPr>
          <p:nvPr/>
        </p:nvPicPr>
        <p:blipFill rotWithShape="1">
          <a:blip r:embed="rId3"/>
          <a:srcRect l="11117" t="4833" r="17804" b="18901"/>
          <a:stretch/>
        </p:blipFill>
        <p:spPr>
          <a:xfrm>
            <a:off x="8763000" y="2382704"/>
            <a:ext cx="676656" cy="676656"/>
          </a:xfrm>
          <a:prstGeom prst="rect">
            <a:avLst/>
          </a:prstGeom>
        </p:spPr>
      </p:pic>
      <p:pic>
        <p:nvPicPr>
          <p:cNvPr id="862" name="Picture 861">
            <a:extLst>
              <a:ext uri="{FF2B5EF4-FFF2-40B4-BE49-F238E27FC236}">
                <a16:creationId xmlns:a16="http://schemas.microsoft.com/office/drawing/2014/main" id="{51F6ECCC-2FB5-C639-160E-9AE769EA0EFA}"/>
              </a:ext>
            </a:extLst>
          </p:cNvPr>
          <p:cNvPicPr>
            <a:picLocks/>
          </p:cNvPicPr>
          <p:nvPr/>
        </p:nvPicPr>
        <p:blipFill rotWithShape="1">
          <a:blip r:embed="rId4"/>
          <a:srcRect l="11292" t="12734" r="24207" b="30022"/>
          <a:stretch/>
        </p:blipFill>
        <p:spPr>
          <a:xfrm>
            <a:off x="8763000" y="4187646"/>
            <a:ext cx="676656" cy="676656"/>
          </a:xfrm>
          <a:prstGeom prst="rect">
            <a:avLst/>
          </a:prstGeom>
        </p:spPr>
      </p:pic>
      <p:pic>
        <p:nvPicPr>
          <p:cNvPr id="863" name="Picture 862" descr="A person smiling for a picture&#10;&#10;Description automatically generated">
            <a:extLst>
              <a:ext uri="{FF2B5EF4-FFF2-40B4-BE49-F238E27FC236}">
                <a16:creationId xmlns:a16="http://schemas.microsoft.com/office/drawing/2014/main" id="{4F5FC0F9-88DE-3CE2-40D6-180D88A2AC46}"/>
              </a:ext>
            </a:extLst>
          </p:cNvPr>
          <p:cNvPicPr>
            <a:picLocks noChangeAspect="1"/>
          </p:cNvPicPr>
          <p:nvPr/>
        </p:nvPicPr>
        <p:blipFill rotWithShape="1">
          <a:blip r:embed="rId5"/>
          <a:srcRect t="3646" b="3646"/>
          <a:stretch/>
        </p:blipFill>
        <p:spPr>
          <a:xfrm>
            <a:off x="8763000" y="1554686"/>
            <a:ext cx="678173" cy="678173"/>
          </a:xfrm>
          <a:prstGeom prst="rect">
            <a:avLst/>
          </a:prstGeom>
        </p:spPr>
      </p:pic>
      <p:pic>
        <p:nvPicPr>
          <p:cNvPr id="864" name="Picture 863" descr="A person in a suit and tie&#10;&#10;Description automatically generated">
            <a:extLst>
              <a:ext uri="{FF2B5EF4-FFF2-40B4-BE49-F238E27FC236}">
                <a16:creationId xmlns:a16="http://schemas.microsoft.com/office/drawing/2014/main" id="{F56F5A5F-8E45-E14D-A12E-606B2A8DDD27}"/>
              </a:ext>
            </a:extLst>
          </p:cNvPr>
          <p:cNvPicPr>
            <a:picLocks noChangeAspect="1"/>
          </p:cNvPicPr>
          <p:nvPr/>
        </p:nvPicPr>
        <p:blipFill rotWithShape="1">
          <a:blip r:embed="rId6"/>
          <a:srcRect t="5846" b="42613"/>
          <a:stretch/>
        </p:blipFill>
        <p:spPr>
          <a:xfrm>
            <a:off x="8762999" y="5827225"/>
            <a:ext cx="937765" cy="676656"/>
          </a:xfrm>
          <a:prstGeom prst="rect">
            <a:avLst/>
          </a:prstGeom>
        </p:spPr>
      </p:pic>
      <p:pic>
        <p:nvPicPr>
          <p:cNvPr id="865" name="Picture 2" descr="A person wearing glasses and a suit&#10;&#10;Description automatically generated">
            <a:extLst>
              <a:ext uri="{FF2B5EF4-FFF2-40B4-BE49-F238E27FC236}">
                <a16:creationId xmlns:a16="http://schemas.microsoft.com/office/drawing/2014/main" id="{835C41FA-5595-627E-AF03-C3566C222F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158" b="23372"/>
          <a:stretch/>
        </p:blipFill>
        <p:spPr bwMode="auto">
          <a:xfrm>
            <a:off x="8763000" y="3353496"/>
            <a:ext cx="676656" cy="676656"/>
          </a:xfrm>
          <a:prstGeom prst="rect">
            <a:avLst/>
          </a:prstGeom>
          <a:noFill/>
          <a:extLst>
            <a:ext uri="{909E8E84-426E-40DD-AFC4-6F175D3DCCD1}">
              <a14:hiddenFill xmlns:a14="http://schemas.microsoft.com/office/drawing/2010/main">
                <a:solidFill>
                  <a:srgbClr val="FFFFFF"/>
                </a:solidFill>
              </a14:hiddenFill>
            </a:ext>
          </a:extLst>
        </p:spPr>
      </p:pic>
      <p:sp>
        <p:nvSpPr>
          <p:cNvPr id="866" name="TextBox 865">
            <a:extLst>
              <a:ext uri="{FF2B5EF4-FFF2-40B4-BE49-F238E27FC236}">
                <a16:creationId xmlns:a16="http://schemas.microsoft.com/office/drawing/2014/main" id="{79C87555-0E14-7B86-0B13-1CDCB3046B63}"/>
              </a:ext>
            </a:extLst>
          </p:cNvPr>
          <p:cNvSpPr txBox="1"/>
          <p:nvPr/>
        </p:nvSpPr>
        <p:spPr>
          <a:xfrm>
            <a:off x="9703349" y="2315329"/>
            <a:ext cx="1864613" cy="979755"/>
          </a:xfrm>
          <a:prstGeom prst="rect">
            <a:avLst/>
          </a:prstGeom>
          <a:noFill/>
        </p:spPr>
        <p:txBody>
          <a:bodyPr wrap="none" rtlCol="0">
            <a:spAutoFit/>
          </a:bodyPr>
          <a:lstStyle/>
          <a:p>
            <a:pPr marL="0" rtl="0" eaLnBrk="1" fontAlgn="t" latinLnBrk="0" hangingPunct="1">
              <a:spcBef>
                <a:spcPts val="200"/>
              </a:spcBef>
              <a:spcAft>
                <a:spcPts val="0"/>
              </a:spcAft>
            </a:pPr>
            <a:r>
              <a:rPr lang="en-US" sz="1100" b="1">
                <a:latin typeface="Calibri" panose="020F0502020204030204" pitchFamily="34" charset="0"/>
                <a:cs typeface="Calibri" panose="020F0502020204030204" pitchFamily="34" charset="0"/>
              </a:rPr>
              <a:t>Corey Jackson</a:t>
            </a: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FC&amp; E Team Manager</a:t>
            </a: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Director NE &amp; Acurity</a:t>
            </a: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hlinkClick r:id="rId8"/>
              </a:rPr>
              <a:t>corey_jackson@premierinc.com</a:t>
            </a:r>
            <a:endParaRPr lang="en-US" sz="1000">
              <a:latin typeface="Calibri" panose="020F0502020204030204" pitchFamily="34" charset="0"/>
              <a:cs typeface="Calibri" panose="020F0502020204030204" pitchFamily="34" charset="0"/>
            </a:endParaRP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610-675-7601</a:t>
            </a:r>
          </a:p>
        </p:txBody>
      </p:sp>
      <p:sp>
        <p:nvSpPr>
          <p:cNvPr id="867" name="Rectangle 866">
            <a:extLst>
              <a:ext uri="{FF2B5EF4-FFF2-40B4-BE49-F238E27FC236}">
                <a16:creationId xmlns:a16="http://schemas.microsoft.com/office/drawing/2014/main" id="{94F54937-A05E-8882-D5C6-652DEC38EBFD}"/>
              </a:ext>
            </a:extLst>
          </p:cNvPr>
          <p:cNvSpPr/>
          <p:nvPr/>
        </p:nvSpPr>
        <p:spPr>
          <a:xfrm>
            <a:off x="9544973" y="2382704"/>
            <a:ext cx="155792" cy="67665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8" name="TextBox 867">
            <a:extLst>
              <a:ext uri="{FF2B5EF4-FFF2-40B4-BE49-F238E27FC236}">
                <a16:creationId xmlns:a16="http://schemas.microsoft.com/office/drawing/2014/main" id="{20940BBA-48D3-529A-77DE-B6B3EA25E192}"/>
              </a:ext>
            </a:extLst>
          </p:cNvPr>
          <p:cNvSpPr txBox="1"/>
          <p:nvPr/>
        </p:nvSpPr>
        <p:spPr>
          <a:xfrm>
            <a:off x="9703349" y="4120271"/>
            <a:ext cx="1818126" cy="800219"/>
          </a:xfrm>
          <a:prstGeom prst="rect">
            <a:avLst/>
          </a:prstGeom>
          <a:noFill/>
        </p:spPr>
        <p:txBody>
          <a:bodyPr wrap="none" rtlCol="0">
            <a:spAutoFit/>
          </a:bodyPr>
          <a:lstStyle/>
          <a:p>
            <a:pPr marL="0" rtl="0" eaLnBrk="1" fontAlgn="t" latinLnBrk="0" hangingPunct="1">
              <a:spcBef>
                <a:spcPts val="200"/>
              </a:spcBef>
              <a:spcAft>
                <a:spcPts val="0"/>
              </a:spcAft>
            </a:pPr>
            <a:r>
              <a:rPr lang="en-US" sz="1100" b="1">
                <a:latin typeface="Calibri" panose="020F0502020204030204" pitchFamily="34" charset="0"/>
                <a:cs typeface="Calibri" panose="020F0502020204030204" pitchFamily="34" charset="0"/>
              </a:rPr>
              <a:t>Mark </a:t>
            </a:r>
            <a:r>
              <a:rPr lang="en-US" sz="1100" b="1" err="1">
                <a:latin typeface="Calibri" panose="020F0502020204030204" pitchFamily="34" charset="0"/>
                <a:cs typeface="Calibri" panose="020F0502020204030204" pitchFamily="34" charset="0"/>
              </a:rPr>
              <a:t>Olenski</a:t>
            </a:r>
            <a:endParaRPr lang="en-US" sz="1100" b="1">
              <a:latin typeface="Calibri" panose="020F0502020204030204" pitchFamily="34" charset="0"/>
              <a:cs typeface="Calibri" panose="020F0502020204030204" pitchFamily="34" charset="0"/>
            </a:endParaRP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Director UHS</a:t>
            </a: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hlinkClick r:id="rId9"/>
              </a:rPr>
              <a:t>mark_olenski@premierinc.com</a:t>
            </a:r>
            <a:endParaRPr lang="en-US" sz="1000">
              <a:latin typeface="Calibri" panose="020F0502020204030204" pitchFamily="34" charset="0"/>
              <a:cs typeface="Calibri" panose="020F0502020204030204" pitchFamily="34" charset="0"/>
            </a:endParaRP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215-962-0662</a:t>
            </a:r>
          </a:p>
        </p:txBody>
      </p:sp>
      <p:sp>
        <p:nvSpPr>
          <p:cNvPr id="869" name="Rectangle 868">
            <a:extLst>
              <a:ext uri="{FF2B5EF4-FFF2-40B4-BE49-F238E27FC236}">
                <a16:creationId xmlns:a16="http://schemas.microsoft.com/office/drawing/2014/main" id="{DA25B50C-AA45-43F3-BDA5-9BB071BBEBC6}"/>
              </a:ext>
            </a:extLst>
          </p:cNvPr>
          <p:cNvSpPr/>
          <p:nvPr/>
        </p:nvSpPr>
        <p:spPr>
          <a:xfrm>
            <a:off x="9544973" y="4187646"/>
            <a:ext cx="155792" cy="6766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0" name="TextBox 869">
            <a:extLst>
              <a:ext uri="{FF2B5EF4-FFF2-40B4-BE49-F238E27FC236}">
                <a16:creationId xmlns:a16="http://schemas.microsoft.com/office/drawing/2014/main" id="{B1EADD1E-5C09-2A7D-ED6F-DD91C4CCDD95}"/>
              </a:ext>
            </a:extLst>
          </p:cNvPr>
          <p:cNvSpPr txBox="1"/>
          <p:nvPr/>
        </p:nvSpPr>
        <p:spPr>
          <a:xfrm>
            <a:off x="9703349" y="5752981"/>
            <a:ext cx="1944763" cy="800219"/>
          </a:xfrm>
          <a:prstGeom prst="rect">
            <a:avLst/>
          </a:prstGeom>
          <a:noFill/>
        </p:spPr>
        <p:txBody>
          <a:bodyPr wrap="none" rtlCol="0">
            <a:spAutoFit/>
          </a:bodyPr>
          <a:lstStyle/>
          <a:p>
            <a:pPr marL="0" rtl="0" eaLnBrk="1" fontAlgn="t" latinLnBrk="0" hangingPunct="1">
              <a:spcBef>
                <a:spcPts val="200"/>
              </a:spcBef>
              <a:spcAft>
                <a:spcPts val="0"/>
              </a:spcAft>
            </a:pPr>
            <a:r>
              <a:rPr lang="it-IT" sz="1100" b="1">
                <a:latin typeface="Calibri" panose="020F0502020204030204" pitchFamily="34" charset="0"/>
                <a:cs typeface="Calibri" panose="020F0502020204030204" pitchFamily="34" charset="0"/>
              </a:rPr>
              <a:t>Jason Ferri</a:t>
            </a:r>
          </a:p>
          <a:p>
            <a:pPr marL="0" rtl="0" eaLnBrk="1" fontAlgn="t" latinLnBrk="0" hangingPunct="1">
              <a:spcBef>
                <a:spcPts val="200"/>
              </a:spcBef>
              <a:spcAft>
                <a:spcPts val="0"/>
              </a:spcAft>
            </a:pPr>
            <a:r>
              <a:rPr lang="it-IT" sz="1000">
                <a:latin typeface="Calibri" panose="020F0502020204030204" pitchFamily="34" charset="0"/>
                <a:cs typeface="Calibri" panose="020F0502020204030204" pitchFamily="34" charset="0"/>
              </a:rPr>
              <a:t>Vice President - Portfolio Advisors</a:t>
            </a:r>
          </a:p>
          <a:p>
            <a:pPr marL="0" rtl="0" eaLnBrk="1" fontAlgn="t" latinLnBrk="0" hangingPunct="1">
              <a:spcBef>
                <a:spcPts val="200"/>
              </a:spcBef>
              <a:spcAft>
                <a:spcPts val="0"/>
              </a:spcAft>
            </a:pPr>
            <a:r>
              <a:rPr lang="it-IT" sz="1000">
                <a:latin typeface="Calibri" panose="020F0502020204030204" pitchFamily="34" charset="0"/>
                <a:cs typeface="Calibri" panose="020F0502020204030204" pitchFamily="34" charset="0"/>
                <a:hlinkClick r:id="rId10"/>
              </a:rPr>
              <a:t>jason_ferri@premierinc.com</a:t>
            </a:r>
            <a:endParaRPr lang="it-IT" sz="1000">
              <a:latin typeface="Calibri" panose="020F0502020204030204" pitchFamily="34" charset="0"/>
              <a:cs typeface="Calibri" panose="020F0502020204030204" pitchFamily="34" charset="0"/>
            </a:endParaRPr>
          </a:p>
          <a:p>
            <a:pPr marL="0" rtl="0" eaLnBrk="1" fontAlgn="t" latinLnBrk="0" hangingPunct="1">
              <a:spcBef>
                <a:spcPts val="200"/>
              </a:spcBef>
              <a:spcAft>
                <a:spcPts val="0"/>
              </a:spcAft>
            </a:pPr>
            <a:r>
              <a:rPr lang="it-IT" sz="1000">
                <a:latin typeface="Calibri" panose="020F0502020204030204" pitchFamily="34" charset="0"/>
                <a:cs typeface="Calibri" panose="020F0502020204030204" pitchFamily="34" charset="0"/>
              </a:rPr>
              <a:t>610-906-7337</a:t>
            </a:r>
          </a:p>
        </p:txBody>
      </p:sp>
      <p:sp>
        <p:nvSpPr>
          <p:cNvPr id="871" name="TextBox 870">
            <a:extLst>
              <a:ext uri="{FF2B5EF4-FFF2-40B4-BE49-F238E27FC236}">
                <a16:creationId xmlns:a16="http://schemas.microsoft.com/office/drawing/2014/main" id="{92777174-EC54-FE45-411C-017A40199A97}"/>
              </a:ext>
            </a:extLst>
          </p:cNvPr>
          <p:cNvSpPr txBox="1"/>
          <p:nvPr/>
        </p:nvSpPr>
        <p:spPr>
          <a:xfrm>
            <a:off x="9703349" y="3286121"/>
            <a:ext cx="1885453" cy="800219"/>
          </a:xfrm>
          <a:prstGeom prst="rect">
            <a:avLst/>
          </a:prstGeom>
          <a:noFill/>
        </p:spPr>
        <p:txBody>
          <a:bodyPr wrap="none" rtlCol="0">
            <a:spAutoFit/>
          </a:bodyPr>
          <a:lstStyle/>
          <a:p>
            <a:pPr marL="0" rtl="0" eaLnBrk="1" fontAlgn="t" latinLnBrk="0" hangingPunct="1">
              <a:spcBef>
                <a:spcPts val="200"/>
              </a:spcBef>
              <a:spcAft>
                <a:spcPts val="0"/>
              </a:spcAft>
            </a:pPr>
            <a:r>
              <a:rPr lang="it-IT" sz="1100" b="1">
                <a:latin typeface="Calibri" panose="020F0502020204030204" pitchFamily="34" charset="0"/>
                <a:cs typeface="Calibri" panose="020F0502020204030204" pitchFamily="34" charset="0"/>
              </a:rPr>
              <a:t>Tim Elder</a:t>
            </a:r>
          </a:p>
          <a:p>
            <a:pPr marL="0" rtl="0" eaLnBrk="1" fontAlgn="t" latinLnBrk="0" hangingPunct="1">
              <a:spcBef>
                <a:spcPts val="200"/>
              </a:spcBef>
              <a:spcAft>
                <a:spcPts val="0"/>
              </a:spcAft>
            </a:pPr>
            <a:r>
              <a:rPr lang="it-IT" sz="1000">
                <a:latin typeface="Calibri" panose="020F0502020204030204" pitchFamily="34" charset="0"/>
                <a:cs typeface="Calibri" panose="020F0502020204030204" pitchFamily="34" charset="0"/>
              </a:rPr>
              <a:t>Director Mid-Atlantic/South</a:t>
            </a:r>
          </a:p>
          <a:p>
            <a:pPr marL="0" rtl="0" eaLnBrk="1" fontAlgn="t" latinLnBrk="0" hangingPunct="1">
              <a:spcBef>
                <a:spcPts val="200"/>
              </a:spcBef>
              <a:spcAft>
                <a:spcPts val="0"/>
              </a:spcAft>
            </a:pPr>
            <a:r>
              <a:rPr lang="it-IT" sz="1000">
                <a:latin typeface="Calibri" panose="020F0502020204030204" pitchFamily="34" charset="0"/>
                <a:cs typeface="Calibri" panose="020F0502020204030204" pitchFamily="34" charset="0"/>
                <a:hlinkClick r:id="rId11"/>
              </a:rPr>
              <a:t>Timothy_Elder@premierinc.com</a:t>
            </a:r>
            <a:endParaRPr lang="it-IT" sz="1000">
              <a:latin typeface="Calibri" panose="020F0502020204030204" pitchFamily="34" charset="0"/>
              <a:cs typeface="Calibri" panose="020F0502020204030204" pitchFamily="34" charset="0"/>
            </a:endParaRPr>
          </a:p>
          <a:p>
            <a:pPr marL="0" rtl="0" eaLnBrk="1" fontAlgn="t" latinLnBrk="0" hangingPunct="1">
              <a:spcBef>
                <a:spcPts val="200"/>
              </a:spcBef>
              <a:spcAft>
                <a:spcPts val="0"/>
              </a:spcAft>
            </a:pPr>
            <a:r>
              <a:rPr lang="it-IT" sz="1000">
                <a:latin typeface="Calibri" panose="020F0502020204030204" pitchFamily="34" charset="0"/>
                <a:cs typeface="Calibri" panose="020F0502020204030204" pitchFamily="34" charset="0"/>
              </a:rPr>
              <a:t>248-342-7245</a:t>
            </a:r>
          </a:p>
        </p:txBody>
      </p:sp>
      <p:sp>
        <p:nvSpPr>
          <p:cNvPr id="872" name="Rectangle 871">
            <a:extLst>
              <a:ext uri="{FF2B5EF4-FFF2-40B4-BE49-F238E27FC236}">
                <a16:creationId xmlns:a16="http://schemas.microsoft.com/office/drawing/2014/main" id="{1F05D02C-D220-1A7D-34C9-97C52116CC91}"/>
              </a:ext>
            </a:extLst>
          </p:cNvPr>
          <p:cNvSpPr/>
          <p:nvPr/>
        </p:nvSpPr>
        <p:spPr>
          <a:xfrm>
            <a:off x="9544973" y="3353496"/>
            <a:ext cx="155792" cy="6766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73" name="Group 872">
            <a:extLst>
              <a:ext uri="{FF2B5EF4-FFF2-40B4-BE49-F238E27FC236}">
                <a16:creationId xmlns:a16="http://schemas.microsoft.com/office/drawing/2014/main" id="{26DD16D8-53A8-3090-5D0F-E6B2FFA50561}"/>
              </a:ext>
            </a:extLst>
          </p:cNvPr>
          <p:cNvGrpSpPr/>
          <p:nvPr/>
        </p:nvGrpSpPr>
        <p:grpSpPr>
          <a:xfrm>
            <a:off x="647028" y="1864127"/>
            <a:ext cx="7842654" cy="4340651"/>
            <a:chOff x="295981" y="1573988"/>
            <a:chExt cx="8049434" cy="4340651"/>
          </a:xfrm>
        </p:grpSpPr>
        <p:sp>
          <p:nvSpPr>
            <p:cNvPr id="874" name="Freeform 7">
              <a:extLst>
                <a:ext uri="{FF2B5EF4-FFF2-40B4-BE49-F238E27FC236}">
                  <a16:creationId xmlns:a16="http://schemas.microsoft.com/office/drawing/2014/main" id="{2C0BECC3-5042-270C-D75A-53B285DE9CC9}"/>
                </a:ext>
              </a:extLst>
            </p:cNvPr>
            <p:cNvSpPr>
              <a:spLocks/>
            </p:cNvSpPr>
            <p:nvPr/>
          </p:nvSpPr>
          <p:spPr bwMode="auto">
            <a:xfrm>
              <a:off x="478022" y="2428585"/>
              <a:ext cx="3604" cy="3148"/>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solidFill>
              <a:schemeClr val="accent5">
                <a:lumMod val="7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75" name="Freeform 15">
              <a:extLst>
                <a:ext uri="{FF2B5EF4-FFF2-40B4-BE49-F238E27FC236}">
                  <a16:creationId xmlns:a16="http://schemas.microsoft.com/office/drawing/2014/main" id="{AFCF249A-5CBE-F8F0-64B1-43B878898D5D}"/>
                </a:ext>
              </a:extLst>
            </p:cNvPr>
            <p:cNvSpPr>
              <a:spLocks/>
            </p:cNvSpPr>
            <p:nvPr/>
          </p:nvSpPr>
          <p:spPr bwMode="auto">
            <a:xfrm>
              <a:off x="393311" y="1984760"/>
              <a:ext cx="1231026" cy="897090"/>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76" name="Freeform 16">
              <a:extLst>
                <a:ext uri="{FF2B5EF4-FFF2-40B4-BE49-F238E27FC236}">
                  <a16:creationId xmlns:a16="http://schemas.microsoft.com/office/drawing/2014/main" id="{4256D6CD-67E5-2B4F-0AFE-9E90B3C9C9EE}"/>
                </a:ext>
              </a:extLst>
            </p:cNvPr>
            <p:cNvSpPr>
              <a:spLocks/>
            </p:cNvSpPr>
            <p:nvPr/>
          </p:nvSpPr>
          <p:spPr bwMode="auto">
            <a:xfrm>
              <a:off x="481628" y="2431730"/>
              <a:ext cx="3604" cy="6295"/>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accent5">
                <a:lumMod val="7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77" name="Freeform 17">
              <a:extLst>
                <a:ext uri="{FF2B5EF4-FFF2-40B4-BE49-F238E27FC236}">
                  <a16:creationId xmlns:a16="http://schemas.microsoft.com/office/drawing/2014/main" id="{56CF24BE-DB08-463B-9F61-5859FA4637C4}"/>
                </a:ext>
              </a:extLst>
            </p:cNvPr>
            <p:cNvSpPr>
              <a:spLocks/>
            </p:cNvSpPr>
            <p:nvPr/>
          </p:nvSpPr>
          <p:spPr bwMode="auto">
            <a:xfrm>
              <a:off x="481628" y="2431730"/>
              <a:ext cx="3604" cy="6295"/>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solidFill>
              <a:schemeClr val="accent5">
                <a:lumMod val="7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78" name="Freeform 18">
              <a:extLst>
                <a:ext uri="{FF2B5EF4-FFF2-40B4-BE49-F238E27FC236}">
                  <a16:creationId xmlns:a16="http://schemas.microsoft.com/office/drawing/2014/main" id="{1745507A-A2D6-CFDE-9D34-93ADFBA5B45C}"/>
                </a:ext>
              </a:extLst>
            </p:cNvPr>
            <p:cNvSpPr>
              <a:spLocks/>
            </p:cNvSpPr>
            <p:nvPr/>
          </p:nvSpPr>
          <p:spPr bwMode="auto">
            <a:xfrm>
              <a:off x="577155" y="3390201"/>
              <a:ext cx="16221" cy="2360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accent5">
                <a:lumMod val="7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79" name="Freeform 19">
              <a:extLst>
                <a:ext uri="{FF2B5EF4-FFF2-40B4-BE49-F238E27FC236}">
                  <a16:creationId xmlns:a16="http://schemas.microsoft.com/office/drawing/2014/main" id="{51546BAD-9B68-0B1F-73A5-0B6546D28FDD}"/>
                </a:ext>
              </a:extLst>
            </p:cNvPr>
            <p:cNvSpPr>
              <a:spLocks/>
            </p:cNvSpPr>
            <p:nvPr/>
          </p:nvSpPr>
          <p:spPr bwMode="auto">
            <a:xfrm>
              <a:off x="577155" y="3390201"/>
              <a:ext cx="16221" cy="23608"/>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solidFill>
              <a:schemeClr val="accent5">
                <a:lumMod val="7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880" name="Group 879">
              <a:extLst>
                <a:ext uri="{FF2B5EF4-FFF2-40B4-BE49-F238E27FC236}">
                  <a16:creationId xmlns:a16="http://schemas.microsoft.com/office/drawing/2014/main" id="{F5612CE4-1F4F-0A82-4DDE-AC7A695D9D3D}"/>
                </a:ext>
              </a:extLst>
            </p:cNvPr>
            <p:cNvGrpSpPr/>
            <p:nvPr/>
          </p:nvGrpSpPr>
          <p:grpSpPr>
            <a:xfrm>
              <a:off x="661866" y="1573988"/>
              <a:ext cx="1020147" cy="645276"/>
              <a:chOff x="1223722" y="1378665"/>
              <a:chExt cx="543750" cy="357537"/>
            </a:xfrm>
            <a:solidFill>
              <a:schemeClr val="accent5">
                <a:lumMod val="75000"/>
              </a:schemeClr>
            </a:solidFill>
          </p:grpSpPr>
          <p:sp>
            <p:nvSpPr>
              <p:cNvPr id="1056" name="Freeform 8">
                <a:extLst>
                  <a:ext uri="{FF2B5EF4-FFF2-40B4-BE49-F238E27FC236}">
                    <a16:creationId xmlns:a16="http://schemas.microsoft.com/office/drawing/2014/main" id="{3501821B-0162-86AB-C676-2E2B4B30449D}"/>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7" name="Freeform 9">
                <a:extLst>
                  <a:ext uri="{FF2B5EF4-FFF2-40B4-BE49-F238E27FC236}">
                    <a16:creationId xmlns:a16="http://schemas.microsoft.com/office/drawing/2014/main" id="{65D4AFB3-57DD-FF71-6677-01CCACF95C65}"/>
                  </a:ext>
                </a:extLst>
              </p:cNvPr>
              <p:cNvSpPr>
                <a:spLocks/>
              </p:cNvSpPr>
              <p:nvPr/>
            </p:nvSpPr>
            <p:spPr bwMode="auto">
              <a:xfrm>
                <a:off x="1344768" y="1404826"/>
                <a:ext cx="10568" cy="1482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8" name="Freeform 10">
                <a:extLst>
                  <a:ext uri="{FF2B5EF4-FFF2-40B4-BE49-F238E27FC236}">
                    <a16:creationId xmlns:a16="http://schemas.microsoft.com/office/drawing/2014/main" id="{EFFFBD5F-6CD4-5F9D-B792-9DB521D8CF78}"/>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9" name="Freeform 11">
                <a:extLst>
                  <a:ext uri="{FF2B5EF4-FFF2-40B4-BE49-F238E27FC236}">
                    <a16:creationId xmlns:a16="http://schemas.microsoft.com/office/drawing/2014/main" id="{3ED688F5-8C4D-738D-6B8E-C07501EFB374}"/>
                  </a:ext>
                </a:extLst>
              </p:cNvPr>
              <p:cNvSpPr>
                <a:spLocks/>
              </p:cNvSpPr>
              <p:nvPr/>
            </p:nvSpPr>
            <p:spPr bwMode="auto">
              <a:xfrm>
                <a:off x="1361100" y="1401338"/>
                <a:ext cx="12489" cy="10464"/>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60" name="Freeform 12">
                <a:extLst>
                  <a:ext uri="{FF2B5EF4-FFF2-40B4-BE49-F238E27FC236}">
                    <a16:creationId xmlns:a16="http://schemas.microsoft.com/office/drawing/2014/main" id="{C8AA4F08-3A2E-4AD7-BBFD-778F8E5AA05C}"/>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61" name="Freeform 13">
                <a:extLst>
                  <a:ext uri="{FF2B5EF4-FFF2-40B4-BE49-F238E27FC236}">
                    <a16:creationId xmlns:a16="http://schemas.microsoft.com/office/drawing/2014/main" id="{AF352D06-5588-4D52-965E-F3CDB8CED651}"/>
                  </a:ext>
                </a:extLst>
              </p:cNvPr>
              <p:cNvSpPr>
                <a:spLocks/>
              </p:cNvSpPr>
              <p:nvPr/>
            </p:nvSpPr>
            <p:spPr bwMode="auto">
              <a:xfrm>
                <a:off x="1363021" y="1434476"/>
                <a:ext cx="21135" cy="45346"/>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62" name="Freeform 20">
                <a:extLst>
                  <a:ext uri="{FF2B5EF4-FFF2-40B4-BE49-F238E27FC236}">
                    <a16:creationId xmlns:a16="http://schemas.microsoft.com/office/drawing/2014/main" id="{C9FB5889-A537-D018-1ED9-5C871146ED0C}"/>
                  </a:ext>
                </a:extLst>
              </p:cNvPr>
              <p:cNvSpPr>
                <a:spLocks/>
              </p:cNvSpPr>
              <p:nvPr/>
            </p:nvSpPr>
            <p:spPr bwMode="auto">
              <a:xfrm>
                <a:off x="1223722" y="1378665"/>
                <a:ext cx="543750" cy="357537"/>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881" name="Freeform 21">
              <a:extLst>
                <a:ext uri="{FF2B5EF4-FFF2-40B4-BE49-F238E27FC236}">
                  <a16:creationId xmlns:a16="http://schemas.microsoft.com/office/drawing/2014/main" id="{F6F5FF43-ED76-F3CF-2409-4CAAC331D98C}"/>
                </a:ext>
              </a:extLst>
            </p:cNvPr>
            <p:cNvSpPr>
              <a:spLocks/>
            </p:cNvSpPr>
            <p:nvPr/>
          </p:nvSpPr>
          <p:spPr bwMode="auto">
            <a:xfrm>
              <a:off x="847509" y="2798437"/>
              <a:ext cx="973286" cy="1317305"/>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2" name="Freeform 22">
              <a:extLst>
                <a:ext uri="{FF2B5EF4-FFF2-40B4-BE49-F238E27FC236}">
                  <a16:creationId xmlns:a16="http://schemas.microsoft.com/office/drawing/2014/main" id="{1301DD93-CA92-5EC6-C374-246ECBC824E0}"/>
                </a:ext>
              </a:extLst>
            </p:cNvPr>
            <p:cNvSpPr>
              <a:spLocks/>
            </p:cNvSpPr>
            <p:nvPr/>
          </p:nvSpPr>
          <p:spPr bwMode="auto">
            <a:xfrm>
              <a:off x="1373807" y="3789956"/>
              <a:ext cx="1032764" cy="1059194"/>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3" name="Freeform 23">
              <a:extLst>
                <a:ext uri="{FF2B5EF4-FFF2-40B4-BE49-F238E27FC236}">
                  <a16:creationId xmlns:a16="http://schemas.microsoft.com/office/drawing/2014/main" id="{902EA316-CB75-59E5-FD42-AA2ACADC974B}"/>
                </a:ext>
              </a:extLst>
            </p:cNvPr>
            <p:cNvSpPr>
              <a:spLocks/>
            </p:cNvSpPr>
            <p:nvPr/>
          </p:nvSpPr>
          <p:spPr bwMode="auto">
            <a:xfrm>
              <a:off x="1402645" y="1725077"/>
              <a:ext cx="912004" cy="1287401"/>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4" name="Freeform 24">
              <a:extLst>
                <a:ext uri="{FF2B5EF4-FFF2-40B4-BE49-F238E27FC236}">
                  <a16:creationId xmlns:a16="http://schemas.microsoft.com/office/drawing/2014/main" id="{A2F5BD76-C9CF-679E-BEEF-9BCFCC3CAA09}"/>
                </a:ext>
              </a:extLst>
            </p:cNvPr>
            <p:cNvSpPr>
              <a:spLocks/>
            </p:cNvSpPr>
            <p:nvPr/>
          </p:nvSpPr>
          <p:spPr bwMode="auto">
            <a:xfrm>
              <a:off x="1651374" y="2952675"/>
              <a:ext cx="852525" cy="941156"/>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5" name="Freeform 25">
              <a:extLst>
                <a:ext uri="{FF2B5EF4-FFF2-40B4-BE49-F238E27FC236}">
                  <a16:creationId xmlns:a16="http://schemas.microsoft.com/office/drawing/2014/main" id="{15C98CEA-542E-B94C-76C4-173D59DDA3FA}"/>
                </a:ext>
              </a:extLst>
            </p:cNvPr>
            <p:cNvSpPr>
              <a:spLocks/>
            </p:cNvSpPr>
            <p:nvPr/>
          </p:nvSpPr>
          <p:spPr bwMode="auto">
            <a:xfrm>
              <a:off x="1768529" y="1745536"/>
              <a:ext cx="1573478" cy="854595"/>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6" name="Freeform 26">
              <a:extLst>
                <a:ext uri="{FF2B5EF4-FFF2-40B4-BE49-F238E27FC236}">
                  <a16:creationId xmlns:a16="http://schemas.microsoft.com/office/drawing/2014/main" id="{92698EC2-9DFC-D17A-BCC0-6486D4086F22}"/>
                </a:ext>
              </a:extLst>
            </p:cNvPr>
            <p:cNvSpPr>
              <a:spLocks/>
            </p:cNvSpPr>
            <p:nvPr/>
          </p:nvSpPr>
          <p:spPr bwMode="auto">
            <a:xfrm>
              <a:off x="2217318" y="2508850"/>
              <a:ext cx="1067009" cy="769608"/>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7" name="Freeform 27">
              <a:extLst>
                <a:ext uri="{FF2B5EF4-FFF2-40B4-BE49-F238E27FC236}">
                  <a16:creationId xmlns:a16="http://schemas.microsoft.com/office/drawing/2014/main" id="{54E37F92-6357-A9AC-D99C-24598AC463EE}"/>
                </a:ext>
              </a:extLst>
            </p:cNvPr>
            <p:cNvSpPr>
              <a:spLocks/>
            </p:cNvSpPr>
            <p:nvPr/>
          </p:nvSpPr>
          <p:spPr bwMode="auto">
            <a:xfrm>
              <a:off x="2267786" y="3893831"/>
              <a:ext cx="1059800" cy="967912"/>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8" name="Freeform 28">
              <a:extLst>
                <a:ext uri="{FF2B5EF4-FFF2-40B4-BE49-F238E27FC236}">
                  <a16:creationId xmlns:a16="http://schemas.microsoft.com/office/drawing/2014/main" id="{92FBF481-FBF1-1F98-1C9E-392F2BF7FC19}"/>
                </a:ext>
              </a:extLst>
            </p:cNvPr>
            <p:cNvSpPr>
              <a:spLocks/>
            </p:cNvSpPr>
            <p:nvPr/>
          </p:nvSpPr>
          <p:spPr bwMode="auto">
            <a:xfrm>
              <a:off x="2408303" y="3215254"/>
              <a:ext cx="1110267" cy="760167"/>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89" name="Freeform 29">
              <a:extLst>
                <a:ext uri="{FF2B5EF4-FFF2-40B4-BE49-F238E27FC236}">
                  <a16:creationId xmlns:a16="http://schemas.microsoft.com/office/drawing/2014/main" id="{5EC40E67-0B85-0670-808B-3D2EBC422B12}"/>
                </a:ext>
              </a:extLst>
            </p:cNvPr>
            <p:cNvSpPr>
              <a:spLocks/>
            </p:cNvSpPr>
            <p:nvPr/>
          </p:nvSpPr>
          <p:spPr bwMode="auto">
            <a:xfrm>
              <a:off x="3230257" y="2938507"/>
              <a:ext cx="1267074" cy="542974"/>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highlight>
                  <a:srgbClr val="008080"/>
                </a:highlight>
              </a:endParaRPr>
            </a:p>
          </p:txBody>
        </p:sp>
        <p:sp>
          <p:nvSpPr>
            <p:cNvPr id="890" name="Freeform 30">
              <a:extLst>
                <a:ext uri="{FF2B5EF4-FFF2-40B4-BE49-F238E27FC236}">
                  <a16:creationId xmlns:a16="http://schemas.microsoft.com/office/drawing/2014/main" id="{69FAAD73-7551-F62E-07D3-7A51558179CB}"/>
                </a:ext>
              </a:extLst>
            </p:cNvPr>
            <p:cNvSpPr>
              <a:spLocks/>
            </p:cNvSpPr>
            <p:nvPr/>
          </p:nvSpPr>
          <p:spPr bwMode="auto">
            <a:xfrm>
              <a:off x="3257295" y="2441175"/>
              <a:ext cx="1067009" cy="612225"/>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highlight>
                  <a:srgbClr val="008080"/>
                </a:highlight>
              </a:endParaRPr>
            </a:p>
          </p:txBody>
        </p:sp>
        <p:sp>
          <p:nvSpPr>
            <p:cNvPr id="891" name="Freeform 31">
              <a:extLst>
                <a:ext uri="{FF2B5EF4-FFF2-40B4-BE49-F238E27FC236}">
                  <a16:creationId xmlns:a16="http://schemas.microsoft.com/office/drawing/2014/main" id="{4E281379-ED63-43FF-0A02-90E9C240229C}"/>
                </a:ext>
              </a:extLst>
            </p:cNvPr>
            <p:cNvSpPr>
              <a:spLocks/>
            </p:cNvSpPr>
            <p:nvPr/>
          </p:nvSpPr>
          <p:spPr bwMode="auto">
            <a:xfrm>
              <a:off x="3300550" y="1929676"/>
              <a:ext cx="1005729" cy="542974"/>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highlight>
                  <a:srgbClr val="008080"/>
                </a:highlight>
              </a:endParaRPr>
            </a:p>
          </p:txBody>
        </p:sp>
        <p:sp>
          <p:nvSpPr>
            <p:cNvPr id="892" name="Freeform 32">
              <a:extLst>
                <a:ext uri="{FF2B5EF4-FFF2-40B4-BE49-F238E27FC236}">
                  <a16:creationId xmlns:a16="http://schemas.microsoft.com/office/drawing/2014/main" id="{37E95F61-0B9E-1307-7E9A-AADB2FCDA9DF}"/>
                </a:ext>
              </a:extLst>
            </p:cNvPr>
            <p:cNvSpPr>
              <a:spLocks/>
            </p:cNvSpPr>
            <p:nvPr/>
          </p:nvSpPr>
          <p:spPr bwMode="auto">
            <a:xfrm>
              <a:off x="3323981" y="3967801"/>
              <a:ext cx="1328354" cy="591764"/>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93" name="Freeform 33">
              <a:extLst>
                <a:ext uri="{FF2B5EF4-FFF2-40B4-BE49-F238E27FC236}">
                  <a16:creationId xmlns:a16="http://schemas.microsoft.com/office/drawing/2014/main" id="{A614FF9D-00F8-DEE2-5B96-E96F79658CBF}"/>
                </a:ext>
              </a:extLst>
            </p:cNvPr>
            <p:cNvSpPr>
              <a:spLocks/>
            </p:cNvSpPr>
            <p:nvPr/>
          </p:nvSpPr>
          <p:spPr bwMode="auto">
            <a:xfrm>
              <a:off x="3480788" y="3464172"/>
              <a:ext cx="1131895" cy="527238"/>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894" name="Group 893">
              <a:extLst>
                <a:ext uri="{FF2B5EF4-FFF2-40B4-BE49-F238E27FC236}">
                  <a16:creationId xmlns:a16="http://schemas.microsoft.com/office/drawing/2014/main" id="{ACCB0720-6CD7-E6E7-43F7-28CC7C4F9F14}"/>
                </a:ext>
              </a:extLst>
            </p:cNvPr>
            <p:cNvGrpSpPr/>
            <p:nvPr/>
          </p:nvGrpSpPr>
          <p:grpSpPr>
            <a:xfrm>
              <a:off x="2669717" y="4052789"/>
              <a:ext cx="2152043" cy="1828803"/>
              <a:chOff x="2293930" y="2752129"/>
              <a:chExt cx="1147064" cy="1013311"/>
            </a:xfrm>
            <a:solidFill>
              <a:schemeClr val="accent5">
                <a:lumMod val="75000"/>
              </a:schemeClr>
            </a:solidFill>
          </p:grpSpPr>
          <p:sp>
            <p:nvSpPr>
              <p:cNvPr id="1045" name="Freeform 34">
                <a:extLst>
                  <a:ext uri="{FF2B5EF4-FFF2-40B4-BE49-F238E27FC236}">
                    <a16:creationId xmlns:a16="http://schemas.microsoft.com/office/drawing/2014/main" id="{E0B05E3A-9B1F-5320-55D3-1F7404F38307}"/>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6" name="Freeform 35">
                <a:extLst>
                  <a:ext uri="{FF2B5EF4-FFF2-40B4-BE49-F238E27FC236}">
                    <a16:creationId xmlns:a16="http://schemas.microsoft.com/office/drawing/2014/main" id="{4CFD69DA-F8B0-0918-F081-2F6FA1703BD4}"/>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7" name="Freeform 36">
                <a:extLst>
                  <a:ext uri="{FF2B5EF4-FFF2-40B4-BE49-F238E27FC236}">
                    <a16:creationId xmlns:a16="http://schemas.microsoft.com/office/drawing/2014/main" id="{799F99BE-1235-EDB3-3171-EF830C351C74}"/>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8" name="Freeform 37">
                <a:extLst>
                  <a:ext uri="{FF2B5EF4-FFF2-40B4-BE49-F238E27FC236}">
                    <a16:creationId xmlns:a16="http://schemas.microsoft.com/office/drawing/2014/main" id="{FB68A695-5D81-7665-193B-BB23120240B9}"/>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9" name="Freeform 38">
                <a:extLst>
                  <a:ext uri="{FF2B5EF4-FFF2-40B4-BE49-F238E27FC236}">
                    <a16:creationId xmlns:a16="http://schemas.microsoft.com/office/drawing/2014/main" id="{6EF7E1E7-2DB7-E0BD-8DF5-B3DF7215A4EF}"/>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0" name="Freeform 39">
                <a:extLst>
                  <a:ext uri="{FF2B5EF4-FFF2-40B4-BE49-F238E27FC236}">
                    <a16:creationId xmlns:a16="http://schemas.microsoft.com/office/drawing/2014/main" id="{EA1746B3-DCD2-7B2D-1287-7FA3346169A5}"/>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1" name="Freeform 40">
                <a:extLst>
                  <a:ext uri="{FF2B5EF4-FFF2-40B4-BE49-F238E27FC236}">
                    <a16:creationId xmlns:a16="http://schemas.microsoft.com/office/drawing/2014/main" id="{65A14D23-C4E5-AC94-13AD-ABA9C3B9EAD0}"/>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2" name="Freeform 41">
                <a:extLst>
                  <a:ext uri="{FF2B5EF4-FFF2-40B4-BE49-F238E27FC236}">
                    <a16:creationId xmlns:a16="http://schemas.microsoft.com/office/drawing/2014/main" id="{1859BED5-17A4-E9D4-84DB-243EAED2ACC0}"/>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3" name="Freeform 42">
                <a:extLst>
                  <a:ext uri="{FF2B5EF4-FFF2-40B4-BE49-F238E27FC236}">
                    <a16:creationId xmlns:a16="http://schemas.microsoft.com/office/drawing/2014/main" id="{7CC3499F-1E4A-D99C-EAE0-A45E48C93645}"/>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4" name="Freeform 43">
                <a:extLst>
                  <a:ext uri="{FF2B5EF4-FFF2-40B4-BE49-F238E27FC236}">
                    <a16:creationId xmlns:a16="http://schemas.microsoft.com/office/drawing/2014/main" id="{CFB9AE57-370E-4160-EB53-141FEE126649}"/>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55" name="Freeform 44">
                <a:extLst>
                  <a:ext uri="{FF2B5EF4-FFF2-40B4-BE49-F238E27FC236}">
                    <a16:creationId xmlns:a16="http://schemas.microsoft.com/office/drawing/2014/main" id="{0084B396-078A-E3AB-77B0-F4B37592ECE2}"/>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895" name="Freeform 53">
              <a:extLst>
                <a:ext uri="{FF2B5EF4-FFF2-40B4-BE49-F238E27FC236}">
                  <a16:creationId xmlns:a16="http://schemas.microsoft.com/office/drawing/2014/main" id="{5AB70470-0307-1424-2AE6-F16F293E581E}"/>
                </a:ext>
              </a:extLst>
            </p:cNvPr>
            <p:cNvSpPr>
              <a:spLocks/>
            </p:cNvSpPr>
            <p:nvPr/>
          </p:nvSpPr>
          <p:spPr bwMode="auto">
            <a:xfrm>
              <a:off x="6245639" y="5108837"/>
              <a:ext cx="63083" cy="33051"/>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96" name="Freeform 54">
              <a:extLst>
                <a:ext uri="{FF2B5EF4-FFF2-40B4-BE49-F238E27FC236}">
                  <a16:creationId xmlns:a16="http://schemas.microsoft.com/office/drawing/2014/main" id="{9FE6DA68-8B34-A463-79AE-26072F469CDC}"/>
                </a:ext>
              </a:extLst>
            </p:cNvPr>
            <p:cNvSpPr>
              <a:spLocks/>
            </p:cNvSpPr>
            <p:nvPr/>
          </p:nvSpPr>
          <p:spPr bwMode="auto">
            <a:xfrm>
              <a:off x="6245639" y="5108837"/>
              <a:ext cx="63083" cy="33051"/>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897" name="Freeform 67">
              <a:extLst>
                <a:ext uri="{FF2B5EF4-FFF2-40B4-BE49-F238E27FC236}">
                  <a16:creationId xmlns:a16="http://schemas.microsoft.com/office/drawing/2014/main" id="{E968FDB4-8599-EE6A-8A4C-339DBB9F8C21}"/>
                </a:ext>
              </a:extLst>
            </p:cNvPr>
            <p:cNvSpPr>
              <a:spLocks/>
            </p:cNvSpPr>
            <p:nvPr/>
          </p:nvSpPr>
          <p:spPr bwMode="auto">
            <a:xfrm>
              <a:off x="4219764" y="1893478"/>
              <a:ext cx="998519" cy="991520"/>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highlight>
                  <a:srgbClr val="008080"/>
                </a:highlight>
              </a:endParaRPr>
            </a:p>
          </p:txBody>
        </p:sp>
        <p:sp>
          <p:nvSpPr>
            <p:cNvPr id="898" name="Freeform 68">
              <a:extLst>
                <a:ext uri="{FF2B5EF4-FFF2-40B4-BE49-F238E27FC236}">
                  <a16:creationId xmlns:a16="http://schemas.microsoft.com/office/drawing/2014/main" id="{285154AD-0BB1-E537-D6F9-0691051AA004}"/>
                </a:ext>
              </a:extLst>
            </p:cNvPr>
            <p:cNvSpPr>
              <a:spLocks/>
            </p:cNvSpPr>
            <p:nvPr/>
          </p:nvSpPr>
          <p:spPr bwMode="auto">
            <a:xfrm>
              <a:off x="4300871" y="2864537"/>
              <a:ext cx="928226" cy="531958"/>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highlight>
                  <a:srgbClr val="008080"/>
                </a:highlight>
              </a:endParaRPr>
            </a:p>
          </p:txBody>
        </p:sp>
        <p:sp>
          <p:nvSpPr>
            <p:cNvPr id="899" name="Freeform 69">
              <a:extLst>
                <a:ext uri="{FF2B5EF4-FFF2-40B4-BE49-F238E27FC236}">
                  <a16:creationId xmlns:a16="http://schemas.microsoft.com/office/drawing/2014/main" id="{498E6F68-ADFC-72FC-5FD2-CD706AE22C95}"/>
                </a:ext>
              </a:extLst>
            </p:cNvPr>
            <p:cNvSpPr>
              <a:spLocks/>
            </p:cNvSpPr>
            <p:nvPr/>
          </p:nvSpPr>
          <p:spPr bwMode="auto">
            <a:xfrm>
              <a:off x="4428840" y="3355576"/>
              <a:ext cx="1027357" cy="77747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0" name="Freeform 70">
              <a:extLst>
                <a:ext uri="{FF2B5EF4-FFF2-40B4-BE49-F238E27FC236}">
                  <a16:creationId xmlns:a16="http://schemas.microsoft.com/office/drawing/2014/main" id="{978DCC7F-04B5-2086-69FD-D5460031088F}"/>
                </a:ext>
              </a:extLst>
            </p:cNvPr>
            <p:cNvSpPr>
              <a:spLocks/>
            </p:cNvSpPr>
            <p:nvPr/>
          </p:nvSpPr>
          <p:spPr bwMode="auto">
            <a:xfrm>
              <a:off x="4614485" y="4044918"/>
              <a:ext cx="769617" cy="620094"/>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901" name="Group 900">
              <a:extLst>
                <a:ext uri="{FF2B5EF4-FFF2-40B4-BE49-F238E27FC236}">
                  <a16:creationId xmlns:a16="http://schemas.microsoft.com/office/drawing/2014/main" id="{56A7D7C4-012A-B304-79E3-3611D2F9564F}"/>
                </a:ext>
              </a:extLst>
            </p:cNvPr>
            <p:cNvGrpSpPr/>
            <p:nvPr/>
          </p:nvGrpSpPr>
          <p:grpSpPr>
            <a:xfrm>
              <a:off x="4724430" y="4647700"/>
              <a:ext cx="870549" cy="672030"/>
              <a:chOff x="3389116" y="3081761"/>
              <a:chExt cx="464013" cy="372361"/>
            </a:xfrm>
            <a:solidFill>
              <a:schemeClr val="accent3"/>
            </a:solidFill>
          </p:grpSpPr>
          <p:sp>
            <p:nvSpPr>
              <p:cNvPr id="1040" name="Freeform 45">
                <a:extLst>
                  <a:ext uri="{FF2B5EF4-FFF2-40B4-BE49-F238E27FC236}">
                    <a16:creationId xmlns:a16="http://schemas.microsoft.com/office/drawing/2014/main" id="{8C77E500-F9E2-589E-D54A-A523BEDA9207}"/>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1" name="Freeform 46">
                <a:extLst>
                  <a:ext uri="{FF2B5EF4-FFF2-40B4-BE49-F238E27FC236}">
                    <a16:creationId xmlns:a16="http://schemas.microsoft.com/office/drawing/2014/main" id="{2310B035-53A8-4292-592C-7C5C152FC4E7}"/>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2" name="Freeform 47">
                <a:extLst>
                  <a:ext uri="{FF2B5EF4-FFF2-40B4-BE49-F238E27FC236}">
                    <a16:creationId xmlns:a16="http://schemas.microsoft.com/office/drawing/2014/main" id="{2FD73BF7-D866-10E1-BD9A-1A9FF487B570}"/>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3" name="Freeform 48">
                <a:extLst>
                  <a:ext uri="{FF2B5EF4-FFF2-40B4-BE49-F238E27FC236}">
                    <a16:creationId xmlns:a16="http://schemas.microsoft.com/office/drawing/2014/main" id="{D24C9137-4532-5F71-6485-D65B03537256}"/>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44" name="Freeform 71">
                <a:extLst>
                  <a:ext uri="{FF2B5EF4-FFF2-40B4-BE49-F238E27FC236}">
                    <a16:creationId xmlns:a16="http://schemas.microsoft.com/office/drawing/2014/main" id="{A949955C-AD36-4A46-F06B-00123B09C484}"/>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902" name="Freeform 72">
              <a:extLst>
                <a:ext uri="{FF2B5EF4-FFF2-40B4-BE49-F238E27FC236}">
                  <a16:creationId xmlns:a16="http://schemas.microsoft.com/office/drawing/2014/main" id="{EF4750BD-BDEB-A97B-756E-3986E75E4609}"/>
                </a:ext>
              </a:extLst>
            </p:cNvPr>
            <p:cNvSpPr>
              <a:spLocks/>
            </p:cNvSpPr>
            <p:nvPr/>
          </p:nvSpPr>
          <p:spPr bwMode="auto">
            <a:xfrm>
              <a:off x="5095720" y="2274348"/>
              <a:ext cx="14420" cy="9443"/>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3" name="Freeform 73">
              <a:extLst>
                <a:ext uri="{FF2B5EF4-FFF2-40B4-BE49-F238E27FC236}">
                  <a16:creationId xmlns:a16="http://schemas.microsoft.com/office/drawing/2014/main" id="{656B75D5-041E-8093-E579-AB592B013895}"/>
                </a:ext>
              </a:extLst>
            </p:cNvPr>
            <p:cNvSpPr>
              <a:spLocks/>
            </p:cNvSpPr>
            <p:nvPr/>
          </p:nvSpPr>
          <p:spPr bwMode="auto">
            <a:xfrm>
              <a:off x="5095720" y="2274348"/>
              <a:ext cx="14420" cy="9443"/>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4" name="Freeform 74">
              <a:extLst>
                <a:ext uri="{FF2B5EF4-FFF2-40B4-BE49-F238E27FC236}">
                  <a16:creationId xmlns:a16="http://schemas.microsoft.com/office/drawing/2014/main" id="{9C33ADBE-ABA7-EB94-5D5B-E01DF154D035}"/>
                </a:ext>
              </a:extLst>
            </p:cNvPr>
            <p:cNvSpPr>
              <a:spLocks/>
            </p:cNvSpPr>
            <p:nvPr/>
          </p:nvSpPr>
          <p:spPr bwMode="auto">
            <a:xfrm>
              <a:off x="5117350" y="2257035"/>
              <a:ext cx="5407" cy="12590"/>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5" name="Freeform 75">
              <a:extLst>
                <a:ext uri="{FF2B5EF4-FFF2-40B4-BE49-F238E27FC236}">
                  <a16:creationId xmlns:a16="http://schemas.microsoft.com/office/drawing/2014/main" id="{CEAE480E-CFEB-3867-1AB0-BC888CD760DE}"/>
                </a:ext>
              </a:extLst>
            </p:cNvPr>
            <p:cNvSpPr>
              <a:spLocks/>
            </p:cNvSpPr>
            <p:nvPr/>
          </p:nvSpPr>
          <p:spPr bwMode="auto">
            <a:xfrm>
              <a:off x="5117350" y="2257035"/>
              <a:ext cx="5407" cy="12590"/>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6" name="Freeform 76">
              <a:extLst>
                <a:ext uri="{FF2B5EF4-FFF2-40B4-BE49-F238E27FC236}">
                  <a16:creationId xmlns:a16="http://schemas.microsoft.com/office/drawing/2014/main" id="{87232142-8202-6729-1FBD-7BCF133C5D33}"/>
                </a:ext>
              </a:extLst>
            </p:cNvPr>
            <p:cNvSpPr>
              <a:spLocks/>
            </p:cNvSpPr>
            <p:nvPr/>
          </p:nvSpPr>
          <p:spPr bwMode="auto">
            <a:xfrm>
              <a:off x="5272355" y="2052436"/>
              <a:ext cx="88317" cy="66102"/>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7" name="Freeform 80">
              <a:extLst>
                <a:ext uri="{FF2B5EF4-FFF2-40B4-BE49-F238E27FC236}">
                  <a16:creationId xmlns:a16="http://schemas.microsoft.com/office/drawing/2014/main" id="{7644F0D3-5799-164F-E711-2EA24A29E806}"/>
                </a:ext>
              </a:extLst>
            </p:cNvPr>
            <p:cNvSpPr>
              <a:spLocks/>
            </p:cNvSpPr>
            <p:nvPr/>
          </p:nvSpPr>
          <p:spPr bwMode="auto">
            <a:xfrm>
              <a:off x="4805537" y="2274348"/>
              <a:ext cx="767814" cy="752294"/>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08" name="Freeform 81">
              <a:extLst>
                <a:ext uri="{FF2B5EF4-FFF2-40B4-BE49-F238E27FC236}">
                  <a16:creationId xmlns:a16="http://schemas.microsoft.com/office/drawing/2014/main" id="{AE91731F-49F5-08AE-64C4-08BB62D04DB3}"/>
                </a:ext>
              </a:extLst>
            </p:cNvPr>
            <p:cNvSpPr>
              <a:spLocks/>
            </p:cNvSpPr>
            <p:nvPr/>
          </p:nvSpPr>
          <p:spPr bwMode="auto">
            <a:xfrm>
              <a:off x="5052466" y="3003036"/>
              <a:ext cx="612810" cy="949028"/>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909" name="Group 908">
              <a:extLst>
                <a:ext uri="{FF2B5EF4-FFF2-40B4-BE49-F238E27FC236}">
                  <a16:creationId xmlns:a16="http://schemas.microsoft.com/office/drawing/2014/main" id="{C29BFBE4-7D74-AAF8-306A-2448BF508BFA}"/>
                </a:ext>
              </a:extLst>
            </p:cNvPr>
            <p:cNvGrpSpPr/>
            <p:nvPr/>
          </p:nvGrpSpPr>
          <p:grpSpPr>
            <a:xfrm>
              <a:off x="5129966" y="4277848"/>
              <a:ext cx="549725" cy="853021"/>
              <a:chOff x="3605271" y="2876831"/>
              <a:chExt cx="293010" cy="472646"/>
            </a:xfrm>
            <a:solidFill>
              <a:schemeClr val="accent3"/>
            </a:solidFill>
          </p:grpSpPr>
          <p:sp>
            <p:nvSpPr>
              <p:cNvPr id="1035" name="Freeform 49">
                <a:extLst>
                  <a:ext uri="{FF2B5EF4-FFF2-40B4-BE49-F238E27FC236}">
                    <a16:creationId xmlns:a16="http://schemas.microsoft.com/office/drawing/2014/main" id="{6A49D93F-5139-6D4B-E03E-4C8A49631594}"/>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6" name="Freeform 50">
                <a:extLst>
                  <a:ext uri="{FF2B5EF4-FFF2-40B4-BE49-F238E27FC236}">
                    <a16:creationId xmlns:a16="http://schemas.microsoft.com/office/drawing/2014/main" id="{9C5557D1-D610-901C-289D-CA62336571AC}"/>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7" name="Freeform 51">
                <a:extLst>
                  <a:ext uri="{FF2B5EF4-FFF2-40B4-BE49-F238E27FC236}">
                    <a16:creationId xmlns:a16="http://schemas.microsoft.com/office/drawing/2014/main" id="{488D1B1E-C53F-953B-9322-F7A2321EF49D}"/>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8" name="Freeform 52">
                <a:extLst>
                  <a:ext uri="{FF2B5EF4-FFF2-40B4-BE49-F238E27FC236}">
                    <a16:creationId xmlns:a16="http://schemas.microsoft.com/office/drawing/2014/main" id="{18C573FB-EC8C-1C96-03F8-3EE7068F5706}"/>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9" name="Freeform 83">
                <a:extLst>
                  <a:ext uri="{FF2B5EF4-FFF2-40B4-BE49-F238E27FC236}">
                    <a16:creationId xmlns:a16="http://schemas.microsoft.com/office/drawing/2014/main" id="{B00BA08A-FB28-9B2D-A204-6E65997EB6F6}"/>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910" name="Freeform 84">
              <a:extLst>
                <a:ext uri="{FF2B5EF4-FFF2-40B4-BE49-F238E27FC236}">
                  <a16:creationId xmlns:a16="http://schemas.microsoft.com/office/drawing/2014/main" id="{9035ADD8-E976-47AD-A536-9025E9C4A96A}"/>
                </a:ext>
              </a:extLst>
            </p:cNvPr>
            <p:cNvSpPr>
              <a:spLocks/>
            </p:cNvSpPr>
            <p:nvPr/>
          </p:nvSpPr>
          <p:spPr bwMode="auto">
            <a:xfrm>
              <a:off x="5299391" y="3896976"/>
              <a:ext cx="1301319" cy="404477"/>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1" name="Freeform 85">
              <a:extLst>
                <a:ext uri="{FF2B5EF4-FFF2-40B4-BE49-F238E27FC236}">
                  <a16:creationId xmlns:a16="http://schemas.microsoft.com/office/drawing/2014/main" id="{B0E78090-65E3-7417-F36E-196737724B70}"/>
                </a:ext>
              </a:extLst>
            </p:cNvPr>
            <p:cNvSpPr>
              <a:spLocks/>
            </p:cNvSpPr>
            <p:nvPr/>
          </p:nvSpPr>
          <p:spPr bwMode="auto">
            <a:xfrm>
              <a:off x="5394917" y="4026033"/>
              <a:ext cx="9011" cy="12590"/>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2" name="Freeform 86">
              <a:extLst>
                <a:ext uri="{FF2B5EF4-FFF2-40B4-BE49-F238E27FC236}">
                  <a16:creationId xmlns:a16="http://schemas.microsoft.com/office/drawing/2014/main" id="{C274C69F-0BC3-53EA-D2C3-56E4ED285134}"/>
                </a:ext>
              </a:extLst>
            </p:cNvPr>
            <p:cNvSpPr>
              <a:spLocks/>
            </p:cNvSpPr>
            <p:nvPr/>
          </p:nvSpPr>
          <p:spPr bwMode="auto">
            <a:xfrm>
              <a:off x="5394917" y="4026033"/>
              <a:ext cx="9011" cy="12590"/>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3" name="Freeform 87">
              <a:extLst>
                <a:ext uri="{FF2B5EF4-FFF2-40B4-BE49-F238E27FC236}">
                  <a16:creationId xmlns:a16="http://schemas.microsoft.com/office/drawing/2014/main" id="{35DFE11D-26CA-3507-230F-3F96C3CAEBC2}"/>
                </a:ext>
              </a:extLst>
            </p:cNvPr>
            <p:cNvSpPr>
              <a:spLocks/>
            </p:cNvSpPr>
            <p:nvPr/>
          </p:nvSpPr>
          <p:spPr bwMode="auto">
            <a:xfrm>
              <a:off x="5414742" y="3527126"/>
              <a:ext cx="1112070" cy="511497"/>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4" name="Freeform 88">
              <a:extLst>
                <a:ext uri="{FF2B5EF4-FFF2-40B4-BE49-F238E27FC236}">
                  <a16:creationId xmlns:a16="http://schemas.microsoft.com/office/drawing/2014/main" id="{E23CB730-6EAE-958D-9DB7-1D71CC4295FE}"/>
                </a:ext>
              </a:extLst>
            </p:cNvPr>
            <p:cNvSpPr>
              <a:spLocks/>
            </p:cNvSpPr>
            <p:nvPr/>
          </p:nvSpPr>
          <p:spPr bwMode="auto">
            <a:xfrm>
              <a:off x="5560737" y="2519867"/>
              <a:ext cx="50466" cy="83413"/>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5" name="Freeform 89">
              <a:extLst>
                <a:ext uri="{FF2B5EF4-FFF2-40B4-BE49-F238E27FC236}">
                  <a16:creationId xmlns:a16="http://schemas.microsoft.com/office/drawing/2014/main" id="{2DB975BE-2A02-F417-67FF-AD284DE31BCE}"/>
                </a:ext>
              </a:extLst>
            </p:cNvPr>
            <p:cNvSpPr>
              <a:spLocks/>
            </p:cNvSpPr>
            <p:nvPr/>
          </p:nvSpPr>
          <p:spPr bwMode="auto">
            <a:xfrm>
              <a:off x="5560737" y="2519867"/>
              <a:ext cx="50466" cy="83413"/>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solidFill>
              <a:srgbClr val="91A19A"/>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6" name="Freeform 90">
              <a:extLst>
                <a:ext uri="{FF2B5EF4-FFF2-40B4-BE49-F238E27FC236}">
                  <a16:creationId xmlns:a16="http://schemas.microsoft.com/office/drawing/2014/main" id="{2E6B7203-2F0B-A2B9-AF0E-B124E9F88250}"/>
                </a:ext>
              </a:extLst>
            </p:cNvPr>
            <p:cNvSpPr>
              <a:spLocks/>
            </p:cNvSpPr>
            <p:nvPr/>
          </p:nvSpPr>
          <p:spPr bwMode="auto">
            <a:xfrm>
              <a:off x="5791443" y="2422289"/>
              <a:ext cx="12617" cy="26756"/>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7" name="Freeform 92">
              <a:extLst>
                <a:ext uri="{FF2B5EF4-FFF2-40B4-BE49-F238E27FC236}">
                  <a16:creationId xmlns:a16="http://schemas.microsoft.com/office/drawing/2014/main" id="{7B8F1C1B-4879-58E2-918B-916C631DD849}"/>
                </a:ext>
              </a:extLst>
            </p:cNvPr>
            <p:cNvSpPr>
              <a:spLocks/>
            </p:cNvSpPr>
            <p:nvPr/>
          </p:nvSpPr>
          <p:spPr bwMode="auto">
            <a:xfrm>
              <a:off x="6014935" y="2337302"/>
              <a:ext cx="50466" cy="29903"/>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8" name="Freeform 93">
              <a:extLst>
                <a:ext uri="{FF2B5EF4-FFF2-40B4-BE49-F238E27FC236}">
                  <a16:creationId xmlns:a16="http://schemas.microsoft.com/office/drawing/2014/main" id="{95F94111-CAA0-9336-7F3A-3F250008E834}"/>
                </a:ext>
              </a:extLst>
            </p:cNvPr>
            <p:cNvSpPr>
              <a:spLocks/>
            </p:cNvSpPr>
            <p:nvPr/>
          </p:nvSpPr>
          <p:spPr bwMode="auto">
            <a:xfrm>
              <a:off x="6014935" y="2337302"/>
              <a:ext cx="50466" cy="29903"/>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solidFill>
              <a:schemeClr val="bg1">
                <a:lumMod val="95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19" name="Freeform 94">
              <a:extLst>
                <a:ext uri="{FF2B5EF4-FFF2-40B4-BE49-F238E27FC236}">
                  <a16:creationId xmlns:a16="http://schemas.microsoft.com/office/drawing/2014/main" id="{1EE311E5-21D5-EABE-3178-E4B7B94F5B35}"/>
                </a:ext>
              </a:extLst>
            </p:cNvPr>
            <p:cNvSpPr>
              <a:spLocks/>
            </p:cNvSpPr>
            <p:nvPr/>
          </p:nvSpPr>
          <p:spPr bwMode="auto">
            <a:xfrm>
              <a:off x="5594980" y="3086449"/>
              <a:ext cx="474025" cy="716098"/>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920" name="Group 919">
              <a:extLst>
                <a:ext uri="{FF2B5EF4-FFF2-40B4-BE49-F238E27FC236}">
                  <a16:creationId xmlns:a16="http://schemas.microsoft.com/office/drawing/2014/main" id="{B74F4891-7B7C-21D3-826F-9C3D3143DD16}"/>
                </a:ext>
              </a:extLst>
            </p:cNvPr>
            <p:cNvGrpSpPr/>
            <p:nvPr/>
          </p:nvGrpSpPr>
          <p:grpSpPr>
            <a:xfrm>
              <a:off x="5129966" y="2162605"/>
              <a:ext cx="1169746" cy="949024"/>
              <a:chOff x="3605271" y="1704808"/>
              <a:chExt cx="623488" cy="525840"/>
            </a:xfrm>
            <a:solidFill>
              <a:schemeClr val="bg1">
                <a:lumMod val="95000"/>
              </a:schemeClr>
            </a:solidFill>
          </p:grpSpPr>
          <p:sp>
            <p:nvSpPr>
              <p:cNvPr id="1031" name="Freeform 79">
                <a:extLst>
                  <a:ext uri="{FF2B5EF4-FFF2-40B4-BE49-F238E27FC236}">
                    <a16:creationId xmlns:a16="http://schemas.microsoft.com/office/drawing/2014/main" id="{83D2217D-2283-1D02-ABFC-2A73999E03FE}"/>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solidFill>
                <a:srgbClr val="91A19A"/>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2" name="Freeform 82">
                <a:extLst>
                  <a:ext uri="{FF2B5EF4-FFF2-40B4-BE49-F238E27FC236}">
                    <a16:creationId xmlns:a16="http://schemas.microsoft.com/office/drawing/2014/main" id="{BAF0C8D2-54A4-FEB0-D750-A539CAA2BD83}"/>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3" name="Freeform 91">
                <a:extLst>
                  <a:ext uri="{FF2B5EF4-FFF2-40B4-BE49-F238E27FC236}">
                    <a16:creationId xmlns:a16="http://schemas.microsoft.com/office/drawing/2014/main" id="{32EDA4AA-CFFE-2954-EC63-F6677C7B8719}"/>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4" name="Freeform 96">
                <a:extLst>
                  <a:ext uri="{FF2B5EF4-FFF2-40B4-BE49-F238E27FC236}">
                    <a16:creationId xmlns:a16="http://schemas.microsoft.com/office/drawing/2014/main" id="{915127F4-927D-9CF5-B1EC-DE7DD3A37704}"/>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21" name="Group 920">
              <a:extLst>
                <a:ext uri="{FF2B5EF4-FFF2-40B4-BE49-F238E27FC236}">
                  <a16:creationId xmlns:a16="http://schemas.microsoft.com/office/drawing/2014/main" id="{85C04D89-7E0D-DF3B-D9EA-EF029CA7BA4B}"/>
                </a:ext>
              </a:extLst>
            </p:cNvPr>
            <p:cNvGrpSpPr/>
            <p:nvPr/>
          </p:nvGrpSpPr>
          <p:grpSpPr>
            <a:xfrm>
              <a:off x="5798651" y="4872757"/>
              <a:ext cx="1402253" cy="1041882"/>
              <a:chOff x="3961687" y="3206462"/>
              <a:chExt cx="747417" cy="577291"/>
            </a:xfrm>
            <a:solidFill>
              <a:schemeClr val="accent3"/>
            </a:solidFill>
          </p:grpSpPr>
          <p:sp>
            <p:nvSpPr>
              <p:cNvPr id="1014" name="Freeform 99">
                <a:extLst>
                  <a:ext uri="{FF2B5EF4-FFF2-40B4-BE49-F238E27FC236}">
                    <a16:creationId xmlns:a16="http://schemas.microsoft.com/office/drawing/2014/main" id="{93A63ADF-2BE1-FA11-102C-B66300EA6EE6}"/>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5" name="Freeform 100">
                <a:extLst>
                  <a:ext uri="{FF2B5EF4-FFF2-40B4-BE49-F238E27FC236}">
                    <a16:creationId xmlns:a16="http://schemas.microsoft.com/office/drawing/2014/main" id="{EE01A378-E932-553E-84CC-5907ED3A489A}"/>
                  </a:ext>
                </a:extLst>
              </p:cNvPr>
              <p:cNvSpPr>
                <a:spLocks/>
              </p:cNvSpPr>
              <p:nvPr/>
            </p:nvSpPr>
            <p:spPr bwMode="auto">
              <a:xfrm>
                <a:off x="4598625" y="3765441"/>
                <a:ext cx="3843" cy="3488"/>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6" name="Freeform 101">
                <a:extLst>
                  <a:ext uri="{FF2B5EF4-FFF2-40B4-BE49-F238E27FC236}">
                    <a16:creationId xmlns:a16="http://schemas.microsoft.com/office/drawing/2014/main" id="{35A785F9-7E7C-75E6-CF79-65B6CC7A10AA}"/>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7" name="Freeform 102">
                <a:extLst>
                  <a:ext uri="{FF2B5EF4-FFF2-40B4-BE49-F238E27FC236}">
                    <a16:creationId xmlns:a16="http://schemas.microsoft.com/office/drawing/2014/main" id="{A556A626-69CD-3AF9-30AF-BB21E48D358C}"/>
                  </a:ext>
                </a:extLst>
              </p:cNvPr>
              <p:cNvSpPr>
                <a:spLocks/>
              </p:cNvSpPr>
              <p:nvPr/>
            </p:nvSpPr>
            <p:spPr bwMode="auto">
              <a:xfrm>
                <a:off x="4667794" y="3735791"/>
                <a:ext cx="4803" cy="3488"/>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8" name="Freeform 103">
                <a:extLst>
                  <a:ext uri="{FF2B5EF4-FFF2-40B4-BE49-F238E27FC236}">
                    <a16:creationId xmlns:a16="http://schemas.microsoft.com/office/drawing/2014/main" id="{D3DB7FE1-7266-97A4-A256-A318D7591267}"/>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9" name="Freeform 104">
                <a:extLst>
                  <a:ext uri="{FF2B5EF4-FFF2-40B4-BE49-F238E27FC236}">
                    <a16:creationId xmlns:a16="http://schemas.microsoft.com/office/drawing/2014/main" id="{DFFFA931-7F0E-99F5-8F55-FAC72208766C}"/>
                  </a:ext>
                </a:extLst>
              </p:cNvPr>
              <p:cNvSpPr>
                <a:spLocks/>
              </p:cNvSpPr>
              <p:nvPr/>
            </p:nvSpPr>
            <p:spPr bwMode="auto">
              <a:xfrm>
                <a:off x="4573647" y="3780265"/>
                <a:ext cx="6725" cy="3488"/>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0" name="Freeform 105">
                <a:extLst>
                  <a:ext uri="{FF2B5EF4-FFF2-40B4-BE49-F238E27FC236}">
                    <a16:creationId xmlns:a16="http://schemas.microsoft.com/office/drawing/2014/main" id="{7D3526A4-1311-53BC-FC65-2B376A1592E8}"/>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1" name="Freeform 106">
                <a:extLst>
                  <a:ext uri="{FF2B5EF4-FFF2-40B4-BE49-F238E27FC236}">
                    <a16:creationId xmlns:a16="http://schemas.microsoft.com/office/drawing/2014/main" id="{FBBD633D-E291-944C-7FBF-EDD52E592A30}"/>
                  </a:ext>
                </a:extLst>
              </p:cNvPr>
              <p:cNvSpPr>
                <a:spLocks/>
              </p:cNvSpPr>
              <p:nvPr/>
            </p:nvSpPr>
            <p:spPr bwMode="auto">
              <a:xfrm>
                <a:off x="4608232" y="3759336"/>
                <a:ext cx="8646" cy="7848"/>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2" name="Freeform 107">
                <a:extLst>
                  <a:ext uri="{FF2B5EF4-FFF2-40B4-BE49-F238E27FC236}">
                    <a16:creationId xmlns:a16="http://schemas.microsoft.com/office/drawing/2014/main" id="{EB266024-1774-3A47-A982-360D1D84BEC4}"/>
                  </a:ext>
                </a:extLst>
              </p:cNvPr>
              <p:cNvSpPr>
                <a:spLocks/>
              </p:cNvSpPr>
              <p:nvPr/>
            </p:nvSpPr>
            <p:spPr bwMode="auto">
              <a:xfrm>
                <a:off x="3961687" y="3206462"/>
                <a:ext cx="747417" cy="514504"/>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3" name="Freeform 108">
                <a:extLst>
                  <a:ext uri="{FF2B5EF4-FFF2-40B4-BE49-F238E27FC236}">
                    <a16:creationId xmlns:a16="http://schemas.microsoft.com/office/drawing/2014/main" id="{3B089BB1-2123-0959-BF38-96BCFAE936E0}"/>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4" name="Freeform 109">
                <a:extLst>
                  <a:ext uri="{FF2B5EF4-FFF2-40B4-BE49-F238E27FC236}">
                    <a16:creationId xmlns:a16="http://schemas.microsoft.com/office/drawing/2014/main" id="{1192EB02-5033-8D6B-2880-2AD3B38B0BD5}"/>
                  </a:ext>
                </a:extLst>
              </p:cNvPr>
              <p:cNvSpPr>
                <a:spLocks/>
              </p:cNvSpPr>
              <p:nvPr/>
            </p:nvSpPr>
            <p:spPr bwMode="auto">
              <a:xfrm>
                <a:off x="4643777" y="3748872"/>
                <a:ext cx="8646" cy="6976"/>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5" name="Freeform 110">
                <a:extLst>
                  <a:ext uri="{FF2B5EF4-FFF2-40B4-BE49-F238E27FC236}">
                    <a16:creationId xmlns:a16="http://schemas.microsoft.com/office/drawing/2014/main" id="{BE8C1BE3-0D3D-F9DF-5337-77A88391F962}"/>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6" name="Freeform 111">
                <a:extLst>
                  <a:ext uri="{FF2B5EF4-FFF2-40B4-BE49-F238E27FC236}">
                    <a16:creationId xmlns:a16="http://schemas.microsoft.com/office/drawing/2014/main" id="{F0099440-2E53-AE76-0C9B-24798C2DDC8C}"/>
                  </a:ext>
                </a:extLst>
              </p:cNvPr>
              <p:cNvSpPr>
                <a:spLocks/>
              </p:cNvSpPr>
              <p:nvPr/>
            </p:nvSpPr>
            <p:spPr bwMode="auto">
              <a:xfrm>
                <a:off x="4506399" y="3606729"/>
                <a:ext cx="14410" cy="7848"/>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7" name="Freeform 112">
                <a:extLst>
                  <a:ext uri="{FF2B5EF4-FFF2-40B4-BE49-F238E27FC236}">
                    <a16:creationId xmlns:a16="http://schemas.microsoft.com/office/drawing/2014/main" id="{1B41AFEF-B014-1225-2E30-2D09234BF3F1}"/>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8" name="Freeform 113">
                <a:extLst>
                  <a:ext uri="{FF2B5EF4-FFF2-40B4-BE49-F238E27FC236}">
                    <a16:creationId xmlns:a16="http://schemas.microsoft.com/office/drawing/2014/main" id="{07C69A7E-BC24-B632-CB05-B16036B4127F}"/>
                  </a:ext>
                </a:extLst>
              </p:cNvPr>
              <p:cNvSpPr>
                <a:spLocks/>
              </p:cNvSpPr>
              <p:nvPr/>
            </p:nvSpPr>
            <p:spPr bwMode="auto">
              <a:xfrm>
                <a:off x="4680283" y="3688701"/>
                <a:ext cx="24978" cy="40986"/>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29" name="Freeform 114">
                <a:extLst>
                  <a:ext uri="{FF2B5EF4-FFF2-40B4-BE49-F238E27FC236}">
                    <a16:creationId xmlns:a16="http://schemas.microsoft.com/office/drawing/2014/main" id="{DF655F16-8637-CFE6-8C2E-DCE94EDA1BC2}"/>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30" name="Freeform 115">
                <a:extLst>
                  <a:ext uri="{FF2B5EF4-FFF2-40B4-BE49-F238E27FC236}">
                    <a16:creationId xmlns:a16="http://schemas.microsoft.com/office/drawing/2014/main" id="{CA1132CA-7D5D-37F7-A20D-A37A0B2A7C18}"/>
                  </a:ext>
                </a:extLst>
              </p:cNvPr>
              <p:cNvSpPr>
                <a:spLocks/>
              </p:cNvSpPr>
              <p:nvPr/>
            </p:nvSpPr>
            <p:spPr bwMode="auto">
              <a:xfrm>
                <a:off x="4707183" y="3673876"/>
                <a:ext cx="1921" cy="6104"/>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22" name="Group 921">
              <a:extLst>
                <a:ext uri="{FF2B5EF4-FFF2-40B4-BE49-F238E27FC236}">
                  <a16:creationId xmlns:a16="http://schemas.microsoft.com/office/drawing/2014/main" id="{F325147D-AC63-2BCA-99A2-D57FA56EB4B4}"/>
                </a:ext>
              </a:extLst>
            </p:cNvPr>
            <p:cNvGrpSpPr/>
            <p:nvPr/>
          </p:nvGrpSpPr>
          <p:grpSpPr>
            <a:xfrm>
              <a:off x="5631028" y="4243222"/>
              <a:ext cx="596587" cy="842005"/>
              <a:chOff x="3872343" y="2857646"/>
              <a:chExt cx="317988" cy="466542"/>
            </a:xfrm>
            <a:solidFill>
              <a:schemeClr val="accent3"/>
            </a:solidFill>
          </p:grpSpPr>
          <p:sp>
            <p:nvSpPr>
              <p:cNvPr id="1009" name="Freeform 95">
                <a:extLst>
                  <a:ext uri="{FF2B5EF4-FFF2-40B4-BE49-F238E27FC236}">
                    <a16:creationId xmlns:a16="http://schemas.microsoft.com/office/drawing/2014/main" id="{2B8FC5F6-8AC0-715D-5ACB-5050FCD4EFBA}"/>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0" name="Freeform 97">
                <a:extLst>
                  <a:ext uri="{FF2B5EF4-FFF2-40B4-BE49-F238E27FC236}">
                    <a16:creationId xmlns:a16="http://schemas.microsoft.com/office/drawing/2014/main" id="{CE0876A3-992B-FEF7-F8F3-8605B290D8F4}"/>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1" name="Freeform 98">
                <a:extLst>
                  <a:ext uri="{FF2B5EF4-FFF2-40B4-BE49-F238E27FC236}">
                    <a16:creationId xmlns:a16="http://schemas.microsoft.com/office/drawing/2014/main" id="{5AEBD7ED-7703-6D71-DBAB-569FF1CBB52C}"/>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2" name="Freeform 116">
                <a:extLst>
                  <a:ext uri="{FF2B5EF4-FFF2-40B4-BE49-F238E27FC236}">
                    <a16:creationId xmlns:a16="http://schemas.microsoft.com/office/drawing/2014/main" id="{7A1DC74E-EC3E-A910-DE10-1D0BB5A949F8}"/>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13" name="Freeform 117">
                <a:extLst>
                  <a:ext uri="{FF2B5EF4-FFF2-40B4-BE49-F238E27FC236}">
                    <a16:creationId xmlns:a16="http://schemas.microsoft.com/office/drawing/2014/main" id="{10F42D28-50A6-5CCF-38B9-F184AB47BEA9}"/>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923" name="Freeform 118">
              <a:extLst>
                <a:ext uri="{FF2B5EF4-FFF2-40B4-BE49-F238E27FC236}">
                  <a16:creationId xmlns:a16="http://schemas.microsoft.com/office/drawing/2014/main" id="{A5BB7B58-DFEF-ABF6-CF39-7A12357E0357}"/>
                </a:ext>
              </a:extLst>
            </p:cNvPr>
            <p:cNvSpPr>
              <a:spLocks/>
            </p:cNvSpPr>
            <p:nvPr/>
          </p:nvSpPr>
          <p:spPr bwMode="auto">
            <a:xfrm>
              <a:off x="5996913" y="2966837"/>
              <a:ext cx="645252" cy="642127"/>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solidFill>
              <a:schemeClr val="tx2"/>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24" name="Freeform 119">
              <a:extLst>
                <a:ext uri="{FF2B5EF4-FFF2-40B4-BE49-F238E27FC236}">
                  <a16:creationId xmlns:a16="http://schemas.microsoft.com/office/drawing/2014/main" id="{CBCB6DCD-5209-FD26-EE32-3AED9729632C}"/>
                </a:ext>
              </a:extLst>
            </p:cNvPr>
            <p:cNvSpPr>
              <a:spLocks/>
            </p:cNvSpPr>
            <p:nvPr/>
          </p:nvSpPr>
          <p:spPr bwMode="auto">
            <a:xfrm>
              <a:off x="6034762" y="4196007"/>
              <a:ext cx="839910" cy="757017"/>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solidFill>
              <a:schemeClr val="accent3"/>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25" name="Freeform 123">
              <a:extLst>
                <a:ext uri="{FF2B5EF4-FFF2-40B4-BE49-F238E27FC236}">
                  <a16:creationId xmlns:a16="http://schemas.microsoft.com/office/drawing/2014/main" id="{A36E2826-439F-3181-A761-40F1F35F35D2}"/>
                </a:ext>
              </a:extLst>
            </p:cNvPr>
            <p:cNvSpPr>
              <a:spLocks/>
            </p:cNvSpPr>
            <p:nvPr/>
          </p:nvSpPr>
          <p:spPr bwMode="auto">
            <a:xfrm>
              <a:off x="6407855" y="3191897"/>
              <a:ext cx="684904" cy="601209"/>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26" name="Freeform 124">
              <a:extLst>
                <a:ext uri="{FF2B5EF4-FFF2-40B4-BE49-F238E27FC236}">
                  <a16:creationId xmlns:a16="http://schemas.microsoft.com/office/drawing/2014/main" id="{80DDFBD7-CB81-F747-53CA-BF4EE3801515}"/>
                </a:ext>
              </a:extLst>
            </p:cNvPr>
            <p:cNvSpPr>
              <a:spLocks/>
            </p:cNvSpPr>
            <p:nvPr/>
          </p:nvSpPr>
          <p:spPr bwMode="auto">
            <a:xfrm>
              <a:off x="6397041" y="4126758"/>
              <a:ext cx="776825" cy="520941"/>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27" name="Freeform 126">
              <a:extLst>
                <a:ext uri="{FF2B5EF4-FFF2-40B4-BE49-F238E27FC236}">
                  <a16:creationId xmlns:a16="http://schemas.microsoft.com/office/drawing/2014/main" id="{E90CC805-4B59-16C8-8859-5DF56DB775CA}"/>
                </a:ext>
              </a:extLst>
            </p:cNvPr>
            <p:cNvSpPr>
              <a:spLocks/>
            </p:cNvSpPr>
            <p:nvPr/>
          </p:nvSpPr>
          <p:spPr bwMode="auto">
            <a:xfrm>
              <a:off x="6597106" y="2837783"/>
              <a:ext cx="892179" cy="508351"/>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28" name="Freeform 130">
              <a:extLst>
                <a:ext uri="{FF2B5EF4-FFF2-40B4-BE49-F238E27FC236}">
                  <a16:creationId xmlns:a16="http://schemas.microsoft.com/office/drawing/2014/main" id="{9D2C68ED-08B6-A6E9-C639-66A4A62346F4}"/>
                </a:ext>
              </a:extLst>
            </p:cNvPr>
            <p:cNvSpPr>
              <a:spLocks/>
            </p:cNvSpPr>
            <p:nvPr/>
          </p:nvSpPr>
          <p:spPr bwMode="auto">
            <a:xfrm>
              <a:off x="7355908" y="3198192"/>
              <a:ext cx="165818" cy="239224"/>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929" name="Group 928">
              <a:extLst>
                <a:ext uri="{FF2B5EF4-FFF2-40B4-BE49-F238E27FC236}">
                  <a16:creationId xmlns:a16="http://schemas.microsoft.com/office/drawing/2014/main" id="{2A6BE9B6-1691-657C-6E30-53BD6675BD5C}"/>
                </a:ext>
              </a:extLst>
            </p:cNvPr>
            <p:cNvGrpSpPr/>
            <p:nvPr/>
          </p:nvGrpSpPr>
          <p:grpSpPr>
            <a:xfrm>
              <a:off x="6296107" y="3346134"/>
              <a:ext cx="1194978" cy="588617"/>
              <a:chOff x="4226838" y="2360583"/>
              <a:chExt cx="636937" cy="326143"/>
            </a:xfrm>
            <a:solidFill>
              <a:schemeClr val="bg1">
                <a:lumMod val="95000"/>
              </a:schemeClr>
            </a:solidFill>
          </p:grpSpPr>
          <p:sp>
            <p:nvSpPr>
              <p:cNvPr id="1007" name="Freeform 122">
                <a:extLst>
                  <a:ext uri="{FF2B5EF4-FFF2-40B4-BE49-F238E27FC236}">
                    <a16:creationId xmlns:a16="http://schemas.microsoft.com/office/drawing/2014/main" id="{C3F2FA1F-BF39-C054-A056-40E4C5919EAE}"/>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8" name="Freeform 132">
                <a:extLst>
                  <a:ext uri="{FF2B5EF4-FFF2-40B4-BE49-F238E27FC236}">
                    <a16:creationId xmlns:a16="http://schemas.microsoft.com/office/drawing/2014/main" id="{0EC5DB53-8881-F880-5063-ACE5090D5A16}"/>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930" name="Freeform 133">
              <a:extLst>
                <a:ext uri="{FF2B5EF4-FFF2-40B4-BE49-F238E27FC236}">
                  <a16:creationId xmlns:a16="http://schemas.microsoft.com/office/drawing/2014/main" id="{FEF728BC-2211-BB19-8EC7-DC86D49D2FEB}"/>
                </a:ext>
              </a:extLst>
            </p:cNvPr>
            <p:cNvSpPr>
              <a:spLocks/>
            </p:cNvSpPr>
            <p:nvPr/>
          </p:nvSpPr>
          <p:spPr bwMode="auto">
            <a:xfrm>
              <a:off x="7458644" y="2227133"/>
              <a:ext cx="257741" cy="423364"/>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931" name="Group 930">
              <a:extLst>
                <a:ext uri="{FF2B5EF4-FFF2-40B4-BE49-F238E27FC236}">
                  <a16:creationId xmlns:a16="http://schemas.microsoft.com/office/drawing/2014/main" id="{BEBB0AD2-5568-6918-5ACB-0CCA713CC10C}"/>
                </a:ext>
              </a:extLst>
            </p:cNvPr>
            <p:cNvGrpSpPr/>
            <p:nvPr/>
          </p:nvGrpSpPr>
          <p:grpSpPr>
            <a:xfrm>
              <a:off x="6238431" y="3739594"/>
              <a:ext cx="1351787" cy="538254"/>
              <a:chOff x="4196096" y="2578593"/>
              <a:chExt cx="720518" cy="298238"/>
            </a:xfrm>
            <a:solidFill>
              <a:schemeClr val="bg1">
                <a:lumMod val="95000"/>
              </a:schemeClr>
            </a:solidFill>
          </p:grpSpPr>
          <p:sp>
            <p:nvSpPr>
              <p:cNvPr id="987" name="Freeform 5">
                <a:extLst>
                  <a:ext uri="{FF2B5EF4-FFF2-40B4-BE49-F238E27FC236}">
                    <a16:creationId xmlns:a16="http://schemas.microsoft.com/office/drawing/2014/main" id="{49E8A1CE-4C10-3A63-4D3C-4F3852ECE5B9}"/>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8" name="Freeform 55">
                <a:extLst>
                  <a:ext uri="{FF2B5EF4-FFF2-40B4-BE49-F238E27FC236}">
                    <a16:creationId xmlns:a16="http://schemas.microsoft.com/office/drawing/2014/main" id="{DA2DF637-EA83-4F5A-1C67-B7F6FB2F8CF0}"/>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9" name="Freeform 56">
                <a:extLst>
                  <a:ext uri="{FF2B5EF4-FFF2-40B4-BE49-F238E27FC236}">
                    <a16:creationId xmlns:a16="http://schemas.microsoft.com/office/drawing/2014/main" id="{3C5DD68B-95B6-64CF-5FC1-380C5EA7FD16}"/>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0" name="Freeform 57">
                <a:extLst>
                  <a:ext uri="{FF2B5EF4-FFF2-40B4-BE49-F238E27FC236}">
                    <a16:creationId xmlns:a16="http://schemas.microsoft.com/office/drawing/2014/main" id="{BC5F3743-EC33-C4E7-65AC-ADE9EF79F84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1" name="Freeform 58">
                <a:extLst>
                  <a:ext uri="{FF2B5EF4-FFF2-40B4-BE49-F238E27FC236}">
                    <a16:creationId xmlns:a16="http://schemas.microsoft.com/office/drawing/2014/main" id="{733CE6E3-9FF8-D555-140C-F732BC1068C9}"/>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2" name="Freeform 59">
                <a:extLst>
                  <a:ext uri="{FF2B5EF4-FFF2-40B4-BE49-F238E27FC236}">
                    <a16:creationId xmlns:a16="http://schemas.microsoft.com/office/drawing/2014/main" id="{BA43B994-FD2C-E844-39DC-659D102EB8EE}"/>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3" name="Freeform 60">
                <a:extLst>
                  <a:ext uri="{FF2B5EF4-FFF2-40B4-BE49-F238E27FC236}">
                    <a16:creationId xmlns:a16="http://schemas.microsoft.com/office/drawing/2014/main" id="{44D2A389-4C3A-933A-9D65-0B7BEA40D18F}"/>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4" name="Freeform 61">
                <a:extLst>
                  <a:ext uri="{FF2B5EF4-FFF2-40B4-BE49-F238E27FC236}">
                    <a16:creationId xmlns:a16="http://schemas.microsoft.com/office/drawing/2014/main" id="{43960B9B-2796-3D0B-0641-77939644562C}"/>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5" name="Freeform 62">
                <a:extLst>
                  <a:ext uri="{FF2B5EF4-FFF2-40B4-BE49-F238E27FC236}">
                    <a16:creationId xmlns:a16="http://schemas.microsoft.com/office/drawing/2014/main" id="{81079768-F597-A1A5-B96B-376A3C86B5F5}"/>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6" name="Freeform 63">
                <a:extLst>
                  <a:ext uri="{FF2B5EF4-FFF2-40B4-BE49-F238E27FC236}">
                    <a16:creationId xmlns:a16="http://schemas.microsoft.com/office/drawing/2014/main" id="{0ED722ED-044B-F043-94EA-A6B62FB43B81}"/>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7" name="Freeform 64">
                <a:extLst>
                  <a:ext uri="{FF2B5EF4-FFF2-40B4-BE49-F238E27FC236}">
                    <a16:creationId xmlns:a16="http://schemas.microsoft.com/office/drawing/2014/main" id="{18A68F1A-7267-4B14-C6F6-3A11893F1C18}"/>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8" name="Freeform 65">
                <a:extLst>
                  <a:ext uri="{FF2B5EF4-FFF2-40B4-BE49-F238E27FC236}">
                    <a16:creationId xmlns:a16="http://schemas.microsoft.com/office/drawing/2014/main" id="{E58D0131-6438-6C47-9C40-8B8BB3918456}"/>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99" name="Freeform 66">
                <a:extLst>
                  <a:ext uri="{FF2B5EF4-FFF2-40B4-BE49-F238E27FC236}">
                    <a16:creationId xmlns:a16="http://schemas.microsoft.com/office/drawing/2014/main" id="{31F48CD0-90D7-5544-288C-2E6BB02D780E}"/>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solidFill>
                <a:schemeClr val="accent4"/>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0" name="Freeform 120">
                <a:extLst>
                  <a:ext uri="{FF2B5EF4-FFF2-40B4-BE49-F238E27FC236}">
                    <a16:creationId xmlns:a16="http://schemas.microsoft.com/office/drawing/2014/main" id="{16063F07-D7EB-B2F2-7E68-E80FD42719E3}"/>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1" name="Freeform 134">
                <a:extLst>
                  <a:ext uri="{FF2B5EF4-FFF2-40B4-BE49-F238E27FC236}">
                    <a16:creationId xmlns:a16="http://schemas.microsoft.com/office/drawing/2014/main" id="{8D24F6C6-BD58-8824-A275-6942692068B2}"/>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2" name="Freeform 135">
                <a:extLst>
                  <a:ext uri="{FF2B5EF4-FFF2-40B4-BE49-F238E27FC236}">
                    <a16:creationId xmlns:a16="http://schemas.microsoft.com/office/drawing/2014/main" id="{68BA6EBC-6B89-648A-F382-1278661D43E8}"/>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3" name="Freeform 136">
                <a:extLst>
                  <a:ext uri="{FF2B5EF4-FFF2-40B4-BE49-F238E27FC236}">
                    <a16:creationId xmlns:a16="http://schemas.microsoft.com/office/drawing/2014/main" id="{4091E975-5E8F-F484-6E58-C9400D98EB96}"/>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4" name="Freeform 137">
                <a:extLst>
                  <a:ext uri="{FF2B5EF4-FFF2-40B4-BE49-F238E27FC236}">
                    <a16:creationId xmlns:a16="http://schemas.microsoft.com/office/drawing/2014/main" id="{7F27630A-99CD-F703-51CB-DFCE74C486FE}"/>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5" name="Freeform 138">
                <a:extLst>
                  <a:ext uri="{FF2B5EF4-FFF2-40B4-BE49-F238E27FC236}">
                    <a16:creationId xmlns:a16="http://schemas.microsoft.com/office/drawing/2014/main" id="{25EBA625-F833-1480-F3AA-133F7B58CB34}"/>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1006" name="Freeform 139">
                <a:extLst>
                  <a:ext uri="{FF2B5EF4-FFF2-40B4-BE49-F238E27FC236}">
                    <a16:creationId xmlns:a16="http://schemas.microsoft.com/office/drawing/2014/main" id="{F957F0F7-3624-7836-EC74-1AAFC82DA9B6}"/>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solidFill>
                <a:schemeClr val="accent4"/>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32" name="Group 931">
              <a:extLst>
                <a:ext uri="{FF2B5EF4-FFF2-40B4-BE49-F238E27FC236}">
                  <a16:creationId xmlns:a16="http://schemas.microsoft.com/office/drawing/2014/main" id="{0333D26B-8A58-8868-C791-F63464886285}"/>
                </a:ext>
              </a:extLst>
            </p:cNvPr>
            <p:cNvGrpSpPr/>
            <p:nvPr/>
          </p:nvGrpSpPr>
          <p:grpSpPr>
            <a:xfrm>
              <a:off x="6824204" y="3228095"/>
              <a:ext cx="693917" cy="295883"/>
              <a:chOff x="4508320" y="2295180"/>
              <a:chExt cx="369866" cy="163944"/>
            </a:xfrm>
            <a:solidFill>
              <a:schemeClr val="bg1">
                <a:lumMod val="95000"/>
              </a:schemeClr>
            </a:solidFill>
          </p:grpSpPr>
          <p:sp>
            <p:nvSpPr>
              <p:cNvPr id="980" name="Freeform 127">
                <a:extLst>
                  <a:ext uri="{FF2B5EF4-FFF2-40B4-BE49-F238E27FC236}">
                    <a16:creationId xmlns:a16="http://schemas.microsoft.com/office/drawing/2014/main" id="{6DE15BA7-34E3-F516-2077-A1907A44C965}"/>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1" name="Freeform 128">
                <a:extLst>
                  <a:ext uri="{FF2B5EF4-FFF2-40B4-BE49-F238E27FC236}">
                    <a16:creationId xmlns:a16="http://schemas.microsoft.com/office/drawing/2014/main" id="{E0328B6F-B682-CE05-159A-3CC91B5764D4}"/>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2" name="Freeform 129">
                <a:extLst>
                  <a:ext uri="{FF2B5EF4-FFF2-40B4-BE49-F238E27FC236}">
                    <a16:creationId xmlns:a16="http://schemas.microsoft.com/office/drawing/2014/main" id="{4F8B7405-4B0A-C42E-04BD-6226C48FA1E3}"/>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3" name="Freeform 140">
                <a:extLst>
                  <a:ext uri="{FF2B5EF4-FFF2-40B4-BE49-F238E27FC236}">
                    <a16:creationId xmlns:a16="http://schemas.microsoft.com/office/drawing/2014/main" id="{87B5D059-DDBB-7CD1-B603-44C0CA13C2EF}"/>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4" name="Freeform 141">
                <a:extLst>
                  <a:ext uri="{FF2B5EF4-FFF2-40B4-BE49-F238E27FC236}">
                    <a16:creationId xmlns:a16="http://schemas.microsoft.com/office/drawing/2014/main" id="{10EA6969-7A21-9B62-9335-8B8CF78D5465}"/>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5" name="Freeform 142">
                <a:extLst>
                  <a:ext uri="{FF2B5EF4-FFF2-40B4-BE49-F238E27FC236}">
                    <a16:creationId xmlns:a16="http://schemas.microsoft.com/office/drawing/2014/main" id="{55BB2CEA-65B3-4555-3182-9CFCA562C88D}"/>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86" name="Freeform 143">
                <a:extLst>
                  <a:ext uri="{FF2B5EF4-FFF2-40B4-BE49-F238E27FC236}">
                    <a16:creationId xmlns:a16="http://schemas.microsoft.com/office/drawing/2014/main" id="{0E24F814-A599-2775-05F9-0D26B0E12C04}"/>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solidFill>
                <a:schemeClr val="accent1">
                  <a:lumMod val="40000"/>
                  <a:lumOff val="60000"/>
                </a:schemeClr>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sp>
          <p:nvSpPr>
            <p:cNvPr id="933" name="Freeform 145">
              <a:extLst>
                <a:ext uri="{FF2B5EF4-FFF2-40B4-BE49-F238E27FC236}">
                  <a16:creationId xmlns:a16="http://schemas.microsoft.com/office/drawing/2014/main" id="{C87292C8-FF58-DEC4-BF8F-21AC76FABDD4}"/>
                </a:ext>
              </a:extLst>
            </p:cNvPr>
            <p:cNvSpPr>
              <a:spLocks/>
            </p:cNvSpPr>
            <p:nvPr/>
          </p:nvSpPr>
          <p:spPr bwMode="auto">
            <a:xfrm>
              <a:off x="7579402" y="2727615"/>
              <a:ext cx="264949" cy="225060"/>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34" name="Freeform 146">
              <a:extLst>
                <a:ext uri="{FF2B5EF4-FFF2-40B4-BE49-F238E27FC236}">
                  <a16:creationId xmlns:a16="http://schemas.microsoft.com/office/drawing/2014/main" id="{77D24EAE-E22F-64B1-1BFB-92C470B2ECBF}"/>
                </a:ext>
              </a:extLst>
            </p:cNvPr>
            <p:cNvSpPr>
              <a:spLocks/>
            </p:cNvSpPr>
            <p:nvPr/>
          </p:nvSpPr>
          <p:spPr bwMode="auto">
            <a:xfrm>
              <a:off x="7655102" y="2165752"/>
              <a:ext cx="257741" cy="467431"/>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35" name="Freeform 148">
              <a:extLst>
                <a:ext uri="{FF2B5EF4-FFF2-40B4-BE49-F238E27FC236}">
                  <a16:creationId xmlns:a16="http://schemas.microsoft.com/office/drawing/2014/main" id="{87E0E949-E9E1-5009-9088-81441B3D8C22}"/>
                </a:ext>
              </a:extLst>
            </p:cNvPr>
            <p:cNvSpPr>
              <a:spLocks/>
            </p:cNvSpPr>
            <p:nvPr/>
          </p:nvSpPr>
          <p:spPr bwMode="auto">
            <a:xfrm>
              <a:off x="7813710" y="2716599"/>
              <a:ext cx="81107" cy="125907"/>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36" name="Freeform 149">
              <a:extLst>
                <a:ext uri="{FF2B5EF4-FFF2-40B4-BE49-F238E27FC236}">
                  <a16:creationId xmlns:a16="http://schemas.microsoft.com/office/drawing/2014/main" id="{9841E084-BA4A-B5AF-5A4C-CC5E6D6D72BE}"/>
                </a:ext>
              </a:extLst>
            </p:cNvPr>
            <p:cNvSpPr>
              <a:spLocks/>
            </p:cNvSpPr>
            <p:nvPr/>
          </p:nvSpPr>
          <p:spPr bwMode="auto">
            <a:xfrm>
              <a:off x="7894821" y="2754369"/>
              <a:ext cx="10814" cy="12590"/>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37" name="Freeform 150">
              <a:extLst>
                <a:ext uri="{FF2B5EF4-FFF2-40B4-BE49-F238E27FC236}">
                  <a16:creationId xmlns:a16="http://schemas.microsoft.com/office/drawing/2014/main" id="{19D420E4-5325-1F54-B1E5-228072AC5E14}"/>
                </a:ext>
              </a:extLst>
            </p:cNvPr>
            <p:cNvSpPr>
              <a:spLocks/>
            </p:cNvSpPr>
            <p:nvPr/>
          </p:nvSpPr>
          <p:spPr bwMode="auto">
            <a:xfrm>
              <a:off x="7894821" y="2754369"/>
              <a:ext cx="10814" cy="12590"/>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38" name="Freeform 151">
              <a:extLst>
                <a:ext uri="{FF2B5EF4-FFF2-40B4-BE49-F238E27FC236}">
                  <a16:creationId xmlns:a16="http://schemas.microsoft.com/office/drawing/2014/main" id="{F6105BD1-11C7-6617-9C2A-79E17B0AE62F}"/>
                </a:ext>
              </a:extLst>
            </p:cNvPr>
            <p:cNvSpPr>
              <a:spLocks/>
            </p:cNvSpPr>
            <p:nvPr/>
          </p:nvSpPr>
          <p:spPr bwMode="auto">
            <a:xfrm>
              <a:off x="7905635" y="2741777"/>
              <a:ext cx="12617" cy="22035"/>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39" name="Freeform 152">
              <a:extLst>
                <a:ext uri="{FF2B5EF4-FFF2-40B4-BE49-F238E27FC236}">
                  <a16:creationId xmlns:a16="http://schemas.microsoft.com/office/drawing/2014/main" id="{70C4F2BD-60C0-317D-39F8-47F909B14536}"/>
                </a:ext>
              </a:extLst>
            </p:cNvPr>
            <p:cNvSpPr>
              <a:spLocks/>
            </p:cNvSpPr>
            <p:nvPr/>
          </p:nvSpPr>
          <p:spPr bwMode="auto">
            <a:xfrm>
              <a:off x="7905635" y="2741777"/>
              <a:ext cx="12617" cy="22035"/>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40" name="Freeform 153">
              <a:extLst>
                <a:ext uri="{FF2B5EF4-FFF2-40B4-BE49-F238E27FC236}">
                  <a16:creationId xmlns:a16="http://schemas.microsoft.com/office/drawing/2014/main" id="{7A2B37C6-118C-A3C9-4045-1BDFA9C086FB}"/>
                </a:ext>
              </a:extLst>
            </p:cNvPr>
            <p:cNvSpPr>
              <a:spLocks/>
            </p:cNvSpPr>
            <p:nvPr/>
          </p:nvSpPr>
          <p:spPr bwMode="auto">
            <a:xfrm>
              <a:off x="7914646" y="2763814"/>
              <a:ext cx="18024" cy="3462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41" name="Freeform 154">
              <a:extLst>
                <a:ext uri="{FF2B5EF4-FFF2-40B4-BE49-F238E27FC236}">
                  <a16:creationId xmlns:a16="http://schemas.microsoft.com/office/drawing/2014/main" id="{F9E9EE41-45F4-D47E-5AF9-2C856FE6B2F6}"/>
                </a:ext>
              </a:extLst>
            </p:cNvPr>
            <p:cNvSpPr>
              <a:spLocks/>
            </p:cNvSpPr>
            <p:nvPr/>
          </p:nvSpPr>
          <p:spPr bwMode="auto">
            <a:xfrm>
              <a:off x="7914646" y="2763814"/>
              <a:ext cx="18024" cy="34625"/>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nvGrpSpPr>
            <p:cNvPr id="942" name="Group 941">
              <a:extLst>
                <a:ext uri="{FF2B5EF4-FFF2-40B4-BE49-F238E27FC236}">
                  <a16:creationId xmlns:a16="http://schemas.microsoft.com/office/drawing/2014/main" id="{12953C47-9A34-8B73-3549-961404A0B4DD}"/>
                </a:ext>
              </a:extLst>
            </p:cNvPr>
            <p:cNvGrpSpPr/>
            <p:nvPr/>
          </p:nvGrpSpPr>
          <p:grpSpPr>
            <a:xfrm>
              <a:off x="295981" y="2666233"/>
              <a:ext cx="1249050" cy="1827229"/>
              <a:chOff x="1028701" y="1983861"/>
              <a:chExt cx="665758" cy="1012439"/>
            </a:xfrm>
            <a:solidFill>
              <a:schemeClr val="accent5">
                <a:lumMod val="75000"/>
              </a:schemeClr>
            </a:solidFill>
          </p:grpSpPr>
          <p:sp>
            <p:nvSpPr>
              <p:cNvPr id="964" name="Freeform 14">
                <a:extLst>
                  <a:ext uri="{FF2B5EF4-FFF2-40B4-BE49-F238E27FC236}">
                    <a16:creationId xmlns:a16="http://schemas.microsoft.com/office/drawing/2014/main" id="{BCCC47E1-A228-D63B-9706-DE645A6BCB61}"/>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solidFill>
                <a:srgbClr val="C8D2CE"/>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5" name="Freeform 964">
                <a:extLst>
                  <a:ext uri="{FF2B5EF4-FFF2-40B4-BE49-F238E27FC236}">
                    <a16:creationId xmlns:a16="http://schemas.microsoft.com/office/drawing/2014/main" id="{BC369482-3A65-3E82-03A3-6AA08DF3CCF2}"/>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6" name="Freeform 965">
                <a:extLst>
                  <a:ext uri="{FF2B5EF4-FFF2-40B4-BE49-F238E27FC236}">
                    <a16:creationId xmlns:a16="http://schemas.microsoft.com/office/drawing/2014/main" id="{CC1AE430-75C6-81E1-11AA-829FA87CEE56}"/>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7" name="Freeform 966">
                <a:extLst>
                  <a:ext uri="{FF2B5EF4-FFF2-40B4-BE49-F238E27FC236}">
                    <a16:creationId xmlns:a16="http://schemas.microsoft.com/office/drawing/2014/main" id="{3B1FFF88-57C9-B023-E764-857F09043499}"/>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8" name="Freeform 967">
                <a:extLst>
                  <a:ext uri="{FF2B5EF4-FFF2-40B4-BE49-F238E27FC236}">
                    <a16:creationId xmlns:a16="http://schemas.microsoft.com/office/drawing/2014/main" id="{95706097-E6D4-CCDE-9D61-94C18B54B373}"/>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9" name="Freeform 968">
                <a:extLst>
                  <a:ext uri="{FF2B5EF4-FFF2-40B4-BE49-F238E27FC236}">
                    <a16:creationId xmlns:a16="http://schemas.microsoft.com/office/drawing/2014/main" id="{3E8B7FFC-E01B-7E7B-5558-E98A300E438B}"/>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0" name="Freeform 969">
                <a:extLst>
                  <a:ext uri="{FF2B5EF4-FFF2-40B4-BE49-F238E27FC236}">
                    <a16:creationId xmlns:a16="http://schemas.microsoft.com/office/drawing/2014/main" id="{8D7FD75F-4F96-35E9-DFED-8F199B1E2360}"/>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1" name="Freeform 970">
                <a:extLst>
                  <a:ext uri="{FF2B5EF4-FFF2-40B4-BE49-F238E27FC236}">
                    <a16:creationId xmlns:a16="http://schemas.microsoft.com/office/drawing/2014/main" id="{CC85FB67-CB17-0A88-D102-1AC675E09E29}"/>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2" name="Freeform 971">
                <a:extLst>
                  <a:ext uri="{FF2B5EF4-FFF2-40B4-BE49-F238E27FC236}">
                    <a16:creationId xmlns:a16="http://schemas.microsoft.com/office/drawing/2014/main" id="{6F287134-BE07-24B4-1D86-3636F3C4F585}"/>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3" name="Freeform 972">
                <a:extLst>
                  <a:ext uri="{FF2B5EF4-FFF2-40B4-BE49-F238E27FC236}">
                    <a16:creationId xmlns:a16="http://schemas.microsoft.com/office/drawing/2014/main" id="{AFCF97CE-6A5D-E6FC-72C9-4376072CF4E3}"/>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4" name="Freeform 973">
                <a:extLst>
                  <a:ext uri="{FF2B5EF4-FFF2-40B4-BE49-F238E27FC236}">
                    <a16:creationId xmlns:a16="http://schemas.microsoft.com/office/drawing/2014/main" id="{9699346A-F321-7AF9-ADE1-F8923B79DC34}"/>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5" name="Freeform 974">
                <a:extLst>
                  <a:ext uri="{FF2B5EF4-FFF2-40B4-BE49-F238E27FC236}">
                    <a16:creationId xmlns:a16="http://schemas.microsoft.com/office/drawing/2014/main" id="{30843442-F533-9EC9-BD92-B4D85B498959}"/>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6" name="Freeform 975">
                <a:extLst>
                  <a:ext uri="{FF2B5EF4-FFF2-40B4-BE49-F238E27FC236}">
                    <a16:creationId xmlns:a16="http://schemas.microsoft.com/office/drawing/2014/main" id="{D188523D-8C47-2C6D-5042-4BE826344398}"/>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7" name="Freeform 976">
                <a:extLst>
                  <a:ext uri="{FF2B5EF4-FFF2-40B4-BE49-F238E27FC236}">
                    <a16:creationId xmlns:a16="http://schemas.microsoft.com/office/drawing/2014/main" id="{F3611392-2A0C-487D-2D30-E18794F31951}"/>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8" name="Freeform 977">
                <a:extLst>
                  <a:ext uri="{FF2B5EF4-FFF2-40B4-BE49-F238E27FC236}">
                    <a16:creationId xmlns:a16="http://schemas.microsoft.com/office/drawing/2014/main" id="{E8705B69-6F6F-6034-327E-EAD1510B6E6D}"/>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79" name="Freeform 978">
                <a:extLst>
                  <a:ext uri="{FF2B5EF4-FFF2-40B4-BE49-F238E27FC236}">
                    <a16:creationId xmlns:a16="http://schemas.microsoft.com/office/drawing/2014/main" id="{028A4D98-E95A-143E-185C-0CC2E2848D1D}"/>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43" name="Group 942">
              <a:extLst>
                <a:ext uri="{FF2B5EF4-FFF2-40B4-BE49-F238E27FC236}">
                  <a16:creationId xmlns:a16="http://schemas.microsoft.com/office/drawing/2014/main" id="{DD7887DD-1DBF-499E-9463-6A4611178584}"/>
                </a:ext>
              </a:extLst>
            </p:cNvPr>
            <p:cNvGrpSpPr/>
            <p:nvPr/>
          </p:nvGrpSpPr>
          <p:grpSpPr>
            <a:xfrm>
              <a:off x="7397363" y="2925917"/>
              <a:ext cx="203669" cy="407626"/>
              <a:chOff x="4813819" y="2127748"/>
              <a:chExt cx="108558" cy="225859"/>
            </a:xfrm>
            <a:solidFill>
              <a:schemeClr val="accent1"/>
            </a:solidFill>
          </p:grpSpPr>
          <p:sp>
            <p:nvSpPr>
              <p:cNvPr id="961" name="Freeform 131">
                <a:extLst>
                  <a:ext uri="{FF2B5EF4-FFF2-40B4-BE49-F238E27FC236}">
                    <a16:creationId xmlns:a16="http://schemas.microsoft.com/office/drawing/2014/main" id="{EE21DFFA-83B6-66E0-73EE-89F7FAA8332D}"/>
                  </a:ext>
                </a:extLst>
              </p:cNvPr>
              <p:cNvSpPr>
                <a:spLocks/>
              </p:cNvSpPr>
              <p:nvPr/>
            </p:nvSpPr>
            <p:spPr bwMode="auto">
              <a:xfrm>
                <a:off x="4813819" y="2127748"/>
                <a:ext cx="108558" cy="225859"/>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2" name="Freeform 324">
                <a:extLst>
                  <a:ext uri="{FF2B5EF4-FFF2-40B4-BE49-F238E27FC236}">
                    <a16:creationId xmlns:a16="http://schemas.microsoft.com/office/drawing/2014/main" id="{4428EC96-41DE-8D3F-3B72-E5D063715286}"/>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3" name="Freeform 325">
                <a:extLst>
                  <a:ext uri="{FF2B5EF4-FFF2-40B4-BE49-F238E27FC236}">
                    <a16:creationId xmlns:a16="http://schemas.microsoft.com/office/drawing/2014/main" id="{EC7AF1FC-E2A9-4F91-12CE-28C9D837DA5A}"/>
                  </a:ext>
                </a:extLst>
              </p:cNvPr>
              <p:cNvSpPr>
                <a:spLocks/>
              </p:cNvSpPr>
              <p:nvPr/>
            </p:nvSpPr>
            <p:spPr bwMode="auto">
              <a:xfrm>
                <a:off x="4914692" y="2269019"/>
                <a:ext cx="5764" cy="1744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44" name="Group 943">
              <a:extLst>
                <a:ext uri="{FF2B5EF4-FFF2-40B4-BE49-F238E27FC236}">
                  <a16:creationId xmlns:a16="http://schemas.microsoft.com/office/drawing/2014/main" id="{95CD650A-E1CB-9EEB-3AA5-992DEB7E05CF}"/>
                </a:ext>
              </a:extLst>
            </p:cNvPr>
            <p:cNvGrpSpPr/>
            <p:nvPr/>
          </p:nvGrpSpPr>
          <p:grpSpPr>
            <a:xfrm>
              <a:off x="6692627" y="2283792"/>
              <a:ext cx="1151722" cy="749149"/>
              <a:chOff x="4438189" y="1771956"/>
              <a:chExt cx="613881" cy="415091"/>
            </a:xfrm>
            <a:solidFill>
              <a:schemeClr val="bg1">
                <a:lumMod val="95000"/>
              </a:schemeClr>
            </a:solidFill>
          </p:grpSpPr>
          <p:sp>
            <p:nvSpPr>
              <p:cNvPr id="959" name="Freeform 326">
                <a:extLst>
                  <a:ext uri="{FF2B5EF4-FFF2-40B4-BE49-F238E27FC236}">
                    <a16:creationId xmlns:a16="http://schemas.microsoft.com/office/drawing/2014/main" id="{244FC7CA-B265-2816-05AF-9AB869A1A3A7}"/>
                  </a:ext>
                </a:extLst>
              </p:cNvPr>
              <p:cNvSpPr>
                <a:spLocks/>
              </p:cNvSpPr>
              <p:nvPr/>
            </p:nvSpPr>
            <p:spPr bwMode="auto">
              <a:xfrm>
                <a:off x="4438189" y="1771956"/>
                <a:ext cx="490913" cy="398523"/>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solidFill>
                <a:schemeClr val="accent1"/>
              </a:solid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60" name="Freeform 329">
                <a:extLst>
                  <a:ext uri="{FF2B5EF4-FFF2-40B4-BE49-F238E27FC236}">
                    <a16:creationId xmlns:a16="http://schemas.microsoft.com/office/drawing/2014/main" id="{442EAD88-9208-3C58-EF58-D935A67BE4B1}"/>
                  </a:ext>
                </a:extLst>
              </p:cNvPr>
              <p:cNvSpPr>
                <a:spLocks/>
              </p:cNvSpPr>
              <p:nvPr/>
            </p:nvSpPr>
            <p:spPr bwMode="auto">
              <a:xfrm>
                <a:off x="4906045" y="2105075"/>
                <a:ext cx="146025" cy="81972"/>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solidFill>
                <a:schemeClr val="accent1"/>
              </a:solid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45" name="Group 944">
              <a:extLst>
                <a:ext uri="{FF2B5EF4-FFF2-40B4-BE49-F238E27FC236}">
                  <a16:creationId xmlns:a16="http://schemas.microsoft.com/office/drawing/2014/main" id="{592105E2-4E0C-06E7-E6EB-5DD0DB9F5D74}"/>
                </a:ext>
              </a:extLst>
            </p:cNvPr>
            <p:cNvGrpSpPr/>
            <p:nvPr/>
          </p:nvGrpSpPr>
          <p:grpSpPr>
            <a:xfrm>
              <a:off x="7573989" y="2552918"/>
              <a:ext cx="535307" cy="254965"/>
              <a:chOff x="4907967" y="1921074"/>
              <a:chExt cx="285325" cy="141272"/>
            </a:xfrm>
            <a:solidFill>
              <a:schemeClr val="accent1"/>
            </a:solidFill>
          </p:grpSpPr>
          <p:sp>
            <p:nvSpPr>
              <p:cNvPr id="952" name="Freeform 144">
                <a:extLst>
                  <a:ext uri="{FF2B5EF4-FFF2-40B4-BE49-F238E27FC236}">
                    <a16:creationId xmlns:a16="http://schemas.microsoft.com/office/drawing/2014/main" id="{0DEE9F36-F7C1-00CB-9CBD-A641C4AA5363}"/>
                  </a:ext>
                </a:extLst>
              </p:cNvPr>
              <p:cNvSpPr>
                <a:spLocks/>
              </p:cNvSpPr>
              <p:nvPr/>
            </p:nvSpPr>
            <p:spPr bwMode="auto">
              <a:xfrm>
                <a:off x="4907967" y="1921074"/>
                <a:ext cx="273797" cy="131678"/>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3" name="Freeform 330">
                <a:extLst>
                  <a:ext uri="{FF2B5EF4-FFF2-40B4-BE49-F238E27FC236}">
                    <a16:creationId xmlns:a16="http://schemas.microsoft.com/office/drawing/2014/main" id="{982DA778-9C64-FBC4-B614-BCDD40E4B020}"/>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4" name="Freeform 331">
                <a:extLst>
                  <a:ext uri="{FF2B5EF4-FFF2-40B4-BE49-F238E27FC236}">
                    <a16:creationId xmlns:a16="http://schemas.microsoft.com/office/drawing/2014/main" id="{4937E450-EC84-8FF1-3BF0-9A01B59C23CA}"/>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5" name="Freeform 332">
                <a:extLst>
                  <a:ext uri="{FF2B5EF4-FFF2-40B4-BE49-F238E27FC236}">
                    <a16:creationId xmlns:a16="http://schemas.microsoft.com/office/drawing/2014/main" id="{8B1B3464-293A-D4E5-9611-63112E17CF67}"/>
                  </a:ext>
                </a:extLst>
              </p:cNvPr>
              <p:cNvSpPr>
                <a:spLocks/>
              </p:cNvSpPr>
              <p:nvPr/>
            </p:nvSpPr>
            <p:spPr bwMode="auto">
              <a:xfrm>
                <a:off x="5127965" y="2045777"/>
                <a:ext cx="20174" cy="16569"/>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6" name="Freeform 333">
                <a:extLst>
                  <a:ext uri="{FF2B5EF4-FFF2-40B4-BE49-F238E27FC236}">
                    <a16:creationId xmlns:a16="http://schemas.microsoft.com/office/drawing/2014/main" id="{76E429DE-1E0A-3C30-439E-6032D9C1EC91}"/>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7" name="Freeform 334">
                <a:extLst>
                  <a:ext uri="{FF2B5EF4-FFF2-40B4-BE49-F238E27FC236}">
                    <a16:creationId xmlns:a16="http://schemas.microsoft.com/office/drawing/2014/main" id="{C57933F8-38D8-5CE1-3D80-0FB777E86731}"/>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8" name="Freeform 335">
                <a:extLst>
                  <a:ext uri="{FF2B5EF4-FFF2-40B4-BE49-F238E27FC236}">
                    <a16:creationId xmlns:a16="http://schemas.microsoft.com/office/drawing/2014/main" id="{05DCBC87-BF24-DDEA-420D-24246B6E46A9}"/>
                  </a:ext>
                </a:extLst>
              </p:cNvPr>
              <p:cNvSpPr>
                <a:spLocks/>
              </p:cNvSpPr>
              <p:nvPr/>
            </p:nvSpPr>
            <p:spPr bwMode="auto">
              <a:xfrm>
                <a:off x="5176960" y="2042288"/>
                <a:ext cx="16332" cy="13081"/>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nvGrpSpPr>
            <p:cNvPr id="946" name="Group 945">
              <a:extLst>
                <a:ext uri="{FF2B5EF4-FFF2-40B4-BE49-F238E27FC236}">
                  <a16:creationId xmlns:a16="http://schemas.microsoft.com/office/drawing/2014/main" id="{9DF844E3-80D4-7087-CFDD-4F5281C0D56F}"/>
                </a:ext>
              </a:extLst>
            </p:cNvPr>
            <p:cNvGrpSpPr/>
            <p:nvPr/>
          </p:nvGrpSpPr>
          <p:grpSpPr>
            <a:xfrm>
              <a:off x="7743421" y="1742392"/>
              <a:ext cx="601994" cy="775904"/>
              <a:chOff x="4998272" y="1471973"/>
              <a:chExt cx="320870" cy="429916"/>
            </a:xfrm>
            <a:solidFill>
              <a:schemeClr val="accent1"/>
            </a:solidFill>
          </p:grpSpPr>
          <p:sp>
            <p:nvSpPr>
              <p:cNvPr id="947" name="Freeform 147">
                <a:extLst>
                  <a:ext uri="{FF2B5EF4-FFF2-40B4-BE49-F238E27FC236}">
                    <a16:creationId xmlns:a16="http://schemas.microsoft.com/office/drawing/2014/main" id="{C448F211-9D96-CD78-10AB-49CD3E37A67F}"/>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952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48" name="Freeform 336">
                <a:extLst>
                  <a:ext uri="{FF2B5EF4-FFF2-40B4-BE49-F238E27FC236}">
                    <a16:creationId xmlns:a16="http://schemas.microsoft.com/office/drawing/2014/main" id="{2A9DCF3D-749D-BDCE-AC8E-F1B359DDF17E}"/>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49" name="Freeform 337">
                <a:extLst>
                  <a:ext uri="{FF2B5EF4-FFF2-40B4-BE49-F238E27FC236}">
                    <a16:creationId xmlns:a16="http://schemas.microsoft.com/office/drawing/2014/main" id="{0AEC5D84-3A91-4A5C-794D-DDEC89CC8D7B}"/>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0" name="Freeform 338">
                <a:extLst>
                  <a:ext uri="{FF2B5EF4-FFF2-40B4-BE49-F238E27FC236}">
                    <a16:creationId xmlns:a16="http://schemas.microsoft.com/office/drawing/2014/main" id="{E5DA187C-78C8-D3C3-6663-D19CEC2A0E42}"/>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sp>
            <p:nvSpPr>
              <p:cNvPr id="951" name="Freeform 339">
                <a:extLst>
                  <a:ext uri="{FF2B5EF4-FFF2-40B4-BE49-F238E27FC236}">
                    <a16:creationId xmlns:a16="http://schemas.microsoft.com/office/drawing/2014/main" id="{67745AEC-D820-0116-A685-F16AB04EC75A}"/>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3175" cap="rnd">
                <a:solidFill>
                  <a:schemeClr val="bg1"/>
                </a:solidFill>
              </a:ln>
            </p:spPr>
            <p:txBody>
              <a:bodyPr vert="horz" wrap="square" lIns="51435" tIns="25719" rIns="51435" bIns="25719" numCol="1" anchor="t" anchorCtr="0" compatLnSpc="1">
                <a:prstTxWarp prst="textNoShape">
                  <a:avLst/>
                </a:prstTxWarp>
              </a:bodyPr>
              <a:lstStyle/>
              <a:p>
                <a:endParaRPr lang="en-US" sz="1013"/>
              </a:p>
            </p:txBody>
          </p:sp>
        </p:grpSp>
      </p:grpSp>
      <p:sp>
        <p:nvSpPr>
          <p:cNvPr id="1063" name="TextBox 1062">
            <a:extLst>
              <a:ext uri="{FF2B5EF4-FFF2-40B4-BE49-F238E27FC236}">
                <a16:creationId xmlns:a16="http://schemas.microsoft.com/office/drawing/2014/main" id="{02624812-5AA2-2B09-77E7-A4777E7087A7}"/>
              </a:ext>
            </a:extLst>
          </p:cNvPr>
          <p:cNvSpPr txBox="1"/>
          <p:nvPr/>
        </p:nvSpPr>
        <p:spPr>
          <a:xfrm>
            <a:off x="9703349" y="4948043"/>
            <a:ext cx="1018227" cy="595035"/>
          </a:xfrm>
          <a:prstGeom prst="rect">
            <a:avLst/>
          </a:prstGeom>
          <a:noFill/>
        </p:spPr>
        <p:txBody>
          <a:bodyPr wrap="none" rtlCol="0">
            <a:spAutoFit/>
          </a:bodyPr>
          <a:lstStyle/>
          <a:p>
            <a:pPr marL="0" rtl="0" eaLnBrk="1" fontAlgn="t" latinLnBrk="0" hangingPunct="1">
              <a:spcBef>
                <a:spcPts val="200"/>
              </a:spcBef>
              <a:spcAft>
                <a:spcPts val="0"/>
              </a:spcAft>
            </a:pPr>
            <a:r>
              <a:rPr lang="en-US" sz="1100" b="1">
                <a:latin typeface="Calibri" panose="020F0502020204030204" pitchFamily="34" charset="0"/>
                <a:cs typeface="Calibri" panose="020F0502020204030204" pitchFamily="34" charset="0"/>
              </a:rPr>
              <a:t>OPEN</a:t>
            </a:r>
          </a:p>
          <a:p>
            <a:pPr marL="0" rtl="0" eaLnBrk="1" fontAlgn="t" latinLnBrk="0" hangingPunct="1">
              <a:spcBef>
                <a:spcPts val="200"/>
              </a:spcBef>
              <a:spcAft>
                <a:spcPts val="0"/>
              </a:spcAft>
            </a:pPr>
            <a:r>
              <a:rPr lang="en-US" sz="1000">
                <a:latin typeface="Calibri" panose="020F0502020204030204" pitchFamily="34" charset="0"/>
                <a:cs typeface="Calibri" panose="020F0502020204030204" pitchFamily="34" charset="0"/>
              </a:rPr>
              <a:t>Director West / </a:t>
            </a:r>
            <a:br>
              <a:rPr lang="en-US" sz="1000">
                <a:latin typeface="Calibri" panose="020F0502020204030204" pitchFamily="34" charset="0"/>
                <a:cs typeface="Calibri" panose="020F0502020204030204" pitchFamily="34" charset="0"/>
              </a:rPr>
            </a:br>
            <a:r>
              <a:rPr lang="en-US" sz="1000">
                <a:latin typeface="Calibri" panose="020F0502020204030204" pitchFamily="34" charset="0"/>
                <a:cs typeface="Calibri" panose="020F0502020204030204" pitchFamily="34" charset="0"/>
              </a:rPr>
              <a:t>Southwest</a:t>
            </a:r>
          </a:p>
        </p:txBody>
      </p:sp>
      <p:sp>
        <p:nvSpPr>
          <p:cNvPr id="1064" name="Rectangle 1063">
            <a:extLst>
              <a:ext uri="{FF2B5EF4-FFF2-40B4-BE49-F238E27FC236}">
                <a16:creationId xmlns:a16="http://schemas.microsoft.com/office/drawing/2014/main" id="{F56CEB07-CDCE-CA5D-FB12-A65662E771CD}"/>
              </a:ext>
            </a:extLst>
          </p:cNvPr>
          <p:cNvSpPr/>
          <p:nvPr/>
        </p:nvSpPr>
        <p:spPr>
          <a:xfrm>
            <a:off x="9544973" y="5015418"/>
            <a:ext cx="155792" cy="676656"/>
          </a:xfrm>
          <a:prstGeom prst="rect">
            <a:avLst/>
          </a:prstGeom>
          <a:solidFill>
            <a:srgbClr val="C8D2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65" name="Group 1064">
            <a:extLst>
              <a:ext uri="{FF2B5EF4-FFF2-40B4-BE49-F238E27FC236}">
                <a16:creationId xmlns:a16="http://schemas.microsoft.com/office/drawing/2014/main" id="{67CC4A8F-1180-F445-5B23-AD71B72950E3}"/>
              </a:ext>
            </a:extLst>
          </p:cNvPr>
          <p:cNvGrpSpPr/>
          <p:nvPr/>
        </p:nvGrpSpPr>
        <p:grpSpPr>
          <a:xfrm>
            <a:off x="8898553" y="5131648"/>
            <a:ext cx="405550" cy="444198"/>
            <a:chOff x="8499354" y="4854274"/>
            <a:chExt cx="482604" cy="528595"/>
          </a:xfrm>
        </p:grpSpPr>
        <p:sp>
          <p:nvSpPr>
            <p:cNvPr id="1066" name="Oval 1065">
              <a:extLst>
                <a:ext uri="{FF2B5EF4-FFF2-40B4-BE49-F238E27FC236}">
                  <a16:creationId xmlns:a16="http://schemas.microsoft.com/office/drawing/2014/main" id="{5C0C4F01-9C25-A249-25F2-4254428F3735}"/>
                </a:ext>
              </a:extLst>
            </p:cNvPr>
            <p:cNvSpPr/>
            <p:nvPr/>
          </p:nvSpPr>
          <p:spPr>
            <a:xfrm>
              <a:off x="8634740" y="4854274"/>
              <a:ext cx="211833" cy="251205"/>
            </a:xfrm>
            <a:prstGeom prst="ellipse">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7" name="Freeform: Shape 439">
              <a:extLst>
                <a:ext uri="{FF2B5EF4-FFF2-40B4-BE49-F238E27FC236}">
                  <a16:creationId xmlns:a16="http://schemas.microsoft.com/office/drawing/2014/main" id="{B8B6F8E9-1356-D458-ED75-D4201C41E8B7}"/>
                </a:ext>
              </a:extLst>
            </p:cNvPr>
            <p:cNvSpPr>
              <a:spLocks noChangeAspect="1"/>
            </p:cNvSpPr>
            <p:nvPr/>
          </p:nvSpPr>
          <p:spPr>
            <a:xfrm>
              <a:off x="8499354" y="5169331"/>
              <a:ext cx="482604" cy="213538"/>
            </a:xfrm>
            <a:custGeom>
              <a:avLst/>
              <a:gdLst>
                <a:gd name="connsiteX0" fmla="*/ 91070 w 482604"/>
                <a:gd name="connsiteY0" fmla="*/ 0 h 213538"/>
                <a:gd name="connsiteX1" fmla="*/ 391534 w 482604"/>
                <a:gd name="connsiteY1" fmla="*/ 0 h 213538"/>
                <a:gd name="connsiteX2" fmla="*/ 482604 w 482604"/>
                <a:gd name="connsiteY2" fmla="*/ 91070 h 213538"/>
                <a:gd name="connsiteX3" fmla="*/ 482604 w 482604"/>
                <a:gd name="connsiteY3" fmla="*/ 145911 h 213538"/>
                <a:gd name="connsiteX4" fmla="*/ 482604 w 482604"/>
                <a:gd name="connsiteY4" fmla="*/ 154997 h 213538"/>
                <a:gd name="connsiteX5" fmla="*/ 482604 w 482604"/>
                <a:gd name="connsiteY5" fmla="*/ 213538 h 213538"/>
                <a:gd name="connsiteX6" fmla="*/ 0 w 482604"/>
                <a:gd name="connsiteY6" fmla="*/ 213538 h 213538"/>
                <a:gd name="connsiteX7" fmla="*/ 0 w 482604"/>
                <a:gd name="connsiteY7" fmla="*/ 154997 h 213538"/>
                <a:gd name="connsiteX8" fmla="*/ 0 w 482604"/>
                <a:gd name="connsiteY8" fmla="*/ 145911 h 213538"/>
                <a:gd name="connsiteX9" fmla="*/ 0 w 482604"/>
                <a:gd name="connsiteY9" fmla="*/ 91070 h 213538"/>
                <a:gd name="connsiteX10" fmla="*/ 91070 w 482604"/>
                <a:gd name="connsiteY10" fmla="*/ 0 h 213538"/>
                <a:gd name="connsiteX0" fmla="*/ 91070 w 482604"/>
                <a:gd name="connsiteY0" fmla="*/ 0 h 300399"/>
                <a:gd name="connsiteX1" fmla="*/ 391534 w 482604"/>
                <a:gd name="connsiteY1" fmla="*/ 0 h 300399"/>
                <a:gd name="connsiteX2" fmla="*/ 482604 w 482604"/>
                <a:gd name="connsiteY2" fmla="*/ 91070 h 300399"/>
                <a:gd name="connsiteX3" fmla="*/ 482604 w 482604"/>
                <a:gd name="connsiteY3" fmla="*/ 145911 h 300399"/>
                <a:gd name="connsiteX4" fmla="*/ 482604 w 482604"/>
                <a:gd name="connsiteY4" fmla="*/ 154997 h 300399"/>
                <a:gd name="connsiteX5" fmla="*/ 482604 w 482604"/>
                <a:gd name="connsiteY5" fmla="*/ 213538 h 300399"/>
                <a:gd name="connsiteX6" fmla="*/ 182684 w 482604"/>
                <a:gd name="connsiteY6" fmla="*/ 300399 h 300399"/>
                <a:gd name="connsiteX7" fmla="*/ 0 w 482604"/>
                <a:gd name="connsiteY7" fmla="*/ 213538 h 300399"/>
                <a:gd name="connsiteX8" fmla="*/ 0 w 482604"/>
                <a:gd name="connsiteY8" fmla="*/ 154997 h 300399"/>
                <a:gd name="connsiteX9" fmla="*/ 0 w 482604"/>
                <a:gd name="connsiteY9" fmla="*/ 145911 h 300399"/>
                <a:gd name="connsiteX10" fmla="*/ 0 w 482604"/>
                <a:gd name="connsiteY10" fmla="*/ 91070 h 300399"/>
                <a:gd name="connsiteX11" fmla="*/ 91070 w 482604"/>
                <a:gd name="connsiteY11" fmla="*/ 0 h 300399"/>
                <a:gd name="connsiteX0" fmla="*/ 182684 w 482604"/>
                <a:gd name="connsiteY0" fmla="*/ 300399 h 391839"/>
                <a:gd name="connsiteX1" fmla="*/ 0 w 482604"/>
                <a:gd name="connsiteY1" fmla="*/ 213538 h 391839"/>
                <a:gd name="connsiteX2" fmla="*/ 0 w 482604"/>
                <a:gd name="connsiteY2" fmla="*/ 154997 h 391839"/>
                <a:gd name="connsiteX3" fmla="*/ 0 w 482604"/>
                <a:gd name="connsiteY3" fmla="*/ 145911 h 391839"/>
                <a:gd name="connsiteX4" fmla="*/ 0 w 482604"/>
                <a:gd name="connsiteY4" fmla="*/ 91070 h 391839"/>
                <a:gd name="connsiteX5" fmla="*/ 91070 w 482604"/>
                <a:gd name="connsiteY5" fmla="*/ 0 h 391839"/>
                <a:gd name="connsiteX6" fmla="*/ 391534 w 482604"/>
                <a:gd name="connsiteY6" fmla="*/ 0 h 391839"/>
                <a:gd name="connsiteX7" fmla="*/ 482604 w 482604"/>
                <a:gd name="connsiteY7" fmla="*/ 91070 h 391839"/>
                <a:gd name="connsiteX8" fmla="*/ 482604 w 482604"/>
                <a:gd name="connsiteY8" fmla="*/ 145911 h 391839"/>
                <a:gd name="connsiteX9" fmla="*/ 482604 w 482604"/>
                <a:gd name="connsiteY9" fmla="*/ 154997 h 391839"/>
                <a:gd name="connsiteX10" fmla="*/ 482604 w 482604"/>
                <a:gd name="connsiteY10" fmla="*/ 213538 h 391839"/>
                <a:gd name="connsiteX11" fmla="*/ 274124 w 482604"/>
                <a:gd name="connsiteY11" fmla="*/ 391839 h 391839"/>
                <a:gd name="connsiteX0" fmla="*/ 0 w 482604"/>
                <a:gd name="connsiteY0" fmla="*/ 213538 h 391839"/>
                <a:gd name="connsiteX1" fmla="*/ 0 w 482604"/>
                <a:gd name="connsiteY1" fmla="*/ 154997 h 391839"/>
                <a:gd name="connsiteX2" fmla="*/ 0 w 482604"/>
                <a:gd name="connsiteY2" fmla="*/ 145911 h 391839"/>
                <a:gd name="connsiteX3" fmla="*/ 0 w 482604"/>
                <a:gd name="connsiteY3" fmla="*/ 91070 h 391839"/>
                <a:gd name="connsiteX4" fmla="*/ 91070 w 482604"/>
                <a:gd name="connsiteY4" fmla="*/ 0 h 391839"/>
                <a:gd name="connsiteX5" fmla="*/ 391534 w 482604"/>
                <a:gd name="connsiteY5" fmla="*/ 0 h 391839"/>
                <a:gd name="connsiteX6" fmla="*/ 482604 w 482604"/>
                <a:gd name="connsiteY6" fmla="*/ 91070 h 391839"/>
                <a:gd name="connsiteX7" fmla="*/ 482604 w 482604"/>
                <a:gd name="connsiteY7" fmla="*/ 145911 h 391839"/>
                <a:gd name="connsiteX8" fmla="*/ 482604 w 482604"/>
                <a:gd name="connsiteY8" fmla="*/ 154997 h 391839"/>
                <a:gd name="connsiteX9" fmla="*/ 482604 w 482604"/>
                <a:gd name="connsiteY9" fmla="*/ 213538 h 391839"/>
                <a:gd name="connsiteX10" fmla="*/ 274124 w 482604"/>
                <a:gd name="connsiteY10" fmla="*/ 391839 h 391839"/>
                <a:gd name="connsiteX0" fmla="*/ 0 w 482604"/>
                <a:gd name="connsiteY0" fmla="*/ 213538 h 213538"/>
                <a:gd name="connsiteX1" fmla="*/ 0 w 482604"/>
                <a:gd name="connsiteY1" fmla="*/ 154997 h 213538"/>
                <a:gd name="connsiteX2" fmla="*/ 0 w 482604"/>
                <a:gd name="connsiteY2" fmla="*/ 145911 h 213538"/>
                <a:gd name="connsiteX3" fmla="*/ 0 w 482604"/>
                <a:gd name="connsiteY3" fmla="*/ 91070 h 213538"/>
                <a:gd name="connsiteX4" fmla="*/ 91070 w 482604"/>
                <a:gd name="connsiteY4" fmla="*/ 0 h 213538"/>
                <a:gd name="connsiteX5" fmla="*/ 391534 w 482604"/>
                <a:gd name="connsiteY5" fmla="*/ 0 h 213538"/>
                <a:gd name="connsiteX6" fmla="*/ 482604 w 482604"/>
                <a:gd name="connsiteY6" fmla="*/ 91070 h 213538"/>
                <a:gd name="connsiteX7" fmla="*/ 482604 w 482604"/>
                <a:gd name="connsiteY7" fmla="*/ 145911 h 213538"/>
                <a:gd name="connsiteX8" fmla="*/ 482604 w 482604"/>
                <a:gd name="connsiteY8" fmla="*/ 154997 h 213538"/>
                <a:gd name="connsiteX9" fmla="*/ 482604 w 482604"/>
                <a:gd name="connsiteY9" fmla="*/ 213538 h 21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604" h="213538">
                  <a:moveTo>
                    <a:pt x="0" y="213538"/>
                  </a:moveTo>
                  <a:lnTo>
                    <a:pt x="0" y="154997"/>
                  </a:lnTo>
                  <a:lnTo>
                    <a:pt x="0" y="145911"/>
                  </a:lnTo>
                  <a:lnTo>
                    <a:pt x="0" y="91070"/>
                  </a:lnTo>
                  <a:cubicBezTo>
                    <a:pt x="0" y="40774"/>
                    <a:pt x="40774" y="0"/>
                    <a:pt x="91070" y="0"/>
                  </a:cubicBezTo>
                  <a:lnTo>
                    <a:pt x="391534" y="0"/>
                  </a:lnTo>
                  <a:cubicBezTo>
                    <a:pt x="441830" y="0"/>
                    <a:pt x="482604" y="40774"/>
                    <a:pt x="482604" y="91070"/>
                  </a:cubicBezTo>
                  <a:lnTo>
                    <a:pt x="482604" y="145911"/>
                  </a:lnTo>
                  <a:lnTo>
                    <a:pt x="482604" y="154997"/>
                  </a:lnTo>
                  <a:lnTo>
                    <a:pt x="482604" y="213538"/>
                  </a:lnTo>
                </a:path>
              </a:pathLst>
            </a:custGeom>
            <a:noFill/>
            <a:ln w="190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grpSp>
      <p:grpSp>
        <p:nvGrpSpPr>
          <p:cNvPr id="1068" name="Group 1067">
            <a:extLst>
              <a:ext uri="{FF2B5EF4-FFF2-40B4-BE49-F238E27FC236}">
                <a16:creationId xmlns:a16="http://schemas.microsoft.com/office/drawing/2014/main" id="{82FC7DE3-D27B-47CC-1F32-BECF439E878E}"/>
              </a:ext>
            </a:extLst>
          </p:cNvPr>
          <p:cNvGrpSpPr/>
          <p:nvPr/>
        </p:nvGrpSpPr>
        <p:grpSpPr>
          <a:xfrm>
            <a:off x="7376570" y="3286121"/>
            <a:ext cx="192024" cy="192024"/>
            <a:chOff x="7208403" y="3417012"/>
            <a:chExt cx="192024" cy="192024"/>
          </a:xfrm>
        </p:grpSpPr>
        <p:sp>
          <p:nvSpPr>
            <p:cNvPr id="1069" name="5-Point Star 8">
              <a:extLst>
                <a:ext uri="{FF2B5EF4-FFF2-40B4-BE49-F238E27FC236}">
                  <a16:creationId xmlns:a16="http://schemas.microsoft.com/office/drawing/2014/main" id="{5F1C6B6E-323A-DAC8-059E-6AD839B341E8}"/>
                </a:ext>
              </a:extLst>
            </p:cNvPr>
            <p:cNvSpPr>
              <a:spLocks noChangeAspect="1"/>
            </p:cNvSpPr>
            <p:nvPr/>
          </p:nvSpPr>
          <p:spPr>
            <a:xfrm>
              <a:off x="7208403" y="3417012"/>
              <a:ext cx="192024" cy="192024"/>
            </a:xfrm>
            <a:prstGeom prst="ellipse">
              <a:avLst/>
            </a:prstGeom>
            <a:solidFill>
              <a:schemeClr val="bg1"/>
            </a:solidFill>
            <a:ln w="41275">
              <a:solidFill>
                <a:srgbClr val="91A19A"/>
              </a:solidFill>
            </a:ln>
            <a:effectLst>
              <a:outerShdw blurRad="1143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algn="ctr"/>
              <a:endParaRPr lang="en-US" sz="2133"/>
            </a:p>
          </p:txBody>
        </p:sp>
        <p:sp>
          <p:nvSpPr>
            <p:cNvPr id="1070" name="Oval 1069">
              <a:extLst>
                <a:ext uri="{FF2B5EF4-FFF2-40B4-BE49-F238E27FC236}">
                  <a16:creationId xmlns:a16="http://schemas.microsoft.com/office/drawing/2014/main" id="{829A32BD-2BAD-A324-F5D9-6915B0648E07}"/>
                </a:ext>
              </a:extLst>
            </p:cNvPr>
            <p:cNvSpPr/>
            <p:nvPr/>
          </p:nvSpPr>
          <p:spPr>
            <a:xfrm>
              <a:off x="7269595" y="3478204"/>
              <a:ext cx="69641" cy="69641"/>
            </a:xfrm>
            <a:prstGeom prst="ellipse">
              <a:avLst/>
            </a:prstGeom>
            <a:solidFill>
              <a:srgbClr val="91A19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85354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8833C-BB07-C368-FB98-EF42AA0B3CE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AF9E99-7095-55C0-DFE9-CEAAB66E5559}"/>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083DC922-B59B-A6C3-2E55-8F184B20280C}"/>
              </a:ext>
            </a:extLst>
          </p:cNvPr>
          <p:cNvSpPr txBox="1">
            <a:spLocks noGrp="1"/>
          </p:cNvSpPr>
          <p:nvPr>
            <p:ph type="title"/>
          </p:nvPr>
        </p:nvSpPr>
        <p:spPr>
          <a:xfrm>
            <a:off x="750822" y="798467"/>
            <a:ext cx="11136377" cy="443711"/>
          </a:xfrm>
          <a:prstGeom prst="rect">
            <a:avLst/>
          </a:prstGeom>
        </p:spPr>
        <p:txBody>
          <a:bodyPr vert="horz" wrap="square" lIns="0" tIns="12700" rIns="0" bIns="0" rtlCol="0">
            <a:spAutoFit/>
          </a:bodyPr>
          <a:lstStyle/>
          <a:p>
            <a:pPr marL="12700">
              <a:lnSpc>
                <a:spcPct val="100000"/>
              </a:lnSpc>
              <a:spcBef>
                <a:spcPts val="100"/>
              </a:spcBef>
            </a:pPr>
            <a:r>
              <a:rPr lang="en-US" dirty="0"/>
              <a:t>Premier CoC Channel Partners Throughout the U.S.</a:t>
            </a:r>
            <a:endParaRPr spc="-10" dirty="0"/>
          </a:p>
        </p:txBody>
      </p:sp>
      <p:sp>
        <p:nvSpPr>
          <p:cNvPr id="4" name="Rectangle 3">
            <a:extLst>
              <a:ext uri="{FF2B5EF4-FFF2-40B4-BE49-F238E27FC236}">
                <a16:creationId xmlns:a16="http://schemas.microsoft.com/office/drawing/2014/main" id="{E50FE1B5-F8C8-D58E-0E5B-ABB88AA28C32}"/>
              </a:ext>
            </a:extLst>
          </p:cNvPr>
          <p:cNvSpPr/>
          <p:nvPr/>
        </p:nvSpPr>
        <p:spPr>
          <a:xfrm>
            <a:off x="8574512" y="2619383"/>
            <a:ext cx="1095905" cy="818940"/>
          </a:xfrm>
          <a:prstGeom prst="rect">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ADFFBDB-4033-41A5-0D25-CDF86D88A63A}"/>
              </a:ext>
            </a:extLst>
          </p:cNvPr>
          <p:cNvSpPr/>
          <p:nvPr/>
        </p:nvSpPr>
        <p:spPr>
          <a:xfrm>
            <a:off x="8574512" y="3557081"/>
            <a:ext cx="1095905" cy="9946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F57620-B028-1058-5082-049E8A51B8A8}"/>
              </a:ext>
            </a:extLst>
          </p:cNvPr>
          <p:cNvSpPr/>
          <p:nvPr/>
        </p:nvSpPr>
        <p:spPr>
          <a:xfrm>
            <a:off x="8574512" y="4690844"/>
            <a:ext cx="1095905" cy="490317"/>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A74091A-3E48-A44B-13F6-208784B66CC0}"/>
              </a:ext>
            </a:extLst>
          </p:cNvPr>
          <p:cNvSpPr/>
          <p:nvPr/>
        </p:nvSpPr>
        <p:spPr>
          <a:xfrm>
            <a:off x="8574512" y="5283126"/>
            <a:ext cx="1095905" cy="49031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105E21-A9E3-2209-08FD-5C5439AB482D}"/>
              </a:ext>
            </a:extLst>
          </p:cNvPr>
          <p:cNvSpPr/>
          <p:nvPr/>
        </p:nvSpPr>
        <p:spPr>
          <a:xfrm>
            <a:off x="8574512" y="1516560"/>
            <a:ext cx="1095905" cy="986359"/>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477674F-2223-75A2-62A0-F01F58CAC496}"/>
              </a:ext>
            </a:extLst>
          </p:cNvPr>
          <p:cNvSpPr/>
          <p:nvPr/>
        </p:nvSpPr>
        <p:spPr>
          <a:xfrm>
            <a:off x="8574512" y="5902373"/>
            <a:ext cx="1095905" cy="656663"/>
          </a:xfrm>
          <a:prstGeom prst="rect">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grpSp>
        <p:nvGrpSpPr>
          <p:cNvPr id="10" name="Group 9">
            <a:extLst>
              <a:ext uri="{FF2B5EF4-FFF2-40B4-BE49-F238E27FC236}">
                <a16:creationId xmlns:a16="http://schemas.microsoft.com/office/drawing/2014/main" id="{0D720C66-045D-BF2F-57AA-BED01254348D}"/>
              </a:ext>
            </a:extLst>
          </p:cNvPr>
          <p:cNvGrpSpPr/>
          <p:nvPr/>
        </p:nvGrpSpPr>
        <p:grpSpPr>
          <a:xfrm>
            <a:off x="512576" y="2004911"/>
            <a:ext cx="7705060" cy="4678399"/>
            <a:chOff x="2285999" y="1975088"/>
            <a:chExt cx="7705060" cy="4678399"/>
          </a:xfrm>
          <a:solidFill>
            <a:srgbClr val="DEDEDE"/>
          </a:solidFill>
        </p:grpSpPr>
        <p:sp>
          <p:nvSpPr>
            <p:cNvPr id="11" name="Freeform 99">
              <a:extLst>
                <a:ext uri="{FF2B5EF4-FFF2-40B4-BE49-F238E27FC236}">
                  <a16:creationId xmlns:a16="http://schemas.microsoft.com/office/drawing/2014/main" id="{BFEFDA3E-6843-22FE-60A2-41E67075A00E}"/>
                </a:ext>
              </a:extLst>
            </p:cNvPr>
            <p:cNvSpPr>
              <a:spLocks/>
            </p:cNvSpPr>
            <p:nvPr/>
          </p:nvSpPr>
          <p:spPr bwMode="auto">
            <a:xfrm>
              <a:off x="8697107" y="6261467"/>
              <a:ext cx="6902" cy="6264"/>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2" name="Freeform 100">
              <a:extLst>
                <a:ext uri="{FF2B5EF4-FFF2-40B4-BE49-F238E27FC236}">
                  <a16:creationId xmlns:a16="http://schemas.microsoft.com/office/drawing/2014/main" id="{7B1BD076-DC8C-3276-4EDB-938D768CFCDC}"/>
                </a:ext>
              </a:extLst>
            </p:cNvPr>
            <p:cNvSpPr>
              <a:spLocks/>
            </p:cNvSpPr>
            <p:nvPr/>
          </p:nvSpPr>
          <p:spPr bwMode="auto">
            <a:xfrm>
              <a:off x="8697107" y="6261467"/>
              <a:ext cx="6902" cy="6264"/>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3" name="Freeform 101">
              <a:extLst>
                <a:ext uri="{FF2B5EF4-FFF2-40B4-BE49-F238E27FC236}">
                  <a16:creationId xmlns:a16="http://schemas.microsoft.com/office/drawing/2014/main" id="{C9B923FF-B3AC-B6D5-850C-69120106AD04}"/>
                </a:ext>
              </a:extLst>
            </p:cNvPr>
            <p:cNvSpPr>
              <a:spLocks/>
            </p:cNvSpPr>
            <p:nvPr/>
          </p:nvSpPr>
          <p:spPr bwMode="auto">
            <a:xfrm>
              <a:off x="8821325" y="6208221"/>
              <a:ext cx="8626" cy="6264"/>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4" name="Freeform 102">
              <a:extLst>
                <a:ext uri="{FF2B5EF4-FFF2-40B4-BE49-F238E27FC236}">
                  <a16:creationId xmlns:a16="http://schemas.microsoft.com/office/drawing/2014/main" id="{8B1BF932-B686-9F3E-B30B-9C5A08747CC8}"/>
                </a:ext>
              </a:extLst>
            </p:cNvPr>
            <p:cNvSpPr>
              <a:spLocks/>
            </p:cNvSpPr>
            <p:nvPr/>
          </p:nvSpPr>
          <p:spPr bwMode="auto">
            <a:xfrm>
              <a:off x="8821325" y="6208221"/>
              <a:ext cx="8626" cy="6264"/>
            </a:xfrm>
            <a:custGeom>
              <a:avLst/>
              <a:gdLst>
                <a:gd name="T0" fmla="*/ 5 w 5"/>
                <a:gd name="T1" fmla="*/ 0 h 4"/>
                <a:gd name="T2" fmla="*/ 0 w 5"/>
                <a:gd name="T3" fmla="*/ 4 h 4"/>
                <a:gd name="T4" fmla="*/ 5 w 5"/>
                <a:gd name="T5" fmla="*/ 2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5" y="2"/>
                  </a:lnTo>
                  <a:lnTo>
                    <a:pt x="5"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5" name="Freeform 103">
              <a:extLst>
                <a:ext uri="{FF2B5EF4-FFF2-40B4-BE49-F238E27FC236}">
                  <a16:creationId xmlns:a16="http://schemas.microsoft.com/office/drawing/2014/main" id="{084361E9-0582-F3B2-0D43-3DEB0413DE02}"/>
                </a:ext>
              </a:extLst>
            </p:cNvPr>
            <p:cNvSpPr>
              <a:spLocks/>
            </p:cNvSpPr>
            <p:nvPr/>
          </p:nvSpPr>
          <p:spPr bwMode="auto">
            <a:xfrm>
              <a:off x="8652249" y="6288090"/>
              <a:ext cx="12077" cy="6264"/>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6" name="Freeform 104">
              <a:extLst>
                <a:ext uri="{FF2B5EF4-FFF2-40B4-BE49-F238E27FC236}">
                  <a16:creationId xmlns:a16="http://schemas.microsoft.com/office/drawing/2014/main" id="{26B38301-5921-7692-53D0-BB62BF9B9319}"/>
                </a:ext>
              </a:extLst>
            </p:cNvPr>
            <p:cNvSpPr>
              <a:spLocks/>
            </p:cNvSpPr>
            <p:nvPr/>
          </p:nvSpPr>
          <p:spPr bwMode="auto">
            <a:xfrm>
              <a:off x="8652249" y="6288090"/>
              <a:ext cx="12077" cy="6264"/>
            </a:xfrm>
            <a:custGeom>
              <a:avLst/>
              <a:gdLst>
                <a:gd name="T0" fmla="*/ 0 w 7"/>
                <a:gd name="T1" fmla="*/ 4 h 4"/>
                <a:gd name="T2" fmla="*/ 7 w 7"/>
                <a:gd name="T3" fmla="*/ 0 h 4"/>
                <a:gd name="T4" fmla="*/ 0 w 7"/>
                <a:gd name="T5" fmla="*/ 2 h 4"/>
                <a:gd name="T6" fmla="*/ 0 w 7"/>
                <a:gd name="T7" fmla="*/ 4 h 4"/>
              </a:gdLst>
              <a:ahLst/>
              <a:cxnLst>
                <a:cxn ang="0">
                  <a:pos x="T0" y="T1"/>
                </a:cxn>
                <a:cxn ang="0">
                  <a:pos x="T2" y="T3"/>
                </a:cxn>
                <a:cxn ang="0">
                  <a:pos x="T4" y="T5"/>
                </a:cxn>
                <a:cxn ang="0">
                  <a:pos x="T6" y="T7"/>
                </a:cxn>
              </a:cxnLst>
              <a:rect l="0" t="0" r="r" b="b"/>
              <a:pathLst>
                <a:path w="7" h="4">
                  <a:moveTo>
                    <a:pt x="0" y="4"/>
                  </a:moveTo>
                  <a:lnTo>
                    <a:pt x="7" y="0"/>
                  </a:lnTo>
                  <a:lnTo>
                    <a:pt x="0" y="2"/>
                  </a:lnTo>
                  <a:lnTo>
                    <a:pt x="0"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7" name="Freeform 105">
              <a:extLst>
                <a:ext uri="{FF2B5EF4-FFF2-40B4-BE49-F238E27FC236}">
                  <a16:creationId xmlns:a16="http://schemas.microsoft.com/office/drawing/2014/main" id="{FA3D3F2C-120D-4C58-6F1F-922BC8E57C16}"/>
                </a:ext>
              </a:extLst>
            </p:cNvPr>
            <p:cNvSpPr>
              <a:spLocks/>
            </p:cNvSpPr>
            <p:nvPr/>
          </p:nvSpPr>
          <p:spPr bwMode="auto">
            <a:xfrm>
              <a:off x="8714360" y="6250504"/>
              <a:ext cx="15527" cy="14094"/>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8" name="Freeform 106">
              <a:extLst>
                <a:ext uri="{FF2B5EF4-FFF2-40B4-BE49-F238E27FC236}">
                  <a16:creationId xmlns:a16="http://schemas.microsoft.com/office/drawing/2014/main" id="{488AA2E2-AC82-E546-09F4-84A072CDF9AA}"/>
                </a:ext>
              </a:extLst>
            </p:cNvPr>
            <p:cNvSpPr>
              <a:spLocks/>
            </p:cNvSpPr>
            <p:nvPr/>
          </p:nvSpPr>
          <p:spPr bwMode="auto">
            <a:xfrm>
              <a:off x="8714360" y="6250504"/>
              <a:ext cx="15527" cy="14094"/>
            </a:xfrm>
            <a:custGeom>
              <a:avLst/>
              <a:gdLst>
                <a:gd name="T0" fmla="*/ 5 w 9"/>
                <a:gd name="T1" fmla="*/ 3 h 9"/>
                <a:gd name="T2" fmla="*/ 0 w 9"/>
                <a:gd name="T3" fmla="*/ 0 h 9"/>
                <a:gd name="T4" fmla="*/ 5 w 9"/>
                <a:gd name="T5" fmla="*/ 9 h 9"/>
                <a:gd name="T6" fmla="*/ 9 w 9"/>
                <a:gd name="T7" fmla="*/ 9 h 9"/>
                <a:gd name="T8" fmla="*/ 5 w 9"/>
                <a:gd name="T9" fmla="*/ 3 h 9"/>
              </a:gdLst>
              <a:ahLst/>
              <a:cxnLst>
                <a:cxn ang="0">
                  <a:pos x="T0" y="T1"/>
                </a:cxn>
                <a:cxn ang="0">
                  <a:pos x="T2" y="T3"/>
                </a:cxn>
                <a:cxn ang="0">
                  <a:pos x="T4" y="T5"/>
                </a:cxn>
                <a:cxn ang="0">
                  <a:pos x="T6" y="T7"/>
                </a:cxn>
                <a:cxn ang="0">
                  <a:pos x="T8" y="T9"/>
                </a:cxn>
              </a:cxnLst>
              <a:rect l="0" t="0" r="r" b="b"/>
              <a:pathLst>
                <a:path w="9" h="9">
                  <a:moveTo>
                    <a:pt x="5" y="3"/>
                  </a:moveTo>
                  <a:lnTo>
                    <a:pt x="0" y="0"/>
                  </a:lnTo>
                  <a:lnTo>
                    <a:pt x="5" y="9"/>
                  </a:lnTo>
                  <a:lnTo>
                    <a:pt x="9" y="9"/>
                  </a:lnTo>
                  <a:lnTo>
                    <a:pt x="5" y="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9" name="Freeform 107">
              <a:extLst>
                <a:ext uri="{FF2B5EF4-FFF2-40B4-BE49-F238E27FC236}">
                  <a16:creationId xmlns:a16="http://schemas.microsoft.com/office/drawing/2014/main" id="{21310913-3162-5DBB-F77F-7878714827DD}"/>
                </a:ext>
              </a:extLst>
            </p:cNvPr>
            <p:cNvSpPr>
              <a:spLocks/>
            </p:cNvSpPr>
            <p:nvPr/>
          </p:nvSpPr>
          <p:spPr bwMode="auto">
            <a:xfrm>
              <a:off x="7553250" y="5257617"/>
              <a:ext cx="1342261" cy="923982"/>
            </a:xfrm>
            <a:custGeom>
              <a:avLst/>
              <a:gdLst>
                <a:gd name="T0" fmla="*/ 516 w 778"/>
                <a:gd name="T1" fmla="*/ 6 h 590"/>
                <a:gd name="T2" fmla="*/ 516 w 778"/>
                <a:gd name="T3" fmla="*/ 32 h 590"/>
                <a:gd name="T4" fmla="*/ 490 w 778"/>
                <a:gd name="T5" fmla="*/ 32 h 590"/>
                <a:gd name="T6" fmla="*/ 94 w 778"/>
                <a:gd name="T7" fmla="*/ 38 h 590"/>
                <a:gd name="T8" fmla="*/ 16 w 778"/>
                <a:gd name="T9" fmla="*/ 77 h 590"/>
                <a:gd name="T10" fmla="*/ 30 w 778"/>
                <a:gd name="T11" fmla="*/ 103 h 590"/>
                <a:gd name="T12" fmla="*/ 31 w 778"/>
                <a:gd name="T13" fmla="*/ 118 h 590"/>
                <a:gd name="T14" fmla="*/ 47 w 778"/>
                <a:gd name="T15" fmla="*/ 94 h 590"/>
                <a:gd name="T16" fmla="*/ 62 w 778"/>
                <a:gd name="T17" fmla="*/ 92 h 590"/>
                <a:gd name="T18" fmla="*/ 58 w 778"/>
                <a:gd name="T19" fmla="*/ 109 h 590"/>
                <a:gd name="T20" fmla="*/ 116 w 778"/>
                <a:gd name="T21" fmla="*/ 94 h 590"/>
                <a:gd name="T22" fmla="*/ 139 w 778"/>
                <a:gd name="T23" fmla="*/ 98 h 590"/>
                <a:gd name="T24" fmla="*/ 116 w 778"/>
                <a:gd name="T25" fmla="*/ 102 h 590"/>
                <a:gd name="T26" fmla="*/ 180 w 778"/>
                <a:gd name="T27" fmla="*/ 115 h 590"/>
                <a:gd name="T28" fmla="*/ 195 w 778"/>
                <a:gd name="T29" fmla="*/ 100 h 590"/>
                <a:gd name="T30" fmla="*/ 203 w 778"/>
                <a:gd name="T31" fmla="*/ 120 h 590"/>
                <a:gd name="T32" fmla="*/ 188 w 778"/>
                <a:gd name="T33" fmla="*/ 120 h 590"/>
                <a:gd name="T34" fmla="*/ 208 w 778"/>
                <a:gd name="T35" fmla="*/ 137 h 590"/>
                <a:gd name="T36" fmla="*/ 221 w 778"/>
                <a:gd name="T37" fmla="*/ 162 h 590"/>
                <a:gd name="T38" fmla="*/ 225 w 778"/>
                <a:gd name="T39" fmla="*/ 165 h 590"/>
                <a:gd name="T40" fmla="*/ 257 w 778"/>
                <a:gd name="T41" fmla="*/ 154 h 590"/>
                <a:gd name="T42" fmla="*/ 300 w 778"/>
                <a:gd name="T43" fmla="*/ 132 h 590"/>
                <a:gd name="T44" fmla="*/ 312 w 778"/>
                <a:gd name="T45" fmla="*/ 124 h 590"/>
                <a:gd name="T46" fmla="*/ 338 w 778"/>
                <a:gd name="T47" fmla="*/ 105 h 590"/>
                <a:gd name="T48" fmla="*/ 389 w 778"/>
                <a:gd name="T49" fmla="*/ 137 h 590"/>
                <a:gd name="T50" fmla="*/ 432 w 778"/>
                <a:gd name="T51" fmla="*/ 179 h 590"/>
                <a:gd name="T52" fmla="*/ 475 w 778"/>
                <a:gd name="T53" fmla="*/ 199 h 590"/>
                <a:gd name="T54" fmla="*/ 488 w 778"/>
                <a:gd name="T55" fmla="*/ 226 h 590"/>
                <a:gd name="T56" fmla="*/ 486 w 778"/>
                <a:gd name="T57" fmla="*/ 303 h 590"/>
                <a:gd name="T58" fmla="*/ 488 w 778"/>
                <a:gd name="T59" fmla="*/ 331 h 590"/>
                <a:gd name="T60" fmla="*/ 503 w 778"/>
                <a:gd name="T61" fmla="*/ 322 h 590"/>
                <a:gd name="T62" fmla="*/ 511 w 778"/>
                <a:gd name="T63" fmla="*/ 314 h 590"/>
                <a:gd name="T64" fmla="*/ 515 w 778"/>
                <a:gd name="T65" fmla="*/ 348 h 590"/>
                <a:gd name="T66" fmla="*/ 503 w 778"/>
                <a:gd name="T67" fmla="*/ 367 h 590"/>
                <a:gd name="T68" fmla="*/ 539 w 778"/>
                <a:gd name="T69" fmla="*/ 416 h 590"/>
                <a:gd name="T70" fmla="*/ 563 w 778"/>
                <a:gd name="T71" fmla="*/ 423 h 590"/>
                <a:gd name="T72" fmla="*/ 577 w 778"/>
                <a:gd name="T73" fmla="*/ 410 h 590"/>
                <a:gd name="T74" fmla="*/ 577 w 778"/>
                <a:gd name="T75" fmla="*/ 444 h 590"/>
                <a:gd name="T76" fmla="*/ 594 w 778"/>
                <a:gd name="T77" fmla="*/ 440 h 590"/>
                <a:gd name="T78" fmla="*/ 590 w 778"/>
                <a:gd name="T79" fmla="*/ 461 h 590"/>
                <a:gd name="T80" fmla="*/ 627 w 778"/>
                <a:gd name="T81" fmla="*/ 509 h 590"/>
                <a:gd name="T82" fmla="*/ 644 w 778"/>
                <a:gd name="T83" fmla="*/ 515 h 590"/>
                <a:gd name="T84" fmla="*/ 678 w 778"/>
                <a:gd name="T85" fmla="*/ 551 h 590"/>
                <a:gd name="T86" fmla="*/ 706 w 778"/>
                <a:gd name="T87" fmla="*/ 579 h 590"/>
                <a:gd name="T88" fmla="*/ 695 w 778"/>
                <a:gd name="T89" fmla="*/ 590 h 590"/>
                <a:gd name="T90" fmla="*/ 738 w 778"/>
                <a:gd name="T91" fmla="*/ 577 h 590"/>
                <a:gd name="T92" fmla="*/ 763 w 778"/>
                <a:gd name="T93" fmla="*/ 572 h 590"/>
                <a:gd name="T94" fmla="*/ 765 w 778"/>
                <a:gd name="T95" fmla="*/ 534 h 590"/>
                <a:gd name="T96" fmla="*/ 772 w 778"/>
                <a:gd name="T97" fmla="*/ 500 h 590"/>
                <a:gd name="T98" fmla="*/ 774 w 778"/>
                <a:gd name="T99" fmla="*/ 470 h 590"/>
                <a:gd name="T100" fmla="*/ 759 w 778"/>
                <a:gd name="T101" fmla="*/ 384 h 590"/>
                <a:gd name="T102" fmla="*/ 740 w 778"/>
                <a:gd name="T103" fmla="*/ 355 h 590"/>
                <a:gd name="T104" fmla="*/ 673 w 778"/>
                <a:gd name="T105" fmla="*/ 241 h 590"/>
                <a:gd name="T106" fmla="*/ 665 w 778"/>
                <a:gd name="T107" fmla="*/ 205 h 590"/>
                <a:gd name="T108" fmla="*/ 686 w 778"/>
                <a:gd name="T109" fmla="*/ 228 h 590"/>
                <a:gd name="T110" fmla="*/ 695 w 778"/>
                <a:gd name="T111" fmla="*/ 271 h 590"/>
                <a:gd name="T112" fmla="*/ 688 w 778"/>
                <a:gd name="T113" fmla="*/ 224 h 590"/>
                <a:gd name="T114" fmla="*/ 599 w 778"/>
                <a:gd name="T115" fmla="*/ 98 h 590"/>
                <a:gd name="T116" fmla="*/ 573 w 778"/>
                <a:gd name="T117" fmla="*/ 32 h 590"/>
                <a:gd name="T118" fmla="*/ 560 w 778"/>
                <a:gd name="T119" fmla="*/ 6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78" h="590">
                  <a:moveTo>
                    <a:pt x="554" y="8"/>
                  </a:moveTo>
                  <a:lnTo>
                    <a:pt x="547" y="6"/>
                  </a:lnTo>
                  <a:lnTo>
                    <a:pt x="530" y="2"/>
                  </a:lnTo>
                  <a:lnTo>
                    <a:pt x="522" y="0"/>
                  </a:lnTo>
                  <a:lnTo>
                    <a:pt x="516" y="6"/>
                  </a:lnTo>
                  <a:lnTo>
                    <a:pt x="513" y="6"/>
                  </a:lnTo>
                  <a:lnTo>
                    <a:pt x="511" y="13"/>
                  </a:lnTo>
                  <a:lnTo>
                    <a:pt x="513" y="19"/>
                  </a:lnTo>
                  <a:lnTo>
                    <a:pt x="516" y="26"/>
                  </a:lnTo>
                  <a:lnTo>
                    <a:pt x="516" y="32"/>
                  </a:lnTo>
                  <a:lnTo>
                    <a:pt x="516" y="47"/>
                  </a:lnTo>
                  <a:lnTo>
                    <a:pt x="511" y="51"/>
                  </a:lnTo>
                  <a:lnTo>
                    <a:pt x="503" y="51"/>
                  </a:lnTo>
                  <a:lnTo>
                    <a:pt x="498" y="38"/>
                  </a:lnTo>
                  <a:lnTo>
                    <a:pt x="490" y="32"/>
                  </a:lnTo>
                  <a:lnTo>
                    <a:pt x="255" y="49"/>
                  </a:lnTo>
                  <a:lnTo>
                    <a:pt x="250" y="43"/>
                  </a:lnTo>
                  <a:lnTo>
                    <a:pt x="248" y="36"/>
                  </a:lnTo>
                  <a:lnTo>
                    <a:pt x="238" y="21"/>
                  </a:lnTo>
                  <a:lnTo>
                    <a:pt x="94" y="38"/>
                  </a:lnTo>
                  <a:lnTo>
                    <a:pt x="9" y="47"/>
                  </a:lnTo>
                  <a:lnTo>
                    <a:pt x="1" y="53"/>
                  </a:lnTo>
                  <a:lnTo>
                    <a:pt x="0" y="60"/>
                  </a:lnTo>
                  <a:lnTo>
                    <a:pt x="11" y="75"/>
                  </a:lnTo>
                  <a:lnTo>
                    <a:pt x="16" y="77"/>
                  </a:lnTo>
                  <a:lnTo>
                    <a:pt x="24" y="85"/>
                  </a:lnTo>
                  <a:lnTo>
                    <a:pt x="20" y="94"/>
                  </a:lnTo>
                  <a:lnTo>
                    <a:pt x="22" y="98"/>
                  </a:lnTo>
                  <a:lnTo>
                    <a:pt x="24" y="102"/>
                  </a:lnTo>
                  <a:lnTo>
                    <a:pt x="30" y="103"/>
                  </a:lnTo>
                  <a:lnTo>
                    <a:pt x="30" y="107"/>
                  </a:lnTo>
                  <a:lnTo>
                    <a:pt x="24" y="113"/>
                  </a:lnTo>
                  <a:lnTo>
                    <a:pt x="20" y="120"/>
                  </a:lnTo>
                  <a:lnTo>
                    <a:pt x="24" y="120"/>
                  </a:lnTo>
                  <a:lnTo>
                    <a:pt x="31" y="118"/>
                  </a:lnTo>
                  <a:lnTo>
                    <a:pt x="39" y="115"/>
                  </a:lnTo>
                  <a:lnTo>
                    <a:pt x="45" y="105"/>
                  </a:lnTo>
                  <a:lnTo>
                    <a:pt x="48" y="98"/>
                  </a:lnTo>
                  <a:lnTo>
                    <a:pt x="47" y="96"/>
                  </a:lnTo>
                  <a:lnTo>
                    <a:pt x="47" y="94"/>
                  </a:lnTo>
                  <a:lnTo>
                    <a:pt x="50" y="90"/>
                  </a:lnTo>
                  <a:lnTo>
                    <a:pt x="52" y="100"/>
                  </a:lnTo>
                  <a:lnTo>
                    <a:pt x="58" y="94"/>
                  </a:lnTo>
                  <a:lnTo>
                    <a:pt x="60" y="85"/>
                  </a:lnTo>
                  <a:lnTo>
                    <a:pt x="62" y="92"/>
                  </a:lnTo>
                  <a:lnTo>
                    <a:pt x="69" y="98"/>
                  </a:lnTo>
                  <a:lnTo>
                    <a:pt x="63" y="105"/>
                  </a:lnTo>
                  <a:lnTo>
                    <a:pt x="52" y="107"/>
                  </a:lnTo>
                  <a:lnTo>
                    <a:pt x="50" y="109"/>
                  </a:lnTo>
                  <a:lnTo>
                    <a:pt x="58" y="109"/>
                  </a:lnTo>
                  <a:lnTo>
                    <a:pt x="78" y="103"/>
                  </a:lnTo>
                  <a:lnTo>
                    <a:pt x="97" y="102"/>
                  </a:lnTo>
                  <a:lnTo>
                    <a:pt x="99" y="100"/>
                  </a:lnTo>
                  <a:lnTo>
                    <a:pt x="114" y="88"/>
                  </a:lnTo>
                  <a:lnTo>
                    <a:pt x="116" y="94"/>
                  </a:lnTo>
                  <a:lnTo>
                    <a:pt x="122" y="90"/>
                  </a:lnTo>
                  <a:lnTo>
                    <a:pt x="129" y="88"/>
                  </a:lnTo>
                  <a:lnTo>
                    <a:pt x="142" y="94"/>
                  </a:lnTo>
                  <a:lnTo>
                    <a:pt x="144" y="100"/>
                  </a:lnTo>
                  <a:lnTo>
                    <a:pt x="139" y="98"/>
                  </a:lnTo>
                  <a:lnTo>
                    <a:pt x="131" y="96"/>
                  </a:lnTo>
                  <a:lnTo>
                    <a:pt x="125" y="96"/>
                  </a:lnTo>
                  <a:lnTo>
                    <a:pt x="124" y="100"/>
                  </a:lnTo>
                  <a:lnTo>
                    <a:pt x="110" y="100"/>
                  </a:lnTo>
                  <a:lnTo>
                    <a:pt x="116" y="102"/>
                  </a:lnTo>
                  <a:lnTo>
                    <a:pt x="124" y="102"/>
                  </a:lnTo>
                  <a:lnTo>
                    <a:pt x="152" y="107"/>
                  </a:lnTo>
                  <a:lnTo>
                    <a:pt x="169" y="113"/>
                  </a:lnTo>
                  <a:lnTo>
                    <a:pt x="182" y="122"/>
                  </a:lnTo>
                  <a:lnTo>
                    <a:pt x="180" y="115"/>
                  </a:lnTo>
                  <a:lnTo>
                    <a:pt x="174" y="111"/>
                  </a:lnTo>
                  <a:lnTo>
                    <a:pt x="171" y="105"/>
                  </a:lnTo>
                  <a:lnTo>
                    <a:pt x="178" y="105"/>
                  </a:lnTo>
                  <a:lnTo>
                    <a:pt x="184" y="107"/>
                  </a:lnTo>
                  <a:lnTo>
                    <a:pt x="195" y="100"/>
                  </a:lnTo>
                  <a:lnTo>
                    <a:pt x="193" y="107"/>
                  </a:lnTo>
                  <a:lnTo>
                    <a:pt x="188" y="109"/>
                  </a:lnTo>
                  <a:lnTo>
                    <a:pt x="186" y="115"/>
                  </a:lnTo>
                  <a:lnTo>
                    <a:pt x="195" y="120"/>
                  </a:lnTo>
                  <a:lnTo>
                    <a:pt x="203" y="120"/>
                  </a:lnTo>
                  <a:lnTo>
                    <a:pt x="206" y="128"/>
                  </a:lnTo>
                  <a:lnTo>
                    <a:pt x="214" y="126"/>
                  </a:lnTo>
                  <a:lnTo>
                    <a:pt x="210" y="132"/>
                  </a:lnTo>
                  <a:lnTo>
                    <a:pt x="203" y="126"/>
                  </a:lnTo>
                  <a:lnTo>
                    <a:pt x="188" y="120"/>
                  </a:lnTo>
                  <a:lnTo>
                    <a:pt x="195" y="128"/>
                  </a:lnTo>
                  <a:lnTo>
                    <a:pt x="201" y="132"/>
                  </a:lnTo>
                  <a:lnTo>
                    <a:pt x="204" y="134"/>
                  </a:lnTo>
                  <a:lnTo>
                    <a:pt x="201" y="134"/>
                  </a:lnTo>
                  <a:lnTo>
                    <a:pt x="208" y="137"/>
                  </a:lnTo>
                  <a:lnTo>
                    <a:pt x="216" y="139"/>
                  </a:lnTo>
                  <a:lnTo>
                    <a:pt x="221" y="147"/>
                  </a:lnTo>
                  <a:lnTo>
                    <a:pt x="225" y="154"/>
                  </a:lnTo>
                  <a:lnTo>
                    <a:pt x="227" y="160"/>
                  </a:lnTo>
                  <a:lnTo>
                    <a:pt x="221" y="162"/>
                  </a:lnTo>
                  <a:lnTo>
                    <a:pt x="218" y="154"/>
                  </a:lnTo>
                  <a:lnTo>
                    <a:pt x="218" y="149"/>
                  </a:lnTo>
                  <a:lnTo>
                    <a:pt x="216" y="156"/>
                  </a:lnTo>
                  <a:lnTo>
                    <a:pt x="219" y="162"/>
                  </a:lnTo>
                  <a:lnTo>
                    <a:pt x="225" y="165"/>
                  </a:lnTo>
                  <a:lnTo>
                    <a:pt x="233" y="164"/>
                  </a:lnTo>
                  <a:lnTo>
                    <a:pt x="236" y="162"/>
                  </a:lnTo>
                  <a:lnTo>
                    <a:pt x="250" y="158"/>
                  </a:lnTo>
                  <a:lnTo>
                    <a:pt x="257" y="158"/>
                  </a:lnTo>
                  <a:lnTo>
                    <a:pt x="257" y="154"/>
                  </a:lnTo>
                  <a:lnTo>
                    <a:pt x="265" y="149"/>
                  </a:lnTo>
                  <a:lnTo>
                    <a:pt x="266" y="152"/>
                  </a:lnTo>
                  <a:lnTo>
                    <a:pt x="272" y="150"/>
                  </a:lnTo>
                  <a:lnTo>
                    <a:pt x="293" y="134"/>
                  </a:lnTo>
                  <a:lnTo>
                    <a:pt x="300" y="132"/>
                  </a:lnTo>
                  <a:lnTo>
                    <a:pt x="306" y="130"/>
                  </a:lnTo>
                  <a:lnTo>
                    <a:pt x="313" y="132"/>
                  </a:lnTo>
                  <a:lnTo>
                    <a:pt x="310" y="124"/>
                  </a:lnTo>
                  <a:lnTo>
                    <a:pt x="302" y="120"/>
                  </a:lnTo>
                  <a:lnTo>
                    <a:pt x="312" y="124"/>
                  </a:lnTo>
                  <a:lnTo>
                    <a:pt x="308" y="120"/>
                  </a:lnTo>
                  <a:lnTo>
                    <a:pt x="312" y="113"/>
                  </a:lnTo>
                  <a:lnTo>
                    <a:pt x="317" y="109"/>
                  </a:lnTo>
                  <a:lnTo>
                    <a:pt x="330" y="107"/>
                  </a:lnTo>
                  <a:lnTo>
                    <a:pt x="338" y="105"/>
                  </a:lnTo>
                  <a:lnTo>
                    <a:pt x="342" y="105"/>
                  </a:lnTo>
                  <a:lnTo>
                    <a:pt x="359" y="113"/>
                  </a:lnTo>
                  <a:lnTo>
                    <a:pt x="364" y="115"/>
                  </a:lnTo>
                  <a:lnTo>
                    <a:pt x="377" y="122"/>
                  </a:lnTo>
                  <a:lnTo>
                    <a:pt x="389" y="137"/>
                  </a:lnTo>
                  <a:lnTo>
                    <a:pt x="404" y="143"/>
                  </a:lnTo>
                  <a:lnTo>
                    <a:pt x="406" y="150"/>
                  </a:lnTo>
                  <a:lnTo>
                    <a:pt x="407" y="158"/>
                  </a:lnTo>
                  <a:lnTo>
                    <a:pt x="426" y="171"/>
                  </a:lnTo>
                  <a:lnTo>
                    <a:pt x="432" y="179"/>
                  </a:lnTo>
                  <a:lnTo>
                    <a:pt x="439" y="181"/>
                  </a:lnTo>
                  <a:lnTo>
                    <a:pt x="443" y="188"/>
                  </a:lnTo>
                  <a:lnTo>
                    <a:pt x="451" y="190"/>
                  </a:lnTo>
                  <a:lnTo>
                    <a:pt x="464" y="188"/>
                  </a:lnTo>
                  <a:lnTo>
                    <a:pt x="475" y="199"/>
                  </a:lnTo>
                  <a:lnTo>
                    <a:pt x="475" y="205"/>
                  </a:lnTo>
                  <a:lnTo>
                    <a:pt x="479" y="212"/>
                  </a:lnTo>
                  <a:lnTo>
                    <a:pt x="486" y="214"/>
                  </a:lnTo>
                  <a:lnTo>
                    <a:pt x="488" y="222"/>
                  </a:lnTo>
                  <a:lnTo>
                    <a:pt x="488" y="226"/>
                  </a:lnTo>
                  <a:lnTo>
                    <a:pt x="490" y="246"/>
                  </a:lnTo>
                  <a:lnTo>
                    <a:pt x="492" y="252"/>
                  </a:lnTo>
                  <a:lnTo>
                    <a:pt x="492" y="261"/>
                  </a:lnTo>
                  <a:lnTo>
                    <a:pt x="485" y="295"/>
                  </a:lnTo>
                  <a:lnTo>
                    <a:pt x="486" y="303"/>
                  </a:lnTo>
                  <a:lnTo>
                    <a:pt x="486" y="316"/>
                  </a:lnTo>
                  <a:lnTo>
                    <a:pt x="483" y="327"/>
                  </a:lnTo>
                  <a:lnTo>
                    <a:pt x="488" y="335"/>
                  </a:lnTo>
                  <a:lnTo>
                    <a:pt x="494" y="340"/>
                  </a:lnTo>
                  <a:lnTo>
                    <a:pt x="488" y="331"/>
                  </a:lnTo>
                  <a:lnTo>
                    <a:pt x="501" y="340"/>
                  </a:lnTo>
                  <a:lnTo>
                    <a:pt x="501" y="342"/>
                  </a:lnTo>
                  <a:lnTo>
                    <a:pt x="505" y="337"/>
                  </a:lnTo>
                  <a:lnTo>
                    <a:pt x="509" y="322"/>
                  </a:lnTo>
                  <a:lnTo>
                    <a:pt x="503" y="322"/>
                  </a:lnTo>
                  <a:lnTo>
                    <a:pt x="501" y="320"/>
                  </a:lnTo>
                  <a:lnTo>
                    <a:pt x="501" y="314"/>
                  </a:lnTo>
                  <a:lnTo>
                    <a:pt x="496" y="308"/>
                  </a:lnTo>
                  <a:lnTo>
                    <a:pt x="496" y="306"/>
                  </a:lnTo>
                  <a:lnTo>
                    <a:pt x="511" y="314"/>
                  </a:lnTo>
                  <a:lnTo>
                    <a:pt x="513" y="322"/>
                  </a:lnTo>
                  <a:lnTo>
                    <a:pt x="520" y="314"/>
                  </a:lnTo>
                  <a:lnTo>
                    <a:pt x="526" y="322"/>
                  </a:lnTo>
                  <a:lnTo>
                    <a:pt x="526" y="327"/>
                  </a:lnTo>
                  <a:lnTo>
                    <a:pt x="515" y="348"/>
                  </a:lnTo>
                  <a:lnTo>
                    <a:pt x="513" y="359"/>
                  </a:lnTo>
                  <a:lnTo>
                    <a:pt x="505" y="361"/>
                  </a:lnTo>
                  <a:lnTo>
                    <a:pt x="505" y="367"/>
                  </a:lnTo>
                  <a:lnTo>
                    <a:pt x="500" y="361"/>
                  </a:lnTo>
                  <a:lnTo>
                    <a:pt x="503" y="367"/>
                  </a:lnTo>
                  <a:lnTo>
                    <a:pt x="516" y="374"/>
                  </a:lnTo>
                  <a:lnTo>
                    <a:pt x="522" y="382"/>
                  </a:lnTo>
                  <a:lnTo>
                    <a:pt x="520" y="384"/>
                  </a:lnTo>
                  <a:lnTo>
                    <a:pt x="535" y="408"/>
                  </a:lnTo>
                  <a:lnTo>
                    <a:pt x="539" y="416"/>
                  </a:lnTo>
                  <a:lnTo>
                    <a:pt x="550" y="427"/>
                  </a:lnTo>
                  <a:lnTo>
                    <a:pt x="558" y="429"/>
                  </a:lnTo>
                  <a:lnTo>
                    <a:pt x="563" y="429"/>
                  </a:lnTo>
                  <a:lnTo>
                    <a:pt x="567" y="429"/>
                  </a:lnTo>
                  <a:lnTo>
                    <a:pt x="563" y="423"/>
                  </a:lnTo>
                  <a:lnTo>
                    <a:pt x="560" y="416"/>
                  </a:lnTo>
                  <a:lnTo>
                    <a:pt x="554" y="412"/>
                  </a:lnTo>
                  <a:lnTo>
                    <a:pt x="562" y="412"/>
                  </a:lnTo>
                  <a:lnTo>
                    <a:pt x="563" y="417"/>
                  </a:lnTo>
                  <a:lnTo>
                    <a:pt x="577" y="410"/>
                  </a:lnTo>
                  <a:lnTo>
                    <a:pt x="579" y="412"/>
                  </a:lnTo>
                  <a:lnTo>
                    <a:pt x="571" y="416"/>
                  </a:lnTo>
                  <a:lnTo>
                    <a:pt x="575" y="423"/>
                  </a:lnTo>
                  <a:lnTo>
                    <a:pt x="575" y="436"/>
                  </a:lnTo>
                  <a:lnTo>
                    <a:pt x="577" y="444"/>
                  </a:lnTo>
                  <a:lnTo>
                    <a:pt x="580" y="451"/>
                  </a:lnTo>
                  <a:lnTo>
                    <a:pt x="579" y="455"/>
                  </a:lnTo>
                  <a:lnTo>
                    <a:pt x="586" y="455"/>
                  </a:lnTo>
                  <a:lnTo>
                    <a:pt x="592" y="447"/>
                  </a:lnTo>
                  <a:lnTo>
                    <a:pt x="594" y="440"/>
                  </a:lnTo>
                  <a:lnTo>
                    <a:pt x="603" y="432"/>
                  </a:lnTo>
                  <a:lnTo>
                    <a:pt x="595" y="444"/>
                  </a:lnTo>
                  <a:lnTo>
                    <a:pt x="594" y="451"/>
                  </a:lnTo>
                  <a:lnTo>
                    <a:pt x="590" y="457"/>
                  </a:lnTo>
                  <a:lnTo>
                    <a:pt x="590" y="461"/>
                  </a:lnTo>
                  <a:lnTo>
                    <a:pt x="595" y="463"/>
                  </a:lnTo>
                  <a:lnTo>
                    <a:pt x="603" y="468"/>
                  </a:lnTo>
                  <a:lnTo>
                    <a:pt x="610" y="494"/>
                  </a:lnTo>
                  <a:lnTo>
                    <a:pt x="622" y="509"/>
                  </a:lnTo>
                  <a:lnTo>
                    <a:pt x="627" y="509"/>
                  </a:lnTo>
                  <a:lnTo>
                    <a:pt x="620" y="511"/>
                  </a:lnTo>
                  <a:lnTo>
                    <a:pt x="627" y="515"/>
                  </a:lnTo>
                  <a:lnTo>
                    <a:pt x="635" y="513"/>
                  </a:lnTo>
                  <a:lnTo>
                    <a:pt x="641" y="513"/>
                  </a:lnTo>
                  <a:lnTo>
                    <a:pt x="644" y="515"/>
                  </a:lnTo>
                  <a:lnTo>
                    <a:pt x="659" y="521"/>
                  </a:lnTo>
                  <a:lnTo>
                    <a:pt x="661" y="526"/>
                  </a:lnTo>
                  <a:lnTo>
                    <a:pt x="667" y="532"/>
                  </a:lnTo>
                  <a:lnTo>
                    <a:pt x="676" y="543"/>
                  </a:lnTo>
                  <a:lnTo>
                    <a:pt x="678" y="551"/>
                  </a:lnTo>
                  <a:lnTo>
                    <a:pt x="691" y="564"/>
                  </a:lnTo>
                  <a:lnTo>
                    <a:pt x="697" y="566"/>
                  </a:lnTo>
                  <a:lnTo>
                    <a:pt x="704" y="566"/>
                  </a:lnTo>
                  <a:lnTo>
                    <a:pt x="710" y="572"/>
                  </a:lnTo>
                  <a:lnTo>
                    <a:pt x="706" y="579"/>
                  </a:lnTo>
                  <a:lnTo>
                    <a:pt x="699" y="573"/>
                  </a:lnTo>
                  <a:lnTo>
                    <a:pt x="691" y="570"/>
                  </a:lnTo>
                  <a:lnTo>
                    <a:pt x="686" y="575"/>
                  </a:lnTo>
                  <a:lnTo>
                    <a:pt x="689" y="583"/>
                  </a:lnTo>
                  <a:lnTo>
                    <a:pt x="695" y="590"/>
                  </a:lnTo>
                  <a:lnTo>
                    <a:pt x="710" y="585"/>
                  </a:lnTo>
                  <a:lnTo>
                    <a:pt x="718" y="579"/>
                  </a:lnTo>
                  <a:lnTo>
                    <a:pt x="725" y="581"/>
                  </a:lnTo>
                  <a:lnTo>
                    <a:pt x="733" y="581"/>
                  </a:lnTo>
                  <a:lnTo>
                    <a:pt x="738" y="577"/>
                  </a:lnTo>
                  <a:lnTo>
                    <a:pt x="744" y="572"/>
                  </a:lnTo>
                  <a:lnTo>
                    <a:pt x="751" y="568"/>
                  </a:lnTo>
                  <a:lnTo>
                    <a:pt x="757" y="572"/>
                  </a:lnTo>
                  <a:lnTo>
                    <a:pt x="753" y="568"/>
                  </a:lnTo>
                  <a:lnTo>
                    <a:pt x="763" y="572"/>
                  </a:lnTo>
                  <a:lnTo>
                    <a:pt x="759" y="564"/>
                  </a:lnTo>
                  <a:lnTo>
                    <a:pt x="763" y="556"/>
                  </a:lnTo>
                  <a:lnTo>
                    <a:pt x="766" y="551"/>
                  </a:lnTo>
                  <a:lnTo>
                    <a:pt x="763" y="538"/>
                  </a:lnTo>
                  <a:lnTo>
                    <a:pt x="765" y="534"/>
                  </a:lnTo>
                  <a:lnTo>
                    <a:pt x="763" y="526"/>
                  </a:lnTo>
                  <a:lnTo>
                    <a:pt x="766" y="519"/>
                  </a:lnTo>
                  <a:lnTo>
                    <a:pt x="766" y="513"/>
                  </a:lnTo>
                  <a:lnTo>
                    <a:pt x="772" y="506"/>
                  </a:lnTo>
                  <a:lnTo>
                    <a:pt x="772" y="500"/>
                  </a:lnTo>
                  <a:lnTo>
                    <a:pt x="774" y="493"/>
                  </a:lnTo>
                  <a:lnTo>
                    <a:pt x="776" y="500"/>
                  </a:lnTo>
                  <a:lnTo>
                    <a:pt x="778" y="493"/>
                  </a:lnTo>
                  <a:lnTo>
                    <a:pt x="776" y="485"/>
                  </a:lnTo>
                  <a:lnTo>
                    <a:pt x="774" y="470"/>
                  </a:lnTo>
                  <a:lnTo>
                    <a:pt x="774" y="451"/>
                  </a:lnTo>
                  <a:lnTo>
                    <a:pt x="772" y="444"/>
                  </a:lnTo>
                  <a:lnTo>
                    <a:pt x="770" y="412"/>
                  </a:lnTo>
                  <a:lnTo>
                    <a:pt x="763" y="385"/>
                  </a:lnTo>
                  <a:lnTo>
                    <a:pt x="759" y="384"/>
                  </a:lnTo>
                  <a:lnTo>
                    <a:pt x="759" y="374"/>
                  </a:lnTo>
                  <a:lnTo>
                    <a:pt x="748" y="361"/>
                  </a:lnTo>
                  <a:lnTo>
                    <a:pt x="740" y="357"/>
                  </a:lnTo>
                  <a:lnTo>
                    <a:pt x="738" y="359"/>
                  </a:lnTo>
                  <a:lnTo>
                    <a:pt x="740" y="355"/>
                  </a:lnTo>
                  <a:lnTo>
                    <a:pt x="740" y="350"/>
                  </a:lnTo>
                  <a:lnTo>
                    <a:pt x="731" y="337"/>
                  </a:lnTo>
                  <a:lnTo>
                    <a:pt x="719" y="312"/>
                  </a:lnTo>
                  <a:lnTo>
                    <a:pt x="693" y="275"/>
                  </a:lnTo>
                  <a:lnTo>
                    <a:pt x="673" y="241"/>
                  </a:lnTo>
                  <a:lnTo>
                    <a:pt x="669" y="235"/>
                  </a:lnTo>
                  <a:lnTo>
                    <a:pt x="661" y="214"/>
                  </a:lnTo>
                  <a:lnTo>
                    <a:pt x="656" y="201"/>
                  </a:lnTo>
                  <a:lnTo>
                    <a:pt x="659" y="201"/>
                  </a:lnTo>
                  <a:lnTo>
                    <a:pt x="665" y="205"/>
                  </a:lnTo>
                  <a:lnTo>
                    <a:pt x="663" y="211"/>
                  </a:lnTo>
                  <a:lnTo>
                    <a:pt x="671" y="218"/>
                  </a:lnTo>
                  <a:lnTo>
                    <a:pt x="678" y="214"/>
                  </a:lnTo>
                  <a:lnTo>
                    <a:pt x="684" y="220"/>
                  </a:lnTo>
                  <a:lnTo>
                    <a:pt x="686" y="228"/>
                  </a:lnTo>
                  <a:lnTo>
                    <a:pt x="684" y="241"/>
                  </a:lnTo>
                  <a:lnTo>
                    <a:pt x="688" y="261"/>
                  </a:lnTo>
                  <a:lnTo>
                    <a:pt x="703" y="284"/>
                  </a:lnTo>
                  <a:lnTo>
                    <a:pt x="710" y="291"/>
                  </a:lnTo>
                  <a:lnTo>
                    <a:pt x="695" y="271"/>
                  </a:lnTo>
                  <a:lnTo>
                    <a:pt x="691" y="263"/>
                  </a:lnTo>
                  <a:lnTo>
                    <a:pt x="688" y="250"/>
                  </a:lnTo>
                  <a:lnTo>
                    <a:pt x="686" y="237"/>
                  </a:lnTo>
                  <a:lnTo>
                    <a:pt x="691" y="231"/>
                  </a:lnTo>
                  <a:lnTo>
                    <a:pt x="688" y="224"/>
                  </a:lnTo>
                  <a:lnTo>
                    <a:pt x="684" y="216"/>
                  </a:lnTo>
                  <a:lnTo>
                    <a:pt x="671" y="203"/>
                  </a:lnTo>
                  <a:lnTo>
                    <a:pt x="631" y="154"/>
                  </a:lnTo>
                  <a:lnTo>
                    <a:pt x="609" y="118"/>
                  </a:lnTo>
                  <a:lnTo>
                    <a:pt x="599" y="98"/>
                  </a:lnTo>
                  <a:lnTo>
                    <a:pt x="588" y="71"/>
                  </a:lnTo>
                  <a:lnTo>
                    <a:pt x="586" y="64"/>
                  </a:lnTo>
                  <a:lnTo>
                    <a:pt x="579" y="51"/>
                  </a:lnTo>
                  <a:lnTo>
                    <a:pt x="577" y="38"/>
                  </a:lnTo>
                  <a:lnTo>
                    <a:pt x="573" y="32"/>
                  </a:lnTo>
                  <a:lnTo>
                    <a:pt x="567" y="24"/>
                  </a:lnTo>
                  <a:lnTo>
                    <a:pt x="563" y="17"/>
                  </a:lnTo>
                  <a:lnTo>
                    <a:pt x="567" y="23"/>
                  </a:lnTo>
                  <a:lnTo>
                    <a:pt x="569" y="8"/>
                  </a:lnTo>
                  <a:lnTo>
                    <a:pt x="560" y="6"/>
                  </a:lnTo>
                  <a:lnTo>
                    <a:pt x="558" y="6"/>
                  </a:lnTo>
                  <a:lnTo>
                    <a:pt x="554"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0" name="Freeform 108">
              <a:extLst>
                <a:ext uri="{FF2B5EF4-FFF2-40B4-BE49-F238E27FC236}">
                  <a16:creationId xmlns:a16="http://schemas.microsoft.com/office/drawing/2014/main" id="{216A7CB5-1C87-ED5B-3A6F-5D3CBA470039}"/>
                </a:ext>
              </a:extLst>
            </p:cNvPr>
            <p:cNvSpPr>
              <a:spLocks/>
            </p:cNvSpPr>
            <p:nvPr/>
          </p:nvSpPr>
          <p:spPr bwMode="auto">
            <a:xfrm>
              <a:off x="8778195" y="6231713"/>
              <a:ext cx="15527" cy="12527"/>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1" name="Freeform 109">
              <a:extLst>
                <a:ext uri="{FF2B5EF4-FFF2-40B4-BE49-F238E27FC236}">
                  <a16:creationId xmlns:a16="http://schemas.microsoft.com/office/drawing/2014/main" id="{0B2AF659-CCF6-6F3D-B9E4-7475E3A74DDC}"/>
                </a:ext>
              </a:extLst>
            </p:cNvPr>
            <p:cNvSpPr>
              <a:spLocks/>
            </p:cNvSpPr>
            <p:nvPr/>
          </p:nvSpPr>
          <p:spPr bwMode="auto">
            <a:xfrm>
              <a:off x="8778195" y="6231713"/>
              <a:ext cx="15527" cy="12527"/>
            </a:xfrm>
            <a:custGeom>
              <a:avLst/>
              <a:gdLst>
                <a:gd name="T0" fmla="*/ 9 w 9"/>
                <a:gd name="T1" fmla="*/ 0 h 8"/>
                <a:gd name="T2" fmla="*/ 8 w 9"/>
                <a:gd name="T3" fmla="*/ 2 h 8"/>
                <a:gd name="T4" fmla="*/ 0 w 9"/>
                <a:gd name="T5" fmla="*/ 8 h 8"/>
                <a:gd name="T6" fmla="*/ 8 w 9"/>
                <a:gd name="T7" fmla="*/ 2 h 8"/>
                <a:gd name="T8" fmla="*/ 9 w 9"/>
                <a:gd name="T9" fmla="*/ 0 h 8"/>
              </a:gdLst>
              <a:ahLst/>
              <a:cxnLst>
                <a:cxn ang="0">
                  <a:pos x="T0" y="T1"/>
                </a:cxn>
                <a:cxn ang="0">
                  <a:pos x="T2" y="T3"/>
                </a:cxn>
                <a:cxn ang="0">
                  <a:pos x="T4" y="T5"/>
                </a:cxn>
                <a:cxn ang="0">
                  <a:pos x="T6" y="T7"/>
                </a:cxn>
                <a:cxn ang="0">
                  <a:pos x="T8" y="T9"/>
                </a:cxn>
              </a:cxnLst>
              <a:rect l="0" t="0" r="r" b="b"/>
              <a:pathLst>
                <a:path w="9" h="8">
                  <a:moveTo>
                    <a:pt x="9" y="0"/>
                  </a:moveTo>
                  <a:lnTo>
                    <a:pt x="8" y="2"/>
                  </a:lnTo>
                  <a:lnTo>
                    <a:pt x="0" y="8"/>
                  </a:lnTo>
                  <a:lnTo>
                    <a:pt x="8" y="2"/>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2" name="Freeform 110">
              <a:extLst>
                <a:ext uri="{FF2B5EF4-FFF2-40B4-BE49-F238E27FC236}">
                  <a16:creationId xmlns:a16="http://schemas.microsoft.com/office/drawing/2014/main" id="{B691CBBF-E460-D540-AD3B-D46E7FCEEC88}"/>
                </a:ext>
              </a:extLst>
            </p:cNvPr>
            <p:cNvSpPr>
              <a:spLocks/>
            </p:cNvSpPr>
            <p:nvPr/>
          </p:nvSpPr>
          <p:spPr bwMode="auto">
            <a:xfrm>
              <a:off x="8531481" y="5976442"/>
              <a:ext cx="25879" cy="14094"/>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3" name="Freeform 111">
              <a:extLst>
                <a:ext uri="{FF2B5EF4-FFF2-40B4-BE49-F238E27FC236}">
                  <a16:creationId xmlns:a16="http://schemas.microsoft.com/office/drawing/2014/main" id="{7E95F6F9-26B2-00C2-7391-DC7B705BD380}"/>
                </a:ext>
              </a:extLst>
            </p:cNvPr>
            <p:cNvSpPr>
              <a:spLocks/>
            </p:cNvSpPr>
            <p:nvPr/>
          </p:nvSpPr>
          <p:spPr bwMode="auto">
            <a:xfrm>
              <a:off x="8531481" y="5976442"/>
              <a:ext cx="25879" cy="14094"/>
            </a:xfrm>
            <a:custGeom>
              <a:avLst/>
              <a:gdLst>
                <a:gd name="T0" fmla="*/ 15 w 15"/>
                <a:gd name="T1" fmla="*/ 5 h 9"/>
                <a:gd name="T2" fmla="*/ 8 w 15"/>
                <a:gd name="T3" fmla="*/ 7 h 9"/>
                <a:gd name="T4" fmla="*/ 0 w 15"/>
                <a:gd name="T5" fmla="*/ 0 h 9"/>
                <a:gd name="T6" fmla="*/ 0 w 15"/>
                <a:gd name="T7" fmla="*/ 0 h 9"/>
                <a:gd name="T8" fmla="*/ 4 w 15"/>
                <a:gd name="T9" fmla="*/ 7 h 9"/>
                <a:gd name="T10" fmla="*/ 8 w 15"/>
                <a:gd name="T11" fmla="*/ 9 h 9"/>
                <a:gd name="T12" fmla="*/ 15 w 15"/>
                <a:gd name="T13" fmla="*/ 5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5" y="5"/>
                  </a:moveTo>
                  <a:lnTo>
                    <a:pt x="8" y="7"/>
                  </a:lnTo>
                  <a:lnTo>
                    <a:pt x="0" y="0"/>
                  </a:lnTo>
                  <a:lnTo>
                    <a:pt x="0" y="0"/>
                  </a:lnTo>
                  <a:lnTo>
                    <a:pt x="4" y="7"/>
                  </a:lnTo>
                  <a:lnTo>
                    <a:pt x="8" y="9"/>
                  </a:lnTo>
                  <a:lnTo>
                    <a:pt x="15" y="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4" name="Freeform 112">
              <a:extLst>
                <a:ext uri="{FF2B5EF4-FFF2-40B4-BE49-F238E27FC236}">
                  <a16:creationId xmlns:a16="http://schemas.microsoft.com/office/drawing/2014/main" id="{D7C92E29-4E6A-69B6-651E-92A693A2176C}"/>
                </a:ext>
              </a:extLst>
            </p:cNvPr>
            <p:cNvSpPr>
              <a:spLocks/>
            </p:cNvSpPr>
            <p:nvPr/>
          </p:nvSpPr>
          <p:spPr bwMode="auto">
            <a:xfrm>
              <a:off x="8843754" y="6123653"/>
              <a:ext cx="44856" cy="73605"/>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5" name="Freeform 113">
              <a:extLst>
                <a:ext uri="{FF2B5EF4-FFF2-40B4-BE49-F238E27FC236}">
                  <a16:creationId xmlns:a16="http://schemas.microsoft.com/office/drawing/2014/main" id="{30520D2E-5879-703A-311E-C67E1B490267}"/>
                </a:ext>
              </a:extLst>
            </p:cNvPr>
            <p:cNvSpPr>
              <a:spLocks/>
            </p:cNvSpPr>
            <p:nvPr/>
          </p:nvSpPr>
          <p:spPr bwMode="auto">
            <a:xfrm>
              <a:off x="8843754" y="6123653"/>
              <a:ext cx="44856" cy="73605"/>
            </a:xfrm>
            <a:custGeom>
              <a:avLst/>
              <a:gdLst>
                <a:gd name="T0" fmla="*/ 26 w 26"/>
                <a:gd name="T1" fmla="*/ 0 h 47"/>
                <a:gd name="T2" fmla="*/ 18 w 26"/>
                <a:gd name="T3" fmla="*/ 5 h 47"/>
                <a:gd name="T4" fmla="*/ 18 w 26"/>
                <a:gd name="T5" fmla="*/ 13 h 47"/>
                <a:gd name="T6" fmla="*/ 13 w 26"/>
                <a:gd name="T7" fmla="*/ 26 h 47"/>
                <a:gd name="T8" fmla="*/ 3 w 26"/>
                <a:gd name="T9" fmla="*/ 39 h 47"/>
                <a:gd name="T10" fmla="*/ 3 w 26"/>
                <a:gd name="T11" fmla="*/ 41 h 47"/>
                <a:gd name="T12" fmla="*/ 0 w 26"/>
                <a:gd name="T13" fmla="*/ 47 h 47"/>
                <a:gd name="T14" fmla="*/ 15 w 26"/>
                <a:gd name="T15" fmla="*/ 26 h 47"/>
                <a:gd name="T16" fmla="*/ 26 w 26"/>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47">
                  <a:moveTo>
                    <a:pt x="26" y="0"/>
                  </a:moveTo>
                  <a:lnTo>
                    <a:pt x="18" y="5"/>
                  </a:lnTo>
                  <a:lnTo>
                    <a:pt x="18" y="13"/>
                  </a:lnTo>
                  <a:lnTo>
                    <a:pt x="13" y="26"/>
                  </a:lnTo>
                  <a:lnTo>
                    <a:pt x="3" y="39"/>
                  </a:lnTo>
                  <a:lnTo>
                    <a:pt x="3" y="41"/>
                  </a:lnTo>
                  <a:lnTo>
                    <a:pt x="0" y="47"/>
                  </a:lnTo>
                  <a:lnTo>
                    <a:pt x="15" y="26"/>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6" name="Freeform 114">
              <a:extLst>
                <a:ext uri="{FF2B5EF4-FFF2-40B4-BE49-F238E27FC236}">
                  <a16:creationId xmlns:a16="http://schemas.microsoft.com/office/drawing/2014/main" id="{787DB67E-221F-7214-6DF3-2E389EEF1067}"/>
                </a:ext>
              </a:extLst>
            </p:cNvPr>
            <p:cNvSpPr>
              <a:spLocks/>
            </p:cNvSpPr>
            <p:nvPr/>
          </p:nvSpPr>
          <p:spPr bwMode="auto">
            <a:xfrm>
              <a:off x="8892063" y="6097030"/>
              <a:ext cx="3450" cy="10962"/>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7" name="Freeform 115">
              <a:extLst>
                <a:ext uri="{FF2B5EF4-FFF2-40B4-BE49-F238E27FC236}">
                  <a16:creationId xmlns:a16="http://schemas.microsoft.com/office/drawing/2014/main" id="{6540ED87-2AAB-E7A6-F1BB-579D7857913C}"/>
                </a:ext>
              </a:extLst>
            </p:cNvPr>
            <p:cNvSpPr>
              <a:spLocks/>
            </p:cNvSpPr>
            <p:nvPr/>
          </p:nvSpPr>
          <p:spPr bwMode="auto">
            <a:xfrm>
              <a:off x="8892063" y="6097030"/>
              <a:ext cx="3450" cy="10962"/>
            </a:xfrm>
            <a:custGeom>
              <a:avLst/>
              <a:gdLst>
                <a:gd name="T0" fmla="*/ 0 w 2"/>
                <a:gd name="T1" fmla="*/ 7 h 7"/>
                <a:gd name="T2" fmla="*/ 2 w 2"/>
                <a:gd name="T3" fmla="*/ 0 h 7"/>
                <a:gd name="T4" fmla="*/ 0 w 2"/>
                <a:gd name="T5" fmla="*/ 0 h 7"/>
                <a:gd name="T6" fmla="*/ 0 w 2"/>
                <a:gd name="T7" fmla="*/ 7 h 7"/>
              </a:gdLst>
              <a:ahLst/>
              <a:cxnLst>
                <a:cxn ang="0">
                  <a:pos x="T0" y="T1"/>
                </a:cxn>
                <a:cxn ang="0">
                  <a:pos x="T2" y="T3"/>
                </a:cxn>
                <a:cxn ang="0">
                  <a:pos x="T4" y="T5"/>
                </a:cxn>
                <a:cxn ang="0">
                  <a:pos x="T6" y="T7"/>
                </a:cxn>
              </a:cxnLst>
              <a:rect l="0" t="0" r="r" b="b"/>
              <a:pathLst>
                <a:path w="2" h="7">
                  <a:moveTo>
                    <a:pt x="0" y="7"/>
                  </a:moveTo>
                  <a:lnTo>
                    <a:pt x="2" y="0"/>
                  </a:lnTo>
                  <a:lnTo>
                    <a:pt x="0" y="0"/>
                  </a:lnTo>
                  <a:lnTo>
                    <a:pt x="0"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8" name="Freeform 7">
              <a:extLst>
                <a:ext uri="{FF2B5EF4-FFF2-40B4-BE49-F238E27FC236}">
                  <a16:creationId xmlns:a16="http://schemas.microsoft.com/office/drawing/2014/main" id="{D5211A7F-A64C-0FD2-96E6-7F532B2090B2}"/>
                </a:ext>
              </a:extLst>
            </p:cNvPr>
            <p:cNvSpPr>
              <a:spLocks/>
            </p:cNvSpPr>
            <p:nvPr/>
          </p:nvSpPr>
          <p:spPr bwMode="auto">
            <a:xfrm>
              <a:off x="2479916" y="2727194"/>
              <a:ext cx="3450" cy="3131"/>
            </a:xfrm>
            <a:custGeom>
              <a:avLst/>
              <a:gdLst>
                <a:gd name="T0" fmla="*/ 2 w 2"/>
                <a:gd name="T1" fmla="*/ 0 h 2"/>
                <a:gd name="T2" fmla="*/ 0 w 2"/>
                <a:gd name="T3" fmla="*/ 2 h 2"/>
                <a:gd name="T4" fmla="*/ 2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2"/>
                  </a:lnTo>
                  <a:lnTo>
                    <a:pt x="2" y="2"/>
                  </a:lnTo>
                  <a:lnTo>
                    <a:pt x="2"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29" name="Freeform 15">
              <a:extLst>
                <a:ext uri="{FF2B5EF4-FFF2-40B4-BE49-F238E27FC236}">
                  <a16:creationId xmlns:a16="http://schemas.microsoft.com/office/drawing/2014/main" id="{557B3F07-2D7E-A316-E12D-BB14D578421E}"/>
                </a:ext>
              </a:extLst>
            </p:cNvPr>
            <p:cNvSpPr>
              <a:spLocks/>
            </p:cNvSpPr>
            <p:nvPr/>
          </p:nvSpPr>
          <p:spPr bwMode="auto">
            <a:xfrm>
              <a:off x="2379166" y="2383881"/>
              <a:ext cx="1178360" cy="892660"/>
            </a:xfrm>
            <a:custGeom>
              <a:avLst/>
              <a:gdLst>
                <a:gd name="T0" fmla="*/ 465 w 683"/>
                <a:gd name="T1" fmla="*/ 549 h 570"/>
                <a:gd name="T2" fmla="*/ 604 w 683"/>
                <a:gd name="T3" fmla="*/ 374 h 570"/>
                <a:gd name="T4" fmla="*/ 613 w 683"/>
                <a:gd name="T5" fmla="*/ 348 h 570"/>
                <a:gd name="T6" fmla="*/ 607 w 683"/>
                <a:gd name="T7" fmla="*/ 329 h 570"/>
                <a:gd name="T8" fmla="*/ 604 w 683"/>
                <a:gd name="T9" fmla="*/ 303 h 570"/>
                <a:gd name="T10" fmla="*/ 630 w 683"/>
                <a:gd name="T11" fmla="*/ 275 h 570"/>
                <a:gd name="T12" fmla="*/ 639 w 683"/>
                <a:gd name="T13" fmla="*/ 256 h 570"/>
                <a:gd name="T14" fmla="*/ 679 w 683"/>
                <a:gd name="T15" fmla="*/ 203 h 570"/>
                <a:gd name="T16" fmla="*/ 666 w 683"/>
                <a:gd name="T17" fmla="*/ 169 h 570"/>
                <a:gd name="T18" fmla="*/ 660 w 683"/>
                <a:gd name="T19" fmla="*/ 149 h 570"/>
                <a:gd name="T20" fmla="*/ 498 w 683"/>
                <a:gd name="T21" fmla="*/ 121 h 570"/>
                <a:gd name="T22" fmla="*/ 466 w 683"/>
                <a:gd name="T23" fmla="*/ 115 h 570"/>
                <a:gd name="T24" fmla="*/ 433 w 683"/>
                <a:gd name="T25" fmla="*/ 117 h 570"/>
                <a:gd name="T26" fmla="*/ 399 w 683"/>
                <a:gd name="T27" fmla="*/ 122 h 570"/>
                <a:gd name="T28" fmla="*/ 378 w 683"/>
                <a:gd name="T29" fmla="*/ 113 h 570"/>
                <a:gd name="T30" fmla="*/ 337 w 683"/>
                <a:gd name="T31" fmla="*/ 115 h 570"/>
                <a:gd name="T32" fmla="*/ 322 w 683"/>
                <a:gd name="T33" fmla="*/ 102 h 570"/>
                <a:gd name="T34" fmla="*/ 295 w 683"/>
                <a:gd name="T35" fmla="*/ 94 h 570"/>
                <a:gd name="T36" fmla="*/ 275 w 683"/>
                <a:gd name="T37" fmla="*/ 100 h 570"/>
                <a:gd name="T38" fmla="*/ 247 w 683"/>
                <a:gd name="T39" fmla="*/ 96 h 570"/>
                <a:gd name="T40" fmla="*/ 226 w 683"/>
                <a:gd name="T41" fmla="*/ 87 h 570"/>
                <a:gd name="T42" fmla="*/ 224 w 683"/>
                <a:gd name="T43" fmla="*/ 34 h 570"/>
                <a:gd name="T44" fmla="*/ 207 w 683"/>
                <a:gd name="T45" fmla="*/ 19 h 570"/>
                <a:gd name="T46" fmla="*/ 194 w 683"/>
                <a:gd name="T47" fmla="*/ 17 h 570"/>
                <a:gd name="T48" fmla="*/ 175 w 683"/>
                <a:gd name="T49" fmla="*/ 8 h 570"/>
                <a:gd name="T50" fmla="*/ 162 w 683"/>
                <a:gd name="T51" fmla="*/ 4 h 570"/>
                <a:gd name="T52" fmla="*/ 162 w 683"/>
                <a:gd name="T53" fmla="*/ 10 h 570"/>
                <a:gd name="T54" fmla="*/ 151 w 683"/>
                <a:gd name="T55" fmla="*/ 8 h 570"/>
                <a:gd name="T56" fmla="*/ 143 w 683"/>
                <a:gd name="T57" fmla="*/ 30 h 570"/>
                <a:gd name="T58" fmla="*/ 139 w 683"/>
                <a:gd name="T59" fmla="*/ 51 h 570"/>
                <a:gd name="T60" fmla="*/ 132 w 683"/>
                <a:gd name="T61" fmla="*/ 70 h 570"/>
                <a:gd name="T62" fmla="*/ 130 w 683"/>
                <a:gd name="T63" fmla="*/ 79 h 570"/>
                <a:gd name="T64" fmla="*/ 122 w 683"/>
                <a:gd name="T65" fmla="*/ 100 h 570"/>
                <a:gd name="T66" fmla="*/ 113 w 683"/>
                <a:gd name="T67" fmla="*/ 126 h 570"/>
                <a:gd name="T68" fmla="*/ 92 w 683"/>
                <a:gd name="T69" fmla="*/ 173 h 570"/>
                <a:gd name="T70" fmla="*/ 89 w 683"/>
                <a:gd name="T71" fmla="*/ 186 h 570"/>
                <a:gd name="T72" fmla="*/ 68 w 683"/>
                <a:gd name="T73" fmla="*/ 241 h 570"/>
                <a:gd name="T74" fmla="*/ 68 w 683"/>
                <a:gd name="T75" fmla="*/ 252 h 570"/>
                <a:gd name="T76" fmla="*/ 57 w 683"/>
                <a:gd name="T77" fmla="*/ 262 h 570"/>
                <a:gd name="T78" fmla="*/ 47 w 683"/>
                <a:gd name="T79" fmla="*/ 284 h 570"/>
                <a:gd name="T80" fmla="*/ 51 w 683"/>
                <a:gd name="T81" fmla="*/ 284 h 570"/>
                <a:gd name="T82" fmla="*/ 47 w 683"/>
                <a:gd name="T83" fmla="*/ 284 h 570"/>
                <a:gd name="T84" fmla="*/ 36 w 683"/>
                <a:gd name="T85" fmla="*/ 288 h 570"/>
                <a:gd name="T86" fmla="*/ 10 w 683"/>
                <a:gd name="T87" fmla="*/ 346 h 570"/>
                <a:gd name="T88" fmla="*/ 6 w 683"/>
                <a:gd name="T89" fmla="*/ 376 h 570"/>
                <a:gd name="T90" fmla="*/ 2 w 683"/>
                <a:gd name="T91" fmla="*/ 418 h 570"/>
                <a:gd name="T92" fmla="*/ 184 w 683"/>
                <a:gd name="T93" fmla="*/ 4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3" h="570">
                  <a:moveTo>
                    <a:pt x="184" y="480"/>
                  </a:moveTo>
                  <a:lnTo>
                    <a:pt x="329" y="517"/>
                  </a:lnTo>
                  <a:lnTo>
                    <a:pt x="465" y="549"/>
                  </a:lnTo>
                  <a:lnTo>
                    <a:pt x="560" y="570"/>
                  </a:lnTo>
                  <a:lnTo>
                    <a:pt x="600" y="378"/>
                  </a:lnTo>
                  <a:lnTo>
                    <a:pt x="604" y="374"/>
                  </a:lnTo>
                  <a:lnTo>
                    <a:pt x="606" y="371"/>
                  </a:lnTo>
                  <a:lnTo>
                    <a:pt x="613" y="357"/>
                  </a:lnTo>
                  <a:lnTo>
                    <a:pt x="613" y="348"/>
                  </a:lnTo>
                  <a:lnTo>
                    <a:pt x="619" y="340"/>
                  </a:lnTo>
                  <a:lnTo>
                    <a:pt x="615" y="335"/>
                  </a:lnTo>
                  <a:lnTo>
                    <a:pt x="607" y="329"/>
                  </a:lnTo>
                  <a:lnTo>
                    <a:pt x="602" y="327"/>
                  </a:lnTo>
                  <a:lnTo>
                    <a:pt x="598" y="324"/>
                  </a:lnTo>
                  <a:lnTo>
                    <a:pt x="604" y="303"/>
                  </a:lnTo>
                  <a:lnTo>
                    <a:pt x="609" y="295"/>
                  </a:lnTo>
                  <a:lnTo>
                    <a:pt x="619" y="282"/>
                  </a:lnTo>
                  <a:lnTo>
                    <a:pt x="630" y="275"/>
                  </a:lnTo>
                  <a:lnTo>
                    <a:pt x="636" y="269"/>
                  </a:lnTo>
                  <a:lnTo>
                    <a:pt x="639" y="262"/>
                  </a:lnTo>
                  <a:lnTo>
                    <a:pt x="639" y="256"/>
                  </a:lnTo>
                  <a:lnTo>
                    <a:pt x="653" y="243"/>
                  </a:lnTo>
                  <a:lnTo>
                    <a:pt x="662" y="220"/>
                  </a:lnTo>
                  <a:lnTo>
                    <a:pt x="679" y="203"/>
                  </a:lnTo>
                  <a:lnTo>
                    <a:pt x="683" y="196"/>
                  </a:lnTo>
                  <a:lnTo>
                    <a:pt x="681" y="183"/>
                  </a:lnTo>
                  <a:lnTo>
                    <a:pt x="666" y="169"/>
                  </a:lnTo>
                  <a:lnTo>
                    <a:pt x="664" y="166"/>
                  </a:lnTo>
                  <a:lnTo>
                    <a:pt x="660" y="158"/>
                  </a:lnTo>
                  <a:lnTo>
                    <a:pt x="660" y="149"/>
                  </a:lnTo>
                  <a:lnTo>
                    <a:pt x="572" y="132"/>
                  </a:lnTo>
                  <a:lnTo>
                    <a:pt x="504" y="115"/>
                  </a:lnTo>
                  <a:lnTo>
                    <a:pt x="498" y="121"/>
                  </a:lnTo>
                  <a:lnTo>
                    <a:pt x="491" y="119"/>
                  </a:lnTo>
                  <a:lnTo>
                    <a:pt x="483" y="117"/>
                  </a:lnTo>
                  <a:lnTo>
                    <a:pt x="466" y="115"/>
                  </a:lnTo>
                  <a:lnTo>
                    <a:pt x="463" y="113"/>
                  </a:lnTo>
                  <a:lnTo>
                    <a:pt x="455" y="117"/>
                  </a:lnTo>
                  <a:lnTo>
                    <a:pt x="433" y="117"/>
                  </a:lnTo>
                  <a:lnTo>
                    <a:pt x="419" y="119"/>
                  </a:lnTo>
                  <a:lnTo>
                    <a:pt x="406" y="122"/>
                  </a:lnTo>
                  <a:lnTo>
                    <a:pt x="399" y="122"/>
                  </a:lnTo>
                  <a:lnTo>
                    <a:pt x="393" y="121"/>
                  </a:lnTo>
                  <a:lnTo>
                    <a:pt x="386" y="115"/>
                  </a:lnTo>
                  <a:lnTo>
                    <a:pt x="378" y="113"/>
                  </a:lnTo>
                  <a:lnTo>
                    <a:pt x="357" y="117"/>
                  </a:lnTo>
                  <a:lnTo>
                    <a:pt x="350" y="115"/>
                  </a:lnTo>
                  <a:lnTo>
                    <a:pt x="337" y="115"/>
                  </a:lnTo>
                  <a:lnTo>
                    <a:pt x="335" y="109"/>
                  </a:lnTo>
                  <a:lnTo>
                    <a:pt x="327" y="104"/>
                  </a:lnTo>
                  <a:lnTo>
                    <a:pt x="322" y="102"/>
                  </a:lnTo>
                  <a:lnTo>
                    <a:pt x="314" y="98"/>
                  </a:lnTo>
                  <a:lnTo>
                    <a:pt x="303" y="98"/>
                  </a:lnTo>
                  <a:lnTo>
                    <a:pt x="295" y="94"/>
                  </a:lnTo>
                  <a:lnTo>
                    <a:pt x="290" y="94"/>
                  </a:lnTo>
                  <a:lnTo>
                    <a:pt x="282" y="100"/>
                  </a:lnTo>
                  <a:lnTo>
                    <a:pt x="275" y="100"/>
                  </a:lnTo>
                  <a:lnTo>
                    <a:pt x="262" y="102"/>
                  </a:lnTo>
                  <a:lnTo>
                    <a:pt x="254" y="102"/>
                  </a:lnTo>
                  <a:lnTo>
                    <a:pt x="247" y="96"/>
                  </a:lnTo>
                  <a:lnTo>
                    <a:pt x="245" y="96"/>
                  </a:lnTo>
                  <a:lnTo>
                    <a:pt x="237" y="90"/>
                  </a:lnTo>
                  <a:lnTo>
                    <a:pt x="226" y="87"/>
                  </a:lnTo>
                  <a:lnTo>
                    <a:pt x="224" y="83"/>
                  </a:lnTo>
                  <a:lnTo>
                    <a:pt x="228" y="47"/>
                  </a:lnTo>
                  <a:lnTo>
                    <a:pt x="224" y="34"/>
                  </a:lnTo>
                  <a:lnTo>
                    <a:pt x="216" y="27"/>
                  </a:lnTo>
                  <a:lnTo>
                    <a:pt x="213" y="21"/>
                  </a:lnTo>
                  <a:lnTo>
                    <a:pt x="207" y="19"/>
                  </a:lnTo>
                  <a:lnTo>
                    <a:pt x="201" y="21"/>
                  </a:lnTo>
                  <a:lnTo>
                    <a:pt x="194" y="19"/>
                  </a:lnTo>
                  <a:lnTo>
                    <a:pt x="194" y="17"/>
                  </a:lnTo>
                  <a:lnTo>
                    <a:pt x="188" y="11"/>
                  </a:lnTo>
                  <a:lnTo>
                    <a:pt x="183" y="6"/>
                  </a:lnTo>
                  <a:lnTo>
                    <a:pt x="175" y="8"/>
                  </a:lnTo>
                  <a:lnTo>
                    <a:pt x="168" y="8"/>
                  </a:lnTo>
                  <a:lnTo>
                    <a:pt x="166" y="4"/>
                  </a:lnTo>
                  <a:lnTo>
                    <a:pt x="162" y="4"/>
                  </a:lnTo>
                  <a:lnTo>
                    <a:pt x="160" y="6"/>
                  </a:lnTo>
                  <a:lnTo>
                    <a:pt x="164" y="10"/>
                  </a:lnTo>
                  <a:lnTo>
                    <a:pt x="162" y="10"/>
                  </a:lnTo>
                  <a:lnTo>
                    <a:pt x="160" y="8"/>
                  </a:lnTo>
                  <a:lnTo>
                    <a:pt x="154" y="0"/>
                  </a:lnTo>
                  <a:lnTo>
                    <a:pt x="151" y="8"/>
                  </a:lnTo>
                  <a:lnTo>
                    <a:pt x="149" y="23"/>
                  </a:lnTo>
                  <a:lnTo>
                    <a:pt x="143" y="28"/>
                  </a:lnTo>
                  <a:lnTo>
                    <a:pt x="143" y="30"/>
                  </a:lnTo>
                  <a:lnTo>
                    <a:pt x="141" y="36"/>
                  </a:lnTo>
                  <a:lnTo>
                    <a:pt x="139" y="43"/>
                  </a:lnTo>
                  <a:lnTo>
                    <a:pt x="139" y="51"/>
                  </a:lnTo>
                  <a:lnTo>
                    <a:pt x="141" y="55"/>
                  </a:lnTo>
                  <a:lnTo>
                    <a:pt x="136" y="62"/>
                  </a:lnTo>
                  <a:lnTo>
                    <a:pt x="132" y="70"/>
                  </a:lnTo>
                  <a:lnTo>
                    <a:pt x="137" y="75"/>
                  </a:lnTo>
                  <a:lnTo>
                    <a:pt x="130" y="74"/>
                  </a:lnTo>
                  <a:lnTo>
                    <a:pt x="130" y="79"/>
                  </a:lnTo>
                  <a:lnTo>
                    <a:pt x="126" y="87"/>
                  </a:lnTo>
                  <a:lnTo>
                    <a:pt x="126" y="92"/>
                  </a:lnTo>
                  <a:lnTo>
                    <a:pt x="122" y="100"/>
                  </a:lnTo>
                  <a:lnTo>
                    <a:pt x="121" y="107"/>
                  </a:lnTo>
                  <a:lnTo>
                    <a:pt x="115" y="119"/>
                  </a:lnTo>
                  <a:lnTo>
                    <a:pt x="113" y="126"/>
                  </a:lnTo>
                  <a:lnTo>
                    <a:pt x="102" y="145"/>
                  </a:lnTo>
                  <a:lnTo>
                    <a:pt x="98" y="158"/>
                  </a:lnTo>
                  <a:lnTo>
                    <a:pt x="92" y="173"/>
                  </a:lnTo>
                  <a:lnTo>
                    <a:pt x="94" y="181"/>
                  </a:lnTo>
                  <a:lnTo>
                    <a:pt x="94" y="183"/>
                  </a:lnTo>
                  <a:lnTo>
                    <a:pt x="89" y="186"/>
                  </a:lnTo>
                  <a:lnTo>
                    <a:pt x="85" y="192"/>
                  </a:lnTo>
                  <a:lnTo>
                    <a:pt x="81" y="207"/>
                  </a:lnTo>
                  <a:lnTo>
                    <a:pt x="68" y="241"/>
                  </a:lnTo>
                  <a:lnTo>
                    <a:pt x="62" y="248"/>
                  </a:lnTo>
                  <a:lnTo>
                    <a:pt x="60" y="256"/>
                  </a:lnTo>
                  <a:lnTo>
                    <a:pt x="68" y="252"/>
                  </a:lnTo>
                  <a:lnTo>
                    <a:pt x="70" y="256"/>
                  </a:lnTo>
                  <a:lnTo>
                    <a:pt x="62" y="256"/>
                  </a:lnTo>
                  <a:lnTo>
                    <a:pt x="57" y="262"/>
                  </a:lnTo>
                  <a:lnTo>
                    <a:pt x="47" y="275"/>
                  </a:lnTo>
                  <a:lnTo>
                    <a:pt x="45" y="282"/>
                  </a:lnTo>
                  <a:lnTo>
                    <a:pt x="47" y="284"/>
                  </a:lnTo>
                  <a:lnTo>
                    <a:pt x="49" y="282"/>
                  </a:lnTo>
                  <a:lnTo>
                    <a:pt x="49" y="284"/>
                  </a:lnTo>
                  <a:lnTo>
                    <a:pt x="51" y="284"/>
                  </a:lnTo>
                  <a:lnTo>
                    <a:pt x="49" y="288"/>
                  </a:lnTo>
                  <a:lnTo>
                    <a:pt x="49" y="284"/>
                  </a:lnTo>
                  <a:lnTo>
                    <a:pt x="47" y="284"/>
                  </a:lnTo>
                  <a:lnTo>
                    <a:pt x="42" y="288"/>
                  </a:lnTo>
                  <a:lnTo>
                    <a:pt x="38" y="295"/>
                  </a:lnTo>
                  <a:lnTo>
                    <a:pt x="36" y="288"/>
                  </a:lnTo>
                  <a:lnTo>
                    <a:pt x="23" y="316"/>
                  </a:lnTo>
                  <a:lnTo>
                    <a:pt x="10" y="333"/>
                  </a:lnTo>
                  <a:lnTo>
                    <a:pt x="10" y="346"/>
                  </a:lnTo>
                  <a:lnTo>
                    <a:pt x="13" y="361"/>
                  </a:lnTo>
                  <a:lnTo>
                    <a:pt x="12" y="369"/>
                  </a:lnTo>
                  <a:lnTo>
                    <a:pt x="6" y="376"/>
                  </a:lnTo>
                  <a:lnTo>
                    <a:pt x="4" y="382"/>
                  </a:lnTo>
                  <a:lnTo>
                    <a:pt x="0" y="391"/>
                  </a:lnTo>
                  <a:lnTo>
                    <a:pt x="2" y="418"/>
                  </a:lnTo>
                  <a:lnTo>
                    <a:pt x="8" y="433"/>
                  </a:lnTo>
                  <a:lnTo>
                    <a:pt x="12" y="433"/>
                  </a:lnTo>
                  <a:lnTo>
                    <a:pt x="184" y="48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0" name="Freeform 16">
              <a:extLst>
                <a:ext uri="{FF2B5EF4-FFF2-40B4-BE49-F238E27FC236}">
                  <a16:creationId xmlns:a16="http://schemas.microsoft.com/office/drawing/2014/main" id="{259A9BF9-151F-DE7C-D820-5C95A444D007}"/>
                </a:ext>
              </a:extLst>
            </p:cNvPr>
            <p:cNvSpPr>
              <a:spLocks/>
            </p:cNvSpPr>
            <p:nvPr/>
          </p:nvSpPr>
          <p:spPr bwMode="auto">
            <a:xfrm>
              <a:off x="2483366" y="2730325"/>
              <a:ext cx="3450" cy="6264"/>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1" name="Freeform 17">
              <a:extLst>
                <a:ext uri="{FF2B5EF4-FFF2-40B4-BE49-F238E27FC236}">
                  <a16:creationId xmlns:a16="http://schemas.microsoft.com/office/drawing/2014/main" id="{C97DF684-698D-2435-9A79-1B2DAB51BBB6}"/>
                </a:ext>
              </a:extLst>
            </p:cNvPr>
            <p:cNvSpPr>
              <a:spLocks/>
            </p:cNvSpPr>
            <p:nvPr/>
          </p:nvSpPr>
          <p:spPr bwMode="auto">
            <a:xfrm>
              <a:off x="2483366" y="2730325"/>
              <a:ext cx="3450" cy="6264"/>
            </a:xfrm>
            <a:custGeom>
              <a:avLst/>
              <a:gdLst>
                <a:gd name="T0" fmla="*/ 2 w 2"/>
                <a:gd name="T1" fmla="*/ 0 h 4"/>
                <a:gd name="T2" fmla="*/ 0 w 2"/>
                <a:gd name="T3" fmla="*/ 0 h 4"/>
                <a:gd name="T4" fmla="*/ 0 w 2"/>
                <a:gd name="T5" fmla="*/ 4 h 4"/>
                <a:gd name="T6" fmla="*/ 2 w 2"/>
                <a:gd name="T7" fmla="*/ 0 h 4"/>
              </a:gdLst>
              <a:ahLst/>
              <a:cxnLst>
                <a:cxn ang="0">
                  <a:pos x="T0" y="T1"/>
                </a:cxn>
                <a:cxn ang="0">
                  <a:pos x="T2" y="T3"/>
                </a:cxn>
                <a:cxn ang="0">
                  <a:pos x="T4" y="T5"/>
                </a:cxn>
                <a:cxn ang="0">
                  <a:pos x="T6" y="T7"/>
                </a:cxn>
              </a:cxnLst>
              <a:rect l="0" t="0" r="r" b="b"/>
              <a:pathLst>
                <a:path w="2" h="4">
                  <a:moveTo>
                    <a:pt x="2" y="0"/>
                  </a:moveTo>
                  <a:lnTo>
                    <a:pt x="0" y="0"/>
                  </a:lnTo>
                  <a:lnTo>
                    <a:pt x="0" y="4"/>
                  </a:lnTo>
                  <a:lnTo>
                    <a:pt x="2"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2" name="Freeform 18">
              <a:extLst>
                <a:ext uri="{FF2B5EF4-FFF2-40B4-BE49-F238E27FC236}">
                  <a16:creationId xmlns:a16="http://schemas.microsoft.com/office/drawing/2014/main" id="{791F4EC2-02E7-9641-7E79-D40DCD79C2AB}"/>
                </a:ext>
              </a:extLst>
            </p:cNvPr>
            <p:cNvSpPr>
              <a:spLocks/>
            </p:cNvSpPr>
            <p:nvPr/>
          </p:nvSpPr>
          <p:spPr bwMode="auto">
            <a:xfrm>
              <a:off x="2555145" y="3782384"/>
              <a:ext cx="15527" cy="23490"/>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3" name="Freeform 19">
              <a:extLst>
                <a:ext uri="{FF2B5EF4-FFF2-40B4-BE49-F238E27FC236}">
                  <a16:creationId xmlns:a16="http://schemas.microsoft.com/office/drawing/2014/main" id="{73313706-671D-7B40-1D4A-8F7548F9D723}"/>
                </a:ext>
              </a:extLst>
            </p:cNvPr>
            <p:cNvSpPr>
              <a:spLocks/>
            </p:cNvSpPr>
            <p:nvPr/>
          </p:nvSpPr>
          <p:spPr bwMode="auto">
            <a:xfrm>
              <a:off x="2555145" y="3782384"/>
              <a:ext cx="15527" cy="23490"/>
            </a:xfrm>
            <a:custGeom>
              <a:avLst/>
              <a:gdLst>
                <a:gd name="T0" fmla="*/ 9 w 9"/>
                <a:gd name="T1" fmla="*/ 13 h 15"/>
                <a:gd name="T2" fmla="*/ 5 w 9"/>
                <a:gd name="T3" fmla="*/ 8 h 15"/>
                <a:gd name="T4" fmla="*/ 0 w 9"/>
                <a:gd name="T5" fmla="*/ 0 h 15"/>
                <a:gd name="T6" fmla="*/ 9 w 9"/>
                <a:gd name="T7" fmla="*/ 15 h 15"/>
                <a:gd name="T8" fmla="*/ 9 w 9"/>
                <a:gd name="T9" fmla="*/ 13 h 15"/>
              </a:gdLst>
              <a:ahLst/>
              <a:cxnLst>
                <a:cxn ang="0">
                  <a:pos x="T0" y="T1"/>
                </a:cxn>
                <a:cxn ang="0">
                  <a:pos x="T2" y="T3"/>
                </a:cxn>
                <a:cxn ang="0">
                  <a:pos x="T4" y="T5"/>
                </a:cxn>
                <a:cxn ang="0">
                  <a:pos x="T6" y="T7"/>
                </a:cxn>
                <a:cxn ang="0">
                  <a:pos x="T8" y="T9"/>
                </a:cxn>
              </a:cxnLst>
              <a:rect l="0" t="0" r="r" b="b"/>
              <a:pathLst>
                <a:path w="9" h="15">
                  <a:moveTo>
                    <a:pt x="9" y="13"/>
                  </a:moveTo>
                  <a:lnTo>
                    <a:pt x="5" y="8"/>
                  </a:lnTo>
                  <a:lnTo>
                    <a:pt x="0" y="0"/>
                  </a:lnTo>
                  <a:lnTo>
                    <a:pt x="9" y="15"/>
                  </a:lnTo>
                  <a:lnTo>
                    <a:pt x="9" y="1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34" name="Group 33">
              <a:extLst>
                <a:ext uri="{FF2B5EF4-FFF2-40B4-BE49-F238E27FC236}">
                  <a16:creationId xmlns:a16="http://schemas.microsoft.com/office/drawing/2014/main" id="{2FC01D7A-C201-99D0-298F-42A4601641BA}"/>
                </a:ext>
              </a:extLst>
            </p:cNvPr>
            <p:cNvGrpSpPr/>
            <p:nvPr/>
          </p:nvGrpSpPr>
          <p:grpSpPr>
            <a:xfrm>
              <a:off x="2636243" y="1975088"/>
              <a:ext cx="976509" cy="642079"/>
              <a:chOff x="1447471" y="2353900"/>
              <a:chExt cx="788032" cy="518163"/>
            </a:xfrm>
            <a:grpFill/>
          </p:grpSpPr>
          <p:sp>
            <p:nvSpPr>
              <p:cNvPr id="1191" name="Freeform 8">
                <a:extLst>
                  <a:ext uri="{FF2B5EF4-FFF2-40B4-BE49-F238E27FC236}">
                    <a16:creationId xmlns:a16="http://schemas.microsoft.com/office/drawing/2014/main" id="{1B88D4EE-67CE-598C-B2AF-B8CBE912E311}"/>
                  </a:ext>
                </a:extLst>
              </p:cNvPr>
              <p:cNvSpPr>
                <a:spLocks/>
              </p:cNvSpPr>
              <p:nvPr/>
            </p:nvSpPr>
            <p:spPr bwMode="auto">
              <a:xfrm>
                <a:off x="1622897" y="2391814"/>
                <a:ext cx="15316" cy="2148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2" name="Freeform 9">
                <a:extLst>
                  <a:ext uri="{FF2B5EF4-FFF2-40B4-BE49-F238E27FC236}">
                    <a16:creationId xmlns:a16="http://schemas.microsoft.com/office/drawing/2014/main" id="{A7B2449D-CE66-5BD3-A090-6B234AE8E34B}"/>
                  </a:ext>
                </a:extLst>
              </p:cNvPr>
              <p:cNvSpPr>
                <a:spLocks/>
              </p:cNvSpPr>
              <p:nvPr/>
            </p:nvSpPr>
            <p:spPr bwMode="auto">
              <a:xfrm>
                <a:off x="1622897" y="2391814"/>
                <a:ext cx="15316" cy="21485"/>
              </a:xfrm>
              <a:custGeom>
                <a:avLst/>
                <a:gdLst>
                  <a:gd name="T0" fmla="*/ 9 w 11"/>
                  <a:gd name="T1" fmla="*/ 17 h 17"/>
                  <a:gd name="T2" fmla="*/ 11 w 11"/>
                  <a:gd name="T3" fmla="*/ 9 h 17"/>
                  <a:gd name="T4" fmla="*/ 5 w 11"/>
                  <a:gd name="T5" fmla="*/ 4 h 17"/>
                  <a:gd name="T6" fmla="*/ 2 w 11"/>
                  <a:gd name="T7" fmla="*/ 0 h 17"/>
                  <a:gd name="T8" fmla="*/ 0 w 11"/>
                  <a:gd name="T9" fmla="*/ 9 h 17"/>
                  <a:gd name="T10" fmla="*/ 3 w 11"/>
                  <a:gd name="T11" fmla="*/ 17 h 17"/>
                  <a:gd name="T12" fmla="*/ 9 w 1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1" h="17">
                    <a:moveTo>
                      <a:pt x="9" y="17"/>
                    </a:moveTo>
                    <a:lnTo>
                      <a:pt x="11" y="9"/>
                    </a:lnTo>
                    <a:lnTo>
                      <a:pt x="5" y="4"/>
                    </a:lnTo>
                    <a:lnTo>
                      <a:pt x="2" y="0"/>
                    </a:lnTo>
                    <a:lnTo>
                      <a:pt x="0" y="9"/>
                    </a:lnTo>
                    <a:lnTo>
                      <a:pt x="3" y="17"/>
                    </a:lnTo>
                    <a:lnTo>
                      <a:pt x="9" y="1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3" name="Freeform 10">
                <a:extLst>
                  <a:ext uri="{FF2B5EF4-FFF2-40B4-BE49-F238E27FC236}">
                    <a16:creationId xmlns:a16="http://schemas.microsoft.com/office/drawing/2014/main" id="{5971DFFF-C3AA-D924-C69C-CEE8A02C120C}"/>
                  </a:ext>
                </a:extLst>
              </p:cNvPr>
              <p:cNvSpPr>
                <a:spLocks/>
              </p:cNvSpPr>
              <p:nvPr/>
            </p:nvSpPr>
            <p:spPr bwMode="auto">
              <a:xfrm>
                <a:off x="1646567" y="2386759"/>
                <a:ext cx="18100" cy="15165"/>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4" name="Freeform 11">
                <a:extLst>
                  <a:ext uri="{FF2B5EF4-FFF2-40B4-BE49-F238E27FC236}">
                    <a16:creationId xmlns:a16="http://schemas.microsoft.com/office/drawing/2014/main" id="{2103A617-3048-0171-7584-7FDD142CED11}"/>
                  </a:ext>
                </a:extLst>
              </p:cNvPr>
              <p:cNvSpPr>
                <a:spLocks/>
              </p:cNvSpPr>
              <p:nvPr/>
            </p:nvSpPr>
            <p:spPr bwMode="auto">
              <a:xfrm>
                <a:off x="1646567" y="2386759"/>
                <a:ext cx="18100" cy="15165"/>
              </a:xfrm>
              <a:custGeom>
                <a:avLst/>
                <a:gdLst>
                  <a:gd name="T0" fmla="*/ 7 w 13"/>
                  <a:gd name="T1" fmla="*/ 6 h 12"/>
                  <a:gd name="T2" fmla="*/ 9 w 13"/>
                  <a:gd name="T3" fmla="*/ 12 h 12"/>
                  <a:gd name="T4" fmla="*/ 13 w 13"/>
                  <a:gd name="T5" fmla="*/ 6 h 12"/>
                  <a:gd name="T6" fmla="*/ 7 w 13"/>
                  <a:gd name="T7" fmla="*/ 0 h 12"/>
                  <a:gd name="T8" fmla="*/ 3 w 13"/>
                  <a:gd name="T9" fmla="*/ 0 h 12"/>
                  <a:gd name="T10" fmla="*/ 0 w 13"/>
                  <a:gd name="T11" fmla="*/ 8 h 12"/>
                  <a:gd name="T12" fmla="*/ 5 w 13"/>
                  <a:gd name="T13" fmla="*/ 12 h 12"/>
                  <a:gd name="T14" fmla="*/ 7 w 1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7" y="6"/>
                    </a:moveTo>
                    <a:lnTo>
                      <a:pt x="9" y="12"/>
                    </a:lnTo>
                    <a:lnTo>
                      <a:pt x="13" y="6"/>
                    </a:lnTo>
                    <a:lnTo>
                      <a:pt x="7" y="0"/>
                    </a:lnTo>
                    <a:lnTo>
                      <a:pt x="3" y="0"/>
                    </a:lnTo>
                    <a:lnTo>
                      <a:pt x="0" y="8"/>
                    </a:lnTo>
                    <a:lnTo>
                      <a:pt x="5" y="12"/>
                    </a:lnTo>
                    <a:lnTo>
                      <a:pt x="7"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5" name="Freeform 12">
                <a:extLst>
                  <a:ext uri="{FF2B5EF4-FFF2-40B4-BE49-F238E27FC236}">
                    <a16:creationId xmlns:a16="http://schemas.microsoft.com/office/drawing/2014/main" id="{C6855CE4-70EB-F52B-5F8B-6CCCFF1B35E2}"/>
                  </a:ext>
                </a:extLst>
              </p:cNvPr>
              <p:cNvSpPr>
                <a:spLocks/>
              </p:cNvSpPr>
              <p:nvPr/>
            </p:nvSpPr>
            <p:spPr bwMode="auto">
              <a:xfrm>
                <a:off x="1649351" y="2434784"/>
                <a:ext cx="30630" cy="65718"/>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6" name="Freeform 13">
                <a:extLst>
                  <a:ext uri="{FF2B5EF4-FFF2-40B4-BE49-F238E27FC236}">
                    <a16:creationId xmlns:a16="http://schemas.microsoft.com/office/drawing/2014/main" id="{AB5C2A5D-225F-B2FF-93D2-29C32AFC9863}"/>
                  </a:ext>
                </a:extLst>
              </p:cNvPr>
              <p:cNvSpPr>
                <a:spLocks/>
              </p:cNvSpPr>
              <p:nvPr/>
            </p:nvSpPr>
            <p:spPr bwMode="auto">
              <a:xfrm>
                <a:off x="1649351" y="2434784"/>
                <a:ext cx="30630" cy="65718"/>
              </a:xfrm>
              <a:custGeom>
                <a:avLst/>
                <a:gdLst>
                  <a:gd name="T0" fmla="*/ 20 w 22"/>
                  <a:gd name="T1" fmla="*/ 7 h 52"/>
                  <a:gd name="T2" fmla="*/ 16 w 22"/>
                  <a:gd name="T3" fmla="*/ 0 h 52"/>
                  <a:gd name="T4" fmla="*/ 15 w 22"/>
                  <a:gd name="T5" fmla="*/ 0 h 52"/>
                  <a:gd name="T6" fmla="*/ 7 w 22"/>
                  <a:gd name="T7" fmla="*/ 5 h 52"/>
                  <a:gd name="T8" fmla="*/ 0 w 22"/>
                  <a:gd name="T9" fmla="*/ 13 h 52"/>
                  <a:gd name="T10" fmla="*/ 3 w 22"/>
                  <a:gd name="T11" fmla="*/ 21 h 52"/>
                  <a:gd name="T12" fmla="*/ 9 w 22"/>
                  <a:gd name="T13" fmla="*/ 28 h 52"/>
                  <a:gd name="T14" fmla="*/ 7 w 22"/>
                  <a:gd name="T15" fmla="*/ 34 h 52"/>
                  <a:gd name="T16" fmla="*/ 9 w 22"/>
                  <a:gd name="T17" fmla="*/ 41 h 52"/>
                  <a:gd name="T18" fmla="*/ 16 w 22"/>
                  <a:gd name="T19" fmla="*/ 49 h 52"/>
                  <a:gd name="T20" fmla="*/ 16 w 22"/>
                  <a:gd name="T21" fmla="*/ 52 h 52"/>
                  <a:gd name="T22" fmla="*/ 22 w 22"/>
                  <a:gd name="T23" fmla="*/ 49 h 52"/>
                  <a:gd name="T24" fmla="*/ 22 w 22"/>
                  <a:gd name="T25" fmla="*/ 43 h 52"/>
                  <a:gd name="T26" fmla="*/ 18 w 22"/>
                  <a:gd name="T27" fmla="*/ 36 h 52"/>
                  <a:gd name="T28" fmla="*/ 11 w 22"/>
                  <a:gd name="T29" fmla="*/ 36 h 52"/>
                  <a:gd name="T30" fmla="*/ 11 w 22"/>
                  <a:gd name="T31" fmla="*/ 21 h 52"/>
                  <a:gd name="T32" fmla="*/ 5 w 22"/>
                  <a:gd name="T33" fmla="*/ 13 h 52"/>
                  <a:gd name="T34" fmla="*/ 13 w 22"/>
                  <a:gd name="T35" fmla="*/ 9 h 52"/>
                  <a:gd name="T36" fmla="*/ 20 w 22"/>
                  <a:gd name="T37"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52">
                    <a:moveTo>
                      <a:pt x="20" y="7"/>
                    </a:moveTo>
                    <a:lnTo>
                      <a:pt x="16" y="0"/>
                    </a:lnTo>
                    <a:lnTo>
                      <a:pt x="15" y="0"/>
                    </a:lnTo>
                    <a:lnTo>
                      <a:pt x="7" y="5"/>
                    </a:lnTo>
                    <a:lnTo>
                      <a:pt x="0" y="13"/>
                    </a:lnTo>
                    <a:lnTo>
                      <a:pt x="3" y="21"/>
                    </a:lnTo>
                    <a:lnTo>
                      <a:pt x="9" y="28"/>
                    </a:lnTo>
                    <a:lnTo>
                      <a:pt x="7" y="34"/>
                    </a:lnTo>
                    <a:lnTo>
                      <a:pt x="9" y="41"/>
                    </a:lnTo>
                    <a:lnTo>
                      <a:pt x="16" y="49"/>
                    </a:lnTo>
                    <a:lnTo>
                      <a:pt x="16" y="52"/>
                    </a:lnTo>
                    <a:lnTo>
                      <a:pt x="22" y="49"/>
                    </a:lnTo>
                    <a:lnTo>
                      <a:pt x="22" y="43"/>
                    </a:lnTo>
                    <a:lnTo>
                      <a:pt x="18" y="36"/>
                    </a:lnTo>
                    <a:lnTo>
                      <a:pt x="11" y="36"/>
                    </a:lnTo>
                    <a:lnTo>
                      <a:pt x="11" y="21"/>
                    </a:lnTo>
                    <a:lnTo>
                      <a:pt x="5" y="13"/>
                    </a:lnTo>
                    <a:lnTo>
                      <a:pt x="13" y="9"/>
                    </a:lnTo>
                    <a:lnTo>
                      <a:pt x="20"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7" name="Freeform 20">
                <a:extLst>
                  <a:ext uri="{FF2B5EF4-FFF2-40B4-BE49-F238E27FC236}">
                    <a16:creationId xmlns:a16="http://schemas.microsoft.com/office/drawing/2014/main" id="{79E10209-0067-785F-B670-7ADE5ACEC51B}"/>
                  </a:ext>
                </a:extLst>
              </p:cNvPr>
              <p:cNvSpPr>
                <a:spLocks/>
              </p:cNvSpPr>
              <p:nvPr/>
            </p:nvSpPr>
            <p:spPr bwMode="auto">
              <a:xfrm>
                <a:off x="1447471" y="2353900"/>
                <a:ext cx="788032" cy="518163"/>
              </a:xfrm>
              <a:custGeom>
                <a:avLst/>
                <a:gdLst>
                  <a:gd name="T0" fmla="*/ 75 w 566"/>
                  <a:gd name="T1" fmla="*/ 344 h 410"/>
                  <a:gd name="T2" fmla="*/ 98 w 566"/>
                  <a:gd name="T3" fmla="*/ 357 h 410"/>
                  <a:gd name="T4" fmla="*/ 133 w 566"/>
                  <a:gd name="T5" fmla="*/ 361 h 410"/>
                  <a:gd name="T6" fmla="*/ 165 w 566"/>
                  <a:gd name="T7" fmla="*/ 359 h 410"/>
                  <a:gd name="T8" fmla="*/ 188 w 566"/>
                  <a:gd name="T9" fmla="*/ 376 h 410"/>
                  <a:gd name="T10" fmla="*/ 237 w 566"/>
                  <a:gd name="T11" fmla="*/ 376 h 410"/>
                  <a:gd name="T12" fmla="*/ 270 w 566"/>
                  <a:gd name="T13" fmla="*/ 380 h 410"/>
                  <a:gd name="T14" fmla="*/ 317 w 566"/>
                  <a:gd name="T15" fmla="*/ 376 h 410"/>
                  <a:gd name="T16" fmla="*/ 355 w 566"/>
                  <a:gd name="T17" fmla="*/ 376 h 410"/>
                  <a:gd name="T18" fmla="*/ 511 w 566"/>
                  <a:gd name="T19" fmla="*/ 383 h 410"/>
                  <a:gd name="T20" fmla="*/ 564 w 566"/>
                  <a:gd name="T21" fmla="*/ 100 h 410"/>
                  <a:gd name="T22" fmla="*/ 263 w 566"/>
                  <a:gd name="T23" fmla="*/ 24 h 410"/>
                  <a:gd name="T24" fmla="*/ 165 w 566"/>
                  <a:gd name="T25" fmla="*/ 17 h 410"/>
                  <a:gd name="T26" fmla="*/ 176 w 566"/>
                  <a:gd name="T27" fmla="*/ 38 h 410"/>
                  <a:gd name="T28" fmla="*/ 173 w 566"/>
                  <a:gd name="T29" fmla="*/ 53 h 410"/>
                  <a:gd name="T30" fmla="*/ 158 w 566"/>
                  <a:gd name="T31" fmla="*/ 62 h 410"/>
                  <a:gd name="T32" fmla="*/ 171 w 566"/>
                  <a:gd name="T33" fmla="*/ 83 h 410"/>
                  <a:gd name="T34" fmla="*/ 175 w 566"/>
                  <a:gd name="T35" fmla="*/ 115 h 410"/>
                  <a:gd name="T36" fmla="*/ 154 w 566"/>
                  <a:gd name="T37" fmla="*/ 141 h 410"/>
                  <a:gd name="T38" fmla="*/ 146 w 566"/>
                  <a:gd name="T39" fmla="*/ 177 h 410"/>
                  <a:gd name="T40" fmla="*/ 116 w 566"/>
                  <a:gd name="T41" fmla="*/ 192 h 410"/>
                  <a:gd name="T42" fmla="*/ 99 w 566"/>
                  <a:gd name="T43" fmla="*/ 190 h 410"/>
                  <a:gd name="T44" fmla="*/ 107 w 566"/>
                  <a:gd name="T45" fmla="*/ 175 h 410"/>
                  <a:gd name="T46" fmla="*/ 116 w 566"/>
                  <a:gd name="T47" fmla="*/ 186 h 410"/>
                  <a:gd name="T48" fmla="*/ 131 w 566"/>
                  <a:gd name="T49" fmla="*/ 167 h 410"/>
                  <a:gd name="T50" fmla="*/ 141 w 566"/>
                  <a:gd name="T51" fmla="*/ 147 h 410"/>
                  <a:gd name="T52" fmla="*/ 141 w 566"/>
                  <a:gd name="T53" fmla="*/ 137 h 410"/>
                  <a:gd name="T54" fmla="*/ 154 w 566"/>
                  <a:gd name="T55" fmla="*/ 120 h 410"/>
                  <a:gd name="T56" fmla="*/ 114 w 566"/>
                  <a:gd name="T57" fmla="*/ 139 h 410"/>
                  <a:gd name="T58" fmla="*/ 116 w 566"/>
                  <a:gd name="T59" fmla="*/ 158 h 410"/>
                  <a:gd name="T60" fmla="*/ 114 w 566"/>
                  <a:gd name="T61" fmla="*/ 137 h 410"/>
                  <a:gd name="T62" fmla="*/ 131 w 566"/>
                  <a:gd name="T63" fmla="*/ 132 h 410"/>
                  <a:gd name="T64" fmla="*/ 141 w 566"/>
                  <a:gd name="T65" fmla="*/ 92 h 410"/>
                  <a:gd name="T66" fmla="*/ 129 w 566"/>
                  <a:gd name="T67" fmla="*/ 86 h 410"/>
                  <a:gd name="T68" fmla="*/ 113 w 566"/>
                  <a:gd name="T69" fmla="*/ 77 h 410"/>
                  <a:gd name="T70" fmla="*/ 77 w 566"/>
                  <a:gd name="T71" fmla="*/ 64 h 410"/>
                  <a:gd name="T72" fmla="*/ 41 w 566"/>
                  <a:gd name="T73" fmla="*/ 45 h 410"/>
                  <a:gd name="T74" fmla="*/ 17 w 566"/>
                  <a:gd name="T75" fmla="*/ 30 h 410"/>
                  <a:gd name="T76" fmla="*/ 7 w 566"/>
                  <a:gd name="T77" fmla="*/ 53 h 410"/>
                  <a:gd name="T78" fmla="*/ 13 w 566"/>
                  <a:gd name="T79" fmla="*/ 83 h 410"/>
                  <a:gd name="T80" fmla="*/ 17 w 566"/>
                  <a:gd name="T81" fmla="*/ 148 h 410"/>
                  <a:gd name="T82" fmla="*/ 17 w 566"/>
                  <a:gd name="T83" fmla="*/ 171 h 410"/>
                  <a:gd name="T84" fmla="*/ 24 w 566"/>
                  <a:gd name="T85" fmla="*/ 188 h 410"/>
                  <a:gd name="T86" fmla="*/ 13 w 566"/>
                  <a:gd name="T87" fmla="*/ 207 h 410"/>
                  <a:gd name="T88" fmla="*/ 28 w 566"/>
                  <a:gd name="T89" fmla="*/ 216 h 410"/>
                  <a:gd name="T90" fmla="*/ 13 w 566"/>
                  <a:gd name="T91" fmla="*/ 233 h 410"/>
                  <a:gd name="T92" fmla="*/ 5 w 566"/>
                  <a:gd name="T93" fmla="*/ 237 h 410"/>
                  <a:gd name="T94" fmla="*/ 5 w 566"/>
                  <a:gd name="T95" fmla="*/ 252 h 410"/>
                  <a:gd name="T96" fmla="*/ 35 w 566"/>
                  <a:gd name="T97" fmla="*/ 263 h 410"/>
                  <a:gd name="T98" fmla="*/ 45 w 566"/>
                  <a:gd name="T99" fmla="*/ 272 h 410"/>
                  <a:gd name="T100" fmla="*/ 67 w 566"/>
                  <a:gd name="T101" fmla="*/ 288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66" h="410">
                    <a:moveTo>
                      <a:pt x="67" y="288"/>
                    </a:moveTo>
                    <a:lnTo>
                      <a:pt x="75" y="295"/>
                    </a:lnTo>
                    <a:lnTo>
                      <a:pt x="79" y="308"/>
                    </a:lnTo>
                    <a:lnTo>
                      <a:pt x="75" y="344"/>
                    </a:lnTo>
                    <a:lnTo>
                      <a:pt x="77" y="348"/>
                    </a:lnTo>
                    <a:lnTo>
                      <a:pt x="88" y="351"/>
                    </a:lnTo>
                    <a:lnTo>
                      <a:pt x="96" y="357"/>
                    </a:lnTo>
                    <a:lnTo>
                      <a:pt x="98" y="357"/>
                    </a:lnTo>
                    <a:lnTo>
                      <a:pt x="105" y="363"/>
                    </a:lnTo>
                    <a:lnTo>
                      <a:pt x="113" y="363"/>
                    </a:lnTo>
                    <a:lnTo>
                      <a:pt x="126" y="361"/>
                    </a:lnTo>
                    <a:lnTo>
                      <a:pt x="133" y="361"/>
                    </a:lnTo>
                    <a:lnTo>
                      <a:pt x="141" y="355"/>
                    </a:lnTo>
                    <a:lnTo>
                      <a:pt x="146" y="355"/>
                    </a:lnTo>
                    <a:lnTo>
                      <a:pt x="154" y="359"/>
                    </a:lnTo>
                    <a:lnTo>
                      <a:pt x="165" y="359"/>
                    </a:lnTo>
                    <a:lnTo>
                      <a:pt x="173" y="363"/>
                    </a:lnTo>
                    <a:lnTo>
                      <a:pt x="178" y="365"/>
                    </a:lnTo>
                    <a:lnTo>
                      <a:pt x="186" y="370"/>
                    </a:lnTo>
                    <a:lnTo>
                      <a:pt x="188" y="376"/>
                    </a:lnTo>
                    <a:lnTo>
                      <a:pt x="201" y="376"/>
                    </a:lnTo>
                    <a:lnTo>
                      <a:pt x="208" y="378"/>
                    </a:lnTo>
                    <a:lnTo>
                      <a:pt x="229" y="374"/>
                    </a:lnTo>
                    <a:lnTo>
                      <a:pt x="237" y="376"/>
                    </a:lnTo>
                    <a:lnTo>
                      <a:pt x="244" y="382"/>
                    </a:lnTo>
                    <a:lnTo>
                      <a:pt x="250" y="383"/>
                    </a:lnTo>
                    <a:lnTo>
                      <a:pt x="257" y="383"/>
                    </a:lnTo>
                    <a:lnTo>
                      <a:pt x="270" y="380"/>
                    </a:lnTo>
                    <a:lnTo>
                      <a:pt x="284" y="378"/>
                    </a:lnTo>
                    <a:lnTo>
                      <a:pt x="306" y="378"/>
                    </a:lnTo>
                    <a:lnTo>
                      <a:pt x="314" y="374"/>
                    </a:lnTo>
                    <a:lnTo>
                      <a:pt x="317" y="376"/>
                    </a:lnTo>
                    <a:lnTo>
                      <a:pt x="334" y="378"/>
                    </a:lnTo>
                    <a:lnTo>
                      <a:pt x="342" y="380"/>
                    </a:lnTo>
                    <a:lnTo>
                      <a:pt x="349" y="382"/>
                    </a:lnTo>
                    <a:lnTo>
                      <a:pt x="355" y="376"/>
                    </a:lnTo>
                    <a:lnTo>
                      <a:pt x="423" y="393"/>
                    </a:lnTo>
                    <a:lnTo>
                      <a:pt x="511" y="410"/>
                    </a:lnTo>
                    <a:lnTo>
                      <a:pt x="509" y="404"/>
                    </a:lnTo>
                    <a:lnTo>
                      <a:pt x="511" y="383"/>
                    </a:lnTo>
                    <a:lnTo>
                      <a:pt x="507" y="368"/>
                    </a:lnTo>
                    <a:lnTo>
                      <a:pt x="511" y="363"/>
                    </a:lnTo>
                    <a:lnTo>
                      <a:pt x="513" y="340"/>
                    </a:lnTo>
                    <a:lnTo>
                      <a:pt x="564" y="100"/>
                    </a:lnTo>
                    <a:lnTo>
                      <a:pt x="566" y="96"/>
                    </a:lnTo>
                    <a:lnTo>
                      <a:pt x="498" y="81"/>
                    </a:lnTo>
                    <a:lnTo>
                      <a:pt x="372" y="53"/>
                    </a:lnTo>
                    <a:lnTo>
                      <a:pt x="263" y="24"/>
                    </a:lnTo>
                    <a:lnTo>
                      <a:pt x="167" y="0"/>
                    </a:lnTo>
                    <a:lnTo>
                      <a:pt x="161" y="4"/>
                    </a:lnTo>
                    <a:lnTo>
                      <a:pt x="163" y="11"/>
                    </a:lnTo>
                    <a:lnTo>
                      <a:pt x="165" y="17"/>
                    </a:lnTo>
                    <a:lnTo>
                      <a:pt x="165" y="19"/>
                    </a:lnTo>
                    <a:lnTo>
                      <a:pt x="171" y="26"/>
                    </a:lnTo>
                    <a:lnTo>
                      <a:pt x="178" y="30"/>
                    </a:lnTo>
                    <a:lnTo>
                      <a:pt x="176" y="38"/>
                    </a:lnTo>
                    <a:lnTo>
                      <a:pt x="176" y="43"/>
                    </a:lnTo>
                    <a:lnTo>
                      <a:pt x="176" y="51"/>
                    </a:lnTo>
                    <a:lnTo>
                      <a:pt x="169" y="47"/>
                    </a:lnTo>
                    <a:lnTo>
                      <a:pt x="173" y="53"/>
                    </a:lnTo>
                    <a:lnTo>
                      <a:pt x="171" y="60"/>
                    </a:lnTo>
                    <a:lnTo>
                      <a:pt x="163" y="56"/>
                    </a:lnTo>
                    <a:lnTo>
                      <a:pt x="158" y="56"/>
                    </a:lnTo>
                    <a:lnTo>
                      <a:pt x="158" y="62"/>
                    </a:lnTo>
                    <a:lnTo>
                      <a:pt x="165" y="62"/>
                    </a:lnTo>
                    <a:lnTo>
                      <a:pt x="167" y="69"/>
                    </a:lnTo>
                    <a:lnTo>
                      <a:pt x="173" y="77"/>
                    </a:lnTo>
                    <a:lnTo>
                      <a:pt x="171" y="83"/>
                    </a:lnTo>
                    <a:lnTo>
                      <a:pt x="173" y="86"/>
                    </a:lnTo>
                    <a:lnTo>
                      <a:pt x="171" y="100"/>
                    </a:lnTo>
                    <a:lnTo>
                      <a:pt x="175" y="107"/>
                    </a:lnTo>
                    <a:lnTo>
                      <a:pt x="175" y="115"/>
                    </a:lnTo>
                    <a:lnTo>
                      <a:pt x="167" y="120"/>
                    </a:lnTo>
                    <a:lnTo>
                      <a:pt x="160" y="130"/>
                    </a:lnTo>
                    <a:lnTo>
                      <a:pt x="161" y="137"/>
                    </a:lnTo>
                    <a:lnTo>
                      <a:pt x="154" y="141"/>
                    </a:lnTo>
                    <a:lnTo>
                      <a:pt x="158" y="148"/>
                    </a:lnTo>
                    <a:lnTo>
                      <a:pt x="152" y="154"/>
                    </a:lnTo>
                    <a:lnTo>
                      <a:pt x="154" y="169"/>
                    </a:lnTo>
                    <a:lnTo>
                      <a:pt x="146" y="177"/>
                    </a:lnTo>
                    <a:lnTo>
                      <a:pt x="133" y="180"/>
                    </a:lnTo>
                    <a:lnTo>
                      <a:pt x="129" y="186"/>
                    </a:lnTo>
                    <a:lnTo>
                      <a:pt x="124" y="192"/>
                    </a:lnTo>
                    <a:lnTo>
                      <a:pt x="116" y="192"/>
                    </a:lnTo>
                    <a:lnTo>
                      <a:pt x="113" y="184"/>
                    </a:lnTo>
                    <a:lnTo>
                      <a:pt x="105" y="188"/>
                    </a:lnTo>
                    <a:lnTo>
                      <a:pt x="105" y="195"/>
                    </a:lnTo>
                    <a:lnTo>
                      <a:pt x="99" y="190"/>
                    </a:lnTo>
                    <a:lnTo>
                      <a:pt x="101" y="184"/>
                    </a:lnTo>
                    <a:lnTo>
                      <a:pt x="94" y="182"/>
                    </a:lnTo>
                    <a:lnTo>
                      <a:pt x="101" y="180"/>
                    </a:lnTo>
                    <a:lnTo>
                      <a:pt x="107" y="175"/>
                    </a:lnTo>
                    <a:lnTo>
                      <a:pt x="120" y="165"/>
                    </a:lnTo>
                    <a:lnTo>
                      <a:pt x="118" y="173"/>
                    </a:lnTo>
                    <a:lnTo>
                      <a:pt x="116" y="179"/>
                    </a:lnTo>
                    <a:lnTo>
                      <a:pt x="116" y="186"/>
                    </a:lnTo>
                    <a:lnTo>
                      <a:pt x="118" y="182"/>
                    </a:lnTo>
                    <a:lnTo>
                      <a:pt x="120" y="175"/>
                    </a:lnTo>
                    <a:lnTo>
                      <a:pt x="126" y="169"/>
                    </a:lnTo>
                    <a:lnTo>
                      <a:pt x="131" y="167"/>
                    </a:lnTo>
                    <a:lnTo>
                      <a:pt x="126" y="175"/>
                    </a:lnTo>
                    <a:lnTo>
                      <a:pt x="133" y="179"/>
                    </a:lnTo>
                    <a:lnTo>
                      <a:pt x="145" y="154"/>
                    </a:lnTo>
                    <a:lnTo>
                      <a:pt x="141" y="147"/>
                    </a:lnTo>
                    <a:lnTo>
                      <a:pt x="133" y="148"/>
                    </a:lnTo>
                    <a:lnTo>
                      <a:pt x="133" y="141"/>
                    </a:lnTo>
                    <a:lnTo>
                      <a:pt x="141" y="143"/>
                    </a:lnTo>
                    <a:lnTo>
                      <a:pt x="141" y="137"/>
                    </a:lnTo>
                    <a:lnTo>
                      <a:pt x="141" y="130"/>
                    </a:lnTo>
                    <a:lnTo>
                      <a:pt x="146" y="132"/>
                    </a:lnTo>
                    <a:lnTo>
                      <a:pt x="152" y="128"/>
                    </a:lnTo>
                    <a:lnTo>
                      <a:pt x="154" y="120"/>
                    </a:lnTo>
                    <a:lnTo>
                      <a:pt x="150" y="113"/>
                    </a:lnTo>
                    <a:lnTo>
                      <a:pt x="133" y="128"/>
                    </a:lnTo>
                    <a:lnTo>
                      <a:pt x="128" y="135"/>
                    </a:lnTo>
                    <a:lnTo>
                      <a:pt x="114" y="139"/>
                    </a:lnTo>
                    <a:lnTo>
                      <a:pt x="99" y="152"/>
                    </a:lnTo>
                    <a:lnTo>
                      <a:pt x="101" y="160"/>
                    </a:lnTo>
                    <a:lnTo>
                      <a:pt x="109" y="158"/>
                    </a:lnTo>
                    <a:lnTo>
                      <a:pt x="116" y="158"/>
                    </a:lnTo>
                    <a:lnTo>
                      <a:pt x="101" y="162"/>
                    </a:lnTo>
                    <a:lnTo>
                      <a:pt x="96" y="156"/>
                    </a:lnTo>
                    <a:lnTo>
                      <a:pt x="99" y="148"/>
                    </a:lnTo>
                    <a:lnTo>
                      <a:pt x="114" y="137"/>
                    </a:lnTo>
                    <a:lnTo>
                      <a:pt x="120" y="133"/>
                    </a:lnTo>
                    <a:lnTo>
                      <a:pt x="133" y="118"/>
                    </a:lnTo>
                    <a:lnTo>
                      <a:pt x="131" y="124"/>
                    </a:lnTo>
                    <a:lnTo>
                      <a:pt x="131" y="132"/>
                    </a:lnTo>
                    <a:lnTo>
                      <a:pt x="133" y="124"/>
                    </a:lnTo>
                    <a:lnTo>
                      <a:pt x="141" y="118"/>
                    </a:lnTo>
                    <a:lnTo>
                      <a:pt x="145" y="109"/>
                    </a:lnTo>
                    <a:lnTo>
                      <a:pt x="141" y="92"/>
                    </a:lnTo>
                    <a:lnTo>
                      <a:pt x="143" y="85"/>
                    </a:lnTo>
                    <a:lnTo>
                      <a:pt x="135" y="90"/>
                    </a:lnTo>
                    <a:lnTo>
                      <a:pt x="133" y="98"/>
                    </a:lnTo>
                    <a:lnTo>
                      <a:pt x="129" y="86"/>
                    </a:lnTo>
                    <a:lnTo>
                      <a:pt x="122" y="88"/>
                    </a:lnTo>
                    <a:lnTo>
                      <a:pt x="122" y="83"/>
                    </a:lnTo>
                    <a:lnTo>
                      <a:pt x="120" y="75"/>
                    </a:lnTo>
                    <a:lnTo>
                      <a:pt x="113" y="77"/>
                    </a:lnTo>
                    <a:lnTo>
                      <a:pt x="105" y="77"/>
                    </a:lnTo>
                    <a:lnTo>
                      <a:pt x="98" y="73"/>
                    </a:lnTo>
                    <a:lnTo>
                      <a:pt x="84" y="69"/>
                    </a:lnTo>
                    <a:lnTo>
                      <a:pt x="77" y="64"/>
                    </a:lnTo>
                    <a:lnTo>
                      <a:pt x="64" y="60"/>
                    </a:lnTo>
                    <a:lnTo>
                      <a:pt x="52" y="54"/>
                    </a:lnTo>
                    <a:lnTo>
                      <a:pt x="49" y="49"/>
                    </a:lnTo>
                    <a:lnTo>
                      <a:pt x="41" y="45"/>
                    </a:lnTo>
                    <a:lnTo>
                      <a:pt x="34" y="38"/>
                    </a:lnTo>
                    <a:lnTo>
                      <a:pt x="22" y="26"/>
                    </a:lnTo>
                    <a:lnTo>
                      <a:pt x="15" y="22"/>
                    </a:lnTo>
                    <a:lnTo>
                      <a:pt x="17" y="30"/>
                    </a:lnTo>
                    <a:lnTo>
                      <a:pt x="15" y="32"/>
                    </a:lnTo>
                    <a:lnTo>
                      <a:pt x="13" y="39"/>
                    </a:lnTo>
                    <a:lnTo>
                      <a:pt x="7" y="47"/>
                    </a:lnTo>
                    <a:lnTo>
                      <a:pt x="7" y="53"/>
                    </a:lnTo>
                    <a:lnTo>
                      <a:pt x="5" y="60"/>
                    </a:lnTo>
                    <a:lnTo>
                      <a:pt x="5" y="68"/>
                    </a:lnTo>
                    <a:lnTo>
                      <a:pt x="7" y="73"/>
                    </a:lnTo>
                    <a:lnTo>
                      <a:pt x="13" y="83"/>
                    </a:lnTo>
                    <a:lnTo>
                      <a:pt x="17" y="96"/>
                    </a:lnTo>
                    <a:lnTo>
                      <a:pt x="17" y="103"/>
                    </a:lnTo>
                    <a:lnTo>
                      <a:pt x="13" y="132"/>
                    </a:lnTo>
                    <a:lnTo>
                      <a:pt x="17" y="148"/>
                    </a:lnTo>
                    <a:lnTo>
                      <a:pt x="15" y="169"/>
                    </a:lnTo>
                    <a:lnTo>
                      <a:pt x="11" y="177"/>
                    </a:lnTo>
                    <a:lnTo>
                      <a:pt x="15" y="179"/>
                    </a:lnTo>
                    <a:lnTo>
                      <a:pt x="17" y="171"/>
                    </a:lnTo>
                    <a:lnTo>
                      <a:pt x="22" y="177"/>
                    </a:lnTo>
                    <a:lnTo>
                      <a:pt x="30" y="184"/>
                    </a:lnTo>
                    <a:lnTo>
                      <a:pt x="35" y="186"/>
                    </a:lnTo>
                    <a:lnTo>
                      <a:pt x="24" y="188"/>
                    </a:lnTo>
                    <a:lnTo>
                      <a:pt x="15" y="192"/>
                    </a:lnTo>
                    <a:lnTo>
                      <a:pt x="13" y="186"/>
                    </a:lnTo>
                    <a:lnTo>
                      <a:pt x="11" y="199"/>
                    </a:lnTo>
                    <a:lnTo>
                      <a:pt x="13" y="207"/>
                    </a:lnTo>
                    <a:lnTo>
                      <a:pt x="13" y="207"/>
                    </a:lnTo>
                    <a:lnTo>
                      <a:pt x="28" y="210"/>
                    </a:lnTo>
                    <a:lnTo>
                      <a:pt x="30" y="216"/>
                    </a:lnTo>
                    <a:lnTo>
                      <a:pt x="28" y="216"/>
                    </a:lnTo>
                    <a:lnTo>
                      <a:pt x="20" y="212"/>
                    </a:lnTo>
                    <a:lnTo>
                      <a:pt x="17" y="220"/>
                    </a:lnTo>
                    <a:lnTo>
                      <a:pt x="19" y="226"/>
                    </a:lnTo>
                    <a:lnTo>
                      <a:pt x="13" y="233"/>
                    </a:lnTo>
                    <a:lnTo>
                      <a:pt x="17" y="241"/>
                    </a:lnTo>
                    <a:lnTo>
                      <a:pt x="17" y="242"/>
                    </a:lnTo>
                    <a:lnTo>
                      <a:pt x="13" y="237"/>
                    </a:lnTo>
                    <a:lnTo>
                      <a:pt x="5" y="237"/>
                    </a:lnTo>
                    <a:lnTo>
                      <a:pt x="9" y="224"/>
                    </a:lnTo>
                    <a:lnTo>
                      <a:pt x="7" y="216"/>
                    </a:lnTo>
                    <a:lnTo>
                      <a:pt x="0" y="252"/>
                    </a:lnTo>
                    <a:lnTo>
                      <a:pt x="5" y="252"/>
                    </a:lnTo>
                    <a:lnTo>
                      <a:pt x="11" y="259"/>
                    </a:lnTo>
                    <a:lnTo>
                      <a:pt x="26" y="256"/>
                    </a:lnTo>
                    <a:lnTo>
                      <a:pt x="30" y="261"/>
                    </a:lnTo>
                    <a:lnTo>
                      <a:pt x="35" y="263"/>
                    </a:lnTo>
                    <a:lnTo>
                      <a:pt x="37" y="265"/>
                    </a:lnTo>
                    <a:lnTo>
                      <a:pt x="41" y="267"/>
                    </a:lnTo>
                    <a:lnTo>
                      <a:pt x="43" y="267"/>
                    </a:lnTo>
                    <a:lnTo>
                      <a:pt x="45" y="272"/>
                    </a:lnTo>
                    <a:lnTo>
                      <a:pt x="52" y="280"/>
                    </a:lnTo>
                    <a:lnTo>
                      <a:pt x="58" y="280"/>
                    </a:lnTo>
                    <a:lnTo>
                      <a:pt x="64" y="282"/>
                    </a:lnTo>
                    <a:lnTo>
                      <a:pt x="67" y="28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35" name="Freeform 21">
              <a:extLst>
                <a:ext uri="{FF2B5EF4-FFF2-40B4-BE49-F238E27FC236}">
                  <a16:creationId xmlns:a16="http://schemas.microsoft.com/office/drawing/2014/main" id="{ED28220C-6D93-5AD7-4A7C-6C3B3DFDD0DA}"/>
                </a:ext>
              </a:extLst>
            </p:cNvPr>
            <p:cNvSpPr>
              <a:spLocks/>
            </p:cNvSpPr>
            <p:nvPr/>
          </p:nvSpPr>
          <p:spPr bwMode="auto">
            <a:xfrm>
              <a:off x="2813931" y="3193540"/>
              <a:ext cx="931647" cy="1310800"/>
            </a:xfrm>
            <a:custGeom>
              <a:avLst/>
              <a:gdLst>
                <a:gd name="T0" fmla="*/ 434 w 540"/>
                <a:gd name="T1" fmla="*/ 79 h 837"/>
                <a:gd name="T2" fmla="*/ 308 w 540"/>
                <a:gd name="T3" fmla="*/ 53 h 837"/>
                <a:gd name="T4" fmla="*/ 213 w 540"/>
                <a:gd name="T5" fmla="*/ 32 h 837"/>
                <a:gd name="T6" fmla="*/ 77 w 540"/>
                <a:gd name="T7" fmla="*/ 0 h 837"/>
                <a:gd name="T8" fmla="*/ 19 w 540"/>
                <a:gd name="T9" fmla="*/ 243 h 837"/>
                <a:gd name="T10" fmla="*/ 0 w 540"/>
                <a:gd name="T11" fmla="*/ 314 h 837"/>
                <a:gd name="T12" fmla="*/ 250 w 540"/>
                <a:gd name="T13" fmla="*/ 681 h 837"/>
                <a:gd name="T14" fmla="*/ 357 w 540"/>
                <a:gd name="T15" fmla="*/ 837 h 837"/>
                <a:gd name="T16" fmla="*/ 359 w 540"/>
                <a:gd name="T17" fmla="*/ 822 h 837"/>
                <a:gd name="T18" fmla="*/ 365 w 540"/>
                <a:gd name="T19" fmla="*/ 814 h 837"/>
                <a:gd name="T20" fmla="*/ 367 w 540"/>
                <a:gd name="T21" fmla="*/ 799 h 837"/>
                <a:gd name="T22" fmla="*/ 365 w 540"/>
                <a:gd name="T23" fmla="*/ 786 h 837"/>
                <a:gd name="T24" fmla="*/ 365 w 540"/>
                <a:gd name="T25" fmla="*/ 778 h 837"/>
                <a:gd name="T26" fmla="*/ 367 w 540"/>
                <a:gd name="T27" fmla="*/ 769 h 837"/>
                <a:gd name="T28" fmla="*/ 367 w 540"/>
                <a:gd name="T29" fmla="*/ 754 h 837"/>
                <a:gd name="T30" fmla="*/ 367 w 540"/>
                <a:gd name="T31" fmla="*/ 748 h 837"/>
                <a:gd name="T32" fmla="*/ 370 w 540"/>
                <a:gd name="T33" fmla="*/ 741 h 837"/>
                <a:gd name="T34" fmla="*/ 367 w 540"/>
                <a:gd name="T35" fmla="*/ 728 h 837"/>
                <a:gd name="T36" fmla="*/ 370 w 540"/>
                <a:gd name="T37" fmla="*/ 718 h 837"/>
                <a:gd name="T38" fmla="*/ 378 w 540"/>
                <a:gd name="T39" fmla="*/ 715 h 837"/>
                <a:gd name="T40" fmla="*/ 386 w 540"/>
                <a:gd name="T41" fmla="*/ 713 h 837"/>
                <a:gd name="T42" fmla="*/ 391 w 540"/>
                <a:gd name="T43" fmla="*/ 716 h 837"/>
                <a:gd name="T44" fmla="*/ 399 w 540"/>
                <a:gd name="T45" fmla="*/ 716 h 837"/>
                <a:gd name="T46" fmla="*/ 406 w 540"/>
                <a:gd name="T47" fmla="*/ 724 h 837"/>
                <a:gd name="T48" fmla="*/ 408 w 540"/>
                <a:gd name="T49" fmla="*/ 731 h 837"/>
                <a:gd name="T50" fmla="*/ 416 w 540"/>
                <a:gd name="T51" fmla="*/ 733 h 837"/>
                <a:gd name="T52" fmla="*/ 423 w 540"/>
                <a:gd name="T53" fmla="*/ 724 h 837"/>
                <a:gd name="T54" fmla="*/ 431 w 540"/>
                <a:gd name="T55" fmla="*/ 715 h 837"/>
                <a:gd name="T56" fmla="*/ 446 w 540"/>
                <a:gd name="T57" fmla="*/ 630 h 837"/>
                <a:gd name="T58" fmla="*/ 540 w 540"/>
                <a:gd name="T59" fmla="*/ 98 h 837"/>
                <a:gd name="T60" fmla="*/ 434 w 540"/>
                <a:gd name="T61" fmla="*/ 79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40" h="837">
                  <a:moveTo>
                    <a:pt x="434" y="79"/>
                  </a:moveTo>
                  <a:lnTo>
                    <a:pt x="308" y="53"/>
                  </a:lnTo>
                  <a:lnTo>
                    <a:pt x="213" y="32"/>
                  </a:lnTo>
                  <a:lnTo>
                    <a:pt x="77" y="0"/>
                  </a:lnTo>
                  <a:lnTo>
                    <a:pt x="19" y="243"/>
                  </a:lnTo>
                  <a:lnTo>
                    <a:pt x="0" y="314"/>
                  </a:lnTo>
                  <a:lnTo>
                    <a:pt x="250" y="681"/>
                  </a:lnTo>
                  <a:lnTo>
                    <a:pt x="357" y="837"/>
                  </a:lnTo>
                  <a:lnTo>
                    <a:pt x="359" y="822"/>
                  </a:lnTo>
                  <a:lnTo>
                    <a:pt x="365" y="814"/>
                  </a:lnTo>
                  <a:lnTo>
                    <a:pt x="367" y="799"/>
                  </a:lnTo>
                  <a:lnTo>
                    <a:pt x="365" y="786"/>
                  </a:lnTo>
                  <a:lnTo>
                    <a:pt x="365" y="778"/>
                  </a:lnTo>
                  <a:lnTo>
                    <a:pt x="367" y="769"/>
                  </a:lnTo>
                  <a:lnTo>
                    <a:pt x="367" y="754"/>
                  </a:lnTo>
                  <a:lnTo>
                    <a:pt x="367" y="748"/>
                  </a:lnTo>
                  <a:lnTo>
                    <a:pt x="370" y="741"/>
                  </a:lnTo>
                  <a:lnTo>
                    <a:pt x="367" y="728"/>
                  </a:lnTo>
                  <a:lnTo>
                    <a:pt x="370" y="718"/>
                  </a:lnTo>
                  <a:lnTo>
                    <a:pt x="378" y="715"/>
                  </a:lnTo>
                  <a:lnTo>
                    <a:pt x="386" y="713"/>
                  </a:lnTo>
                  <a:lnTo>
                    <a:pt x="391" y="716"/>
                  </a:lnTo>
                  <a:lnTo>
                    <a:pt x="399" y="716"/>
                  </a:lnTo>
                  <a:lnTo>
                    <a:pt x="406" y="724"/>
                  </a:lnTo>
                  <a:lnTo>
                    <a:pt x="408" y="731"/>
                  </a:lnTo>
                  <a:lnTo>
                    <a:pt x="416" y="733"/>
                  </a:lnTo>
                  <a:lnTo>
                    <a:pt x="423" y="724"/>
                  </a:lnTo>
                  <a:lnTo>
                    <a:pt x="431" y="715"/>
                  </a:lnTo>
                  <a:lnTo>
                    <a:pt x="446" y="630"/>
                  </a:lnTo>
                  <a:lnTo>
                    <a:pt x="540" y="98"/>
                  </a:lnTo>
                  <a:lnTo>
                    <a:pt x="434" y="7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6" name="Freeform 22">
              <a:extLst>
                <a:ext uri="{FF2B5EF4-FFF2-40B4-BE49-F238E27FC236}">
                  <a16:creationId xmlns:a16="http://schemas.microsoft.com/office/drawing/2014/main" id="{C1FCCE5F-62BC-E7CA-0B46-DD2F78BF20AF}"/>
                </a:ext>
              </a:extLst>
            </p:cNvPr>
            <p:cNvSpPr>
              <a:spLocks/>
            </p:cNvSpPr>
            <p:nvPr/>
          </p:nvSpPr>
          <p:spPr bwMode="auto">
            <a:xfrm>
              <a:off x="3317713" y="4180164"/>
              <a:ext cx="988579" cy="1053964"/>
            </a:xfrm>
            <a:custGeom>
              <a:avLst/>
              <a:gdLst>
                <a:gd name="T0" fmla="*/ 456 w 573"/>
                <a:gd name="T1" fmla="*/ 51 h 673"/>
                <a:gd name="T2" fmla="*/ 231 w 573"/>
                <a:gd name="T3" fmla="*/ 15 h 673"/>
                <a:gd name="T4" fmla="*/ 139 w 573"/>
                <a:gd name="T5" fmla="*/ 85 h 673"/>
                <a:gd name="T6" fmla="*/ 124 w 573"/>
                <a:gd name="T7" fmla="*/ 103 h 673"/>
                <a:gd name="T8" fmla="*/ 114 w 573"/>
                <a:gd name="T9" fmla="*/ 94 h 673"/>
                <a:gd name="T10" fmla="*/ 99 w 573"/>
                <a:gd name="T11" fmla="*/ 86 h 673"/>
                <a:gd name="T12" fmla="*/ 86 w 573"/>
                <a:gd name="T13" fmla="*/ 85 h 673"/>
                <a:gd name="T14" fmla="*/ 75 w 573"/>
                <a:gd name="T15" fmla="*/ 98 h 673"/>
                <a:gd name="T16" fmla="*/ 75 w 573"/>
                <a:gd name="T17" fmla="*/ 118 h 673"/>
                <a:gd name="T18" fmla="*/ 75 w 573"/>
                <a:gd name="T19" fmla="*/ 139 h 673"/>
                <a:gd name="T20" fmla="*/ 73 w 573"/>
                <a:gd name="T21" fmla="*/ 156 h 673"/>
                <a:gd name="T22" fmla="*/ 73 w 573"/>
                <a:gd name="T23" fmla="*/ 184 h 673"/>
                <a:gd name="T24" fmla="*/ 65 w 573"/>
                <a:gd name="T25" fmla="*/ 207 h 673"/>
                <a:gd name="T26" fmla="*/ 63 w 573"/>
                <a:gd name="T27" fmla="*/ 220 h 673"/>
                <a:gd name="T28" fmla="*/ 75 w 573"/>
                <a:gd name="T29" fmla="*/ 244 h 673"/>
                <a:gd name="T30" fmla="*/ 78 w 573"/>
                <a:gd name="T31" fmla="*/ 258 h 673"/>
                <a:gd name="T32" fmla="*/ 90 w 573"/>
                <a:gd name="T33" fmla="*/ 280 h 673"/>
                <a:gd name="T34" fmla="*/ 88 w 573"/>
                <a:gd name="T35" fmla="*/ 293 h 673"/>
                <a:gd name="T36" fmla="*/ 62 w 573"/>
                <a:gd name="T37" fmla="*/ 312 h 673"/>
                <a:gd name="T38" fmla="*/ 52 w 573"/>
                <a:gd name="T39" fmla="*/ 329 h 673"/>
                <a:gd name="T40" fmla="*/ 48 w 573"/>
                <a:gd name="T41" fmla="*/ 348 h 673"/>
                <a:gd name="T42" fmla="*/ 33 w 573"/>
                <a:gd name="T43" fmla="*/ 372 h 673"/>
                <a:gd name="T44" fmla="*/ 22 w 573"/>
                <a:gd name="T45" fmla="*/ 383 h 673"/>
                <a:gd name="T46" fmla="*/ 24 w 573"/>
                <a:gd name="T47" fmla="*/ 399 h 673"/>
                <a:gd name="T48" fmla="*/ 22 w 573"/>
                <a:gd name="T49" fmla="*/ 412 h 673"/>
                <a:gd name="T50" fmla="*/ 37 w 573"/>
                <a:gd name="T51" fmla="*/ 419 h 673"/>
                <a:gd name="T52" fmla="*/ 37 w 573"/>
                <a:gd name="T53" fmla="*/ 436 h 673"/>
                <a:gd name="T54" fmla="*/ 28 w 573"/>
                <a:gd name="T55" fmla="*/ 447 h 673"/>
                <a:gd name="T56" fmla="*/ 18 w 573"/>
                <a:gd name="T57" fmla="*/ 446 h 673"/>
                <a:gd name="T58" fmla="*/ 13 w 573"/>
                <a:gd name="T59" fmla="*/ 446 h 673"/>
                <a:gd name="T60" fmla="*/ 0 w 573"/>
                <a:gd name="T61" fmla="*/ 468 h 673"/>
                <a:gd name="T62" fmla="*/ 199 w 573"/>
                <a:gd name="T63" fmla="*/ 583 h 673"/>
                <a:gd name="T64" fmla="*/ 451 w 573"/>
                <a:gd name="T65" fmla="*/ 667 h 673"/>
                <a:gd name="T66" fmla="*/ 498 w 573"/>
                <a:gd name="T67" fmla="*/ 669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3" h="673">
                  <a:moveTo>
                    <a:pt x="573" y="66"/>
                  </a:moveTo>
                  <a:lnTo>
                    <a:pt x="456" y="51"/>
                  </a:lnTo>
                  <a:lnTo>
                    <a:pt x="345" y="34"/>
                  </a:lnTo>
                  <a:lnTo>
                    <a:pt x="231" y="15"/>
                  </a:lnTo>
                  <a:lnTo>
                    <a:pt x="154" y="0"/>
                  </a:lnTo>
                  <a:lnTo>
                    <a:pt x="139" y="85"/>
                  </a:lnTo>
                  <a:lnTo>
                    <a:pt x="131" y="94"/>
                  </a:lnTo>
                  <a:lnTo>
                    <a:pt x="124" y="103"/>
                  </a:lnTo>
                  <a:lnTo>
                    <a:pt x="116" y="101"/>
                  </a:lnTo>
                  <a:lnTo>
                    <a:pt x="114" y="94"/>
                  </a:lnTo>
                  <a:lnTo>
                    <a:pt x="107" y="86"/>
                  </a:lnTo>
                  <a:lnTo>
                    <a:pt x="99" y="86"/>
                  </a:lnTo>
                  <a:lnTo>
                    <a:pt x="94" y="83"/>
                  </a:lnTo>
                  <a:lnTo>
                    <a:pt x="86" y="85"/>
                  </a:lnTo>
                  <a:lnTo>
                    <a:pt x="78" y="88"/>
                  </a:lnTo>
                  <a:lnTo>
                    <a:pt x="75" y="98"/>
                  </a:lnTo>
                  <a:lnTo>
                    <a:pt x="78" y="111"/>
                  </a:lnTo>
                  <a:lnTo>
                    <a:pt x="75" y="118"/>
                  </a:lnTo>
                  <a:lnTo>
                    <a:pt x="75" y="124"/>
                  </a:lnTo>
                  <a:lnTo>
                    <a:pt x="75" y="139"/>
                  </a:lnTo>
                  <a:lnTo>
                    <a:pt x="73" y="148"/>
                  </a:lnTo>
                  <a:lnTo>
                    <a:pt x="73" y="156"/>
                  </a:lnTo>
                  <a:lnTo>
                    <a:pt x="75" y="169"/>
                  </a:lnTo>
                  <a:lnTo>
                    <a:pt x="73" y="184"/>
                  </a:lnTo>
                  <a:lnTo>
                    <a:pt x="67" y="192"/>
                  </a:lnTo>
                  <a:lnTo>
                    <a:pt x="65" y="207"/>
                  </a:lnTo>
                  <a:lnTo>
                    <a:pt x="63" y="212"/>
                  </a:lnTo>
                  <a:lnTo>
                    <a:pt x="63" y="220"/>
                  </a:lnTo>
                  <a:lnTo>
                    <a:pt x="71" y="235"/>
                  </a:lnTo>
                  <a:lnTo>
                    <a:pt x="75" y="244"/>
                  </a:lnTo>
                  <a:lnTo>
                    <a:pt x="75" y="250"/>
                  </a:lnTo>
                  <a:lnTo>
                    <a:pt x="78" y="258"/>
                  </a:lnTo>
                  <a:lnTo>
                    <a:pt x="77" y="265"/>
                  </a:lnTo>
                  <a:lnTo>
                    <a:pt x="90" y="280"/>
                  </a:lnTo>
                  <a:lnTo>
                    <a:pt x="95" y="286"/>
                  </a:lnTo>
                  <a:lnTo>
                    <a:pt x="88" y="293"/>
                  </a:lnTo>
                  <a:lnTo>
                    <a:pt x="65" y="306"/>
                  </a:lnTo>
                  <a:lnTo>
                    <a:pt x="62" y="312"/>
                  </a:lnTo>
                  <a:lnTo>
                    <a:pt x="56" y="316"/>
                  </a:lnTo>
                  <a:lnTo>
                    <a:pt x="52" y="329"/>
                  </a:lnTo>
                  <a:lnTo>
                    <a:pt x="52" y="342"/>
                  </a:lnTo>
                  <a:lnTo>
                    <a:pt x="48" y="348"/>
                  </a:lnTo>
                  <a:lnTo>
                    <a:pt x="45" y="357"/>
                  </a:lnTo>
                  <a:lnTo>
                    <a:pt x="33" y="372"/>
                  </a:lnTo>
                  <a:lnTo>
                    <a:pt x="26" y="378"/>
                  </a:lnTo>
                  <a:lnTo>
                    <a:pt x="22" y="383"/>
                  </a:lnTo>
                  <a:lnTo>
                    <a:pt x="26" y="391"/>
                  </a:lnTo>
                  <a:lnTo>
                    <a:pt x="24" y="399"/>
                  </a:lnTo>
                  <a:lnTo>
                    <a:pt x="22" y="406"/>
                  </a:lnTo>
                  <a:lnTo>
                    <a:pt x="22" y="412"/>
                  </a:lnTo>
                  <a:lnTo>
                    <a:pt x="30" y="415"/>
                  </a:lnTo>
                  <a:lnTo>
                    <a:pt x="37" y="419"/>
                  </a:lnTo>
                  <a:lnTo>
                    <a:pt x="37" y="425"/>
                  </a:lnTo>
                  <a:lnTo>
                    <a:pt x="37" y="436"/>
                  </a:lnTo>
                  <a:lnTo>
                    <a:pt x="30" y="442"/>
                  </a:lnTo>
                  <a:lnTo>
                    <a:pt x="28" y="447"/>
                  </a:lnTo>
                  <a:lnTo>
                    <a:pt x="22" y="447"/>
                  </a:lnTo>
                  <a:lnTo>
                    <a:pt x="18" y="446"/>
                  </a:lnTo>
                  <a:lnTo>
                    <a:pt x="15" y="446"/>
                  </a:lnTo>
                  <a:lnTo>
                    <a:pt x="13" y="446"/>
                  </a:lnTo>
                  <a:lnTo>
                    <a:pt x="1" y="461"/>
                  </a:lnTo>
                  <a:lnTo>
                    <a:pt x="0" y="468"/>
                  </a:lnTo>
                  <a:lnTo>
                    <a:pt x="20" y="479"/>
                  </a:lnTo>
                  <a:lnTo>
                    <a:pt x="199" y="583"/>
                  </a:lnTo>
                  <a:lnTo>
                    <a:pt x="315" y="649"/>
                  </a:lnTo>
                  <a:lnTo>
                    <a:pt x="451" y="667"/>
                  </a:lnTo>
                  <a:lnTo>
                    <a:pt x="496" y="673"/>
                  </a:lnTo>
                  <a:lnTo>
                    <a:pt x="498" y="669"/>
                  </a:lnTo>
                  <a:lnTo>
                    <a:pt x="573" y="6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7" name="Freeform 23">
              <a:extLst>
                <a:ext uri="{FF2B5EF4-FFF2-40B4-BE49-F238E27FC236}">
                  <a16:creationId xmlns:a16="http://schemas.microsoft.com/office/drawing/2014/main" id="{C0942F05-991D-67E2-CE3A-F85D3B0646F0}"/>
                </a:ext>
              </a:extLst>
            </p:cNvPr>
            <p:cNvSpPr>
              <a:spLocks/>
            </p:cNvSpPr>
            <p:nvPr/>
          </p:nvSpPr>
          <p:spPr bwMode="auto">
            <a:xfrm>
              <a:off x="3345318" y="2125482"/>
              <a:ext cx="872985" cy="1281043"/>
            </a:xfrm>
            <a:custGeom>
              <a:avLst/>
              <a:gdLst>
                <a:gd name="T0" fmla="*/ 100 w 506"/>
                <a:gd name="T1" fmla="*/ 267 h 818"/>
                <a:gd name="T2" fmla="*/ 100 w 506"/>
                <a:gd name="T3" fmla="*/ 287 h 818"/>
                <a:gd name="T4" fmla="*/ 100 w 506"/>
                <a:gd name="T5" fmla="*/ 314 h 818"/>
                <a:gd name="T6" fmla="*/ 104 w 506"/>
                <a:gd name="T7" fmla="*/ 331 h 818"/>
                <a:gd name="T8" fmla="*/ 121 w 506"/>
                <a:gd name="T9" fmla="*/ 348 h 818"/>
                <a:gd name="T10" fmla="*/ 119 w 506"/>
                <a:gd name="T11" fmla="*/ 368 h 818"/>
                <a:gd name="T12" fmla="*/ 93 w 506"/>
                <a:gd name="T13" fmla="*/ 408 h 818"/>
                <a:gd name="T14" fmla="*/ 79 w 506"/>
                <a:gd name="T15" fmla="*/ 427 h 818"/>
                <a:gd name="T16" fmla="*/ 70 w 506"/>
                <a:gd name="T17" fmla="*/ 440 h 818"/>
                <a:gd name="T18" fmla="*/ 49 w 506"/>
                <a:gd name="T19" fmla="*/ 460 h 818"/>
                <a:gd name="T20" fmla="*/ 38 w 506"/>
                <a:gd name="T21" fmla="*/ 489 h 818"/>
                <a:gd name="T22" fmla="*/ 47 w 506"/>
                <a:gd name="T23" fmla="*/ 494 h 818"/>
                <a:gd name="T24" fmla="*/ 59 w 506"/>
                <a:gd name="T25" fmla="*/ 505 h 818"/>
                <a:gd name="T26" fmla="*/ 53 w 506"/>
                <a:gd name="T27" fmla="*/ 522 h 818"/>
                <a:gd name="T28" fmla="*/ 44 w 506"/>
                <a:gd name="T29" fmla="*/ 539 h 818"/>
                <a:gd name="T30" fmla="*/ 0 w 506"/>
                <a:gd name="T31" fmla="*/ 735 h 818"/>
                <a:gd name="T32" fmla="*/ 232 w 506"/>
                <a:gd name="T33" fmla="*/ 780 h 818"/>
                <a:gd name="T34" fmla="*/ 375 w 506"/>
                <a:gd name="T35" fmla="*/ 804 h 818"/>
                <a:gd name="T36" fmla="*/ 506 w 506"/>
                <a:gd name="T37" fmla="*/ 551 h 818"/>
                <a:gd name="T38" fmla="*/ 495 w 506"/>
                <a:gd name="T39" fmla="*/ 537 h 818"/>
                <a:gd name="T40" fmla="*/ 484 w 506"/>
                <a:gd name="T41" fmla="*/ 522 h 818"/>
                <a:gd name="T42" fmla="*/ 472 w 506"/>
                <a:gd name="T43" fmla="*/ 541 h 818"/>
                <a:gd name="T44" fmla="*/ 453 w 506"/>
                <a:gd name="T45" fmla="*/ 539 h 818"/>
                <a:gd name="T46" fmla="*/ 433 w 506"/>
                <a:gd name="T47" fmla="*/ 536 h 818"/>
                <a:gd name="T48" fmla="*/ 414 w 506"/>
                <a:gd name="T49" fmla="*/ 532 h 818"/>
                <a:gd name="T50" fmla="*/ 401 w 506"/>
                <a:gd name="T51" fmla="*/ 537 h 818"/>
                <a:gd name="T52" fmla="*/ 380 w 506"/>
                <a:gd name="T53" fmla="*/ 532 h 818"/>
                <a:gd name="T54" fmla="*/ 371 w 506"/>
                <a:gd name="T55" fmla="*/ 543 h 818"/>
                <a:gd name="T56" fmla="*/ 361 w 506"/>
                <a:gd name="T57" fmla="*/ 537 h 818"/>
                <a:gd name="T58" fmla="*/ 359 w 506"/>
                <a:gd name="T59" fmla="*/ 522 h 818"/>
                <a:gd name="T60" fmla="*/ 358 w 506"/>
                <a:gd name="T61" fmla="*/ 509 h 818"/>
                <a:gd name="T62" fmla="*/ 346 w 506"/>
                <a:gd name="T63" fmla="*/ 490 h 818"/>
                <a:gd name="T64" fmla="*/ 333 w 506"/>
                <a:gd name="T65" fmla="*/ 487 h 818"/>
                <a:gd name="T66" fmla="*/ 335 w 506"/>
                <a:gd name="T67" fmla="*/ 470 h 818"/>
                <a:gd name="T68" fmla="*/ 333 w 506"/>
                <a:gd name="T69" fmla="*/ 455 h 818"/>
                <a:gd name="T70" fmla="*/ 322 w 506"/>
                <a:gd name="T71" fmla="*/ 436 h 818"/>
                <a:gd name="T72" fmla="*/ 320 w 506"/>
                <a:gd name="T73" fmla="*/ 402 h 818"/>
                <a:gd name="T74" fmla="*/ 311 w 506"/>
                <a:gd name="T75" fmla="*/ 391 h 818"/>
                <a:gd name="T76" fmla="*/ 277 w 506"/>
                <a:gd name="T77" fmla="*/ 406 h 818"/>
                <a:gd name="T78" fmla="*/ 262 w 506"/>
                <a:gd name="T79" fmla="*/ 395 h 818"/>
                <a:gd name="T80" fmla="*/ 269 w 506"/>
                <a:gd name="T81" fmla="*/ 381 h 818"/>
                <a:gd name="T82" fmla="*/ 271 w 506"/>
                <a:gd name="T83" fmla="*/ 366 h 818"/>
                <a:gd name="T84" fmla="*/ 281 w 506"/>
                <a:gd name="T85" fmla="*/ 351 h 818"/>
                <a:gd name="T86" fmla="*/ 281 w 506"/>
                <a:gd name="T87" fmla="*/ 338 h 818"/>
                <a:gd name="T88" fmla="*/ 284 w 506"/>
                <a:gd name="T89" fmla="*/ 325 h 818"/>
                <a:gd name="T90" fmla="*/ 292 w 506"/>
                <a:gd name="T91" fmla="*/ 302 h 818"/>
                <a:gd name="T92" fmla="*/ 294 w 506"/>
                <a:gd name="T93" fmla="*/ 280 h 818"/>
                <a:gd name="T94" fmla="*/ 277 w 506"/>
                <a:gd name="T95" fmla="*/ 276 h 818"/>
                <a:gd name="T96" fmla="*/ 273 w 506"/>
                <a:gd name="T97" fmla="*/ 270 h 818"/>
                <a:gd name="T98" fmla="*/ 262 w 506"/>
                <a:gd name="T99" fmla="*/ 257 h 818"/>
                <a:gd name="T100" fmla="*/ 262 w 506"/>
                <a:gd name="T101" fmla="*/ 246 h 818"/>
                <a:gd name="T102" fmla="*/ 249 w 506"/>
                <a:gd name="T103" fmla="*/ 225 h 818"/>
                <a:gd name="T104" fmla="*/ 241 w 506"/>
                <a:gd name="T105" fmla="*/ 212 h 818"/>
                <a:gd name="T106" fmla="*/ 228 w 506"/>
                <a:gd name="T107" fmla="*/ 199 h 818"/>
                <a:gd name="T108" fmla="*/ 215 w 506"/>
                <a:gd name="T109" fmla="*/ 180 h 818"/>
                <a:gd name="T110" fmla="*/ 218 w 506"/>
                <a:gd name="T111" fmla="*/ 171 h 818"/>
                <a:gd name="T112" fmla="*/ 220 w 506"/>
                <a:gd name="T113" fmla="*/ 158 h 818"/>
                <a:gd name="T114" fmla="*/ 215 w 506"/>
                <a:gd name="T115" fmla="*/ 139 h 818"/>
                <a:gd name="T116" fmla="*/ 222 w 506"/>
                <a:gd name="T117" fmla="*/ 17 h 818"/>
                <a:gd name="T118" fmla="*/ 207 w 506"/>
                <a:gd name="T119" fmla="*/ 11 h 818"/>
                <a:gd name="T120" fmla="*/ 153 w 506"/>
                <a:gd name="T121" fmla="*/ 4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06" h="818">
                  <a:moveTo>
                    <a:pt x="102" y="244"/>
                  </a:moveTo>
                  <a:lnTo>
                    <a:pt x="100" y="267"/>
                  </a:lnTo>
                  <a:lnTo>
                    <a:pt x="96" y="272"/>
                  </a:lnTo>
                  <a:lnTo>
                    <a:pt x="100" y="287"/>
                  </a:lnTo>
                  <a:lnTo>
                    <a:pt x="98" y="308"/>
                  </a:lnTo>
                  <a:lnTo>
                    <a:pt x="100" y="314"/>
                  </a:lnTo>
                  <a:lnTo>
                    <a:pt x="100" y="323"/>
                  </a:lnTo>
                  <a:lnTo>
                    <a:pt x="104" y="331"/>
                  </a:lnTo>
                  <a:lnTo>
                    <a:pt x="106" y="334"/>
                  </a:lnTo>
                  <a:lnTo>
                    <a:pt x="121" y="348"/>
                  </a:lnTo>
                  <a:lnTo>
                    <a:pt x="123" y="361"/>
                  </a:lnTo>
                  <a:lnTo>
                    <a:pt x="119" y="368"/>
                  </a:lnTo>
                  <a:lnTo>
                    <a:pt x="102" y="385"/>
                  </a:lnTo>
                  <a:lnTo>
                    <a:pt x="93" y="408"/>
                  </a:lnTo>
                  <a:lnTo>
                    <a:pt x="79" y="421"/>
                  </a:lnTo>
                  <a:lnTo>
                    <a:pt x="79" y="427"/>
                  </a:lnTo>
                  <a:lnTo>
                    <a:pt x="76" y="434"/>
                  </a:lnTo>
                  <a:lnTo>
                    <a:pt x="70" y="440"/>
                  </a:lnTo>
                  <a:lnTo>
                    <a:pt x="59" y="447"/>
                  </a:lnTo>
                  <a:lnTo>
                    <a:pt x="49" y="460"/>
                  </a:lnTo>
                  <a:lnTo>
                    <a:pt x="44" y="468"/>
                  </a:lnTo>
                  <a:lnTo>
                    <a:pt x="38" y="489"/>
                  </a:lnTo>
                  <a:lnTo>
                    <a:pt x="42" y="492"/>
                  </a:lnTo>
                  <a:lnTo>
                    <a:pt x="47" y="494"/>
                  </a:lnTo>
                  <a:lnTo>
                    <a:pt x="55" y="500"/>
                  </a:lnTo>
                  <a:lnTo>
                    <a:pt x="59" y="505"/>
                  </a:lnTo>
                  <a:lnTo>
                    <a:pt x="53" y="513"/>
                  </a:lnTo>
                  <a:lnTo>
                    <a:pt x="53" y="522"/>
                  </a:lnTo>
                  <a:lnTo>
                    <a:pt x="46" y="536"/>
                  </a:lnTo>
                  <a:lnTo>
                    <a:pt x="44" y="539"/>
                  </a:lnTo>
                  <a:lnTo>
                    <a:pt x="40" y="543"/>
                  </a:lnTo>
                  <a:lnTo>
                    <a:pt x="0" y="735"/>
                  </a:lnTo>
                  <a:lnTo>
                    <a:pt x="126" y="761"/>
                  </a:lnTo>
                  <a:lnTo>
                    <a:pt x="232" y="780"/>
                  </a:lnTo>
                  <a:lnTo>
                    <a:pt x="264" y="786"/>
                  </a:lnTo>
                  <a:lnTo>
                    <a:pt x="375" y="804"/>
                  </a:lnTo>
                  <a:lnTo>
                    <a:pt x="467" y="818"/>
                  </a:lnTo>
                  <a:lnTo>
                    <a:pt x="506" y="551"/>
                  </a:lnTo>
                  <a:lnTo>
                    <a:pt x="499" y="545"/>
                  </a:lnTo>
                  <a:lnTo>
                    <a:pt x="495" y="537"/>
                  </a:lnTo>
                  <a:lnTo>
                    <a:pt x="491" y="524"/>
                  </a:lnTo>
                  <a:lnTo>
                    <a:pt x="484" y="522"/>
                  </a:lnTo>
                  <a:lnTo>
                    <a:pt x="472" y="536"/>
                  </a:lnTo>
                  <a:lnTo>
                    <a:pt x="472" y="541"/>
                  </a:lnTo>
                  <a:lnTo>
                    <a:pt x="459" y="537"/>
                  </a:lnTo>
                  <a:lnTo>
                    <a:pt x="453" y="539"/>
                  </a:lnTo>
                  <a:lnTo>
                    <a:pt x="446" y="536"/>
                  </a:lnTo>
                  <a:lnTo>
                    <a:pt x="433" y="536"/>
                  </a:lnTo>
                  <a:lnTo>
                    <a:pt x="418" y="530"/>
                  </a:lnTo>
                  <a:lnTo>
                    <a:pt x="414" y="532"/>
                  </a:lnTo>
                  <a:lnTo>
                    <a:pt x="406" y="537"/>
                  </a:lnTo>
                  <a:lnTo>
                    <a:pt x="401" y="537"/>
                  </a:lnTo>
                  <a:lnTo>
                    <a:pt x="393" y="534"/>
                  </a:lnTo>
                  <a:lnTo>
                    <a:pt x="380" y="532"/>
                  </a:lnTo>
                  <a:lnTo>
                    <a:pt x="373" y="536"/>
                  </a:lnTo>
                  <a:lnTo>
                    <a:pt x="371" y="543"/>
                  </a:lnTo>
                  <a:lnTo>
                    <a:pt x="369" y="543"/>
                  </a:lnTo>
                  <a:lnTo>
                    <a:pt x="361" y="537"/>
                  </a:lnTo>
                  <a:lnTo>
                    <a:pt x="358" y="530"/>
                  </a:lnTo>
                  <a:lnTo>
                    <a:pt x="359" y="522"/>
                  </a:lnTo>
                  <a:lnTo>
                    <a:pt x="356" y="517"/>
                  </a:lnTo>
                  <a:lnTo>
                    <a:pt x="358" y="509"/>
                  </a:lnTo>
                  <a:lnTo>
                    <a:pt x="354" y="498"/>
                  </a:lnTo>
                  <a:lnTo>
                    <a:pt x="346" y="490"/>
                  </a:lnTo>
                  <a:lnTo>
                    <a:pt x="339" y="492"/>
                  </a:lnTo>
                  <a:lnTo>
                    <a:pt x="333" y="487"/>
                  </a:lnTo>
                  <a:lnTo>
                    <a:pt x="331" y="479"/>
                  </a:lnTo>
                  <a:lnTo>
                    <a:pt x="335" y="470"/>
                  </a:lnTo>
                  <a:lnTo>
                    <a:pt x="335" y="462"/>
                  </a:lnTo>
                  <a:lnTo>
                    <a:pt x="333" y="455"/>
                  </a:lnTo>
                  <a:lnTo>
                    <a:pt x="328" y="449"/>
                  </a:lnTo>
                  <a:lnTo>
                    <a:pt x="322" y="436"/>
                  </a:lnTo>
                  <a:lnTo>
                    <a:pt x="320" y="417"/>
                  </a:lnTo>
                  <a:lnTo>
                    <a:pt x="320" y="402"/>
                  </a:lnTo>
                  <a:lnTo>
                    <a:pt x="312" y="396"/>
                  </a:lnTo>
                  <a:lnTo>
                    <a:pt x="311" y="391"/>
                  </a:lnTo>
                  <a:lnTo>
                    <a:pt x="284" y="406"/>
                  </a:lnTo>
                  <a:lnTo>
                    <a:pt x="277" y="406"/>
                  </a:lnTo>
                  <a:lnTo>
                    <a:pt x="271" y="396"/>
                  </a:lnTo>
                  <a:lnTo>
                    <a:pt x="262" y="395"/>
                  </a:lnTo>
                  <a:lnTo>
                    <a:pt x="264" y="387"/>
                  </a:lnTo>
                  <a:lnTo>
                    <a:pt x="269" y="381"/>
                  </a:lnTo>
                  <a:lnTo>
                    <a:pt x="267" y="374"/>
                  </a:lnTo>
                  <a:lnTo>
                    <a:pt x="271" y="366"/>
                  </a:lnTo>
                  <a:lnTo>
                    <a:pt x="279" y="366"/>
                  </a:lnTo>
                  <a:lnTo>
                    <a:pt x="281" y="351"/>
                  </a:lnTo>
                  <a:lnTo>
                    <a:pt x="277" y="346"/>
                  </a:lnTo>
                  <a:lnTo>
                    <a:pt x="281" y="338"/>
                  </a:lnTo>
                  <a:lnTo>
                    <a:pt x="279" y="331"/>
                  </a:lnTo>
                  <a:lnTo>
                    <a:pt x="284" y="325"/>
                  </a:lnTo>
                  <a:lnTo>
                    <a:pt x="286" y="317"/>
                  </a:lnTo>
                  <a:lnTo>
                    <a:pt x="292" y="302"/>
                  </a:lnTo>
                  <a:lnTo>
                    <a:pt x="299" y="282"/>
                  </a:lnTo>
                  <a:lnTo>
                    <a:pt x="294" y="280"/>
                  </a:lnTo>
                  <a:lnTo>
                    <a:pt x="284" y="280"/>
                  </a:lnTo>
                  <a:lnTo>
                    <a:pt x="277" y="276"/>
                  </a:lnTo>
                  <a:lnTo>
                    <a:pt x="279" y="270"/>
                  </a:lnTo>
                  <a:lnTo>
                    <a:pt x="273" y="270"/>
                  </a:lnTo>
                  <a:lnTo>
                    <a:pt x="269" y="263"/>
                  </a:lnTo>
                  <a:lnTo>
                    <a:pt x="262" y="257"/>
                  </a:lnTo>
                  <a:lnTo>
                    <a:pt x="262" y="250"/>
                  </a:lnTo>
                  <a:lnTo>
                    <a:pt x="262" y="246"/>
                  </a:lnTo>
                  <a:lnTo>
                    <a:pt x="256" y="240"/>
                  </a:lnTo>
                  <a:lnTo>
                    <a:pt x="249" y="225"/>
                  </a:lnTo>
                  <a:lnTo>
                    <a:pt x="245" y="218"/>
                  </a:lnTo>
                  <a:lnTo>
                    <a:pt x="241" y="212"/>
                  </a:lnTo>
                  <a:lnTo>
                    <a:pt x="239" y="205"/>
                  </a:lnTo>
                  <a:lnTo>
                    <a:pt x="228" y="199"/>
                  </a:lnTo>
                  <a:lnTo>
                    <a:pt x="226" y="193"/>
                  </a:lnTo>
                  <a:lnTo>
                    <a:pt x="215" y="180"/>
                  </a:lnTo>
                  <a:lnTo>
                    <a:pt x="222" y="178"/>
                  </a:lnTo>
                  <a:lnTo>
                    <a:pt x="218" y="171"/>
                  </a:lnTo>
                  <a:lnTo>
                    <a:pt x="220" y="163"/>
                  </a:lnTo>
                  <a:lnTo>
                    <a:pt x="220" y="158"/>
                  </a:lnTo>
                  <a:lnTo>
                    <a:pt x="215" y="143"/>
                  </a:lnTo>
                  <a:lnTo>
                    <a:pt x="215" y="139"/>
                  </a:lnTo>
                  <a:lnTo>
                    <a:pt x="203" y="118"/>
                  </a:lnTo>
                  <a:lnTo>
                    <a:pt x="222" y="17"/>
                  </a:lnTo>
                  <a:lnTo>
                    <a:pt x="224" y="13"/>
                  </a:lnTo>
                  <a:lnTo>
                    <a:pt x="207" y="11"/>
                  </a:lnTo>
                  <a:lnTo>
                    <a:pt x="155" y="0"/>
                  </a:lnTo>
                  <a:lnTo>
                    <a:pt x="153" y="4"/>
                  </a:lnTo>
                  <a:lnTo>
                    <a:pt x="102" y="24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8" name="Freeform 24">
              <a:extLst>
                <a:ext uri="{FF2B5EF4-FFF2-40B4-BE49-F238E27FC236}">
                  <a16:creationId xmlns:a16="http://schemas.microsoft.com/office/drawing/2014/main" id="{731BDF4F-0143-9CAC-5352-6A64BFCB9B3F}"/>
                </a:ext>
              </a:extLst>
            </p:cNvPr>
            <p:cNvSpPr>
              <a:spLocks/>
            </p:cNvSpPr>
            <p:nvPr/>
          </p:nvSpPr>
          <p:spPr bwMode="auto">
            <a:xfrm>
              <a:off x="3583404" y="3347018"/>
              <a:ext cx="816052" cy="936509"/>
            </a:xfrm>
            <a:custGeom>
              <a:avLst/>
              <a:gdLst>
                <a:gd name="T0" fmla="*/ 314 w 473"/>
                <a:gd name="T1" fmla="*/ 145 h 598"/>
                <a:gd name="T2" fmla="*/ 329 w 473"/>
                <a:gd name="T3" fmla="*/ 38 h 598"/>
                <a:gd name="T4" fmla="*/ 237 w 473"/>
                <a:gd name="T5" fmla="*/ 24 h 598"/>
                <a:gd name="T6" fmla="*/ 126 w 473"/>
                <a:gd name="T7" fmla="*/ 6 h 598"/>
                <a:gd name="T8" fmla="*/ 94 w 473"/>
                <a:gd name="T9" fmla="*/ 0 h 598"/>
                <a:gd name="T10" fmla="*/ 0 w 473"/>
                <a:gd name="T11" fmla="*/ 532 h 598"/>
                <a:gd name="T12" fmla="*/ 77 w 473"/>
                <a:gd name="T13" fmla="*/ 547 h 598"/>
                <a:gd name="T14" fmla="*/ 191 w 473"/>
                <a:gd name="T15" fmla="*/ 566 h 598"/>
                <a:gd name="T16" fmla="*/ 302 w 473"/>
                <a:gd name="T17" fmla="*/ 583 h 598"/>
                <a:gd name="T18" fmla="*/ 419 w 473"/>
                <a:gd name="T19" fmla="*/ 598 h 598"/>
                <a:gd name="T20" fmla="*/ 473 w 473"/>
                <a:gd name="T21" fmla="*/ 167 h 598"/>
                <a:gd name="T22" fmla="*/ 314 w 473"/>
                <a:gd name="T23" fmla="*/ 145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598">
                  <a:moveTo>
                    <a:pt x="314" y="145"/>
                  </a:moveTo>
                  <a:lnTo>
                    <a:pt x="329" y="38"/>
                  </a:lnTo>
                  <a:lnTo>
                    <a:pt x="237" y="24"/>
                  </a:lnTo>
                  <a:lnTo>
                    <a:pt x="126" y="6"/>
                  </a:lnTo>
                  <a:lnTo>
                    <a:pt x="94" y="0"/>
                  </a:lnTo>
                  <a:lnTo>
                    <a:pt x="0" y="532"/>
                  </a:lnTo>
                  <a:lnTo>
                    <a:pt x="77" y="547"/>
                  </a:lnTo>
                  <a:lnTo>
                    <a:pt x="191" y="566"/>
                  </a:lnTo>
                  <a:lnTo>
                    <a:pt x="302" y="583"/>
                  </a:lnTo>
                  <a:lnTo>
                    <a:pt x="419" y="598"/>
                  </a:lnTo>
                  <a:lnTo>
                    <a:pt x="473" y="167"/>
                  </a:lnTo>
                  <a:lnTo>
                    <a:pt x="314" y="14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39" name="Freeform 25">
              <a:extLst>
                <a:ext uri="{FF2B5EF4-FFF2-40B4-BE49-F238E27FC236}">
                  <a16:creationId xmlns:a16="http://schemas.microsoft.com/office/drawing/2014/main" id="{A570B3F8-8846-E3A0-A9A5-605FFFC4A8E6}"/>
                </a:ext>
              </a:extLst>
            </p:cNvPr>
            <p:cNvSpPr>
              <a:spLocks/>
            </p:cNvSpPr>
            <p:nvPr/>
          </p:nvSpPr>
          <p:spPr bwMode="auto">
            <a:xfrm>
              <a:off x="3695547" y="2145839"/>
              <a:ext cx="1506160" cy="850373"/>
            </a:xfrm>
            <a:custGeom>
              <a:avLst/>
              <a:gdLst>
                <a:gd name="T0" fmla="*/ 12 w 873"/>
                <a:gd name="T1" fmla="*/ 126 h 543"/>
                <a:gd name="T2" fmla="*/ 17 w 873"/>
                <a:gd name="T3" fmla="*/ 145 h 543"/>
                <a:gd name="T4" fmla="*/ 15 w 873"/>
                <a:gd name="T5" fmla="*/ 158 h 543"/>
                <a:gd name="T6" fmla="*/ 12 w 873"/>
                <a:gd name="T7" fmla="*/ 167 h 543"/>
                <a:gd name="T8" fmla="*/ 25 w 873"/>
                <a:gd name="T9" fmla="*/ 186 h 543"/>
                <a:gd name="T10" fmla="*/ 38 w 873"/>
                <a:gd name="T11" fmla="*/ 199 h 543"/>
                <a:gd name="T12" fmla="*/ 46 w 873"/>
                <a:gd name="T13" fmla="*/ 212 h 543"/>
                <a:gd name="T14" fmla="*/ 59 w 873"/>
                <a:gd name="T15" fmla="*/ 233 h 543"/>
                <a:gd name="T16" fmla="*/ 59 w 873"/>
                <a:gd name="T17" fmla="*/ 244 h 543"/>
                <a:gd name="T18" fmla="*/ 70 w 873"/>
                <a:gd name="T19" fmla="*/ 257 h 543"/>
                <a:gd name="T20" fmla="*/ 74 w 873"/>
                <a:gd name="T21" fmla="*/ 263 h 543"/>
                <a:gd name="T22" fmla="*/ 91 w 873"/>
                <a:gd name="T23" fmla="*/ 267 h 543"/>
                <a:gd name="T24" fmla="*/ 89 w 873"/>
                <a:gd name="T25" fmla="*/ 289 h 543"/>
                <a:gd name="T26" fmla="*/ 81 w 873"/>
                <a:gd name="T27" fmla="*/ 312 h 543"/>
                <a:gd name="T28" fmla="*/ 78 w 873"/>
                <a:gd name="T29" fmla="*/ 325 h 543"/>
                <a:gd name="T30" fmla="*/ 78 w 873"/>
                <a:gd name="T31" fmla="*/ 338 h 543"/>
                <a:gd name="T32" fmla="*/ 68 w 873"/>
                <a:gd name="T33" fmla="*/ 353 h 543"/>
                <a:gd name="T34" fmla="*/ 66 w 873"/>
                <a:gd name="T35" fmla="*/ 368 h 543"/>
                <a:gd name="T36" fmla="*/ 59 w 873"/>
                <a:gd name="T37" fmla="*/ 382 h 543"/>
                <a:gd name="T38" fmla="*/ 74 w 873"/>
                <a:gd name="T39" fmla="*/ 393 h 543"/>
                <a:gd name="T40" fmla="*/ 108 w 873"/>
                <a:gd name="T41" fmla="*/ 378 h 543"/>
                <a:gd name="T42" fmla="*/ 117 w 873"/>
                <a:gd name="T43" fmla="*/ 389 h 543"/>
                <a:gd name="T44" fmla="*/ 119 w 873"/>
                <a:gd name="T45" fmla="*/ 423 h 543"/>
                <a:gd name="T46" fmla="*/ 130 w 873"/>
                <a:gd name="T47" fmla="*/ 442 h 543"/>
                <a:gd name="T48" fmla="*/ 132 w 873"/>
                <a:gd name="T49" fmla="*/ 457 h 543"/>
                <a:gd name="T50" fmla="*/ 130 w 873"/>
                <a:gd name="T51" fmla="*/ 474 h 543"/>
                <a:gd name="T52" fmla="*/ 143 w 873"/>
                <a:gd name="T53" fmla="*/ 477 h 543"/>
                <a:gd name="T54" fmla="*/ 155 w 873"/>
                <a:gd name="T55" fmla="*/ 496 h 543"/>
                <a:gd name="T56" fmla="*/ 156 w 873"/>
                <a:gd name="T57" fmla="*/ 509 h 543"/>
                <a:gd name="T58" fmla="*/ 158 w 873"/>
                <a:gd name="T59" fmla="*/ 524 h 543"/>
                <a:gd name="T60" fmla="*/ 168 w 873"/>
                <a:gd name="T61" fmla="*/ 530 h 543"/>
                <a:gd name="T62" fmla="*/ 177 w 873"/>
                <a:gd name="T63" fmla="*/ 519 h 543"/>
                <a:gd name="T64" fmla="*/ 198 w 873"/>
                <a:gd name="T65" fmla="*/ 524 h 543"/>
                <a:gd name="T66" fmla="*/ 211 w 873"/>
                <a:gd name="T67" fmla="*/ 519 h 543"/>
                <a:gd name="T68" fmla="*/ 230 w 873"/>
                <a:gd name="T69" fmla="*/ 523 h 543"/>
                <a:gd name="T70" fmla="*/ 250 w 873"/>
                <a:gd name="T71" fmla="*/ 526 h 543"/>
                <a:gd name="T72" fmla="*/ 269 w 873"/>
                <a:gd name="T73" fmla="*/ 528 h 543"/>
                <a:gd name="T74" fmla="*/ 281 w 873"/>
                <a:gd name="T75" fmla="*/ 509 h 543"/>
                <a:gd name="T76" fmla="*/ 292 w 873"/>
                <a:gd name="T77" fmla="*/ 524 h 543"/>
                <a:gd name="T78" fmla="*/ 303 w 873"/>
                <a:gd name="T79" fmla="*/ 538 h 543"/>
                <a:gd name="T80" fmla="*/ 316 w 873"/>
                <a:gd name="T81" fmla="*/ 485 h 543"/>
                <a:gd name="T82" fmla="*/ 591 w 873"/>
                <a:gd name="T83" fmla="*/ 521 h 543"/>
                <a:gd name="T84" fmla="*/ 841 w 873"/>
                <a:gd name="T85" fmla="*/ 543 h 543"/>
                <a:gd name="T86" fmla="*/ 850 w 873"/>
                <a:gd name="T87" fmla="*/ 442 h 543"/>
                <a:gd name="T88" fmla="*/ 873 w 873"/>
                <a:gd name="T89" fmla="*/ 117 h 543"/>
                <a:gd name="T90" fmla="*/ 683 w 873"/>
                <a:gd name="T91" fmla="*/ 101 h 543"/>
                <a:gd name="T92" fmla="*/ 469 w 873"/>
                <a:gd name="T93" fmla="*/ 75 h 543"/>
                <a:gd name="T94" fmla="*/ 125 w 873"/>
                <a:gd name="T95" fmla="*/ 21 h 543"/>
                <a:gd name="T96" fmla="*/ 19 w 873"/>
                <a:gd name="T97" fmla="*/ 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3" h="543">
                  <a:moveTo>
                    <a:pt x="0" y="105"/>
                  </a:moveTo>
                  <a:lnTo>
                    <a:pt x="12" y="126"/>
                  </a:lnTo>
                  <a:lnTo>
                    <a:pt x="12" y="130"/>
                  </a:lnTo>
                  <a:lnTo>
                    <a:pt x="17" y="145"/>
                  </a:lnTo>
                  <a:lnTo>
                    <a:pt x="17" y="150"/>
                  </a:lnTo>
                  <a:lnTo>
                    <a:pt x="15" y="158"/>
                  </a:lnTo>
                  <a:lnTo>
                    <a:pt x="19" y="165"/>
                  </a:lnTo>
                  <a:lnTo>
                    <a:pt x="12" y="167"/>
                  </a:lnTo>
                  <a:lnTo>
                    <a:pt x="23" y="180"/>
                  </a:lnTo>
                  <a:lnTo>
                    <a:pt x="25" y="186"/>
                  </a:lnTo>
                  <a:lnTo>
                    <a:pt x="36" y="192"/>
                  </a:lnTo>
                  <a:lnTo>
                    <a:pt x="38" y="199"/>
                  </a:lnTo>
                  <a:lnTo>
                    <a:pt x="42" y="205"/>
                  </a:lnTo>
                  <a:lnTo>
                    <a:pt x="46" y="212"/>
                  </a:lnTo>
                  <a:lnTo>
                    <a:pt x="53" y="227"/>
                  </a:lnTo>
                  <a:lnTo>
                    <a:pt x="59" y="233"/>
                  </a:lnTo>
                  <a:lnTo>
                    <a:pt x="59" y="237"/>
                  </a:lnTo>
                  <a:lnTo>
                    <a:pt x="59" y="244"/>
                  </a:lnTo>
                  <a:lnTo>
                    <a:pt x="66" y="250"/>
                  </a:lnTo>
                  <a:lnTo>
                    <a:pt x="70" y="257"/>
                  </a:lnTo>
                  <a:lnTo>
                    <a:pt x="76" y="257"/>
                  </a:lnTo>
                  <a:lnTo>
                    <a:pt x="74" y="263"/>
                  </a:lnTo>
                  <a:lnTo>
                    <a:pt x="81" y="267"/>
                  </a:lnTo>
                  <a:lnTo>
                    <a:pt x="91" y="267"/>
                  </a:lnTo>
                  <a:lnTo>
                    <a:pt x="96" y="269"/>
                  </a:lnTo>
                  <a:lnTo>
                    <a:pt x="89" y="289"/>
                  </a:lnTo>
                  <a:lnTo>
                    <a:pt x="83" y="304"/>
                  </a:lnTo>
                  <a:lnTo>
                    <a:pt x="81" y="312"/>
                  </a:lnTo>
                  <a:lnTo>
                    <a:pt x="76" y="318"/>
                  </a:lnTo>
                  <a:lnTo>
                    <a:pt x="78" y="325"/>
                  </a:lnTo>
                  <a:lnTo>
                    <a:pt x="74" y="333"/>
                  </a:lnTo>
                  <a:lnTo>
                    <a:pt x="78" y="338"/>
                  </a:lnTo>
                  <a:lnTo>
                    <a:pt x="76" y="353"/>
                  </a:lnTo>
                  <a:lnTo>
                    <a:pt x="68" y="353"/>
                  </a:lnTo>
                  <a:lnTo>
                    <a:pt x="64" y="361"/>
                  </a:lnTo>
                  <a:lnTo>
                    <a:pt x="66" y="368"/>
                  </a:lnTo>
                  <a:lnTo>
                    <a:pt x="61" y="374"/>
                  </a:lnTo>
                  <a:lnTo>
                    <a:pt x="59" y="382"/>
                  </a:lnTo>
                  <a:lnTo>
                    <a:pt x="68" y="383"/>
                  </a:lnTo>
                  <a:lnTo>
                    <a:pt x="74" y="393"/>
                  </a:lnTo>
                  <a:lnTo>
                    <a:pt x="81" y="393"/>
                  </a:lnTo>
                  <a:lnTo>
                    <a:pt x="108" y="378"/>
                  </a:lnTo>
                  <a:lnTo>
                    <a:pt x="109" y="383"/>
                  </a:lnTo>
                  <a:lnTo>
                    <a:pt x="117" y="389"/>
                  </a:lnTo>
                  <a:lnTo>
                    <a:pt x="117" y="404"/>
                  </a:lnTo>
                  <a:lnTo>
                    <a:pt x="119" y="423"/>
                  </a:lnTo>
                  <a:lnTo>
                    <a:pt x="125" y="436"/>
                  </a:lnTo>
                  <a:lnTo>
                    <a:pt x="130" y="442"/>
                  </a:lnTo>
                  <a:lnTo>
                    <a:pt x="132" y="449"/>
                  </a:lnTo>
                  <a:lnTo>
                    <a:pt x="132" y="457"/>
                  </a:lnTo>
                  <a:lnTo>
                    <a:pt x="128" y="466"/>
                  </a:lnTo>
                  <a:lnTo>
                    <a:pt x="130" y="474"/>
                  </a:lnTo>
                  <a:lnTo>
                    <a:pt x="136" y="479"/>
                  </a:lnTo>
                  <a:lnTo>
                    <a:pt x="143" y="477"/>
                  </a:lnTo>
                  <a:lnTo>
                    <a:pt x="151" y="485"/>
                  </a:lnTo>
                  <a:lnTo>
                    <a:pt x="155" y="496"/>
                  </a:lnTo>
                  <a:lnTo>
                    <a:pt x="153" y="504"/>
                  </a:lnTo>
                  <a:lnTo>
                    <a:pt x="156" y="509"/>
                  </a:lnTo>
                  <a:lnTo>
                    <a:pt x="155" y="517"/>
                  </a:lnTo>
                  <a:lnTo>
                    <a:pt x="158" y="524"/>
                  </a:lnTo>
                  <a:lnTo>
                    <a:pt x="166" y="530"/>
                  </a:lnTo>
                  <a:lnTo>
                    <a:pt x="168" y="530"/>
                  </a:lnTo>
                  <a:lnTo>
                    <a:pt x="170" y="523"/>
                  </a:lnTo>
                  <a:lnTo>
                    <a:pt x="177" y="519"/>
                  </a:lnTo>
                  <a:lnTo>
                    <a:pt x="190" y="521"/>
                  </a:lnTo>
                  <a:lnTo>
                    <a:pt x="198" y="524"/>
                  </a:lnTo>
                  <a:lnTo>
                    <a:pt x="203" y="524"/>
                  </a:lnTo>
                  <a:lnTo>
                    <a:pt x="211" y="519"/>
                  </a:lnTo>
                  <a:lnTo>
                    <a:pt x="215" y="517"/>
                  </a:lnTo>
                  <a:lnTo>
                    <a:pt x="230" y="523"/>
                  </a:lnTo>
                  <a:lnTo>
                    <a:pt x="243" y="523"/>
                  </a:lnTo>
                  <a:lnTo>
                    <a:pt x="250" y="526"/>
                  </a:lnTo>
                  <a:lnTo>
                    <a:pt x="256" y="524"/>
                  </a:lnTo>
                  <a:lnTo>
                    <a:pt x="269" y="528"/>
                  </a:lnTo>
                  <a:lnTo>
                    <a:pt x="269" y="523"/>
                  </a:lnTo>
                  <a:lnTo>
                    <a:pt x="281" y="509"/>
                  </a:lnTo>
                  <a:lnTo>
                    <a:pt x="288" y="511"/>
                  </a:lnTo>
                  <a:lnTo>
                    <a:pt x="292" y="524"/>
                  </a:lnTo>
                  <a:lnTo>
                    <a:pt x="296" y="532"/>
                  </a:lnTo>
                  <a:lnTo>
                    <a:pt x="303" y="538"/>
                  </a:lnTo>
                  <a:lnTo>
                    <a:pt x="311" y="491"/>
                  </a:lnTo>
                  <a:lnTo>
                    <a:pt x="316" y="485"/>
                  </a:lnTo>
                  <a:lnTo>
                    <a:pt x="455" y="506"/>
                  </a:lnTo>
                  <a:lnTo>
                    <a:pt x="591" y="521"/>
                  </a:lnTo>
                  <a:lnTo>
                    <a:pt x="739" y="536"/>
                  </a:lnTo>
                  <a:lnTo>
                    <a:pt x="841" y="543"/>
                  </a:lnTo>
                  <a:lnTo>
                    <a:pt x="844" y="536"/>
                  </a:lnTo>
                  <a:lnTo>
                    <a:pt x="850" y="442"/>
                  </a:lnTo>
                  <a:lnTo>
                    <a:pt x="873" y="120"/>
                  </a:lnTo>
                  <a:lnTo>
                    <a:pt x="873" y="117"/>
                  </a:lnTo>
                  <a:lnTo>
                    <a:pt x="822" y="113"/>
                  </a:lnTo>
                  <a:lnTo>
                    <a:pt x="683" y="101"/>
                  </a:lnTo>
                  <a:lnTo>
                    <a:pt x="572" y="88"/>
                  </a:lnTo>
                  <a:lnTo>
                    <a:pt x="469" y="75"/>
                  </a:lnTo>
                  <a:lnTo>
                    <a:pt x="307" y="53"/>
                  </a:lnTo>
                  <a:lnTo>
                    <a:pt x="125" y="21"/>
                  </a:lnTo>
                  <a:lnTo>
                    <a:pt x="21" y="0"/>
                  </a:lnTo>
                  <a:lnTo>
                    <a:pt x="19" y="4"/>
                  </a:lnTo>
                  <a:lnTo>
                    <a:pt x="0" y="10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0" name="Freeform 26">
              <a:extLst>
                <a:ext uri="{FF2B5EF4-FFF2-40B4-BE49-F238E27FC236}">
                  <a16:creationId xmlns:a16="http://schemas.microsoft.com/office/drawing/2014/main" id="{C511A084-18A3-1E69-94E6-F31FD4B908CC}"/>
                </a:ext>
              </a:extLst>
            </p:cNvPr>
            <p:cNvSpPr>
              <a:spLocks/>
            </p:cNvSpPr>
            <p:nvPr/>
          </p:nvSpPr>
          <p:spPr bwMode="auto">
            <a:xfrm>
              <a:off x="4125136" y="2905385"/>
              <a:ext cx="1021358" cy="765807"/>
            </a:xfrm>
            <a:custGeom>
              <a:avLst/>
              <a:gdLst>
                <a:gd name="T0" fmla="*/ 159 w 592"/>
                <a:gd name="T1" fmla="*/ 449 h 489"/>
                <a:gd name="T2" fmla="*/ 236 w 592"/>
                <a:gd name="T3" fmla="*/ 459 h 489"/>
                <a:gd name="T4" fmla="*/ 366 w 592"/>
                <a:gd name="T5" fmla="*/ 472 h 489"/>
                <a:gd name="T6" fmla="*/ 436 w 592"/>
                <a:gd name="T7" fmla="*/ 479 h 489"/>
                <a:gd name="T8" fmla="*/ 562 w 592"/>
                <a:gd name="T9" fmla="*/ 489 h 489"/>
                <a:gd name="T10" fmla="*/ 577 w 592"/>
                <a:gd name="T11" fmla="*/ 273 h 489"/>
                <a:gd name="T12" fmla="*/ 592 w 592"/>
                <a:gd name="T13" fmla="*/ 58 h 489"/>
                <a:gd name="T14" fmla="*/ 490 w 592"/>
                <a:gd name="T15" fmla="*/ 51 h 489"/>
                <a:gd name="T16" fmla="*/ 342 w 592"/>
                <a:gd name="T17" fmla="*/ 36 h 489"/>
                <a:gd name="T18" fmla="*/ 206 w 592"/>
                <a:gd name="T19" fmla="*/ 21 h 489"/>
                <a:gd name="T20" fmla="*/ 67 w 592"/>
                <a:gd name="T21" fmla="*/ 0 h 489"/>
                <a:gd name="T22" fmla="*/ 62 w 592"/>
                <a:gd name="T23" fmla="*/ 6 h 489"/>
                <a:gd name="T24" fmla="*/ 54 w 592"/>
                <a:gd name="T25" fmla="*/ 53 h 489"/>
                <a:gd name="T26" fmla="*/ 15 w 592"/>
                <a:gd name="T27" fmla="*/ 320 h 489"/>
                <a:gd name="T28" fmla="*/ 0 w 592"/>
                <a:gd name="T29" fmla="*/ 427 h 489"/>
                <a:gd name="T30" fmla="*/ 159 w 592"/>
                <a:gd name="T31" fmla="*/ 44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489">
                  <a:moveTo>
                    <a:pt x="159" y="449"/>
                  </a:moveTo>
                  <a:lnTo>
                    <a:pt x="236" y="459"/>
                  </a:lnTo>
                  <a:lnTo>
                    <a:pt x="366" y="472"/>
                  </a:lnTo>
                  <a:lnTo>
                    <a:pt x="436" y="479"/>
                  </a:lnTo>
                  <a:lnTo>
                    <a:pt x="562" y="489"/>
                  </a:lnTo>
                  <a:lnTo>
                    <a:pt x="577" y="273"/>
                  </a:lnTo>
                  <a:lnTo>
                    <a:pt x="592" y="58"/>
                  </a:lnTo>
                  <a:lnTo>
                    <a:pt x="490" y="51"/>
                  </a:lnTo>
                  <a:lnTo>
                    <a:pt x="342" y="36"/>
                  </a:lnTo>
                  <a:lnTo>
                    <a:pt x="206" y="21"/>
                  </a:lnTo>
                  <a:lnTo>
                    <a:pt x="67" y="0"/>
                  </a:lnTo>
                  <a:lnTo>
                    <a:pt x="62" y="6"/>
                  </a:lnTo>
                  <a:lnTo>
                    <a:pt x="54" y="53"/>
                  </a:lnTo>
                  <a:lnTo>
                    <a:pt x="15" y="320"/>
                  </a:lnTo>
                  <a:lnTo>
                    <a:pt x="0" y="427"/>
                  </a:lnTo>
                  <a:lnTo>
                    <a:pt x="159" y="44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1" name="Freeform 27">
              <a:extLst>
                <a:ext uri="{FF2B5EF4-FFF2-40B4-BE49-F238E27FC236}">
                  <a16:creationId xmlns:a16="http://schemas.microsoft.com/office/drawing/2014/main" id="{CDB7A517-9A10-D9B4-45BB-4CA2915C3515}"/>
                </a:ext>
              </a:extLst>
            </p:cNvPr>
            <p:cNvSpPr>
              <a:spLocks/>
            </p:cNvSpPr>
            <p:nvPr/>
          </p:nvSpPr>
          <p:spPr bwMode="auto">
            <a:xfrm>
              <a:off x="4173446" y="4283525"/>
              <a:ext cx="1014460" cy="963132"/>
            </a:xfrm>
            <a:custGeom>
              <a:avLst/>
              <a:gdLst>
                <a:gd name="T0" fmla="*/ 227 w 588"/>
                <a:gd name="T1" fmla="*/ 577 h 615"/>
                <a:gd name="T2" fmla="*/ 223 w 588"/>
                <a:gd name="T3" fmla="*/ 564 h 615"/>
                <a:gd name="T4" fmla="*/ 223 w 588"/>
                <a:gd name="T5" fmla="*/ 560 h 615"/>
                <a:gd name="T6" fmla="*/ 293 w 588"/>
                <a:gd name="T7" fmla="*/ 568 h 615"/>
                <a:gd name="T8" fmla="*/ 381 w 588"/>
                <a:gd name="T9" fmla="*/ 575 h 615"/>
                <a:gd name="T10" fmla="*/ 460 w 588"/>
                <a:gd name="T11" fmla="*/ 581 h 615"/>
                <a:gd name="T12" fmla="*/ 539 w 588"/>
                <a:gd name="T13" fmla="*/ 586 h 615"/>
                <a:gd name="T14" fmla="*/ 543 w 588"/>
                <a:gd name="T15" fmla="*/ 586 h 615"/>
                <a:gd name="T16" fmla="*/ 549 w 588"/>
                <a:gd name="T17" fmla="*/ 579 h 615"/>
                <a:gd name="T18" fmla="*/ 556 w 588"/>
                <a:gd name="T19" fmla="*/ 468 h 615"/>
                <a:gd name="T20" fmla="*/ 566 w 588"/>
                <a:gd name="T21" fmla="*/ 370 h 615"/>
                <a:gd name="T22" fmla="*/ 581 w 588"/>
                <a:gd name="T23" fmla="*/ 109 h 615"/>
                <a:gd name="T24" fmla="*/ 583 w 588"/>
                <a:gd name="T25" fmla="*/ 103 h 615"/>
                <a:gd name="T26" fmla="*/ 586 w 588"/>
                <a:gd name="T27" fmla="*/ 101 h 615"/>
                <a:gd name="T28" fmla="*/ 588 w 588"/>
                <a:gd name="T29" fmla="*/ 47 h 615"/>
                <a:gd name="T30" fmla="*/ 494 w 588"/>
                <a:gd name="T31" fmla="*/ 41 h 615"/>
                <a:gd name="T32" fmla="*/ 342 w 588"/>
                <a:gd name="T33" fmla="*/ 28 h 615"/>
                <a:gd name="T34" fmla="*/ 218 w 588"/>
                <a:gd name="T35" fmla="*/ 15 h 615"/>
                <a:gd name="T36" fmla="*/ 77 w 588"/>
                <a:gd name="T37" fmla="*/ 0 h 615"/>
                <a:gd name="T38" fmla="*/ 2 w 588"/>
                <a:gd name="T39" fmla="*/ 603 h 615"/>
                <a:gd name="T40" fmla="*/ 0 w 588"/>
                <a:gd name="T41" fmla="*/ 607 h 615"/>
                <a:gd name="T42" fmla="*/ 71 w 588"/>
                <a:gd name="T43" fmla="*/ 615 h 615"/>
                <a:gd name="T44" fmla="*/ 77 w 588"/>
                <a:gd name="T45" fmla="*/ 613 h 615"/>
                <a:gd name="T46" fmla="*/ 81 w 588"/>
                <a:gd name="T47" fmla="*/ 577 h 615"/>
                <a:gd name="T48" fmla="*/ 84 w 588"/>
                <a:gd name="T49" fmla="*/ 568 h 615"/>
                <a:gd name="T50" fmla="*/ 231 w 588"/>
                <a:gd name="T51" fmla="*/ 584 h 615"/>
                <a:gd name="T52" fmla="*/ 233 w 588"/>
                <a:gd name="T53" fmla="*/ 584 h 615"/>
                <a:gd name="T54" fmla="*/ 233 w 588"/>
                <a:gd name="T55" fmla="*/ 581 h 615"/>
                <a:gd name="T56" fmla="*/ 227 w 588"/>
                <a:gd name="T57" fmla="*/ 577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8" h="615">
                  <a:moveTo>
                    <a:pt x="227" y="577"/>
                  </a:moveTo>
                  <a:lnTo>
                    <a:pt x="223" y="564"/>
                  </a:lnTo>
                  <a:lnTo>
                    <a:pt x="223" y="560"/>
                  </a:lnTo>
                  <a:lnTo>
                    <a:pt x="293" y="568"/>
                  </a:lnTo>
                  <a:lnTo>
                    <a:pt x="381" y="575"/>
                  </a:lnTo>
                  <a:lnTo>
                    <a:pt x="460" y="581"/>
                  </a:lnTo>
                  <a:lnTo>
                    <a:pt x="539" y="586"/>
                  </a:lnTo>
                  <a:lnTo>
                    <a:pt x="543" y="586"/>
                  </a:lnTo>
                  <a:lnTo>
                    <a:pt x="549" y="579"/>
                  </a:lnTo>
                  <a:lnTo>
                    <a:pt x="556" y="468"/>
                  </a:lnTo>
                  <a:lnTo>
                    <a:pt x="566" y="370"/>
                  </a:lnTo>
                  <a:lnTo>
                    <a:pt x="581" y="109"/>
                  </a:lnTo>
                  <a:lnTo>
                    <a:pt x="583" y="103"/>
                  </a:lnTo>
                  <a:lnTo>
                    <a:pt x="586" y="101"/>
                  </a:lnTo>
                  <a:lnTo>
                    <a:pt x="588" y="47"/>
                  </a:lnTo>
                  <a:lnTo>
                    <a:pt x="494" y="41"/>
                  </a:lnTo>
                  <a:lnTo>
                    <a:pt x="342" y="28"/>
                  </a:lnTo>
                  <a:lnTo>
                    <a:pt x="218" y="15"/>
                  </a:lnTo>
                  <a:lnTo>
                    <a:pt x="77" y="0"/>
                  </a:lnTo>
                  <a:lnTo>
                    <a:pt x="2" y="603"/>
                  </a:lnTo>
                  <a:lnTo>
                    <a:pt x="0" y="607"/>
                  </a:lnTo>
                  <a:lnTo>
                    <a:pt x="71" y="615"/>
                  </a:lnTo>
                  <a:lnTo>
                    <a:pt x="77" y="613"/>
                  </a:lnTo>
                  <a:lnTo>
                    <a:pt x="81" y="577"/>
                  </a:lnTo>
                  <a:lnTo>
                    <a:pt x="84" y="568"/>
                  </a:lnTo>
                  <a:lnTo>
                    <a:pt x="231" y="584"/>
                  </a:lnTo>
                  <a:lnTo>
                    <a:pt x="233" y="584"/>
                  </a:lnTo>
                  <a:lnTo>
                    <a:pt x="233" y="581"/>
                  </a:lnTo>
                  <a:lnTo>
                    <a:pt x="227" y="57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2" name="Freeform 28">
              <a:extLst>
                <a:ext uri="{FF2B5EF4-FFF2-40B4-BE49-F238E27FC236}">
                  <a16:creationId xmlns:a16="http://schemas.microsoft.com/office/drawing/2014/main" id="{A9699B82-8E37-7703-4376-EA5B5C04C072}"/>
                </a:ext>
              </a:extLst>
            </p:cNvPr>
            <p:cNvSpPr>
              <a:spLocks/>
            </p:cNvSpPr>
            <p:nvPr/>
          </p:nvSpPr>
          <p:spPr bwMode="auto">
            <a:xfrm>
              <a:off x="4306291" y="3608547"/>
              <a:ext cx="1062767" cy="756413"/>
            </a:xfrm>
            <a:custGeom>
              <a:avLst/>
              <a:gdLst>
                <a:gd name="T0" fmla="*/ 611 w 616"/>
                <a:gd name="T1" fmla="*/ 158 h 483"/>
                <a:gd name="T2" fmla="*/ 616 w 616"/>
                <a:gd name="T3" fmla="*/ 53 h 483"/>
                <a:gd name="T4" fmla="*/ 609 w 616"/>
                <a:gd name="T5" fmla="*/ 49 h 483"/>
                <a:gd name="T6" fmla="*/ 530 w 616"/>
                <a:gd name="T7" fmla="*/ 45 h 483"/>
                <a:gd name="T8" fmla="*/ 457 w 616"/>
                <a:gd name="T9" fmla="*/ 40 h 483"/>
                <a:gd name="T10" fmla="*/ 331 w 616"/>
                <a:gd name="T11" fmla="*/ 30 h 483"/>
                <a:gd name="T12" fmla="*/ 261 w 616"/>
                <a:gd name="T13" fmla="*/ 23 h 483"/>
                <a:gd name="T14" fmla="*/ 131 w 616"/>
                <a:gd name="T15" fmla="*/ 10 h 483"/>
                <a:gd name="T16" fmla="*/ 54 w 616"/>
                <a:gd name="T17" fmla="*/ 0 h 483"/>
                <a:gd name="T18" fmla="*/ 0 w 616"/>
                <a:gd name="T19" fmla="*/ 431 h 483"/>
                <a:gd name="T20" fmla="*/ 141 w 616"/>
                <a:gd name="T21" fmla="*/ 446 h 483"/>
                <a:gd name="T22" fmla="*/ 265 w 616"/>
                <a:gd name="T23" fmla="*/ 459 h 483"/>
                <a:gd name="T24" fmla="*/ 417 w 616"/>
                <a:gd name="T25" fmla="*/ 472 h 483"/>
                <a:gd name="T26" fmla="*/ 511 w 616"/>
                <a:gd name="T27" fmla="*/ 478 h 483"/>
                <a:gd name="T28" fmla="*/ 596 w 616"/>
                <a:gd name="T29" fmla="*/ 483 h 483"/>
                <a:gd name="T30" fmla="*/ 611 w 616"/>
                <a:gd name="T31" fmla="*/ 158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6" h="483">
                  <a:moveTo>
                    <a:pt x="611" y="158"/>
                  </a:moveTo>
                  <a:lnTo>
                    <a:pt x="616" y="53"/>
                  </a:lnTo>
                  <a:lnTo>
                    <a:pt x="609" y="49"/>
                  </a:lnTo>
                  <a:lnTo>
                    <a:pt x="530" y="45"/>
                  </a:lnTo>
                  <a:lnTo>
                    <a:pt x="457" y="40"/>
                  </a:lnTo>
                  <a:lnTo>
                    <a:pt x="331" y="30"/>
                  </a:lnTo>
                  <a:lnTo>
                    <a:pt x="261" y="23"/>
                  </a:lnTo>
                  <a:lnTo>
                    <a:pt x="131" y="10"/>
                  </a:lnTo>
                  <a:lnTo>
                    <a:pt x="54" y="0"/>
                  </a:lnTo>
                  <a:lnTo>
                    <a:pt x="0" y="431"/>
                  </a:lnTo>
                  <a:lnTo>
                    <a:pt x="141" y="446"/>
                  </a:lnTo>
                  <a:lnTo>
                    <a:pt x="265" y="459"/>
                  </a:lnTo>
                  <a:lnTo>
                    <a:pt x="417" y="472"/>
                  </a:lnTo>
                  <a:lnTo>
                    <a:pt x="511" y="478"/>
                  </a:lnTo>
                  <a:lnTo>
                    <a:pt x="596" y="483"/>
                  </a:lnTo>
                  <a:lnTo>
                    <a:pt x="611" y="15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3" name="Freeform 29">
              <a:extLst>
                <a:ext uri="{FF2B5EF4-FFF2-40B4-BE49-F238E27FC236}">
                  <a16:creationId xmlns:a16="http://schemas.microsoft.com/office/drawing/2014/main" id="{FE9943AE-C90C-2686-5D5A-8D20CB2EBC35}"/>
                </a:ext>
              </a:extLst>
            </p:cNvPr>
            <p:cNvSpPr>
              <a:spLocks/>
            </p:cNvSpPr>
            <p:nvPr/>
          </p:nvSpPr>
          <p:spPr bwMode="auto">
            <a:xfrm>
              <a:off x="5094738" y="3332919"/>
              <a:ext cx="1212866" cy="540293"/>
            </a:xfrm>
            <a:custGeom>
              <a:avLst/>
              <a:gdLst>
                <a:gd name="T0" fmla="*/ 565 w 703"/>
                <a:gd name="T1" fmla="*/ 345 h 345"/>
                <a:gd name="T2" fmla="*/ 695 w 703"/>
                <a:gd name="T3" fmla="*/ 338 h 345"/>
                <a:gd name="T4" fmla="*/ 690 w 703"/>
                <a:gd name="T5" fmla="*/ 325 h 345"/>
                <a:gd name="T6" fmla="*/ 682 w 703"/>
                <a:gd name="T7" fmla="*/ 314 h 345"/>
                <a:gd name="T8" fmla="*/ 671 w 703"/>
                <a:gd name="T9" fmla="*/ 293 h 345"/>
                <a:gd name="T10" fmla="*/ 665 w 703"/>
                <a:gd name="T11" fmla="*/ 280 h 345"/>
                <a:gd name="T12" fmla="*/ 656 w 703"/>
                <a:gd name="T13" fmla="*/ 268 h 345"/>
                <a:gd name="T14" fmla="*/ 656 w 703"/>
                <a:gd name="T15" fmla="*/ 233 h 345"/>
                <a:gd name="T16" fmla="*/ 658 w 703"/>
                <a:gd name="T17" fmla="*/ 216 h 345"/>
                <a:gd name="T18" fmla="*/ 654 w 703"/>
                <a:gd name="T19" fmla="*/ 201 h 345"/>
                <a:gd name="T20" fmla="*/ 652 w 703"/>
                <a:gd name="T21" fmla="*/ 188 h 345"/>
                <a:gd name="T22" fmla="*/ 644 w 703"/>
                <a:gd name="T23" fmla="*/ 176 h 345"/>
                <a:gd name="T24" fmla="*/ 639 w 703"/>
                <a:gd name="T25" fmla="*/ 174 h 345"/>
                <a:gd name="T26" fmla="*/ 637 w 703"/>
                <a:gd name="T27" fmla="*/ 159 h 345"/>
                <a:gd name="T28" fmla="*/ 637 w 703"/>
                <a:gd name="T29" fmla="*/ 146 h 345"/>
                <a:gd name="T30" fmla="*/ 633 w 703"/>
                <a:gd name="T31" fmla="*/ 133 h 345"/>
                <a:gd name="T32" fmla="*/ 624 w 703"/>
                <a:gd name="T33" fmla="*/ 114 h 345"/>
                <a:gd name="T34" fmla="*/ 618 w 703"/>
                <a:gd name="T35" fmla="*/ 101 h 345"/>
                <a:gd name="T36" fmla="*/ 612 w 703"/>
                <a:gd name="T37" fmla="*/ 86 h 345"/>
                <a:gd name="T38" fmla="*/ 612 w 703"/>
                <a:gd name="T39" fmla="*/ 75 h 345"/>
                <a:gd name="T40" fmla="*/ 599 w 703"/>
                <a:gd name="T41" fmla="*/ 71 h 345"/>
                <a:gd name="T42" fmla="*/ 590 w 703"/>
                <a:gd name="T43" fmla="*/ 58 h 345"/>
                <a:gd name="T44" fmla="*/ 575 w 703"/>
                <a:gd name="T45" fmla="*/ 48 h 345"/>
                <a:gd name="T46" fmla="*/ 567 w 703"/>
                <a:gd name="T47" fmla="*/ 47 h 345"/>
                <a:gd name="T48" fmla="*/ 554 w 703"/>
                <a:gd name="T49" fmla="*/ 43 h 345"/>
                <a:gd name="T50" fmla="*/ 513 w 703"/>
                <a:gd name="T51" fmla="*/ 37 h 345"/>
                <a:gd name="T52" fmla="*/ 492 w 703"/>
                <a:gd name="T53" fmla="*/ 41 h 345"/>
                <a:gd name="T54" fmla="*/ 456 w 703"/>
                <a:gd name="T55" fmla="*/ 28 h 345"/>
                <a:gd name="T56" fmla="*/ 361 w 703"/>
                <a:gd name="T57" fmla="*/ 18 h 345"/>
                <a:gd name="T58" fmla="*/ 96 w 703"/>
                <a:gd name="T59" fmla="*/ 5 h 345"/>
                <a:gd name="T60" fmla="*/ 0 w 703"/>
                <a:gd name="T61" fmla="*/ 216 h 345"/>
                <a:gd name="T62" fmla="*/ 152 w 703"/>
                <a:gd name="T63" fmla="*/ 225 h 345"/>
                <a:gd name="T64" fmla="*/ 154 w 703"/>
                <a:gd name="T65" fmla="*/ 334 h 345"/>
                <a:gd name="T66" fmla="*/ 460 w 703"/>
                <a:gd name="T67" fmla="*/ 344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03" h="345">
                  <a:moveTo>
                    <a:pt x="460" y="344"/>
                  </a:moveTo>
                  <a:lnTo>
                    <a:pt x="565" y="345"/>
                  </a:lnTo>
                  <a:lnTo>
                    <a:pt x="703" y="344"/>
                  </a:lnTo>
                  <a:lnTo>
                    <a:pt x="695" y="338"/>
                  </a:lnTo>
                  <a:lnTo>
                    <a:pt x="695" y="330"/>
                  </a:lnTo>
                  <a:lnTo>
                    <a:pt x="690" y="325"/>
                  </a:lnTo>
                  <a:lnTo>
                    <a:pt x="688" y="317"/>
                  </a:lnTo>
                  <a:lnTo>
                    <a:pt x="682" y="314"/>
                  </a:lnTo>
                  <a:lnTo>
                    <a:pt x="676" y="306"/>
                  </a:lnTo>
                  <a:lnTo>
                    <a:pt x="671" y="293"/>
                  </a:lnTo>
                  <a:lnTo>
                    <a:pt x="665" y="285"/>
                  </a:lnTo>
                  <a:lnTo>
                    <a:pt x="665" y="280"/>
                  </a:lnTo>
                  <a:lnTo>
                    <a:pt x="663" y="272"/>
                  </a:lnTo>
                  <a:lnTo>
                    <a:pt x="656" y="268"/>
                  </a:lnTo>
                  <a:lnTo>
                    <a:pt x="659" y="248"/>
                  </a:lnTo>
                  <a:lnTo>
                    <a:pt x="656" y="233"/>
                  </a:lnTo>
                  <a:lnTo>
                    <a:pt x="656" y="223"/>
                  </a:lnTo>
                  <a:lnTo>
                    <a:pt x="658" y="216"/>
                  </a:lnTo>
                  <a:lnTo>
                    <a:pt x="652" y="210"/>
                  </a:lnTo>
                  <a:lnTo>
                    <a:pt x="654" y="201"/>
                  </a:lnTo>
                  <a:lnTo>
                    <a:pt x="650" y="195"/>
                  </a:lnTo>
                  <a:lnTo>
                    <a:pt x="652" y="188"/>
                  </a:lnTo>
                  <a:lnTo>
                    <a:pt x="644" y="184"/>
                  </a:lnTo>
                  <a:lnTo>
                    <a:pt x="644" y="176"/>
                  </a:lnTo>
                  <a:lnTo>
                    <a:pt x="639" y="176"/>
                  </a:lnTo>
                  <a:lnTo>
                    <a:pt x="639" y="174"/>
                  </a:lnTo>
                  <a:lnTo>
                    <a:pt x="637" y="167"/>
                  </a:lnTo>
                  <a:lnTo>
                    <a:pt x="637" y="159"/>
                  </a:lnTo>
                  <a:lnTo>
                    <a:pt x="639" y="154"/>
                  </a:lnTo>
                  <a:lnTo>
                    <a:pt x="637" y="146"/>
                  </a:lnTo>
                  <a:lnTo>
                    <a:pt x="633" y="141"/>
                  </a:lnTo>
                  <a:lnTo>
                    <a:pt x="633" y="133"/>
                  </a:lnTo>
                  <a:lnTo>
                    <a:pt x="624" y="122"/>
                  </a:lnTo>
                  <a:lnTo>
                    <a:pt x="624" y="114"/>
                  </a:lnTo>
                  <a:lnTo>
                    <a:pt x="616" y="107"/>
                  </a:lnTo>
                  <a:lnTo>
                    <a:pt x="618" y="101"/>
                  </a:lnTo>
                  <a:lnTo>
                    <a:pt x="616" y="94"/>
                  </a:lnTo>
                  <a:lnTo>
                    <a:pt x="612" y="86"/>
                  </a:lnTo>
                  <a:lnTo>
                    <a:pt x="612" y="82"/>
                  </a:lnTo>
                  <a:lnTo>
                    <a:pt x="612" y="75"/>
                  </a:lnTo>
                  <a:lnTo>
                    <a:pt x="605" y="73"/>
                  </a:lnTo>
                  <a:lnTo>
                    <a:pt x="599" y="71"/>
                  </a:lnTo>
                  <a:lnTo>
                    <a:pt x="592" y="65"/>
                  </a:lnTo>
                  <a:lnTo>
                    <a:pt x="590" y="58"/>
                  </a:lnTo>
                  <a:lnTo>
                    <a:pt x="582" y="54"/>
                  </a:lnTo>
                  <a:lnTo>
                    <a:pt x="575" y="48"/>
                  </a:lnTo>
                  <a:lnTo>
                    <a:pt x="569" y="48"/>
                  </a:lnTo>
                  <a:lnTo>
                    <a:pt x="567" y="47"/>
                  </a:lnTo>
                  <a:lnTo>
                    <a:pt x="560" y="43"/>
                  </a:lnTo>
                  <a:lnTo>
                    <a:pt x="554" y="43"/>
                  </a:lnTo>
                  <a:lnTo>
                    <a:pt x="543" y="33"/>
                  </a:lnTo>
                  <a:lnTo>
                    <a:pt x="513" y="37"/>
                  </a:lnTo>
                  <a:lnTo>
                    <a:pt x="498" y="35"/>
                  </a:lnTo>
                  <a:lnTo>
                    <a:pt x="492" y="41"/>
                  </a:lnTo>
                  <a:lnTo>
                    <a:pt x="487" y="43"/>
                  </a:lnTo>
                  <a:lnTo>
                    <a:pt x="456" y="28"/>
                  </a:lnTo>
                  <a:lnTo>
                    <a:pt x="447" y="18"/>
                  </a:lnTo>
                  <a:lnTo>
                    <a:pt x="361" y="18"/>
                  </a:lnTo>
                  <a:lnTo>
                    <a:pt x="231" y="13"/>
                  </a:lnTo>
                  <a:lnTo>
                    <a:pt x="96" y="5"/>
                  </a:lnTo>
                  <a:lnTo>
                    <a:pt x="15" y="0"/>
                  </a:lnTo>
                  <a:lnTo>
                    <a:pt x="0" y="216"/>
                  </a:lnTo>
                  <a:lnTo>
                    <a:pt x="73" y="221"/>
                  </a:lnTo>
                  <a:lnTo>
                    <a:pt x="152" y="225"/>
                  </a:lnTo>
                  <a:lnTo>
                    <a:pt x="159" y="229"/>
                  </a:lnTo>
                  <a:lnTo>
                    <a:pt x="154" y="334"/>
                  </a:lnTo>
                  <a:lnTo>
                    <a:pt x="259" y="340"/>
                  </a:lnTo>
                  <a:lnTo>
                    <a:pt x="460" y="34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4" name="Freeform 30">
              <a:extLst>
                <a:ext uri="{FF2B5EF4-FFF2-40B4-BE49-F238E27FC236}">
                  <a16:creationId xmlns:a16="http://schemas.microsoft.com/office/drawing/2014/main" id="{56B367A0-F2E2-A283-B73C-FA2B10876F33}"/>
                </a:ext>
              </a:extLst>
            </p:cNvPr>
            <p:cNvSpPr>
              <a:spLocks/>
            </p:cNvSpPr>
            <p:nvPr/>
          </p:nvSpPr>
          <p:spPr bwMode="auto">
            <a:xfrm>
              <a:off x="5120622" y="2838044"/>
              <a:ext cx="1021358" cy="609202"/>
            </a:xfrm>
            <a:custGeom>
              <a:avLst/>
              <a:gdLst>
                <a:gd name="T0" fmla="*/ 81 w 592"/>
                <a:gd name="T1" fmla="*/ 321 h 389"/>
                <a:gd name="T2" fmla="*/ 216 w 592"/>
                <a:gd name="T3" fmla="*/ 329 h 389"/>
                <a:gd name="T4" fmla="*/ 346 w 592"/>
                <a:gd name="T5" fmla="*/ 334 h 389"/>
                <a:gd name="T6" fmla="*/ 432 w 592"/>
                <a:gd name="T7" fmla="*/ 334 h 389"/>
                <a:gd name="T8" fmla="*/ 441 w 592"/>
                <a:gd name="T9" fmla="*/ 344 h 389"/>
                <a:gd name="T10" fmla="*/ 472 w 592"/>
                <a:gd name="T11" fmla="*/ 359 h 389"/>
                <a:gd name="T12" fmla="*/ 477 w 592"/>
                <a:gd name="T13" fmla="*/ 357 h 389"/>
                <a:gd name="T14" fmla="*/ 483 w 592"/>
                <a:gd name="T15" fmla="*/ 351 h 389"/>
                <a:gd name="T16" fmla="*/ 498 w 592"/>
                <a:gd name="T17" fmla="*/ 353 h 389"/>
                <a:gd name="T18" fmla="*/ 528 w 592"/>
                <a:gd name="T19" fmla="*/ 349 h 389"/>
                <a:gd name="T20" fmla="*/ 539 w 592"/>
                <a:gd name="T21" fmla="*/ 359 h 389"/>
                <a:gd name="T22" fmla="*/ 545 w 592"/>
                <a:gd name="T23" fmla="*/ 359 h 389"/>
                <a:gd name="T24" fmla="*/ 552 w 592"/>
                <a:gd name="T25" fmla="*/ 363 h 389"/>
                <a:gd name="T26" fmla="*/ 554 w 592"/>
                <a:gd name="T27" fmla="*/ 364 h 389"/>
                <a:gd name="T28" fmla="*/ 560 w 592"/>
                <a:gd name="T29" fmla="*/ 364 h 389"/>
                <a:gd name="T30" fmla="*/ 567 w 592"/>
                <a:gd name="T31" fmla="*/ 370 h 389"/>
                <a:gd name="T32" fmla="*/ 575 w 592"/>
                <a:gd name="T33" fmla="*/ 374 h 389"/>
                <a:gd name="T34" fmla="*/ 577 w 592"/>
                <a:gd name="T35" fmla="*/ 381 h 389"/>
                <a:gd name="T36" fmla="*/ 584 w 592"/>
                <a:gd name="T37" fmla="*/ 387 h 389"/>
                <a:gd name="T38" fmla="*/ 590 w 592"/>
                <a:gd name="T39" fmla="*/ 389 h 389"/>
                <a:gd name="T40" fmla="*/ 588 w 592"/>
                <a:gd name="T41" fmla="*/ 374 h 389"/>
                <a:gd name="T42" fmla="*/ 581 w 592"/>
                <a:gd name="T43" fmla="*/ 368 h 389"/>
                <a:gd name="T44" fmla="*/ 579 w 592"/>
                <a:gd name="T45" fmla="*/ 361 h 389"/>
                <a:gd name="T46" fmla="*/ 582 w 592"/>
                <a:gd name="T47" fmla="*/ 355 h 389"/>
                <a:gd name="T48" fmla="*/ 584 w 592"/>
                <a:gd name="T49" fmla="*/ 353 h 389"/>
                <a:gd name="T50" fmla="*/ 588 w 592"/>
                <a:gd name="T51" fmla="*/ 340 h 389"/>
                <a:gd name="T52" fmla="*/ 588 w 592"/>
                <a:gd name="T53" fmla="*/ 332 h 389"/>
                <a:gd name="T54" fmla="*/ 592 w 592"/>
                <a:gd name="T55" fmla="*/ 325 h 389"/>
                <a:gd name="T56" fmla="*/ 592 w 592"/>
                <a:gd name="T57" fmla="*/ 319 h 389"/>
                <a:gd name="T58" fmla="*/ 584 w 592"/>
                <a:gd name="T59" fmla="*/ 312 h 389"/>
                <a:gd name="T60" fmla="*/ 582 w 592"/>
                <a:gd name="T61" fmla="*/ 306 h 389"/>
                <a:gd name="T62" fmla="*/ 586 w 592"/>
                <a:gd name="T63" fmla="*/ 304 h 389"/>
                <a:gd name="T64" fmla="*/ 586 w 592"/>
                <a:gd name="T65" fmla="*/ 297 h 389"/>
                <a:gd name="T66" fmla="*/ 582 w 592"/>
                <a:gd name="T67" fmla="*/ 289 h 389"/>
                <a:gd name="T68" fmla="*/ 581 w 592"/>
                <a:gd name="T69" fmla="*/ 282 h 389"/>
                <a:gd name="T70" fmla="*/ 592 w 592"/>
                <a:gd name="T71" fmla="*/ 282 h 389"/>
                <a:gd name="T72" fmla="*/ 592 w 592"/>
                <a:gd name="T73" fmla="*/ 88 h 389"/>
                <a:gd name="T74" fmla="*/ 586 w 592"/>
                <a:gd name="T75" fmla="*/ 82 h 389"/>
                <a:gd name="T76" fmla="*/ 581 w 592"/>
                <a:gd name="T77" fmla="*/ 79 h 389"/>
                <a:gd name="T78" fmla="*/ 573 w 592"/>
                <a:gd name="T79" fmla="*/ 77 h 389"/>
                <a:gd name="T80" fmla="*/ 566 w 592"/>
                <a:gd name="T81" fmla="*/ 64 h 389"/>
                <a:gd name="T82" fmla="*/ 560 w 592"/>
                <a:gd name="T83" fmla="*/ 56 h 389"/>
                <a:gd name="T84" fmla="*/ 562 w 592"/>
                <a:gd name="T85" fmla="*/ 52 h 389"/>
                <a:gd name="T86" fmla="*/ 569 w 592"/>
                <a:gd name="T87" fmla="*/ 45 h 389"/>
                <a:gd name="T88" fmla="*/ 575 w 592"/>
                <a:gd name="T89" fmla="*/ 41 h 389"/>
                <a:gd name="T90" fmla="*/ 579 w 592"/>
                <a:gd name="T91" fmla="*/ 34 h 389"/>
                <a:gd name="T92" fmla="*/ 582 w 592"/>
                <a:gd name="T93" fmla="*/ 20 h 389"/>
                <a:gd name="T94" fmla="*/ 443 w 592"/>
                <a:gd name="T95" fmla="*/ 19 h 389"/>
                <a:gd name="T96" fmla="*/ 306 w 592"/>
                <a:gd name="T97" fmla="*/ 17 h 389"/>
                <a:gd name="T98" fmla="*/ 158 w 592"/>
                <a:gd name="T99" fmla="*/ 9 h 389"/>
                <a:gd name="T100" fmla="*/ 24 w 592"/>
                <a:gd name="T101" fmla="*/ 0 h 389"/>
                <a:gd name="T102" fmla="*/ 18 w 592"/>
                <a:gd name="T103" fmla="*/ 94 h 389"/>
                <a:gd name="T104" fmla="*/ 15 w 592"/>
                <a:gd name="T105" fmla="*/ 101 h 389"/>
                <a:gd name="T106" fmla="*/ 0 w 592"/>
                <a:gd name="T107" fmla="*/ 316 h 389"/>
                <a:gd name="T108" fmla="*/ 81 w 592"/>
                <a:gd name="T109" fmla="*/ 32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2" h="389">
                  <a:moveTo>
                    <a:pt x="81" y="321"/>
                  </a:moveTo>
                  <a:lnTo>
                    <a:pt x="216" y="329"/>
                  </a:lnTo>
                  <a:lnTo>
                    <a:pt x="346" y="334"/>
                  </a:lnTo>
                  <a:lnTo>
                    <a:pt x="432" y="334"/>
                  </a:lnTo>
                  <a:lnTo>
                    <a:pt x="441" y="344"/>
                  </a:lnTo>
                  <a:lnTo>
                    <a:pt x="472" y="359"/>
                  </a:lnTo>
                  <a:lnTo>
                    <a:pt x="477" y="357"/>
                  </a:lnTo>
                  <a:lnTo>
                    <a:pt x="483" y="351"/>
                  </a:lnTo>
                  <a:lnTo>
                    <a:pt x="498" y="353"/>
                  </a:lnTo>
                  <a:lnTo>
                    <a:pt x="528" y="349"/>
                  </a:lnTo>
                  <a:lnTo>
                    <a:pt x="539" y="359"/>
                  </a:lnTo>
                  <a:lnTo>
                    <a:pt x="545" y="359"/>
                  </a:lnTo>
                  <a:lnTo>
                    <a:pt x="552" y="363"/>
                  </a:lnTo>
                  <a:lnTo>
                    <a:pt x="554" y="364"/>
                  </a:lnTo>
                  <a:lnTo>
                    <a:pt x="560" y="364"/>
                  </a:lnTo>
                  <a:lnTo>
                    <a:pt x="567" y="370"/>
                  </a:lnTo>
                  <a:lnTo>
                    <a:pt x="575" y="374"/>
                  </a:lnTo>
                  <a:lnTo>
                    <a:pt x="577" y="381"/>
                  </a:lnTo>
                  <a:lnTo>
                    <a:pt x="584" y="387"/>
                  </a:lnTo>
                  <a:lnTo>
                    <a:pt x="590" y="389"/>
                  </a:lnTo>
                  <a:lnTo>
                    <a:pt x="588" y="374"/>
                  </a:lnTo>
                  <a:lnTo>
                    <a:pt x="581" y="368"/>
                  </a:lnTo>
                  <a:lnTo>
                    <a:pt x="579" y="361"/>
                  </a:lnTo>
                  <a:lnTo>
                    <a:pt x="582" y="355"/>
                  </a:lnTo>
                  <a:lnTo>
                    <a:pt x="584" y="353"/>
                  </a:lnTo>
                  <a:lnTo>
                    <a:pt x="588" y="340"/>
                  </a:lnTo>
                  <a:lnTo>
                    <a:pt x="588" y="332"/>
                  </a:lnTo>
                  <a:lnTo>
                    <a:pt x="592" y="325"/>
                  </a:lnTo>
                  <a:lnTo>
                    <a:pt x="592" y="319"/>
                  </a:lnTo>
                  <a:lnTo>
                    <a:pt x="584" y="312"/>
                  </a:lnTo>
                  <a:lnTo>
                    <a:pt x="582" y="306"/>
                  </a:lnTo>
                  <a:lnTo>
                    <a:pt x="586" y="304"/>
                  </a:lnTo>
                  <a:lnTo>
                    <a:pt x="586" y="297"/>
                  </a:lnTo>
                  <a:lnTo>
                    <a:pt x="582" y="289"/>
                  </a:lnTo>
                  <a:lnTo>
                    <a:pt x="581" y="282"/>
                  </a:lnTo>
                  <a:lnTo>
                    <a:pt x="592" y="282"/>
                  </a:lnTo>
                  <a:lnTo>
                    <a:pt x="592" y="88"/>
                  </a:lnTo>
                  <a:lnTo>
                    <a:pt x="586" y="82"/>
                  </a:lnTo>
                  <a:lnTo>
                    <a:pt x="581" y="79"/>
                  </a:lnTo>
                  <a:lnTo>
                    <a:pt x="573" y="77"/>
                  </a:lnTo>
                  <a:lnTo>
                    <a:pt x="566" y="64"/>
                  </a:lnTo>
                  <a:lnTo>
                    <a:pt x="560" y="56"/>
                  </a:lnTo>
                  <a:lnTo>
                    <a:pt x="562" y="52"/>
                  </a:lnTo>
                  <a:lnTo>
                    <a:pt x="569" y="45"/>
                  </a:lnTo>
                  <a:lnTo>
                    <a:pt x="575" y="41"/>
                  </a:lnTo>
                  <a:lnTo>
                    <a:pt x="579" y="34"/>
                  </a:lnTo>
                  <a:lnTo>
                    <a:pt x="582" y="20"/>
                  </a:lnTo>
                  <a:lnTo>
                    <a:pt x="443" y="19"/>
                  </a:lnTo>
                  <a:lnTo>
                    <a:pt x="306" y="17"/>
                  </a:lnTo>
                  <a:lnTo>
                    <a:pt x="158" y="9"/>
                  </a:lnTo>
                  <a:lnTo>
                    <a:pt x="24" y="0"/>
                  </a:lnTo>
                  <a:lnTo>
                    <a:pt x="18" y="94"/>
                  </a:lnTo>
                  <a:lnTo>
                    <a:pt x="15" y="101"/>
                  </a:lnTo>
                  <a:lnTo>
                    <a:pt x="0" y="316"/>
                  </a:lnTo>
                  <a:lnTo>
                    <a:pt x="81" y="321"/>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5" name="Freeform 31">
              <a:extLst>
                <a:ext uri="{FF2B5EF4-FFF2-40B4-BE49-F238E27FC236}">
                  <a16:creationId xmlns:a16="http://schemas.microsoft.com/office/drawing/2014/main" id="{39C8C3E3-D25E-3805-FC3D-E84DA213F245}"/>
                </a:ext>
              </a:extLst>
            </p:cNvPr>
            <p:cNvSpPr>
              <a:spLocks/>
            </p:cNvSpPr>
            <p:nvPr/>
          </p:nvSpPr>
          <p:spPr bwMode="auto">
            <a:xfrm>
              <a:off x="5162025" y="2329070"/>
              <a:ext cx="962702" cy="540293"/>
            </a:xfrm>
            <a:custGeom>
              <a:avLst/>
              <a:gdLst>
                <a:gd name="T0" fmla="*/ 0 w 558"/>
                <a:gd name="T1" fmla="*/ 325 h 345"/>
                <a:gd name="T2" fmla="*/ 134 w 558"/>
                <a:gd name="T3" fmla="*/ 334 h 345"/>
                <a:gd name="T4" fmla="*/ 282 w 558"/>
                <a:gd name="T5" fmla="*/ 342 h 345"/>
                <a:gd name="T6" fmla="*/ 419 w 558"/>
                <a:gd name="T7" fmla="*/ 344 h 345"/>
                <a:gd name="T8" fmla="*/ 558 w 558"/>
                <a:gd name="T9" fmla="*/ 345 h 345"/>
                <a:gd name="T10" fmla="*/ 558 w 558"/>
                <a:gd name="T11" fmla="*/ 338 h 345"/>
                <a:gd name="T12" fmla="*/ 558 w 558"/>
                <a:gd name="T13" fmla="*/ 330 h 345"/>
                <a:gd name="T14" fmla="*/ 557 w 558"/>
                <a:gd name="T15" fmla="*/ 317 h 345"/>
                <a:gd name="T16" fmla="*/ 557 w 558"/>
                <a:gd name="T17" fmla="*/ 310 h 345"/>
                <a:gd name="T18" fmla="*/ 555 w 558"/>
                <a:gd name="T19" fmla="*/ 302 h 345"/>
                <a:gd name="T20" fmla="*/ 547 w 558"/>
                <a:gd name="T21" fmla="*/ 291 h 345"/>
                <a:gd name="T22" fmla="*/ 545 w 558"/>
                <a:gd name="T23" fmla="*/ 285 h 345"/>
                <a:gd name="T24" fmla="*/ 545 w 558"/>
                <a:gd name="T25" fmla="*/ 278 h 345"/>
                <a:gd name="T26" fmla="*/ 542 w 558"/>
                <a:gd name="T27" fmla="*/ 272 h 345"/>
                <a:gd name="T28" fmla="*/ 542 w 558"/>
                <a:gd name="T29" fmla="*/ 246 h 345"/>
                <a:gd name="T30" fmla="*/ 543 w 558"/>
                <a:gd name="T31" fmla="*/ 238 h 345"/>
                <a:gd name="T32" fmla="*/ 540 w 558"/>
                <a:gd name="T33" fmla="*/ 231 h 345"/>
                <a:gd name="T34" fmla="*/ 540 w 558"/>
                <a:gd name="T35" fmla="*/ 221 h 345"/>
                <a:gd name="T36" fmla="*/ 538 w 558"/>
                <a:gd name="T37" fmla="*/ 206 h 345"/>
                <a:gd name="T38" fmla="*/ 538 w 558"/>
                <a:gd name="T39" fmla="*/ 193 h 345"/>
                <a:gd name="T40" fmla="*/ 536 w 558"/>
                <a:gd name="T41" fmla="*/ 186 h 345"/>
                <a:gd name="T42" fmla="*/ 536 w 558"/>
                <a:gd name="T43" fmla="*/ 180 h 345"/>
                <a:gd name="T44" fmla="*/ 536 w 558"/>
                <a:gd name="T45" fmla="*/ 172 h 345"/>
                <a:gd name="T46" fmla="*/ 534 w 558"/>
                <a:gd name="T47" fmla="*/ 157 h 345"/>
                <a:gd name="T48" fmla="*/ 525 w 558"/>
                <a:gd name="T49" fmla="*/ 137 h 345"/>
                <a:gd name="T50" fmla="*/ 525 w 558"/>
                <a:gd name="T51" fmla="*/ 133 h 345"/>
                <a:gd name="T52" fmla="*/ 517 w 558"/>
                <a:gd name="T53" fmla="*/ 110 h 345"/>
                <a:gd name="T54" fmla="*/ 517 w 558"/>
                <a:gd name="T55" fmla="*/ 103 h 345"/>
                <a:gd name="T56" fmla="*/ 517 w 558"/>
                <a:gd name="T57" fmla="*/ 90 h 345"/>
                <a:gd name="T58" fmla="*/ 515 w 558"/>
                <a:gd name="T59" fmla="*/ 86 h 345"/>
                <a:gd name="T60" fmla="*/ 517 w 558"/>
                <a:gd name="T61" fmla="*/ 80 h 345"/>
                <a:gd name="T62" fmla="*/ 515 w 558"/>
                <a:gd name="T63" fmla="*/ 67 h 345"/>
                <a:gd name="T64" fmla="*/ 519 w 558"/>
                <a:gd name="T65" fmla="*/ 54 h 345"/>
                <a:gd name="T66" fmla="*/ 517 w 558"/>
                <a:gd name="T67" fmla="*/ 46 h 345"/>
                <a:gd name="T68" fmla="*/ 511 w 558"/>
                <a:gd name="T69" fmla="*/ 28 h 345"/>
                <a:gd name="T70" fmla="*/ 510 w 558"/>
                <a:gd name="T71" fmla="*/ 22 h 345"/>
                <a:gd name="T72" fmla="*/ 510 w 558"/>
                <a:gd name="T73" fmla="*/ 22 h 345"/>
                <a:gd name="T74" fmla="*/ 510 w 558"/>
                <a:gd name="T75" fmla="*/ 18 h 345"/>
                <a:gd name="T76" fmla="*/ 448 w 558"/>
                <a:gd name="T77" fmla="*/ 18 h 345"/>
                <a:gd name="T78" fmla="*/ 303 w 558"/>
                <a:gd name="T79" fmla="*/ 15 h 345"/>
                <a:gd name="T80" fmla="*/ 135 w 558"/>
                <a:gd name="T81" fmla="*/ 7 h 345"/>
                <a:gd name="T82" fmla="*/ 23 w 558"/>
                <a:gd name="T83" fmla="*/ 0 h 345"/>
                <a:gd name="T84" fmla="*/ 23 w 558"/>
                <a:gd name="T85" fmla="*/ 3 h 345"/>
                <a:gd name="T86" fmla="*/ 0 w 558"/>
                <a:gd name="T87" fmla="*/ 32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345">
                  <a:moveTo>
                    <a:pt x="0" y="325"/>
                  </a:moveTo>
                  <a:lnTo>
                    <a:pt x="134" y="334"/>
                  </a:lnTo>
                  <a:lnTo>
                    <a:pt x="282" y="342"/>
                  </a:lnTo>
                  <a:lnTo>
                    <a:pt x="419" y="344"/>
                  </a:lnTo>
                  <a:lnTo>
                    <a:pt x="558" y="345"/>
                  </a:lnTo>
                  <a:lnTo>
                    <a:pt x="558" y="338"/>
                  </a:lnTo>
                  <a:lnTo>
                    <a:pt x="558" y="330"/>
                  </a:lnTo>
                  <a:lnTo>
                    <a:pt x="557" y="317"/>
                  </a:lnTo>
                  <a:lnTo>
                    <a:pt x="557" y="310"/>
                  </a:lnTo>
                  <a:lnTo>
                    <a:pt x="555" y="302"/>
                  </a:lnTo>
                  <a:lnTo>
                    <a:pt x="547" y="291"/>
                  </a:lnTo>
                  <a:lnTo>
                    <a:pt x="545" y="285"/>
                  </a:lnTo>
                  <a:lnTo>
                    <a:pt x="545" y="278"/>
                  </a:lnTo>
                  <a:lnTo>
                    <a:pt x="542" y="272"/>
                  </a:lnTo>
                  <a:lnTo>
                    <a:pt x="542" y="246"/>
                  </a:lnTo>
                  <a:lnTo>
                    <a:pt x="543" y="238"/>
                  </a:lnTo>
                  <a:lnTo>
                    <a:pt x="540" y="231"/>
                  </a:lnTo>
                  <a:lnTo>
                    <a:pt x="540" y="221"/>
                  </a:lnTo>
                  <a:lnTo>
                    <a:pt x="538" y="206"/>
                  </a:lnTo>
                  <a:lnTo>
                    <a:pt x="538" y="193"/>
                  </a:lnTo>
                  <a:lnTo>
                    <a:pt x="536" y="186"/>
                  </a:lnTo>
                  <a:lnTo>
                    <a:pt x="536" y="180"/>
                  </a:lnTo>
                  <a:lnTo>
                    <a:pt x="536" y="172"/>
                  </a:lnTo>
                  <a:lnTo>
                    <a:pt x="534" y="157"/>
                  </a:lnTo>
                  <a:lnTo>
                    <a:pt x="525" y="137"/>
                  </a:lnTo>
                  <a:lnTo>
                    <a:pt x="525" y="133"/>
                  </a:lnTo>
                  <a:lnTo>
                    <a:pt x="517" y="110"/>
                  </a:lnTo>
                  <a:lnTo>
                    <a:pt x="517" y="103"/>
                  </a:lnTo>
                  <a:lnTo>
                    <a:pt x="517" y="90"/>
                  </a:lnTo>
                  <a:lnTo>
                    <a:pt x="515" y="86"/>
                  </a:lnTo>
                  <a:lnTo>
                    <a:pt x="517" y="80"/>
                  </a:lnTo>
                  <a:lnTo>
                    <a:pt x="515" y="67"/>
                  </a:lnTo>
                  <a:lnTo>
                    <a:pt x="519" y="54"/>
                  </a:lnTo>
                  <a:lnTo>
                    <a:pt x="517" y="46"/>
                  </a:lnTo>
                  <a:lnTo>
                    <a:pt x="511" y="28"/>
                  </a:lnTo>
                  <a:lnTo>
                    <a:pt x="510" y="22"/>
                  </a:lnTo>
                  <a:lnTo>
                    <a:pt x="510" y="22"/>
                  </a:lnTo>
                  <a:lnTo>
                    <a:pt x="510" y="18"/>
                  </a:lnTo>
                  <a:lnTo>
                    <a:pt x="448" y="18"/>
                  </a:lnTo>
                  <a:lnTo>
                    <a:pt x="303" y="15"/>
                  </a:lnTo>
                  <a:lnTo>
                    <a:pt x="135" y="7"/>
                  </a:lnTo>
                  <a:lnTo>
                    <a:pt x="23" y="0"/>
                  </a:lnTo>
                  <a:lnTo>
                    <a:pt x="23" y="3"/>
                  </a:lnTo>
                  <a:lnTo>
                    <a:pt x="0" y="32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6" name="Freeform 32">
              <a:extLst>
                <a:ext uri="{FF2B5EF4-FFF2-40B4-BE49-F238E27FC236}">
                  <a16:creationId xmlns:a16="http://schemas.microsoft.com/office/drawing/2014/main" id="{0B9A37D5-7FC6-E9CF-A5C8-D5BD762BAB96}"/>
                </a:ext>
              </a:extLst>
            </p:cNvPr>
            <p:cNvSpPr>
              <a:spLocks/>
            </p:cNvSpPr>
            <p:nvPr/>
          </p:nvSpPr>
          <p:spPr bwMode="auto">
            <a:xfrm>
              <a:off x="5184454" y="4357130"/>
              <a:ext cx="1271523" cy="588842"/>
            </a:xfrm>
            <a:custGeom>
              <a:avLst/>
              <a:gdLst>
                <a:gd name="T0" fmla="*/ 716 w 737"/>
                <a:gd name="T1" fmla="*/ 67 h 376"/>
                <a:gd name="T2" fmla="*/ 609 w 737"/>
                <a:gd name="T3" fmla="*/ 15 h 376"/>
                <a:gd name="T4" fmla="*/ 222 w 737"/>
                <a:gd name="T5" fmla="*/ 11 h 376"/>
                <a:gd name="T6" fmla="*/ 2 w 737"/>
                <a:gd name="T7" fmla="*/ 0 h 376"/>
                <a:gd name="T8" fmla="*/ 117 w 737"/>
                <a:gd name="T9" fmla="*/ 60 h 376"/>
                <a:gd name="T10" fmla="*/ 241 w 737"/>
                <a:gd name="T11" fmla="*/ 66 h 376"/>
                <a:gd name="T12" fmla="*/ 256 w 737"/>
                <a:gd name="T13" fmla="*/ 69 h 376"/>
                <a:gd name="T14" fmla="*/ 250 w 737"/>
                <a:gd name="T15" fmla="*/ 274 h 376"/>
                <a:gd name="T16" fmla="*/ 263 w 737"/>
                <a:gd name="T17" fmla="*/ 280 h 376"/>
                <a:gd name="T18" fmla="*/ 282 w 737"/>
                <a:gd name="T19" fmla="*/ 297 h 376"/>
                <a:gd name="T20" fmla="*/ 295 w 737"/>
                <a:gd name="T21" fmla="*/ 297 h 376"/>
                <a:gd name="T22" fmla="*/ 307 w 737"/>
                <a:gd name="T23" fmla="*/ 287 h 376"/>
                <a:gd name="T24" fmla="*/ 314 w 737"/>
                <a:gd name="T25" fmla="*/ 295 h 376"/>
                <a:gd name="T26" fmla="*/ 320 w 737"/>
                <a:gd name="T27" fmla="*/ 308 h 376"/>
                <a:gd name="T28" fmla="*/ 329 w 737"/>
                <a:gd name="T29" fmla="*/ 316 h 376"/>
                <a:gd name="T30" fmla="*/ 339 w 737"/>
                <a:gd name="T31" fmla="*/ 316 h 376"/>
                <a:gd name="T32" fmla="*/ 359 w 737"/>
                <a:gd name="T33" fmla="*/ 325 h 376"/>
                <a:gd name="T34" fmla="*/ 372 w 737"/>
                <a:gd name="T35" fmla="*/ 323 h 376"/>
                <a:gd name="T36" fmla="*/ 382 w 737"/>
                <a:gd name="T37" fmla="*/ 333 h 376"/>
                <a:gd name="T38" fmla="*/ 395 w 737"/>
                <a:gd name="T39" fmla="*/ 325 h 376"/>
                <a:gd name="T40" fmla="*/ 418 w 737"/>
                <a:gd name="T41" fmla="*/ 325 h 376"/>
                <a:gd name="T42" fmla="*/ 421 w 737"/>
                <a:gd name="T43" fmla="*/ 340 h 376"/>
                <a:gd name="T44" fmla="*/ 429 w 737"/>
                <a:gd name="T45" fmla="*/ 346 h 376"/>
                <a:gd name="T46" fmla="*/ 436 w 737"/>
                <a:gd name="T47" fmla="*/ 355 h 376"/>
                <a:gd name="T48" fmla="*/ 453 w 737"/>
                <a:gd name="T49" fmla="*/ 342 h 376"/>
                <a:gd name="T50" fmla="*/ 463 w 737"/>
                <a:gd name="T51" fmla="*/ 351 h 376"/>
                <a:gd name="T52" fmla="*/ 472 w 737"/>
                <a:gd name="T53" fmla="*/ 359 h 376"/>
                <a:gd name="T54" fmla="*/ 491 w 737"/>
                <a:gd name="T55" fmla="*/ 355 h 376"/>
                <a:gd name="T56" fmla="*/ 495 w 737"/>
                <a:gd name="T57" fmla="*/ 361 h 376"/>
                <a:gd name="T58" fmla="*/ 498 w 737"/>
                <a:gd name="T59" fmla="*/ 370 h 376"/>
                <a:gd name="T60" fmla="*/ 506 w 737"/>
                <a:gd name="T61" fmla="*/ 357 h 376"/>
                <a:gd name="T62" fmla="*/ 515 w 737"/>
                <a:gd name="T63" fmla="*/ 348 h 376"/>
                <a:gd name="T64" fmla="*/ 523 w 737"/>
                <a:gd name="T65" fmla="*/ 348 h 376"/>
                <a:gd name="T66" fmla="*/ 536 w 737"/>
                <a:gd name="T67" fmla="*/ 357 h 376"/>
                <a:gd name="T68" fmla="*/ 549 w 737"/>
                <a:gd name="T69" fmla="*/ 353 h 376"/>
                <a:gd name="T70" fmla="*/ 560 w 737"/>
                <a:gd name="T71" fmla="*/ 364 h 376"/>
                <a:gd name="T72" fmla="*/ 574 w 737"/>
                <a:gd name="T73" fmla="*/ 372 h 376"/>
                <a:gd name="T74" fmla="*/ 585 w 737"/>
                <a:gd name="T75" fmla="*/ 366 h 376"/>
                <a:gd name="T76" fmla="*/ 600 w 737"/>
                <a:gd name="T77" fmla="*/ 357 h 376"/>
                <a:gd name="T78" fmla="*/ 613 w 737"/>
                <a:gd name="T79" fmla="*/ 357 h 376"/>
                <a:gd name="T80" fmla="*/ 626 w 737"/>
                <a:gd name="T81" fmla="*/ 351 h 376"/>
                <a:gd name="T82" fmla="*/ 647 w 737"/>
                <a:gd name="T83" fmla="*/ 353 h 376"/>
                <a:gd name="T84" fmla="*/ 658 w 737"/>
                <a:gd name="T85" fmla="*/ 355 h 376"/>
                <a:gd name="T86" fmla="*/ 668 w 737"/>
                <a:gd name="T87" fmla="*/ 346 h 376"/>
                <a:gd name="T88" fmla="*/ 690 w 737"/>
                <a:gd name="T89" fmla="*/ 355 h 376"/>
                <a:gd name="T90" fmla="*/ 711 w 737"/>
                <a:gd name="T91" fmla="*/ 368 h 376"/>
                <a:gd name="T92" fmla="*/ 737 w 737"/>
                <a:gd name="T93" fmla="*/ 376 h 376"/>
                <a:gd name="T94" fmla="*/ 732 w 737"/>
                <a:gd name="T95" fmla="*/ 15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37" h="376">
                  <a:moveTo>
                    <a:pt x="732" y="158"/>
                  </a:moveTo>
                  <a:lnTo>
                    <a:pt x="716" y="67"/>
                  </a:lnTo>
                  <a:lnTo>
                    <a:pt x="715" y="13"/>
                  </a:lnTo>
                  <a:lnTo>
                    <a:pt x="609" y="15"/>
                  </a:lnTo>
                  <a:lnTo>
                    <a:pt x="416" y="15"/>
                  </a:lnTo>
                  <a:lnTo>
                    <a:pt x="222" y="11"/>
                  </a:lnTo>
                  <a:lnTo>
                    <a:pt x="87" y="5"/>
                  </a:lnTo>
                  <a:lnTo>
                    <a:pt x="2" y="0"/>
                  </a:lnTo>
                  <a:lnTo>
                    <a:pt x="0" y="54"/>
                  </a:lnTo>
                  <a:lnTo>
                    <a:pt x="117" y="60"/>
                  </a:lnTo>
                  <a:lnTo>
                    <a:pt x="205" y="66"/>
                  </a:lnTo>
                  <a:lnTo>
                    <a:pt x="241" y="66"/>
                  </a:lnTo>
                  <a:lnTo>
                    <a:pt x="248" y="66"/>
                  </a:lnTo>
                  <a:lnTo>
                    <a:pt x="256" y="69"/>
                  </a:lnTo>
                  <a:lnTo>
                    <a:pt x="250" y="263"/>
                  </a:lnTo>
                  <a:lnTo>
                    <a:pt x="250" y="274"/>
                  </a:lnTo>
                  <a:lnTo>
                    <a:pt x="256" y="274"/>
                  </a:lnTo>
                  <a:lnTo>
                    <a:pt x="263" y="280"/>
                  </a:lnTo>
                  <a:lnTo>
                    <a:pt x="275" y="293"/>
                  </a:lnTo>
                  <a:lnTo>
                    <a:pt x="282" y="297"/>
                  </a:lnTo>
                  <a:lnTo>
                    <a:pt x="288" y="293"/>
                  </a:lnTo>
                  <a:lnTo>
                    <a:pt x="295" y="297"/>
                  </a:lnTo>
                  <a:lnTo>
                    <a:pt x="303" y="295"/>
                  </a:lnTo>
                  <a:lnTo>
                    <a:pt x="307" y="287"/>
                  </a:lnTo>
                  <a:lnTo>
                    <a:pt x="309" y="291"/>
                  </a:lnTo>
                  <a:lnTo>
                    <a:pt x="314" y="295"/>
                  </a:lnTo>
                  <a:lnTo>
                    <a:pt x="320" y="302"/>
                  </a:lnTo>
                  <a:lnTo>
                    <a:pt x="320" y="308"/>
                  </a:lnTo>
                  <a:lnTo>
                    <a:pt x="322" y="316"/>
                  </a:lnTo>
                  <a:lnTo>
                    <a:pt x="329" y="316"/>
                  </a:lnTo>
                  <a:lnTo>
                    <a:pt x="331" y="317"/>
                  </a:lnTo>
                  <a:lnTo>
                    <a:pt x="339" y="316"/>
                  </a:lnTo>
                  <a:lnTo>
                    <a:pt x="346" y="319"/>
                  </a:lnTo>
                  <a:lnTo>
                    <a:pt x="359" y="325"/>
                  </a:lnTo>
                  <a:lnTo>
                    <a:pt x="367" y="323"/>
                  </a:lnTo>
                  <a:lnTo>
                    <a:pt x="372" y="323"/>
                  </a:lnTo>
                  <a:lnTo>
                    <a:pt x="376" y="327"/>
                  </a:lnTo>
                  <a:lnTo>
                    <a:pt x="382" y="333"/>
                  </a:lnTo>
                  <a:lnTo>
                    <a:pt x="389" y="331"/>
                  </a:lnTo>
                  <a:lnTo>
                    <a:pt x="395" y="325"/>
                  </a:lnTo>
                  <a:lnTo>
                    <a:pt x="410" y="327"/>
                  </a:lnTo>
                  <a:lnTo>
                    <a:pt x="418" y="325"/>
                  </a:lnTo>
                  <a:lnTo>
                    <a:pt x="416" y="333"/>
                  </a:lnTo>
                  <a:lnTo>
                    <a:pt x="421" y="340"/>
                  </a:lnTo>
                  <a:lnTo>
                    <a:pt x="427" y="340"/>
                  </a:lnTo>
                  <a:lnTo>
                    <a:pt x="429" y="346"/>
                  </a:lnTo>
                  <a:lnTo>
                    <a:pt x="429" y="355"/>
                  </a:lnTo>
                  <a:lnTo>
                    <a:pt x="436" y="355"/>
                  </a:lnTo>
                  <a:lnTo>
                    <a:pt x="442" y="353"/>
                  </a:lnTo>
                  <a:lnTo>
                    <a:pt x="453" y="342"/>
                  </a:lnTo>
                  <a:lnTo>
                    <a:pt x="461" y="346"/>
                  </a:lnTo>
                  <a:lnTo>
                    <a:pt x="463" y="351"/>
                  </a:lnTo>
                  <a:lnTo>
                    <a:pt x="470" y="351"/>
                  </a:lnTo>
                  <a:lnTo>
                    <a:pt x="472" y="359"/>
                  </a:lnTo>
                  <a:lnTo>
                    <a:pt x="480" y="359"/>
                  </a:lnTo>
                  <a:lnTo>
                    <a:pt x="491" y="355"/>
                  </a:lnTo>
                  <a:lnTo>
                    <a:pt x="497" y="355"/>
                  </a:lnTo>
                  <a:lnTo>
                    <a:pt x="495" y="361"/>
                  </a:lnTo>
                  <a:lnTo>
                    <a:pt x="497" y="368"/>
                  </a:lnTo>
                  <a:lnTo>
                    <a:pt x="498" y="370"/>
                  </a:lnTo>
                  <a:lnTo>
                    <a:pt x="504" y="370"/>
                  </a:lnTo>
                  <a:lnTo>
                    <a:pt x="506" y="357"/>
                  </a:lnTo>
                  <a:lnTo>
                    <a:pt x="513" y="351"/>
                  </a:lnTo>
                  <a:lnTo>
                    <a:pt x="515" y="348"/>
                  </a:lnTo>
                  <a:lnTo>
                    <a:pt x="517" y="346"/>
                  </a:lnTo>
                  <a:lnTo>
                    <a:pt x="523" y="348"/>
                  </a:lnTo>
                  <a:lnTo>
                    <a:pt x="529" y="355"/>
                  </a:lnTo>
                  <a:lnTo>
                    <a:pt x="536" y="357"/>
                  </a:lnTo>
                  <a:lnTo>
                    <a:pt x="542" y="351"/>
                  </a:lnTo>
                  <a:lnTo>
                    <a:pt x="549" y="353"/>
                  </a:lnTo>
                  <a:lnTo>
                    <a:pt x="553" y="361"/>
                  </a:lnTo>
                  <a:lnTo>
                    <a:pt x="560" y="364"/>
                  </a:lnTo>
                  <a:lnTo>
                    <a:pt x="568" y="366"/>
                  </a:lnTo>
                  <a:lnTo>
                    <a:pt x="574" y="372"/>
                  </a:lnTo>
                  <a:lnTo>
                    <a:pt x="577" y="366"/>
                  </a:lnTo>
                  <a:lnTo>
                    <a:pt x="585" y="366"/>
                  </a:lnTo>
                  <a:lnTo>
                    <a:pt x="592" y="357"/>
                  </a:lnTo>
                  <a:lnTo>
                    <a:pt x="600" y="357"/>
                  </a:lnTo>
                  <a:lnTo>
                    <a:pt x="607" y="351"/>
                  </a:lnTo>
                  <a:lnTo>
                    <a:pt x="613" y="357"/>
                  </a:lnTo>
                  <a:lnTo>
                    <a:pt x="621" y="357"/>
                  </a:lnTo>
                  <a:lnTo>
                    <a:pt x="626" y="351"/>
                  </a:lnTo>
                  <a:lnTo>
                    <a:pt x="639" y="346"/>
                  </a:lnTo>
                  <a:lnTo>
                    <a:pt x="647" y="353"/>
                  </a:lnTo>
                  <a:lnTo>
                    <a:pt x="653" y="355"/>
                  </a:lnTo>
                  <a:lnTo>
                    <a:pt x="658" y="355"/>
                  </a:lnTo>
                  <a:lnTo>
                    <a:pt x="664" y="351"/>
                  </a:lnTo>
                  <a:lnTo>
                    <a:pt x="668" y="346"/>
                  </a:lnTo>
                  <a:lnTo>
                    <a:pt x="673" y="346"/>
                  </a:lnTo>
                  <a:lnTo>
                    <a:pt x="690" y="355"/>
                  </a:lnTo>
                  <a:lnTo>
                    <a:pt x="703" y="366"/>
                  </a:lnTo>
                  <a:lnTo>
                    <a:pt x="711" y="368"/>
                  </a:lnTo>
                  <a:lnTo>
                    <a:pt x="716" y="372"/>
                  </a:lnTo>
                  <a:lnTo>
                    <a:pt x="737" y="376"/>
                  </a:lnTo>
                  <a:lnTo>
                    <a:pt x="735" y="188"/>
                  </a:lnTo>
                  <a:lnTo>
                    <a:pt x="732" y="15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47" name="Freeform 33">
              <a:extLst>
                <a:ext uri="{FF2B5EF4-FFF2-40B4-BE49-F238E27FC236}">
                  <a16:creationId xmlns:a16="http://schemas.microsoft.com/office/drawing/2014/main" id="{73BECE94-2EFE-D31B-3F6B-CDC9222CF5FC}"/>
                </a:ext>
              </a:extLst>
            </p:cNvPr>
            <p:cNvSpPr>
              <a:spLocks/>
            </p:cNvSpPr>
            <p:nvPr/>
          </p:nvSpPr>
          <p:spPr bwMode="auto">
            <a:xfrm>
              <a:off x="5334552" y="3855989"/>
              <a:ext cx="1083469" cy="524635"/>
            </a:xfrm>
            <a:custGeom>
              <a:avLst/>
              <a:gdLst>
                <a:gd name="T0" fmla="*/ 616 w 628"/>
                <a:gd name="T1" fmla="*/ 98 h 335"/>
                <a:gd name="T2" fmla="*/ 609 w 628"/>
                <a:gd name="T3" fmla="*/ 96 h 335"/>
                <a:gd name="T4" fmla="*/ 599 w 628"/>
                <a:gd name="T5" fmla="*/ 83 h 335"/>
                <a:gd name="T6" fmla="*/ 599 w 628"/>
                <a:gd name="T7" fmla="*/ 75 h 335"/>
                <a:gd name="T8" fmla="*/ 592 w 628"/>
                <a:gd name="T9" fmla="*/ 72 h 335"/>
                <a:gd name="T10" fmla="*/ 584 w 628"/>
                <a:gd name="T11" fmla="*/ 62 h 335"/>
                <a:gd name="T12" fmla="*/ 582 w 628"/>
                <a:gd name="T13" fmla="*/ 55 h 335"/>
                <a:gd name="T14" fmla="*/ 590 w 628"/>
                <a:gd name="T15" fmla="*/ 43 h 335"/>
                <a:gd name="T16" fmla="*/ 592 w 628"/>
                <a:gd name="T17" fmla="*/ 38 h 335"/>
                <a:gd name="T18" fmla="*/ 599 w 628"/>
                <a:gd name="T19" fmla="*/ 38 h 335"/>
                <a:gd name="T20" fmla="*/ 601 w 628"/>
                <a:gd name="T21" fmla="*/ 36 h 335"/>
                <a:gd name="T22" fmla="*/ 599 w 628"/>
                <a:gd name="T23" fmla="*/ 28 h 335"/>
                <a:gd name="T24" fmla="*/ 594 w 628"/>
                <a:gd name="T25" fmla="*/ 21 h 335"/>
                <a:gd name="T26" fmla="*/ 590 w 628"/>
                <a:gd name="T27" fmla="*/ 19 h 335"/>
                <a:gd name="T28" fmla="*/ 582 w 628"/>
                <a:gd name="T29" fmla="*/ 25 h 335"/>
                <a:gd name="T30" fmla="*/ 564 w 628"/>
                <a:gd name="T31" fmla="*/ 10 h 335"/>
                <a:gd name="T32" fmla="*/ 426 w 628"/>
                <a:gd name="T33" fmla="*/ 11 h 335"/>
                <a:gd name="T34" fmla="*/ 321 w 628"/>
                <a:gd name="T35" fmla="*/ 10 h 335"/>
                <a:gd name="T36" fmla="*/ 120 w 628"/>
                <a:gd name="T37" fmla="*/ 6 h 335"/>
                <a:gd name="T38" fmla="*/ 15 w 628"/>
                <a:gd name="T39" fmla="*/ 0 h 335"/>
                <a:gd name="T40" fmla="*/ 0 w 628"/>
                <a:gd name="T41" fmla="*/ 325 h 335"/>
                <a:gd name="T42" fmla="*/ 135 w 628"/>
                <a:gd name="T43" fmla="*/ 331 h 335"/>
                <a:gd name="T44" fmla="*/ 329 w 628"/>
                <a:gd name="T45" fmla="*/ 335 h 335"/>
                <a:gd name="T46" fmla="*/ 522 w 628"/>
                <a:gd name="T47" fmla="*/ 335 h 335"/>
                <a:gd name="T48" fmla="*/ 628 w 628"/>
                <a:gd name="T49" fmla="*/ 333 h 335"/>
                <a:gd name="T50" fmla="*/ 624 w 628"/>
                <a:gd name="T51" fmla="*/ 104 h 335"/>
                <a:gd name="T52" fmla="*/ 616 w 628"/>
                <a:gd name="T53" fmla="*/ 98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28" h="335">
                  <a:moveTo>
                    <a:pt x="616" y="98"/>
                  </a:moveTo>
                  <a:lnTo>
                    <a:pt x="609" y="96"/>
                  </a:lnTo>
                  <a:lnTo>
                    <a:pt x="599" y="83"/>
                  </a:lnTo>
                  <a:lnTo>
                    <a:pt x="599" y="75"/>
                  </a:lnTo>
                  <a:lnTo>
                    <a:pt x="592" y="72"/>
                  </a:lnTo>
                  <a:lnTo>
                    <a:pt x="584" y="62"/>
                  </a:lnTo>
                  <a:lnTo>
                    <a:pt x="582" y="55"/>
                  </a:lnTo>
                  <a:lnTo>
                    <a:pt x="590" y="43"/>
                  </a:lnTo>
                  <a:lnTo>
                    <a:pt x="592" y="38"/>
                  </a:lnTo>
                  <a:lnTo>
                    <a:pt x="599" y="38"/>
                  </a:lnTo>
                  <a:lnTo>
                    <a:pt x="601" y="36"/>
                  </a:lnTo>
                  <a:lnTo>
                    <a:pt x="599" y="28"/>
                  </a:lnTo>
                  <a:lnTo>
                    <a:pt x="594" y="21"/>
                  </a:lnTo>
                  <a:lnTo>
                    <a:pt x="590" y="19"/>
                  </a:lnTo>
                  <a:lnTo>
                    <a:pt x="582" y="25"/>
                  </a:lnTo>
                  <a:lnTo>
                    <a:pt x="564" y="10"/>
                  </a:lnTo>
                  <a:lnTo>
                    <a:pt x="426" y="11"/>
                  </a:lnTo>
                  <a:lnTo>
                    <a:pt x="321" y="10"/>
                  </a:lnTo>
                  <a:lnTo>
                    <a:pt x="120" y="6"/>
                  </a:lnTo>
                  <a:lnTo>
                    <a:pt x="15" y="0"/>
                  </a:lnTo>
                  <a:lnTo>
                    <a:pt x="0" y="325"/>
                  </a:lnTo>
                  <a:lnTo>
                    <a:pt x="135" y="331"/>
                  </a:lnTo>
                  <a:lnTo>
                    <a:pt x="329" y="335"/>
                  </a:lnTo>
                  <a:lnTo>
                    <a:pt x="522" y="335"/>
                  </a:lnTo>
                  <a:lnTo>
                    <a:pt x="628" y="333"/>
                  </a:lnTo>
                  <a:lnTo>
                    <a:pt x="624" y="104"/>
                  </a:lnTo>
                  <a:lnTo>
                    <a:pt x="616" y="9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48" name="Group 47">
              <a:extLst>
                <a:ext uri="{FF2B5EF4-FFF2-40B4-BE49-F238E27FC236}">
                  <a16:creationId xmlns:a16="http://schemas.microsoft.com/office/drawing/2014/main" id="{523DCF69-4F17-23F8-2BA3-8C7552322691}"/>
                </a:ext>
              </a:extLst>
            </p:cNvPr>
            <p:cNvGrpSpPr/>
            <p:nvPr/>
          </p:nvGrpSpPr>
          <p:grpSpPr>
            <a:xfrm>
              <a:off x="4558133" y="4441683"/>
              <a:ext cx="2059950" cy="1819766"/>
              <a:chOff x="2293930" y="2752129"/>
              <a:chExt cx="1147064" cy="1013311"/>
            </a:xfrm>
            <a:grpFill/>
          </p:grpSpPr>
          <p:sp>
            <p:nvSpPr>
              <p:cNvPr id="1180" name="Freeform 34">
                <a:extLst>
                  <a:ext uri="{FF2B5EF4-FFF2-40B4-BE49-F238E27FC236}">
                    <a16:creationId xmlns:a16="http://schemas.microsoft.com/office/drawing/2014/main" id="{F2A6A40C-B009-93C6-5FC4-0F59B5903DB4}"/>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1" name="Freeform 35">
                <a:extLst>
                  <a:ext uri="{FF2B5EF4-FFF2-40B4-BE49-F238E27FC236}">
                    <a16:creationId xmlns:a16="http://schemas.microsoft.com/office/drawing/2014/main" id="{6BCFE2CB-BBC9-0F32-A43C-D5A3E26785A5}"/>
                  </a:ext>
                </a:extLst>
              </p:cNvPr>
              <p:cNvSpPr>
                <a:spLocks/>
              </p:cNvSpPr>
              <p:nvPr/>
            </p:nvSpPr>
            <p:spPr bwMode="auto">
              <a:xfrm>
                <a:off x="3098027" y="3642483"/>
                <a:ext cx="22096" cy="96797"/>
              </a:xfrm>
              <a:custGeom>
                <a:avLst/>
                <a:gdLst>
                  <a:gd name="T0" fmla="*/ 9 w 23"/>
                  <a:gd name="T1" fmla="*/ 62 h 111"/>
                  <a:gd name="T2" fmla="*/ 9 w 23"/>
                  <a:gd name="T3" fmla="*/ 68 h 111"/>
                  <a:gd name="T4" fmla="*/ 13 w 23"/>
                  <a:gd name="T5" fmla="*/ 75 h 111"/>
                  <a:gd name="T6" fmla="*/ 19 w 23"/>
                  <a:gd name="T7" fmla="*/ 90 h 111"/>
                  <a:gd name="T8" fmla="*/ 19 w 23"/>
                  <a:gd name="T9" fmla="*/ 105 h 111"/>
                  <a:gd name="T10" fmla="*/ 23 w 23"/>
                  <a:gd name="T11" fmla="*/ 111 h 111"/>
                  <a:gd name="T12" fmla="*/ 19 w 23"/>
                  <a:gd name="T13" fmla="*/ 90 h 111"/>
                  <a:gd name="T14" fmla="*/ 17 w 23"/>
                  <a:gd name="T15" fmla="*/ 77 h 111"/>
                  <a:gd name="T16" fmla="*/ 4 w 23"/>
                  <a:gd name="T17" fmla="*/ 38 h 111"/>
                  <a:gd name="T18" fmla="*/ 2 w 23"/>
                  <a:gd name="T19" fmla="*/ 13 h 111"/>
                  <a:gd name="T20" fmla="*/ 2 w 23"/>
                  <a:gd name="T21" fmla="*/ 0 h 111"/>
                  <a:gd name="T22" fmla="*/ 0 w 23"/>
                  <a:gd name="T23" fmla="*/ 15 h 111"/>
                  <a:gd name="T24" fmla="*/ 2 w 23"/>
                  <a:gd name="T25" fmla="*/ 23 h 111"/>
                  <a:gd name="T26" fmla="*/ 0 w 23"/>
                  <a:gd name="T27" fmla="*/ 36 h 111"/>
                  <a:gd name="T28" fmla="*/ 6 w 23"/>
                  <a:gd name="T29" fmla="*/ 41 h 111"/>
                  <a:gd name="T30" fmla="*/ 4 w 23"/>
                  <a:gd name="T31" fmla="*/ 49 h 111"/>
                  <a:gd name="T32" fmla="*/ 9 w 23"/>
                  <a:gd name="T33" fmla="*/ 6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111">
                    <a:moveTo>
                      <a:pt x="9" y="62"/>
                    </a:moveTo>
                    <a:lnTo>
                      <a:pt x="9" y="68"/>
                    </a:lnTo>
                    <a:lnTo>
                      <a:pt x="13" y="75"/>
                    </a:lnTo>
                    <a:lnTo>
                      <a:pt x="19" y="90"/>
                    </a:lnTo>
                    <a:lnTo>
                      <a:pt x="19" y="105"/>
                    </a:lnTo>
                    <a:lnTo>
                      <a:pt x="23" y="111"/>
                    </a:lnTo>
                    <a:lnTo>
                      <a:pt x="19" y="90"/>
                    </a:lnTo>
                    <a:lnTo>
                      <a:pt x="17" y="77"/>
                    </a:lnTo>
                    <a:lnTo>
                      <a:pt x="4" y="38"/>
                    </a:lnTo>
                    <a:lnTo>
                      <a:pt x="2" y="13"/>
                    </a:lnTo>
                    <a:lnTo>
                      <a:pt x="2" y="0"/>
                    </a:lnTo>
                    <a:lnTo>
                      <a:pt x="0" y="15"/>
                    </a:lnTo>
                    <a:lnTo>
                      <a:pt x="2" y="23"/>
                    </a:lnTo>
                    <a:lnTo>
                      <a:pt x="0" y="36"/>
                    </a:lnTo>
                    <a:lnTo>
                      <a:pt x="6" y="41"/>
                    </a:lnTo>
                    <a:lnTo>
                      <a:pt x="4" y="49"/>
                    </a:lnTo>
                    <a:lnTo>
                      <a:pt x="9" y="6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2" name="Freeform 36">
                <a:extLst>
                  <a:ext uri="{FF2B5EF4-FFF2-40B4-BE49-F238E27FC236}">
                    <a16:creationId xmlns:a16="http://schemas.microsoft.com/office/drawing/2014/main" id="{299470E9-E2B2-D9B3-9C7B-A4FFFAE84B35}"/>
                  </a:ext>
                </a:extLst>
              </p:cNvPr>
              <p:cNvSpPr>
                <a:spLocks/>
              </p:cNvSpPr>
              <p:nvPr/>
            </p:nvSpPr>
            <p:spPr bwMode="auto">
              <a:xfrm>
                <a:off x="2293930" y="2752129"/>
                <a:ext cx="1147064" cy="1013311"/>
              </a:xfrm>
              <a:custGeom>
                <a:avLst/>
                <a:gdLst>
                  <a:gd name="T0" fmla="*/ 1181 w 1194"/>
                  <a:gd name="T1" fmla="*/ 645 h 1162"/>
                  <a:gd name="T2" fmla="*/ 1194 w 1194"/>
                  <a:gd name="T3" fmla="*/ 598 h 1162"/>
                  <a:gd name="T4" fmla="*/ 1173 w 1194"/>
                  <a:gd name="T5" fmla="*/ 555 h 1162"/>
                  <a:gd name="T6" fmla="*/ 1140 w 1194"/>
                  <a:gd name="T7" fmla="*/ 389 h 1162"/>
                  <a:gd name="T8" fmla="*/ 1079 w 1194"/>
                  <a:gd name="T9" fmla="*/ 318 h 1162"/>
                  <a:gd name="T10" fmla="*/ 1021 w 1194"/>
                  <a:gd name="T11" fmla="*/ 301 h 1162"/>
                  <a:gd name="T12" fmla="*/ 970 w 1194"/>
                  <a:gd name="T13" fmla="*/ 297 h 1162"/>
                  <a:gd name="T14" fmla="*/ 923 w 1194"/>
                  <a:gd name="T15" fmla="*/ 310 h 1162"/>
                  <a:gd name="T16" fmla="*/ 880 w 1194"/>
                  <a:gd name="T17" fmla="*/ 292 h 1162"/>
                  <a:gd name="T18" fmla="*/ 858 w 1194"/>
                  <a:gd name="T19" fmla="*/ 307 h 1162"/>
                  <a:gd name="T20" fmla="*/ 824 w 1194"/>
                  <a:gd name="T21" fmla="*/ 292 h 1162"/>
                  <a:gd name="T22" fmla="*/ 784 w 1194"/>
                  <a:gd name="T23" fmla="*/ 286 h 1162"/>
                  <a:gd name="T24" fmla="*/ 739 w 1194"/>
                  <a:gd name="T25" fmla="*/ 273 h 1162"/>
                  <a:gd name="T26" fmla="*/ 692 w 1194"/>
                  <a:gd name="T27" fmla="*/ 262 h 1162"/>
                  <a:gd name="T28" fmla="*/ 666 w 1194"/>
                  <a:gd name="T29" fmla="*/ 241 h 1162"/>
                  <a:gd name="T30" fmla="*/ 613 w 1194"/>
                  <a:gd name="T31" fmla="*/ 220 h 1162"/>
                  <a:gd name="T32" fmla="*/ 363 w 1194"/>
                  <a:gd name="T33" fmla="*/ 0 h 1162"/>
                  <a:gd name="T34" fmla="*/ 316 w 1194"/>
                  <a:gd name="T35" fmla="*/ 485 h 1162"/>
                  <a:gd name="T36" fmla="*/ 10 w 1194"/>
                  <a:gd name="T37" fmla="*/ 480 h 1162"/>
                  <a:gd name="T38" fmla="*/ 31 w 1194"/>
                  <a:gd name="T39" fmla="*/ 506 h 1162"/>
                  <a:gd name="T40" fmla="*/ 93 w 1194"/>
                  <a:gd name="T41" fmla="*/ 577 h 1162"/>
                  <a:gd name="T42" fmla="*/ 147 w 1194"/>
                  <a:gd name="T43" fmla="*/ 624 h 1162"/>
                  <a:gd name="T44" fmla="*/ 162 w 1194"/>
                  <a:gd name="T45" fmla="*/ 683 h 1162"/>
                  <a:gd name="T46" fmla="*/ 220 w 1194"/>
                  <a:gd name="T47" fmla="*/ 767 h 1162"/>
                  <a:gd name="T48" fmla="*/ 282 w 1194"/>
                  <a:gd name="T49" fmla="*/ 803 h 1162"/>
                  <a:gd name="T50" fmla="*/ 322 w 1194"/>
                  <a:gd name="T51" fmla="*/ 788 h 1162"/>
                  <a:gd name="T52" fmla="*/ 356 w 1194"/>
                  <a:gd name="T53" fmla="*/ 730 h 1162"/>
                  <a:gd name="T54" fmla="*/ 407 w 1194"/>
                  <a:gd name="T55" fmla="*/ 728 h 1162"/>
                  <a:gd name="T56" fmla="*/ 467 w 1194"/>
                  <a:gd name="T57" fmla="*/ 735 h 1162"/>
                  <a:gd name="T58" fmla="*/ 499 w 1194"/>
                  <a:gd name="T59" fmla="*/ 769 h 1162"/>
                  <a:gd name="T60" fmla="*/ 548 w 1194"/>
                  <a:gd name="T61" fmla="*/ 850 h 1162"/>
                  <a:gd name="T62" fmla="*/ 568 w 1194"/>
                  <a:gd name="T63" fmla="*/ 903 h 1162"/>
                  <a:gd name="T64" fmla="*/ 604 w 1194"/>
                  <a:gd name="T65" fmla="*/ 946 h 1162"/>
                  <a:gd name="T66" fmla="*/ 638 w 1194"/>
                  <a:gd name="T67" fmla="*/ 997 h 1162"/>
                  <a:gd name="T68" fmla="*/ 653 w 1194"/>
                  <a:gd name="T69" fmla="*/ 1049 h 1162"/>
                  <a:gd name="T70" fmla="*/ 690 w 1194"/>
                  <a:gd name="T71" fmla="*/ 1102 h 1162"/>
                  <a:gd name="T72" fmla="*/ 730 w 1194"/>
                  <a:gd name="T73" fmla="*/ 1121 h 1162"/>
                  <a:gd name="T74" fmla="*/ 813 w 1194"/>
                  <a:gd name="T75" fmla="*/ 1143 h 1162"/>
                  <a:gd name="T76" fmla="*/ 861 w 1194"/>
                  <a:gd name="T77" fmla="*/ 1149 h 1162"/>
                  <a:gd name="T78" fmla="*/ 846 w 1194"/>
                  <a:gd name="T79" fmla="*/ 1132 h 1162"/>
                  <a:gd name="T80" fmla="*/ 829 w 1194"/>
                  <a:gd name="T81" fmla="*/ 1053 h 1162"/>
                  <a:gd name="T82" fmla="*/ 835 w 1194"/>
                  <a:gd name="T83" fmla="*/ 1010 h 1162"/>
                  <a:gd name="T84" fmla="*/ 814 w 1194"/>
                  <a:gd name="T85" fmla="*/ 1002 h 1162"/>
                  <a:gd name="T86" fmla="*/ 846 w 1194"/>
                  <a:gd name="T87" fmla="*/ 963 h 1162"/>
                  <a:gd name="T88" fmla="*/ 850 w 1194"/>
                  <a:gd name="T89" fmla="*/ 946 h 1162"/>
                  <a:gd name="T90" fmla="*/ 858 w 1194"/>
                  <a:gd name="T91" fmla="*/ 925 h 1162"/>
                  <a:gd name="T92" fmla="*/ 884 w 1194"/>
                  <a:gd name="T93" fmla="*/ 905 h 1162"/>
                  <a:gd name="T94" fmla="*/ 895 w 1194"/>
                  <a:gd name="T95" fmla="*/ 884 h 1162"/>
                  <a:gd name="T96" fmla="*/ 918 w 1194"/>
                  <a:gd name="T97" fmla="*/ 882 h 1162"/>
                  <a:gd name="T98" fmla="*/ 935 w 1194"/>
                  <a:gd name="T99" fmla="*/ 867 h 1162"/>
                  <a:gd name="T100" fmla="*/ 957 w 1194"/>
                  <a:gd name="T101" fmla="*/ 865 h 1162"/>
                  <a:gd name="T102" fmla="*/ 985 w 1194"/>
                  <a:gd name="T103" fmla="*/ 863 h 1162"/>
                  <a:gd name="T104" fmla="*/ 1017 w 1194"/>
                  <a:gd name="T105" fmla="*/ 843 h 1162"/>
                  <a:gd name="T106" fmla="*/ 1072 w 1194"/>
                  <a:gd name="T107" fmla="*/ 790 h 1162"/>
                  <a:gd name="T108" fmla="*/ 1063 w 1194"/>
                  <a:gd name="T109" fmla="*/ 747 h 1162"/>
                  <a:gd name="T110" fmla="*/ 1098 w 1194"/>
                  <a:gd name="T111" fmla="*/ 762 h 1162"/>
                  <a:gd name="T112" fmla="*/ 1093 w 1194"/>
                  <a:gd name="T113" fmla="*/ 777 h 1162"/>
                  <a:gd name="T114" fmla="*/ 1168 w 1194"/>
                  <a:gd name="T115" fmla="*/ 718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94" h="1162">
                    <a:moveTo>
                      <a:pt x="1181" y="705"/>
                    </a:moveTo>
                    <a:lnTo>
                      <a:pt x="1183" y="698"/>
                    </a:lnTo>
                    <a:lnTo>
                      <a:pt x="1179" y="681"/>
                    </a:lnTo>
                    <a:lnTo>
                      <a:pt x="1175" y="673"/>
                    </a:lnTo>
                    <a:lnTo>
                      <a:pt x="1181" y="666"/>
                    </a:lnTo>
                    <a:lnTo>
                      <a:pt x="1179" y="653"/>
                    </a:lnTo>
                    <a:lnTo>
                      <a:pt x="1181" y="645"/>
                    </a:lnTo>
                    <a:lnTo>
                      <a:pt x="1187" y="638"/>
                    </a:lnTo>
                    <a:lnTo>
                      <a:pt x="1189" y="630"/>
                    </a:lnTo>
                    <a:lnTo>
                      <a:pt x="1192" y="624"/>
                    </a:lnTo>
                    <a:lnTo>
                      <a:pt x="1190" y="617"/>
                    </a:lnTo>
                    <a:lnTo>
                      <a:pt x="1194" y="609"/>
                    </a:lnTo>
                    <a:lnTo>
                      <a:pt x="1190" y="604"/>
                    </a:lnTo>
                    <a:lnTo>
                      <a:pt x="1194" y="598"/>
                    </a:lnTo>
                    <a:lnTo>
                      <a:pt x="1192" y="591"/>
                    </a:lnTo>
                    <a:lnTo>
                      <a:pt x="1192" y="585"/>
                    </a:lnTo>
                    <a:lnTo>
                      <a:pt x="1190" y="583"/>
                    </a:lnTo>
                    <a:lnTo>
                      <a:pt x="1179" y="570"/>
                    </a:lnTo>
                    <a:lnTo>
                      <a:pt x="1179" y="562"/>
                    </a:lnTo>
                    <a:lnTo>
                      <a:pt x="1175" y="557"/>
                    </a:lnTo>
                    <a:lnTo>
                      <a:pt x="1173" y="555"/>
                    </a:lnTo>
                    <a:lnTo>
                      <a:pt x="1170" y="547"/>
                    </a:lnTo>
                    <a:lnTo>
                      <a:pt x="1164" y="540"/>
                    </a:lnTo>
                    <a:lnTo>
                      <a:pt x="1166" y="530"/>
                    </a:lnTo>
                    <a:lnTo>
                      <a:pt x="1160" y="515"/>
                    </a:lnTo>
                    <a:lnTo>
                      <a:pt x="1157" y="510"/>
                    </a:lnTo>
                    <a:lnTo>
                      <a:pt x="1143" y="498"/>
                    </a:lnTo>
                    <a:lnTo>
                      <a:pt x="1140" y="389"/>
                    </a:lnTo>
                    <a:lnTo>
                      <a:pt x="1138" y="331"/>
                    </a:lnTo>
                    <a:lnTo>
                      <a:pt x="1117" y="327"/>
                    </a:lnTo>
                    <a:lnTo>
                      <a:pt x="1110" y="331"/>
                    </a:lnTo>
                    <a:lnTo>
                      <a:pt x="1102" y="327"/>
                    </a:lnTo>
                    <a:lnTo>
                      <a:pt x="1102" y="324"/>
                    </a:lnTo>
                    <a:lnTo>
                      <a:pt x="1100" y="322"/>
                    </a:lnTo>
                    <a:lnTo>
                      <a:pt x="1079" y="318"/>
                    </a:lnTo>
                    <a:lnTo>
                      <a:pt x="1074" y="314"/>
                    </a:lnTo>
                    <a:lnTo>
                      <a:pt x="1066" y="312"/>
                    </a:lnTo>
                    <a:lnTo>
                      <a:pt x="1053" y="301"/>
                    </a:lnTo>
                    <a:lnTo>
                      <a:pt x="1036" y="292"/>
                    </a:lnTo>
                    <a:lnTo>
                      <a:pt x="1031" y="292"/>
                    </a:lnTo>
                    <a:lnTo>
                      <a:pt x="1027" y="297"/>
                    </a:lnTo>
                    <a:lnTo>
                      <a:pt x="1021" y="301"/>
                    </a:lnTo>
                    <a:lnTo>
                      <a:pt x="1016" y="301"/>
                    </a:lnTo>
                    <a:lnTo>
                      <a:pt x="1010" y="299"/>
                    </a:lnTo>
                    <a:lnTo>
                      <a:pt x="1002" y="292"/>
                    </a:lnTo>
                    <a:lnTo>
                      <a:pt x="989" y="297"/>
                    </a:lnTo>
                    <a:lnTo>
                      <a:pt x="984" y="303"/>
                    </a:lnTo>
                    <a:lnTo>
                      <a:pt x="976" y="303"/>
                    </a:lnTo>
                    <a:lnTo>
                      <a:pt x="970" y="297"/>
                    </a:lnTo>
                    <a:lnTo>
                      <a:pt x="963" y="303"/>
                    </a:lnTo>
                    <a:lnTo>
                      <a:pt x="955" y="303"/>
                    </a:lnTo>
                    <a:lnTo>
                      <a:pt x="948" y="312"/>
                    </a:lnTo>
                    <a:lnTo>
                      <a:pt x="940" y="312"/>
                    </a:lnTo>
                    <a:lnTo>
                      <a:pt x="937" y="318"/>
                    </a:lnTo>
                    <a:lnTo>
                      <a:pt x="931" y="312"/>
                    </a:lnTo>
                    <a:lnTo>
                      <a:pt x="923" y="310"/>
                    </a:lnTo>
                    <a:lnTo>
                      <a:pt x="916" y="307"/>
                    </a:lnTo>
                    <a:lnTo>
                      <a:pt x="912" y="299"/>
                    </a:lnTo>
                    <a:lnTo>
                      <a:pt x="905" y="297"/>
                    </a:lnTo>
                    <a:lnTo>
                      <a:pt x="899" y="303"/>
                    </a:lnTo>
                    <a:lnTo>
                      <a:pt x="892" y="301"/>
                    </a:lnTo>
                    <a:lnTo>
                      <a:pt x="886" y="294"/>
                    </a:lnTo>
                    <a:lnTo>
                      <a:pt x="880" y="292"/>
                    </a:lnTo>
                    <a:lnTo>
                      <a:pt x="878" y="294"/>
                    </a:lnTo>
                    <a:lnTo>
                      <a:pt x="876" y="297"/>
                    </a:lnTo>
                    <a:lnTo>
                      <a:pt x="869" y="303"/>
                    </a:lnTo>
                    <a:lnTo>
                      <a:pt x="867" y="316"/>
                    </a:lnTo>
                    <a:lnTo>
                      <a:pt x="861" y="316"/>
                    </a:lnTo>
                    <a:lnTo>
                      <a:pt x="860" y="314"/>
                    </a:lnTo>
                    <a:lnTo>
                      <a:pt x="858" y="307"/>
                    </a:lnTo>
                    <a:lnTo>
                      <a:pt x="860" y="301"/>
                    </a:lnTo>
                    <a:lnTo>
                      <a:pt x="854" y="301"/>
                    </a:lnTo>
                    <a:lnTo>
                      <a:pt x="843" y="305"/>
                    </a:lnTo>
                    <a:lnTo>
                      <a:pt x="835" y="305"/>
                    </a:lnTo>
                    <a:lnTo>
                      <a:pt x="833" y="297"/>
                    </a:lnTo>
                    <a:lnTo>
                      <a:pt x="826" y="297"/>
                    </a:lnTo>
                    <a:lnTo>
                      <a:pt x="824" y="292"/>
                    </a:lnTo>
                    <a:lnTo>
                      <a:pt x="816" y="288"/>
                    </a:lnTo>
                    <a:lnTo>
                      <a:pt x="805" y="299"/>
                    </a:lnTo>
                    <a:lnTo>
                      <a:pt x="799" y="301"/>
                    </a:lnTo>
                    <a:lnTo>
                      <a:pt x="792" y="301"/>
                    </a:lnTo>
                    <a:lnTo>
                      <a:pt x="792" y="292"/>
                    </a:lnTo>
                    <a:lnTo>
                      <a:pt x="790" y="286"/>
                    </a:lnTo>
                    <a:lnTo>
                      <a:pt x="784" y="286"/>
                    </a:lnTo>
                    <a:lnTo>
                      <a:pt x="779" y="279"/>
                    </a:lnTo>
                    <a:lnTo>
                      <a:pt x="781" y="271"/>
                    </a:lnTo>
                    <a:lnTo>
                      <a:pt x="773" y="273"/>
                    </a:lnTo>
                    <a:lnTo>
                      <a:pt x="758" y="271"/>
                    </a:lnTo>
                    <a:lnTo>
                      <a:pt x="752" y="277"/>
                    </a:lnTo>
                    <a:lnTo>
                      <a:pt x="745" y="279"/>
                    </a:lnTo>
                    <a:lnTo>
                      <a:pt x="739" y="273"/>
                    </a:lnTo>
                    <a:lnTo>
                      <a:pt x="735" y="269"/>
                    </a:lnTo>
                    <a:lnTo>
                      <a:pt x="730" y="269"/>
                    </a:lnTo>
                    <a:lnTo>
                      <a:pt x="722" y="271"/>
                    </a:lnTo>
                    <a:lnTo>
                      <a:pt x="709" y="265"/>
                    </a:lnTo>
                    <a:lnTo>
                      <a:pt x="702" y="262"/>
                    </a:lnTo>
                    <a:lnTo>
                      <a:pt x="694" y="263"/>
                    </a:lnTo>
                    <a:lnTo>
                      <a:pt x="692" y="262"/>
                    </a:lnTo>
                    <a:lnTo>
                      <a:pt x="685" y="262"/>
                    </a:lnTo>
                    <a:lnTo>
                      <a:pt x="683" y="254"/>
                    </a:lnTo>
                    <a:lnTo>
                      <a:pt x="683" y="248"/>
                    </a:lnTo>
                    <a:lnTo>
                      <a:pt x="677" y="241"/>
                    </a:lnTo>
                    <a:lnTo>
                      <a:pt x="672" y="237"/>
                    </a:lnTo>
                    <a:lnTo>
                      <a:pt x="670" y="233"/>
                    </a:lnTo>
                    <a:lnTo>
                      <a:pt x="666" y="241"/>
                    </a:lnTo>
                    <a:lnTo>
                      <a:pt x="658" y="243"/>
                    </a:lnTo>
                    <a:lnTo>
                      <a:pt x="651" y="239"/>
                    </a:lnTo>
                    <a:lnTo>
                      <a:pt x="645" y="243"/>
                    </a:lnTo>
                    <a:lnTo>
                      <a:pt x="638" y="239"/>
                    </a:lnTo>
                    <a:lnTo>
                      <a:pt x="626" y="226"/>
                    </a:lnTo>
                    <a:lnTo>
                      <a:pt x="619" y="220"/>
                    </a:lnTo>
                    <a:lnTo>
                      <a:pt x="613" y="220"/>
                    </a:lnTo>
                    <a:lnTo>
                      <a:pt x="613" y="209"/>
                    </a:lnTo>
                    <a:lnTo>
                      <a:pt x="619" y="15"/>
                    </a:lnTo>
                    <a:lnTo>
                      <a:pt x="611" y="12"/>
                    </a:lnTo>
                    <a:lnTo>
                      <a:pt x="604" y="12"/>
                    </a:lnTo>
                    <a:lnTo>
                      <a:pt x="568" y="12"/>
                    </a:lnTo>
                    <a:lnTo>
                      <a:pt x="480" y="6"/>
                    </a:lnTo>
                    <a:lnTo>
                      <a:pt x="363" y="0"/>
                    </a:lnTo>
                    <a:lnTo>
                      <a:pt x="360" y="2"/>
                    </a:lnTo>
                    <a:lnTo>
                      <a:pt x="358" y="8"/>
                    </a:lnTo>
                    <a:lnTo>
                      <a:pt x="343" y="269"/>
                    </a:lnTo>
                    <a:lnTo>
                      <a:pt x="333" y="367"/>
                    </a:lnTo>
                    <a:lnTo>
                      <a:pt x="326" y="478"/>
                    </a:lnTo>
                    <a:lnTo>
                      <a:pt x="320" y="485"/>
                    </a:lnTo>
                    <a:lnTo>
                      <a:pt x="316" y="485"/>
                    </a:lnTo>
                    <a:lnTo>
                      <a:pt x="237" y="480"/>
                    </a:lnTo>
                    <a:lnTo>
                      <a:pt x="158" y="474"/>
                    </a:lnTo>
                    <a:lnTo>
                      <a:pt x="70" y="467"/>
                    </a:lnTo>
                    <a:lnTo>
                      <a:pt x="0" y="459"/>
                    </a:lnTo>
                    <a:lnTo>
                      <a:pt x="0" y="463"/>
                    </a:lnTo>
                    <a:lnTo>
                      <a:pt x="4" y="476"/>
                    </a:lnTo>
                    <a:lnTo>
                      <a:pt x="10" y="480"/>
                    </a:lnTo>
                    <a:lnTo>
                      <a:pt x="10" y="483"/>
                    </a:lnTo>
                    <a:lnTo>
                      <a:pt x="16" y="487"/>
                    </a:lnTo>
                    <a:lnTo>
                      <a:pt x="16" y="487"/>
                    </a:lnTo>
                    <a:lnTo>
                      <a:pt x="19" y="487"/>
                    </a:lnTo>
                    <a:lnTo>
                      <a:pt x="25" y="493"/>
                    </a:lnTo>
                    <a:lnTo>
                      <a:pt x="29" y="500"/>
                    </a:lnTo>
                    <a:lnTo>
                      <a:pt x="31" y="506"/>
                    </a:lnTo>
                    <a:lnTo>
                      <a:pt x="36" y="519"/>
                    </a:lnTo>
                    <a:lnTo>
                      <a:pt x="44" y="525"/>
                    </a:lnTo>
                    <a:lnTo>
                      <a:pt x="57" y="532"/>
                    </a:lnTo>
                    <a:lnTo>
                      <a:pt x="63" y="538"/>
                    </a:lnTo>
                    <a:lnTo>
                      <a:pt x="78" y="557"/>
                    </a:lnTo>
                    <a:lnTo>
                      <a:pt x="91" y="570"/>
                    </a:lnTo>
                    <a:lnTo>
                      <a:pt x="93" y="577"/>
                    </a:lnTo>
                    <a:lnTo>
                      <a:pt x="106" y="591"/>
                    </a:lnTo>
                    <a:lnTo>
                      <a:pt x="113" y="596"/>
                    </a:lnTo>
                    <a:lnTo>
                      <a:pt x="119" y="598"/>
                    </a:lnTo>
                    <a:lnTo>
                      <a:pt x="132" y="611"/>
                    </a:lnTo>
                    <a:lnTo>
                      <a:pt x="140" y="615"/>
                    </a:lnTo>
                    <a:lnTo>
                      <a:pt x="141" y="621"/>
                    </a:lnTo>
                    <a:lnTo>
                      <a:pt x="147" y="624"/>
                    </a:lnTo>
                    <a:lnTo>
                      <a:pt x="149" y="632"/>
                    </a:lnTo>
                    <a:lnTo>
                      <a:pt x="151" y="645"/>
                    </a:lnTo>
                    <a:lnTo>
                      <a:pt x="155" y="649"/>
                    </a:lnTo>
                    <a:lnTo>
                      <a:pt x="160" y="662"/>
                    </a:lnTo>
                    <a:lnTo>
                      <a:pt x="164" y="668"/>
                    </a:lnTo>
                    <a:lnTo>
                      <a:pt x="164" y="675"/>
                    </a:lnTo>
                    <a:lnTo>
                      <a:pt x="162" y="683"/>
                    </a:lnTo>
                    <a:lnTo>
                      <a:pt x="162" y="696"/>
                    </a:lnTo>
                    <a:lnTo>
                      <a:pt x="177" y="730"/>
                    </a:lnTo>
                    <a:lnTo>
                      <a:pt x="187" y="739"/>
                    </a:lnTo>
                    <a:lnTo>
                      <a:pt x="194" y="743"/>
                    </a:lnTo>
                    <a:lnTo>
                      <a:pt x="200" y="747"/>
                    </a:lnTo>
                    <a:lnTo>
                      <a:pt x="205" y="754"/>
                    </a:lnTo>
                    <a:lnTo>
                      <a:pt x="220" y="767"/>
                    </a:lnTo>
                    <a:lnTo>
                      <a:pt x="226" y="771"/>
                    </a:lnTo>
                    <a:lnTo>
                      <a:pt x="241" y="773"/>
                    </a:lnTo>
                    <a:lnTo>
                      <a:pt x="245" y="780"/>
                    </a:lnTo>
                    <a:lnTo>
                      <a:pt x="264" y="790"/>
                    </a:lnTo>
                    <a:lnTo>
                      <a:pt x="269" y="797"/>
                    </a:lnTo>
                    <a:lnTo>
                      <a:pt x="277" y="803"/>
                    </a:lnTo>
                    <a:lnTo>
                      <a:pt x="282" y="803"/>
                    </a:lnTo>
                    <a:lnTo>
                      <a:pt x="282" y="805"/>
                    </a:lnTo>
                    <a:lnTo>
                      <a:pt x="290" y="807"/>
                    </a:lnTo>
                    <a:lnTo>
                      <a:pt x="301" y="807"/>
                    </a:lnTo>
                    <a:lnTo>
                      <a:pt x="303" y="801"/>
                    </a:lnTo>
                    <a:lnTo>
                      <a:pt x="311" y="796"/>
                    </a:lnTo>
                    <a:lnTo>
                      <a:pt x="314" y="790"/>
                    </a:lnTo>
                    <a:lnTo>
                      <a:pt x="322" y="788"/>
                    </a:lnTo>
                    <a:lnTo>
                      <a:pt x="324" y="780"/>
                    </a:lnTo>
                    <a:lnTo>
                      <a:pt x="326" y="773"/>
                    </a:lnTo>
                    <a:lnTo>
                      <a:pt x="329" y="771"/>
                    </a:lnTo>
                    <a:lnTo>
                      <a:pt x="341" y="743"/>
                    </a:lnTo>
                    <a:lnTo>
                      <a:pt x="346" y="733"/>
                    </a:lnTo>
                    <a:lnTo>
                      <a:pt x="350" y="732"/>
                    </a:lnTo>
                    <a:lnTo>
                      <a:pt x="356" y="730"/>
                    </a:lnTo>
                    <a:lnTo>
                      <a:pt x="363" y="726"/>
                    </a:lnTo>
                    <a:lnTo>
                      <a:pt x="371" y="728"/>
                    </a:lnTo>
                    <a:lnTo>
                      <a:pt x="376" y="726"/>
                    </a:lnTo>
                    <a:lnTo>
                      <a:pt x="380" y="718"/>
                    </a:lnTo>
                    <a:lnTo>
                      <a:pt x="388" y="718"/>
                    </a:lnTo>
                    <a:lnTo>
                      <a:pt x="399" y="726"/>
                    </a:lnTo>
                    <a:lnTo>
                      <a:pt x="407" y="728"/>
                    </a:lnTo>
                    <a:lnTo>
                      <a:pt x="414" y="726"/>
                    </a:lnTo>
                    <a:lnTo>
                      <a:pt x="420" y="728"/>
                    </a:lnTo>
                    <a:lnTo>
                      <a:pt x="427" y="728"/>
                    </a:lnTo>
                    <a:lnTo>
                      <a:pt x="446" y="733"/>
                    </a:lnTo>
                    <a:lnTo>
                      <a:pt x="454" y="728"/>
                    </a:lnTo>
                    <a:lnTo>
                      <a:pt x="459" y="732"/>
                    </a:lnTo>
                    <a:lnTo>
                      <a:pt x="467" y="735"/>
                    </a:lnTo>
                    <a:lnTo>
                      <a:pt x="469" y="743"/>
                    </a:lnTo>
                    <a:lnTo>
                      <a:pt x="474" y="749"/>
                    </a:lnTo>
                    <a:lnTo>
                      <a:pt x="476" y="754"/>
                    </a:lnTo>
                    <a:lnTo>
                      <a:pt x="482" y="752"/>
                    </a:lnTo>
                    <a:lnTo>
                      <a:pt x="485" y="760"/>
                    </a:lnTo>
                    <a:lnTo>
                      <a:pt x="491" y="765"/>
                    </a:lnTo>
                    <a:lnTo>
                      <a:pt x="499" y="769"/>
                    </a:lnTo>
                    <a:lnTo>
                      <a:pt x="499" y="775"/>
                    </a:lnTo>
                    <a:lnTo>
                      <a:pt x="519" y="790"/>
                    </a:lnTo>
                    <a:lnTo>
                      <a:pt x="527" y="803"/>
                    </a:lnTo>
                    <a:lnTo>
                      <a:pt x="532" y="811"/>
                    </a:lnTo>
                    <a:lnTo>
                      <a:pt x="536" y="827"/>
                    </a:lnTo>
                    <a:lnTo>
                      <a:pt x="544" y="843"/>
                    </a:lnTo>
                    <a:lnTo>
                      <a:pt x="548" y="850"/>
                    </a:lnTo>
                    <a:lnTo>
                      <a:pt x="548" y="852"/>
                    </a:lnTo>
                    <a:lnTo>
                      <a:pt x="551" y="858"/>
                    </a:lnTo>
                    <a:lnTo>
                      <a:pt x="555" y="865"/>
                    </a:lnTo>
                    <a:lnTo>
                      <a:pt x="561" y="873"/>
                    </a:lnTo>
                    <a:lnTo>
                      <a:pt x="559" y="874"/>
                    </a:lnTo>
                    <a:lnTo>
                      <a:pt x="563" y="888"/>
                    </a:lnTo>
                    <a:lnTo>
                      <a:pt x="568" y="903"/>
                    </a:lnTo>
                    <a:lnTo>
                      <a:pt x="576" y="908"/>
                    </a:lnTo>
                    <a:lnTo>
                      <a:pt x="583" y="910"/>
                    </a:lnTo>
                    <a:lnTo>
                      <a:pt x="589" y="920"/>
                    </a:lnTo>
                    <a:lnTo>
                      <a:pt x="591" y="927"/>
                    </a:lnTo>
                    <a:lnTo>
                      <a:pt x="596" y="931"/>
                    </a:lnTo>
                    <a:lnTo>
                      <a:pt x="602" y="938"/>
                    </a:lnTo>
                    <a:lnTo>
                      <a:pt x="604" y="946"/>
                    </a:lnTo>
                    <a:lnTo>
                      <a:pt x="617" y="965"/>
                    </a:lnTo>
                    <a:lnTo>
                      <a:pt x="628" y="967"/>
                    </a:lnTo>
                    <a:lnTo>
                      <a:pt x="634" y="972"/>
                    </a:lnTo>
                    <a:lnTo>
                      <a:pt x="636" y="976"/>
                    </a:lnTo>
                    <a:lnTo>
                      <a:pt x="636" y="984"/>
                    </a:lnTo>
                    <a:lnTo>
                      <a:pt x="638" y="989"/>
                    </a:lnTo>
                    <a:lnTo>
                      <a:pt x="638" y="997"/>
                    </a:lnTo>
                    <a:lnTo>
                      <a:pt x="634" y="1004"/>
                    </a:lnTo>
                    <a:lnTo>
                      <a:pt x="641" y="1010"/>
                    </a:lnTo>
                    <a:lnTo>
                      <a:pt x="641" y="1015"/>
                    </a:lnTo>
                    <a:lnTo>
                      <a:pt x="640" y="1023"/>
                    </a:lnTo>
                    <a:lnTo>
                      <a:pt x="641" y="1030"/>
                    </a:lnTo>
                    <a:lnTo>
                      <a:pt x="647" y="1036"/>
                    </a:lnTo>
                    <a:lnTo>
                      <a:pt x="653" y="1049"/>
                    </a:lnTo>
                    <a:lnTo>
                      <a:pt x="658" y="1057"/>
                    </a:lnTo>
                    <a:lnTo>
                      <a:pt x="664" y="1072"/>
                    </a:lnTo>
                    <a:lnTo>
                      <a:pt x="666" y="1085"/>
                    </a:lnTo>
                    <a:lnTo>
                      <a:pt x="673" y="1093"/>
                    </a:lnTo>
                    <a:lnTo>
                      <a:pt x="672" y="1100"/>
                    </a:lnTo>
                    <a:lnTo>
                      <a:pt x="675" y="1102"/>
                    </a:lnTo>
                    <a:lnTo>
                      <a:pt x="690" y="1102"/>
                    </a:lnTo>
                    <a:lnTo>
                      <a:pt x="696" y="1106"/>
                    </a:lnTo>
                    <a:lnTo>
                      <a:pt x="700" y="1106"/>
                    </a:lnTo>
                    <a:lnTo>
                      <a:pt x="707" y="1109"/>
                    </a:lnTo>
                    <a:lnTo>
                      <a:pt x="711" y="1117"/>
                    </a:lnTo>
                    <a:lnTo>
                      <a:pt x="717" y="1119"/>
                    </a:lnTo>
                    <a:lnTo>
                      <a:pt x="722" y="1117"/>
                    </a:lnTo>
                    <a:lnTo>
                      <a:pt x="730" y="1121"/>
                    </a:lnTo>
                    <a:lnTo>
                      <a:pt x="737" y="1123"/>
                    </a:lnTo>
                    <a:lnTo>
                      <a:pt x="751" y="1134"/>
                    </a:lnTo>
                    <a:lnTo>
                      <a:pt x="756" y="1138"/>
                    </a:lnTo>
                    <a:lnTo>
                      <a:pt x="784" y="1140"/>
                    </a:lnTo>
                    <a:lnTo>
                      <a:pt x="799" y="1140"/>
                    </a:lnTo>
                    <a:lnTo>
                      <a:pt x="807" y="1141"/>
                    </a:lnTo>
                    <a:lnTo>
                      <a:pt x="813" y="1143"/>
                    </a:lnTo>
                    <a:lnTo>
                      <a:pt x="826" y="1156"/>
                    </a:lnTo>
                    <a:lnTo>
                      <a:pt x="828" y="1156"/>
                    </a:lnTo>
                    <a:lnTo>
                      <a:pt x="835" y="1162"/>
                    </a:lnTo>
                    <a:lnTo>
                      <a:pt x="843" y="1162"/>
                    </a:lnTo>
                    <a:lnTo>
                      <a:pt x="843" y="1155"/>
                    </a:lnTo>
                    <a:lnTo>
                      <a:pt x="860" y="1151"/>
                    </a:lnTo>
                    <a:lnTo>
                      <a:pt x="861" y="1149"/>
                    </a:lnTo>
                    <a:lnTo>
                      <a:pt x="861" y="1141"/>
                    </a:lnTo>
                    <a:lnTo>
                      <a:pt x="854" y="1149"/>
                    </a:lnTo>
                    <a:lnTo>
                      <a:pt x="856" y="1141"/>
                    </a:lnTo>
                    <a:lnTo>
                      <a:pt x="850" y="1149"/>
                    </a:lnTo>
                    <a:lnTo>
                      <a:pt x="845" y="1140"/>
                    </a:lnTo>
                    <a:lnTo>
                      <a:pt x="852" y="1140"/>
                    </a:lnTo>
                    <a:lnTo>
                      <a:pt x="846" y="1132"/>
                    </a:lnTo>
                    <a:lnTo>
                      <a:pt x="845" y="1119"/>
                    </a:lnTo>
                    <a:lnTo>
                      <a:pt x="833" y="1094"/>
                    </a:lnTo>
                    <a:lnTo>
                      <a:pt x="835" y="1089"/>
                    </a:lnTo>
                    <a:lnTo>
                      <a:pt x="829" y="1064"/>
                    </a:lnTo>
                    <a:lnTo>
                      <a:pt x="822" y="1057"/>
                    </a:lnTo>
                    <a:lnTo>
                      <a:pt x="822" y="1051"/>
                    </a:lnTo>
                    <a:lnTo>
                      <a:pt x="829" y="1053"/>
                    </a:lnTo>
                    <a:lnTo>
                      <a:pt x="822" y="1046"/>
                    </a:lnTo>
                    <a:lnTo>
                      <a:pt x="822" y="1038"/>
                    </a:lnTo>
                    <a:lnTo>
                      <a:pt x="829" y="1038"/>
                    </a:lnTo>
                    <a:lnTo>
                      <a:pt x="829" y="1030"/>
                    </a:lnTo>
                    <a:lnTo>
                      <a:pt x="833" y="1025"/>
                    </a:lnTo>
                    <a:lnTo>
                      <a:pt x="833" y="1017"/>
                    </a:lnTo>
                    <a:lnTo>
                      <a:pt x="835" y="1010"/>
                    </a:lnTo>
                    <a:lnTo>
                      <a:pt x="822" y="1014"/>
                    </a:lnTo>
                    <a:lnTo>
                      <a:pt x="809" y="1010"/>
                    </a:lnTo>
                    <a:lnTo>
                      <a:pt x="809" y="1002"/>
                    </a:lnTo>
                    <a:lnTo>
                      <a:pt x="805" y="999"/>
                    </a:lnTo>
                    <a:lnTo>
                      <a:pt x="801" y="991"/>
                    </a:lnTo>
                    <a:lnTo>
                      <a:pt x="809" y="997"/>
                    </a:lnTo>
                    <a:lnTo>
                      <a:pt x="814" y="1002"/>
                    </a:lnTo>
                    <a:lnTo>
                      <a:pt x="820" y="1002"/>
                    </a:lnTo>
                    <a:lnTo>
                      <a:pt x="826" y="1000"/>
                    </a:lnTo>
                    <a:lnTo>
                      <a:pt x="831" y="1002"/>
                    </a:lnTo>
                    <a:lnTo>
                      <a:pt x="826" y="1008"/>
                    </a:lnTo>
                    <a:lnTo>
                      <a:pt x="835" y="1004"/>
                    </a:lnTo>
                    <a:lnTo>
                      <a:pt x="848" y="970"/>
                    </a:lnTo>
                    <a:lnTo>
                      <a:pt x="846" y="963"/>
                    </a:lnTo>
                    <a:lnTo>
                      <a:pt x="845" y="961"/>
                    </a:lnTo>
                    <a:lnTo>
                      <a:pt x="839" y="955"/>
                    </a:lnTo>
                    <a:lnTo>
                      <a:pt x="839" y="950"/>
                    </a:lnTo>
                    <a:lnTo>
                      <a:pt x="831" y="952"/>
                    </a:lnTo>
                    <a:lnTo>
                      <a:pt x="828" y="950"/>
                    </a:lnTo>
                    <a:lnTo>
                      <a:pt x="835" y="946"/>
                    </a:lnTo>
                    <a:lnTo>
                      <a:pt x="850" y="946"/>
                    </a:lnTo>
                    <a:lnTo>
                      <a:pt x="856" y="952"/>
                    </a:lnTo>
                    <a:lnTo>
                      <a:pt x="869" y="933"/>
                    </a:lnTo>
                    <a:lnTo>
                      <a:pt x="873" y="927"/>
                    </a:lnTo>
                    <a:lnTo>
                      <a:pt x="873" y="920"/>
                    </a:lnTo>
                    <a:lnTo>
                      <a:pt x="867" y="925"/>
                    </a:lnTo>
                    <a:lnTo>
                      <a:pt x="863" y="931"/>
                    </a:lnTo>
                    <a:lnTo>
                      <a:pt x="858" y="925"/>
                    </a:lnTo>
                    <a:lnTo>
                      <a:pt x="861" y="920"/>
                    </a:lnTo>
                    <a:lnTo>
                      <a:pt x="860" y="916"/>
                    </a:lnTo>
                    <a:lnTo>
                      <a:pt x="867" y="916"/>
                    </a:lnTo>
                    <a:lnTo>
                      <a:pt x="873" y="912"/>
                    </a:lnTo>
                    <a:lnTo>
                      <a:pt x="875" y="918"/>
                    </a:lnTo>
                    <a:lnTo>
                      <a:pt x="882" y="912"/>
                    </a:lnTo>
                    <a:lnTo>
                      <a:pt x="884" y="905"/>
                    </a:lnTo>
                    <a:lnTo>
                      <a:pt x="884" y="912"/>
                    </a:lnTo>
                    <a:lnTo>
                      <a:pt x="882" y="918"/>
                    </a:lnTo>
                    <a:lnTo>
                      <a:pt x="888" y="916"/>
                    </a:lnTo>
                    <a:lnTo>
                      <a:pt x="895" y="906"/>
                    </a:lnTo>
                    <a:lnTo>
                      <a:pt x="895" y="899"/>
                    </a:lnTo>
                    <a:lnTo>
                      <a:pt x="893" y="891"/>
                    </a:lnTo>
                    <a:lnTo>
                      <a:pt x="895" y="884"/>
                    </a:lnTo>
                    <a:lnTo>
                      <a:pt x="895" y="882"/>
                    </a:lnTo>
                    <a:lnTo>
                      <a:pt x="905" y="895"/>
                    </a:lnTo>
                    <a:lnTo>
                      <a:pt x="910" y="897"/>
                    </a:lnTo>
                    <a:lnTo>
                      <a:pt x="931" y="886"/>
                    </a:lnTo>
                    <a:lnTo>
                      <a:pt x="933" y="884"/>
                    </a:lnTo>
                    <a:lnTo>
                      <a:pt x="925" y="880"/>
                    </a:lnTo>
                    <a:lnTo>
                      <a:pt x="918" y="882"/>
                    </a:lnTo>
                    <a:lnTo>
                      <a:pt x="923" y="874"/>
                    </a:lnTo>
                    <a:lnTo>
                      <a:pt x="916" y="871"/>
                    </a:lnTo>
                    <a:lnTo>
                      <a:pt x="908" y="858"/>
                    </a:lnTo>
                    <a:lnTo>
                      <a:pt x="916" y="856"/>
                    </a:lnTo>
                    <a:lnTo>
                      <a:pt x="918" y="861"/>
                    </a:lnTo>
                    <a:lnTo>
                      <a:pt x="927" y="869"/>
                    </a:lnTo>
                    <a:lnTo>
                      <a:pt x="935" y="867"/>
                    </a:lnTo>
                    <a:lnTo>
                      <a:pt x="929" y="854"/>
                    </a:lnTo>
                    <a:lnTo>
                      <a:pt x="929" y="852"/>
                    </a:lnTo>
                    <a:lnTo>
                      <a:pt x="935" y="859"/>
                    </a:lnTo>
                    <a:lnTo>
                      <a:pt x="940" y="863"/>
                    </a:lnTo>
                    <a:lnTo>
                      <a:pt x="948" y="859"/>
                    </a:lnTo>
                    <a:lnTo>
                      <a:pt x="950" y="865"/>
                    </a:lnTo>
                    <a:lnTo>
                      <a:pt x="957" y="865"/>
                    </a:lnTo>
                    <a:lnTo>
                      <a:pt x="954" y="869"/>
                    </a:lnTo>
                    <a:lnTo>
                      <a:pt x="967" y="863"/>
                    </a:lnTo>
                    <a:lnTo>
                      <a:pt x="965" y="871"/>
                    </a:lnTo>
                    <a:lnTo>
                      <a:pt x="952" y="878"/>
                    </a:lnTo>
                    <a:lnTo>
                      <a:pt x="950" y="880"/>
                    </a:lnTo>
                    <a:lnTo>
                      <a:pt x="970" y="869"/>
                    </a:lnTo>
                    <a:lnTo>
                      <a:pt x="985" y="863"/>
                    </a:lnTo>
                    <a:lnTo>
                      <a:pt x="993" y="858"/>
                    </a:lnTo>
                    <a:lnTo>
                      <a:pt x="985" y="859"/>
                    </a:lnTo>
                    <a:lnTo>
                      <a:pt x="978" y="863"/>
                    </a:lnTo>
                    <a:lnTo>
                      <a:pt x="978" y="858"/>
                    </a:lnTo>
                    <a:lnTo>
                      <a:pt x="991" y="852"/>
                    </a:lnTo>
                    <a:lnTo>
                      <a:pt x="1004" y="852"/>
                    </a:lnTo>
                    <a:lnTo>
                      <a:pt x="1017" y="843"/>
                    </a:lnTo>
                    <a:lnTo>
                      <a:pt x="1029" y="837"/>
                    </a:lnTo>
                    <a:lnTo>
                      <a:pt x="1034" y="833"/>
                    </a:lnTo>
                    <a:lnTo>
                      <a:pt x="1048" y="820"/>
                    </a:lnTo>
                    <a:lnTo>
                      <a:pt x="1049" y="807"/>
                    </a:lnTo>
                    <a:lnTo>
                      <a:pt x="1061" y="799"/>
                    </a:lnTo>
                    <a:lnTo>
                      <a:pt x="1064" y="794"/>
                    </a:lnTo>
                    <a:lnTo>
                      <a:pt x="1072" y="790"/>
                    </a:lnTo>
                    <a:lnTo>
                      <a:pt x="1076" y="780"/>
                    </a:lnTo>
                    <a:lnTo>
                      <a:pt x="1068" y="779"/>
                    </a:lnTo>
                    <a:lnTo>
                      <a:pt x="1068" y="769"/>
                    </a:lnTo>
                    <a:lnTo>
                      <a:pt x="1061" y="764"/>
                    </a:lnTo>
                    <a:lnTo>
                      <a:pt x="1063" y="756"/>
                    </a:lnTo>
                    <a:lnTo>
                      <a:pt x="1059" y="749"/>
                    </a:lnTo>
                    <a:lnTo>
                      <a:pt x="1063" y="747"/>
                    </a:lnTo>
                    <a:lnTo>
                      <a:pt x="1072" y="752"/>
                    </a:lnTo>
                    <a:lnTo>
                      <a:pt x="1076" y="745"/>
                    </a:lnTo>
                    <a:lnTo>
                      <a:pt x="1081" y="741"/>
                    </a:lnTo>
                    <a:lnTo>
                      <a:pt x="1089" y="741"/>
                    </a:lnTo>
                    <a:lnTo>
                      <a:pt x="1089" y="752"/>
                    </a:lnTo>
                    <a:lnTo>
                      <a:pt x="1083" y="767"/>
                    </a:lnTo>
                    <a:lnTo>
                      <a:pt x="1098" y="762"/>
                    </a:lnTo>
                    <a:lnTo>
                      <a:pt x="1111" y="762"/>
                    </a:lnTo>
                    <a:lnTo>
                      <a:pt x="1110" y="765"/>
                    </a:lnTo>
                    <a:lnTo>
                      <a:pt x="1102" y="765"/>
                    </a:lnTo>
                    <a:lnTo>
                      <a:pt x="1087" y="777"/>
                    </a:lnTo>
                    <a:lnTo>
                      <a:pt x="1083" y="784"/>
                    </a:lnTo>
                    <a:lnTo>
                      <a:pt x="1085" y="784"/>
                    </a:lnTo>
                    <a:lnTo>
                      <a:pt x="1093" y="777"/>
                    </a:lnTo>
                    <a:lnTo>
                      <a:pt x="1100" y="773"/>
                    </a:lnTo>
                    <a:lnTo>
                      <a:pt x="1106" y="769"/>
                    </a:lnTo>
                    <a:lnTo>
                      <a:pt x="1126" y="760"/>
                    </a:lnTo>
                    <a:lnTo>
                      <a:pt x="1149" y="749"/>
                    </a:lnTo>
                    <a:lnTo>
                      <a:pt x="1170" y="747"/>
                    </a:lnTo>
                    <a:lnTo>
                      <a:pt x="1158" y="733"/>
                    </a:lnTo>
                    <a:lnTo>
                      <a:pt x="1168" y="718"/>
                    </a:lnTo>
                    <a:lnTo>
                      <a:pt x="1173" y="713"/>
                    </a:lnTo>
                    <a:lnTo>
                      <a:pt x="1173" y="713"/>
                    </a:lnTo>
                    <a:lnTo>
                      <a:pt x="1181" y="70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3" name="Freeform 37">
                <a:extLst>
                  <a:ext uri="{FF2B5EF4-FFF2-40B4-BE49-F238E27FC236}">
                    <a16:creationId xmlns:a16="http://schemas.microsoft.com/office/drawing/2014/main" id="{326FAA6A-E8D9-D9F5-F103-56235DD94E53}"/>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4" name="Freeform 38">
                <a:extLst>
                  <a:ext uri="{FF2B5EF4-FFF2-40B4-BE49-F238E27FC236}">
                    <a16:creationId xmlns:a16="http://schemas.microsoft.com/office/drawing/2014/main" id="{47120550-ADB2-84C3-94CF-DDB2F06A750F}"/>
                  </a:ext>
                </a:extLst>
              </p:cNvPr>
              <p:cNvSpPr>
                <a:spLocks/>
              </p:cNvSpPr>
              <p:nvPr/>
            </p:nvSpPr>
            <p:spPr bwMode="auto">
              <a:xfrm>
                <a:off x="3099948" y="3582312"/>
                <a:ext cx="24978" cy="54939"/>
              </a:xfrm>
              <a:custGeom>
                <a:avLst/>
                <a:gdLst>
                  <a:gd name="T0" fmla="*/ 26 w 26"/>
                  <a:gd name="T1" fmla="*/ 0 h 63"/>
                  <a:gd name="T2" fmla="*/ 19 w 26"/>
                  <a:gd name="T3" fmla="*/ 15 h 63"/>
                  <a:gd name="T4" fmla="*/ 15 w 26"/>
                  <a:gd name="T5" fmla="*/ 20 h 63"/>
                  <a:gd name="T6" fmla="*/ 6 w 26"/>
                  <a:gd name="T7" fmla="*/ 37 h 63"/>
                  <a:gd name="T8" fmla="*/ 0 w 26"/>
                  <a:gd name="T9" fmla="*/ 50 h 63"/>
                  <a:gd name="T10" fmla="*/ 0 w 26"/>
                  <a:gd name="T11" fmla="*/ 63 h 63"/>
                  <a:gd name="T12" fmla="*/ 7 w 26"/>
                  <a:gd name="T13" fmla="*/ 43 h 63"/>
                  <a:gd name="T14" fmla="*/ 13 w 26"/>
                  <a:gd name="T15" fmla="*/ 30 h 63"/>
                  <a:gd name="T16" fmla="*/ 26 w 26"/>
                  <a:gd name="T17" fmla="*/ 7 h 63"/>
                  <a:gd name="T18" fmla="*/ 26 w 26"/>
                  <a:gd name="T1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63">
                    <a:moveTo>
                      <a:pt x="26" y="0"/>
                    </a:moveTo>
                    <a:lnTo>
                      <a:pt x="19" y="15"/>
                    </a:lnTo>
                    <a:lnTo>
                      <a:pt x="15" y="20"/>
                    </a:lnTo>
                    <a:lnTo>
                      <a:pt x="6" y="37"/>
                    </a:lnTo>
                    <a:lnTo>
                      <a:pt x="0" y="50"/>
                    </a:lnTo>
                    <a:lnTo>
                      <a:pt x="0" y="63"/>
                    </a:lnTo>
                    <a:lnTo>
                      <a:pt x="7" y="43"/>
                    </a:lnTo>
                    <a:lnTo>
                      <a:pt x="13" y="30"/>
                    </a:lnTo>
                    <a:lnTo>
                      <a:pt x="26" y="7"/>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5" name="Freeform 39">
                <a:extLst>
                  <a:ext uri="{FF2B5EF4-FFF2-40B4-BE49-F238E27FC236}">
                    <a16:creationId xmlns:a16="http://schemas.microsoft.com/office/drawing/2014/main" id="{254E02D5-CC55-36E3-392E-82A3AF1601C3}"/>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6" name="Freeform 40">
                <a:extLst>
                  <a:ext uri="{FF2B5EF4-FFF2-40B4-BE49-F238E27FC236}">
                    <a16:creationId xmlns:a16="http://schemas.microsoft.com/office/drawing/2014/main" id="{E5FA7D29-8AAB-55B7-F08E-E2A39DD823C3}"/>
                  </a:ext>
                </a:extLst>
              </p:cNvPr>
              <p:cNvSpPr>
                <a:spLocks/>
              </p:cNvSpPr>
              <p:nvPr/>
            </p:nvSpPr>
            <p:spPr bwMode="auto">
              <a:xfrm>
                <a:off x="3309379" y="3437553"/>
                <a:ext cx="24978" cy="21801"/>
              </a:xfrm>
              <a:custGeom>
                <a:avLst/>
                <a:gdLst>
                  <a:gd name="T0" fmla="*/ 26 w 26"/>
                  <a:gd name="T1" fmla="*/ 0 h 25"/>
                  <a:gd name="T2" fmla="*/ 19 w 26"/>
                  <a:gd name="T3" fmla="*/ 6 h 25"/>
                  <a:gd name="T4" fmla="*/ 9 w 26"/>
                  <a:gd name="T5" fmla="*/ 15 h 25"/>
                  <a:gd name="T6" fmla="*/ 4 w 26"/>
                  <a:gd name="T7" fmla="*/ 19 h 25"/>
                  <a:gd name="T8" fmla="*/ 0 w 26"/>
                  <a:gd name="T9" fmla="*/ 25 h 25"/>
                  <a:gd name="T10" fmla="*/ 21 w 26"/>
                  <a:gd name="T11" fmla="*/ 8 h 25"/>
                  <a:gd name="T12" fmla="*/ 26 w 26"/>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6" h="25">
                    <a:moveTo>
                      <a:pt x="26" y="0"/>
                    </a:moveTo>
                    <a:lnTo>
                      <a:pt x="19" y="6"/>
                    </a:lnTo>
                    <a:lnTo>
                      <a:pt x="9" y="15"/>
                    </a:lnTo>
                    <a:lnTo>
                      <a:pt x="4" y="19"/>
                    </a:lnTo>
                    <a:lnTo>
                      <a:pt x="0" y="25"/>
                    </a:lnTo>
                    <a:lnTo>
                      <a:pt x="21" y="8"/>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7" name="Freeform 41">
                <a:extLst>
                  <a:ext uri="{FF2B5EF4-FFF2-40B4-BE49-F238E27FC236}">
                    <a16:creationId xmlns:a16="http://schemas.microsoft.com/office/drawing/2014/main" id="{180A5A72-50A3-8C36-D846-39982DE6B171}"/>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8" name="Freeform 42">
                <a:extLst>
                  <a:ext uri="{FF2B5EF4-FFF2-40B4-BE49-F238E27FC236}">
                    <a16:creationId xmlns:a16="http://schemas.microsoft.com/office/drawing/2014/main" id="{7DA650E0-578C-6F15-5071-EC08D1D9C184}"/>
                  </a:ext>
                </a:extLst>
              </p:cNvPr>
              <p:cNvSpPr>
                <a:spLocks/>
              </p:cNvSpPr>
              <p:nvPr/>
            </p:nvSpPr>
            <p:spPr bwMode="auto">
              <a:xfrm>
                <a:off x="3135494" y="3554407"/>
                <a:ext cx="15371" cy="19185"/>
              </a:xfrm>
              <a:custGeom>
                <a:avLst/>
                <a:gdLst>
                  <a:gd name="T0" fmla="*/ 6 w 16"/>
                  <a:gd name="T1" fmla="*/ 7 h 22"/>
                  <a:gd name="T2" fmla="*/ 4 w 16"/>
                  <a:gd name="T3" fmla="*/ 13 h 22"/>
                  <a:gd name="T4" fmla="*/ 0 w 16"/>
                  <a:gd name="T5" fmla="*/ 20 h 22"/>
                  <a:gd name="T6" fmla="*/ 0 w 16"/>
                  <a:gd name="T7" fmla="*/ 22 h 22"/>
                  <a:gd name="T8" fmla="*/ 12 w 16"/>
                  <a:gd name="T9" fmla="*/ 9 h 22"/>
                  <a:gd name="T10" fmla="*/ 16 w 16"/>
                  <a:gd name="T11" fmla="*/ 1 h 22"/>
                  <a:gd name="T12" fmla="*/ 12 w 16"/>
                  <a:gd name="T13" fmla="*/ 0 h 22"/>
                  <a:gd name="T14" fmla="*/ 6 w 16"/>
                  <a:gd name="T15" fmla="*/ 7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6" y="7"/>
                    </a:moveTo>
                    <a:lnTo>
                      <a:pt x="4" y="13"/>
                    </a:lnTo>
                    <a:lnTo>
                      <a:pt x="0" y="20"/>
                    </a:lnTo>
                    <a:lnTo>
                      <a:pt x="0" y="22"/>
                    </a:lnTo>
                    <a:lnTo>
                      <a:pt x="12" y="9"/>
                    </a:lnTo>
                    <a:lnTo>
                      <a:pt x="16" y="1"/>
                    </a:lnTo>
                    <a:lnTo>
                      <a:pt x="12" y="0"/>
                    </a:lnTo>
                    <a:lnTo>
                      <a:pt x="6"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89" name="Freeform 43">
                <a:extLst>
                  <a:ext uri="{FF2B5EF4-FFF2-40B4-BE49-F238E27FC236}">
                    <a16:creationId xmlns:a16="http://schemas.microsoft.com/office/drawing/2014/main" id="{97666A4B-91C8-11BD-94E9-273F0D88B9DC}"/>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90" name="Freeform 44">
                <a:extLst>
                  <a:ext uri="{FF2B5EF4-FFF2-40B4-BE49-F238E27FC236}">
                    <a16:creationId xmlns:a16="http://schemas.microsoft.com/office/drawing/2014/main" id="{C881328A-8C85-1B34-8450-936155DBC573}"/>
                  </a:ext>
                </a:extLst>
              </p:cNvPr>
              <p:cNvSpPr>
                <a:spLocks/>
              </p:cNvSpPr>
              <p:nvPr/>
            </p:nvSpPr>
            <p:spPr bwMode="auto">
              <a:xfrm>
                <a:off x="3153747" y="3528245"/>
                <a:ext cx="36506" cy="26161"/>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49" name="Freeform 53">
              <a:extLst>
                <a:ext uri="{FF2B5EF4-FFF2-40B4-BE49-F238E27FC236}">
                  <a16:creationId xmlns:a16="http://schemas.microsoft.com/office/drawing/2014/main" id="{A8BF44B0-DC2D-E29A-4C5D-6A2C5E4DCB8D}"/>
                </a:ext>
              </a:extLst>
            </p:cNvPr>
            <p:cNvSpPr>
              <a:spLocks/>
            </p:cNvSpPr>
            <p:nvPr/>
          </p:nvSpPr>
          <p:spPr bwMode="auto">
            <a:xfrm>
              <a:off x="7981116" y="5492531"/>
              <a:ext cx="60385" cy="32888"/>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0" name="Freeform 54">
              <a:extLst>
                <a:ext uri="{FF2B5EF4-FFF2-40B4-BE49-F238E27FC236}">
                  <a16:creationId xmlns:a16="http://schemas.microsoft.com/office/drawing/2014/main" id="{8815C230-E418-2EFB-A4D3-300A0793A5BA}"/>
                </a:ext>
              </a:extLst>
            </p:cNvPr>
            <p:cNvSpPr>
              <a:spLocks/>
            </p:cNvSpPr>
            <p:nvPr/>
          </p:nvSpPr>
          <p:spPr bwMode="auto">
            <a:xfrm>
              <a:off x="7981116" y="5492531"/>
              <a:ext cx="60385" cy="32888"/>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1" name="Freeform 67">
              <a:extLst>
                <a:ext uri="{FF2B5EF4-FFF2-40B4-BE49-F238E27FC236}">
                  <a16:creationId xmlns:a16="http://schemas.microsoft.com/office/drawing/2014/main" id="{60E2BADE-B78D-1507-AC08-99CF71FABA1B}"/>
                </a:ext>
              </a:extLst>
            </p:cNvPr>
            <p:cNvSpPr>
              <a:spLocks/>
            </p:cNvSpPr>
            <p:nvPr/>
          </p:nvSpPr>
          <p:spPr bwMode="auto">
            <a:xfrm>
              <a:off x="6041913" y="2293050"/>
              <a:ext cx="955800" cy="986624"/>
            </a:xfrm>
            <a:custGeom>
              <a:avLst/>
              <a:gdLst>
                <a:gd name="T0" fmla="*/ 7 w 554"/>
                <a:gd name="T1" fmla="*/ 69 h 630"/>
                <a:gd name="T2" fmla="*/ 7 w 554"/>
                <a:gd name="T3" fmla="*/ 103 h 630"/>
                <a:gd name="T4" fmla="*/ 7 w 554"/>
                <a:gd name="T5" fmla="*/ 126 h 630"/>
                <a:gd name="T6" fmla="*/ 15 w 554"/>
                <a:gd name="T7" fmla="*/ 160 h 630"/>
                <a:gd name="T8" fmla="*/ 26 w 554"/>
                <a:gd name="T9" fmla="*/ 203 h 630"/>
                <a:gd name="T10" fmla="*/ 28 w 554"/>
                <a:gd name="T11" fmla="*/ 229 h 630"/>
                <a:gd name="T12" fmla="*/ 33 w 554"/>
                <a:gd name="T13" fmla="*/ 261 h 630"/>
                <a:gd name="T14" fmla="*/ 35 w 554"/>
                <a:gd name="T15" fmla="*/ 301 h 630"/>
                <a:gd name="T16" fmla="*/ 45 w 554"/>
                <a:gd name="T17" fmla="*/ 325 h 630"/>
                <a:gd name="T18" fmla="*/ 48 w 554"/>
                <a:gd name="T19" fmla="*/ 353 h 630"/>
                <a:gd name="T20" fmla="*/ 45 w 554"/>
                <a:gd name="T21" fmla="*/ 382 h 630"/>
                <a:gd name="T22" fmla="*/ 28 w 554"/>
                <a:gd name="T23" fmla="*/ 400 h 630"/>
                <a:gd name="T24" fmla="*/ 39 w 554"/>
                <a:gd name="T25" fmla="*/ 425 h 630"/>
                <a:gd name="T26" fmla="*/ 58 w 554"/>
                <a:gd name="T27" fmla="*/ 436 h 630"/>
                <a:gd name="T28" fmla="*/ 272 w 554"/>
                <a:gd name="T29" fmla="*/ 626 h 630"/>
                <a:gd name="T30" fmla="*/ 462 w 554"/>
                <a:gd name="T31" fmla="*/ 609 h 630"/>
                <a:gd name="T32" fmla="*/ 458 w 554"/>
                <a:gd name="T33" fmla="*/ 581 h 630"/>
                <a:gd name="T34" fmla="*/ 439 w 554"/>
                <a:gd name="T35" fmla="*/ 562 h 630"/>
                <a:gd name="T36" fmla="*/ 411 w 554"/>
                <a:gd name="T37" fmla="*/ 543 h 630"/>
                <a:gd name="T38" fmla="*/ 383 w 554"/>
                <a:gd name="T39" fmla="*/ 519 h 630"/>
                <a:gd name="T40" fmla="*/ 360 w 554"/>
                <a:gd name="T41" fmla="*/ 506 h 630"/>
                <a:gd name="T42" fmla="*/ 334 w 554"/>
                <a:gd name="T43" fmla="*/ 489 h 630"/>
                <a:gd name="T44" fmla="*/ 334 w 554"/>
                <a:gd name="T45" fmla="*/ 455 h 630"/>
                <a:gd name="T46" fmla="*/ 344 w 554"/>
                <a:gd name="T47" fmla="*/ 415 h 630"/>
                <a:gd name="T48" fmla="*/ 325 w 554"/>
                <a:gd name="T49" fmla="*/ 395 h 630"/>
                <a:gd name="T50" fmla="*/ 334 w 554"/>
                <a:gd name="T51" fmla="*/ 374 h 630"/>
                <a:gd name="T52" fmla="*/ 362 w 554"/>
                <a:gd name="T53" fmla="*/ 351 h 630"/>
                <a:gd name="T54" fmla="*/ 366 w 554"/>
                <a:gd name="T55" fmla="*/ 282 h 630"/>
                <a:gd name="T56" fmla="*/ 376 w 554"/>
                <a:gd name="T57" fmla="*/ 273 h 630"/>
                <a:gd name="T58" fmla="*/ 402 w 554"/>
                <a:gd name="T59" fmla="*/ 248 h 630"/>
                <a:gd name="T60" fmla="*/ 419 w 554"/>
                <a:gd name="T61" fmla="*/ 231 h 630"/>
                <a:gd name="T62" fmla="*/ 471 w 554"/>
                <a:gd name="T63" fmla="*/ 173 h 630"/>
                <a:gd name="T64" fmla="*/ 513 w 554"/>
                <a:gd name="T65" fmla="*/ 152 h 630"/>
                <a:gd name="T66" fmla="*/ 548 w 554"/>
                <a:gd name="T67" fmla="*/ 132 h 630"/>
                <a:gd name="T68" fmla="*/ 532 w 554"/>
                <a:gd name="T69" fmla="*/ 130 h 630"/>
                <a:gd name="T70" fmla="*/ 516 w 554"/>
                <a:gd name="T71" fmla="*/ 116 h 630"/>
                <a:gd name="T72" fmla="*/ 483 w 554"/>
                <a:gd name="T73" fmla="*/ 120 h 630"/>
                <a:gd name="T74" fmla="*/ 466 w 554"/>
                <a:gd name="T75" fmla="*/ 115 h 630"/>
                <a:gd name="T76" fmla="*/ 454 w 554"/>
                <a:gd name="T77" fmla="*/ 109 h 630"/>
                <a:gd name="T78" fmla="*/ 421 w 554"/>
                <a:gd name="T79" fmla="*/ 132 h 630"/>
                <a:gd name="T80" fmla="*/ 398 w 554"/>
                <a:gd name="T81" fmla="*/ 118 h 630"/>
                <a:gd name="T82" fmla="*/ 368 w 554"/>
                <a:gd name="T83" fmla="*/ 101 h 630"/>
                <a:gd name="T84" fmla="*/ 349 w 554"/>
                <a:gd name="T85" fmla="*/ 111 h 630"/>
                <a:gd name="T86" fmla="*/ 338 w 554"/>
                <a:gd name="T87" fmla="*/ 92 h 630"/>
                <a:gd name="T88" fmla="*/ 304 w 554"/>
                <a:gd name="T89" fmla="*/ 75 h 630"/>
                <a:gd name="T90" fmla="*/ 280 w 554"/>
                <a:gd name="T91" fmla="*/ 77 h 630"/>
                <a:gd name="T92" fmla="*/ 270 w 554"/>
                <a:gd name="T93" fmla="*/ 85 h 630"/>
                <a:gd name="T94" fmla="*/ 244 w 554"/>
                <a:gd name="T95" fmla="*/ 79 h 630"/>
                <a:gd name="T96" fmla="*/ 193 w 554"/>
                <a:gd name="T97" fmla="*/ 69 h 630"/>
                <a:gd name="T98" fmla="*/ 182 w 554"/>
                <a:gd name="T99" fmla="*/ 51 h 630"/>
                <a:gd name="T100" fmla="*/ 165 w 554"/>
                <a:gd name="T101" fmla="*/ 4 h 630"/>
                <a:gd name="T102" fmla="*/ 148 w 554"/>
                <a:gd name="T103" fmla="*/ 34 h 630"/>
                <a:gd name="T104" fmla="*/ 0 w 554"/>
                <a:gd name="T105" fmla="*/ 4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630">
                  <a:moveTo>
                    <a:pt x="0" y="45"/>
                  </a:moveTo>
                  <a:lnTo>
                    <a:pt x="1" y="51"/>
                  </a:lnTo>
                  <a:lnTo>
                    <a:pt x="7" y="69"/>
                  </a:lnTo>
                  <a:lnTo>
                    <a:pt x="9" y="77"/>
                  </a:lnTo>
                  <a:lnTo>
                    <a:pt x="5" y="90"/>
                  </a:lnTo>
                  <a:lnTo>
                    <a:pt x="7" y="103"/>
                  </a:lnTo>
                  <a:lnTo>
                    <a:pt x="5" y="109"/>
                  </a:lnTo>
                  <a:lnTo>
                    <a:pt x="7" y="113"/>
                  </a:lnTo>
                  <a:lnTo>
                    <a:pt x="7" y="126"/>
                  </a:lnTo>
                  <a:lnTo>
                    <a:pt x="7" y="133"/>
                  </a:lnTo>
                  <a:lnTo>
                    <a:pt x="15" y="156"/>
                  </a:lnTo>
                  <a:lnTo>
                    <a:pt x="15" y="160"/>
                  </a:lnTo>
                  <a:lnTo>
                    <a:pt x="24" y="180"/>
                  </a:lnTo>
                  <a:lnTo>
                    <a:pt x="26" y="195"/>
                  </a:lnTo>
                  <a:lnTo>
                    <a:pt x="26" y="203"/>
                  </a:lnTo>
                  <a:lnTo>
                    <a:pt x="26" y="209"/>
                  </a:lnTo>
                  <a:lnTo>
                    <a:pt x="28" y="216"/>
                  </a:lnTo>
                  <a:lnTo>
                    <a:pt x="28" y="229"/>
                  </a:lnTo>
                  <a:lnTo>
                    <a:pt x="30" y="244"/>
                  </a:lnTo>
                  <a:lnTo>
                    <a:pt x="30" y="254"/>
                  </a:lnTo>
                  <a:lnTo>
                    <a:pt x="33" y="261"/>
                  </a:lnTo>
                  <a:lnTo>
                    <a:pt x="32" y="269"/>
                  </a:lnTo>
                  <a:lnTo>
                    <a:pt x="32" y="295"/>
                  </a:lnTo>
                  <a:lnTo>
                    <a:pt x="35" y="301"/>
                  </a:lnTo>
                  <a:lnTo>
                    <a:pt x="35" y="308"/>
                  </a:lnTo>
                  <a:lnTo>
                    <a:pt x="37" y="314"/>
                  </a:lnTo>
                  <a:lnTo>
                    <a:pt x="45" y="325"/>
                  </a:lnTo>
                  <a:lnTo>
                    <a:pt x="47" y="333"/>
                  </a:lnTo>
                  <a:lnTo>
                    <a:pt x="47" y="340"/>
                  </a:lnTo>
                  <a:lnTo>
                    <a:pt x="48" y="353"/>
                  </a:lnTo>
                  <a:lnTo>
                    <a:pt x="48" y="361"/>
                  </a:lnTo>
                  <a:lnTo>
                    <a:pt x="48" y="368"/>
                  </a:lnTo>
                  <a:lnTo>
                    <a:pt x="45" y="382"/>
                  </a:lnTo>
                  <a:lnTo>
                    <a:pt x="41" y="389"/>
                  </a:lnTo>
                  <a:lnTo>
                    <a:pt x="35" y="393"/>
                  </a:lnTo>
                  <a:lnTo>
                    <a:pt x="28" y="400"/>
                  </a:lnTo>
                  <a:lnTo>
                    <a:pt x="26" y="404"/>
                  </a:lnTo>
                  <a:lnTo>
                    <a:pt x="32" y="412"/>
                  </a:lnTo>
                  <a:lnTo>
                    <a:pt x="39" y="425"/>
                  </a:lnTo>
                  <a:lnTo>
                    <a:pt x="47" y="427"/>
                  </a:lnTo>
                  <a:lnTo>
                    <a:pt x="52" y="430"/>
                  </a:lnTo>
                  <a:lnTo>
                    <a:pt x="58" y="436"/>
                  </a:lnTo>
                  <a:lnTo>
                    <a:pt x="58" y="630"/>
                  </a:lnTo>
                  <a:lnTo>
                    <a:pt x="139" y="630"/>
                  </a:lnTo>
                  <a:lnTo>
                    <a:pt x="272" y="626"/>
                  </a:lnTo>
                  <a:lnTo>
                    <a:pt x="383" y="622"/>
                  </a:lnTo>
                  <a:lnTo>
                    <a:pt x="464" y="617"/>
                  </a:lnTo>
                  <a:lnTo>
                    <a:pt x="462" y="609"/>
                  </a:lnTo>
                  <a:lnTo>
                    <a:pt x="462" y="607"/>
                  </a:lnTo>
                  <a:lnTo>
                    <a:pt x="460" y="600"/>
                  </a:lnTo>
                  <a:lnTo>
                    <a:pt x="458" y="581"/>
                  </a:lnTo>
                  <a:lnTo>
                    <a:pt x="453" y="573"/>
                  </a:lnTo>
                  <a:lnTo>
                    <a:pt x="445" y="566"/>
                  </a:lnTo>
                  <a:lnTo>
                    <a:pt x="439" y="562"/>
                  </a:lnTo>
                  <a:lnTo>
                    <a:pt x="432" y="560"/>
                  </a:lnTo>
                  <a:lnTo>
                    <a:pt x="424" y="556"/>
                  </a:lnTo>
                  <a:lnTo>
                    <a:pt x="411" y="543"/>
                  </a:lnTo>
                  <a:lnTo>
                    <a:pt x="402" y="530"/>
                  </a:lnTo>
                  <a:lnTo>
                    <a:pt x="392" y="523"/>
                  </a:lnTo>
                  <a:lnTo>
                    <a:pt x="383" y="519"/>
                  </a:lnTo>
                  <a:lnTo>
                    <a:pt x="377" y="515"/>
                  </a:lnTo>
                  <a:lnTo>
                    <a:pt x="372" y="508"/>
                  </a:lnTo>
                  <a:lnTo>
                    <a:pt x="360" y="506"/>
                  </a:lnTo>
                  <a:lnTo>
                    <a:pt x="353" y="504"/>
                  </a:lnTo>
                  <a:lnTo>
                    <a:pt x="345" y="496"/>
                  </a:lnTo>
                  <a:lnTo>
                    <a:pt x="334" y="489"/>
                  </a:lnTo>
                  <a:lnTo>
                    <a:pt x="338" y="481"/>
                  </a:lnTo>
                  <a:lnTo>
                    <a:pt x="338" y="470"/>
                  </a:lnTo>
                  <a:lnTo>
                    <a:pt x="334" y="455"/>
                  </a:lnTo>
                  <a:lnTo>
                    <a:pt x="338" y="447"/>
                  </a:lnTo>
                  <a:lnTo>
                    <a:pt x="336" y="434"/>
                  </a:lnTo>
                  <a:lnTo>
                    <a:pt x="344" y="415"/>
                  </a:lnTo>
                  <a:lnTo>
                    <a:pt x="336" y="402"/>
                  </a:lnTo>
                  <a:lnTo>
                    <a:pt x="330" y="402"/>
                  </a:lnTo>
                  <a:lnTo>
                    <a:pt x="325" y="395"/>
                  </a:lnTo>
                  <a:lnTo>
                    <a:pt x="325" y="387"/>
                  </a:lnTo>
                  <a:lnTo>
                    <a:pt x="330" y="382"/>
                  </a:lnTo>
                  <a:lnTo>
                    <a:pt x="334" y="374"/>
                  </a:lnTo>
                  <a:lnTo>
                    <a:pt x="336" y="367"/>
                  </a:lnTo>
                  <a:lnTo>
                    <a:pt x="349" y="357"/>
                  </a:lnTo>
                  <a:lnTo>
                    <a:pt x="362" y="351"/>
                  </a:lnTo>
                  <a:lnTo>
                    <a:pt x="366" y="344"/>
                  </a:lnTo>
                  <a:lnTo>
                    <a:pt x="368" y="336"/>
                  </a:lnTo>
                  <a:lnTo>
                    <a:pt x="366" y="282"/>
                  </a:lnTo>
                  <a:lnTo>
                    <a:pt x="372" y="282"/>
                  </a:lnTo>
                  <a:lnTo>
                    <a:pt x="374" y="274"/>
                  </a:lnTo>
                  <a:lnTo>
                    <a:pt x="376" y="273"/>
                  </a:lnTo>
                  <a:lnTo>
                    <a:pt x="377" y="271"/>
                  </a:lnTo>
                  <a:lnTo>
                    <a:pt x="381" y="265"/>
                  </a:lnTo>
                  <a:lnTo>
                    <a:pt x="402" y="248"/>
                  </a:lnTo>
                  <a:lnTo>
                    <a:pt x="407" y="242"/>
                  </a:lnTo>
                  <a:lnTo>
                    <a:pt x="413" y="237"/>
                  </a:lnTo>
                  <a:lnTo>
                    <a:pt x="419" y="231"/>
                  </a:lnTo>
                  <a:lnTo>
                    <a:pt x="438" y="210"/>
                  </a:lnTo>
                  <a:lnTo>
                    <a:pt x="445" y="199"/>
                  </a:lnTo>
                  <a:lnTo>
                    <a:pt x="471" y="173"/>
                  </a:lnTo>
                  <a:lnTo>
                    <a:pt x="492" y="162"/>
                  </a:lnTo>
                  <a:lnTo>
                    <a:pt x="505" y="156"/>
                  </a:lnTo>
                  <a:lnTo>
                    <a:pt x="513" y="152"/>
                  </a:lnTo>
                  <a:lnTo>
                    <a:pt x="535" y="141"/>
                  </a:lnTo>
                  <a:lnTo>
                    <a:pt x="541" y="137"/>
                  </a:lnTo>
                  <a:lnTo>
                    <a:pt x="548" y="132"/>
                  </a:lnTo>
                  <a:lnTo>
                    <a:pt x="554" y="126"/>
                  </a:lnTo>
                  <a:lnTo>
                    <a:pt x="539" y="126"/>
                  </a:lnTo>
                  <a:lnTo>
                    <a:pt x="532" y="130"/>
                  </a:lnTo>
                  <a:lnTo>
                    <a:pt x="524" y="126"/>
                  </a:lnTo>
                  <a:lnTo>
                    <a:pt x="524" y="124"/>
                  </a:lnTo>
                  <a:lnTo>
                    <a:pt x="516" y="116"/>
                  </a:lnTo>
                  <a:lnTo>
                    <a:pt x="503" y="118"/>
                  </a:lnTo>
                  <a:lnTo>
                    <a:pt x="496" y="120"/>
                  </a:lnTo>
                  <a:lnTo>
                    <a:pt x="483" y="120"/>
                  </a:lnTo>
                  <a:lnTo>
                    <a:pt x="475" y="122"/>
                  </a:lnTo>
                  <a:lnTo>
                    <a:pt x="468" y="122"/>
                  </a:lnTo>
                  <a:lnTo>
                    <a:pt x="466" y="115"/>
                  </a:lnTo>
                  <a:lnTo>
                    <a:pt x="462" y="113"/>
                  </a:lnTo>
                  <a:lnTo>
                    <a:pt x="462" y="109"/>
                  </a:lnTo>
                  <a:lnTo>
                    <a:pt x="454" y="109"/>
                  </a:lnTo>
                  <a:lnTo>
                    <a:pt x="441" y="118"/>
                  </a:lnTo>
                  <a:lnTo>
                    <a:pt x="436" y="126"/>
                  </a:lnTo>
                  <a:lnTo>
                    <a:pt x="421" y="132"/>
                  </a:lnTo>
                  <a:lnTo>
                    <a:pt x="413" y="132"/>
                  </a:lnTo>
                  <a:lnTo>
                    <a:pt x="400" y="124"/>
                  </a:lnTo>
                  <a:lnTo>
                    <a:pt x="398" y="118"/>
                  </a:lnTo>
                  <a:lnTo>
                    <a:pt x="379" y="111"/>
                  </a:lnTo>
                  <a:lnTo>
                    <a:pt x="376" y="103"/>
                  </a:lnTo>
                  <a:lnTo>
                    <a:pt x="368" y="101"/>
                  </a:lnTo>
                  <a:lnTo>
                    <a:pt x="359" y="103"/>
                  </a:lnTo>
                  <a:lnTo>
                    <a:pt x="357" y="113"/>
                  </a:lnTo>
                  <a:lnTo>
                    <a:pt x="349" y="111"/>
                  </a:lnTo>
                  <a:lnTo>
                    <a:pt x="345" y="105"/>
                  </a:lnTo>
                  <a:lnTo>
                    <a:pt x="344" y="100"/>
                  </a:lnTo>
                  <a:lnTo>
                    <a:pt x="338" y="92"/>
                  </a:lnTo>
                  <a:lnTo>
                    <a:pt x="330" y="94"/>
                  </a:lnTo>
                  <a:lnTo>
                    <a:pt x="332" y="86"/>
                  </a:lnTo>
                  <a:lnTo>
                    <a:pt x="304" y="75"/>
                  </a:lnTo>
                  <a:lnTo>
                    <a:pt x="289" y="75"/>
                  </a:lnTo>
                  <a:lnTo>
                    <a:pt x="283" y="75"/>
                  </a:lnTo>
                  <a:lnTo>
                    <a:pt x="280" y="77"/>
                  </a:lnTo>
                  <a:lnTo>
                    <a:pt x="278" y="77"/>
                  </a:lnTo>
                  <a:lnTo>
                    <a:pt x="274" y="79"/>
                  </a:lnTo>
                  <a:lnTo>
                    <a:pt x="270" y="85"/>
                  </a:lnTo>
                  <a:lnTo>
                    <a:pt x="253" y="88"/>
                  </a:lnTo>
                  <a:lnTo>
                    <a:pt x="246" y="85"/>
                  </a:lnTo>
                  <a:lnTo>
                    <a:pt x="244" y="79"/>
                  </a:lnTo>
                  <a:lnTo>
                    <a:pt x="214" y="75"/>
                  </a:lnTo>
                  <a:lnTo>
                    <a:pt x="206" y="69"/>
                  </a:lnTo>
                  <a:lnTo>
                    <a:pt x="193" y="69"/>
                  </a:lnTo>
                  <a:lnTo>
                    <a:pt x="186" y="68"/>
                  </a:lnTo>
                  <a:lnTo>
                    <a:pt x="180" y="62"/>
                  </a:lnTo>
                  <a:lnTo>
                    <a:pt x="182" y="51"/>
                  </a:lnTo>
                  <a:lnTo>
                    <a:pt x="174" y="32"/>
                  </a:lnTo>
                  <a:lnTo>
                    <a:pt x="171" y="9"/>
                  </a:lnTo>
                  <a:lnTo>
                    <a:pt x="165" y="4"/>
                  </a:lnTo>
                  <a:lnTo>
                    <a:pt x="152" y="2"/>
                  </a:lnTo>
                  <a:lnTo>
                    <a:pt x="148" y="0"/>
                  </a:lnTo>
                  <a:lnTo>
                    <a:pt x="148" y="34"/>
                  </a:lnTo>
                  <a:lnTo>
                    <a:pt x="146" y="39"/>
                  </a:lnTo>
                  <a:lnTo>
                    <a:pt x="92" y="41"/>
                  </a:lnTo>
                  <a:lnTo>
                    <a:pt x="0" y="41"/>
                  </a:lnTo>
                  <a:lnTo>
                    <a:pt x="0" y="45"/>
                  </a:lnTo>
                  <a:lnTo>
                    <a:pt x="0" y="4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2" name="Freeform 68">
              <a:extLst>
                <a:ext uri="{FF2B5EF4-FFF2-40B4-BE49-F238E27FC236}">
                  <a16:creationId xmlns:a16="http://schemas.microsoft.com/office/drawing/2014/main" id="{52153856-1B13-3BA8-6B00-3528623BE976}"/>
                </a:ext>
              </a:extLst>
            </p:cNvPr>
            <p:cNvSpPr>
              <a:spLocks/>
            </p:cNvSpPr>
            <p:nvPr/>
          </p:nvSpPr>
          <p:spPr bwMode="auto">
            <a:xfrm>
              <a:off x="6119551" y="3259315"/>
              <a:ext cx="888514" cy="529331"/>
            </a:xfrm>
            <a:custGeom>
              <a:avLst/>
              <a:gdLst>
                <a:gd name="T0" fmla="*/ 7 w 515"/>
                <a:gd name="T1" fmla="*/ 28 h 338"/>
                <a:gd name="T2" fmla="*/ 3 w 515"/>
                <a:gd name="T3" fmla="*/ 37 h 338"/>
                <a:gd name="T4" fmla="*/ 13 w 515"/>
                <a:gd name="T5" fmla="*/ 50 h 338"/>
                <a:gd name="T6" fmla="*/ 9 w 515"/>
                <a:gd name="T7" fmla="*/ 63 h 338"/>
                <a:gd name="T8" fmla="*/ 5 w 515"/>
                <a:gd name="T9" fmla="*/ 84 h 338"/>
                <a:gd name="T10" fmla="*/ 0 w 515"/>
                <a:gd name="T11" fmla="*/ 92 h 338"/>
                <a:gd name="T12" fmla="*/ 9 w 515"/>
                <a:gd name="T13" fmla="*/ 105 h 338"/>
                <a:gd name="T14" fmla="*/ 18 w 515"/>
                <a:gd name="T15" fmla="*/ 122 h 338"/>
                <a:gd name="T16" fmla="*/ 18 w 515"/>
                <a:gd name="T17" fmla="*/ 133 h 338"/>
                <a:gd name="T18" fmla="*/ 24 w 515"/>
                <a:gd name="T19" fmla="*/ 148 h 338"/>
                <a:gd name="T20" fmla="*/ 30 w 515"/>
                <a:gd name="T21" fmla="*/ 161 h 338"/>
                <a:gd name="T22" fmla="*/ 39 w 515"/>
                <a:gd name="T23" fmla="*/ 180 h 338"/>
                <a:gd name="T24" fmla="*/ 43 w 515"/>
                <a:gd name="T25" fmla="*/ 193 h 338"/>
                <a:gd name="T26" fmla="*/ 43 w 515"/>
                <a:gd name="T27" fmla="*/ 206 h 338"/>
                <a:gd name="T28" fmla="*/ 45 w 515"/>
                <a:gd name="T29" fmla="*/ 221 h 338"/>
                <a:gd name="T30" fmla="*/ 50 w 515"/>
                <a:gd name="T31" fmla="*/ 223 h 338"/>
                <a:gd name="T32" fmla="*/ 58 w 515"/>
                <a:gd name="T33" fmla="*/ 235 h 338"/>
                <a:gd name="T34" fmla="*/ 60 w 515"/>
                <a:gd name="T35" fmla="*/ 248 h 338"/>
                <a:gd name="T36" fmla="*/ 64 w 515"/>
                <a:gd name="T37" fmla="*/ 263 h 338"/>
                <a:gd name="T38" fmla="*/ 62 w 515"/>
                <a:gd name="T39" fmla="*/ 280 h 338"/>
                <a:gd name="T40" fmla="*/ 62 w 515"/>
                <a:gd name="T41" fmla="*/ 315 h 338"/>
                <a:gd name="T42" fmla="*/ 71 w 515"/>
                <a:gd name="T43" fmla="*/ 327 h 338"/>
                <a:gd name="T44" fmla="*/ 218 w 515"/>
                <a:gd name="T45" fmla="*/ 325 h 338"/>
                <a:gd name="T46" fmla="*/ 396 w 515"/>
                <a:gd name="T47" fmla="*/ 312 h 338"/>
                <a:gd name="T48" fmla="*/ 413 w 515"/>
                <a:gd name="T49" fmla="*/ 329 h 338"/>
                <a:gd name="T50" fmla="*/ 423 w 515"/>
                <a:gd name="T51" fmla="*/ 338 h 338"/>
                <a:gd name="T52" fmla="*/ 428 w 515"/>
                <a:gd name="T53" fmla="*/ 327 h 338"/>
                <a:gd name="T54" fmla="*/ 428 w 515"/>
                <a:gd name="T55" fmla="*/ 312 h 338"/>
                <a:gd name="T56" fmla="*/ 447 w 515"/>
                <a:gd name="T57" fmla="*/ 297 h 338"/>
                <a:gd name="T58" fmla="*/ 449 w 515"/>
                <a:gd name="T59" fmla="*/ 285 h 338"/>
                <a:gd name="T60" fmla="*/ 456 w 515"/>
                <a:gd name="T61" fmla="*/ 257 h 338"/>
                <a:gd name="T62" fmla="*/ 447 w 515"/>
                <a:gd name="T63" fmla="*/ 231 h 338"/>
                <a:gd name="T64" fmla="*/ 475 w 515"/>
                <a:gd name="T65" fmla="*/ 218 h 338"/>
                <a:gd name="T66" fmla="*/ 496 w 515"/>
                <a:gd name="T67" fmla="*/ 206 h 338"/>
                <a:gd name="T68" fmla="*/ 503 w 515"/>
                <a:gd name="T69" fmla="*/ 188 h 338"/>
                <a:gd name="T70" fmla="*/ 515 w 515"/>
                <a:gd name="T71" fmla="*/ 154 h 338"/>
                <a:gd name="T72" fmla="*/ 505 w 515"/>
                <a:gd name="T73" fmla="*/ 139 h 338"/>
                <a:gd name="T74" fmla="*/ 492 w 515"/>
                <a:gd name="T75" fmla="*/ 129 h 338"/>
                <a:gd name="T76" fmla="*/ 477 w 515"/>
                <a:gd name="T77" fmla="*/ 110 h 338"/>
                <a:gd name="T78" fmla="*/ 471 w 515"/>
                <a:gd name="T79" fmla="*/ 103 h 338"/>
                <a:gd name="T80" fmla="*/ 447 w 515"/>
                <a:gd name="T81" fmla="*/ 86 h 338"/>
                <a:gd name="T82" fmla="*/ 436 w 515"/>
                <a:gd name="T83" fmla="*/ 75 h 338"/>
                <a:gd name="T84" fmla="*/ 430 w 515"/>
                <a:gd name="T85" fmla="*/ 60 h 338"/>
                <a:gd name="T86" fmla="*/ 426 w 515"/>
                <a:gd name="T87" fmla="*/ 37 h 338"/>
                <a:gd name="T88" fmla="*/ 428 w 515"/>
                <a:gd name="T89" fmla="*/ 16 h 338"/>
                <a:gd name="T90" fmla="*/ 421 w 515"/>
                <a:gd name="T91" fmla="*/ 7 h 338"/>
                <a:gd name="T92" fmla="*/ 419 w 515"/>
                <a:gd name="T93" fmla="*/ 0 h 338"/>
                <a:gd name="T94" fmla="*/ 227 w 515"/>
                <a:gd name="T95" fmla="*/ 9 h 338"/>
                <a:gd name="T96" fmla="*/ 13 w 515"/>
                <a:gd name="T97" fmla="*/ 13 h 338"/>
                <a:gd name="T98" fmla="*/ 3 w 515"/>
                <a:gd name="T99" fmla="*/ 2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5" h="338">
                  <a:moveTo>
                    <a:pt x="3" y="20"/>
                  </a:moveTo>
                  <a:lnTo>
                    <a:pt x="7" y="28"/>
                  </a:lnTo>
                  <a:lnTo>
                    <a:pt x="7" y="35"/>
                  </a:lnTo>
                  <a:lnTo>
                    <a:pt x="3" y="37"/>
                  </a:lnTo>
                  <a:lnTo>
                    <a:pt x="5" y="43"/>
                  </a:lnTo>
                  <a:lnTo>
                    <a:pt x="13" y="50"/>
                  </a:lnTo>
                  <a:lnTo>
                    <a:pt x="13" y="56"/>
                  </a:lnTo>
                  <a:lnTo>
                    <a:pt x="9" y="63"/>
                  </a:lnTo>
                  <a:lnTo>
                    <a:pt x="9" y="71"/>
                  </a:lnTo>
                  <a:lnTo>
                    <a:pt x="5" y="84"/>
                  </a:lnTo>
                  <a:lnTo>
                    <a:pt x="3" y="86"/>
                  </a:lnTo>
                  <a:lnTo>
                    <a:pt x="0" y="92"/>
                  </a:lnTo>
                  <a:lnTo>
                    <a:pt x="2" y="99"/>
                  </a:lnTo>
                  <a:lnTo>
                    <a:pt x="9" y="105"/>
                  </a:lnTo>
                  <a:lnTo>
                    <a:pt x="11" y="120"/>
                  </a:lnTo>
                  <a:lnTo>
                    <a:pt x="18" y="122"/>
                  </a:lnTo>
                  <a:lnTo>
                    <a:pt x="18" y="129"/>
                  </a:lnTo>
                  <a:lnTo>
                    <a:pt x="18" y="133"/>
                  </a:lnTo>
                  <a:lnTo>
                    <a:pt x="22" y="141"/>
                  </a:lnTo>
                  <a:lnTo>
                    <a:pt x="24" y="148"/>
                  </a:lnTo>
                  <a:lnTo>
                    <a:pt x="22" y="154"/>
                  </a:lnTo>
                  <a:lnTo>
                    <a:pt x="30" y="161"/>
                  </a:lnTo>
                  <a:lnTo>
                    <a:pt x="30" y="169"/>
                  </a:lnTo>
                  <a:lnTo>
                    <a:pt x="39" y="180"/>
                  </a:lnTo>
                  <a:lnTo>
                    <a:pt x="39" y="188"/>
                  </a:lnTo>
                  <a:lnTo>
                    <a:pt x="43" y="193"/>
                  </a:lnTo>
                  <a:lnTo>
                    <a:pt x="45" y="201"/>
                  </a:lnTo>
                  <a:lnTo>
                    <a:pt x="43" y="206"/>
                  </a:lnTo>
                  <a:lnTo>
                    <a:pt x="43" y="214"/>
                  </a:lnTo>
                  <a:lnTo>
                    <a:pt x="45" y="221"/>
                  </a:lnTo>
                  <a:lnTo>
                    <a:pt x="45" y="223"/>
                  </a:lnTo>
                  <a:lnTo>
                    <a:pt x="50" y="223"/>
                  </a:lnTo>
                  <a:lnTo>
                    <a:pt x="50" y="231"/>
                  </a:lnTo>
                  <a:lnTo>
                    <a:pt x="58" y="235"/>
                  </a:lnTo>
                  <a:lnTo>
                    <a:pt x="56" y="242"/>
                  </a:lnTo>
                  <a:lnTo>
                    <a:pt x="60" y="248"/>
                  </a:lnTo>
                  <a:lnTo>
                    <a:pt x="58" y="257"/>
                  </a:lnTo>
                  <a:lnTo>
                    <a:pt x="64" y="263"/>
                  </a:lnTo>
                  <a:lnTo>
                    <a:pt x="62" y="270"/>
                  </a:lnTo>
                  <a:lnTo>
                    <a:pt x="62" y="280"/>
                  </a:lnTo>
                  <a:lnTo>
                    <a:pt x="65" y="295"/>
                  </a:lnTo>
                  <a:lnTo>
                    <a:pt x="62" y="315"/>
                  </a:lnTo>
                  <a:lnTo>
                    <a:pt x="69" y="319"/>
                  </a:lnTo>
                  <a:lnTo>
                    <a:pt x="71" y="327"/>
                  </a:lnTo>
                  <a:lnTo>
                    <a:pt x="161" y="327"/>
                  </a:lnTo>
                  <a:lnTo>
                    <a:pt x="218" y="325"/>
                  </a:lnTo>
                  <a:lnTo>
                    <a:pt x="344" y="317"/>
                  </a:lnTo>
                  <a:lnTo>
                    <a:pt x="396" y="312"/>
                  </a:lnTo>
                  <a:lnTo>
                    <a:pt x="400" y="319"/>
                  </a:lnTo>
                  <a:lnTo>
                    <a:pt x="413" y="329"/>
                  </a:lnTo>
                  <a:lnTo>
                    <a:pt x="419" y="336"/>
                  </a:lnTo>
                  <a:lnTo>
                    <a:pt x="423" y="338"/>
                  </a:lnTo>
                  <a:lnTo>
                    <a:pt x="426" y="332"/>
                  </a:lnTo>
                  <a:lnTo>
                    <a:pt x="428" y="327"/>
                  </a:lnTo>
                  <a:lnTo>
                    <a:pt x="423" y="319"/>
                  </a:lnTo>
                  <a:lnTo>
                    <a:pt x="428" y="312"/>
                  </a:lnTo>
                  <a:lnTo>
                    <a:pt x="445" y="304"/>
                  </a:lnTo>
                  <a:lnTo>
                    <a:pt x="447" y="297"/>
                  </a:lnTo>
                  <a:lnTo>
                    <a:pt x="447" y="291"/>
                  </a:lnTo>
                  <a:lnTo>
                    <a:pt x="449" y="285"/>
                  </a:lnTo>
                  <a:lnTo>
                    <a:pt x="458" y="272"/>
                  </a:lnTo>
                  <a:lnTo>
                    <a:pt x="456" y="257"/>
                  </a:lnTo>
                  <a:lnTo>
                    <a:pt x="443" y="244"/>
                  </a:lnTo>
                  <a:lnTo>
                    <a:pt x="447" y="231"/>
                  </a:lnTo>
                  <a:lnTo>
                    <a:pt x="449" y="223"/>
                  </a:lnTo>
                  <a:lnTo>
                    <a:pt x="475" y="218"/>
                  </a:lnTo>
                  <a:lnTo>
                    <a:pt x="481" y="212"/>
                  </a:lnTo>
                  <a:lnTo>
                    <a:pt x="496" y="206"/>
                  </a:lnTo>
                  <a:lnTo>
                    <a:pt x="502" y="201"/>
                  </a:lnTo>
                  <a:lnTo>
                    <a:pt x="503" y="188"/>
                  </a:lnTo>
                  <a:lnTo>
                    <a:pt x="513" y="174"/>
                  </a:lnTo>
                  <a:lnTo>
                    <a:pt x="515" y="154"/>
                  </a:lnTo>
                  <a:lnTo>
                    <a:pt x="513" y="146"/>
                  </a:lnTo>
                  <a:lnTo>
                    <a:pt x="505" y="139"/>
                  </a:lnTo>
                  <a:lnTo>
                    <a:pt x="498" y="135"/>
                  </a:lnTo>
                  <a:lnTo>
                    <a:pt x="492" y="129"/>
                  </a:lnTo>
                  <a:lnTo>
                    <a:pt x="490" y="122"/>
                  </a:lnTo>
                  <a:lnTo>
                    <a:pt x="477" y="110"/>
                  </a:lnTo>
                  <a:lnTo>
                    <a:pt x="471" y="105"/>
                  </a:lnTo>
                  <a:lnTo>
                    <a:pt x="471" y="103"/>
                  </a:lnTo>
                  <a:lnTo>
                    <a:pt x="466" y="90"/>
                  </a:lnTo>
                  <a:lnTo>
                    <a:pt x="447" y="86"/>
                  </a:lnTo>
                  <a:lnTo>
                    <a:pt x="440" y="82"/>
                  </a:lnTo>
                  <a:lnTo>
                    <a:pt x="436" y="75"/>
                  </a:lnTo>
                  <a:lnTo>
                    <a:pt x="434" y="67"/>
                  </a:lnTo>
                  <a:lnTo>
                    <a:pt x="430" y="60"/>
                  </a:lnTo>
                  <a:lnTo>
                    <a:pt x="428" y="48"/>
                  </a:lnTo>
                  <a:lnTo>
                    <a:pt x="426" y="37"/>
                  </a:lnTo>
                  <a:lnTo>
                    <a:pt x="432" y="24"/>
                  </a:lnTo>
                  <a:lnTo>
                    <a:pt x="428" y="16"/>
                  </a:lnTo>
                  <a:lnTo>
                    <a:pt x="424" y="15"/>
                  </a:lnTo>
                  <a:lnTo>
                    <a:pt x="421" y="7"/>
                  </a:lnTo>
                  <a:lnTo>
                    <a:pt x="419" y="5"/>
                  </a:lnTo>
                  <a:lnTo>
                    <a:pt x="419" y="0"/>
                  </a:lnTo>
                  <a:lnTo>
                    <a:pt x="338" y="5"/>
                  </a:lnTo>
                  <a:lnTo>
                    <a:pt x="227" y="9"/>
                  </a:lnTo>
                  <a:lnTo>
                    <a:pt x="94" y="13"/>
                  </a:lnTo>
                  <a:lnTo>
                    <a:pt x="13" y="13"/>
                  </a:lnTo>
                  <a:lnTo>
                    <a:pt x="2" y="13"/>
                  </a:lnTo>
                  <a:lnTo>
                    <a:pt x="3" y="2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3" name="Freeform 69">
              <a:extLst>
                <a:ext uri="{FF2B5EF4-FFF2-40B4-BE49-F238E27FC236}">
                  <a16:creationId xmlns:a16="http://schemas.microsoft.com/office/drawing/2014/main" id="{FE5F1E70-4909-44F0-9428-4BB333F91C86}"/>
                </a:ext>
              </a:extLst>
            </p:cNvPr>
            <p:cNvSpPr>
              <a:spLocks/>
            </p:cNvSpPr>
            <p:nvPr/>
          </p:nvSpPr>
          <p:spPr bwMode="auto">
            <a:xfrm>
              <a:off x="6242045" y="3747929"/>
              <a:ext cx="983405" cy="773638"/>
            </a:xfrm>
            <a:custGeom>
              <a:avLst/>
              <a:gdLst>
                <a:gd name="T0" fmla="*/ 329 w 570"/>
                <a:gd name="T1" fmla="*/ 7 h 494"/>
                <a:gd name="T2" fmla="*/ 273 w 570"/>
                <a:gd name="T3" fmla="*/ 5 h 494"/>
                <a:gd name="T4" fmla="*/ 90 w 570"/>
                <a:gd name="T5" fmla="*/ 15 h 494"/>
                <a:gd name="T6" fmla="*/ 0 w 570"/>
                <a:gd name="T7" fmla="*/ 20 h 494"/>
                <a:gd name="T8" fmla="*/ 11 w 570"/>
                <a:gd name="T9" fmla="*/ 41 h 494"/>
                <a:gd name="T10" fmla="*/ 23 w 570"/>
                <a:gd name="T11" fmla="*/ 52 h 494"/>
                <a:gd name="T12" fmla="*/ 30 w 570"/>
                <a:gd name="T13" fmla="*/ 65 h 494"/>
                <a:gd name="T14" fmla="*/ 38 w 570"/>
                <a:gd name="T15" fmla="*/ 79 h 494"/>
                <a:gd name="T16" fmla="*/ 64 w 570"/>
                <a:gd name="T17" fmla="*/ 88 h 494"/>
                <a:gd name="T18" fmla="*/ 73 w 570"/>
                <a:gd name="T19" fmla="*/ 97 h 494"/>
                <a:gd name="T20" fmla="*/ 73 w 570"/>
                <a:gd name="T21" fmla="*/ 107 h 494"/>
                <a:gd name="T22" fmla="*/ 64 w 570"/>
                <a:gd name="T23" fmla="*/ 112 h 494"/>
                <a:gd name="T24" fmla="*/ 58 w 570"/>
                <a:gd name="T25" fmla="*/ 131 h 494"/>
                <a:gd name="T26" fmla="*/ 73 w 570"/>
                <a:gd name="T27" fmla="*/ 144 h 494"/>
                <a:gd name="T28" fmla="*/ 83 w 570"/>
                <a:gd name="T29" fmla="*/ 165 h 494"/>
                <a:gd name="T30" fmla="*/ 98 w 570"/>
                <a:gd name="T31" fmla="*/ 173 h 494"/>
                <a:gd name="T32" fmla="*/ 103 w 570"/>
                <a:gd name="T33" fmla="*/ 456 h 494"/>
                <a:gd name="T34" fmla="*/ 325 w 570"/>
                <a:gd name="T35" fmla="*/ 449 h 494"/>
                <a:gd name="T36" fmla="*/ 487 w 570"/>
                <a:gd name="T37" fmla="*/ 443 h 494"/>
                <a:gd name="T38" fmla="*/ 494 w 570"/>
                <a:gd name="T39" fmla="*/ 456 h 494"/>
                <a:gd name="T40" fmla="*/ 489 w 570"/>
                <a:gd name="T41" fmla="*/ 470 h 494"/>
                <a:gd name="T42" fmla="*/ 476 w 570"/>
                <a:gd name="T43" fmla="*/ 481 h 494"/>
                <a:gd name="T44" fmla="*/ 476 w 570"/>
                <a:gd name="T45" fmla="*/ 494 h 494"/>
                <a:gd name="T46" fmla="*/ 530 w 570"/>
                <a:gd name="T47" fmla="*/ 479 h 494"/>
                <a:gd name="T48" fmla="*/ 528 w 570"/>
                <a:gd name="T49" fmla="*/ 466 h 494"/>
                <a:gd name="T50" fmla="*/ 532 w 570"/>
                <a:gd name="T51" fmla="*/ 451 h 494"/>
                <a:gd name="T52" fmla="*/ 538 w 570"/>
                <a:gd name="T53" fmla="*/ 441 h 494"/>
                <a:gd name="T54" fmla="*/ 540 w 570"/>
                <a:gd name="T55" fmla="*/ 426 h 494"/>
                <a:gd name="T56" fmla="*/ 541 w 570"/>
                <a:gd name="T57" fmla="*/ 440 h 494"/>
                <a:gd name="T58" fmla="*/ 549 w 570"/>
                <a:gd name="T59" fmla="*/ 424 h 494"/>
                <a:gd name="T60" fmla="*/ 564 w 570"/>
                <a:gd name="T61" fmla="*/ 424 h 494"/>
                <a:gd name="T62" fmla="*/ 564 w 570"/>
                <a:gd name="T63" fmla="*/ 408 h 494"/>
                <a:gd name="T64" fmla="*/ 568 w 570"/>
                <a:gd name="T65" fmla="*/ 393 h 494"/>
                <a:gd name="T66" fmla="*/ 568 w 570"/>
                <a:gd name="T67" fmla="*/ 379 h 494"/>
                <a:gd name="T68" fmla="*/ 553 w 570"/>
                <a:gd name="T69" fmla="*/ 377 h 494"/>
                <a:gd name="T70" fmla="*/ 532 w 570"/>
                <a:gd name="T71" fmla="*/ 349 h 494"/>
                <a:gd name="T72" fmla="*/ 540 w 570"/>
                <a:gd name="T73" fmla="*/ 334 h 494"/>
                <a:gd name="T74" fmla="*/ 530 w 570"/>
                <a:gd name="T75" fmla="*/ 306 h 494"/>
                <a:gd name="T76" fmla="*/ 515 w 570"/>
                <a:gd name="T77" fmla="*/ 299 h 494"/>
                <a:gd name="T78" fmla="*/ 500 w 570"/>
                <a:gd name="T79" fmla="*/ 285 h 494"/>
                <a:gd name="T80" fmla="*/ 491 w 570"/>
                <a:gd name="T81" fmla="*/ 280 h 494"/>
                <a:gd name="T82" fmla="*/ 466 w 570"/>
                <a:gd name="T83" fmla="*/ 265 h 494"/>
                <a:gd name="T84" fmla="*/ 453 w 570"/>
                <a:gd name="T85" fmla="*/ 246 h 494"/>
                <a:gd name="T86" fmla="*/ 457 w 570"/>
                <a:gd name="T87" fmla="*/ 231 h 494"/>
                <a:gd name="T88" fmla="*/ 466 w 570"/>
                <a:gd name="T89" fmla="*/ 208 h 494"/>
                <a:gd name="T90" fmla="*/ 470 w 570"/>
                <a:gd name="T91" fmla="*/ 188 h 494"/>
                <a:gd name="T92" fmla="*/ 457 w 570"/>
                <a:gd name="T93" fmla="*/ 176 h 494"/>
                <a:gd name="T94" fmla="*/ 442 w 570"/>
                <a:gd name="T95" fmla="*/ 173 h 494"/>
                <a:gd name="T96" fmla="*/ 436 w 570"/>
                <a:gd name="T97" fmla="*/ 180 h 494"/>
                <a:gd name="T98" fmla="*/ 423 w 570"/>
                <a:gd name="T99" fmla="*/ 176 h 494"/>
                <a:gd name="T100" fmla="*/ 412 w 570"/>
                <a:gd name="T101" fmla="*/ 139 h 494"/>
                <a:gd name="T102" fmla="*/ 387 w 570"/>
                <a:gd name="T103" fmla="*/ 124 h 494"/>
                <a:gd name="T104" fmla="*/ 378 w 570"/>
                <a:gd name="T105" fmla="*/ 112 h 494"/>
                <a:gd name="T106" fmla="*/ 361 w 570"/>
                <a:gd name="T107" fmla="*/ 97 h 494"/>
                <a:gd name="T108" fmla="*/ 355 w 570"/>
                <a:gd name="T109" fmla="*/ 84 h 494"/>
                <a:gd name="T110" fmla="*/ 350 w 570"/>
                <a:gd name="T111" fmla="*/ 67 h 494"/>
                <a:gd name="T112" fmla="*/ 346 w 570"/>
                <a:gd name="T113" fmla="*/ 39 h 494"/>
                <a:gd name="T114" fmla="*/ 352 w 570"/>
                <a:gd name="T115" fmla="*/ 26 h 494"/>
                <a:gd name="T116" fmla="*/ 342 w 570"/>
                <a:gd name="T117" fmla="*/ 17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94">
                  <a:moveTo>
                    <a:pt x="342" y="17"/>
                  </a:moveTo>
                  <a:lnTo>
                    <a:pt x="329" y="7"/>
                  </a:lnTo>
                  <a:lnTo>
                    <a:pt x="325" y="0"/>
                  </a:lnTo>
                  <a:lnTo>
                    <a:pt x="273" y="5"/>
                  </a:lnTo>
                  <a:lnTo>
                    <a:pt x="147" y="13"/>
                  </a:lnTo>
                  <a:lnTo>
                    <a:pt x="90" y="15"/>
                  </a:lnTo>
                  <a:lnTo>
                    <a:pt x="0" y="15"/>
                  </a:lnTo>
                  <a:lnTo>
                    <a:pt x="0" y="20"/>
                  </a:lnTo>
                  <a:lnTo>
                    <a:pt x="6" y="28"/>
                  </a:lnTo>
                  <a:lnTo>
                    <a:pt x="11" y="41"/>
                  </a:lnTo>
                  <a:lnTo>
                    <a:pt x="17" y="49"/>
                  </a:lnTo>
                  <a:lnTo>
                    <a:pt x="23" y="52"/>
                  </a:lnTo>
                  <a:lnTo>
                    <a:pt x="25" y="60"/>
                  </a:lnTo>
                  <a:lnTo>
                    <a:pt x="30" y="65"/>
                  </a:lnTo>
                  <a:lnTo>
                    <a:pt x="30" y="73"/>
                  </a:lnTo>
                  <a:lnTo>
                    <a:pt x="38" y="79"/>
                  </a:lnTo>
                  <a:lnTo>
                    <a:pt x="56" y="94"/>
                  </a:lnTo>
                  <a:lnTo>
                    <a:pt x="64" y="88"/>
                  </a:lnTo>
                  <a:lnTo>
                    <a:pt x="68" y="90"/>
                  </a:lnTo>
                  <a:lnTo>
                    <a:pt x="73" y="97"/>
                  </a:lnTo>
                  <a:lnTo>
                    <a:pt x="75" y="105"/>
                  </a:lnTo>
                  <a:lnTo>
                    <a:pt x="73" y="107"/>
                  </a:lnTo>
                  <a:lnTo>
                    <a:pt x="66" y="107"/>
                  </a:lnTo>
                  <a:lnTo>
                    <a:pt x="64" y="112"/>
                  </a:lnTo>
                  <a:lnTo>
                    <a:pt x="56" y="124"/>
                  </a:lnTo>
                  <a:lnTo>
                    <a:pt x="58" y="131"/>
                  </a:lnTo>
                  <a:lnTo>
                    <a:pt x="66" y="141"/>
                  </a:lnTo>
                  <a:lnTo>
                    <a:pt x="73" y="144"/>
                  </a:lnTo>
                  <a:lnTo>
                    <a:pt x="73" y="152"/>
                  </a:lnTo>
                  <a:lnTo>
                    <a:pt x="83" y="165"/>
                  </a:lnTo>
                  <a:lnTo>
                    <a:pt x="90" y="167"/>
                  </a:lnTo>
                  <a:lnTo>
                    <a:pt x="98" y="173"/>
                  </a:lnTo>
                  <a:lnTo>
                    <a:pt x="102" y="402"/>
                  </a:lnTo>
                  <a:lnTo>
                    <a:pt x="103" y="456"/>
                  </a:lnTo>
                  <a:lnTo>
                    <a:pt x="188" y="455"/>
                  </a:lnTo>
                  <a:lnTo>
                    <a:pt x="325" y="449"/>
                  </a:lnTo>
                  <a:lnTo>
                    <a:pt x="479" y="438"/>
                  </a:lnTo>
                  <a:lnTo>
                    <a:pt x="487" y="443"/>
                  </a:lnTo>
                  <a:lnTo>
                    <a:pt x="493" y="449"/>
                  </a:lnTo>
                  <a:lnTo>
                    <a:pt x="494" y="456"/>
                  </a:lnTo>
                  <a:lnTo>
                    <a:pt x="494" y="462"/>
                  </a:lnTo>
                  <a:lnTo>
                    <a:pt x="489" y="470"/>
                  </a:lnTo>
                  <a:lnTo>
                    <a:pt x="481" y="473"/>
                  </a:lnTo>
                  <a:lnTo>
                    <a:pt x="476" y="481"/>
                  </a:lnTo>
                  <a:lnTo>
                    <a:pt x="472" y="488"/>
                  </a:lnTo>
                  <a:lnTo>
                    <a:pt x="476" y="494"/>
                  </a:lnTo>
                  <a:lnTo>
                    <a:pt x="526" y="490"/>
                  </a:lnTo>
                  <a:lnTo>
                    <a:pt x="530" y="479"/>
                  </a:lnTo>
                  <a:lnTo>
                    <a:pt x="534" y="471"/>
                  </a:lnTo>
                  <a:lnTo>
                    <a:pt x="528" y="466"/>
                  </a:lnTo>
                  <a:lnTo>
                    <a:pt x="536" y="458"/>
                  </a:lnTo>
                  <a:lnTo>
                    <a:pt x="532" y="451"/>
                  </a:lnTo>
                  <a:lnTo>
                    <a:pt x="540" y="449"/>
                  </a:lnTo>
                  <a:lnTo>
                    <a:pt x="538" y="441"/>
                  </a:lnTo>
                  <a:lnTo>
                    <a:pt x="536" y="434"/>
                  </a:lnTo>
                  <a:lnTo>
                    <a:pt x="540" y="426"/>
                  </a:lnTo>
                  <a:lnTo>
                    <a:pt x="541" y="434"/>
                  </a:lnTo>
                  <a:lnTo>
                    <a:pt x="541" y="440"/>
                  </a:lnTo>
                  <a:lnTo>
                    <a:pt x="547" y="434"/>
                  </a:lnTo>
                  <a:lnTo>
                    <a:pt x="549" y="424"/>
                  </a:lnTo>
                  <a:lnTo>
                    <a:pt x="557" y="423"/>
                  </a:lnTo>
                  <a:lnTo>
                    <a:pt x="564" y="424"/>
                  </a:lnTo>
                  <a:lnTo>
                    <a:pt x="568" y="415"/>
                  </a:lnTo>
                  <a:lnTo>
                    <a:pt x="564" y="408"/>
                  </a:lnTo>
                  <a:lnTo>
                    <a:pt x="570" y="402"/>
                  </a:lnTo>
                  <a:lnTo>
                    <a:pt x="568" y="393"/>
                  </a:lnTo>
                  <a:lnTo>
                    <a:pt x="570" y="385"/>
                  </a:lnTo>
                  <a:lnTo>
                    <a:pt x="568" y="379"/>
                  </a:lnTo>
                  <a:lnTo>
                    <a:pt x="558" y="374"/>
                  </a:lnTo>
                  <a:lnTo>
                    <a:pt x="553" y="377"/>
                  </a:lnTo>
                  <a:lnTo>
                    <a:pt x="541" y="364"/>
                  </a:lnTo>
                  <a:lnTo>
                    <a:pt x="532" y="349"/>
                  </a:lnTo>
                  <a:lnTo>
                    <a:pt x="538" y="342"/>
                  </a:lnTo>
                  <a:lnTo>
                    <a:pt x="540" y="334"/>
                  </a:lnTo>
                  <a:lnTo>
                    <a:pt x="530" y="321"/>
                  </a:lnTo>
                  <a:lnTo>
                    <a:pt x="530" y="306"/>
                  </a:lnTo>
                  <a:lnTo>
                    <a:pt x="523" y="304"/>
                  </a:lnTo>
                  <a:lnTo>
                    <a:pt x="515" y="299"/>
                  </a:lnTo>
                  <a:lnTo>
                    <a:pt x="511" y="293"/>
                  </a:lnTo>
                  <a:lnTo>
                    <a:pt x="500" y="285"/>
                  </a:lnTo>
                  <a:lnTo>
                    <a:pt x="493" y="287"/>
                  </a:lnTo>
                  <a:lnTo>
                    <a:pt x="491" y="280"/>
                  </a:lnTo>
                  <a:lnTo>
                    <a:pt x="487" y="280"/>
                  </a:lnTo>
                  <a:lnTo>
                    <a:pt x="466" y="265"/>
                  </a:lnTo>
                  <a:lnTo>
                    <a:pt x="453" y="252"/>
                  </a:lnTo>
                  <a:lnTo>
                    <a:pt x="453" y="246"/>
                  </a:lnTo>
                  <a:lnTo>
                    <a:pt x="453" y="238"/>
                  </a:lnTo>
                  <a:lnTo>
                    <a:pt x="457" y="231"/>
                  </a:lnTo>
                  <a:lnTo>
                    <a:pt x="461" y="220"/>
                  </a:lnTo>
                  <a:lnTo>
                    <a:pt x="466" y="208"/>
                  </a:lnTo>
                  <a:lnTo>
                    <a:pt x="464" y="197"/>
                  </a:lnTo>
                  <a:lnTo>
                    <a:pt x="470" y="188"/>
                  </a:lnTo>
                  <a:lnTo>
                    <a:pt x="470" y="186"/>
                  </a:lnTo>
                  <a:lnTo>
                    <a:pt x="457" y="176"/>
                  </a:lnTo>
                  <a:lnTo>
                    <a:pt x="449" y="176"/>
                  </a:lnTo>
                  <a:lnTo>
                    <a:pt x="442" y="173"/>
                  </a:lnTo>
                  <a:lnTo>
                    <a:pt x="440" y="174"/>
                  </a:lnTo>
                  <a:lnTo>
                    <a:pt x="436" y="180"/>
                  </a:lnTo>
                  <a:lnTo>
                    <a:pt x="429" y="182"/>
                  </a:lnTo>
                  <a:lnTo>
                    <a:pt x="423" y="176"/>
                  </a:lnTo>
                  <a:lnTo>
                    <a:pt x="416" y="146"/>
                  </a:lnTo>
                  <a:lnTo>
                    <a:pt x="412" y="139"/>
                  </a:lnTo>
                  <a:lnTo>
                    <a:pt x="404" y="133"/>
                  </a:lnTo>
                  <a:lnTo>
                    <a:pt x="387" y="124"/>
                  </a:lnTo>
                  <a:lnTo>
                    <a:pt x="385" y="116"/>
                  </a:lnTo>
                  <a:lnTo>
                    <a:pt x="378" y="112"/>
                  </a:lnTo>
                  <a:lnTo>
                    <a:pt x="370" y="105"/>
                  </a:lnTo>
                  <a:lnTo>
                    <a:pt x="361" y="97"/>
                  </a:lnTo>
                  <a:lnTo>
                    <a:pt x="359" y="92"/>
                  </a:lnTo>
                  <a:lnTo>
                    <a:pt x="355" y="84"/>
                  </a:lnTo>
                  <a:lnTo>
                    <a:pt x="352" y="69"/>
                  </a:lnTo>
                  <a:lnTo>
                    <a:pt x="350" y="67"/>
                  </a:lnTo>
                  <a:lnTo>
                    <a:pt x="346" y="52"/>
                  </a:lnTo>
                  <a:lnTo>
                    <a:pt x="346" y="39"/>
                  </a:lnTo>
                  <a:lnTo>
                    <a:pt x="348" y="32"/>
                  </a:lnTo>
                  <a:lnTo>
                    <a:pt x="352" y="26"/>
                  </a:lnTo>
                  <a:lnTo>
                    <a:pt x="348" y="24"/>
                  </a:lnTo>
                  <a:lnTo>
                    <a:pt x="342" y="1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4" name="Freeform 70">
              <a:extLst>
                <a:ext uri="{FF2B5EF4-FFF2-40B4-BE49-F238E27FC236}">
                  <a16:creationId xmlns:a16="http://schemas.microsoft.com/office/drawing/2014/main" id="{537FA515-BC35-34E9-49C4-A47F5B157356}"/>
                </a:ext>
              </a:extLst>
            </p:cNvPr>
            <p:cNvSpPr>
              <a:spLocks/>
            </p:cNvSpPr>
            <p:nvPr/>
          </p:nvSpPr>
          <p:spPr bwMode="auto">
            <a:xfrm>
              <a:off x="6419747" y="4433865"/>
              <a:ext cx="736691" cy="617031"/>
            </a:xfrm>
            <a:custGeom>
              <a:avLst/>
              <a:gdLst>
                <a:gd name="T0" fmla="*/ 391 w 427"/>
                <a:gd name="T1" fmla="*/ 150 h 394"/>
                <a:gd name="T2" fmla="*/ 399 w 427"/>
                <a:gd name="T3" fmla="*/ 146 h 394"/>
                <a:gd name="T4" fmla="*/ 395 w 427"/>
                <a:gd name="T5" fmla="*/ 120 h 394"/>
                <a:gd name="T6" fmla="*/ 391 w 427"/>
                <a:gd name="T7" fmla="*/ 114 h 394"/>
                <a:gd name="T8" fmla="*/ 401 w 427"/>
                <a:gd name="T9" fmla="*/ 116 h 394"/>
                <a:gd name="T10" fmla="*/ 399 w 427"/>
                <a:gd name="T11" fmla="*/ 103 h 394"/>
                <a:gd name="T12" fmla="*/ 407 w 427"/>
                <a:gd name="T13" fmla="*/ 97 h 394"/>
                <a:gd name="T14" fmla="*/ 407 w 427"/>
                <a:gd name="T15" fmla="*/ 86 h 394"/>
                <a:gd name="T16" fmla="*/ 410 w 427"/>
                <a:gd name="T17" fmla="*/ 80 h 394"/>
                <a:gd name="T18" fmla="*/ 423 w 427"/>
                <a:gd name="T19" fmla="*/ 71 h 394"/>
                <a:gd name="T20" fmla="*/ 427 w 427"/>
                <a:gd name="T21" fmla="*/ 62 h 394"/>
                <a:gd name="T22" fmla="*/ 423 w 427"/>
                <a:gd name="T23" fmla="*/ 52 h 394"/>
                <a:gd name="T24" fmla="*/ 369 w 427"/>
                <a:gd name="T25" fmla="*/ 50 h 394"/>
                <a:gd name="T26" fmla="*/ 378 w 427"/>
                <a:gd name="T27" fmla="*/ 35 h 394"/>
                <a:gd name="T28" fmla="*/ 391 w 427"/>
                <a:gd name="T29" fmla="*/ 24 h 394"/>
                <a:gd name="T30" fmla="*/ 390 w 427"/>
                <a:gd name="T31" fmla="*/ 11 h 394"/>
                <a:gd name="T32" fmla="*/ 376 w 427"/>
                <a:gd name="T33" fmla="*/ 0 h 394"/>
                <a:gd name="T34" fmla="*/ 85 w 427"/>
                <a:gd name="T35" fmla="*/ 17 h 394"/>
                <a:gd name="T36" fmla="*/ 16 w 427"/>
                <a:gd name="T37" fmla="*/ 109 h 394"/>
                <a:gd name="T38" fmla="*/ 21 w 427"/>
                <a:gd name="T39" fmla="*/ 327 h 394"/>
                <a:gd name="T40" fmla="*/ 23 w 427"/>
                <a:gd name="T41" fmla="*/ 332 h 394"/>
                <a:gd name="T42" fmla="*/ 38 w 427"/>
                <a:gd name="T43" fmla="*/ 332 h 394"/>
                <a:gd name="T44" fmla="*/ 61 w 427"/>
                <a:gd name="T45" fmla="*/ 394 h 394"/>
                <a:gd name="T46" fmla="*/ 318 w 427"/>
                <a:gd name="T47" fmla="*/ 383 h 394"/>
                <a:gd name="T48" fmla="*/ 316 w 427"/>
                <a:gd name="T49" fmla="*/ 368 h 394"/>
                <a:gd name="T50" fmla="*/ 324 w 427"/>
                <a:gd name="T51" fmla="*/ 366 h 394"/>
                <a:gd name="T52" fmla="*/ 320 w 427"/>
                <a:gd name="T53" fmla="*/ 353 h 394"/>
                <a:gd name="T54" fmla="*/ 320 w 427"/>
                <a:gd name="T55" fmla="*/ 340 h 394"/>
                <a:gd name="T56" fmla="*/ 313 w 427"/>
                <a:gd name="T57" fmla="*/ 338 h 394"/>
                <a:gd name="T58" fmla="*/ 314 w 427"/>
                <a:gd name="T59" fmla="*/ 329 h 394"/>
                <a:gd name="T60" fmla="*/ 313 w 427"/>
                <a:gd name="T61" fmla="*/ 329 h 394"/>
                <a:gd name="T62" fmla="*/ 314 w 427"/>
                <a:gd name="T63" fmla="*/ 317 h 394"/>
                <a:gd name="T64" fmla="*/ 314 w 427"/>
                <a:gd name="T65" fmla="*/ 306 h 394"/>
                <a:gd name="T66" fmla="*/ 322 w 427"/>
                <a:gd name="T67" fmla="*/ 306 h 394"/>
                <a:gd name="T68" fmla="*/ 314 w 427"/>
                <a:gd name="T69" fmla="*/ 299 h 394"/>
                <a:gd name="T70" fmla="*/ 324 w 427"/>
                <a:gd name="T71" fmla="*/ 295 h 394"/>
                <a:gd name="T72" fmla="*/ 324 w 427"/>
                <a:gd name="T73" fmla="*/ 280 h 394"/>
                <a:gd name="T74" fmla="*/ 337 w 427"/>
                <a:gd name="T75" fmla="*/ 270 h 394"/>
                <a:gd name="T76" fmla="*/ 333 w 427"/>
                <a:gd name="T77" fmla="*/ 255 h 394"/>
                <a:gd name="T78" fmla="*/ 331 w 427"/>
                <a:gd name="T79" fmla="*/ 250 h 394"/>
                <a:gd name="T80" fmla="*/ 339 w 427"/>
                <a:gd name="T81" fmla="*/ 248 h 394"/>
                <a:gd name="T82" fmla="*/ 344 w 427"/>
                <a:gd name="T83" fmla="*/ 233 h 394"/>
                <a:gd name="T84" fmla="*/ 356 w 427"/>
                <a:gd name="T85" fmla="*/ 231 h 394"/>
                <a:gd name="T86" fmla="*/ 360 w 427"/>
                <a:gd name="T87" fmla="*/ 220 h 394"/>
                <a:gd name="T88" fmla="*/ 360 w 427"/>
                <a:gd name="T89" fmla="*/ 206 h 394"/>
                <a:gd name="T90" fmla="*/ 361 w 427"/>
                <a:gd name="T91" fmla="*/ 203 h 394"/>
                <a:gd name="T92" fmla="*/ 361 w 427"/>
                <a:gd name="T93" fmla="*/ 195 h 394"/>
                <a:gd name="T94" fmla="*/ 363 w 427"/>
                <a:gd name="T95" fmla="*/ 193 h 394"/>
                <a:gd name="T96" fmla="*/ 367 w 427"/>
                <a:gd name="T97" fmla="*/ 178 h 394"/>
                <a:gd name="T98" fmla="*/ 378 w 427"/>
                <a:gd name="T99" fmla="*/ 178 h 394"/>
                <a:gd name="T100" fmla="*/ 382 w 427"/>
                <a:gd name="T101" fmla="*/ 165 h 394"/>
                <a:gd name="T102" fmla="*/ 380 w 427"/>
                <a:gd name="T103" fmla="*/ 161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27" h="394">
                  <a:moveTo>
                    <a:pt x="388" y="158"/>
                  </a:moveTo>
                  <a:lnTo>
                    <a:pt x="391" y="150"/>
                  </a:lnTo>
                  <a:lnTo>
                    <a:pt x="397" y="148"/>
                  </a:lnTo>
                  <a:lnTo>
                    <a:pt x="399" y="146"/>
                  </a:lnTo>
                  <a:lnTo>
                    <a:pt x="395" y="127"/>
                  </a:lnTo>
                  <a:lnTo>
                    <a:pt x="395" y="120"/>
                  </a:lnTo>
                  <a:lnTo>
                    <a:pt x="390" y="122"/>
                  </a:lnTo>
                  <a:lnTo>
                    <a:pt x="391" y="114"/>
                  </a:lnTo>
                  <a:lnTo>
                    <a:pt x="397" y="112"/>
                  </a:lnTo>
                  <a:lnTo>
                    <a:pt x="401" y="116"/>
                  </a:lnTo>
                  <a:lnTo>
                    <a:pt x="403" y="111"/>
                  </a:lnTo>
                  <a:lnTo>
                    <a:pt x="399" y="103"/>
                  </a:lnTo>
                  <a:lnTo>
                    <a:pt x="403" y="101"/>
                  </a:lnTo>
                  <a:lnTo>
                    <a:pt x="407" y="97"/>
                  </a:lnTo>
                  <a:lnTo>
                    <a:pt x="412" y="92"/>
                  </a:lnTo>
                  <a:lnTo>
                    <a:pt x="407" y="86"/>
                  </a:lnTo>
                  <a:lnTo>
                    <a:pt x="407" y="84"/>
                  </a:lnTo>
                  <a:lnTo>
                    <a:pt x="410" y="80"/>
                  </a:lnTo>
                  <a:lnTo>
                    <a:pt x="416" y="77"/>
                  </a:lnTo>
                  <a:lnTo>
                    <a:pt x="423" y="71"/>
                  </a:lnTo>
                  <a:lnTo>
                    <a:pt x="420" y="65"/>
                  </a:lnTo>
                  <a:lnTo>
                    <a:pt x="427" y="62"/>
                  </a:lnTo>
                  <a:lnTo>
                    <a:pt x="425" y="56"/>
                  </a:lnTo>
                  <a:lnTo>
                    <a:pt x="423" y="52"/>
                  </a:lnTo>
                  <a:lnTo>
                    <a:pt x="373" y="56"/>
                  </a:lnTo>
                  <a:lnTo>
                    <a:pt x="369" y="50"/>
                  </a:lnTo>
                  <a:lnTo>
                    <a:pt x="373" y="43"/>
                  </a:lnTo>
                  <a:lnTo>
                    <a:pt x="378" y="35"/>
                  </a:lnTo>
                  <a:lnTo>
                    <a:pt x="386" y="32"/>
                  </a:lnTo>
                  <a:lnTo>
                    <a:pt x="391" y="24"/>
                  </a:lnTo>
                  <a:lnTo>
                    <a:pt x="391" y="18"/>
                  </a:lnTo>
                  <a:lnTo>
                    <a:pt x="390" y="11"/>
                  </a:lnTo>
                  <a:lnTo>
                    <a:pt x="384" y="5"/>
                  </a:lnTo>
                  <a:lnTo>
                    <a:pt x="376" y="0"/>
                  </a:lnTo>
                  <a:lnTo>
                    <a:pt x="222" y="11"/>
                  </a:lnTo>
                  <a:lnTo>
                    <a:pt x="85" y="17"/>
                  </a:lnTo>
                  <a:lnTo>
                    <a:pt x="0" y="18"/>
                  </a:lnTo>
                  <a:lnTo>
                    <a:pt x="16" y="109"/>
                  </a:lnTo>
                  <a:lnTo>
                    <a:pt x="19" y="139"/>
                  </a:lnTo>
                  <a:lnTo>
                    <a:pt x="21" y="327"/>
                  </a:lnTo>
                  <a:lnTo>
                    <a:pt x="23" y="329"/>
                  </a:lnTo>
                  <a:lnTo>
                    <a:pt x="23" y="332"/>
                  </a:lnTo>
                  <a:lnTo>
                    <a:pt x="31" y="336"/>
                  </a:lnTo>
                  <a:lnTo>
                    <a:pt x="38" y="332"/>
                  </a:lnTo>
                  <a:lnTo>
                    <a:pt x="59" y="336"/>
                  </a:lnTo>
                  <a:lnTo>
                    <a:pt x="61" y="394"/>
                  </a:lnTo>
                  <a:lnTo>
                    <a:pt x="172" y="391"/>
                  </a:lnTo>
                  <a:lnTo>
                    <a:pt x="318" y="383"/>
                  </a:lnTo>
                  <a:lnTo>
                    <a:pt x="318" y="374"/>
                  </a:lnTo>
                  <a:lnTo>
                    <a:pt x="316" y="368"/>
                  </a:lnTo>
                  <a:lnTo>
                    <a:pt x="324" y="368"/>
                  </a:lnTo>
                  <a:lnTo>
                    <a:pt x="324" y="366"/>
                  </a:lnTo>
                  <a:lnTo>
                    <a:pt x="322" y="355"/>
                  </a:lnTo>
                  <a:lnTo>
                    <a:pt x="320" y="353"/>
                  </a:lnTo>
                  <a:lnTo>
                    <a:pt x="318" y="346"/>
                  </a:lnTo>
                  <a:lnTo>
                    <a:pt x="320" y="340"/>
                  </a:lnTo>
                  <a:lnTo>
                    <a:pt x="320" y="340"/>
                  </a:lnTo>
                  <a:lnTo>
                    <a:pt x="313" y="338"/>
                  </a:lnTo>
                  <a:lnTo>
                    <a:pt x="320" y="334"/>
                  </a:lnTo>
                  <a:lnTo>
                    <a:pt x="314" y="329"/>
                  </a:lnTo>
                  <a:lnTo>
                    <a:pt x="309" y="334"/>
                  </a:lnTo>
                  <a:lnTo>
                    <a:pt x="313" y="329"/>
                  </a:lnTo>
                  <a:lnTo>
                    <a:pt x="309" y="321"/>
                  </a:lnTo>
                  <a:lnTo>
                    <a:pt x="314" y="317"/>
                  </a:lnTo>
                  <a:lnTo>
                    <a:pt x="309" y="310"/>
                  </a:lnTo>
                  <a:lnTo>
                    <a:pt x="314" y="306"/>
                  </a:lnTo>
                  <a:lnTo>
                    <a:pt x="316" y="310"/>
                  </a:lnTo>
                  <a:lnTo>
                    <a:pt x="322" y="306"/>
                  </a:lnTo>
                  <a:lnTo>
                    <a:pt x="314" y="302"/>
                  </a:lnTo>
                  <a:lnTo>
                    <a:pt x="314" y="299"/>
                  </a:lnTo>
                  <a:lnTo>
                    <a:pt x="322" y="299"/>
                  </a:lnTo>
                  <a:lnTo>
                    <a:pt x="324" y="295"/>
                  </a:lnTo>
                  <a:lnTo>
                    <a:pt x="322" y="287"/>
                  </a:lnTo>
                  <a:lnTo>
                    <a:pt x="324" y="280"/>
                  </a:lnTo>
                  <a:lnTo>
                    <a:pt x="320" y="276"/>
                  </a:lnTo>
                  <a:lnTo>
                    <a:pt x="337" y="270"/>
                  </a:lnTo>
                  <a:lnTo>
                    <a:pt x="333" y="263"/>
                  </a:lnTo>
                  <a:lnTo>
                    <a:pt x="333" y="255"/>
                  </a:lnTo>
                  <a:lnTo>
                    <a:pt x="335" y="253"/>
                  </a:lnTo>
                  <a:lnTo>
                    <a:pt x="331" y="250"/>
                  </a:lnTo>
                  <a:lnTo>
                    <a:pt x="339" y="252"/>
                  </a:lnTo>
                  <a:lnTo>
                    <a:pt x="339" y="248"/>
                  </a:lnTo>
                  <a:lnTo>
                    <a:pt x="346" y="240"/>
                  </a:lnTo>
                  <a:lnTo>
                    <a:pt x="344" y="233"/>
                  </a:lnTo>
                  <a:lnTo>
                    <a:pt x="352" y="233"/>
                  </a:lnTo>
                  <a:lnTo>
                    <a:pt x="356" y="231"/>
                  </a:lnTo>
                  <a:lnTo>
                    <a:pt x="361" y="225"/>
                  </a:lnTo>
                  <a:lnTo>
                    <a:pt x="360" y="220"/>
                  </a:lnTo>
                  <a:lnTo>
                    <a:pt x="363" y="210"/>
                  </a:lnTo>
                  <a:lnTo>
                    <a:pt x="360" y="206"/>
                  </a:lnTo>
                  <a:lnTo>
                    <a:pt x="360" y="197"/>
                  </a:lnTo>
                  <a:lnTo>
                    <a:pt x="361" y="203"/>
                  </a:lnTo>
                  <a:lnTo>
                    <a:pt x="369" y="201"/>
                  </a:lnTo>
                  <a:lnTo>
                    <a:pt x="361" y="195"/>
                  </a:lnTo>
                  <a:lnTo>
                    <a:pt x="361" y="186"/>
                  </a:lnTo>
                  <a:lnTo>
                    <a:pt x="363" y="193"/>
                  </a:lnTo>
                  <a:lnTo>
                    <a:pt x="369" y="193"/>
                  </a:lnTo>
                  <a:lnTo>
                    <a:pt x="367" y="178"/>
                  </a:lnTo>
                  <a:lnTo>
                    <a:pt x="371" y="182"/>
                  </a:lnTo>
                  <a:lnTo>
                    <a:pt x="378" y="178"/>
                  </a:lnTo>
                  <a:lnTo>
                    <a:pt x="384" y="173"/>
                  </a:lnTo>
                  <a:lnTo>
                    <a:pt x="382" y="165"/>
                  </a:lnTo>
                  <a:lnTo>
                    <a:pt x="380" y="163"/>
                  </a:lnTo>
                  <a:lnTo>
                    <a:pt x="380" y="161"/>
                  </a:lnTo>
                  <a:lnTo>
                    <a:pt x="388" y="15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55" name="Group 54">
              <a:extLst>
                <a:ext uri="{FF2B5EF4-FFF2-40B4-BE49-F238E27FC236}">
                  <a16:creationId xmlns:a16="http://schemas.microsoft.com/office/drawing/2014/main" id="{61CCCF3D-7105-3DEF-113D-79874143B1E5}"/>
                </a:ext>
              </a:extLst>
            </p:cNvPr>
            <p:cNvGrpSpPr/>
            <p:nvPr/>
          </p:nvGrpSpPr>
          <p:grpSpPr>
            <a:xfrm>
              <a:off x="6525041" y="5033705"/>
              <a:ext cx="833312" cy="668715"/>
              <a:chOff x="3389116" y="3081761"/>
              <a:chExt cx="464013" cy="372361"/>
            </a:xfrm>
            <a:grpFill/>
          </p:grpSpPr>
          <p:sp>
            <p:nvSpPr>
              <p:cNvPr id="1175" name="Freeform 45">
                <a:extLst>
                  <a:ext uri="{FF2B5EF4-FFF2-40B4-BE49-F238E27FC236}">
                    <a16:creationId xmlns:a16="http://schemas.microsoft.com/office/drawing/2014/main" id="{EB0B6802-86AE-2560-2467-E02335BB8F19}"/>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6" name="Freeform 46">
                <a:extLst>
                  <a:ext uri="{FF2B5EF4-FFF2-40B4-BE49-F238E27FC236}">
                    <a16:creationId xmlns:a16="http://schemas.microsoft.com/office/drawing/2014/main" id="{EBBD0FF9-3B95-5E93-8F43-8354F3269F82}"/>
                  </a:ext>
                </a:extLst>
              </p:cNvPr>
              <p:cNvSpPr>
                <a:spLocks/>
              </p:cNvSpPr>
              <p:nvPr/>
            </p:nvSpPr>
            <p:spPr bwMode="auto">
              <a:xfrm>
                <a:off x="3580293" y="3401800"/>
                <a:ext cx="28821" cy="13081"/>
              </a:xfrm>
              <a:custGeom>
                <a:avLst/>
                <a:gdLst>
                  <a:gd name="T0" fmla="*/ 19 w 30"/>
                  <a:gd name="T1" fmla="*/ 15 h 15"/>
                  <a:gd name="T2" fmla="*/ 26 w 30"/>
                  <a:gd name="T3" fmla="*/ 13 h 15"/>
                  <a:gd name="T4" fmla="*/ 30 w 30"/>
                  <a:gd name="T5" fmla="*/ 7 h 15"/>
                  <a:gd name="T6" fmla="*/ 30 w 30"/>
                  <a:gd name="T7" fmla="*/ 7 h 15"/>
                  <a:gd name="T8" fmla="*/ 28 w 30"/>
                  <a:gd name="T9" fmla="*/ 5 h 15"/>
                  <a:gd name="T10" fmla="*/ 15 w 30"/>
                  <a:gd name="T11" fmla="*/ 0 h 15"/>
                  <a:gd name="T12" fmla="*/ 0 w 30"/>
                  <a:gd name="T13" fmla="*/ 4 h 15"/>
                  <a:gd name="T14" fmla="*/ 4 w 30"/>
                  <a:gd name="T15" fmla="*/ 9 h 15"/>
                  <a:gd name="T16" fmla="*/ 11 w 30"/>
                  <a:gd name="T17" fmla="*/ 11 h 15"/>
                  <a:gd name="T18" fmla="*/ 19 w 30"/>
                  <a:gd name="T1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5">
                    <a:moveTo>
                      <a:pt x="19" y="15"/>
                    </a:moveTo>
                    <a:lnTo>
                      <a:pt x="26" y="13"/>
                    </a:lnTo>
                    <a:lnTo>
                      <a:pt x="30" y="7"/>
                    </a:lnTo>
                    <a:lnTo>
                      <a:pt x="30" y="7"/>
                    </a:lnTo>
                    <a:lnTo>
                      <a:pt x="28" y="5"/>
                    </a:lnTo>
                    <a:lnTo>
                      <a:pt x="15" y="0"/>
                    </a:lnTo>
                    <a:lnTo>
                      <a:pt x="0" y="4"/>
                    </a:lnTo>
                    <a:lnTo>
                      <a:pt x="4" y="9"/>
                    </a:lnTo>
                    <a:lnTo>
                      <a:pt x="11" y="11"/>
                    </a:lnTo>
                    <a:lnTo>
                      <a:pt x="19"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7" name="Freeform 47">
                <a:extLst>
                  <a:ext uri="{FF2B5EF4-FFF2-40B4-BE49-F238E27FC236}">
                    <a16:creationId xmlns:a16="http://schemas.microsoft.com/office/drawing/2014/main" id="{F11D884B-9F8D-8759-45E7-8AE5EC83CE15}"/>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8" name="Freeform 48">
                <a:extLst>
                  <a:ext uri="{FF2B5EF4-FFF2-40B4-BE49-F238E27FC236}">
                    <a16:creationId xmlns:a16="http://schemas.microsoft.com/office/drawing/2014/main" id="{741B0F70-5FAA-356B-B8D1-2E578419FE65}"/>
                  </a:ext>
                </a:extLst>
              </p:cNvPr>
              <p:cNvSpPr>
                <a:spLocks/>
              </p:cNvSpPr>
              <p:nvPr/>
            </p:nvSpPr>
            <p:spPr bwMode="auto">
              <a:xfrm>
                <a:off x="3646581" y="3422728"/>
                <a:ext cx="14410" cy="13081"/>
              </a:xfrm>
              <a:custGeom>
                <a:avLst/>
                <a:gdLst>
                  <a:gd name="T0" fmla="*/ 14 w 15"/>
                  <a:gd name="T1" fmla="*/ 15 h 15"/>
                  <a:gd name="T2" fmla="*/ 15 w 15"/>
                  <a:gd name="T3" fmla="*/ 13 h 15"/>
                  <a:gd name="T4" fmla="*/ 14 w 15"/>
                  <a:gd name="T5" fmla="*/ 8 h 15"/>
                  <a:gd name="T6" fmla="*/ 8 w 15"/>
                  <a:gd name="T7" fmla="*/ 0 h 15"/>
                  <a:gd name="T8" fmla="*/ 2 w 15"/>
                  <a:gd name="T9" fmla="*/ 8 h 15"/>
                  <a:gd name="T10" fmla="*/ 0 w 15"/>
                  <a:gd name="T11" fmla="*/ 10 h 15"/>
                  <a:gd name="T12" fmla="*/ 8 w 15"/>
                  <a:gd name="T13" fmla="*/ 15 h 15"/>
                  <a:gd name="T14" fmla="*/ 14 w 15"/>
                  <a:gd name="T15" fmla="*/ 15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5">
                    <a:moveTo>
                      <a:pt x="14" y="15"/>
                    </a:moveTo>
                    <a:lnTo>
                      <a:pt x="15" y="13"/>
                    </a:lnTo>
                    <a:lnTo>
                      <a:pt x="14" y="8"/>
                    </a:lnTo>
                    <a:lnTo>
                      <a:pt x="8" y="0"/>
                    </a:lnTo>
                    <a:lnTo>
                      <a:pt x="2" y="8"/>
                    </a:lnTo>
                    <a:lnTo>
                      <a:pt x="0" y="10"/>
                    </a:lnTo>
                    <a:lnTo>
                      <a:pt x="8" y="15"/>
                    </a:lnTo>
                    <a:lnTo>
                      <a:pt x="14"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9" name="Freeform 71">
                <a:extLst>
                  <a:ext uri="{FF2B5EF4-FFF2-40B4-BE49-F238E27FC236}">
                    <a16:creationId xmlns:a16="http://schemas.microsoft.com/office/drawing/2014/main" id="{5415E64B-C2FF-4B5C-594C-B6E9C4BAF045}"/>
                  </a:ext>
                </a:extLst>
              </p:cNvPr>
              <p:cNvSpPr>
                <a:spLocks/>
              </p:cNvSpPr>
              <p:nvPr/>
            </p:nvSpPr>
            <p:spPr bwMode="auto">
              <a:xfrm>
                <a:off x="3389116" y="3081761"/>
                <a:ext cx="464013" cy="372361"/>
              </a:xfrm>
              <a:custGeom>
                <a:avLst/>
                <a:gdLst>
                  <a:gd name="T0" fmla="*/ 411 w 483"/>
                  <a:gd name="T1" fmla="*/ 263 h 427"/>
                  <a:gd name="T2" fmla="*/ 402 w 483"/>
                  <a:gd name="T3" fmla="*/ 216 h 427"/>
                  <a:gd name="T4" fmla="*/ 233 w 483"/>
                  <a:gd name="T5" fmla="*/ 213 h 427"/>
                  <a:gd name="T6" fmla="*/ 236 w 483"/>
                  <a:gd name="T7" fmla="*/ 183 h 427"/>
                  <a:gd name="T8" fmla="*/ 244 w 483"/>
                  <a:gd name="T9" fmla="*/ 154 h 427"/>
                  <a:gd name="T10" fmla="*/ 248 w 483"/>
                  <a:gd name="T11" fmla="*/ 132 h 427"/>
                  <a:gd name="T12" fmla="*/ 265 w 483"/>
                  <a:gd name="T13" fmla="*/ 102 h 427"/>
                  <a:gd name="T14" fmla="*/ 263 w 483"/>
                  <a:gd name="T15" fmla="*/ 90 h 427"/>
                  <a:gd name="T16" fmla="*/ 285 w 483"/>
                  <a:gd name="T17" fmla="*/ 73 h 427"/>
                  <a:gd name="T18" fmla="*/ 267 w 483"/>
                  <a:gd name="T19" fmla="*/ 55 h 427"/>
                  <a:gd name="T20" fmla="*/ 263 w 483"/>
                  <a:gd name="T21" fmla="*/ 43 h 427"/>
                  <a:gd name="T22" fmla="*/ 265 w 483"/>
                  <a:gd name="T23" fmla="*/ 13 h 427"/>
                  <a:gd name="T24" fmla="*/ 257 w 483"/>
                  <a:gd name="T25" fmla="*/ 0 h 427"/>
                  <a:gd name="T26" fmla="*/ 20 w 483"/>
                  <a:gd name="T27" fmla="*/ 137 h 427"/>
                  <a:gd name="T28" fmla="*/ 35 w 483"/>
                  <a:gd name="T29" fmla="*/ 179 h 427"/>
                  <a:gd name="T30" fmla="*/ 52 w 483"/>
                  <a:gd name="T31" fmla="*/ 213 h 427"/>
                  <a:gd name="T32" fmla="*/ 52 w 483"/>
                  <a:gd name="T33" fmla="*/ 246 h 427"/>
                  <a:gd name="T34" fmla="*/ 41 w 483"/>
                  <a:gd name="T35" fmla="*/ 288 h 427"/>
                  <a:gd name="T36" fmla="*/ 33 w 483"/>
                  <a:gd name="T37" fmla="*/ 335 h 427"/>
                  <a:gd name="T38" fmla="*/ 28 w 483"/>
                  <a:gd name="T39" fmla="*/ 354 h 427"/>
                  <a:gd name="T40" fmla="*/ 75 w 483"/>
                  <a:gd name="T41" fmla="*/ 354 h 427"/>
                  <a:gd name="T42" fmla="*/ 84 w 483"/>
                  <a:gd name="T43" fmla="*/ 340 h 427"/>
                  <a:gd name="T44" fmla="*/ 90 w 483"/>
                  <a:gd name="T45" fmla="*/ 357 h 427"/>
                  <a:gd name="T46" fmla="*/ 171 w 483"/>
                  <a:gd name="T47" fmla="*/ 378 h 427"/>
                  <a:gd name="T48" fmla="*/ 184 w 483"/>
                  <a:gd name="T49" fmla="*/ 357 h 427"/>
                  <a:gd name="T50" fmla="*/ 214 w 483"/>
                  <a:gd name="T51" fmla="*/ 354 h 427"/>
                  <a:gd name="T52" fmla="*/ 242 w 483"/>
                  <a:gd name="T53" fmla="*/ 365 h 427"/>
                  <a:gd name="T54" fmla="*/ 272 w 483"/>
                  <a:gd name="T55" fmla="*/ 371 h 427"/>
                  <a:gd name="T56" fmla="*/ 276 w 483"/>
                  <a:gd name="T57" fmla="*/ 387 h 427"/>
                  <a:gd name="T58" fmla="*/ 297 w 483"/>
                  <a:gd name="T59" fmla="*/ 406 h 427"/>
                  <a:gd name="T60" fmla="*/ 332 w 483"/>
                  <a:gd name="T61" fmla="*/ 412 h 427"/>
                  <a:gd name="T62" fmla="*/ 351 w 483"/>
                  <a:gd name="T63" fmla="*/ 391 h 427"/>
                  <a:gd name="T64" fmla="*/ 370 w 483"/>
                  <a:gd name="T65" fmla="*/ 416 h 427"/>
                  <a:gd name="T66" fmla="*/ 389 w 483"/>
                  <a:gd name="T67" fmla="*/ 391 h 427"/>
                  <a:gd name="T68" fmla="*/ 396 w 483"/>
                  <a:gd name="T69" fmla="*/ 374 h 427"/>
                  <a:gd name="T70" fmla="*/ 415 w 483"/>
                  <a:gd name="T71" fmla="*/ 387 h 427"/>
                  <a:gd name="T72" fmla="*/ 443 w 483"/>
                  <a:gd name="T73" fmla="*/ 399 h 427"/>
                  <a:gd name="T74" fmla="*/ 455 w 483"/>
                  <a:gd name="T75" fmla="*/ 414 h 427"/>
                  <a:gd name="T76" fmla="*/ 473 w 483"/>
                  <a:gd name="T77" fmla="*/ 418 h 427"/>
                  <a:gd name="T78" fmla="*/ 483 w 483"/>
                  <a:gd name="T79" fmla="*/ 395 h 427"/>
                  <a:gd name="T80" fmla="*/ 447 w 483"/>
                  <a:gd name="T81" fmla="*/ 378 h 427"/>
                  <a:gd name="T82" fmla="*/ 417 w 483"/>
                  <a:gd name="T83" fmla="*/ 357 h 427"/>
                  <a:gd name="T84" fmla="*/ 430 w 483"/>
                  <a:gd name="T85" fmla="*/ 348 h 427"/>
                  <a:gd name="T86" fmla="*/ 445 w 483"/>
                  <a:gd name="T87" fmla="*/ 331 h 427"/>
                  <a:gd name="T88" fmla="*/ 426 w 483"/>
                  <a:gd name="T89" fmla="*/ 312 h 427"/>
                  <a:gd name="T90" fmla="*/ 406 w 483"/>
                  <a:gd name="T91" fmla="*/ 322 h 427"/>
                  <a:gd name="T92" fmla="*/ 417 w 483"/>
                  <a:gd name="T93" fmla="*/ 299 h 427"/>
                  <a:gd name="T94" fmla="*/ 391 w 483"/>
                  <a:gd name="T95" fmla="*/ 307 h 427"/>
                  <a:gd name="T96" fmla="*/ 346 w 483"/>
                  <a:gd name="T97" fmla="*/ 299 h 427"/>
                  <a:gd name="T98" fmla="*/ 383 w 483"/>
                  <a:gd name="T99" fmla="*/ 282 h 427"/>
                  <a:gd name="T100" fmla="*/ 411 w 483"/>
                  <a:gd name="T101" fmla="*/ 295 h 427"/>
                  <a:gd name="T102" fmla="*/ 424 w 483"/>
                  <a:gd name="T103" fmla="*/ 292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83" h="427">
                    <a:moveTo>
                      <a:pt x="421" y="288"/>
                    </a:moveTo>
                    <a:lnTo>
                      <a:pt x="417" y="282"/>
                    </a:lnTo>
                    <a:lnTo>
                      <a:pt x="417" y="278"/>
                    </a:lnTo>
                    <a:lnTo>
                      <a:pt x="413" y="271"/>
                    </a:lnTo>
                    <a:lnTo>
                      <a:pt x="411" y="263"/>
                    </a:lnTo>
                    <a:lnTo>
                      <a:pt x="402" y="256"/>
                    </a:lnTo>
                    <a:lnTo>
                      <a:pt x="398" y="248"/>
                    </a:lnTo>
                    <a:lnTo>
                      <a:pt x="394" y="241"/>
                    </a:lnTo>
                    <a:lnTo>
                      <a:pt x="398" y="230"/>
                    </a:lnTo>
                    <a:lnTo>
                      <a:pt x="402" y="216"/>
                    </a:lnTo>
                    <a:lnTo>
                      <a:pt x="404" y="209"/>
                    </a:lnTo>
                    <a:lnTo>
                      <a:pt x="402" y="207"/>
                    </a:lnTo>
                    <a:lnTo>
                      <a:pt x="317" y="214"/>
                    </a:lnTo>
                    <a:lnTo>
                      <a:pt x="227" y="218"/>
                    </a:lnTo>
                    <a:lnTo>
                      <a:pt x="233" y="213"/>
                    </a:lnTo>
                    <a:lnTo>
                      <a:pt x="229" y="205"/>
                    </a:lnTo>
                    <a:lnTo>
                      <a:pt x="229" y="198"/>
                    </a:lnTo>
                    <a:lnTo>
                      <a:pt x="225" y="190"/>
                    </a:lnTo>
                    <a:lnTo>
                      <a:pt x="235" y="188"/>
                    </a:lnTo>
                    <a:lnTo>
                      <a:pt x="236" y="183"/>
                    </a:lnTo>
                    <a:lnTo>
                      <a:pt x="231" y="177"/>
                    </a:lnTo>
                    <a:lnTo>
                      <a:pt x="238" y="177"/>
                    </a:lnTo>
                    <a:lnTo>
                      <a:pt x="236" y="162"/>
                    </a:lnTo>
                    <a:lnTo>
                      <a:pt x="242" y="156"/>
                    </a:lnTo>
                    <a:lnTo>
                      <a:pt x="244" y="154"/>
                    </a:lnTo>
                    <a:lnTo>
                      <a:pt x="236" y="154"/>
                    </a:lnTo>
                    <a:lnTo>
                      <a:pt x="244" y="149"/>
                    </a:lnTo>
                    <a:lnTo>
                      <a:pt x="246" y="143"/>
                    </a:lnTo>
                    <a:lnTo>
                      <a:pt x="252" y="136"/>
                    </a:lnTo>
                    <a:lnTo>
                      <a:pt x="248" y="132"/>
                    </a:lnTo>
                    <a:lnTo>
                      <a:pt x="250" y="126"/>
                    </a:lnTo>
                    <a:lnTo>
                      <a:pt x="255" y="122"/>
                    </a:lnTo>
                    <a:lnTo>
                      <a:pt x="272" y="105"/>
                    </a:lnTo>
                    <a:lnTo>
                      <a:pt x="272" y="104"/>
                    </a:lnTo>
                    <a:lnTo>
                      <a:pt x="265" y="102"/>
                    </a:lnTo>
                    <a:lnTo>
                      <a:pt x="272" y="102"/>
                    </a:lnTo>
                    <a:lnTo>
                      <a:pt x="272" y="98"/>
                    </a:lnTo>
                    <a:lnTo>
                      <a:pt x="278" y="90"/>
                    </a:lnTo>
                    <a:lnTo>
                      <a:pt x="270" y="92"/>
                    </a:lnTo>
                    <a:lnTo>
                      <a:pt x="263" y="90"/>
                    </a:lnTo>
                    <a:lnTo>
                      <a:pt x="267" y="85"/>
                    </a:lnTo>
                    <a:lnTo>
                      <a:pt x="274" y="81"/>
                    </a:lnTo>
                    <a:lnTo>
                      <a:pt x="280" y="75"/>
                    </a:lnTo>
                    <a:lnTo>
                      <a:pt x="285" y="75"/>
                    </a:lnTo>
                    <a:lnTo>
                      <a:pt x="285" y="73"/>
                    </a:lnTo>
                    <a:lnTo>
                      <a:pt x="285" y="72"/>
                    </a:lnTo>
                    <a:lnTo>
                      <a:pt x="278" y="70"/>
                    </a:lnTo>
                    <a:lnTo>
                      <a:pt x="276" y="64"/>
                    </a:lnTo>
                    <a:lnTo>
                      <a:pt x="270" y="60"/>
                    </a:lnTo>
                    <a:lnTo>
                      <a:pt x="267" y="55"/>
                    </a:lnTo>
                    <a:lnTo>
                      <a:pt x="267" y="53"/>
                    </a:lnTo>
                    <a:lnTo>
                      <a:pt x="274" y="55"/>
                    </a:lnTo>
                    <a:lnTo>
                      <a:pt x="268" y="47"/>
                    </a:lnTo>
                    <a:lnTo>
                      <a:pt x="274" y="42"/>
                    </a:lnTo>
                    <a:lnTo>
                      <a:pt x="263" y="43"/>
                    </a:lnTo>
                    <a:lnTo>
                      <a:pt x="261" y="40"/>
                    </a:lnTo>
                    <a:lnTo>
                      <a:pt x="268" y="30"/>
                    </a:lnTo>
                    <a:lnTo>
                      <a:pt x="261" y="26"/>
                    </a:lnTo>
                    <a:lnTo>
                      <a:pt x="259" y="19"/>
                    </a:lnTo>
                    <a:lnTo>
                      <a:pt x="265" y="13"/>
                    </a:lnTo>
                    <a:lnTo>
                      <a:pt x="265" y="6"/>
                    </a:lnTo>
                    <a:lnTo>
                      <a:pt x="259" y="6"/>
                    </a:lnTo>
                    <a:lnTo>
                      <a:pt x="253" y="10"/>
                    </a:lnTo>
                    <a:lnTo>
                      <a:pt x="253" y="4"/>
                    </a:lnTo>
                    <a:lnTo>
                      <a:pt x="257" y="0"/>
                    </a:lnTo>
                    <a:lnTo>
                      <a:pt x="111" y="8"/>
                    </a:lnTo>
                    <a:lnTo>
                      <a:pt x="0" y="11"/>
                    </a:lnTo>
                    <a:lnTo>
                      <a:pt x="3" y="120"/>
                    </a:lnTo>
                    <a:lnTo>
                      <a:pt x="17" y="132"/>
                    </a:lnTo>
                    <a:lnTo>
                      <a:pt x="20" y="137"/>
                    </a:lnTo>
                    <a:lnTo>
                      <a:pt x="26" y="152"/>
                    </a:lnTo>
                    <a:lnTo>
                      <a:pt x="24" y="162"/>
                    </a:lnTo>
                    <a:lnTo>
                      <a:pt x="30" y="169"/>
                    </a:lnTo>
                    <a:lnTo>
                      <a:pt x="33" y="177"/>
                    </a:lnTo>
                    <a:lnTo>
                      <a:pt x="35" y="179"/>
                    </a:lnTo>
                    <a:lnTo>
                      <a:pt x="39" y="184"/>
                    </a:lnTo>
                    <a:lnTo>
                      <a:pt x="39" y="192"/>
                    </a:lnTo>
                    <a:lnTo>
                      <a:pt x="50" y="205"/>
                    </a:lnTo>
                    <a:lnTo>
                      <a:pt x="52" y="207"/>
                    </a:lnTo>
                    <a:lnTo>
                      <a:pt x="52" y="213"/>
                    </a:lnTo>
                    <a:lnTo>
                      <a:pt x="54" y="220"/>
                    </a:lnTo>
                    <a:lnTo>
                      <a:pt x="50" y="226"/>
                    </a:lnTo>
                    <a:lnTo>
                      <a:pt x="54" y="231"/>
                    </a:lnTo>
                    <a:lnTo>
                      <a:pt x="50" y="239"/>
                    </a:lnTo>
                    <a:lnTo>
                      <a:pt x="52" y="246"/>
                    </a:lnTo>
                    <a:lnTo>
                      <a:pt x="49" y="252"/>
                    </a:lnTo>
                    <a:lnTo>
                      <a:pt x="47" y="260"/>
                    </a:lnTo>
                    <a:lnTo>
                      <a:pt x="41" y="267"/>
                    </a:lnTo>
                    <a:lnTo>
                      <a:pt x="39" y="275"/>
                    </a:lnTo>
                    <a:lnTo>
                      <a:pt x="41" y="288"/>
                    </a:lnTo>
                    <a:lnTo>
                      <a:pt x="35" y="295"/>
                    </a:lnTo>
                    <a:lnTo>
                      <a:pt x="39" y="303"/>
                    </a:lnTo>
                    <a:lnTo>
                      <a:pt x="43" y="320"/>
                    </a:lnTo>
                    <a:lnTo>
                      <a:pt x="41" y="327"/>
                    </a:lnTo>
                    <a:lnTo>
                      <a:pt x="33" y="335"/>
                    </a:lnTo>
                    <a:lnTo>
                      <a:pt x="33" y="335"/>
                    </a:lnTo>
                    <a:lnTo>
                      <a:pt x="33" y="335"/>
                    </a:lnTo>
                    <a:lnTo>
                      <a:pt x="35" y="342"/>
                    </a:lnTo>
                    <a:lnTo>
                      <a:pt x="33" y="350"/>
                    </a:lnTo>
                    <a:lnTo>
                      <a:pt x="28" y="354"/>
                    </a:lnTo>
                    <a:lnTo>
                      <a:pt x="26" y="361"/>
                    </a:lnTo>
                    <a:lnTo>
                      <a:pt x="33" y="367"/>
                    </a:lnTo>
                    <a:lnTo>
                      <a:pt x="39" y="361"/>
                    </a:lnTo>
                    <a:lnTo>
                      <a:pt x="73" y="357"/>
                    </a:lnTo>
                    <a:lnTo>
                      <a:pt x="75" y="354"/>
                    </a:lnTo>
                    <a:lnTo>
                      <a:pt x="67" y="350"/>
                    </a:lnTo>
                    <a:lnTo>
                      <a:pt x="75" y="344"/>
                    </a:lnTo>
                    <a:lnTo>
                      <a:pt x="77" y="327"/>
                    </a:lnTo>
                    <a:lnTo>
                      <a:pt x="82" y="333"/>
                    </a:lnTo>
                    <a:lnTo>
                      <a:pt x="84" y="340"/>
                    </a:lnTo>
                    <a:lnTo>
                      <a:pt x="84" y="346"/>
                    </a:lnTo>
                    <a:lnTo>
                      <a:pt x="79" y="350"/>
                    </a:lnTo>
                    <a:lnTo>
                      <a:pt x="77" y="354"/>
                    </a:lnTo>
                    <a:lnTo>
                      <a:pt x="82" y="355"/>
                    </a:lnTo>
                    <a:lnTo>
                      <a:pt x="90" y="357"/>
                    </a:lnTo>
                    <a:lnTo>
                      <a:pt x="103" y="359"/>
                    </a:lnTo>
                    <a:lnTo>
                      <a:pt x="118" y="365"/>
                    </a:lnTo>
                    <a:lnTo>
                      <a:pt x="126" y="369"/>
                    </a:lnTo>
                    <a:lnTo>
                      <a:pt x="137" y="374"/>
                    </a:lnTo>
                    <a:lnTo>
                      <a:pt x="171" y="378"/>
                    </a:lnTo>
                    <a:lnTo>
                      <a:pt x="178" y="378"/>
                    </a:lnTo>
                    <a:lnTo>
                      <a:pt x="188" y="372"/>
                    </a:lnTo>
                    <a:lnTo>
                      <a:pt x="195" y="372"/>
                    </a:lnTo>
                    <a:lnTo>
                      <a:pt x="189" y="363"/>
                    </a:lnTo>
                    <a:lnTo>
                      <a:pt x="184" y="357"/>
                    </a:lnTo>
                    <a:lnTo>
                      <a:pt x="191" y="355"/>
                    </a:lnTo>
                    <a:lnTo>
                      <a:pt x="193" y="354"/>
                    </a:lnTo>
                    <a:lnTo>
                      <a:pt x="201" y="350"/>
                    </a:lnTo>
                    <a:lnTo>
                      <a:pt x="214" y="346"/>
                    </a:lnTo>
                    <a:lnTo>
                      <a:pt x="214" y="354"/>
                    </a:lnTo>
                    <a:lnTo>
                      <a:pt x="214" y="357"/>
                    </a:lnTo>
                    <a:lnTo>
                      <a:pt x="220" y="355"/>
                    </a:lnTo>
                    <a:lnTo>
                      <a:pt x="235" y="354"/>
                    </a:lnTo>
                    <a:lnTo>
                      <a:pt x="236" y="361"/>
                    </a:lnTo>
                    <a:lnTo>
                      <a:pt x="242" y="365"/>
                    </a:lnTo>
                    <a:lnTo>
                      <a:pt x="246" y="374"/>
                    </a:lnTo>
                    <a:lnTo>
                      <a:pt x="253" y="374"/>
                    </a:lnTo>
                    <a:lnTo>
                      <a:pt x="267" y="378"/>
                    </a:lnTo>
                    <a:lnTo>
                      <a:pt x="270" y="372"/>
                    </a:lnTo>
                    <a:lnTo>
                      <a:pt x="272" y="371"/>
                    </a:lnTo>
                    <a:lnTo>
                      <a:pt x="272" y="367"/>
                    </a:lnTo>
                    <a:lnTo>
                      <a:pt x="274" y="372"/>
                    </a:lnTo>
                    <a:lnTo>
                      <a:pt x="272" y="374"/>
                    </a:lnTo>
                    <a:lnTo>
                      <a:pt x="272" y="380"/>
                    </a:lnTo>
                    <a:lnTo>
                      <a:pt x="276" y="387"/>
                    </a:lnTo>
                    <a:lnTo>
                      <a:pt x="283" y="391"/>
                    </a:lnTo>
                    <a:lnTo>
                      <a:pt x="287" y="399"/>
                    </a:lnTo>
                    <a:lnTo>
                      <a:pt x="285" y="406"/>
                    </a:lnTo>
                    <a:lnTo>
                      <a:pt x="289" y="410"/>
                    </a:lnTo>
                    <a:lnTo>
                      <a:pt x="297" y="406"/>
                    </a:lnTo>
                    <a:lnTo>
                      <a:pt x="310" y="416"/>
                    </a:lnTo>
                    <a:lnTo>
                      <a:pt x="317" y="412"/>
                    </a:lnTo>
                    <a:lnTo>
                      <a:pt x="319" y="412"/>
                    </a:lnTo>
                    <a:lnTo>
                      <a:pt x="327" y="416"/>
                    </a:lnTo>
                    <a:lnTo>
                      <a:pt x="332" y="412"/>
                    </a:lnTo>
                    <a:lnTo>
                      <a:pt x="332" y="402"/>
                    </a:lnTo>
                    <a:lnTo>
                      <a:pt x="334" y="395"/>
                    </a:lnTo>
                    <a:lnTo>
                      <a:pt x="342" y="395"/>
                    </a:lnTo>
                    <a:lnTo>
                      <a:pt x="347" y="393"/>
                    </a:lnTo>
                    <a:lnTo>
                      <a:pt x="351" y="391"/>
                    </a:lnTo>
                    <a:lnTo>
                      <a:pt x="355" y="399"/>
                    </a:lnTo>
                    <a:lnTo>
                      <a:pt x="361" y="395"/>
                    </a:lnTo>
                    <a:lnTo>
                      <a:pt x="368" y="399"/>
                    </a:lnTo>
                    <a:lnTo>
                      <a:pt x="368" y="408"/>
                    </a:lnTo>
                    <a:lnTo>
                      <a:pt x="370" y="416"/>
                    </a:lnTo>
                    <a:lnTo>
                      <a:pt x="377" y="412"/>
                    </a:lnTo>
                    <a:lnTo>
                      <a:pt x="383" y="406"/>
                    </a:lnTo>
                    <a:lnTo>
                      <a:pt x="387" y="401"/>
                    </a:lnTo>
                    <a:lnTo>
                      <a:pt x="381" y="393"/>
                    </a:lnTo>
                    <a:lnTo>
                      <a:pt x="389" y="391"/>
                    </a:lnTo>
                    <a:lnTo>
                      <a:pt x="387" y="378"/>
                    </a:lnTo>
                    <a:lnTo>
                      <a:pt x="372" y="371"/>
                    </a:lnTo>
                    <a:lnTo>
                      <a:pt x="372" y="365"/>
                    </a:lnTo>
                    <a:lnTo>
                      <a:pt x="372" y="363"/>
                    </a:lnTo>
                    <a:lnTo>
                      <a:pt x="396" y="374"/>
                    </a:lnTo>
                    <a:lnTo>
                      <a:pt x="404" y="374"/>
                    </a:lnTo>
                    <a:lnTo>
                      <a:pt x="409" y="378"/>
                    </a:lnTo>
                    <a:lnTo>
                      <a:pt x="413" y="380"/>
                    </a:lnTo>
                    <a:lnTo>
                      <a:pt x="409" y="387"/>
                    </a:lnTo>
                    <a:lnTo>
                      <a:pt x="415" y="387"/>
                    </a:lnTo>
                    <a:lnTo>
                      <a:pt x="423" y="386"/>
                    </a:lnTo>
                    <a:lnTo>
                      <a:pt x="426" y="393"/>
                    </a:lnTo>
                    <a:lnTo>
                      <a:pt x="436" y="395"/>
                    </a:lnTo>
                    <a:lnTo>
                      <a:pt x="441" y="393"/>
                    </a:lnTo>
                    <a:lnTo>
                      <a:pt x="443" y="399"/>
                    </a:lnTo>
                    <a:lnTo>
                      <a:pt x="449" y="406"/>
                    </a:lnTo>
                    <a:lnTo>
                      <a:pt x="455" y="408"/>
                    </a:lnTo>
                    <a:lnTo>
                      <a:pt x="456" y="399"/>
                    </a:lnTo>
                    <a:lnTo>
                      <a:pt x="458" y="406"/>
                    </a:lnTo>
                    <a:lnTo>
                      <a:pt x="455" y="414"/>
                    </a:lnTo>
                    <a:lnTo>
                      <a:pt x="449" y="427"/>
                    </a:lnTo>
                    <a:lnTo>
                      <a:pt x="456" y="421"/>
                    </a:lnTo>
                    <a:lnTo>
                      <a:pt x="458" y="414"/>
                    </a:lnTo>
                    <a:lnTo>
                      <a:pt x="464" y="406"/>
                    </a:lnTo>
                    <a:lnTo>
                      <a:pt x="473" y="418"/>
                    </a:lnTo>
                    <a:lnTo>
                      <a:pt x="473" y="412"/>
                    </a:lnTo>
                    <a:lnTo>
                      <a:pt x="477" y="404"/>
                    </a:lnTo>
                    <a:lnTo>
                      <a:pt x="477" y="401"/>
                    </a:lnTo>
                    <a:lnTo>
                      <a:pt x="483" y="399"/>
                    </a:lnTo>
                    <a:lnTo>
                      <a:pt x="483" y="395"/>
                    </a:lnTo>
                    <a:lnTo>
                      <a:pt x="475" y="393"/>
                    </a:lnTo>
                    <a:lnTo>
                      <a:pt x="473" y="387"/>
                    </a:lnTo>
                    <a:lnTo>
                      <a:pt x="468" y="384"/>
                    </a:lnTo>
                    <a:lnTo>
                      <a:pt x="453" y="382"/>
                    </a:lnTo>
                    <a:lnTo>
                      <a:pt x="447" y="378"/>
                    </a:lnTo>
                    <a:lnTo>
                      <a:pt x="438" y="378"/>
                    </a:lnTo>
                    <a:lnTo>
                      <a:pt x="434" y="371"/>
                    </a:lnTo>
                    <a:lnTo>
                      <a:pt x="426" y="367"/>
                    </a:lnTo>
                    <a:lnTo>
                      <a:pt x="419" y="365"/>
                    </a:lnTo>
                    <a:lnTo>
                      <a:pt x="417" y="357"/>
                    </a:lnTo>
                    <a:lnTo>
                      <a:pt x="423" y="355"/>
                    </a:lnTo>
                    <a:lnTo>
                      <a:pt x="421" y="352"/>
                    </a:lnTo>
                    <a:lnTo>
                      <a:pt x="428" y="350"/>
                    </a:lnTo>
                    <a:lnTo>
                      <a:pt x="436" y="354"/>
                    </a:lnTo>
                    <a:lnTo>
                      <a:pt x="430" y="348"/>
                    </a:lnTo>
                    <a:lnTo>
                      <a:pt x="426" y="340"/>
                    </a:lnTo>
                    <a:lnTo>
                      <a:pt x="434" y="335"/>
                    </a:lnTo>
                    <a:lnTo>
                      <a:pt x="441" y="335"/>
                    </a:lnTo>
                    <a:lnTo>
                      <a:pt x="443" y="337"/>
                    </a:lnTo>
                    <a:lnTo>
                      <a:pt x="445" y="331"/>
                    </a:lnTo>
                    <a:lnTo>
                      <a:pt x="445" y="324"/>
                    </a:lnTo>
                    <a:lnTo>
                      <a:pt x="440" y="320"/>
                    </a:lnTo>
                    <a:lnTo>
                      <a:pt x="438" y="312"/>
                    </a:lnTo>
                    <a:lnTo>
                      <a:pt x="436" y="307"/>
                    </a:lnTo>
                    <a:lnTo>
                      <a:pt x="426" y="312"/>
                    </a:lnTo>
                    <a:lnTo>
                      <a:pt x="424" y="320"/>
                    </a:lnTo>
                    <a:lnTo>
                      <a:pt x="423" y="327"/>
                    </a:lnTo>
                    <a:lnTo>
                      <a:pt x="415" y="327"/>
                    </a:lnTo>
                    <a:lnTo>
                      <a:pt x="413" y="320"/>
                    </a:lnTo>
                    <a:lnTo>
                      <a:pt x="406" y="322"/>
                    </a:lnTo>
                    <a:lnTo>
                      <a:pt x="400" y="318"/>
                    </a:lnTo>
                    <a:lnTo>
                      <a:pt x="400" y="316"/>
                    </a:lnTo>
                    <a:lnTo>
                      <a:pt x="415" y="307"/>
                    </a:lnTo>
                    <a:lnTo>
                      <a:pt x="417" y="299"/>
                    </a:lnTo>
                    <a:lnTo>
                      <a:pt x="417" y="299"/>
                    </a:lnTo>
                    <a:lnTo>
                      <a:pt x="409" y="303"/>
                    </a:lnTo>
                    <a:lnTo>
                      <a:pt x="409" y="297"/>
                    </a:lnTo>
                    <a:lnTo>
                      <a:pt x="404" y="303"/>
                    </a:lnTo>
                    <a:lnTo>
                      <a:pt x="398" y="299"/>
                    </a:lnTo>
                    <a:lnTo>
                      <a:pt x="391" y="307"/>
                    </a:lnTo>
                    <a:lnTo>
                      <a:pt x="385" y="308"/>
                    </a:lnTo>
                    <a:lnTo>
                      <a:pt x="364" y="310"/>
                    </a:lnTo>
                    <a:lnTo>
                      <a:pt x="355" y="310"/>
                    </a:lnTo>
                    <a:lnTo>
                      <a:pt x="346" y="307"/>
                    </a:lnTo>
                    <a:lnTo>
                      <a:pt x="346" y="299"/>
                    </a:lnTo>
                    <a:lnTo>
                      <a:pt x="351" y="293"/>
                    </a:lnTo>
                    <a:lnTo>
                      <a:pt x="361" y="278"/>
                    </a:lnTo>
                    <a:lnTo>
                      <a:pt x="366" y="277"/>
                    </a:lnTo>
                    <a:lnTo>
                      <a:pt x="376" y="278"/>
                    </a:lnTo>
                    <a:lnTo>
                      <a:pt x="383" y="282"/>
                    </a:lnTo>
                    <a:lnTo>
                      <a:pt x="391" y="288"/>
                    </a:lnTo>
                    <a:lnTo>
                      <a:pt x="396" y="288"/>
                    </a:lnTo>
                    <a:lnTo>
                      <a:pt x="402" y="292"/>
                    </a:lnTo>
                    <a:lnTo>
                      <a:pt x="404" y="290"/>
                    </a:lnTo>
                    <a:lnTo>
                      <a:pt x="411" y="295"/>
                    </a:lnTo>
                    <a:lnTo>
                      <a:pt x="417" y="295"/>
                    </a:lnTo>
                    <a:lnTo>
                      <a:pt x="421" y="295"/>
                    </a:lnTo>
                    <a:lnTo>
                      <a:pt x="421" y="297"/>
                    </a:lnTo>
                    <a:lnTo>
                      <a:pt x="428" y="293"/>
                    </a:lnTo>
                    <a:lnTo>
                      <a:pt x="424" y="292"/>
                    </a:lnTo>
                    <a:lnTo>
                      <a:pt x="421" y="28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56" name="Freeform 72">
              <a:extLst>
                <a:ext uri="{FF2B5EF4-FFF2-40B4-BE49-F238E27FC236}">
                  <a16:creationId xmlns:a16="http://schemas.microsoft.com/office/drawing/2014/main" id="{8132D0A7-7AFA-7F9E-B1D8-71316F1F8EA5}"/>
                </a:ext>
              </a:extLst>
            </p:cNvPr>
            <p:cNvSpPr>
              <a:spLocks/>
            </p:cNvSpPr>
            <p:nvPr/>
          </p:nvSpPr>
          <p:spPr bwMode="auto">
            <a:xfrm>
              <a:off x="6880394" y="2672039"/>
              <a:ext cx="13803" cy="939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7" name="Freeform 73">
              <a:extLst>
                <a:ext uri="{FF2B5EF4-FFF2-40B4-BE49-F238E27FC236}">
                  <a16:creationId xmlns:a16="http://schemas.microsoft.com/office/drawing/2014/main" id="{C0C60E33-95AE-C03F-F4F3-5BCE635A561C}"/>
                </a:ext>
              </a:extLst>
            </p:cNvPr>
            <p:cNvSpPr>
              <a:spLocks/>
            </p:cNvSpPr>
            <p:nvPr/>
          </p:nvSpPr>
          <p:spPr bwMode="auto">
            <a:xfrm>
              <a:off x="6880394" y="2672039"/>
              <a:ext cx="13803" cy="9395"/>
            </a:xfrm>
            <a:custGeom>
              <a:avLst/>
              <a:gdLst>
                <a:gd name="T0" fmla="*/ 8 w 8"/>
                <a:gd name="T1" fmla="*/ 2 h 6"/>
                <a:gd name="T2" fmla="*/ 8 w 8"/>
                <a:gd name="T3" fmla="*/ 0 h 6"/>
                <a:gd name="T4" fmla="*/ 0 w 8"/>
                <a:gd name="T5" fmla="*/ 6 h 6"/>
                <a:gd name="T6" fmla="*/ 8 w 8"/>
                <a:gd name="T7" fmla="*/ 2 h 6"/>
              </a:gdLst>
              <a:ahLst/>
              <a:cxnLst>
                <a:cxn ang="0">
                  <a:pos x="T0" y="T1"/>
                </a:cxn>
                <a:cxn ang="0">
                  <a:pos x="T2" y="T3"/>
                </a:cxn>
                <a:cxn ang="0">
                  <a:pos x="T4" y="T5"/>
                </a:cxn>
                <a:cxn ang="0">
                  <a:pos x="T6" y="T7"/>
                </a:cxn>
              </a:cxnLst>
              <a:rect l="0" t="0" r="r" b="b"/>
              <a:pathLst>
                <a:path w="8" h="6">
                  <a:moveTo>
                    <a:pt x="8" y="2"/>
                  </a:moveTo>
                  <a:lnTo>
                    <a:pt x="8" y="0"/>
                  </a:lnTo>
                  <a:lnTo>
                    <a:pt x="0" y="6"/>
                  </a:lnTo>
                  <a:lnTo>
                    <a:pt x="8"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8" name="Freeform 74">
              <a:extLst>
                <a:ext uri="{FF2B5EF4-FFF2-40B4-BE49-F238E27FC236}">
                  <a16:creationId xmlns:a16="http://schemas.microsoft.com/office/drawing/2014/main" id="{2B070057-B9DE-2F5E-C41E-A0711A4EBBC6}"/>
                </a:ext>
              </a:extLst>
            </p:cNvPr>
            <p:cNvSpPr>
              <a:spLocks/>
            </p:cNvSpPr>
            <p:nvPr/>
          </p:nvSpPr>
          <p:spPr bwMode="auto">
            <a:xfrm>
              <a:off x="6901098" y="2654813"/>
              <a:ext cx="5176" cy="12527"/>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59" name="Freeform 75">
              <a:extLst>
                <a:ext uri="{FF2B5EF4-FFF2-40B4-BE49-F238E27FC236}">
                  <a16:creationId xmlns:a16="http://schemas.microsoft.com/office/drawing/2014/main" id="{AFFE59C3-9EC3-A242-CE0A-4565406D57D1}"/>
                </a:ext>
              </a:extLst>
            </p:cNvPr>
            <p:cNvSpPr>
              <a:spLocks/>
            </p:cNvSpPr>
            <p:nvPr/>
          </p:nvSpPr>
          <p:spPr bwMode="auto">
            <a:xfrm>
              <a:off x="6901098" y="2654813"/>
              <a:ext cx="5176" cy="12527"/>
            </a:xfrm>
            <a:custGeom>
              <a:avLst/>
              <a:gdLst>
                <a:gd name="T0" fmla="*/ 3 w 3"/>
                <a:gd name="T1" fmla="*/ 0 h 8"/>
                <a:gd name="T2" fmla="*/ 0 w 3"/>
                <a:gd name="T3" fmla="*/ 0 h 8"/>
                <a:gd name="T4" fmla="*/ 2 w 3"/>
                <a:gd name="T5" fmla="*/ 8 h 8"/>
                <a:gd name="T6" fmla="*/ 3 w 3"/>
                <a:gd name="T7" fmla="*/ 0 h 8"/>
              </a:gdLst>
              <a:ahLst/>
              <a:cxnLst>
                <a:cxn ang="0">
                  <a:pos x="T0" y="T1"/>
                </a:cxn>
                <a:cxn ang="0">
                  <a:pos x="T2" y="T3"/>
                </a:cxn>
                <a:cxn ang="0">
                  <a:pos x="T4" y="T5"/>
                </a:cxn>
                <a:cxn ang="0">
                  <a:pos x="T6" y="T7"/>
                </a:cxn>
              </a:cxnLst>
              <a:rect l="0" t="0" r="r" b="b"/>
              <a:pathLst>
                <a:path w="3" h="8">
                  <a:moveTo>
                    <a:pt x="3" y="0"/>
                  </a:moveTo>
                  <a:lnTo>
                    <a:pt x="0" y="0"/>
                  </a:lnTo>
                  <a:lnTo>
                    <a:pt x="2" y="8"/>
                  </a:lnTo>
                  <a:lnTo>
                    <a:pt x="3"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60" name="Freeform 76">
              <a:extLst>
                <a:ext uri="{FF2B5EF4-FFF2-40B4-BE49-F238E27FC236}">
                  <a16:creationId xmlns:a16="http://schemas.microsoft.com/office/drawing/2014/main" id="{B2A49200-CB9B-E91E-5920-DB789004BBB5}"/>
                </a:ext>
              </a:extLst>
            </p:cNvPr>
            <p:cNvSpPr>
              <a:spLocks/>
            </p:cNvSpPr>
            <p:nvPr/>
          </p:nvSpPr>
          <p:spPr bwMode="auto">
            <a:xfrm>
              <a:off x="7049471" y="2451223"/>
              <a:ext cx="84538" cy="65775"/>
            </a:xfrm>
            <a:custGeom>
              <a:avLst/>
              <a:gdLst>
                <a:gd name="T0" fmla="*/ 10 w 49"/>
                <a:gd name="T1" fmla="*/ 38 h 42"/>
                <a:gd name="T2" fmla="*/ 15 w 49"/>
                <a:gd name="T3" fmla="*/ 32 h 42"/>
                <a:gd name="T4" fmla="*/ 19 w 49"/>
                <a:gd name="T5" fmla="*/ 27 h 42"/>
                <a:gd name="T6" fmla="*/ 34 w 49"/>
                <a:gd name="T7" fmla="*/ 21 h 42"/>
                <a:gd name="T8" fmla="*/ 40 w 49"/>
                <a:gd name="T9" fmla="*/ 15 h 42"/>
                <a:gd name="T10" fmla="*/ 43 w 49"/>
                <a:gd name="T11" fmla="*/ 8 h 42"/>
                <a:gd name="T12" fmla="*/ 49 w 49"/>
                <a:gd name="T13" fmla="*/ 2 h 42"/>
                <a:gd name="T14" fmla="*/ 47 w 49"/>
                <a:gd name="T15" fmla="*/ 0 h 42"/>
                <a:gd name="T16" fmla="*/ 40 w 49"/>
                <a:gd name="T17" fmla="*/ 4 h 42"/>
                <a:gd name="T18" fmla="*/ 28 w 49"/>
                <a:gd name="T19" fmla="*/ 14 h 42"/>
                <a:gd name="T20" fmla="*/ 13 w 49"/>
                <a:gd name="T21" fmla="*/ 21 h 42"/>
                <a:gd name="T22" fmla="*/ 0 w 49"/>
                <a:gd name="T23" fmla="*/ 31 h 42"/>
                <a:gd name="T24" fmla="*/ 0 w 49"/>
                <a:gd name="T25" fmla="*/ 34 h 42"/>
                <a:gd name="T26" fmla="*/ 2 w 49"/>
                <a:gd name="T27" fmla="*/ 42 h 42"/>
                <a:gd name="T28" fmla="*/ 10 w 49"/>
                <a:gd name="T29" fmla="*/ 3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2">
                  <a:moveTo>
                    <a:pt x="10" y="38"/>
                  </a:moveTo>
                  <a:lnTo>
                    <a:pt x="15" y="32"/>
                  </a:lnTo>
                  <a:lnTo>
                    <a:pt x="19" y="27"/>
                  </a:lnTo>
                  <a:lnTo>
                    <a:pt x="34" y="21"/>
                  </a:lnTo>
                  <a:lnTo>
                    <a:pt x="40" y="15"/>
                  </a:lnTo>
                  <a:lnTo>
                    <a:pt x="43" y="8"/>
                  </a:lnTo>
                  <a:lnTo>
                    <a:pt x="49" y="2"/>
                  </a:lnTo>
                  <a:lnTo>
                    <a:pt x="47" y="0"/>
                  </a:lnTo>
                  <a:lnTo>
                    <a:pt x="40" y="4"/>
                  </a:lnTo>
                  <a:lnTo>
                    <a:pt x="28" y="14"/>
                  </a:lnTo>
                  <a:lnTo>
                    <a:pt x="13" y="21"/>
                  </a:lnTo>
                  <a:lnTo>
                    <a:pt x="0" y="31"/>
                  </a:lnTo>
                  <a:lnTo>
                    <a:pt x="0" y="34"/>
                  </a:lnTo>
                  <a:lnTo>
                    <a:pt x="2" y="42"/>
                  </a:lnTo>
                  <a:lnTo>
                    <a:pt x="10" y="3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61" name="Freeform 80">
              <a:extLst>
                <a:ext uri="{FF2B5EF4-FFF2-40B4-BE49-F238E27FC236}">
                  <a16:creationId xmlns:a16="http://schemas.microsoft.com/office/drawing/2014/main" id="{FBE52780-F270-8FE4-0906-DEB352319CBE}"/>
                </a:ext>
              </a:extLst>
            </p:cNvPr>
            <p:cNvSpPr>
              <a:spLocks/>
            </p:cNvSpPr>
            <p:nvPr/>
          </p:nvSpPr>
          <p:spPr bwMode="auto">
            <a:xfrm>
              <a:off x="6602626" y="2672039"/>
              <a:ext cx="734966" cy="748580"/>
            </a:xfrm>
            <a:custGeom>
              <a:avLst/>
              <a:gdLst>
                <a:gd name="T0" fmla="*/ 41 w 426"/>
                <a:gd name="T1" fmla="*/ 40 h 478"/>
                <a:gd name="T2" fmla="*/ 37 w 426"/>
                <a:gd name="T3" fmla="*/ 109 h 478"/>
                <a:gd name="T4" fmla="*/ 9 w 426"/>
                <a:gd name="T5" fmla="*/ 132 h 478"/>
                <a:gd name="T6" fmla="*/ 0 w 426"/>
                <a:gd name="T7" fmla="*/ 153 h 478"/>
                <a:gd name="T8" fmla="*/ 19 w 426"/>
                <a:gd name="T9" fmla="*/ 173 h 478"/>
                <a:gd name="T10" fmla="*/ 9 w 426"/>
                <a:gd name="T11" fmla="*/ 213 h 478"/>
                <a:gd name="T12" fmla="*/ 9 w 426"/>
                <a:gd name="T13" fmla="*/ 247 h 478"/>
                <a:gd name="T14" fmla="*/ 35 w 426"/>
                <a:gd name="T15" fmla="*/ 264 h 478"/>
                <a:gd name="T16" fmla="*/ 58 w 426"/>
                <a:gd name="T17" fmla="*/ 277 h 478"/>
                <a:gd name="T18" fmla="*/ 86 w 426"/>
                <a:gd name="T19" fmla="*/ 301 h 478"/>
                <a:gd name="T20" fmla="*/ 114 w 426"/>
                <a:gd name="T21" fmla="*/ 320 h 478"/>
                <a:gd name="T22" fmla="*/ 133 w 426"/>
                <a:gd name="T23" fmla="*/ 339 h 478"/>
                <a:gd name="T24" fmla="*/ 137 w 426"/>
                <a:gd name="T25" fmla="*/ 367 h 478"/>
                <a:gd name="T26" fmla="*/ 141 w 426"/>
                <a:gd name="T27" fmla="*/ 382 h 478"/>
                <a:gd name="T28" fmla="*/ 152 w 426"/>
                <a:gd name="T29" fmla="*/ 399 h 478"/>
                <a:gd name="T30" fmla="*/ 150 w 426"/>
                <a:gd name="T31" fmla="*/ 435 h 478"/>
                <a:gd name="T32" fmla="*/ 160 w 426"/>
                <a:gd name="T33" fmla="*/ 457 h 478"/>
                <a:gd name="T34" fmla="*/ 191 w 426"/>
                <a:gd name="T35" fmla="*/ 478 h 478"/>
                <a:gd name="T36" fmla="*/ 415 w 426"/>
                <a:gd name="T37" fmla="*/ 463 h 478"/>
                <a:gd name="T38" fmla="*/ 415 w 426"/>
                <a:gd name="T39" fmla="*/ 435 h 478"/>
                <a:gd name="T40" fmla="*/ 408 w 426"/>
                <a:gd name="T41" fmla="*/ 414 h 478"/>
                <a:gd name="T42" fmla="*/ 400 w 426"/>
                <a:gd name="T43" fmla="*/ 384 h 478"/>
                <a:gd name="T44" fmla="*/ 404 w 426"/>
                <a:gd name="T45" fmla="*/ 350 h 478"/>
                <a:gd name="T46" fmla="*/ 410 w 426"/>
                <a:gd name="T47" fmla="*/ 329 h 478"/>
                <a:gd name="T48" fmla="*/ 410 w 426"/>
                <a:gd name="T49" fmla="*/ 294 h 478"/>
                <a:gd name="T50" fmla="*/ 421 w 426"/>
                <a:gd name="T51" fmla="*/ 277 h 478"/>
                <a:gd name="T52" fmla="*/ 419 w 426"/>
                <a:gd name="T53" fmla="*/ 243 h 478"/>
                <a:gd name="T54" fmla="*/ 425 w 426"/>
                <a:gd name="T55" fmla="*/ 209 h 478"/>
                <a:gd name="T56" fmla="*/ 404 w 426"/>
                <a:gd name="T57" fmla="*/ 211 h 478"/>
                <a:gd name="T58" fmla="*/ 395 w 426"/>
                <a:gd name="T59" fmla="*/ 232 h 478"/>
                <a:gd name="T60" fmla="*/ 378 w 426"/>
                <a:gd name="T61" fmla="*/ 243 h 478"/>
                <a:gd name="T62" fmla="*/ 383 w 426"/>
                <a:gd name="T63" fmla="*/ 213 h 478"/>
                <a:gd name="T64" fmla="*/ 395 w 426"/>
                <a:gd name="T65" fmla="*/ 196 h 478"/>
                <a:gd name="T66" fmla="*/ 404 w 426"/>
                <a:gd name="T67" fmla="*/ 181 h 478"/>
                <a:gd name="T68" fmla="*/ 393 w 426"/>
                <a:gd name="T69" fmla="*/ 173 h 478"/>
                <a:gd name="T70" fmla="*/ 389 w 426"/>
                <a:gd name="T71" fmla="*/ 153 h 478"/>
                <a:gd name="T72" fmla="*/ 383 w 426"/>
                <a:gd name="T73" fmla="*/ 143 h 478"/>
                <a:gd name="T74" fmla="*/ 383 w 426"/>
                <a:gd name="T75" fmla="*/ 121 h 478"/>
                <a:gd name="T76" fmla="*/ 359 w 426"/>
                <a:gd name="T77" fmla="*/ 109 h 478"/>
                <a:gd name="T78" fmla="*/ 332 w 426"/>
                <a:gd name="T79" fmla="*/ 91 h 478"/>
                <a:gd name="T80" fmla="*/ 304 w 426"/>
                <a:gd name="T81" fmla="*/ 89 h 478"/>
                <a:gd name="T82" fmla="*/ 205 w 426"/>
                <a:gd name="T83" fmla="*/ 64 h 478"/>
                <a:gd name="T84" fmla="*/ 184 w 426"/>
                <a:gd name="T85" fmla="*/ 44 h 478"/>
                <a:gd name="T86" fmla="*/ 161 w 426"/>
                <a:gd name="T87" fmla="*/ 36 h 478"/>
                <a:gd name="T88" fmla="*/ 141 w 426"/>
                <a:gd name="T89" fmla="*/ 38 h 478"/>
                <a:gd name="T90" fmla="*/ 144 w 426"/>
                <a:gd name="T91" fmla="*/ 21 h 478"/>
                <a:gd name="T92" fmla="*/ 144 w 426"/>
                <a:gd name="T93" fmla="*/ 0 h 478"/>
                <a:gd name="T94" fmla="*/ 122 w 426"/>
                <a:gd name="T95" fmla="*/ 14 h 478"/>
                <a:gd name="T96" fmla="*/ 73 w 426"/>
                <a:gd name="T97" fmla="*/ 34 h 478"/>
                <a:gd name="T98" fmla="*/ 52 w 426"/>
                <a:gd name="T99" fmla="*/ 2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6" h="478">
                  <a:moveTo>
                    <a:pt x="49" y="32"/>
                  </a:moveTo>
                  <a:lnTo>
                    <a:pt x="47" y="40"/>
                  </a:lnTo>
                  <a:lnTo>
                    <a:pt x="41" y="40"/>
                  </a:lnTo>
                  <a:lnTo>
                    <a:pt x="43" y="94"/>
                  </a:lnTo>
                  <a:lnTo>
                    <a:pt x="41" y="102"/>
                  </a:lnTo>
                  <a:lnTo>
                    <a:pt x="37" y="109"/>
                  </a:lnTo>
                  <a:lnTo>
                    <a:pt x="24" y="115"/>
                  </a:lnTo>
                  <a:lnTo>
                    <a:pt x="11" y="125"/>
                  </a:lnTo>
                  <a:lnTo>
                    <a:pt x="9" y="132"/>
                  </a:lnTo>
                  <a:lnTo>
                    <a:pt x="5" y="140"/>
                  </a:lnTo>
                  <a:lnTo>
                    <a:pt x="0" y="145"/>
                  </a:lnTo>
                  <a:lnTo>
                    <a:pt x="0" y="153"/>
                  </a:lnTo>
                  <a:lnTo>
                    <a:pt x="5" y="160"/>
                  </a:lnTo>
                  <a:lnTo>
                    <a:pt x="11" y="160"/>
                  </a:lnTo>
                  <a:lnTo>
                    <a:pt x="19" y="173"/>
                  </a:lnTo>
                  <a:lnTo>
                    <a:pt x="11" y="192"/>
                  </a:lnTo>
                  <a:lnTo>
                    <a:pt x="13" y="205"/>
                  </a:lnTo>
                  <a:lnTo>
                    <a:pt x="9" y="213"/>
                  </a:lnTo>
                  <a:lnTo>
                    <a:pt x="13" y="228"/>
                  </a:lnTo>
                  <a:lnTo>
                    <a:pt x="13" y="239"/>
                  </a:lnTo>
                  <a:lnTo>
                    <a:pt x="9" y="247"/>
                  </a:lnTo>
                  <a:lnTo>
                    <a:pt x="20" y="254"/>
                  </a:lnTo>
                  <a:lnTo>
                    <a:pt x="28" y="262"/>
                  </a:lnTo>
                  <a:lnTo>
                    <a:pt x="35" y="264"/>
                  </a:lnTo>
                  <a:lnTo>
                    <a:pt x="47" y="266"/>
                  </a:lnTo>
                  <a:lnTo>
                    <a:pt x="52" y="273"/>
                  </a:lnTo>
                  <a:lnTo>
                    <a:pt x="58" y="277"/>
                  </a:lnTo>
                  <a:lnTo>
                    <a:pt x="67" y="281"/>
                  </a:lnTo>
                  <a:lnTo>
                    <a:pt x="77" y="288"/>
                  </a:lnTo>
                  <a:lnTo>
                    <a:pt x="86" y="301"/>
                  </a:lnTo>
                  <a:lnTo>
                    <a:pt x="99" y="314"/>
                  </a:lnTo>
                  <a:lnTo>
                    <a:pt x="107" y="318"/>
                  </a:lnTo>
                  <a:lnTo>
                    <a:pt x="114" y="320"/>
                  </a:lnTo>
                  <a:lnTo>
                    <a:pt x="120" y="324"/>
                  </a:lnTo>
                  <a:lnTo>
                    <a:pt x="128" y="331"/>
                  </a:lnTo>
                  <a:lnTo>
                    <a:pt x="133" y="339"/>
                  </a:lnTo>
                  <a:lnTo>
                    <a:pt x="135" y="358"/>
                  </a:lnTo>
                  <a:lnTo>
                    <a:pt x="137" y="365"/>
                  </a:lnTo>
                  <a:lnTo>
                    <a:pt x="137" y="367"/>
                  </a:lnTo>
                  <a:lnTo>
                    <a:pt x="139" y="375"/>
                  </a:lnTo>
                  <a:lnTo>
                    <a:pt x="139" y="380"/>
                  </a:lnTo>
                  <a:lnTo>
                    <a:pt x="141" y="382"/>
                  </a:lnTo>
                  <a:lnTo>
                    <a:pt x="144" y="390"/>
                  </a:lnTo>
                  <a:lnTo>
                    <a:pt x="148" y="391"/>
                  </a:lnTo>
                  <a:lnTo>
                    <a:pt x="152" y="399"/>
                  </a:lnTo>
                  <a:lnTo>
                    <a:pt x="146" y="412"/>
                  </a:lnTo>
                  <a:lnTo>
                    <a:pt x="148" y="423"/>
                  </a:lnTo>
                  <a:lnTo>
                    <a:pt x="150" y="435"/>
                  </a:lnTo>
                  <a:lnTo>
                    <a:pt x="154" y="442"/>
                  </a:lnTo>
                  <a:lnTo>
                    <a:pt x="156" y="450"/>
                  </a:lnTo>
                  <a:lnTo>
                    <a:pt x="160" y="457"/>
                  </a:lnTo>
                  <a:lnTo>
                    <a:pt x="167" y="461"/>
                  </a:lnTo>
                  <a:lnTo>
                    <a:pt x="186" y="465"/>
                  </a:lnTo>
                  <a:lnTo>
                    <a:pt x="191" y="478"/>
                  </a:lnTo>
                  <a:lnTo>
                    <a:pt x="317" y="470"/>
                  </a:lnTo>
                  <a:lnTo>
                    <a:pt x="411" y="463"/>
                  </a:lnTo>
                  <a:lnTo>
                    <a:pt x="415" y="463"/>
                  </a:lnTo>
                  <a:lnTo>
                    <a:pt x="413" y="448"/>
                  </a:lnTo>
                  <a:lnTo>
                    <a:pt x="415" y="440"/>
                  </a:lnTo>
                  <a:lnTo>
                    <a:pt x="415" y="435"/>
                  </a:lnTo>
                  <a:lnTo>
                    <a:pt x="413" y="427"/>
                  </a:lnTo>
                  <a:lnTo>
                    <a:pt x="408" y="420"/>
                  </a:lnTo>
                  <a:lnTo>
                    <a:pt x="408" y="414"/>
                  </a:lnTo>
                  <a:lnTo>
                    <a:pt x="402" y="407"/>
                  </a:lnTo>
                  <a:lnTo>
                    <a:pt x="404" y="401"/>
                  </a:lnTo>
                  <a:lnTo>
                    <a:pt x="400" y="384"/>
                  </a:lnTo>
                  <a:lnTo>
                    <a:pt x="400" y="371"/>
                  </a:lnTo>
                  <a:lnTo>
                    <a:pt x="406" y="358"/>
                  </a:lnTo>
                  <a:lnTo>
                    <a:pt x="404" y="350"/>
                  </a:lnTo>
                  <a:lnTo>
                    <a:pt x="406" y="343"/>
                  </a:lnTo>
                  <a:lnTo>
                    <a:pt x="410" y="335"/>
                  </a:lnTo>
                  <a:lnTo>
                    <a:pt x="410" y="329"/>
                  </a:lnTo>
                  <a:lnTo>
                    <a:pt x="406" y="314"/>
                  </a:lnTo>
                  <a:lnTo>
                    <a:pt x="406" y="307"/>
                  </a:lnTo>
                  <a:lnTo>
                    <a:pt x="410" y="294"/>
                  </a:lnTo>
                  <a:lnTo>
                    <a:pt x="413" y="286"/>
                  </a:lnTo>
                  <a:lnTo>
                    <a:pt x="419" y="281"/>
                  </a:lnTo>
                  <a:lnTo>
                    <a:pt x="421" y="277"/>
                  </a:lnTo>
                  <a:lnTo>
                    <a:pt x="415" y="264"/>
                  </a:lnTo>
                  <a:lnTo>
                    <a:pt x="417" y="256"/>
                  </a:lnTo>
                  <a:lnTo>
                    <a:pt x="419" y="243"/>
                  </a:lnTo>
                  <a:lnTo>
                    <a:pt x="426" y="222"/>
                  </a:lnTo>
                  <a:lnTo>
                    <a:pt x="426" y="217"/>
                  </a:lnTo>
                  <a:lnTo>
                    <a:pt x="425" y="209"/>
                  </a:lnTo>
                  <a:lnTo>
                    <a:pt x="417" y="203"/>
                  </a:lnTo>
                  <a:lnTo>
                    <a:pt x="411" y="207"/>
                  </a:lnTo>
                  <a:lnTo>
                    <a:pt x="404" y="211"/>
                  </a:lnTo>
                  <a:lnTo>
                    <a:pt x="400" y="217"/>
                  </a:lnTo>
                  <a:lnTo>
                    <a:pt x="398" y="224"/>
                  </a:lnTo>
                  <a:lnTo>
                    <a:pt x="395" y="232"/>
                  </a:lnTo>
                  <a:lnTo>
                    <a:pt x="387" y="237"/>
                  </a:lnTo>
                  <a:lnTo>
                    <a:pt x="383" y="243"/>
                  </a:lnTo>
                  <a:lnTo>
                    <a:pt x="378" y="243"/>
                  </a:lnTo>
                  <a:lnTo>
                    <a:pt x="376" y="235"/>
                  </a:lnTo>
                  <a:lnTo>
                    <a:pt x="378" y="228"/>
                  </a:lnTo>
                  <a:lnTo>
                    <a:pt x="383" y="213"/>
                  </a:lnTo>
                  <a:lnTo>
                    <a:pt x="387" y="205"/>
                  </a:lnTo>
                  <a:lnTo>
                    <a:pt x="389" y="200"/>
                  </a:lnTo>
                  <a:lnTo>
                    <a:pt x="395" y="196"/>
                  </a:lnTo>
                  <a:lnTo>
                    <a:pt x="402" y="192"/>
                  </a:lnTo>
                  <a:lnTo>
                    <a:pt x="402" y="187"/>
                  </a:lnTo>
                  <a:lnTo>
                    <a:pt x="404" y="181"/>
                  </a:lnTo>
                  <a:lnTo>
                    <a:pt x="400" y="179"/>
                  </a:lnTo>
                  <a:lnTo>
                    <a:pt x="400" y="179"/>
                  </a:lnTo>
                  <a:lnTo>
                    <a:pt x="393" y="173"/>
                  </a:lnTo>
                  <a:lnTo>
                    <a:pt x="393" y="168"/>
                  </a:lnTo>
                  <a:lnTo>
                    <a:pt x="396" y="153"/>
                  </a:lnTo>
                  <a:lnTo>
                    <a:pt x="389" y="153"/>
                  </a:lnTo>
                  <a:lnTo>
                    <a:pt x="383" y="156"/>
                  </a:lnTo>
                  <a:lnTo>
                    <a:pt x="379" y="149"/>
                  </a:lnTo>
                  <a:lnTo>
                    <a:pt x="383" y="143"/>
                  </a:lnTo>
                  <a:lnTo>
                    <a:pt x="383" y="128"/>
                  </a:lnTo>
                  <a:lnTo>
                    <a:pt x="381" y="123"/>
                  </a:lnTo>
                  <a:lnTo>
                    <a:pt x="383" y="121"/>
                  </a:lnTo>
                  <a:lnTo>
                    <a:pt x="376" y="113"/>
                  </a:lnTo>
                  <a:lnTo>
                    <a:pt x="364" y="111"/>
                  </a:lnTo>
                  <a:lnTo>
                    <a:pt x="359" y="109"/>
                  </a:lnTo>
                  <a:lnTo>
                    <a:pt x="357" y="98"/>
                  </a:lnTo>
                  <a:lnTo>
                    <a:pt x="349" y="93"/>
                  </a:lnTo>
                  <a:lnTo>
                    <a:pt x="332" y="91"/>
                  </a:lnTo>
                  <a:lnTo>
                    <a:pt x="325" y="89"/>
                  </a:lnTo>
                  <a:lnTo>
                    <a:pt x="319" y="91"/>
                  </a:lnTo>
                  <a:lnTo>
                    <a:pt x="304" y="89"/>
                  </a:lnTo>
                  <a:lnTo>
                    <a:pt x="302" y="89"/>
                  </a:lnTo>
                  <a:lnTo>
                    <a:pt x="278" y="79"/>
                  </a:lnTo>
                  <a:lnTo>
                    <a:pt x="205" y="64"/>
                  </a:lnTo>
                  <a:lnTo>
                    <a:pt x="197" y="51"/>
                  </a:lnTo>
                  <a:lnTo>
                    <a:pt x="191" y="46"/>
                  </a:lnTo>
                  <a:lnTo>
                    <a:pt x="184" y="44"/>
                  </a:lnTo>
                  <a:lnTo>
                    <a:pt x="180" y="40"/>
                  </a:lnTo>
                  <a:lnTo>
                    <a:pt x="169" y="40"/>
                  </a:lnTo>
                  <a:lnTo>
                    <a:pt x="161" y="36"/>
                  </a:lnTo>
                  <a:lnTo>
                    <a:pt x="154" y="34"/>
                  </a:lnTo>
                  <a:lnTo>
                    <a:pt x="148" y="38"/>
                  </a:lnTo>
                  <a:lnTo>
                    <a:pt x="141" y="38"/>
                  </a:lnTo>
                  <a:lnTo>
                    <a:pt x="143" y="34"/>
                  </a:lnTo>
                  <a:lnTo>
                    <a:pt x="144" y="27"/>
                  </a:lnTo>
                  <a:lnTo>
                    <a:pt x="144" y="21"/>
                  </a:lnTo>
                  <a:lnTo>
                    <a:pt x="150" y="14"/>
                  </a:lnTo>
                  <a:lnTo>
                    <a:pt x="150" y="6"/>
                  </a:lnTo>
                  <a:lnTo>
                    <a:pt x="144" y="0"/>
                  </a:lnTo>
                  <a:lnTo>
                    <a:pt x="135" y="6"/>
                  </a:lnTo>
                  <a:lnTo>
                    <a:pt x="128" y="10"/>
                  </a:lnTo>
                  <a:lnTo>
                    <a:pt x="122" y="14"/>
                  </a:lnTo>
                  <a:lnTo>
                    <a:pt x="114" y="17"/>
                  </a:lnTo>
                  <a:lnTo>
                    <a:pt x="101" y="25"/>
                  </a:lnTo>
                  <a:lnTo>
                    <a:pt x="73" y="34"/>
                  </a:lnTo>
                  <a:lnTo>
                    <a:pt x="67" y="36"/>
                  </a:lnTo>
                  <a:lnTo>
                    <a:pt x="60" y="34"/>
                  </a:lnTo>
                  <a:lnTo>
                    <a:pt x="52" y="29"/>
                  </a:lnTo>
                  <a:lnTo>
                    <a:pt x="51" y="31"/>
                  </a:lnTo>
                  <a:lnTo>
                    <a:pt x="49" y="3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62" name="Freeform 81">
              <a:extLst>
                <a:ext uri="{FF2B5EF4-FFF2-40B4-BE49-F238E27FC236}">
                  <a16:creationId xmlns:a16="http://schemas.microsoft.com/office/drawing/2014/main" id="{B4B58773-3E9B-B1D6-8A97-FF3CDFCD6767}"/>
                </a:ext>
              </a:extLst>
            </p:cNvPr>
            <p:cNvSpPr>
              <a:spLocks/>
            </p:cNvSpPr>
            <p:nvPr/>
          </p:nvSpPr>
          <p:spPr bwMode="auto">
            <a:xfrm>
              <a:off x="6838991" y="3397130"/>
              <a:ext cx="586593" cy="944343"/>
            </a:xfrm>
            <a:custGeom>
              <a:avLst/>
              <a:gdLst>
                <a:gd name="T0" fmla="*/ 54 w 340"/>
                <a:gd name="T1" fmla="*/ 17 h 603"/>
                <a:gd name="T2" fmla="*/ 75 w 340"/>
                <a:gd name="T3" fmla="*/ 41 h 603"/>
                <a:gd name="T4" fmla="*/ 96 w 340"/>
                <a:gd name="T5" fmla="*/ 58 h 603"/>
                <a:gd name="T6" fmla="*/ 86 w 340"/>
                <a:gd name="T7" fmla="*/ 100 h 603"/>
                <a:gd name="T8" fmla="*/ 64 w 340"/>
                <a:gd name="T9" fmla="*/ 124 h 603"/>
                <a:gd name="T10" fmla="*/ 30 w 340"/>
                <a:gd name="T11" fmla="*/ 143 h 603"/>
                <a:gd name="T12" fmla="*/ 41 w 340"/>
                <a:gd name="T13" fmla="*/ 184 h 603"/>
                <a:gd name="T14" fmla="*/ 30 w 340"/>
                <a:gd name="T15" fmla="*/ 209 h 603"/>
                <a:gd name="T16" fmla="*/ 6 w 340"/>
                <a:gd name="T17" fmla="*/ 231 h 603"/>
                <a:gd name="T18" fmla="*/ 6 w 340"/>
                <a:gd name="T19" fmla="*/ 250 h 603"/>
                <a:gd name="T20" fmla="*/ 0 w 340"/>
                <a:gd name="T21" fmla="*/ 276 h 603"/>
                <a:gd name="T22" fmla="*/ 9 w 340"/>
                <a:gd name="T23" fmla="*/ 308 h 603"/>
                <a:gd name="T24" fmla="*/ 24 w 340"/>
                <a:gd name="T25" fmla="*/ 329 h 603"/>
                <a:gd name="T26" fmla="*/ 41 w 340"/>
                <a:gd name="T27" fmla="*/ 348 h 603"/>
                <a:gd name="T28" fmla="*/ 70 w 340"/>
                <a:gd name="T29" fmla="*/ 370 h 603"/>
                <a:gd name="T30" fmla="*/ 90 w 340"/>
                <a:gd name="T31" fmla="*/ 404 h 603"/>
                <a:gd name="T32" fmla="*/ 103 w 340"/>
                <a:gd name="T33" fmla="*/ 400 h 603"/>
                <a:gd name="T34" fmla="*/ 124 w 340"/>
                <a:gd name="T35" fmla="*/ 412 h 603"/>
                <a:gd name="T36" fmla="*/ 115 w 340"/>
                <a:gd name="T37" fmla="*/ 444 h 603"/>
                <a:gd name="T38" fmla="*/ 107 w 340"/>
                <a:gd name="T39" fmla="*/ 470 h 603"/>
                <a:gd name="T40" fmla="*/ 141 w 340"/>
                <a:gd name="T41" fmla="*/ 504 h 603"/>
                <a:gd name="T42" fmla="*/ 154 w 340"/>
                <a:gd name="T43" fmla="*/ 509 h 603"/>
                <a:gd name="T44" fmla="*/ 177 w 340"/>
                <a:gd name="T45" fmla="*/ 528 h 603"/>
                <a:gd name="T46" fmla="*/ 194 w 340"/>
                <a:gd name="T47" fmla="*/ 558 h 603"/>
                <a:gd name="T48" fmla="*/ 195 w 340"/>
                <a:gd name="T49" fmla="*/ 588 h 603"/>
                <a:gd name="T50" fmla="*/ 222 w 340"/>
                <a:gd name="T51" fmla="*/ 603 h 603"/>
                <a:gd name="T52" fmla="*/ 229 w 340"/>
                <a:gd name="T53" fmla="*/ 579 h 603"/>
                <a:gd name="T54" fmla="*/ 250 w 340"/>
                <a:gd name="T55" fmla="*/ 581 h 603"/>
                <a:gd name="T56" fmla="*/ 274 w 340"/>
                <a:gd name="T57" fmla="*/ 590 h 603"/>
                <a:gd name="T58" fmla="*/ 273 w 340"/>
                <a:gd name="T59" fmla="*/ 568 h 603"/>
                <a:gd name="T60" fmla="*/ 280 w 340"/>
                <a:gd name="T61" fmla="*/ 553 h 603"/>
                <a:gd name="T62" fmla="*/ 305 w 340"/>
                <a:gd name="T63" fmla="*/ 538 h 603"/>
                <a:gd name="T64" fmla="*/ 303 w 340"/>
                <a:gd name="T65" fmla="*/ 517 h 603"/>
                <a:gd name="T66" fmla="*/ 301 w 340"/>
                <a:gd name="T67" fmla="*/ 500 h 603"/>
                <a:gd name="T68" fmla="*/ 306 w 340"/>
                <a:gd name="T69" fmla="*/ 479 h 603"/>
                <a:gd name="T70" fmla="*/ 308 w 340"/>
                <a:gd name="T71" fmla="*/ 457 h 603"/>
                <a:gd name="T72" fmla="*/ 329 w 340"/>
                <a:gd name="T73" fmla="*/ 429 h 603"/>
                <a:gd name="T74" fmla="*/ 338 w 340"/>
                <a:gd name="T75" fmla="*/ 408 h 603"/>
                <a:gd name="T76" fmla="*/ 336 w 340"/>
                <a:gd name="T77" fmla="*/ 380 h 603"/>
                <a:gd name="T78" fmla="*/ 325 w 340"/>
                <a:gd name="T79" fmla="*/ 357 h 603"/>
                <a:gd name="T80" fmla="*/ 333 w 340"/>
                <a:gd name="T81" fmla="*/ 335 h 603"/>
                <a:gd name="T82" fmla="*/ 301 w 340"/>
                <a:gd name="T83" fmla="*/ 69 h 603"/>
                <a:gd name="T84" fmla="*/ 293 w 340"/>
                <a:gd name="T85" fmla="*/ 45 h 603"/>
                <a:gd name="T86" fmla="*/ 278 w 340"/>
                <a:gd name="T87" fmla="*/ 21 h 603"/>
                <a:gd name="T88" fmla="*/ 274 w 340"/>
                <a:gd name="T89" fmla="*/ 0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40" h="603">
                  <a:moveTo>
                    <a:pt x="180" y="7"/>
                  </a:moveTo>
                  <a:lnTo>
                    <a:pt x="54" y="15"/>
                  </a:lnTo>
                  <a:lnTo>
                    <a:pt x="54" y="17"/>
                  </a:lnTo>
                  <a:lnTo>
                    <a:pt x="60" y="22"/>
                  </a:lnTo>
                  <a:lnTo>
                    <a:pt x="73" y="34"/>
                  </a:lnTo>
                  <a:lnTo>
                    <a:pt x="75" y="41"/>
                  </a:lnTo>
                  <a:lnTo>
                    <a:pt x="81" y="47"/>
                  </a:lnTo>
                  <a:lnTo>
                    <a:pt x="88" y="51"/>
                  </a:lnTo>
                  <a:lnTo>
                    <a:pt x="96" y="58"/>
                  </a:lnTo>
                  <a:lnTo>
                    <a:pt x="98" y="66"/>
                  </a:lnTo>
                  <a:lnTo>
                    <a:pt x="96" y="86"/>
                  </a:lnTo>
                  <a:lnTo>
                    <a:pt x="86" y="100"/>
                  </a:lnTo>
                  <a:lnTo>
                    <a:pt x="85" y="113"/>
                  </a:lnTo>
                  <a:lnTo>
                    <a:pt x="79" y="118"/>
                  </a:lnTo>
                  <a:lnTo>
                    <a:pt x="64" y="124"/>
                  </a:lnTo>
                  <a:lnTo>
                    <a:pt x="58" y="130"/>
                  </a:lnTo>
                  <a:lnTo>
                    <a:pt x="32" y="135"/>
                  </a:lnTo>
                  <a:lnTo>
                    <a:pt x="30" y="143"/>
                  </a:lnTo>
                  <a:lnTo>
                    <a:pt x="26" y="156"/>
                  </a:lnTo>
                  <a:lnTo>
                    <a:pt x="39" y="169"/>
                  </a:lnTo>
                  <a:lnTo>
                    <a:pt x="41" y="184"/>
                  </a:lnTo>
                  <a:lnTo>
                    <a:pt x="32" y="197"/>
                  </a:lnTo>
                  <a:lnTo>
                    <a:pt x="30" y="203"/>
                  </a:lnTo>
                  <a:lnTo>
                    <a:pt x="30" y="209"/>
                  </a:lnTo>
                  <a:lnTo>
                    <a:pt x="28" y="216"/>
                  </a:lnTo>
                  <a:lnTo>
                    <a:pt x="11" y="224"/>
                  </a:lnTo>
                  <a:lnTo>
                    <a:pt x="6" y="231"/>
                  </a:lnTo>
                  <a:lnTo>
                    <a:pt x="11" y="239"/>
                  </a:lnTo>
                  <a:lnTo>
                    <a:pt x="9" y="244"/>
                  </a:lnTo>
                  <a:lnTo>
                    <a:pt x="6" y="250"/>
                  </a:lnTo>
                  <a:lnTo>
                    <a:pt x="2" y="256"/>
                  </a:lnTo>
                  <a:lnTo>
                    <a:pt x="0" y="263"/>
                  </a:lnTo>
                  <a:lnTo>
                    <a:pt x="0" y="276"/>
                  </a:lnTo>
                  <a:lnTo>
                    <a:pt x="4" y="291"/>
                  </a:lnTo>
                  <a:lnTo>
                    <a:pt x="6" y="293"/>
                  </a:lnTo>
                  <a:lnTo>
                    <a:pt x="9" y="308"/>
                  </a:lnTo>
                  <a:lnTo>
                    <a:pt x="13" y="316"/>
                  </a:lnTo>
                  <a:lnTo>
                    <a:pt x="15" y="321"/>
                  </a:lnTo>
                  <a:lnTo>
                    <a:pt x="24" y="329"/>
                  </a:lnTo>
                  <a:lnTo>
                    <a:pt x="32" y="336"/>
                  </a:lnTo>
                  <a:lnTo>
                    <a:pt x="39" y="340"/>
                  </a:lnTo>
                  <a:lnTo>
                    <a:pt x="41" y="348"/>
                  </a:lnTo>
                  <a:lnTo>
                    <a:pt x="58" y="357"/>
                  </a:lnTo>
                  <a:lnTo>
                    <a:pt x="66" y="363"/>
                  </a:lnTo>
                  <a:lnTo>
                    <a:pt x="70" y="370"/>
                  </a:lnTo>
                  <a:lnTo>
                    <a:pt x="77" y="400"/>
                  </a:lnTo>
                  <a:lnTo>
                    <a:pt x="83" y="406"/>
                  </a:lnTo>
                  <a:lnTo>
                    <a:pt x="90" y="404"/>
                  </a:lnTo>
                  <a:lnTo>
                    <a:pt x="94" y="398"/>
                  </a:lnTo>
                  <a:lnTo>
                    <a:pt x="96" y="397"/>
                  </a:lnTo>
                  <a:lnTo>
                    <a:pt x="103" y="400"/>
                  </a:lnTo>
                  <a:lnTo>
                    <a:pt x="111" y="400"/>
                  </a:lnTo>
                  <a:lnTo>
                    <a:pt x="124" y="410"/>
                  </a:lnTo>
                  <a:lnTo>
                    <a:pt x="124" y="412"/>
                  </a:lnTo>
                  <a:lnTo>
                    <a:pt x="118" y="421"/>
                  </a:lnTo>
                  <a:lnTo>
                    <a:pt x="120" y="432"/>
                  </a:lnTo>
                  <a:lnTo>
                    <a:pt x="115" y="444"/>
                  </a:lnTo>
                  <a:lnTo>
                    <a:pt x="111" y="455"/>
                  </a:lnTo>
                  <a:lnTo>
                    <a:pt x="107" y="462"/>
                  </a:lnTo>
                  <a:lnTo>
                    <a:pt x="107" y="470"/>
                  </a:lnTo>
                  <a:lnTo>
                    <a:pt x="107" y="476"/>
                  </a:lnTo>
                  <a:lnTo>
                    <a:pt x="120" y="489"/>
                  </a:lnTo>
                  <a:lnTo>
                    <a:pt x="141" y="504"/>
                  </a:lnTo>
                  <a:lnTo>
                    <a:pt x="145" y="504"/>
                  </a:lnTo>
                  <a:lnTo>
                    <a:pt x="147" y="511"/>
                  </a:lnTo>
                  <a:lnTo>
                    <a:pt x="154" y="509"/>
                  </a:lnTo>
                  <a:lnTo>
                    <a:pt x="165" y="517"/>
                  </a:lnTo>
                  <a:lnTo>
                    <a:pt x="169" y="523"/>
                  </a:lnTo>
                  <a:lnTo>
                    <a:pt x="177" y="528"/>
                  </a:lnTo>
                  <a:lnTo>
                    <a:pt x="184" y="530"/>
                  </a:lnTo>
                  <a:lnTo>
                    <a:pt x="184" y="545"/>
                  </a:lnTo>
                  <a:lnTo>
                    <a:pt x="194" y="558"/>
                  </a:lnTo>
                  <a:lnTo>
                    <a:pt x="192" y="566"/>
                  </a:lnTo>
                  <a:lnTo>
                    <a:pt x="186" y="573"/>
                  </a:lnTo>
                  <a:lnTo>
                    <a:pt x="195" y="588"/>
                  </a:lnTo>
                  <a:lnTo>
                    <a:pt x="207" y="601"/>
                  </a:lnTo>
                  <a:lnTo>
                    <a:pt x="212" y="598"/>
                  </a:lnTo>
                  <a:lnTo>
                    <a:pt x="222" y="603"/>
                  </a:lnTo>
                  <a:lnTo>
                    <a:pt x="218" y="600"/>
                  </a:lnTo>
                  <a:lnTo>
                    <a:pt x="218" y="592"/>
                  </a:lnTo>
                  <a:lnTo>
                    <a:pt x="229" y="579"/>
                  </a:lnTo>
                  <a:lnTo>
                    <a:pt x="235" y="577"/>
                  </a:lnTo>
                  <a:lnTo>
                    <a:pt x="242" y="577"/>
                  </a:lnTo>
                  <a:lnTo>
                    <a:pt x="250" y="581"/>
                  </a:lnTo>
                  <a:lnTo>
                    <a:pt x="263" y="585"/>
                  </a:lnTo>
                  <a:lnTo>
                    <a:pt x="269" y="588"/>
                  </a:lnTo>
                  <a:lnTo>
                    <a:pt x="274" y="590"/>
                  </a:lnTo>
                  <a:lnTo>
                    <a:pt x="280" y="581"/>
                  </a:lnTo>
                  <a:lnTo>
                    <a:pt x="278" y="575"/>
                  </a:lnTo>
                  <a:lnTo>
                    <a:pt x="273" y="568"/>
                  </a:lnTo>
                  <a:lnTo>
                    <a:pt x="271" y="562"/>
                  </a:lnTo>
                  <a:lnTo>
                    <a:pt x="274" y="554"/>
                  </a:lnTo>
                  <a:lnTo>
                    <a:pt x="280" y="553"/>
                  </a:lnTo>
                  <a:lnTo>
                    <a:pt x="288" y="547"/>
                  </a:lnTo>
                  <a:lnTo>
                    <a:pt x="301" y="543"/>
                  </a:lnTo>
                  <a:lnTo>
                    <a:pt x="305" y="538"/>
                  </a:lnTo>
                  <a:lnTo>
                    <a:pt x="301" y="530"/>
                  </a:lnTo>
                  <a:lnTo>
                    <a:pt x="299" y="523"/>
                  </a:lnTo>
                  <a:lnTo>
                    <a:pt x="303" y="517"/>
                  </a:lnTo>
                  <a:lnTo>
                    <a:pt x="306" y="509"/>
                  </a:lnTo>
                  <a:lnTo>
                    <a:pt x="306" y="508"/>
                  </a:lnTo>
                  <a:lnTo>
                    <a:pt x="301" y="500"/>
                  </a:lnTo>
                  <a:lnTo>
                    <a:pt x="305" y="492"/>
                  </a:lnTo>
                  <a:lnTo>
                    <a:pt x="305" y="479"/>
                  </a:lnTo>
                  <a:lnTo>
                    <a:pt x="306" y="479"/>
                  </a:lnTo>
                  <a:lnTo>
                    <a:pt x="308" y="464"/>
                  </a:lnTo>
                  <a:lnTo>
                    <a:pt x="308" y="464"/>
                  </a:lnTo>
                  <a:lnTo>
                    <a:pt x="308" y="457"/>
                  </a:lnTo>
                  <a:lnTo>
                    <a:pt x="316" y="451"/>
                  </a:lnTo>
                  <a:lnTo>
                    <a:pt x="321" y="444"/>
                  </a:lnTo>
                  <a:lnTo>
                    <a:pt x="329" y="429"/>
                  </a:lnTo>
                  <a:lnTo>
                    <a:pt x="331" y="423"/>
                  </a:lnTo>
                  <a:lnTo>
                    <a:pt x="336" y="408"/>
                  </a:lnTo>
                  <a:lnTo>
                    <a:pt x="338" y="408"/>
                  </a:lnTo>
                  <a:lnTo>
                    <a:pt x="340" y="400"/>
                  </a:lnTo>
                  <a:lnTo>
                    <a:pt x="336" y="385"/>
                  </a:lnTo>
                  <a:lnTo>
                    <a:pt x="336" y="380"/>
                  </a:lnTo>
                  <a:lnTo>
                    <a:pt x="331" y="372"/>
                  </a:lnTo>
                  <a:lnTo>
                    <a:pt x="325" y="365"/>
                  </a:lnTo>
                  <a:lnTo>
                    <a:pt x="325" y="357"/>
                  </a:lnTo>
                  <a:lnTo>
                    <a:pt x="329" y="350"/>
                  </a:lnTo>
                  <a:lnTo>
                    <a:pt x="325" y="342"/>
                  </a:lnTo>
                  <a:lnTo>
                    <a:pt x="333" y="335"/>
                  </a:lnTo>
                  <a:lnTo>
                    <a:pt x="308" y="85"/>
                  </a:lnTo>
                  <a:lnTo>
                    <a:pt x="308" y="81"/>
                  </a:lnTo>
                  <a:lnTo>
                    <a:pt x="301" y="69"/>
                  </a:lnTo>
                  <a:lnTo>
                    <a:pt x="299" y="64"/>
                  </a:lnTo>
                  <a:lnTo>
                    <a:pt x="295" y="56"/>
                  </a:lnTo>
                  <a:lnTo>
                    <a:pt x="293" y="45"/>
                  </a:lnTo>
                  <a:lnTo>
                    <a:pt x="288" y="39"/>
                  </a:lnTo>
                  <a:lnTo>
                    <a:pt x="280" y="26"/>
                  </a:lnTo>
                  <a:lnTo>
                    <a:pt x="278" y="21"/>
                  </a:lnTo>
                  <a:lnTo>
                    <a:pt x="278" y="6"/>
                  </a:lnTo>
                  <a:lnTo>
                    <a:pt x="278" y="0"/>
                  </a:lnTo>
                  <a:lnTo>
                    <a:pt x="274" y="0"/>
                  </a:lnTo>
                  <a:lnTo>
                    <a:pt x="180"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63" name="Group 62">
              <a:extLst>
                <a:ext uri="{FF2B5EF4-FFF2-40B4-BE49-F238E27FC236}">
                  <a16:creationId xmlns:a16="http://schemas.microsoft.com/office/drawing/2014/main" id="{6FCE9CFC-6C8F-84F5-98B6-C2284C8707BB}"/>
                </a:ext>
              </a:extLst>
            </p:cNvPr>
            <p:cNvGrpSpPr/>
            <p:nvPr/>
          </p:nvGrpSpPr>
          <p:grpSpPr>
            <a:xfrm>
              <a:off x="6913162" y="4665688"/>
              <a:ext cx="526205" cy="848816"/>
              <a:chOff x="3605271" y="2876831"/>
              <a:chExt cx="293010" cy="472646"/>
            </a:xfrm>
            <a:grpFill/>
          </p:grpSpPr>
          <p:sp>
            <p:nvSpPr>
              <p:cNvPr id="1170" name="Freeform 49">
                <a:extLst>
                  <a:ext uri="{FF2B5EF4-FFF2-40B4-BE49-F238E27FC236}">
                    <a16:creationId xmlns:a16="http://schemas.microsoft.com/office/drawing/2014/main" id="{7F4C208D-8AB4-CB3C-9AF6-F4DC19DBCD93}"/>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1" name="Freeform 50">
                <a:extLst>
                  <a:ext uri="{FF2B5EF4-FFF2-40B4-BE49-F238E27FC236}">
                    <a16:creationId xmlns:a16="http://schemas.microsoft.com/office/drawing/2014/main" id="{CE252454-A667-5C9C-5062-481033247FC6}"/>
                  </a:ext>
                </a:extLst>
              </p:cNvPr>
              <p:cNvSpPr>
                <a:spLocks/>
              </p:cNvSpPr>
              <p:nvPr/>
            </p:nvSpPr>
            <p:spPr bwMode="auto">
              <a:xfrm>
                <a:off x="3818545" y="3342501"/>
                <a:ext cx="8646" cy="6976"/>
              </a:xfrm>
              <a:custGeom>
                <a:avLst/>
                <a:gdLst>
                  <a:gd name="T0" fmla="*/ 0 w 9"/>
                  <a:gd name="T1" fmla="*/ 8 h 8"/>
                  <a:gd name="T2" fmla="*/ 6 w 9"/>
                  <a:gd name="T3" fmla="*/ 6 h 8"/>
                  <a:gd name="T4" fmla="*/ 9 w 9"/>
                  <a:gd name="T5" fmla="*/ 0 h 8"/>
                  <a:gd name="T6" fmla="*/ 2 w 9"/>
                  <a:gd name="T7" fmla="*/ 6 h 8"/>
                  <a:gd name="T8" fmla="*/ 0 w 9"/>
                  <a:gd name="T9" fmla="*/ 8 h 8"/>
                </a:gdLst>
                <a:ahLst/>
                <a:cxnLst>
                  <a:cxn ang="0">
                    <a:pos x="T0" y="T1"/>
                  </a:cxn>
                  <a:cxn ang="0">
                    <a:pos x="T2" y="T3"/>
                  </a:cxn>
                  <a:cxn ang="0">
                    <a:pos x="T4" y="T5"/>
                  </a:cxn>
                  <a:cxn ang="0">
                    <a:pos x="T6" y="T7"/>
                  </a:cxn>
                  <a:cxn ang="0">
                    <a:pos x="T8" y="T9"/>
                  </a:cxn>
                </a:cxnLst>
                <a:rect l="0" t="0" r="r" b="b"/>
                <a:pathLst>
                  <a:path w="9" h="8">
                    <a:moveTo>
                      <a:pt x="0" y="8"/>
                    </a:moveTo>
                    <a:lnTo>
                      <a:pt x="6" y="6"/>
                    </a:lnTo>
                    <a:lnTo>
                      <a:pt x="9" y="0"/>
                    </a:lnTo>
                    <a:lnTo>
                      <a:pt x="2" y="6"/>
                    </a:lnTo>
                    <a:lnTo>
                      <a:pt x="0"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2" name="Freeform 51">
                <a:extLst>
                  <a:ext uri="{FF2B5EF4-FFF2-40B4-BE49-F238E27FC236}">
                    <a16:creationId xmlns:a16="http://schemas.microsoft.com/office/drawing/2014/main" id="{D224AEB3-FDB9-561B-8BAA-BF4D36E635BC}"/>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3" name="Freeform 52">
                <a:extLst>
                  <a:ext uri="{FF2B5EF4-FFF2-40B4-BE49-F238E27FC236}">
                    <a16:creationId xmlns:a16="http://schemas.microsoft.com/office/drawing/2014/main" id="{0DD7A186-CE79-5BE6-0F54-AE05F73BEC68}"/>
                  </a:ext>
                </a:extLst>
              </p:cNvPr>
              <p:cNvSpPr>
                <a:spLocks/>
              </p:cNvSpPr>
              <p:nvPr/>
            </p:nvSpPr>
            <p:spPr bwMode="auto">
              <a:xfrm>
                <a:off x="3872343" y="3325932"/>
                <a:ext cx="13450" cy="1744"/>
              </a:xfrm>
              <a:custGeom>
                <a:avLst/>
                <a:gdLst>
                  <a:gd name="T0" fmla="*/ 14 w 14"/>
                  <a:gd name="T1" fmla="*/ 2 h 2"/>
                  <a:gd name="T2" fmla="*/ 0 w 14"/>
                  <a:gd name="T3" fmla="*/ 0 h 2"/>
                  <a:gd name="T4" fmla="*/ 0 w 14"/>
                  <a:gd name="T5" fmla="*/ 2 h 2"/>
                  <a:gd name="T6" fmla="*/ 6 w 14"/>
                  <a:gd name="T7" fmla="*/ 2 h 2"/>
                  <a:gd name="T8" fmla="*/ 14 w 14"/>
                  <a:gd name="T9" fmla="*/ 2 h 2"/>
                </a:gdLst>
                <a:ahLst/>
                <a:cxnLst>
                  <a:cxn ang="0">
                    <a:pos x="T0" y="T1"/>
                  </a:cxn>
                  <a:cxn ang="0">
                    <a:pos x="T2" y="T3"/>
                  </a:cxn>
                  <a:cxn ang="0">
                    <a:pos x="T4" y="T5"/>
                  </a:cxn>
                  <a:cxn ang="0">
                    <a:pos x="T6" y="T7"/>
                  </a:cxn>
                  <a:cxn ang="0">
                    <a:pos x="T8" y="T9"/>
                  </a:cxn>
                </a:cxnLst>
                <a:rect l="0" t="0" r="r" b="b"/>
                <a:pathLst>
                  <a:path w="14" h="2">
                    <a:moveTo>
                      <a:pt x="14" y="2"/>
                    </a:moveTo>
                    <a:lnTo>
                      <a:pt x="0" y="0"/>
                    </a:lnTo>
                    <a:lnTo>
                      <a:pt x="0" y="2"/>
                    </a:lnTo>
                    <a:lnTo>
                      <a:pt x="6" y="2"/>
                    </a:lnTo>
                    <a:lnTo>
                      <a:pt x="14"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74" name="Freeform 83">
                <a:extLst>
                  <a:ext uri="{FF2B5EF4-FFF2-40B4-BE49-F238E27FC236}">
                    <a16:creationId xmlns:a16="http://schemas.microsoft.com/office/drawing/2014/main" id="{5BAA6183-1E23-B282-7130-8D058DFF815F}"/>
                  </a:ext>
                </a:extLst>
              </p:cNvPr>
              <p:cNvSpPr>
                <a:spLocks/>
              </p:cNvSpPr>
              <p:nvPr/>
            </p:nvSpPr>
            <p:spPr bwMode="auto">
              <a:xfrm>
                <a:off x="3605271" y="2876831"/>
                <a:ext cx="293010" cy="460438"/>
              </a:xfrm>
              <a:custGeom>
                <a:avLst/>
                <a:gdLst>
                  <a:gd name="T0" fmla="*/ 282 w 305"/>
                  <a:gd name="T1" fmla="*/ 6 h 528"/>
                  <a:gd name="T2" fmla="*/ 215 w 305"/>
                  <a:gd name="T3" fmla="*/ 6 h 528"/>
                  <a:gd name="T4" fmla="*/ 98 w 305"/>
                  <a:gd name="T5" fmla="*/ 25 h 528"/>
                  <a:gd name="T6" fmla="*/ 81 w 305"/>
                  <a:gd name="T7" fmla="*/ 30 h 528"/>
                  <a:gd name="T8" fmla="*/ 75 w 305"/>
                  <a:gd name="T9" fmla="*/ 38 h 528"/>
                  <a:gd name="T10" fmla="*/ 75 w 305"/>
                  <a:gd name="T11" fmla="*/ 55 h 528"/>
                  <a:gd name="T12" fmla="*/ 77 w 305"/>
                  <a:gd name="T13" fmla="*/ 62 h 528"/>
                  <a:gd name="T14" fmla="*/ 70 w 305"/>
                  <a:gd name="T15" fmla="*/ 83 h 528"/>
                  <a:gd name="T16" fmla="*/ 60 w 305"/>
                  <a:gd name="T17" fmla="*/ 92 h 528"/>
                  <a:gd name="T18" fmla="*/ 45 w 305"/>
                  <a:gd name="T19" fmla="*/ 102 h 528"/>
                  <a:gd name="T20" fmla="*/ 47 w 305"/>
                  <a:gd name="T21" fmla="*/ 115 h 528"/>
                  <a:gd name="T22" fmla="*/ 38 w 305"/>
                  <a:gd name="T23" fmla="*/ 132 h 528"/>
                  <a:gd name="T24" fmla="*/ 36 w 305"/>
                  <a:gd name="T25" fmla="*/ 151 h 528"/>
                  <a:gd name="T26" fmla="*/ 36 w 305"/>
                  <a:gd name="T27" fmla="*/ 158 h 528"/>
                  <a:gd name="T28" fmla="*/ 23 w 305"/>
                  <a:gd name="T29" fmla="*/ 162 h 528"/>
                  <a:gd name="T30" fmla="*/ 27 w 305"/>
                  <a:gd name="T31" fmla="*/ 181 h 528"/>
                  <a:gd name="T32" fmla="*/ 34 w 305"/>
                  <a:gd name="T33" fmla="*/ 186 h 528"/>
                  <a:gd name="T34" fmla="*/ 34 w 305"/>
                  <a:gd name="T35" fmla="*/ 192 h 528"/>
                  <a:gd name="T36" fmla="*/ 36 w 305"/>
                  <a:gd name="T37" fmla="*/ 207 h 528"/>
                  <a:gd name="T38" fmla="*/ 30 w 305"/>
                  <a:gd name="T39" fmla="*/ 220 h 528"/>
                  <a:gd name="T40" fmla="*/ 28 w 305"/>
                  <a:gd name="T41" fmla="*/ 239 h 528"/>
                  <a:gd name="T42" fmla="*/ 40 w 305"/>
                  <a:gd name="T43" fmla="*/ 241 h 528"/>
                  <a:gd name="T44" fmla="*/ 36 w 305"/>
                  <a:gd name="T45" fmla="*/ 261 h 528"/>
                  <a:gd name="T46" fmla="*/ 38 w 305"/>
                  <a:gd name="T47" fmla="*/ 278 h 528"/>
                  <a:gd name="T48" fmla="*/ 49 w 305"/>
                  <a:gd name="T49" fmla="*/ 290 h 528"/>
                  <a:gd name="T50" fmla="*/ 45 w 305"/>
                  <a:gd name="T51" fmla="*/ 295 h 528"/>
                  <a:gd name="T52" fmla="*/ 60 w 305"/>
                  <a:gd name="T53" fmla="*/ 307 h 528"/>
                  <a:gd name="T54" fmla="*/ 55 w 305"/>
                  <a:gd name="T55" fmla="*/ 310 h 528"/>
                  <a:gd name="T56" fmla="*/ 38 w 305"/>
                  <a:gd name="T57" fmla="*/ 325 h 528"/>
                  <a:gd name="T58" fmla="*/ 47 w 305"/>
                  <a:gd name="T59" fmla="*/ 333 h 528"/>
                  <a:gd name="T60" fmla="*/ 47 w 305"/>
                  <a:gd name="T61" fmla="*/ 339 h 528"/>
                  <a:gd name="T62" fmla="*/ 25 w 305"/>
                  <a:gd name="T63" fmla="*/ 361 h 528"/>
                  <a:gd name="T64" fmla="*/ 21 w 305"/>
                  <a:gd name="T65" fmla="*/ 378 h 528"/>
                  <a:gd name="T66" fmla="*/ 19 w 305"/>
                  <a:gd name="T67" fmla="*/ 389 h 528"/>
                  <a:gd name="T68" fmla="*/ 13 w 305"/>
                  <a:gd name="T69" fmla="*/ 412 h 528"/>
                  <a:gd name="T70" fmla="*/ 10 w 305"/>
                  <a:gd name="T71" fmla="*/ 423 h 528"/>
                  <a:gd name="T72" fmla="*/ 4 w 305"/>
                  <a:gd name="T73" fmla="*/ 440 h 528"/>
                  <a:gd name="T74" fmla="*/ 92 w 305"/>
                  <a:gd name="T75" fmla="*/ 449 h 528"/>
                  <a:gd name="T76" fmla="*/ 177 w 305"/>
                  <a:gd name="T77" fmla="*/ 451 h 528"/>
                  <a:gd name="T78" fmla="*/ 173 w 305"/>
                  <a:gd name="T79" fmla="*/ 483 h 528"/>
                  <a:gd name="T80" fmla="*/ 188 w 305"/>
                  <a:gd name="T81" fmla="*/ 506 h 528"/>
                  <a:gd name="T82" fmla="*/ 196 w 305"/>
                  <a:gd name="T83" fmla="*/ 523 h 528"/>
                  <a:gd name="T84" fmla="*/ 211 w 305"/>
                  <a:gd name="T85" fmla="*/ 528 h 528"/>
                  <a:gd name="T86" fmla="*/ 222 w 305"/>
                  <a:gd name="T87" fmla="*/ 512 h 528"/>
                  <a:gd name="T88" fmla="*/ 226 w 305"/>
                  <a:gd name="T89" fmla="*/ 512 h 528"/>
                  <a:gd name="T90" fmla="*/ 260 w 305"/>
                  <a:gd name="T91" fmla="*/ 502 h 528"/>
                  <a:gd name="T92" fmla="*/ 265 w 305"/>
                  <a:gd name="T93" fmla="*/ 498 h 528"/>
                  <a:gd name="T94" fmla="*/ 284 w 305"/>
                  <a:gd name="T95" fmla="*/ 502 h 528"/>
                  <a:gd name="T96" fmla="*/ 305 w 305"/>
                  <a:gd name="T97" fmla="*/ 49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5" h="528">
                    <a:moveTo>
                      <a:pt x="282" y="335"/>
                    </a:moveTo>
                    <a:lnTo>
                      <a:pt x="290" y="10"/>
                    </a:lnTo>
                    <a:lnTo>
                      <a:pt x="282" y="6"/>
                    </a:lnTo>
                    <a:lnTo>
                      <a:pt x="278" y="0"/>
                    </a:lnTo>
                    <a:lnTo>
                      <a:pt x="278" y="0"/>
                    </a:lnTo>
                    <a:lnTo>
                      <a:pt x="215" y="6"/>
                    </a:lnTo>
                    <a:lnTo>
                      <a:pt x="94" y="15"/>
                    </a:lnTo>
                    <a:lnTo>
                      <a:pt x="96" y="17"/>
                    </a:lnTo>
                    <a:lnTo>
                      <a:pt x="98" y="25"/>
                    </a:lnTo>
                    <a:lnTo>
                      <a:pt x="92" y="30"/>
                    </a:lnTo>
                    <a:lnTo>
                      <a:pt x="85" y="34"/>
                    </a:lnTo>
                    <a:lnTo>
                      <a:pt x="81" y="30"/>
                    </a:lnTo>
                    <a:lnTo>
                      <a:pt x="83" y="45"/>
                    </a:lnTo>
                    <a:lnTo>
                      <a:pt x="77" y="45"/>
                    </a:lnTo>
                    <a:lnTo>
                      <a:pt x="75" y="38"/>
                    </a:lnTo>
                    <a:lnTo>
                      <a:pt x="75" y="47"/>
                    </a:lnTo>
                    <a:lnTo>
                      <a:pt x="83" y="53"/>
                    </a:lnTo>
                    <a:lnTo>
                      <a:pt x="75" y="55"/>
                    </a:lnTo>
                    <a:lnTo>
                      <a:pt x="74" y="49"/>
                    </a:lnTo>
                    <a:lnTo>
                      <a:pt x="74" y="58"/>
                    </a:lnTo>
                    <a:lnTo>
                      <a:pt x="77" y="62"/>
                    </a:lnTo>
                    <a:lnTo>
                      <a:pt x="74" y="72"/>
                    </a:lnTo>
                    <a:lnTo>
                      <a:pt x="75" y="77"/>
                    </a:lnTo>
                    <a:lnTo>
                      <a:pt x="70" y="83"/>
                    </a:lnTo>
                    <a:lnTo>
                      <a:pt x="66" y="85"/>
                    </a:lnTo>
                    <a:lnTo>
                      <a:pt x="58" y="85"/>
                    </a:lnTo>
                    <a:lnTo>
                      <a:pt x="60" y="92"/>
                    </a:lnTo>
                    <a:lnTo>
                      <a:pt x="53" y="100"/>
                    </a:lnTo>
                    <a:lnTo>
                      <a:pt x="53" y="104"/>
                    </a:lnTo>
                    <a:lnTo>
                      <a:pt x="45" y="102"/>
                    </a:lnTo>
                    <a:lnTo>
                      <a:pt x="49" y="105"/>
                    </a:lnTo>
                    <a:lnTo>
                      <a:pt x="47" y="107"/>
                    </a:lnTo>
                    <a:lnTo>
                      <a:pt x="47" y="115"/>
                    </a:lnTo>
                    <a:lnTo>
                      <a:pt x="51" y="122"/>
                    </a:lnTo>
                    <a:lnTo>
                      <a:pt x="34" y="128"/>
                    </a:lnTo>
                    <a:lnTo>
                      <a:pt x="38" y="132"/>
                    </a:lnTo>
                    <a:lnTo>
                      <a:pt x="36" y="139"/>
                    </a:lnTo>
                    <a:lnTo>
                      <a:pt x="38" y="147"/>
                    </a:lnTo>
                    <a:lnTo>
                      <a:pt x="36" y="151"/>
                    </a:lnTo>
                    <a:lnTo>
                      <a:pt x="28" y="151"/>
                    </a:lnTo>
                    <a:lnTo>
                      <a:pt x="28" y="154"/>
                    </a:lnTo>
                    <a:lnTo>
                      <a:pt x="36" y="158"/>
                    </a:lnTo>
                    <a:lnTo>
                      <a:pt x="30" y="162"/>
                    </a:lnTo>
                    <a:lnTo>
                      <a:pt x="28" y="158"/>
                    </a:lnTo>
                    <a:lnTo>
                      <a:pt x="23" y="162"/>
                    </a:lnTo>
                    <a:lnTo>
                      <a:pt x="28" y="169"/>
                    </a:lnTo>
                    <a:lnTo>
                      <a:pt x="23" y="173"/>
                    </a:lnTo>
                    <a:lnTo>
                      <a:pt x="27" y="181"/>
                    </a:lnTo>
                    <a:lnTo>
                      <a:pt x="23" y="186"/>
                    </a:lnTo>
                    <a:lnTo>
                      <a:pt x="28" y="181"/>
                    </a:lnTo>
                    <a:lnTo>
                      <a:pt x="34" y="186"/>
                    </a:lnTo>
                    <a:lnTo>
                      <a:pt x="27" y="190"/>
                    </a:lnTo>
                    <a:lnTo>
                      <a:pt x="34" y="192"/>
                    </a:lnTo>
                    <a:lnTo>
                      <a:pt x="34" y="192"/>
                    </a:lnTo>
                    <a:lnTo>
                      <a:pt x="32" y="198"/>
                    </a:lnTo>
                    <a:lnTo>
                      <a:pt x="34" y="205"/>
                    </a:lnTo>
                    <a:lnTo>
                      <a:pt x="36" y="207"/>
                    </a:lnTo>
                    <a:lnTo>
                      <a:pt x="38" y="218"/>
                    </a:lnTo>
                    <a:lnTo>
                      <a:pt x="38" y="220"/>
                    </a:lnTo>
                    <a:lnTo>
                      <a:pt x="30" y="220"/>
                    </a:lnTo>
                    <a:lnTo>
                      <a:pt x="32" y="226"/>
                    </a:lnTo>
                    <a:lnTo>
                      <a:pt x="32" y="235"/>
                    </a:lnTo>
                    <a:lnTo>
                      <a:pt x="28" y="239"/>
                    </a:lnTo>
                    <a:lnTo>
                      <a:pt x="28" y="245"/>
                    </a:lnTo>
                    <a:lnTo>
                      <a:pt x="34" y="241"/>
                    </a:lnTo>
                    <a:lnTo>
                      <a:pt x="40" y="241"/>
                    </a:lnTo>
                    <a:lnTo>
                      <a:pt x="40" y="248"/>
                    </a:lnTo>
                    <a:lnTo>
                      <a:pt x="34" y="254"/>
                    </a:lnTo>
                    <a:lnTo>
                      <a:pt x="36" y="261"/>
                    </a:lnTo>
                    <a:lnTo>
                      <a:pt x="43" y="265"/>
                    </a:lnTo>
                    <a:lnTo>
                      <a:pt x="36" y="275"/>
                    </a:lnTo>
                    <a:lnTo>
                      <a:pt x="38" y="278"/>
                    </a:lnTo>
                    <a:lnTo>
                      <a:pt x="49" y="277"/>
                    </a:lnTo>
                    <a:lnTo>
                      <a:pt x="43" y="282"/>
                    </a:lnTo>
                    <a:lnTo>
                      <a:pt x="49" y="290"/>
                    </a:lnTo>
                    <a:lnTo>
                      <a:pt x="42" y="288"/>
                    </a:lnTo>
                    <a:lnTo>
                      <a:pt x="42" y="290"/>
                    </a:lnTo>
                    <a:lnTo>
                      <a:pt x="45" y="295"/>
                    </a:lnTo>
                    <a:lnTo>
                      <a:pt x="51" y="299"/>
                    </a:lnTo>
                    <a:lnTo>
                      <a:pt x="53" y="305"/>
                    </a:lnTo>
                    <a:lnTo>
                      <a:pt x="60" y="307"/>
                    </a:lnTo>
                    <a:lnTo>
                      <a:pt x="60" y="308"/>
                    </a:lnTo>
                    <a:lnTo>
                      <a:pt x="60" y="310"/>
                    </a:lnTo>
                    <a:lnTo>
                      <a:pt x="55" y="310"/>
                    </a:lnTo>
                    <a:lnTo>
                      <a:pt x="49" y="316"/>
                    </a:lnTo>
                    <a:lnTo>
                      <a:pt x="42" y="320"/>
                    </a:lnTo>
                    <a:lnTo>
                      <a:pt x="38" y="325"/>
                    </a:lnTo>
                    <a:lnTo>
                      <a:pt x="45" y="327"/>
                    </a:lnTo>
                    <a:lnTo>
                      <a:pt x="53" y="325"/>
                    </a:lnTo>
                    <a:lnTo>
                      <a:pt x="47" y="333"/>
                    </a:lnTo>
                    <a:lnTo>
                      <a:pt x="47" y="337"/>
                    </a:lnTo>
                    <a:lnTo>
                      <a:pt x="40" y="337"/>
                    </a:lnTo>
                    <a:lnTo>
                      <a:pt x="47" y="339"/>
                    </a:lnTo>
                    <a:lnTo>
                      <a:pt x="47" y="340"/>
                    </a:lnTo>
                    <a:lnTo>
                      <a:pt x="30" y="357"/>
                    </a:lnTo>
                    <a:lnTo>
                      <a:pt x="25" y="361"/>
                    </a:lnTo>
                    <a:lnTo>
                      <a:pt x="23" y="367"/>
                    </a:lnTo>
                    <a:lnTo>
                      <a:pt x="27" y="371"/>
                    </a:lnTo>
                    <a:lnTo>
                      <a:pt x="21" y="378"/>
                    </a:lnTo>
                    <a:lnTo>
                      <a:pt x="19" y="384"/>
                    </a:lnTo>
                    <a:lnTo>
                      <a:pt x="11" y="389"/>
                    </a:lnTo>
                    <a:lnTo>
                      <a:pt x="19" y="389"/>
                    </a:lnTo>
                    <a:lnTo>
                      <a:pt x="17" y="391"/>
                    </a:lnTo>
                    <a:lnTo>
                      <a:pt x="11" y="397"/>
                    </a:lnTo>
                    <a:lnTo>
                      <a:pt x="13" y="412"/>
                    </a:lnTo>
                    <a:lnTo>
                      <a:pt x="6" y="412"/>
                    </a:lnTo>
                    <a:lnTo>
                      <a:pt x="11" y="418"/>
                    </a:lnTo>
                    <a:lnTo>
                      <a:pt x="10" y="423"/>
                    </a:lnTo>
                    <a:lnTo>
                      <a:pt x="0" y="425"/>
                    </a:lnTo>
                    <a:lnTo>
                      <a:pt x="4" y="433"/>
                    </a:lnTo>
                    <a:lnTo>
                      <a:pt x="4" y="440"/>
                    </a:lnTo>
                    <a:lnTo>
                      <a:pt x="8" y="448"/>
                    </a:lnTo>
                    <a:lnTo>
                      <a:pt x="2" y="453"/>
                    </a:lnTo>
                    <a:lnTo>
                      <a:pt x="92" y="449"/>
                    </a:lnTo>
                    <a:lnTo>
                      <a:pt x="177" y="442"/>
                    </a:lnTo>
                    <a:lnTo>
                      <a:pt x="179" y="444"/>
                    </a:lnTo>
                    <a:lnTo>
                      <a:pt x="177" y="451"/>
                    </a:lnTo>
                    <a:lnTo>
                      <a:pt x="173" y="465"/>
                    </a:lnTo>
                    <a:lnTo>
                      <a:pt x="169" y="476"/>
                    </a:lnTo>
                    <a:lnTo>
                      <a:pt x="173" y="483"/>
                    </a:lnTo>
                    <a:lnTo>
                      <a:pt x="177" y="491"/>
                    </a:lnTo>
                    <a:lnTo>
                      <a:pt x="186" y="498"/>
                    </a:lnTo>
                    <a:lnTo>
                      <a:pt x="188" y="506"/>
                    </a:lnTo>
                    <a:lnTo>
                      <a:pt x="192" y="513"/>
                    </a:lnTo>
                    <a:lnTo>
                      <a:pt x="192" y="517"/>
                    </a:lnTo>
                    <a:lnTo>
                      <a:pt x="196" y="523"/>
                    </a:lnTo>
                    <a:lnTo>
                      <a:pt x="199" y="527"/>
                    </a:lnTo>
                    <a:lnTo>
                      <a:pt x="203" y="528"/>
                    </a:lnTo>
                    <a:lnTo>
                      <a:pt x="211" y="528"/>
                    </a:lnTo>
                    <a:lnTo>
                      <a:pt x="213" y="521"/>
                    </a:lnTo>
                    <a:lnTo>
                      <a:pt x="220" y="515"/>
                    </a:lnTo>
                    <a:lnTo>
                      <a:pt x="222" y="512"/>
                    </a:lnTo>
                    <a:lnTo>
                      <a:pt x="220" y="512"/>
                    </a:lnTo>
                    <a:lnTo>
                      <a:pt x="226" y="510"/>
                    </a:lnTo>
                    <a:lnTo>
                      <a:pt x="226" y="512"/>
                    </a:lnTo>
                    <a:lnTo>
                      <a:pt x="231" y="510"/>
                    </a:lnTo>
                    <a:lnTo>
                      <a:pt x="246" y="504"/>
                    </a:lnTo>
                    <a:lnTo>
                      <a:pt x="260" y="502"/>
                    </a:lnTo>
                    <a:lnTo>
                      <a:pt x="263" y="500"/>
                    </a:lnTo>
                    <a:lnTo>
                      <a:pt x="254" y="498"/>
                    </a:lnTo>
                    <a:lnTo>
                      <a:pt x="265" y="498"/>
                    </a:lnTo>
                    <a:lnTo>
                      <a:pt x="271" y="502"/>
                    </a:lnTo>
                    <a:lnTo>
                      <a:pt x="278" y="506"/>
                    </a:lnTo>
                    <a:lnTo>
                      <a:pt x="284" y="502"/>
                    </a:lnTo>
                    <a:lnTo>
                      <a:pt x="288" y="500"/>
                    </a:lnTo>
                    <a:lnTo>
                      <a:pt x="301" y="506"/>
                    </a:lnTo>
                    <a:lnTo>
                      <a:pt x="305" y="498"/>
                    </a:lnTo>
                    <a:lnTo>
                      <a:pt x="305" y="495"/>
                    </a:lnTo>
                    <a:lnTo>
                      <a:pt x="282" y="33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1071" name="Freeform 84">
              <a:extLst>
                <a:ext uri="{FF2B5EF4-FFF2-40B4-BE49-F238E27FC236}">
                  <a16:creationId xmlns:a16="http://schemas.microsoft.com/office/drawing/2014/main" id="{5C29D4E3-45B4-03BD-16DC-5280C5ED9579}"/>
                </a:ext>
              </a:extLst>
            </p:cNvPr>
            <p:cNvSpPr>
              <a:spLocks/>
            </p:cNvSpPr>
            <p:nvPr/>
          </p:nvSpPr>
          <p:spPr bwMode="auto">
            <a:xfrm>
              <a:off x="7075352" y="4286656"/>
              <a:ext cx="1245645" cy="402478"/>
            </a:xfrm>
            <a:custGeom>
              <a:avLst/>
              <a:gdLst>
                <a:gd name="T0" fmla="*/ 487 w 722"/>
                <a:gd name="T1" fmla="*/ 33 h 257"/>
                <a:gd name="T2" fmla="*/ 421 w 722"/>
                <a:gd name="T3" fmla="*/ 39 h 257"/>
                <a:gd name="T4" fmla="*/ 355 w 722"/>
                <a:gd name="T5" fmla="*/ 47 h 257"/>
                <a:gd name="T6" fmla="*/ 271 w 722"/>
                <a:gd name="T7" fmla="*/ 54 h 257"/>
                <a:gd name="T8" fmla="*/ 199 w 722"/>
                <a:gd name="T9" fmla="*/ 62 h 257"/>
                <a:gd name="T10" fmla="*/ 177 w 722"/>
                <a:gd name="T11" fmla="*/ 60 h 257"/>
                <a:gd name="T12" fmla="*/ 183 w 722"/>
                <a:gd name="T13" fmla="*/ 80 h 257"/>
                <a:gd name="T14" fmla="*/ 58 w 722"/>
                <a:gd name="T15" fmla="*/ 96 h 257"/>
                <a:gd name="T16" fmla="*/ 53 w 722"/>
                <a:gd name="T17" fmla="*/ 90 h 257"/>
                <a:gd name="T18" fmla="*/ 57 w 722"/>
                <a:gd name="T19" fmla="*/ 105 h 257"/>
                <a:gd name="T20" fmla="*/ 53 w 722"/>
                <a:gd name="T21" fmla="*/ 114 h 257"/>
                <a:gd name="T22" fmla="*/ 51 w 722"/>
                <a:gd name="T23" fmla="*/ 127 h 257"/>
                <a:gd name="T24" fmla="*/ 43 w 722"/>
                <a:gd name="T25" fmla="*/ 146 h 257"/>
                <a:gd name="T26" fmla="*/ 47 w 722"/>
                <a:gd name="T27" fmla="*/ 156 h 257"/>
                <a:gd name="T28" fmla="*/ 43 w 722"/>
                <a:gd name="T29" fmla="*/ 165 h 257"/>
                <a:gd name="T30" fmla="*/ 30 w 722"/>
                <a:gd name="T31" fmla="*/ 174 h 257"/>
                <a:gd name="T32" fmla="*/ 27 w 722"/>
                <a:gd name="T33" fmla="*/ 180 h 257"/>
                <a:gd name="T34" fmla="*/ 27 w 722"/>
                <a:gd name="T35" fmla="*/ 191 h 257"/>
                <a:gd name="T36" fmla="*/ 19 w 722"/>
                <a:gd name="T37" fmla="*/ 197 h 257"/>
                <a:gd name="T38" fmla="*/ 21 w 722"/>
                <a:gd name="T39" fmla="*/ 210 h 257"/>
                <a:gd name="T40" fmla="*/ 11 w 722"/>
                <a:gd name="T41" fmla="*/ 208 h 257"/>
                <a:gd name="T42" fmla="*/ 15 w 722"/>
                <a:gd name="T43" fmla="*/ 214 h 257"/>
                <a:gd name="T44" fmla="*/ 19 w 722"/>
                <a:gd name="T45" fmla="*/ 240 h 257"/>
                <a:gd name="T46" fmla="*/ 11 w 722"/>
                <a:gd name="T47" fmla="*/ 244 h 257"/>
                <a:gd name="T48" fmla="*/ 0 w 722"/>
                <a:gd name="T49" fmla="*/ 255 h 257"/>
                <a:gd name="T50" fmla="*/ 121 w 722"/>
                <a:gd name="T51" fmla="*/ 248 h 257"/>
                <a:gd name="T52" fmla="*/ 184 w 722"/>
                <a:gd name="T53" fmla="*/ 242 h 257"/>
                <a:gd name="T54" fmla="*/ 310 w 722"/>
                <a:gd name="T55" fmla="*/ 231 h 257"/>
                <a:gd name="T56" fmla="*/ 485 w 722"/>
                <a:gd name="T57" fmla="*/ 208 h 257"/>
                <a:gd name="T58" fmla="*/ 521 w 722"/>
                <a:gd name="T59" fmla="*/ 178 h 257"/>
                <a:gd name="T60" fmla="*/ 540 w 722"/>
                <a:gd name="T61" fmla="*/ 169 h 257"/>
                <a:gd name="T62" fmla="*/ 543 w 722"/>
                <a:gd name="T63" fmla="*/ 152 h 257"/>
                <a:gd name="T64" fmla="*/ 564 w 722"/>
                <a:gd name="T65" fmla="*/ 137 h 257"/>
                <a:gd name="T66" fmla="*/ 583 w 722"/>
                <a:gd name="T67" fmla="*/ 133 h 257"/>
                <a:gd name="T68" fmla="*/ 617 w 722"/>
                <a:gd name="T69" fmla="*/ 105 h 257"/>
                <a:gd name="T70" fmla="*/ 626 w 722"/>
                <a:gd name="T71" fmla="*/ 99 h 257"/>
                <a:gd name="T72" fmla="*/ 637 w 722"/>
                <a:gd name="T73" fmla="*/ 86 h 257"/>
                <a:gd name="T74" fmla="*/ 641 w 722"/>
                <a:gd name="T75" fmla="*/ 77 h 257"/>
                <a:gd name="T76" fmla="*/ 654 w 722"/>
                <a:gd name="T77" fmla="*/ 79 h 257"/>
                <a:gd name="T78" fmla="*/ 666 w 722"/>
                <a:gd name="T79" fmla="*/ 71 h 257"/>
                <a:gd name="T80" fmla="*/ 675 w 722"/>
                <a:gd name="T81" fmla="*/ 60 h 257"/>
                <a:gd name="T82" fmla="*/ 694 w 722"/>
                <a:gd name="T83" fmla="*/ 60 h 257"/>
                <a:gd name="T84" fmla="*/ 705 w 722"/>
                <a:gd name="T85" fmla="*/ 37 h 257"/>
                <a:gd name="T86" fmla="*/ 718 w 722"/>
                <a:gd name="T87" fmla="*/ 28 h 257"/>
                <a:gd name="T88" fmla="*/ 720 w 722"/>
                <a:gd name="T89" fmla="*/ 9 h 257"/>
                <a:gd name="T90" fmla="*/ 713 w 722"/>
                <a:gd name="T91" fmla="*/ 0 h 257"/>
                <a:gd name="T92" fmla="*/ 651 w 722"/>
                <a:gd name="T93" fmla="*/ 11 h 257"/>
                <a:gd name="T94" fmla="*/ 579 w 722"/>
                <a:gd name="T95" fmla="*/ 20 h 257"/>
                <a:gd name="T96" fmla="*/ 543 w 722"/>
                <a:gd name="T97" fmla="*/ 28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22" h="257">
                  <a:moveTo>
                    <a:pt x="513" y="30"/>
                  </a:moveTo>
                  <a:lnTo>
                    <a:pt x="487" y="33"/>
                  </a:lnTo>
                  <a:lnTo>
                    <a:pt x="459" y="37"/>
                  </a:lnTo>
                  <a:lnTo>
                    <a:pt x="421" y="39"/>
                  </a:lnTo>
                  <a:lnTo>
                    <a:pt x="397" y="43"/>
                  </a:lnTo>
                  <a:lnTo>
                    <a:pt x="355" y="47"/>
                  </a:lnTo>
                  <a:lnTo>
                    <a:pt x="314" y="49"/>
                  </a:lnTo>
                  <a:lnTo>
                    <a:pt x="271" y="54"/>
                  </a:lnTo>
                  <a:lnTo>
                    <a:pt x="235" y="58"/>
                  </a:lnTo>
                  <a:lnTo>
                    <a:pt x="199" y="62"/>
                  </a:lnTo>
                  <a:lnTo>
                    <a:pt x="192" y="60"/>
                  </a:lnTo>
                  <a:lnTo>
                    <a:pt x="177" y="60"/>
                  </a:lnTo>
                  <a:lnTo>
                    <a:pt x="183" y="73"/>
                  </a:lnTo>
                  <a:lnTo>
                    <a:pt x="183" y="80"/>
                  </a:lnTo>
                  <a:lnTo>
                    <a:pt x="64" y="90"/>
                  </a:lnTo>
                  <a:lnTo>
                    <a:pt x="58" y="96"/>
                  </a:lnTo>
                  <a:lnTo>
                    <a:pt x="58" y="90"/>
                  </a:lnTo>
                  <a:lnTo>
                    <a:pt x="53" y="90"/>
                  </a:lnTo>
                  <a:lnTo>
                    <a:pt x="55" y="97"/>
                  </a:lnTo>
                  <a:lnTo>
                    <a:pt x="57" y="105"/>
                  </a:lnTo>
                  <a:lnTo>
                    <a:pt x="49" y="107"/>
                  </a:lnTo>
                  <a:lnTo>
                    <a:pt x="53" y="114"/>
                  </a:lnTo>
                  <a:lnTo>
                    <a:pt x="45" y="122"/>
                  </a:lnTo>
                  <a:lnTo>
                    <a:pt x="51" y="127"/>
                  </a:lnTo>
                  <a:lnTo>
                    <a:pt x="47" y="135"/>
                  </a:lnTo>
                  <a:lnTo>
                    <a:pt x="43" y="146"/>
                  </a:lnTo>
                  <a:lnTo>
                    <a:pt x="45" y="150"/>
                  </a:lnTo>
                  <a:lnTo>
                    <a:pt x="47" y="156"/>
                  </a:lnTo>
                  <a:lnTo>
                    <a:pt x="40" y="159"/>
                  </a:lnTo>
                  <a:lnTo>
                    <a:pt x="43" y="165"/>
                  </a:lnTo>
                  <a:lnTo>
                    <a:pt x="36" y="171"/>
                  </a:lnTo>
                  <a:lnTo>
                    <a:pt x="30" y="174"/>
                  </a:lnTo>
                  <a:lnTo>
                    <a:pt x="27" y="178"/>
                  </a:lnTo>
                  <a:lnTo>
                    <a:pt x="27" y="180"/>
                  </a:lnTo>
                  <a:lnTo>
                    <a:pt x="32" y="186"/>
                  </a:lnTo>
                  <a:lnTo>
                    <a:pt x="27" y="191"/>
                  </a:lnTo>
                  <a:lnTo>
                    <a:pt x="23" y="195"/>
                  </a:lnTo>
                  <a:lnTo>
                    <a:pt x="19" y="197"/>
                  </a:lnTo>
                  <a:lnTo>
                    <a:pt x="23" y="205"/>
                  </a:lnTo>
                  <a:lnTo>
                    <a:pt x="21" y="210"/>
                  </a:lnTo>
                  <a:lnTo>
                    <a:pt x="17" y="206"/>
                  </a:lnTo>
                  <a:lnTo>
                    <a:pt x="11" y="208"/>
                  </a:lnTo>
                  <a:lnTo>
                    <a:pt x="10" y="216"/>
                  </a:lnTo>
                  <a:lnTo>
                    <a:pt x="15" y="214"/>
                  </a:lnTo>
                  <a:lnTo>
                    <a:pt x="15" y="221"/>
                  </a:lnTo>
                  <a:lnTo>
                    <a:pt x="19" y="240"/>
                  </a:lnTo>
                  <a:lnTo>
                    <a:pt x="17" y="242"/>
                  </a:lnTo>
                  <a:lnTo>
                    <a:pt x="11" y="244"/>
                  </a:lnTo>
                  <a:lnTo>
                    <a:pt x="8" y="252"/>
                  </a:lnTo>
                  <a:lnTo>
                    <a:pt x="0" y="255"/>
                  </a:lnTo>
                  <a:lnTo>
                    <a:pt x="0" y="257"/>
                  </a:lnTo>
                  <a:lnTo>
                    <a:pt x="121" y="248"/>
                  </a:lnTo>
                  <a:lnTo>
                    <a:pt x="184" y="242"/>
                  </a:lnTo>
                  <a:lnTo>
                    <a:pt x="184" y="242"/>
                  </a:lnTo>
                  <a:lnTo>
                    <a:pt x="184" y="240"/>
                  </a:lnTo>
                  <a:lnTo>
                    <a:pt x="310" y="231"/>
                  </a:lnTo>
                  <a:lnTo>
                    <a:pt x="408" y="220"/>
                  </a:lnTo>
                  <a:lnTo>
                    <a:pt x="485" y="208"/>
                  </a:lnTo>
                  <a:lnTo>
                    <a:pt x="521" y="206"/>
                  </a:lnTo>
                  <a:lnTo>
                    <a:pt x="521" y="178"/>
                  </a:lnTo>
                  <a:lnTo>
                    <a:pt x="534" y="174"/>
                  </a:lnTo>
                  <a:lnTo>
                    <a:pt x="540" y="169"/>
                  </a:lnTo>
                  <a:lnTo>
                    <a:pt x="542" y="159"/>
                  </a:lnTo>
                  <a:lnTo>
                    <a:pt x="543" y="152"/>
                  </a:lnTo>
                  <a:lnTo>
                    <a:pt x="549" y="144"/>
                  </a:lnTo>
                  <a:lnTo>
                    <a:pt x="564" y="137"/>
                  </a:lnTo>
                  <a:lnTo>
                    <a:pt x="577" y="137"/>
                  </a:lnTo>
                  <a:lnTo>
                    <a:pt x="583" y="133"/>
                  </a:lnTo>
                  <a:lnTo>
                    <a:pt x="604" y="114"/>
                  </a:lnTo>
                  <a:lnTo>
                    <a:pt x="617" y="105"/>
                  </a:lnTo>
                  <a:lnTo>
                    <a:pt x="622" y="105"/>
                  </a:lnTo>
                  <a:lnTo>
                    <a:pt x="626" y="99"/>
                  </a:lnTo>
                  <a:lnTo>
                    <a:pt x="630" y="84"/>
                  </a:lnTo>
                  <a:lnTo>
                    <a:pt x="637" y="86"/>
                  </a:lnTo>
                  <a:lnTo>
                    <a:pt x="637" y="80"/>
                  </a:lnTo>
                  <a:lnTo>
                    <a:pt x="641" y="77"/>
                  </a:lnTo>
                  <a:lnTo>
                    <a:pt x="647" y="73"/>
                  </a:lnTo>
                  <a:lnTo>
                    <a:pt x="654" y="79"/>
                  </a:lnTo>
                  <a:lnTo>
                    <a:pt x="658" y="79"/>
                  </a:lnTo>
                  <a:lnTo>
                    <a:pt x="666" y="71"/>
                  </a:lnTo>
                  <a:lnTo>
                    <a:pt x="668" y="65"/>
                  </a:lnTo>
                  <a:lnTo>
                    <a:pt x="675" y="60"/>
                  </a:lnTo>
                  <a:lnTo>
                    <a:pt x="688" y="54"/>
                  </a:lnTo>
                  <a:lnTo>
                    <a:pt x="694" y="60"/>
                  </a:lnTo>
                  <a:lnTo>
                    <a:pt x="699" y="52"/>
                  </a:lnTo>
                  <a:lnTo>
                    <a:pt x="705" y="37"/>
                  </a:lnTo>
                  <a:lnTo>
                    <a:pt x="711" y="32"/>
                  </a:lnTo>
                  <a:lnTo>
                    <a:pt x="718" y="28"/>
                  </a:lnTo>
                  <a:lnTo>
                    <a:pt x="720" y="17"/>
                  </a:lnTo>
                  <a:lnTo>
                    <a:pt x="720" y="9"/>
                  </a:lnTo>
                  <a:lnTo>
                    <a:pt x="722" y="0"/>
                  </a:lnTo>
                  <a:lnTo>
                    <a:pt x="713" y="0"/>
                  </a:lnTo>
                  <a:lnTo>
                    <a:pt x="686" y="7"/>
                  </a:lnTo>
                  <a:lnTo>
                    <a:pt x="651" y="11"/>
                  </a:lnTo>
                  <a:lnTo>
                    <a:pt x="594" y="20"/>
                  </a:lnTo>
                  <a:lnTo>
                    <a:pt x="579" y="20"/>
                  </a:lnTo>
                  <a:lnTo>
                    <a:pt x="553" y="24"/>
                  </a:lnTo>
                  <a:lnTo>
                    <a:pt x="543" y="28"/>
                  </a:lnTo>
                  <a:lnTo>
                    <a:pt x="513" y="3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2" name="Freeform 85">
              <a:extLst>
                <a:ext uri="{FF2B5EF4-FFF2-40B4-BE49-F238E27FC236}">
                  <a16:creationId xmlns:a16="http://schemas.microsoft.com/office/drawing/2014/main" id="{8A8F79D0-6E24-A064-ECAA-AC5A6C598ED6}"/>
                </a:ext>
              </a:extLst>
            </p:cNvPr>
            <p:cNvSpPr>
              <a:spLocks/>
            </p:cNvSpPr>
            <p:nvPr/>
          </p:nvSpPr>
          <p:spPr bwMode="auto">
            <a:xfrm>
              <a:off x="7166789" y="4415074"/>
              <a:ext cx="8624" cy="12527"/>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3" name="Freeform 86">
              <a:extLst>
                <a:ext uri="{FF2B5EF4-FFF2-40B4-BE49-F238E27FC236}">
                  <a16:creationId xmlns:a16="http://schemas.microsoft.com/office/drawing/2014/main" id="{FCCC1348-0A53-1D2A-85F5-7516A9FDB671}"/>
                </a:ext>
              </a:extLst>
            </p:cNvPr>
            <p:cNvSpPr>
              <a:spLocks/>
            </p:cNvSpPr>
            <p:nvPr/>
          </p:nvSpPr>
          <p:spPr bwMode="auto">
            <a:xfrm>
              <a:off x="7166789" y="4415074"/>
              <a:ext cx="8624" cy="12527"/>
            </a:xfrm>
            <a:custGeom>
              <a:avLst/>
              <a:gdLst>
                <a:gd name="T0" fmla="*/ 0 w 5"/>
                <a:gd name="T1" fmla="*/ 8 h 8"/>
                <a:gd name="T2" fmla="*/ 5 w 5"/>
                <a:gd name="T3" fmla="*/ 8 h 8"/>
                <a:gd name="T4" fmla="*/ 4 w 5"/>
                <a:gd name="T5" fmla="*/ 0 h 8"/>
                <a:gd name="T6" fmla="*/ 0 w 5"/>
                <a:gd name="T7" fmla="*/ 8 h 8"/>
              </a:gdLst>
              <a:ahLst/>
              <a:cxnLst>
                <a:cxn ang="0">
                  <a:pos x="T0" y="T1"/>
                </a:cxn>
                <a:cxn ang="0">
                  <a:pos x="T2" y="T3"/>
                </a:cxn>
                <a:cxn ang="0">
                  <a:pos x="T4" y="T5"/>
                </a:cxn>
                <a:cxn ang="0">
                  <a:pos x="T6" y="T7"/>
                </a:cxn>
              </a:cxnLst>
              <a:rect l="0" t="0" r="r" b="b"/>
              <a:pathLst>
                <a:path w="5" h="8">
                  <a:moveTo>
                    <a:pt x="0" y="8"/>
                  </a:moveTo>
                  <a:lnTo>
                    <a:pt x="5" y="8"/>
                  </a:lnTo>
                  <a:lnTo>
                    <a:pt x="4" y="0"/>
                  </a:lnTo>
                  <a:lnTo>
                    <a:pt x="0"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4" name="Freeform 87">
              <a:extLst>
                <a:ext uri="{FF2B5EF4-FFF2-40B4-BE49-F238E27FC236}">
                  <a16:creationId xmlns:a16="http://schemas.microsoft.com/office/drawing/2014/main" id="{FFE0D535-C071-5F42-BAAA-D9A573157FCB}"/>
                </a:ext>
              </a:extLst>
            </p:cNvPr>
            <p:cNvSpPr>
              <a:spLocks/>
            </p:cNvSpPr>
            <p:nvPr/>
          </p:nvSpPr>
          <p:spPr bwMode="auto">
            <a:xfrm>
              <a:off x="7185768" y="3918631"/>
              <a:ext cx="1064493" cy="508970"/>
            </a:xfrm>
            <a:custGeom>
              <a:avLst/>
              <a:gdLst>
                <a:gd name="T0" fmla="*/ 568 w 617"/>
                <a:gd name="T1" fmla="*/ 103 h 325"/>
                <a:gd name="T2" fmla="*/ 555 w 617"/>
                <a:gd name="T3" fmla="*/ 67 h 325"/>
                <a:gd name="T4" fmla="*/ 551 w 617"/>
                <a:gd name="T5" fmla="*/ 52 h 325"/>
                <a:gd name="T6" fmla="*/ 532 w 617"/>
                <a:gd name="T7" fmla="*/ 39 h 325"/>
                <a:gd name="T8" fmla="*/ 513 w 617"/>
                <a:gd name="T9" fmla="*/ 24 h 325"/>
                <a:gd name="T10" fmla="*/ 495 w 617"/>
                <a:gd name="T11" fmla="*/ 37 h 325"/>
                <a:gd name="T12" fmla="*/ 472 w 617"/>
                <a:gd name="T13" fmla="*/ 34 h 325"/>
                <a:gd name="T14" fmla="*/ 455 w 617"/>
                <a:gd name="T15" fmla="*/ 41 h 325"/>
                <a:gd name="T16" fmla="*/ 423 w 617"/>
                <a:gd name="T17" fmla="*/ 32 h 325"/>
                <a:gd name="T18" fmla="*/ 401 w 617"/>
                <a:gd name="T19" fmla="*/ 9 h 325"/>
                <a:gd name="T20" fmla="*/ 367 w 617"/>
                <a:gd name="T21" fmla="*/ 0 h 325"/>
                <a:gd name="T22" fmla="*/ 357 w 617"/>
                <a:gd name="T23" fmla="*/ 17 h 325"/>
                <a:gd name="T24" fmla="*/ 361 w 617"/>
                <a:gd name="T25" fmla="*/ 37 h 325"/>
                <a:gd name="T26" fmla="*/ 325 w 617"/>
                <a:gd name="T27" fmla="*/ 47 h 325"/>
                <a:gd name="T28" fmla="*/ 312 w 617"/>
                <a:gd name="T29" fmla="*/ 58 h 325"/>
                <a:gd name="T30" fmla="*/ 308 w 617"/>
                <a:gd name="T31" fmla="*/ 81 h 325"/>
                <a:gd name="T32" fmla="*/ 291 w 617"/>
                <a:gd name="T33" fmla="*/ 103 h 325"/>
                <a:gd name="T34" fmla="*/ 280 w 617"/>
                <a:gd name="T35" fmla="*/ 124 h 325"/>
                <a:gd name="T36" fmla="*/ 260 w 617"/>
                <a:gd name="T37" fmla="*/ 133 h 325"/>
                <a:gd name="T38" fmla="*/ 239 w 617"/>
                <a:gd name="T39" fmla="*/ 118 h 325"/>
                <a:gd name="T40" fmla="*/ 229 w 617"/>
                <a:gd name="T41" fmla="*/ 135 h 325"/>
                <a:gd name="T42" fmla="*/ 224 w 617"/>
                <a:gd name="T43" fmla="*/ 156 h 325"/>
                <a:gd name="T44" fmla="*/ 205 w 617"/>
                <a:gd name="T45" fmla="*/ 143 h 325"/>
                <a:gd name="T46" fmla="*/ 188 w 617"/>
                <a:gd name="T47" fmla="*/ 158 h 325"/>
                <a:gd name="T48" fmla="*/ 177 w 617"/>
                <a:gd name="T49" fmla="*/ 161 h 325"/>
                <a:gd name="T50" fmla="*/ 139 w 617"/>
                <a:gd name="T51" fmla="*/ 158 h 325"/>
                <a:gd name="T52" fmla="*/ 134 w 617"/>
                <a:gd name="T53" fmla="*/ 159 h 325"/>
                <a:gd name="T54" fmla="*/ 117 w 617"/>
                <a:gd name="T55" fmla="*/ 169 h 325"/>
                <a:gd name="T56" fmla="*/ 105 w 617"/>
                <a:gd name="T57" fmla="*/ 176 h 325"/>
                <a:gd name="T58" fmla="*/ 100 w 617"/>
                <a:gd name="T59" fmla="*/ 197 h 325"/>
                <a:gd name="T60" fmla="*/ 87 w 617"/>
                <a:gd name="T61" fmla="*/ 214 h 325"/>
                <a:gd name="T62" fmla="*/ 70 w 617"/>
                <a:gd name="T63" fmla="*/ 229 h 325"/>
                <a:gd name="T64" fmla="*/ 79 w 617"/>
                <a:gd name="T65" fmla="*/ 248 h 325"/>
                <a:gd name="T66" fmla="*/ 62 w 617"/>
                <a:gd name="T67" fmla="*/ 252 h 325"/>
                <a:gd name="T68" fmla="*/ 34 w 617"/>
                <a:gd name="T69" fmla="*/ 244 h 325"/>
                <a:gd name="T70" fmla="*/ 17 w 617"/>
                <a:gd name="T71" fmla="*/ 267 h 325"/>
                <a:gd name="T72" fmla="*/ 21 w 617"/>
                <a:gd name="T73" fmla="*/ 284 h 325"/>
                <a:gd name="T74" fmla="*/ 21 w 617"/>
                <a:gd name="T75" fmla="*/ 306 h 325"/>
                <a:gd name="T76" fmla="*/ 2 w 617"/>
                <a:gd name="T77" fmla="*/ 315 h 325"/>
                <a:gd name="T78" fmla="*/ 119 w 617"/>
                <a:gd name="T79" fmla="*/ 308 h 325"/>
                <a:gd name="T80" fmla="*/ 135 w 617"/>
                <a:gd name="T81" fmla="*/ 297 h 325"/>
                <a:gd name="T82" fmla="*/ 250 w 617"/>
                <a:gd name="T83" fmla="*/ 284 h 325"/>
                <a:gd name="T84" fmla="*/ 357 w 617"/>
                <a:gd name="T85" fmla="*/ 274 h 325"/>
                <a:gd name="T86" fmla="*/ 449 w 617"/>
                <a:gd name="T87" fmla="*/ 265 h 325"/>
                <a:gd name="T88" fmla="*/ 502 w 617"/>
                <a:gd name="T89" fmla="*/ 252 h 325"/>
                <a:gd name="T90" fmla="*/ 532 w 617"/>
                <a:gd name="T91" fmla="*/ 237 h 325"/>
                <a:gd name="T92" fmla="*/ 547 w 617"/>
                <a:gd name="T93" fmla="*/ 221 h 325"/>
                <a:gd name="T94" fmla="*/ 562 w 617"/>
                <a:gd name="T95" fmla="*/ 203 h 325"/>
                <a:gd name="T96" fmla="*/ 590 w 617"/>
                <a:gd name="T97" fmla="*/ 171 h 325"/>
                <a:gd name="T98" fmla="*/ 588 w 617"/>
                <a:gd name="T99" fmla="*/ 12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17" h="325">
                  <a:moveTo>
                    <a:pt x="588" y="128"/>
                  </a:moveTo>
                  <a:lnTo>
                    <a:pt x="575" y="109"/>
                  </a:lnTo>
                  <a:lnTo>
                    <a:pt x="568" y="103"/>
                  </a:lnTo>
                  <a:lnTo>
                    <a:pt x="566" y="96"/>
                  </a:lnTo>
                  <a:lnTo>
                    <a:pt x="551" y="81"/>
                  </a:lnTo>
                  <a:lnTo>
                    <a:pt x="555" y="67"/>
                  </a:lnTo>
                  <a:lnTo>
                    <a:pt x="555" y="60"/>
                  </a:lnTo>
                  <a:lnTo>
                    <a:pt x="551" y="58"/>
                  </a:lnTo>
                  <a:lnTo>
                    <a:pt x="551" y="52"/>
                  </a:lnTo>
                  <a:lnTo>
                    <a:pt x="545" y="47"/>
                  </a:lnTo>
                  <a:lnTo>
                    <a:pt x="540" y="39"/>
                  </a:lnTo>
                  <a:lnTo>
                    <a:pt x="532" y="39"/>
                  </a:lnTo>
                  <a:lnTo>
                    <a:pt x="526" y="34"/>
                  </a:lnTo>
                  <a:lnTo>
                    <a:pt x="521" y="20"/>
                  </a:lnTo>
                  <a:lnTo>
                    <a:pt x="513" y="24"/>
                  </a:lnTo>
                  <a:lnTo>
                    <a:pt x="506" y="32"/>
                  </a:lnTo>
                  <a:lnTo>
                    <a:pt x="502" y="37"/>
                  </a:lnTo>
                  <a:lnTo>
                    <a:pt x="495" y="37"/>
                  </a:lnTo>
                  <a:lnTo>
                    <a:pt x="489" y="41"/>
                  </a:lnTo>
                  <a:lnTo>
                    <a:pt x="481" y="35"/>
                  </a:lnTo>
                  <a:lnTo>
                    <a:pt x="472" y="34"/>
                  </a:lnTo>
                  <a:lnTo>
                    <a:pt x="466" y="35"/>
                  </a:lnTo>
                  <a:lnTo>
                    <a:pt x="461" y="41"/>
                  </a:lnTo>
                  <a:lnTo>
                    <a:pt x="455" y="41"/>
                  </a:lnTo>
                  <a:lnTo>
                    <a:pt x="440" y="32"/>
                  </a:lnTo>
                  <a:lnTo>
                    <a:pt x="436" y="30"/>
                  </a:lnTo>
                  <a:lnTo>
                    <a:pt x="423" y="32"/>
                  </a:lnTo>
                  <a:lnTo>
                    <a:pt x="416" y="30"/>
                  </a:lnTo>
                  <a:lnTo>
                    <a:pt x="404" y="17"/>
                  </a:lnTo>
                  <a:lnTo>
                    <a:pt x="401" y="9"/>
                  </a:lnTo>
                  <a:lnTo>
                    <a:pt x="384" y="2"/>
                  </a:lnTo>
                  <a:lnTo>
                    <a:pt x="372" y="5"/>
                  </a:lnTo>
                  <a:lnTo>
                    <a:pt x="367" y="0"/>
                  </a:lnTo>
                  <a:lnTo>
                    <a:pt x="357" y="5"/>
                  </a:lnTo>
                  <a:lnTo>
                    <a:pt x="354" y="9"/>
                  </a:lnTo>
                  <a:lnTo>
                    <a:pt x="357" y="17"/>
                  </a:lnTo>
                  <a:lnTo>
                    <a:pt x="355" y="24"/>
                  </a:lnTo>
                  <a:lnTo>
                    <a:pt x="363" y="32"/>
                  </a:lnTo>
                  <a:lnTo>
                    <a:pt x="361" y="37"/>
                  </a:lnTo>
                  <a:lnTo>
                    <a:pt x="346" y="41"/>
                  </a:lnTo>
                  <a:lnTo>
                    <a:pt x="333" y="52"/>
                  </a:lnTo>
                  <a:lnTo>
                    <a:pt x="325" y="47"/>
                  </a:lnTo>
                  <a:lnTo>
                    <a:pt x="318" y="50"/>
                  </a:lnTo>
                  <a:lnTo>
                    <a:pt x="312" y="50"/>
                  </a:lnTo>
                  <a:lnTo>
                    <a:pt x="312" y="58"/>
                  </a:lnTo>
                  <a:lnTo>
                    <a:pt x="316" y="65"/>
                  </a:lnTo>
                  <a:lnTo>
                    <a:pt x="312" y="73"/>
                  </a:lnTo>
                  <a:lnTo>
                    <a:pt x="308" y="81"/>
                  </a:lnTo>
                  <a:lnTo>
                    <a:pt x="301" y="84"/>
                  </a:lnTo>
                  <a:lnTo>
                    <a:pt x="299" y="97"/>
                  </a:lnTo>
                  <a:lnTo>
                    <a:pt x="291" y="103"/>
                  </a:lnTo>
                  <a:lnTo>
                    <a:pt x="284" y="103"/>
                  </a:lnTo>
                  <a:lnTo>
                    <a:pt x="280" y="116"/>
                  </a:lnTo>
                  <a:lnTo>
                    <a:pt x="280" y="124"/>
                  </a:lnTo>
                  <a:lnTo>
                    <a:pt x="278" y="131"/>
                  </a:lnTo>
                  <a:lnTo>
                    <a:pt x="273" y="135"/>
                  </a:lnTo>
                  <a:lnTo>
                    <a:pt x="260" y="133"/>
                  </a:lnTo>
                  <a:lnTo>
                    <a:pt x="252" y="131"/>
                  </a:lnTo>
                  <a:lnTo>
                    <a:pt x="246" y="120"/>
                  </a:lnTo>
                  <a:lnTo>
                    <a:pt x="239" y="118"/>
                  </a:lnTo>
                  <a:lnTo>
                    <a:pt x="243" y="124"/>
                  </a:lnTo>
                  <a:lnTo>
                    <a:pt x="235" y="129"/>
                  </a:lnTo>
                  <a:lnTo>
                    <a:pt x="229" y="135"/>
                  </a:lnTo>
                  <a:lnTo>
                    <a:pt x="231" y="143"/>
                  </a:lnTo>
                  <a:lnTo>
                    <a:pt x="226" y="150"/>
                  </a:lnTo>
                  <a:lnTo>
                    <a:pt x="224" y="156"/>
                  </a:lnTo>
                  <a:lnTo>
                    <a:pt x="216" y="152"/>
                  </a:lnTo>
                  <a:lnTo>
                    <a:pt x="211" y="150"/>
                  </a:lnTo>
                  <a:lnTo>
                    <a:pt x="205" y="143"/>
                  </a:lnTo>
                  <a:lnTo>
                    <a:pt x="199" y="148"/>
                  </a:lnTo>
                  <a:lnTo>
                    <a:pt x="192" y="152"/>
                  </a:lnTo>
                  <a:lnTo>
                    <a:pt x="188" y="158"/>
                  </a:lnTo>
                  <a:lnTo>
                    <a:pt x="188" y="161"/>
                  </a:lnTo>
                  <a:lnTo>
                    <a:pt x="184" y="167"/>
                  </a:lnTo>
                  <a:lnTo>
                    <a:pt x="177" y="161"/>
                  </a:lnTo>
                  <a:lnTo>
                    <a:pt x="156" y="154"/>
                  </a:lnTo>
                  <a:lnTo>
                    <a:pt x="149" y="158"/>
                  </a:lnTo>
                  <a:lnTo>
                    <a:pt x="139" y="158"/>
                  </a:lnTo>
                  <a:lnTo>
                    <a:pt x="143" y="165"/>
                  </a:lnTo>
                  <a:lnTo>
                    <a:pt x="135" y="167"/>
                  </a:lnTo>
                  <a:lnTo>
                    <a:pt x="134" y="159"/>
                  </a:lnTo>
                  <a:lnTo>
                    <a:pt x="128" y="163"/>
                  </a:lnTo>
                  <a:lnTo>
                    <a:pt x="113" y="161"/>
                  </a:lnTo>
                  <a:lnTo>
                    <a:pt x="117" y="169"/>
                  </a:lnTo>
                  <a:lnTo>
                    <a:pt x="113" y="175"/>
                  </a:lnTo>
                  <a:lnTo>
                    <a:pt x="105" y="175"/>
                  </a:lnTo>
                  <a:lnTo>
                    <a:pt x="105" y="176"/>
                  </a:lnTo>
                  <a:lnTo>
                    <a:pt x="102" y="184"/>
                  </a:lnTo>
                  <a:lnTo>
                    <a:pt x="98" y="190"/>
                  </a:lnTo>
                  <a:lnTo>
                    <a:pt x="100" y="197"/>
                  </a:lnTo>
                  <a:lnTo>
                    <a:pt x="104" y="205"/>
                  </a:lnTo>
                  <a:lnTo>
                    <a:pt x="100" y="210"/>
                  </a:lnTo>
                  <a:lnTo>
                    <a:pt x="87" y="214"/>
                  </a:lnTo>
                  <a:lnTo>
                    <a:pt x="79" y="220"/>
                  </a:lnTo>
                  <a:lnTo>
                    <a:pt x="73" y="221"/>
                  </a:lnTo>
                  <a:lnTo>
                    <a:pt x="70" y="229"/>
                  </a:lnTo>
                  <a:lnTo>
                    <a:pt x="72" y="235"/>
                  </a:lnTo>
                  <a:lnTo>
                    <a:pt x="77" y="242"/>
                  </a:lnTo>
                  <a:lnTo>
                    <a:pt x="79" y="248"/>
                  </a:lnTo>
                  <a:lnTo>
                    <a:pt x="73" y="257"/>
                  </a:lnTo>
                  <a:lnTo>
                    <a:pt x="68" y="255"/>
                  </a:lnTo>
                  <a:lnTo>
                    <a:pt x="62" y="252"/>
                  </a:lnTo>
                  <a:lnTo>
                    <a:pt x="49" y="248"/>
                  </a:lnTo>
                  <a:lnTo>
                    <a:pt x="41" y="244"/>
                  </a:lnTo>
                  <a:lnTo>
                    <a:pt x="34" y="244"/>
                  </a:lnTo>
                  <a:lnTo>
                    <a:pt x="28" y="246"/>
                  </a:lnTo>
                  <a:lnTo>
                    <a:pt x="17" y="259"/>
                  </a:lnTo>
                  <a:lnTo>
                    <a:pt x="17" y="267"/>
                  </a:lnTo>
                  <a:lnTo>
                    <a:pt x="21" y="270"/>
                  </a:lnTo>
                  <a:lnTo>
                    <a:pt x="23" y="276"/>
                  </a:lnTo>
                  <a:lnTo>
                    <a:pt x="21" y="284"/>
                  </a:lnTo>
                  <a:lnTo>
                    <a:pt x="23" y="293"/>
                  </a:lnTo>
                  <a:lnTo>
                    <a:pt x="17" y="299"/>
                  </a:lnTo>
                  <a:lnTo>
                    <a:pt x="21" y="306"/>
                  </a:lnTo>
                  <a:lnTo>
                    <a:pt x="17" y="315"/>
                  </a:lnTo>
                  <a:lnTo>
                    <a:pt x="10" y="314"/>
                  </a:lnTo>
                  <a:lnTo>
                    <a:pt x="2" y="315"/>
                  </a:lnTo>
                  <a:lnTo>
                    <a:pt x="0" y="325"/>
                  </a:lnTo>
                  <a:lnTo>
                    <a:pt x="119" y="315"/>
                  </a:lnTo>
                  <a:lnTo>
                    <a:pt x="119" y="308"/>
                  </a:lnTo>
                  <a:lnTo>
                    <a:pt x="113" y="295"/>
                  </a:lnTo>
                  <a:lnTo>
                    <a:pt x="128" y="295"/>
                  </a:lnTo>
                  <a:lnTo>
                    <a:pt x="135" y="297"/>
                  </a:lnTo>
                  <a:lnTo>
                    <a:pt x="171" y="293"/>
                  </a:lnTo>
                  <a:lnTo>
                    <a:pt x="207" y="289"/>
                  </a:lnTo>
                  <a:lnTo>
                    <a:pt x="250" y="284"/>
                  </a:lnTo>
                  <a:lnTo>
                    <a:pt x="291" y="282"/>
                  </a:lnTo>
                  <a:lnTo>
                    <a:pt x="333" y="278"/>
                  </a:lnTo>
                  <a:lnTo>
                    <a:pt x="357" y="274"/>
                  </a:lnTo>
                  <a:lnTo>
                    <a:pt x="395" y="272"/>
                  </a:lnTo>
                  <a:lnTo>
                    <a:pt x="423" y="268"/>
                  </a:lnTo>
                  <a:lnTo>
                    <a:pt x="449" y="265"/>
                  </a:lnTo>
                  <a:lnTo>
                    <a:pt x="479" y="263"/>
                  </a:lnTo>
                  <a:lnTo>
                    <a:pt x="489" y="259"/>
                  </a:lnTo>
                  <a:lnTo>
                    <a:pt x="502" y="252"/>
                  </a:lnTo>
                  <a:lnTo>
                    <a:pt x="510" y="250"/>
                  </a:lnTo>
                  <a:lnTo>
                    <a:pt x="517" y="244"/>
                  </a:lnTo>
                  <a:lnTo>
                    <a:pt x="532" y="237"/>
                  </a:lnTo>
                  <a:lnTo>
                    <a:pt x="534" y="231"/>
                  </a:lnTo>
                  <a:lnTo>
                    <a:pt x="542" y="225"/>
                  </a:lnTo>
                  <a:lnTo>
                    <a:pt x="547" y="221"/>
                  </a:lnTo>
                  <a:lnTo>
                    <a:pt x="553" y="214"/>
                  </a:lnTo>
                  <a:lnTo>
                    <a:pt x="553" y="208"/>
                  </a:lnTo>
                  <a:lnTo>
                    <a:pt x="562" y="203"/>
                  </a:lnTo>
                  <a:lnTo>
                    <a:pt x="562" y="195"/>
                  </a:lnTo>
                  <a:lnTo>
                    <a:pt x="566" y="188"/>
                  </a:lnTo>
                  <a:lnTo>
                    <a:pt x="590" y="171"/>
                  </a:lnTo>
                  <a:lnTo>
                    <a:pt x="617" y="139"/>
                  </a:lnTo>
                  <a:lnTo>
                    <a:pt x="604" y="139"/>
                  </a:lnTo>
                  <a:lnTo>
                    <a:pt x="588" y="12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5" name="Freeform 88">
              <a:extLst>
                <a:ext uri="{FF2B5EF4-FFF2-40B4-BE49-F238E27FC236}">
                  <a16:creationId xmlns:a16="http://schemas.microsoft.com/office/drawing/2014/main" id="{A9F18D0F-C19A-C06D-A22F-E132FF20E649}"/>
                </a:ext>
              </a:extLst>
            </p:cNvPr>
            <p:cNvSpPr>
              <a:spLocks/>
            </p:cNvSpPr>
            <p:nvPr/>
          </p:nvSpPr>
          <p:spPr bwMode="auto">
            <a:xfrm>
              <a:off x="7325515" y="2916346"/>
              <a:ext cx="48306" cy="83002"/>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6" name="Freeform 89">
              <a:extLst>
                <a:ext uri="{FF2B5EF4-FFF2-40B4-BE49-F238E27FC236}">
                  <a16:creationId xmlns:a16="http://schemas.microsoft.com/office/drawing/2014/main" id="{643F400F-B990-9F38-1604-8E92E67BED3C}"/>
                </a:ext>
              </a:extLst>
            </p:cNvPr>
            <p:cNvSpPr>
              <a:spLocks/>
            </p:cNvSpPr>
            <p:nvPr/>
          </p:nvSpPr>
          <p:spPr bwMode="auto">
            <a:xfrm>
              <a:off x="7325515" y="2916346"/>
              <a:ext cx="48306" cy="83002"/>
            </a:xfrm>
            <a:custGeom>
              <a:avLst/>
              <a:gdLst>
                <a:gd name="T0" fmla="*/ 26 w 28"/>
                <a:gd name="T1" fmla="*/ 0 h 53"/>
                <a:gd name="T2" fmla="*/ 21 w 28"/>
                <a:gd name="T3" fmla="*/ 6 h 53"/>
                <a:gd name="T4" fmla="*/ 17 w 28"/>
                <a:gd name="T5" fmla="*/ 14 h 53"/>
                <a:gd name="T6" fmla="*/ 9 w 28"/>
                <a:gd name="T7" fmla="*/ 19 h 53"/>
                <a:gd name="T8" fmla="*/ 9 w 28"/>
                <a:gd name="T9" fmla="*/ 27 h 53"/>
                <a:gd name="T10" fmla="*/ 4 w 28"/>
                <a:gd name="T11" fmla="*/ 34 h 53"/>
                <a:gd name="T12" fmla="*/ 0 w 28"/>
                <a:gd name="T13" fmla="*/ 44 h 53"/>
                <a:gd name="T14" fmla="*/ 4 w 28"/>
                <a:gd name="T15" fmla="*/ 51 h 53"/>
                <a:gd name="T16" fmla="*/ 11 w 28"/>
                <a:gd name="T17" fmla="*/ 53 h 53"/>
                <a:gd name="T18" fmla="*/ 15 w 28"/>
                <a:gd name="T19" fmla="*/ 46 h 53"/>
                <a:gd name="T20" fmla="*/ 19 w 28"/>
                <a:gd name="T21" fmla="*/ 40 h 53"/>
                <a:gd name="T22" fmla="*/ 19 w 28"/>
                <a:gd name="T23" fmla="*/ 32 h 53"/>
                <a:gd name="T24" fmla="*/ 24 w 28"/>
                <a:gd name="T25" fmla="*/ 23 h 53"/>
                <a:gd name="T26" fmla="*/ 23 w 28"/>
                <a:gd name="T27" fmla="*/ 17 h 53"/>
                <a:gd name="T28" fmla="*/ 28 w 28"/>
                <a:gd name="T29" fmla="*/ 2 h 53"/>
                <a:gd name="T30" fmla="*/ 26 w 28"/>
                <a:gd name="T3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53">
                  <a:moveTo>
                    <a:pt x="26" y="0"/>
                  </a:moveTo>
                  <a:lnTo>
                    <a:pt x="21" y="6"/>
                  </a:lnTo>
                  <a:lnTo>
                    <a:pt x="17" y="14"/>
                  </a:lnTo>
                  <a:lnTo>
                    <a:pt x="9" y="19"/>
                  </a:lnTo>
                  <a:lnTo>
                    <a:pt x="9" y="27"/>
                  </a:lnTo>
                  <a:lnTo>
                    <a:pt x="4" y="34"/>
                  </a:lnTo>
                  <a:lnTo>
                    <a:pt x="0" y="44"/>
                  </a:lnTo>
                  <a:lnTo>
                    <a:pt x="4" y="51"/>
                  </a:lnTo>
                  <a:lnTo>
                    <a:pt x="11" y="53"/>
                  </a:lnTo>
                  <a:lnTo>
                    <a:pt x="15" y="46"/>
                  </a:lnTo>
                  <a:lnTo>
                    <a:pt x="19" y="40"/>
                  </a:lnTo>
                  <a:lnTo>
                    <a:pt x="19" y="32"/>
                  </a:lnTo>
                  <a:lnTo>
                    <a:pt x="24" y="23"/>
                  </a:lnTo>
                  <a:lnTo>
                    <a:pt x="23" y="17"/>
                  </a:lnTo>
                  <a:lnTo>
                    <a:pt x="28" y="2"/>
                  </a:lnTo>
                  <a:lnTo>
                    <a:pt x="2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7" name="Freeform 90">
              <a:extLst>
                <a:ext uri="{FF2B5EF4-FFF2-40B4-BE49-F238E27FC236}">
                  <a16:creationId xmlns:a16="http://schemas.microsoft.com/office/drawing/2014/main" id="{1C5D2BC3-F747-B0D1-6500-9964760F7524}"/>
                </a:ext>
              </a:extLst>
            </p:cNvPr>
            <p:cNvSpPr>
              <a:spLocks/>
            </p:cNvSpPr>
            <p:nvPr/>
          </p:nvSpPr>
          <p:spPr bwMode="auto">
            <a:xfrm>
              <a:off x="7546352" y="2819250"/>
              <a:ext cx="12077" cy="26623"/>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8" name="Freeform 92">
              <a:extLst>
                <a:ext uri="{FF2B5EF4-FFF2-40B4-BE49-F238E27FC236}">
                  <a16:creationId xmlns:a16="http://schemas.microsoft.com/office/drawing/2014/main" id="{D1354454-1844-0B67-4D0F-2D71F3188399}"/>
                </a:ext>
              </a:extLst>
            </p:cNvPr>
            <p:cNvSpPr>
              <a:spLocks/>
            </p:cNvSpPr>
            <p:nvPr/>
          </p:nvSpPr>
          <p:spPr bwMode="auto">
            <a:xfrm>
              <a:off x="7760284" y="2734683"/>
              <a:ext cx="48306" cy="29756"/>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79" name="Freeform 93">
              <a:extLst>
                <a:ext uri="{FF2B5EF4-FFF2-40B4-BE49-F238E27FC236}">
                  <a16:creationId xmlns:a16="http://schemas.microsoft.com/office/drawing/2014/main" id="{5D057539-F170-4CD0-D7E7-F80FDBC1F7B5}"/>
                </a:ext>
              </a:extLst>
            </p:cNvPr>
            <p:cNvSpPr>
              <a:spLocks/>
            </p:cNvSpPr>
            <p:nvPr/>
          </p:nvSpPr>
          <p:spPr bwMode="auto">
            <a:xfrm>
              <a:off x="7760284" y="2734683"/>
              <a:ext cx="48306" cy="29756"/>
            </a:xfrm>
            <a:custGeom>
              <a:avLst/>
              <a:gdLst>
                <a:gd name="T0" fmla="*/ 7 w 28"/>
                <a:gd name="T1" fmla="*/ 19 h 19"/>
                <a:gd name="T2" fmla="*/ 21 w 28"/>
                <a:gd name="T3" fmla="*/ 17 h 19"/>
                <a:gd name="T4" fmla="*/ 28 w 28"/>
                <a:gd name="T5" fmla="*/ 13 h 19"/>
                <a:gd name="T6" fmla="*/ 24 w 28"/>
                <a:gd name="T7" fmla="*/ 6 h 19"/>
                <a:gd name="T8" fmla="*/ 17 w 28"/>
                <a:gd name="T9" fmla="*/ 0 h 19"/>
                <a:gd name="T10" fmla="*/ 11 w 28"/>
                <a:gd name="T11" fmla="*/ 0 h 19"/>
                <a:gd name="T12" fmla="*/ 13 w 28"/>
                <a:gd name="T13" fmla="*/ 6 h 19"/>
                <a:gd name="T14" fmla="*/ 7 w 28"/>
                <a:gd name="T15" fmla="*/ 11 h 19"/>
                <a:gd name="T16" fmla="*/ 0 w 28"/>
                <a:gd name="T17" fmla="*/ 13 h 19"/>
                <a:gd name="T18" fmla="*/ 7 w 28"/>
                <a:gd name="T19" fmla="*/ 17 h 19"/>
                <a:gd name="T20" fmla="*/ 7 w 28"/>
                <a:gd name="T2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9">
                  <a:moveTo>
                    <a:pt x="7" y="19"/>
                  </a:moveTo>
                  <a:lnTo>
                    <a:pt x="21" y="17"/>
                  </a:lnTo>
                  <a:lnTo>
                    <a:pt x="28" y="13"/>
                  </a:lnTo>
                  <a:lnTo>
                    <a:pt x="24" y="6"/>
                  </a:lnTo>
                  <a:lnTo>
                    <a:pt x="17" y="0"/>
                  </a:lnTo>
                  <a:lnTo>
                    <a:pt x="11" y="0"/>
                  </a:lnTo>
                  <a:lnTo>
                    <a:pt x="13" y="6"/>
                  </a:lnTo>
                  <a:lnTo>
                    <a:pt x="7" y="11"/>
                  </a:lnTo>
                  <a:lnTo>
                    <a:pt x="0" y="13"/>
                  </a:lnTo>
                  <a:lnTo>
                    <a:pt x="7" y="17"/>
                  </a:lnTo>
                  <a:lnTo>
                    <a:pt x="7" y="1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80" name="Freeform 94">
              <a:extLst>
                <a:ext uri="{FF2B5EF4-FFF2-40B4-BE49-F238E27FC236}">
                  <a16:creationId xmlns:a16="http://schemas.microsoft.com/office/drawing/2014/main" id="{B752D1EC-A5A9-05D0-45E5-6B5F6BA17FD2}"/>
                </a:ext>
              </a:extLst>
            </p:cNvPr>
            <p:cNvSpPr>
              <a:spLocks/>
            </p:cNvSpPr>
            <p:nvPr/>
          </p:nvSpPr>
          <p:spPr bwMode="auto">
            <a:xfrm>
              <a:off x="7358294" y="3480130"/>
              <a:ext cx="453746" cy="712561"/>
            </a:xfrm>
            <a:custGeom>
              <a:avLst/>
              <a:gdLst>
                <a:gd name="T0" fmla="*/ 24 w 263"/>
                <a:gd name="T1" fmla="*/ 289 h 455"/>
                <a:gd name="T2" fmla="*/ 24 w 263"/>
                <a:gd name="T3" fmla="*/ 304 h 455"/>
                <a:gd name="T4" fmla="*/ 30 w 263"/>
                <a:gd name="T5" fmla="*/ 319 h 455"/>
                <a:gd name="T6" fmla="*/ 35 w 263"/>
                <a:gd name="T7" fmla="*/ 332 h 455"/>
                <a:gd name="T8" fmla="*/ 37 w 263"/>
                <a:gd name="T9" fmla="*/ 355 h 455"/>
                <a:gd name="T10" fmla="*/ 30 w 263"/>
                <a:gd name="T11" fmla="*/ 370 h 455"/>
                <a:gd name="T12" fmla="*/ 20 w 263"/>
                <a:gd name="T13" fmla="*/ 391 h 455"/>
                <a:gd name="T14" fmla="*/ 7 w 263"/>
                <a:gd name="T15" fmla="*/ 404 h 455"/>
                <a:gd name="T16" fmla="*/ 7 w 263"/>
                <a:gd name="T17" fmla="*/ 411 h 455"/>
                <a:gd name="T18" fmla="*/ 4 w 263"/>
                <a:gd name="T19" fmla="*/ 426 h 455"/>
                <a:gd name="T20" fmla="*/ 0 w 263"/>
                <a:gd name="T21" fmla="*/ 447 h 455"/>
                <a:gd name="T22" fmla="*/ 13 w 263"/>
                <a:gd name="T23" fmla="*/ 455 h 455"/>
                <a:gd name="T24" fmla="*/ 13 w 263"/>
                <a:gd name="T25" fmla="*/ 441 h 455"/>
                <a:gd name="T26" fmla="*/ 34 w 263"/>
                <a:gd name="T27" fmla="*/ 439 h 455"/>
                <a:gd name="T28" fmla="*/ 43 w 263"/>
                <a:gd name="T29" fmla="*/ 445 h 455"/>
                <a:gd name="T30" fmla="*/ 49 w 263"/>
                <a:gd name="T31" fmla="*/ 438 h 455"/>
                <a:gd name="T32" fmla="*/ 77 w 263"/>
                <a:gd name="T33" fmla="*/ 441 h 455"/>
                <a:gd name="T34" fmla="*/ 88 w 263"/>
                <a:gd name="T35" fmla="*/ 441 h 455"/>
                <a:gd name="T36" fmla="*/ 92 w 263"/>
                <a:gd name="T37" fmla="*/ 432 h 455"/>
                <a:gd name="T38" fmla="*/ 105 w 263"/>
                <a:gd name="T39" fmla="*/ 423 h 455"/>
                <a:gd name="T40" fmla="*/ 116 w 263"/>
                <a:gd name="T41" fmla="*/ 432 h 455"/>
                <a:gd name="T42" fmla="*/ 126 w 263"/>
                <a:gd name="T43" fmla="*/ 430 h 455"/>
                <a:gd name="T44" fmla="*/ 129 w 263"/>
                <a:gd name="T45" fmla="*/ 415 h 455"/>
                <a:gd name="T46" fmla="*/ 143 w 263"/>
                <a:gd name="T47" fmla="*/ 404 h 455"/>
                <a:gd name="T48" fmla="*/ 146 w 263"/>
                <a:gd name="T49" fmla="*/ 400 h 455"/>
                <a:gd name="T50" fmla="*/ 160 w 263"/>
                <a:gd name="T51" fmla="*/ 413 h 455"/>
                <a:gd name="T52" fmla="*/ 178 w 263"/>
                <a:gd name="T53" fmla="*/ 411 h 455"/>
                <a:gd name="T54" fmla="*/ 180 w 263"/>
                <a:gd name="T55" fmla="*/ 396 h 455"/>
                <a:gd name="T56" fmla="*/ 191 w 263"/>
                <a:gd name="T57" fmla="*/ 383 h 455"/>
                <a:gd name="T58" fmla="*/ 201 w 263"/>
                <a:gd name="T59" fmla="*/ 364 h 455"/>
                <a:gd name="T60" fmla="*/ 212 w 263"/>
                <a:gd name="T61" fmla="*/ 353 h 455"/>
                <a:gd name="T62" fmla="*/ 212 w 263"/>
                <a:gd name="T63" fmla="*/ 338 h 455"/>
                <a:gd name="T64" fmla="*/ 218 w 263"/>
                <a:gd name="T65" fmla="*/ 330 h 455"/>
                <a:gd name="T66" fmla="*/ 233 w 263"/>
                <a:gd name="T67" fmla="*/ 332 h 455"/>
                <a:gd name="T68" fmla="*/ 261 w 263"/>
                <a:gd name="T69" fmla="*/ 317 h 455"/>
                <a:gd name="T70" fmla="*/ 255 w 263"/>
                <a:gd name="T71" fmla="*/ 304 h 455"/>
                <a:gd name="T72" fmla="*/ 254 w 263"/>
                <a:gd name="T73" fmla="*/ 289 h 455"/>
                <a:gd name="T74" fmla="*/ 237 w 263"/>
                <a:gd name="T75" fmla="*/ 105 h 455"/>
                <a:gd name="T76" fmla="*/ 216 w 263"/>
                <a:gd name="T77" fmla="*/ 0 h 455"/>
                <a:gd name="T78" fmla="*/ 66 w 263"/>
                <a:gd name="T79" fmla="*/ 16 h 455"/>
                <a:gd name="T80" fmla="*/ 47 w 263"/>
                <a:gd name="T81" fmla="*/ 28 h 455"/>
                <a:gd name="T82" fmla="*/ 26 w 263"/>
                <a:gd name="T83" fmla="*/ 37 h 455"/>
                <a:gd name="T84" fmla="*/ 7 w 263"/>
                <a:gd name="T85" fmla="*/ 28 h 455"/>
                <a:gd name="T86" fmla="*/ 32 w 263"/>
                <a:gd name="T87" fmla="*/ 282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455">
                  <a:moveTo>
                    <a:pt x="32" y="282"/>
                  </a:moveTo>
                  <a:lnTo>
                    <a:pt x="24" y="289"/>
                  </a:lnTo>
                  <a:lnTo>
                    <a:pt x="28" y="297"/>
                  </a:lnTo>
                  <a:lnTo>
                    <a:pt x="24" y="304"/>
                  </a:lnTo>
                  <a:lnTo>
                    <a:pt x="24" y="312"/>
                  </a:lnTo>
                  <a:lnTo>
                    <a:pt x="30" y="319"/>
                  </a:lnTo>
                  <a:lnTo>
                    <a:pt x="35" y="327"/>
                  </a:lnTo>
                  <a:lnTo>
                    <a:pt x="35" y="332"/>
                  </a:lnTo>
                  <a:lnTo>
                    <a:pt x="39" y="347"/>
                  </a:lnTo>
                  <a:lnTo>
                    <a:pt x="37" y="355"/>
                  </a:lnTo>
                  <a:lnTo>
                    <a:pt x="35" y="355"/>
                  </a:lnTo>
                  <a:lnTo>
                    <a:pt x="30" y="370"/>
                  </a:lnTo>
                  <a:lnTo>
                    <a:pt x="28" y="376"/>
                  </a:lnTo>
                  <a:lnTo>
                    <a:pt x="20" y="391"/>
                  </a:lnTo>
                  <a:lnTo>
                    <a:pt x="15" y="398"/>
                  </a:lnTo>
                  <a:lnTo>
                    <a:pt x="7" y="404"/>
                  </a:lnTo>
                  <a:lnTo>
                    <a:pt x="7" y="411"/>
                  </a:lnTo>
                  <a:lnTo>
                    <a:pt x="7" y="411"/>
                  </a:lnTo>
                  <a:lnTo>
                    <a:pt x="5" y="426"/>
                  </a:lnTo>
                  <a:lnTo>
                    <a:pt x="4" y="426"/>
                  </a:lnTo>
                  <a:lnTo>
                    <a:pt x="4" y="439"/>
                  </a:lnTo>
                  <a:lnTo>
                    <a:pt x="0" y="447"/>
                  </a:lnTo>
                  <a:lnTo>
                    <a:pt x="5" y="455"/>
                  </a:lnTo>
                  <a:lnTo>
                    <a:pt x="13" y="455"/>
                  </a:lnTo>
                  <a:lnTo>
                    <a:pt x="17" y="449"/>
                  </a:lnTo>
                  <a:lnTo>
                    <a:pt x="13" y="441"/>
                  </a:lnTo>
                  <a:lnTo>
                    <a:pt x="28" y="443"/>
                  </a:lnTo>
                  <a:lnTo>
                    <a:pt x="34" y="439"/>
                  </a:lnTo>
                  <a:lnTo>
                    <a:pt x="35" y="447"/>
                  </a:lnTo>
                  <a:lnTo>
                    <a:pt x="43" y="445"/>
                  </a:lnTo>
                  <a:lnTo>
                    <a:pt x="39" y="438"/>
                  </a:lnTo>
                  <a:lnTo>
                    <a:pt x="49" y="438"/>
                  </a:lnTo>
                  <a:lnTo>
                    <a:pt x="56" y="434"/>
                  </a:lnTo>
                  <a:lnTo>
                    <a:pt x="77" y="441"/>
                  </a:lnTo>
                  <a:lnTo>
                    <a:pt x="84" y="447"/>
                  </a:lnTo>
                  <a:lnTo>
                    <a:pt x="88" y="441"/>
                  </a:lnTo>
                  <a:lnTo>
                    <a:pt x="88" y="438"/>
                  </a:lnTo>
                  <a:lnTo>
                    <a:pt x="92" y="432"/>
                  </a:lnTo>
                  <a:lnTo>
                    <a:pt x="99" y="428"/>
                  </a:lnTo>
                  <a:lnTo>
                    <a:pt x="105" y="423"/>
                  </a:lnTo>
                  <a:lnTo>
                    <a:pt x="111" y="430"/>
                  </a:lnTo>
                  <a:lnTo>
                    <a:pt x="116" y="432"/>
                  </a:lnTo>
                  <a:lnTo>
                    <a:pt x="124" y="436"/>
                  </a:lnTo>
                  <a:lnTo>
                    <a:pt x="126" y="430"/>
                  </a:lnTo>
                  <a:lnTo>
                    <a:pt x="131" y="423"/>
                  </a:lnTo>
                  <a:lnTo>
                    <a:pt x="129" y="415"/>
                  </a:lnTo>
                  <a:lnTo>
                    <a:pt x="135" y="409"/>
                  </a:lnTo>
                  <a:lnTo>
                    <a:pt x="143" y="404"/>
                  </a:lnTo>
                  <a:lnTo>
                    <a:pt x="139" y="398"/>
                  </a:lnTo>
                  <a:lnTo>
                    <a:pt x="146" y="400"/>
                  </a:lnTo>
                  <a:lnTo>
                    <a:pt x="152" y="411"/>
                  </a:lnTo>
                  <a:lnTo>
                    <a:pt x="160" y="413"/>
                  </a:lnTo>
                  <a:lnTo>
                    <a:pt x="173" y="415"/>
                  </a:lnTo>
                  <a:lnTo>
                    <a:pt x="178" y="411"/>
                  </a:lnTo>
                  <a:lnTo>
                    <a:pt x="180" y="404"/>
                  </a:lnTo>
                  <a:lnTo>
                    <a:pt x="180" y="396"/>
                  </a:lnTo>
                  <a:lnTo>
                    <a:pt x="184" y="383"/>
                  </a:lnTo>
                  <a:lnTo>
                    <a:pt x="191" y="383"/>
                  </a:lnTo>
                  <a:lnTo>
                    <a:pt x="199" y="377"/>
                  </a:lnTo>
                  <a:lnTo>
                    <a:pt x="201" y="364"/>
                  </a:lnTo>
                  <a:lnTo>
                    <a:pt x="208" y="361"/>
                  </a:lnTo>
                  <a:lnTo>
                    <a:pt x="212" y="353"/>
                  </a:lnTo>
                  <a:lnTo>
                    <a:pt x="216" y="345"/>
                  </a:lnTo>
                  <a:lnTo>
                    <a:pt x="212" y="338"/>
                  </a:lnTo>
                  <a:lnTo>
                    <a:pt x="212" y="330"/>
                  </a:lnTo>
                  <a:lnTo>
                    <a:pt x="218" y="330"/>
                  </a:lnTo>
                  <a:lnTo>
                    <a:pt x="225" y="327"/>
                  </a:lnTo>
                  <a:lnTo>
                    <a:pt x="233" y="332"/>
                  </a:lnTo>
                  <a:lnTo>
                    <a:pt x="246" y="321"/>
                  </a:lnTo>
                  <a:lnTo>
                    <a:pt x="261" y="317"/>
                  </a:lnTo>
                  <a:lnTo>
                    <a:pt x="263" y="312"/>
                  </a:lnTo>
                  <a:lnTo>
                    <a:pt x="255" y="304"/>
                  </a:lnTo>
                  <a:lnTo>
                    <a:pt x="257" y="297"/>
                  </a:lnTo>
                  <a:lnTo>
                    <a:pt x="254" y="289"/>
                  </a:lnTo>
                  <a:lnTo>
                    <a:pt x="257" y="285"/>
                  </a:lnTo>
                  <a:lnTo>
                    <a:pt x="237" y="105"/>
                  </a:lnTo>
                  <a:lnTo>
                    <a:pt x="223" y="5"/>
                  </a:lnTo>
                  <a:lnTo>
                    <a:pt x="216" y="0"/>
                  </a:lnTo>
                  <a:lnTo>
                    <a:pt x="103" y="13"/>
                  </a:lnTo>
                  <a:lnTo>
                    <a:pt x="66" y="16"/>
                  </a:lnTo>
                  <a:lnTo>
                    <a:pt x="62" y="16"/>
                  </a:lnTo>
                  <a:lnTo>
                    <a:pt x="47" y="28"/>
                  </a:lnTo>
                  <a:lnTo>
                    <a:pt x="34" y="35"/>
                  </a:lnTo>
                  <a:lnTo>
                    <a:pt x="26" y="37"/>
                  </a:lnTo>
                  <a:lnTo>
                    <a:pt x="17" y="35"/>
                  </a:lnTo>
                  <a:lnTo>
                    <a:pt x="7" y="28"/>
                  </a:lnTo>
                  <a:lnTo>
                    <a:pt x="7" y="32"/>
                  </a:lnTo>
                  <a:lnTo>
                    <a:pt x="32" y="28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1081" name="Group 1080">
              <a:extLst>
                <a:ext uri="{FF2B5EF4-FFF2-40B4-BE49-F238E27FC236}">
                  <a16:creationId xmlns:a16="http://schemas.microsoft.com/office/drawing/2014/main" id="{773C17FD-0395-6C63-FFB1-76901018B833}"/>
                </a:ext>
              </a:extLst>
            </p:cNvPr>
            <p:cNvGrpSpPr/>
            <p:nvPr/>
          </p:nvGrpSpPr>
          <p:grpSpPr>
            <a:xfrm>
              <a:off x="6913157" y="2560840"/>
              <a:ext cx="1119699" cy="944335"/>
              <a:chOff x="3605271" y="1704808"/>
              <a:chExt cx="623488" cy="525840"/>
            </a:xfrm>
            <a:grpFill/>
          </p:grpSpPr>
          <p:sp>
            <p:nvSpPr>
              <p:cNvPr id="1166" name="Freeform 79">
                <a:extLst>
                  <a:ext uri="{FF2B5EF4-FFF2-40B4-BE49-F238E27FC236}">
                    <a16:creationId xmlns:a16="http://schemas.microsoft.com/office/drawing/2014/main" id="{60732944-45A1-2DD2-F117-8508B1757982}"/>
                  </a:ext>
                </a:extLst>
              </p:cNvPr>
              <p:cNvSpPr>
                <a:spLocks/>
              </p:cNvSpPr>
              <p:nvPr/>
            </p:nvSpPr>
            <p:spPr bwMode="auto">
              <a:xfrm>
                <a:off x="3728240" y="1704808"/>
                <a:ext cx="59563" cy="47962"/>
              </a:xfrm>
              <a:custGeom>
                <a:avLst/>
                <a:gdLst>
                  <a:gd name="T0" fmla="*/ 2 w 62"/>
                  <a:gd name="T1" fmla="*/ 41 h 55"/>
                  <a:gd name="T2" fmla="*/ 15 w 62"/>
                  <a:gd name="T3" fmla="*/ 41 h 55"/>
                  <a:gd name="T4" fmla="*/ 15 w 62"/>
                  <a:gd name="T5" fmla="*/ 34 h 55"/>
                  <a:gd name="T6" fmla="*/ 15 w 62"/>
                  <a:gd name="T7" fmla="*/ 41 h 55"/>
                  <a:gd name="T8" fmla="*/ 9 w 62"/>
                  <a:gd name="T9" fmla="*/ 49 h 55"/>
                  <a:gd name="T10" fmla="*/ 17 w 62"/>
                  <a:gd name="T11" fmla="*/ 55 h 55"/>
                  <a:gd name="T12" fmla="*/ 26 w 62"/>
                  <a:gd name="T13" fmla="*/ 36 h 55"/>
                  <a:gd name="T14" fmla="*/ 38 w 62"/>
                  <a:gd name="T15" fmla="*/ 23 h 55"/>
                  <a:gd name="T16" fmla="*/ 45 w 62"/>
                  <a:gd name="T17" fmla="*/ 17 h 55"/>
                  <a:gd name="T18" fmla="*/ 47 w 62"/>
                  <a:gd name="T19" fmla="*/ 9 h 55"/>
                  <a:gd name="T20" fmla="*/ 56 w 62"/>
                  <a:gd name="T21" fmla="*/ 9 h 55"/>
                  <a:gd name="T22" fmla="*/ 62 w 62"/>
                  <a:gd name="T23" fmla="*/ 4 h 55"/>
                  <a:gd name="T24" fmla="*/ 56 w 62"/>
                  <a:gd name="T25" fmla="*/ 0 h 55"/>
                  <a:gd name="T26" fmla="*/ 41 w 62"/>
                  <a:gd name="T27" fmla="*/ 0 h 55"/>
                  <a:gd name="T28" fmla="*/ 26 w 62"/>
                  <a:gd name="T29" fmla="*/ 6 h 55"/>
                  <a:gd name="T30" fmla="*/ 13 w 62"/>
                  <a:gd name="T31" fmla="*/ 13 h 55"/>
                  <a:gd name="T32" fmla="*/ 4 w 62"/>
                  <a:gd name="T33" fmla="*/ 28 h 55"/>
                  <a:gd name="T34" fmla="*/ 0 w 62"/>
                  <a:gd name="T35" fmla="*/ 34 h 55"/>
                  <a:gd name="T36" fmla="*/ 2 w 62"/>
                  <a:gd name="T37" fmla="*/ 4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 h="55">
                    <a:moveTo>
                      <a:pt x="2" y="41"/>
                    </a:moveTo>
                    <a:lnTo>
                      <a:pt x="15" y="41"/>
                    </a:lnTo>
                    <a:lnTo>
                      <a:pt x="15" y="34"/>
                    </a:lnTo>
                    <a:lnTo>
                      <a:pt x="15" y="41"/>
                    </a:lnTo>
                    <a:lnTo>
                      <a:pt x="9" y="49"/>
                    </a:lnTo>
                    <a:lnTo>
                      <a:pt x="17" y="55"/>
                    </a:lnTo>
                    <a:lnTo>
                      <a:pt x="26" y="36"/>
                    </a:lnTo>
                    <a:lnTo>
                      <a:pt x="38" y="23"/>
                    </a:lnTo>
                    <a:lnTo>
                      <a:pt x="45" y="17"/>
                    </a:lnTo>
                    <a:lnTo>
                      <a:pt x="47" y="9"/>
                    </a:lnTo>
                    <a:lnTo>
                      <a:pt x="56" y="9"/>
                    </a:lnTo>
                    <a:lnTo>
                      <a:pt x="62" y="4"/>
                    </a:lnTo>
                    <a:lnTo>
                      <a:pt x="56" y="0"/>
                    </a:lnTo>
                    <a:lnTo>
                      <a:pt x="41" y="0"/>
                    </a:lnTo>
                    <a:lnTo>
                      <a:pt x="26" y="6"/>
                    </a:lnTo>
                    <a:lnTo>
                      <a:pt x="13" y="13"/>
                    </a:lnTo>
                    <a:lnTo>
                      <a:pt x="4" y="28"/>
                    </a:lnTo>
                    <a:lnTo>
                      <a:pt x="0" y="34"/>
                    </a:lnTo>
                    <a:lnTo>
                      <a:pt x="2" y="41"/>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7" name="Freeform 82">
                <a:extLst>
                  <a:ext uri="{FF2B5EF4-FFF2-40B4-BE49-F238E27FC236}">
                    <a16:creationId xmlns:a16="http://schemas.microsoft.com/office/drawing/2014/main" id="{165906D3-C0FD-6774-4559-46B609ED523C}"/>
                  </a:ext>
                </a:extLst>
              </p:cNvPr>
              <p:cNvSpPr>
                <a:spLocks/>
              </p:cNvSpPr>
              <p:nvPr/>
            </p:nvSpPr>
            <p:spPr bwMode="auto">
              <a:xfrm>
                <a:off x="3605271" y="1734458"/>
                <a:ext cx="469777" cy="190105"/>
              </a:xfrm>
              <a:custGeom>
                <a:avLst/>
                <a:gdLst>
                  <a:gd name="T0" fmla="*/ 25 w 489"/>
                  <a:gd name="T1" fmla="*/ 101 h 218"/>
                  <a:gd name="T2" fmla="*/ 124 w 489"/>
                  <a:gd name="T3" fmla="*/ 126 h 218"/>
                  <a:gd name="T4" fmla="*/ 152 w 489"/>
                  <a:gd name="T5" fmla="*/ 128 h 218"/>
                  <a:gd name="T6" fmla="*/ 179 w 489"/>
                  <a:gd name="T7" fmla="*/ 146 h 218"/>
                  <a:gd name="T8" fmla="*/ 203 w 489"/>
                  <a:gd name="T9" fmla="*/ 158 h 218"/>
                  <a:gd name="T10" fmla="*/ 203 w 489"/>
                  <a:gd name="T11" fmla="*/ 180 h 218"/>
                  <a:gd name="T12" fmla="*/ 209 w 489"/>
                  <a:gd name="T13" fmla="*/ 190 h 218"/>
                  <a:gd name="T14" fmla="*/ 213 w 489"/>
                  <a:gd name="T15" fmla="*/ 210 h 218"/>
                  <a:gd name="T16" fmla="*/ 224 w 489"/>
                  <a:gd name="T17" fmla="*/ 218 h 218"/>
                  <a:gd name="T18" fmla="*/ 241 w 489"/>
                  <a:gd name="T19" fmla="*/ 178 h 218"/>
                  <a:gd name="T20" fmla="*/ 254 w 489"/>
                  <a:gd name="T21" fmla="*/ 150 h 218"/>
                  <a:gd name="T22" fmla="*/ 260 w 489"/>
                  <a:gd name="T23" fmla="*/ 135 h 218"/>
                  <a:gd name="T24" fmla="*/ 273 w 489"/>
                  <a:gd name="T25" fmla="*/ 143 h 218"/>
                  <a:gd name="T26" fmla="*/ 288 w 489"/>
                  <a:gd name="T27" fmla="*/ 128 h 218"/>
                  <a:gd name="T28" fmla="*/ 288 w 489"/>
                  <a:gd name="T29" fmla="*/ 143 h 218"/>
                  <a:gd name="T30" fmla="*/ 295 w 489"/>
                  <a:gd name="T31" fmla="*/ 145 h 218"/>
                  <a:gd name="T32" fmla="*/ 310 w 489"/>
                  <a:gd name="T33" fmla="*/ 124 h 218"/>
                  <a:gd name="T34" fmla="*/ 327 w 489"/>
                  <a:gd name="T35" fmla="*/ 113 h 218"/>
                  <a:gd name="T36" fmla="*/ 354 w 489"/>
                  <a:gd name="T37" fmla="*/ 109 h 218"/>
                  <a:gd name="T38" fmla="*/ 380 w 489"/>
                  <a:gd name="T39" fmla="*/ 94 h 218"/>
                  <a:gd name="T40" fmla="*/ 408 w 489"/>
                  <a:gd name="T41" fmla="*/ 99 h 218"/>
                  <a:gd name="T42" fmla="*/ 429 w 489"/>
                  <a:gd name="T43" fmla="*/ 101 h 218"/>
                  <a:gd name="T44" fmla="*/ 444 w 489"/>
                  <a:gd name="T45" fmla="*/ 96 h 218"/>
                  <a:gd name="T46" fmla="*/ 489 w 489"/>
                  <a:gd name="T47" fmla="*/ 92 h 218"/>
                  <a:gd name="T48" fmla="*/ 478 w 489"/>
                  <a:gd name="T49" fmla="*/ 77 h 218"/>
                  <a:gd name="T50" fmla="*/ 463 w 489"/>
                  <a:gd name="T51" fmla="*/ 68 h 218"/>
                  <a:gd name="T52" fmla="*/ 455 w 489"/>
                  <a:gd name="T53" fmla="*/ 47 h 218"/>
                  <a:gd name="T54" fmla="*/ 444 w 489"/>
                  <a:gd name="T55" fmla="*/ 43 h 218"/>
                  <a:gd name="T56" fmla="*/ 429 w 489"/>
                  <a:gd name="T57" fmla="*/ 45 h 218"/>
                  <a:gd name="T58" fmla="*/ 399 w 489"/>
                  <a:gd name="T59" fmla="*/ 43 h 218"/>
                  <a:gd name="T60" fmla="*/ 378 w 489"/>
                  <a:gd name="T61" fmla="*/ 22 h 218"/>
                  <a:gd name="T62" fmla="*/ 329 w 489"/>
                  <a:gd name="T63" fmla="*/ 34 h 218"/>
                  <a:gd name="T64" fmla="*/ 305 w 489"/>
                  <a:gd name="T65" fmla="*/ 47 h 218"/>
                  <a:gd name="T66" fmla="*/ 275 w 489"/>
                  <a:gd name="T67" fmla="*/ 66 h 218"/>
                  <a:gd name="T68" fmla="*/ 254 w 489"/>
                  <a:gd name="T69" fmla="*/ 60 h 218"/>
                  <a:gd name="T70" fmla="*/ 224 w 489"/>
                  <a:gd name="T71" fmla="*/ 62 h 218"/>
                  <a:gd name="T72" fmla="*/ 203 w 489"/>
                  <a:gd name="T73" fmla="*/ 36 h 218"/>
                  <a:gd name="T74" fmla="*/ 183 w 489"/>
                  <a:gd name="T75" fmla="*/ 26 h 218"/>
                  <a:gd name="T76" fmla="*/ 158 w 489"/>
                  <a:gd name="T77" fmla="*/ 36 h 218"/>
                  <a:gd name="T78" fmla="*/ 154 w 489"/>
                  <a:gd name="T79" fmla="*/ 30 h 218"/>
                  <a:gd name="T80" fmla="*/ 143 w 489"/>
                  <a:gd name="T81" fmla="*/ 43 h 218"/>
                  <a:gd name="T82" fmla="*/ 130 w 489"/>
                  <a:gd name="T83" fmla="*/ 9 h 218"/>
                  <a:gd name="T84" fmla="*/ 107 w 489"/>
                  <a:gd name="T85" fmla="*/ 17 h 218"/>
                  <a:gd name="T86" fmla="*/ 81 w 489"/>
                  <a:gd name="T87" fmla="*/ 36 h 218"/>
                  <a:gd name="T88" fmla="*/ 60 w 489"/>
                  <a:gd name="T89" fmla="*/ 45 h 218"/>
                  <a:gd name="T90" fmla="*/ 40 w 489"/>
                  <a:gd name="T91" fmla="*/ 51 h 218"/>
                  <a:gd name="T92" fmla="*/ 0 w 489"/>
                  <a:gd name="T93"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9" h="218">
                    <a:moveTo>
                      <a:pt x="11" y="83"/>
                    </a:moveTo>
                    <a:lnTo>
                      <a:pt x="17" y="88"/>
                    </a:lnTo>
                    <a:lnTo>
                      <a:pt x="25" y="101"/>
                    </a:lnTo>
                    <a:lnTo>
                      <a:pt x="98" y="116"/>
                    </a:lnTo>
                    <a:lnTo>
                      <a:pt x="122" y="126"/>
                    </a:lnTo>
                    <a:lnTo>
                      <a:pt x="124" y="126"/>
                    </a:lnTo>
                    <a:lnTo>
                      <a:pt x="139" y="128"/>
                    </a:lnTo>
                    <a:lnTo>
                      <a:pt x="145" y="126"/>
                    </a:lnTo>
                    <a:lnTo>
                      <a:pt x="152" y="128"/>
                    </a:lnTo>
                    <a:lnTo>
                      <a:pt x="169" y="130"/>
                    </a:lnTo>
                    <a:lnTo>
                      <a:pt x="177" y="135"/>
                    </a:lnTo>
                    <a:lnTo>
                      <a:pt x="179" y="146"/>
                    </a:lnTo>
                    <a:lnTo>
                      <a:pt x="184" y="148"/>
                    </a:lnTo>
                    <a:lnTo>
                      <a:pt x="196" y="150"/>
                    </a:lnTo>
                    <a:lnTo>
                      <a:pt x="203" y="158"/>
                    </a:lnTo>
                    <a:lnTo>
                      <a:pt x="201" y="160"/>
                    </a:lnTo>
                    <a:lnTo>
                      <a:pt x="203" y="165"/>
                    </a:lnTo>
                    <a:lnTo>
                      <a:pt x="203" y="180"/>
                    </a:lnTo>
                    <a:lnTo>
                      <a:pt x="199" y="186"/>
                    </a:lnTo>
                    <a:lnTo>
                      <a:pt x="203" y="193"/>
                    </a:lnTo>
                    <a:lnTo>
                      <a:pt x="209" y="190"/>
                    </a:lnTo>
                    <a:lnTo>
                      <a:pt x="216" y="190"/>
                    </a:lnTo>
                    <a:lnTo>
                      <a:pt x="213" y="205"/>
                    </a:lnTo>
                    <a:lnTo>
                      <a:pt x="213" y="210"/>
                    </a:lnTo>
                    <a:lnTo>
                      <a:pt x="220" y="216"/>
                    </a:lnTo>
                    <a:lnTo>
                      <a:pt x="220" y="216"/>
                    </a:lnTo>
                    <a:lnTo>
                      <a:pt x="224" y="218"/>
                    </a:lnTo>
                    <a:lnTo>
                      <a:pt x="224" y="210"/>
                    </a:lnTo>
                    <a:lnTo>
                      <a:pt x="231" y="199"/>
                    </a:lnTo>
                    <a:lnTo>
                      <a:pt x="241" y="178"/>
                    </a:lnTo>
                    <a:lnTo>
                      <a:pt x="245" y="165"/>
                    </a:lnTo>
                    <a:lnTo>
                      <a:pt x="248" y="158"/>
                    </a:lnTo>
                    <a:lnTo>
                      <a:pt x="254" y="150"/>
                    </a:lnTo>
                    <a:lnTo>
                      <a:pt x="258" y="137"/>
                    </a:lnTo>
                    <a:lnTo>
                      <a:pt x="263" y="128"/>
                    </a:lnTo>
                    <a:lnTo>
                      <a:pt x="260" y="135"/>
                    </a:lnTo>
                    <a:lnTo>
                      <a:pt x="263" y="141"/>
                    </a:lnTo>
                    <a:lnTo>
                      <a:pt x="267" y="148"/>
                    </a:lnTo>
                    <a:lnTo>
                      <a:pt x="273" y="143"/>
                    </a:lnTo>
                    <a:lnTo>
                      <a:pt x="275" y="139"/>
                    </a:lnTo>
                    <a:lnTo>
                      <a:pt x="282" y="131"/>
                    </a:lnTo>
                    <a:lnTo>
                      <a:pt x="288" y="128"/>
                    </a:lnTo>
                    <a:lnTo>
                      <a:pt x="295" y="130"/>
                    </a:lnTo>
                    <a:lnTo>
                      <a:pt x="293" y="137"/>
                    </a:lnTo>
                    <a:lnTo>
                      <a:pt x="288" y="143"/>
                    </a:lnTo>
                    <a:lnTo>
                      <a:pt x="284" y="150"/>
                    </a:lnTo>
                    <a:lnTo>
                      <a:pt x="292" y="152"/>
                    </a:lnTo>
                    <a:lnTo>
                      <a:pt x="295" y="145"/>
                    </a:lnTo>
                    <a:lnTo>
                      <a:pt x="303" y="137"/>
                    </a:lnTo>
                    <a:lnTo>
                      <a:pt x="309" y="131"/>
                    </a:lnTo>
                    <a:lnTo>
                      <a:pt x="310" y="124"/>
                    </a:lnTo>
                    <a:lnTo>
                      <a:pt x="314" y="118"/>
                    </a:lnTo>
                    <a:lnTo>
                      <a:pt x="320" y="115"/>
                    </a:lnTo>
                    <a:lnTo>
                      <a:pt x="327" y="113"/>
                    </a:lnTo>
                    <a:lnTo>
                      <a:pt x="333" y="115"/>
                    </a:lnTo>
                    <a:lnTo>
                      <a:pt x="346" y="109"/>
                    </a:lnTo>
                    <a:lnTo>
                      <a:pt x="354" y="109"/>
                    </a:lnTo>
                    <a:lnTo>
                      <a:pt x="361" y="105"/>
                    </a:lnTo>
                    <a:lnTo>
                      <a:pt x="367" y="96"/>
                    </a:lnTo>
                    <a:lnTo>
                      <a:pt x="380" y="94"/>
                    </a:lnTo>
                    <a:lnTo>
                      <a:pt x="387" y="96"/>
                    </a:lnTo>
                    <a:lnTo>
                      <a:pt x="393" y="94"/>
                    </a:lnTo>
                    <a:lnTo>
                      <a:pt x="408" y="99"/>
                    </a:lnTo>
                    <a:lnTo>
                      <a:pt x="421" y="111"/>
                    </a:lnTo>
                    <a:lnTo>
                      <a:pt x="429" y="115"/>
                    </a:lnTo>
                    <a:lnTo>
                      <a:pt x="429" y="101"/>
                    </a:lnTo>
                    <a:lnTo>
                      <a:pt x="431" y="94"/>
                    </a:lnTo>
                    <a:lnTo>
                      <a:pt x="436" y="92"/>
                    </a:lnTo>
                    <a:lnTo>
                      <a:pt x="444" y="96"/>
                    </a:lnTo>
                    <a:lnTo>
                      <a:pt x="451" y="94"/>
                    </a:lnTo>
                    <a:lnTo>
                      <a:pt x="483" y="94"/>
                    </a:lnTo>
                    <a:lnTo>
                      <a:pt x="489" y="92"/>
                    </a:lnTo>
                    <a:lnTo>
                      <a:pt x="485" y="86"/>
                    </a:lnTo>
                    <a:lnTo>
                      <a:pt x="478" y="83"/>
                    </a:lnTo>
                    <a:lnTo>
                      <a:pt x="478" y="77"/>
                    </a:lnTo>
                    <a:lnTo>
                      <a:pt x="470" y="73"/>
                    </a:lnTo>
                    <a:lnTo>
                      <a:pt x="468" y="73"/>
                    </a:lnTo>
                    <a:lnTo>
                      <a:pt x="463" y="68"/>
                    </a:lnTo>
                    <a:lnTo>
                      <a:pt x="463" y="60"/>
                    </a:lnTo>
                    <a:lnTo>
                      <a:pt x="459" y="54"/>
                    </a:lnTo>
                    <a:lnTo>
                      <a:pt x="455" y="47"/>
                    </a:lnTo>
                    <a:lnTo>
                      <a:pt x="449" y="39"/>
                    </a:lnTo>
                    <a:lnTo>
                      <a:pt x="444" y="41"/>
                    </a:lnTo>
                    <a:lnTo>
                      <a:pt x="444" y="43"/>
                    </a:lnTo>
                    <a:lnTo>
                      <a:pt x="440" y="49"/>
                    </a:lnTo>
                    <a:lnTo>
                      <a:pt x="433" y="51"/>
                    </a:lnTo>
                    <a:lnTo>
                      <a:pt x="429" y="45"/>
                    </a:lnTo>
                    <a:lnTo>
                      <a:pt x="416" y="51"/>
                    </a:lnTo>
                    <a:lnTo>
                      <a:pt x="401" y="49"/>
                    </a:lnTo>
                    <a:lnTo>
                      <a:pt x="399" y="43"/>
                    </a:lnTo>
                    <a:lnTo>
                      <a:pt x="397" y="17"/>
                    </a:lnTo>
                    <a:lnTo>
                      <a:pt x="384" y="21"/>
                    </a:lnTo>
                    <a:lnTo>
                      <a:pt x="378" y="22"/>
                    </a:lnTo>
                    <a:lnTo>
                      <a:pt x="365" y="30"/>
                    </a:lnTo>
                    <a:lnTo>
                      <a:pt x="357" y="32"/>
                    </a:lnTo>
                    <a:lnTo>
                      <a:pt x="329" y="34"/>
                    </a:lnTo>
                    <a:lnTo>
                      <a:pt x="324" y="37"/>
                    </a:lnTo>
                    <a:lnTo>
                      <a:pt x="312" y="39"/>
                    </a:lnTo>
                    <a:lnTo>
                      <a:pt x="305" y="47"/>
                    </a:lnTo>
                    <a:lnTo>
                      <a:pt x="292" y="54"/>
                    </a:lnTo>
                    <a:lnTo>
                      <a:pt x="280" y="69"/>
                    </a:lnTo>
                    <a:lnTo>
                      <a:pt x="275" y="66"/>
                    </a:lnTo>
                    <a:lnTo>
                      <a:pt x="267" y="68"/>
                    </a:lnTo>
                    <a:lnTo>
                      <a:pt x="260" y="66"/>
                    </a:lnTo>
                    <a:lnTo>
                      <a:pt x="254" y="60"/>
                    </a:lnTo>
                    <a:lnTo>
                      <a:pt x="237" y="66"/>
                    </a:lnTo>
                    <a:lnTo>
                      <a:pt x="231" y="66"/>
                    </a:lnTo>
                    <a:lnTo>
                      <a:pt x="224" y="62"/>
                    </a:lnTo>
                    <a:lnTo>
                      <a:pt x="220" y="56"/>
                    </a:lnTo>
                    <a:lnTo>
                      <a:pt x="207" y="43"/>
                    </a:lnTo>
                    <a:lnTo>
                      <a:pt x="203" y="36"/>
                    </a:lnTo>
                    <a:lnTo>
                      <a:pt x="198" y="34"/>
                    </a:lnTo>
                    <a:lnTo>
                      <a:pt x="190" y="28"/>
                    </a:lnTo>
                    <a:lnTo>
                      <a:pt x="183" y="26"/>
                    </a:lnTo>
                    <a:lnTo>
                      <a:pt x="169" y="26"/>
                    </a:lnTo>
                    <a:lnTo>
                      <a:pt x="162" y="28"/>
                    </a:lnTo>
                    <a:lnTo>
                      <a:pt x="158" y="36"/>
                    </a:lnTo>
                    <a:lnTo>
                      <a:pt x="154" y="37"/>
                    </a:lnTo>
                    <a:lnTo>
                      <a:pt x="160" y="24"/>
                    </a:lnTo>
                    <a:lnTo>
                      <a:pt x="154" y="30"/>
                    </a:lnTo>
                    <a:lnTo>
                      <a:pt x="147" y="34"/>
                    </a:lnTo>
                    <a:lnTo>
                      <a:pt x="145" y="41"/>
                    </a:lnTo>
                    <a:lnTo>
                      <a:pt x="143" y="43"/>
                    </a:lnTo>
                    <a:lnTo>
                      <a:pt x="141" y="37"/>
                    </a:lnTo>
                    <a:lnTo>
                      <a:pt x="141" y="22"/>
                    </a:lnTo>
                    <a:lnTo>
                      <a:pt x="130" y="9"/>
                    </a:lnTo>
                    <a:lnTo>
                      <a:pt x="126" y="7"/>
                    </a:lnTo>
                    <a:lnTo>
                      <a:pt x="121" y="0"/>
                    </a:lnTo>
                    <a:lnTo>
                      <a:pt x="107" y="17"/>
                    </a:lnTo>
                    <a:lnTo>
                      <a:pt x="104" y="22"/>
                    </a:lnTo>
                    <a:lnTo>
                      <a:pt x="89" y="28"/>
                    </a:lnTo>
                    <a:lnTo>
                      <a:pt x="81" y="36"/>
                    </a:lnTo>
                    <a:lnTo>
                      <a:pt x="75" y="41"/>
                    </a:lnTo>
                    <a:lnTo>
                      <a:pt x="68" y="43"/>
                    </a:lnTo>
                    <a:lnTo>
                      <a:pt x="60" y="45"/>
                    </a:lnTo>
                    <a:lnTo>
                      <a:pt x="55" y="47"/>
                    </a:lnTo>
                    <a:lnTo>
                      <a:pt x="47" y="47"/>
                    </a:lnTo>
                    <a:lnTo>
                      <a:pt x="40" y="51"/>
                    </a:lnTo>
                    <a:lnTo>
                      <a:pt x="27" y="64"/>
                    </a:lnTo>
                    <a:lnTo>
                      <a:pt x="6" y="73"/>
                    </a:lnTo>
                    <a:lnTo>
                      <a:pt x="0" y="77"/>
                    </a:lnTo>
                    <a:lnTo>
                      <a:pt x="4" y="81"/>
                    </a:lnTo>
                    <a:lnTo>
                      <a:pt x="11" y="8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8" name="Freeform 91">
                <a:extLst>
                  <a:ext uri="{FF2B5EF4-FFF2-40B4-BE49-F238E27FC236}">
                    <a16:creationId xmlns:a16="http://schemas.microsoft.com/office/drawing/2014/main" id="{0B364A24-390E-F512-74E0-F5518ECDA927}"/>
                  </a:ext>
                </a:extLst>
              </p:cNvPr>
              <p:cNvSpPr>
                <a:spLocks/>
              </p:cNvSpPr>
              <p:nvPr/>
            </p:nvSpPr>
            <p:spPr bwMode="auto">
              <a:xfrm>
                <a:off x="3957845" y="1848695"/>
                <a:ext cx="6725" cy="14825"/>
              </a:xfrm>
              <a:custGeom>
                <a:avLst/>
                <a:gdLst>
                  <a:gd name="T0" fmla="*/ 2 w 7"/>
                  <a:gd name="T1" fmla="*/ 4 h 17"/>
                  <a:gd name="T2" fmla="*/ 0 w 7"/>
                  <a:gd name="T3" fmla="*/ 10 h 17"/>
                  <a:gd name="T4" fmla="*/ 0 w 7"/>
                  <a:gd name="T5" fmla="*/ 17 h 17"/>
                  <a:gd name="T6" fmla="*/ 7 w 7"/>
                  <a:gd name="T7" fmla="*/ 15 h 17"/>
                  <a:gd name="T8" fmla="*/ 7 w 7"/>
                  <a:gd name="T9" fmla="*/ 2 h 17"/>
                  <a:gd name="T10" fmla="*/ 7 w 7"/>
                  <a:gd name="T11" fmla="*/ 0 h 17"/>
                  <a:gd name="T12" fmla="*/ 2 w 7"/>
                  <a:gd name="T13" fmla="*/ 4 h 17"/>
                </a:gdLst>
                <a:ahLst/>
                <a:cxnLst>
                  <a:cxn ang="0">
                    <a:pos x="T0" y="T1"/>
                  </a:cxn>
                  <a:cxn ang="0">
                    <a:pos x="T2" y="T3"/>
                  </a:cxn>
                  <a:cxn ang="0">
                    <a:pos x="T4" y="T5"/>
                  </a:cxn>
                  <a:cxn ang="0">
                    <a:pos x="T6" y="T7"/>
                  </a:cxn>
                  <a:cxn ang="0">
                    <a:pos x="T8" y="T9"/>
                  </a:cxn>
                  <a:cxn ang="0">
                    <a:pos x="T10" y="T11"/>
                  </a:cxn>
                  <a:cxn ang="0">
                    <a:pos x="T12" y="T13"/>
                  </a:cxn>
                </a:cxnLst>
                <a:rect l="0" t="0" r="r" b="b"/>
                <a:pathLst>
                  <a:path w="7" h="17">
                    <a:moveTo>
                      <a:pt x="2" y="4"/>
                    </a:moveTo>
                    <a:lnTo>
                      <a:pt x="0" y="10"/>
                    </a:lnTo>
                    <a:lnTo>
                      <a:pt x="0" y="17"/>
                    </a:lnTo>
                    <a:lnTo>
                      <a:pt x="7" y="15"/>
                    </a:lnTo>
                    <a:lnTo>
                      <a:pt x="7" y="2"/>
                    </a:lnTo>
                    <a:lnTo>
                      <a:pt x="7" y="0"/>
                    </a:lnTo>
                    <a:lnTo>
                      <a:pt x="2"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9" name="Freeform 96">
                <a:extLst>
                  <a:ext uri="{FF2B5EF4-FFF2-40B4-BE49-F238E27FC236}">
                    <a16:creationId xmlns:a16="http://schemas.microsoft.com/office/drawing/2014/main" id="{E7BDC3D3-F2F9-B2CA-F514-1D880C34CB5A}"/>
                  </a:ext>
                </a:extLst>
              </p:cNvPr>
              <p:cNvSpPr>
                <a:spLocks/>
              </p:cNvSpPr>
              <p:nvPr/>
            </p:nvSpPr>
            <p:spPr bwMode="auto">
              <a:xfrm>
                <a:off x="3910771" y="1837358"/>
                <a:ext cx="317988" cy="393290"/>
              </a:xfrm>
              <a:custGeom>
                <a:avLst/>
                <a:gdLst>
                  <a:gd name="T0" fmla="*/ 163 w 331"/>
                  <a:gd name="T1" fmla="*/ 440 h 451"/>
                  <a:gd name="T2" fmla="*/ 272 w 331"/>
                  <a:gd name="T3" fmla="*/ 408 h 451"/>
                  <a:gd name="T4" fmla="*/ 288 w 331"/>
                  <a:gd name="T5" fmla="*/ 359 h 451"/>
                  <a:gd name="T6" fmla="*/ 299 w 331"/>
                  <a:gd name="T7" fmla="*/ 350 h 451"/>
                  <a:gd name="T8" fmla="*/ 308 w 331"/>
                  <a:gd name="T9" fmla="*/ 322 h 451"/>
                  <a:gd name="T10" fmla="*/ 319 w 331"/>
                  <a:gd name="T11" fmla="*/ 316 h 451"/>
                  <a:gd name="T12" fmla="*/ 325 w 331"/>
                  <a:gd name="T13" fmla="*/ 324 h 451"/>
                  <a:gd name="T14" fmla="*/ 329 w 331"/>
                  <a:gd name="T15" fmla="*/ 295 h 451"/>
                  <a:gd name="T16" fmla="*/ 331 w 331"/>
                  <a:gd name="T17" fmla="*/ 273 h 451"/>
                  <a:gd name="T18" fmla="*/ 319 w 331"/>
                  <a:gd name="T19" fmla="*/ 254 h 451"/>
                  <a:gd name="T20" fmla="*/ 308 w 331"/>
                  <a:gd name="T21" fmla="*/ 218 h 451"/>
                  <a:gd name="T22" fmla="*/ 286 w 331"/>
                  <a:gd name="T23" fmla="*/ 171 h 451"/>
                  <a:gd name="T24" fmla="*/ 261 w 331"/>
                  <a:gd name="T25" fmla="*/ 175 h 451"/>
                  <a:gd name="T26" fmla="*/ 241 w 331"/>
                  <a:gd name="T27" fmla="*/ 186 h 451"/>
                  <a:gd name="T28" fmla="*/ 233 w 331"/>
                  <a:gd name="T29" fmla="*/ 211 h 451"/>
                  <a:gd name="T30" fmla="*/ 218 w 331"/>
                  <a:gd name="T31" fmla="*/ 222 h 451"/>
                  <a:gd name="T32" fmla="*/ 201 w 331"/>
                  <a:gd name="T33" fmla="*/ 203 h 451"/>
                  <a:gd name="T34" fmla="*/ 216 w 331"/>
                  <a:gd name="T35" fmla="*/ 183 h 451"/>
                  <a:gd name="T36" fmla="*/ 225 w 331"/>
                  <a:gd name="T37" fmla="*/ 151 h 451"/>
                  <a:gd name="T38" fmla="*/ 237 w 331"/>
                  <a:gd name="T39" fmla="*/ 119 h 451"/>
                  <a:gd name="T40" fmla="*/ 231 w 331"/>
                  <a:gd name="T41" fmla="*/ 85 h 451"/>
                  <a:gd name="T42" fmla="*/ 222 w 331"/>
                  <a:gd name="T43" fmla="*/ 64 h 451"/>
                  <a:gd name="T44" fmla="*/ 225 w 331"/>
                  <a:gd name="T45" fmla="*/ 55 h 451"/>
                  <a:gd name="T46" fmla="*/ 210 w 331"/>
                  <a:gd name="T47" fmla="*/ 36 h 451"/>
                  <a:gd name="T48" fmla="*/ 182 w 331"/>
                  <a:gd name="T49" fmla="*/ 28 h 451"/>
                  <a:gd name="T50" fmla="*/ 162 w 331"/>
                  <a:gd name="T51" fmla="*/ 23 h 451"/>
                  <a:gd name="T52" fmla="*/ 145 w 331"/>
                  <a:gd name="T53" fmla="*/ 12 h 451"/>
                  <a:gd name="T54" fmla="*/ 124 w 331"/>
                  <a:gd name="T55" fmla="*/ 8 h 451"/>
                  <a:gd name="T56" fmla="*/ 105 w 331"/>
                  <a:gd name="T57" fmla="*/ 6 h 451"/>
                  <a:gd name="T58" fmla="*/ 88 w 331"/>
                  <a:gd name="T59" fmla="*/ 25 h 451"/>
                  <a:gd name="T60" fmla="*/ 98 w 331"/>
                  <a:gd name="T61" fmla="*/ 44 h 451"/>
                  <a:gd name="T62" fmla="*/ 81 w 331"/>
                  <a:gd name="T63" fmla="*/ 53 h 451"/>
                  <a:gd name="T64" fmla="*/ 73 w 331"/>
                  <a:gd name="T65" fmla="*/ 87 h 451"/>
                  <a:gd name="T66" fmla="*/ 69 w 331"/>
                  <a:gd name="T67" fmla="*/ 107 h 451"/>
                  <a:gd name="T68" fmla="*/ 66 w 331"/>
                  <a:gd name="T69" fmla="*/ 94 h 451"/>
                  <a:gd name="T70" fmla="*/ 56 w 331"/>
                  <a:gd name="T71" fmla="*/ 115 h 451"/>
                  <a:gd name="T72" fmla="*/ 54 w 331"/>
                  <a:gd name="T73" fmla="*/ 94 h 451"/>
                  <a:gd name="T74" fmla="*/ 53 w 331"/>
                  <a:gd name="T75" fmla="*/ 75 h 451"/>
                  <a:gd name="T76" fmla="*/ 43 w 331"/>
                  <a:gd name="T77" fmla="*/ 96 h 451"/>
                  <a:gd name="T78" fmla="*/ 22 w 331"/>
                  <a:gd name="T79" fmla="*/ 113 h 451"/>
                  <a:gd name="T80" fmla="*/ 11 w 331"/>
                  <a:gd name="T81" fmla="*/ 132 h 451"/>
                  <a:gd name="T82" fmla="*/ 15 w 331"/>
                  <a:gd name="T83" fmla="*/ 164 h 451"/>
                  <a:gd name="T84" fmla="*/ 0 w 331"/>
                  <a:gd name="T85" fmla="*/ 198 h 451"/>
                  <a:gd name="T86" fmla="*/ 9 w 331"/>
                  <a:gd name="T87" fmla="*/ 232 h 451"/>
                  <a:gd name="T88" fmla="*/ 4 w 331"/>
                  <a:gd name="T89" fmla="*/ 252 h 451"/>
                  <a:gd name="T90" fmla="*/ 24 w 331"/>
                  <a:gd name="T91" fmla="*/ 294 h 451"/>
                  <a:gd name="T92" fmla="*/ 39 w 331"/>
                  <a:gd name="T93" fmla="*/ 363 h 451"/>
                  <a:gd name="T94" fmla="*/ 24 w 331"/>
                  <a:gd name="T95" fmla="*/ 408 h 451"/>
                  <a:gd name="T96" fmla="*/ 11 w 331"/>
                  <a:gd name="T97" fmla="*/ 444 h 451"/>
                  <a:gd name="T98" fmla="*/ 6 w 331"/>
                  <a:gd name="T99" fmla="*/ 451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1" h="451">
                    <a:moveTo>
                      <a:pt x="43" y="448"/>
                    </a:moveTo>
                    <a:lnTo>
                      <a:pt x="156" y="435"/>
                    </a:lnTo>
                    <a:lnTo>
                      <a:pt x="163" y="440"/>
                    </a:lnTo>
                    <a:lnTo>
                      <a:pt x="237" y="429"/>
                    </a:lnTo>
                    <a:lnTo>
                      <a:pt x="269" y="421"/>
                    </a:lnTo>
                    <a:lnTo>
                      <a:pt x="272" y="408"/>
                    </a:lnTo>
                    <a:lnTo>
                      <a:pt x="286" y="388"/>
                    </a:lnTo>
                    <a:lnTo>
                      <a:pt x="286" y="367"/>
                    </a:lnTo>
                    <a:lnTo>
                      <a:pt x="288" y="359"/>
                    </a:lnTo>
                    <a:lnTo>
                      <a:pt x="289" y="357"/>
                    </a:lnTo>
                    <a:lnTo>
                      <a:pt x="289" y="356"/>
                    </a:lnTo>
                    <a:lnTo>
                      <a:pt x="299" y="350"/>
                    </a:lnTo>
                    <a:lnTo>
                      <a:pt x="303" y="342"/>
                    </a:lnTo>
                    <a:lnTo>
                      <a:pt x="303" y="327"/>
                    </a:lnTo>
                    <a:lnTo>
                      <a:pt x="308" y="322"/>
                    </a:lnTo>
                    <a:lnTo>
                      <a:pt x="308" y="316"/>
                    </a:lnTo>
                    <a:lnTo>
                      <a:pt x="316" y="312"/>
                    </a:lnTo>
                    <a:lnTo>
                      <a:pt x="319" y="316"/>
                    </a:lnTo>
                    <a:lnTo>
                      <a:pt x="321" y="324"/>
                    </a:lnTo>
                    <a:lnTo>
                      <a:pt x="319" y="326"/>
                    </a:lnTo>
                    <a:lnTo>
                      <a:pt x="325" y="324"/>
                    </a:lnTo>
                    <a:lnTo>
                      <a:pt x="329" y="316"/>
                    </a:lnTo>
                    <a:lnTo>
                      <a:pt x="331" y="301"/>
                    </a:lnTo>
                    <a:lnTo>
                      <a:pt x="329" y="295"/>
                    </a:lnTo>
                    <a:lnTo>
                      <a:pt x="329" y="280"/>
                    </a:lnTo>
                    <a:lnTo>
                      <a:pt x="331" y="279"/>
                    </a:lnTo>
                    <a:lnTo>
                      <a:pt x="331" y="273"/>
                    </a:lnTo>
                    <a:lnTo>
                      <a:pt x="331" y="273"/>
                    </a:lnTo>
                    <a:lnTo>
                      <a:pt x="323" y="262"/>
                    </a:lnTo>
                    <a:lnTo>
                      <a:pt x="319" y="254"/>
                    </a:lnTo>
                    <a:lnTo>
                      <a:pt x="316" y="239"/>
                    </a:lnTo>
                    <a:lnTo>
                      <a:pt x="312" y="226"/>
                    </a:lnTo>
                    <a:lnTo>
                      <a:pt x="308" y="218"/>
                    </a:lnTo>
                    <a:lnTo>
                      <a:pt x="301" y="192"/>
                    </a:lnTo>
                    <a:lnTo>
                      <a:pt x="293" y="179"/>
                    </a:lnTo>
                    <a:lnTo>
                      <a:pt x="286" y="171"/>
                    </a:lnTo>
                    <a:lnTo>
                      <a:pt x="280" y="169"/>
                    </a:lnTo>
                    <a:lnTo>
                      <a:pt x="272" y="168"/>
                    </a:lnTo>
                    <a:lnTo>
                      <a:pt x="261" y="175"/>
                    </a:lnTo>
                    <a:lnTo>
                      <a:pt x="256" y="179"/>
                    </a:lnTo>
                    <a:lnTo>
                      <a:pt x="248" y="185"/>
                    </a:lnTo>
                    <a:lnTo>
                      <a:pt x="241" y="186"/>
                    </a:lnTo>
                    <a:lnTo>
                      <a:pt x="242" y="194"/>
                    </a:lnTo>
                    <a:lnTo>
                      <a:pt x="239" y="205"/>
                    </a:lnTo>
                    <a:lnTo>
                      <a:pt x="233" y="211"/>
                    </a:lnTo>
                    <a:lnTo>
                      <a:pt x="229" y="218"/>
                    </a:lnTo>
                    <a:lnTo>
                      <a:pt x="224" y="226"/>
                    </a:lnTo>
                    <a:lnTo>
                      <a:pt x="218" y="222"/>
                    </a:lnTo>
                    <a:lnTo>
                      <a:pt x="210" y="222"/>
                    </a:lnTo>
                    <a:lnTo>
                      <a:pt x="201" y="215"/>
                    </a:lnTo>
                    <a:lnTo>
                      <a:pt x="201" y="203"/>
                    </a:lnTo>
                    <a:lnTo>
                      <a:pt x="203" y="188"/>
                    </a:lnTo>
                    <a:lnTo>
                      <a:pt x="209" y="185"/>
                    </a:lnTo>
                    <a:lnTo>
                      <a:pt x="216" y="183"/>
                    </a:lnTo>
                    <a:lnTo>
                      <a:pt x="224" y="171"/>
                    </a:lnTo>
                    <a:lnTo>
                      <a:pt x="224" y="158"/>
                    </a:lnTo>
                    <a:lnTo>
                      <a:pt x="225" y="151"/>
                    </a:lnTo>
                    <a:lnTo>
                      <a:pt x="233" y="147"/>
                    </a:lnTo>
                    <a:lnTo>
                      <a:pt x="239" y="141"/>
                    </a:lnTo>
                    <a:lnTo>
                      <a:pt x="237" y="119"/>
                    </a:lnTo>
                    <a:lnTo>
                      <a:pt x="237" y="106"/>
                    </a:lnTo>
                    <a:lnTo>
                      <a:pt x="233" y="91"/>
                    </a:lnTo>
                    <a:lnTo>
                      <a:pt x="231" y="85"/>
                    </a:lnTo>
                    <a:lnTo>
                      <a:pt x="224" y="79"/>
                    </a:lnTo>
                    <a:lnTo>
                      <a:pt x="220" y="74"/>
                    </a:lnTo>
                    <a:lnTo>
                      <a:pt x="222" y="64"/>
                    </a:lnTo>
                    <a:lnTo>
                      <a:pt x="229" y="64"/>
                    </a:lnTo>
                    <a:lnTo>
                      <a:pt x="229" y="57"/>
                    </a:lnTo>
                    <a:lnTo>
                      <a:pt x="225" y="55"/>
                    </a:lnTo>
                    <a:lnTo>
                      <a:pt x="220" y="47"/>
                    </a:lnTo>
                    <a:lnTo>
                      <a:pt x="218" y="42"/>
                    </a:lnTo>
                    <a:lnTo>
                      <a:pt x="210" y="36"/>
                    </a:lnTo>
                    <a:lnTo>
                      <a:pt x="203" y="36"/>
                    </a:lnTo>
                    <a:lnTo>
                      <a:pt x="195" y="32"/>
                    </a:lnTo>
                    <a:lnTo>
                      <a:pt x="182" y="28"/>
                    </a:lnTo>
                    <a:lnTo>
                      <a:pt x="175" y="25"/>
                    </a:lnTo>
                    <a:lnTo>
                      <a:pt x="167" y="25"/>
                    </a:lnTo>
                    <a:lnTo>
                      <a:pt x="162" y="23"/>
                    </a:lnTo>
                    <a:lnTo>
                      <a:pt x="158" y="17"/>
                    </a:lnTo>
                    <a:lnTo>
                      <a:pt x="150" y="13"/>
                    </a:lnTo>
                    <a:lnTo>
                      <a:pt x="145" y="12"/>
                    </a:lnTo>
                    <a:lnTo>
                      <a:pt x="137" y="12"/>
                    </a:lnTo>
                    <a:lnTo>
                      <a:pt x="131" y="12"/>
                    </a:lnTo>
                    <a:lnTo>
                      <a:pt x="124" y="8"/>
                    </a:lnTo>
                    <a:lnTo>
                      <a:pt x="118" y="6"/>
                    </a:lnTo>
                    <a:lnTo>
                      <a:pt x="111" y="0"/>
                    </a:lnTo>
                    <a:lnTo>
                      <a:pt x="105" y="6"/>
                    </a:lnTo>
                    <a:lnTo>
                      <a:pt x="98" y="10"/>
                    </a:lnTo>
                    <a:lnTo>
                      <a:pt x="94" y="17"/>
                    </a:lnTo>
                    <a:lnTo>
                      <a:pt x="88" y="25"/>
                    </a:lnTo>
                    <a:lnTo>
                      <a:pt x="88" y="32"/>
                    </a:lnTo>
                    <a:lnTo>
                      <a:pt x="90" y="38"/>
                    </a:lnTo>
                    <a:lnTo>
                      <a:pt x="98" y="44"/>
                    </a:lnTo>
                    <a:lnTo>
                      <a:pt x="98" y="49"/>
                    </a:lnTo>
                    <a:lnTo>
                      <a:pt x="88" y="49"/>
                    </a:lnTo>
                    <a:lnTo>
                      <a:pt x="81" y="53"/>
                    </a:lnTo>
                    <a:lnTo>
                      <a:pt x="75" y="59"/>
                    </a:lnTo>
                    <a:lnTo>
                      <a:pt x="69" y="64"/>
                    </a:lnTo>
                    <a:lnTo>
                      <a:pt x="73" y="87"/>
                    </a:lnTo>
                    <a:lnTo>
                      <a:pt x="73" y="94"/>
                    </a:lnTo>
                    <a:lnTo>
                      <a:pt x="71" y="100"/>
                    </a:lnTo>
                    <a:lnTo>
                      <a:pt x="69" y="107"/>
                    </a:lnTo>
                    <a:lnTo>
                      <a:pt x="64" y="115"/>
                    </a:lnTo>
                    <a:lnTo>
                      <a:pt x="66" y="107"/>
                    </a:lnTo>
                    <a:lnTo>
                      <a:pt x="66" y="94"/>
                    </a:lnTo>
                    <a:lnTo>
                      <a:pt x="64" y="94"/>
                    </a:lnTo>
                    <a:lnTo>
                      <a:pt x="62" y="109"/>
                    </a:lnTo>
                    <a:lnTo>
                      <a:pt x="56" y="115"/>
                    </a:lnTo>
                    <a:lnTo>
                      <a:pt x="56" y="109"/>
                    </a:lnTo>
                    <a:lnTo>
                      <a:pt x="58" y="102"/>
                    </a:lnTo>
                    <a:lnTo>
                      <a:pt x="54" y="94"/>
                    </a:lnTo>
                    <a:lnTo>
                      <a:pt x="56" y="91"/>
                    </a:lnTo>
                    <a:lnTo>
                      <a:pt x="58" y="70"/>
                    </a:lnTo>
                    <a:lnTo>
                      <a:pt x="53" y="75"/>
                    </a:lnTo>
                    <a:lnTo>
                      <a:pt x="49" y="83"/>
                    </a:lnTo>
                    <a:lnTo>
                      <a:pt x="45" y="89"/>
                    </a:lnTo>
                    <a:lnTo>
                      <a:pt x="43" y="96"/>
                    </a:lnTo>
                    <a:lnTo>
                      <a:pt x="39" y="102"/>
                    </a:lnTo>
                    <a:lnTo>
                      <a:pt x="32" y="100"/>
                    </a:lnTo>
                    <a:lnTo>
                      <a:pt x="22" y="113"/>
                    </a:lnTo>
                    <a:lnTo>
                      <a:pt x="24" y="119"/>
                    </a:lnTo>
                    <a:lnTo>
                      <a:pt x="19" y="126"/>
                    </a:lnTo>
                    <a:lnTo>
                      <a:pt x="11" y="132"/>
                    </a:lnTo>
                    <a:lnTo>
                      <a:pt x="15" y="145"/>
                    </a:lnTo>
                    <a:lnTo>
                      <a:pt x="13" y="156"/>
                    </a:lnTo>
                    <a:lnTo>
                      <a:pt x="15" y="164"/>
                    </a:lnTo>
                    <a:lnTo>
                      <a:pt x="15" y="171"/>
                    </a:lnTo>
                    <a:lnTo>
                      <a:pt x="7" y="192"/>
                    </a:lnTo>
                    <a:lnTo>
                      <a:pt x="0" y="198"/>
                    </a:lnTo>
                    <a:lnTo>
                      <a:pt x="0" y="205"/>
                    </a:lnTo>
                    <a:lnTo>
                      <a:pt x="4" y="211"/>
                    </a:lnTo>
                    <a:lnTo>
                      <a:pt x="9" y="232"/>
                    </a:lnTo>
                    <a:lnTo>
                      <a:pt x="6" y="239"/>
                    </a:lnTo>
                    <a:lnTo>
                      <a:pt x="2" y="247"/>
                    </a:lnTo>
                    <a:lnTo>
                      <a:pt x="4" y="252"/>
                    </a:lnTo>
                    <a:lnTo>
                      <a:pt x="22" y="290"/>
                    </a:lnTo>
                    <a:lnTo>
                      <a:pt x="30" y="286"/>
                    </a:lnTo>
                    <a:lnTo>
                      <a:pt x="24" y="294"/>
                    </a:lnTo>
                    <a:lnTo>
                      <a:pt x="34" y="314"/>
                    </a:lnTo>
                    <a:lnTo>
                      <a:pt x="39" y="342"/>
                    </a:lnTo>
                    <a:lnTo>
                      <a:pt x="39" y="363"/>
                    </a:lnTo>
                    <a:lnTo>
                      <a:pt x="34" y="388"/>
                    </a:lnTo>
                    <a:lnTo>
                      <a:pt x="32" y="395"/>
                    </a:lnTo>
                    <a:lnTo>
                      <a:pt x="24" y="408"/>
                    </a:lnTo>
                    <a:lnTo>
                      <a:pt x="19" y="429"/>
                    </a:lnTo>
                    <a:lnTo>
                      <a:pt x="15" y="436"/>
                    </a:lnTo>
                    <a:lnTo>
                      <a:pt x="11" y="444"/>
                    </a:lnTo>
                    <a:lnTo>
                      <a:pt x="4" y="450"/>
                    </a:lnTo>
                    <a:lnTo>
                      <a:pt x="2" y="451"/>
                    </a:lnTo>
                    <a:lnTo>
                      <a:pt x="6" y="451"/>
                    </a:lnTo>
                    <a:lnTo>
                      <a:pt x="43" y="44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grpSp>
          <p:nvGrpSpPr>
            <p:cNvPr id="1082" name="Group 1081">
              <a:extLst>
                <a:ext uri="{FF2B5EF4-FFF2-40B4-BE49-F238E27FC236}">
                  <a16:creationId xmlns:a16="http://schemas.microsoft.com/office/drawing/2014/main" id="{B586511B-2D3C-0041-FA2A-34D132321F93}"/>
                </a:ext>
              </a:extLst>
            </p:cNvPr>
            <p:cNvGrpSpPr/>
            <p:nvPr/>
          </p:nvGrpSpPr>
          <p:grpSpPr>
            <a:xfrm>
              <a:off x="7392797" y="4631190"/>
              <a:ext cx="571064" cy="837847"/>
              <a:chOff x="3872343" y="2857646"/>
              <a:chExt cx="317988" cy="466542"/>
            </a:xfrm>
            <a:grpFill/>
          </p:grpSpPr>
          <p:sp>
            <p:nvSpPr>
              <p:cNvPr id="1161" name="Freeform 95">
                <a:extLst>
                  <a:ext uri="{FF2B5EF4-FFF2-40B4-BE49-F238E27FC236}">
                    <a16:creationId xmlns:a16="http://schemas.microsoft.com/office/drawing/2014/main" id="{08FE322A-D802-6938-8766-7103C56ADD4F}"/>
                  </a:ext>
                </a:extLst>
              </p:cNvPr>
              <p:cNvSpPr>
                <a:spLocks/>
              </p:cNvSpPr>
              <p:nvPr/>
            </p:nvSpPr>
            <p:spPr bwMode="auto">
              <a:xfrm>
                <a:off x="3872343" y="2857646"/>
                <a:ext cx="317988" cy="465670"/>
              </a:xfrm>
              <a:custGeom>
                <a:avLst/>
                <a:gdLst>
                  <a:gd name="T0" fmla="*/ 117 w 331"/>
                  <a:gd name="T1" fmla="*/ 485 h 534"/>
                  <a:gd name="T2" fmla="*/ 104 w 331"/>
                  <a:gd name="T3" fmla="*/ 475 h 534"/>
                  <a:gd name="T4" fmla="*/ 94 w 331"/>
                  <a:gd name="T5" fmla="*/ 453 h 534"/>
                  <a:gd name="T6" fmla="*/ 187 w 331"/>
                  <a:gd name="T7" fmla="*/ 438 h 534"/>
                  <a:gd name="T8" fmla="*/ 331 w 331"/>
                  <a:gd name="T9" fmla="*/ 417 h 534"/>
                  <a:gd name="T10" fmla="*/ 320 w 331"/>
                  <a:gd name="T11" fmla="*/ 400 h 534"/>
                  <a:gd name="T12" fmla="*/ 320 w 331"/>
                  <a:gd name="T13" fmla="*/ 377 h 534"/>
                  <a:gd name="T14" fmla="*/ 320 w 331"/>
                  <a:gd name="T15" fmla="*/ 364 h 534"/>
                  <a:gd name="T16" fmla="*/ 312 w 331"/>
                  <a:gd name="T17" fmla="*/ 347 h 534"/>
                  <a:gd name="T18" fmla="*/ 309 w 331"/>
                  <a:gd name="T19" fmla="*/ 321 h 534"/>
                  <a:gd name="T20" fmla="*/ 312 w 331"/>
                  <a:gd name="T21" fmla="*/ 300 h 534"/>
                  <a:gd name="T22" fmla="*/ 322 w 331"/>
                  <a:gd name="T23" fmla="*/ 289 h 534"/>
                  <a:gd name="T24" fmla="*/ 314 w 331"/>
                  <a:gd name="T25" fmla="*/ 278 h 534"/>
                  <a:gd name="T26" fmla="*/ 312 w 331"/>
                  <a:gd name="T27" fmla="*/ 261 h 534"/>
                  <a:gd name="T28" fmla="*/ 303 w 331"/>
                  <a:gd name="T29" fmla="*/ 250 h 534"/>
                  <a:gd name="T30" fmla="*/ 292 w 331"/>
                  <a:gd name="T31" fmla="*/ 229 h 534"/>
                  <a:gd name="T32" fmla="*/ 288 w 331"/>
                  <a:gd name="T33" fmla="*/ 218 h 534"/>
                  <a:gd name="T34" fmla="*/ 224 w 331"/>
                  <a:gd name="T35" fmla="*/ 0 h 534"/>
                  <a:gd name="T36" fmla="*/ 0 w 331"/>
                  <a:gd name="T37" fmla="*/ 20 h 534"/>
                  <a:gd name="T38" fmla="*/ 4 w 331"/>
                  <a:gd name="T39" fmla="*/ 28 h 534"/>
                  <a:gd name="T40" fmla="*/ 4 w 331"/>
                  <a:gd name="T41" fmla="*/ 357 h 534"/>
                  <a:gd name="T42" fmla="*/ 27 w 331"/>
                  <a:gd name="T43" fmla="*/ 520 h 534"/>
                  <a:gd name="T44" fmla="*/ 47 w 331"/>
                  <a:gd name="T45" fmla="*/ 520 h 534"/>
                  <a:gd name="T46" fmla="*/ 55 w 331"/>
                  <a:gd name="T47" fmla="*/ 496 h 534"/>
                  <a:gd name="T48" fmla="*/ 59 w 331"/>
                  <a:gd name="T49" fmla="*/ 483 h 534"/>
                  <a:gd name="T50" fmla="*/ 62 w 331"/>
                  <a:gd name="T51" fmla="*/ 485 h 534"/>
                  <a:gd name="T52" fmla="*/ 70 w 331"/>
                  <a:gd name="T53" fmla="*/ 492 h 534"/>
                  <a:gd name="T54" fmla="*/ 68 w 331"/>
                  <a:gd name="T55" fmla="*/ 505 h 534"/>
                  <a:gd name="T56" fmla="*/ 79 w 331"/>
                  <a:gd name="T57" fmla="*/ 517 h 534"/>
                  <a:gd name="T58" fmla="*/ 85 w 331"/>
                  <a:gd name="T59" fmla="*/ 522 h 534"/>
                  <a:gd name="T60" fmla="*/ 76 w 331"/>
                  <a:gd name="T61" fmla="*/ 532 h 534"/>
                  <a:gd name="T62" fmla="*/ 64 w 331"/>
                  <a:gd name="T63" fmla="*/ 534 h 534"/>
                  <a:gd name="T64" fmla="*/ 100 w 331"/>
                  <a:gd name="T65" fmla="*/ 528 h 534"/>
                  <a:gd name="T66" fmla="*/ 100 w 331"/>
                  <a:gd name="T67" fmla="*/ 518 h 534"/>
                  <a:gd name="T68" fmla="*/ 115 w 331"/>
                  <a:gd name="T69" fmla="*/ 513 h 534"/>
                  <a:gd name="T70" fmla="*/ 115 w 331"/>
                  <a:gd name="T71" fmla="*/ 49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1" h="534">
                    <a:moveTo>
                      <a:pt x="113" y="494"/>
                    </a:moveTo>
                    <a:lnTo>
                      <a:pt x="117" y="485"/>
                    </a:lnTo>
                    <a:lnTo>
                      <a:pt x="109" y="477"/>
                    </a:lnTo>
                    <a:lnTo>
                      <a:pt x="104" y="475"/>
                    </a:lnTo>
                    <a:lnTo>
                      <a:pt x="93" y="460"/>
                    </a:lnTo>
                    <a:lnTo>
                      <a:pt x="94" y="453"/>
                    </a:lnTo>
                    <a:lnTo>
                      <a:pt x="102" y="447"/>
                    </a:lnTo>
                    <a:lnTo>
                      <a:pt x="187" y="438"/>
                    </a:lnTo>
                    <a:lnTo>
                      <a:pt x="331" y="421"/>
                    </a:lnTo>
                    <a:lnTo>
                      <a:pt x="331" y="417"/>
                    </a:lnTo>
                    <a:lnTo>
                      <a:pt x="326" y="408"/>
                    </a:lnTo>
                    <a:lnTo>
                      <a:pt x="320" y="400"/>
                    </a:lnTo>
                    <a:lnTo>
                      <a:pt x="318" y="393"/>
                    </a:lnTo>
                    <a:lnTo>
                      <a:pt x="320" y="377"/>
                    </a:lnTo>
                    <a:lnTo>
                      <a:pt x="318" y="372"/>
                    </a:lnTo>
                    <a:lnTo>
                      <a:pt x="320" y="364"/>
                    </a:lnTo>
                    <a:lnTo>
                      <a:pt x="318" y="355"/>
                    </a:lnTo>
                    <a:lnTo>
                      <a:pt x="312" y="347"/>
                    </a:lnTo>
                    <a:lnTo>
                      <a:pt x="307" y="334"/>
                    </a:lnTo>
                    <a:lnTo>
                      <a:pt x="309" y="321"/>
                    </a:lnTo>
                    <a:lnTo>
                      <a:pt x="312" y="314"/>
                    </a:lnTo>
                    <a:lnTo>
                      <a:pt x="312" y="300"/>
                    </a:lnTo>
                    <a:lnTo>
                      <a:pt x="316" y="293"/>
                    </a:lnTo>
                    <a:lnTo>
                      <a:pt x="322" y="289"/>
                    </a:lnTo>
                    <a:lnTo>
                      <a:pt x="320" y="282"/>
                    </a:lnTo>
                    <a:lnTo>
                      <a:pt x="314" y="278"/>
                    </a:lnTo>
                    <a:lnTo>
                      <a:pt x="316" y="268"/>
                    </a:lnTo>
                    <a:lnTo>
                      <a:pt x="312" y="261"/>
                    </a:lnTo>
                    <a:lnTo>
                      <a:pt x="311" y="257"/>
                    </a:lnTo>
                    <a:lnTo>
                      <a:pt x="303" y="250"/>
                    </a:lnTo>
                    <a:lnTo>
                      <a:pt x="297" y="236"/>
                    </a:lnTo>
                    <a:lnTo>
                      <a:pt x="292" y="229"/>
                    </a:lnTo>
                    <a:lnTo>
                      <a:pt x="290" y="221"/>
                    </a:lnTo>
                    <a:lnTo>
                      <a:pt x="288" y="218"/>
                    </a:lnTo>
                    <a:lnTo>
                      <a:pt x="256" y="101"/>
                    </a:lnTo>
                    <a:lnTo>
                      <a:pt x="224" y="0"/>
                    </a:lnTo>
                    <a:lnTo>
                      <a:pt x="126" y="11"/>
                    </a:lnTo>
                    <a:lnTo>
                      <a:pt x="0" y="20"/>
                    </a:lnTo>
                    <a:lnTo>
                      <a:pt x="0" y="22"/>
                    </a:lnTo>
                    <a:lnTo>
                      <a:pt x="4" y="28"/>
                    </a:lnTo>
                    <a:lnTo>
                      <a:pt x="12" y="32"/>
                    </a:lnTo>
                    <a:lnTo>
                      <a:pt x="4" y="357"/>
                    </a:lnTo>
                    <a:lnTo>
                      <a:pt x="27" y="517"/>
                    </a:lnTo>
                    <a:lnTo>
                      <a:pt x="27" y="520"/>
                    </a:lnTo>
                    <a:lnTo>
                      <a:pt x="34" y="518"/>
                    </a:lnTo>
                    <a:lnTo>
                      <a:pt x="47" y="520"/>
                    </a:lnTo>
                    <a:lnTo>
                      <a:pt x="53" y="520"/>
                    </a:lnTo>
                    <a:lnTo>
                      <a:pt x="55" y="496"/>
                    </a:lnTo>
                    <a:lnTo>
                      <a:pt x="57" y="488"/>
                    </a:lnTo>
                    <a:lnTo>
                      <a:pt x="59" y="483"/>
                    </a:lnTo>
                    <a:lnTo>
                      <a:pt x="59" y="481"/>
                    </a:lnTo>
                    <a:lnTo>
                      <a:pt x="62" y="485"/>
                    </a:lnTo>
                    <a:lnTo>
                      <a:pt x="64" y="487"/>
                    </a:lnTo>
                    <a:lnTo>
                      <a:pt x="70" y="492"/>
                    </a:lnTo>
                    <a:lnTo>
                      <a:pt x="70" y="500"/>
                    </a:lnTo>
                    <a:lnTo>
                      <a:pt x="68" y="505"/>
                    </a:lnTo>
                    <a:lnTo>
                      <a:pt x="72" y="513"/>
                    </a:lnTo>
                    <a:lnTo>
                      <a:pt x="79" y="517"/>
                    </a:lnTo>
                    <a:lnTo>
                      <a:pt x="81" y="515"/>
                    </a:lnTo>
                    <a:lnTo>
                      <a:pt x="85" y="522"/>
                    </a:lnTo>
                    <a:lnTo>
                      <a:pt x="83" y="530"/>
                    </a:lnTo>
                    <a:lnTo>
                      <a:pt x="76" y="532"/>
                    </a:lnTo>
                    <a:lnTo>
                      <a:pt x="70" y="532"/>
                    </a:lnTo>
                    <a:lnTo>
                      <a:pt x="64" y="534"/>
                    </a:lnTo>
                    <a:lnTo>
                      <a:pt x="93" y="530"/>
                    </a:lnTo>
                    <a:lnTo>
                      <a:pt x="100" y="528"/>
                    </a:lnTo>
                    <a:lnTo>
                      <a:pt x="102" y="520"/>
                    </a:lnTo>
                    <a:lnTo>
                      <a:pt x="100" y="518"/>
                    </a:lnTo>
                    <a:lnTo>
                      <a:pt x="108" y="520"/>
                    </a:lnTo>
                    <a:lnTo>
                      <a:pt x="115" y="513"/>
                    </a:lnTo>
                    <a:lnTo>
                      <a:pt x="117" y="502"/>
                    </a:lnTo>
                    <a:lnTo>
                      <a:pt x="115" y="498"/>
                    </a:lnTo>
                    <a:lnTo>
                      <a:pt x="113" y="49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2" name="Freeform 97">
                <a:extLst>
                  <a:ext uri="{FF2B5EF4-FFF2-40B4-BE49-F238E27FC236}">
                    <a16:creationId xmlns:a16="http://schemas.microsoft.com/office/drawing/2014/main" id="{3EF94A32-523E-21DB-8D25-9DB11CBAFCA7}"/>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3" name="Freeform 98">
                <a:extLst>
                  <a:ext uri="{FF2B5EF4-FFF2-40B4-BE49-F238E27FC236}">
                    <a16:creationId xmlns:a16="http://schemas.microsoft.com/office/drawing/2014/main" id="{CF565924-0C92-5E88-3D60-24EFA9FFE8AD}"/>
                  </a:ext>
                </a:extLst>
              </p:cNvPr>
              <p:cNvSpPr>
                <a:spLocks/>
              </p:cNvSpPr>
              <p:nvPr/>
            </p:nvSpPr>
            <p:spPr bwMode="auto">
              <a:xfrm>
                <a:off x="3912692" y="3321572"/>
                <a:ext cx="8646" cy="2616"/>
              </a:xfrm>
              <a:custGeom>
                <a:avLst/>
                <a:gdLst>
                  <a:gd name="T0" fmla="*/ 9 w 9"/>
                  <a:gd name="T1" fmla="*/ 0 h 3"/>
                  <a:gd name="T2" fmla="*/ 0 w 9"/>
                  <a:gd name="T3" fmla="*/ 3 h 3"/>
                  <a:gd name="T4" fmla="*/ 5 w 9"/>
                  <a:gd name="T5" fmla="*/ 2 h 3"/>
                  <a:gd name="T6" fmla="*/ 9 w 9"/>
                  <a:gd name="T7" fmla="*/ 0 h 3"/>
                </a:gdLst>
                <a:ahLst/>
                <a:cxnLst>
                  <a:cxn ang="0">
                    <a:pos x="T0" y="T1"/>
                  </a:cxn>
                  <a:cxn ang="0">
                    <a:pos x="T2" y="T3"/>
                  </a:cxn>
                  <a:cxn ang="0">
                    <a:pos x="T4" y="T5"/>
                  </a:cxn>
                  <a:cxn ang="0">
                    <a:pos x="T6" y="T7"/>
                  </a:cxn>
                </a:cxnLst>
                <a:rect l="0" t="0" r="r" b="b"/>
                <a:pathLst>
                  <a:path w="9" h="3">
                    <a:moveTo>
                      <a:pt x="9" y="0"/>
                    </a:moveTo>
                    <a:lnTo>
                      <a:pt x="0" y="3"/>
                    </a:lnTo>
                    <a:lnTo>
                      <a:pt x="5" y="2"/>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4" name="Freeform 116">
                <a:extLst>
                  <a:ext uri="{FF2B5EF4-FFF2-40B4-BE49-F238E27FC236}">
                    <a16:creationId xmlns:a16="http://schemas.microsoft.com/office/drawing/2014/main" id="{A7682DFF-F067-C846-3926-63BA6CB56A23}"/>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5" name="Freeform 117">
                <a:extLst>
                  <a:ext uri="{FF2B5EF4-FFF2-40B4-BE49-F238E27FC236}">
                    <a16:creationId xmlns:a16="http://schemas.microsoft.com/office/drawing/2014/main" id="{80053A26-B216-627B-09FD-D36125CC32AD}"/>
                  </a:ext>
                </a:extLst>
              </p:cNvPr>
              <p:cNvSpPr>
                <a:spLocks/>
              </p:cNvSpPr>
              <p:nvPr/>
            </p:nvSpPr>
            <p:spPr bwMode="auto">
              <a:xfrm>
                <a:off x="3997233" y="3295411"/>
                <a:ext cx="63406" cy="13081"/>
              </a:xfrm>
              <a:custGeom>
                <a:avLst/>
                <a:gdLst>
                  <a:gd name="T0" fmla="*/ 28 w 66"/>
                  <a:gd name="T1" fmla="*/ 7 h 15"/>
                  <a:gd name="T2" fmla="*/ 23 w 66"/>
                  <a:gd name="T3" fmla="*/ 7 h 15"/>
                  <a:gd name="T4" fmla="*/ 15 w 66"/>
                  <a:gd name="T5" fmla="*/ 11 h 15"/>
                  <a:gd name="T6" fmla="*/ 0 w 66"/>
                  <a:gd name="T7" fmla="*/ 15 h 15"/>
                  <a:gd name="T8" fmla="*/ 8 w 66"/>
                  <a:gd name="T9" fmla="*/ 15 h 15"/>
                  <a:gd name="T10" fmla="*/ 51 w 66"/>
                  <a:gd name="T11" fmla="*/ 1 h 15"/>
                  <a:gd name="T12" fmla="*/ 66 w 66"/>
                  <a:gd name="T13" fmla="*/ 0 h 15"/>
                  <a:gd name="T14" fmla="*/ 60 w 66"/>
                  <a:gd name="T15" fmla="*/ 0 h 15"/>
                  <a:gd name="T16" fmla="*/ 45 w 66"/>
                  <a:gd name="T17" fmla="*/ 1 h 15"/>
                  <a:gd name="T18" fmla="*/ 28 w 66"/>
                  <a:gd name="T19"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 h="15">
                    <a:moveTo>
                      <a:pt x="28" y="7"/>
                    </a:moveTo>
                    <a:lnTo>
                      <a:pt x="23" y="7"/>
                    </a:lnTo>
                    <a:lnTo>
                      <a:pt x="15" y="11"/>
                    </a:lnTo>
                    <a:lnTo>
                      <a:pt x="0" y="15"/>
                    </a:lnTo>
                    <a:lnTo>
                      <a:pt x="8" y="15"/>
                    </a:lnTo>
                    <a:lnTo>
                      <a:pt x="51" y="1"/>
                    </a:lnTo>
                    <a:lnTo>
                      <a:pt x="66" y="0"/>
                    </a:lnTo>
                    <a:lnTo>
                      <a:pt x="60" y="0"/>
                    </a:lnTo>
                    <a:lnTo>
                      <a:pt x="45" y="1"/>
                    </a:lnTo>
                    <a:lnTo>
                      <a:pt x="28"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1083" name="Freeform 118">
              <a:extLst>
                <a:ext uri="{FF2B5EF4-FFF2-40B4-BE49-F238E27FC236}">
                  <a16:creationId xmlns:a16="http://schemas.microsoft.com/office/drawing/2014/main" id="{CDD0AF1B-2D76-2A39-2FDC-0A580BD9192E}"/>
                </a:ext>
              </a:extLst>
            </p:cNvPr>
            <p:cNvSpPr>
              <a:spLocks/>
            </p:cNvSpPr>
            <p:nvPr/>
          </p:nvSpPr>
          <p:spPr bwMode="auto">
            <a:xfrm>
              <a:off x="7743032" y="3361109"/>
              <a:ext cx="617646" cy="638956"/>
            </a:xfrm>
            <a:custGeom>
              <a:avLst/>
              <a:gdLst>
                <a:gd name="T0" fmla="*/ 14 w 358"/>
                <a:gd name="T1" fmla="*/ 181 h 408"/>
                <a:gd name="T2" fmla="*/ 44 w 358"/>
                <a:gd name="T3" fmla="*/ 356 h 408"/>
                <a:gd name="T4" fmla="*/ 61 w 358"/>
                <a:gd name="T5" fmla="*/ 358 h 408"/>
                <a:gd name="T6" fmla="*/ 81 w 358"/>
                <a:gd name="T7" fmla="*/ 373 h 408"/>
                <a:gd name="T8" fmla="*/ 100 w 358"/>
                <a:gd name="T9" fmla="*/ 388 h 408"/>
                <a:gd name="T10" fmla="*/ 117 w 358"/>
                <a:gd name="T11" fmla="*/ 388 h 408"/>
                <a:gd name="T12" fmla="*/ 138 w 358"/>
                <a:gd name="T13" fmla="*/ 397 h 408"/>
                <a:gd name="T14" fmla="*/ 149 w 358"/>
                <a:gd name="T15" fmla="*/ 390 h 408"/>
                <a:gd name="T16" fmla="*/ 166 w 358"/>
                <a:gd name="T17" fmla="*/ 397 h 408"/>
                <a:gd name="T18" fmla="*/ 179 w 358"/>
                <a:gd name="T19" fmla="*/ 393 h 408"/>
                <a:gd name="T20" fmla="*/ 190 w 358"/>
                <a:gd name="T21" fmla="*/ 380 h 408"/>
                <a:gd name="T22" fmla="*/ 203 w 358"/>
                <a:gd name="T23" fmla="*/ 390 h 408"/>
                <a:gd name="T24" fmla="*/ 217 w 358"/>
                <a:gd name="T25" fmla="*/ 395 h 408"/>
                <a:gd name="T26" fmla="*/ 228 w 358"/>
                <a:gd name="T27" fmla="*/ 408 h 408"/>
                <a:gd name="T28" fmla="*/ 235 w 358"/>
                <a:gd name="T29" fmla="*/ 408 h 408"/>
                <a:gd name="T30" fmla="*/ 250 w 358"/>
                <a:gd name="T31" fmla="*/ 397 h 408"/>
                <a:gd name="T32" fmla="*/ 258 w 358"/>
                <a:gd name="T33" fmla="*/ 384 h 408"/>
                <a:gd name="T34" fmla="*/ 254 w 358"/>
                <a:gd name="T35" fmla="*/ 367 h 408"/>
                <a:gd name="T36" fmla="*/ 258 w 358"/>
                <a:gd name="T37" fmla="*/ 358 h 408"/>
                <a:gd name="T38" fmla="*/ 260 w 358"/>
                <a:gd name="T39" fmla="*/ 344 h 408"/>
                <a:gd name="T40" fmla="*/ 271 w 358"/>
                <a:gd name="T41" fmla="*/ 339 h 408"/>
                <a:gd name="T42" fmla="*/ 282 w 358"/>
                <a:gd name="T43" fmla="*/ 343 h 408"/>
                <a:gd name="T44" fmla="*/ 281 w 358"/>
                <a:gd name="T45" fmla="*/ 329 h 408"/>
                <a:gd name="T46" fmla="*/ 284 w 358"/>
                <a:gd name="T47" fmla="*/ 314 h 408"/>
                <a:gd name="T48" fmla="*/ 297 w 358"/>
                <a:gd name="T49" fmla="*/ 303 h 408"/>
                <a:gd name="T50" fmla="*/ 303 w 358"/>
                <a:gd name="T51" fmla="*/ 288 h 408"/>
                <a:gd name="T52" fmla="*/ 329 w 358"/>
                <a:gd name="T53" fmla="*/ 280 h 408"/>
                <a:gd name="T54" fmla="*/ 346 w 358"/>
                <a:gd name="T55" fmla="*/ 258 h 408"/>
                <a:gd name="T56" fmla="*/ 348 w 358"/>
                <a:gd name="T57" fmla="*/ 237 h 408"/>
                <a:gd name="T58" fmla="*/ 348 w 358"/>
                <a:gd name="T59" fmla="*/ 224 h 408"/>
                <a:gd name="T60" fmla="*/ 352 w 358"/>
                <a:gd name="T61" fmla="*/ 215 h 408"/>
                <a:gd name="T62" fmla="*/ 354 w 358"/>
                <a:gd name="T63" fmla="*/ 186 h 408"/>
                <a:gd name="T64" fmla="*/ 352 w 358"/>
                <a:gd name="T65" fmla="*/ 160 h 408"/>
                <a:gd name="T66" fmla="*/ 348 w 358"/>
                <a:gd name="T67" fmla="*/ 147 h 408"/>
                <a:gd name="T68" fmla="*/ 358 w 358"/>
                <a:gd name="T69" fmla="*/ 143 h 408"/>
                <a:gd name="T70" fmla="*/ 333 w 358"/>
                <a:gd name="T71" fmla="*/ 0 h 408"/>
                <a:gd name="T72" fmla="*/ 279 w 358"/>
                <a:gd name="T73" fmla="*/ 34 h 408"/>
                <a:gd name="T74" fmla="*/ 265 w 358"/>
                <a:gd name="T75" fmla="*/ 45 h 408"/>
                <a:gd name="T76" fmla="*/ 245 w 358"/>
                <a:gd name="T77" fmla="*/ 68 h 408"/>
                <a:gd name="T78" fmla="*/ 224 w 358"/>
                <a:gd name="T79" fmla="*/ 70 h 408"/>
                <a:gd name="T80" fmla="*/ 203 w 358"/>
                <a:gd name="T81" fmla="*/ 81 h 408"/>
                <a:gd name="T82" fmla="*/ 190 w 358"/>
                <a:gd name="T83" fmla="*/ 89 h 408"/>
                <a:gd name="T84" fmla="*/ 175 w 358"/>
                <a:gd name="T85" fmla="*/ 83 h 408"/>
                <a:gd name="T86" fmla="*/ 155 w 358"/>
                <a:gd name="T87" fmla="*/ 89 h 408"/>
                <a:gd name="T88" fmla="*/ 155 w 358"/>
                <a:gd name="T89" fmla="*/ 81 h 408"/>
                <a:gd name="T90" fmla="*/ 158 w 358"/>
                <a:gd name="T91" fmla="*/ 72 h 408"/>
                <a:gd name="T92" fmla="*/ 145 w 358"/>
                <a:gd name="T93" fmla="*/ 77 h 408"/>
                <a:gd name="T94" fmla="*/ 128 w 358"/>
                <a:gd name="T95" fmla="*/ 70 h 408"/>
                <a:gd name="T96" fmla="*/ 108 w 358"/>
                <a:gd name="T97" fmla="*/ 66 h 408"/>
                <a:gd name="T98" fmla="*/ 74 w 358"/>
                <a:gd name="T99" fmla="*/ 7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408">
                  <a:moveTo>
                    <a:pt x="0" y="81"/>
                  </a:moveTo>
                  <a:lnTo>
                    <a:pt x="14" y="181"/>
                  </a:lnTo>
                  <a:lnTo>
                    <a:pt x="34" y="361"/>
                  </a:lnTo>
                  <a:lnTo>
                    <a:pt x="44" y="356"/>
                  </a:lnTo>
                  <a:lnTo>
                    <a:pt x="49" y="361"/>
                  </a:lnTo>
                  <a:lnTo>
                    <a:pt x="61" y="358"/>
                  </a:lnTo>
                  <a:lnTo>
                    <a:pt x="78" y="365"/>
                  </a:lnTo>
                  <a:lnTo>
                    <a:pt x="81" y="373"/>
                  </a:lnTo>
                  <a:lnTo>
                    <a:pt x="93" y="386"/>
                  </a:lnTo>
                  <a:lnTo>
                    <a:pt x="100" y="388"/>
                  </a:lnTo>
                  <a:lnTo>
                    <a:pt x="113" y="386"/>
                  </a:lnTo>
                  <a:lnTo>
                    <a:pt x="117" y="388"/>
                  </a:lnTo>
                  <a:lnTo>
                    <a:pt x="132" y="397"/>
                  </a:lnTo>
                  <a:lnTo>
                    <a:pt x="138" y="397"/>
                  </a:lnTo>
                  <a:lnTo>
                    <a:pt x="143" y="391"/>
                  </a:lnTo>
                  <a:lnTo>
                    <a:pt x="149" y="390"/>
                  </a:lnTo>
                  <a:lnTo>
                    <a:pt x="158" y="391"/>
                  </a:lnTo>
                  <a:lnTo>
                    <a:pt x="166" y="397"/>
                  </a:lnTo>
                  <a:lnTo>
                    <a:pt x="172" y="393"/>
                  </a:lnTo>
                  <a:lnTo>
                    <a:pt x="179" y="393"/>
                  </a:lnTo>
                  <a:lnTo>
                    <a:pt x="183" y="388"/>
                  </a:lnTo>
                  <a:lnTo>
                    <a:pt x="190" y="380"/>
                  </a:lnTo>
                  <a:lnTo>
                    <a:pt x="198" y="376"/>
                  </a:lnTo>
                  <a:lnTo>
                    <a:pt x="203" y="390"/>
                  </a:lnTo>
                  <a:lnTo>
                    <a:pt x="209" y="395"/>
                  </a:lnTo>
                  <a:lnTo>
                    <a:pt x="217" y="395"/>
                  </a:lnTo>
                  <a:lnTo>
                    <a:pt x="222" y="403"/>
                  </a:lnTo>
                  <a:lnTo>
                    <a:pt x="228" y="408"/>
                  </a:lnTo>
                  <a:lnTo>
                    <a:pt x="228" y="408"/>
                  </a:lnTo>
                  <a:lnTo>
                    <a:pt x="235" y="408"/>
                  </a:lnTo>
                  <a:lnTo>
                    <a:pt x="245" y="403"/>
                  </a:lnTo>
                  <a:lnTo>
                    <a:pt x="250" y="397"/>
                  </a:lnTo>
                  <a:lnTo>
                    <a:pt x="250" y="390"/>
                  </a:lnTo>
                  <a:lnTo>
                    <a:pt x="258" y="384"/>
                  </a:lnTo>
                  <a:lnTo>
                    <a:pt x="256" y="371"/>
                  </a:lnTo>
                  <a:lnTo>
                    <a:pt x="254" y="367"/>
                  </a:lnTo>
                  <a:lnTo>
                    <a:pt x="256" y="359"/>
                  </a:lnTo>
                  <a:lnTo>
                    <a:pt x="258" y="358"/>
                  </a:lnTo>
                  <a:lnTo>
                    <a:pt x="258" y="350"/>
                  </a:lnTo>
                  <a:lnTo>
                    <a:pt x="260" y="344"/>
                  </a:lnTo>
                  <a:lnTo>
                    <a:pt x="265" y="337"/>
                  </a:lnTo>
                  <a:lnTo>
                    <a:pt x="271" y="339"/>
                  </a:lnTo>
                  <a:lnTo>
                    <a:pt x="279" y="350"/>
                  </a:lnTo>
                  <a:lnTo>
                    <a:pt x="282" y="343"/>
                  </a:lnTo>
                  <a:lnTo>
                    <a:pt x="286" y="335"/>
                  </a:lnTo>
                  <a:lnTo>
                    <a:pt x="281" y="329"/>
                  </a:lnTo>
                  <a:lnTo>
                    <a:pt x="284" y="322"/>
                  </a:lnTo>
                  <a:lnTo>
                    <a:pt x="284" y="314"/>
                  </a:lnTo>
                  <a:lnTo>
                    <a:pt x="288" y="309"/>
                  </a:lnTo>
                  <a:lnTo>
                    <a:pt x="297" y="303"/>
                  </a:lnTo>
                  <a:lnTo>
                    <a:pt x="297" y="296"/>
                  </a:lnTo>
                  <a:lnTo>
                    <a:pt x="303" y="288"/>
                  </a:lnTo>
                  <a:lnTo>
                    <a:pt x="314" y="292"/>
                  </a:lnTo>
                  <a:lnTo>
                    <a:pt x="329" y="280"/>
                  </a:lnTo>
                  <a:lnTo>
                    <a:pt x="337" y="265"/>
                  </a:lnTo>
                  <a:lnTo>
                    <a:pt x="346" y="258"/>
                  </a:lnTo>
                  <a:lnTo>
                    <a:pt x="348" y="245"/>
                  </a:lnTo>
                  <a:lnTo>
                    <a:pt x="348" y="237"/>
                  </a:lnTo>
                  <a:lnTo>
                    <a:pt x="348" y="232"/>
                  </a:lnTo>
                  <a:lnTo>
                    <a:pt x="348" y="224"/>
                  </a:lnTo>
                  <a:lnTo>
                    <a:pt x="352" y="224"/>
                  </a:lnTo>
                  <a:lnTo>
                    <a:pt x="352" y="215"/>
                  </a:lnTo>
                  <a:lnTo>
                    <a:pt x="350" y="207"/>
                  </a:lnTo>
                  <a:lnTo>
                    <a:pt x="354" y="186"/>
                  </a:lnTo>
                  <a:lnTo>
                    <a:pt x="356" y="181"/>
                  </a:lnTo>
                  <a:lnTo>
                    <a:pt x="352" y="160"/>
                  </a:lnTo>
                  <a:lnTo>
                    <a:pt x="346" y="153"/>
                  </a:lnTo>
                  <a:lnTo>
                    <a:pt x="348" y="147"/>
                  </a:lnTo>
                  <a:lnTo>
                    <a:pt x="352" y="147"/>
                  </a:lnTo>
                  <a:lnTo>
                    <a:pt x="358" y="143"/>
                  </a:lnTo>
                  <a:lnTo>
                    <a:pt x="333" y="4"/>
                  </a:lnTo>
                  <a:lnTo>
                    <a:pt x="333" y="0"/>
                  </a:lnTo>
                  <a:lnTo>
                    <a:pt x="292" y="25"/>
                  </a:lnTo>
                  <a:lnTo>
                    <a:pt x="279" y="34"/>
                  </a:lnTo>
                  <a:lnTo>
                    <a:pt x="271" y="40"/>
                  </a:lnTo>
                  <a:lnTo>
                    <a:pt x="265" y="45"/>
                  </a:lnTo>
                  <a:lnTo>
                    <a:pt x="258" y="57"/>
                  </a:lnTo>
                  <a:lnTo>
                    <a:pt x="245" y="68"/>
                  </a:lnTo>
                  <a:lnTo>
                    <a:pt x="232" y="70"/>
                  </a:lnTo>
                  <a:lnTo>
                    <a:pt x="224" y="70"/>
                  </a:lnTo>
                  <a:lnTo>
                    <a:pt x="209" y="76"/>
                  </a:lnTo>
                  <a:lnTo>
                    <a:pt x="203" y="81"/>
                  </a:lnTo>
                  <a:lnTo>
                    <a:pt x="196" y="83"/>
                  </a:lnTo>
                  <a:lnTo>
                    <a:pt x="190" y="89"/>
                  </a:lnTo>
                  <a:lnTo>
                    <a:pt x="183" y="87"/>
                  </a:lnTo>
                  <a:lnTo>
                    <a:pt x="175" y="83"/>
                  </a:lnTo>
                  <a:lnTo>
                    <a:pt x="160" y="83"/>
                  </a:lnTo>
                  <a:lnTo>
                    <a:pt x="155" y="89"/>
                  </a:lnTo>
                  <a:lnTo>
                    <a:pt x="147" y="89"/>
                  </a:lnTo>
                  <a:lnTo>
                    <a:pt x="155" y="81"/>
                  </a:lnTo>
                  <a:lnTo>
                    <a:pt x="166" y="79"/>
                  </a:lnTo>
                  <a:lnTo>
                    <a:pt x="158" y="72"/>
                  </a:lnTo>
                  <a:lnTo>
                    <a:pt x="153" y="79"/>
                  </a:lnTo>
                  <a:lnTo>
                    <a:pt x="145" y="77"/>
                  </a:lnTo>
                  <a:lnTo>
                    <a:pt x="138" y="72"/>
                  </a:lnTo>
                  <a:lnTo>
                    <a:pt x="128" y="70"/>
                  </a:lnTo>
                  <a:lnTo>
                    <a:pt x="123" y="68"/>
                  </a:lnTo>
                  <a:lnTo>
                    <a:pt x="108" y="66"/>
                  </a:lnTo>
                  <a:lnTo>
                    <a:pt x="106" y="62"/>
                  </a:lnTo>
                  <a:lnTo>
                    <a:pt x="74" y="70"/>
                  </a:lnTo>
                  <a:lnTo>
                    <a:pt x="0" y="81"/>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84" name="Freeform 119">
              <a:extLst>
                <a:ext uri="{FF2B5EF4-FFF2-40B4-BE49-F238E27FC236}">
                  <a16:creationId xmlns:a16="http://schemas.microsoft.com/office/drawing/2014/main" id="{B7D72A1C-361B-9074-8711-D121819083CD}"/>
                </a:ext>
              </a:extLst>
            </p:cNvPr>
            <p:cNvSpPr>
              <a:spLocks/>
            </p:cNvSpPr>
            <p:nvPr/>
          </p:nvSpPr>
          <p:spPr bwMode="auto">
            <a:xfrm>
              <a:off x="7779261" y="4584209"/>
              <a:ext cx="803976" cy="753280"/>
            </a:xfrm>
            <a:custGeom>
              <a:avLst/>
              <a:gdLst>
                <a:gd name="T0" fmla="*/ 436 w 466"/>
                <a:gd name="T1" fmla="*/ 274 h 481"/>
                <a:gd name="T2" fmla="*/ 431 w 466"/>
                <a:gd name="T3" fmla="*/ 253 h 481"/>
                <a:gd name="T4" fmla="*/ 412 w 466"/>
                <a:gd name="T5" fmla="*/ 236 h 481"/>
                <a:gd name="T6" fmla="*/ 404 w 466"/>
                <a:gd name="T7" fmla="*/ 218 h 481"/>
                <a:gd name="T8" fmla="*/ 391 w 466"/>
                <a:gd name="T9" fmla="*/ 193 h 481"/>
                <a:gd name="T10" fmla="*/ 363 w 466"/>
                <a:gd name="T11" fmla="*/ 176 h 481"/>
                <a:gd name="T12" fmla="*/ 355 w 466"/>
                <a:gd name="T13" fmla="*/ 165 h 481"/>
                <a:gd name="T14" fmla="*/ 346 w 466"/>
                <a:gd name="T15" fmla="*/ 150 h 481"/>
                <a:gd name="T16" fmla="*/ 323 w 466"/>
                <a:gd name="T17" fmla="*/ 137 h 481"/>
                <a:gd name="T18" fmla="*/ 307 w 466"/>
                <a:gd name="T19" fmla="*/ 118 h 481"/>
                <a:gd name="T20" fmla="*/ 261 w 466"/>
                <a:gd name="T21" fmla="*/ 80 h 481"/>
                <a:gd name="T22" fmla="*/ 250 w 466"/>
                <a:gd name="T23" fmla="*/ 60 h 481"/>
                <a:gd name="T24" fmla="*/ 218 w 466"/>
                <a:gd name="T25" fmla="*/ 43 h 481"/>
                <a:gd name="T26" fmla="*/ 201 w 466"/>
                <a:gd name="T27" fmla="*/ 31 h 481"/>
                <a:gd name="T28" fmla="*/ 218 w 466"/>
                <a:gd name="T29" fmla="*/ 0 h 481"/>
                <a:gd name="T30" fmla="*/ 0 w 466"/>
                <a:gd name="T31" fmla="*/ 30 h 481"/>
                <a:gd name="T32" fmla="*/ 66 w 466"/>
                <a:gd name="T33" fmla="*/ 251 h 481"/>
                <a:gd name="T34" fmla="*/ 79 w 466"/>
                <a:gd name="T35" fmla="*/ 280 h 481"/>
                <a:gd name="T36" fmla="*/ 92 w 466"/>
                <a:gd name="T37" fmla="*/ 298 h 481"/>
                <a:gd name="T38" fmla="*/ 98 w 466"/>
                <a:gd name="T39" fmla="*/ 319 h 481"/>
                <a:gd name="T40" fmla="*/ 88 w 466"/>
                <a:gd name="T41" fmla="*/ 344 h 481"/>
                <a:gd name="T42" fmla="*/ 88 w 466"/>
                <a:gd name="T43" fmla="*/ 377 h 481"/>
                <a:gd name="T44" fmla="*/ 94 w 466"/>
                <a:gd name="T45" fmla="*/ 402 h 481"/>
                <a:gd name="T46" fmla="*/ 96 w 466"/>
                <a:gd name="T47" fmla="*/ 430 h 481"/>
                <a:gd name="T48" fmla="*/ 107 w 466"/>
                <a:gd name="T49" fmla="*/ 451 h 481"/>
                <a:gd name="T50" fmla="*/ 124 w 466"/>
                <a:gd name="T51" fmla="*/ 479 h 481"/>
                <a:gd name="T52" fmla="*/ 372 w 466"/>
                <a:gd name="T53" fmla="*/ 481 h 481"/>
                <a:gd name="T54" fmla="*/ 385 w 466"/>
                <a:gd name="T55" fmla="*/ 462 h 481"/>
                <a:gd name="T56" fmla="*/ 380 w 466"/>
                <a:gd name="T57" fmla="*/ 443 h 481"/>
                <a:gd name="T58" fmla="*/ 391 w 466"/>
                <a:gd name="T59" fmla="*/ 430 h 481"/>
                <a:gd name="T60" fmla="*/ 423 w 466"/>
                <a:gd name="T61" fmla="*/ 438 h 481"/>
                <a:gd name="T62" fmla="*/ 431 w 466"/>
                <a:gd name="T63" fmla="*/ 428 h 481"/>
                <a:gd name="T64" fmla="*/ 431 w 466"/>
                <a:gd name="T65" fmla="*/ 409 h 481"/>
                <a:gd name="T66" fmla="*/ 423 w 466"/>
                <a:gd name="T67" fmla="*/ 396 h 481"/>
                <a:gd name="T68" fmla="*/ 423 w 466"/>
                <a:gd name="T69" fmla="*/ 392 h 481"/>
                <a:gd name="T70" fmla="*/ 438 w 466"/>
                <a:gd name="T71" fmla="*/ 379 h 481"/>
                <a:gd name="T72" fmla="*/ 427 w 466"/>
                <a:gd name="T73" fmla="*/ 370 h 481"/>
                <a:gd name="T74" fmla="*/ 429 w 466"/>
                <a:gd name="T75" fmla="*/ 368 h 481"/>
                <a:gd name="T76" fmla="*/ 440 w 466"/>
                <a:gd name="T77" fmla="*/ 360 h 481"/>
                <a:gd name="T78" fmla="*/ 434 w 466"/>
                <a:gd name="T79" fmla="*/ 345 h 481"/>
                <a:gd name="T80" fmla="*/ 444 w 466"/>
                <a:gd name="T81" fmla="*/ 338 h 481"/>
                <a:gd name="T82" fmla="*/ 440 w 466"/>
                <a:gd name="T83" fmla="*/ 330 h 481"/>
                <a:gd name="T84" fmla="*/ 451 w 466"/>
                <a:gd name="T85" fmla="*/ 315 h 481"/>
                <a:gd name="T86" fmla="*/ 451 w 466"/>
                <a:gd name="T87" fmla="*/ 306 h 481"/>
                <a:gd name="T88" fmla="*/ 464 w 466"/>
                <a:gd name="T89" fmla="*/ 295 h 481"/>
                <a:gd name="T90" fmla="*/ 459 w 466"/>
                <a:gd name="T91" fmla="*/ 28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6" h="481">
                  <a:moveTo>
                    <a:pt x="455" y="283"/>
                  </a:moveTo>
                  <a:lnTo>
                    <a:pt x="442" y="282"/>
                  </a:lnTo>
                  <a:lnTo>
                    <a:pt x="436" y="274"/>
                  </a:lnTo>
                  <a:lnTo>
                    <a:pt x="436" y="268"/>
                  </a:lnTo>
                  <a:lnTo>
                    <a:pt x="436" y="261"/>
                  </a:lnTo>
                  <a:lnTo>
                    <a:pt x="431" y="253"/>
                  </a:lnTo>
                  <a:lnTo>
                    <a:pt x="427" y="248"/>
                  </a:lnTo>
                  <a:lnTo>
                    <a:pt x="423" y="240"/>
                  </a:lnTo>
                  <a:lnTo>
                    <a:pt x="412" y="236"/>
                  </a:lnTo>
                  <a:lnTo>
                    <a:pt x="406" y="231"/>
                  </a:lnTo>
                  <a:lnTo>
                    <a:pt x="404" y="223"/>
                  </a:lnTo>
                  <a:lnTo>
                    <a:pt x="404" y="218"/>
                  </a:lnTo>
                  <a:lnTo>
                    <a:pt x="401" y="210"/>
                  </a:lnTo>
                  <a:lnTo>
                    <a:pt x="393" y="199"/>
                  </a:lnTo>
                  <a:lnTo>
                    <a:pt x="391" y="193"/>
                  </a:lnTo>
                  <a:lnTo>
                    <a:pt x="378" y="184"/>
                  </a:lnTo>
                  <a:lnTo>
                    <a:pt x="370" y="182"/>
                  </a:lnTo>
                  <a:lnTo>
                    <a:pt x="363" y="176"/>
                  </a:lnTo>
                  <a:lnTo>
                    <a:pt x="363" y="174"/>
                  </a:lnTo>
                  <a:lnTo>
                    <a:pt x="357" y="171"/>
                  </a:lnTo>
                  <a:lnTo>
                    <a:pt x="355" y="165"/>
                  </a:lnTo>
                  <a:lnTo>
                    <a:pt x="348" y="161"/>
                  </a:lnTo>
                  <a:lnTo>
                    <a:pt x="346" y="154"/>
                  </a:lnTo>
                  <a:lnTo>
                    <a:pt x="346" y="150"/>
                  </a:lnTo>
                  <a:lnTo>
                    <a:pt x="340" y="146"/>
                  </a:lnTo>
                  <a:lnTo>
                    <a:pt x="331" y="139"/>
                  </a:lnTo>
                  <a:lnTo>
                    <a:pt x="323" y="137"/>
                  </a:lnTo>
                  <a:lnTo>
                    <a:pt x="318" y="133"/>
                  </a:lnTo>
                  <a:lnTo>
                    <a:pt x="314" y="125"/>
                  </a:lnTo>
                  <a:lnTo>
                    <a:pt x="307" y="118"/>
                  </a:lnTo>
                  <a:lnTo>
                    <a:pt x="293" y="110"/>
                  </a:lnTo>
                  <a:lnTo>
                    <a:pt x="280" y="101"/>
                  </a:lnTo>
                  <a:lnTo>
                    <a:pt x="261" y="80"/>
                  </a:lnTo>
                  <a:lnTo>
                    <a:pt x="260" y="73"/>
                  </a:lnTo>
                  <a:lnTo>
                    <a:pt x="252" y="65"/>
                  </a:lnTo>
                  <a:lnTo>
                    <a:pt x="250" y="60"/>
                  </a:lnTo>
                  <a:lnTo>
                    <a:pt x="243" y="52"/>
                  </a:lnTo>
                  <a:lnTo>
                    <a:pt x="231" y="54"/>
                  </a:lnTo>
                  <a:lnTo>
                    <a:pt x="218" y="43"/>
                  </a:lnTo>
                  <a:lnTo>
                    <a:pt x="213" y="43"/>
                  </a:lnTo>
                  <a:lnTo>
                    <a:pt x="205" y="39"/>
                  </a:lnTo>
                  <a:lnTo>
                    <a:pt x="201" y="31"/>
                  </a:lnTo>
                  <a:lnTo>
                    <a:pt x="203" y="24"/>
                  </a:lnTo>
                  <a:lnTo>
                    <a:pt x="216" y="5"/>
                  </a:lnTo>
                  <a:lnTo>
                    <a:pt x="218" y="0"/>
                  </a:lnTo>
                  <a:lnTo>
                    <a:pt x="113" y="16"/>
                  </a:lnTo>
                  <a:lnTo>
                    <a:pt x="77" y="18"/>
                  </a:lnTo>
                  <a:lnTo>
                    <a:pt x="0" y="30"/>
                  </a:lnTo>
                  <a:lnTo>
                    <a:pt x="32" y="131"/>
                  </a:lnTo>
                  <a:lnTo>
                    <a:pt x="64" y="248"/>
                  </a:lnTo>
                  <a:lnTo>
                    <a:pt x="66" y="251"/>
                  </a:lnTo>
                  <a:lnTo>
                    <a:pt x="68" y="259"/>
                  </a:lnTo>
                  <a:lnTo>
                    <a:pt x="73" y="266"/>
                  </a:lnTo>
                  <a:lnTo>
                    <a:pt x="79" y="280"/>
                  </a:lnTo>
                  <a:lnTo>
                    <a:pt x="87" y="287"/>
                  </a:lnTo>
                  <a:lnTo>
                    <a:pt x="88" y="291"/>
                  </a:lnTo>
                  <a:lnTo>
                    <a:pt x="92" y="298"/>
                  </a:lnTo>
                  <a:lnTo>
                    <a:pt x="90" y="308"/>
                  </a:lnTo>
                  <a:lnTo>
                    <a:pt x="96" y="312"/>
                  </a:lnTo>
                  <a:lnTo>
                    <a:pt x="98" y="319"/>
                  </a:lnTo>
                  <a:lnTo>
                    <a:pt x="92" y="323"/>
                  </a:lnTo>
                  <a:lnTo>
                    <a:pt x="88" y="330"/>
                  </a:lnTo>
                  <a:lnTo>
                    <a:pt x="88" y="344"/>
                  </a:lnTo>
                  <a:lnTo>
                    <a:pt x="85" y="351"/>
                  </a:lnTo>
                  <a:lnTo>
                    <a:pt x="83" y="364"/>
                  </a:lnTo>
                  <a:lnTo>
                    <a:pt x="88" y="377"/>
                  </a:lnTo>
                  <a:lnTo>
                    <a:pt x="94" y="385"/>
                  </a:lnTo>
                  <a:lnTo>
                    <a:pt x="96" y="394"/>
                  </a:lnTo>
                  <a:lnTo>
                    <a:pt x="94" y="402"/>
                  </a:lnTo>
                  <a:lnTo>
                    <a:pt x="96" y="407"/>
                  </a:lnTo>
                  <a:lnTo>
                    <a:pt x="94" y="423"/>
                  </a:lnTo>
                  <a:lnTo>
                    <a:pt x="96" y="430"/>
                  </a:lnTo>
                  <a:lnTo>
                    <a:pt x="102" y="438"/>
                  </a:lnTo>
                  <a:lnTo>
                    <a:pt x="107" y="447"/>
                  </a:lnTo>
                  <a:lnTo>
                    <a:pt x="107" y="451"/>
                  </a:lnTo>
                  <a:lnTo>
                    <a:pt x="117" y="466"/>
                  </a:lnTo>
                  <a:lnTo>
                    <a:pt x="119" y="473"/>
                  </a:lnTo>
                  <a:lnTo>
                    <a:pt x="124" y="479"/>
                  </a:lnTo>
                  <a:lnTo>
                    <a:pt x="359" y="462"/>
                  </a:lnTo>
                  <a:lnTo>
                    <a:pt x="367" y="468"/>
                  </a:lnTo>
                  <a:lnTo>
                    <a:pt x="372" y="481"/>
                  </a:lnTo>
                  <a:lnTo>
                    <a:pt x="380" y="481"/>
                  </a:lnTo>
                  <a:lnTo>
                    <a:pt x="385" y="477"/>
                  </a:lnTo>
                  <a:lnTo>
                    <a:pt x="385" y="462"/>
                  </a:lnTo>
                  <a:lnTo>
                    <a:pt x="385" y="456"/>
                  </a:lnTo>
                  <a:lnTo>
                    <a:pt x="382" y="449"/>
                  </a:lnTo>
                  <a:lnTo>
                    <a:pt x="380" y="443"/>
                  </a:lnTo>
                  <a:lnTo>
                    <a:pt x="382" y="436"/>
                  </a:lnTo>
                  <a:lnTo>
                    <a:pt x="385" y="436"/>
                  </a:lnTo>
                  <a:lnTo>
                    <a:pt x="391" y="430"/>
                  </a:lnTo>
                  <a:lnTo>
                    <a:pt x="399" y="432"/>
                  </a:lnTo>
                  <a:lnTo>
                    <a:pt x="416" y="436"/>
                  </a:lnTo>
                  <a:lnTo>
                    <a:pt x="423" y="438"/>
                  </a:lnTo>
                  <a:lnTo>
                    <a:pt x="427" y="436"/>
                  </a:lnTo>
                  <a:lnTo>
                    <a:pt x="429" y="436"/>
                  </a:lnTo>
                  <a:lnTo>
                    <a:pt x="431" y="428"/>
                  </a:lnTo>
                  <a:lnTo>
                    <a:pt x="425" y="423"/>
                  </a:lnTo>
                  <a:lnTo>
                    <a:pt x="427" y="415"/>
                  </a:lnTo>
                  <a:lnTo>
                    <a:pt x="431" y="409"/>
                  </a:lnTo>
                  <a:lnTo>
                    <a:pt x="425" y="409"/>
                  </a:lnTo>
                  <a:lnTo>
                    <a:pt x="429" y="402"/>
                  </a:lnTo>
                  <a:lnTo>
                    <a:pt x="423" y="396"/>
                  </a:lnTo>
                  <a:lnTo>
                    <a:pt x="429" y="400"/>
                  </a:lnTo>
                  <a:lnTo>
                    <a:pt x="432" y="392"/>
                  </a:lnTo>
                  <a:lnTo>
                    <a:pt x="423" y="392"/>
                  </a:lnTo>
                  <a:lnTo>
                    <a:pt x="427" y="385"/>
                  </a:lnTo>
                  <a:lnTo>
                    <a:pt x="432" y="389"/>
                  </a:lnTo>
                  <a:lnTo>
                    <a:pt x="438" y="379"/>
                  </a:lnTo>
                  <a:lnTo>
                    <a:pt x="440" y="372"/>
                  </a:lnTo>
                  <a:lnTo>
                    <a:pt x="432" y="370"/>
                  </a:lnTo>
                  <a:lnTo>
                    <a:pt x="427" y="370"/>
                  </a:lnTo>
                  <a:lnTo>
                    <a:pt x="419" y="366"/>
                  </a:lnTo>
                  <a:lnTo>
                    <a:pt x="423" y="366"/>
                  </a:lnTo>
                  <a:lnTo>
                    <a:pt x="429" y="368"/>
                  </a:lnTo>
                  <a:lnTo>
                    <a:pt x="436" y="368"/>
                  </a:lnTo>
                  <a:lnTo>
                    <a:pt x="436" y="360"/>
                  </a:lnTo>
                  <a:lnTo>
                    <a:pt x="440" y="360"/>
                  </a:lnTo>
                  <a:lnTo>
                    <a:pt x="444" y="347"/>
                  </a:lnTo>
                  <a:lnTo>
                    <a:pt x="438" y="349"/>
                  </a:lnTo>
                  <a:lnTo>
                    <a:pt x="434" y="345"/>
                  </a:lnTo>
                  <a:lnTo>
                    <a:pt x="440" y="340"/>
                  </a:lnTo>
                  <a:lnTo>
                    <a:pt x="438" y="334"/>
                  </a:lnTo>
                  <a:lnTo>
                    <a:pt x="444" y="338"/>
                  </a:lnTo>
                  <a:lnTo>
                    <a:pt x="448" y="330"/>
                  </a:lnTo>
                  <a:lnTo>
                    <a:pt x="448" y="329"/>
                  </a:lnTo>
                  <a:lnTo>
                    <a:pt x="440" y="330"/>
                  </a:lnTo>
                  <a:lnTo>
                    <a:pt x="438" y="323"/>
                  </a:lnTo>
                  <a:lnTo>
                    <a:pt x="446" y="323"/>
                  </a:lnTo>
                  <a:lnTo>
                    <a:pt x="451" y="315"/>
                  </a:lnTo>
                  <a:lnTo>
                    <a:pt x="444" y="310"/>
                  </a:lnTo>
                  <a:lnTo>
                    <a:pt x="444" y="302"/>
                  </a:lnTo>
                  <a:lnTo>
                    <a:pt x="451" y="306"/>
                  </a:lnTo>
                  <a:lnTo>
                    <a:pt x="459" y="306"/>
                  </a:lnTo>
                  <a:lnTo>
                    <a:pt x="457" y="298"/>
                  </a:lnTo>
                  <a:lnTo>
                    <a:pt x="464" y="295"/>
                  </a:lnTo>
                  <a:lnTo>
                    <a:pt x="466" y="287"/>
                  </a:lnTo>
                  <a:lnTo>
                    <a:pt x="463" y="287"/>
                  </a:lnTo>
                  <a:lnTo>
                    <a:pt x="459" y="285"/>
                  </a:lnTo>
                  <a:lnTo>
                    <a:pt x="455" y="28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85" name="Freeform 123">
              <a:extLst>
                <a:ext uri="{FF2B5EF4-FFF2-40B4-BE49-F238E27FC236}">
                  <a16:creationId xmlns:a16="http://schemas.microsoft.com/office/drawing/2014/main" id="{197AE462-3E4C-954E-65E0-64CB23981B8A}"/>
                </a:ext>
              </a:extLst>
            </p:cNvPr>
            <p:cNvSpPr>
              <a:spLocks/>
            </p:cNvSpPr>
            <p:nvPr/>
          </p:nvSpPr>
          <p:spPr bwMode="auto">
            <a:xfrm>
              <a:off x="8136393" y="3585058"/>
              <a:ext cx="655603" cy="598240"/>
            </a:xfrm>
            <a:custGeom>
              <a:avLst/>
              <a:gdLst>
                <a:gd name="T0" fmla="*/ 124 w 380"/>
                <a:gd name="T1" fmla="*/ 17 h 382"/>
                <a:gd name="T2" fmla="*/ 122 w 380"/>
                <a:gd name="T3" fmla="*/ 64 h 382"/>
                <a:gd name="T4" fmla="*/ 120 w 380"/>
                <a:gd name="T5" fmla="*/ 81 h 382"/>
                <a:gd name="T6" fmla="*/ 120 w 380"/>
                <a:gd name="T7" fmla="*/ 102 h 382"/>
                <a:gd name="T8" fmla="*/ 101 w 380"/>
                <a:gd name="T9" fmla="*/ 137 h 382"/>
                <a:gd name="T10" fmla="*/ 69 w 380"/>
                <a:gd name="T11" fmla="*/ 153 h 382"/>
                <a:gd name="T12" fmla="*/ 56 w 380"/>
                <a:gd name="T13" fmla="*/ 171 h 382"/>
                <a:gd name="T14" fmla="*/ 58 w 380"/>
                <a:gd name="T15" fmla="*/ 192 h 382"/>
                <a:gd name="T16" fmla="*/ 43 w 380"/>
                <a:gd name="T17" fmla="*/ 196 h 382"/>
                <a:gd name="T18" fmla="*/ 30 w 380"/>
                <a:gd name="T19" fmla="*/ 207 h 382"/>
                <a:gd name="T20" fmla="*/ 26 w 380"/>
                <a:gd name="T21" fmla="*/ 224 h 382"/>
                <a:gd name="T22" fmla="*/ 22 w 380"/>
                <a:gd name="T23" fmla="*/ 247 h 382"/>
                <a:gd name="T24" fmla="*/ 7 w 380"/>
                <a:gd name="T25" fmla="*/ 265 h 382"/>
                <a:gd name="T26" fmla="*/ 0 w 380"/>
                <a:gd name="T27" fmla="*/ 271 h 382"/>
                <a:gd name="T28" fmla="*/ 0 w 380"/>
                <a:gd name="T29" fmla="*/ 294 h 382"/>
                <a:gd name="T30" fmla="*/ 24 w 380"/>
                <a:gd name="T31" fmla="*/ 322 h 382"/>
                <a:gd name="T32" fmla="*/ 66 w 380"/>
                <a:gd name="T33" fmla="*/ 352 h 382"/>
                <a:gd name="T34" fmla="*/ 79 w 380"/>
                <a:gd name="T35" fmla="*/ 372 h 382"/>
                <a:gd name="T36" fmla="*/ 116 w 380"/>
                <a:gd name="T37" fmla="*/ 372 h 382"/>
                <a:gd name="T38" fmla="*/ 137 w 380"/>
                <a:gd name="T39" fmla="*/ 371 h 382"/>
                <a:gd name="T40" fmla="*/ 162 w 380"/>
                <a:gd name="T41" fmla="*/ 356 h 382"/>
                <a:gd name="T42" fmla="*/ 184 w 380"/>
                <a:gd name="T43" fmla="*/ 341 h 382"/>
                <a:gd name="T44" fmla="*/ 207 w 380"/>
                <a:gd name="T45" fmla="*/ 331 h 382"/>
                <a:gd name="T46" fmla="*/ 205 w 380"/>
                <a:gd name="T47" fmla="*/ 310 h 382"/>
                <a:gd name="T48" fmla="*/ 222 w 380"/>
                <a:gd name="T49" fmla="*/ 275 h 382"/>
                <a:gd name="T50" fmla="*/ 229 w 380"/>
                <a:gd name="T51" fmla="*/ 247 h 382"/>
                <a:gd name="T52" fmla="*/ 237 w 380"/>
                <a:gd name="T53" fmla="*/ 224 h 382"/>
                <a:gd name="T54" fmla="*/ 252 w 380"/>
                <a:gd name="T55" fmla="*/ 213 h 382"/>
                <a:gd name="T56" fmla="*/ 272 w 380"/>
                <a:gd name="T57" fmla="*/ 216 h 382"/>
                <a:gd name="T58" fmla="*/ 282 w 380"/>
                <a:gd name="T59" fmla="*/ 188 h 382"/>
                <a:gd name="T60" fmla="*/ 293 w 380"/>
                <a:gd name="T61" fmla="*/ 171 h 382"/>
                <a:gd name="T62" fmla="*/ 312 w 380"/>
                <a:gd name="T63" fmla="*/ 156 h 382"/>
                <a:gd name="T64" fmla="*/ 327 w 380"/>
                <a:gd name="T65" fmla="*/ 128 h 382"/>
                <a:gd name="T66" fmla="*/ 327 w 380"/>
                <a:gd name="T67" fmla="*/ 100 h 382"/>
                <a:gd name="T68" fmla="*/ 376 w 380"/>
                <a:gd name="T69" fmla="*/ 111 h 382"/>
                <a:gd name="T70" fmla="*/ 372 w 380"/>
                <a:gd name="T71" fmla="*/ 89 h 382"/>
                <a:gd name="T72" fmla="*/ 366 w 380"/>
                <a:gd name="T73" fmla="*/ 72 h 382"/>
                <a:gd name="T74" fmla="*/ 346 w 380"/>
                <a:gd name="T75" fmla="*/ 68 h 382"/>
                <a:gd name="T76" fmla="*/ 329 w 380"/>
                <a:gd name="T77" fmla="*/ 75 h 382"/>
                <a:gd name="T78" fmla="*/ 314 w 380"/>
                <a:gd name="T79" fmla="*/ 89 h 382"/>
                <a:gd name="T80" fmla="*/ 289 w 380"/>
                <a:gd name="T81" fmla="*/ 83 h 382"/>
                <a:gd name="T82" fmla="*/ 278 w 380"/>
                <a:gd name="T83" fmla="*/ 104 h 382"/>
                <a:gd name="T84" fmla="*/ 263 w 380"/>
                <a:gd name="T85" fmla="*/ 111 h 382"/>
                <a:gd name="T86" fmla="*/ 246 w 380"/>
                <a:gd name="T87" fmla="*/ 132 h 382"/>
                <a:gd name="T88" fmla="*/ 147 w 380"/>
                <a:gd name="T89" fmla="*/ 98 h 382"/>
                <a:gd name="T90" fmla="*/ 120 w 380"/>
                <a:gd name="T91" fmla="*/ 4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0" h="382">
                  <a:moveTo>
                    <a:pt x="120" y="4"/>
                  </a:moveTo>
                  <a:lnTo>
                    <a:pt x="118" y="10"/>
                  </a:lnTo>
                  <a:lnTo>
                    <a:pt x="124" y="17"/>
                  </a:lnTo>
                  <a:lnTo>
                    <a:pt x="128" y="38"/>
                  </a:lnTo>
                  <a:lnTo>
                    <a:pt x="126" y="43"/>
                  </a:lnTo>
                  <a:lnTo>
                    <a:pt x="122" y="64"/>
                  </a:lnTo>
                  <a:lnTo>
                    <a:pt x="124" y="72"/>
                  </a:lnTo>
                  <a:lnTo>
                    <a:pt x="124" y="81"/>
                  </a:lnTo>
                  <a:lnTo>
                    <a:pt x="120" y="81"/>
                  </a:lnTo>
                  <a:lnTo>
                    <a:pt x="120" y="89"/>
                  </a:lnTo>
                  <a:lnTo>
                    <a:pt x="120" y="94"/>
                  </a:lnTo>
                  <a:lnTo>
                    <a:pt x="120" y="102"/>
                  </a:lnTo>
                  <a:lnTo>
                    <a:pt x="118" y="115"/>
                  </a:lnTo>
                  <a:lnTo>
                    <a:pt x="109" y="122"/>
                  </a:lnTo>
                  <a:lnTo>
                    <a:pt x="101" y="137"/>
                  </a:lnTo>
                  <a:lnTo>
                    <a:pt x="86" y="149"/>
                  </a:lnTo>
                  <a:lnTo>
                    <a:pt x="75" y="145"/>
                  </a:lnTo>
                  <a:lnTo>
                    <a:pt x="69" y="153"/>
                  </a:lnTo>
                  <a:lnTo>
                    <a:pt x="69" y="160"/>
                  </a:lnTo>
                  <a:lnTo>
                    <a:pt x="60" y="166"/>
                  </a:lnTo>
                  <a:lnTo>
                    <a:pt x="56" y="171"/>
                  </a:lnTo>
                  <a:lnTo>
                    <a:pt x="56" y="179"/>
                  </a:lnTo>
                  <a:lnTo>
                    <a:pt x="53" y="186"/>
                  </a:lnTo>
                  <a:lnTo>
                    <a:pt x="58" y="192"/>
                  </a:lnTo>
                  <a:lnTo>
                    <a:pt x="54" y="200"/>
                  </a:lnTo>
                  <a:lnTo>
                    <a:pt x="51" y="207"/>
                  </a:lnTo>
                  <a:lnTo>
                    <a:pt x="43" y="196"/>
                  </a:lnTo>
                  <a:lnTo>
                    <a:pt x="37" y="194"/>
                  </a:lnTo>
                  <a:lnTo>
                    <a:pt x="32" y="201"/>
                  </a:lnTo>
                  <a:lnTo>
                    <a:pt x="30" y="207"/>
                  </a:lnTo>
                  <a:lnTo>
                    <a:pt x="30" y="215"/>
                  </a:lnTo>
                  <a:lnTo>
                    <a:pt x="28" y="216"/>
                  </a:lnTo>
                  <a:lnTo>
                    <a:pt x="26" y="224"/>
                  </a:lnTo>
                  <a:lnTo>
                    <a:pt x="28" y="228"/>
                  </a:lnTo>
                  <a:lnTo>
                    <a:pt x="30" y="241"/>
                  </a:lnTo>
                  <a:lnTo>
                    <a:pt x="22" y="247"/>
                  </a:lnTo>
                  <a:lnTo>
                    <a:pt x="22" y="254"/>
                  </a:lnTo>
                  <a:lnTo>
                    <a:pt x="17" y="260"/>
                  </a:lnTo>
                  <a:lnTo>
                    <a:pt x="7" y="265"/>
                  </a:lnTo>
                  <a:lnTo>
                    <a:pt x="0" y="265"/>
                  </a:lnTo>
                  <a:lnTo>
                    <a:pt x="0" y="265"/>
                  </a:lnTo>
                  <a:lnTo>
                    <a:pt x="0" y="271"/>
                  </a:lnTo>
                  <a:lnTo>
                    <a:pt x="4" y="273"/>
                  </a:lnTo>
                  <a:lnTo>
                    <a:pt x="4" y="280"/>
                  </a:lnTo>
                  <a:lnTo>
                    <a:pt x="0" y="294"/>
                  </a:lnTo>
                  <a:lnTo>
                    <a:pt x="15" y="309"/>
                  </a:lnTo>
                  <a:lnTo>
                    <a:pt x="17" y="316"/>
                  </a:lnTo>
                  <a:lnTo>
                    <a:pt x="24" y="322"/>
                  </a:lnTo>
                  <a:lnTo>
                    <a:pt x="37" y="341"/>
                  </a:lnTo>
                  <a:lnTo>
                    <a:pt x="53" y="352"/>
                  </a:lnTo>
                  <a:lnTo>
                    <a:pt x="66" y="352"/>
                  </a:lnTo>
                  <a:lnTo>
                    <a:pt x="66" y="357"/>
                  </a:lnTo>
                  <a:lnTo>
                    <a:pt x="71" y="365"/>
                  </a:lnTo>
                  <a:lnTo>
                    <a:pt x="79" y="372"/>
                  </a:lnTo>
                  <a:lnTo>
                    <a:pt x="92" y="380"/>
                  </a:lnTo>
                  <a:lnTo>
                    <a:pt x="103" y="382"/>
                  </a:lnTo>
                  <a:lnTo>
                    <a:pt x="116" y="372"/>
                  </a:lnTo>
                  <a:lnTo>
                    <a:pt x="118" y="367"/>
                  </a:lnTo>
                  <a:lnTo>
                    <a:pt x="130" y="371"/>
                  </a:lnTo>
                  <a:lnTo>
                    <a:pt x="137" y="371"/>
                  </a:lnTo>
                  <a:lnTo>
                    <a:pt x="152" y="363"/>
                  </a:lnTo>
                  <a:lnTo>
                    <a:pt x="160" y="361"/>
                  </a:lnTo>
                  <a:lnTo>
                    <a:pt x="162" y="356"/>
                  </a:lnTo>
                  <a:lnTo>
                    <a:pt x="162" y="348"/>
                  </a:lnTo>
                  <a:lnTo>
                    <a:pt x="171" y="352"/>
                  </a:lnTo>
                  <a:lnTo>
                    <a:pt x="184" y="341"/>
                  </a:lnTo>
                  <a:lnTo>
                    <a:pt x="192" y="342"/>
                  </a:lnTo>
                  <a:lnTo>
                    <a:pt x="205" y="333"/>
                  </a:lnTo>
                  <a:lnTo>
                    <a:pt x="207" y="331"/>
                  </a:lnTo>
                  <a:lnTo>
                    <a:pt x="205" y="324"/>
                  </a:lnTo>
                  <a:lnTo>
                    <a:pt x="210" y="318"/>
                  </a:lnTo>
                  <a:lnTo>
                    <a:pt x="205" y="310"/>
                  </a:lnTo>
                  <a:lnTo>
                    <a:pt x="207" y="297"/>
                  </a:lnTo>
                  <a:lnTo>
                    <a:pt x="214" y="284"/>
                  </a:lnTo>
                  <a:lnTo>
                    <a:pt x="222" y="275"/>
                  </a:lnTo>
                  <a:lnTo>
                    <a:pt x="224" y="262"/>
                  </a:lnTo>
                  <a:lnTo>
                    <a:pt x="225" y="254"/>
                  </a:lnTo>
                  <a:lnTo>
                    <a:pt x="229" y="247"/>
                  </a:lnTo>
                  <a:lnTo>
                    <a:pt x="233" y="233"/>
                  </a:lnTo>
                  <a:lnTo>
                    <a:pt x="237" y="230"/>
                  </a:lnTo>
                  <a:lnTo>
                    <a:pt x="237" y="224"/>
                  </a:lnTo>
                  <a:lnTo>
                    <a:pt x="237" y="209"/>
                  </a:lnTo>
                  <a:lnTo>
                    <a:pt x="244" y="207"/>
                  </a:lnTo>
                  <a:lnTo>
                    <a:pt x="252" y="213"/>
                  </a:lnTo>
                  <a:lnTo>
                    <a:pt x="252" y="216"/>
                  </a:lnTo>
                  <a:lnTo>
                    <a:pt x="267" y="218"/>
                  </a:lnTo>
                  <a:lnTo>
                    <a:pt x="272" y="216"/>
                  </a:lnTo>
                  <a:lnTo>
                    <a:pt x="276" y="209"/>
                  </a:lnTo>
                  <a:lnTo>
                    <a:pt x="278" y="194"/>
                  </a:lnTo>
                  <a:lnTo>
                    <a:pt x="282" y="188"/>
                  </a:lnTo>
                  <a:lnTo>
                    <a:pt x="284" y="179"/>
                  </a:lnTo>
                  <a:lnTo>
                    <a:pt x="286" y="171"/>
                  </a:lnTo>
                  <a:lnTo>
                    <a:pt x="293" y="171"/>
                  </a:lnTo>
                  <a:lnTo>
                    <a:pt x="301" y="169"/>
                  </a:lnTo>
                  <a:lnTo>
                    <a:pt x="306" y="156"/>
                  </a:lnTo>
                  <a:lnTo>
                    <a:pt x="312" y="156"/>
                  </a:lnTo>
                  <a:lnTo>
                    <a:pt x="318" y="149"/>
                  </a:lnTo>
                  <a:lnTo>
                    <a:pt x="321" y="136"/>
                  </a:lnTo>
                  <a:lnTo>
                    <a:pt x="327" y="128"/>
                  </a:lnTo>
                  <a:lnTo>
                    <a:pt x="325" y="115"/>
                  </a:lnTo>
                  <a:lnTo>
                    <a:pt x="329" y="107"/>
                  </a:lnTo>
                  <a:lnTo>
                    <a:pt x="327" y="100"/>
                  </a:lnTo>
                  <a:lnTo>
                    <a:pt x="335" y="98"/>
                  </a:lnTo>
                  <a:lnTo>
                    <a:pt x="372" y="119"/>
                  </a:lnTo>
                  <a:lnTo>
                    <a:pt x="376" y="111"/>
                  </a:lnTo>
                  <a:lnTo>
                    <a:pt x="380" y="98"/>
                  </a:lnTo>
                  <a:lnTo>
                    <a:pt x="378" y="94"/>
                  </a:lnTo>
                  <a:lnTo>
                    <a:pt x="372" y="89"/>
                  </a:lnTo>
                  <a:lnTo>
                    <a:pt x="370" y="81"/>
                  </a:lnTo>
                  <a:lnTo>
                    <a:pt x="365" y="79"/>
                  </a:lnTo>
                  <a:lnTo>
                    <a:pt x="366" y="72"/>
                  </a:lnTo>
                  <a:lnTo>
                    <a:pt x="366" y="72"/>
                  </a:lnTo>
                  <a:lnTo>
                    <a:pt x="351" y="74"/>
                  </a:lnTo>
                  <a:lnTo>
                    <a:pt x="346" y="68"/>
                  </a:lnTo>
                  <a:lnTo>
                    <a:pt x="338" y="66"/>
                  </a:lnTo>
                  <a:lnTo>
                    <a:pt x="333" y="68"/>
                  </a:lnTo>
                  <a:lnTo>
                    <a:pt x="329" y="75"/>
                  </a:lnTo>
                  <a:lnTo>
                    <a:pt x="321" y="75"/>
                  </a:lnTo>
                  <a:lnTo>
                    <a:pt x="316" y="83"/>
                  </a:lnTo>
                  <a:lnTo>
                    <a:pt x="314" y="89"/>
                  </a:lnTo>
                  <a:lnTo>
                    <a:pt x="304" y="90"/>
                  </a:lnTo>
                  <a:lnTo>
                    <a:pt x="297" y="89"/>
                  </a:lnTo>
                  <a:lnTo>
                    <a:pt x="289" y="83"/>
                  </a:lnTo>
                  <a:lnTo>
                    <a:pt x="288" y="83"/>
                  </a:lnTo>
                  <a:lnTo>
                    <a:pt x="288" y="90"/>
                  </a:lnTo>
                  <a:lnTo>
                    <a:pt x="278" y="104"/>
                  </a:lnTo>
                  <a:lnTo>
                    <a:pt x="271" y="102"/>
                  </a:lnTo>
                  <a:lnTo>
                    <a:pt x="265" y="106"/>
                  </a:lnTo>
                  <a:lnTo>
                    <a:pt x="263" y="111"/>
                  </a:lnTo>
                  <a:lnTo>
                    <a:pt x="256" y="119"/>
                  </a:lnTo>
                  <a:lnTo>
                    <a:pt x="252" y="126"/>
                  </a:lnTo>
                  <a:lnTo>
                    <a:pt x="246" y="132"/>
                  </a:lnTo>
                  <a:lnTo>
                    <a:pt x="241" y="139"/>
                  </a:lnTo>
                  <a:lnTo>
                    <a:pt x="231" y="83"/>
                  </a:lnTo>
                  <a:lnTo>
                    <a:pt x="147" y="98"/>
                  </a:lnTo>
                  <a:lnTo>
                    <a:pt x="130" y="0"/>
                  </a:lnTo>
                  <a:lnTo>
                    <a:pt x="124" y="4"/>
                  </a:lnTo>
                  <a:lnTo>
                    <a:pt x="120" y="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86" name="Freeform 124">
              <a:extLst>
                <a:ext uri="{FF2B5EF4-FFF2-40B4-BE49-F238E27FC236}">
                  <a16:creationId xmlns:a16="http://schemas.microsoft.com/office/drawing/2014/main" id="{7E15E0B3-2CE4-7315-B974-8D46498B7BC0}"/>
                </a:ext>
              </a:extLst>
            </p:cNvPr>
            <p:cNvSpPr>
              <a:spLocks/>
            </p:cNvSpPr>
            <p:nvPr/>
          </p:nvSpPr>
          <p:spPr bwMode="auto">
            <a:xfrm>
              <a:off x="8126041" y="4515301"/>
              <a:ext cx="743591" cy="518368"/>
            </a:xfrm>
            <a:custGeom>
              <a:avLst/>
              <a:gdLst>
                <a:gd name="T0" fmla="*/ 218 w 431"/>
                <a:gd name="T1" fmla="*/ 28 h 331"/>
                <a:gd name="T2" fmla="*/ 203 w 431"/>
                <a:gd name="T3" fmla="*/ 4 h 331"/>
                <a:gd name="T4" fmla="*/ 162 w 431"/>
                <a:gd name="T5" fmla="*/ 2 h 331"/>
                <a:gd name="T6" fmla="*/ 72 w 431"/>
                <a:gd name="T7" fmla="*/ 17 h 331"/>
                <a:gd name="T8" fmla="*/ 40 w 431"/>
                <a:gd name="T9" fmla="*/ 32 h 331"/>
                <a:gd name="T10" fmla="*/ 2 w 431"/>
                <a:gd name="T11" fmla="*/ 68 h 331"/>
                <a:gd name="T12" fmla="*/ 12 w 431"/>
                <a:gd name="T13" fmla="*/ 87 h 331"/>
                <a:gd name="T14" fmla="*/ 42 w 431"/>
                <a:gd name="T15" fmla="*/ 96 h 331"/>
                <a:gd name="T16" fmla="*/ 59 w 431"/>
                <a:gd name="T17" fmla="*/ 117 h 331"/>
                <a:gd name="T18" fmla="*/ 92 w 431"/>
                <a:gd name="T19" fmla="*/ 154 h 331"/>
                <a:gd name="T20" fmla="*/ 117 w 431"/>
                <a:gd name="T21" fmla="*/ 177 h 331"/>
                <a:gd name="T22" fmla="*/ 139 w 431"/>
                <a:gd name="T23" fmla="*/ 190 h 331"/>
                <a:gd name="T24" fmla="*/ 147 w 431"/>
                <a:gd name="T25" fmla="*/ 205 h 331"/>
                <a:gd name="T26" fmla="*/ 162 w 431"/>
                <a:gd name="T27" fmla="*/ 218 h 331"/>
                <a:gd name="T28" fmla="*/ 177 w 431"/>
                <a:gd name="T29" fmla="*/ 228 h 331"/>
                <a:gd name="T30" fmla="*/ 200 w 431"/>
                <a:gd name="T31" fmla="*/ 254 h 331"/>
                <a:gd name="T32" fmla="*/ 205 w 431"/>
                <a:gd name="T33" fmla="*/ 275 h 331"/>
                <a:gd name="T34" fmla="*/ 226 w 431"/>
                <a:gd name="T35" fmla="*/ 292 h 331"/>
                <a:gd name="T36" fmla="*/ 235 w 431"/>
                <a:gd name="T37" fmla="*/ 312 h 331"/>
                <a:gd name="T38" fmla="*/ 254 w 431"/>
                <a:gd name="T39" fmla="*/ 327 h 331"/>
                <a:gd name="T40" fmla="*/ 263 w 431"/>
                <a:gd name="T41" fmla="*/ 316 h 331"/>
                <a:gd name="T42" fmla="*/ 271 w 431"/>
                <a:gd name="T43" fmla="*/ 316 h 331"/>
                <a:gd name="T44" fmla="*/ 265 w 431"/>
                <a:gd name="T45" fmla="*/ 299 h 331"/>
                <a:gd name="T46" fmla="*/ 263 w 431"/>
                <a:gd name="T47" fmla="*/ 284 h 331"/>
                <a:gd name="T48" fmla="*/ 273 w 431"/>
                <a:gd name="T49" fmla="*/ 284 h 331"/>
                <a:gd name="T50" fmla="*/ 292 w 431"/>
                <a:gd name="T51" fmla="*/ 295 h 331"/>
                <a:gd name="T52" fmla="*/ 294 w 431"/>
                <a:gd name="T53" fmla="*/ 284 h 331"/>
                <a:gd name="T54" fmla="*/ 277 w 431"/>
                <a:gd name="T55" fmla="*/ 277 h 331"/>
                <a:gd name="T56" fmla="*/ 294 w 431"/>
                <a:gd name="T57" fmla="*/ 273 h 331"/>
                <a:gd name="T58" fmla="*/ 312 w 431"/>
                <a:gd name="T59" fmla="*/ 263 h 331"/>
                <a:gd name="T60" fmla="*/ 322 w 431"/>
                <a:gd name="T61" fmla="*/ 258 h 331"/>
                <a:gd name="T62" fmla="*/ 335 w 431"/>
                <a:gd name="T63" fmla="*/ 248 h 331"/>
                <a:gd name="T64" fmla="*/ 329 w 431"/>
                <a:gd name="T65" fmla="*/ 228 h 331"/>
                <a:gd name="T66" fmla="*/ 344 w 431"/>
                <a:gd name="T67" fmla="*/ 233 h 331"/>
                <a:gd name="T68" fmla="*/ 359 w 431"/>
                <a:gd name="T69" fmla="*/ 218 h 331"/>
                <a:gd name="T70" fmla="*/ 369 w 431"/>
                <a:gd name="T71" fmla="*/ 205 h 331"/>
                <a:gd name="T72" fmla="*/ 382 w 431"/>
                <a:gd name="T73" fmla="*/ 190 h 331"/>
                <a:gd name="T74" fmla="*/ 389 w 431"/>
                <a:gd name="T75" fmla="*/ 183 h 331"/>
                <a:gd name="T76" fmla="*/ 378 w 431"/>
                <a:gd name="T77" fmla="*/ 164 h 331"/>
                <a:gd name="T78" fmla="*/ 380 w 431"/>
                <a:gd name="T79" fmla="*/ 168 h 331"/>
                <a:gd name="T80" fmla="*/ 389 w 431"/>
                <a:gd name="T81" fmla="*/ 154 h 331"/>
                <a:gd name="T82" fmla="*/ 423 w 431"/>
                <a:gd name="T83" fmla="*/ 106 h 331"/>
                <a:gd name="T84" fmla="*/ 427 w 431"/>
                <a:gd name="T85" fmla="*/ 94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31" h="331">
                  <a:moveTo>
                    <a:pt x="316" y="15"/>
                  </a:moveTo>
                  <a:lnTo>
                    <a:pt x="220" y="30"/>
                  </a:lnTo>
                  <a:lnTo>
                    <a:pt x="218" y="28"/>
                  </a:lnTo>
                  <a:lnTo>
                    <a:pt x="218" y="23"/>
                  </a:lnTo>
                  <a:lnTo>
                    <a:pt x="215" y="15"/>
                  </a:lnTo>
                  <a:lnTo>
                    <a:pt x="203" y="4"/>
                  </a:lnTo>
                  <a:lnTo>
                    <a:pt x="198" y="8"/>
                  </a:lnTo>
                  <a:lnTo>
                    <a:pt x="190" y="0"/>
                  </a:lnTo>
                  <a:lnTo>
                    <a:pt x="162" y="2"/>
                  </a:lnTo>
                  <a:lnTo>
                    <a:pt x="85" y="12"/>
                  </a:lnTo>
                  <a:lnTo>
                    <a:pt x="77" y="13"/>
                  </a:lnTo>
                  <a:lnTo>
                    <a:pt x="72" y="17"/>
                  </a:lnTo>
                  <a:lnTo>
                    <a:pt x="57" y="23"/>
                  </a:lnTo>
                  <a:lnTo>
                    <a:pt x="45" y="32"/>
                  </a:lnTo>
                  <a:lnTo>
                    <a:pt x="40" y="32"/>
                  </a:lnTo>
                  <a:lnTo>
                    <a:pt x="17" y="44"/>
                  </a:lnTo>
                  <a:lnTo>
                    <a:pt x="15" y="49"/>
                  </a:lnTo>
                  <a:lnTo>
                    <a:pt x="2" y="68"/>
                  </a:lnTo>
                  <a:lnTo>
                    <a:pt x="0" y="75"/>
                  </a:lnTo>
                  <a:lnTo>
                    <a:pt x="4" y="83"/>
                  </a:lnTo>
                  <a:lnTo>
                    <a:pt x="12" y="87"/>
                  </a:lnTo>
                  <a:lnTo>
                    <a:pt x="17" y="87"/>
                  </a:lnTo>
                  <a:lnTo>
                    <a:pt x="30" y="98"/>
                  </a:lnTo>
                  <a:lnTo>
                    <a:pt x="42" y="96"/>
                  </a:lnTo>
                  <a:lnTo>
                    <a:pt x="49" y="104"/>
                  </a:lnTo>
                  <a:lnTo>
                    <a:pt x="51" y="109"/>
                  </a:lnTo>
                  <a:lnTo>
                    <a:pt x="59" y="117"/>
                  </a:lnTo>
                  <a:lnTo>
                    <a:pt x="60" y="124"/>
                  </a:lnTo>
                  <a:lnTo>
                    <a:pt x="79" y="145"/>
                  </a:lnTo>
                  <a:lnTo>
                    <a:pt x="92" y="154"/>
                  </a:lnTo>
                  <a:lnTo>
                    <a:pt x="106" y="162"/>
                  </a:lnTo>
                  <a:lnTo>
                    <a:pt x="113" y="169"/>
                  </a:lnTo>
                  <a:lnTo>
                    <a:pt x="117" y="177"/>
                  </a:lnTo>
                  <a:lnTo>
                    <a:pt x="122" y="181"/>
                  </a:lnTo>
                  <a:lnTo>
                    <a:pt x="130" y="183"/>
                  </a:lnTo>
                  <a:lnTo>
                    <a:pt x="139" y="190"/>
                  </a:lnTo>
                  <a:lnTo>
                    <a:pt x="145" y="194"/>
                  </a:lnTo>
                  <a:lnTo>
                    <a:pt x="145" y="198"/>
                  </a:lnTo>
                  <a:lnTo>
                    <a:pt x="147" y="205"/>
                  </a:lnTo>
                  <a:lnTo>
                    <a:pt x="154" y="209"/>
                  </a:lnTo>
                  <a:lnTo>
                    <a:pt x="156" y="215"/>
                  </a:lnTo>
                  <a:lnTo>
                    <a:pt x="162" y="218"/>
                  </a:lnTo>
                  <a:lnTo>
                    <a:pt x="162" y="220"/>
                  </a:lnTo>
                  <a:lnTo>
                    <a:pt x="169" y="226"/>
                  </a:lnTo>
                  <a:lnTo>
                    <a:pt x="177" y="228"/>
                  </a:lnTo>
                  <a:lnTo>
                    <a:pt x="190" y="237"/>
                  </a:lnTo>
                  <a:lnTo>
                    <a:pt x="192" y="243"/>
                  </a:lnTo>
                  <a:lnTo>
                    <a:pt x="200" y="254"/>
                  </a:lnTo>
                  <a:lnTo>
                    <a:pt x="203" y="262"/>
                  </a:lnTo>
                  <a:lnTo>
                    <a:pt x="203" y="267"/>
                  </a:lnTo>
                  <a:lnTo>
                    <a:pt x="205" y="275"/>
                  </a:lnTo>
                  <a:lnTo>
                    <a:pt x="211" y="280"/>
                  </a:lnTo>
                  <a:lnTo>
                    <a:pt x="222" y="284"/>
                  </a:lnTo>
                  <a:lnTo>
                    <a:pt x="226" y="292"/>
                  </a:lnTo>
                  <a:lnTo>
                    <a:pt x="230" y="297"/>
                  </a:lnTo>
                  <a:lnTo>
                    <a:pt x="235" y="305"/>
                  </a:lnTo>
                  <a:lnTo>
                    <a:pt x="235" y="312"/>
                  </a:lnTo>
                  <a:lnTo>
                    <a:pt x="235" y="318"/>
                  </a:lnTo>
                  <a:lnTo>
                    <a:pt x="241" y="326"/>
                  </a:lnTo>
                  <a:lnTo>
                    <a:pt x="254" y="327"/>
                  </a:lnTo>
                  <a:lnTo>
                    <a:pt x="258" y="329"/>
                  </a:lnTo>
                  <a:lnTo>
                    <a:pt x="262" y="331"/>
                  </a:lnTo>
                  <a:lnTo>
                    <a:pt x="263" y="316"/>
                  </a:lnTo>
                  <a:lnTo>
                    <a:pt x="267" y="310"/>
                  </a:lnTo>
                  <a:lnTo>
                    <a:pt x="267" y="316"/>
                  </a:lnTo>
                  <a:lnTo>
                    <a:pt x="271" y="316"/>
                  </a:lnTo>
                  <a:lnTo>
                    <a:pt x="277" y="309"/>
                  </a:lnTo>
                  <a:lnTo>
                    <a:pt x="269" y="305"/>
                  </a:lnTo>
                  <a:lnTo>
                    <a:pt x="265" y="299"/>
                  </a:lnTo>
                  <a:lnTo>
                    <a:pt x="263" y="294"/>
                  </a:lnTo>
                  <a:lnTo>
                    <a:pt x="258" y="280"/>
                  </a:lnTo>
                  <a:lnTo>
                    <a:pt x="263" y="284"/>
                  </a:lnTo>
                  <a:lnTo>
                    <a:pt x="265" y="292"/>
                  </a:lnTo>
                  <a:lnTo>
                    <a:pt x="273" y="297"/>
                  </a:lnTo>
                  <a:lnTo>
                    <a:pt x="273" y="284"/>
                  </a:lnTo>
                  <a:lnTo>
                    <a:pt x="278" y="295"/>
                  </a:lnTo>
                  <a:lnTo>
                    <a:pt x="284" y="301"/>
                  </a:lnTo>
                  <a:lnTo>
                    <a:pt x="292" y="295"/>
                  </a:lnTo>
                  <a:lnTo>
                    <a:pt x="295" y="284"/>
                  </a:lnTo>
                  <a:lnTo>
                    <a:pt x="288" y="290"/>
                  </a:lnTo>
                  <a:lnTo>
                    <a:pt x="294" y="284"/>
                  </a:lnTo>
                  <a:lnTo>
                    <a:pt x="292" y="280"/>
                  </a:lnTo>
                  <a:lnTo>
                    <a:pt x="284" y="280"/>
                  </a:lnTo>
                  <a:lnTo>
                    <a:pt x="277" y="277"/>
                  </a:lnTo>
                  <a:lnTo>
                    <a:pt x="271" y="279"/>
                  </a:lnTo>
                  <a:lnTo>
                    <a:pt x="284" y="271"/>
                  </a:lnTo>
                  <a:lnTo>
                    <a:pt x="294" y="273"/>
                  </a:lnTo>
                  <a:lnTo>
                    <a:pt x="299" y="271"/>
                  </a:lnTo>
                  <a:lnTo>
                    <a:pt x="307" y="269"/>
                  </a:lnTo>
                  <a:lnTo>
                    <a:pt x="312" y="263"/>
                  </a:lnTo>
                  <a:lnTo>
                    <a:pt x="309" y="260"/>
                  </a:lnTo>
                  <a:lnTo>
                    <a:pt x="316" y="263"/>
                  </a:lnTo>
                  <a:lnTo>
                    <a:pt x="322" y="258"/>
                  </a:lnTo>
                  <a:lnTo>
                    <a:pt x="329" y="256"/>
                  </a:lnTo>
                  <a:lnTo>
                    <a:pt x="329" y="252"/>
                  </a:lnTo>
                  <a:lnTo>
                    <a:pt x="335" y="248"/>
                  </a:lnTo>
                  <a:lnTo>
                    <a:pt x="339" y="241"/>
                  </a:lnTo>
                  <a:lnTo>
                    <a:pt x="333" y="239"/>
                  </a:lnTo>
                  <a:lnTo>
                    <a:pt x="329" y="228"/>
                  </a:lnTo>
                  <a:lnTo>
                    <a:pt x="335" y="228"/>
                  </a:lnTo>
                  <a:lnTo>
                    <a:pt x="339" y="235"/>
                  </a:lnTo>
                  <a:lnTo>
                    <a:pt x="344" y="233"/>
                  </a:lnTo>
                  <a:lnTo>
                    <a:pt x="352" y="228"/>
                  </a:lnTo>
                  <a:lnTo>
                    <a:pt x="356" y="220"/>
                  </a:lnTo>
                  <a:lnTo>
                    <a:pt x="359" y="218"/>
                  </a:lnTo>
                  <a:lnTo>
                    <a:pt x="357" y="211"/>
                  </a:lnTo>
                  <a:lnTo>
                    <a:pt x="361" y="203"/>
                  </a:lnTo>
                  <a:lnTo>
                    <a:pt x="369" y="205"/>
                  </a:lnTo>
                  <a:lnTo>
                    <a:pt x="374" y="203"/>
                  </a:lnTo>
                  <a:lnTo>
                    <a:pt x="378" y="198"/>
                  </a:lnTo>
                  <a:lnTo>
                    <a:pt x="382" y="190"/>
                  </a:lnTo>
                  <a:lnTo>
                    <a:pt x="378" y="186"/>
                  </a:lnTo>
                  <a:lnTo>
                    <a:pt x="384" y="188"/>
                  </a:lnTo>
                  <a:lnTo>
                    <a:pt x="389" y="183"/>
                  </a:lnTo>
                  <a:lnTo>
                    <a:pt x="386" y="175"/>
                  </a:lnTo>
                  <a:lnTo>
                    <a:pt x="378" y="171"/>
                  </a:lnTo>
                  <a:lnTo>
                    <a:pt x="378" y="164"/>
                  </a:lnTo>
                  <a:lnTo>
                    <a:pt x="382" y="156"/>
                  </a:lnTo>
                  <a:lnTo>
                    <a:pt x="386" y="154"/>
                  </a:lnTo>
                  <a:lnTo>
                    <a:pt x="380" y="168"/>
                  </a:lnTo>
                  <a:lnTo>
                    <a:pt x="387" y="171"/>
                  </a:lnTo>
                  <a:lnTo>
                    <a:pt x="389" y="177"/>
                  </a:lnTo>
                  <a:lnTo>
                    <a:pt x="389" y="154"/>
                  </a:lnTo>
                  <a:lnTo>
                    <a:pt x="393" y="149"/>
                  </a:lnTo>
                  <a:lnTo>
                    <a:pt x="408" y="121"/>
                  </a:lnTo>
                  <a:lnTo>
                    <a:pt x="423" y="106"/>
                  </a:lnTo>
                  <a:lnTo>
                    <a:pt x="431" y="100"/>
                  </a:lnTo>
                  <a:lnTo>
                    <a:pt x="431" y="96"/>
                  </a:lnTo>
                  <a:lnTo>
                    <a:pt x="427" y="94"/>
                  </a:lnTo>
                  <a:lnTo>
                    <a:pt x="316"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87" name="Freeform 126">
              <a:extLst>
                <a:ext uri="{FF2B5EF4-FFF2-40B4-BE49-F238E27FC236}">
                  <a16:creationId xmlns:a16="http://schemas.microsoft.com/office/drawing/2014/main" id="{7B97D357-FBDB-62DF-D2D1-E458D58D3240}"/>
                </a:ext>
              </a:extLst>
            </p:cNvPr>
            <p:cNvSpPr>
              <a:spLocks/>
            </p:cNvSpPr>
            <p:nvPr/>
          </p:nvSpPr>
          <p:spPr bwMode="auto">
            <a:xfrm>
              <a:off x="8317548" y="3232692"/>
              <a:ext cx="854010" cy="505841"/>
            </a:xfrm>
            <a:custGeom>
              <a:avLst/>
              <a:gdLst>
                <a:gd name="T0" fmla="*/ 478 w 495"/>
                <a:gd name="T1" fmla="*/ 203 h 323"/>
                <a:gd name="T2" fmla="*/ 491 w 495"/>
                <a:gd name="T3" fmla="*/ 188 h 323"/>
                <a:gd name="T4" fmla="*/ 478 w 495"/>
                <a:gd name="T5" fmla="*/ 169 h 323"/>
                <a:gd name="T6" fmla="*/ 468 w 495"/>
                <a:gd name="T7" fmla="*/ 161 h 323"/>
                <a:gd name="T8" fmla="*/ 461 w 495"/>
                <a:gd name="T9" fmla="*/ 150 h 323"/>
                <a:gd name="T10" fmla="*/ 448 w 495"/>
                <a:gd name="T11" fmla="*/ 141 h 323"/>
                <a:gd name="T12" fmla="*/ 449 w 495"/>
                <a:gd name="T13" fmla="*/ 122 h 323"/>
                <a:gd name="T14" fmla="*/ 449 w 495"/>
                <a:gd name="T15" fmla="*/ 109 h 323"/>
                <a:gd name="T16" fmla="*/ 444 w 495"/>
                <a:gd name="T17" fmla="*/ 103 h 323"/>
                <a:gd name="T18" fmla="*/ 459 w 495"/>
                <a:gd name="T19" fmla="*/ 79 h 323"/>
                <a:gd name="T20" fmla="*/ 461 w 495"/>
                <a:gd name="T21" fmla="*/ 65 h 323"/>
                <a:gd name="T22" fmla="*/ 468 w 495"/>
                <a:gd name="T23" fmla="*/ 54 h 323"/>
                <a:gd name="T24" fmla="*/ 453 w 495"/>
                <a:gd name="T25" fmla="*/ 49 h 323"/>
                <a:gd name="T26" fmla="*/ 434 w 495"/>
                <a:gd name="T27" fmla="*/ 37 h 323"/>
                <a:gd name="T28" fmla="*/ 427 w 495"/>
                <a:gd name="T29" fmla="*/ 15 h 323"/>
                <a:gd name="T30" fmla="*/ 414 w 495"/>
                <a:gd name="T31" fmla="*/ 11 h 323"/>
                <a:gd name="T32" fmla="*/ 402 w 495"/>
                <a:gd name="T33" fmla="*/ 2 h 323"/>
                <a:gd name="T34" fmla="*/ 329 w 495"/>
                <a:gd name="T35" fmla="*/ 17 h 323"/>
                <a:gd name="T36" fmla="*/ 122 w 495"/>
                <a:gd name="T37" fmla="*/ 58 h 323"/>
                <a:gd name="T38" fmla="*/ 55 w 495"/>
                <a:gd name="T39" fmla="*/ 45 h 323"/>
                <a:gd name="T40" fmla="*/ 30 w 495"/>
                <a:gd name="T41" fmla="*/ 60 h 323"/>
                <a:gd name="T42" fmla="*/ 23 w 495"/>
                <a:gd name="T43" fmla="*/ 65 h 323"/>
                <a:gd name="T44" fmla="*/ 0 w 495"/>
                <a:gd name="T45" fmla="*/ 82 h 323"/>
                <a:gd name="T46" fmla="*/ 25 w 495"/>
                <a:gd name="T47" fmla="*/ 225 h 323"/>
                <a:gd name="T48" fmla="*/ 126 w 495"/>
                <a:gd name="T49" fmla="*/ 308 h 323"/>
                <a:gd name="T50" fmla="*/ 421 w 495"/>
                <a:gd name="T51" fmla="*/ 248 h 323"/>
                <a:gd name="T52" fmla="*/ 429 w 495"/>
                <a:gd name="T53" fmla="*/ 235 h 323"/>
                <a:gd name="T54" fmla="*/ 442 w 495"/>
                <a:gd name="T55" fmla="*/ 229 h 323"/>
                <a:gd name="T56" fmla="*/ 449 w 495"/>
                <a:gd name="T57" fmla="*/ 233 h 323"/>
                <a:gd name="T58" fmla="*/ 463 w 495"/>
                <a:gd name="T59" fmla="*/ 223 h 323"/>
                <a:gd name="T60" fmla="*/ 470 w 495"/>
                <a:gd name="T61" fmla="*/ 210 h 323"/>
                <a:gd name="T62" fmla="*/ 476 w 495"/>
                <a:gd name="T63" fmla="*/ 205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5" h="323">
                  <a:moveTo>
                    <a:pt x="476" y="203"/>
                  </a:moveTo>
                  <a:lnTo>
                    <a:pt x="478" y="203"/>
                  </a:lnTo>
                  <a:lnTo>
                    <a:pt x="483" y="195"/>
                  </a:lnTo>
                  <a:lnTo>
                    <a:pt x="491" y="188"/>
                  </a:lnTo>
                  <a:lnTo>
                    <a:pt x="495" y="182"/>
                  </a:lnTo>
                  <a:lnTo>
                    <a:pt x="478" y="169"/>
                  </a:lnTo>
                  <a:lnTo>
                    <a:pt x="472" y="163"/>
                  </a:lnTo>
                  <a:lnTo>
                    <a:pt x="468" y="161"/>
                  </a:lnTo>
                  <a:lnTo>
                    <a:pt x="461" y="158"/>
                  </a:lnTo>
                  <a:lnTo>
                    <a:pt x="461" y="150"/>
                  </a:lnTo>
                  <a:lnTo>
                    <a:pt x="453" y="148"/>
                  </a:lnTo>
                  <a:lnTo>
                    <a:pt x="448" y="141"/>
                  </a:lnTo>
                  <a:lnTo>
                    <a:pt x="444" y="129"/>
                  </a:lnTo>
                  <a:lnTo>
                    <a:pt x="449" y="122"/>
                  </a:lnTo>
                  <a:lnTo>
                    <a:pt x="451" y="116"/>
                  </a:lnTo>
                  <a:lnTo>
                    <a:pt x="449" y="109"/>
                  </a:lnTo>
                  <a:lnTo>
                    <a:pt x="446" y="107"/>
                  </a:lnTo>
                  <a:lnTo>
                    <a:pt x="444" y="103"/>
                  </a:lnTo>
                  <a:lnTo>
                    <a:pt x="449" y="96"/>
                  </a:lnTo>
                  <a:lnTo>
                    <a:pt x="459" y="79"/>
                  </a:lnTo>
                  <a:lnTo>
                    <a:pt x="459" y="71"/>
                  </a:lnTo>
                  <a:lnTo>
                    <a:pt x="461" y="65"/>
                  </a:lnTo>
                  <a:lnTo>
                    <a:pt x="468" y="56"/>
                  </a:lnTo>
                  <a:lnTo>
                    <a:pt x="468" y="54"/>
                  </a:lnTo>
                  <a:lnTo>
                    <a:pt x="461" y="50"/>
                  </a:lnTo>
                  <a:lnTo>
                    <a:pt x="453" y="49"/>
                  </a:lnTo>
                  <a:lnTo>
                    <a:pt x="440" y="45"/>
                  </a:lnTo>
                  <a:lnTo>
                    <a:pt x="434" y="37"/>
                  </a:lnTo>
                  <a:lnTo>
                    <a:pt x="433" y="30"/>
                  </a:lnTo>
                  <a:lnTo>
                    <a:pt x="427" y="15"/>
                  </a:lnTo>
                  <a:lnTo>
                    <a:pt x="419" y="9"/>
                  </a:lnTo>
                  <a:lnTo>
                    <a:pt x="414" y="11"/>
                  </a:lnTo>
                  <a:lnTo>
                    <a:pt x="410" y="3"/>
                  </a:lnTo>
                  <a:lnTo>
                    <a:pt x="402" y="2"/>
                  </a:lnTo>
                  <a:lnTo>
                    <a:pt x="402" y="0"/>
                  </a:lnTo>
                  <a:lnTo>
                    <a:pt x="329" y="17"/>
                  </a:lnTo>
                  <a:lnTo>
                    <a:pt x="220" y="39"/>
                  </a:lnTo>
                  <a:lnTo>
                    <a:pt x="122" y="58"/>
                  </a:lnTo>
                  <a:lnTo>
                    <a:pt x="58" y="69"/>
                  </a:lnTo>
                  <a:lnTo>
                    <a:pt x="55" y="45"/>
                  </a:lnTo>
                  <a:lnTo>
                    <a:pt x="53" y="43"/>
                  </a:lnTo>
                  <a:lnTo>
                    <a:pt x="30" y="60"/>
                  </a:lnTo>
                  <a:lnTo>
                    <a:pt x="30" y="58"/>
                  </a:lnTo>
                  <a:lnTo>
                    <a:pt x="23" y="65"/>
                  </a:lnTo>
                  <a:lnTo>
                    <a:pt x="10" y="77"/>
                  </a:lnTo>
                  <a:lnTo>
                    <a:pt x="0" y="82"/>
                  </a:lnTo>
                  <a:lnTo>
                    <a:pt x="0" y="86"/>
                  </a:lnTo>
                  <a:lnTo>
                    <a:pt x="25" y="225"/>
                  </a:lnTo>
                  <a:lnTo>
                    <a:pt x="42" y="323"/>
                  </a:lnTo>
                  <a:lnTo>
                    <a:pt x="126" y="308"/>
                  </a:lnTo>
                  <a:lnTo>
                    <a:pt x="265" y="282"/>
                  </a:lnTo>
                  <a:lnTo>
                    <a:pt x="421" y="248"/>
                  </a:lnTo>
                  <a:lnTo>
                    <a:pt x="425" y="242"/>
                  </a:lnTo>
                  <a:lnTo>
                    <a:pt x="429" y="235"/>
                  </a:lnTo>
                  <a:lnTo>
                    <a:pt x="434" y="231"/>
                  </a:lnTo>
                  <a:lnTo>
                    <a:pt x="442" y="229"/>
                  </a:lnTo>
                  <a:lnTo>
                    <a:pt x="448" y="231"/>
                  </a:lnTo>
                  <a:lnTo>
                    <a:pt x="449" y="233"/>
                  </a:lnTo>
                  <a:lnTo>
                    <a:pt x="455" y="225"/>
                  </a:lnTo>
                  <a:lnTo>
                    <a:pt x="463" y="223"/>
                  </a:lnTo>
                  <a:lnTo>
                    <a:pt x="470" y="218"/>
                  </a:lnTo>
                  <a:lnTo>
                    <a:pt x="470" y="210"/>
                  </a:lnTo>
                  <a:lnTo>
                    <a:pt x="474" y="205"/>
                  </a:lnTo>
                  <a:lnTo>
                    <a:pt x="476" y="205"/>
                  </a:lnTo>
                  <a:lnTo>
                    <a:pt x="476" y="20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32" name="Freeform 130">
              <a:extLst>
                <a:ext uri="{FF2B5EF4-FFF2-40B4-BE49-F238E27FC236}">
                  <a16:creationId xmlns:a16="http://schemas.microsoft.com/office/drawing/2014/main" id="{D6B7402F-578E-1AB2-42AD-5AFD6FD05653}"/>
                </a:ext>
              </a:extLst>
            </p:cNvPr>
            <p:cNvSpPr>
              <a:spLocks/>
            </p:cNvSpPr>
            <p:nvPr/>
          </p:nvSpPr>
          <p:spPr bwMode="auto">
            <a:xfrm>
              <a:off x="9043886" y="3591321"/>
              <a:ext cx="158724" cy="238042"/>
            </a:xfrm>
            <a:custGeom>
              <a:avLst/>
              <a:gdLst>
                <a:gd name="T0" fmla="*/ 21 w 92"/>
                <a:gd name="T1" fmla="*/ 0 h 152"/>
                <a:gd name="T2" fmla="*/ 13 w 92"/>
                <a:gd name="T3" fmla="*/ 2 h 152"/>
                <a:gd name="T4" fmla="*/ 8 w 92"/>
                <a:gd name="T5" fmla="*/ 6 h 152"/>
                <a:gd name="T6" fmla="*/ 4 w 92"/>
                <a:gd name="T7" fmla="*/ 13 h 152"/>
                <a:gd name="T8" fmla="*/ 0 w 92"/>
                <a:gd name="T9" fmla="*/ 19 h 152"/>
                <a:gd name="T10" fmla="*/ 23 w 92"/>
                <a:gd name="T11" fmla="*/ 98 h 152"/>
                <a:gd name="T12" fmla="*/ 34 w 92"/>
                <a:gd name="T13" fmla="*/ 145 h 152"/>
                <a:gd name="T14" fmla="*/ 40 w 92"/>
                <a:gd name="T15" fmla="*/ 152 h 152"/>
                <a:gd name="T16" fmla="*/ 89 w 92"/>
                <a:gd name="T17" fmla="*/ 141 h 152"/>
                <a:gd name="T18" fmla="*/ 90 w 92"/>
                <a:gd name="T19" fmla="*/ 139 h 152"/>
                <a:gd name="T20" fmla="*/ 92 w 92"/>
                <a:gd name="T21" fmla="*/ 139 h 152"/>
                <a:gd name="T22" fmla="*/ 87 w 92"/>
                <a:gd name="T23" fmla="*/ 126 h 152"/>
                <a:gd name="T24" fmla="*/ 79 w 92"/>
                <a:gd name="T25" fmla="*/ 128 h 152"/>
                <a:gd name="T26" fmla="*/ 77 w 92"/>
                <a:gd name="T27" fmla="*/ 130 h 152"/>
                <a:gd name="T28" fmla="*/ 83 w 92"/>
                <a:gd name="T29" fmla="*/ 122 h 152"/>
                <a:gd name="T30" fmla="*/ 79 w 92"/>
                <a:gd name="T31" fmla="*/ 120 h 152"/>
                <a:gd name="T32" fmla="*/ 79 w 92"/>
                <a:gd name="T33" fmla="*/ 115 h 152"/>
                <a:gd name="T34" fmla="*/ 81 w 92"/>
                <a:gd name="T35" fmla="*/ 107 h 152"/>
                <a:gd name="T36" fmla="*/ 79 w 92"/>
                <a:gd name="T37" fmla="*/ 103 h 152"/>
                <a:gd name="T38" fmla="*/ 72 w 92"/>
                <a:gd name="T39" fmla="*/ 105 h 152"/>
                <a:gd name="T40" fmla="*/ 59 w 92"/>
                <a:gd name="T41" fmla="*/ 94 h 152"/>
                <a:gd name="T42" fmla="*/ 57 w 92"/>
                <a:gd name="T43" fmla="*/ 86 h 152"/>
                <a:gd name="T44" fmla="*/ 49 w 92"/>
                <a:gd name="T45" fmla="*/ 81 h 152"/>
                <a:gd name="T46" fmla="*/ 45 w 92"/>
                <a:gd name="T47" fmla="*/ 71 h 152"/>
                <a:gd name="T48" fmla="*/ 43 w 92"/>
                <a:gd name="T49" fmla="*/ 64 h 152"/>
                <a:gd name="T50" fmla="*/ 40 w 92"/>
                <a:gd name="T51" fmla="*/ 56 h 152"/>
                <a:gd name="T52" fmla="*/ 32 w 92"/>
                <a:gd name="T53" fmla="*/ 51 h 152"/>
                <a:gd name="T54" fmla="*/ 27 w 92"/>
                <a:gd name="T55" fmla="*/ 45 h 152"/>
                <a:gd name="T56" fmla="*/ 23 w 92"/>
                <a:gd name="T57" fmla="*/ 38 h 152"/>
                <a:gd name="T58" fmla="*/ 23 w 92"/>
                <a:gd name="T59" fmla="*/ 32 h 152"/>
                <a:gd name="T60" fmla="*/ 19 w 92"/>
                <a:gd name="T61" fmla="*/ 24 h 152"/>
                <a:gd name="T62" fmla="*/ 21 w 92"/>
                <a:gd name="T63" fmla="*/ 21 h 152"/>
                <a:gd name="T64" fmla="*/ 25 w 92"/>
                <a:gd name="T65" fmla="*/ 13 h 152"/>
                <a:gd name="T66" fmla="*/ 25 w 92"/>
                <a:gd name="T67" fmla="*/ 6 h 152"/>
                <a:gd name="T68" fmla="*/ 28 w 92"/>
                <a:gd name="T69" fmla="*/ 4 h 152"/>
                <a:gd name="T70" fmla="*/ 27 w 92"/>
                <a:gd name="T71" fmla="*/ 2 h 152"/>
                <a:gd name="T72" fmla="*/ 21 w 92"/>
                <a:gd name="T73"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152">
                  <a:moveTo>
                    <a:pt x="21" y="0"/>
                  </a:moveTo>
                  <a:lnTo>
                    <a:pt x="13" y="2"/>
                  </a:lnTo>
                  <a:lnTo>
                    <a:pt x="8" y="6"/>
                  </a:lnTo>
                  <a:lnTo>
                    <a:pt x="4" y="13"/>
                  </a:lnTo>
                  <a:lnTo>
                    <a:pt x="0" y="19"/>
                  </a:lnTo>
                  <a:lnTo>
                    <a:pt x="23" y="98"/>
                  </a:lnTo>
                  <a:lnTo>
                    <a:pt x="34" y="145"/>
                  </a:lnTo>
                  <a:lnTo>
                    <a:pt x="40" y="152"/>
                  </a:lnTo>
                  <a:lnTo>
                    <a:pt x="89" y="141"/>
                  </a:lnTo>
                  <a:lnTo>
                    <a:pt x="90" y="139"/>
                  </a:lnTo>
                  <a:lnTo>
                    <a:pt x="92" y="139"/>
                  </a:lnTo>
                  <a:lnTo>
                    <a:pt x="87" y="126"/>
                  </a:lnTo>
                  <a:lnTo>
                    <a:pt x="79" y="128"/>
                  </a:lnTo>
                  <a:lnTo>
                    <a:pt x="77" y="130"/>
                  </a:lnTo>
                  <a:lnTo>
                    <a:pt x="83" y="122"/>
                  </a:lnTo>
                  <a:lnTo>
                    <a:pt x="79" y="120"/>
                  </a:lnTo>
                  <a:lnTo>
                    <a:pt x="79" y="115"/>
                  </a:lnTo>
                  <a:lnTo>
                    <a:pt x="81" y="107"/>
                  </a:lnTo>
                  <a:lnTo>
                    <a:pt x="79" y="103"/>
                  </a:lnTo>
                  <a:lnTo>
                    <a:pt x="72" y="105"/>
                  </a:lnTo>
                  <a:lnTo>
                    <a:pt x="59" y="94"/>
                  </a:lnTo>
                  <a:lnTo>
                    <a:pt x="57" y="86"/>
                  </a:lnTo>
                  <a:lnTo>
                    <a:pt x="49" y="81"/>
                  </a:lnTo>
                  <a:lnTo>
                    <a:pt x="45" y="71"/>
                  </a:lnTo>
                  <a:lnTo>
                    <a:pt x="43" y="64"/>
                  </a:lnTo>
                  <a:lnTo>
                    <a:pt x="40" y="56"/>
                  </a:lnTo>
                  <a:lnTo>
                    <a:pt x="32" y="51"/>
                  </a:lnTo>
                  <a:lnTo>
                    <a:pt x="27" y="45"/>
                  </a:lnTo>
                  <a:lnTo>
                    <a:pt x="23" y="38"/>
                  </a:lnTo>
                  <a:lnTo>
                    <a:pt x="23" y="32"/>
                  </a:lnTo>
                  <a:lnTo>
                    <a:pt x="19" y="24"/>
                  </a:lnTo>
                  <a:lnTo>
                    <a:pt x="21" y="21"/>
                  </a:lnTo>
                  <a:lnTo>
                    <a:pt x="25" y="13"/>
                  </a:lnTo>
                  <a:lnTo>
                    <a:pt x="25" y="6"/>
                  </a:lnTo>
                  <a:lnTo>
                    <a:pt x="28" y="4"/>
                  </a:lnTo>
                  <a:lnTo>
                    <a:pt x="27" y="2"/>
                  </a:lnTo>
                  <a:lnTo>
                    <a:pt x="21"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833" name="Group 832">
              <a:extLst>
                <a:ext uri="{FF2B5EF4-FFF2-40B4-BE49-F238E27FC236}">
                  <a16:creationId xmlns:a16="http://schemas.microsoft.com/office/drawing/2014/main" id="{4A94F011-C04C-8C6E-8DEC-819EC8A9E172}"/>
                </a:ext>
              </a:extLst>
            </p:cNvPr>
            <p:cNvGrpSpPr/>
            <p:nvPr/>
          </p:nvGrpSpPr>
          <p:grpSpPr>
            <a:xfrm>
              <a:off x="8029426" y="3738532"/>
              <a:ext cx="1143852" cy="585710"/>
              <a:chOff x="4226838" y="2360583"/>
              <a:chExt cx="636937" cy="326143"/>
            </a:xfrm>
            <a:grpFill/>
          </p:grpSpPr>
          <p:sp>
            <p:nvSpPr>
              <p:cNvPr id="1159" name="Freeform 122">
                <a:extLst>
                  <a:ext uri="{FF2B5EF4-FFF2-40B4-BE49-F238E27FC236}">
                    <a16:creationId xmlns:a16="http://schemas.microsoft.com/office/drawing/2014/main" id="{B681AED2-86DA-545A-EF61-23ED8BA183CE}"/>
                  </a:ext>
                </a:extLst>
              </p:cNvPr>
              <p:cNvSpPr>
                <a:spLocks/>
              </p:cNvSpPr>
              <p:nvPr/>
            </p:nvSpPr>
            <p:spPr bwMode="auto">
              <a:xfrm>
                <a:off x="4226838" y="2360583"/>
                <a:ext cx="632134" cy="326143"/>
              </a:xfrm>
              <a:custGeom>
                <a:avLst/>
                <a:gdLst>
                  <a:gd name="T0" fmla="*/ 472 w 658"/>
                  <a:gd name="T1" fmla="*/ 23 h 374"/>
                  <a:gd name="T2" fmla="*/ 455 w 658"/>
                  <a:gd name="T3" fmla="*/ 0 h 374"/>
                  <a:gd name="T4" fmla="*/ 397 w 658"/>
                  <a:gd name="T5" fmla="*/ 0 h 374"/>
                  <a:gd name="T6" fmla="*/ 389 w 658"/>
                  <a:gd name="T7" fmla="*/ 30 h 374"/>
                  <a:gd name="T8" fmla="*/ 368 w 658"/>
                  <a:gd name="T9" fmla="*/ 58 h 374"/>
                  <a:gd name="T10" fmla="*/ 346 w 658"/>
                  <a:gd name="T11" fmla="*/ 81 h 374"/>
                  <a:gd name="T12" fmla="*/ 334 w 658"/>
                  <a:gd name="T13" fmla="*/ 118 h 374"/>
                  <a:gd name="T14" fmla="*/ 306 w 658"/>
                  <a:gd name="T15" fmla="*/ 109 h 374"/>
                  <a:gd name="T16" fmla="*/ 295 w 658"/>
                  <a:gd name="T17" fmla="*/ 135 h 374"/>
                  <a:gd name="T18" fmla="*/ 284 w 658"/>
                  <a:gd name="T19" fmla="*/ 177 h 374"/>
                  <a:gd name="T20" fmla="*/ 272 w 658"/>
                  <a:gd name="T21" fmla="*/ 220 h 374"/>
                  <a:gd name="T22" fmla="*/ 254 w 658"/>
                  <a:gd name="T23" fmla="*/ 244 h 374"/>
                  <a:gd name="T24" fmla="*/ 224 w 658"/>
                  <a:gd name="T25" fmla="*/ 258 h 374"/>
                  <a:gd name="T26" fmla="*/ 192 w 658"/>
                  <a:gd name="T27" fmla="*/ 273 h 374"/>
                  <a:gd name="T28" fmla="*/ 154 w 658"/>
                  <a:gd name="T29" fmla="*/ 282 h 374"/>
                  <a:gd name="T30" fmla="*/ 128 w 658"/>
                  <a:gd name="T31" fmla="*/ 254 h 374"/>
                  <a:gd name="T32" fmla="*/ 73 w 658"/>
                  <a:gd name="T33" fmla="*/ 318 h 374"/>
                  <a:gd name="T34" fmla="*/ 53 w 658"/>
                  <a:gd name="T35" fmla="*/ 340 h 374"/>
                  <a:gd name="T36" fmla="*/ 21 w 658"/>
                  <a:gd name="T37" fmla="*/ 365 h 374"/>
                  <a:gd name="T38" fmla="*/ 41 w 658"/>
                  <a:gd name="T39" fmla="*/ 370 h 374"/>
                  <a:gd name="T40" fmla="*/ 169 w 658"/>
                  <a:gd name="T41" fmla="*/ 350 h 374"/>
                  <a:gd name="T42" fmla="*/ 466 w 658"/>
                  <a:gd name="T43" fmla="*/ 303 h 374"/>
                  <a:gd name="T44" fmla="*/ 645 w 658"/>
                  <a:gd name="T45" fmla="*/ 265 h 374"/>
                  <a:gd name="T46" fmla="*/ 652 w 658"/>
                  <a:gd name="T47" fmla="*/ 256 h 374"/>
                  <a:gd name="T48" fmla="*/ 641 w 658"/>
                  <a:gd name="T49" fmla="*/ 227 h 374"/>
                  <a:gd name="T50" fmla="*/ 615 w 658"/>
                  <a:gd name="T51" fmla="*/ 239 h 374"/>
                  <a:gd name="T52" fmla="*/ 598 w 658"/>
                  <a:gd name="T53" fmla="*/ 235 h 374"/>
                  <a:gd name="T54" fmla="*/ 579 w 658"/>
                  <a:gd name="T55" fmla="*/ 216 h 374"/>
                  <a:gd name="T56" fmla="*/ 556 w 658"/>
                  <a:gd name="T57" fmla="*/ 211 h 374"/>
                  <a:gd name="T58" fmla="*/ 530 w 658"/>
                  <a:gd name="T59" fmla="*/ 205 h 374"/>
                  <a:gd name="T60" fmla="*/ 556 w 658"/>
                  <a:gd name="T61" fmla="*/ 199 h 374"/>
                  <a:gd name="T62" fmla="*/ 581 w 658"/>
                  <a:gd name="T63" fmla="*/ 212 h 374"/>
                  <a:gd name="T64" fmla="*/ 605 w 658"/>
                  <a:gd name="T65" fmla="*/ 224 h 374"/>
                  <a:gd name="T66" fmla="*/ 601 w 658"/>
                  <a:gd name="T67" fmla="*/ 207 h 374"/>
                  <a:gd name="T68" fmla="*/ 573 w 658"/>
                  <a:gd name="T69" fmla="*/ 190 h 374"/>
                  <a:gd name="T70" fmla="*/ 592 w 658"/>
                  <a:gd name="T71" fmla="*/ 197 h 374"/>
                  <a:gd name="T72" fmla="*/ 600 w 658"/>
                  <a:gd name="T73" fmla="*/ 182 h 374"/>
                  <a:gd name="T74" fmla="*/ 598 w 658"/>
                  <a:gd name="T75" fmla="*/ 169 h 374"/>
                  <a:gd name="T76" fmla="*/ 579 w 658"/>
                  <a:gd name="T77" fmla="*/ 160 h 374"/>
                  <a:gd name="T78" fmla="*/ 551 w 658"/>
                  <a:gd name="T79" fmla="*/ 137 h 374"/>
                  <a:gd name="T80" fmla="*/ 522 w 658"/>
                  <a:gd name="T81" fmla="*/ 115 h 374"/>
                  <a:gd name="T82" fmla="*/ 537 w 658"/>
                  <a:gd name="T83" fmla="*/ 122 h 374"/>
                  <a:gd name="T84" fmla="*/ 562 w 658"/>
                  <a:gd name="T85" fmla="*/ 141 h 374"/>
                  <a:gd name="T86" fmla="*/ 590 w 658"/>
                  <a:gd name="T87" fmla="*/ 156 h 374"/>
                  <a:gd name="T88" fmla="*/ 596 w 658"/>
                  <a:gd name="T89" fmla="*/ 133 h 374"/>
                  <a:gd name="T90" fmla="*/ 575 w 658"/>
                  <a:gd name="T91" fmla="*/ 118 h 374"/>
                  <a:gd name="T92" fmla="*/ 560 w 658"/>
                  <a:gd name="T93" fmla="*/ 105 h 374"/>
                  <a:gd name="T94" fmla="*/ 534 w 658"/>
                  <a:gd name="T95" fmla="*/ 107 h 374"/>
                  <a:gd name="T96" fmla="*/ 507 w 658"/>
                  <a:gd name="T97" fmla="*/ 96 h 374"/>
                  <a:gd name="T98" fmla="*/ 496 w 658"/>
                  <a:gd name="T99" fmla="*/ 90 h 374"/>
                  <a:gd name="T100" fmla="*/ 504 w 658"/>
                  <a:gd name="T101" fmla="*/ 66 h 374"/>
                  <a:gd name="T102" fmla="*/ 509 w 658"/>
                  <a:gd name="T103" fmla="*/ 45 h 374"/>
                  <a:gd name="T104" fmla="*/ 492 w 658"/>
                  <a:gd name="T105" fmla="*/ 28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8" h="374">
                    <a:moveTo>
                      <a:pt x="492" y="28"/>
                    </a:moveTo>
                    <a:lnTo>
                      <a:pt x="489" y="24"/>
                    </a:lnTo>
                    <a:lnTo>
                      <a:pt x="481" y="23"/>
                    </a:lnTo>
                    <a:lnTo>
                      <a:pt x="472" y="23"/>
                    </a:lnTo>
                    <a:lnTo>
                      <a:pt x="464" y="17"/>
                    </a:lnTo>
                    <a:lnTo>
                      <a:pt x="466" y="11"/>
                    </a:lnTo>
                    <a:lnTo>
                      <a:pt x="462" y="4"/>
                    </a:lnTo>
                    <a:lnTo>
                      <a:pt x="455" y="0"/>
                    </a:lnTo>
                    <a:lnTo>
                      <a:pt x="442" y="0"/>
                    </a:lnTo>
                    <a:lnTo>
                      <a:pt x="438" y="13"/>
                    </a:lnTo>
                    <a:lnTo>
                      <a:pt x="434" y="21"/>
                    </a:lnTo>
                    <a:lnTo>
                      <a:pt x="397" y="0"/>
                    </a:lnTo>
                    <a:lnTo>
                      <a:pt x="389" y="2"/>
                    </a:lnTo>
                    <a:lnTo>
                      <a:pt x="391" y="9"/>
                    </a:lnTo>
                    <a:lnTo>
                      <a:pt x="387" y="17"/>
                    </a:lnTo>
                    <a:lnTo>
                      <a:pt x="389" y="30"/>
                    </a:lnTo>
                    <a:lnTo>
                      <a:pt x="383" y="38"/>
                    </a:lnTo>
                    <a:lnTo>
                      <a:pt x="380" y="51"/>
                    </a:lnTo>
                    <a:lnTo>
                      <a:pt x="374" y="58"/>
                    </a:lnTo>
                    <a:lnTo>
                      <a:pt x="368" y="58"/>
                    </a:lnTo>
                    <a:lnTo>
                      <a:pt x="363" y="71"/>
                    </a:lnTo>
                    <a:lnTo>
                      <a:pt x="355" y="73"/>
                    </a:lnTo>
                    <a:lnTo>
                      <a:pt x="348" y="73"/>
                    </a:lnTo>
                    <a:lnTo>
                      <a:pt x="346" y="81"/>
                    </a:lnTo>
                    <a:lnTo>
                      <a:pt x="344" y="90"/>
                    </a:lnTo>
                    <a:lnTo>
                      <a:pt x="340" y="96"/>
                    </a:lnTo>
                    <a:lnTo>
                      <a:pt x="338" y="111"/>
                    </a:lnTo>
                    <a:lnTo>
                      <a:pt x="334" y="118"/>
                    </a:lnTo>
                    <a:lnTo>
                      <a:pt x="329" y="120"/>
                    </a:lnTo>
                    <a:lnTo>
                      <a:pt x="314" y="118"/>
                    </a:lnTo>
                    <a:lnTo>
                      <a:pt x="314" y="115"/>
                    </a:lnTo>
                    <a:lnTo>
                      <a:pt x="306" y="109"/>
                    </a:lnTo>
                    <a:lnTo>
                      <a:pt x="299" y="111"/>
                    </a:lnTo>
                    <a:lnTo>
                      <a:pt x="299" y="126"/>
                    </a:lnTo>
                    <a:lnTo>
                      <a:pt x="299" y="132"/>
                    </a:lnTo>
                    <a:lnTo>
                      <a:pt x="295" y="135"/>
                    </a:lnTo>
                    <a:lnTo>
                      <a:pt x="291" y="149"/>
                    </a:lnTo>
                    <a:lnTo>
                      <a:pt x="287" y="156"/>
                    </a:lnTo>
                    <a:lnTo>
                      <a:pt x="286" y="164"/>
                    </a:lnTo>
                    <a:lnTo>
                      <a:pt x="284" y="177"/>
                    </a:lnTo>
                    <a:lnTo>
                      <a:pt x="276" y="186"/>
                    </a:lnTo>
                    <a:lnTo>
                      <a:pt x="269" y="199"/>
                    </a:lnTo>
                    <a:lnTo>
                      <a:pt x="267" y="212"/>
                    </a:lnTo>
                    <a:lnTo>
                      <a:pt x="272" y="220"/>
                    </a:lnTo>
                    <a:lnTo>
                      <a:pt x="267" y="226"/>
                    </a:lnTo>
                    <a:lnTo>
                      <a:pt x="269" y="233"/>
                    </a:lnTo>
                    <a:lnTo>
                      <a:pt x="267" y="235"/>
                    </a:lnTo>
                    <a:lnTo>
                      <a:pt x="254" y="244"/>
                    </a:lnTo>
                    <a:lnTo>
                      <a:pt x="246" y="243"/>
                    </a:lnTo>
                    <a:lnTo>
                      <a:pt x="233" y="254"/>
                    </a:lnTo>
                    <a:lnTo>
                      <a:pt x="224" y="250"/>
                    </a:lnTo>
                    <a:lnTo>
                      <a:pt x="224" y="258"/>
                    </a:lnTo>
                    <a:lnTo>
                      <a:pt x="222" y="263"/>
                    </a:lnTo>
                    <a:lnTo>
                      <a:pt x="214" y="265"/>
                    </a:lnTo>
                    <a:lnTo>
                      <a:pt x="199" y="273"/>
                    </a:lnTo>
                    <a:lnTo>
                      <a:pt x="192" y="273"/>
                    </a:lnTo>
                    <a:lnTo>
                      <a:pt x="180" y="269"/>
                    </a:lnTo>
                    <a:lnTo>
                      <a:pt x="178" y="274"/>
                    </a:lnTo>
                    <a:lnTo>
                      <a:pt x="165" y="284"/>
                    </a:lnTo>
                    <a:lnTo>
                      <a:pt x="154" y="282"/>
                    </a:lnTo>
                    <a:lnTo>
                      <a:pt x="141" y="274"/>
                    </a:lnTo>
                    <a:lnTo>
                      <a:pt x="133" y="267"/>
                    </a:lnTo>
                    <a:lnTo>
                      <a:pt x="128" y="259"/>
                    </a:lnTo>
                    <a:lnTo>
                      <a:pt x="128" y="254"/>
                    </a:lnTo>
                    <a:lnTo>
                      <a:pt x="101" y="286"/>
                    </a:lnTo>
                    <a:lnTo>
                      <a:pt x="77" y="303"/>
                    </a:lnTo>
                    <a:lnTo>
                      <a:pt x="73" y="310"/>
                    </a:lnTo>
                    <a:lnTo>
                      <a:pt x="73" y="318"/>
                    </a:lnTo>
                    <a:lnTo>
                      <a:pt x="64" y="323"/>
                    </a:lnTo>
                    <a:lnTo>
                      <a:pt x="64" y="329"/>
                    </a:lnTo>
                    <a:lnTo>
                      <a:pt x="58" y="336"/>
                    </a:lnTo>
                    <a:lnTo>
                      <a:pt x="53" y="340"/>
                    </a:lnTo>
                    <a:lnTo>
                      <a:pt x="45" y="346"/>
                    </a:lnTo>
                    <a:lnTo>
                      <a:pt x="43" y="352"/>
                    </a:lnTo>
                    <a:lnTo>
                      <a:pt x="28" y="359"/>
                    </a:lnTo>
                    <a:lnTo>
                      <a:pt x="21" y="365"/>
                    </a:lnTo>
                    <a:lnTo>
                      <a:pt x="13" y="367"/>
                    </a:lnTo>
                    <a:lnTo>
                      <a:pt x="0" y="374"/>
                    </a:lnTo>
                    <a:lnTo>
                      <a:pt x="26" y="370"/>
                    </a:lnTo>
                    <a:lnTo>
                      <a:pt x="41" y="370"/>
                    </a:lnTo>
                    <a:lnTo>
                      <a:pt x="98" y="361"/>
                    </a:lnTo>
                    <a:lnTo>
                      <a:pt x="133" y="357"/>
                    </a:lnTo>
                    <a:lnTo>
                      <a:pt x="160" y="350"/>
                    </a:lnTo>
                    <a:lnTo>
                      <a:pt x="169" y="350"/>
                    </a:lnTo>
                    <a:lnTo>
                      <a:pt x="184" y="350"/>
                    </a:lnTo>
                    <a:lnTo>
                      <a:pt x="210" y="348"/>
                    </a:lnTo>
                    <a:lnTo>
                      <a:pt x="278" y="336"/>
                    </a:lnTo>
                    <a:lnTo>
                      <a:pt x="466" y="303"/>
                    </a:lnTo>
                    <a:lnTo>
                      <a:pt x="560" y="284"/>
                    </a:lnTo>
                    <a:lnTo>
                      <a:pt x="643" y="265"/>
                    </a:lnTo>
                    <a:lnTo>
                      <a:pt x="641" y="261"/>
                    </a:lnTo>
                    <a:lnTo>
                      <a:pt x="645" y="265"/>
                    </a:lnTo>
                    <a:lnTo>
                      <a:pt x="648" y="263"/>
                    </a:lnTo>
                    <a:lnTo>
                      <a:pt x="647" y="258"/>
                    </a:lnTo>
                    <a:lnTo>
                      <a:pt x="647" y="250"/>
                    </a:lnTo>
                    <a:lnTo>
                      <a:pt x="652" y="256"/>
                    </a:lnTo>
                    <a:lnTo>
                      <a:pt x="656" y="263"/>
                    </a:lnTo>
                    <a:lnTo>
                      <a:pt x="658" y="261"/>
                    </a:lnTo>
                    <a:lnTo>
                      <a:pt x="647" y="241"/>
                    </a:lnTo>
                    <a:lnTo>
                      <a:pt x="641" y="227"/>
                    </a:lnTo>
                    <a:lnTo>
                      <a:pt x="620" y="227"/>
                    </a:lnTo>
                    <a:lnTo>
                      <a:pt x="615" y="226"/>
                    </a:lnTo>
                    <a:lnTo>
                      <a:pt x="613" y="235"/>
                    </a:lnTo>
                    <a:lnTo>
                      <a:pt x="615" y="239"/>
                    </a:lnTo>
                    <a:lnTo>
                      <a:pt x="609" y="235"/>
                    </a:lnTo>
                    <a:lnTo>
                      <a:pt x="603" y="235"/>
                    </a:lnTo>
                    <a:lnTo>
                      <a:pt x="596" y="241"/>
                    </a:lnTo>
                    <a:lnTo>
                      <a:pt x="598" y="235"/>
                    </a:lnTo>
                    <a:lnTo>
                      <a:pt x="592" y="227"/>
                    </a:lnTo>
                    <a:lnTo>
                      <a:pt x="584" y="224"/>
                    </a:lnTo>
                    <a:lnTo>
                      <a:pt x="584" y="224"/>
                    </a:lnTo>
                    <a:lnTo>
                      <a:pt x="579" y="216"/>
                    </a:lnTo>
                    <a:lnTo>
                      <a:pt x="577" y="211"/>
                    </a:lnTo>
                    <a:lnTo>
                      <a:pt x="569" y="212"/>
                    </a:lnTo>
                    <a:lnTo>
                      <a:pt x="562" y="211"/>
                    </a:lnTo>
                    <a:lnTo>
                      <a:pt x="556" y="211"/>
                    </a:lnTo>
                    <a:lnTo>
                      <a:pt x="543" y="207"/>
                    </a:lnTo>
                    <a:lnTo>
                      <a:pt x="522" y="207"/>
                    </a:lnTo>
                    <a:lnTo>
                      <a:pt x="524" y="203"/>
                    </a:lnTo>
                    <a:lnTo>
                      <a:pt x="530" y="205"/>
                    </a:lnTo>
                    <a:lnTo>
                      <a:pt x="545" y="201"/>
                    </a:lnTo>
                    <a:lnTo>
                      <a:pt x="553" y="207"/>
                    </a:lnTo>
                    <a:lnTo>
                      <a:pt x="556" y="207"/>
                    </a:lnTo>
                    <a:lnTo>
                      <a:pt x="556" y="199"/>
                    </a:lnTo>
                    <a:lnTo>
                      <a:pt x="562" y="207"/>
                    </a:lnTo>
                    <a:lnTo>
                      <a:pt x="569" y="211"/>
                    </a:lnTo>
                    <a:lnTo>
                      <a:pt x="575" y="205"/>
                    </a:lnTo>
                    <a:lnTo>
                      <a:pt x="581" y="212"/>
                    </a:lnTo>
                    <a:lnTo>
                      <a:pt x="588" y="218"/>
                    </a:lnTo>
                    <a:lnTo>
                      <a:pt x="596" y="220"/>
                    </a:lnTo>
                    <a:lnTo>
                      <a:pt x="601" y="227"/>
                    </a:lnTo>
                    <a:lnTo>
                      <a:pt x="605" y="224"/>
                    </a:lnTo>
                    <a:lnTo>
                      <a:pt x="609" y="222"/>
                    </a:lnTo>
                    <a:lnTo>
                      <a:pt x="611" y="216"/>
                    </a:lnTo>
                    <a:lnTo>
                      <a:pt x="609" y="209"/>
                    </a:lnTo>
                    <a:lnTo>
                      <a:pt x="601" y="207"/>
                    </a:lnTo>
                    <a:lnTo>
                      <a:pt x="600" y="199"/>
                    </a:lnTo>
                    <a:lnTo>
                      <a:pt x="592" y="201"/>
                    </a:lnTo>
                    <a:lnTo>
                      <a:pt x="579" y="196"/>
                    </a:lnTo>
                    <a:lnTo>
                      <a:pt x="573" y="190"/>
                    </a:lnTo>
                    <a:lnTo>
                      <a:pt x="558" y="179"/>
                    </a:lnTo>
                    <a:lnTo>
                      <a:pt x="566" y="179"/>
                    </a:lnTo>
                    <a:lnTo>
                      <a:pt x="579" y="192"/>
                    </a:lnTo>
                    <a:lnTo>
                      <a:pt x="592" y="197"/>
                    </a:lnTo>
                    <a:lnTo>
                      <a:pt x="596" y="190"/>
                    </a:lnTo>
                    <a:lnTo>
                      <a:pt x="590" y="184"/>
                    </a:lnTo>
                    <a:lnTo>
                      <a:pt x="592" y="182"/>
                    </a:lnTo>
                    <a:lnTo>
                      <a:pt x="600" y="182"/>
                    </a:lnTo>
                    <a:lnTo>
                      <a:pt x="605" y="188"/>
                    </a:lnTo>
                    <a:lnTo>
                      <a:pt x="607" y="182"/>
                    </a:lnTo>
                    <a:lnTo>
                      <a:pt x="603" y="169"/>
                    </a:lnTo>
                    <a:lnTo>
                      <a:pt x="598" y="169"/>
                    </a:lnTo>
                    <a:lnTo>
                      <a:pt x="590" y="167"/>
                    </a:lnTo>
                    <a:lnTo>
                      <a:pt x="594" y="165"/>
                    </a:lnTo>
                    <a:lnTo>
                      <a:pt x="586" y="160"/>
                    </a:lnTo>
                    <a:lnTo>
                      <a:pt x="579" y="160"/>
                    </a:lnTo>
                    <a:lnTo>
                      <a:pt x="573" y="154"/>
                    </a:lnTo>
                    <a:lnTo>
                      <a:pt x="571" y="150"/>
                    </a:lnTo>
                    <a:lnTo>
                      <a:pt x="556" y="145"/>
                    </a:lnTo>
                    <a:lnTo>
                      <a:pt x="551" y="137"/>
                    </a:lnTo>
                    <a:lnTo>
                      <a:pt x="545" y="133"/>
                    </a:lnTo>
                    <a:lnTo>
                      <a:pt x="539" y="130"/>
                    </a:lnTo>
                    <a:lnTo>
                      <a:pt x="536" y="124"/>
                    </a:lnTo>
                    <a:lnTo>
                      <a:pt x="522" y="115"/>
                    </a:lnTo>
                    <a:lnTo>
                      <a:pt x="517" y="115"/>
                    </a:lnTo>
                    <a:lnTo>
                      <a:pt x="522" y="113"/>
                    </a:lnTo>
                    <a:lnTo>
                      <a:pt x="530" y="117"/>
                    </a:lnTo>
                    <a:lnTo>
                      <a:pt x="537" y="122"/>
                    </a:lnTo>
                    <a:lnTo>
                      <a:pt x="545" y="130"/>
                    </a:lnTo>
                    <a:lnTo>
                      <a:pt x="551" y="132"/>
                    </a:lnTo>
                    <a:lnTo>
                      <a:pt x="556" y="139"/>
                    </a:lnTo>
                    <a:lnTo>
                      <a:pt x="562" y="141"/>
                    </a:lnTo>
                    <a:lnTo>
                      <a:pt x="575" y="150"/>
                    </a:lnTo>
                    <a:lnTo>
                      <a:pt x="583" y="152"/>
                    </a:lnTo>
                    <a:lnTo>
                      <a:pt x="583" y="154"/>
                    </a:lnTo>
                    <a:lnTo>
                      <a:pt x="590" y="156"/>
                    </a:lnTo>
                    <a:lnTo>
                      <a:pt x="594" y="147"/>
                    </a:lnTo>
                    <a:lnTo>
                      <a:pt x="594" y="139"/>
                    </a:lnTo>
                    <a:lnTo>
                      <a:pt x="588" y="132"/>
                    </a:lnTo>
                    <a:lnTo>
                      <a:pt x="596" y="133"/>
                    </a:lnTo>
                    <a:lnTo>
                      <a:pt x="596" y="126"/>
                    </a:lnTo>
                    <a:lnTo>
                      <a:pt x="581" y="120"/>
                    </a:lnTo>
                    <a:lnTo>
                      <a:pt x="575" y="120"/>
                    </a:lnTo>
                    <a:lnTo>
                      <a:pt x="575" y="118"/>
                    </a:lnTo>
                    <a:lnTo>
                      <a:pt x="568" y="118"/>
                    </a:lnTo>
                    <a:lnTo>
                      <a:pt x="568" y="115"/>
                    </a:lnTo>
                    <a:lnTo>
                      <a:pt x="562" y="109"/>
                    </a:lnTo>
                    <a:lnTo>
                      <a:pt x="560" y="105"/>
                    </a:lnTo>
                    <a:lnTo>
                      <a:pt x="547" y="109"/>
                    </a:lnTo>
                    <a:lnTo>
                      <a:pt x="545" y="107"/>
                    </a:lnTo>
                    <a:lnTo>
                      <a:pt x="537" y="107"/>
                    </a:lnTo>
                    <a:lnTo>
                      <a:pt x="534" y="107"/>
                    </a:lnTo>
                    <a:lnTo>
                      <a:pt x="522" y="96"/>
                    </a:lnTo>
                    <a:lnTo>
                      <a:pt x="522" y="90"/>
                    </a:lnTo>
                    <a:lnTo>
                      <a:pt x="515" y="90"/>
                    </a:lnTo>
                    <a:lnTo>
                      <a:pt x="507" y="96"/>
                    </a:lnTo>
                    <a:lnTo>
                      <a:pt x="502" y="98"/>
                    </a:lnTo>
                    <a:lnTo>
                      <a:pt x="496" y="98"/>
                    </a:lnTo>
                    <a:lnTo>
                      <a:pt x="492" y="90"/>
                    </a:lnTo>
                    <a:lnTo>
                      <a:pt x="496" y="90"/>
                    </a:lnTo>
                    <a:lnTo>
                      <a:pt x="494" y="83"/>
                    </a:lnTo>
                    <a:lnTo>
                      <a:pt x="498" y="62"/>
                    </a:lnTo>
                    <a:lnTo>
                      <a:pt x="502" y="66"/>
                    </a:lnTo>
                    <a:lnTo>
                      <a:pt x="504" y="66"/>
                    </a:lnTo>
                    <a:lnTo>
                      <a:pt x="506" y="62"/>
                    </a:lnTo>
                    <a:lnTo>
                      <a:pt x="504" y="58"/>
                    </a:lnTo>
                    <a:lnTo>
                      <a:pt x="511" y="53"/>
                    </a:lnTo>
                    <a:lnTo>
                      <a:pt x="509" y="45"/>
                    </a:lnTo>
                    <a:lnTo>
                      <a:pt x="507" y="41"/>
                    </a:lnTo>
                    <a:lnTo>
                      <a:pt x="506" y="34"/>
                    </a:lnTo>
                    <a:lnTo>
                      <a:pt x="500" y="30"/>
                    </a:lnTo>
                    <a:lnTo>
                      <a:pt x="492" y="2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60" name="Freeform 132">
                <a:extLst>
                  <a:ext uri="{FF2B5EF4-FFF2-40B4-BE49-F238E27FC236}">
                    <a16:creationId xmlns:a16="http://schemas.microsoft.com/office/drawing/2014/main" id="{5CF162EA-C17E-EA88-0403-B414187D385F}"/>
                  </a:ext>
                </a:extLst>
              </p:cNvPr>
              <p:cNvSpPr>
                <a:spLocks/>
              </p:cNvSpPr>
              <p:nvPr/>
            </p:nvSpPr>
            <p:spPr bwMode="auto">
              <a:xfrm>
                <a:off x="4830151" y="2444299"/>
                <a:ext cx="33624" cy="89820"/>
              </a:xfrm>
              <a:custGeom>
                <a:avLst/>
                <a:gdLst>
                  <a:gd name="T0" fmla="*/ 15 w 35"/>
                  <a:gd name="T1" fmla="*/ 13 h 103"/>
                  <a:gd name="T2" fmla="*/ 9 w 35"/>
                  <a:gd name="T3" fmla="*/ 19 h 103"/>
                  <a:gd name="T4" fmla="*/ 15 w 35"/>
                  <a:gd name="T5" fmla="*/ 24 h 103"/>
                  <a:gd name="T6" fmla="*/ 13 w 35"/>
                  <a:gd name="T7" fmla="*/ 32 h 103"/>
                  <a:gd name="T8" fmla="*/ 7 w 35"/>
                  <a:gd name="T9" fmla="*/ 32 h 103"/>
                  <a:gd name="T10" fmla="*/ 5 w 35"/>
                  <a:gd name="T11" fmla="*/ 45 h 103"/>
                  <a:gd name="T12" fmla="*/ 2 w 35"/>
                  <a:gd name="T13" fmla="*/ 56 h 103"/>
                  <a:gd name="T14" fmla="*/ 0 w 35"/>
                  <a:gd name="T15" fmla="*/ 71 h 103"/>
                  <a:gd name="T16" fmla="*/ 2 w 35"/>
                  <a:gd name="T17" fmla="*/ 79 h 103"/>
                  <a:gd name="T18" fmla="*/ 0 w 35"/>
                  <a:gd name="T19" fmla="*/ 81 h 103"/>
                  <a:gd name="T20" fmla="*/ 0 w 35"/>
                  <a:gd name="T21" fmla="*/ 94 h 103"/>
                  <a:gd name="T22" fmla="*/ 7 w 35"/>
                  <a:gd name="T23" fmla="*/ 103 h 103"/>
                  <a:gd name="T24" fmla="*/ 13 w 35"/>
                  <a:gd name="T25" fmla="*/ 90 h 103"/>
                  <a:gd name="T26" fmla="*/ 13 w 35"/>
                  <a:gd name="T27" fmla="*/ 79 h 103"/>
                  <a:gd name="T28" fmla="*/ 13 w 35"/>
                  <a:gd name="T29" fmla="*/ 71 h 103"/>
                  <a:gd name="T30" fmla="*/ 17 w 35"/>
                  <a:gd name="T31" fmla="*/ 64 h 103"/>
                  <a:gd name="T32" fmla="*/ 19 w 35"/>
                  <a:gd name="T33" fmla="*/ 58 h 103"/>
                  <a:gd name="T34" fmla="*/ 24 w 35"/>
                  <a:gd name="T35" fmla="*/ 62 h 103"/>
                  <a:gd name="T36" fmla="*/ 26 w 35"/>
                  <a:gd name="T37" fmla="*/ 62 h 103"/>
                  <a:gd name="T38" fmla="*/ 28 w 35"/>
                  <a:gd name="T39" fmla="*/ 54 h 103"/>
                  <a:gd name="T40" fmla="*/ 26 w 35"/>
                  <a:gd name="T41" fmla="*/ 41 h 103"/>
                  <a:gd name="T42" fmla="*/ 30 w 35"/>
                  <a:gd name="T43" fmla="*/ 28 h 103"/>
                  <a:gd name="T44" fmla="*/ 34 w 35"/>
                  <a:gd name="T45" fmla="*/ 17 h 103"/>
                  <a:gd name="T46" fmla="*/ 34 w 35"/>
                  <a:gd name="T47" fmla="*/ 11 h 103"/>
                  <a:gd name="T48" fmla="*/ 35 w 35"/>
                  <a:gd name="T49" fmla="*/ 0 h 103"/>
                  <a:gd name="T50" fmla="*/ 20 w 35"/>
                  <a:gd name="T51" fmla="*/ 6 h 103"/>
                  <a:gd name="T52" fmla="*/ 15 w 35"/>
                  <a:gd name="T53" fmla="*/ 1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103">
                    <a:moveTo>
                      <a:pt x="15" y="13"/>
                    </a:moveTo>
                    <a:lnTo>
                      <a:pt x="9" y="19"/>
                    </a:lnTo>
                    <a:lnTo>
                      <a:pt x="15" y="24"/>
                    </a:lnTo>
                    <a:lnTo>
                      <a:pt x="13" y="32"/>
                    </a:lnTo>
                    <a:lnTo>
                      <a:pt x="7" y="32"/>
                    </a:lnTo>
                    <a:lnTo>
                      <a:pt x="5" y="45"/>
                    </a:lnTo>
                    <a:lnTo>
                      <a:pt x="2" y="56"/>
                    </a:lnTo>
                    <a:lnTo>
                      <a:pt x="0" y="71"/>
                    </a:lnTo>
                    <a:lnTo>
                      <a:pt x="2" y="79"/>
                    </a:lnTo>
                    <a:lnTo>
                      <a:pt x="0" y="81"/>
                    </a:lnTo>
                    <a:lnTo>
                      <a:pt x="0" y="94"/>
                    </a:lnTo>
                    <a:lnTo>
                      <a:pt x="7" y="103"/>
                    </a:lnTo>
                    <a:lnTo>
                      <a:pt x="13" y="90"/>
                    </a:lnTo>
                    <a:lnTo>
                      <a:pt x="13" y="79"/>
                    </a:lnTo>
                    <a:lnTo>
                      <a:pt x="13" y="71"/>
                    </a:lnTo>
                    <a:lnTo>
                      <a:pt x="17" y="64"/>
                    </a:lnTo>
                    <a:lnTo>
                      <a:pt x="19" y="58"/>
                    </a:lnTo>
                    <a:lnTo>
                      <a:pt x="24" y="62"/>
                    </a:lnTo>
                    <a:lnTo>
                      <a:pt x="26" y="62"/>
                    </a:lnTo>
                    <a:lnTo>
                      <a:pt x="28" y="54"/>
                    </a:lnTo>
                    <a:lnTo>
                      <a:pt x="26" y="41"/>
                    </a:lnTo>
                    <a:lnTo>
                      <a:pt x="30" y="28"/>
                    </a:lnTo>
                    <a:lnTo>
                      <a:pt x="34" y="17"/>
                    </a:lnTo>
                    <a:lnTo>
                      <a:pt x="34" y="11"/>
                    </a:lnTo>
                    <a:lnTo>
                      <a:pt x="35" y="0"/>
                    </a:lnTo>
                    <a:lnTo>
                      <a:pt x="20" y="6"/>
                    </a:lnTo>
                    <a:lnTo>
                      <a:pt x="15" y="13"/>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834" name="Freeform 133">
              <a:extLst>
                <a:ext uri="{FF2B5EF4-FFF2-40B4-BE49-F238E27FC236}">
                  <a16:creationId xmlns:a16="http://schemas.microsoft.com/office/drawing/2014/main" id="{B3DEA97C-CEAD-EC05-4A9E-37AD06EB06CC}"/>
                </a:ext>
              </a:extLst>
            </p:cNvPr>
            <p:cNvSpPr>
              <a:spLocks/>
            </p:cNvSpPr>
            <p:nvPr/>
          </p:nvSpPr>
          <p:spPr bwMode="auto">
            <a:xfrm>
              <a:off x="9142227" y="2625059"/>
              <a:ext cx="246714" cy="421273"/>
            </a:xfrm>
            <a:custGeom>
              <a:avLst/>
              <a:gdLst>
                <a:gd name="T0" fmla="*/ 2 w 143"/>
                <a:gd name="T1" fmla="*/ 44 h 269"/>
                <a:gd name="T2" fmla="*/ 2 w 143"/>
                <a:gd name="T3" fmla="*/ 51 h 269"/>
                <a:gd name="T4" fmla="*/ 7 w 143"/>
                <a:gd name="T5" fmla="*/ 59 h 269"/>
                <a:gd name="T6" fmla="*/ 7 w 143"/>
                <a:gd name="T7" fmla="*/ 76 h 269"/>
                <a:gd name="T8" fmla="*/ 9 w 143"/>
                <a:gd name="T9" fmla="*/ 83 h 269"/>
                <a:gd name="T10" fmla="*/ 17 w 143"/>
                <a:gd name="T11" fmla="*/ 89 h 269"/>
                <a:gd name="T12" fmla="*/ 18 w 143"/>
                <a:gd name="T13" fmla="*/ 96 h 269"/>
                <a:gd name="T14" fmla="*/ 18 w 143"/>
                <a:gd name="T15" fmla="*/ 102 h 269"/>
                <a:gd name="T16" fmla="*/ 20 w 143"/>
                <a:gd name="T17" fmla="*/ 109 h 269"/>
                <a:gd name="T18" fmla="*/ 20 w 143"/>
                <a:gd name="T19" fmla="*/ 117 h 269"/>
                <a:gd name="T20" fmla="*/ 18 w 143"/>
                <a:gd name="T21" fmla="*/ 121 h 269"/>
                <a:gd name="T22" fmla="*/ 18 w 143"/>
                <a:gd name="T23" fmla="*/ 134 h 269"/>
                <a:gd name="T24" fmla="*/ 22 w 143"/>
                <a:gd name="T25" fmla="*/ 147 h 269"/>
                <a:gd name="T26" fmla="*/ 28 w 143"/>
                <a:gd name="T27" fmla="*/ 155 h 269"/>
                <a:gd name="T28" fmla="*/ 32 w 143"/>
                <a:gd name="T29" fmla="*/ 168 h 269"/>
                <a:gd name="T30" fmla="*/ 30 w 143"/>
                <a:gd name="T31" fmla="*/ 181 h 269"/>
                <a:gd name="T32" fmla="*/ 33 w 143"/>
                <a:gd name="T33" fmla="*/ 188 h 269"/>
                <a:gd name="T34" fmla="*/ 35 w 143"/>
                <a:gd name="T35" fmla="*/ 179 h 269"/>
                <a:gd name="T36" fmla="*/ 47 w 143"/>
                <a:gd name="T37" fmla="*/ 188 h 269"/>
                <a:gd name="T38" fmla="*/ 62 w 143"/>
                <a:gd name="T39" fmla="*/ 258 h 269"/>
                <a:gd name="T40" fmla="*/ 62 w 143"/>
                <a:gd name="T41" fmla="*/ 264 h 269"/>
                <a:gd name="T42" fmla="*/ 65 w 143"/>
                <a:gd name="T43" fmla="*/ 269 h 269"/>
                <a:gd name="T44" fmla="*/ 126 w 143"/>
                <a:gd name="T45" fmla="*/ 258 h 269"/>
                <a:gd name="T46" fmla="*/ 120 w 143"/>
                <a:gd name="T47" fmla="*/ 250 h 269"/>
                <a:gd name="T48" fmla="*/ 116 w 143"/>
                <a:gd name="T49" fmla="*/ 243 h 269"/>
                <a:gd name="T50" fmla="*/ 116 w 143"/>
                <a:gd name="T51" fmla="*/ 235 h 269"/>
                <a:gd name="T52" fmla="*/ 120 w 143"/>
                <a:gd name="T53" fmla="*/ 228 h 269"/>
                <a:gd name="T54" fmla="*/ 114 w 143"/>
                <a:gd name="T55" fmla="*/ 207 h 269"/>
                <a:gd name="T56" fmla="*/ 114 w 143"/>
                <a:gd name="T57" fmla="*/ 194 h 269"/>
                <a:gd name="T58" fmla="*/ 109 w 143"/>
                <a:gd name="T59" fmla="*/ 170 h 269"/>
                <a:gd name="T60" fmla="*/ 112 w 143"/>
                <a:gd name="T61" fmla="*/ 164 h 269"/>
                <a:gd name="T62" fmla="*/ 111 w 143"/>
                <a:gd name="T63" fmla="*/ 153 h 269"/>
                <a:gd name="T64" fmla="*/ 114 w 143"/>
                <a:gd name="T65" fmla="*/ 145 h 269"/>
                <a:gd name="T66" fmla="*/ 116 w 143"/>
                <a:gd name="T67" fmla="*/ 139 h 269"/>
                <a:gd name="T68" fmla="*/ 116 w 143"/>
                <a:gd name="T69" fmla="*/ 132 h 269"/>
                <a:gd name="T70" fmla="*/ 120 w 143"/>
                <a:gd name="T71" fmla="*/ 124 h 269"/>
                <a:gd name="T72" fmla="*/ 118 w 143"/>
                <a:gd name="T73" fmla="*/ 117 h 269"/>
                <a:gd name="T74" fmla="*/ 120 w 143"/>
                <a:gd name="T75" fmla="*/ 106 h 269"/>
                <a:gd name="T76" fmla="*/ 116 w 143"/>
                <a:gd name="T77" fmla="*/ 91 h 269"/>
                <a:gd name="T78" fmla="*/ 116 w 143"/>
                <a:gd name="T79" fmla="*/ 85 h 269"/>
                <a:gd name="T80" fmla="*/ 122 w 143"/>
                <a:gd name="T81" fmla="*/ 77 h 269"/>
                <a:gd name="T82" fmla="*/ 126 w 143"/>
                <a:gd name="T83" fmla="*/ 77 h 269"/>
                <a:gd name="T84" fmla="*/ 137 w 143"/>
                <a:gd name="T85" fmla="*/ 64 h 269"/>
                <a:gd name="T86" fmla="*/ 143 w 143"/>
                <a:gd name="T87" fmla="*/ 53 h 269"/>
                <a:gd name="T88" fmla="*/ 143 w 143"/>
                <a:gd name="T89" fmla="*/ 47 h 269"/>
                <a:gd name="T90" fmla="*/ 141 w 143"/>
                <a:gd name="T91" fmla="*/ 40 h 269"/>
                <a:gd name="T92" fmla="*/ 135 w 143"/>
                <a:gd name="T93" fmla="*/ 34 h 269"/>
                <a:gd name="T94" fmla="*/ 133 w 143"/>
                <a:gd name="T95" fmla="*/ 27 h 269"/>
                <a:gd name="T96" fmla="*/ 137 w 143"/>
                <a:gd name="T97" fmla="*/ 14 h 269"/>
                <a:gd name="T98" fmla="*/ 133 w 143"/>
                <a:gd name="T99" fmla="*/ 2 h 269"/>
                <a:gd name="T100" fmla="*/ 135 w 143"/>
                <a:gd name="T101" fmla="*/ 0 h 269"/>
                <a:gd name="T102" fmla="*/ 26 w 143"/>
                <a:gd name="T103" fmla="*/ 29 h 269"/>
                <a:gd name="T104" fmla="*/ 0 w 143"/>
                <a:gd name="T105" fmla="*/ 36 h 269"/>
                <a:gd name="T106" fmla="*/ 0 w 143"/>
                <a:gd name="T107" fmla="*/ 40 h 269"/>
                <a:gd name="T108" fmla="*/ 2 w 143"/>
                <a:gd name="T109" fmla="*/ 44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69">
                  <a:moveTo>
                    <a:pt x="2" y="44"/>
                  </a:moveTo>
                  <a:lnTo>
                    <a:pt x="2" y="51"/>
                  </a:lnTo>
                  <a:lnTo>
                    <a:pt x="7" y="59"/>
                  </a:lnTo>
                  <a:lnTo>
                    <a:pt x="7" y="76"/>
                  </a:lnTo>
                  <a:lnTo>
                    <a:pt x="9" y="83"/>
                  </a:lnTo>
                  <a:lnTo>
                    <a:pt x="17" y="89"/>
                  </a:lnTo>
                  <a:lnTo>
                    <a:pt x="18" y="96"/>
                  </a:lnTo>
                  <a:lnTo>
                    <a:pt x="18" y="102"/>
                  </a:lnTo>
                  <a:lnTo>
                    <a:pt x="20" y="109"/>
                  </a:lnTo>
                  <a:lnTo>
                    <a:pt x="20" y="117"/>
                  </a:lnTo>
                  <a:lnTo>
                    <a:pt x="18" y="121"/>
                  </a:lnTo>
                  <a:lnTo>
                    <a:pt x="18" y="134"/>
                  </a:lnTo>
                  <a:lnTo>
                    <a:pt x="22" y="147"/>
                  </a:lnTo>
                  <a:lnTo>
                    <a:pt x="28" y="155"/>
                  </a:lnTo>
                  <a:lnTo>
                    <a:pt x="32" y="168"/>
                  </a:lnTo>
                  <a:lnTo>
                    <a:pt x="30" y="181"/>
                  </a:lnTo>
                  <a:lnTo>
                    <a:pt x="33" y="188"/>
                  </a:lnTo>
                  <a:lnTo>
                    <a:pt x="35" y="179"/>
                  </a:lnTo>
                  <a:lnTo>
                    <a:pt x="47" y="188"/>
                  </a:lnTo>
                  <a:lnTo>
                    <a:pt x="62" y="258"/>
                  </a:lnTo>
                  <a:lnTo>
                    <a:pt x="62" y="264"/>
                  </a:lnTo>
                  <a:lnTo>
                    <a:pt x="65" y="269"/>
                  </a:lnTo>
                  <a:lnTo>
                    <a:pt x="126" y="258"/>
                  </a:lnTo>
                  <a:lnTo>
                    <a:pt x="120" y="250"/>
                  </a:lnTo>
                  <a:lnTo>
                    <a:pt x="116" y="243"/>
                  </a:lnTo>
                  <a:lnTo>
                    <a:pt x="116" y="235"/>
                  </a:lnTo>
                  <a:lnTo>
                    <a:pt x="120" y="228"/>
                  </a:lnTo>
                  <a:lnTo>
                    <a:pt x="114" y="207"/>
                  </a:lnTo>
                  <a:lnTo>
                    <a:pt x="114" y="194"/>
                  </a:lnTo>
                  <a:lnTo>
                    <a:pt x="109" y="170"/>
                  </a:lnTo>
                  <a:lnTo>
                    <a:pt x="112" y="164"/>
                  </a:lnTo>
                  <a:lnTo>
                    <a:pt x="111" y="153"/>
                  </a:lnTo>
                  <a:lnTo>
                    <a:pt x="114" y="145"/>
                  </a:lnTo>
                  <a:lnTo>
                    <a:pt x="116" y="139"/>
                  </a:lnTo>
                  <a:lnTo>
                    <a:pt x="116" y="132"/>
                  </a:lnTo>
                  <a:lnTo>
                    <a:pt x="120" y="124"/>
                  </a:lnTo>
                  <a:lnTo>
                    <a:pt x="118" y="117"/>
                  </a:lnTo>
                  <a:lnTo>
                    <a:pt x="120" y="106"/>
                  </a:lnTo>
                  <a:lnTo>
                    <a:pt x="116" y="91"/>
                  </a:lnTo>
                  <a:lnTo>
                    <a:pt x="116" y="85"/>
                  </a:lnTo>
                  <a:lnTo>
                    <a:pt x="122" y="77"/>
                  </a:lnTo>
                  <a:lnTo>
                    <a:pt x="126" y="77"/>
                  </a:lnTo>
                  <a:lnTo>
                    <a:pt x="137" y="64"/>
                  </a:lnTo>
                  <a:lnTo>
                    <a:pt x="143" y="53"/>
                  </a:lnTo>
                  <a:lnTo>
                    <a:pt x="143" y="47"/>
                  </a:lnTo>
                  <a:lnTo>
                    <a:pt x="141" y="40"/>
                  </a:lnTo>
                  <a:lnTo>
                    <a:pt x="135" y="34"/>
                  </a:lnTo>
                  <a:lnTo>
                    <a:pt x="133" y="27"/>
                  </a:lnTo>
                  <a:lnTo>
                    <a:pt x="137" y="14"/>
                  </a:lnTo>
                  <a:lnTo>
                    <a:pt x="133" y="2"/>
                  </a:lnTo>
                  <a:lnTo>
                    <a:pt x="135" y="0"/>
                  </a:lnTo>
                  <a:lnTo>
                    <a:pt x="26" y="29"/>
                  </a:lnTo>
                  <a:lnTo>
                    <a:pt x="0" y="36"/>
                  </a:lnTo>
                  <a:lnTo>
                    <a:pt x="0" y="40"/>
                  </a:lnTo>
                  <a:lnTo>
                    <a:pt x="2" y="4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835" name="Group 834">
              <a:extLst>
                <a:ext uri="{FF2B5EF4-FFF2-40B4-BE49-F238E27FC236}">
                  <a16:creationId xmlns:a16="http://schemas.microsoft.com/office/drawing/2014/main" id="{079C76C5-7F44-5123-3540-4D1ADB9AD5BA}"/>
                </a:ext>
              </a:extLst>
            </p:cNvPr>
            <p:cNvGrpSpPr/>
            <p:nvPr/>
          </p:nvGrpSpPr>
          <p:grpSpPr>
            <a:xfrm>
              <a:off x="7974695" y="4130041"/>
              <a:ext cx="1294036" cy="535597"/>
              <a:chOff x="4196096" y="2578593"/>
              <a:chExt cx="720518" cy="298238"/>
            </a:xfrm>
            <a:grpFill/>
          </p:grpSpPr>
          <p:sp>
            <p:nvSpPr>
              <p:cNvPr id="1139" name="Freeform 5">
                <a:extLst>
                  <a:ext uri="{FF2B5EF4-FFF2-40B4-BE49-F238E27FC236}">
                    <a16:creationId xmlns:a16="http://schemas.microsoft.com/office/drawing/2014/main" id="{AEEC99C4-6BEE-3316-3A2F-AD70B5D6B8F1}"/>
                  </a:ext>
                </a:extLst>
              </p:cNvPr>
              <p:cNvSpPr>
                <a:spLocks/>
              </p:cNvSpPr>
              <p:nvPr/>
            </p:nvSpPr>
            <p:spPr bwMode="auto">
              <a:xfrm>
                <a:off x="4793645" y="2624811"/>
                <a:ext cx="3843" cy="4360"/>
              </a:xfrm>
              <a:custGeom>
                <a:avLst/>
                <a:gdLst>
                  <a:gd name="T0" fmla="*/ 0 w 4"/>
                  <a:gd name="T1" fmla="*/ 0 h 5"/>
                  <a:gd name="T2" fmla="*/ 4 w 4"/>
                  <a:gd name="T3" fmla="*/ 5 h 5"/>
                  <a:gd name="T4" fmla="*/ 4 w 4"/>
                  <a:gd name="T5" fmla="*/ 3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4" y="3"/>
                    </a:lnTo>
                    <a:lnTo>
                      <a:pt x="0"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0" name="Freeform 55">
                <a:extLst>
                  <a:ext uri="{FF2B5EF4-FFF2-40B4-BE49-F238E27FC236}">
                    <a16:creationId xmlns:a16="http://schemas.microsoft.com/office/drawing/2014/main" id="{EB7289F6-4A04-8093-DC87-92446F79B1CC}"/>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1" name="Freeform 56">
                <a:extLst>
                  <a:ext uri="{FF2B5EF4-FFF2-40B4-BE49-F238E27FC236}">
                    <a16:creationId xmlns:a16="http://schemas.microsoft.com/office/drawing/2014/main" id="{CA08CE75-3548-A30B-DF29-FDCB833D4589}"/>
                  </a:ext>
                </a:extLst>
              </p:cNvPr>
              <p:cNvSpPr>
                <a:spLocks/>
              </p:cNvSpPr>
              <p:nvPr/>
            </p:nvSpPr>
            <p:spPr bwMode="auto">
              <a:xfrm>
                <a:off x="4762903" y="2800091"/>
                <a:ext cx="18253" cy="17441"/>
              </a:xfrm>
              <a:custGeom>
                <a:avLst/>
                <a:gdLst>
                  <a:gd name="T0" fmla="*/ 17 w 19"/>
                  <a:gd name="T1" fmla="*/ 0 h 20"/>
                  <a:gd name="T2" fmla="*/ 11 w 19"/>
                  <a:gd name="T3" fmla="*/ 5 h 20"/>
                  <a:gd name="T4" fmla="*/ 4 w 19"/>
                  <a:gd name="T5" fmla="*/ 13 h 20"/>
                  <a:gd name="T6" fmla="*/ 0 w 19"/>
                  <a:gd name="T7" fmla="*/ 20 h 20"/>
                  <a:gd name="T8" fmla="*/ 6 w 19"/>
                  <a:gd name="T9" fmla="*/ 13 h 20"/>
                  <a:gd name="T10" fmla="*/ 19 w 19"/>
                  <a:gd name="T11" fmla="*/ 0 h 20"/>
                  <a:gd name="T12" fmla="*/ 17 w 19"/>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9" h="20">
                    <a:moveTo>
                      <a:pt x="17" y="0"/>
                    </a:moveTo>
                    <a:lnTo>
                      <a:pt x="11" y="5"/>
                    </a:lnTo>
                    <a:lnTo>
                      <a:pt x="4" y="13"/>
                    </a:lnTo>
                    <a:lnTo>
                      <a:pt x="0" y="20"/>
                    </a:lnTo>
                    <a:lnTo>
                      <a:pt x="6" y="13"/>
                    </a:lnTo>
                    <a:lnTo>
                      <a:pt x="19" y="0"/>
                    </a:lnTo>
                    <a:lnTo>
                      <a:pt x="1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2" name="Freeform 57">
                <a:extLst>
                  <a:ext uri="{FF2B5EF4-FFF2-40B4-BE49-F238E27FC236}">
                    <a16:creationId xmlns:a16="http://schemas.microsoft.com/office/drawing/2014/main" id="{96FF709B-6524-B899-7E2D-406A8918429F}"/>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3" name="Freeform 58">
                <a:extLst>
                  <a:ext uri="{FF2B5EF4-FFF2-40B4-BE49-F238E27FC236}">
                    <a16:creationId xmlns:a16="http://schemas.microsoft.com/office/drawing/2014/main" id="{73B79B9A-DB55-E0D4-5866-795F2D1181A3}"/>
                  </a:ext>
                </a:extLst>
              </p:cNvPr>
              <p:cNvSpPr>
                <a:spLocks/>
              </p:cNvSpPr>
              <p:nvPr/>
            </p:nvSpPr>
            <p:spPr bwMode="auto">
              <a:xfrm>
                <a:off x="4804212" y="2773930"/>
                <a:ext cx="27860" cy="7848"/>
              </a:xfrm>
              <a:custGeom>
                <a:avLst/>
                <a:gdLst>
                  <a:gd name="T0" fmla="*/ 29 w 29"/>
                  <a:gd name="T1" fmla="*/ 0 h 9"/>
                  <a:gd name="T2" fmla="*/ 27 w 29"/>
                  <a:gd name="T3" fmla="*/ 0 h 9"/>
                  <a:gd name="T4" fmla="*/ 19 w 29"/>
                  <a:gd name="T5" fmla="*/ 0 h 9"/>
                  <a:gd name="T6" fmla="*/ 6 w 29"/>
                  <a:gd name="T7" fmla="*/ 5 h 9"/>
                  <a:gd name="T8" fmla="*/ 0 w 29"/>
                  <a:gd name="T9" fmla="*/ 9 h 9"/>
                  <a:gd name="T10" fmla="*/ 15 w 29"/>
                  <a:gd name="T11" fmla="*/ 3 h 9"/>
                  <a:gd name="T12" fmla="*/ 29 w 29"/>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29" h="9">
                    <a:moveTo>
                      <a:pt x="29" y="0"/>
                    </a:moveTo>
                    <a:lnTo>
                      <a:pt x="27" y="0"/>
                    </a:lnTo>
                    <a:lnTo>
                      <a:pt x="19" y="0"/>
                    </a:lnTo>
                    <a:lnTo>
                      <a:pt x="6" y="5"/>
                    </a:lnTo>
                    <a:lnTo>
                      <a:pt x="0" y="9"/>
                    </a:lnTo>
                    <a:lnTo>
                      <a:pt x="15" y="3"/>
                    </a:lnTo>
                    <a:lnTo>
                      <a:pt x="2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4" name="Freeform 59">
                <a:extLst>
                  <a:ext uri="{FF2B5EF4-FFF2-40B4-BE49-F238E27FC236}">
                    <a16:creationId xmlns:a16="http://schemas.microsoft.com/office/drawing/2014/main" id="{A09E748A-FC15-801A-F61E-BCB32FD7EAB1}"/>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5" name="Freeform 60">
                <a:extLst>
                  <a:ext uri="{FF2B5EF4-FFF2-40B4-BE49-F238E27FC236}">
                    <a16:creationId xmlns:a16="http://schemas.microsoft.com/office/drawing/2014/main" id="{9B677C75-695A-1393-BD7C-6AD8D11AB7B3}"/>
                  </a:ext>
                </a:extLst>
              </p:cNvPr>
              <p:cNvSpPr>
                <a:spLocks/>
              </p:cNvSpPr>
              <p:nvPr/>
            </p:nvSpPr>
            <p:spPr bwMode="auto">
              <a:xfrm>
                <a:off x="4848404" y="2746025"/>
                <a:ext cx="17292" cy="32266"/>
              </a:xfrm>
              <a:custGeom>
                <a:avLst/>
                <a:gdLst>
                  <a:gd name="T0" fmla="*/ 18 w 18"/>
                  <a:gd name="T1" fmla="*/ 0 h 37"/>
                  <a:gd name="T2" fmla="*/ 11 w 18"/>
                  <a:gd name="T3" fmla="*/ 7 h 37"/>
                  <a:gd name="T4" fmla="*/ 7 w 18"/>
                  <a:gd name="T5" fmla="*/ 13 h 37"/>
                  <a:gd name="T6" fmla="*/ 5 w 18"/>
                  <a:gd name="T7" fmla="*/ 20 h 37"/>
                  <a:gd name="T8" fmla="*/ 0 w 18"/>
                  <a:gd name="T9" fmla="*/ 37 h 37"/>
                  <a:gd name="T10" fmla="*/ 7 w 18"/>
                  <a:gd name="T11" fmla="*/ 15 h 37"/>
                  <a:gd name="T12" fmla="*/ 18 w 18"/>
                  <a:gd name="T13" fmla="*/ 0 h 37"/>
                </a:gdLst>
                <a:ahLst/>
                <a:cxnLst>
                  <a:cxn ang="0">
                    <a:pos x="T0" y="T1"/>
                  </a:cxn>
                  <a:cxn ang="0">
                    <a:pos x="T2" y="T3"/>
                  </a:cxn>
                  <a:cxn ang="0">
                    <a:pos x="T4" y="T5"/>
                  </a:cxn>
                  <a:cxn ang="0">
                    <a:pos x="T6" y="T7"/>
                  </a:cxn>
                  <a:cxn ang="0">
                    <a:pos x="T8" y="T9"/>
                  </a:cxn>
                  <a:cxn ang="0">
                    <a:pos x="T10" y="T11"/>
                  </a:cxn>
                  <a:cxn ang="0">
                    <a:pos x="T12" y="T13"/>
                  </a:cxn>
                </a:cxnLst>
                <a:rect l="0" t="0" r="r" b="b"/>
                <a:pathLst>
                  <a:path w="18" h="37">
                    <a:moveTo>
                      <a:pt x="18" y="0"/>
                    </a:moveTo>
                    <a:lnTo>
                      <a:pt x="11" y="7"/>
                    </a:lnTo>
                    <a:lnTo>
                      <a:pt x="7" y="13"/>
                    </a:lnTo>
                    <a:lnTo>
                      <a:pt x="5" y="20"/>
                    </a:lnTo>
                    <a:lnTo>
                      <a:pt x="0" y="37"/>
                    </a:lnTo>
                    <a:lnTo>
                      <a:pt x="7" y="15"/>
                    </a:lnTo>
                    <a:lnTo>
                      <a:pt x="18"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6" name="Freeform 61">
                <a:extLst>
                  <a:ext uri="{FF2B5EF4-FFF2-40B4-BE49-F238E27FC236}">
                    <a16:creationId xmlns:a16="http://schemas.microsoft.com/office/drawing/2014/main" id="{6403AE35-6920-830E-EE26-41156B526499}"/>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7" name="Freeform 62">
                <a:extLst>
                  <a:ext uri="{FF2B5EF4-FFF2-40B4-BE49-F238E27FC236}">
                    <a16:creationId xmlns:a16="http://schemas.microsoft.com/office/drawing/2014/main" id="{5E67224A-9135-D047-714D-80B2BA6FE8F1}"/>
                  </a:ext>
                </a:extLst>
              </p:cNvPr>
              <p:cNvSpPr>
                <a:spLocks/>
              </p:cNvSpPr>
              <p:nvPr/>
            </p:nvSpPr>
            <p:spPr bwMode="auto">
              <a:xfrm>
                <a:off x="4871461" y="2731200"/>
                <a:ext cx="5764" cy="4360"/>
              </a:xfrm>
              <a:custGeom>
                <a:avLst/>
                <a:gdLst>
                  <a:gd name="T0" fmla="*/ 0 w 6"/>
                  <a:gd name="T1" fmla="*/ 5 h 5"/>
                  <a:gd name="T2" fmla="*/ 6 w 6"/>
                  <a:gd name="T3" fmla="*/ 0 h 5"/>
                  <a:gd name="T4" fmla="*/ 4 w 6"/>
                  <a:gd name="T5" fmla="*/ 0 h 5"/>
                  <a:gd name="T6" fmla="*/ 0 w 6"/>
                  <a:gd name="T7" fmla="*/ 5 h 5"/>
                </a:gdLst>
                <a:ahLst/>
                <a:cxnLst>
                  <a:cxn ang="0">
                    <a:pos x="T0" y="T1"/>
                  </a:cxn>
                  <a:cxn ang="0">
                    <a:pos x="T2" y="T3"/>
                  </a:cxn>
                  <a:cxn ang="0">
                    <a:pos x="T4" y="T5"/>
                  </a:cxn>
                  <a:cxn ang="0">
                    <a:pos x="T6" y="T7"/>
                  </a:cxn>
                </a:cxnLst>
                <a:rect l="0" t="0" r="r" b="b"/>
                <a:pathLst>
                  <a:path w="6" h="5">
                    <a:moveTo>
                      <a:pt x="0" y="5"/>
                    </a:moveTo>
                    <a:lnTo>
                      <a:pt x="6" y="0"/>
                    </a:lnTo>
                    <a:lnTo>
                      <a:pt x="4" y="0"/>
                    </a:lnTo>
                    <a:lnTo>
                      <a:pt x="0" y="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8" name="Freeform 63">
                <a:extLst>
                  <a:ext uri="{FF2B5EF4-FFF2-40B4-BE49-F238E27FC236}">
                    <a16:creationId xmlns:a16="http://schemas.microsoft.com/office/drawing/2014/main" id="{8071A146-1A6F-B6F5-C192-B1D76B0EDCAB}"/>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49" name="Freeform 64">
                <a:extLst>
                  <a:ext uri="{FF2B5EF4-FFF2-40B4-BE49-F238E27FC236}">
                    <a16:creationId xmlns:a16="http://schemas.microsoft.com/office/drawing/2014/main" id="{C227859F-0F75-5524-89BB-18C135B27283}"/>
                  </a:ext>
                </a:extLst>
              </p:cNvPr>
              <p:cNvSpPr>
                <a:spLocks/>
              </p:cNvSpPr>
              <p:nvPr/>
            </p:nvSpPr>
            <p:spPr bwMode="auto">
              <a:xfrm>
                <a:off x="4882028" y="2712887"/>
                <a:ext cx="12489" cy="11337"/>
              </a:xfrm>
              <a:custGeom>
                <a:avLst/>
                <a:gdLst>
                  <a:gd name="T0" fmla="*/ 13 w 13"/>
                  <a:gd name="T1" fmla="*/ 0 h 13"/>
                  <a:gd name="T2" fmla="*/ 13 w 13"/>
                  <a:gd name="T3" fmla="*/ 2 h 13"/>
                  <a:gd name="T4" fmla="*/ 6 w 13"/>
                  <a:gd name="T5" fmla="*/ 8 h 13"/>
                  <a:gd name="T6" fmla="*/ 0 w 13"/>
                  <a:gd name="T7" fmla="*/ 13 h 13"/>
                  <a:gd name="T8" fmla="*/ 13 w 13"/>
                  <a:gd name="T9" fmla="*/ 2 h 13"/>
                  <a:gd name="T10" fmla="*/ 13 w 13"/>
                  <a:gd name="T11" fmla="*/ 0 h 13"/>
                </a:gdLst>
                <a:ahLst/>
                <a:cxnLst>
                  <a:cxn ang="0">
                    <a:pos x="T0" y="T1"/>
                  </a:cxn>
                  <a:cxn ang="0">
                    <a:pos x="T2" y="T3"/>
                  </a:cxn>
                  <a:cxn ang="0">
                    <a:pos x="T4" y="T5"/>
                  </a:cxn>
                  <a:cxn ang="0">
                    <a:pos x="T6" y="T7"/>
                  </a:cxn>
                  <a:cxn ang="0">
                    <a:pos x="T8" y="T9"/>
                  </a:cxn>
                  <a:cxn ang="0">
                    <a:pos x="T10" y="T11"/>
                  </a:cxn>
                </a:cxnLst>
                <a:rect l="0" t="0" r="r" b="b"/>
                <a:pathLst>
                  <a:path w="13" h="13">
                    <a:moveTo>
                      <a:pt x="13" y="0"/>
                    </a:moveTo>
                    <a:lnTo>
                      <a:pt x="13" y="2"/>
                    </a:lnTo>
                    <a:lnTo>
                      <a:pt x="6" y="8"/>
                    </a:lnTo>
                    <a:lnTo>
                      <a:pt x="0" y="13"/>
                    </a:lnTo>
                    <a:lnTo>
                      <a:pt x="13" y="2"/>
                    </a:lnTo>
                    <a:lnTo>
                      <a:pt x="13"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0" name="Freeform 65">
                <a:extLst>
                  <a:ext uri="{FF2B5EF4-FFF2-40B4-BE49-F238E27FC236}">
                    <a16:creationId xmlns:a16="http://schemas.microsoft.com/office/drawing/2014/main" id="{0A03B396-4E4B-E972-164C-2426DFAFE444}"/>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1" name="Freeform 66">
                <a:extLst>
                  <a:ext uri="{FF2B5EF4-FFF2-40B4-BE49-F238E27FC236}">
                    <a16:creationId xmlns:a16="http://schemas.microsoft.com/office/drawing/2014/main" id="{42A9B142-A0C9-3967-93D4-18D2628BD2B5}"/>
                  </a:ext>
                </a:extLst>
              </p:cNvPr>
              <p:cNvSpPr>
                <a:spLocks/>
              </p:cNvSpPr>
              <p:nvPr/>
            </p:nvSpPr>
            <p:spPr bwMode="auto">
              <a:xfrm>
                <a:off x="4906046" y="2655333"/>
                <a:ext cx="10568" cy="53194"/>
              </a:xfrm>
              <a:custGeom>
                <a:avLst/>
                <a:gdLst>
                  <a:gd name="T0" fmla="*/ 0 w 11"/>
                  <a:gd name="T1" fmla="*/ 61 h 61"/>
                  <a:gd name="T2" fmla="*/ 2 w 11"/>
                  <a:gd name="T3" fmla="*/ 61 h 61"/>
                  <a:gd name="T4" fmla="*/ 9 w 11"/>
                  <a:gd name="T5" fmla="*/ 57 h 61"/>
                  <a:gd name="T6" fmla="*/ 11 w 11"/>
                  <a:gd name="T7" fmla="*/ 44 h 61"/>
                  <a:gd name="T8" fmla="*/ 9 w 11"/>
                  <a:gd name="T9" fmla="*/ 23 h 61"/>
                  <a:gd name="T10" fmla="*/ 7 w 11"/>
                  <a:gd name="T11" fmla="*/ 15 h 61"/>
                  <a:gd name="T12" fmla="*/ 2 w 11"/>
                  <a:gd name="T13" fmla="*/ 0 h 61"/>
                  <a:gd name="T14" fmla="*/ 2 w 11"/>
                  <a:gd name="T15" fmla="*/ 8 h 61"/>
                  <a:gd name="T16" fmla="*/ 5 w 11"/>
                  <a:gd name="T17" fmla="*/ 15 h 61"/>
                  <a:gd name="T18" fmla="*/ 7 w 11"/>
                  <a:gd name="T19" fmla="*/ 21 h 61"/>
                  <a:gd name="T20" fmla="*/ 9 w 11"/>
                  <a:gd name="T21" fmla="*/ 47 h 61"/>
                  <a:gd name="T22" fmla="*/ 5 w 11"/>
                  <a:gd name="T23" fmla="*/ 55 h 61"/>
                  <a:gd name="T24" fmla="*/ 0 w 11"/>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61">
                    <a:moveTo>
                      <a:pt x="0" y="61"/>
                    </a:moveTo>
                    <a:lnTo>
                      <a:pt x="2" y="61"/>
                    </a:lnTo>
                    <a:lnTo>
                      <a:pt x="9" y="57"/>
                    </a:lnTo>
                    <a:lnTo>
                      <a:pt x="11" y="44"/>
                    </a:lnTo>
                    <a:lnTo>
                      <a:pt x="9" y="23"/>
                    </a:lnTo>
                    <a:lnTo>
                      <a:pt x="7" y="15"/>
                    </a:lnTo>
                    <a:lnTo>
                      <a:pt x="2" y="0"/>
                    </a:lnTo>
                    <a:lnTo>
                      <a:pt x="2" y="8"/>
                    </a:lnTo>
                    <a:lnTo>
                      <a:pt x="5" y="15"/>
                    </a:lnTo>
                    <a:lnTo>
                      <a:pt x="7" y="21"/>
                    </a:lnTo>
                    <a:lnTo>
                      <a:pt x="9" y="47"/>
                    </a:lnTo>
                    <a:lnTo>
                      <a:pt x="5" y="55"/>
                    </a:lnTo>
                    <a:lnTo>
                      <a:pt x="0" y="61"/>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2" name="Freeform 120">
                <a:extLst>
                  <a:ext uri="{FF2B5EF4-FFF2-40B4-BE49-F238E27FC236}">
                    <a16:creationId xmlns:a16="http://schemas.microsoft.com/office/drawing/2014/main" id="{6B2E2937-CAC5-A1DE-5D4A-1510AA0EC56F}"/>
                  </a:ext>
                </a:extLst>
              </p:cNvPr>
              <p:cNvSpPr>
                <a:spLocks/>
              </p:cNvSpPr>
              <p:nvPr/>
            </p:nvSpPr>
            <p:spPr bwMode="auto">
              <a:xfrm>
                <a:off x="4196096" y="2591674"/>
                <a:ext cx="693618" cy="285157"/>
              </a:xfrm>
              <a:custGeom>
                <a:avLst/>
                <a:gdLst>
                  <a:gd name="T0" fmla="*/ 216 w 722"/>
                  <a:gd name="T1" fmla="*/ 85 h 327"/>
                  <a:gd name="T2" fmla="*/ 197 w 722"/>
                  <a:gd name="T3" fmla="*/ 113 h 327"/>
                  <a:gd name="T4" fmla="*/ 173 w 722"/>
                  <a:gd name="T5" fmla="*/ 145 h 327"/>
                  <a:gd name="T6" fmla="*/ 145 w 722"/>
                  <a:gd name="T7" fmla="*/ 156 h 327"/>
                  <a:gd name="T8" fmla="*/ 120 w 722"/>
                  <a:gd name="T9" fmla="*/ 162 h 327"/>
                  <a:gd name="T10" fmla="*/ 105 w 722"/>
                  <a:gd name="T11" fmla="*/ 184 h 327"/>
                  <a:gd name="T12" fmla="*/ 62 w 722"/>
                  <a:gd name="T13" fmla="*/ 218 h 327"/>
                  <a:gd name="T14" fmla="*/ 22 w 722"/>
                  <a:gd name="T15" fmla="*/ 237 h 327"/>
                  <a:gd name="T16" fmla="*/ 0 w 722"/>
                  <a:gd name="T17" fmla="*/ 263 h 327"/>
                  <a:gd name="T18" fmla="*/ 133 w 722"/>
                  <a:gd name="T19" fmla="*/ 263 h 327"/>
                  <a:gd name="T20" fmla="*/ 173 w 722"/>
                  <a:gd name="T21" fmla="*/ 243 h 327"/>
                  <a:gd name="T22" fmla="*/ 291 w 722"/>
                  <a:gd name="T23" fmla="*/ 235 h 327"/>
                  <a:gd name="T24" fmla="*/ 308 w 722"/>
                  <a:gd name="T25" fmla="*/ 261 h 327"/>
                  <a:gd name="T26" fmla="*/ 522 w 722"/>
                  <a:gd name="T27" fmla="*/ 327 h 327"/>
                  <a:gd name="T28" fmla="*/ 568 w 722"/>
                  <a:gd name="T29" fmla="*/ 314 h 327"/>
                  <a:gd name="T30" fmla="*/ 569 w 722"/>
                  <a:gd name="T31" fmla="*/ 291 h 327"/>
                  <a:gd name="T32" fmla="*/ 581 w 722"/>
                  <a:gd name="T33" fmla="*/ 267 h 327"/>
                  <a:gd name="T34" fmla="*/ 605 w 722"/>
                  <a:gd name="T35" fmla="*/ 228 h 327"/>
                  <a:gd name="T36" fmla="*/ 611 w 722"/>
                  <a:gd name="T37" fmla="*/ 235 h 327"/>
                  <a:gd name="T38" fmla="*/ 632 w 722"/>
                  <a:gd name="T39" fmla="*/ 216 h 327"/>
                  <a:gd name="T40" fmla="*/ 662 w 722"/>
                  <a:gd name="T41" fmla="*/ 197 h 327"/>
                  <a:gd name="T42" fmla="*/ 677 w 722"/>
                  <a:gd name="T43" fmla="*/ 201 h 327"/>
                  <a:gd name="T44" fmla="*/ 688 w 722"/>
                  <a:gd name="T45" fmla="*/ 169 h 327"/>
                  <a:gd name="T46" fmla="*/ 679 w 722"/>
                  <a:gd name="T47" fmla="*/ 171 h 327"/>
                  <a:gd name="T48" fmla="*/ 669 w 722"/>
                  <a:gd name="T49" fmla="*/ 173 h 327"/>
                  <a:gd name="T50" fmla="*/ 635 w 722"/>
                  <a:gd name="T51" fmla="*/ 184 h 327"/>
                  <a:gd name="T52" fmla="*/ 632 w 722"/>
                  <a:gd name="T53" fmla="*/ 173 h 327"/>
                  <a:gd name="T54" fmla="*/ 663 w 722"/>
                  <a:gd name="T55" fmla="*/ 164 h 327"/>
                  <a:gd name="T56" fmla="*/ 665 w 722"/>
                  <a:gd name="T57" fmla="*/ 152 h 327"/>
                  <a:gd name="T58" fmla="*/ 616 w 722"/>
                  <a:gd name="T59" fmla="*/ 132 h 327"/>
                  <a:gd name="T60" fmla="*/ 643 w 722"/>
                  <a:gd name="T61" fmla="*/ 132 h 327"/>
                  <a:gd name="T62" fmla="*/ 650 w 722"/>
                  <a:gd name="T63" fmla="*/ 117 h 327"/>
                  <a:gd name="T64" fmla="*/ 667 w 722"/>
                  <a:gd name="T65" fmla="*/ 130 h 327"/>
                  <a:gd name="T66" fmla="*/ 694 w 722"/>
                  <a:gd name="T67" fmla="*/ 130 h 327"/>
                  <a:gd name="T68" fmla="*/ 716 w 722"/>
                  <a:gd name="T69" fmla="*/ 98 h 327"/>
                  <a:gd name="T70" fmla="*/ 714 w 722"/>
                  <a:gd name="T71" fmla="*/ 64 h 327"/>
                  <a:gd name="T72" fmla="*/ 695 w 722"/>
                  <a:gd name="T73" fmla="*/ 68 h 327"/>
                  <a:gd name="T74" fmla="*/ 688 w 722"/>
                  <a:gd name="T75" fmla="*/ 92 h 327"/>
                  <a:gd name="T76" fmla="*/ 690 w 722"/>
                  <a:gd name="T77" fmla="*/ 68 h 327"/>
                  <a:gd name="T78" fmla="*/ 669 w 722"/>
                  <a:gd name="T79" fmla="*/ 71 h 327"/>
                  <a:gd name="T80" fmla="*/ 635 w 722"/>
                  <a:gd name="T81" fmla="*/ 77 h 327"/>
                  <a:gd name="T82" fmla="*/ 622 w 722"/>
                  <a:gd name="T83" fmla="*/ 49 h 327"/>
                  <a:gd name="T84" fmla="*/ 626 w 722"/>
                  <a:gd name="T85" fmla="*/ 43 h 327"/>
                  <a:gd name="T86" fmla="*/ 639 w 722"/>
                  <a:gd name="T87" fmla="*/ 64 h 327"/>
                  <a:gd name="T88" fmla="*/ 662 w 722"/>
                  <a:gd name="T89" fmla="*/ 49 h 327"/>
                  <a:gd name="T90" fmla="*/ 679 w 722"/>
                  <a:gd name="T91" fmla="*/ 45 h 327"/>
                  <a:gd name="T92" fmla="*/ 673 w 722"/>
                  <a:gd name="T93" fmla="*/ 30 h 327"/>
                  <a:gd name="T94" fmla="*/ 684 w 722"/>
                  <a:gd name="T95" fmla="*/ 25 h 327"/>
                  <a:gd name="T96" fmla="*/ 690 w 722"/>
                  <a:gd name="T97" fmla="*/ 17 h 327"/>
                  <a:gd name="T98" fmla="*/ 675 w 722"/>
                  <a:gd name="T99"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2" h="327">
                    <a:moveTo>
                      <a:pt x="498" y="38"/>
                    </a:moveTo>
                    <a:lnTo>
                      <a:pt x="310" y="71"/>
                    </a:lnTo>
                    <a:lnTo>
                      <a:pt x="242" y="83"/>
                    </a:lnTo>
                    <a:lnTo>
                      <a:pt x="216" y="85"/>
                    </a:lnTo>
                    <a:lnTo>
                      <a:pt x="201" y="85"/>
                    </a:lnTo>
                    <a:lnTo>
                      <a:pt x="199" y="94"/>
                    </a:lnTo>
                    <a:lnTo>
                      <a:pt x="199" y="102"/>
                    </a:lnTo>
                    <a:lnTo>
                      <a:pt x="197" y="113"/>
                    </a:lnTo>
                    <a:lnTo>
                      <a:pt x="190" y="117"/>
                    </a:lnTo>
                    <a:lnTo>
                      <a:pt x="184" y="122"/>
                    </a:lnTo>
                    <a:lnTo>
                      <a:pt x="178" y="137"/>
                    </a:lnTo>
                    <a:lnTo>
                      <a:pt x="173" y="145"/>
                    </a:lnTo>
                    <a:lnTo>
                      <a:pt x="167" y="139"/>
                    </a:lnTo>
                    <a:lnTo>
                      <a:pt x="154" y="145"/>
                    </a:lnTo>
                    <a:lnTo>
                      <a:pt x="147" y="150"/>
                    </a:lnTo>
                    <a:lnTo>
                      <a:pt x="145" y="156"/>
                    </a:lnTo>
                    <a:lnTo>
                      <a:pt x="137" y="164"/>
                    </a:lnTo>
                    <a:lnTo>
                      <a:pt x="133" y="164"/>
                    </a:lnTo>
                    <a:lnTo>
                      <a:pt x="126" y="158"/>
                    </a:lnTo>
                    <a:lnTo>
                      <a:pt x="120" y="162"/>
                    </a:lnTo>
                    <a:lnTo>
                      <a:pt x="116" y="165"/>
                    </a:lnTo>
                    <a:lnTo>
                      <a:pt x="116" y="171"/>
                    </a:lnTo>
                    <a:lnTo>
                      <a:pt x="109" y="169"/>
                    </a:lnTo>
                    <a:lnTo>
                      <a:pt x="105" y="184"/>
                    </a:lnTo>
                    <a:lnTo>
                      <a:pt x="101" y="190"/>
                    </a:lnTo>
                    <a:lnTo>
                      <a:pt x="96" y="190"/>
                    </a:lnTo>
                    <a:lnTo>
                      <a:pt x="83" y="199"/>
                    </a:lnTo>
                    <a:lnTo>
                      <a:pt x="62" y="218"/>
                    </a:lnTo>
                    <a:lnTo>
                      <a:pt x="56" y="222"/>
                    </a:lnTo>
                    <a:lnTo>
                      <a:pt x="43" y="222"/>
                    </a:lnTo>
                    <a:lnTo>
                      <a:pt x="28" y="229"/>
                    </a:lnTo>
                    <a:lnTo>
                      <a:pt x="22" y="237"/>
                    </a:lnTo>
                    <a:lnTo>
                      <a:pt x="21" y="244"/>
                    </a:lnTo>
                    <a:lnTo>
                      <a:pt x="19" y="254"/>
                    </a:lnTo>
                    <a:lnTo>
                      <a:pt x="13" y="259"/>
                    </a:lnTo>
                    <a:lnTo>
                      <a:pt x="0" y="263"/>
                    </a:lnTo>
                    <a:lnTo>
                      <a:pt x="0" y="291"/>
                    </a:lnTo>
                    <a:lnTo>
                      <a:pt x="105" y="275"/>
                    </a:lnTo>
                    <a:lnTo>
                      <a:pt x="128" y="263"/>
                    </a:lnTo>
                    <a:lnTo>
                      <a:pt x="133" y="263"/>
                    </a:lnTo>
                    <a:lnTo>
                      <a:pt x="145" y="254"/>
                    </a:lnTo>
                    <a:lnTo>
                      <a:pt x="160" y="248"/>
                    </a:lnTo>
                    <a:lnTo>
                      <a:pt x="165" y="244"/>
                    </a:lnTo>
                    <a:lnTo>
                      <a:pt x="173" y="243"/>
                    </a:lnTo>
                    <a:lnTo>
                      <a:pt x="250" y="233"/>
                    </a:lnTo>
                    <a:lnTo>
                      <a:pt x="278" y="231"/>
                    </a:lnTo>
                    <a:lnTo>
                      <a:pt x="286" y="239"/>
                    </a:lnTo>
                    <a:lnTo>
                      <a:pt x="291" y="235"/>
                    </a:lnTo>
                    <a:lnTo>
                      <a:pt x="303" y="246"/>
                    </a:lnTo>
                    <a:lnTo>
                      <a:pt x="306" y="254"/>
                    </a:lnTo>
                    <a:lnTo>
                      <a:pt x="306" y="259"/>
                    </a:lnTo>
                    <a:lnTo>
                      <a:pt x="308" y="261"/>
                    </a:lnTo>
                    <a:lnTo>
                      <a:pt x="404" y="246"/>
                    </a:lnTo>
                    <a:lnTo>
                      <a:pt x="515" y="325"/>
                    </a:lnTo>
                    <a:lnTo>
                      <a:pt x="519" y="327"/>
                    </a:lnTo>
                    <a:lnTo>
                      <a:pt x="522" y="327"/>
                    </a:lnTo>
                    <a:lnTo>
                      <a:pt x="536" y="322"/>
                    </a:lnTo>
                    <a:lnTo>
                      <a:pt x="549" y="318"/>
                    </a:lnTo>
                    <a:lnTo>
                      <a:pt x="560" y="318"/>
                    </a:lnTo>
                    <a:lnTo>
                      <a:pt x="568" y="314"/>
                    </a:lnTo>
                    <a:lnTo>
                      <a:pt x="569" y="299"/>
                    </a:lnTo>
                    <a:lnTo>
                      <a:pt x="564" y="286"/>
                    </a:lnTo>
                    <a:lnTo>
                      <a:pt x="566" y="286"/>
                    </a:lnTo>
                    <a:lnTo>
                      <a:pt x="569" y="291"/>
                    </a:lnTo>
                    <a:lnTo>
                      <a:pt x="573" y="308"/>
                    </a:lnTo>
                    <a:lnTo>
                      <a:pt x="573" y="288"/>
                    </a:lnTo>
                    <a:lnTo>
                      <a:pt x="575" y="280"/>
                    </a:lnTo>
                    <a:lnTo>
                      <a:pt x="581" y="267"/>
                    </a:lnTo>
                    <a:lnTo>
                      <a:pt x="590" y="254"/>
                    </a:lnTo>
                    <a:lnTo>
                      <a:pt x="605" y="241"/>
                    </a:lnTo>
                    <a:lnTo>
                      <a:pt x="601" y="233"/>
                    </a:lnTo>
                    <a:lnTo>
                      <a:pt x="605" y="228"/>
                    </a:lnTo>
                    <a:lnTo>
                      <a:pt x="601" y="222"/>
                    </a:lnTo>
                    <a:lnTo>
                      <a:pt x="609" y="226"/>
                    </a:lnTo>
                    <a:lnTo>
                      <a:pt x="603" y="231"/>
                    </a:lnTo>
                    <a:lnTo>
                      <a:pt x="611" y="235"/>
                    </a:lnTo>
                    <a:lnTo>
                      <a:pt x="613" y="233"/>
                    </a:lnTo>
                    <a:lnTo>
                      <a:pt x="618" y="226"/>
                    </a:lnTo>
                    <a:lnTo>
                      <a:pt x="624" y="212"/>
                    </a:lnTo>
                    <a:lnTo>
                      <a:pt x="632" y="216"/>
                    </a:lnTo>
                    <a:lnTo>
                      <a:pt x="648" y="207"/>
                    </a:lnTo>
                    <a:lnTo>
                      <a:pt x="654" y="207"/>
                    </a:lnTo>
                    <a:lnTo>
                      <a:pt x="656" y="203"/>
                    </a:lnTo>
                    <a:lnTo>
                      <a:pt x="662" y="197"/>
                    </a:lnTo>
                    <a:lnTo>
                      <a:pt x="663" y="205"/>
                    </a:lnTo>
                    <a:lnTo>
                      <a:pt x="667" y="197"/>
                    </a:lnTo>
                    <a:lnTo>
                      <a:pt x="675" y="201"/>
                    </a:lnTo>
                    <a:lnTo>
                      <a:pt x="677" y="201"/>
                    </a:lnTo>
                    <a:lnTo>
                      <a:pt x="682" y="188"/>
                    </a:lnTo>
                    <a:lnTo>
                      <a:pt x="688" y="181"/>
                    </a:lnTo>
                    <a:lnTo>
                      <a:pt x="692" y="175"/>
                    </a:lnTo>
                    <a:lnTo>
                      <a:pt x="688" y="169"/>
                    </a:lnTo>
                    <a:lnTo>
                      <a:pt x="686" y="169"/>
                    </a:lnTo>
                    <a:lnTo>
                      <a:pt x="682" y="177"/>
                    </a:lnTo>
                    <a:lnTo>
                      <a:pt x="677" y="179"/>
                    </a:lnTo>
                    <a:lnTo>
                      <a:pt x="679" y="171"/>
                    </a:lnTo>
                    <a:lnTo>
                      <a:pt x="675" y="165"/>
                    </a:lnTo>
                    <a:lnTo>
                      <a:pt x="673" y="171"/>
                    </a:lnTo>
                    <a:lnTo>
                      <a:pt x="673" y="173"/>
                    </a:lnTo>
                    <a:lnTo>
                      <a:pt x="669" y="173"/>
                    </a:lnTo>
                    <a:lnTo>
                      <a:pt x="671" y="181"/>
                    </a:lnTo>
                    <a:lnTo>
                      <a:pt x="663" y="177"/>
                    </a:lnTo>
                    <a:lnTo>
                      <a:pt x="650" y="186"/>
                    </a:lnTo>
                    <a:lnTo>
                      <a:pt x="635" y="184"/>
                    </a:lnTo>
                    <a:lnTo>
                      <a:pt x="624" y="173"/>
                    </a:lnTo>
                    <a:lnTo>
                      <a:pt x="618" y="167"/>
                    </a:lnTo>
                    <a:lnTo>
                      <a:pt x="626" y="171"/>
                    </a:lnTo>
                    <a:lnTo>
                      <a:pt x="632" y="173"/>
                    </a:lnTo>
                    <a:lnTo>
                      <a:pt x="641" y="179"/>
                    </a:lnTo>
                    <a:lnTo>
                      <a:pt x="648" y="181"/>
                    </a:lnTo>
                    <a:lnTo>
                      <a:pt x="652" y="177"/>
                    </a:lnTo>
                    <a:lnTo>
                      <a:pt x="663" y="164"/>
                    </a:lnTo>
                    <a:lnTo>
                      <a:pt x="663" y="156"/>
                    </a:lnTo>
                    <a:lnTo>
                      <a:pt x="656" y="158"/>
                    </a:lnTo>
                    <a:lnTo>
                      <a:pt x="658" y="152"/>
                    </a:lnTo>
                    <a:lnTo>
                      <a:pt x="665" y="152"/>
                    </a:lnTo>
                    <a:lnTo>
                      <a:pt x="669" y="145"/>
                    </a:lnTo>
                    <a:lnTo>
                      <a:pt x="654" y="139"/>
                    </a:lnTo>
                    <a:lnTo>
                      <a:pt x="647" y="139"/>
                    </a:lnTo>
                    <a:lnTo>
                      <a:pt x="616" y="132"/>
                    </a:lnTo>
                    <a:lnTo>
                      <a:pt x="615" y="128"/>
                    </a:lnTo>
                    <a:lnTo>
                      <a:pt x="615" y="128"/>
                    </a:lnTo>
                    <a:lnTo>
                      <a:pt x="630" y="132"/>
                    </a:lnTo>
                    <a:lnTo>
                      <a:pt x="643" y="132"/>
                    </a:lnTo>
                    <a:lnTo>
                      <a:pt x="650" y="130"/>
                    </a:lnTo>
                    <a:lnTo>
                      <a:pt x="654" y="130"/>
                    </a:lnTo>
                    <a:lnTo>
                      <a:pt x="652" y="124"/>
                    </a:lnTo>
                    <a:lnTo>
                      <a:pt x="650" y="117"/>
                    </a:lnTo>
                    <a:lnTo>
                      <a:pt x="658" y="117"/>
                    </a:lnTo>
                    <a:lnTo>
                      <a:pt x="654" y="120"/>
                    </a:lnTo>
                    <a:lnTo>
                      <a:pt x="660" y="128"/>
                    </a:lnTo>
                    <a:lnTo>
                      <a:pt x="667" y="130"/>
                    </a:lnTo>
                    <a:lnTo>
                      <a:pt x="669" y="122"/>
                    </a:lnTo>
                    <a:lnTo>
                      <a:pt x="673" y="128"/>
                    </a:lnTo>
                    <a:lnTo>
                      <a:pt x="679" y="130"/>
                    </a:lnTo>
                    <a:lnTo>
                      <a:pt x="694" y="130"/>
                    </a:lnTo>
                    <a:lnTo>
                      <a:pt x="699" y="124"/>
                    </a:lnTo>
                    <a:lnTo>
                      <a:pt x="709" y="103"/>
                    </a:lnTo>
                    <a:lnTo>
                      <a:pt x="709" y="96"/>
                    </a:lnTo>
                    <a:lnTo>
                      <a:pt x="716" y="98"/>
                    </a:lnTo>
                    <a:lnTo>
                      <a:pt x="722" y="92"/>
                    </a:lnTo>
                    <a:lnTo>
                      <a:pt x="720" y="85"/>
                    </a:lnTo>
                    <a:lnTo>
                      <a:pt x="718" y="71"/>
                    </a:lnTo>
                    <a:lnTo>
                      <a:pt x="714" y="64"/>
                    </a:lnTo>
                    <a:lnTo>
                      <a:pt x="707" y="58"/>
                    </a:lnTo>
                    <a:lnTo>
                      <a:pt x="707" y="62"/>
                    </a:lnTo>
                    <a:lnTo>
                      <a:pt x="707" y="68"/>
                    </a:lnTo>
                    <a:lnTo>
                      <a:pt x="695" y="68"/>
                    </a:lnTo>
                    <a:lnTo>
                      <a:pt x="695" y="75"/>
                    </a:lnTo>
                    <a:lnTo>
                      <a:pt x="697" y="88"/>
                    </a:lnTo>
                    <a:lnTo>
                      <a:pt x="692" y="96"/>
                    </a:lnTo>
                    <a:lnTo>
                      <a:pt x="688" y="92"/>
                    </a:lnTo>
                    <a:lnTo>
                      <a:pt x="694" y="85"/>
                    </a:lnTo>
                    <a:lnTo>
                      <a:pt x="686" y="83"/>
                    </a:lnTo>
                    <a:lnTo>
                      <a:pt x="690" y="75"/>
                    </a:lnTo>
                    <a:lnTo>
                      <a:pt x="690" y="68"/>
                    </a:lnTo>
                    <a:lnTo>
                      <a:pt x="688" y="62"/>
                    </a:lnTo>
                    <a:lnTo>
                      <a:pt x="682" y="60"/>
                    </a:lnTo>
                    <a:lnTo>
                      <a:pt x="671" y="64"/>
                    </a:lnTo>
                    <a:lnTo>
                      <a:pt x="669" y="71"/>
                    </a:lnTo>
                    <a:lnTo>
                      <a:pt x="656" y="68"/>
                    </a:lnTo>
                    <a:lnTo>
                      <a:pt x="648" y="73"/>
                    </a:lnTo>
                    <a:lnTo>
                      <a:pt x="641" y="75"/>
                    </a:lnTo>
                    <a:lnTo>
                      <a:pt x="635" y="77"/>
                    </a:lnTo>
                    <a:lnTo>
                      <a:pt x="633" y="70"/>
                    </a:lnTo>
                    <a:lnTo>
                      <a:pt x="628" y="62"/>
                    </a:lnTo>
                    <a:lnTo>
                      <a:pt x="624" y="56"/>
                    </a:lnTo>
                    <a:lnTo>
                      <a:pt x="622" y="49"/>
                    </a:lnTo>
                    <a:lnTo>
                      <a:pt x="626" y="43"/>
                    </a:lnTo>
                    <a:lnTo>
                      <a:pt x="622" y="38"/>
                    </a:lnTo>
                    <a:lnTo>
                      <a:pt x="626" y="41"/>
                    </a:lnTo>
                    <a:lnTo>
                      <a:pt x="626" y="43"/>
                    </a:lnTo>
                    <a:lnTo>
                      <a:pt x="626" y="45"/>
                    </a:lnTo>
                    <a:lnTo>
                      <a:pt x="626" y="51"/>
                    </a:lnTo>
                    <a:lnTo>
                      <a:pt x="632" y="64"/>
                    </a:lnTo>
                    <a:lnTo>
                      <a:pt x="639" y="64"/>
                    </a:lnTo>
                    <a:lnTo>
                      <a:pt x="647" y="68"/>
                    </a:lnTo>
                    <a:lnTo>
                      <a:pt x="662" y="55"/>
                    </a:lnTo>
                    <a:lnTo>
                      <a:pt x="654" y="49"/>
                    </a:lnTo>
                    <a:lnTo>
                      <a:pt x="662" y="49"/>
                    </a:lnTo>
                    <a:lnTo>
                      <a:pt x="671" y="51"/>
                    </a:lnTo>
                    <a:lnTo>
                      <a:pt x="665" y="45"/>
                    </a:lnTo>
                    <a:lnTo>
                      <a:pt x="673" y="47"/>
                    </a:lnTo>
                    <a:lnTo>
                      <a:pt x="679" y="45"/>
                    </a:lnTo>
                    <a:lnTo>
                      <a:pt x="679" y="40"/>
                    </a:lnTo>
                    <a:lnTo>
                      <a:pt x="673" y="34"/>
                    </a:lnTo>
                    <a:lnTo>
                      <a:pt x="665" y="30"/>
                    </a:lnTo>
                    <a:lnTo>
                      <a:pt x="673" y="30"/>
                    </a:lnTo>
                    <a:lnTo>
                      <a:pt x="686" y="38"/>
                    </a:lnTo>
                    <a:lnTo>
                      <a:pt x="695" y="38"/>
                    </a:lnTo>
                    <a:lnTo>
                      <a:pt x="688" y="32"/>
                    </a:lnTo>
                    <a:lnTo>
                      <a:pt x="684" y="25"/>
                    </a:lnTo>
                    <a:lnTo>
                      <a:pt x="697" y="36"/>
                    </a:lnTo>
                    <a:lnTo>
                      <a:pt x="703" y="45"/>
                    </a:lnTo>
                    <a:lnTo>
                      <a:pt x="703" y="38"/>
                    </a:lnTo>
                    <a:lnTo>
                      <a:pt x="690" y="17"/>
                    </a:lnTo>
                    <a:lnTo>
                      <a:pt x="690" y="15"/>
                    </a:lnTo>
                    <a:lnTo>
                      <a:pt x="682" y="13"/>
                    </a:lnTo>
                    <a:lnTo>
                      <a:pt x="677" y="6"/>
                    </a:lnTo>
                    <a:lnTo>
                      <a:pt x="675" y="0"/>
                    </a:lnTo>
                    <a:lnTo>
                      <a:pt x="592" y="19"/>
                    </a:lnTo>
                    <a:lnTo>
                      <a:pt x="498" y="3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3" name="Freeform 134">
                <a:extLst>
                  <a:ext uri="{FF2B5EF4-FFF2-40B4-BE49-F238E27FC236}">
                    <a16:creationId xmlns:a16="http://schemas.microsoft.com/office/drawing/2014/main" id="{345801C3-8DA2-E309-6D94-8E1A0A7553E9}"/>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4" name="Freeform 135">
                <a:extLst>
                  <a:ext uri="{FF2B5EF4-FFF2-40B4-BE49-F238E27FC236}">
                    <a16:creationId xmlns:a16="http://schemas.microsoft.com/office/drawing/2014/main" id="{5A80DF4B-0897-F479-6854-13B0572B67D9}"/>
                  </a:ext>
                </a:extLst>
              </p:cNvPr>
              <p:cNvSpPr>
                <a:spLocks/>
              </p:cNvSpPr>
              <p:nvPr/>
            </p:nvSpPr>
            <p:spPr bwMode="auto">
              <a:xfrm>
                <a:off x="4846483" y="2589930"/>
                <a:ext cx="8646" cy="6976"/>
              </a:xfrm>
              <a:custGeom>
                <a:avLst/>
                <a:gdLst>
                  <a:gd name="T0" fmla="*/ 7 w 9"/>
                  <a:gd name="T1" fmla="*/ 8 h 8"/>
                  <a:gd name="T2" fmla="*/ 9 w 9"/>
                  <a:gd name="T3" fmla="*/ 0 h 8"/>
                  <a:gd name="T4" fmla="*/ 3 w 9"/>
                  <a:gd name="T5" fmla="*/ 0 h 8"/>
                  <a:gd name="T6" fmla="*/ 0 w 9"/>
                  <a:gd name="T7" fmla="*/ 2 h 8"/>
                  <a:gd name="T8" fmla="*/ 7 w 9"/>
                  <a:gd name="T9" fmla="*/ 8 h 8"/>
                </a:gdLst>
                <a:ahLst/>
                <a:cxnLst>
                  <a:cxn ang="0">
                    <a:pos x="T0" y="T1"/>
                  </a:cxn>
                  <a:cxn ang="0">
                    <a:pos x="T2" y="T3"/>
                  </a:cxn>
                  <a:cxn ang="0">
                    <a:pos x="T4" y="T5"/>
                  </a:cxn>
                  <a:cxn ang="0">
                    <a:pos x="T6" y="T7"/>
                  </a:cxn>
                  <a:cxn ang="0">
                    <a:pos x="T8" y="T9"/>
                  </a:cxn>
                </a:cxnLst>
                <a:rect l="0" t="0" r="r" b="b"/>
                <a:pathLst>
                  <a:path w="9" h="8">
                    <a:moveTo>
                      <a:pt x="7" y="8"/>
                    </a:moveTo>
                    <a:lnTo>
                      <a:pt x="9" y="0"/>
                    </a:lnTo>
                    <a:lnTo>
                      <a:pt x="3" y="0"/>
                    </a:lnTo>
                    <a:lnTo>
                      <a:pt x="0" y="2"/>
                    </a:lnTo>
                    <a:lnTo>
                      <a:pt x="7"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5" name="Freeform 136">
                <a:extLst>
                  <a:ext uri="{FF2B5EF4-FFF2-40B4-BE49-F238E27FC236}">
                    <a16:creationId xmlns:a16="http://schemas.microsoft.com/office/drawing/2014/main" id="{BBFA13C4-CF19-0277-78D5-839C166FB6A6}"/>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6" name="Freeform 137">
                <a:extLst>
                  <a:ext uri="{FF2B5EF4-FFF2-40B4-BE49-F238E27FC236}">
                    <a16:creationId xmlns:a16="http://schemas.microsoft.com/office/drawing/2014/main" id="{24EDAD86-85C4-DD0E-A79A-5E8CB49FD263}"/>
                  </a:ext>
                </a:extLst>
              </p:cNvPr>
              <p:cNvSpPr>
                <a:spLocks/>
              </p:cNvSpPr>
              <p:nvPr/>
            </p:nvSpPr>
            <p:spPr bwMode="auto">
              <a:xfrm>
                <a:off x="4848404" y="2578593"/>
                <a:ext cx="8646" cy="11337"/>
              </a:xfrm>
              <a:custGeom>
                <a:avLst/>
                <a:gdLst>
                  <a:gd name="T0" fmla="*/ 0 w 9"/>
                  <a:gd name="T1" fmla="*/ 0 h 13"/>
                  <a:gd name="T2" fmla="*/ 0 w 9"/>
                  <a:gd name="T3" fmla="*/ 8 h 13"/>
                  <a:gd name="T4" fmla="*/ 1 w 9"/>
                  <a:gd name="T5" fmla="*/ 13 h 13"/>
                  <a:gd name="T6" fmla="*/ 9 w 9"/>
                  <a:gd name="T7" fmla="*/ 13 h 13"/>
                  <a:gd name="T8" fmla="*/ 5 w 9"/>
                  <a:gd name="T9" fmla="*/ 6 h 13"/>
                  <a:gd name="T10" fmla="*/ 0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0" y="0"/>
                    </a:moveTo>
                    <a:lnTo>
                      <a:pt x="0" y="8"/>
                    </a:lnTo>
                    <a:lnTo>
                      <a:pt x="1" y="13"/>
                    </a:lnTo>
                    <a:lnTo>
                      <a:pt x="9" y="13"/>
                    </a:lnTo>
                    <a:lnTo>
                      <a:pt x="5" y="6"/>
                    </a:lnTo>
                    <a:lnTo>
                      <a:pt x="0"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7" name="Freeform 138">
                <a:extLst>
                  <a:ext uri="{FF2B5EF4-FFF2-40B4-BE49-F238E27FC236}">
                    <a16:creationId xmlns:a16="http://schemas.microsoft.com/office/drawing/2014/main" id="{025278D0-1460-9D0E-3BC8-FFBBEC1EE446}"/>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58" name="Freeform 139">
                <a:extLst>
                  <a:ext uri="{FF2B5EF4-FFF2-40B4-BE49-F238E27FC236}">
                    <a16:creationId xmlns:a16="http://schemas.microsoft.com/office/drawing/2014/main" id="{A432E6DE-5B90-F004-F18C-4624317C030F}"/>
                  </a:ext>
                </a:extLst>
              </p:cNvPr>
              <p:cNvSpPr>
                <a:spLocks/>
              </p:cNvSpPr>
              <p:nvPr/>
            </p:nvSpPr>
            <p:spPr bwMode="auto">
              <a:xfrm>
                <a:off x="4857050" y="2588186"/>
                <a:ext cx="43231" cy="64531"/>
              </a:xfrm>
              <a:custGeom>
                <a:avLst/>
                <a:gdLst>
                  <a:gd name="T0" fmla="*/ 13 w 45"/>
                  <a:gd name="T1" fmla="*/ 29 h 74"/>
                  <a:gd name="T2" fmla="*/ 17 w 45"/>
                  <a:gd name="T3" fmla="*/ 34 h 74"/>
                  <a:gd name="T4" fmla="*/ 22 w 45"/>
                  <a:gd name="T5" fmla="*/ 47 h 74"/>
                  <a:gd name="T6" fmla="*/ 30 w 45"/>
                  <a:gd name="T7" fmla="*/ 53 h 74"/>
                  <a:gd name="T8" fmla="*/ 28 w 45"/>
                  <a:gd name="T9" fmla="*/ 57 h 74"/>
                  <a:gd name="T10" fmla="*/ 34 w 45"/>
                  <a:gd name="T11" fmla="*/ 59 h 74"/>
                  <a:gd name="T12" fmla="*/ 41 w 45"/>
                  <a:gd name="T13" fmla="*/ 66 h 74"/>
                  <a:gd name="T14" fmla="*/ 45 w 45"/>
                  <a:gd name="T15" fmla="*/ 74 h 74"/>
                  <a:gd name="T16" fmla="*/ 45 w 45"/>
                  <a:gd name="T17" fmla="*/ 72 h 74"/>
                  <a:gd name="T18" fmla="*/ 41 w 45"/>
                  <a:gd name="T19" fmla="*/ 64 h 74"/>
                  <a:gd name="T20" fmla="*/ 24 w 45"/>
                  <a:gd name="T21" fmla="*/ 44 h 74"/>
                  <a:gd name="T22" fmla="*/ 15 w 45"/>
                  <a:gd name="T23" fmla="*/ 30 h 74"/>
                  <a:gd name="T24" fmla="*/ 4 w 45"/>
                  <a:gd name="T25" fmla="*/ 2 h 74"/>
                  <a:gd name="T26" fmla="*/ 2 w 45"/>
                  <a:gd name="T27" fmla="*/ 0 h 74"/>
                  <a:gd name="T28" fmla="*/ 0 w 45"/>
                  <a:gd name="T29" fmla="*/ 2 h 74"/>
                  <a:gd name="T30" fmla="*/ 13 w 45"/>
                  <a:gd name="T3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74">
                    <a:moveTo>
                      <a:pt x="13" y="29"/>
                    </a:moveTo>
                    <a:lnTo>
                      <a:pt x="17" y="34"/>
                    </a:lnTo>
                    <a:lnTo>
                      <a:pt x="22" y="47"/>
                    </a:lnTo>
                    <a:lnTo>
                      <a:pt x="30" y="53"/>
                    </a:lnTo>
                    <a:lnTo>
                      <a:pt x="28" y="57"/>
                    </a:lnTo>
                    <a:lnTo>
                      <a:pt x="34" y="59"/>
                    </a:lnTo>
                    <a:lnTo>
                      <a:pt x="41" y="66"/>
                    </a:lnTo>
                    <a:lnTo>
                      <a:pt x="45" y="74"/>
                    </a:lnTo>
                    <a:lnTo>
                      <a:pt x="45" y="72"/>
                    </a:lnTo>
                    <a:lnTo>
                      <a:pt x="41" y="64"/>
                    </a:lnTo>
                    <a:lnTo>
                      <a:pt x="24" y="44"/>
                    </a:lnTo>
                    <a:lnTo>
                      <a:pt x="15" y="30"/>
                    </a:lnTo>
                    <a:lnTo>
                      <a:pt x="4" y="2"/>
                    </a:lnTo>
                    <a:lnTo>
                      <a:pt x="2" y="0"/>
                    </a:lnTo>
                    <a:lnTo>
                      <a:pt x="0" y="2"/>
                    </a:lnTo>
                    <a:lnTo>
                      <a:pt x="13" y="2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grpSp>
          <p:nvGrpSpPr>
            <p:cNvPr id="836" name="Group 835">
              <a:extLst>
                <a:ext uri="{FF2B5EF4-FFF2-40B4-BE49-F238E27FC236}">
                  <a16:creationId xmlns:a16="http://schemas.microsoft.com/office/drawing/2014/main" id="{025E50B3-3A83-D2D8-16B1-D1E6321548AA}"/>
                </a:ext>
              </a:extLst>
            </p:cNvPr>
            <p:cNvGrpSpPr/>
            <p:nvPr/>
          </p:nvGrpSpPr>
          <p:grpSpPr>
            <a:xfrm>
              <a:off x="8534930" y="3621077"/>
              <a:ext cx="664231" cy="294422"/>
              <a:chOff x="4508320" y="2295180"/>
              <a:chExt cx="369866" cy="163944"/>
            </a:xfrm>
            <a:grpFill/>
          </p:grpSpPr>
          <p:sp>
            <p:nvSpPr>
              <p:cNvPr id="1132" name="Freeform 127">
                <a:extLst>
                  <a:ext uri="{FF2B5EF4-FFF2-40B4-BE49-F238E27FC236}">
                    <a16:creationId xmlns:a16="http://schemas.microsoft.com/office/drawing/2014/main" id="{445182A8-E42C-36D3-9ABF-E66ABA906E2F}"/>
                  </a:ext>
                </a:extLst>
              </p:cNvPr>
              <p:cNvSpPr>
                <a:spLocks/>
              </p:cNvSpPr>
              <p:nvPr/>
            </p:nvSpPr>
            <p:spPr bwMode="auto">
              <a:xfrm>
                <a:off x="4508320" y="2295180"/>
                <a:ext cx="369866" cy="163944"/>
              </a:xfrm>
              <a:custGeom>
                <a:avLst/>
                <a:gdLst>
                  <a:gd name="T0" fmla="*/ 295 w 385"/>
                  <a:gd name="T1" fmla="*/ 0 h 188"/>
                  <a:gd name="T2" fmla="*/ 10 w 385"/>
                  <a:gd name="T3" fmla="*/ 116 h 188"/>
                  <a:gd name="T4" fmla="*/ 25 w 385"/>
                  <a:gd name="T5" fmla="*/ 96 h 188"/>
                  <a:gd name="T6" fmla="*/ 40 w 385"/>
                  <a:gd name="T7" fmla="*/ 79 h 188"/>
                  <a:gd name="T8" fmla="*/ 57 w 385"/>
                  <a:gd name="T9" fmla="*/ 60 h 188"/>
                  <a:gd name="T10" fmla="*/ 73 w 385"/>
                  <a:gd name="T11" fmla="*/ 67 h 188"/>
                  <a:gd name="T12" fmla="*/ 90 w 385"/>
                  <a:gd name="T13" fmla="*/ 52 h 188"/>
                  <a:gd name="T14" fmla="*/ 107 w 385"/>
                  <a:gd name="T15" fmla="*/ 43 h 188"/>
                  <a:gd name="T16" fmla="*/ 135 w 385"/>
                  <a:gd name="T17" fmla="*/ 49 h 188"/>
                  <a:gd name="T18" fmla="*/ 139 w 385"/>
                  <a:gd name="T19" fmla="*/ 58 h 188"/>
                  <a:gd name="T20" fmla="*/ 149 w 385"/>
                  <a:gd name="T21" fmla="*/ 75 h 188"/>
                  <a:gd name="T22" fmla="*/ 173 w 385"/>
                  <a:gd name="T23" fmla="*/ 86 h 188"/>
                  <a:gd name="T24" fmla="*/ 188 w 385"/>
                  <a:gd name="T25" fmla="*/ 98 h 188"/>
                  <a:gd name="T26" fmla="*/ 207 w 385"/>
                  <a:gd name="T27" fmla="*/ 105 h 188"/>
                  <a:gd name="T28" fmla="*/ 222 w 385"/>
                  <a:gd name="T29" fmla="*/ 113 h 188"/>
                  <a:gd name="T30" fmla="*/ 214 w 385"/>
                  <a:gd name="T31" fmla="*/ 133 h 188"/>
                  <a:gd name="T32" fmla="*/ 207 w 385"/>
                  <a:gd name="T33" fmla="*/ 148 h 188"/>
                  <a:gd name="T34" fmla="*/ 213 w 385"/>
                  <a:gd name="T35" fmla="*/ 169 h 188"/>
                  <a:gd name="T36" fmla="*/ 226 w 385"/>
                  <a:gd name="T37" fmla="*/ 154 h 188"/>
                  <a:gd name="T38" fmla="*/ 243 w 385"/>
                  <a:gd name="T39" fmla="*/ 173 h 188"/>
                  <a:gd name="T40" fmla="*/ 246 w 385"/>
                  <a:gd name="T41" fmla="*/ 169 h 188"/>
                  <a:gd name="T42" fmla="*/ 267 w 385"/>
                  <a:gd name="T43" fmla="*/ 173 h 188"/>
                  <a:gd name="T44" fmla="*/ 282 w 385"/>
                  <a:gd name="T45" fmla="*/ 178 h 188"/>
                  <a:gd name="T46" fmla="*/ 282 w 385"/>
                  <a:gd name="T47" fmla="*/ 165 h 188"/>
                  <a:gd name="T48" fmla="*/ 258 w 385"/>
                  <a:gd name="T49" fmla="*/ 150 h 188"/>
                  <a:gd name="T50" fmla="*/ 248 w 385"/>
                  <a:gd name="T51" fmla="*/ 126 h 188"/>
                  <a:gd name="T52" fmla="*/ 265 w 385"/>
                  <a:gd name="T53" fmla="*/ 152 h 188"/>
                  <a:gd name="T54" fmla="*/ 278 w 385"/>
                  <a:gd name="T55" fmla="*/ 152 h 188"/>
                  <a:gd name="T56" fmla="*/ 258 w 385"/>
                  <a:gd name="T57" fmla="*/ 116 h 188"/>
                  <a:gd name="T58" fmla="*/ 258 w 385"/>
                  <a:gd name="T59" fmla="*/ 90 h 188"/>
                  <a:gd name="T60" fmla="*/ 261 w 385"/>
                  <a:gd name="T61" fmla="*/ 86 h 188"/>
                  <a:gd name="T62" fmla="*/ 258 w 385"/>
                  <a:gd name="T63" fmla="*/ 75 h 188"/>
                  <a:gd name="T64" fmla="*/ 252 w 385"/>
                  <a:gd name="T65" fmla="*/ 64 h 188"/>
                  <a:gd name="T66" fmla="*/ 258 w 385"/>
                  <a:gd name="T67" fmla="*/ 60 h 188"/>
                  <a:gd name="T68" fmla="*/ 260 w 385"/>
                  <a:gd name="T69" fmla="*/ 43 h 188"/>
                  <a:gd name="T70" fmla="*/ 267 w 385"/>
                  <a:gd name="T71" fmla="*/ 36 h 188"/>
                  <a:gd name="T72" fmla="*/ 280 w 385"/>
                  <a:gd name="T73" fmla="*/ 34 h 188"/>
                  <a:gd name="T74" fmla="*/ 282 w 385"/>
                  <a:gd name="T75" fmla="*/ 20 h 188"/>
                  <a:gd name="T76" fmla="*/ 291 w 385"/>
                  <a:gd name="T77" fmla="*/ 20 h 188"/>
                  <a:gd name="T78" fmla="*/ 293 w 385"/>
                  <a:gd name="T79" fmla="*/ 37 h 188"/>
                  <a:gd name="T80" fmla="*/ 275 w 385"/>
                  <a:gd name="T81" fmla="*/ 49 h 188"/>
                  <a:gd name="T82" fmla="*/ 278 w 385"/>
                  <a:gd name="T83" fmla="*/ 71 h 188"/>
                  <a:gd name="T84" fmla="*/ 282 w 385"/>
                  <a:gd name="T85" fmla="*/ 81 h 188"/>
                  <a:gd name="T86" fmla="*/ 269 w 385"/>
                  <a:gd name="T87" fmla="*/ 101 h 188"/>
                  <a:gd name="T88" fmla="*/ 278 w 385"/>
                  <a:gd name="T89" fmla="*/ 88 h 188"/>
                  <a:gd name="T90" fmla="*/ 286 w 385"/>
                  <a:gd name="T91" fmla="*/ 101 h 188"/>
                  <a:gd name="T92" fmla="*/ 276 w 385"/>
                  <a:gd name="T93" fmla="*/ 105 h 188"/>
                  <a:gd name="T94" fmla="*/ 278 w 385"/>
                  <a:gd name="T95" fmla="*/ 113 h 188"/>
                  <a:gd name="T96" fmla="*/ 291 w 385"/>
                  <a:gd name="T97" fmla="*/ 120 h 188"/>
                  <a:gd name="T98" fmla="*/ 303 w 385"/>
                  <a:gd name="T99" fmla="*/ 126 h 188"/>
                  <a:gd name="T100" fmla="*/ 291 w 385"/>
                  <a:gd name="T101" fmla="*/ 128 h 188"/>
                  <a:gd name="T102" fmla="*/ 293 w 385"/>
                  <a:gd name="T103" fmla="*/ 156 h 188"/>
                  <a:gd name="T104" fmla="*/ 305 w 385"/>
                  <a:gd name="T105" fmla="*/ 158 h 188"/>
                  <a:gd name="T106" fmla="*/ 312 w 385"/>
                  <a:gd name="T107" fmla="*/ 146 h 188"/>
                  <a:gd name="T108" fmla="*/ 322 w 385"/>
                  <a:gd name="T109" fmla="*/ 143 h 188"/>
                  <a:gd name="T110" fmla="*/ 320 w 385"/>
                  <a:gd name="T111" fmla="*/ 165 h 188"/>
                  <a:gd name="T112" fmla="*/ 331 w 385"/>
                  <a:gd name="T113" fmla="*/ 173 h 188"/>
                  <a:gd name="T114" fmla="*/ 329 w 385"/>
                  <a:gd name="T115" fmla="*/ 184 h 188"/>
                  <a:gd name="T116" fmla="*/ 350 w 385"/>
                  <a:gd name="T117" fmla="*/ 184 h 188"/>
                  <a:gd name="T118" fmla="*/ 370 w 385"/>
                  <a:gd name="T119" fmla="*/ 165 h 188"/>
                  <a:gd name="T120" fmla="*/ 382 w 385"/>
                  <a:gd name="T121" fmla="*/ 146 h 188"/>
                  <a:gd name="T122" fmla="*/ 382 w 385"/>
                  <a:gd name="T123" fmla="*/ 124 h 188"/>
                  <a:gd name="T124" fmla="*/ 329 w 385"/>
                  <a:gd name="T125" fmla="*/ 12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 h="188">
                    <a:moveTo>
                      <a:pt x="329" y="126"/>
                    </a:moveTo>
                    <a:lnTo>
                      <a:pt x="318" y="79"/>
                    </a:lnTo>
                    <a:lnTo>
                      <a:pt x="295" y="0"/>
                    </a:lnTo>
                    <a:lnTo>
                      <a:pt x="139" y="34"/>
                    </a:lnTo>
                    <a:lnTo>
                      <a:pt x="0" y="60"/>
                    </a:lnTo>
                    <a:lnTo>
                      <a:pt x="10" y="116"/>
                    </a:lnTo>
                    <a:lnTo>
                      <a:pt x="15" y="109"/>
                    </a:lnTo>
                    <a:lnTo>
                      <a:pt x="21" y="103"/>
                    </a:lnTo>
                    <a:lnTo>
                      <a:pt x="25" y="96"/>
                    </a:lnTo>
                    <a:lnTo>
                      <a:pt x="32" y="88"/>
                    </a:lnTo>
                    <a:lnTo>
                      <a:pt x="34" y="83"/>
                    </a:lnTo>
                    <a:lnTo>
                      <a:pt x="40" y="79"/>
                    </a:lnTo>
                    <a:lnTo>
                      <a:pt x="47" y="81"/>
                    </a:lnTo>
                    <a:lnTo>
                      <a:pt x="57" y="67"/>
                    </a:lnTo>
                    <a:lnTo>
                      <a:pt x="57" y="60"/>
                    </a:lnTo>
                    <a:lnTo>
                      <a:pt x="58" y="60"/>
                    </a:lnTo>
                    <a:lnTo>
                      <a:pt x="66" y="66"/>
                    </a:lnTo>
                    <a:lnTo>
                      <a:pt x="73" y="67"/>
                    </a:lnTo>
                    <a:lnTo>
                      <a:pt x="83" y="66"/>
                    </a:lnTo>
                    <a:lnTo>
                      <a:pt x="85" y="60"/>
                    </a:lnTo>
                    <a:lnTo>
                      <a:pt x="90" y="52"/>
                    </a:lnTo>
                    <a:lnTo>
                      <a:pt x="98" y="52"/>
                    </a:lnTo>
                    <a:lnTo>
                      <a:pt x="102" y="45"/>
                    </a:lnTo>
                    <a:lnTo>
                      <a:pt x="107" y="43"/>
                    </a:lnTo>
                    <a:lnTo>
                      <a:pt x="115" y="45"/>
                    </a:lnTo>
                    <a:lnTo>
                      <a:pt x="120" y="51"/>
                    </a:lnTo>
                    <a:lnTo>
                      <a:pt x="135" y="49"/>
                    </a:lnTo>
                    <a:lnTo>
                      <a:pt x="135" y="49"/>
                    </a:lnTo>
                    <a:lnTo>
                      <a:pt x="134" y="56"/>
                    </a:lnTo>
                    <a:lnTo>
                      <a:pt x="139" y="58"/>
                    </a:lnTo>
                    <a:lnTo>
                      <a:pt x="141" y="66"/>
                    </a:lnTo>
                    <a:lnTo>
                      <a:pt x="147" y="71"/>
                    </a:lnTo>
                    <a:lnTo>
                      <a:pt x="149" y="75"/>
                    </a:lnTo>
                    <a:lnTo>
                      <a:pt x="162" y="75"/>
                    </a:lnTo>
                    <a:lnTo>
                      <a:pt x="169" y="79"/>
                    </a:lnTo>
                    <a:lnTo>
                      <a:pt x="173" y="86"/>
                    </a:lnTo>
                    <a:lnTo>
                      <a:pt x="171" y="92"/>
                    </a:lnTo>
                    <a:lnTo>
                      <a:pt x="179" y="98"/>
                    </a:lnTo>
                    <a:lnTo>
                      <a:pt x="188" y="98"/>
                    </a:lnTo>
                    <a:lnTo>
                      <a:pt x="196" y="99"/>
                    </a:lnTo>
                    <a:lnTo>
                      <a:pt x="199" y="103"/>
                    </a:lnTo>
                    <a:lnTo>
                      <a:pt x="207" y="105"/>
                    </a:lnTo>
                    <a:lnTo>
                      <a:pt x="214" y="101"/>
                    </a:lnTo>
                    <a:lnTo>
                      <a:pt x="222" y="107"/>
                    </a:lnTo>
                    <a:lnTo>
                      <a:pt x="222" y="113"/>
                    </a:lnTo>
                    <a:lnTo>
                      <a:pt x="218" y="118"/>
                    </a:lnTo>
                    <a:lnTo>
                      <a:pt x="220" y="126"/>
                    </a:lnTo>
                    <a:lnTo>
                      <a:pt x="214" y="133"/>
                    </a:lnTo>
                    <a:lnTo>
                      <a:pt x="213" y="141"/>
                    </a:lnTo>
                    <a:lnTo>
                      <a:pt x="209" y="146"/>
                    </a:lnTo>
                    <a:lnTo>
                      <a:pt x="207" y="148"/>
                    </a:lnTo>
                    <a:lnTo>
                      <a:pt x="205" y="154"/>
                    </a:lnTo>
                    <a:lnTo>
                      <a:pt x="207" y="161"/>
                    </a:lnTo>
                    <a:lnTo>
                      <a:pt x="213" y="169"/>
                    </a:lnTo>
                    <a:lnTo>
                      <a:pt x="218" y="161"/>
                    </a:lnTo>
                    <a:lnTo>
                      <a:pt x="218" y="156"/>
                    </a:lnTo>
                    <a:lnTo>
                      <a:pt x="226" y="154"/>
                    </a:lnTo>
                    <a:lnTo>
                      <a:pt x="229" y="161"/>
                    </a:lnTo>
                    <a:lnTo>
                      <a:pt x="235" y="167"/>
                    </a:lnTo>
                    <a:lnTo>
                      <a:pt x="243" y="173"/>
                    </a:lnTo>
                    <a:lnTo>
                      <a:pt x="243" y="165"/>
                    </a:lnTo>
                    <a:lnTo>
                      <a:pt x="243" y="161"/>
                    </a:lnTo>
                    <a:lnTo>
                      <a:pt x="246" y="169"/>
                    </a:lnTo>
                    <a:lnTo>
                      <a:pt x="252" y="175"/>
                    </a:lnTo>
                    <a:lnTo>
                      <a:pt x="260" y="173"/>
                    </a:lnTo>
                    <a:lnTo>
                      <a:pt x="267" y="173"/>
                    </a:lnTo>
                    <a:lnTo>
                      <a:pt x="273" y="180"/>
                    </a:lnTo>
                    <a:lnTo>
                      <a:pt x="275" y="178"/>
                    </a:lnTo>
                    <a:lnTo>
                      <a:pt x="282" y="178"/>
                    </a:lnTo>
                    <a:lnTo>
                      <a:pt x="288" y="184"/>
                    </a:lnTo>
                    <a:lnTo>
                      <a:pt x="290" y="178"/>
                    </a:lnTo>
                    <a:lnTo>
                      <a:pt x="282" y="165"/>
                    </a:lnTo>
                    <a:lnTo>
                      <a:pt x="275" y="161"/>
                    </a:lnTo>
                    <a:lnTo>
                      <a:pt x="267" y="156"/>
                    </a:lnTo>
                    <a:lnTo>
                      <a:pt x="258" y="150"/>
                    </a:lnTo>
                    <a:lnTo>
                      <a:pt x="254" y="145"/>
                    </a:lnTo>
                    <a:lnTo>
                      <a:pt x="248" y="131"/>
                    </a:lnTo>
                    <a:lnTo>
                      <a:pt x="248" y="126"/>
                    </a:lnTo>
                    <a:lnTo>
                      <a:pt x="250" y="133"/>
                    </a:lnTo>
                    <a:lnTo>
                      <a:pt x="258" y="146"/>
                    </a:lnTo>
                    <a:lnTo>
                      <a:pt x="265" y="152"/>
                    </a:lnTo>
                    <a:lnTo>
                      <a:pt x="271" y="154"/>
                    </a:lnTo>
                    <a:lnTo>
                      <a:pt x="275" y="158"/>
                    </a:lnTo>
                    <a:lnTo>
                      <a:pt x="278" y="152"/>
                    </a:lnTo>
                    <a:lnTo>
                      <a:pt x="265" y="139"/>
                    </a:lnTo>
                    <a:lnTo>
                      <a:pt x="261" y="124"/>
                    </a:lnTo>
                    <a:lnTo>
                      <a:pt x="258" y="116"/>
                    </a:lnTo>
                    <a:lnTo>
                      <a:pt x="260" y="111"/>
                    </a:lnTo>
                    <a:lnTo>
                      <a:pt x="258" y="103"/>
                    </a:lnTo>
                    <a:lnTo>
                      <a:pt x="258" y="90"/>
                    </a:lnTo>
                    <a:lnTo>
                      <a:pt x="252" y="86"/>
                    </a:lnTo>
                    <a:lnTo>
                      <a:pt x="254" y="86"/>
                    </a:lnTo>
                    <a:lnTo>
                      <a:pt x="261" y="86"/>
                    </a:lnTo>
                    <a:lnTo>
                      <a:pt x="263" y="86"/>
                    </a:lnTo>
                    <a:lnTo>
                      <a:pt x="258" y="83"/>
                    </a:lnTo>
                    <a:lnTo>
                      <a:pt x="258" y="75"/>
                    </a:lnTo>
                    <a:lnTo>
                      <a:pt x="243" y="66"/>
                    </a:lnTo>
                    <a:lnTo>
                      <a:pt x="248" y="64"/>
                    </a:lnTo>
                    <a:lnTo>
                      <a:pt x="252" y="64"/>
                    </a:lnTo>
                    <a:lnTo>
                      <a:pt x="258" y="64"/>
                    </a:lnTo>
                    <a:lnTo>
                      <a:pt x="252" y="58"/>
                    </a:lnTo>
                    <a:lnTo>
                      <a:pt x="258" y="60"/>
                    </a:lnTo>
                    <a:lnTo>
                      <a:pt x="258" y="51"/>
                    </a:lnTo>
                    <a:lnTo>
                      <a:pt x="258" y="47"/>
                    </a:lnTo>
                    <a:lnTo>
                      <a:pt x="260" y="43"/>
                    </a:lnTo>
                    <a:lnTo>
                      <a:pt x="265" y="51"/>
                    </a:lnTo>
                    <a:lnTo>
                      <a:pt x="265" y="39"/>
                    </a:lnTo>
                    <a:lnTo>
                      <a:pt x="267" y="36"/>
                    </a:lnTo>
                    <a:lnTo>
                      <a:pt x="269" y="43"/>
                    </a:lnTo>
                    <a:lnTo>
                      <a:pt x="275" y="41"/>
                    </a:lnTo>
                    <a:lnTo>
                      <a:pt x="280" y="34"/>
                    </a:lnTo>
                    <a:lnTo>
                      <a:pt x="276" y="26"/>
                    </a:lnTo>
                    <a:lnTo>
                      <a:pt x="276" y="22"/>
                    </a:lnTo>
                    <a:lnTo>
                      <a:pt x="282" y="20"/>
                    </a:lnTo>
                    <a:lnTo>
                      <a:pt x="288" y="19"/>
                    </a:lnTo>
                    <a:lnTo>
                      <a:pt x="286" y="26"/>
                    </a:lnTo>
                    <a:lnTo>
                      <a:pt x="291" y="20"/>
                    </a:lnTo>
                    <a:lnTo>
                      <a:pt x="293" y="22"/>
                    </a:lnTo>
                    <a:lnTo>
                      <a:pt x="284" y="37"/>
                    </a:lnTo>
                    <a:lnTo>
                      <a:pt x="293" y="37"/>
                    </a:lnTo>
                    <a:lnTo>
                      <a:pt x="288" y="41"/>
                    </a:lnTo>
                    <a:lnTo>
                      <a:pt x="280" y="43"/>
                    </a:lnTo>
                    <a:lnTo>
                      <a:pt x="275" y="49"/>
                    </a:lnTo>
                    <a:lnTo>
                      <a:pt x="271" y="69"/>
                    </a:lnTo>
                    <a:lnTo>
                      <a:pt x="276" y="77"/>
                    </a:lnTo>
                    <a:lnTo>
                      <a:pt x="278" y="71"/>
                    </a:lnTo>
                    <a:lnTo>
                      <a:pt x="282" y="71"/>
                    </a:lnTo>
                    <a:lnTo>
                      <a:pt x="282" y="77"/>
                    </a:lnTo>
                    <a:lnTo>
                      <a:pt x="282" y="81"/>
                    </a:lnTo>
                    <a:lnTo>
                      <a:pt x="276" y="86"/>
                    </a:lnTo>
                    <a:lnTo>
                      <a:pt x="269" y="88"/>
                    </a:lnTo>
                    <a:lnTo>
                      <a:pt x="269" y="101"/>
                    </a:lnTo>
                    <a:lnTo>
                      <a:pt x="271" y="96"/>
                    </a:lnTo>
                    <a:lnTo>
                      <a:pt x="276" y="90"/>
                    </a:lnTo>
                    <a:lnTo>
                      <a:pt x="278" y="88"/>
                    </a:lnTo>
                    <a:lnTo>
                      <a:pt x="284" y="96"/>
                    </a:lnTo>
                    <a:lnTo>
                      <a:pt x="290" y="96"/>
                    </a:lnTo>
                    <a:lnTo>
                      <a:pt x="286" y="101"/>
                    </a:lnTo>
                    <a:lnTo>
                      <a:pt x="290" y="109"/>
                    </a:lnTo>
                    <a:lnTo>
                      <a:pt x="282" y="103"/>
                    </a:lnTo>
                    <a:lnTo>
                      <a:pt x="276" y="105"/>
                    </a:lnTo>
                    <a:lnTo>
                      <a:pt x="275" y="113"/>
                    </a:lnTo>
                    <a:lnTo>
                      <a:pt x="278" y="120"/>
                    </a:lnTo>
                    <a:lnTo>
                      <a:pt x="278" y="113"/>
                    </a:lnTo>
                    <a:lnTo>
                      <a:pt x="286" y="111"/>
                    </a:lnTo>
                    <a:lnTo>
                      <a:pt x="290" y="113"/>
                    </a:lnTo>
                    <a:lnTo>
                      <a:pt x="291" y="120"/>
                    </a:lnTo>
                    <a:lnTo>
                      <a:pt x="301" y="122"/>
                    </a:lnTo>
                    <a:lnTo>
                      <a:pt x="307" y="120"/>
                    </a:lnTo>
                    <a:lnTo>
                      <a:pt x="303" y="126"/>
                    </a:lnTo>
                    <a:lnTo>
                      <a:pt x="286" y="124"/>
                    </a:lnTo>
                    <a:lnTo>
                      <a:pt x="284" y="131"/>
                    </a:lnTo>
                    <a:lnTo>
                      <a:pt x="291" y="128"/>
                    </a:lnTo>
                    <a:lnTo>
                      <a:pt x="288" y="141"/>
                    </a:lnTo>
                    <a:lnTo>
                      <a:pt x="288" y="148"/>
                    </a:lnTo>
                    <a:lnTo>
                      <a:pt x="293" y="156"/>
                    </a:lnTo>
                    <a:lnTo>
                      <a:pt x="291" y="148"/>
                    </a:lnTo>
                    <a:lnTo>
                      <a:pt x="299" y="152"/>
                    </a:lnTo>
                    <a:lnTo>
                      <a:pt x="305" y="158"/>
                    </a:lnTo>
                    <a:lnTo>
                      <a:pt x="312" y="160"/>
                    </a:lnTo>
                    <a:lnTo>
                      <a:pt x="310" y="154"/>
                    </a:lnTo>
                    <a:lnTo>
                      <a:pt x="312" y="146"/>
                    </a:lnTo>
                    <a:lnTo>
                      <a:pt x="312" y="154"/>
                    </a:lnTo>
                    <a:lnTo>
                      <a:pt x="316" y="156"/>
                    </a:lnTo>
                    <a:lnTo>
                      <a:pt x="322" y="143"/>
                    </a:lnTo>
                    <a:lnTo>
                      <a:pt x="322" y="156"/>
                    </a:lnTo>
                    <a:lnTo>
                      <a:pt x="325" y="158"/>
                    </a:lnTo>
                    <a:lnTo>
                      <a:pt x="320" y="165"/>
                    </a:lnTo>
                    <a:lnTo>
                      <a:pt x="322" y="171"/>
                    </a:lnTo>
                    <a:lnTo>
                      <a:pt x="327" y="167"/>
                    </a:lnTo>
                    <a:lnTo>
                      <a:pt x="331" y="173"/>
                    </a:lnTo>
                    <a:lnTo>
                      <a:pt x="337" y="169"/>
                    </a:lnTo>
                    <a:lnTo>
                      <a:pt x="335" y="177"/>
                    </a:lnTo>
                    <a:lnTo>
                      <a:pt x="329" y="184"/>
                    </a:lnTo>
                    <a:lnTo>
                      <a:pt x="329" y="188"/>
                    </a:lnTo>
                    <a:lnTo>
                      <a:pt x="344" y="184"/>
                    </a:lnTo>
                    <a:lnTo>
                      <a:pt x="350" y="184"/>
                    </a:lnTo>
                    <a:lnTo>
                      <a:pt x="355" y="177"/>
                    </a:lnTo>
                    <a:lnTo>
                      <a:pt x="370" y="171"/>
                    </a:lnTo>
                    <a:lnTo>
                      <a:pt x="370" y="165"/>
                    </a:lnTo>
                    <a:lnTo>
                      <a:pt x="374" y="158"/>
                    </a:lnTo>
                    <a:lnTo>
                      <a:pt x="378" y="145"/>
                    </a:lnTo>
                    <a:lnTo>
                      <a:pt x="382" y="146"/>
                    </a:lnTo>
                    <a:lnTo>
                      <a:pt x="385" y="133"/>
                    </a:lnTo>
                    <a:lnTo>
                      <a:pt x="378" y="126"/>
                    </a:lnTo>
                    <a:lnTo>
                      <a:pt x="382" y="124"/>
                    </a:lnTo>
                    <a:lnTo>
                      <a:pt x="384" y="122"/>
                    </a:lnTo>
                    <a:lnTo>
                      <a:pt x="335" y="133"/>
                    </a:lnTo>
                    <a:lnTo>
                      <a:pt x="329" y="12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3" name="Freeform 128">
                <a:extLst>
                  <a:ext uri="{FF2B5EF4-FFF2-40B4-BE49-F238E27FC236}">
                    <a16:creationId xmlns:a16="http://schemas.microsoft.com/office/drawing/2014/main" id="{498CE10B-556C-BE70-4F26-9B9B9BE36934}"/>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4" name="Freeform 129">
                <a:extLst>
                  <a:ext uri="{FF2B5EF4-FFF2-40B4-BE49-F238E27FC236}">
                    <a16:creationId xmlns:a16="http://schemas.microsoft.com/office/drawing/2014/main" id="{5DA932F4-DDF2-5FCB-A21D-9FE489499183}"/>
                  </a:ext>
                </a:extLst>
              </p:cNvPr>
              <p:cNvSpPr>
                <a:spLocks/>
              </p:cNvSpPr>
              <p:nvPr/>
            </p:nvSpPr>
            <p:spPr bwMode="auto">
              <a:xfrm>
                <a:off x="4707183" y="2383256"/>
                <a:ext cx="14410" cy="14825"/>
              </a:xfrm>
              <a:custGeom>
                <a:avLst/>
                <a:gdLst>
                  <a:gd name="T0" fmla="*/ 15 w 15"/>
                  <a:gd name="T1" fmla="*/ 6 h 17"/>
                  <a:gd name="T2" fmla="*/ 7 w 15"/>
                  <a:gd name="T3" fmla="*/ 0 h 17"/>
                  <a:gd name="T4" fmla="*/ 0 w 15"/>
                  <a:gd name="T5" fmla="*/ 4 h 17"/>
                  <a:gd name="T6" fmla="*/ 6 w 15"/>
                  <a:gd name="T7" fmla="*/ 8 h 17"/>
                  <a:gd name="T8" fmla="*/ 9 w 15"/>
                  <a:gd name="T9" fmla="*/ 12 h 17"/>
                  <a:gd name="T10" fmla="*/ 11 w 15"/>
                  <a:gd name="T11" fmla="*/ 17 h 17"/>
                  <a:gd name="T12" fmla="*/ 15 w 15"/>
                  <a:gd name="T13" fmla="*/ 12 h 17"/>
                  <a:gd name="T14" fmla="*/ 15 w 15"/>
                  <a:gd name="T15" fmla="*/ 6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15" y="6"/>
                    </a:moveTo>
                    <a:lnTo>
                      <a:pt x="7" y="0"/>
                    </a:lnTo>
                    <a:lnTo>
                      <a:pt x="0" y="4"/>
                    </a:lnTo>
                    <a:lnTo>
                      <a:pt x="6" y="8"/>
                    </a:lnTo>
                    <a:lnTo>
                      <a:pt x="9" y="12"/>
                    </a:lnTo>
                    <a:lnTo>
                      <a:pt x="11" y="17"/>
                    </a:lnTo>
                    <a:lnTo>
                      <a:pt x="15" y="12"/>
                    </a:lnTo>
                    <a:lnTo>
                      <a:pt x="15"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5" name="Freeform 140">
                <a:extLst>
                  <a:ext uri="{FF2B5EF4-FFF2-40B4-BE49-F238E27FC236}">
                    <a16:creationId xmlns:a16="http://schemas.microsoft.com/office/drawing/2014/main" id="{0BD5E4A1-8003-BAF5-D65E-4C586C65F2A9}"/>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6" name="Freeform 141">
                <a:extLst>
                  <a:ext uri="{FF2B5EF4-FFF2-40B4-BE49-F238E27FC236}">
                    <a16:creationId xmlns:a16="http://schemas.microsoft.com/office/drawing/2014/main" id="{6E3B98D1-86CE-CC2B-13DE-BDE481CC0C68}"/>
                  </a:ext>
                </a:extLst>
              </p:cNvPr>
              <p:cNvSpPr>
                <a:spLocks/>
              </p:cNvSpPr>
              <p:nvPr/>
            </p:nvSpPr>
            <p:spPr bwMode="auto">
              <a:xfrm>
                <a:off x="4865697" y="2440811"/>
                <a:ext cx="9607" cy="18313"/>
              </a:xfrm>
              <a:custGeom>
                <a:avLst/>
                <a:gdLst>
                  <a:gd name="T0" fmla="*/ 4 w 10"/>
                  <a:gd name="T1" fmla="*/ 8 h 21"/>
                  <a:gd name="T2" fmla="*/ 4 w 10"/>
                  <a:gd name="T3" fmla="*/ 15 h 21"/>
                  <a:gd name="T4" fmla="*/ 0 w 10"/>
                  <a:gd name="T5" fmla="*/ 21 h 21"/>
                  <a:gd name="T6" fmla="*/ 6 w 10"/>
                  <a:gd name="T7" fmla="*/ 15 h 21"/>
                  <a:gd name="T8" fmla="*/ 10 w 10"/>
                  <a:gd name="T9" fmla="*/ 0 h 21"/>
                  <a:gd name="T10" fmla="*/ 8 w 10"/>
                  <a:gd name="T11" fmla="*/ 2 h 21"/>
                  <a:gd name="T12" fmla="*/ 4 w 10"/>
                  <a:gd name="T13" fmla="*/ 8 h 21"/>
                </a:gdLst>
                <a:ahLst/>
                <a:cxnLst>
                  <a:cxn ang="0">
                    <a:pos x="T0" y="T1"/>
                  </a:cxn>
                  <a:cxn ang="0">
                    <a:pos x="T2" y="T3"/>
                  </a:cxn>
                  <a:cxn ang="0">
                    <a:pos x="T4" y="T5"/>
                  </a:cxn>
                  <a:cxn ang="0">
                    <a:pos x="T6" y="T7"/>
                  </a:cxn>
                  <a:cxn ang="0">
                    <a:pos x="T8" y="T9"/>
                  </a:cxn>
                  <a:cxn ang="0">
                    <a:pos x="T10" y="T11"/>
                  </a:cxn>
                  <a:cxn ang="0">
                    <a:pos x="T12" y="T13"/>
                  </a:cxn>
                </a:cxnLst>
                <a:rect l="0" t="0" r="r" b="b"/>
                <a:pathLst>
                  <a:path w="10" h="21">
                    <a:moveTo>
                      <a:pt x="4" y="8"/>
                    </a:moveTo>
                    <a:lnTo>
                      <a:pt x="4" y="15"/>
                    </a:lnTo>
                    <a:lnTo>
                      <a:pt x="0" y="21"/>
                    </a:lnTo>
                    <a:lnTo>
                      <a:pt x="6" y="15"/>
                    </a:lnTo>
                    <a:lnTo>
                      <a:pt x="10" y="0"/>
                    </a:lnTo>
                    <a:lnTo>
                      <a:pt x="8" y="2"/>
                    </a:lnTo>
                    <a:lnTo>
                      <a:pt x="4"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7" name="Freeform 142">
                <a:extLst>
                  <a:ext uri="{FF2B5EF4-FFF2-40B4-BE49-F238E27FC236}">
                    <a16:creationId xmlns:a16="http://schemas.microsoft.com/office/drawing/2014/main" id="{F215890B-A690-43B1-56B5-2AC3DD9D0534}"/>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8" name="Freeform 143">
                <a:extLst>
                  <a:ext uri="{FF2B5EF4-FFF2-40B4-BE49-F238E27FC236}">
                    <a16:creationId xmlns:a16="http://schemas.microsoft.com/office/drawing/2014/main" id="{1A174A9A-62EF-DA7F-30D3-07D31108962A}"/>
                  </a:ext>
                </a:extLst>
              </p:cNvPr>
              <p:cNvSpPr>
                <a:spLocks/>
              </p:cNvSpPr>
              <p:nvPr/>
            </p:nvSpPr>
            <p:spPr bwMode="auto">
              <a:xfrm>
                <a:off x="4873382" y="2416393"/>
                <a:ext cx="4803" cy="26161"/>
              </a:xfrm>
              <a:custGeom>
                <a:avLst/>
                <a:gdLst>
                  <a:gd name="T0" fmla="*/ 0 w 5"/>
                  <a:gd name="T1" fmla="*/ 30 h 30"/>
                  <a:gd name="T2" fmla="*/ 2 w 5"/>
                  <a:gd name="T3" fmla="*/ 28 h 30"/>
                  <a:gd name="T4" fmla="*/ 4 w 5"/>
                  <a:gd name="T5" fmla="*/ 21 h 30"/>
                  <a:gd name="T6" fmla="*/ 5 w 5"/>
                  <a:gd name="T7" fmla="*/ 0 h 30"/>
                  <a:gd name="T8" fmla="*/ 4 w 5"/>
                  <a:gd name="T9" fmla="*/ 7 h 30"/>
                  <a:gd name="T10" fmla="*/ 0 w 5"/>
                  <a:gd name="T11" fmla="*/ 30 h 30"/>
                </a:gdLst>
                <a:ahLst/>
                <a:cxnLst>
                  <a:cxn ang="0">
                    <a:pos x="T0" y="T1"/>
                  </a:cxn>
                  <a:cxn ang="0">
                    <a:pos x="T2" y="T3"/>
                  </a:cxn>
                  <a:cxn ang="0">
                    <a:pos x="T4" y="T5"/>
                  </a:cxn>
                  <a:cxn ang="0">
                    <a:pos x="T6" y="T7"/>
                  </a:cxn>
                  <a:cxn ang="0">
                    <a:pos x="T8" y="T9"/>
                  </a:cxn>
                  <a:cxn ang="0">
                    <a:pos x="T10" y="T11"/>
                  </a:cxn>
                </a:cxnLst>
                <a:rect l="0" t="0" r="r" b="b"/>
                <a:pathLst>
                  <a:path w="5" h="30">
                    <a:moveTo>
                      <a:pt x="0" y="30"/>
                    </a:moveTo>
                    <a:lnTo>
                      <a:pt x="2" y="28"/>
                    </a:lnTo>
                    <a:lnTo>
                      <a:pt x="4" y="21"/>
                    </a:lnTo>
                    <a:lnTo>
                      <a:pt x="5" y="0"/>
                    </a:lnTo>
                    <a:lnTo>
                      <a:pt x="4" y="7"/>
                    </a:lnTo>
                    <a:lnTo>
                      <a:pt x="0" y="3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837" name="Freeform 145">
              <a:extLst>
                <a:ext uri="{FF2B5EF4-FFF2-40B4-BE49-F238E27FC236}">
                  <a16:creationId xmlns:a16="http://schemas.microsoft.com/office/drawing/2014/main" id="{95109301-C76C-D124-53AA-94DC54F395FA}"/>
                </a:ext>
              </a:extLst>
            </p:cNvPr>
            <p:cNvSpPr>
              <a:spLocks/>
            </p:cNvSpPr>
            <p:nvPr/>
          </p:nvSpPr>
          <p:spPr bwMode="auto">
            <a:xfrm>
              <a:off x="9257818" y="3123069"/>
              <a:ext cx="253615" cy="223947"/>
            </a:xfrm>
            <a:custGeom>
              <a:avLst/>
              <a:gdLst>
                <a:gd name="T0" fmla="*/ 145 w 147"/>
                <a:gd name="T1" fmla="*/ 68 h 143"/>
                <a:gd name="T2" fmla="*/ 147 w 147"/>
                <a:gd name="T3" fmla="*/ 62 h 143"/>
                <a:gd name="T4" fmla="*/ 145 w 147"/>
                <a:gd name="T5" fmla="*/ 55 h 143"/>
                <a:gd name="T6" fmla="*/ 130 w 147"/>
                <a:gd name="T7" fmla="*/ 0 h 143"/>
                <a:gd name="T8" fmla="*/ 126 w 147"/>
                <a:gd name="T9" fmla="*/ 0 h 143"/>
                <a:gd name="T10" fmla="*/ 117 w 147"/>
                <a:gd name="T11" fmla="*/ 2 h 143"/>
                <a:gd name="T12" fmla="*/ 77 w 147"/>
                <a:gd name="T13" fmla="*/ 11 h 143"/>
                <a:gd name="T14" fmla="*/ 70 w 147"/>
                <a:gd name="T15" fmla="*/ 15 h 143"/>
                <a:gd name="T16" fmla="*/ 66 w 147"/>
                <a:gd name="T17" fmla="*/ 15 h 143"/>
                <a:gd name="T18" fmla="*/ 53 w 147"/>
                <a:gd name="T19" fmla="*/ 19 h 143"/>
                <a:gd name="T20" fmla="*/ 45 w 147"/>
                <a:gd name="T21" fmla="*/ 19 h 143"/>
                <a:gd name="T22" fmla="*/ 0 w 147"/>
                <a:gd name="T23" fmla="*/ 30 h 143"/>
                <a:gd name="T24" fmla="*/ 13 w 147"/>
                <a:gd name="T25" fmla="*/ 107 h 143"/>
                <a:gd name="T26" fmla="*/ 19 w 147"/>
                <a:gd name="T27" fmla="*/ 115 h 143"/>
                <a:gd name="T28" fmla="*/ 19 w 147"/>
                <a:gd name="T29" fmla="*/ 120 h 143"/>
                <a:gd name="T30" fmla="*/ 8 w 147"/>
                <a:gd name="T31" fmla="*/ 132 h 143"/>
                <a:gd name="T32" fmla="*/ 8 w 147"/>
                <a:gd name="T33" fmla="*/ 135 h 143"/>
                <a:gd name="T34" fmla="*/ 13 w 147"/>
                <a:gd name="T35" fmla="*/ 143 h 143"/>
                <a:gd name="T36" fmla="*/ 21 w 147"/>
                <a:gd name="T37" fmla="*/ 139 h 143"/>
                <a:gd name="T38" fmla="*/ 34 w 147"/>
                <a:gd name="T39" fmla="*/ 126 h 143"/>
                <a:gd name="T40" fmla="*/ 42 w 147"/>
                <a:gd name="T41" fmla="*/ 122 h 143"/>
                <a:gd name="T42" fmla="*/ 45 w 147"/>
                <a:gd name="T43" fmla="*/ 115 h 143"/>
                <a:gd name="T44" fmla="*/ 49 w 147"/>
                <a:gd name="T45" fmla="*/ 117 h 143"/>
                <a:gd name="T46" fmla="*/ 60 w 147"/>
                <a:gd name="T47" fmla="*/ 103 h 143"/>
                <a:gd name="T48" fmla="*/ 68 w 147"/>
                <a:gd name="T49" fmla="*/ 102 h 143"/>
                <a:gd name="T50" fmla="*/ 74 w 147"/>
                <a:gd name="T51" fmla="*/ 98 h 143"/>
                <a:gd name="T52" fmla="*/ 81 w 147"/>
                <a:gd name="T53" fmla="*/ 98 h 143"/>
                <a:gd name="T54" fmla="*/ 85 w 147"/>
                <a:gd name="T55" fmla="*/ 94 h 143"/>
                <a:gd name="T56" fmla="*/ 106 w 147"/>
                <a:gd name="T57" fmla="*/ 90 h 143"/>
                <a:gd name="T58" fmla="*/ 106 w 147"/>
                <a:gd name="T59" fmla="*/ 85 h 143"/>
                <a:gd name="T60" fmla="*/ 104 w 147"/>
                <a:gd name="T61" fmla="*/ 81 h 143"/>
                <a:gd name="T62" fmla="*/ 107 w 147"/>
                <a:gd name="T63" fmla="*/ 81 h 143"/>
                <a:gd name="T64" fmla="*/ 107 w 147"/>
                <a:gd name="T65" fmla="*/ 85 h 143"/>
                <a:gd name="T66" fmla="*/ 115 w 147"/>
                <a:gd name="T67" fmla="*/ 85 h 143"/>
                <a:gd name="T68" fmla="*/ 128 w 147"/>
                <a:gd name="T69" fmla="*/ 77 h 143"/>
                <a:gd name="T70" fmla="*/ 141 w 147"/>
                <a:gd name="T71" fmla="*/ 72 h 143"/>
                <a:gd name="T72" fmla="*/ 147 w 147"/>
                <a:gd name="T73" fmla="*/ 73 h 143"/>
                <a:gd name="T74" fmla="*/ 145 w 147"/>
                <a:gd name="T75" fmla="*/ 70 h 143"/>
                <a:gd name="T76" fmla="*/ 145 w 147"/>
                <a:gd name="T77" fmla="*/ 6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3">
                  <a:moveTo>
                    <a:pt x="145" y="68"/>
                  </a:moveTo>
                  <a:lnTo>
                    <a:pt x="147" y="62"/>
                  </a:lnTo>
                  <a:lnTo>
                    <a:pt x="145" y="55"/>
                  </a:lnTo>
                  <a:lnTo>
                    <a:pt x="130" y="0"/>
                  </a:lnTo>
                  <a:lnTo>
                    <a:pt x="126" y="0"/>
                  </a:lnTo>
                  <a:lnTo>
                    <a:pt x="117" y="2"/>
                  </a:lnTo>
                  <a:lnTo>
                    <a:pt x="77" y="11"/>
                  </a:lnTo>
                  <a:lnTo>
                    <a:pt x="70" y="15"/>
                  </a:lnTo>
                  <a:lnTo>
                    <a:pt x="66" y="15"/>
                  </a:lnTo>
                  <a:lnTo>
                    <a:pt x="53" y="19"/>
                  </a:lnTo>
                  <a:lnTo>
                    <a:pt x="45" y="19"/>
                  </a:lnTo>
                  <a:lnTo>
                    <a:pt x="0" y="30"/>
                  </a:lnTo>
                  <a:lnTo>
                    <a:pt x="13" y="107"/>
                  </a:lnTo>
                  <a:lnTo>
                    <a:pt x="19" y="115"/>
                  </a:lnTo>
                  <a:lnTo>
                    <a:pt x="19" y="120"/>
                  </a:lnTo>
                  <a:lnTo>
                    <a:pt x="8" y="132"/>
                  </a:lnTo>
                  <a:lnTo>
                    <a:pt x="8" y="135"/>
                  </a:lnTo>
                  <a:lnTo>
                    <a:pt x="13" y="143"/>
                  </a:lnTo>
                  <a:lnTo>
                    <a:pt x="21" y="139"/>
                  </a:lnTo>
                  <a:lnTo>
                    <a:pt x="34" y="126"/>
                  </a:lnTo>
                  <a:lnTo>
                    <a:pt x="42" y="122"/>
                  </a:lnTo>
                  <a:lnTo>
                    <a:pt x="45" y="115"/>
                  </a:lnTo>
                  <a:lnTo>
                    <a:pt x="49" y="117"/>
                  </a:lnTo>
                  <a:lnTo>
                    <a:pt x="60" y="103"/>
                  </a:lnTo>
                  <a:lnTo>
                    <a:pt x="68" y="102"/>
                  </a:lnTo>
                  <a:lnTo>
                    <a:pt x="74" y="98"/>
                  </a:lnTo>
                  <a:lnTo>
                    <a:pt x="81" y="98"/>
                  </a:lnTo>
                  <a:lnTo>
                    <a:pt x="85" y="94"/>
                  </a:lnTo>
                  <a:lnTo>
                    <a:pt x="106" y="90"/>
                  </a:lnTo>
                  <a:lnTo>
                    <a:pt x="106" y="85"/>
                  </a:lnTo>
                  <a:lnTo>
                    <a:pt x="104" y="81"/>
                  </a:lnTo>
                  <a:lnTo>
                    <a:pt x="107" y="81"/>
                  </a:lnTo>
                  <a:lnTo>
                    <a:pt x="107" y="85"/>
                  </a:lnTo>
                  <a:lnTo>
                    <a:pt x="115" y="85"/>
                  </a:lnTo>
                  <a:lnTo>
                    <a:pt x="128" y="77"/>
                  </a:lnTo>
                  <a:lnTo>
                    <a:pt x="141" y="72"/>
                  </a:lnTo>
                  <a:lnTo>
                    <a:pt x="147" y="73"/>
                  </a:lnTo>
                  <a:lnTo>
                    <a:pt x="145" y="70"/>
                  </a:lnTo>
                  <a:lnTo>
                    <a:pt x="145" y="6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38" name="Freeform 146">
              <a:extLst>
                <a:ext uri="{FF2B5EF4-FFF2-40B4-BE49-F238E27FC236}">
                  <a16:creationId xmlns:a16="http://schemas.microsoft.com/office/drawing/2014/main" id="{AF812DC2-CE2E-18B0-104A-FCB9582EB582}"/>
                </a:ext>
              </a:extLst>
            </p:cNvPr>
            <p:cNvSpPr>
              <a:spLocks/>
            </p:cNvSpPr>
            <p:nvPr/>
          </p:nvSpPr>
          <p:spPr bwMode="auto">
            <a:xfrm>
              <a:off x="9330278" y="2563982"/>
              <a:ext cx="246714" cy="465122"/>
            </a:xfrm>
            <a:custGeom>
              <a:avLst/>
              <a:gdLst>
                <a:gd name="T0" fmla="*/ 129 w 143"/>
                <a:gd name="T1" fmla="*/ 216 h 297"/>
                <a:gd name="T2" fmla="*/ 127 w 143"/>
                <a:gd name="T3" fmla="*/ 209 h 297"/>
                <a:gd name="T4" fmla="*/ 120 w 143"/>
                <a:gd name="T5" fmla="*/ 205 h 297"/>
                <a:gd name="T6" fmla="*/ 114 w 143"/>
                <a:gd name="T7" fmla="*/ 199 h 297"/>
                <a:gd name="T8" fmla="*/ 111 w 143"/>
                <a:gd name="T9" fmla="*/ 194 h 297"/>
                <a:gd name="T10" fmla="*/ 109 w 143"/>
                <a:gd name="T11" fmla="*/ 186 h 297"/>
                <a:gd name="T12" fmla="*/ 109 w 143"/>
                <a:gd name="T13" fmla="*/ 178 h 297"/>
                <a:gd name="T14" fmla="*/ 101 w 143"/>
                <a:gd name="T15" fmla="*/ 158 h 297"/>
                <a:gd name="T16" fmla="*/ 50 w 143"/>
                <a:gd name="T17" fmla="*/ 4 h 297"/>
                <a:gd name="T18" fmla="*/ 49 w 143"/>
                <a:gd name="T19" fmla="*/ 0 h 297"/>
                <a:gd name="T20" fmla="*/ 41 w 143"/>
                <a:gd name="T21" fmla="*/ 7 h 297"/>
                <a:gd name="T22" fmla="*/ 35 w 143"/>
                <a:gd name="T23" fmla="*/ 6 h 297"/>
                <a:gd name="T24" fmla="*/ 28 w 143"/>
                <a:gd name="T25" fmla="*/ 11 h 297"/>
                <a:gd name="T26" fmla="*/ 28 w 143"/>
                <a:gd name="T27" fmla="*/ 17 h 297"/>
                <a:gd name="T28" fmla="*/ 26 w 143"/>
                <a:gd name="T29" fmla="*/ 32 h 297"/>
                <a:gd name="T30" fmla="*/ 26 w 143"/>
                <a:gd name="T31" fmla="*/ 37 h 297"/>
                <a:gd name="T32" fmla="*/ 26 w 143"/>
                <a:gd name="T33" fmla="*/ 39 h 297"/>
                <a:gd name="T34" fmla="*/ 24 w 143"/>
                <a:gd name="T35" fmla="*/ 41 h 297"/>
                <a:gd name="T36" fmla="*/ 28 w 143"/>
                <a:gd name="T37" fmla="*/ 53 h 297"/>
                <a:gd name="T38" fmla="*/ 24 w 143"/>
                <a:gd name="T39" fmla="*/ 66 h 297"/>
                <a:gd name="T40" fmla="*/ 26 w 143"/>
                <a:gd name="T41" fmla="*/ 73 h 297"/>
                <a:gd name="T42" fmla="*/ 32 w 143"/>
                <a:gd name="T43" fmla="*/ 79 h 297"/>
                <a:gd name="T44" fmla="*/ 34 w 143"/>
                <a:gd name="T45" fmla="*/ 86 h 297"/>
                <a:gd name="T46" fmla="*/ 34 w 143"/>
                <a:gd name="T47" fmla="*/ 92 h 297"/>
                <a:gd name="T48" fmla="*/ 28 w 143"/>
                <a:gd name="T49" fmla="*/ 103 h 297"/>
                <a:gd name="T50" fmla="*/ 17 w 143"/>
                <a:gd name="T51" fmla="*/ 116 h 297"/>
                <a:gd name="T52" fmla="*/ 13 w 143"/>
                <a:gd name="T53" fmla="*/ 116 h 297"/>
                <a:gd name="T54" fmla="*/ 7 w 143"/>
                <a:gd name="T55" fmla="*/ 124 h 297"/>
                <a:gd name="T56" fmla="*/ 7 w 143"/>
                <a:gd name="T57" fmla="*/ 130 h 297"/>
                <a:gd name="T58" fmla="*/ 11 w 143"/>
                <a:gd name="T59" fmla="*/ 145 h 297"/>
                <a:gd name="T60" fmla="*/ 9 w 143"/>
                <a:gd name="T61" fmla="*/ 156 h 297"/>
                <a:gd name="T62" fmla="*/ 11 w 143"/>
                <a:gd name="T63" fmla="*/ 163 h 297"/>
                <a:gd name="T64" fmla="*/ 7 w 143"/>
                <a:gd name="T65" fmla="*/ 171 h 297"/>
                <a:gd name="T66" fmla="*/ 7 w 143"/>
                <a:gd name="T67" fmla="*/ 178 h 297"/>
                <a:gd name="T68" fmla="*/ 5 w 143"/>
                <a:gd name="T69" fmla="*/ 184 h 297"/>
                <a:gd name="T70" fmla="*/ 2 w 143"/>
                <a:gd name="T71" fmla="*/ 192 h 297"/>
                <a:gd name="T72" fmla="*/ 3 w 143"/>
                <a:gd name="T73" fmla="*/ 203 h 297"/>
                <a:gd name="T74" fmla="*/ 0 w 143"/>
                <a:gd name="T75" fmla="*/ 209 h 297"/>
                <a:gd name="T76" fmla="*/ 5 w 143"/>
                <a:gd name="T77" fmla="*/ 233 h 297"/>
                <a:gd name="T78" fmla="*/ 5 w 143"/>
                <a:gd name="T79" fmla="*/ 246 h 297"/>
                <a:gd name="T80" fmla="*/ 11 w 143"/>
                <a:gd name="T81" fmla="*/ 267 h 297"/>
                <a:gd name="T82" fmla="*/ 7 w 143"/>
                <a:gd name="T83" fmla="*/ 274 h 297"/>
                <a:gd name="T84" fmla="*/ 7 w 143"/>
                <a:gd name="T85" fmla="*/ 282 h 297"/>
                <a:gd name="T86" fmla="*/ 11 w 143"/>
                <a:gd name="T87" fmla="*/ 289 h 297"/>
                <a:gd name="T88" fmla="*/ 17 w 143"/>
                <a:gd name="T89" fmla="*/ 297 h 297"/>
                <a:gd name="T90" fmla="*/ 105 w 143"/>
                <a:gd name="T91" fmla="*/ 276 h 297"/>
                <a:gd name="T92" fmla="*/ 114 w 143"/>
                <a:gd name="T93" fmla="*/ 265 h 297"/>
                <a:gd name="T94" fmla="*/ 118 w 143"/>
                <a:gd name="T95" fmla="*/ 259 h 297"/>
                <a:gd name="T96" fmla="*/ 120 w 143"/>
                <a:gd name="T97" fmla="*/ 259 h 297"/>
                <a:gd name="T98" fmla="*/ 124 w 143"/>
                <a:gd name="T99" fmla="*/ 252 h 297"/>
                <a:gd name="T100" fmla="*/ 131 w 143"/>
                <a:gd name="T101" fmla="*/ 248 h 297"/>
                <a:gd name="T102" fmla="*/ 135 w 143"/>
                <a:gd name="T103" fmla="*/ 246 h 297"/>
                <a:gd name="T104" fmla="*/ 139 w 143"/>
                <a:gd name="T105" fmla="*/ 246 h 297"/>
                <a:gd name="T106" fmla="*/ 139 w 143"/>
                <a:gd name="T107" fmla="*/ 241 h 297"/>
                <a:gd name="T108" fmla="*/ 143 w 143"/>
                <a:gd name="T109" fmla="*/ 225 h 297"/>
                <a:gd name="T110" fmla="*/ 139 w 143"/>
                <a:gd name="T111" fmla="*/ 224 h 297"/>
                <a:gd name="T112" fmla="*/ 135 w 143"/>
                <a:gd name="T113" fmla="*/ 222 h 297"/>
                <a:gd name="T114" fmla="*/ 129 w 143"/>
                <a:gd name="T115" fmla="*/ 21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 h="297">
                  <a:moveTo>
                    <a:pt x="129" y="216"/>
                  </a:moveTo>
                  <a:lnTo>
                    <a:pt x="127" y="209"/>
                  </a:lnTo>
                  <a:lnTo>
                    <a:pt x="120" y="205"/>
                  </a:lnTo>
                  <a:lnTo>
                    <a:pt x="114" y="199"/>
                  </a:lnTo>
                  <a:lnTo>
                    <a:pt x="111" y="194"/>
                  </a:lnTo>
                  <a:lnTo>
                    <a:pt x="109" y="186"/>
                  </a:lnTo>
                  <a:lnTo>
                    <a:pt x="109" y="178"/>
                  </a:lnTo>
                  <a:lnTo>
                    <a:pt x="101" y="158"/>
                  </a:lnTo>
                  <a:lnTo>
                    <a:pt x="50" y="4"/>
                  </a:lnTo>
                  <a:lnTo>
                    <a:pt x="49" y="0"/>
                  </a:lnTo>
                  <a:lnTo>
                    <a:pt x="41" y="7"/>
                  </a:lnTo>
                  <a:lnTo>
                    <a:pt x="35" y="6"/>
                  </a:lnTo>
                  <a:lnTo>
                    <a:pt x="28" y="11"/>
                  </a:lnTo>
                  <a:lnTo>
                    <a:pt x="28" y="17"/>
                  </a:lnTo>
                  <a:lnTo>
                    <a:pt x="26" y="32"/>
                  </a:lnTo>
                  <a:lnTo>
                    <a:pt x="26" y="37"/>
                  </a:lnTo>
                  <a:lnTo>
                    <a:pt x="26" y="39"/>
                  </a:lnTo>
                  <a:lnTo>
                    <a:pt x="24" y="41"/>
                  </a:lnTo>
                  <a:lnTo>
                    <a:pt x="28" y="53"/>
                  </a:lnTo>
                  <a:lnTo>
                    <a:pt x="24" y="66"/>
                  </a:lnTo>
                  <a:lnTo>
                    <a:pt x="26" y="73"/>
                  </a:lnTo>
                  <a:lnTo>
                    <a:pt x="32" y="79"/>
                  </a:lnTo>
                  <a:lnTo>
                    <a:pt x="34" y="86"/>
                  </a:lnTo>
                  <a:lnTo>
                    <a:pt x="34" y="92"/>
                  </a:lnTo>
                  <a:lnTo>
                    <a:pt x="28" y="103"/>
                  </a:lnTo>
                  <a:lnTo>
                    <a:pt x="17" y="116"/>
                  </a:lnTo>
                  <a:lnTo>
                    <a:pt x="13" y="116"/>
                  </a:lnTo>
                  <a:lnTo>
                    <a:pt x="7" y="124"/>
                  </a:lnTo>
                  <a:lnTo>
                    <a:pt x="7" y="130"/>
                  </a:lnTo>
                  <a:lnTo>
                    <a:pt x="11" y="145"/>
                  </a:lnTo>
                  <a:lnTo>
                    <a:pt x="9" y="156"/>
                  </a:lnTo>
                  <a:lnTo>
                    <a:pt x="11" y="163"/>
                  </a:lnTo>
                  <a:lnTo>
                    <a:pt x="7" y="171"/>
                  </a:lnTo>
                  <a:lnTo>
                    <a:pt x="7" y="178"/>
                  </a:lnTo>
                  <a:lnTo>
                    <a:pt x="5" y="184"/>
                  </a:lnTo>
                  <a:lnTo>
                    <a:pt x="2" y="192"/>
                  </a:lnTo>
                  <a:lnTo>
                    <a:pt x="3" y="203"/>
                  </a:lnTo>
                  <a:lnTo>
                    <a:pt x="0" y="209"/>
                  </a:lnTo>
                  <a:lnTo>
                    <a:pt x="5" y="233"/>
                  </a:lnTo>
                  <a:lnTo>
                    <a:pt x="5" y="246"/>
                  </a:lnTo>
                  <a:lnTo>
                    <a:pt x="11" y="267"/>
                  </a:lnTo>
                  <a:lnTo>
                    <a:pt x="7" y="274"/>
                  </a:lnTo>
                  <a:lnTo>
                    <a:pt x="7" y="282"/>
                  </a:lnTo>
                  <a:lnTo>
                    <a:pt x="11" y="289"/>
                  </a:lnTo>
                  <a:lnTo>
                    <a:pt x="17" y="297"/>
                  </a:lnTo>
                  <a:lnTo>
                    <a:pt x="105" y="276"/>
                  </a:lnTo>
                  <a:lnTo>
                    <a:pt x="114" y="265"/>
                  </a:lnTo>
                  <a:lnTo>
                    <a:pt x="118" y="259"/>
                  </a:lnTo>
                  <a:lnTo>
                    <a:pt x="120" y="259"/>
                  </a:lnTo>
                  <a:lnTo>
                    <a:pt x="124" y="252"/>
                  </a:lnTo>
                  <a:lnTo>
                    <a:pt x="131" y="248"/>
                  </a:lnTo>
                  <a:lnTo>
                    <a:pt x="135" y="246"/>
                  </a:lnTo>
                  <a:lnTo>
                    <a:pt x="139" y="246"/>
                  </a:lnTo>
                  <a:lnTo>
                    <a:pt x="139" y="241"/>
                  </a:lnTo>
                  <a:lnTo>
                    <a:pt x="143" y="225"/>
                  </a:lnTo>
                  <a:lnTo>
                    <a:pt x="139" y="224"/>
                  </a:lnTo>
                  <a:lnTo>
                    <a:pt x="135" y="222"/>
                  </a:lnTo>
                  <a:lnTo>
                    <a:pt x="129" y="21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39" name="Freeform 148">
              <a:extLst>
                <a:ext uri="{FF2B5EF4-FFF2-40B4-BE49-F238E27FC236}">
                  <a16:creationId xmlns:a16="http://schemas.microsoft.com/office/drawing/2014/main" id="{BFB40137-B1B7-814F-6F3D-30BD40B9177B}"/>
                </a:ext>
              </a:extLst>
            </p:cNvPr>
            <p:cNvSpPr>
              <a:spLocks/>
            </p:cNvSpPr>
            <p:nvPr/>
          </p:nvSpPr>
          <p:spPr bwMode="auto">
            <a:xfrm>
              <a:off x="9482101" y="3112107"/>
              <a:ext cx="77638" cy="125284"/>
            </a:xfrm>
            <a:custGeom>
              <a:avLst/>
              <a:gdLst>
                <a:gd name="T0" fmla="*/ 41 w 45"/>
                <a:gd name="T1" fmla="*/ 18 h 80"/>
                <a:gd name="T2" fmla="*/ 39 w 45"/>
                <a:gd name="T3" fmla="*/ 13 h 80"/>
                <a:gd name="T4" fmla="*/ 36 w 45"/>
                <a:gd name="T5" fmla="*/ 11 h 80"/>
                <a:gd name="T6" fmla="*/ 34 w 45"/>
                <a:gd name="T7" fmla="*/ 5 h 80"/>
                <a:gd name="T8" fmla="*/ 26 w 45"/>
                <a:gd name="T9" fmla="*/ 0 h 80"/>
                <a:gd name="T10" fmla="*/ 0 w 45"/>
                <a:gd name="T11" fmla="*/ 7 h 80"/>
                <a:gd name="T12" fmla="*/ 15 w 45"/>
                <a:gd name="T13" fmla="*/ 62 h 80"/>
                <a:gd name="T14" fmla="*/ 17 w 45"/>
                <a:gd name="T15" fmla="*/ 69 h 80"/>
                <a:gd name="T16" fmla="*/ 15 w 45"/>
                <a:gd name="T17" fmla="*/ 75 h 80"/>
                <a:gd name="T18" fmla="*/ 15 w 45"/>
                <a:gd name="T19" fmla="*/ 77 h 80"/>
                <a:gd name="T20" fmla="*/ 17 w 45"/>
                <a:gd name="T21" fmla="*/ 80 h 80"/>
                <a:gd name="T22" fmla="*/ 23 w 45"/>
                <a:gd name="T23" fmla="*/ 77 h 80"/>
                <a:gd name="T24" fmla="*/ 43 w 45"/>
                <a:gd name="T25" fmla="*/ 63 h 80"/>
                <a:gd name="T26" fmla="*/ 43 w 45"/>
                <a:gd name="T27" fmla="*/ 56 h 80"/>
                <a:gd name="T28" fmla="*/ 41 w 45"/>
                <a:gd name="T29" fmla="*/ 48 h 80"/>
                <a:gd name="T30" fmla="*/ 41 w 45"/>
                <a:gd name="T31" fmla="*/ 41 h 80"/>
                <a:gd name="T32" fmla="*/ 36 w 45"/>
                <a:gd name="T33" fmla="*/ 33 h 80"/>
                <a:gd name="T34" fmla="*/ 39 w 45"/>
                <a:gd name="T35" fmla="*/ 28 h 80"/>
                <a:gd name="T36" fmla="*/ 38 w 45"/>
                <a:gd name="T37" fmla="*/ 20 h 80"/>
                <a:gd name="T38" fmla="*/ 43 w 45"/>
                <a:gd name="T39" fmla="*/ 28 h 80"/>
                <a:gd name="T40" fmla="*/ 45 w 45"/>
                <a:gd name="T41" fmla="*/ 24 h 80"/>
                <a:gd name="T42" fmla="*/ 45 w 45"/>
                <a:gd name="T43" fmla="*/ 22 h 80"/>
                <a:gd name="T44" fmla="*/ 41 w 45"/>
                <a:gd name="T45" fmla="*/ 1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80">
                  <a:moveTo>
                    <a:pt x="41" y="18"/>
                  </a:moveTo>
                  <a:lnTo>
                    <a:pt x="39" y="13"/>
                  </a:lnTo>
                  <a:lnTo>
                    <a:pt x="36" y="11"/>
                  </a:lnTo>
                  <a:lnTo>
                    <a:pt x="34" y="5"/>
                  </a:lnTo>
                  <a:lnTo>
                    <a:pt x="26" y="0"/>
                  </a:lnTo>
                  <a:lnTo>
                    <a:pt x="0" y="7"/>
                  </a:lnTo>
                  <a:lnTo>
                    <a:pt x="15" y="62"/>
                  </a:lnTo>
                  <a:lnTo>
                    <a:pt x="17" y="69"/>
                  </a:lnTo>
                  <a:lnTo>
                    <a:pt x="15" y="75"/>
                  </a:lnTo>
                  <a:lnTo>
                    <a:pt x="15" y="77"/>
                  </a:lnTo>
                  <a:lnTo>
                    <a:pt x="17" y="80"/>
                  </a:lnTo>
                  <a:lnTo>
                    <a:pt x="23" y="77"/>
                  </a:lnTo>
                  <a:lnTo>
                    <a:pt x="43" y="63"/>
                  </a:lnTo>
                  <a:lnTo>
                    <a:pt x="43" y="56"/>
                  </a:lnTo>
                  <a:lnTo>
                    <a:pt x="41" y="48"/>
                  </a:lnTo>
                  <a:lnTo>
                    <a:pt x="41" y="41"/>
                  </a:lnTo>
                  <a:lnTo>
                    <a:pt x="36" y="33"/>
                  </a:lnTo>
                  <a:lnTo>
                    <a:pt x="39" y="28"/>
                  </a:lnTo>
                  <a:lnTo>
                    <a:pt x="38" y="20"/>
                  </a:lnTo>
                  <a:lnTo>
                    <a:pt x="43" y="28"/>
                  </a:lnTo>
                  <a:lnTo>
                    <a:pt x="45" y="24"/>
                  </a:lnTo>
                  <a:lnTo>
                    <a:pt x="45" y="22"/>
                  </a:lnTo>
                  <a:lnTo>
                    <a:pt x="41" y="1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0" name="Freeform 149">
              <a:extLst>
                <a:ext uri="{FF2B5EF4-FFF2-40B4-BE49-F238E27FC236}">
                  <a16:creationId xmlns:a16="http://schemas.microsoft.com/office/drawing/2014/main" id="{21399468-B770-B4C5-8144-6D5DF4F404A7}"/>
                </a:ext>
              </a:extLst>
            </p:cNvPr>
            <p:cNvSpPr>
              <a:spLocks/>
            </p:cNvSpPr>
            <p:nvPr/>
          </p:nvSpPr>
          <p:spPr bwMode="auto">
            <a:xfrm>
              <a:off x="9559742" y="3149690"/>
              <a:ext cx="10352" cy="12527"/>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1" name="Freeform 150">
              <a:extLst>
                <a:ext uri="{FF2B5EF4-FFF2-40B4-BE49-F238E27FC236}">
                  <a16:creationId xmlns:a16="http://schemas.microsoft.com/office/drawing/2014/main" id="{DC2BAA81-FED4-AB93-B0C3-393B611BBB13}"/>
                </a:ext>
              </a:extLst>
            </p:cNvPr>
            <p:cNvSpPr>
              <a:spLocks/>
            </p:cNvSpPr>
            <p:nvPr/>
          </p:nvSpPr>
          <p:spPr bwMode="auto">
            <a:xfrm>
              <a:off x="9559742" y="3149690"/>
              <a:ext cx="10352" cy="12527"/>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2" name="Freeform 151">
              <a:extLst>
                <a:ext uri="{FF2B5EF4-FFF2-40B4-BE49-F238E27FC236}">
                  <a16:creationId xmlns:a16="http://schemas.microsoft.com/office/drawing/2014/main" id="{261EF317-10F5-D8C8-0436-8D8021175069}"/>
                </a:ext>
              </a:extLst>
            </p:cNvPr>
            <p:cNvSpPr>
              <a:spLocks/>
            </p:cNvSpPr>
            <p:nvPr/>
          </p:nvSpPr>
          <p:spPr bwMode="auto">
            <a:xfrm>
              <a:off x="9570095" y="3137161"/>
              <a:ext cx="12077" cy="21926"/>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3" name="Freeform 152">
              <a:extLst>
                <a:ext uri="{FF2B5EF4-FFF2-40B4-BE49-F238E27FC236}">
                  <a16:creationId xmlns:a16="http://schemas.microsoft.com/office/drawing/2014/main" id="{1808EB95-D9D8-BE72-2B99-3508A02CACF9}"/>
                </a:ext>
              </a:extLst>
            </p:cNvPr>
            <p:cNvSpPr>
              <a:spLocks/>
            </p:cNvSpPr>
            <p:nvPr/>
          </p:nvSpPr>
          <p:spPr bwMode="auto">
            <a:xfrm>
              <a:off x="9570095" y="3137161"/>
              <a:ext cx="12077" cy="21926"/>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4" name="Freeform 153">
              <a:extLst>
                <a:ext uri="{FF2B5EF4-FFF2-40B4-BE49-F238E27FC236}">
                  <a16:creationId xmlns:a16="http://schemas.microsoft.com/office/drawing/2014/main" id="{32B3D87E-9F5F-1893-8E32-5EEE3D6C593A}"/>
                </a:ext>
              </a:extLst>
            </p:cNvPr>
            <p:cNvSpPr>
              <a:spLocks/>
            </p:cNvSpPr>
            <p:nvPr/>
          </p:nvSpPr>
          <p:spPr bwMode="auto">
            <a:xfrm>
              <a:off x="9578719" y="3159088"/>
              <a:ext cx="17253" cy="34454"/>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5" name="Freeform 154">
              <a:extLst>
                <a:ext uri="{FF2B5EF4-FFF2-40B4-BE49-F238E27FC236}">
                  <a16:creationId xmlns:a16="http://schemas.microsoft.com/office/drawing/2014/main" id="{06D165DC-236E-93A9-C320-330E77693627}"/>
                </a:ext>
              </a:extLst>
            </p:cNvPr>
            <p:cNvSpPr>
              <a:spLocks/>
            </p:cNvSpPr>
            <p:nvPr/>
          </p:nvSpPr>
          <p:spPr bwMode="auto">
            <a:xfrm>
              <a:off x="9578719" y="3159088"/>
              <a:ext cx="17253" cy="34454"/>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846" name="Group 845">
              <a:extLst>
                <a:ext uri="{FF2B5EF4-FFF2-40B4-BE49-F238E27FC236}">
                  <a16:creationId xmlns:a16="http://schemas.microsoft.com/office/drawing/2014/main" id="{ACACD8A3-E0A0-CB11-2AA3-EEB8C282EFA2}"/>
                </a:ext>
              </a:extLst>
            </p:cNvPr>
            <p:cNvGrpSpPr/>
            <p:nvPr/>
          </p:nvGrpSpPr>
          <p:grpSpPr>
            <a:xfrm>
              <a:off x="2285999" y="3061989"/>
              <a:ext cx="1195613" cy="1818206"/>
              <a:chOff x="1028701" y="1983861"/>
              <a:chExt cx="665758" cy="1012439"/>
            </a:xfrm>
            <a:grpFill/>
          </p:grpSpPr>
          <p:sp>
            <p:nvSpPr>
              <p:cNvPr id="1116" name="Freeform 14">
                <a:extLst>
                  <a:ext uri="{FF2B5EF4-FFF2-40B4-BE49-F238E27FC236}">
                    <a16:creationId xmlns:a16="http://schemas.microsoft.com/office/drawing/2014/main" id="{BE3FD313-DE15-824E-3F99-F62D87FB9AB4}"/>
                  </a:ext>
                </a:extLst>
              </p:cNvPr>
              <p:cNvSpPr>
                <a:spLocks/>
              </p:cNvSpPr>
              <p:nvPr/>
            </p:nvSpPr>
            <p:spPr bwMode="auto">
              <a:xfrm>
                <a:off x="1028701" y="1983861"/>
                <a:ext cx="665758" cy="1012439"/>
              </a:xfrm>
              <a:custGeom>
                <a:avLst/>
                <a:gdLst>
                  <a:gd name="T0" fmla="*/ 628 w 693"/>
                  <a:gd name="T1" fmla="*/ 1156 h 1161"/>
                  <a:gd name="T2" fmla="*/ 628 w 693"/>
                  <a:gd name="T3" fmla="*/ 1129 h 1161"/>
                  <a:gd name="T4" fmla="*/ 624 w 693"/>
                  <a:gd name="T5" fmla="*/ 1105 h 1161"/>
                  <a:gd name="T6" fmla="*/ 643 w 693"/>
                  <a:gd name="T7" fmla="*/ 1071 h 1161"/>
                  <a:gd name="T8" fmla="*/ 654 w 693"/>
                  <a:gd name="T9" fmla="*/ 1030 h 1161"/>
                  <a:gd name="T10" fmla="*/ 693 w 693"/>
                  <a:gd name="T11" fmla="*/ 1000 h 1161"/>
                  <a:gd name="T12" fmla="*/ 673 w 693"/>
                  <a:gd name="T13" fmla="*/ 964 h 1161"/>
                  <a:gd name="T14" fmla="*/ 661 w 693"/>
                  <a:gd name="T15" fmla="*/ 926 h 1161"/>
                  <a:gd name="T16" fmla="*/ 325 w 693"/>
                  <a:gd name="T17" fmla="*/ 327 h 1161"/>
                  <a:gd name="T18" fmla="*/ 62 w 693"/>
                  <a:gd name="T19" fmla="*/ 0 h 1161"/>
                  <a:gd name="T20" fmla="*/ 58 w 693"/>
                  <a:gd name="T21" fmla="*/ 35 h 1161"/>
                  <a:gd name="T22" fmla="*/ 39 w 693"/>
                  <a:gd name="T23" fmla="*/ 94 h 1161"/>
                  <a:gd name="T24" fmla="*/ 30 w 693"/>
                  <a:gd name="T25" fmla="*/ 120 h 1161"/>
                  <a:gd name="T26" fmla="*/ 13 w 693"/>
                  <a:gd name="T27" fmla="*/ 137 h 1161"/>
                  <a:gd name="T28" fmla="*/ 0 w 693"/>
                  <a:gd name="T29" fmla="*/ 176 h 1161"/>
                  <a:gd name="T30" fmla="*/ 24 w 693"/>
                  <a:gd name="T31" fmla="*/ 233 h 1161"/>
                  <a:gd name="T32" fmla="*/ 24 w 693"/>
                  <a:gd name="T33" fmla="*/ 261 h 1161"/>
                  <a:gd name="T34" fmla="*/ 13 w 693"/>
                  <a:gd name="T35" fmla="*/ 319 h 1161"/>
                  <a:gd name="T36" fmla="*/ 30 w 693"/>
                  <a:gd name="T37" fmla="*/ 374 h 1161"/>
                  <a:gd name="T38" fmla="*/ 45 w 693"/>
                  <a:gd name="T39" fmla="*/ 402 h 1161"/>
                  <a:gd name="T40" fmla="*/ 52 w 693"/>
                  <a:gd name="T41" fmla="*/ 421 h 1161"/>
                  <a:gd name="T42" fmla="*/ 43 w 693"/>
                  <a:gd name="T43" fmla="*/ 436 h 1161"/>
                  <a:gd name="T44" fmla="*/ 56 w 693"/>
                  <a:gd name="T45" fmla="*/ 453 h 1161"/>
                  <a:gd name="T46" fmla="*/ 81 w 693"/>
                  <a:gd name="T47" fmla="*/ 468 h 1161"/>
                  <a:gd name="T48" fmla="*/ 84 w 693"/>
                  <a:gd name="T49" fmla="*/ 441 h 1161"/>
                  <a:gd name="T50" fmla="*/ 111 w 693"/>
                  <a:gd name="T51" fmla="*/ 455 h 1161"/>
                  <a:gd name="T52" fmla="*/ 143 w 693"/>
                  <a:gd name="T53" fmla="*/ 460 h 1161"/>
                  <a:gd name="T54" fmla="*/ 146 w 693"/>
                  <a:gd name="T55" fmla="*/ 464 h 1161"/>
                  <a:gd name="T56" fmla="*/ 165 w 693"/>
                  <a:gd name="T57" fmla="*/ 473 h 1161"/>
                  <a:gd name="T58" fmla="*/ 120 w 693"/>
                  <a:gd name="T59" fmla="*/ 456 h 1161"/>
                  <a:gd name="T60" fmla="*/ 90 w 693"/>
                  <a:gd name="T61" fmla="*/ 455 h 1161"/>
                  <a:gd name="T62" fmla="*/ 92 w 693"/>
                  <a:gd name="T63" fmla="*/ 483 h 1161"/>
                  <a:gd name="T64" fmla="*/ 103 w 693"/>
                  <a:gd name="T65" fmla="*/ 518 h 1161"/>
                  <a:gd name="T66" fmla="*/ 79 w 693"/>
                  <a:gd name="T67" fmla="*/ 498 h 1161"/>
                  <a:gd name="T68" fmla="*/ 82 w 693"/>
                  <a:gd name="T69" fmla="*/ 475 h 1161"/>
                  <a:gd name="T70" fmla="*/ 66 w 693"/>
                  <a:gd name="T71" fmla="*/ 502 h 1161"/>
                  <a:gd name="T72" fmla="*/ 66 w 693"/>
                  <a:gd name="T73" fmla="*/ 534 h 1161"/>
                  <a:gd name="T74" fmla="*/ 86 w 693"/>
                  <a:gd name="T75" fmla="*/ 573 h 1161"/>
                  <a:gd name="T76" fmla="*/ 101 w 693"/>
                  <a:gd name="T77" fmla="*/ 601 h 1161"/>
                  <a:gd name="T78" fmla="*/ 82 w 693"/>
                  <a:gd name="T79" fmla="*/ 643 h 1161"/>
                  <a:gd name="T80" fmla="*/ 105 w 693"/>
                  <a:gd name="T81" fmla="*/ 684 h 1161"/>
                  <a:gd name="T82" fmla="*/ 118 w 693"/>
                  <a:gd name="T83" fmla="*/ 725 h 1161"/>
                  <a:gd name="T84" fmla="*/ 144 w 693"/>
                  <a:gd name="T85" fmla="*/ 767 h 1161"/>
                  <a:gd name="T86" fmla="*/ 150 w 693"/>
                  <a:gd name="T87" fmla="*/ 787 h 1161"/>
                  <a:gd name="T88" fmla="*/ 148 w 693"/>
                  <a:gd name="T89" fmla="*/ 825 h 1161"/>
                  <a:gd name="T90" fmla="*/ 141 w 693"/>
                  <a:gd name="T91" fmla="*/ 853 h 1161"/>
                  <a:gd name="T92" fmla="*/ 176 w 693"/>
                  <a:gd name="T93" fmla="*/ 872 h 1161"/>
                  <a:gd name="T94" fmla="*/ 210 w 693"/>
                  <a:gd name="T95" fmla="*/ 889 h 1161"/>
                  <a:gd name="T96" fmla="*/ 248 w 693"/>
                  <a:gd name="T97" fmla="*/ 911 h 1161"/>
                  <a:gd name="T98" fmla="*/ 306 w 693"/>
                  <a:gd name="T99" fmla="*/ 951 h 1161"/>
                  <a:gd name="T100" fmla="*/ 312 w 693"/>
                  <a:gd name="T101" fmla="*/ 979 h 1161"/>
                  <a:gd name="T102" fmla="*/ 329 w 693"/>
                  <a:gd name="T103" fmla="*/ 987 h 1161"/>
                  <a:gd name="T104" fmla="*/ 355 w 693"/>
                  <a:gd name="T105" fmla="*/ 1015 h 1161"/>
                  <a:gd name="T106" fmla="*/ 391 w 693"/>
                  <a:gd name="T107" fmla="*/ 1086 h 1161"/>
                  <a:gd name="T108" fmla="*/ 389 w 693"/>
                  <a:gd name="T109" fmla="*/ 1116 h 1161"/>
                  <a:gd name="T110" fmla="*/ 393 w 693"/>
                  <a:gd name="T111" fmla="*/ 1128 h 1161"/>
                  <a:gd name="T112" fmla="*/ 613 w 693"/>
                  <a:gd name="T113" fmla="*/ 1160 h 1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93" h="1161">
                    <a:moveTo>
                      <a:pt x="616" y="1160"/>
                    </a:moveTo>
                    <a:lnTo>
                      <a:pt x="620" y="1161"/>
                    </a:lnTo>
                    <a:lnTo>
                      <a:pt x="626" y="1161"/>
                    </a:lnTo>
                    <a:lnTo>
                      <a:pt x="628" y="1156"/>
                    </a:lnTo>
                    <a:lnTo>
                      <a:pt x="635" y="1150"/>
                    </a:lnTo>
                    <a:lnTo>
                      <a:pt x="635" y="1139"/>
                    </a:lnTo>
                    <a:lnTo>
                      <a:pt x="635" y="1133"/>
                    </a:lnTo>
                    <a:lnTo>
                      <a:pt x="628" y="1129"/>
                    </a:lnTo>
                    <a:lnTo>
                      <a:pt x="620" y="1126"/>
                    </a:lnTo>
                    <a:lnTo>
                      <a:pt x="620" y="1120"/>
                    </a:lnTo>
                    <a:lnTo>
                      <a:pt x="622" y="1113"/>
                    </a:lnTo>
                    <a:lnTo>
                      <a:pt x="624" y="1105"/>
                    </a:lnTo>
                    <a:lnTo>
                      <a:pt x="620" y="1097"/>
                    </a:lnTo>
                    <a:lnTo>
                      <a:pt x="624" y="1092"/>
                    </a:lnTo>
                    <a:lnTo>
                      <a:pt x="631" y="1086"/>
                    </a:lnTo>
                    <a:lnTo>
                      <a:pt x="643" y="1071"/>
                    </a:lnTo>
                    <a:lnTo>
                      <a:pt x="646" y="1062"/>
                    </a:lnTo>
                    <a:lnTo>
                      <a:pt x="650" y="1056"/>
                    </a:lnTo>
                    <a:lnTo>
                      <a:pt x="650" y="1043"/>
                    </a:lnTo>
                    <a:lnTo>
                      <a:pt x="654" y="1030"/>
                    </a:lnTo>
                    <a:lnTo>
                      <a:pt x="660" y="1026"/>
                    </a:lnTo>
                    <a:lnTo>
                      <a:pt x="663" y="1020"/>
                    </a:lnTo>
                    <a:lnTo>
                      <a:pt x="686" y="1007"/>
                    </a:lnTo>
                    <a:lnTo>
                      <a:pt x="693" y="1000"/>
                    </a:lnTo>
                    <a:lnTo>
                      <a:pt x="688" y="994"/>
                    </a:lnTo>
                    <a:lnTo>
                      <a:pt x="675" y="979"/>
                    </a:lnTo>
                    <a:lnTo>
                      <a:pt x="676" y="972"/>
                    </a:lnTo>
                    <a:lnTo>
                      <a:pt x="673" y="964"/>
                    </a:lnTo>
                    <a:lnTo>
                      <a:pt x="673" y="958"/>
                    </a:lnTo>
                    <a:lnTo>
                      <a:pt x="669" y="949"/>
                    </a:lnTo>
                    <a:lnTo>
                      <a:pt x="661" y="934"/>
                    </a:lnTo>
                    <a:lnTo>
                      <a:pt x="661" y="926"/>
                    </a:lnTo>
                    <a:lnTo>
                      <a:pt x="663" y="921"/>
                    </a:lnTo>
                    <a:lnTo>
                      <a:pt x="556" y="765"/>
                    </a:lnTo>
                    <a:lnTo>
                      <a:pt x="306" y="398"/>
                    </a:lnTo>
                    <a:lnTo>
                      <a:pt x="325" y="327"/>
                    </a:lnTo>
                    <a:lnTo>
                      <a:pt x="383" y="84"/>
                    </a:lnTo>
                    <a:lnTo>
                      <a:pt x="238" y="47"/>
                    </a:lnTo>
                    <a:lnTo>
                      <a:pt x="66" y="0"/>
                    </a:lnTo>
                    <a:lnTo>
                      <a:pt x="62" y="0"/>
                    </a:lnTo>
                    <a:lnTo>
                      <a:pt x="58" y="13"/>
                    </a:lnTo>
                    <a:lnTo>
                      <a:pt x="54" y="20"/>
                    </a:lnTo>
                    <a:lnTo>
                      <a:pt x="58" y="28"/>
                    </a:lnTo>
                    <a:lnTo>
                      <a:pt x="58" y="35"/>
                    </a:lnTo>
                    <a:lnTo>
                      <a:pt x="58" y="48"/>
                    </a:lnTo>
                    <a:lnTo>
                      <a:pt x="58" y="50"/>
                    </a:lnTo>
                    <a:lnTo>
                      <a:pt x="56" y="64"/>
                    </a:lnTo>
                    <a:lnTo>
                      <a:pt x="39" y="94"/>
                    </a:lnTo>
                    <a:lnTo>
                      <a:pt x="41" y="99"/>
                    </a:lnTo>
                    <a:lnTo>
                      <a:pt x="37" y="107"/>
                    </a:lnTo>
                    <a:lnTo>
                      <a:pt x="34" y="112"/>
                    </a:lnTo>
                    <a:lnTo>
                      <a:pt x="30" y="120"/>
                    </a:lnTo>
                    <a:lnTo>
                      <a:pt x="32" y="122"/>
                    </a:lnTo>
                    <a:lnTo>
                      <a:pt x="24" y="127"/>
                    </a:lnTo>
                    <a:lnTo>
                      <a:pt x="19" y="131"/>
                    </a:lnTo>
                    <a:lnTo>
                      <a:pt x="13" y="137"/>
                    </a:lnTo>
                    <a:lnTo>
                      <a:pt x="7" y="144"/>
                    </a:lnTo>
                    <a:lnTo>
                      <a:pt x="2" y="158"/>
                    </a:lnTo>
                    <a:lnTo>
                      <a:pt x="2" y="169"/>
                    </a:lnTo>
                    <a:lnTo>
                      <a:pt x="0" y="176"/>
                    </a:lnTo>
                    <a:lnTo>
                      <a:pt x="13" y="197"/>
                    </a:lnTo>
                    <a:lnTo>
                      <a:pt x="13" y="205"/>
                    </a:lnTo>
                    <a:lnTo>
                      <a:pt x="19" y="210"/>
                    </a:lnTo>
                    <a:lnTo>
                      <a:pt x="24" y="233"/>
                    </a:lnTo>
                    <a:lnTo>
                      <a:pt x="24" y="238"/>
                    </a:lnTo>
                    <a:lnTo>
                      <a:pt x="26" y="246"/>
                    </a:lnTo>
                    <a:lnTo>
                      <a:pt x="24" y="252"/>
                    </a:lnTo>
                    <a:lnTo>
                      <a:pt x="24" y="261"/>
                    </a:lnTo>
                    <a:lnTo>
                      <a:pt x="20" y="268"/>
                    </a:lnTo>
                    <a:lnTo>
                      <a:pt x="13" y="282"/>
                    </a:lnTo>
                    <a:lnTo>
                      <a:pt x="15" y="308"/>
                    </a:lnTo>
                    <a:lnTo>
                      <a:pt x="13" y="319"/>
                    </a:lnTo>
                    <a:lnTo>
                      <a:pt x="7" y="327"/>
                    </a:lnTo>
                    <a:lnTo>
                      <a:pt x="13" y="340"/>
                    </a:lnTo>
                    <a:lnTo>
                      <a:pt x="22" y="353"/>
                    </a:lnTo>
                    <a:lnTo>
                      <a:pt x="30" y="374"/>
                    </a:lnTo>
                    <a:lnTo>
                      <a:pt x="34" y="381"/>
                    </a:lnTo>
                    <a:lnTo>
                      <a:pt x="39" y="389"/>
                    </a:lnTo>
                    <a:lnTo>
                      <a:pt x="43" y="394"/>
                    </a:lnTo>
                    <a:lnTo>
                      <a:pt x="45" y="402"/>
                    </a:lnTo>
                    <a:lnTo>
                      <a:pt x="43" y="409"/>
                    </a:lnTo>
                    <a:lnTo>
                      <a:pt x="45" y="406"/>
                    </a:lnTo>
                    <a:lnTo>
                      <a:pt x="45" y="408"/>
                    </a:lnTo>
                    <a:lnTo>
                      <a:pt x="52" y="421"/>
                    </a:lnTo>
                    <a:lnTo>
                      <a:pt x="54" y="434"/>
                    </a:lnTo>
                    <a:lnTo>
                      <a:pt x="49" y="421"/>
                    </a:lnTo>
                    <a:lnTo>
                      <a:pt x="47" y="428"/>
                    </a:lnTo>
                    <a:lnTo>
                      <a:pt x="43" y="436"/>
                    </a:lnTo>
                    <a:lnTo>
                      <a:pt x="41" y="443"/>
                    </a:lnTo>
                    <a:lnTo>
                      <a:pt x="47" y="438"/>
                    </a:lnTo>
                    <a:lnTo>
                      <a:pt x="54" y="445"/>
                    </a:lnTo>
                    <a:lnTo>
                      <a:pt x="56" y="453"/>
                    </a:lnTo>
                    <a:lnTo>
                      <a:pt x="64" y="456"/>
                    </a:lnTo>
                    <a:lnTo>
                      <a:pt x="67" y="464"/>
                    </a:lnTo>
                    <a:lnTo>
                      <a:pt x="75" y="471"/>
                    </a:lnTo>
                    <a:lnTo>
                      <a:pt x="81" y="468"/>
                    </a:lnTo>
                    <a:lnTo>
                      <a:pt x="77" y="460"/>
                    </a:lnTo>
                    <a:lnTo>
                      <a:pt x="82" y="455"/>
                    </a:lnTo>
                    <a:lnTo>
                      <a:pt x="81" y="447"/>
                    </a:lnTo>
                    <a:lnTo>
                      <a:pt x="84" y="441"/>
                    </a:lnTo>
                    <a:lnTo>
                      <a:pt x="92" y="438"/>
                    </a:lnTo>
                    <a:lnTo>
                      <a:pt x="99" y="443"/>
                    </a:lnTo>
                    <a:lnTo>
                      <a:pt x="103" y="451"/>
                    </a:lnTo>
                    <a:lnTo>
                      <a:pt x="111" y="455"/>
                    </a:lnTo>
                    <a:lnTo>
                      <a:pt x="116" y="453"/>
                    </a:lnTo>
                    <a:lnTo>
                      <a:pt x="124" y="453"/>
                    </a:lnTo>
                    <a:lnTo>
                      <a:pt x="129" y="458"/>
                    </a:lnTo>
                    <a:lnTo>
                      <a:pt x="143" y="460"/>
                    </a:lnTo>
                    <a:lnTo>
                      <a:pt x="148" y="455"/>
                    </a:lnTo>
                    <a:lnTo>
                      <a:pt x="146" y="458"/>
                    </a:lnTo>
                    <a:lnTo>
                      <a:pt x="141" y="464"/>
                    </a:lnTo>
                    <a:lnTo>
                      <a:pt x="146" y="464"/>
                    </a:lnTo>
                    <a:lnTo>
                      <a:pt x="154" y="460"/>
                    </a:lnTo>
                    <a:lnTo>
                      <a:pt x="156" y="460"/>
                    </a:lnTo>
                    <a:lnTo>
                      <a:pt x="161" y="468"/>
                    </a:lnTo>
                    <a:lnTo>
                      <a:pt x="165" y="473"/>
                    </a:lnTo>
                    <a:lnTo>
                      <a:pt x="165" y="475"/>
                    </a:lnTo>
                    <a:lnTo>
                      <a:pt x="156" y="460"/>
                    </a:lnTo>
                    <a:lnTo>
                      <a:pt x="141" y="466"/>
                    </a:lnTo>
                    <a:lnTo>
                      <a:pt x="120" y="456"/>
                    </a:lnTo>
                    <a:lnTo>
                      <a:pt x="111" y="456"/>
                    </a:lnTo>
                    <a:lnTo>
                      <a:pt x="103" y="453"/>
                    </a:lnTo>
                    <a:lnTo>
                      <a:pt x="97" y="455"/>
                    </a:lnTo>
                    <a:lnTo>
                      <a:pt x="90" y="455"/>
                    </a:lnTo>
                    <a:lnTo>
                      <a:pt x="86" y="462"/>
                    </a:lnTo>
                    <a:lnTo>
                      <a:pt x="92" y="468"/>
                    </a:lnTo>
                    <a:lnTo>
                      <a:pt x="90" y="475"/>
                    </a:lnTo>
                    <a:lnTo>
                      <a:pt x="92" y="483"/>
                    </a:lnTo>
                    <a:lnTo>
                      <a:pt x="96" y="485"/>
                    </a:lnTo>
                    <a:lnTo>
                      <a:pt x="97" y="498"/>
                    </a:lnTo>
                    <a:lnTo>
                      <a:pt x="97" y="511"/>
                    </a:lnTo>
                    <a:lnTo>
                      <a:pt x="103" y="518"/>
                    </a:lnTo>
                    <a:lnTo>
                      <a:pt x="97" y="517"/>
                    </a:lnTo>
                    <a:lnTo>
                      <a:pt x="90" y="509"/>
                    </a:lnTo>
                    <a:lnTo>
                      <a:pt x="86" y="502"/>
                    </a:lnTo>
                    <a:lnTo>
                      <a:pt x="79" y="498"/>
                    </a:lnTo>
                    <a:lnTo>
                      <a:pt x="81" y="490"/>
                    </a:lnTo>
                    <a:lnTo>
                      <a:pt x="84" y="485"/>
                    </a:lnTo>
                    <a:lnTo>
                      <a:pt x="82" y="477"/>
                    </a:lnTo>
                    <a:lnTo>
                      <a:pt x="82" y="475"/>
                    </a:lnTo>
                    <a:lnTo>
                      <a:pt x="75" y="475"/>
                    </a:lnTo>
                    <a:lnTo>
                      <a:pt x="71" y="481"/>
                    </a:lnTo>
                    <a:lnTo>
                      <a:pt x="71" y="487"/>
                    </a:lnTo>
                    <a:lnTo>
                      <a:pt x="66" y="502"/>
                    </a:lnTo>
                    <a:lnTo>
                      <a:pt x="69" y="507"/>
                    </a:lnTo>
                    <a:lnTo>
                      <a:pt x="69" y="522"/>
                    </a:lnTo>
                    <a:lnTo>
                      <a:pt x="67" y="528"/>
                    </a:lnTo>
                    <a:lnTo>
                      <a:pt x="66" y="534"/>
                    </a:lnTo>
                    <a:lnTo>
                      <a:pt x="66" y="539"/>
                    </a:lnTo>
                    <a:lnTo>
                      <a:pt x="67" y="547"/>
                    </a:lnTo>
                    <a:lnTo>
                      <a:pt x="79" y="567"/>
                    </a:lnTo>
                    <a:lnTo>
                      <a:pt x="86" y="573"/>
                    </a:lnTo>
                    <a:lnTo>
                      <a:pt x="99" y="573"/>
                    </a:lnTo>
                    <a:lnTo>
                      <a:pt x="103" y="588"/>
                    </a:lnTo>
                    <a:lnTo>
                      <a:pt x="103" y="603"/>
                    </a:lnTo>
                    <a:lnTo>
                      <a:pt x="101" y="601"/>
                    </a:lnTo>
                    <a:lnTo>
                      <a:pt x="97" y="607"/>
                    </a:lnTo>
                    <a:lnTo>
                      <a:pt x="84" y="614"/>
                    </a:lnTo>
                    <a:lnTo>
                      <a:pt x="84" y="629"/>
                    </a:lnTo>
                    <a:lnTo>
                      <a:pt x="82" y="643"/>
                    </a:lnTo>
                    <a:lnTo>
                      <a:pt x="86" y="650"/>
                    </a:lnTo>
                    <a:lnTo>
                      <a:pt x="97" y="663"/>
                    </a:lnTo>
                    <a:lnTo>
                      <a:pt x="99" y="678"/>
                    </a:lnTo>
                    <a:lnTo>
                      <a:pt x="105" y="684"/>
                    </a:lnTo>
                    <a:lnTo>
                      <a:pt x="107" y="697"/>
                    </a:lnTo>
                    <a:lnTo>
                      <a:pt x="114" y="710"/>
                    </a:lnTo>
                    <a:lnTo>
                      <a:pt x="114" y="718"/>
                    </a:lnTo>
                    <a:lnTo>
                      <a:pt x="118" y="725"/>
                    </a:lnTo>
                    <a:lnTo>
                      <a:pt x="126" y="733"/>
                    </a:lnTo>
                    <a:lnTo>
                      <a:pt x="129" y="746"/>
                    </a:lnTo>
                    <a:lnTo>
                      <a:pt x="143" y="759"/>
                    </a:lnTo>
                    <a:lnTo>
                      <a:pt x="144" y="767"/>
                    </a:lnTo>
                    <a:lnTo>
                      <a:pt x="139" y="770"/>
                    </a:lnTo>
                    <a:lnTo>
                      <a:pt x="137" y="778"/>
                    </a:lnTo>
                    <a:lnTo>
                      <a:pt x="143" y="785"/>
                    </a:lnTo>
                    <a:lnTo>
                      <a:pt x="150" y="787"/>
                    </a:lnTo>
                    <a:lnTo>
                      <a:pt x="156" y="795"/>
                    </a:lnTo>
                    <a:lnTo>
                      <a:pt x="156" y="802"/>
                    </a:lnTo>
                    <a:lnTo>
                      <a:pt x="148" y="812"/>
                    </a:lnTo>
                    <a:lnTo>
                      <a:pt x="148" y="825"/>
                    </a:lnTo>
                    <a:lnTo>
                      <a:pt x="144" y="832"/>
                    </a:lnTo>
                    <a:lnTo>
                      <a:pt x="146" y="840"/>
                    </a:lnTo>
                    <a:lnTo>
                      <a:pt x="141" y="847"/>
                    </a:lnTo>
                    <a:lnTo>
                      <a:pt x="141" y="853"/>
                    </a:lnTo>
                    <a:lnTo>
                      <a:pt x="146" y="855"/>
                    </a:lnTo>
                    <a:lnTo>
                      <a:pt x="150" y="862"/>
                    </a:lnTo>
                    <a:lnTo>
                      <a:pt x="156" y="870"/>
                    </a:lnTo>
                    <a:lnTo>
                      <a:pt x="176" y="872"/>
                    </a:lnTo>
                    <a:lnTo>
                      <a:pt x="184" y="876"/>
                    </a:lnTo>
                    <a:lnTo>
                      <a:pt x="191" y="876"/>
                    </a:lnTo>
                    <a:lnTo>
                      <a:pt x="205" y="885"/>
                    </a:lnTo>
                    <a:lnTo>
                      <a:pt x="210" y="889"/>
                    </a:lnTo>
                    <a:lnTo>
                      <a:pt x="225" y="889"/>
                    </a:lnTo>
                    <a:lnTo>
                      <a:pt x="237" y="898"/>
                    </a:lnTo>
                    <a:lnTo>
                      <a:pt x="240" y="906"/>
                    </a:lnTo>
                    <a:lnTo>
                      <a:pt x="248" y="911"/>
                    </a:lnTo>
                    <a:lnTo>
                      <a:pt x="250" y="925"/>
                    </a:lnTo>
                    <a:lnTo>
                      <a:pt x="265" y="938"/>
                    </a:lnTo>
                    <a:lnTo>
                      <a:pt x="278" y="945"/>
                    </a:lnTo>
                    <a:lnTo>
                      <a:pt x="306" y="951"/>
                    </a:lnTo>
                    <a:lnTo>
                      <a:pt x="308" y="953"/>
                    </a:lnTo>
                    <a:lnTo>
                      <a:pt x="312" y="966"/>
                    </a:lnTo>
                    <a:lnTo>
                      <a:pt x="314" y="973"/>
                    </a:lnTo>
                    <a:lnTo>
                      <a:pt x="312" y="979"/>
                    </a:lnTo>
                    <a:lnTo>
                      <a:pt x="312" y="987"/>
                    </a:lnTo>
                    <a:lnTo>
                      <a:pt x="319" y="990"/>
                    </a:lnTo>
                    <a:lnTo>
                      <a:pt x="323" y="985"/>
                    </a:lnTo>
                    <a:lnTo>
                      <a:pt x="329" y="987"/>
                    </a:lnTo>
                    <a:lnTo>
                      <a:pt x="336" y="990"/>
                    </a:lnTo>
                    <a:lnTo>
                      <a:pt x="344" y="1002"/>
                    </a:lnTo>
                    <a:lnTo>
                      <a:pt x="348" y="1009"/>
                    </a:lnTo>
                    <a:lnTo>
                      <a:pt x="355" y="1015"/>
                    </a:lnTo>
                    <a:lnTo>
                      <a:pt x="378" y="1043"/>
                    </a:lnTo>
                    <a:lnTo>
                      <a:pt x="385" y="1058"/>
                    </a:lnTo>
                    <a:lnTo>
                      <a:pt x="389" y="1073"/>
                    </a:lnTo>
                    <a:lnTo>
                      <a:pt x="391" y="1086"/>
                    </a:lnTo>
                    <a:lnTo>
                      <a:pt x="389" y="1101"/>
                    </a:lnTo>
                    <a:lnTo>
                      <a:pt x="387" y="1114"/>
                    </a:lnTo>
                    <a:lnTo>
                      <a:pt x="387" y="1122"/>
                    </a:lnTo>
                    <a:lnTo>
                      <a:pt x="389" y="1116"/>
                    </a:lnTo>
                    <a:lnTo>
                      <a:pt x="394" y="1120"/>
                    </a:lnTo>
                    <a:lnTo>
                      <a:pt x="393" y="1128"/>
                    </a:lnTo>
                    <a:lnTo>
                      <a:pt x="389" y="1120"/>
                    </a:lnTo>
                    <a:lnTo>
                      <a:pt x="393" y="1128"/>
                    </a:lnTo>
                    <a:lnTo>
                      <a:pt x="394" y="1137"/>
                    </a:lnTo>
                    <a:lnTo>
                      <a:pt x="398" y="1139"/>
                    </a:lnTo>
                    <a:lnTo>
                      <a:pt x="611" y="1160"/>
                    </a:lnTo>
                    <a:lnTo>
                      <a:pt x="613" y="1160"/>
                    </a:lnTo>
                    <a:lnTo>
                      <a:pt x="616" y="116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7" name="Freeform 309">
                <a:extLst>
                  <a:ext uri="{FF2B5EF4-FFF2-40B4-BE49-F238E27FC236}">
                    <a16:creationId xmlns:a16="http://schemas.microsoft.com/office/drawing/2014/main" id="{F69DE53F-33B5-E0B7-CDDB-B0976AE33349}"/>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8" name="Freeform 310">
                <a:extLst>
                  <a:ext uri="{FF2B5EF4-FFF2-40B4-BE49-F238E27FC236}">
                    <a16:creationId xmlns:a16="http://schemas.microsoft.com/office/drawing/2014/main" id="{3B83E802-8A2B-399C-F183-AE24E6047B17}"/>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9" name="Freeform 311">
                <a:extLst>
                  <a:ext uri="{FF2B5EF4-FFF2-40B4-BE49-F238E27FC236}">
                    <a16:creationId xmlns:a16="http://schemas.microsoft.com/office/drawing/2014/main" id="{24CE7D36-E53D-26EA-EB88-21A1A570A693}"/>
                  </a:ext>
                </a:extLst>
              </p:cNvPr>
              <p:cNvSpPr>
                <a:spLocks/>
              </p:cNvSpPr>
              <p:nvPr/>
            </p:nvSpPr>
            <p:spPr bwMode="auto">
              <a:xfrm>
                <a:off x="1182411" y="2787011"/>
                <a:ext cx="17292" cy="9592"/>
              </a:xfrm>
              <a:custGeom>
                <a:avLst/>
                <a:gdLst>
                  <a:gd name="T0" fmla="*/ 7 w 18"/>
                  <a:gd name="T1" fmla="*/ 0 h 11"/>
                  <a:gd name="T2" fmla="*/ 0 w 18"/>
                  <a:gd name="T3" fmla="*/ 4 h 11"/>
                  <a:gd name="T4" fmla="*/ 3 w 18"/>
                  <a:gd name="T5" fmla="*/ 9 h 11"/>
                  <a:gd name="T6" fmla="*/ 11 w 18"/>
                  <a:gd name="T7" fmla="*/ 11 h 11"/>
                  <a:gd name="T8" fmla="*/ 18 w 18"/>
                  <a:gd name="T9" fmla="*/ 11 h 11"/>
                  <a:gd name="T10" fmla="*/ 18 w 18"/>
                  <a:gd name="T11" fmla="*/ 5 h 11"/>
                  <a:gd name="T12" fmla="*/ 15 w 18"/>
                  <a:gd name="T13" fmla="*/ 0 h 11"/>
                  <a:gd name="T14" fmla="*/ 7 w 1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1">
                    <a:moveTo>
                      <a:pt x="7" y="0"/>
                    </a:moveTo>
                    <a:lnTo>
                      <a:pt x="0" y="4"/>
                    </a:lnTo>
                    <a:lnTo>
                      <a:pt x="3" y="9"/>
                    </a:lnTo>
                    <a:lnTo>
                      <a:pt x="11" y="11"/>
                    </a:lnTo>
                    <a:lnTo>
                      <a:pt x="18" y="11"/>
                    </a:lnTo>
                    <a:lnTo>
                      <a:pt x="18" y="5"/>
                    </a:lnTo>
                    <a:lnTo>
                      <a:pt x="15" y="0"/>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0" name="Freeform 312">
                <a:extLst>
                  <a:ext uri="{FF2B5EF4-FFF2-40B4-BE49-F238E27FC236}">
                    <a16:creationId xmlns:a16="http://schemas.microsoft.com/office/drawing/2014/main" id="{491B949A-F8BF-BBB6-E8BF-611F8324C52F}"/>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1" name="Freeform 313">
                <a:extLst>
                  <a:ext uri="{FF2B5EF4-FFF2-40B4-BE49-F238E27FC236}">
                    <a16:creationId xmlns:a16="http://schemas.microsoft.com/office/drawing/2014/main" id="{2A8A012B-4080-28A5-26DC-C65A5E3D52EE}"/>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2" name="Freeform 314">
                <a:extLst>
                  <a:ext uri="{FF2B5EF4-FFF2-40B4-BE49-F238E27FC236}">
                    <a16:creationId xmlns:a16="http://schemas.microsoft.com/office/drawing/2014/main" id="{4B75DACF-4495-9104-231E-B7575B7C5034}"/>
                  </a:ext>
                </a:extLst>
              </p:cNvPr>
              <p:cNvSpPr>
                <a:spLocks/>
              </p:cNvSpPr>
              <p:nvPr/>
            </p:nvSpPr>
            <p:spPr bwMode="auto">
              <a:xfrm>
                <a:off x="1212192" y="2785267"/>
                <a:ext cx="27860" cy="13081"/>
              </a:xfrm>
              <a:custGeom>
                <a:avLst/>
                <a:gdLst>
                  <a:gd name="T0" fmla="*/ 8 w 29"/>
                  <a:gd name="T1" fmla="*/ 6 h 15"/>
                  <a:gd name="T2" fmla="*/ 0 w 29"/>
                  <a:gd name="T3" fmla="*/ 0 h 15"/>
                  <a:gd name="T4" fmla="*/ 0 w 29"/>
                  <a:gd name="T5" fmla="*/ 6 h 15"/>
                  <a:gd name="T6" fmla="*/ 0 w 29"/>
                  <a:gd name="T7" fmla="*/ 13 h 15"/>
                  <a:gd name="T8" fmla="*/ 8 w 29"/>
                  <a:gd name="T9" fmla="*/ 15 h 15"/>
                  <a:gd name="T10" fmla="*/ 21 w 29"/>
                  <a:gd name="T11" fmla="*/ 15 h 15"/>
                  <a:gd name="T12" fmla="*/ 29 w 29"/>
                  <a:gd name="T13" fmla="*/ 11 h 15"/>
                  <a:gd name="T14" fmla="*/ 21 w 29"/>
                  <a:gd name="T15" fmla="*/ 11 h 15"/>
                  <a:gd name="T16" fmla="*/ 8 w 29"/>
                  <a:gd name="T17" fmla="*/ 6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5">
                    <a:moveTo>
                      <a:pt x="8" y="6"/>
                    </a:moveTo>
                    <a:lnTo>
                      <a:pt x="0" y="0"/>
                    </a:lnTo>
                    <a:lnTo>
                      <a:pt x="0" y="6"/>
                    </a:lnTo>
                    <a:lnTo>
                      <a:pt x="0" y="13"/>
                    </a:lnTo>
                    <a:lnTo>
                      <a:pt x="8" y="15"/>
                    </a:lnTo>
                    <a:lnTo>
                      <a:pt x="21" y="15"/>
                    </a:lnTo>
                    <a:lnTo>
                      <a:pt x="29" y="11"/>
                    </a:lnTo>
                    <a:lnTo>
                      <a:pt x="21" y="11"/>
                    </a:lnTo>
                    <a:lnTo>
                      <a:pt x="8" y="6"/>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3" name="Freeform 315">
                <a:extLst>
                  <a:ext uri="{FF2B5EF4-FFF2-40B4-BE49-F238E27FC236}">
                    <a16:creationId xmlns:a16="http://schemas.microsoft.com/office/drawing/2014/main" id="{5487A3D5-1E79-7067-4C0E-12E62A8D931B}"/>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4" name="Freeform 316">
                <a:extLst>
                  <a:ext uri="{FF2B5EF4-FFF2-40B4-BE49-F238E27FC236}">
                    <a16:creationId xmlns:a16="http://schemas.microsoft.com/office/drawing/2014/main" id="{05E805E9-251A-1773-BC6B-41C64088157F}"/>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5" name="Freeform 317">
                <a:extLst>
                  <a:ext uri="{FF2B5EF4-FFF2-40B4-BE49-F238E27FC236}">
                    <a16:creationId xmlns:a16="http://schemas.microsoft.com/office/drawing/2014/main" id="{C708399E-82D2-1295-B914-8AEA5C1EFD4A}"/>
                  </a:ext>
                </a:extLst>
              </p:cNvPr>
              <p:cNvSpPr>
                <a:spLocks/>
              </p:cNvSpPr>
              <p:nvPr/>
            </p:nvSpPr>
            <p:spPr bwMode="auto">
              <a:xfrm>
                <a:off x="1217957" y="2865495"/>
                <a:ext cx="10568" cy="6976"/>
              </a:xfrm>
              <a:custGeom>
                <a:avLst/>
                <a:gdLst>
                  <a:gd name="T0" fmla="*/ 0 w 11"/>
                  <a:gd name="T1" fmla="*/ 0 h 8"/>
                  <a:gd name="T2" fmla="*/ 6 w 11"/>
                  <a:gd name="T3" fmla="*/ 8 h 8"/>
                  <a:gd name="T4" fmla="*/ 11 w 11"/>
                  <a:gd name="T5" fmla="*/ 8 h 8"/>
                  <a:gd name="T6" fmla="*/ 8 w 11"/>
                  <a:gd name="T7" fmla="*/ 2 h 8"/>
                  <a:gd name="T8" fmla="*/ 0 w 11"/>
                  <a:gd name="T9" fmla="*/ 0 h 8"/>
                </a:gdLst>
                <a:ahLst/>
                <a:cxnLst>
                  <a:cxn ang="0">
                    <a:pos x="T0" y="T1"/>
                  </a:cxn>
                  <a:cxn ang="0">
                    <a:pos x="T2" y="T3"/>
                  </a:cxn>
                  <a:cxn ang="0">
                    <a:pos x="T4" y="T5"/>
                  </a:cxn>
                  <a:cxn ang="0">
                    <a:pos x="T6" y="T7"/>
                  </a:cxn>
                  <a:cxn ang="0">
                    <a:pos x="T8" y="T9"/>
                  </a:cxn>
                </a:cxnLst>
                <a:rect l="0" t="0" r="r" b="b"/>
                <a:pathLst>
                  <a:path w="11" h="8">
                    <a:moveTo>
                      <a:pt x="0" y="0"/>
                    </a:moveTo>
                    <a:lnTo>
                      <a:pt x="6" y="8"/>
                    </a:lnTo>
                    <a:lnTo>
                      <a:pt x="11" y="8"/>
                    </a:lnTo>
                    <a:lnTo>
                      <a:pt x="8" y="2"/>
                    </a:lnTo>
                    <a:lnTo>
                      <a:pt x="0"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6" name="Freeform 318">
                <a:extLst>
                  <a:ext uri="{FF2B5EF4-FFF2-40B4-BE49-F238E27FC236}">
                    <a16:creationId xmlns:a16="http://schemas.microsoft.com/office/drawing/2014/main" id="{DB22AD3A-0E2A-CC2D-9DA9-47A48455F366}"/>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7" name="Freeform 319">
                <a:extLst>
                  <a:ext uri="{FF2B5EF4-FFF2-40B4-BE49-F238E27FC236}">
                    <a16:creationId xmlns:a16="http://schemas.microsoft.com/office/drawing/2014/main" id="{BD5C570D-F1B8-C6A6-C518-34B33D69047E}"/>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8" name="Freeform 320">
                <a:extLst>
                  <a:ext uri="{FF2B5EF4-FFF2-40B4-BE49-F238E27FC236}">
                    <a16:creationId xmlns:a16="http://schemas.microsoft.com/office/drawing/2014/main" id="{3FDADAD9-082C-0D8A-E030-A9350C0CD1AC}"/>
                  </a:ext>
                </a:extLst>
              </p:cNvPr>
              <p:cNvSpPr>
                <a:spLocks/>
              </p:cNvSpPr>
              <p:nvPr/>
            </p:nvSpPr>
            <p:spPr bwMode="auto">
              <a:xfrm>
                <a:off x="1293851" y="2902993"/>
                <a:ext cx="16332" cy="24417"/>
              </a:xfrm>
              <a:custGeom>
                <a:avLst/>
                <a:gdLst>
                  <a:gd name="T0" fmla="*/ 4 w 17"/>
                  <a:gd name="T1" fmla="*/ 8 h 28"/>
                  <a:gd name="T2" fmla="*/ 0 w 17"/>
                  <a:gd name="T3" fmla="*/ 0 h 28"/>
                  <a:gd name="T4" fmla="*/ 2 w 17"/>
                  <a:gd name="T5" fmla="*/ 8 h 28"/>
                  <a:gd name="T6" fmla="*/ 4 w 17"/>
                  <a:gd name="T7" fmla="*/ 23 h 28"/>
                  <a:gd name="T8" fmla="*/ 11 w 17"/>
                  <a:gd name="T9" fmla="*/ 28 h 28"/>
                  <a:gd name="T10" fmla="*/ 17 w 17"/>
                  <a:gd name="T11" fmla="*/ 28 h 28"/>
                  <a:gd name="T12" fmla="*/ 8 w 17"/>
                  <a:gd name="T13" fmla="*/ 15 h 28"/>
                  <a:gd name="T14" fmla="*/ 4 w 17"/>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28">
                    <a:moveTo>
                      <a:pt x="4" y="8"/>
                    </a:moveTo>
                    <a:lnTo>
                      <a:pt x="0" y="0"/>
                    </a:lnTo>
                    <a:lnTo>
                      <a:pt x="2" y="8"/>
                    </a:lnTo>
                    <a:lnTo>
                      <a:pt x="4" y="23"/>
                    </a:lnTo>
                    <a:lnTo>
                      <a:pt x="11" y="28"/>
                    </a:lnTo>
                    <a:lnTo>
                      <a:pt x="17" y="28"/>
                    </a:lnTo>
                    <a:lnTo>
                      <a:pt x="8" y="15"/>
                    </a:lnTo>
                    <a:lnTo>
                      <a:pt x="4"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29" name="Freeform 321">
                <a:extLst>
                  <a:ext uri="{FF2B5EF4-FFF2-40B4-BE49-F238E27FC236}">
                    <a16:creationId xmlns:a16="http://schemas.microsoft.com/office/drawing/2014/main" id="{8FA4F6CC-34B6-17CB-4B2B-FC10FBEB4E2F}"/>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0" name="Freeform 322">
                <a:extLst>
                  <a:ext uri="{FF2B5EF4-FFF2-40B4-BE49-F238E27FC236}">
                    <a16:creationId xmlns:a16="http://schemas.microsoft.com/office/drawing/2014/main" id="{69AE8DDF-80CB-6975-F44C-34F76B70F3CC}"/>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31" name="Freeform 323">
                <a:extLst>
                  <a:ext uri="{FF2B5EF4-FFF2-40B4-BE49-F238E27FC236}">
                    <a16:creationId xmlns:a16="http://schemas.microsoft.com/office/drawing/2014/main" id="{FD74FF1A-2A37-2D7F-C8F0-71494CFA6D2D}"/>
                  </a:ext>
                </a:extLst>
              </p:cNvPr>
              <p:cNvSpPr>
                <a:spLocks/>
              </p:cNvSpPr>
              <p:nvPr/>
            </p:nvSpPr>
            <p:spPr bwMode="auto">
              <a:xfrm>
                <a:off x="1304419" y="2862007"/>
                <a:ext cx="22096" cy="20057"/>
              </a:xfrm>
              <a:custGeom>
                <a:avLst/>
                <a:gdLst>
                  <a:gd name="T0" fmla="*/ 14 w 23"/>
                  <a:gd name="T1" fmla="*/ 10 h 23"/>
                  <a:gd name="T2" fmla="*/ 8 w 23"/>
                  <a:gd name="T3" fmla="*/ 4 h 23"/>
                  <a:gd name="T4" fmla="*/ 0 w 23"/>
                  <a:gd name="T5" fmla="*/ 0 h 23"/>
                  <a:gd name="T6" fmla="*/ 6 w 23"/>
                  <a:gd name="T7" fmla="*/ 8 h 23"/>
                  <a:gd name="T8" fmla="*/ 14 w 23"/>
                  <a:gd name="T9" fmla="*/ 21 h 23"/>
                  <a:gd name="T10" fmla="*/ 23 w 23"/>
                  <a:gd name="T11" fmla="*/ 23 h 23"/>
                  <a:gd name="T12" fmla="*/ 21 w 23"/>
                  <a:gd name="T13" fmla="*/ 15 h 23"/>
                  <a:gd name="T14" fmla="*/ 14 w 23"/>
                  <a:gd name="T15" fmla="*/ 1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23">
                    <a:moveTo>
                      <a:pt x="14" y="10"/>
                    </a:moveTo>
                    <a:lnTo>
                      <a:pt x="8" y="4"/>
                    </a:lnTo>
                    <a:lnTo>
                      <a:pt x="0" y="0"/>
                    </a:lnTo>
                    <a:lnTo>
                      <a:pt x="6" y="8"/>
                    </a:lnTo>
                    <a:lnTo>
                      <a:pt x="14" y="21"/>
                    </a:lnTo>
                    <a:lnTo>
                      <a:pt x="23" y="23"/>
                    </a:lnTo>
                    <a:lnTo>
                      <a:pt x="21" y="15"/>
                    </a:lnTo>
                    <a:lnTo>
                      <a:pt x="14" y="1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847" name="Freeform 131">
              <a:extLst>
                <a:ext uri="{FF2B5EF4-FFF2-40B4-BE49-F238E27FC236}">
                  <a16:creationId xmlns:a16="http://schemas.microsoft.com/office/drawing/2014/main" id="{2B246D4D-D081-172E-84B8-859B2911CF51}"/>
                </a:ext>
              </a:extLst>
            </p:cNvPr>
            <p:cNvSpPr>
              <a:spLocks/>
            </p:cNvSpPr>
            <p:nvPr/>
          </p:nvSpPr>
          <p:spPr bwMode="auto">
            <a:xfrm>
              <a:off x="9083568" y="3320391"/>
              <a:ext cx="194956" cy="405612"/>
            </a:xfrm>
            <a:custGeom>
              <a:avLst/>
              <a:gdLst>
                <a:gd name="T0" fmla="*/ 15 w 113"/>
                <a:gd name="T1" fmla="*/ 15 h 259"/>
                <a:gd name="T2" fmla="*/ 5 w 113"/>
                <a:gd name="T3" fmla="*/ 40 h 259"/>
                <a:gd name="T4" fmla="*/ 2 w 113"/>
                <a:gd name="T5" fmla="*/ 51 h 259"/>
                <a:gd name="T6" fmla="*/ 7 w 113"/>
                <a:gd name="T7" fmla="*/ 60 h 259"/>
                <a:gd name="T8" fmla="*/ 0 w 113"/>
                <a:gd name="T9" fmla="*/ 73 h 259"/>
                <a:gd name="T10" fmla="*/ 9 w 113"/>
                <a:gd name="T11" fmla="*/ 92 h 259"/>
                <a:gd name="T12" fmla="*/ 17 w 113"/>
                <a:gd name="T13" fmla="*/ 102 h 259"/>
                <a:gd name="T14" fmla="*/ 28 w 113"/>
                <a:gd name="T15" fmla="*/ 107 h 259"/>
                <a:gd name="T16" fmla="*/ 51 w 113"/>
                <a:gd name="T17" fmla="*/ 126 h 259"/>
                <a:gd name="T18" fmla="*/ 39 w 113"/>
                <a:gd name="T19" fmla="*/ 139 h 259"/>
                <a:gd name="T20" fmla="*/ 32 w 113"/>
                <a:gd name="T21" fmla="*/ 147 h 259"/>
                <a:gd name="T22" fmla="*/ 30 w 113"/>
                <a:gd name="T23" fmla="*/ 149 h 259"/>
                <a:gd name="T24" fmla="*/ 28 w 113"/>
                <a:gd name="T25" fmla="*/ 162 h 259"/>
                <a:gd name="T26" fmla="*/ 19 w 113"/>
                <a:gd name="T27" fmla="*/ 169 h 259"/>
                <a:gd name="T28" fmla="*/ 7 w 113"/>
                <a:gd name="T29" fmla="*/ 177 h 259"/>
                <a:gd name="T30" fmla="*/ 2 w 113"/>
                <a:gd name="T31" fmla="*/ 194 h 259"/>
                <a:gd name="T32" fmla="*/ 0 w 113"/>
                <a:gd name="T33" fmla="*/ 199 h 259"/>
                <a:gd name="T34" fmla="*/ 4 w 113"/>
                <a:gd name="T35" fmla="*/ 207 h 259"/>
                <a:gd name="T36" fmla="*/ 17 w 113"/>
                <a:gd name="T37" fmla="*/ 222 h 259"/>
                <a:gd name="T38" fmla="*/ 30 w 113"/>
                <a:gd name="T39" fmla="*/ 228 h 259"/>
                <a:gd name="T40" fmla="*/ 49 w 113"/>
                <a:gd name="T41" fmla="*/ 233 h 259"/>
                <a:gd name="T42" fmla="*/ 66 w 113"/>
                <a:gd name="T43" fmla="*/ 241 h 259"/>
                <a:gd name="T44" fmla="*/ 64 w 113"/>
                <a:gd name="T45" fmla="*/ 259 h 259"/>
                <a:gd name="T46" fmla="*/ 73 w 113"/>
                <a:gd name="T47" fmla="*/ 254 h 259"/>
                <a:gd name="T48" fmla="*/ 79 w 113"/>
                <a:gd name="T49" fmla="*/ 239 h 259"/>
                <a:gd name="T50" fmla="*/ 86 w 113"/>
                <a:gd name="T51" fmla="*/ 218 h 259"/>
                <a:gd name="T52" fmla="*/ 83 w 113"/>
                <a:gd name="T53" fmla="*/ 214 h 259"/>
                <a:gd name="T54" fmla="*/ 96 w 113"/>
                <a:gd name="T55" fmla="*/ 207 h 259"/>
                <a:gd name="T56" fmla="*/ 96 w 113"/>
                <a:gd name="T57" fmla="*/ 194 h 259"/>
                <a:gd name="T58" fmla="*/ 99 w 113"/>
                <a:gd name="T59" fmla="*/ 184 h 259"/>
                <a:gd name="T60" fmla="*/ 105 w 113"/>
                <a:gd name="T61" fmla="*/ 169 h 259"/>
                <a:gd name="T62" fmla="*/ 105 w 113"/>
                <a:gd name="T63" fmla="*/ 156 h 259"/>
                <a:gd name="T64" fmla="*/ 105 w 113"/>
                <a:gd name="T65" fmla="*/ 139 h 259"/>
                <a:gd name="T66" fmla="*/ 105 w 113"/>
                <a:gd name="T67" fmla="*/ 132 h 259"/>
                <a:gd name="T68" fmla="*/ 111 w 113"/>
                <a:gd name="T69" fmla="*/ 130 h 259"/>
                <a:gd name="T70" fmla="*/ 111 w 113"/>
                <a:gd name="T71" fmla="*/ 150 h 259"/>
                <a:gd name="T72" fmla="*/ 111 w 113"/>
                <a:gd name="T73" fmla="*/ 124 h 259"/>
                <a:gd name="T74" fmla="*/ 109 w 113"/>
                <a:gd name="T75" fmla="*/ 96 h 259"/>
                <a:gd name="T76" fmla="*/ 92 w 113"/>
                <a:gd name="T77" fmla="*/ 85 h 259"/>
                <a:gd name="T78" fmla="*/ 81 w 113"/>
                <a:gd name="T79" fmla="*/ 85 h 259"/>
                <a:gd name="T80" fmla="*/ 84 w 113"/>
                <a:gd name="T81" fmla="*/ 58 h 259"/>
                <a:gd name="T82" fmla="*/ 94 w 113"/>
                <a:gd name="T83" fmla="*/ 53 h 259"/>
                <a:gd name="T84" fmla="*/ 96 w 113"/>
                <a:gd name="T85" fmla="*/ 38 h 259"/>
                <a:gd name="T86" fmla="*/ 96 w 113"/>
                <a:gd name="T87" fmla="*/ 23 h 259"/>
                <a:gd name="T88" fmla="*/ 17 w 113"/>
                <a:gd name="T89" fmla="*/ 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3" h="259">
                  <a:moveTo>
                    <a:pt x="17" y="9"/>
                  </a:moveTo>
                  <a:lnTo>
                    <a:pt x="15" y="15"/>
                  </a:lnTo>
                  <a:lnTo>
                    <a:pt x="15" y="23"/>
                  </a:lnTo>
                  <a:lnTo>
                    <a:pt x="5" y="40"/>
                  </a:lnTo>
                  <a:lnTo>
                    <a:pt x="0" y="47"/>
                  </a:lnTo>
                  <a:lnTo>
                    <a:pt x="2" y="51"/>
                  </a:lnTo>
                  <a:lnTo>
                    <a:pt x="5" y="53"/>
                  </a:lnTo>
                  <a:lnTo>
                    <a:pt x="7" y="60"/>
                  </a:lnTo>
                  <a:lnTo>
                    <a:pt x="5" y="66"/>
                  </a:lnTo>
                  <a:lnTo>
                    <a:pt x="0" y="73"/>
                  </a:lnTo>
                  <a:lnTo>
                    <a:pt x="4" y="85"/>
                  </a:lnTo>
                  <a:lnTo>
                    <a:pt x="9" y="92"/>
                  </a:lnTo>
                  <a:lnTo>
                    <a:pt x="17" y="94"/>
                  </a:lnTo>
                  <a:lnTo>
                    <a:pt x="17" y="102"/>
                  </a:lnTo>
                  <a:lnTo>
                    <a:pt x="24" y="105"/>
                  </a:lnTo>
                  <a:lnTo>
                    <a:pt x="28" y="107"/>
                  </a:lnTo>
                  <a:lnTo>
                    <a:pt x="34" y="113"/>
                  </a:lnTo>
                  <a:lnTo>
                    <a:pt x="51" y="126"/>
                  </a:lnTo>
                  <a:lnTo>
                    <a:pt x="47" y="132"/>
                  </a:lnTo>
                  <a:lnTo>
                    <a:pt x="39" y="139"/>
                  </a:lnTo>
                  <a:lnTo>
                    <a:pt x="34" y="147"/>
                  </a:lnTo>
                  <a:lnTo>
                    <a:pt x="32" y="147"/>
                  </a:lnTo>
                  <a:lnTo>
                    <a:pt x="32" y="149"/>
                  </a:lnTo>
                  <a:lnTo>
                    <a:pt x="30" y="149"/>
                  </a:lnTo>
                  <a:lnTo>
                    <a:pt x="28" y="156"/>
                  </a:lnTo>
                  <a:lnTo>
                    <a:pt x="28" y="162"/>
                  </a:lnTo>
                  <a:lnTo>
                    <a:pt x="20" y="167"/>
                  </a:lnTo>
                  <a:lnTo>
                    <a:pt x="19" y="169"/>
                  </a:lnTo>
                  <a:lnTo>
                    <a:pt x="13" y="171"/>
                  </a:lnTo>
                  <a:lnTo>
                    <a:pt x="7" y="177"/>
                  </a:lnTo>
                  <a:lnTo>
                    <a:pt x="4" y="184"/>
                  </a:lnTo>
                  <a:lnTo>
                    <a:pt x="2" y="194"/>
                  </a:lnTo>
                  <a:lnTo>
                    <a:pt x="0" y="197"/>
                  </a:lnTo>
                  <a:lnTo>
                    <a:pt x="0" y="199"/>
                  </a:lnTo>
                  <a:lnTo>
                    <a:pt x="4" y="207"/>
                  </a:lnTo>
                  <a:lnTo>
                    <a:pt x="4" y="207"/>
                  </a:lnTo>
                  <a:lnTo>
                    <a:pt x="4" y="211"/>
                  </a:lnTo>
                  <a:lnTo>
                    <a:pt x="17" y="222"/>
                  </a:lnTo>
                  <a:lnTo>
                    <a:pt x="22" y="224"/>
                  </a:lnTo>
                  <a:lnTo>
                    <a:pt x="30" y="228"/>
                  </a:lnTo>
                  <a:lnTo>
                    <a:pt x="41" y="237"/>
                  </a:lnTo>
                  <a:lnTo>
                    <a:pt x="49" y="233"/>
                  </a:lnTo>
                  <a:lnTo>
                    <a:pt x="62" y="233"/>
                  </a:lnTo>
                  <a:lnTo>
                    <a:pt x="66" y="241"/>
                  </a:lnTo>
                  <a:lnTo>
                    <a:pt x="62" y="252"/>
                  </a:lnTo>
                  <a:lnTo>
                    <a:pt x="64" y="259"/>
                  </a:lnTo>
                  <a:lnTo>
                    <a:pt x="69" y="258"/>
                  </a:lnTo>
                  <a:lnTo>
                    <a:pt x="73" y="254"/>
                  </a:lnTo>
                  <a:lnTo>
                    <a:pt x="75" y="246"/>
                  </a:lnTo>
                  <a:lnTo>
                    <a:pt x="79" y="239"/>
                  </a:lnTo>
                  <a:lnTo>
                    <a:pt x="83" y="226"/>
                  </a:lnTo>
                  <a:lnTo>
                    <a:pt x="86" y="218"/>
                  </a:lnTo>
                  <a:lnTo>
                    <a:pt x="83" y="218"/>
                  </a:lnTo>
                  <a:lnTo>
                    <a:pt x="83" y="214"/>
                  </a:lnTo>
                  <a:lnTo>
                    <a:pt x="88" y="207"/>
                  </a:lnTo>
                  <a:lnTo>
                    <a:pt x="96" y="207"/>
                  </a:lnTo>
                  <a:lnTo>
                    <a:pt x="92" y="201"/>
                  </a:lnTo>
                  <a:lnTo>
                    <a:pt x="96" y="194"/>
                  </a:lnTo>
                  <a:lnTo>
                    <a:pt x="94" y="188"/>
                  </a:lnTo>
                  <a:lnTo>
                    <a:pt x="99" y="184"/>
                  </a:lnTo>
                  <a:lnTo>
                    <a:pt x="101" y="177"/>
                  </a:lnTo>
                  <a:lnTo>
                    <a:pt x="105" y="169"/>
                  </a:lnTo>
                  <a:lnTo>
                    <a:pt x="109" y="164"/>
                  </a:lnTo>
                  <a:lnTo>
                    <a:pt x="105" y="156"/>
                  </a:lnTo>
                  <a:lnTo>
                    <a:pt x="107" y="150"/>
                  </a:lnTo>
                  <a:lnTo>
                    <a:pt x="105" y="139"/>
                  </a:lnTo>
                  <a:lnTo>
                    <a:pt x="103" y="132"/>
                  </a:lnTo>
                  <a:lnTo>
                    <a:pt x="105" y="132"/>
                  </a:lnTo>
                  <a:lnTo>
                    <a:pt x="107" y="124"/>
                  </a:lnTo>
                  <a:lnTo>
                    <a:pt x="111" y="130"/>
                  </a:lnTo>
                  <a:lnTo>
                    <a:pt x="109" y="137"/>
                  </a:lnTo>
                  <a:lnTo>
                    <a:pt x="111" y="150"/>
                  </a:lnTo>
                  <a:lnTo>
                    <a:pt x="113" y="143"/>
                  </a:lnTo>
                  <a:lnTo>
                    <a:pt x="111" y="124"/>
                  </a:lnTo>
                  <a:lnTo>
                    <a:pt x="109" y="117"/>
                  </a:lnTo>
                  <a:lnTo>
                    <a:pt x="109" y="96"/>
                  </a:lnTo>
                  <a:lnTo>
                    <a:pt x="107" y="87"/>
                  </a:lnTo>
                  <a:lnTo>
                    <a:pt x="92" y="85"/>
                  </a:lnTo>
                  <a:lnTo>
                    <a:pt x="86" y="87"/>
                  </a:lnTo>
                  <a:lnTo>
                    <a:pt x="81" y="85"/>
                  </a:lnTo>
                  <a:lnTo>
                    <a:pt x="81" y="66"/>
                  </a:lnTo>
                  <a:lnTo>
                    <a:pt x="84" y="58"/>
                  </a:lnTo>
                  <a:lnTo>
                    <a:pt x="86" y="58"/>
                  </a:lnTo>
                  <a:lnTo>
                    <a:pt x="94" y="53"/>
                  </a:lnTo>
                  <a:lnTo>
                    <a:pt x="92" y="47"/>
                  </a:lnTo>
                  <a:lnTo>
                    <a:pt x="96" y="38"/>
                  </a:lnTo>
                  <a:lnTo>
                    <a:pt x="96" y="30"/>
                  </a:lnTo>
                  <a:lnTo>
                    <a:pt x="96" y="23"/>
                  </a:lnTo>
                  <a:lnTo>
                    <a:pt x="24" y="0"/>
                  </a:lnTo>
                  <a:lnTo>
                    <a:pt x="17" y="9"/>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8" name="Freeform 324">
              <a:extLst>
                <a:ext uri="{FF2B5EF4-FFF2-40B4-BE49-F238E27FC236}">
                  <a16:creationId xmlns:a16="http://schemas.microsoft.com/office/drawing/2014/main" id="{E4D1E50B-C577-0FA2-5FC6-7977FA4A553E}"/>
                </a:ext>
              </a:extLst>
            </p:cNvPr>
            <p:cNvSpPr>
              <a:spLocks/>
            </p:cNvSpPr>
            <p:nvPr/>
          </p:nvSpPr>
          <p:spPr bwMode="auto">
            <a:xfrm>
              <a:off x="9264721" y="3574096"/>
              <a:ext cx="10352" cy="3132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49" name="Freeform 325">
              <a:extLst>
                <a:ext uri="{FF2B5EF4-FFF2-40B4-BE49-F238E27FC236}">
                  <a16:creationId xmlns:a16="http://schemas.microsoft.com/office/drawing/2014/main" id="{B37A7B39-94AB-1E5F-C04B-484285C177C8}"/>
                </a:ext>
              </a:extLst>
            </p:cNvPr>
            <p:cNvSpPr>
              <a:spLocks/>
            </p:cNvSpPr>
            <p:nvPr/>
          </p:nvSpPr>
          <p:spPr bwMode="auto">
            <a:xfrm>
              <a:off x="9264721" y="3574096"/>
              <a:ext cx="10352" cy="31321"/>
            </a:xfrm>
            <a:custGeom>
              <a:avLst/>
              <a:gdLst>
                <a:gd name="T0" fmla="*/ 6 w 6"/>
                <a:gd name="T1" fmla="*/ 0 h 20"/>
                <a:gd name="T2" fmla="*/ 0 w 6"/>
                <a:gd name="T3" fmla="*/ 20 h 20"/>
                <a:gd name="T4" fmla="*/ 6 w 6"/>
                <a:gd name="T5" fmla="*/ 5 h 20"/>
                <a:gd name="T6" fmla="*/ 6 w 6"/>
                <a:gd name="T7" fmla="*/ 0 h 20"/>
              </a:gdLst>
              <a:ahLst/>
              <a:cxnLst>
                <a:cxn ang="0">
                  <a:pos x="T0" y="T1"/>
                </a:cxn>
                <a:cxn ang="0">
                  <a:pos x="T2" y="T3"/>
                </a:cxn>
                <a:cxn ang="0">
                  <a:pos x="T4" y="T5"/>
                </a:cxn>
                <a:cxn ang="0">
                  <a:pos x="T6" y="T7"/>
                </a:cxn>
              </a:cxnLst>
              <a:rect l="0" t="0" r="r" b="b"/>
              <a:pathLst>
                <a:path w="6" h="20">
                  <a:moveTo>
                    <a:pt x="6" y="0"/>
                  </a:moveTo>
                  <a:lnTo>
                    <a:pt x="0" y="20"/>
                  </a:lnTo>
                  <a:lnTo>
                    <a:pt x="6" y="5"/>
                  </a:lnTo>
                  <a:lnTo>
                    <a:pt x="6"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0" name="Freeform 326">
              <a:extLst>
                <a:ext uri="{FF2B5EF4-FFF2-40B4-BE49-F238E27FC236}">
                  <a16:creationId xmlns:a16="http://schemas.microsoft.com/office/drawing/2014/main" id="{7010C10B-01DA-AA45-809E-12864BBD8FB7}"/>
                </a:ext>
              </a:extLst>
            </p:cNvPr>
            <p:cNvSpPr>
              <a:spLocks/>
            </p:cNvSpPr>
            <p:nvPr/>
          </p:nvSpPr>
          <p:spPr bwMode="auto">
            <a:xfrm>
              <a:off x="8408981" y="2681439"/>
              <a:ext cx="881613" cy="715695"/>
            </a:xfrm>
            <a:custGeom>
              <a:avLst/>
              <a:gdLst>
                <a:gd name="T0" fmla="*/ 511 w 511"/>
                <a:gd name="T1" fmla="*/ 402 h 457"/>
                <a:gd name="T2" fmla="*/ 505 w 511"/>
                <a:gd name="T3" fmla="*/ 389 h 457"/>
                <a:gd name="T4" fmla="*/ 489 w 511"/>
                <a:gd name="T5" fmla="*/ 307 h 457"/>
                <a:gd name="T6" fmla="*/ 490 w 511"/>
                <a:gd name="T7" fmla="*/ 233 h 457"/>
                <a:gd name="T8" fmla="*/ 487 w 511"/>
                <a:gd name="T9" fmla="*/ 222 h 457"/>
                <a:gd name="T10" fmla="*/ 460 w 511"/>
                <a:gd name="T11" fmla="*/ 143 h 457"/>
                <a:gd name="T12" fmla="*/ 455 w 511"/>
                <a:gd name="T13" fmla="*/ 145 h 457"/>
                <a:gd name="T14" fmla="*/ 453 w 511"/>
                <a:gd name="T15" fmla="*/ 119 h 457"/>
                <a:gd name="T16" fmla="*/ 443 w 511"/>
                <a:gd name="T17" fmla="*/ 98 h 457"/>
                <a:gd name="T18" fmla="*/ 445 w 511"/>
                <a:gd name="T19" fmla="*/ 81 h 457"/>
                <a:gd name="T20" fmla="*/ 443 w 511"/>
                <a:gd name="T21" fmla="*/ 66 h 457"/>
                <a:gd name="T22" fmla="*/ 442 w 511"/>
                <a:gd name="T23" fmla="*/ 53 h 457"/>
                <a:gd name="T24" fmla="*/ 432 w 511"/>
                <a:gd name="T25" fmla="*/ 40 h 457"/>
                <a:gd name="T26" fmla="*/ 427 w 511"/>
                <a:gd name="T27" fmla="*/ 15 h 457"/>
                <a:gd name="T28" fmla="*/ 425 w 511"/>
                <a:gd name="T29" fmla="*/ 4 h 457"/>
                <a:gd name="T30" fmla="*/ 372 w 511"/>
                <a:gd name="T31" fmla="*/ 15 h 457"/>
                <a:gd name="T32" fmla="*/ 317 w 511"/>
                <a:gd name="T33" fmla="*/ 25 h 457"/>
                <a:gd name="T34" fmla="*/ 278 w 511"/>
                <a:gd name="T35" fmla="*/ 58 h 457"/>
                <a:gd name="T36" fmla="*/ 257 w 511"/>
                <a:gd name="T37" fmla="*/ 103 h 457"/>
                <a:gd name="T38" fmla="*/ 244 w 511"/>
                <a:gd name="T39" fmla="*/ 122 h 457"/>
                <a:gd name="T40" fmla="*/ 223 w 511"/>
                <a:gd name="T41" fmla="*/ 143 h 457"/>
                <a:gd name="T42" fmla="*/ 229 w 511"/>
                <a:gd name="T43" fmla="*/ 154 h 457"/>
                <a:gd name="T44" fmla="*/ 229 w 511"/>
                <a:gd name="T45" fmla="*/ 150 h 457"/>
                <a:gd name="T46" fmla="*/ 237 w 511"/>
                <a:gd name="T47" fmla="*/ 158 h 457"/>
                <a:gd name="T48" fmla="*/ 242 w 511"/>
                <a:gd name="T49" fmla="*/ 160 h 457"/>
                <a:gd name="T50" fmla="*/ 235 w 511"/>
                <a:gd name="T51" fmla="*/ 169 h 457"/>
                <a:gd name="T52" fmla="*/ 242 w 511"/>
                <a:gd name="T53" fmla="*/ 188 h 457"/>
                <a:gd name="T54" fmla="*/ 246 w 511"/>
                <a:gd name="T55" fmla="*/ 201 h 457"/>
                <a:gd name="T56" fmla="*/ 233 w 511"/>
                <a:gd name="T57" fmla="*/ 209 h 457"/>
                <a:gd name="T58" fmla="*/ 218 w 511"/>
                <a:gd name="T59" fmla="*/ 222 h 457"/>
                <a:gd name="T60" fmla="*/ 208 w 511"/>
                <a:gd name="T61" fmla="*/ 237 h 457"/>
                <a:gd name="T62" fmla="*/ 197 w 511"/>
                <a:gd name="T63" fmla="*/ 246 h 457"/>
                <a:gd name="T64" fmla="*/ 177 w 511"/>
                <a:gd name="T65" fmla="*/ 246 h 457"/>
                <a:gd name="T66" fmla="*/ 148 w 511"/>
                <a:gd name="T67" fmla="*/ 258 h 457"/>
                <a:gd name="T68" fmla="*/ 103 w 511"/>
                <a:gd name="T69" fmla="*/ 250 h 457"/>
                <a:gd name="T70" fmla="*/ 62 w 511"/>
                <a:gd name="T71" fmla="*/ 261 h 457"/>
                <a:gd name="T72" fmla="*/ 49 w 511"/>
                <a:gd name="T73" fmla="*/ 269 h 457"/>
                <a:gd name="T74" fmla="*/ 36 w 511"/>
                <a:gd name="T75" fmla="*/ 276 h 457"/>
                <a:gd name="T76" fmla="*/ 39 w 511"/>
                <a:gd name="T77" fmla="*/ 290 h 457"/>
                <a:gd name="T78" fmla="*/ 52 w 511"/>
                <a:gd name="T79" fmla="*/ 297 h 457"/>
                <a:gd name="T80" fmla="*/ 51 w 511"/>
                <a:gd name="T81" fmla="*/ 305 h 457"/>
                <a:gd name="T82" fmla="*/ 58 w 511"/>
                <a:gd name="T83" fmla="*/ 327 h 457"/>
                <a:gd name="T84" fmla="*/ 43 w 511"/>
                <a:gd name="T85" fmla="*/ 348 h 457"/>
                <a:gd name="T86" fmla="*/ 30 w 511"/>
                <a:gd name="T87" fmla="*/ 363 h 457"/>
                <a:gd name="T88" fmla="*/ 4 w 511"/>
                <a:gd name="T89" fmla="*/ 393 h 457"/>
                <a:gd name="T90" fmla="*/ 2 w 511"/>
                <a:gd name="T91" fmla="*/ 397 h 457"/>
                <a:gd name="T92" fmla="*/ 69 w 511"/>
                <a:gd name="T93" fmla="*/ 410 h 457"/>
                <a:gd name="T94" fmla="*/ 276 w 511"/>
                <a:gd name="T95" fmla="*/ 369 h 457"/>
                <a:gd name="T96" fmla="*/ 349 w 511"/>
                <a:gd name="T97" fmla="*/ 354 h 457"/>
                <a:gd name="T98" fmla="*/ 361 w 511"/>
                <a:gd name="T99" fmla="*/ 363 h 457"/>
                <a:gd name="T100" fmla="*/ 374 w 511"/>
                <a:gd name="T101" fmla="*/ 367 h 457"/>
                <a:gd name="T102" fmla="*/ 381 w 511"/>
                <a:gd name="T103" fmla="*/ 389 h 457"/>
                <a:gd name="T104" fmla="*/ 400 w 511"/>
                <a:gd name="T105" fmla="*/ 401 h 457"/>
                <a:gd name="T106" fmla="*/ 415 w 511"/>
                <a:gd name="T107" fmla="*/ 406 h 457"/>
                <a:gd name="T108" fmla="*/ 487 w 511"/>
                <a:gd name="T109" fmla="*/ 431 h 457"/>
                <a:gd name="T110" fmla="*/ 475 w 511"/>
                <a:gd name="T111" fmla="*/ 408 h 457"/>
                <a:gd name="T112" fmla="*/ 475 w 511"/>
                <a:gd name="T113" fmla="*/ 399 h 457"/>
                <a:gd name="T114" fmla="*/ 483 w 511"/>
                <a:gd name="T115" fmla="*/ 410 h 457"/>
                <a:gd name="T116" fmla="*/ 489 w 511"/>
                <a:gd name="T117" fmla="*/ 442 h 457"/>
                <a:gd name="T118" fmla="*/ 489 w 511"/>
                <a:gd name="T119" fmla="*/ 457 h 457"/>
                <a:gd name="T120" fmla="*/ 498 w 511"/>
                <a:gd name="T121" fmla="*/ 448 h 457"/>
                <a:gd name="T122" fmla="*/ 505 w 511"/>
                <a:gd name="T123" fmla="*/ 425 h 457"/>
                <a:gd name="T124" fmla="*/ 500 w 511"/>
                <a:gd name="T125" fmla="*/ 414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1" h="457">
                  <a:moveTo>
                    <a:pt x="500" y="414"/>
                  </a:moveTo>
                  <a:lnTo>
                    <a:pt x="511" y="402"/>
                  </a:lnTo>
                  <a:lnTo>
                    <a:pt x="511" y="397"/>
                  </a:lnTo>
                  <a:lnTo>
                    <a:pt x="505" y="389"/>
                  </a:lnTo>
                  <a:lnTo>
                    <a:pt x="492" y="312"/>
                  </a:lnTo>
                  <a:lnTo>
                    <a:pt x="489" y="307"/>
                  </a:lnTo>
                  <a:lnTo>
                    <a:pt x="490" y="241"/>
                  </a:lnTo>
                  <a:lnTo>
                    <a:pt x="490" y="233"/>
                  </a:lnTo>
                  <a:lnTo>
                    <a:pt x="487" y="228"/>
                  </a:lnTo>
                  <a:lnTo>
                    <a:pt x="487" y="222"/>
                  </a:lnTo>
                  <a:lnTo>
                    <a:pt x="472" y="152"/>
                  </a:lnTo>
                  <a:lnTo>
                    <a:pt x="460" y="143"/>
                  </a:lnTo>
                  <a:lnTo>
                    <a:pt x="458" y="152"/>
                  </a:lnTo>
                  <a:lnTo>
                    <a:pt x="455" y="145"/>
                  </a:lnTo>
                  <a:lnTo>
                    <a:pt x="457" y="132"/>
                  </a:lnTo>
                  <a:lnTo>
                    <a:pt x="453" y="119"/>
                  </a:lnTo>
                  <a:lnTo>
                    <a:pt x="447" y="111"/>
                  </a:lnTo>
                  <a:lnTo>
                    <a:pt x="443" y="98"/>
                  </a:lnTo>
                  <a:lnTo>
                    <a:pt x="443" y="85"/>
                  </a:lnTo>
                  <a:lnTo>
                    <a:pt x="445" y="81"/>
                  </a:lnTo>
                  <a:lnTo>
                    <a:pt x="445" y="73"/>
                  </a:lnTo>
                  <a:lnTo>
                    <a:pt x="443" y="66"/>
                  </a:lnTo>
                  <a:lnTo>
                    <a:pt x="443" y="60"/>
                  </a:lnTo>
                  <a:lnTo>
                    <a:pt x="442" y="53"/>
                  </a:lnTo>
                  <a:lnTo>
                    <a:pt x="434" y="47"/>
                  </a:lnTo>
                  <a:lnTo>
                    <a:pt x="432" y="40"/>
                  </a:lnTo>
                  <a:lnTo>
                    <a:pt x="432" y="23"/>
                  </a:lnTo>
                  <a:lnTo>
                    <a:pt x="427" y="15"/>
                  </a:lnTo>
                  <a:lnTo>
                    <a:pt x="427" y="8"/>
                  </a:lnTo>
                  <a:lnTo>
                    <a:pt x="425" y="4"/>
                  </a:lnTo>
                  <a:lnTo>
                    <a:pt x="425" y="0"/>
                  </a:lnTo>
                  <a:lnTo>
                    <a:pt x="372" y="15"/>
                  </a:lnTo>
                  <a:lnTo>
                    <a:pt x="323" y="25"/>
                  </a:lnTo>
                  <a:lnTo>
                    <a:pt x="317" y="25"/>
                  </a:lnTo>
                  <a:lnTo>
                    <a:pt x="302" y="32"/>
                  </a:lnTo>
                  <a:lnTo>
                    <a:pt x="278" y="58"/>
                  </a:lnTo>
                  <a:lnTo>
                    <a:pt x="257" y="96"/>
                  </a:lnTo>
                  <a:lnTo>
                    <a:pt x="257" y="103"/>
                  </a:lnTo>
                  <a:lnTo>
                    <a:pt x="246" y="119"/>
                  </a:lnTo>
                  <a:lnTo>
                    <a:pt x="244" y="122"/>
                  </a:lnTo>
                  <a:lnTo>
                    <a:pt x="237" y="130"/>
                  </a:lnTo>
                  <a:lnTo>
                    <a:pt x="223" y="143"/>
                  </a:lnTo>
                  <a:lnTo>
                    <a:pt x="223" y="149"/>
                  </a:lnTo>
                  <a:lnTo>
                    <a:pt x="229" y="154"/>
                  </a:lnTo>
                  <a:lnTo>
                    <a:pt x="231" y="158"/>
                  </a:lnTo>
                  <a:lnTo>
                    <a:pt x="229" y="150"/>
                  </a:lnTo>
                  <a:lnTo>
                    <a:pt x="237" y="147"/>
                  </a:lnTo>
                  <a:lnTo>
                    <a:pt x="237" y="158"/>
                  </a:lnTo>
                  <a:lnTo>
                    <a:pt x="246" y="152"/>
                  </a:lnTo>
                  <a:lnTo>
                    <a:pt x="242" y="160"/>
                  </a:lnTo>
                  <a:lnTo>
                    <a:pt x="240" y="166"/>
                  </a:lnTo>
                  <a:lnTo>
                    <a:pt x="235" y="169"/>
                  </a:lnTo>
                  <a:lnTo>
                    <a:pt x="240" y="182"/>
                  </a:lnTo>
                  <a:lnTo>
                    <a:pt x="242" y="188"/>
                  </a:lnTo>
                  <a:lnTo>
                    <a:pt x="244" y="194"/>
                  </a:lnTo>
                  <a:lnTo>
                    <a:pt x="246" y="201"/>
                  </a:lnTo>
                  <a:lnTo>
                    <a:pt x="240" y="209"/>
                  </a:lnTo>
                  <a:lnTo>
                    <a:pt x="233" y="209"/>
                  </a:lnTo>
                  <a:lnTo>
                    <a:pt x="225" y="216"/>
                  </a:lnTo>
                  <a:lnTo>
                    <a:pt x="218" y="222"/>
                  </a:lnTo>
                  <a:lnTo>
                    <a:pt x="214" y="229"/>
                  </a:lnTo>
                  <a:lnTo>
                    <a:pt x="208" y="237"/>
                  </a:lnTo>
                  <a:lnTo>
                    <a:pt x="201" y="241"/>
                  </a:lnTo>
                  <a:lnTo>
                    <a:pt x="197" y="246"/>
                  </a:lnTo>
                  <a:lnTo>
                    <a:pt x="192" y="244"/>
                  </a:lnTo>
                  <a:lnTo>
                    <a:pt x="177" y="246"/>
                  </a:lnTo>
                  <a:lnTo>
                    <a:pt x="163" y="248"/>
                  </a:lnTo>
                  <a:lnTo>
                    <a:pt x="148" y="258"/>
                  </a:lnTo>
                  <a:lnTo>
                    <a:pt x="131" y="250"/>
                  </a:lnTo>
                  <a:lnTo>
                    <a:pt x="103" y="250"/>
                  </a:lnTo>
                  <a:lnTo>
                    <a:pt x="77" y="256"/>
                  </a:lnTo>
                  <a:lnTo>
                    <a:pt x="62" y="261"/>
                  </a:lnTo>
                  <a:lnTo>
                    <a:pt x="56" y="267"/>
                  </a:lnTo>
                  <a:lnTo>
                    <a:pt x="49" y="269"/>
                  </a:lnTo>
                  <a:lnTo>
                    <a:pt x="41" y="273"/>
                  </a:lnTo>
                  <a:lnTo>
                    <a:pt x="36" y="276"/>
                  </a:lnTo>
                  <a:lnTo>
                    <a:pt x="36" y="276"/>
                  </a:lnTo>
                  <a:lnTo>
                    <a:pt x="39" y="290"/>
                  </a:lnTo>
                  <a:lnTo>
                    <a:pt x="37" y="295"/>
                  </a:lnTo>
                  <a:lnTo>
                    <a:pt x="52" y="297"/>
                  </a:lnTo>
                  <a:lnTo>
                    <a:pt x="52" y="301"/>
                  </a:lnTo>
                  <a:lnTo>
                    <a:pt x="51" y="305"/>
                  </a:lnTo>
                  <a:lnTo>
                    <a:pt x="58" y="320"/>
                  </a:lnTo>
                  <a:lnTo>
                    <a:pt x="58" y="327"/>
                  </a:lnTo>
                  <a:lnTo>
                    <a:pt x="47" y="340"/>
                  </a:lnTo>
                  <a:lnTo>
                    <a:pt x="43" y="348"/>
                  </a:lnTo>
                  <a:lnTo>
                    <a:pt x="37" y="354"/>
                  </a:lnTo>
                  <a:lnTo>
                    <a:pt x="30" y="363"/>
                  </a:lnTo>
                  <a:lnTo>
                    <a:pt x="19" y="376"/>
                  </a:lnTo>
                  <a:lnTo>
                    <a:pt x="4" y="393"/>
                  </a:lnTo>
                  <a:lnTo>
                    <a:pt x="0" y="395"/>
                  </a:lnTo>
                  <a:lnTo>
                    <a:pt x="2" y="397"/>
                  </a:lnTo>
                  <a:lnTo>
                    <a:pt x="5" y="421"/>
                  </a:lnTo>
                  <a:lnTo>
                    <a:pt x="69" y="410"/>
                  </a:lnTo>
                  <a:lnTo>
                    <a:pt x="167" y="391"/>
                  </a:lnTo>
                  <a:lnTo>
                    <a:pt x="276" y="369"/>
                  </a:lnTo>
                  <a:lnTo>
                    <a:pt x="349" y="352"/>
                  </a:lnTo>
                  <a:lnTo>
                    <a:pt x="349" y="354"/>
                  </a:lnTo>
                  <a:lnTo>
                    <a:pt x="357" y="355"/>
                  </a:lnTo>
                  <a:lnTo>
                    <a:pt x="361" y="363"/>
                  </a:lnTo>
                  <a:lnTo>
                    <a:pt x="366" y="361"/>
                  </a:lnTo>
                  <a:lnTo>
                    <a:pt x="374" y="367"/>
                  </a:lnTo>
                  <a:lnTo>
                    <a:pt x="380" y="382"/>
                  </a:lnTo>
                  <a:lnTo>
                    <a:pt x="381" y="389"/>
                  </a:lnTo>
                  <a:lnTo>
                    <a:pt x="387" y="397"/>
                  </a:lnTo>
                  <a:lnTo>
                    <a:pt x="400" y="401"/>
                  </a:lnTo>
                  <a:lnTo>
                    <a:pt x="408" y="402"/>
                  </a:lnTo>
                  <a:lnTo>
                    <a:pt x="415" y="406"/>
                  </a:lnTo>
                  <a:lnTo>
                    <a:pt x="415" y="408"/>
                  </a:lnTo>
                  <a:lnTo>
                    <a:pt x="487" y="431"/>
                  </a:lnTo>
                  <a:lnTo>
                    <a:pt x="481" y="414"/>
                  </a:lnTo>
                  <a:lnTo>
                    <a:pt x="475" y="408"/>
                  </a:lnTo>
                  <a:lnTo>
                    <a:pt x="474" y="401"/>
                  </a:lnTo>
                  <a:lnTo>
                    <a:pt x="475" y="399"/>
                  </a:lnTo>
                  <a:lnTo>
                    <a:pt x="477" y="406"/>
                  </a:lnTo>
                  <a:lnTo>
                    <a:pt x="483" y="410"/>
                  </a:lnTo>
                  <a:lnTo>
                    <a:pt x="487" y="421"/>
                  </a:lnTo>
                  <a:lnTo>
                    <a:pt x="489" y="442"/>
                  </a:lnTo>
                  <a:lnTo>
                    <a:pt x="485" y="457"/>
                  </a:lnTo>
                  <a:lnTo>
                    <a:pt x="489" y="457"/>
                  </a:lnTo>
                  <a:lnTo>
                    <a:pt x="490" y="449"/>
                  </a:lnTo>
                  <a:lnTo>
                    <a:pt x="498" y="448"/>
                  </a:lnTo>
                  <a:lnTo>
                    <a:pt x="500" y="440"/>
                  </a:lnTo>
                  <a:lnTo>
                    <a:pt x="505" y="425"/>
                  </a:lnTo>
                  <a:lnTo>
                    <a:pt x="500" y="417"/>
                  </a:lnTo>
                  <a:lnTo>
                    <a:pt x="500" y="41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1" name="Freeform 329">
              <a:extLst>
                <a:ext uri="{FF2B5EF4-FFF2-40B4-BE49-F238E27FC236}">
                  <a16:creationId xmlns:a16="http://schemas.microsoft.com/office/drawing/2014/main" id="{28DE8D70-F0A8-D6FB-AFEC-30840DB6FF2F}"/>
                </a:ext>
              </a:extLst>
            </p:cNvPr>
            <p:cNvSpPr>
              <a:spLocks/>
            </p:cNvSpPr>
            <p:nvPr/>
          </p:nvSpPr>
          <p:spPr bwMode="auto">
            <a:xfrm>
              <a:off x="9249187" y="3279676"/>
              <a:ext cx="262241" cy="147211"/>
            </a:xfrm>
            <a:custGeom>
              <a:avLst/>
              <a:gdLst>
                <a:gd name="T0" fmla="*/ 139 w 152"/>
                <a:gd name="T1" fmla="*/ 11 h 94"/>
                <a:gd name="T2" fmla="*/ 135 w 152"/>
                <a:gd name="T3" fmla="*/ 9 h 94"/>
                <a:gd name="T4" fmla="*/ 129 w 152"/>
                <a:gd name="T5" fmla="*/ 11 h 94"/>
                <a:gd name="T6" fmla="*/ 122 w 152"/>
                <a:gd name="T7" fmla="*/ 15 h 94"/>
                <a:gd name="T8" fmla="*/ 112 w 152"/>
                <a:gd name="T9" fmla="*/ 28 h 94"/>
                <a:gd name="T10" fmla="*/ 109 w 152"/>
                <a:gd name="T11" fmla="*/ 30 h 94"/>
                <a:gd name="T12" fmla="*/ 101 w 152"/>
                <a:gd name="T13" fmla="*/ 32 h 94"/>
                <a:gd name="T14" fmla="*/ 107 w 152"/>
                <a:gd name="T15" fmla="*/ 24 h 94"/>
                <a:gd name="T16" fmla="*/ 114 w 152"/>
                <a:gd name="T17" fmla="*/ 19 h 94"/>
                <a:gd name="T18" fmla="*/ 114 w 152"/>
                <a:gd name="T19" fmla="*/ 11 h 94"/>
                <a:gd name="T20" fmla="*/ 120 w 152"/>
                <a:gd name="T21" fmla="*/ 0 h 94"/>
                <a:gd name="T22" fmla="*/ 99 w 152"/>
                <a:gd name="T23" fmla="*/ 24 h 94"/>
                <a:gd name="T24" fmla="*/ 86 w 152"/>
                <a:gd name="T25" fmla="*/ 30 h 94"/>
                <a:gd name="T26" fmla="*/ 65 w 152"/>
                <a:gd name="T27" fmla="*/ 35 h 94"/>
                <a:gd name="T28" fmla="*/ 60 w 152"/>
                <a:gd name="T29" fmla="*/ 37 h 94"/>
                <a:gd name="T30" fmla="*/ 56 w 152"/>
                <a:gd name="T31" fmla="*/ 43 h 94"/>
                <a:gd name="T32" fmla="*/ 49 w 152"/>
                <a:gd name="T33" fmla="*/ 43 h 94"/>
                <a:gd name="T34" fmla="*/ 35 w 152"/>
                <a:gd name="T35" fmla="*/ 50 h 94"/>
                <a:gd name="T36" fmla="*/ 30 w 152"/>
                <a:gd name="T37" fmla="*/ 50 h 94"/>
                <a:gd name="T38" fmla="*/ 22 w 152"/>
                <a:gd name="T39" fmla="*/ 54 h 94"/>
                <a:gd name="T40" fmla="*/ 24 w 152"/>
                <a:gd name="T41" fmla="*/ 62 h 94"/>
                <a:gd name="T42" fmla="*/ 17 w 152"/>
                <a:gd name="T43" fmla="*/ 60 h 94"/>
                <a:gd name="T44" fmla="*/ 15 w 152"/>
                <a:gd name="T45" fmla="*/ 67 h 94"/>
                <a:gd name="T46" fmla="*/ 2 w 152"/>
                <a:gd name="T47" fmla="*/ 75 h 94"/>
                <a:gd name="T48" fmla="*/ 0 w 152"/>
                <a:gd name="T49" fmla="*/ 84 h 94"/>
                <a:gd name="T50" fmla="*/ 0 w 152"/>
                <a:gd name="T51" fmla="*/ 90 h 94"/>
                <a:gd name="T52" fmla="*/ 2 w 152"/>
                <a:gd name="T53" fmla="*/ 92 h 94"/>
                <a:gd name="T54" fmla="*/ 15 w 152"/>
                <a:gd name="T55" fmla="*/ 88 h 94"/>
                <a:gd name="T56" fmla="*/ 7 w 152"/>
                <a:gd name="T57" fmla="*/ 94 h 94"/>
                <a:gd name="T58" fmla="*/ 22 w 152"/>
                <a:gd name="T59" fmla="*/ 88 h 94"/>
                <a:gd name="T60" fmla="*/ 47 w 152"/>
                <a:gd name="T61" fmla="*/ 73 h 94"/>
                <a:gd name="T62" fmla="*/ 49 w 152"/>
                <a:gd name="T63" fmla="*/ 73 h 94"/>
                <a:gd name="T64" fmla="*/ 58 w 152"/>
                <a:gd name="T65" fmla="*/ 67 h 94"/>
                <a:gd name="T66" fmla="*/ 64 w 152"/>
                <a:gd name="T67" fmla="*/ 64 h 94"/>
                <a:gd name="T68" fmla="*/ 79 w 152"/>
                <a:gd name="T69" fmla="*/ 56 h 94"/>
                <a:gd name="T70" fmla="*/ 86 w 152"/>
                <a:gd name="T71" fmla="*/ 52 h 94"/>
                <a:gd name="T72" fmla="*/ 94 w 152"/>
                <a:gd name="T73" fmla="*/ 49 h 94"/>
                <a:gd name="T74" fmla="*/ 99 w 152"/>
                <a:gd name="T75" fmla="*/ 47 h 94"/>
                <a:gd name="T76" fmla="*/ 112 w 152"/>
                <a:gd name="T77" fmla="*/ 37 h 94"/>
                <a:gd name="T78" fmla="*/ 114 w 152"/>
                <a:gd name="T79" fmla="*/ 32 h 94"/>
                <a:gd name="T80" fmla="*/ 122 w 152"/>
                <a:gd name="T81" fmla="*/ 30 h 94"/>
                <a:gd name="T82" fmla="*/ 135 w 152"/>
                <a:gd name="T83" fmla="*/ 19 h 94"/>
                <a:gd name="T84" fmla="*/ 143 w 152"/>
                <a:gd name="T85" fmla="*/ 15 h 94"/>
                <a:gd name="T86" fmla="*/ 152 w 152"/>
                <a:gd name="T87" fmla="*/ 3 h 94"/>
                <a:gd name="T88" fmla="*/ 144 w 152"/>
                <a:gd name="T89" fmla="*/ 7 h 94"/>
                <a:gd name="T90" fmla="*/ 139 w 152"/>
                <a:gd name="T91"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2" h="94">
                  <a:moveTo>
                    <a:pt x="139" y="11"/>
                  </a:moveTo>
                  <a:lnTo>
                    <a:pt x="135" y="9"/>
                  </a:lnTo>
                  <a:lnTo>
                    <a:pt x="129" y="11"/>
                  </a:lnTo>
                  <a:lnTo>
                    <a:pt x="122" y="15"/>
                  </a:lnTo>
                  <a:lnTo>
                    <a:pt x="112" y="28"/>
                  </a:lnTo>
                  <a:lnTo>
                    <a:pt x="109" y="30"/>
                  </a:lnTo>
                  <a:lnTo>
                    <a:pt x="101" y="32"/>
                  </a:lnTo>
                  <a:lnTo>
                    <a:pt x="107" y="24"/>
                  </a:lnTo>
                  <a:lnTo>
                    <a:pt x="114" y="19"/>
                  </a:lnTo>
                  <a:lnTo>
                    <a:pt x="114" y="11"/>
                  </a:lnTo>
                  <a:lnTo>
                    <a:pt x="120" y="0"/>
                  </a:lnTo>
                  <a:lnTo>
                    <a:pt x="99" y="24"/>
                  </a:lnTo>
                  <a:lnTo>
                    <a:pt x="86" y="30"/>
                  </a:lnTo>
                  <a:lnTo>
                    <a:pt x="65" y="35"/>
                  </a:lnTo>
                  <a:lnTo>
                    <a:pt x="60" y="37"/>
                  </a:lnTo>
                  <a:lnTo>
                    <a:pt x="56" y="43"/>
                  </a:lnTo>
                  <a:lnTo>
                    <a:pt x="49" y="43"/>
                  </a:lnTo>
                  <a:lnTo>
                    <a:pt x="35" y="50"/>
                  </a:lnTo>
                  <a:lnTo>
                    <a:pt x="30" y="50"/>
                  </a:lnTo>
                  <a:lnTo>
                    <a:pt x="22" y="54"/>
                  </a:lnTo>
                  <a:lnTo>
                    <a:pt x="24" y="62"/>
                  </a:lnTo>
                  <a:lnTo>
                    <a:pt x="17" y="60"/>
                  </a:lnTo>
                  <a:lnTo>
                    <a:pt x="15" y="67"/>
                  </a:lnTo>
                  <a:lnTo>
                    <a:pt x="2" y="75"/>
                  </a:lnTo>
                  <a:lnTo>
                    <a:pt x="0" y="84"/>
                  </a:lnTo>
                  <a:lnTo>
                    <a:pt x="0" y="90"/>
                  </a:lnTo>
                  <a:lnTo>
                    <a:pt x="2" y="92"/>
                  </a:lnTo>
                  <a:lnTo>
                    <a:pt x="15" y="88"/>
                  </a:lnTo>
                  <a:lnTo>
                    <a:pt x="7" y="94"/>
                  </a:lnTo>
                  <a:lnTo>
                    <a:pt x="22" y="88"/>
                  </a:lnTo>
                  <a:lnTo>
                    <a:pt x="47" y="73"/>
                  </a:lnTo>
                  <a:lnTo>
                    <a:pt x="49" y="73"/>
                  </a:lnTo>
                  <a:lnTo>
                    <a:pt x="58" y="67"/>
                  </a:lnTo>
                  <a:lnTo>
                    <a:pt x="64" y="64"/>
                  </a:lnTo>
                  <a:lnTo>
                    <a:pt x="79" y="56"/>
                  </a:lnTo>
                  <a:lnTo>
                    <a:pt x="86" y="52"/>
                  </a:lnTo>
                  <a:lnTo>
                    <a:pt x="94" y="49"/>
                  </a:lnTo>
                  <a:lnTo>
                    <a:pt x="99" y="47"/>
                  </a:lnTo>
                  <a:lnTo>
                    <a:pt x="112" y="37"/>
                  </a:lnTo>
                  <a:lnTo>
                    <a:pt x="114" y="32"/>
                  </a:lnTo>
                  <a:lnTo>
                    <a:pt x="122" y="30"/>
                  </a:lnTo>
                  <a:lnTo>
                    <a:pt x="135" y="19"/>
                  </a:lnTo>
                  <a:lnTo>
                    <a:pt x="143" y="15"/>
                  </a:lnTo>
                  <a:lnTo>
                    <a:pt x="152" y="3"/>
                  </a:lnTo>
                  <a:lnTo>
                    <a:pt x="144" y="7"/>
                  </a:lnTo>
                  <a:lnTo>
                    <a:pt x="139" y="11"/>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2" name="Freeform 144">
              <a:extLst>
                <a:ext uri="{FF2B5EF4-FFF2-40B4-BE49-F238E27FC236}">
                  <a16:creationId xmlns:a16="http://schemas.microsoft.com/office/drawing/2014/main" id="{EC0911B0-7A15-EC29-5DAA-ED6105EFC886}"/>
                </a:ext>
              </a:extLst>
            </p:cNvPr>
            <p:cNvSpPr>
              <a:spLocks/>
            </p:cNvSpPr>
            <p:nvPr/>
          </p:nvSpPr>
          <p:spPr bwMode="auto">
            <a:xfrm>
              <a:off x="9252636" y="2949235"/>
              <a:ext cx="491703" cy="236476"/>
            </a:xfrm>
            <a:custGeom>
              <a:avLst/>
              <a:gdLst>
                <a:gd name="T0" fmla="*/ 169 w 285"/>
                <a:gd name="T1" fmla="*/ 6 h 151"/>
                <a:gd name="T2" fmla="*/ 163 w 285"/>
                <a:gd name="T3" fmla="*/ 13 h 151"/>
                <a:gd name="T4" fmla="*/ 150 w 285"/>
                <a:gd name="T5" fmla="*/ 30 h 151"/>
                <a:gd name="T6" fmla="*/ 1 w 285"/>
                <a:gd name="T7" fmla="*/ 62 h 151"/>
                <a:gd name="T8" fmla="*/ 0 w 285"/>
                <a:gd name="T9" fmla="*/ 136 h 151"/>
                <a:gd name="T10" fmla="*/ 48 w 285"/>
                <a:gd name="T11" fmla="*/ 130 h 151"/>
                <a:gd name="T12" fmla="*/ 69 w 285"/>
                <a:gd name="T13" fmla="*/ 126 h 151"/>
                <a:gd name="T14" fmla="*/ 80 w 285"/>
                <a:gd name="T15" fmla="*/ 122 h 151"/>
                <a:gd name="T16" fmla="*/ 129 w 285"/>
                <a:gd name="T17" fmla="*/ 111 h 151"/>
                <a:gd name="T18" fmla="*/ 159 w 285"/>
                <a:gd name="T19" fmla="*/ 104 h 151"/>
                <a:gd name="T20" fmla="*/ 169 w 285"/>
                <a:gd name="T21" fmla="*/ 115 h 151"/>
                <a:gd name="T22" fmla="*/ 174 w 285"/>
                <a:gd name="T23" fmla="*/ 122 h 151"/>
                <a:gd name="T24" fmla="*/ 178 w 285"/>
                <a:gd name="T25" fmla="*/ 128 h 151"/>
                <a:gd name="T26" fmla="*/ 189 w 285"/>
                <a:gd name="T27" fmla="*/ 126 h 151"/>
                <a:gd name="T28" fmla="*/ 191 w 285"/>
                <a:gd name="T29" fmla="*/ 128 h 151"/>
                <a:gd name="T30" fmla="*/ 195 w 285"/>
                <a:gd name="T31" fmla="*/ 136 h 151"/>
                <a:gd name="T32" fmla="*/ 199 w 285"/>
                <a:gd name="T33" fmla="*/ 151 h 151"/>
                <a:gd name="T34" fmla="*/ 210 w 285"/>
                <a:gd name="T35" fmla="*/ 143 h 151"/>
                <a:gd name="T36" fmla="*/ 221 w 285"/>
                <a:gd name="T37" fmla="*/ 126 h 151"/>
                <a:gd name="T38" fmla="*/ 231 w 285"/>
                <a:gd name="T39" fmla="*/ 115 h 151"/>
                <a:gd name="T40" fmla="*/ 235 w 285"/>
                <a:gd name="T41" fmla="*/ 136 h 151"/>
                <a:gd name="T42" fmla="*/ 248 w 285"/>
                <a:gd name="T43" fmla="*/ 130 h 151"/>
                <a:gd name="T44" fmla="*/ 253 w 285"/>
                <a:gd name="T45" fmla="*/ 122 h 151"/>
                <a:gd name="T46" fmla="*/ 282 w 285"/>
                <a:gd name="T47" fmla="*/ 109 h 151"/>
                <a:gd name="T48" fmla="*/ 282 w 285"/>
                <a:gd name="T49" fmla="*/ 89 h 151"/>
                <a:gd name="T50" fmla="*/ 265 w 285"/>
                <a:gd name="T51" fmla="*/ 72 h 151"/>
                <a:gd name="T52" fmla="*/ 250 w 285"/>
                <a:gd name="T53" fmla="*/ 70 h 151"/>
                <a:gd name="T54" fmla="*/ 265 w 285"/>
                <a:gd name="T55" fmla="*/ 75 h 151"/>
                <a:gd name="T56" fmla="*/ 274 w 285"/>
                <a:gd name="T57" fmla="*/ 83 h 151"/>
                <a:gd name="T58" fmla="*/ 270 w 285"/>
                <a:gd name="T59" fmla="*/ 100 h 151"/>
                <a:gd name="T60" fmla="*/ 250 w 285"/>
                <a:gd name="T61" fmla="*/ 109 h 151"/>
                <a:gd name="T62" fmla="*/ 238 w 285"/>
                <a:gd name="T63" fmla="*/ 107 h 151"/>
                <a:gd name="T64" fmla="*/ 225 w 285"/>
                <a:gd name="T65" fmla="*/ 92 h 151"/>
                <a:gd name="T66" fmla="*/ 219 w 285"/>
                <a:gd name="T67" fmla="*/ 83 h 151"/>
                <a:gd name="T68" fmla="*/ 219 w 285"/>
                <a:gd name="T69" fmla="*/ 79 h 151"/>
                <a:gd name="T70" fmla="*/ 199 w 285"/>
                <a:gd name="T71" fmla="*/ 64 h 151"/>
                <a:gd name="T72" fmla="*/ 186 w 285"/>
                <a:gd name="T73" fmla="*/ 64 h 151"/>
                <a:gd name="T74" fmla="*/ 188 w 285"/>
                <a:gd name="T75" fmla="*/ 58 h 151"/>
                <a:gd name="T76" fmla="*/ 191 w 285"/>
                <a:gd name="T77" fmla="*/ 43 h 151"/>
                <a:gd name="T78" fmla="*/ 193 w 285"/>
                <a:gd name="T79" fmla="*/ 34 h 151"/>
                <a:gd name="T80" fmla="*/ 208 w 285"/>
                <a:gd name="T81" fmla="*/ 19 h 151"/>
                <a:gd name="T82" fmla="*/ 203 w 285"/>
                <a:gd name="T83" fmla="*/ 21 h 151"/>
                <a:gd name="T84" fmla="*/ 189 w 285"/>
                <a:gd name="T85" fmla="*/ 17 h 151"/>
                <a:gd name="T86" fmla="*/ 182 w 285"/>
                <a:gd name="T87" fmla="*/ 8 h 151"/>
                <a:gd name="T88" fmla="*/ 180 w 285"/>
                <a:gd name="T8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5" h="151">
                  <a:moveTo>
                    <a:pt x="176" y="2"/>
                  </a:moveTo>
                  <a:lnTo>
                    <a:pt x="169" y="6"/>
                  </a:lnTo>
                  <a:lnTo>
                    <a:pt x="165" y="13"/>
                  </a:lnTo>
                  <a:lnTo>
                    <a:pt x="163" y="13"/>
                  </a:lnTo>
                  <a:lnTo>
                    <a:pt x="159" y="19"/>
                  </a:lnTo>
                  <a:lnTo>
                    <a:pt x="150" y="30"/>
                  </a:lnTo>
                  <a:lnTo>
                    <a:pt x="62" y="51"/>
                  </a:lnTo>
                  <a:lnTo>
                    <a:pt x="1" y="62"/>
                  </a:lnTo>
                  <a:lnTo>
                    <a:pt x="1" y="70"/>
                  </a:lnTo>
                  <a:lnTo>
                    <a:pt x="0" y="136"/>
                  </a:lnTo>
                  <a:lnTo>
                    <a:pt x="3" y="141"/>
                  </a:lnTo>
                  <a:lnTo>
                    <a:pt x="48" y="130"/>
                  </a:lnTo>
                  <a:lnTo>
                    <a:pt x="56" y="130"/>
                  </a:lnTo>
                  <a:lnTo>
                    <a:pt x="69" y="126"/>
                  </a:lnTo>
                  <a:lnTo>
                    <a:pt x="73" y="126"/>
                  </a:lnTo>
                  <a:lnTo>
                    <a:pt x="80" y="122"/>
                  </a:lnTo>
                  <a:lnTo>
                    <a:pt x="120" y="113"/>
                  </a:lnTo>
                  <a:lnTo>
                    <a:pt x="129" y="111"/>
                  </a:lnTo>
                  <a:lnTo>
                    <a:pt x="133" y="111"/>
                  </a:lnTo>
                  <a:lnTo>
                    <a:pt x="159" y="104"/>
                  </a:lnTo>
                  <a:lnTo>
                    <a:pt x="167" y="109"/>
                  </a:lnTo>
                  <a:lnTo>
                    <a:pt x="169" y="115"/>
                  </a:lnTo>
                  <a:lnTo>
                    <a:pt x="172" y="117"/>
                  </a:lnTo>
                  <a:lnTo>
                    <a:pt x="174" y="122"/>
                  </a:lnTo>
                  <a:lnTo>
                    <a:pt x="178" y="126"/>
                  </a:lnTo>
                  <a:lnTo>
                    <a:pt x="178" y="128"/>
                  </a:lnTo>
                  <a:lnTo>
                    <a:pt x="184" y="132"/>
                  </a:lnTo>
                  <a:lnTo>
                    <a:pt x="189" y="126"/>
                  </a:lnTo>
                  <a:lnTo>
                    <a:pt x="191" y="120"/>
                  </a:lnTo>
                  <a:lnTo>
                    <a:pt x="191" y="128"/>
                  </a:lnTo>
                  <a:lnTo>
                    <a:pt x="189" y="134"/>
                  </a:lnTo>
                  <a:lnTo>
                    <a:pt x="195" y="136"/>
                  </a:lnTo>
                  <a:lnTo>
                    <a:pt x="199" y="147"/>
                  </a:lnTo>
                  <a:lnTo>
                    <a:pt x="199" y="151"/>
                  </a:lnTo>
                  <a:lnTo>
                    <a:pt x="203" y="143"/>
                  </a:lnTo>
                  <a:lnTo>
                    <a:pt x="210" y="143"/>
                  </a:lnTo>
                  <a:lnTo>
                    <a:pt x="214" y="132"/>
                  </a:lnTo>
                  <a:lnTo>
                    <a:pt x="221" y="126"/>
                  </a:lnTo>
                  <a:lnTo>
                    <a:pt x="223" y="120"/>
                  </a:lnTo>
                  <a:lnTo>
                    <a:pt x="231" y="115"/>
                  </a:lnTo>
                  <a:lnTo>
                    <a:pt x="231" y="122"/>
                  </a:lnTo>
                  <a:lnTo>
                    <a:pt x="235" y="136"/>
                  </a:lnTo>
                  <a:lnTo>
                    <a:pt x="242" y="134"/>
                  </a:lnTo>
                  <a:lnTo>
                    <a:pt x="248" y="130"/>
                  </a:lnTo>
                  <a:lnTo>
                    <a:pt x="250" y="122"/>
                  </a:lnTo>
                  <a:lnTo>
                    <a:pt x="253" y="122"/>
                  </a:lnTo>
                  <a:lnTo>
                    <a:pt x="272" y="111"/>
                  </a:lnTo>
                  <a:lnTo>
                    <a:pt x="282" y="109"/>
                  </a:lnTo>
                  <a:lnTo>
                    <a:pt x="285" y="102"/>
                  </a:lnTo>
                  <a:lnTo>
                    <a:pt x="282" y="89"/>
                  </a:lnTo>
                  <a:lnTo>
                    <a:pt x="272" y="75"/>
                  </a:lnTo>
                  <a:lnTo>
                    <a:pt x="265" y="72"/>
                  </a:lnTo>
                  <a:lnTo>
                    <a:pt x="257" y="68"/>
                  </a:lnTo>
                  <a:lnTo>
                    <a:pt x="250" y="70"/>
                  </a:lnTo>
                  <a:lnTo>
                    <a:pt x="257" y="72"/>
                  </a:lnTo>
                  <a:lnTo>
                    <a:pt x="265" y="75"/>
                  </a:lnTo>
                  <a:lnTo>
                    <a:pt x="268" y="83"/>
                  </a:lnTo>
                  <a:lnTo>
                    <a:pt x="274" y="83"/>
                  </a:lnTo>
                  <a:lnTo>
                    <a:pt x="278" y="94"/>
                  </a:lnTo>
                  <a:lnTo>
                    <a:pt x="270" y="100"/>
                  </a:lnTo>
                  <a:lnTo>
                    <a:pt x="257" y="111"/>
                  </a:lnTo>
                  <a:lnTo>
                    <a:pt x="250" y="109"/>
                  </a:lnTo>
                  <a:lnTo>
                    <a:pt x="244" y="109"/>
                  </a:lnTo>
                  <a:lnTo>
                    <a:pt x="238" y="107"/>
                  </a:lnTo>
                  <a:lnTo>
                    <a:pt x="233" y="94"/>
                  </a:lnTo>
                  <a:lnTo>
                    <a:pt x="225" y="92"/>
                  </a:lnTo>
                  <a:lnTo>
                    <a:pt x="219" y="89"/>
                  </a:lnTo>
                  <a:lnTo>
                    <a:pt x="219" y="83"/>
                  </a:lnTo>
                  <a:lnTo>
                    <a:pt x="225" y="87"/>
                  </a:lnTo>
                  <a:lnTo>
                    <a:pt x="219" y="79"/>
                  </a:lnTo>
                  <a:lnTo>
                    <a:pt x="206" y="66"/>
                  </a:lnTo>
                  <a:lnTo>
                    <a:pt x="199" y="64"/>
                  </a:lnTo>
                  <a:lnTo>
                    <a:pt x="191" y="68"/>
                  </a:lnTo>
                  <a:lnTo>
                    <a:pt x="186" y="64"/>
                  </a:lnTo>
                  <a:lnTo>
                    <a:pt x="180" y="58"/>
                  </a:lnTo>
                  <a:lnTo>
                    <a:pt x="188" y="58"/>
                  </a:lnTo>
                  <a:lnTo>
                    <a:pt x="186" y="51"/>
                  </a:lnTo>
                  <a:lnTo>
                    <a:pt x="191" y="43"/>
                  </a:lnTo>
                  <a:lnTo>
                    <a:pt x="189" y="42"/>
                  </a:lnTo>
                  <a:lnTo>
                    <a:pt x="193" y="34"/>
                  </a:lnTo>
                  <a:lnTo>
                    <a:pt x="206" y="26"/>
                  </a:lnTo>
                  <a:lnTo>
                    <a:pt x="208" y="19"/>
                  </a:lnTo>
                  <a:lnTo>
                    <a:pt x="201" y="19"/>
                  </a:lnTo>
                  <a:lnTo>
                    <a:pt x="203" y="21"/>
                  </a:lnTo>
                  <a:lnTo>
                    <a:pt x="195" y="23"/>
                  </a:lnTo>
                  <a:lnTo>
                    <a:pt x="189" y="17"/>
                  </a:lnTo>
                  <a:lnTo>
                    <a:pt x="188" y="10"/>
                  </a:lnTo>
                  <a:lnTo>
                    <a:pt x="182" y="8"/>
                  </a:lnTo>
                  <a:lnTo>
                    <a:pt x="184" y="0"/>
                  </a:lnTo>
                  <a:lnTo>
                    <a:pt x="180" y="0"/>
                  </a:lnTo>
                  <a:lnTo>
                    <a:pt x="176"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3" name="Freeform 330">
              <a:extLst>
                <a:ext uri="{FF2B5EF4-FFF2-40B4-BE49-F238E27FC236}">
                  <a16:creationId xmlns:a16="http://schemas.microsoft.com/office/drawing/2014/main" id="{193E3C42-810B-C6AD-B3A6-1CACE681F01B}"/>
                </a:ext>
              </a:extLst>
            </p:cNvPr>
            <p:cNvSpPr>
              <a:spLocks/>
            </p:cNvSpPr>
            <p:nvPr/>
          </p:nvSpPr>
          <p:spPr bwMode="auto">
            <a:xfrm>
              <a:off x="9647724" y="3173184"/>
              <a:ext cx="36229" cy="29756"/>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4" name="Freeform 331">
              <a:extLst>
                <a:ext uri="{FF2B5EF4-FFF2-40B4-BE49-F238E27FC236}">
                  <a16:creationId xmlns:a16="http://schemas.microsoft.com/office/drawing/2014/main" id="{14837E5B-4DD8-9069-452B-0082366AC107}"/>
                </a:ext>
              </a:extLst>
            </p:cNvPr>
            <p:cNvSpPr>
              <a:spLocks/>
            </p:cNvSpPr>
            <p:nvPr/>
          </p:nvSpPr>
          <p:spPr bwMode="auto">
            <a:xfrm>
              <a:off x="9647724" y="3173184"/>
              <a:ext cx="36229" cy="29756"/>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5" name="Freeform 332">
              <a:extLst>
                <a:ext uri="{FF2B5EF4-FFF2-40B4-BE49-F238E27FC236}">
                  <a16:creationId xmlns:a16="http://schemas.microsoft.com/office/drawing/2014/main" id="{585A6F64-E9C5-8D7D-7DA9-E6CB7142312B}"/>
                </a:ext>
              </a:extLst>
            </p:cNvPr>
            <p:cNvSpPr>
              <a:spLocks/>
            </p:cNvSpPr>
            <p:nvPr/>
          </p:nvSpPr>
          <p:spPr bwMode="auto">
            <a:xfrm>
              <a:off x="9647724" y="3173184"/>
              <a:ext cx="36229" cy="29756"/>
            </a:xfrm>
            <a:custGeom>
              <a:avLst/>
              <a:gdLst>
                <a:gd name="T0" fmla="*/ 9 w 21"/>
                <a:gd name="T1" fmla="*/ 0 h 19"/>
                <a:gd name="T2" fmla="*/ 6 w 21"/>
                <a:gd name="T3" fmla="*/ 6 h 19"/>
                <a:gd name="T4" fmla="*/ 0 w 21"/>
                <a:gd name="T5" fmla="*/ 19 h 19"/>
                <a:gd name="T6" fmla="*/ 13 w 21"/>
                <a:gd name="T7" fmla="*/ 11 h 19"/>
                <a:gd name="T8" fmla="*/ 21 w 21"/>
                <a:gd name="T9" fmla="*/ 6 h 19"/>
                <a:gd name="T10" fmla="*/ 15 w 21"/>
                <a:gd name="T11" fmla="*/ 0 h 19"/>
                <a:gd name="T12" fmla="*/ 9 w 21"/>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21" h="19">
                  <a:moveTo>
                    <a:pt x="9" y="0"/>
                  </a:moveTo>
                  <a:lnTo>
                    <a:pt x="6" y="6"/>
                  </a:lnTo>
                  <a:lnTo>
                    <a:pt x="0" y="19"/>
                  </a:lnTo>
                  <a:lnTo>
                    <a:pt x="13" y="11"/>
                  </a:lnTo>
                  <a:lnTo>
                    <a:pt x="21" y="6"/>
                  </a:lnTo>
                  <a:lnTo>
                    <a:pt x="15" y="0"/>
                  </a:lnTo>
                  <a:lnTo>
                    <a:pt x="9"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6" name="Freeform 333">
              <a:extLst>
                <a:ext uri="{FF2B5EF4-FFF2-40B4-BE49-F238E27FC236}">
                  <a16:creationId xmlns:a16="http://schemas.microsoft.com/office/drawing/2014/main" id="{3757D889-2DE1-7ECE-5407-116208FDF287}"/>
                </a:ext>
              </a:extLst>
            </p:cNvPr>
            <p:cNvSpPr>
              <a:spLocks/>
            </p:cNvSpPr>
            <p:nvPr/>
          </p:nvSpPr>
          <p:spPr bwMode="auto">
            <a:xfrm>
              <a:off x="9735713" y="3166918"/>
              <a:ext cx="29330" cy="23492"/>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857" name="Freeform 334">
              <a:extLst>
                <a:ext uri="{FF2B5EF4-FFF2-40B4-BE49-F238E27FC236}">
                  <a16:creationId xmlns:a16="http://schemas.microsoft.com/office/drawing/2014/main" id="{07A72E0C-7F00-7B99-E414-4F0C2408BC6F}"/>
                </a:ext>
              </a:extLst>
            </p:cNvPr>
            <p:cNvSpPr>
              <a:spLocks/>
            </p:cNvSpPr>
            <p:nvPr/>
          </p:nvSpPr>
          <p:spPr bwMode="auto">
            <a:xfrm>
              <a:off x="9735713" y="3166918"/>
              <a:ext cx="29330" cy="23492"/>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88" name="Freeform 335">
              <a:extLst>
                <a:ext uri="{FF2B5EF4-FFF2-40B4-BE49-F238E27FC236}">
                  <a16:creationId xmlns:a16="http://schemas.microsoft.com/office/drawing/2014/main" id="{7D16F18C-6941-5B9A-70A9-B35336FEBABD}"/>
                </a:ext>
              </a:extLst>
            </p:cNvPr>
            <p:cNvSpPr>
              <a:spLocks/>
            </p:cNvSpPr>
            <p:nvPr/>
          </p:nvSpPr>
          <p:spPr bwMode="auto">
            <a:xfrm>
              <a:off x="9735713" y="3166918"/>
              <a:ext cx="29330" cy="23492"/>
            </a:xfrm>
            <a:custGeom>
              <a:avLst/>
              <a:gdLst>
                <a:gd name="T0" fmla="*/ 7 w 17"/>
                <a:gd name="T1" fmla="*/ 0 h 15"/>
                <a:gd name="T2" fmla="*/ 7 w 17"/>
                <a:gd name="T3" fmla="*/ 2 h 15"/>
                <a:gd name="T4" fmla="*/ 7 w 17"/>
                <a:gd name="T5" fmla="*/ 10 h 15"/>
                <a:gd name="T6" fmla="*/ 0 w 17"/>
                <a:gd name="T7" fmla="*/ 15 h 15"/>
                <a:gd name="T8" fmla="*/ 13 w 17"/>
                <a:gd name="T9" fmla="*/ 13 h 15"/>
                <a:gd name="T10" fmla="*/ 17 w 17"/>
                <a:gd name="T11" fmla="*/ 12 h 15"/>
                <a:gd name="T12" fmla="*/ 11 w 17"/>
                <a:gd name="T13" fmla="*/ 4 h 15"/>
                <a:gd name="T14" fmla="*/ 7 w 17"/>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7" y="0"/>
                  </a:moveTo>
                  <a:lnTo>
                    <a:pt x="7" y="2"/>
                  </a:lnTo>
                  <a:lnTo>
                    <a:pt x="7" y="10"/>
                  </a:lnTo>
                  <a:lnTo>
                    <a:pt x="0" y="15"/>
                  </a:lnTo>
                  <a:lnTo>
                    <a:pt x="13" y="13"/>
                  </a:lnTo>
                  <a:lnTo>
                    <a:pt x="17" y="12"/>
                  </a:lnTo>
                  <a:lnTo>
                    <a:pt x="11" y="4"/>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1089" name="Group 1088">
              <a:extLst>
                <a:ext uri="{FF2B5EF4-FFF2-40B4-BE49-F238E27FC236}">
                  <a16:creationId xmlns:a16="http://schemas.microsoft.com/office/drawing/2014/main" id="{C1838185-9193-7FA3-E0D8-75DD549D56F9}"/>
                </a:ext>
              </a:extLst>
            </p:cNvPr>
            <p:cNvGrpSpPr/>
            <p:nvPr/>
          </p:nvGrpSpPr>
          <p:grpSpPr>
            <a:xfrm>
              <a:off x="9414819" y="2142711"/>
              <a:ext cx="576240" cy="772072"/>
              <a:chOff x="4998272" y="1471973"/>
              <a:chExt cx="320870" cy="429916"/>
            </a:xfrm>
            <a:grpFill/>
          </p:grpSpPr>
          <p:sp>
            <p:nvSpPr>
              <p:cNvPr id="1111" name="Freeform 147">
                <a:extLst>
                  <a:ext uri="{FF2B5EF4-FFF2-40B4-BE49-F238E27FC236}">
                    <a16:creationId xmlns:a16="http://schemas.microsoft.com/office/drawing/2014/main" id="{4FAF4449-D50D-7AC5-F878-043A1B880298}"/>
                  </a:ext>
                </a:extLst>
              </p:cNvPr>
              <p:cNvSpPr>
                <a:spLocks/>
              </p:cNvSpPr>
              <p:nvPr/>
            </p:nvSpPr>
            <p:spPr bwMode="auto">
              <a:xfrm>
                <a:off x="4998272" y="1471973"/>
                <a:ext cx="299735" cy="429916"/>
              </a:xfrm>
              <a:custGeom>
                <a:avLst/>
                <a:gdLst>
                  <a:gd name="T0" fmla="*/ 295 w 312"/>
                  <a:gd name="T1" fmla="*/ 226 h 493"/>
                  <a:gd name="T2" fmla="*/ 291 w 312"/>
                  <a:gd name="T3" fmla="*/ 199 h 493"/>
                  <a:gd name="T4" fmla="*/ 280 w 312"/>
                  <a:gd name="T5" fmla="*/ 197 h 493"/>
                  <a:gd name="T6" fmla="*/ 263 w 312"/>
                  <a:gd name="T7" fmla="*/ 190 h 493"/>
                  <a:gd name="T8" fmla="*/ 255 w 312"/>
                  <a:gd name="T9" fmla="*/ 171 h 493"/>
                  <a:gd name="T10" fmla="*/ 246 w 312"/>
                  <a:gd name="T11" fmla="*/ 162 h 493"/>
                  <a:gd name="T12" fmla="*/ 225 w 312"/>
                  <a:gd name="T13" fmla="*/ 158 h 493"/>
                  <a:gd name="T14" fmla="*/ 219 w 312"/>
                  <a:gd name="T15" fmla="*/ 139 h 493"/>
                  <a:gd name="T16" fmla="*/ 182 w 312"/>
                  <a:gd name="T17" fmla="*/ 19 h 493"/>
                  <a:gd name="T18" fmla="*/ 148 w 312"/>
                  <a:gd name="T19" fmla="*/ 2 h 493"/>
                  <a:gd name="T20" fmla="*/ 127 w 312"/>
                  <a:gd name="T21" fmla="*/ 9 h 493"/>
                  <a:gd name="T22" fmla="*/ 109 w 312"/>
                  <a:gd name="T23" fmla="*/ 23 h 493"/>
                  <a:gd name="T24" fmla="*/ 86 w 312"/>
                  <a:gd name="T25" fmla="*/ 23 h 493"/>
                  <a:gd name="T26" fmla="*/ 69 w 312"/>
                  <a:gd name="T27" fmla="*/ 9 h 493"/>
                  <a:gd name="T28" fmla="*/ 35 w 312"/>
                  <a:gd name="T29" fmla="*/ 141 h 493"/>
                  <a:gd name="T30" fmla="*/ 35 w 312"/>
                  <a:gd name="T31" fmla="*/ 182 h 493"/>
                  <a:gd name="T32" fmla="*/ 37 w 312"/>
                  <a:gd name="T33" fmla="*/ 209 h 493"/>
                  <a:gd name="T34" fmla="*/ 20 w 312"/>
                  <a:gd name="T35" fmla="*/ 237 h 493"/>
                  <a:gd name="T36" fmla="*/ 20 w 312"/>
                  <a:gd name="T37" fmla="*/ 248 h 493"/>
                  <a:gd name="T38" fmla="*/ 18 w 312"/>
                  <a:gd name="T39" fmla="*/ 263 h 493"/>
                  <a:gd name="T40" fmla="*/ 0 w 312"/>
                  <a:gd name="T41" fmla="*/ 269 h 493"/>
                  <a:gd name="T42" fmla="*/ 60 w 312"/>
                  <a:gd name="T43" fmla="*/ 447 h 493"/>
                  <a:gd name="T44" fmla="*/ 65 w 312"/>
                  <a:gd name="T45" fmla="*/ 468 h 493"/>
                  <a:gd name="T46" fmla="*/ 80 w 312"/>
                  <a:gd name="T47" fmla="*/ 485 h 493"/>
                  <a:gd name="T48" fmla="*/ 95 w 312"/>
                  <a:gd name="T49" fmla="*/ 487 h 493"/>
                  <a:gd name="T50" fmla="*/ 95 w 312"/>
                  <a:gd name="T51" fmla="*/ 464 h 493"/>
                  <a:gd name="T52" fmla="*/ 105 w 312"/>
                  <a:gd name="T53" fmla="*/ 440 h 493"/>
                  <a:gd name="T54" fmla="*/ 109 w 312"/>
                  <a:gd name="T55" fmla="*/ 417 h 493"/>
                  <a:gd name="T56" fmla="*/ 125 w 312"/>
                  <a:gd name="T57" fmla="*/ 408 h 493"/>
                  <a:gd name="T58" fmla="*/ 129 w 312"/>
                  <a:gd name="T59" fmla="*/ 400 h 493"/>
                  <a:gd name="T60" fmla="*/ 139 w 312"/>
                  <a:gd name="T61" fmla="*/ 408 h 493"/>
                  <a:gd name="T62" fmla="*/ 129 w 312"/>
                  <a:gd name="T63" fmla="*/ 382 h 493"/>
                  <a:gd name="T64" fmla="*/ 131 w 312"/>
                  <a:gd name="T65" fmla="*/ 376 h 493"/>
                  <a:gd name="T66" fmla="*/ 139 w 312"/>
                  <a:gd name="T67" fmla="*/ 385 h 493"/>
                  <a:gd name="T68" fmla="*/ 148 w 312"/>
                  <a:gd name="T69" fmla="*/ 382 h 493"/>
                  <a:gd name="T70" fmla="*/ 150 w 312"/>
                  <a:gd name="T71" fmla="*/ 378 h 493"/>
                  <a:gd name="T72" fmla="*/ 152 w 312"/>
                  <a:gd name="T73" fmla="*/ 376 h 493"/>
                  <a:gd name="T74" fmla="*/ 159 w 312"/>
                  <a:gd name="T75" fmla="*/ 380 h 493"/>
                  <a:gd name="T76" fmla="*/ 169 w 312"/>
                  <a:gd name="T77" fmla="*/ 367 h 493"/>
                  <a:gd name="T78" fmla="*/ 184 w 312"/>
                  <a:gd name="T79" fmla="*/ 355 h 493"/>
                  <a:gd name="T80" fmla="*/ 182 w 312"/>
                  <a:gd name="T81" fmla="*/ 335 h 493"/>
                  <a:gd name="T82" fmla="*/ 180 w 312"/>
                  <a:gd name="T83" fmla="*/ 314 h 493"/>
                  <a:gd name="T84" fmla="*/ 193 w 312"/>
                  <a:gd name="T85" fmla="*/ 303 h 493"/>
                  <a:gd name="T86" fmla="*/ 199 w 312"/>
                  <a:gd name="T87" fmla="*/ 316 h 493"/>
                  <a:gd name="T88" fmla="*/ 219 w 312"/>
                  <a:gd name="T89" fmla="*/ 323 h 493"/>
                  <a:gd name="T90" fmla="*/ 216 w 312"/>
                  <a:gd name="T91" fmla="*/ 303 h 493"/>
                  <a:gd name="T92" fmla="*/ 227 w 312"/>
                  <a:gd name="T93" fmla="*/ 297 h 493"/>
                  <a:gd name="T94" fmla="*/ 248 w 312"/>
                  <a:gd name="T95" fmla="*/ 303 h 493"/>
                  <a:gd name="T96" fmla="*/ 253 w 312"/>
                  <a:gd name="T97" fmla="*/ 286 h 493"/>
                  <a:gd name="T98" fmla="*/ 257 w 312"/>
                  <a:gd name="T99" fmla="*/ 291 h 493"/>
                  <a:gd name="T100" fmla="*/ 261 w 312"/>
                  <a:gd name="T101" fmla="*/ 271 h 493"/>
                  <a:gd name="T102" fmla="*/ 272 w 312"/>
                  <a:gd name="T103" fmla="*/ 271 h 493"/>
                  <a:gd name="T104" fmla="*/ 283 w 312"/>
                  <a:gd name="T105" fmla="*/ 261 h 493"/>
                  <a:gd name="T106" fmla="*/ 291 w 312"/>
                  <a:gd name="T107" fmla="*/ 258 h 493"/>
                  <a:gd name="T108" fmla="*/ 304 w 312"/>
                  <a:gd name="T109" fmla="*/ 248 h 493"/>
                  <a:gd name="T110" fmla="*/ 304 w 312"/>
                  <a:gd name="T111" fmla="*/ 2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2" h="493">
                    <a:moveTo>
                      <a:pt x="306" y="224"/>
                    </a:moveTo>
                    <a:lnTo>
                      <a:pt x="302" y="231"/>
                    </a:lnTo>
                    <a:lnTo>
                      <a:pt x="295" y="226"/>
                    </a:lnTo>
                    <a:lnTo>
                      <a:pt x="304" y="214"/>
                    </a:lnTo>
                    <a:lnTo>
                      <a:pt x="291" y="201"/>
                    </a:lnTo>
                    <a:lnTo>
                      <a:pt x="291" y="199"/>
                    </a:lnTo>
                    <a:lnTo>
                      <a:pt x="289" y="199"/>
                    </a:lnTo>
                    <a:lnTo>
                      <a:pt x="285" y="197"/>
                    </a:lnTo>
                    <a:lnTo>
                      <a:pt x="280" y="197"/>
                    </a:lnTo>
                    <a:lnTo>
                      <a:pt x="274" y="205"/>
                    </a:lnTo>
                    <a:lnTo>
                      <a:pt x="266" y="197"/>
                    </a:lnTo>
                    <a:lnTo>
                      <a:pt x="263" y="190"/>
                    </a:lnTo>
                    <a:lnTo>
                      <a:pt x="263" y="184"/>
                    </a:lnTo>
                    <a:lnTo>
                      <a:pt x="257" y="177"/>
                    </a:lnTo>
                    <a:lnTo>
                      <a:pt x="255" y="171"/>
                    </a:lnTo>
                    <a:lnTo>
                      <a:pt x="257" y="164"/>
                    </a:lnTo>
                    <a:lnTo>
                      <a:pt x="253" y="160"/>
                    </a:lnTo>
                    <a:lnTo>
                      <a:pt x="246" y="162"/>
                    </a:lnTo>
                    <a:lnTo>
                      <a:pt x="240" y="162"/>
                    </a:lnTo>
                    <a:lnTo>
                      <a:pt x="233" y="158"/>
                    </a:lnTo>
                    <a:lnTo>
                      <a:pt x="225" y="158"/>
                    </a:lnTo>
                    <a:lnTo>
                      <a:pt x="223" y="152"/>
                    </a:lnTo>
                    <a:lnTo>
                      <a:pt x="223" y="147"/>
                    </a:lnTo>
                    <a:lnTo>
                      <a:pt x="219" y="139"/>
                    </a:lnTo>
                    <a:lnTo>
                      <a:pt x="219" y="132"/>
                    </a:lnTo>
                    <a:lnTo>
                      <a:pt x="212" y="109"/>
                    </a:lnTo>
                    <a:lnTo>
                      <a:pt x="182" y="19"/>
                    </a:lnTo>
                    <a:lnTo>
                      <a:pt x="176" y="17"/>
                    </a:lnTo>
                    <a:lnTo>
                      <a:pt x="161" y="8"/>
                    </a:lnTo>
                    <a:lnTo>
                      <a:pt x="148" y="2"/>
                    </a:lnTo>
                    <a:lnTo>
                      <a:pt x="141" y="0"/>
                    </a:lnTo>
                    <a:lnTo>
                      <a:pt x="133" y="2"/>
                    </a:lnTo>
                    <a:lnTo>
                      <a:pt x="127" y="9"/>
                    </a:lnTo>
                    <a:lnTo>
                      <a:pt x="120" y="13"/>
                    </a:lnTo>
                    <a:lnTo>
                      <a:pt x="114" y="21"/>
                    </a:lnTo>
                    <a:lnTo>
                      <a:pt x="109" y="23"/>
                    </a:lnTo>
                    <a:lnTo>
                      <a:pt x="101" y="30"/>
                    </a:lnTo>
                    <a:lnTo>
                      <a:pt x="94" y="28"/>
                    </a:lnTo>
                    <a:lnTo>
                      <a:pt x="86" y="23"/>
                    </a:lnTo>
                    <a:lnTo>
                      <a:pt x="82" y="8"/>
                    </a:lnTo>
                    <a:lnTo>
                      <a:pt x="75" y="8"/>
                    </a:lnTo>
                    <a:lnTo>
                      <a:pt x="69" y="9"/>
                    </a:lnTo>
                    <a:lnTo>
                      <a:pt x="37" y="103"/>
                    </a:lnTo>
                    <a:lnTo>
                      <a:pt x="41" y="132"/>
                    </a:lnTo>
                    <a:lnTo>
                      <a:pt x="35" y="141"/>
                    </a:lnTo>
                    <a:lnTo>
                      <a:pt x="31" y="162"/>
                    </a:lnTo>
                    <a:lnTo>
                      <a:pt x="35" y="169"/>
                    </a:lnTo>
                    <a:lnTo>
                      <a:pt x="35" y="182"/>
                    </a:lnTo>
                    <a:lnTo>
                      <a:pt x="43" y="188"/>
                    </a:lnTo>
                    <a:lnTo>
                      <a:pt x="33" y="203"/>
                    </a:lnTo>
                    <a:lnTo>
                      <a:pt x="37" y="209"/>
                    </a:lnTo>
                    <a:lnTo>
                      <a:pt x="26" y="222"/>
                    </a:lnTo>
                    <a:lnTo>
                      <a:pt x="22" y="229"/>
                    </a:lnTo>
                    <a:lnTo>
                      <a:pt x="20" y="237"/>
                    </a:lnTo>
                    <a:lnTo>
                      <a:pt x="20" y="239"/>
                    </a:lnTo>
                    <a:lnTo>
                      <a:pt x="26" y="252"/>
                    </a:lnTo>
                    <a:lnTo>
                      <a:pt x="20" y="248"/>
                    </a:lnTo>
                    <a:lnTo>
                      <a:pt x="18" y="250"/>
                    </a:lnTo>
                    <a:lnTo>
                      <a:pt x="16" y="256"/>
                    </a:lnTo>
                    <a:lnTo>
                      <a:pt x="18" y="263"/>
                    </a:lnTo>
                    <a:lnTo>
                      <a:pt x="11" y="265"/>
                    </a:lnTo>
                    <a:lnTo>
                      <a:pt x="5" y="263"/>
                    </a:lnTo>
                    <a:lnTo>
                      <a:pt x="0" y="269"/>
                    </a:lnTo>
                    <a:lnTo>
                      <a:pt x="1" y="273"/>
                    </a:lnTo>
                    <a:lnTo>
                      <a:pt x="52" y="427"/>
                    </a:lnTo>
                    <a:lnTo>
                      <a:pt x="60" y="447"/>
                    </a:lnTo>
                    <a:lnTo>
                      <a:pt x="60" y="455"/>
                    </a:lnTo>
                    <a:lnTo>
                      <a:pt x="62" y="463"/>
                    </a:lnTo>
                    <a:lnTo>
                      <a:pt x="65" y="468"/>
                    </a:lnTo>
                    <a:lnTo>
                      <a:pt x="71" y="474"/>
                    </a:lnTo>
                    <a:lnTo>
                      <a:pt x="78" y="478"/>
                    </a:lnTo>
                    <a:lnTo>
                      <a:pt x="80" y="485"/>
                    </a:lnTo>
                    <a:lnTo>
                      <a:pt x="86" y="491"/>
                    </a:lnTo>
                    <a:lnTo>
                      <a:pt x="90" y="493"/>
                    </a:lnTo>
                    <a:lnTo>
                      <a:pt x="95" y="487"/>
                    </a:lnTo>
                    <a:lnTo>
                      <a:pt x="97" y="479"/>
                    </a:lnTo>
                    <a:lnTo>
                      <a:pt x="95" y="472"/>
                    </a:lnTo>
                    <a:lnTo>
                      <a:pt x="95" y="464"/>
                    </a:lnTo>
                    <a:lnTo>
                      <a:pt x="103" y="459"/>
                    </a:lnTo>
                    <a:lnTo>
                      <a:pt x="109" y="446"/>
                    </a:lnTo>
                    <a:lnTo>
                      <a:pt x="105" y="440"/>
                    </a:lnTo>
                    <a:lnTo>
                      <a:pt x="114" y="425"/>
                    </a:lnTo>
                    <a:lnTo>
                      <a:pt x="109" y="423"/>
                    </a:lnTo>
                    <a:lnTo>
                      <a:pt x="109" y="417"/>
                    </a:lnTo>
                    <a:lnTo>
                      <a:pt x="110" y="410"/>
                    </a:lnTo>
                    <a:lnTo>
                      <a:pt x="122" y="395"/>
                    </a:lnTo>
                    <a:lnTo>
                      <a:pt x="125" y="408"/>
                    </a:lnTo>
                    <a:lnTo>
                      <a:pt x="125" y="400"/>
                    </a:lnTo>
                    <a:lnTo>
                      <a:pt x="125" y="408"/>
                    </a:lnTo>
                    <a:lnTo>
                      <a:pt x="129" y="400"/>
                    </a:lnTo>
                    <a:lnTo>
                      <a:pt x="131" y="393"/>
                    </a:lnTo>
                    <a:lnTo>
                      <a:pt x="133" y="395"/>
                    </a:lnTo>
                    <a:lnTo>
                      <a:pt x="139" y="408"/>
                    </a:lnTo>
                    <a:lnTo>
                      <a:pt x="141" y="400"/>
                    </a:lnTo>
                    <a:lnTo>
                      <a:pt x="131" y="380"/>
                    </a:lnTo>
                    <a:lnTo>
                      <a:pt x="129" y="382"/>
                    </a:lnTo>
                    <a:lnTo>
                      <a:pt x="129" y="376"/>
                    </a:lnTo>
                    <a:lnTo>
                      <a:pt x="133" y="369"/>
                    </a:lnTo>
                    <a:lnTo>
                      <a:pt x="131" y="376"/>
                    </a:lnTo>
                    <a:lnTo>
                      <a:pt x="142" y="399"/>
                    </a:lnTo>
                    <a:lnTo>
                      <a:pt x="144" y="393"/>
                    </a:lnTo>
                    <a:lnTo>
                      <a:pt x="139" y="385"/>
                    </a:lnTo>
                    <a:lnTo>
                      <a:pt x="141" y="376"/>
                    </a:lnTo>
                    <a:lnTo>
                      <a:pt x="144" y="374"/>
                    </a:lnTo>
                    <a:lnTo>
                      <a:pt x="148" y="382"/>
                    </a:lnTo>
                    <a:lnTo>
                      <a:pt x="146" y="387"/>
                    </a:lnTo>
                    <a:lnTo>
                      <a:pt x="154" y="391"/>
                    </a:lnTo>
                    <a:lnTo>
                      <a:pt x="150" y="378"/>
                    </a:lnTo>
                    <a:lnTo>
                      <a:pt x="150" y="370"/>
                    </a:lnTo>
                    <a:lnTo>
                      <a:pt x="152" y="369"/>
                    </a:lnTo>
                    <a:lnTo>
                      <a:pt x="152" y="376"/>
                    </a:lnTo>
                    <a:lnTo>
                      <a:pt x="154" y="384"/>
                    </a:lnTo>
                    <a:lnTo>
                      <a:pt x="159" y="387"/>
                    </a:lnTo>
                    <a:lnTo>
                      <a:pt x="159" y="380"/>
                    </a:lnTo>
                    <a:lnTo>
                      <a:pt x="159" y="372"/>
                    </a:lnTo>
                    <a:lnTo>
                      <a:pt x="161" y="367"/>
                    </a:lnTo>
                    <a:lnTo>
                      <a:pt x="169" y="367"/>
                    </a:lnTo>
                    <a:lnTo>
                      <a:pt x="176" y="370"/>
                    </a:lnTo>
                    <a:lnTo>
                      <a:pt x="178" y="363"/>
                    </a:lnTo>
                    <a:lnTo>
                      <a:pt x="184" y="355"/>
                    </a:lnTo>
                    <a:lnTo>
                      <a:pt x="182" y="348"/>
                    </a:lnTo>
                    <a:lnTo>
                      <a:pt x="182" y="340"/>
                    </a:lnTo>
                    <a:lnTo>
                      <a:pt x="182" y="335"/>
                    </a:lnTo>
                    <a:lnTo>
                      <a:pt x="184" y="327"/>
                    </a:lnTo>
                    <a:lnTo>
                      <a:pt x="184" y="320"/>
                    </a:lnTo>
                    <a:lnTo>
                      <a:pt x="180" y="314"/>
                    </a:lnTo>
                    <a:lnTo>
                      <a:pt x="189" y="308"/>
                    </a:lnTo>
                    <a:lnTo>
                      <a:pt x="188" y="297"/>
                    </a:lnTo>
                    <a:lnTo>
                      <a:pt x="193" y="303"/>
                    </a:lnTo>
                    <a:lnTo>
                      <a:pt x="193" y="310"/>
                    </a:lnTo>
                    <a:lnTo>
                      <a:pt x="199" y="308"/>
                    </a:lnTo>
                    <a:lnTo>
                      <a:pt x="199" y="316"/>
                    </a:lnTo>
                    <a:lnTo>
                      <a:pt x="195" y="320"/>
                    </a:lnTo>
                    <a:lnTo>
                      <a:pt x="208" y="320"/>
                    </a:lnTo>
                    <a:lnTo>
                      <a:pt x="219" y="323"/>
                    </a:lnTo>
                    <a:lnTo>
                      <a:pt x="214" y="316"/>
                    </a:lnTo>
                    <a:lnTo>
                      <a:pt x="214" y="310"/>
                    </a:lnTo>
                    <a:lnTo>
                      <a:pt x="216" y="303"/>
                    </a:lnTo>
                    <a:lnTo>
                      <a:pt x="214" y="297"/>
                    </a:lnTo>
                    <a:lnTo>
                      <a:pt x="221" y="303"/>
                    </a:lnTo>
                    <a:lnTo>
                      <a:pt x="227" y="297"/>
                    </a:lnTo>
                    <a:lnTo>
                      <a:pt x="225" y="290"/>
                    </a:lnTo>
                    <a:lnTo>
                      <a:pt x="244" y="295"/>
                    </a:lnTo>
                    <a:lnTo>
                      <a:pt x="248" y="303"/>
                    </a:lnTo>
                    <a:lnTo>
                      <a:pt x="251" y="295"/>
                    </a:lnTo>
                    <a:lnTo>
                      <a:pt x="248" y="290"/>
                    </a:lnTo>
                    <a:lnTo>
                      <a:pt x="253" y="286"/>
                    </a:lnTo>
                    <a:lnTo>
                      <a:pt x="255" y="291"/>
                    </a:lnTo>
                    <a:lnTo>
                      <a:pt x="255" y="286"/>
                    </a:lnTo>
                    <a:lnTo>
                      <a:pt x="257" y="291"/>
                    </a:lnTo>
                    <a:lnTo>
                      <a:pt x="259" y="286"/>
                    </a:lnTo>
                    <a:lnTo>
                      <a:pt x="257" y="278"/>
                    </a:lnTo>
                    <a:lnTo>
                      <a:pt x="261" y="271"/>
                    </a:lnTo>
                    <a:lnTo>
                      <a:pt x="266" y="278"/>
                    </a:lnTo>
                    <a:lnTo>
                      <a:pt x="270" y="278"/>
                    </a:lnTo>
                    <a:lnTo>
                      <a:pt x="272" y="271"/>
                    </a:lnTo>
                    <a:lnTo>
                      <a:pt x="278" y="271"/>
                    </a:lnTo>
                    <a:lnTo>
                      <a:pt x="278" y="265"/>
                    </a:lnTo>
                    <a:lnTo>
                      <a:pt x="283" y="261"/>
                    </a:lnTo>
                    <a:lnTo>
                      <a:pt x="285" y="261"/>
                    </a:lnTo>
                    <a:lnTo>
                      <a:pt x="285" y="258"/>
                    </a:lnTo>
                    <a:lnTo>
                      <a:pt x="291" y="258"/>
                    </a:lnTo>
                    <a:lnTo>
                      <a:pt x="287" y="252"/>
                    </a:lnTo>
                    <a:lnTo>
                      <a:pt x="298" y="252"/>
                    </a:lnTo>
                    <a:lnTo>
                      <a:pt x="304" y="248"/>
                    </a:lnTo>
                    <a:lnTo>
                      <a:pt x="312" y="235"/>
                    </a:lnTo>
                    <a:lnTo>
                      <a:pt x="312" y="228"/>
                    </a:lnTo>
                    <a:lnTo>
                      <a:pt x="304" y="222"/>
                    </a:lnTo>
                    <a:lnTo>
                      <a:pt x="306" y="224"/>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2" name="Freeform 336">
                <a:extLst>
                  <a:ext uri="{FF2B5EF4-FFF2-40B4-BE49-F238E27FC236}">
                    <a16:creationId xmlns:a16="http://schemas.microsoft.com/office/drawing/2014/main" id="{86E6CB7D-33A3-A90C-4DB5-B7AE6B46B487}"/>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3" name="Freeform 337">
                <a:extLst>
                  <a:ext uri="{FF2B5EF4-FFF2-40B4-BE49-F238E27FC236}">
                    <a16:creationId xmlns:a16="http://schemas.microsoft.com/office/drawing/2014/main" id="{A4AEB2DA-2976-8D23-79B3-CB16D63F77B0}"/>
                  </a:ext>
                </a:extLst>
              </p:cNvPr>
              <p:cNvSpPr>
                <a:spLocks/>
              </p:cNvSpPr>
              <p:nvPr/>
            </p:nvSpPr>
            <p:spPr bwMode="auto">
              <a:xfrm>
                <a:off x="5212505" y="1730970"/>
                <a:ext cx="16332" cy="18313"/>
              </a:xfrm>
              <a:custGeom>
                <a:avLst/>
                <a:gdLst>
                  <a:gd name="T0" fmla="*/ 8 w 17"/>
                  <a:gd name="T1" fmla="*/ 0 h 21"/>
                  <a:gd name="T2" fmla="*/ 0 w 17"/>
                  <a:gd name="T3" fmla="*/ 13 h 21"/>
                  <a:gd name="T4" fmla="*/ 2 w 17"/>
                  <a:gd name="T5" fmla="*/ 21 h 21"/>
                  <a:gd name="T6" fmla="*/ 17 w 17"/>
                  <a:gd name="T7" fmla="*/ 13 h 21"/>
                  <a:gd name="T8" fmla="*/ 17 w 17"/>
                  <a:gd name="T9" fmla="*/ 6 h 21"/>
                  <a:gd name="T10" fmla="*/ 10 w 17"/>
                  <a:gd name="T11" fmla="*/ 2 h 21"/>
                  <a:gd name="T12" fmla="*/ 8 w 17"/>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7" h="21">
                    <a:moveTo>
                      <a:pt x="8" y="0"/>
                    </a:moveTo>
                    <a:lnTo>
                      <a:pt x="0" y="13"/>
                    </a:lnTo>
                    <a:lnTo>
                      <a:pt x="2" y="21"/>
                    </a:lnTo>
                    <a:lnTo>
                      <a:pt x="17" y="13"/>
                    </a:lnTo>
                    <a:lnTo>
                      <a:pt x="17" y="6"/>
                    </a:lnTo>
                    <a:lnTo>
                      <a:pt x="10" y="2"/>
                    </a:lnTo>
                    <a:lnTo>
                      <a:pt x="8"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4" name="Freeform 338">
                <a:extLst>
                  <a:ext uri="{FF2B5EF4-FFF2-40B4-BE49-F238E27FC236}">
                    <a16:creationId xmlns:a16="http://schemas.microsoft.com/office/drawing/2014/main" id="{6F6E9814-1580-8C5E-0165-8F7705C6D0C7}"/>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15" name="Freeform 339">
                <a:extLst>
                  <a:ext uri="{FF2B5EF4-FFF2-40B4-BE49-F238E27FC236}">
                    <a16:creationId xmlns:a16="http://schemas.microsoft.com/office/drawing/2014/main" id="{09C0B219-E992-BD83-2474-2D6C2121484E}"/>
                  </a:ext>
                </a:extLst>
              </p:cNvPr>
              <p:cNvSpPr>
                <a:spLocks/>
              </p:cNvSpPr>
              <p:nvPr/>
            </p:nvSpPr>
            <p:spPr bwMode="auto">
              <a:xfrm>
                <a:off x="5310496" y="1669055"/>
                <a:ext cx="8646" cy="17441"/>
              </a:xfrm>
              <a:custGeom>
                <a:avLst/>
                <a:gdLst>
                  <a:gd name="T0" fmla="*/ 4 w 9"/>
                  <a:gd name="T1" fmla="*/ 0 h 20"/>
                  <a:gd name="T2" fmla="*/ 0 w 9"/>
                  <a:gd name="T3" fmla="*/ 7 h 20"/>
                  <a:gd name="T4" fmla="*/ 0 w 9"/>
                  <a:gd name="T5" fmla="*/ 15 h 20"/>
                  <a:gd name="T6" fmla="*/ 4 w 9"/>
                  <a:gd name="T7" fmla="*/ 20 h 20"/>
                  <a:gd name="T8" fmla="*/ 9 w 9"/>
                  <a:gd name="T9" fmla="*/ 15 h 20"/>
                  <a:gd name="T10" fmla="*/ 9 w 9"/>
                  <a:gd name="T11" fmla="*/ 7 h 20"/>
                  <a:gd name="T12" fmla="*/ 4 w 9"/>
                  <a:gd name="T13" fmla="*/ 2 h 20"/>
                  <a:gd name="T14" fmla="*/ 4 w 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4" y="0"/>
                    </a:moveTo>
                    <a:lnTo>
                      <a:pt x="0" y="7"/>
                    </a:lnTo>
                    <a:lnTo>
                      <a:pt x="0" y="15"/>
                    </a:lnTo>
                    <a:lnTo>
                      <a:pt x="4" y="20"/>
                    </a:lnTo>
                    <a:lnTo>
                      <a:pt x="9" y="15"/>
                    </a:lnTo>
                    <a:lnTo>
                      <a:pt x="9" y="7"/>
                    </a:lnTo>
                    <a:lnTo>
                      <a:pt x="4" y="2"/>
                    </a:lnTo>
                    <a:lnTo>
                      <a:pt x="4"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1090" name="Freeform 53">
              <a:extLst>
                <a:ext uri="{FF2B5EF4-FFF2-40B4-BE49-F238E27FC236}">
                  <a16:creationId xmlns:a16="http://schemas.microsoft.com/office/drawing/2014/main" id="{75BD15AC-4689-9F1F-0BBE-B5A60C08A42E}"/>
                </a:ext>
              </a:extLst>
            </p:cNvPr>
            <p:cNvSpPr>
              <a:spLocks/>
            </p:cNvSpPr>
            <p:nvPr/>
          </p:nvSpPr>
          <p:spPr bwMode="auto">
            <a:xfrm>
              <a:off x="8169965" y="5681380"/>
              <a:ext cx="60385" cy="32888"/>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91" name="Freeform 54">
              <a:extLst>
                <a:ext uri="{FF2B5EF4-FFF2-40B4-BE49-F238E27FC236}">
                  <a16:creationId xmlns:a16="http://schemas.microsoft.com/office/drawing/2014/main" id="{14303252-3BD2-6684-CE88-7B91EE747B79}"/>
                </a:ext>
              </a:extLst>
            </p:cNvPr>
            <p:cNvSpPr>
              <a:spLocks/>
            </p:cNvSpPr>
            <p:nvPr/>
          </p:nvSpPr>
          <p:spPr bwMode="auto">
            <a:xfrm>
              <a:off x="8169965" y="5681380"/>
              <a:ext cx="60385" cy="32888"/>
            </a:xfrm>
            <a:custGeom>
              <a:avLst/>
              <a:gdLst>
                <a:gd name="T0" fmla="*/ 17 w 35"/>
                <a:gd name="T1" fmla="*/ 15 h 21"/>
                <a:gd name="T2" fmla="*/ 30 w 35"/>
                <a:gd name="T3" fmla="*/ 6 h 21"/>
                <a:gd name="T4" fmla="*/ 35 w 35"/>
                <a:gd name="T5" fmla="*/ 0 h 21"/>
                <a:gd name="T6" fmla="*/ 28 w 35"/>
                <a:gd name="T7" fmla="*/ 6 h 21"/>
                <a:gd name="T8" fmla="*/ 28 w 35"/>
                <a:gd name="T9" fmla="*/ 8 h 21"/>
                <a:gd name="T10" fmla="*/ 20 w 35"/>
                <a:gd name="T11" fmla="*/ 12 h 21"/>
                <a:gd name="T12" fmla="*/ 15 w 35"/>
                <a:gd name="T13" fmla="*/ 15 h 21"/>
                <a:gd name="T14" fmla="*/ 7 w 35"/>
                <a:gd name="T15" fmla="*/ 19 h 21"/>
                <a:gd name="T16" fmla="*/ 0 w 35"/>
                <a:gd name="T17" fmla="*/ 19 h 21"/>
                <a:gd name="T18" fmla="*/ 5 w 35"/>
                <a:gd name="T19" fmla="*/ 21 h 21"/>
                <a:gd name="T20" fmla="*/ 13 w 35"/>
                <a:gd name="T21" fmla="*/ 17 h 21"/>
                <a:gd name="T22" fmla="*/ 17 w 35"/>
                <a:gd name="T23" fmla="*/ 1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1">
                  <a:moveTo>
                    <a:pt x="17" y="15"/>
                  </a:moveTo>
                  <a:lnTo>
                    <a:pt x="30" y="6"/>
                  </a:lnTo>
                  <a:lnTo>
                    <a:pt x="35" y="0"/>
                  </a:lnTo>
                  <a:lnTo>
                    <a:pt x="28" y="6"/>
                  </a:lnTo>
                  <a:lnTo>
                    <a:pt x="28" y="8"/>
                  </a:lnTo>
                  <a:lnTo>
                    <a:pt x="20" y="12"/>
                  </a:lnTo>
                  <a:lnTo>
                    <a:pt x="15" y="15"/>
                  </a:lnTo>
                  <a:lnTo>
                    <a:pt x="7" y="19"/>
                  </a:lnTo>
                  <a:lnTo>
                    <a:pt x="0" y="19"/>
                  </a:lnTo>
                  <a:lnTo>
                    <a:pt x="5" y="21"/>
                  </a:lnTo>
                  <a:lnTo>
                    <a:pt x="13" y="17"/>
                  </a:lnTo>
                  <a:lnTo>
                    <a:pt x="17" y="15"/>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nvGrpSpPr>
            <p:cNvPr id="1092" name="Group 1091">
              <a:extLst>
                <a:ext uri="{FF2B5EF4-FFF2-40B4-BE49-F238E27FC236}">
                  <a16:creationId xmlns:a16="http://schemas.microsoft.com/office/drawing/2014/main" id="{497578A4-5704-6A7E-A681-255D7A11CE6C}"/>
                </a:ext>
              </a:extLst>
            </p:cNvPr>
            <p:cNvGrpSpPr/>
            <p:nvPr/>
          </p:nvGrpSpPr>
          <p:grpSpPr>
            <a:xfrm>
              <a:off x="5188076" y="6267040"/>
              <a:ext cx="448434" cy="386447"/>
              <a:chOff x="479424" y="3470435"/>
              <a:chExt cx="930275" cy="801688"/>
            </a:xfrm>
            <a:grpFill/>
          </p:grpSpPr>
          <p:sp>
            <p:nvSpPr>
              <p:cNvPr id="1104" name="Freeform 94">
                <a:extLst>
                  <a:ext uri="{FF2B5EF4-FFF2-40B4-BE49-F238E27FC236}">
                    <a16:creationId xmlns:a16="http://schemas.microsoft.com/office/drawing/2014/main" id="{62ACEB60-4B1F-9A95-D2C2-ACC279E0E02E}"/>
                  </a:ext>
                </a:extLst>
              </p:cNvPr>
              <p:cNvSpPr>
                <a:spLocks/>
              </p:cNvSpPr>
              <p:nvPr/>
            </p:nvSpPr>
            <p:spPr bwMode="auto">
              <a:xfrm>
                <a:off x="1060449" y="3972085"/>
                <a:ext cx="349250" cy="300038"/>
              </a:xfrm>
              <a:custGeom>
                <a:avLst/>
                <a:gdLst>
                  <a:gd name="T0" fmla="*/ 71 w 93"/>
                  <a:gd name="T1" fmla="*/ 21 h 80"/>
                  <a:gd name="T2" fmla="*/ 36 w 93"/>
                  <a:gd name="T3" fmla="*/ 3 h 80"/>
                  <a:gd name="T4" fmla="*/ 3 w 93"/>
                  <a:gd name="T5" fmla="*/ 28 h 80"/>
                  <a:gd name="T6" fmla="*/ 21 w 93"/>
                  <a:gd name="T7" fmla="*/ 80 h 80"/>
                  <a:gd name="T8" fmla="*/ 34 w 93"/>
                  <a:gd name="T9" fmla="*/ 80 h 80"/>
                  <a:gd name="T10" fmla="*/ 77 w 93"/>
                  <a:gd name="T11" fmla="*/ 57 h 80"/>
                  <a:gd name="T12" fmla="*/ 92 w 93"/>
                  <a:gd name="T13" fmla="*/ 35 h 80"/>
                  <a:gd name="T14" fmla="*/ 71 w 93"/>
                  <a:gd name="T15" fmla="*/ 2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80">
                    <a:moveTo>
                      <a:pt x="71" y="21"/>
                    </a:moveTo>
                    <a:cubicBezTo>
                      <a:pt x="62" y="9"/>
                      <a:pt x="50" y="5"/>
                      <a:pt x="36" y="3"/>
                    </a:cubicBezTo>
                    <a:cubicBezTo>
                      <a:pt x="18" y="0"/>
                      <a:pt x="0" y="12"/>
                      <a:pt x="3" y="28"/>
                    </a:cubicBezTo>
                    <a:cubicBezTo>
                      <a:pt x="7" y="46"/>
                      <a:pt x="15" y="63"/>
                      <a:pt x="21" y="80"/>
                    </a:cubicBezTo>
                    <a:cubicBezTo>
                      <a:pt x="34" y="80"/>
                      <a:pt x="34" y="80"/>
                      <a:pt x="34" y="80"/>
                    </a:cubicBezTo>
                    <a:cubicBezTo>
                      <a:pt x="44" y="66"/>
                      <a:pt x="63" y="66"/>
                      <a:pt x="77" y="57"/>
                    </a:cubicBezTo>
                    <a:cubicBezTo>
                      <a:pt x="87" y="51"/>
                      <a:pt x="93" y="46"/>
                      <a:pt x="92" y="35"/>
                    </a:cubicBezTo>
                    <a:cubicBezTo>
                      <a:pt x="85" y="31"/>
                      <a:pt x="75" y="27"/>
                      <a:pt x="71" y="21"/>
                    </a:cubicBezTo>
                    <a:close/>
                  </a:path>
                </a:pathLst>
              </a:custGeom>
              <a:grpFill/>
              <a:ln w="6350">
                <a:solidFill>
                  <a:schemeClr val="bg1"/>
                </a:solidFill>
                <a:round/>
                <a:headEnd/>
                <a:tailEnd/>
              </a:ln>
            </p:spPr>
            <p:txBody>
              <a:bodyPr/>
              <a:lstStyle/>
              <a:p>
                <a:endParaRPr lang="en-US"/>
              </a:p>
            </p:txBody>
          </p:sp>
          <p:sp>
            <p:nvSpPr>
              <p:cNvPr id="1105" name="Freeform 95">
                <a:extLst>
                  <a:ext uri="{FF2B5EF4-FFF2-40B4-BE49-F238E27FC236}">
                    <a16:creationId xmlns:a16="http://schemas.microsoft.com/office/drawing/2014/main" id="{D0010778-F94A-EA5E-4FCC-83F7BF1D9657}"/>
                  </a:ext>
                </a:extLst>
              </p:cNvPr>
              <p:cNvSpPr>
                <a:spLocks/>
              </p:cNvSpPr>
              <p:nvPr/>
            </p:nvSpPr>
            <p:spPr bwMode="auto">
              <a:xfrm>
                <a:off x="738187" y="3683160"/>
                <a:ext cx="76200" cy="49213"/>
              </a:xfrm>
              <a:custGeom>
                <a:avLst/>
                <a:gdLst>
                  <a:gd name="T0" fmla="*/ 4 w 20"/>
                  <a:gd name="T1" fmla="*/ 1 h 13"/>
                  <a:gd name="T2" fmla="*/ 1 w 20"/>
                  <a:gd name="T3" fmla="*/ 8 h 13"/>
                  <a:gd name="T4" fmla="*/ 20 w 20"/>
                  <a:gd name="T5" fmla="*/ 8 h 13"/>
                  <a:gd name="T6" fmla="*/ 4 w 20"/>
                  <a:gd name="T7" fmla="*/ 1 h 13"/>
                </a:gdLst>
                <a:ahLst/>
                <a:cxnLst>
                  <a:cxn ang="0">
                    <a:pos x="T0" y="T1"/>
                  </a:cxn>
                  <a:cxn ang="0">
                    <a:pos x="T2" y="T3"/>
                  </a:cxn>
                  <a:cxn ang="0">
                    <a:pos x="T4" y="T5"/>
                  </a:cxn>
                  <a:cxn ang="0">
                    <a:pos x="T6" y="T7"/>
                  </a:cxn>
                </a:cxnLst>
                <a:rect l="0" t="0" r="r" b="b"/>
                <a:pathLst>
                  <a:path w="20" h="13">
                    <a:moveTo>
                      <a:pt x="4" y="1"/>
                    </a:moveTo>
                    <a:cubicBezTo>
                      <a:pt x="3" y="1"/>
                      <a:pt x="0" y="7"/>
                      <a:pt x="1" y="8"/>
                    </a:cubicBezTo>
                    <a:cubicBezTo>
                      <a:pt x="4" y="13"/>
                      <a:pt x="16" y="12"/>
                      <a:pt x="20" y="8"/>
                    </a:cubicBezTo>
                    <a:cubicBezTo>
                      <a:pt x="17" y="0"/>
                      <a:pt x="11" y="0"/>
                      <a:pt x="4" y="1"/>
                    </a:cubicBezTo>
                    <a:close/>
                  </a:path>
                </a:pathLst>
              </a:custGeom>
              <a:grpFill/>
              <a:ln w="6350">
                <a:solidFill>
                  <a:schemeClr val="bg1"/>
                </a:solidFill>
                <a:round/>
                <a:headEnd/>
                <a:tailEnd/>
              </a:ln>
            </p:spPr>
            <p:txBody>
              <a:bodyPr/>
              <a:lstStyle/>
              <a:p>
                <a:endParaRPr lang="en-US"/>
              </a:p>
            </p:txBody>
          </p:sp>
          <p:sp>
            <p:nvSpPr>
              <p:cNvPr id="1106" name="Freeform 96">
                <a:extLst>
                  <a:ext uri="{FF2B5EF4-FFF2-40B4-BE49-F238E27FC236}">
                    <a16:creationId xmlns:a16="http://schemas.microsoft.com/office/drawing/2014/main" id="{B4AB67FE-868E-799E-CE77-D19FD1926A25}"/>
                  </a:ext>
                </a:extLst>
              </p:cNvPr>
              <p:cNvSpPr>
                <a:spLocks/>
              </p:cNvSpPr>
              <p:nvPr/>
            </p:nvSpPr>
            <p:spPr bwMode="auto">
              <a:xfrm>
                <a:off x="877887" y="3826035"/>
                <a:ext cx="63500" cy="60325"/>
              </a:xfrm>
              <a:custGeom>
                <a:avLst/>
                <a:gdLst>
                  <a:gd name="T0" fmla="*/ 3 w 17"/>
                  <a:gd name="T1" fmla="*/ 2 h 16"/>
                  <a:gd name="T2" fmla="*/ 0 w 17"/>
                  <a:gd name="T3" fmla="*/ 11 h 16"/>
                  <a:gd name="T4" fmla="*/ 17 w 17"/>
                  <a:gd name="T5" fmla="*/ 10 h 16"/>
                  <a:gd name="T6" fmla="*/ 3 w 17"/>
                  <a:gd name="T7" fmla="*/ 2 h 16"/>
                </a:gdLst>
                <a:ahLst/>
                <a:cxnLst>
                  <a:cxn ang="0">
                    <a:pos x="T0" y="T1"/>
                  </a:cxn>
                  <a:cxn ang="0">
                    <a:pos x="T2" y="T3"/>
                  </a:cxn>
                  <a:cxn ang="0">
                    <a:pos x="T4" y="T5"/>
                  </a:cxn>
                  <a:cxn ang="0">
                    <a:pos x="T6" y="T7"/>
                  </a:cxn>
                </a:cxnLst>
                <a:rect l="0" t="0" r="r" b="b"/>
                <a:pathLst>
                  <a:path w="17" h="16">
                    <a:moveTo>
                      <a:pt x="3" y="2"/>
                    </a:moveTo>
                    <a:cubicBezTo>
                      <a:pt x="2" y="2"/>
                      <a:pt x="0" y="9"/>
                      <a:pt x="0" y="11"/>
                    </a:cubicBezTo>
                    <a:cubicBezTo>
                      <a:pt x="3" y="16"/>
                      <a:pt x="13" y="15"/>
                      <a:pt x="17" y="10"/>
                    </a:cubicBezTo>
                    <a:cubicBezTo>
                      <a:pt x="15" y="0"/>
                      <a:pt x="9" y="0"/>
                      <a:pt x="3" y="2"/>
                    </a:cubicBezTo>
                    <a:close/>
                  </a:path>
                </a:pathLst>
              </a:custGeom>
              <a:grpFill/>
              <a:ln w="6350">
                <a:solidFill>
                  <a:schemeClr val="bg1"/>
                </a:solidFill>
                <a:round/>
                <a:headEnd/>
                <a:tailEnd/>
              </a:ln>
            </p:spPr>
            <p:txBody>
              <a:bodyPr/>
              <a:lstStyle/>
              <a:p>
                <a:endParaRPr lang="en-US"/>
              </a:p>
            </p:txBody>
          </p:sp>
          <p:sp>
            <p:nvSpPr>
              <p:cNvPr id="1107" name="Freeform 97">
                <a:extLst>
                  <a:ext uri="{FF2B5EF4-FFF2-40B4-BE49-F238E27FC236}">
                    <a16:creationId xmlns:a16="http://schemas.microsoft.com/office/drawing/2014/main" id="{71783FD3-64FE-6E74-07DE-223955B9D06D}"/>
                  </a:ext>
                </a:extLst>
              </p:cNvPr>
              <p:cNvSpPr>
                <a:spLocks/>
              </p:cNvSpPr>
              <p:nvPr/>
            </p:nvSpPr>
            <p:spPr bwMode="auto">
              <a:xfrm>
                <a:off x="884237" y="3699035"/>
                <a:ext cx="282575" cy="217488"/>
              </a:xfrm>
              <a:custGeom>
                <a:avLst/>
                <a:gdLst>
                  <a:gd name="T0" fmla="*/ 62 w 75"/>
                  <a:gd name="T1" fmla="*/ 55 h 58"/>
                  <a:gd name="T2" fmla="*/ 75 w 75"/>
                  <a:gd name="T3" fmla="*/ 33 h 58"/>
                  <a:gd name="T4" fmla="*/ 61 w 75"/>
                  <a:gd name="T5" fmla="*/ 25 h 58"/>
                  <a:gd name="T6" fmla="*/ 42 w 75"/>
                  <a:gd name="T7" fmla="*/ 13 h 58"/>
                  <a:gd name="T8" fmla="*/ 25 w 75"/>
                  <a:gd name="T9" fmla="*/ 9 h 58"/>
                  <a:gd name="T10" fmla="*/ 15 w 75"/>
                  <a:gd name="T11" fmla="*/ 2 h 58"/>
                  <a:gd name="T12" fmla="*/ 7 w 75"/>
                  <a:gd name="T13" fmla="*/ 8 h 58"/>
                  <a:gd name="T14" fmla="*/ 5 w 75"/>
                  <a:gd name="T15" fmla="*/ 16 h 58"/>
                  <a:gd name="T16" fmla="*/ 4 w 75"/>
                  <a:gd name="T17" fmla="*/ 24 h 58"/>
                  <a:gd name="T18" fmla="*/ 19 w 75"/>
                  <a:gd name="T19" fmla="*/ 31 h 58"/>
                  <a:gd name="T20" fmla="*/ 27 w 75"/>
                  <a:gd name="T21" fmla="*/ 34 h 58"/>
                  <a:gd name="T22" fmla="*/ 29 w 75"/>
                  <a:gd name="T23" fmla="*/ 51 h 58"/>
                  <a:gd name="T24" fmla="*/ 42 w 75"/>
                  <a:gd name="T25" fmla="*/ 56 h 58"/>
                  <a:gd name="T26" fmla="*/ 50 w 75"/>
                  <a:gd name="T27" fmla="*/ 50 h 58"/>
                  <a:gd name="T28" fmla="*/ 62 w 75"/>
                  <a:gd name="T29"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58">
                    <a:moveTo>
                      <a:pt x="62" y="55"/>
                    </a:moveTo>
                    <a:cubicBezTo>
                      <a:pt x="62" y="55"/>
                      <a:pt x="75" y="55"/>
                      <a:pt x="75" y="33"/>
                    </a:cubicBezTo>
                    <a:cubicBezTo>
                      <a:pt x="75" y="33"/>
                      <a:pt x="71" y="32"/>
                      <a:pt x="61" y="25"/>
                    </a:cubicBezTo>
                    <a:cubicBezTo>
                      <a:pt x="59" y="16"/>
                      <a:pt x="42" y="13"/>
                      <a:pt x="42" y="13"/>
                    </a:cubicBezTo>
                    <a:cubicBezTo>
                      <a:pt x="42" y="13"/>
                      <a:pt x="23" y="17"/>
                      <a:pt x="25" y="9"/>
                    </a:cubicBezTo>
                    <a:cubicBezTo>
                      <a:pt x="27" y="0"/>
                      <a:pt x="15" y="2"/>
                      <a:pt x="15" y="2"/>
                    </a:cubicBezTo>
                    <a:cubicBezTo>
                      <a:pt x="7" y="8"/>
                      <a:pt x="7" y="8"/>
                      <a:pt x="7" y="8"/>
                    </a:cubicBezTo>
                    <a:cubicBezTo>
                      <a:pt x="7" y="8"/>
                      <a:pt x="0" y="13"/>
                      <a:pt x="5" y="16"/>
                    </a:cubicBezTo>
                    <a:cubicBezTo>
                      <a:pt x="9" y="19"/>
                      <a:pt x="3" y="21"/>
                      <a:pt x="4" y="24"/>
                    </a:cubicBezTo>
                    <a:cubicBezTo>
                      <a:pt x="5" y="27"/>
                      <a:pt x="19" y="31"/>
                      <a:pt x="19" y="31"/>
                    </a:cubicBezTo>
                    <a:cubicBezTo>
                      <a:pt x="27" y="34"/>
                      <a:pt x="27" y="34"/>
                      <a:pt x="27" y="34"/>
                    </a:cubicBezTo>
                    <a:cubicBezTo>
                      <a:pt x="27" y="34"/>
                      <a:pt x="27" y="47"/>
                      <a:pt x="29" y="51"/>
                    </a:cubicBezTo>
                    <a:cubicBezTo>
                      <a:pt x="31" y="54"/>
                      <a:pt x="38" y="55"/>
                      <a:pt x="42" y="56"/>
                    </a:cubicBezTo>
                    <a:cubicBezTo>
                      <a:pt x="46" y="58"/>
                      <a:pt x="50" y="50"/>
                      <a:pt x="50" y="50"/>
                    </a:cubicBezTo>
                    <a:lnTo>
                      <a:pt x="62" y="55"/>
                    </a:lnTo>
                    <a:close/>
                  </a:path>
                </a:pathLst>
              </a:custGeom>
              <a:grpFill/>
              <a:ln w="6350">
                <a:solidFill>
                  <a:schemeClr val="bg1"/>
                </a:solidFill>
                <a:round/>
                <a:headEnd/>
                <a:tailEnd/>
              </a:ln>
            </p:spPr>
            <p:txBody>
              <a:bodyPr/>
              <a:lstStyle/>
              <a:p>
                <a:endParaRPr lang="en-US"/>
              </a:p>
            </p:txBody>
          </p:sp>
          <p:sp>
            <p:nvSpPr>
              <p:cNvPr id="1108" name="Freeform 98">
                <a:extLst>
                  <a:ext uri="{FF2B5EF4-FFF2-40B4-BE49-F238E27FC236}">
                    <a16:creationId xmlns:a16="http://schemas.microsoft.com/office/drawing/2014/main" id="{9C913AA5-FB50-71C4-4B99-0B7A8282EE1D}"/>
                  </a:ext>
                </a:extLst>
              </p:cNvPr>
              <p:cNvSpPr>
                <a:spLocks/>
              </p:cNvSpPr>
              <p:nvPr/>
            </p:nvSpPr>
            <p:spPr bwMode="auto">
              <a:xfrm>
                <a:off x="479424" y="3470435"/>
                <a:ext cx="146050" cy="127000"/>
              </a:xfrm>
              <a:custGeom>
                <a:avLst/>
                <a:gdLst>
                  <a:gd name="T0" fmla="*/ 35 w 39"/>
                  <a:gd name="T1" fmla="*/ 20 h 34"/>
                  <a:gd name="T2" fmla="*/ 35 w 39"/>
                  <a:gd name="T3" fmla="*/ 20 h 34"/>
                  <a:gd name="T4" fmla="*/ 34 w 39"/>
                  <a:gd name="T5" fmla="*/ 19 h 34"/>
                  <a:gd name="T6" fmla="*/ 28 w 39"/>
                  <a:gd name="T7" fmla="*/ 22 h 34"/>
                  <a:gd name="T8" fmla="*/ 24 w 39"/>
                  <a:gd name="T9" fmla="*/ 18 h 34"/>
                  <a:gd name="T10" fmla="*/ 24 w 39"/>
                  <a:gd name="T11" fmla="*/ 12 h 34"/>
                  <a:gd name="T12" fmla="*/ 21 w 39"/>
                  <a:gd name="T13" fmla="*/ 9 h 34"/>
                  <a:gd name="T14" fmla="*/ 21 w 39"/>
                  <a:gd name="T15" fmla="*/ 9 h 34"/>
                  <a:gd name="T16" fmla="*/ 21 w 39"/>
                  <a:gd name="T17" fmla="*/ 8 h 34"/>
                  <a:gd name="T18" fmla="*/ 21 w 39"/>
                  <a:gd name="T19" fmla="*/ 7 h 34"/>
                  <a:gd name="T20" fmla="*/ 19 w 39"/>
                  <a:gd name="T21" fmla="*/ 1 h 34"/>
                  <a:gd name="T22" fmla="*/ 10 w 39"/>
                  <a:gd name="T23" fmla="*/ 9 h 34"/>
                  <a:gd name="T24" fmla="*/ 0 w 39"/>
                  <a:gd name="T25" fmla="*/ 11 h 34"/>
                  <a:gd name="T26" fmla="*/ 5 w 39"/>
                  <a:gd name="T27" fmla="*/ 15 h 34"/>
                  <a:gd name="T28" fmla="*/ 4 w 39"/>
                  <a:gd name="T29" fmla="*/ 19 h 34"/>
                  <a:gd name="T30" fmla="*/ 8 w 39"/>
                  <a:gd name="T31" fmla="*/ 20 h 34"/>
                  <a:gd name="T32" fmla="*/ 11 w 39"/>
                  <a:gd name="T33" fmla="*/ 33 h 34"/>
                  <a:gd name="T34" fmla="*/ 17 w 39"/>
                  <a:gd name="T35" fmla="*/ 29 h 34"/>
                  <a:gd name="T36" fmla="*/ 19 w 39"/>
                  <a:gd name="T37" fmla="*/ 26 h 34"/>
                  <a:gd name="T38" fmla="*/ 23 w 39"/>
                  <a:gd name="T39" fmla="*/ 31 h 34"/>
                  <a:gd name="T40" fmla="*/ 29 w 39"/>
                  <a:gd name="T41" fmla="*/ 34 h 34"/>
                  <a:gd name="T42" fmla="*/ 38 w 39"/>
                  <a:gd name="T43" fmla="*/ 32 h 34"/>
                  <a:gd name="T44" fmla="*/ 34 w 39"/>
                  <a:gd name="T45" fmla="*/ 26 h 34"/>
                  <a:gd name="T46" fmla="*/ 35 w 39"/>
                  <a:gd name="T47"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4">
                    <a:moveTo>
                      <a:pt x="35" y="20"/>
                    </a:moveTo>
                    <a:cubicBezTo>
                      <a:pt x="35" y="20"/>
                      <a:pt x="35" y="20"/>
                      <a:pt x="35" y="20"/>
                    </a:cubicBezTo>
                    <a:cubicBezTo>
                      <a:pt x="34" y="19"/>
                      <a:pt x="34" y="19"/>
                      <a:pt x="34" y="19"/>
                    </a:cubicBezTo>
                    <a:cubicBezTo>
                      <a:pt x="32" y="19"/>
                      <a:pt x="29" y="21"/>
                      <a:pt x="28" y="22"/>
                    </a:cubicBezTo>
                    <a:cubicBezTo>
                      <a:pt x="24" y="18"/>
                      <a:pt x="24" y="18"/>
                      <a:pt x="24" y="18"/>
                    </a:cubicBezTo>
                    <a:cubicBezTo>
                      <a:pt x="25" y="17"/>
                      <a:pt x="26" y="13"/>
                      <a:pt x="24" y="12"/>
                    </a:cubicBezTo>
                    <a:cubicBezTo>
                      <a:pt x="22" y="11"/>
                      <a:pt x="21" y="10"/>
                      <a:pt x="21" y="9"/>
                    </a:cubicBezTo>
                    <a:cubicBezTo>
                      <a:pt x="21" y="9"/>
                      <a:pt x="21" y="9"/>
                      <a:pt x="21" y="9"/>
                    </a:cubicBezTo>
                    <a:cubicBezTo>
                      <a:pt x="21" y="9"/>
                      <a:pt x="21" y="9"/>
                      <a:pt x="21" y="8"/>
                    </a:cubicBezTo>
                    <a:cubicBezTo>
                      <a:pt x="21" y="7"/>
                      <a:pt x="21" y="7"/>
                      <a:pt x="21" y="7"/>
                    </a:cubicBezTo>
                    <a:cubicBezTo>
                      <a:pt x="22" y="5"/>
                      <a:pt x="21" y="2"/>
                      <a:pt x="19" y="1"/>
                    </a:cubicBezTo>
                    <a:cubicBezTo>
                      <a:pt x="15" y="0"/>
                      <a:pt x="10" y="9"/>
                      <a:pt x="10" y="9"/>
                    </a:cubicBezTo>
                    <a:cubicBezTo>
                      <a:pt x="10" y="9"/>
                      <a:pt x="1" y="9"/>
                      <a:pt x="0" y="11"/>
                    </a:cubicBezTo>
                    <a:cubicBezTo>
                      <a:pt x="0" y="13"/>
                      <a:pt x="5" y="15"/>
                      <a:pt x="5" y="15"/>
                    </a:cubicBezTo>
                    <a:cubicBezTo>
                      <a:pt x="5" y="15"/>
                      <a:pt x="4" y="17"/>
                      <a:pt x="4" y="19"/>
                    </a:cubicBezTo>
                    <a:cubicBezTo>
                      <a:pt x="5" y="20"/>
                      <a:pt x="8" y="20"/>
                      <a:pt x="8" y="20"/>
                    </a:cubicBezTo>
                    <a:cubicBezTo>
                      <a:pt x="8" y="20"/>
                      <a:pt x="8" y="30"/>
                      <a:pt x="11" y="33"/>
                    </a:cubicBezTo>
                    <a:cubicBezTo>
                      <a:pt x="16" y="31"/>
                      <a:pt x="17" y="29"/>
                      <a:pt x="17" y="29"/>
                    </a:cubicBezTo>
                    <a:cubicBezTo>
                      <a:pt x="19" y="26"/>
                      <a:pt x="19" y="26"/>
                      <a:pt x="19" y="26"/>
                    </a:cubicBezTo>
                    <a:cubicBezTo>
                      <a:pt x="23" y="31"/>
                      <a:pt x="23" y="31"/>
                      <a:pt x="23" y="31"/>
                    </a:cubicBezTo>
                    <a:cubicBezTo>
                      <a:pt x="29" y="34"/>
                      <a:pt x="29" y="34"/>
                      <a:pt x="29" y="34"/>
                    </a:cubicBezTo>
                    <a:cubicBezTo>
                      <a:pt x="29" y="34"/>
                      <a:pt x="36" y="34"/>
                      <a:pt x="38" y="32"/>
                    </a:cubicBezTo>
                    <a:cubicBezTo>
                      <a:pt x="39" y="31"/>
                      <a:pt x="34" y="26"/>
                      <a:pt x="34" y="26"/>
                    </a:cubicBezTo>
                    <a:cubicBezTo>
                      <a:pt x="34" y="26"/>
                      <a:pt x="36" y="23"/>
                      <a:pt x="35" y="20"/>
                    </a:cubicBezTo>
                    <a:close/>
                  </a:path>
                </a:pathLst>
              </a:custGeom>
              <a:grpFill/>
              <a:ln w="6350">
                <a:solidFill>
                  <a:schemeClr val="bg1"/>
                </a:solidFill>
                <a:round/>
                <a:headEnd/>
                <a:tailEnd/>
              </a:ln>
            </p:spPr>
            <p:txBody>
              <a:bodyPr/>
              <a:lstStyle/>
              <a:p>
                <a:endParaRPr lang="en-US"/>
              </a:p>
            </p:txBody>
          </p:sp>
          <p:sp>
            <p:nvSpPr>
              <p:cNvPr id="1109" name="Freeform 99">
                <a:extLst>
                  <a:ext uri="{FF2B5EF4-FFF2-40B4-BE49-F238E27FC236}">
                    <a16:creationId xmlns:a16="http://schemas.microsoft.com/office/drawing/2014/main" id="{C2891092-FA52-569C-A832-2995FB98AC85}"/>
                  </a:ext>
                </a:extLst>
              </p:cNvPr>
              <p:cNvSpPr>
                <a:spLocks/>
              </p:cNvSpPr>
              <p:nvPr/>
            </p:nvSpPr>
            <p:spPr bwMode="auto">
              <a:xfrm>
                <a:off x="679449" y="3572035"/>
                <a:ext cx="231775" cy="100013"/>
              </a:xfrm>
              <a:custGeom>
                <a:avLst/>
                <a:gdLst>
                  <a:gd name="T0" fmla="*/ 33 w 62"/>
                  <a:gd name="T1" fmla="*/ 8 h 27"/>
                  <a:gd name="T2" fmla="*/ 15 w 62"/>
                  <a:gd name="T3" fmla="*/ 5 h 27"/>
                  <a:gd name="T4" fmla="*/ 12 w 62"/>
                  <a:gd name="T5" fmla="*/ 5 h 27"/>
                  <a:gd name="T6" fmla="*/ 1 w 62"/>
                  <a:gd name="T7" fmla="*/ 8 h 27"/>
                  <a:gd name="T8" fmla="*/ 0 w 62"/>
                  <a:gd name="T9" fmla="*/ 13 h 27"/>
                  <a:gd name="T10" fmla="*/ 9 w 62"/>
                  <a:gd name="T11" fmla="*/ 18 h 27"/>
                  <a:gd name="T12" fmla="*/ 18 w 62"/>
                  <a:gd name="T13" fmla="*/ 20 h 27"/>
                  <a:gd name="T14" fmla="*/ 43 w 62"/>
                  <a:gd name="T15" fmla="*/ 23 h 27"/>
                  <a:gd name="T16" fmla="*/ 58 w 62"/>
                  <a:gd name="T17" fmla="*/ 21 h 27"/>
                  <a:gd name="T18" fmla="*/ 33 w 62"/>
                  <a:gd name="T19" fmla="*/ 8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27">
                    <a:moveTo>
                      <a:pt x="33" y="8"/>
                    </a:moveTo>
                    <a:cubicBezTo>
                      <a:pt x="27" y="6"/>
                      <a:pt x="18" y="0"/>
                      <a:pt x="15" y="5"/>
                    </a:cubicBezTo>
                    <a:cubicBezTo>
                      <a:pt x="12" y="11"/>
                      <a:pt x="13" y="5"/>
                      <a:pt x="12" y="5"/>
                    </a:cubicBezTo>
                    <a:cubicBezTo>
                      <a:pt x="9" y="5"/>
                      <a:pt x="1" y="4"/>
                      <a:pt x="1" y="8"/>
                    </a:cubicBezTo>
                    <a:cubicBezTo>
                      <a:pt x="1" y="12"/>
                      <a:pt x="0" y="13"/>
                      <a:pt x="0" y="13"/>
                    </a:cubicBezTo>
                    <a:cubicBezTo>
                      <a:pt x="0" y="13"/>
                      <a:pt x="5" y="16"/>
                      <a:pt x="9" y="18"/>
                    </a:cubicBezTo>
                    <a:cubicBezTo>
                      <a:pt x="11" y="18"/>
                      <a:pt x="17" y="25"/>
                      <a:pt x="18" y="20"/>
                    </a:cubicBezTo>
                    <a:cubicBezTo>
                      <a:pt x="19" y="15"/>
                      <a:pt x="34" y="24"/>
                      <a:pt x="43" y="23"/>
                    </a:cubicBezTo>
                    <a:cubicBezTo>
                      <a:pt x="51" y="21"/>
                      <a:pt x="53" y="27"/>
                      <a:pt x="58" y="21"/>
                    </a:cubicBezTo>
                    <a:cubicBezTo>
                      <a:pt x="62" y="16"/>
                      <a:pt x="38" y="9"/>
                      <a:pt x="33" y="8"/>
                    </a:cubicBezTo>
                    <a:close/>
                  </a:path>
                </a:pathLst>
              </a:custGeom>
              <a:grpFill/>
              <a:ln w="6350">
                <a:solidFill>
                  <a:schemeClr val="bg1"/>
                </a:solidFill>
                <a:round/>
                <a:headEnd/>
                <a:tailEnd/>
              </a:ln>
            </p:spPr>
            <p:txBody>
              <a:bodyPr/>
              <a:lstStyle/>
              <a:p>
                <a:endParaRPr lang="en-US"/>
              </a:p>
            </p:txBody>
          </p:sp>
          <p:sp>
            <p:nvSpPr>
              <p:cNvPr id="1110" name="Freeform 100">
                <a:extLst>
                  <a:ext uri="{FF2B5EF4-FFF2-40B4-BE49-F238E27FC236}">
                    <a16:creationId xmlns:a16="http://schemas.microsoft.com/office/drawing/2014/main" id="{1280CC8A-D815-38F5-25FF-1B2A1C39CA73}"/>
                  </a:ext>
                </a:extLst>
              </p:cNvPr>
              <p:cNvSpPr>
                <a:spLocks/>
              </p:cNvSpPr>
              <p:nvPr/>
            </p:nvSpPr>
            <p:spPr bwMode="auto">
              <a:xfrm>
                <a:off x="558799" y="3500598"/>
                <a:ext cx="0" cy="317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1"/>
                      <a:pt x="0" y="1"/>
                      <a:pt x="0" y="1"/>
                    </a:cubicBezTo>
                    <a:cubicBezTo>
                      <a:pt x="0" y="1"/>
                      <a:pt x="0" y="1"/>
                      <a:pt x="0" y="1"/>
                    </a:cubicBezTo>
                    <a:close/>
                  </a:path>
                </a:pathLst>
              </a:custGeom>
              <a:grpFill/>
              <a:ln w="6350">
                <a:solidFill>
                  <a:schemeClr val="bg1"/>
                </a:solidFill>
                <a:round/>
                <a:headEnd/>
                <a:tailEnd/>
              </a:ln>
            </p:spPr>
            <p:txBody>
              <a:bodyPr/>
              <a:lstStyle/>
              <a:p>
                <a:endParaRPr lang="en-US"/>
              </a:p>
            </p:txBody>
          </p:sp>
        </p:grpSp>
        <p:grpSp>
          <p:nvGrpSpPr>
            <p:cNvPr id="1093" name="Group 1092">
              <a:extLst>
                <a:ext uri="{FF2B5EF4-FFF2-40B4-BE49-F238E27FC236}">
                  <a16:creationId xmlns:a16="http://schemas.microsoft.com/office/drawing/2014/main" id="{6214EFD1-233B-B8CA-11D6-FE6234F81B1A}"/>
                </a:ext>
              </a:extLst>
            </p:cNvPr>
            <p:cNvGrpSpPr/>
            <p:nvPr/>
          </p:nvGrpSpPr>
          <p:grpSpPr>
            <a:xfrm>
              <a:off x="3195196" y="5470407"/>
              <a:ext cx="1774443" cy="1154182"/>
              <a:chOff x="236479" y="1854834"/>
              <a:chExt cx="1431965" cy="931419"/>
            </a:xfrm>
            <a:grpFill/>
          </p:grpSpPr>
          <p:sp>
            <p:nvSpPr>
              <p:cNvPr id="1094" name="Freeform 14">
                <a:extLst>
                  <a:ext uri="{FF2B5EF4-FFF2-40B4-BE49-F238E27FC236}">
                    <a16:creationId xmlns:a16="http://schemas.microsoft.com/office/drawing/2014/main" id="{BFFA1F95-0583-485D-7152-C8381428B316}"/>
                  </a:ext>
                </a:extLst>
              </p:cNvPr>
              <p:cNvSpPr>
                <a:spLocks/>
              </p:cNvSpPr>
              <p:nvPr/>
            </p:nvSpPr>
            <p:spPr bwMode="auto">
              <a:xfrm>
                <a:off x="747417" y="1854834"/>
                <a:ext cx="921027" cy="931419"/>
              </a:xfrm>
              <a:custGeom>
                <a:avLst/>
                <a:gdLst>
                  <a:gd name="T0" fmla="*/ 243 w 413"/>
                  <a:gd name="T1" fmla="*/ 42 h 417"/>
                  <a:gd name="T2" fmla="*/ 190 w 413"/>
                  <a:gd name="T3" fmla="*/ 34 h 417"/>
                  <a:gd name="T4" fmla="*/ 174 w 413"/>
                  <a:gd name="T5" fmla="*/ 28 h 417"/>
                  <a:gd name="T6" fmla="*/ 144 w 413"/>
                  <a:gd name="T7" fmla="*/ 11 h 417"/>
                  <a:gd name="T8" fmla="*/ 135 w 413"/>
                  <a:gd name="T9" fmla="*/ 12 h 417"/>
                  <a:gd name="T10" fmla="*/ 94 w 413"/>
                  <a:gd name="T11" fmla="*/ 19 h 417"/>
                  <a:gd name="T12" fmla="*/ 45 w 413"/>
                  <a:gd name="T13" fmla="*/ 76 h 417"/>
                  <a:gd name="T14" fmla="*/ 28 w 413"/>
                  <a:gd name="T15" fmla="*/ 103 h 417"/>
                  <a:gd name="T16" fmla="*/ 63 w 413"/>
                  <a:gd name="T17" fmla="*/ 135 h 417"/>
                  <a:gd name="T18" fmla="*/ 86 w 413"/>
                  <a:gd name="T19" fmla="*/ 150 h 417"/>
                  <a:gd name="T20" fmla="*/ 62 w 413"/>
                  <a:gd name="T21" fmla="*/ 142 h 417"/>
                  <a:gd name="T22" fmla="*/ 66 w 413"/>
                  <a:gd name="T23" fmla="*/ 160 h 417"/>
                  <a:gd name="T24" fmla="*/ 47 w 413"/>
                  <a:gd name="T25" fmla="*/ 148 h 417"/>
                  <a:gd name="T26" fmla="*/ 12 w 413"/>
                  <a:gd name="T27" fmla="*/ 165 h 417"/>
                  <a:gd name="T28" fmla="*/ 19 w 413"/>
                  <a:gd name="T29" fmla="*/ 181 h 417"/>
                  <a:gd name="T30" fmla="*/ 35 w 413"/>
                  <a:gd name="T31" fmla="*/ 201 h 417"/>
                  <a:gd name="T32" fmla="*/ 66 w 413"/>
                  <a:gd name="T33" fmla="*/ 194 h 417"/>
                  <a:gd name="T34" fmla="*/ 79 w 413"/>
                  <a:gd name="T35" fmla="*/ 210 h 417"/>
                  <a:gd name="T36" fmla="*/ 53 w 413"/>
                  <a:gd name="T37" fmla="*/ 236 h 417"/>
                  <a:gd name="T38" fmla="*/ 36 w 413"/>
                  <a:gd name="T39" fmla="*/ 240 h 417"/>
                  <a:gd name="T40" fmla="*/ 24 w 413"/>
                  <a:gd name="T41" fmla="*/ 267 h 417"/>
                  <a:gd name="T42" fmla="*/ 34 w 413"/>
                  <a:gd name="T43" fmla="*/ 282 h 417"/>
                  <a:gd name="T44" fmla="*/ 33 w 413"/>
                  <a:gd name="T45" fmla="*/ 290 h 417"/>
                  <a:gd name="T46" fmla="*/ 61 w 413"/>
                  <a:gd name="T47" fmla="*/ 304 h 417"/>
                  <a:gd name="T48" fmla="*/ 68 w 413"/>
                  <a:gd name="T49" fmla="*/ 317 h 417"/>
                  <a:gd name="T50" fmla="*/ 73 w 413"/>
                  <a:gd name="T51" fmla="*/ 333 h 417"/>
                  <a:gd name="T52" fmla="*/ 95 w 413"/>
                  <a:gd name="T53" fmla="*/ 332 h 417"/>
                  <a:gd name="T54" fmla="*/ 118 w 413"/>
                  <a:gd name="T55" fmla="*/ 329 h 417"/>
                  <a:gd name="T56" fmla="*/ 109 w 413"/>
                  <a:gd name="T57" fmla="*/ 359 h 417"/>
                  <a:gd name="T58" fmla="*/ 80 w 413"/>
                  <a:gd name="T59" fmla="*/ 389 h 417"/>
                  <a:gd name="T60" fmla="*/ 50 w 413"/>
                  <a:gd name="T61" fmla="*/ 406 h 417"/>
                  <a:gd name="T62" fmla="*/ 54 w 413"/>
                  <a:gd name="T63" fmla="*/ 410 h 417"/>
                  <a:gd name="T64" fmla="*/ 71 w 413"/>
                  <a:gd name="T65" fmla="*/ 395 h 417"/>
                  <a:gd name="T66" fmla="*/ 93 w 413"/>
                  <a:gd name="T67" fmla="*/ 390 h 417"/>
                  <a:gd name="T68" fmla="*/ 109 w 413"/>
                  <a:gd name="T69" fmla="*/ 377 h 417"/>
                  <a:gd name="T70" fmla="*/ 127 w 413"/>
                  <a:gd name="T71" fmla="*/ 363 h 417"/>
                  <a:gd name="T72" fmla="*/ 143 w 413"/>
                  <a:gd name="T73" fmla="*/ 343 h 417"/>
                  <a:gd name="T74" fmla="*/ 158 w 413"/>
                  <a:gd name="T75" fmla="*/ 326 h 417"/>
                  <a:gd name="T76" fmla="*/ 165 w 413"/>
                  <a:gd name="T77" fmla="*/ 307 h 417"/>
                  <a:gd name="T78" fmla="*/ 189 w 413"/>
                  <a:gd name="T79" fmla="*/ 276 h 417"/>
                  <a:gd name="T80" fmla="*/ 206 w 413"/>
                  <a:gd name="T81" fmla="*/ 285 h 417"/>
                  <a:gd name="T82" fmla="*/ 177 w 413"/>
                  <a:gd name="T83" fmla="*/ 310 h 417"/>
                  <a:gd name="T84" fmla="*/ 181 w 413"/>
                  <a:gd name="T85" fmla="*/ 321 h 417"/>
                  <a:gd name="T86" fmla="*/ 204 w 413"/>
                  <a:gd name="T87" fmla="*/ 305 h 417"/>
                  <a:gd name="T88" fmla="*/ 218 w 413"/>
                  <a:gd name="T89" fmla="*/ 295 h 417"/>
                  <a:gd name="T90" fmla="*/ 219 w 413"/>
                  <a:gd name="T91" fmla="*/ 282 h 417"/>
                  <a:gd name="T92" fmla="*/ 232 w 413"/>
                  <a:gd name="T93" fmla="*/ 284 h 417"/>
                  <a:gd name="T94" fmla="*/ 247 w 413"/>
                  <a:gd name="T95" fmla="*/ 297 h 417"/>
                  <a:gd name="T96" fmla="*/ 271 w 413"/>
                  <a:gd name="T97" fmla="*/ 303 h 417"/>
                  <a:gd name="T98" fmla="*/ 309 w 413"/>
                  <a:gd name="T99" fmla="*/ 309 h 417"/>
                  <a:gd name="T100" fmla="*/ 335 w 413"/>
                  <a:gd name="T101" fmla="*/ 338 h 417"/>
                  <a:gd name="T102" fmla="*/ 349 w 413"/>
                  <a:gd name="T103" fmla="*/ 337 h 417"/>
                  <a:gd name="T104" fmla="*/ 369 w 413"/>
                  <a:gd name="T105" fmla="*/ 339 h 417"/>
                  <a:gd name="T106" fmla="*/ 381 w 413"/>
                  <a:gd name="T107" fmla="*/ 365 h 417"/>
                  <a:gd name="T108" fmla="*/ 391 w 413"/>
                  <a:gd name="T109" fmla="*/ 394 h 417"/>
                  <a:gd name="T110" fmla="*/ 402 w 413"/>
                  <a:gd name="T111" fmla="*/ 389 h 417"/>
                  <a:gd name="T112" fmla="*/ 412 w 413"/>
                  <a:gd name="T113" fmla="*/ 384 h 417"/>
                  <a:gd name="T114" fmla="*/ 388 w 413"/>
                  <a:gd name="T115" fmla="*/ 362 h 417"/>
                  <a:gd name="T116" fmla="*/ 345 w 413"/>
                  <a:gd name="T117" fmla="*/ 313 h 417"/>
                  <a:gd name="T118" fmla="*/ 314 w 413"/>
                  <a:gd name="T119" fmla="*/ 304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3" h="417">
                    <a:moveTo>
                      <a:pt x="294" y="298"/>
                    </a:moveTo>
                    <a:cubicBezTo>
                      <a:pt x="294" y="57"/>
                      <a:pt x="294" y="57"/>
                      <a:pt x="294" y="57"/>
                    </a:cubicBezTo>
                    <a:cubicBezTo>
                      <a:pt x="294" y="57"/>
                      <a:pt x="291" y="53"/>
                      <a:pt x="290" y="57"/>
                    </a:cubicBezTo>
                    <a:cubicBezTo>
                      <a:pt x="290" y="61"/>
                      <a:pt x="289" y="54"/>
                      <a:pt x="286" y="53"/>
                    </a:cubicBezTo>
                    <a:cubicBezTo>
                      <a:pt x="283" y="51"/>
                      <a:pt x="282" y="51"/>
                      <a:pt x="281" y="51"/>
                    </a:cubicBezTo>
                    <a:cubicBezTo>
                      <a:pt x="280" y="51"/>
                      <a:pt x="280" y="51"/>
                      <a:pt x="280" y="51"/>
                    </a:cubicBezTo>
                    <a:cubicBezTo>
                      <a:pt x="280" y="51"/>
                      <a:pt x="280" y="47"/>
                      <a:pt x="276" y="45"/>
                    </a:cubicBezTo>
                    <a:cubicBezTo>
                      <a:pt x="272" y="42"/>
                      <a:pt x="269" y="41"/>
                      <a:pt x="267" y="43"/>
                    </a:cubicBezTo>
                    <a:cubicBezTo>
                      <a:pt x="264" y="45"/>
                      <a:pt x="259" y="43"/>
                      <a:pt x="256" y="45"/>
                    </a:cubicBezTo>
                    <a:cubicBezTo>
                      <a:pt x="253" y="47"/>
                      <a:pt x="250" y="47"/>
                      <a:pt x="249" y="46"/>
                    </a:cubicBezTo>
                    <a:cubicBezTo>
                      <a:pt x="247" y="45"/>
                      <a:pt x="245" y="43"/>
                      <a:pt x="243" y="42"/>
                    </a:cubicBezTo>
                    <a:cubicBezTo>
                      <a:pt x="241" y="41"/>
                      <a:pt x="237" y="38"/>
                      <a:pt x="233" y="40"/>
                    </a:cubicBezTo>
                    <a:cubicBezTo>
                      <a:pt x="230" y="41"/>
                      <a:pt x="231" y="40"/>
                      <a:pt x="227" y="40"/>
                    </a:cubicBezTo>
                    <a:cubicBezTo>
                      <a:pt x="223" y="40"/>
                      <a:pt x="221" y="39"/>
                      <a:pt x="219" y="38"/>
                    </a:cubicBezTo>
                    <a:cubicBezTo>
                      <a:pt x="218" y="37"/>
                      <a:pt x="217" y="35"/>
                      <a:pt x="216" y="36"/>
                    </a:cubicBezTo>
                    <a:cubicBezTo>
                      <a:pt x="216" y="36"/>
                      <a:pt x="214" y="37"/>
                      <a:pt x="214" y="36"/>
                    </a:cubicBezTo>
                    <a:cubicBezTo>
                      <a:pt x="215" y="34"/>
                      <a:pt x="213" y="33"/>
                      <a:pt x="211" y="33"/>
                    </a:cubicBezTo>
                    <a:cubicBezTo>
                      <a:pt x="210" y="32"/>
                      <a:pt x="207" y="32"/>
                      <a:pt x="207" y="34"/>
                    </a:cubicBezTo>
                    <a:cubicBezTo>
                      <a:pt x="207" y="36"/>
                      <a:pt x="209" y="33"/>
                      <a:pt x="207" y="32"/>
                    </a:cubicBezTo>
                    <a:cubicBezTo>
                      <a:pt x="206" y="30"/>
                      <a:pt x="204" y="28"/>
                      <a:pt x="201" y="30"/>
                    </a:cubicBezTo>
                    <a:cubicBezTo>
                      <a:pt x="198" y="31"/>
                      <a:pt x="198" y="29"/>
                      <a:pt x="195" y="31"/>
                    </a:cubicBezTo>
                    <a:cubicBezTo>
                      <a:pt x="191" y="33"/>
                      <a:pt x="191" y="32"/>
                      <a:pt x="190" y="34"/>
                    </a:cubicBezTo>
                    <a:cubicBezTo>
                      <a:pt x="190" y="35"/>
                      <a:pt x="189" y="35"/>
                      <a:pt x="188" y="37"/>
                    </a:cubicBezTo>
                    <a:cubicBezTo>
                      <a:pt x="186" y="39"/>
                      <a:pt x="185" y="43"/>
                      <a:pt x="185" y="41"/>
                    </a:cubicBezTo>
                    <a:cubicBezTo>
                      <a:pt x="186" y="39"/>
                      <a:pt x="187" y="38"/>
                      <a:pt x="187" y="36"/>
                    </a:cubicBezTo>
                    <a:cubicBezTo>
                      <a:pt x="187" y="35"/>
                      <a:pt x="187" y="33"/>
                      <a:pt x="187" y="33"/>
                    </a:cubicBezTo>
                    <a:cubicBezTo>
                      <a:pt x="188" y="34"/>
                      <a:pt x="189" y="34"/>
                      <a:pt x="189" y="32"/>
                    </a:cubicBezTo>
                    <a:cubicBezTo>
                      <a:pt x="190" y="30"/>
                      <a:pt x="192" y="28"/>
                      <a:pt x="190" y="29"/>
                    </a:cubicBezTo>
                    <a:cubicBezTo>
                      <a:pt x="187" y="31"/>
                      <a:pt x="187" y="31"/>
                      <a:pt x="185" y="31"/>
                    </a:cubicBezTo>
                    <a:cubicBezTo>
                      <a:pt x="184" y="32"/>
                      <a:pt x="185" y="33"/>
                      <a:pt x="183" y="33"/>
                    </a:cubicBezTo>
                    <a:cubicBezTo>
                      <a:pt x="181" y="33"/>
                      <a:pt x="181" y="33"/>
                      <a:pt x="178" y="32"/>
                    </a:cubicBezTo>
                    <a:cubicBezTo>
                      <a:pt x="175" y="32"/>
                      <a:pt x="173" y="32"/>
                      <a:pt x="176" y="30"/>
                    </a:cubicBezTo>
                    <a:cubicBezTo>
                      <a:pt x="179" y="29"/>
                      <a:pt x="176" y="29"/>
                      <a:pt x="174" y="28"/>
                    </a:cubicBezTo>
                    <a:cubicBezTo>
                      <a:pt x="173" y="27"/>
                      <a:pt x="168" y="27"/>
                      <a:pt x="169" y="27"/>
                    </a:cubicBezTo>
                    <a:cubicBezTo>
                      <a:pt x="171" y="27"/>
                      <a:pt x="170" y="28"/>
                      <a:pt x="170" y="25"/>
                    </a:cubicBezTo>
                    <a:cubicBezTo>
                      <a:pt x="170" y="22"/>
                      <a:pt x="170" y="21"/>
                      <a:pt x="171" y="20"/>
                    </a:cubicBezTo>
                    <a:cubicBezTo>
                      <a:pt x="172" y="19"/>
                      <a:pt x="174" y="17"/>
                      <a:pt x="169" y="16"/>
                    </a:cubicBezTo>
                    <a:cubicBezTo>
                      <a:pt x="164" y="15"/>
                      <a:pt x="161" y="15"/>
                      <a:pt x="159" y="16"/>
                    </a:cubicBezTo>
                    <a:cubicBezTo>
                      <a:pt x="158" y="18"/>
                      <a:pt x="157" y="17"/>
                      <a:pt x="155" y="17"/>
                    </a:cubicBezTo>
                    <a:cubicBezTo>
                      <a:pt x="154" y="17"/>
                      <a:pt x="154" y="16"/>
                      <a:pt x="153" y="19"/>
                    </a:cubicBezTo>
                    <a:cubicBezTo>
                      <a:pt x="152" y="21"/>
                      <a:pt x="151" y="22"/>
                      <a:pt x="150" y="21"/>
                    </a:cubicBezTo>
                    <a:cubicBezTo>
                      <a:pt x="150" y="20"/>
                      <a:pt x="148" y="19"/>
                      <a:pt x="148" y="19"/>
                    </a:cubicBezTo>
                    <a:cubicBezTo>
                      <a:pt x="148" y="19"/>
                      <a:pt x="146" y="18"/>
                      <a:pt x="147" y="15"/>
                    </a:cubicBezTo>
                    <a:cubicBezTo>
                      <a:pt x="148" y="12"/>
                      <a:pt x="146" y="13"/>
                      <a:pt x="144" y="11"/>
                    </a:cubicBezTo>
                    <a:cubicBezTo>
                      <a:pt x="142" y="9"/>
                      <a:pt x="142" y="9"/>
                      <a:pt x="142" y="9"/>
                    </a:cubicBezTo>
                    <a:cubicBezTo>
                      <a:pt x="142" y="9"/>
                      <a:pt x="141" y="11"/>
                      <a:pt x="141" y="11"/>
                    </a:cubicBezTo>
                    <a:cubicBezTo>
                      <a:pt x="140" y="10"/>
                      <a:pt x="139" y="11"/>
                      <a:pt x="139" y="12"/>
                    </a:cubicBezTo>
                    <a:cubicBezTo>
                      <a:pt x="139" y="12"/>
                      <a:pt x="139" y="13"/>
                      <a:pt x="138" y="14"/>
                    </a:cubicBezTo>
                    <a:cubicBezTo>
                      <a:pt x="137" y="15"/>
                      <a:pt x="136" y="16"/>
                      <a:pt x="137" y="17"/>
                    </a:cubicBezTo>
                    <a:cubicBezTo>
                      <a:pt x="138" y="18"/>
                      <a:pt x="139" y="18"/>
                      <a:pt x="139" y="18"/>
                    </a:cubicBezTo>
                    <a:cubicBezTo>
                      <a:pt x="139" y="19"/>
                      <a:pt x="139" y="20"/>
                      <a:pt x="138" y="19"/>
                    </a:cubicBezTo>
                    <a:cubicBezTo>
                      <a:pt x="136" y="19"/>
                      <a:pt x="136" y="18"/>
                      <a:pt x="135" y="19"/>
                    </a:cubicBezTo>
                    <a:cubicBezTo>
                      <a:pt x="134" y="19"/>
                      <a:pt x="132" y="20"/>
                      <a:pt x="132" y="19"/>
                    </a:cubicBezTo>
                    <a:cubicBezTo>
                      <a:pt x="132" y="17"/>
                      <a:pt x="130" y="16"/>
                      <a:pt x="132" y="15"/>
                    </a:cubicBezTo>
                    <a:cubicBezTo>
                      <a:pt x="133" y="14"/>
                      <a:pt x="133" y="14"/>
                      <a:pt x="135" y="12"/>
                    </a:cubicBezTo>
                    <a:cubicBezTo>
                      <a:pt x="136" y="11"/>
                      <a:pt x="138" y="9"/>
                      <a:pt x="137" y="8"/>
                    </a:cubicBezTo>
                    <a:cubicBezTo>
                      <a:pt x="135" y="7"/>
                      <a:pt x="134" y="6"/>
                      <a:pt x="133" y="6"/>
                    </a:cubicBezTo>
                    <a:cubicBezTo>
                      <a:pt x="131" y="6"/>
                      <a:pt x="131" y="6"/>
                      <a:pt x="130" y="6"/>
                    </a:cubicBezTo>
                    <a:cubicBezTo>
                      <a:pt x="129" y="5"/>
                      <a:pt x="127" y="4"/>
                      <a:pt x="127" y="3"/>
                    </a:cubicBezTo>
                    <a:cubicBezTo>
                      <a:pt x="126" y="2"/>
                      <a:pt x="128" y="0"/>
                      <a:pt x="125" y="2"/>
                    </a:cubicBezTo>
                    <a:cubicBezTo>
                      <a:pt x="122" y="5"/>
                      <a:pt x="121" y="6"/>
                      <a:pt x="120" y="8"/>
                    </a:cubicBezTo>
                    <a:cubicBezTo>
                      <a:pt x="119" y="10"/>
                      <a:pt x="118" y="12"/>
                      <a:pt x="117" y="13"/>
                    </a:cubicBezTo>
                    <a:cubicBezTo>
                      <a:pt x="116" y="15"/>
                      <a:pt x="113" y="18"/>
                      <a:pt x="110" y="19"/>
                    </a:cubicBezTo>
                    <a:cubicBezTo>
                      <a:pt x="107" y="20"/>
                      <a:pt x="101" y="21"/>
                      <a:pt x="99" y="22"/>
                    </a:cubicBezTo>
                    <a:cubicBezTo>
                      <a:pt x="98" y="22"/>
                      <a:pt x="97" y="21"/>
                      <a:pt x="97" y="21"/>
                    </a:cubicBezTo>
                    <a:cubicBezTo>
                      <a:pt x="96" y="20"/>
                      <a:pt x="95" y="18"/>
                      <a:pt x="94" y="19"/>
                    </a:cubicBezTo>
                    <a:cubicBezTo>
                      <a:pt x="92" y="20"/>
                      <a:pt x="87" y="25"/>
                      <a:pt x="86" y="27"/>
                    </a:cubicBezTo>
                    <a:cubicBezTo>
                      <a:pt x="85" y="29"/>
                      <a:pt x="80" y="34"/>
                      <a:pt x="79" y="34"/>
                    </a:cubicBezTo>
                    <a:cubicBezTo>
                      <a:pt x="79" y="35"/>
                      <a:pt x="75" y="39"/>
                      <a:pt x="72" y="37"/>
                    </a:cubicBezTo>
                    <a:cubicBezTo>
                      <a:pt x="68" y="36"/>
                      <a:pt x="68" y="30"/>
                      <a:pt x="67" y="34"/>
                    </a:cubicBezTo>
                    <a:cubicBezTo>
                      <a:pt x="65" y="39"/>
                      <a:pt x="64" y="39"/>
                      <a:pt x="63" y="41"/>
                    </a:cubicBezTo>
                    <a:cubicBezTo>
                      <a:pt x="62" y="44"/>
                      <a:pt x="61" y="46"/>
                      <a:pt x="59" y="49"/>
                    </a:cubicBezTo>
                    <a:cubicBezTo>
                      <a:pt x="57" y="51"/>
                      <a:pt x="54" y="56"/>
                      <a:pt x="55" y="58"/>
                    </a:cubicBezTo>
                    <a:cubicBezTo>
                      <a:pt x="56" y="61"/>
                      <a:pt x="55" y="64"/>
                      <a:pt x="55" y="66"/>
                    </a:cubicBezTo>
                    <a:cubicBezTo>
                      <a:pt x="54" y="68"/>
                      <a:pt x="54" y="68"/>
                      <a:pt x="52" y="70"/>
                    </a:cubicBezTo>
                    <a:cubicBezTo>
                      <a:pt x="51" y="73"/>
                      <a:pt x="51" y="72"/>
                      <a:pt x="49" y="73"/>
                    </a:cubicBezTo>
                    <a:cubicBezTo>
                      <a:pt x="47" y="74"/>
                      <a:pt x="46" y="74"/>
                      <a:pt x="45" y="76"/>
                    </a:cubicBezTo>
                    <a:cubicBezTo>
                      <a:pt x="45" y="77"/>
                      <a:pt x="45" y="78"/>
                      <a:pt x="43" y="79"/>
                    </a:cubicBezTo>
                    <a:cubicBezTo>
                      <a:pt x="41" y="79"/>
                      <a:pt x="40" y="80"/>
                      <a:pt x="38" y="80"/>
                    </a:cubicBezTo>
                    <a:cubicBezTo>
                      <a:pt x="36" y="80"/>
                      <a:pt x="34" y="79"/>
                      <a:pt x="32" y="80"/>
                    </a:cubicBezTo>
                    <a:cubicBezTo>
                      <a:pt x="29" y="81"/>
                      <a:pt x="25" y="82"/>
                      <a:pt x="24" y="81"/>
                    </a:cubicBezTo>
                    <a:cubicBezTo>
                      <a:pt x="23" y="81"/>
                      <a:pt x="22" y="80"/>
                      <a:pt x="22" y="82"/>
                    </a:cubicBezTo>
                    <a:cubicBezTo>
                      <a:pt x="22" y="83"/>
                      <a:pt x="23" y="81"/>
                      <a:pt x="22" y="86"/>
                    </a:cubicBezTo>
                    <a:cubicBezTo>
                      <a:pt x="20" y="91"/>
                      <a:pt x="22" y="93"/>
                      <a:pt x="20" y="95"/>
                    </a:cubicBezTo>
                    <a:cubicBezTo>
                      <a:pt x="19" y="96"/>
                      <a:pt x="17" y="96"/>
                      <a:pt x="18" y="97"/>
                    </a:cubicBezTo>
                    <a:cubicBezTo>
                      <a:pt x="19" y="97"/>
                      <a:pt x="20" y="96"/>
                      <a:pt x="21" y="97"/>
                    </a:cubicBezTo>
                    <a:cubicBezTo>
                      <a:pt x="22" y="99"/>
                      <a:pt x="23" y="102"/>
                      <a:pt x="24" y="103"/>
                    </a:cubicBezTo>
                    <a:cubicBezTo>
                      <a:pt x="25" y="103"/>
                      <a:pt x="25" y="102"/>
                      <a:pt x="28" y="103"/>
                    </a:cubicBezTo>
                    <a:cubicBezTo>
                      <a:pt x="30" y="105"/>
                      <a:pt x="32" y="106"/>
                      <a:pt x="34" y="108"/>
                    </a:cubicBezTo>
                    <a:cubicBezTo>
                      <a:pt x="35" y="110"/>
                      <a:pt x="36" y="110"/>
                      <a:pt x="37" y="111"/>
                    </a:cubicBezTo>
                    <a:cubicBezTo>
                      <a:pt x="39" y="112"/>
                      <a:pt x="38" y="112"/>
                      <a:pt x="40" y="114"/>
                    </a:cubicBezTo>
                    <a:cubicBezTo>
                      <a:pt x="43" y="116"/>
                      <a:pt x="43" y="115"/>
                      <a:pt x="45" y="118"/>
                    </a:cubicBezTo>
                    <a:cubicBezTo>
                      <a:pt x="47" y="120"/>
                      <a:pt x="46" y="120"/>
                      <a:pt x="47" y="122"/>
                    </a:cubicBezTo>
                    <a:cubicBezTo>
                      <a:pt x="47" y="124"/>
                      <a:pt x="47" y="125"/>
                      <a:pt x="48" y="126"/>
                    </a:cubicBezTo>
                    <a:cubicBezTo>
                      <a:pt x="49" y="126"/>
                      <a:pt x="48" y="128"/>
                      <a:pt x="48" y="129"/>
                    </a:cubicBezTo>
                    <a:cubicBezTo>
                      <a:pt x="49" y="131"/>
                      <a:pt x="50" y="131"/>
                      <a:pt x="51" y="132"/>
                    </a:cubicBezTo>
                    <a:cubicBezTo>
                      <a:pt x="51" y="133"/>
                      <a:pt x="52" y="131"/>
                      <a:pt x="54" y="132"/>
                    </a:cubicBezTo>
                    <a:cubicBezTo>
                      <a:pt x="56" y="133"/>
                      <a:pt x="59" y="132"/>
                      <a:pt x="59" y="133"/>
                    </a:cubicBezTo>
                    <a:cubicBezTo>
                      <a:pt x="60" y="134"/>
                      <a:pt x="62" y="135"/>
                      <a:pt x="63" y="135"/>
                    </a:cubicBezTo>
                    <a:cubicBezTo>
                      <a:pt x="65" y="134"/>
                      <a:pt x="65" y="134"/>
                      <a:pt x="67" y="133"/>
                    </a:cubicBezTo>
                    <a:cubicBezTo>
                      <a:pt x="68" y="133"/>
                      <a:pt x="71" y="133"/>
                      <a:pt x="71" y="135"/>
                    </a:cubicBezTo>
                    <a:cubicBezTo>
                      <a:pt x="72" y="136"/>
                      <a:pt x="71" y="134"/>
                      <a:pt x="70" y="136"/>
                    </a:cubicBezTo>
                    <a:cubicBezTo>
                      <a:pt x="69" y="138"/>
                      <a:pt x="69" y="138"/>
                      <a:pt x="69" y="140"/>
                    </a:cubicBezTo>
                    <a:cubicBezTo>
                      <a:pt x="69" y="142"/>
                      <a:pt x="69" y="142"/>
                      <a:pt x="71" y="144"/>
                    </a:cubicBezTo>
                    <a:cubicBezTo>
                      <a:pt x="72" y="146"/>
                      <a:pt x="72" y="149"/>
                      <a:pt x="74" y="147"/>
                    </a:cubicBezTo>
                    <a:cubicBezTo>
                      <a:pt x="75" y="146"/>
                      <a:pt x="75" y="145"/>
                      <a:pt x="76" y="144"/>
                    </a:cubicBezTo>
                    <a:cubicBezTo>
                      <a:pt x="77" y="144"/>
                      <a:pt x="79" y="143"/>
                      <a:pt x="80" y="144"/>
                    </a:cubicBezTo>
                    <a:cubicBezTo>
                      <a:pt x="81" y="145"/>
                      <a:pt x="83" y="148"/>
                      <a:pt x="83" y="146"/>
                    </a:cubicBezTo>
                    <a:cubicBezTo>
                      <a:pt x="83" y="144"/>
                      <a:pt x="85" y="144"/>
                      <a:pt x="85" y="145"/>
                    </a:cubicBezTo>
                    <a:cubicBezTo>
                      <a:pt x="86" y="146"/>
                      <a:pt x="87" y="148"/>
                      <a:pt x="86" y="150"/>
                    </a:cubicBezTo>
                    <a:cubicBezTo>
                      <a:pt x="84" y="151"/>
                      <a:pt x="84" y="150"/>
                      <a:pt x="83" y="151"/>
                    </a:cubicBezTo>
                    <a:cubicBezTo>
                      <a:pt x="82" y="151"/>
                      <a:pt x="81" y="153"/>
                      <a:pt x="79" y="151"/>
                    </a:cubicBezTo>
                    <a:cubicBezTo>
                      <a:pt x="78" y="150"/>
                      <a:pt x="77" y="148"/>
                      <a:pt x="76" y="148"/>
                    </a:cubicBezTo>
                    <a:cubicBezTo>
                      <a:pt x="75" y="148"/>
                      <a:pt x="74" y="149"/>
                      <a:pt x="73" y="149"/>
                    </a:cubicBezTo>
                    <a:cubicBezTo>
                      <a:pt x="72" y="149"/>
                      <a:pt x="72" y="151"/>
                      <a:pt x="70" y="149"/>
                    </a:cubicBezTo>
                    <a:cubicBezTo>
                      <a:pt x="68" y="148"/>
                      <a:pt x="67" y="146"/>
                      <a:pt x="66" y="144"/>
                    </a:cubicBezTo>
                    <a:cubicBezTo>
                      <a:pt x="66" y="142"/>
                      <a:pt x="67" y="140"/>
                      <a:pt x="66" y="140"/>
                    </a:cubicBezTo>
                    <a:cubicBezTo>
                      <a:pt x="64" y="139"/>
                      <a:pt x="65" y="137"/>
                      <a:pt x="64" y="136"/>
                    </a:cubicBezTo>
                    <a:cubicBezTo>
                      <a:pt x="63" y="136"/>
                      <a:pt x="63" y="136"/>
                      <a:pt x="61" y="136"/>
                    </a:cubicBezTo>
                    <a:cubicBezTo>
                      <a:pt x="60" y="137"/>
                      <a:pt x="60" y="138"/>
                      <a:pt x="61" y="139"/>
                    </a:cubicBezTo>
                    <a:cubicBezTo>
                      <a:pt x="61" y="141"/>
                      <a:pt x="61" y="142"/>
                      <a:pt x="62" y="142"/>
                    </a:cubicBezTo>
                    <a:cubicBezTo>
                      <a:pt x="64" y="142"/>
                      <a:pt x="64" y="142"/>
                      <a:pt x="65" y="144"/>
                    </a:cubicBezTo>
                    <a:cubicBezTo>
                      <a:pt x="66" y="146"/>
                      <a:pt x="68" y="147"/>
                      <a:pt x="68" y="149"/>
                    </a:cubicBezTo>
                    <a:cubicBezTo>
                      <a:pt x="68" y="151"/>
                      <a:pt x="66" y="152"/>
                      <a:pt x="70" y="151"/>
                    </a:cubicBezTo>
                    <a:cubicBezTo>
                      <a:pt x="73" y="150"/>
                      <a:pt x="72" y="149"/>
                      <a:pt x="75" y="152"/>
                    </a:cubicBezTo>
                    <a:cubicBezTo>
                      <a:pt x="77" y="155"/>
                      <a:pt x="78" y="153"/>
                      <a:pt x="77" y="155"/>
                    </a:cubicBezTo>
                    <a:cubicBezTo>
                      <a:pt x="76" y="157"/>
                      <a:pt x="76" y="158"/>
                      <a:pt x="75" y="156"/>
                    </a:cubicBezTo>
                    <a:cubicBezTo>
                      <a:pt x="74" y="155"/>
                      <a:pt x="74" y="155"/>
                      <a:pt x="73" y="155"/>
                    </a:cubicBezTo>
                    <a:cubicBezTo>
                      <a:pt x="72" y="155"/>
                      <a:pt x="71" y="155"/>
                      <a:pt x="71" y="156"/>
                    </a:cubicBezTo>
                    <a:cubicBezTo>
                      <a:pt x="71" y="156"/>
                      <a:pt x="71" y="159"/>
                      <a:pt x="70" y="160"/>
                    </a:cubicBezTo>
                    <a:cubicBezTo>
                      <a:pt x="69" y="161"/>
                      <a:pt x="69" y="163"/>
                      <a:pt x="68" y="162"/>
                    </a:cubicBezTo>
                    <a:cubicBezTo>
                      <a:pt x="67" y="160"/>
                      <a:pt x="68" y="160"/>
                      <a:pt x="66" y="160"/>
                    </a:cubicBezTo>
                    <a:cubicBezTo>
                      <a:pt x="65" y="160"/>
                      <a:pt x="65" y="159"/>
                      <a:pt x="63" y="160"/>
                    </a:cubicBezTo>
                    <a:cubicBezTo>
                      <a:pt x="61" y="161"/>
                      <a:pt x="61" y="164"/>
                      <a:pt x="60" y="162"/>
                    </a:cubicBezTo>
                    <a:cubicBezTo>
                      <a:pt x="59" y="160"/>
                      <a:pt x="60" y="158"/>
                      <a:pt x="57" y="159"/>
                    </a:cubicBezTo>
                    <a:cubicBezTo>
                      <a:pt x="55" y="160"/>
                      <a:pt x="55" y="160"/>
                      <a:pt x="53" y="159"/>
                    </a:cubicBezTo>
                    <a:cubicBezTo>
                      <a:pt x="51" y="158"/>
                      <a:pt x="52" y="160"/>
                      <a:pt x="50" y="160"/>
                    </a:cubicBezTo>
                    <a:cubicBezTo>
                      <a:pt x="48" y="160"/>
                      <a:pt x="48" y="161"/>
                      <a:pt x="47" y="159"/>
                    </a:cubicBezTo>
                    <a:cubicBezTo>
                      <a:pt x="46" y="157"/>
                      <a:pt x="46" y="157"/>
                      <a:pt x="45" y="156"/>
                    </a:cubicBezTo>
                    <a:cubicBezTo>
                      <a:pt x="43" y="156"/>
                      <a:pt x="45" y="155"/>
                      <a:pt x="46" y="155"/>
                    </a:cubicBezTo>
                    <a:cubicBezTo>
                      <a:pt x="46" y="155"/>
                      <a:pt x="47" y="154"/>
                      <a:pt x="46" y="153"/>
                    </a:cubicBezTo>
                    <a:cubicBezTo>
                      <a:pt x="46" y="152"/>
                      <a:pt x="45" y="153"/>
                      <a:pt x="46" y="152"/>
                    </a:cubicBezTo>
                    <a:cubicBezTo>
                      <a:pt x="47" y="151"/>
                      <a:pt x="48" y="149"/>
                      <a:pt x="47" y="148"/>
                    </a:cubicBezTo>
                    <a:cubicBezTo>
                      <a:pt x="47" y="147"/>
                      <a:pt x="48" y="146"/>
                      <a:pt x="46" y="146"/>
                    </a:cubicBezTo>
                    <a:cubicBezTo>
                      <a:pt x="45" y="145"/>
                      <a:pt x="44" y="145"/>
                      <a:pt x="41" y="146"/>
                    </a:cubicBezTo>
                    <a:cubicBezTo>
                      <a:pt x="37" y="147"/>
                      <a:pt x="36" y="149"/>
                      <a:pt x="35" y="150"/>
                    </a:cubicBezTo>
                    <a:cubicBezTo>
                      <a:pt x="34" y="150"/>
                      <a:pt x="35" y="149"/>
                      <a:pt x="32" y="150"/>
                    </a:cubicBezTo>
                    <a:cubicBezTo>
                      <a:pt x="29" y="151"/>
                      <a:pt x="27" y="153"/>
                      <a:pt x="26" y="154"/>
                    </a:cubicBezTo>
                    <a:cubicBezTo>
                      <a:pt x="25" y="155"/>
                      <a:pt x="26" y="155"/>
                      <a:pt x="27" y="157"/>
                    </a:cubicBezTo>
                    <a:cubicBezTo>
                      <a:pt x="28" y="158"/>
                      <a:pt x="26" y="158"/>
                      <a:pt x="24" y="158"/>
                    </a:cubicBezTo>
                    <a:cubicBezTo>
                      <a:pt x="23" y="158"/>
                      <a:pt x="24" y="156"/>
                      <a:pt x="21" y="157"/>
                    </a:cubicBezTo>
                    <a:cubicBezTo>
                      <a:pt x="17" y="158"/>
                      <a:pt x="14" y="160"/>
                      <a:pt x="13" y="161"/>
                    </a:cubicBezTo>
                    <a:cubicBezTo>
                      <a:pt x="12" y="162"/>
                      <a:pt x="11" y="161"/>
                      <a:pt x="12" y="163"/>
                    </a:cubicBezTo>
                    <a:cubicBezTo>
                      <a:pt x="13" y="165"/>
                      <a:pt x="13" y="165"/>
                      <a:pt x="12" y="165"/>
                    </a:cubicBezTo>
                    <a:cubicBezTo>
                      <a:pt x="11" y="165"/>
                      <a:pt x="11" y="164"/>
                      <a:pt x="9" y="165"/>
                    </a:cubicBezTo>
                    <a:cubicBezTo>
                      <a:pt x="8" y="165"/>
                      <a:pt x="7" y="166"/>
                      <a:pt x="7" y="166"/>
                    </a:cubicBezTo>
                    <a:cubicBezTo>
                      <a:pt x="7" y="166"/>
                      <a:pt x="10" y="167"/>
                      <a:pt x="8" y="168"/>
                    </a:cubicBezTo>
                    <a:cubicBezTo>
                      <a:pt x="7" y="168"/>
                      <a:pt x="4" y="170"/>
                      <a:pt x="3" y="169"/>
                    </a:cubicBezTo>
                    <a:cubicBezTo>
                      <a:pt x="1" y="169"/>
                      <a:pt x="0" y="168"/>
                      <a:pt x="0" y="169"/>
                    </a:cubicBezTo>
                    <a:cubicBezTo>
                      <a:pt x="1" y="171"/>
                      <a:pt x="0" y="173"/>
                      <a:pt x="2" y="173"/>
                    </a:cubicBezTo>
                    <a:cubicBezTo>
                      <a:pt x="3" y="174"/>
                      <a:pt x="5" y="174"/>
                      <a:pt x="7" y="176"/>
                    </a:cubicBezTo>
                    <a:cubicBezTo>
                      <a:pt x="8" y="177"/>
                      <a:pt x="11" y="177"/>
                      <a:pt x="13" y="178"/>
                    </a:cubicBezTo>
                    <a:cubicBezTo>
                      <a:pt x="14" y="178"/>
                      <a:pt x="16" y="178"/>
                      <a:pt x="18" y="179"/>
                    </a:cubicBezTo>
                    <a:cubicBezTo>
                      <a:pt x="20" y="180"/>
                      <a:pt x="23" y="182"/>
                      <a:pt x="22" y="182"/>
                    </a:cubicBezTo>
                    <a:cubicBezTo>
                      <a:pt x="21" y="182"/>
                      <a:pt x="20" y="180"/>
                      <a:pt x="19" y="181"/>
                    </a:cubicBezTo>
                    <a:cubicBezTo>
                      <a:pt x="19" y="181"/>
                      <a:pt x="20" y="182"/>
                      <a:pt x="18" y="183"/>
                    </a:cubicBezTo>
                    <a:cubicBezTo>
                      <a:pt x="16" y="184"/>
                      <a:pt x="16" y="185"/>
                      <a:pt x="15" y="184"/>
                    </a:cubicBezTo>
                    <a:cubicBezTo>
                      <a:pt x="14" y="184"/>
                      <a:pt x="14" y="185"/>
                      <a:pt x="15" y="186"/>
                    </a:cubicBezTo>
                    <a:cubicBezTo>
                      <a:pt x="16" y="186"/>
                      <a:pt x="16" y="187"/>
                      <a:pt x="17" y="188"/>
                    </a:cubicBezTo>
                    <a:cubicBezTo>
                      <a:pt x="17" y="188"/>
                      <a:pt x="17" y="188"/>
                      <a:pt x="18" y="190"/>
                    </a:cubicBezTo>
                    <a:cubicBezTo>
                      <a:pt x="20" y="191"/>
                      <a:pt x="20" y="190"/>
                      <a:pt x="19" y="191"/>
                    </a:cubicBezTo>
                    <a:cubicBezTo>
                      <a:pt x="19" y="192"/>
                      <a:pt x="18" y="193"/>
                      <a:pt x="19" y="194"/>
                    </a:cubicBezTo>
                    <a:cubicBezTo>
                      <a:pt x="19" y="195"/>
                      <a:pt x="19" y="196"/>
                      <a:pt x="20" y="197"/>
                    </a:cubicBezTo>
                    <a:cubicBezTo>
                      <a:pt x="22" y="198"/>
                      <a:pt x="25" y="198"/>
                      <a:pt x="25" y="198"/>
                    </a:cubicBezTo>
                    <a:cubicBezTo>
                      <a:pt x="26" y="199"/>
                      <a:pt x="30" y="200"/>
                      <a:pt x="31" y="200"/>
                    </a:cubicBezTo>
                    <a:cubicBezTo>
                      <a:pt x="32" y="201"/>
                      <a:pt x="34" y="202"/>
                      <a:pt x="35" y="201"/>
                    </a:cubicBezTo>
                    <a:cubicBezTo>
                      <a:pt x="36" y="201"/>
                      <a:pt x="36" y="198"/>
                      <a:pt x="39" y="198"/>
                    </a:cubicBezTo>
                    <a:cubicBezTo>
                      <a:pt x="42" y="199"/>
                      <a:pt x="46" y="199"/>
                      <a:pt x="48" y="198"/>
                    </a:cubicBezTo>
                    <a:cubicBezTo>
                      <a:pt x="50" y="198"/>
                      <a:pt x="53" y="201"/>
                      <a:pt x="54" y="201"/>
                    </a:cubicBezTo>
                    <a:cubicBezTo>
                      <a:pt x="54" y="202"/>
                      <a:pt x="57" y="200"/>
                      <a:pt x="55" y="200"/>
                    </a:cubicBezTo>
                    <a:cubicBezTo>
                      <a:pt x="54" y="200"/>
                      <a:pt x="51" y="197"/>
                      <a:pt x="52" y="197"/>
                    </a:cubicBezTo>
                    <a:cubicBezTo>
                      <a:pt x="52" y="196"/>
                      <a:pt x="54" y="194"/>
                      <a:pt x="55" y="196"/>
                    </a:cubicBezTo>
                    <a:cubicBezTo>
                      <a:pt x="56" y="197"/>
                      <a:pt x="59" y="200"/>
                      <a:pt x="59" y="202"/>
                    </a:cubicBezTo>
                    <a:cubicBezTo>
                      <a:pt x="58" y="204"/>
                      <a:pt x="60" y="203"/>
                      <a:pt x="60" y="202"/>
                    </a:cubicBezTo>
                    <a:cubicBezTo>
                      <a:pt x="60" y="201"/>
                      <a:pt x="60" y="199"/>
                      <a:pt x="61" y="198"/>
                    </a:cubicBezTo>
                    <a:cubicBezTo>
                      <a:pt x="62" y="198"/>
                      <a:pt x="64" y="198"/>
                      <a:pt x="65" y="197"/>
                    </a:cubicBezTo>
                    <a:cubicBezTo>
                      <a:pt x="65" y="196"/>
                      <a:pt x="66" y="194"/>
                      <a:pt x="66" y="194"/>
                    </a:cubicBezTo>
                    <a:cubicBezTo>
                      <a:pt x="66" y="193"/>
                      <a:pt x="67" y="194"/>
                      <a:pt x="68" y="194"/>
                    </a:cubicBezTo>
                    <a:cubicBezTo>
                      <a:pt x="68" y="194"/>
                      <a:pt x="69" y="191"/>
                      <a:pt x="70" y="192"/>
                    </a:cubicBezTo>
                    <a:cubicBezTo>
                      <a:pt x="71" y="193"/>
                      <a:pt x="73" y="193"/>
                      <a:pt x="73" y="192"/>
                    </a:cubicBezTo>
                    <a:cubicBezTo>
                      <a:pt x="73" y="191"/>
                      <a:pt x="76" y="190"/>
                      <a:pt x="76" y="190"/>
                    </a:cubicBezTo>
                    <a:cubicBezTo>
                      <a:pt x="77" y="191"/>
                      <a:pt x="79" y="191"/>
                      <a:pt x="79" y="192"/>
                    </a:cubicBezTo>
                    <a:cubicBezTo>
                      <a:pt x="79" y="194"/>
                      <a:pt x="80" y="195"/>
                      <a:pt x="79" y="197"/>
                    </a:cubicBezTo>
                    <a:cubicBezTo>
                      <a:pt x="78" y="199"/>
                      <a:pt x="78" y="197"/>
                      <a:pt x="77" y="198"/>
                    </a:cubicBezTo>
                    <a:cubicBezTo>
                      <a:pt x="76" y="200"/>
                      <a:pt x="74" y="199"/>
                      <a:pt x="73" y="199"/>
                    </a:cubicBezTo>
                    <a:cubicBezTo>
                      <a:pt x="73" y="199"/>
                      <a:pt x="72" y="200"/>
                      <a:pt x="72" y="201"/>
                    </a:cubicBezTo>
                    <a:cubicBezTo>
                      <a:pt x="73" y="202"/>
                      <a:pt x="75" y="203"/>
                      <a:pt x="76" y="205"/>
                    </a:cubicBezTo>
                    <a:cubicBezTo>
                      <a:pt x="78" y="206"/>
                      <a:pt x="79" y="208"/>
                      <a:pt x="79" y="210"/>
                    </a:cubicBezTo>
                    <a:cubicBezTo>
                      <a:pt x="79" y="211"/>
                      <a:pt x="81" y="212"/>
                      <a:pt x="80" y="214"/>
                    </a:cubicBezTo>
                    <a:cubicBezTo>
                      <a:pt x="80" y="217"/>
                      <a:pt x="80" y="218"/>
                      <a:pt x="79" y="220"/>
                    </a:cubicBezTo>
                    <a:cubicBezTo>
                      <a:pt x="78" y="222"/>
                      <a:pt x="76" y="225"/>
                      <a:pt x="75" y="226"/>
                    </a:cubicBezTo>
                    <a:cubicBezTo>
                      <a:pt x="74" y="226"/>
                      <a:pt x="70" y="226"/>
                      <a:pt x="68" y="226"/>
                    </a:cubicBezTo>
                    <a:cubicBezTo>
                      <a:pt x="66" y="226"/>
                      <a:pt x="65" y="227"/>
                      <a:pt x="65" y="226"/>
                    </a:cubicBezTo>
                    <a:cubicBezTo>
                      <a:pt x="66" y="225"/>
                      <a:pt x="67" y="225"/>
                      <a:pt x="65" y="224"/>
                    </a:cubicBezTo>
                    <a:cubicBezTo>
                      <a:pt x="64" y="223"/>
                      <a:pt x="65" y="224"/>
                      <a:pt x="63" y="226"/>
                    </a:cubicBezTo>
                    <a:cubicBezTo>
                      <a:pt x="61" y="228"/>
                      <a:pt x="61" y="229"/>
                      <a:pt x="60" y="230"/>
                    </a:cubicBezTo>
                    <a:cubicBezTo>
                      <a:pt x="59" y="231"/>
                      <a:pt x="59" y="231"/>
                      <a:pt x="59" y="232"/>
                    </a:cubicBezTo>
                    <a:cubicBezTo>
                      <a:pt x="58" y="232"/>
                      <a:pt x="58" y="234"/>
                      <a:pt x="56" y="235"/>
                    </a:cubicBezTo>
                    <a:cubicBezTo>
                      <a:pt x="54" y="235"/>
                      <a:pt x="52" y="235"/>
                      <a:pt x="53" y="236"/>
                    </a:cubicBezTo>
                    <a:cubicBezTo>
                      <a:pt x="53" y="237"/>
                      <a:pt x="52" y="236"/>
                      <a:pt x="51" y="235"/>
                    </a:cubicBezTo>
                    <a:cubicBezTo>
                      <a:pt x="50" y="235"/>
                      <a:pt x="51" y="235"/>
                      <a:pt x="49" y="235"/>
                    </a:cubicBezTo>
                    <a:cubicBezTo>
                      <a:pt x="48" y="235"/>
                      <a:pt x="49" y="235"/>
                      <a:pt x="48" y="233"/>
                    </a:cubicBezTo>
                    <a:cubicBezTo>
                      <a:pt x="47" y="232"/>
                      <a:pt x="48" y="232"/>
                      <a:pt x="46" y="232"/>
                    </a:cubicBezTo>
                    <a:cubicBezTo>
                      <a:pt x="45" y="231"/>
                      <a:pt x="45" y="230"/>
                      <a:pt x="43" y="231"/>
                    </a:cubicBezTo>
                    <a:cubicBezTo>
                      <a:pt x="41" y="231"/>
                      <a:pt x="41" y="231"/>
                      <a:pt x="40" y="232"/>
                    </a:cubicBezTo>
                    <a:cubicBezTo>
                      <a:pt x="39" y="233"/>
                      <a:pt x="38" y="234"/>
                      <a:pt x="39" y="234"/>
                    </a:cubicBezTo>
                    <a:cubicBezTo>
                      <a:pt x="39" y="235"/>
                      <a:pt x="42" y="236"/>
                      <a:pt x="42" y="236"/>
                    </a:cubicBezTo>
                    <a:cubicBezTo>
                      <a:pt x="42" y="236"/>
                      <a:pt x="41" y="236"/>
                      <a:pt x="40" y="236"/>
                    </a:cubicBezTo>
                    <a:cubicBezTo>
                      <a:pt x="39" y="236"/>
                      <a:pt x="38" y="237"/>
                      <a:pt x="38" y="237"/>
                    </a:cubicBezTo>
                    <a:cubicBezTo>
                      <a:pt x="37" y="238"/>
                      <a:pt x="37" y="239"/>
                      <a:pt x="36" y="240"/>
                    </a:cubicBezTo>
                    <a:cubicBezTo>
                      <a:pt x="36" y="242"/>
                      <a:pt x="34" y="242"/>
                      <a:pt x="35" y="243"/>
                    </a:cubicBezTo>
                    <a:cubicBezTo>
                      <a:pt x="36" y="245"/>
                      <a:pt x="36" y="246"/>
                      <a:pt x="36" y="246"/>
                    </a:cubicBezTo>
                    <a:cubicBezTo>
                      <a:pt x="36" y="246"/>
                      <a:pt x="38" y="247"/>
                      <a:pt x="37" y="247"/>
                    </a:cubicBezTo>
                    <a:cubicBezTo>
                      <a:pt x="35" y="247"/>
                      <a:pt x="35" y="248"/>
                      <a:pt x="34" y="248"/>
                    </a:cubicBezTo>
                    <a:cubicBezTo>
                      <a:pt x="34" y="249"/>
                      <a:pt x="33" y="250"/>
                      <a:pt x="33" y="250"/>
                    </a:cubicBezTo>
                    <a:cubicBezTo>
                      <a:pt x="33" y="250"/>
                      <a:pt x="32" y="249"/>
                      <a:pt x="31" y="251"/>
                    </a:cubicBezTo>
                    <a:cubicBezTo>
                      <a:pt x="30" y="253"/>
                      <a:pt x="29" y="253"/>
                      <a:pt x="28" y="255"/>
                    </a:cubicBezTo>
                    <a:cubicBezTo>
                      <a:pt x="27" y="258"/>
                      <a:pt x="26" y="258"/>
                      <a:pt x="26" y="260"/>
                    </a:cubicBezTo>
                    <a:cubicBezTo>
                      <a:pt x="27" y="262"/>
                      <a:pt x="29" y="263"/>
                      <a:pt x="27" y="263"/>
                    </a:cubicBezTo>
                    <a:cubicBezTo>
                      <a:pt x="26" y="264"/>
                      <a:pt x="22" y="263"/>
                      <a:pt x="23" y="265"/>
                    </a:cubicBezTo>
                    <a:cubicBezTo>
                      <a:pt x="23" y="267"/>
                      <a:pt x="25" y="266"/>
                      <a:pt x="24" y="267"/>
                    </a:cubicBezTo>
                    <a:cubicBezTo>
                      <a:pt x="23" y="268"/>
                      <a:pt x="23" y="268"/>
                      <a:pt x="23" y="269"/>
                    </a:cubicBezTo>
                    <a:cubicBezTo>
                      <a:pt x="22" y="270"/>
                      <a:pt x="22" y="271"/>
                      <a:pt x="23" y="271"/>
                    </a:cubicBezTo>
                    <a:cubicBezTo>
                      <a:pt x="25" y="271"/>
                      <a:pt x="26" y="270"/>
                      <a:pt x="26" y="271"/>
                    </a:cubicBezTo>
                    <a:cubicBezTo>
                      <a:pt x="27" y="272"/>
                      <a:pt x="26" y="272"/>
                      <a:pt x="25" y="273"/>
                    </a:cubicBezTo>
                    <a:cubicBezTo>
                      <a:pt x="25" y="273"/>
                      <a:pt x="25" y="275"/>
                      <a:pt x="26" y="276"/>
                    </a:cubicBezTo>
                    <a:cubicBezTo>
                      <a:pt x="26" y="276"/>
                      <a:pt x="28" y="275"/>
                      <a:pt x="28" y="277"/>
                    </a:cubicBezTo>
                    <a:cubicBezTo>
                      <a:pt x="28" y="279"/>
                      <a:pt x="28" y="281"/>
                      <a:pt x="29" y="281"/>
                    </a:cubicBezTo>
                    <a:cubicBezTo>
                      <a:pt x="30" y="282"/>
                      <a:pt x="30" y="279"/>
                      <a:pt x="31" y="279"/>
                    </a:cubicBezTo>
                    <a:cubicBezTo>
                      <a:pt x="31" y="278"/>
                      <a:pt x="32" y="279"/>
                      <a:pt x="33" y="280"/>
                    </a:cubicBezTo>
                    <a:cubicBezTo>
                      <a:pt x="33" y="281"/>
                      <a:pt x="36" y="279"/>
                      <a:pt x="36" y="280"/>
                    </a:cubicBezTo>
                    <a:cubicBezTo>
                      <a:pt x="35" y="281"/>
                      <a:pt x="34" y="282"/>
                      <a:pt x="34" y="282"/>
                    </a:cubicBezTo>
                    <a:cubicBezTo>
                      <a:pt x="33" y="283"/>
                      <a:pt x="34" y="285"/>
                      <a:pt x="34" y="285"/>
                    </a:cubicBezTo>
                    <a:cubicBezTo>
                      <a:pt x="34" y="285"/>
                      <a:pt x="37" y="284"/>
                      <a:pt x="37" y="284"/>
                    </a:cubicBezTo>
                    <a:cubicBezTo>
                      <a:pt x="38" y="284"/>
                      <a:pt x="42" y="285"/>
                      <a:pt x="42" y="285"/>
                    </a:cubicBezTo>
                    <a:cubicBezTo>
                      <a:pt x="42" y="285"/>
                      <a:pt x="43" y="284"/>
                      <a:pt x="44" y="284"/>
                    </a:cubicBezTo>
                    <a:cubicBezTo>
                      <a:pt x="45" y="285"/>
                      <a:pt x="43" y="283"/>
                      <a:pt x="45" y="285"/>
                    </a:cubicBezTo>
                    <a:cubicBezTo>
                      <a:pt x="47" y="286"/>
                      <a:pt x="52" y="285"/>
                      <a:pt x="50" y="289"/>
                    </a:cubicBezTo>
                    <a:cubicBezTo>
                      <a:pt x="48" y="292"/>
                      <a:pt x="48" y="291"/>
                      <a:pt x="46" y="290"/>
                    </a:cubicBezTo>
                    <a:cubicBezTo>
                      <a:pt x="45" y="288"/>
                      <a:pt x="45" y="289"/>
                      <a:pt x="43" y="288"/>
                    </a:cubicBezTo>
                    <a:cubicBezTo>
                      <a:pt x="42" y="287"/>
                      <a:pt x="39" y="285"/>
                      <a:pt x="38" y="285"/>
                    </a:cubicBezTo>
                    <a:cubicBezTo>
                      <a:pt x="37" y="286"/>
                      <a:pt x="35" y="285"/>
                      <a:pt x="35" y="287"/>
                    </a:cubicBezTo>
                    <a:cubicBezTo>
                      <a:pt x="34" y="288"/>
                      <a:pt x="35" y="290"/>
                      <a:pt x="33" y="290"/>
                    </a:cubicBezTo>
                    <a:cubicBezTo>
                      <a:pt x="32" y="291"/>
                      <a:pt x="31" y="290"/>
                      <a:pt x="31" y="292"/>
                    </a:cubicBezTo>
                    <a:cubicBezTo>
                      <a:pt x="31" y="293"/>
                      <a:pt x="30" y="294"/>
                      <a:pt x="33" y="293"/>
                    </a:cubicBezTo>
                    <a:cubicBezTo>
                      <a:pt x="36" y="293"/>
                      <a:pt x="34" y="293"/>
                      <a:pt x="34" y="294"/>
                    </a:cubicBezTo>
                    <a:cubicBezTo>
                      <a:pt x="33" y="295"/>
                      <a:pt x="33" y="297"/>
                      <a:pt x="36" y="298"/>
                    </a:cubicBezTo>
                    <a:cubicBezTo>
                      <a:pt x="39" y="300"/>
                      <a:pt x="38" y="299"/>
                      <a:pt x="39" y="301"/>
                    </a:cubicBezTo>
                    <a:cubicBezTo>
                      <a:pt x="40" y="302"/>
                      <a:pt x="39" y="302"/>
                      <a:pt x="42" y="303"/>
                    </a:cubicBezTo>
                    <a:cubicBezTo>
                      <a:pt x="45" y="305"/>
                      <a:pt x="41" y="304"/>
                      <a:pt x="43" y="306"/>
                    </a:cubicBezTo>
                    <a:cubicBezTo>
                      <a:pt x="44" y="308"/>
                      <a:pt x="43" y="308"/>
                      <a:pt x="46" y="309"/>
                    </a:cubicBezTo>
                    <a:cubicBezTo>
                      <a:pt x="49" y="309"/>
                      <a:pt x="51" y="309"/>
                      <a:pt x="54" y="308"/>
                    </a:cubicBezTo>
                    <a:cubicBezTo>
                      <a:pt x="56" y="307"/>
                      <a:pt x="57" y="307"/>
                      <a:pt x="58" y="306"/>
                    </a:cubicBezTo>
                    <a:cubicBezTo>
                      <a:pt x="58" y="305"/>
                      <a:pt x="59" y="305"/>
                      <a:pt x="61" y="304"/>
                    </a:cubicBezTo>
                    <a:cubicBezTo>
                      <a:pt x="62" y="304"/>
                      <a:pt x="62" y="302"/>
                      <a:pt x="61" y="301"/>
                    </a:cubicBezTo>
                    <a:cubicBezTo>
                      <a:pt x="61" y="300"/>
                      <a:pt x="58" y="297"/>
                      <a:pt x="60" y="297"/>
                    </a:cubicBezTo>
                    <a:cubicBezTo>
                      <a:pt x="61" y="297"/>
                      <a:pt x="61" y="300"/>
                      <a:pt x="62" y="297"/>
                    </a:cubicBezTo>
                    <a:cubicBezTo>
                      <a:pt x="63" y="294"/>
                      <a:pt x="64" y="292"/>
                      <a:pt x="64" y="293"/>
                    </a:cubicBezTo>
                    <a:cubicBezTo>
                      <a:pt x="64" y="295"/>
                      <a:pt x="63" y="296"/>
                      <a:pt x="63" y="297"/>
                    </a:cubicBezTo>
                    <a:cubicBezTo>
                      <a:pt x="62" y="299"/>
                      <a:pt x="61" y="300"/>
                      <a:pt x="63" y="301"/>
                    </a:cubicBezTo>
                    <a:cubicBezTo>
                      <a:pt x="65" y="301"/>
                      <a:pt x="64" y="302"/>
                      <a:pt x="64" y="303"/>
                    </a:cubicBezTo>
                    <a:cubicBezTo>
                      <a:pt x="64" y="304"/>
                      <a:pt x="65" y="305"/>
                      <a:pt x="66" y="307"/>
                    </a:cubicBezTo>
                    <a:cubicBezTo>
                      <a:pt x="66" y="307"/>
                      <a:pt x="66" y="309"/>
                      <a:pt x="67" y="310"/>
                    </a:cubicBezTo>
                    <a:cubicBezTo>
                      <a:pt x="68" y="312"/>
                      <a:pt x="70" y="312"/>
                      <a:pt x="69" y="314"/>
                    </a:cubicBezTo>
                    <a:cubicBezTo>
                      <a:pt x="69" y="316"/>
                      <a:pt x="69" y="317"/>
                      <a:pt x="68" y="317"/>
                    </a:cubicBezTo>
                    <a:cubicBezTo>
                      <a:pt x="68" y="317"/>
                      <a:pt x="67" y="316"/>
                      <a:pt x="67" y="318"/>
                    </a:cubicBezTo>
                    <a:cubicBezTo>
                      <a:pt x="67" y="320"/>
                      <a:pt x="66" y="322"/>
                      <a:pt x="67" y="323"/>
                    </a:cubicBezTo>
                    <a:cubicBezTo>
                      <a:pt x="68" y="324"/>
                      <a:pt x="67" y="324"/>
                      <a:pt x="70" y="324"/>
                    </a:cubicBezTo>
                    <a:cubicBezTo>
                      <a:pt x="73" y="324"/>
                      <a:pt x="70" y="325"/>
                      <a:pt x="69" y="326"/>
                    </a:cubicBezTo>
                    <a:cubicBezTo>
                      <a:pt x="68" y="327"/>
                      <a:pt x="68" y="326"/>
                      <a:pt x="68" y="328"/>
                    </a:cubicBezTo>
                    <a:cubicBezTo>
                      <a:pt x="69" y="330"/>
                      <a:pt x="70" y="330"/>
                      <a:pt x="69" y="331"/>
                    </a:cubicBezTo>
                    <a:cubicBezTo>
                      <a:pt x="68" y="332"/>
                      <a:pt x="70" y="331"/>
                      <a:pt x="68" y="332"/>
                    </a:cubicBezTo>
                    <a:cubicBezTo>
                      <a:pt x="66" y="333"/>
                      <a:pt x="66" y="333"/>
                      <a:pt x="66" y="333"/>
                    </a:cubicBezTo>
                    <a:cubicBezTo>
                      <a:pt x="66" y="333"/>
                      <a:pt x="67" y="334"/>
                      <a:pt x="68" y="334"/>
                    </a:cubicBezTo>
                    <a:cubicBezTo>
                      <a:pt x="69" y="334"/>
                      <a:pt x="69" y="333"/>
                      <a:pt x="70" y="334"/>
                    </a:cubicBezTo>
                    <a:cubicBezTo>
                      <a:pt x="71" y="335"/>
                      <a:pt x="72" y="335"/>
                      <a:pt x="73" y="333"/>
                    </a:cubicBezTo>
                    <a:cubicBezTo>
                      <a:pt x="75" y="331"/>
                      <a:pt x="73" y="330"/>
                      <a:pt x="75" y="330"/>
                    </a:cubicBezTo>
                    <a:cubicBezTo>
                      <a:pt x="77" y="329"/>
                      <a:pt x="77" y="327"/>
                      <a:pt x="79" y="328"/>
                    </a:cubicBezTo>
                    <a:cubicBezTo>
                      <a:pt x="80" y="329"/>
                      <a:pt x="80" y="329"/>
                      <a:pt x="81" y="327"/>
                    </a:cubicBezTo>
                    <a:cubicBezTo>
                      <a:pt x="82" y="326"/>
                      <a:pt x="83" y="326"/>
                      <a:pt x="84" y="325"/>
                    </a:cubicBezTo>
                    <a:cubicBezTo>
                      <a:pt x="84" y="324"/>
                      <a:pt x="85" y="320"/>
                      <a:pt x="85" y="322"/>
                    </a:cubicBezTo>
                    <a:cubicBezTo>
                      <a:pt x="85" y="325"/>
                      <a:pt x="85" y="326"/>
                      <a:pt x="86" y="327"/>
                    </a:cubicBezTo>
                    <a:cubicBezTo>
                      <a:pt x="86" y="328"/>
                      <a:pt x="86" y="328"/>
                      <a:pt x="87" y="329"/>
                    </a:cubicBezTo>
                    <a:cubicBezTo>
                      <a:pt x="89" y="330"/>
                      <a:pt x="90" y="330"/>
                      <a:pt x="90" y="330"/>
                    </a:cubicBezTo>
                    <a:cubicBezTo>
                      <a:pt x="90" y="329"/>
                      <a:pt x="91" y="325"/>
                      <a:pt x="92" y="327"/>
                    </a:cubicBezTo>
                    <a:cubicBezTo>
                      <a:pt x="93" y="328"/>
                      <a:pt x="92" y="328"/>
                      <a:pt x="93" y="329"/>
                    </a:cubicBezTo>
                    <a:cubicBezTo>
                      <a:pt x="95" y="331"/>
                      <a:pt x="95" y="330"/>
                      <a:pt x="95" y="332"/>
                    </a:cubicBezTo>
                    <a:cubicBezTo>
                      <a:pt x="96" y="334"/>
                      <a:pt x="97" y="336"/>
                      <a:pt x="98" y="337"/>
                    </a:cubicBezTo>
                    <a:cubicBezTo>
                      <a:pt x="99" y="339"/>
                      <a:pt x="100" y="340"/>
                      <a:pt x="101" y="338"/>
                    </a:cubicBezTo>
                    <a:cubicBezTo>
                      <a:pt x="102" y="337"/>
                      <a:pt x="102" y="338"/>
                      <a:pt x="102" y="336"/>
                    </a:cubicBezTo>
                    <a:cubicBezTo>
                      <a:pt x="101" y="335"/>
                      <a:pt x="101" y="332"/>
                      <a:pt x="101" y="331"/>
                    </a:cubicBezTo>
                    <a:cubicBezTo>
                      <a:pt x="101" y="331"/>
                      <a:pt x="100" y="330"/>
                      <a:pt x="101" y="329"/>
                    </a:cubicBezTo>
                    <a:cubicBezTo>
                      <a:pt x="102" y="328"/>
                      <a:pt x="102" y="329"/>
                      <a:pt x="104" y="327"/>
                    </a:cubicBezTo>
                    <a:cubicBezTo>
                      <a:pt x="105" y="326"/>
                      <a:pt x="103" y="327"/>
                      <a:pt x="104" y="329"/>
                    </a:cubicBezTo>
                    <a:cubicBezTo>
                      <a:pt x="105" y="331"/>
                      <a:pt x="105" y="330"/>
                      <a:pt x="106" y="331"/>
                    </a:cubicBezTo>
                    <a:cubicBezTo>
                      <a:pt x="107" y="333"/>
                      <a:pt x="105" y="334"/>
                      <a:pt x="107" y="334"/>
                    </a:cubicBezTo>
                    <a:cubicBezTo>
                      <a:pt x="110" y="335"/>
                      <a:pt x="108" y="334"/>
                      <a:pt x="111" y="332"/>
                    </a:cubicBezTo>
                    <a:cubicBezTo>
                      <a:pt x="115" y="331"/>
                      <a:pt x="117" y="330"/>
                      <a:pt x="118" y="329"/>
                    </a:cubicBezTo>
                    <a:cubicBezTo>
                      <a:pt x="119" y="329"/>
                      <a:pt x="121" y="330"/>
                      <a:pt x="120" y="331"/>
                    </a:cubicBezTo>
                    <a:cubicBezTo>
                      <a:pt x="119" y="332"/>
                      <a:pt x="116" y="336"/>
                      <a:pt x="115" y="337"/>
                    </a:cubicBezTo>
                    <a:cubicBezTo>
                      <a:pt x="115" y="337"/>
                      <a:pt x="114" y="339"/>
                      <a:pt x="114" y="340"/>
                    </a:cubicBezTo>
                    <a:cubicBezTo>
                      <a:pt x="115" y="341"/>
                      <a:pt x="117" y="342"/>
                      <a:pt x="117" y="342"/>
                    </a:cubicBezTo>
                    <a:cubicBezTo>
                      <a:pt x="116" y="342"/>
                      <a:pt x="114" y="341"/>
                      <a:pt x="114" y="344"/>
                    </a:cubicBezTo>
                    <a:cubicBezTo>
                      <a:pt x="115" y="346"/>
                      <a:pt x="113" y="348"/>
                      <a:pt x="113" y="349"/>
                    </a:cubicBezTo>
                    <a:cubicBezTo>
                      <a:pt x="113" y="351"/>
                      <a:pt x="113" y="352"/>
                      <a:pt x="113" y="352"/>
                    </a:cubicBezTo>
                    <a:cubicBezTo>
                      <a:pt x="113" y="352"/>
                      <a:pt x="114" y="354"/>
                      <a:pt x="114" y="355"/>
                    </a:cubicBezTo>
                    <a:cubicBezTo>
                      <a:pt x="115" y="357"/>
                      <a:pt x="113" y="357"/>
                      <a:pt x="113" y="356"/>
                    </a:cubicBezTo>
                    <a:cubicBezTo>
                      <a:pt x="112" y="356"/>
                      <a:pt x="110" y="356"/>
                      <a:pt x="110" y="357"/>
                    </a:cubicBezTo>
                    <a:cubicBezTo>
                      <a:pt x="110" y="358"/>
                      <a:pt x="110" y="358"/>
                      <a:pt x="109" y="359"/>
                    </a:cubicBezTo>
                    <a:cubicBezTo>
                      <a:pt x="108" y="360"/>
                      <a:pt x="106" y="360"/>
                      <a:pt x="106" y="361"/>
                    </a:cubicBezTo>
                    <a:cubicBezTo>
                      <a:pt x="106" y="361"/>
                      <a:pt x="101" y="365"/>
                      <a:pt x="103" y="368"/>
                    </a:cubicBezTo>
                    <a:cubicBezTo>
                      <a:pt x="104" y="371"/>
                      <a:pt x="106" y="374"/>
                      <a:pt x="103" y="372"/>
                    </a:cubicBezTo>
                    <a:cubicBezTo>
                      <a:pt x="100" y="370"/>
                      <a:pt x="99" y="370"/>
                      <a:pt x="98" y="371"/>
                    </a:cubicBezTo>
                    <a:cubicBezTo>
                      <a:pt x="97" y="372"/>
                      <a:pt x="93" y="374"/>
                      <a:pt x="92" y="374"/>
                    </a:cubicBezTo>
                    <a:cubicBezTo>
                      <a:pt x="92" y="375"/>
                      <a:pt x="91" y="374"/>
                      <a:pt x="89" y="376"/>
                    </a:cubicBezTo>
                    <a:cubicBezTo>
                      <a:pt x="86" y="379"/>
                      <a:pt x="84" y="381"/>
                      <a:pt x="83" y="384"/>
                    </a:cubicBezTo>
                    <a:cubicBezTo>
                      <a:pt x="82" y="387"/>
                      <a:pt x="81" y="385"/>
                      <a:pt x="82" y="387"/>
                    </a:cubicBezTo>
                    <a:cubicBezTo>
                      <a:pt x="84" y="388"/>
                      <a:pt x="86" y="389"/>
                      <a:pt x="86" y="389"/>
                    </a:cubicBezTo>
                    <a:cubicBezTo>
                      <a:pt x="85" y="390"/>
                      <a:pt x="86" y="391"/>
                      <a:pt x="84" y="390"/>
                    </a:cubicBezTo>
                    <a:cubicBezTo>
                      <a:pt x="82" y="389"/>
                      <a:pt x="79" y="388"/>
                      <a:pt x="80" y="389"/>
                    </a:cubicBezTo>
                    <a:cubicBezTo>
                      <a:pt x="80" y="390"/>
                      <a:pt x="81" y="393"/>
                      <a:pt x="79" y="391"/>
                    </a:cubicBezTo>
                    <a:cubicBezTo>
                      <a:pt x="76" y="388"/>
                      <a:pt x="78" y="388"/>
                      <a:pt x="76" y="388"/>
                    </a:cubicBezTo>
                    <a:cubicBezTo>
                      <a:pt x="73" y="388"/>
                      <a:pt x="72" y="386"/>
                      <a:pt x="70" y="388"/>
                    </a:cubicBezTo>
                    <a:cubicBezTo>
                      <a:pt x="68" y="389"/>
                      <a:pt x="65" y="391"/>
                      <a:pt x="64" y="393"/>
                    </a:cubicBezTo>
                    <a:cubicBezTo>
                      <a:pt x="62" y="394"/>
                      <a:pt x="62" y="393"/>
                      <a:pt x="61" y="395"/>
                    </a:cubicBezTo>
                    <a:cubicBezTo>
                      <a:pt x="61" y="396"/>
                      <a:pt x="62" y="399"/>
                      <a:pt x="60" y="399"/>
                    </a:cubicBezTo>
                    <a:cubicBezTo>
                      <a:pt x="59" y="399"/>
                      <a:pt x="59" y="399"/>
                      <a:pt x="58" y="401"/>
                    </a:cubicBezTo>
                    <a:cubicBezTo>
                      <a:pt x="57" y="402"/>
                      <a:pt x="57" y="403"/>
                      <a:pt x="56" y="403"/>
                    </a:cubicBezTo>
                    <a:cubicBezTo>
                      <a:pt x="54" y="402"/>
                      <a:pt x="54" y="403"/>
                      <a:pt x="53" y="404"/>
                    </a:cubicBezTo>
                    <a:cubicBezTo>
                      <a:pt x="53" y="405"/>
                      <a:pt x="52" y="406"/>
                      <a:pt x="52" y="407"/>
                    </a:cubicBezTo>
                    <a:cubicBezTo>
                      <a:pt x="52" y="408"/>
                      <a:pt x="51" y="406"/>
                      <a:pt x="50" y="406"/>
                    </a:cubicBezTo>
                    <a:cubicBezTo>
                      <a:pt x="48" y="405"/>
                      <a:pt x="48" y="406"/>
                      <a:pt x="47" y="406"/>
                    </a:cubicBezTo>
                    <a:cubicBezTo>
                      <a:pt x="46" y="406"/>
                      <a:pt x="45" y="406"/>
                      <a:pt x="44" y="406"/>
                    </a:cubicBezTo>
                    <a:cubicBezTo>
                      <a:pt x="43" y="407"/>
                      <a:pt x="42" y="408"/>
                      <a:pt x="41" y="407"/>
                    </a:cubicBezTo>
                    <a:cubicBezTo>
                      <a:pt x="41" y="407"/>
                      <a:pt x="38" y="407"/>
                      <a:pt x="39" y="408"/>
                    </a:cubicBezTo>
                    <a:cubicBezTo>
                      <a:pt x="39" y="410"/>
                      <a:pt x="38" y="410"/>
                      <a:pt x="37" y="411"/>
                    </a:cubicBezTo>
                    <a:cubicBezTo>
                      <a:pt x="37" y="412"/>
                      <a:pt x="35" y="414"/>
                      <a:pt x="35" y="414"/>
                    </a:cubicBezTo>
                    <a:cubicBezTo>
                      <a:pt x="35" y="414"/>
                      <a:pt x="34" y="415"/>
                      <a:pt x="36" y="416"/>
                    </a:cubicBezTo>
                    <a:cubicBezTo>
                      <a:pt x="38" y="416"/>
                      <a:pt x="39" y="417"/>
                      <a:pt x="40" y="416"/>
                    </a:cubicBezTo>
                    <a:cubicBezTo>
                      <a:pt x="42" y="415"/>
                      <a:pt x="43" y="412"/>
                      <a:pt x="45" y="412"/>
                    </a:cubicBezTo>
                    <a:cubicBezTo>
                      <a:pt x="47" y="412"/>
                      <a:pt x="49" y="412"/>
                      <a:pt x="50" y="412"/>
                    </a:cubicBezTo>
                    <a:cubicBezTo>
                      <a:pt x="52" y="411"/>
                      <a:pt x="56" y="411"/>
                      <a:pt x="54" y="410"/>
                    </a:cubicBezTo>
                    <a:cubicBezTo>
                      <a:pt x="53" y="409"/>
                      <a:pt x="55" y="406"/>
                      <a:pt x="55" y="406"/>
                    </a:cubicBezTo>
                    <a:cubicBezTo>
                      <a:pt x="55" y="406"/>
                      <a:pt x="55" y="403"/>
                      <a:pt x="56" y="404"/>
                    </a:cubicBezTo>
                    <a:cubicBezTo>
                      <a:pt x="57" y="405"/>
                      <a:pt x="57" y="407"/>
                      <a:pt x="58" y="407"/>
                    </a:cubicBezTo>
                    <a:cubicBezTo>
                      <a:pt x="59" y="406"/>
                      <a:pt x="60" y="406"/>
                      <a:pt x="60" y="405"/>
                    </a:cubicBezTo>
                    <a:cubicBezTo>
                      <a:pt x="60" y="404"/>
                      <a:pt x="59" y="401"/>
                      <a:pt x="59" y="401"/>
                    </a:cubicBezTo>
                    <a:cubicBezTo>
                      <a:pt x="59" y="401"/>
                      <a:pt x="60" y="400"/>
                      <a:pt x="61" y="401"/>
                    </a:cubicBezTo>
                    <a:cubicBezTo>
                      <a:pt x="62" y="403"/>
                      <a:pt x="62" y="405"/>
                      <a:pt x="63" y="405"/>
                    </a:cubicBezTo>
                    <a:cubicBezTo>
                      <a:pt x="64" y="405"/>
                      <a:pt x="64" y="403"/>
                      <a:pt x="66" y="403"/>
                    </a:cubicBezTo>
                    <a:cubicBezTo>
                      <a:pt x="67" y="404"/>
                      <a:pt x="66" y="401"/>
                      <a:pt x="67" y="401"/>
                    </a:cubicBezTo>
                    <a:cubicBezTo>
                      <a:pt x="69" y="401"/>
                      <a:pt x="69" y="400"/>
                      <a:pt x="69" y="399"/>
                    </a:cubicBezTo>
                    <a:cubicBezTo>
                      <a:pt x="70" y="397"/>
                      <a:pt x="70" y="395"/>
                      <a:pt x="71" y="395"/>
                    </a:cubicBezTo>
                    <a:cubicBezTo>
                      <a:pt x="72" y="394"/>
                      <a:pt x="71" y="393"/>
                      <a:pt x="73" y="394"/>
                    </a:cubicBezTo>
                    <a:cubicBezTo>
                      <a:pt x="74" y="395"/>
                      <a:pt x="74" y="395"/>
                      <a:pt x="73" y="396"/>
                    </a:cubicBezTo>
                    <a:cubicBezTo>
                      <a:pt x="72" y="398"/>
                      <a:pt x="72" y="399"/>
                      <a:pt x="73" y="399"/>
                    </a:cubicBezTo>
                    <a:cubicBezTo>
                      <a:pt x="74" y="399"/>
                      <a:pt x="76" y="397"/>
                      <a:pt x="78" y="396"/>
                    </a:cubicBezTo>
                    <a:cubicBezTo>
                      <a:pt x="79" y="395"/>
                      <a:pt x="79" y="397"/>
                      <a:pt x="80" y="397"/>
                    </a:cubicBezTo>
                    <a:cubicBezTo>
                      <a:pt x="81" y="397"/>
                      <a:pt x="81" y="395"/>
                      <a:pt x="82" y="395"/>
                    </a:cubicBezTo>
                    <a:cubicBezTo>
                      <a:pt x="83" y="396"/>
                      <a:pt x="84" y="393"/>
                      <a:pt x="84" y="394"/>
                    </a:cubicBezTo>
                    <a:cubicBezTo>
                      <a:pt x="84" y="394"/>
                      <a:pt x="85" y="392"/>
                      <a:pt x="87" y="392"/>
                    </a:cubicBezTo>
                    <a:cubicBezTo>
                      <a:pt x="88" y="393"/>
                      <a:pt x="88" y="390"/>
                      <a:pt x="88" y="391"/>
                    </a:cubicBezTo>
                    <a:cubicBezTo>
                      <a:pt x="89" y="391"/>
                      <a:pt x="89" y="389"/>
                      <a:pt x="90" y="390"/>
                    </a:cubicBezTo>
                    <a:cubicBezTo>
                      <a:pt x="91" y="390"/>
                      <a:pt x="93" y="387"/>
                      <a:pt x="93" y="390"/>
                    </a:cubicBezTo>
                    <a:cubicBezTo>
                      <a:pt x="92" y="392"/>
                      <a:pt x="92" y="395"/>
                      <a:pt x="94" y="392"/>
                    </a:cubicBezTo>
                    <a:cubicBezTo>
                      <a:pt x="96" y="389"/>
                      <a:pt x="94" y="389"/>
                      <a:pt x="96" y="389"/>
                    </a:cubicBezTo>
                    <a:cubicBezTo>
                      <a:pt x="98" y="389"/>
                      <a:pt x="101" y="385"/>
                      <a:pt x="101" y="386"/>
                    </a:cubicBezTo>
                    <a:cubicBezTo>
                      <a:pt x="101" y="386"/>
                      <a:pt x="102" y="385"/>
                      <a:pt x="103" y="384"/>
                    </a:cubicBezTo>
                    <a:cubicBezTo>
                      <a:pt x="103" y="383"/>
                      <a:pt x="105" y="381"/>
                      <a:pt x="104" y="383"/>
                    </a:cubicBezTo>
                    <a:cubicBezTo>
                      <a:pt x="104" y="385"/>
                      <a:pt x="103" y="386"/>
                      <a:pt x="104" y="386"/>
                    </a:cubicBezTo>
                    <a:cubicBezTo>
                      <a:pt x="105" y="386"/>
                      <a:pt x="106" y="383"/>
                      <a:pt x="106" y="383"/>
                    </a:cubicBezTo>
                    <a:cubicBezTo>
                      <a:pt x="107" y="382"/>
                      <a:pt x="108" y="381"/>
                      <a:pt x="107" y="381"/>
                    </a:cubicBezTo>
                    <a:cubicBezTo>
                      <a:pt x="106" y="380"/>
                      <a:pt x="105" y="379"/>
                      <a:pt x="104" y="380"/>
                    </a:cubicBezTo>
                    <a:cubicBezTo>
                      <a:pt x="103" y="381"/>
                      <a:pt x="105" y="378"/>
                      <a:pt x="106" y="377"/>
                    </a:cubicBezTo>
                    <a:cubicBezTo>
                      <a:pt x="107" y="376"/>
                      <a:pt x="107" y="378"/>
                      <a:pt x="109" y="377"/>
                    </a:cubicBezTo>
                    <a:cubicBezTo>
                      <a:pt x="111" y="376"/>
                      <a:pt x="111" y="377"/>
                      <a:pt x="111" y="376"/>
                    </a:cubicBezTo>
                    <a:cubicBezTo>
                      <a:pt x="111" y="375"/>
                      <a:pt x="108" y="376"/>
                      <a:pt x="110" y="374"/>
                    </a:cubicBezTo>
                    <a:cubicBezTo>
                      <a:pt x="112" y="373"/>
                      <a:pt x="111" y="373"/>
                      <a:pt x="112" y="374"/>
                    </a:cubicBezTo>
                    <a:cubicBezTo>
                      <a:pt x="113" y="375"/>
                      <a:pt x="115" y="374"/>
                      <a:pt x="115" y="374"/>
                    </a:cubicBezTo>
                    <a:cubicBezTo>
                      <a:pt x="115" y="374"/>
                      <a:pt x="115" y="373"/>
                      <a:pt x="115" y="372"/>
                    </a:cubicBezTo>
                    <a:cubicBezTo>
                      <a:pt x="115" y="372"/>
                      <a:pt x="116" y="370"/>
                      <a:pt x="116" y="370"/>
                    </a:cubicBezTo>
                    <a:cubicBezTo>
                      <a:pt x="117" y="369"/>
                      <a:pt x="117" y="370"/>
                      <a:pt x="118" y="371"/>
                    </a:cubicBezTo>
                    <a:cubicBezTo>
                      <a:pt x="119" y="371"/>
                      <a:pt x="119" y="371"/>
                      <a:pt x="120" y="369"/>
                    </a:cubicBezTo>
                    <a:cubicBezTo>
                      <a:pt x="122" y="367"/>
                      <a:pt x="123" y="366"/>
                      <a:pt x="123" y="367"/>
                    </a:cubicBezTo>
                    <a:cubicBezTo>
                      <a:pt x="124" y="368"/>
                      <a:pt x="125" y="367"/>
                      <a:pt x="125" y="366"/>
                    </a:cubicBezTo>
                    <a:cubicBezTo>
                      <a:pt x="125" y="365"/>
                      <a:pt x="126" y="364"/>
                      <a:pt x="127" y="363"/>
                    </a:cubicBezTo>
                    <a:cubicBezTo>
                      <a:pt x="127" y="361"/>
                      <a:pt x="130" y="361"/>
                      <a:pt x="127" y="361"/>
                    </a:cubicBezTo>
                    <a:cubicBezTo>
                      <a:pt x="125" y="361"/>
                      <a:pt x="125" y="360"/>
                      <a:pt x="127" y="358"/>
                    </a:cubicBezTo>
                    <a:cubicBezTo>
                      <a:pt x="129" y="357"/>
                      <a:pt x="130" y="358"/>
                      <a:pt x="130" y="358"/>
                    </a:cubicBezTo>
                    <a:cubicBezTo>
                      <a:pt x="131" y="358"/>
                      <a:pt x="131" y="356"/>
                      <a:pt x="132" y="356"/>
                    </a:cubicBezTo>
                    <a:cubicBezTo>
                      <a:pt x="132" y="356"/>
                      <a:pt x="134" y="355"/>
                      <a:pt x="134" y="356"/>
                    </a:cubicBezTo>
                    <a:cubicBezTo>
                      <a:pt x="134" y="357"/>
                      <a:pt x="135" y="355"/>
                      <a:pt x="135" y="354"/>
                    </a:cubicBezTo>
                    <a:cubicBezTo>
                      <a:pt x="135" y="354"/>
                      <a:pt x="136" y="353"/>
                      <a:pt x="136" y="352"/>
                    </a:cubicBezTo>
                    <a:cubicBezTo>
                      <a:pt x="136" y="351"/>
                      <a:pt x="136" y="350"/>
                      <a:pt x="137" y="352"/>
                    </a:cubicBezTo>
                    <a:cubicBezTo>
                      <a:pt x="139" y="353"/>
                      <a:pt x="139" y="351"/>
                      <a:pt x="139" y="350"/>
                    </a:cubicBezTo>
                    <a:cubicBezTo>
                      <a:pt x="139" y="349"/>
                      <a:pt x="139" y="350"/>
                      <a:pt x="141" y="348"/>
                    </a:cubicBezTo>
                    <a:cubicBezTo>
                      <a:pt x="143" y="345"/>
                      <a:pt x="142" y="342"/>
                      <a:pt x="143" y="343"/>
                    </a:cubicBezTo>
                    <a:cubicBezTo>
                      <a:pt x="143" y="344"/>
                      <a:pt x="143" y="345"/>
                      <a:pt x="144" y="346"/>
                    </a:cubicBezTo>
                    <a:cubicBezTo>
                      <a:pt x="145" y="347"/>
                      <a:pt x="146" y="346"/>
                      <a:pt x="146" y="346"/>
                    </a:cubicBezTo>
                    <a:cubicBezTo>
                      <a:pt x="147" y="345"/>
                      <a:pt x="148" y="345"/>
                      <a:pt x="149" y="345"/>
                    </a:cubicBezTo>
                    <a:cubicBezTo>
                      <a:pt x="149" y="344"/>
                      <a:pt x="150" y="343"/>
                      <a:pt x="151" y="342"/>
                    </a:cubicBezTo>
                    <a:cubicBezTo>
                      <a:pt x="152" y="342"/>
                      <a:pt x="155" y="339"/>
                      <a:pt x="152" y="340"/>
                    </a:cubicBezTo>
                    <a:cubicBezTo>
                      <a:pt x="149" y="342"/>
                      <a:pt x="151" y="340"/>
                      <a:pt x="152" y="339"/>
                    </a:cubicBezTo>
                    <a:cubicBezTo>
                      <a:pt x="153" y="338"/>
                      <a:pt x="151" y="337"/>
                      <a:pt x="152" y="337"/>
                    </a:cubicBezTo>
                    <a:cubicBezTo>
                      <a:pt x="154" y="336"/>
                      <a:pt x="153" y="334"/>
                      <a:pt x="155" y="334"/>
                    </a:cubicBezTo>
                    <a:cubicBezTo>
                      <a:pt x="157" y="334"/>
                      <a:pt x="157" y="333"/>
                      <a:pt x="158" y="332"/>
                    </a:cubicBezTo>
                    <a:cubicBezTo>
                      <a:pt x="159" y="331"/>
                      <a:pt x="161" y="330"/>
                      <a:pt x="160" y="328"/>
                    </a:cubicBezTo>
                    <a:cubicBezTo>
                      <a:pt x="159" y="326"/>
                      <a:pt x="159" y="326"/>
                      <a:pt x="158" y="326"/>
                    </a:cubicBezTo>
                    <a:cubicBezTo>
                      <a:pt x="156" y="325"/>
                      <a:pt x="158" y="324"/>
                      <a:pt x="155" y="324"/>
                    </a:cubicBezTo>
                    <a:cubicBezTo>
                      <a:pt x="152" y="325"/>
                      <a:pt x="150" y="325"/>
                      <a:pt x="151" y="324"/>
                    </a:cubicBezTo>
                    <a:cubicBezTo>
                      <a:pt x="151" y="323"/>
                      <a:pt x="151" y="321"/>
                      <a:pt x="152" y="320"/>
                    </a:cubicBezTo>
                    <a:cubicBezTo>
                      <a:pt x="152" y="319"/>
                      <a:pt x="152" y="318"/>
                      <a:pt x="153" y="317"/>
                    </a:cubicBezTo>
                    <a:cubicBezTo>
                      <a:pt x="155" y="317"/>
                      <a:pt x="157" y="316"/>
                      <a:pt x="157" y="315"/>
                    </a:cubicBezTo>
                    <a:cubicBezTo>
                      <a:pt x="157" y="315"/>
                      <a:pt x="155" y="313"/>
                      <a:pt x="157" y="313"/>
                    </a:cubicBezTo>
                    <a:cubicBezTo>
                      <a:pt x="159" y="313"/>
                      <a:pt x="158" y="310"/>
                      <a:pt x="158" y="312"/>
                    </a:cubicBezTo>
                    <a:cubicBezTo>
                      <a:pt x="158" y="313"/>
                      <a:pt x="159" y="312"/>
                      <a:pt x="161" y="312"/>
                    </a:cubicBezTo>
                    <a:cubicBezTo>
                      <a:pt x="162" y="311"/>
                      <a:pt x="163" y="310"/>
                      <a:pt x="164" y="310"/>
                    </a:cubicBezTo>
                    <a:cubicBezTo>
                      <a:pt x="164" y="310"/>
                      <a:pt x="161" y="309"/>
                      <a:pt x="162" y="308"/>
                    </a:cubicBezTo>
                    <a:cubicBezTo>
                      <a:pt x="164" y="306"/>
                      <a:pt x="164" y="309"/>
                      <a:pt x="165" y="307"/>
                    </a:cubicBezTo>
                    <a:cubicBezTo>
                      <a:pt x="167" y="306"/>
                      <a:pt x="169" y="306"/>
                      <a:pt x="168" y="303"/>
                    </a:cubicBezTo>
                    <a:cubicBezTo>
                      <a:pt x="167" y="300"/>
                      <a:pt x="164" y="298"/>
                      <a:pt x="165" y="299"/>
                    </a:cubicBezTo>
                    <a:cubicBezTo>
                      <a:pt x="166" y="299"/>
                      <a:pt x="165" y="300"/>
                      <a:pt x="168" y="299"/>
                    </a:cubicBezTo>
                    <a:cubicBezTo>
                      <a:pt x="172" y="297"/>
                      <a:pt x="172" y="298"/>
                      <a:pt x="172" y="295"/>
                    </a:cubicBezTo>
                    <a:cubicBezTo>
                      <a:pt x="172" y="293"/>
                      <a:pt x="172" y="292"/>
                      <a:pt x="173" y="292"/>
                    </a:cubicBezTo>
                    <a:cubicBezTo>
                      <a:pt x="173" y="291"/>
                      <a:pt x="173" y="292"/>
                      <a:pt x="175" y="290"/>
                    </a:cubicBezTo>
                    <a:cubicBezTo>
                      <a:pt x="176" y="288"/>
                      <a:pt x="177" y="287"/>
                      <a:pt x="178" y="288"/>
                    </a:cubicBezTo>
                    <a:cubicBezTo>
                      <a:pt x="178" y="290"/>
                      <a:pt x="177" y="287"/>
                      <a:pt x="178" y="285"/>
                    </a:cubicBezTo>
                    <a:cubicBezTo>
                      <a:pt x="179" y="283"/>
                      <a:pt x="182" y="282"/>
                      <a:pt x="183" y="282"/>
                    </a:cubicBezTo>
                    <a:cubicBezTo>
                      <a:pt x="184" y="281"/>
                      <a:pt x="184" y="280"/>
                      <a:pt x="185" y="279"/>
                    </a:cubicBezTo>
                    <a:cubicBezTo>
                      <a:pt x="187" y="278"/>
                      <a:pt x="188" y="277"/>
                      <a:pt x="189" y="276"/>
                    </a:cubicBezTo>
                    <a:cubicBezTo>
                      <a:pt x="190" y="275"/>
                      <a:pt x="191" y="272"/>
                      <a:pt x="191" y="273"/>
                    </a:cubicBezTo>
                    <a:cubicBezTo>
                      <a:pt x="191" y="274"/>
                      <a:pt x="190" y="276"/>
                      <a:pt x="192" y="276"/>
                    </a:cubicBezTo>
                    <a:cubicBezTo>
                      <a:pt x="194" y="276"/>
                      <a:pt x="195" y="276"/>
                      <a:pt x="196" y="275"/>
                    </a:cubicBezTo>
                    <a:cubicBezTo>
                      <a:pt x="197" y="275"/>
                      <a:pt x="198" y="273"/>
                      <a:pt x="200" y="272"/>
                    </a:cubicBezTo>
                    <a:cubicBezTo>
                      <a:pt x="201" y="272"/>
                      <a:pt x="202" y="272"/>
                      <a:pt x="202" y="272"/>
                    </a:cubicBezTo>
                    <a:cubicBezTo>
                      <a:pt x="202" y="272"/>
                      <a:pt x="200" y="274"/>
                      <a:pt x="200" y="274"/>
                    </a:cubicBezTo>
                    <a:cubicBezTo>
                      <a:pt x="199" y="275"/>
                      <a:pt x="199" y="275"/>
                      <a:pt x="198" y="276"/>
                    </a:cubicBezTo>
                    <a:cubicBezTo>
                      <a:pt x="197" y="277"/>
                      <a:pt x="196" y="278"/>
                      <a:pt x="196" y="279"/>
                    </a:cubicBezTo>
                    <a:cubicBezTo>
                      <a:pt x="196" y="279"/>
                      <a:pt x="197" y="281"/>
                      <a:pt x="198" y="281"/>
                    </a:cubicBezTo>
                    <a:cubicBezTo>
                      <a:pt x="200" y="282"/>
                      <a:pt x="200" y="283"/>
                      <a:pt x="202" y="284"/>
                    </a:cubicBezTo>
                    <a:cubicBezTo>
                      <a:pt x="204" y="284"/>
                      <a:pt x="206" y="285"/>
                      <a:pt x="206" y="285"/>
                    </a:cubicBezTo>
                    <a:cubicBezTo>
                      <a:pt x="206" y="285"/>
                      <a:pt x="203" y="285"/>
                      <a:pt x="201" y="285"/>
                    </a:cubicBezTo>
                    <a:cubicBezTo>
                      <a:pt x="200" y="285"/>
                      <a:pt x="199" y="284"/>
                      <a:pt x="198" y="284"/>
                    </a:cubicBezTo>
                    <a:cubicBezTo>
                      <a:pt x="197" y="284"/>
                      <a:pt x="197" y="286"/>
                      <a:pt x="195" y="285"/>
                    </a:cubicBezTo>
                    <a:cubicBezTo>
                      <a:pt x="193" y="284"/>
                      <a:pt x="193" y="282"/>
                      <a:pt x="192" y="282"/>
                    </a:cubicBezTo>
                    <a:cubicBezTo>
                      <a:pt x="190" y="283"/>
                      <a:pt x="189" y="283"/>
                      <a:pt x="188" y="285"/>
                    </a:cubicBezTo>
                    <a:cubicBezTo>
                      <a:pt x="186" y="286"/>
                      <a:pt x="185" y="288"/>
                      <a:pt x="183" y="288"/>
                    </a:cubicBezTo>
                    <a:cubicBezTo>
                      <a:pt x="181" y="287"/>
                      <a:pt x="180" y="289"/>
                      <a:pt x="182" y="290"/>
                    </a:cubicBezTo>
                    <a:cubicBezTo>
                      <a:pt x="183" y="292"/>
                      <a:pt x="183" y="293"/>
                      <a:pt x="183" y="294"/>
                    </a:cubicBezTo>
                    <a:cubicBezTo>
                      <a:pt x="183" y="296"/>
                      <a:pt x="182" y="296"/>
                      <a:pt x="181" y="298"/>
                    </a:cubicBezTo>
                    <a:cubicBezTo>
                      <a:pt x="181" y="301"/>
                      <a:pt x="180" y="301"/>
                      <a:pt x="178" y="304"/>
                    </a:cubicBezTo>
                    <a:cubicBezTo>
                      <a:pt x="176" y="307"/>
                      <a:pt x="177" y="308"/>
                      <a:pt x="177" y="310"/>
                    </a:cubicBezTo>
                    <a:cubicBezTo>
                      <a:pt x="177" y="311"/>
                      <a:pt x="178" y="313"/>
                      <a:pt x="179" y="313"/>
                    </a:cubicBezTo>
                    <a:cubicBezTo>
                      <a:pt x="180" y="314"/>
                      <a:pt x="182" y="312"/>
                      <a:pt x="183" y="311"/>
                    </a:cubicBezTo>
                    <a:cubicBezTo>
                      <a:pt x="184" y="310"/>
                      <a:pt x="186" y="310"/>
                      <a:pt x="184" y="312"/>
                    </a:cubicBezTo>
                    <a:cubicBezTo>
                      <a:pt x="183" y="313"/>
                      <a:pt x="184" y="314"/>
                      <a:pt x="183" y="314"/>
                    </a:cubicBezTo>
                    <a:cubicBezTo>
                      <a:pt x="182" y="315"/>
                      <a:pt x="181" y="314"/>
                      <a:pt x="180" y="315"/>
                    </a:cubicBezTo>
                    <a:cubicBezTo>
                      <a:pt x="180" y="316"/>
                      <a:pt x="179" y="317"/>
                      <a:pt x="178" y="317"/>
                    </a:cubicBezTo>
                    <a:cubicBezTo>
                      <a:pt x="177" y="317"/>
                      <a:pt x="176" y="316"/>
                      <a:pt x="176" y="317"/>
                    </a:cubicBezTo>
                    <a:cubicBezTo>
                      <a:pt x="177" y="319"/>
                      <a:pt x="178" y="318"/>
                      <a:pt x="177" y="319"/>
                    </a:cubicBezTo>
                    <a:cubicBezTo>
                      <a:pt x="176" y="320"/>
                      <a:pt x="175" y="321"/>
                      <a:pt x="176" y="321"/>
                    </a:cubicBezTo>
                    <a:cubicBezTo>
                      <a:pt x="176" y="322"/>
                      <a:pt x="177" y="323"/>
                      <a:pt x="178" y="322"/>
                    </a:cubicBezTo>
                    <a:cubicBezTo>
                      <a:pt x="179" y="322"/>
                      <a:pt x="180" y="320"/>
                      <a:pt x="181" y="321"/>
                    </a:cubicBezTo>
                    <a:cubicBezTo>
                      <a:pt x="182" y="322"/>
                      <a:pt x="182" y="319"/>
                      <a:pt x="184" y="320"/>
                    </a:cubicBezTo>
                    <a:cubicBezTo>
                      <a:pt x="185" y="321"/>
                      <a:pt x="184" y="318"/>
                      <a:pt x="185" y="319"/>
                    </a:cubicBezTo>
                    <a:cubicBezTo>
                      <a:pt x="186" y="320"/>
                      <a:pt x="189" y="318"/>
                      <a:pt x="189" y="317"/>
                    </a:cubicBezTo>
                    <a:cubicBezTo>
                      <a:pt x="190" y="315"/>
                      <a:pt x="190" y="314"/>
                      <a:pt x="191" y="314"/>
                    </a:cubicBezTo>
                    <a:cubicBezTo>
                      <a:pt x="192" y="315"/>
                      <a:pt x="193" y="314"/>
                      <a:pt x="194" y="313"/>
                    </a:cubicBezTo>
                    <a:cubicBezTo>
                      <a:pt x="196" y="311"/>
                      <a:pt x="197" y="312"/>
                      <a:pt x="197" y="310"/>
                    </a:cubicBezTo>
                    <a:cubicBezTo>
                      <a:pt x="196" y="309"/>
                      <a:pt x="196" y="308"/>
                      <a:pt x="197" y="309"/>
                    </a:cubicBezTo>
                    <a:cubicBezTo>
                      <a:pt x="199" y="310"/>
                      <a:pt x="199" y="309"/>
                      <a:pt x="200" y="307"/>
                    </a:cubicBezTo>
                    <a:cubicBezTo>
                      <a:pt x="200" y="305"/>
                      <a:pt x="199" y="305"/>
                      <a:pt x="200" y="306"/>
                    </a:cubicBezTo>
                    <a:cubicBezTo>
                      <a:pt x="202" y="307"/>
                      <a:pt x="203" y="302"/>
                      <a:pt x="203" y="303"/>
                    </a:cubicBezTo>
                    <a:cubicBezTo>
                      <a:pt x="203" y="304"/>
                      <a:pt x="203" y="304"/>
                      <a:pt x="204" y="305"/>
                    </a:cubicBezTo>
                    <a:cubicBezTo>
                      <a:pt x="205" y="306"/>
                      <a:pt x="205" y="304"/>
                      <a:pt x="206" y="305"/>
                    </a:cubicBezTo>
                    <a:cubicBezTo>
                      <a:pt x="208" y="306"/>
                      <a:pt x="208" y="305"/>
                      <a:pt x="209" y="306"/>
                    </a:cubicBezTo>
                    <a:cubicBezTo>
                      <a:pt x="210" y="306"/>
                      <a:pt x="209" y="307"/>
                      <a:pt x="211" y="306"/>
                    </a:cubicBezTo>
                    <a:cubicBezTo>
                      <a:pt x="212" y="306"/>
                      <a:pt x="212" y="304"/>
                      <a:pt x="213" y="304"/>
                    </a:cubicBezTo>
                    <a:cubicBezTo>
                      <a:pt x="213" y="305"/>
                      <a:pt x="214" y="300"/>
                      <a:pt x="215" y="302"/>
                    </a:cubicBezTo>
                    <a:cubicBezTo>
                      <a:pt x="216" y="304"/>
                      <a:pt x="215" y="307"/>
                      <a:pt x="217" y="306"/>
                    </a:cubicBezTo>
                    <a:cubicBezTo>
                      <a:pt x="219" y="304"/>
                      <a:pt x="220" y="303"/>
                      <a:pt x="218" y="303"/>
                    </a:cubicBezTo>
                    <a:cubicBezTo>
                      <a:pt x="217" y="302"/>
                      <a:pt x="216" y="302"/>
                      <a:pt x="216" y="300"/>
                    </a:cubicBezTo>
                    <a:cubicBezTo>
                      <a:pt x="216" y="299"/>
                      <a:pt x="215" y="300"/>
                      <a:pt x="215" y="299"/>
                    </a:cubicBezTo>
                    <a:cubicBezTo>
                      <a:pt x="215" y="298"/>
                      <a:pt x="216" y="297"/>
                      <a:pt x="216" y="297"/>
                    </a:cubicBezTo>
                    <a:cubicBezTo>
                      <a:pt x="217" y="297"/>
                      <a:pt x="219" y="296"/>
                      <a:pt x="218" y="295"/>
                    </a:cubicBezTo>
                    <a:cubicBezTo>
                      <a:pt x="217" y="294"/>
                      <a:pt x="219" y="292"/>
                      <a:pt x="216" y="293"/>
                    </a:cubicBezTo>
                    <a:cubicBezTo>
                      <a:pt x="214" y="294"/>
                      <a:pt x="213" y="292"/>
                      <a:pt x="213" y="292"/>
                    </a:cubicBezTo>
                    <a:cubicBezTo>
                      <a:pt x="213" y="293"/>
                      <a:pt x="218" y="292"/>
                      <a:pt x="217" y="290"/>
                    </a:cubicBezTo>
                    <a:cubicBezTo>
                      <a:pt x="217" y="288"/>
                      <a:pt x="216" y="287"/>
                      <a:pt x="215" y="288"/>
                    </a:cubicBezTo>
                    <a:cubicBezTo>
                      <a:pt x="214" y="290"/>
                      <a:pt x="212" y="289"/>
                      <a:pt x="213" y="288"/>
                    </a:cubicBezTo>
                    <a:cubicBezTo>
                      <a:pt x="214" y="287"/>
                      <a:pt x="214" y="286"/>
                      <a:pt x="215" y="286"/>
                    </a:cubicBezTo>
                    <a:cubicBezTo>
                      <a:pt x="216" y="286"/>
                      <a:pt x="216" y="283"/>
                      <a:pt x="216" y="282"/>
                    </a:cubicBezTo>
                    <a:cubicBezTo>
                      <a:pt x="216" y="282"/>
                      <a:pt x="214" y="282"/>
                      <a:pt x="214" y="282"/>
                    </a:cubicBezTo>
                    <a:cubicBezTo>
                      <a:pt x="214" y="282"/>
                      <a:pt x="216" y="279"/>
                      <a:pt x="217" y="281"/>
                    </a:cubicBezTo>
                    <a:cubicBezTo>
                      <a:pt x="217" y="283"/>
                      <a:pt x="216" y="283"/>
                      <a:pt x="217" y="283"/>
                    </a:cubicBezTo>
                    <a:cubicBezTo>
                      <a:pt x="218" y="283"/>
                      <a:pt x="220" y="279"/>
                      <a:pt x="219" y="282"/>
                    </a:cubicBezTo>
                    <a:cubicBezTo>
                      <a:pt x="218" y="285"/>
                      <a:pt x="216" y="285"/>
                      <a:pt x="217" y="286"/>
                    </a:cubicBezTo>
                    <a:cubicBezTo>
                      <a:pt x="218" y="287"/>
                      <a:pt x="218" y="287"/>
                      <a:pt x="220" y="286"/>
                    </a:cubicBezTo>
                    <a:cubicBezTo>
                      <a:pt x="221" y="285"/>
                      <a:pt x="221" y="286"/>
                      <a:pt x="222" y="284"/>
                    </a:cubicBezTo>
                    <a:cubicBezTo>
                      <a:pt x="223" y="282"/>
                      <a:pt x="223" y="279"/>
                      <a:pt x="223" y="281"/>
                    </a:cubicBezTo>
                    <a:cubicBezTo>
                      <a:pt x="223" y="283"/>
                      <a:pt x="223" y="286"/>
                      <a:pt x="224" y="285"/>
                    </a:cubicBezTo>
                    <a:cubicBezTo>
                      <a:pt x="225" y="285"/>
                      <a:pt x="226" y="285"/>
                      <a:pt x="227" y="284"/>
                    </a:cubicBezTo>
                    <a:cubicBezTo>
                      <a:pt x="227" y="283"/>
                      <a:pt x="228" y="279"/>
                      <a:pt x="229" y="281"/>
                    </a:cubicBezTo>
                    <a:cubicBezTo>
                      <a:pt x="229" y="283"/>
                      <a:pt x="229" y="283"/>
                      <a:pt x="230" y="283"/>
                    </a:cubicBezTo>
                    <a:cubicBezTo>
                      <a:pt x="231" y="282"/>
                      <a:pt x="232" y="281"/>
                      <a:pt x="233" y="281"/>
                    </a:cubicBezTo>
                    <a:cubicBezTo>
                      <a:pt x="233" y="280"/>
                      <a:pt x="236" y="279"/>
                      <a:pt x="235" y="281"/>
                    </a:cubicBezTo>
                    <a:cubicBezTo>
                      <a:pt x="234" y="282"/>
                      <a:pt x="232" y="283"/>
                      <a:pt x="232" y="284"/>
                    </a:cubicBezTo>
                    <a:cubicBezTo>
                      <a:pt x="232" y="285"/>
                      <a:pt x="231" y="284"/>
                      <a:pt x="232" y="285"/>
                    </a:cubicBezTo>
                    <a:cubicBezTo>
                      <a:pt x="233" y="285"/>
                      <a:pt x="232" y="287"/>
                      <a:pt x="234" y="287"/>
                    </a:cubicBezTo>
                    <a:cubicBezTo>
                      <a:pt x="237" y="286"/>
                      <a:pt x="241" y="285"/>
                      <a:pt x="237" y="287"/>
                    </a:cubicBezTo>
                    <a:cubicBezTo>
                      <a:pt x="234" y="288"/>
                      <a:pt x="230" y="290"/>
                      <a:pt x="235" y="289"/>
                    </a:cubicBezTo>
                    <a:cubicBezTo>
                      <a:pt x="240" y="288"/>
                      <a:pt x="240" y="288"/>
                      <a:pt x="238" y="290"/>
                    </a:cubicBezTo>
                    <a:cubicBezTo>
                      <a:pt x="237" y="291"/>
                      <a:pt x="237" y="292"/>
                      <a:pt x="239" y="291"/>
                    </a:cubicBezTo>
                    <a:cubicBezTo>
                      <a:pt x="241" y="290"/>
                      <a:pt x="242" y="288"/>
                      <a:pt x="241" y="290"/>
                    </a:cubicBezTo>
                    <a:cubicBezTo>
                      <a:pt x="241" y="293"/>
                      <a:pt x="239" y="294"/>
                      <a:pt x="242" y="292"/>
                    </a:cubicBezTo>
                    <a:cubicBezTo>
                      <a:pt x="245" y="290"/>
                      <a:pt x="244" y="292"/>
                      <a:pt x="243" y="293"/>
                    </a:cubicBezTo>
                    <a:cubicBezTo>
                      <a:pt x="242" y="294"/>
                      <a:pt x="243" y="293"/>
                      <a:pt x="245" y="294"/>
                    </a:cubicBezTo>
                    <a:cubicBezTo>
                      <a:pt x="246" y="296"/>
                      <a:pt x="246" y="296"/>
                      <a:pt x="247" y="297"/>
                    </a:cubicBezTo>
                    <a:cubicBezTo>
                      <a:pt x="248" y="297"/>
                      <a:pt x="249" y="298"/>
                      <a:pt x="250" y="296"/>
                    </a:cubicBezTo>
                    <a:cubicBezTo>
                      <a:pt x="251" y="293"/>
                      <a:pt x="251" y="292"/>
                      <a:pt x="251" y="293"/>
                    </a:cubicBezTo>
                    <a:cubicBezTo>
                      <a:pt x="252" y="295"/>
                      <a:pt x="252" y="295"/>
                      <a:pt x="252" y="296"/>
                    </a:cubicBezTo>
                    <a:cubicBezTo>
                      <a:pt x="252" y="297"/>
                      <a:pt x="252" y="298"/>
                      <a:pt x="253" y="298"/>
                    </a:cubicBezTo>
                    <a:cubicBezTo>
                      <a:pt x="254" y="298"/>
                      <a:pt x="253" y="297"/>
                      <a:pt x="255" y="298"/>
                    </a:cubicBezTo>
                    <a:cubicBezTo>
                      <a:pt x="257" y="300"/>
                      <a:pt x="256" y="300"/>
                      <a:pt x="257" y="301"/>
                    </a:cubicBezTo>
                    <a:cubicBezTo>
                      <a:pt x="258" y="301"/>
                      <a:pt x="260" y="300"/>
                      <a:pt x="260" y="301"/>
                    </a:cubicBezTo>
                    <a:cubicBezTo>
                      <a:pt x="261" y="303"/>
                      <a:pt x="261" y="304"/>
                      <a:pt x="262" y="304"/>
                    </a:cubicBezTo>
                    <a:cubicBezTo>
                      <a:pt x="262" y="305"/>
                      <a:pt x="262" y="305"/>
                      <a:pt x="263" y="305"/>
                    </a:cubicBezTo>
                    <a:cubicBezTo>
                      <a:pt x="264" y="305"/>
                      <a:pt x="265" y="304"/>
                      <a:pt x="267" y="304"/>
                    </a:cubicBezTo>
                    <a:cubicBezTo>
                      <a:pt x="270" y="303"/>
                      <a:pt x="270" y="303"/>
                      <a:pt x="271" y="303"/>
                    </a:cubicBezTo>
                    <a:cubicBezTo>
                      <a:pt x="273" y="303"/>
                      <a:pt x="277" y="302"/>
                      <a:pt x="279" y="303"/>
                    </a:cubicBezTo>
                    <a:cubicBezTo>
                      <a:pt x="282" y="304"/>
                      <a:pt x="280" y="305"/>
                      <a:pt x="284" y="305"/>
                    </a:cubicBezTo>
                    <a:cubicBezTo>
                      <a:pt x="289" y="306"/>
                      <a:pt x="288" y="305"/>
                      <a:pt x="289" y="304"/>
                    </a:cubicBezTo>
                    <a:cubicBezTo>
                      <a:pt x="290" y="304"/>
                      <a:pt x="291" y="305"/>
                      <a:pt x="290" y="305"/>
                    </a:cubicBezTo>
                    <a:cubicBezTo>
                      <a:pt x="289" y="306"/>
                      <a:pt x="288" y="307"/>
                      <a:pt x="290" y="307"/>
                    </a:cubicBezTo>
                    <a:cubicBezTo>
                      <a:pt x="292" y="308"/>
                      <a:pt x="291" y="308"/>
                      <a:pt x="295" y="310"/>
                    </a:cubicBezTo>
                    <a:cubicBezTo>
                      <a:pt x="298" y="311"/>
                      <a:pt x="298" y="312"/>
                      <a:pt x="300" y="311"/>
                    </a:cubicBezTo>
                    <a:cubicBezTo>
                      <a:pt x="302" y="311"/>
                      <a:pt x="303" y="310"/>
                      <a:pt x="304" y="309"/>
                    </a:cubicBezTo>
                    <a:cubicBezTo>
                      <a:pt x="305" y="309"/>
                      <a:pt x="303" y="306"/>
                      <a:pt x="305" y="307"/>
                    </a:cubicBezTo>
                    <a:cubicBezTo>
                      <a:pt x="307" y="308"/>
                      <a:pt x="307" y="304"/>
                      <a:pt x="308" y="306"/>
                    </a:cubicBezTo>
                    <a:cubicBezTo>
                      <a:pt x="309" y="308"/>
                      <a:pt x="309" y="306"/>
                      <a:pt x="309" y="309"/>
                    </a:cubicBezTo>
                    <a:cubicBezTo>
                      <a:pt x="310" y="311"/>
                      <a:pt x="311" y="312"/>
                      <a:pt x="309" y="313"/>
                    </a:cubicBezTo>
                    <a:cubicBezTo>
                      <a:pt x="307" y="314"/>
                      <a:pt x="306" y="313"/>
                      <a:pt x="307" y="314"/>
                    </a:cubicBezTo>
                    <a:cubicBezTo>
                      <a:pt x="308" y="316"/>
                      <a:pt x="310" y="316"/>
                      <a:pt x="311" y="317"/>
                    </a:cubicBezTo>
                    <a:cubicBezTo>
                      <a:pt x="312" y="318"/>
                      <a:pt x="313" y="317"/>
                      <a:pt x="314" y="318"/>
                    </a:cubicBezTo>
                    <a:cubicBezTo>
                      <a:pt x="315" y="319"/>
                      <a:pt x="313" y="317"/>
                      <a:pt x="315" y="319"/>
                    </a:cubicBezTo>
                    <a:cubicBezTo>
                      <a:pt x="317" y="321"/>
                      <a:pt x="317" y="321"/>
                      <a:pt x="318" y="322"/>
                    </a:cubicBezTo>
                    <a:cubicBezTo>
                      <a:pt x="320" y="324"/>
                      <a:pt x="320" y="324"/>
                      <a:pt x="322" y="324"/>
                    </a:cubicBezTo>
                    <a:cubicBezTo>
                      <a:pt x="324" y="325"/>
                      <a:pt x="327" y="327"/>
                      <a:pt x="327" y="329"/>
                    </a:cubicBezTo>
                    <a:cubicBezTo>
                      <a:pt x="327" y="330"/>
                      <a:pt x="327" y="330"/>
                      <a:pt x="329" y="332"/>
                    </a:cubicBezTo>
                    <a:cubicBezTo>
                      <a:pt x="332" y="334"/>
                      <a:pt x="331" y="333"/>
                      <a:pt x="332" y="335"/>
                    </a:cubicBezTo>
                    <a:cubicBezTo>
                      <a:pt x="333" y="337"/>
                      <a:pt x="333" y="336"/>
                      <a:pt x="335" y="338"/>
                    </a:cubicBezTo>
                    <a:cubicBezTo>
                      <a:pt x="337" y="339"/>
                      <a:pt x="337" y="337"/>
                      <a:pt x="339" y="339"/>
                    </a:cubicBezTo>
                    <a:cubicBezTo>
                      <a:pt x="340" y="340"/>
                      <a:pt x="341" y="344"/>
                      <a:pt x="341" y="341"/>
                    </a:cubicBezTo>
                    <a:cubicBezTo>
                      <a:pt x="341" y="338"/>
                      <a:pt x="340" y="337"/>
                      <a:pt x="343" y="338"/>
                    </a:cubicBezTo>
                    <a:cubicBezTo>
                      <a:pt x="346" y="340"/>
                      <a:pt x="345" y="339"/>
                      <a:pt x="345" y="337"/>
                    </a:cubicBezTo>
                    <a:cubicBezTo>
                      <a:pt x="345" y="335"/>
                      <a:pt x="346" y="335"/>
                      <a:pt x="345" y="333"/>
                    </a:cubicBezTo>
                    <a:cubicBezTo>
                      <a:pt x="343" y="332"/>
                      <a:pt x="343" y="331"/>
                      <a:pt x="341" y="329"/>
                    </a:cubicBezTo>
                    <a:cubicBezTo>
                      <a:pt x="340" y="328"/>
                      <a:pt x="338" y="324"/>
                      <a:pt x="341" y="327"/>
                    </a:cubicBezTo>
                    <a:cubicBezTo>
                      <a:pt x="344" y="330"/>
                      <a:pt x="345" y="333"/>
                      <a:pt x="345" y="331"/>
                    </a:cubicBezTo>
                    <a:cubicBezTo>
                      <a:pt x="346" y="330"/>
                      <a:pt x="347" y="321"/>
                      <a:pt x="347" y="326"/>
                    </a:cubicBezTo>
                    <a:cubicBezTo>
                      <a:pt x="347" y="330"/>
                      <a:pt x="347" y="332"/>
                      <a:pt x="348" y="333"/>
                    </a:cubicBezTo>
                    <a:cubicBezTo>
                      <a:pt x="349" y="335"/>
                      <a:pt x="348" y="336"/>
                      <a:pt x="349" y="337"/>
                    </a:cubicBezTo>
                    <a:cubicBezTo>
                      <a:pt x="351" y="338"/>
                      <a:pt x="351" y="336"/>
                      <a:pt x="353" y="338"/>
                    </a:cubicBezTo>
                    <a:cubicBezTo>
                      <a:pt x="354" y="339"/>
                      <a:pt x="356" y="341"/>
                      <a:pt x="356" y="342"/>
                    </a:cubicBezTo>
                    <a:cubicBezTo>
                      <a:pt x="357" y="342"/>
                      <a:pt x="358" y="343"/>
                      <a:pt x="358" y="340"/>
                    </a:cubicBezTo>
                    <a:cubicBezTo>
                      <a:pt x="357" y="337"/>
                      <a:pt x="356" y="337"/>
                      <a:pt x="355" y="331"/>
                    </a:cubicBezTo>
                    <a:cubicBezTo>
                      <a:pt x="355" y="324"/>
                      <a:pt x="353" y="315"/>
                      <a:pt x="354" y="319"/>
                    </a:cubicBezTo>
                    <a:cubicBezTo>
                      <a:pt x="355" y="323"/>
                      <a:pt x="355" y="325"/>
                      <a:pt x="357" y="329"/>
                    </a:cubicBezTo>
                    <a:cubicBezTo>
                      <a:pt x="358" y="333"/>
                      <a:pt x="359" y="334"/>
                      <a:pt x="361" y="336"/>
                    </a:cubicBezTo>
                    <a:cubicBezTo>
                      <a:pt x="362" y="337"/>
                      <a:pt x="361" y="337"/>
                      <a:pt x="362" y="339"/>
                    </a:cubicBezTo>
                    <a:cubicBezTo>
                      <a:pt x="363" y="341"/>
                      <a:pt x="363" y="342"/>
                      <a:pt x="364" y="342"/>
                    </a:cubicBezTo>
                    <a:cubicBezTo>
                      <a:pt x="365" y="343"/>
                      <a:pt x="367" y="344"/>
                      <a:pt x="367" y="342"/>
                    </a:cubicBezTo>
                    <a:cubicBezTo>
                      <a:pt x="368" y="341"/>
                      <a:pt x="369" y="337"/>
                      <a:pt x="369" y="339"/>
                    </a:cubicBezTo>
                    <a:cubicBezTo>
                      <a:pt x="369" y="341"/>
                      <a:pt x="369" y="343"/>
                      <a:pt x="369" y="344"/>
                    </a:cubicBezTo>
                    <a:cubicBezTo>
                      <a:pt x="369" y="345"/>
                      <a:pt x="370" y="348"/>
                      <a:pt x="371" y="347"/>
                    </a:cubicBezTo>
                    <a:cubicBezTo>
                      <a:pt x="372" y="345"/>
                      <a:pt x="373" y="345"/>
                      <a:pt x="373" y="347"/>
                    </a:cubicBezTo>
                    <a:cubicBezTo>
                      <a:pt x="372" y="349"/>
                      <a:pt x="372" y="350"/>
                      <a:pt x="373" y="351"/>
                    </a:cubicBezTo>
                    <a:cubicBezTo>
                      <a:pt x="373" y="352"/>
                      <a:pt x="375" y="351"/>
                      <a:pt x="376" y="352"/>
                    </a:cubicBezTo>
                    <a:cubicBezTo>
                      <a:pt x="377" y="353"/>
                      <a:pt x="377" y="353"/>
                      <a:pt x="375" y="353"/>
                    </a:cubicBezTo>
                    <a:cubicBezTo>
                      <a:pt x="373" y="353"/>
                      <a:pt x="372" y="353"/>
                      <a:pt x="374" y="355"/>
                    </a:cubicBezTo>
                    <a:cubicBezTo>
                      <a:pt x="376" y="356"/>
                      <a:pt x="376" y="357"/>
                      <a:pt x="375" y="358"/>
                    </a:cubicBezTo>
                    <a:cubicBezTo>
                      <a:pt x="375" y="360"/>
                      <a:pt x="376" y="360"/>
                      <a:pt x="375" y="361"/>
                    </a:cubicBezTo>
                    <a:cubicBezTo>
                      <a:pt x="374" y="363"/>
                      <a:pt x="375" y="363"/>
                      <a:pt x="376" y="364"/>
                    </a:cubicBezTo>
                    <a:cubicBezTo>
                      <a:pt x="377" y="365"/>
                      <a:pt x="378" y="364"/>
                      <a:pt x="381" y="365"/>
                    </a:cubicBezTo>
                    <a:cubicBezTo>
                      <a:pt x="384" y="367"/>
                      <a:pt x="381" y="366"/>
                      <a:pt x="382" y="368"/>
                    </a:cubicBezTo>
                    <a:cubicBezTo>
                      <a:pt x="383" y="370"/>
                      <a:pt x="387" y="368"/>
                      <a:pt x="387" y="370"/>
                    </a:cubicBezTo>
                    <a:cubicBezTo>
                      <a:pt x="386" y="372"/>
                      <a:pt x="384" y="372"/>
                      <a:pt x="386" y="374"/>
                    </a:cubicBezTo>
                    <a:cubicBezTo>
                      <a:pt x="387" y="375"/>
                      <a:pt x="389" y="374"/>
                      <a:pt x="388" y="376"/>
                    </a:cubicBezTo>
                    <a:cubicBezTo>
                      <a:pt x="387" y="379"/>
                      <a:pt x="387" y="378"/>
                      <a:pt x="387" y="379"/>
                    </a:cubicBezTo>
                    <a:cubicBezTo>
                      <a:pt x="387" y="381"/>
                      <a:pt x="388" y="382"/>
                      <a:pt x="388" y="383"/>
                    </a:cubicBezTo>
                    <a:cubicBezTo>
                      <a:pt x="389" y="384"/>
                      <a:pt x="392" y="382"/>
                      <a:pt x="392" y="383"/>
                    </a:cubicBezTo>
                    <a:cubicBezTo>
                      <a:pt x="392" y="384"/>
                      <a:pt x="390" y="385"/>
                      <a:pt x="391" y="386"/>
                    </a:cubicBezTo>
                    <a:cubicBezTo>
                      <a:pt x="391" y="387"/>
                      <a:pt x="391" y="388"/>
                      <a:pt x="390" y="389"/>
                    </a:cubicBezTo>
                    <a:cubicBezTo>
                      <a:pt x="389" y="390"/>
                      <a:pt x="388" y="392"/>
                      <a:pt x="389" y="393"/>
                    </a:cubicBezTo>
                    <a:cubicBezTo>
                      <a:pt x="390" y="395"/>
                      <a:pt x="391" y="396"/>
                      <a:pt x="391" y="394"/>
                    </a:cubicBezTo>
                    <a:cubicBezTo>
                      <a:pt x="391" y="392"/>
                      <a:pt x="393" y="393"/>
                      <a:pt x="393" y="392"/>
                    </a:cubicBezTo>
                    <a:cubicBezTo>
                      <a:pt x="393" y="391"/>
                      <a:pt x="394" y="388"/>
                      <a:pt x="395" y="388"/>
                    </a:cubicBezTo>
                    <a:cubicBezTo>
                      <a:pt x="395" y="389"/>
                      <a:pt x="395" y="390"/>
                      <a:pt x="395" y="392"/>
                    </a:cubicBezTo>
                    <a:cubicBezTo>
                      <a:pt x="395" y="393"/>
                      <a:pt x="398" y="393"/>
                      <a:pt x="395" y="395"/>
                    </a:cubicBezTo>
                    <a:cubicBezTo>
                      <a:pt x="393" y="397"/>
                      <a:pt x="393" y="399"/>
                      <a:pt x="393" y="401"/>
                    </a:cubicBezTo>
                    <a:cubicBezTo>
                      <a:pt x="394" y="403"/>
                      <a:pt x="394" y="398"/>
                      <a:pt x="396" y="399"/>
                    </a:cubicBezTo>
                    <a:cubicBezTo>
                      <a:pt x="398" y="400"/>
                      <a:pt x="397" y="400"/>
                      <a:pt x="398" y="400"/>
                    </a:cubicBezTo>
                    <a:cubicBezTo>
                      <a:pt x="399" y="399"/>
                      <a:pt x="399" y="403"/>
                      <a:pt x="400" y="401"/>
                    </a:cubicBezTo>
                    <a:cubicBezTo>
                      <a:pt x="401" y="400"/>
                      <a:pt x="402" y="400"/>
                      <a:pt x="402" y="398"/>
                    </a:cubicBezTo>
                    <a:cubicBezTo>
                      <a:pt x="402" y="396"/>
                      <a:pt x="404" y="395"/>
                      <a:pt x="402" y="392"/>
                    </a:cubicBezTo>
                    <a:cubicBezTo>
                      <a:pt x="401" y="389"/>
                      <a:pt x="401" y="387"/>
                      <a:pt x="402" y="389"/>
                    </a:cubicBezTo>
                    <a:cubicBezTo>
                      <a:pt x="403" y="391"/>
                      <a:pt x="404" y="393"/>
                      <a:pt x="404" y="396"/>
                    </a:cubicBezTo>
                    <a:cubicBezTo>
                      <a:pt x="403" y="398"/>
                      <a:pt x="404" y="401"/>
                      <a:pt x="403" y="402"/>
                    </a:cubicBezTo>
                    <a:cubicBezTo>
                      <a:pt x="402" y="403"/>
                      <a:pt x="401" y="403"/>
                      <a:pt x="402" y="405"/>
                    </a:cubicBezTo>
                    <a:cubicBezTo>
                      <a:pt x="403" y="407"/>
                      <a:pt x="404" y="409"/>
                      <a:pt x="404" y="410"/>
                    </a:cubicBezTo>
                    <a:cubicBezTo>
                      <a:pt x="404" y="411"/>
                      <a:pt x="406" y="410"/>
                      <a:pt x="406" y="411"/>
                    </a:cubicBezTo>
                    <a:cubicBezTo>
                      <a:pt x="407" y="411"/>
                      <a:pt x="406" y="409"/>
                      <a:pt x="406" y="409"/>
                    </a:cubicBezTo>
                    <a:cubicBezTo>
                      <a:pt x="410" y="405"/>
                      <a:pt x="410" y="405"/>
                      <a:pt x="410" y="405"/>
                    </a:cubicBezTo>
                    <a:cubicBezTo>
                      <a:pt x="413" y="400"/>
                      <a:pt x="413" y="400"/>
                      <a:pt x="413" y="400"/>
                    </a:cubicBezTo>
                    <a:cubicBezTo>
                      <a:pt x="411" y="391"/>
                      <a:pt x="411" y="391"/>
                      <a:pt x="411" y="391"/>
                    </a:cubicBezTo>
                    <a:cubicBezTo>
                      <a:pt x="413" y="388"/>
                      <a:pt x="413" y="388"/>
                      <a:pt x="413" y="388"/>
                    </a:cubicBezTo>
                    <a:cubicBezTo>
                      <a:pt x="412" y="384"/>
                      <a:pt x="412" y="384"/>
                      <a:pt x="412" y="384"/>
                    </a:cubicBezTo>
                    <a:cubicBezTo>
                      <a:pt x="408" y="385"/>
                      <a:pt x="408" y="385"/>
                      <a:pt x="408" y="385"/>
                    </a:cubicBezTo>
                    <a:cubicBezTo>
                      <a:pt x="408" y="382"/>
                      <a:pt x="408" y="382"/>
                      <a:pt x="408" y="382"/>
                    </a:cubicBezTo>
                    <a:cubicBezTo>
                      <a:pt x="405" y="379"/>
                      <a:pt x="405" y="379"/>
                      <a:pt x="405" y="379"/>
                    </a:cubicBezTo>
                    <a:cubicBezTo>
                      <a:pt x="402" y="378"/>
                      <a:pt x="402" y="378"/>
                      <a:pt x="402" y="378"/>
                    </a:cubicBezTo>
                    <a:cubicBezTo>
                      <a:pt x="396" y="374"/>
                      <a:pt x="396" y="374"/>
                      <a:pt x="396" y="374"/>
                    </a:cubicBezTo>
                    <a:cubicBezTo>
                      <a:pt x="393" y="374"/>
                      <a:pt x="393" y="374"/>
                      <a:pt x="393" y="374"/>
                    </a:cubicBezTo>
                    <a:cubicBezTo>
                      <a:pt x="392" y="370"/>
                      <a:pt x="392" y="370"/>
                      <a:pt x="392" y="370"/>
                    </a:cubicBezTo>
                    <a:cubicBezTo>
                      <a:pt x="389" y="369"/>
                      <a:pt x="389" y="369"/>
                      <a:pt x="389" y="369"/>
                    </a:cubicBezTo>
                    <a:cubicBezTo>
                      <a:pt x="391" y="366"/>
                      <a:pt x="391" y="366"/>
                      <a:pt x="391" y="366"/>
                    </a:cubicBezTo>
                    <a:cubicBezTo>
                      <a:pt x="387" y="364"/>
                      <a:pt x="387" y="364"/>
                      <a:pt x="387" y="364"/>
                    </a:cubicBezTo>
                    <a:cubicBezTo>
                      <a:pt x="388" y="362"/>
                      <a:pt x="388" y="362"/>
                      <a:pt x="388" y="362"/>
                    </a:cubicBezTo>
                    <a:cubicBezTo>
                      <a:pt x="375" y="338"/>
                      <a:pt x="375" y="338"/>
                      <a:pt x="375" y="338"/>
                    </a:cubicBezTo>
                    <a:cubicBezTo>
                      <a:pt x="376" y="337"/>
                      <a:pt x="376" y="337"/>
                      <a:pt x="376" y="337"/>
                    </a:cubicBezTo>
                    <a:cubicBezTo>
                      <a:pt x="370" y="330"/>
                      <a:pt x="370" y="330"/>
                      <a:pt x="370" y="330"/>
                    </a:cubicBezTo>
                    <a:cubicBezTo>
                      <a:pt x="365" y="326"/>
                      <a:pt x="365" y="326"/>
                      <a:pt x="365" y="326"/>
                    </a:cubicBezTo>
                    <a:cubicBezTo>
                      <a:pt x="365" y="324"/>
                      <a:pt x="365" y="324"/>
                      <a:pt x="365" y="324"/>
                    </a:cubicBezTo>
                    <a:cubicBezTo>
                      <a:pt x="362" y="320"/>
                      <a:pt x="362" y="320"/>
                      <a:pt x="362" y="320"/>
                    </a:cubicBezTo>
                    <a:cubicBezTo>
                      <a:pt x="359" y="318"/>
                      <a:pt x="359" y="318"/>
                      <a:pt x="359" y="318"/>
                    </a:cubicBezTo>
                    <a:cubicBezTo>
                      <a:pt x="357" y="317"/>
                      <a:pt x="357" y="317"/>
                      <a:pt x="357" y="317"/>
                    </a:cubicBezTo>
                    <a:cubicBezTo>
                      <a:pt x="357" y="317"/>
                      <a:pt x="360" y="314"/>
                      <a:pt x="359" y="314"/>
                    </a:cubicBezTo>
                    <a:cubicBezTo>
                      <a:pt x="358" y="314"/>
                      <a:pt x="353" y="309"/>
                      <a:pt x="353" y="309"/>
                    </a:cubicBezTo>
                    <a:cubicBezTo>
                      <a:pt x="345" y="313"/>
                      <a:pt x="345" y="313"/>
                      <a:pt x="345" y="313"/>
                    </a:cubicBezTo>
                    <a:cubicBezTo>
                      <a:pt x="346" y="315"/>
                      <a:pt x="346" y="315"/>
                      <a:pt x="346" y="315"/>
                    </a:cubicBezTo>
                    <a:cubicBezTo>
                      <a:pt x="345" y="317"/>
                      <a:pt x="345" y="317"/>
                      <a:pt x="345" y="317"/>
                    </a:cubicBezTo>
                    <a:cubicBezTo>
                      <a:pt x="342" y="315"/>
                      <a:pt x="342" y="315"/>
                      <a:pt x="342" y="315"/>
                    </a:cubicBezTo>
                    <a:cubicBezTo>
                      <a:pt x="343" y="319"/>
                      <a:pt x="343" y="319"/>
                      <a:pt x="343" y="319"/>
                    </a:cubicBezTo>
                    <a:cubicBezTo>
                      <a:pt x="342" y="322"/>
                      <a:pt x="342" y="322"/>
                      <a:pt x="342" y="322"/>
                    </a:cubicBezTo>
                    <a:cubicBezTo>
                      <a:pt x="339" y="322"/>
                      <a:pt x="339" y="322"/>
                      <a:pt x="339" y="322"/>
                    </a:cubicBezTo>
                    <a:cubicBezTo>
                      <a:pt x="332" y="327"/>
                      <a:pt x="332" y="327"/>
                      <a:pt x="332" y="327"/>
                    </a:cubicBezTo>
                    <a:cubicBezTo>
                      <a:pt x="331" y="320"/>
                      <a:pt x="331" y="320"/>
                      <a:pt x="331" y="320"/>
                    </a:cubicBezTo>
                    <a:cubicBezTo>
                      <a:pt x="320" y="309"/>
                      <a:pt x="320" y="309"/>
                      <a:pt x="320" y="309"/>
                    </a:cubicBezTo>
                    <a:cubicBezTo>
                      <a:pt x="319" y="306"/>
                      <a:pt x="319" y="306"/>
                      <a:pt x="319" y="306"/>
                    </a:cubicBezTo>
                    <a:cubicBezTo>
                      <a:pt x="314" y="304"/>
                      <a:pt x="314" y="304"/>
                      <a:pt x="314" y="304"/>
                    </a:cubicBezTo>
                    <a:cubicBezTo>
                      <a:pt x="315" y="297"/>
                      <a:pt x="315" y="297"/>
                      <a:pt x="315" y="297"/>
                    </a:cubicBezTo>
                    <a:cubicBezTo>
                      <a:pt x="308" y="297"/>
                      <a:pt x="308" y="297"/>
                      <a:pt x="308" y="297"/>
                    </a:cubicBezTo>
                    <a:cubicBezTo>
                      <a:pt x="305" y="300"/>
                      <a:pt x="305" y="300"/>
                      <a:pt x="305" y="300"/>
                    </a:cubicBezTo>
                    <a:cubicBezTo>
                      <a:pt x="300" y="297"/>
                      <a:pt x="300" y="297"/>
                      <a:pt x="300" y="297"/>
                    </a:cubicBezTo>
                    <a:cubicBezTo>
                      <a:pt x="299" y="300"/>
                      <a:pt x="299" y="300"/>
                      <a:pt x="299" y="300"/>
                    </a:cubicBezTo>
                    <a:lnTo>
                      <a:pt x="294" y="298"/>
                    </a:lnTo>
                    <a:close/>
                  </a:path>
                </a:pathLst>
              </a:custGeom>
              <a:grpFill/>
              <a:ln w="6350">
                <a:solidFill>
                  <a:schemeClr val="bg1"/>
                </a:solidFill>
                <a:round/>
                <a:headEnd/>
                <a:tailEnd/>
              </a:ln>
            </p:spPr>
            <p:txBody>
              <a:bodyPr/>
              <a:lstStyle/>
              <a:p>
                <a:endParaRPr lang="en-US"/>
              </a:p>
            </p:txBody>
          </p:sp>
          <p:grpSp>
            <p:nvGrpSpPr>
              <p:cNvPr id="1095" name="Group 1094">
                <a:extLst>
                  <a:ext uri="{FF2B5EF4-FFF2-40B4-BE49-F238E27FC236}">
                    <a16:creationId xmlns:a16="http://schemas.microsoft.com/office/drawing/2014/main" id="{F5FB5A26-EDFE-7731-6704-B9D97717115E}"/>
                  </a:ext>
                </a:extLst>
              </p:cNvPr>
              <p:cNvGrpSpPr/>
              <p:nvPr/>
            </p:nvGrpSpPr>
            <p:grpSpPr>
              <a:xfrm>
                <a:off x="236479" y="2623069"/>
                <a:ext cx="125468" cy="76201"/>
                <a:chOff x="236479" y="2623069"/>
                <a:chExt cx="125468" cy="76201"/>
              </a:xfrm>
              <a:grpFill/>
            </p:grpSpPr>
            <p:grpSp>
              <p:nvGrpSpPr>
                <p:cNvPr id="1096" name="Group 1095">
                  <a:extLst>
                    <a:ext uri="{FF2B5EF4-FFF2-40B4-BE49-F238E27FC236}">
                      <a16:creationId xmlns:a16="http://schemas.microsoft.com/office/drawing/2014/main" id="{51F95D80-399D-DECB-0EDF-9697570E6326}"/>
                    </a:ext>
                  </a:extLst>
                </p:cNvPr>
                <p:cNvGrpSpPr/>
                <p:nvPr/>
              </p:nvGrpSpPr>
              <p:grpSpPr>
                <a:xfrm rot="5400000">
                  <a:off x="303514" y="2610354"/>
                  <a:ext cx="45718" cy="71148"/>
                  <a:chOff x="7187108" y="3444046"/>
                  <a:chExt cx="29237" cy="45499"/>
                </a:xfrm>
                <a:grpFill/>
              </p:grpSpPr>
              <p:sp>
                <p:nvSpPr>
                  <p:cNvPr id="1098" name="Freeform 149">
                    <a:extLst>
                      <a:ext uri="{FF2B5EF4-FFF2-40B4-BE49-F238E27FC236}">
                        <a16:creationId xmlns:a16="http://schemas.microsoft.com/office/drawing/2014/main" id="{B28A8426-818F-5370-2BC0-23B067CFBEFE}"/>
                      </a:ext>
                    </a:extLst>
                  </p:cNvPr>
                  <p:cNvSpPr>
                    <a:spLocks/>
                  </p:cNvSpPr>
                  <p:nvPr/>
                </p:nvSpPr>
                <p:spPr bwMode="auto">
                  <a:xfrm>
                    <a:off x="7187108" y="3454157"/>
                    <a:ext cx="8354" cy="10110"/>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099" name="Freeform 150">
                    <a:extLst>
                      <a:ext uri="{FF2B5EF4-FFF2-40B4-BE49-F238E27FC236}">
                        <a16:creationId xmlns:a16="http://schemas.microsoft.com/office/drawing/2014/main" id="{787DB93E-2D31-10E2-696F-800A875A8CF9}"/>
                      </a:ext>
                    </a:extLst>
                  </p:cNvPr>
                  <p:cNvSpPr>
                    <a:spLocks/>
                  </p:cNvSpPr>
                  <p:nvPr/>
                </p:nvSpPr>
                <p:spPr bwMode="auto">
                  <a:xfrm>
                    <a:off x="7187108" y="3454157"/>
                    <a:ext cx="8354" cy="10110"/>
                  </a:xfrm>
                  <a:custGeom>
                    <a:avLst/>
                    <a:gdLst>
                      <a:gd name="T0" fmla="*/ 2 w 6"/>
                      <a:gd name="T1" fmla="*/ 8 h 8"/>
                      <a:gd name="T2" fmla="*/ 6 w 6"/>
                      <a:gd name="T3" fmla="*/ 4 h 8"/>
                      <a:gd name="T4" fmla="*/ 0 w 6"/>
                      <a:gd name="T5" fmla="*/ 0 h 8"/>
                      <a:gd name="T6" fmla="*/ 2 w 6"/>
                      <a:gd name="T7" fmla="*/ 8 h 8"/>
                    </a:gdLst>
                    <a:ahLst/>
                    <a:cxnLst>
                      <a:cxn ang="0">
                        <a:pos x="T0" y="T1"/>
                      </a:cxn>
                      <a:cxn ang="0">
                        <a:pos x="T2" y="T3"/>
                      </a:cxn>
                      <a:cxn ang="0">
                        <a:pos x="T4" y="T5"/>
                      </a:cxn>
                      <a:cxn ang="0">
                        <a:pos x="T6" y="T7"/>
                      </a:cxn>
                    </a:cxnLst>
                    <a:rect l="0" t="0" r="r" b="b"/>
                    <a:pathLst>
                      <a:path w="6" h="8">
                        <a:moveTo>
                          <a:pt x="2" y="8"/>
                        </a:moveTo>
                        <a:lnTo>
                          <a:pt x="6" y="4"/>
                        </a:lnTo>
                        <a:lnTo>
                          <a:pt x="0" y="0"/>
                        </a:lnTo>
                        <a:lnTo>
                          <a:pt x="2" y="8"/>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00" name="Freeform 151">
                    <a:extLst>
                      <a:ext uri="{FF2B5EF4-FFF2-40B4-BE49-F238E27FC236}">
                        <a16:creationId xmlns:a16="http://schemas.microsoft.com/office/drawing/2014/main" id="{0E068E61-3172-C222-F0C1-A0B9C135F2B3}"/>
                      </a:ext>
                    </a:extLst>
                  </p:cNvPr>
                  <p:cNvSpPr>
                    <a:spLocks/>
                  </p:cNvSpPr>
                  <p:nvPr/>
                </p:nvSpPr>
                <p:spPr bwMode="auto">
                  <a:xfrm>
                    <a:off x="7195462" y="3444046"/>
                    <a:ext cx="9746" cy="17694"/>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01" name="Freeform 152">
                    <a:extLst>
                      <a:ext uri="{FF2B5EF4-FFF2-40B4-BE49-F238E27FC236}">
                        <a16:creationId xmlns:a16="http://schemas.microsoft.com/office/drawing/2014/main" id="{BDFEAED1-FEFC-F530-5C70-B8D77A32DF3B}"/>
                      </a:ext>
                    </a:extLst>
                  </p:cNvPr>
                  <p:cNvSpPr>
                    <a:spLocks/>
                  </p:cNvSpPr>
                  <p:nvPr/>
                </p:nvSpPr>
                <p:spPr bwMode="auto">
                  <a:xfrm>
                    <a:off x="7195462" y="3444046"/>
                    <a:ext cx="9746" cy="17694"/>
                  </a:xfrm>
                  <a:custGeom>
                    <a:avLst/>
                    <a:gdLst>
                      <a:gd name="T0" fmla="*/ 7 w 7"/>
                      <a:gd name="T1" fmla="*/ 0 h 14"/>
                      <a:gd name="T2" fmla="*/ 5 w 7"/>
                      <a:gd name="T3" fmla="*/ 6 h 14"/>
                      <a:gd name="T4" fmla="*/ 0 w 7"/>
                      <a:gd name="T5" fmla="*/ 12 h 14"/>
                      <a:gd name="T6" fmla="*/ 5 w 7"/>
                      <a:gd name="T7" fmla="*/ 14 h 14"/>
                      <a:gd name="T8" fmla="*/ 7 w 7"/>
                      <a:gd name="T9" fmla="*/ 8 h 14"/>
                      <a:gd name="T10" fmla="*/ 7 w 7"/>
                      <a:gd name="T11" fmla="*/ 0 h 14"/>
                    </a:gdLst>
                    <a:ahLst/>
                    <a:cxnLst>
                      <a:cxn ang="0">
                        <a:pos x="T0" y="T1"/>
                      </a:cxn>
                      <a:cxn ang="0">
                        <a:pos x="T2" y="T3"/>
                      </a:cxn>
                      <a:cxn ang="0">
                        <a:pos x="T4" y="T5"/>
                      </a:cxn>
                      <a:cxn ang="0">
                        <a:pos x="T6" y="T7"/>
                      </a:cxn>
                      <a:cxn ang="0">
                        <a:pos x="T8" y="T9"/>
                      </a:cxn>
                      <a:cxn ang="0">
                        <a:pos x="T10" y="T11"/>
                      </a:cxn>
                    </a:cxnLst>
                    <a:rect l="0" t="0" r="r" b="b"/>
                    <a:pathLst>
                      <a:path w="7" h="14">
                        <a:moveTo>
                          <a:pt x="7" y="0"/>
                        </a:moveTo>
                        <a:lnTo>
                          <a:pt x="5" y="6"/>
                        </a:lnTo>
                        <a:lnTo>
                          <a:pt x="0" y="12"/>
                        </a:lnTo>
                        <a:lnTo>
                          <a:pt x="5" y="14"/>
                        </a:lnTo>
                        <a:lnTo>
                          <a:pt x="7" y="8"/>
                        </a:lnTo>
                        <a:lnTo>
                          <a:pt x="7" y="0"/>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02" name="Freeform 153">
                    <a:extLst>
                      <a:ext uri="{FF2B5EF4-FFF2-40B4-BE49-F238E27FC236}">
                        <a16:creationId xmlns:a16="http://schemas.microsoft.com/office/drawing/2014/main" id="{8B9BB15A-F06F-EC9E-6987-FD791C879231}"/>
                      </a:ext>
                    </a:extLst>
                  </p:cNvPr>
                  <p:cNvSpPr>
                    <a:spLocks/>
                  </p:cNvSpPr>
                  <p:nvPr/>
                </p:nvSpPr>
                <p:spPr bwMode="auto">
                  <a:xfrm>
                    <a:off x="7202422" y="3461741"/>
                    <a:ext cx="13923" cy="27804"/>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sp>
                <p:nvSpPr>
                  <p:cNvPr id="1103" name="Freeform 154">
                    <a:extLst>
                      <a:ext uri="{FF2B5EF4-FFF2-40B4-BE49-F238E27FC236}">
                        <a16:creationId xmlns:a16="http://schemas.microsoft.com/office/drawing/2014/main" id="{E8AFC212-4329-26D5-9636-94A517C4D446}"/>
                      </a:ext>
                    </a:extLst>
                  </p:cNvPr>
                  <p:cNvSpPr>
                    <a:spLocks/>
                  </p:cNvSpPr>
                  <p:nvPr/>
                </p:nvSpPr>
                <p:spPr bwMode="auto">
                  <a:xfrm>
                    <a:off x="7202422" y="3461741"/>
                    <a:ext cx="13923" cy="27804"/>
                  </a:xfrm>
                  <a:custGeom>
                    <a:avLst/>
                    <a:gdLst>
                      <a:gd name="T0" fmla="*/ 6 w 10"/>
                      <a:gd name="T1" fmla="*/ 2 h 22"/>
                      <a:gd name="T2" fmla="*/ 0 w 10"/>
                      <a:gd name="T3" fmla="*/ 0 h 22"/>
                      <a:gd name="T4" fmla="*/ 2 w 10"/>
                      <a:gd name="T5" fmla="*/ 15 h 22"/>
                      <a:gd name="T6" fmla="*/ 6 w 10"/>
                      <a:gd name="T7" fmla="*/ 22 h 22"/>
                      <a:gd name="T8" fmla="*/ 10 w 10"/>
                      <a:gd name="T9" fmla="*/ 17 h 22"/>
                      <a:gd name="T10" fmla="*/ 10 w 10"/>
                      <a:gd name="T11" fmla="*/ 13 h 22"/>
                      <a:gd name="T12" fmla="*/ 6 w 10"/>
                      <a:gd name="T13" fmla="*/ 2 h 22"/>
                    </a:gdLst>
                    <a:ahLst/>
                    <a:cxnLst>
                      <a:cxn ang="0">
                        <a:pos x="T0" y="T1"/>
                      </a:cxn>
                      <a:cxn ang="0">
                        <a:pos x="T2" y="T3"/>
                      </a:cxn>
                      <a:cxn ang="0">
                        <a:pos x="T4" y="T5"/>
                      </a:cxn>
                      <a:cxn ang="0">
                        <a:pos x="T6" y="T7"/>
                      </a:cxn>
                      <a:cxn ang="0">
                        <a:pos x="T8" y="T9"/>
                      </a:cxn>
                      <a:cxn ang="0">
                        <a:pos x="T10" y="T11"/>
                      </a:cxn>
                      <a:cxn ang="0">
                        <a:pos x="T12" y="T13"/>
                      </a:cxn>
                    </a:cxnLst>
                    <a:rect l="0" t="0" r="r" b="b"/>
                    <a:pathLst>
                      <a:path w="10" h="22">
                        <a:moveTo>
                          <a:pt x="6" y="2"/>
                        </a:moveTo>
                        <a:lnTo>
                          <a:pt x="0" y="0"/>
                        </a:lnTo>
                        <a:lnTo>
                          <a:pt x="2" y="15"/>
                        </a:lnTo>
                        <a:lnTo>
                          <a:pt x="6" y="22"/>
                        </a:lnTo>
                        <a:lnTo>
                          <a:pt x="10" y="17"/>
                        </a:lnTo>
                        <a:lnTo>
                          <a:pt x="10" y="13"/>
                        </a:lnTo>
                        <a:lnTo>
                          <a:pt x="6" y="2"/>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sp>
              <p:nvSpPr>
                <p:cNvPr id="1097" name="Freeform 44">
                  <a:extLst>
                    <a:ext uri="{FF2B5EF4-FFF2-40B4-BE49-F238E27FC236}">
                      <a16:creationId xmlns:a16="http://schemas.microsoft.com/office/drawing/2014/main" id="{C9A735F5-BE8A-F1AE-7F90-F9088B52CABA}"/>
                    </a:ext>
                  </a:extLst>
                </p:cNvPr>
                <p:cNvSpPr>
                  <a:spLocks/>
                </p:cNvSpPr>
                <p:nvPr/>
              </p:nvSpPr>
              <p:spPr bwMode="auto">
                <a:xfrm rot="335592">
                  <a:off x="236479" y="2653551"/>
                  <a:ext cx="70546" cy="45719"/>
                </a:xfrm>
                <a:custGeom>
                  <a:avLst/>
                  <a:gdLst>
                    <a:gd name="T0" fmla="*/ 28 w 38"/>
                    <a:gd name="T1" fmla="*/ 7 h 30"/>
                    <a:gd name="T2" fmla="*/ 15 w 38"/>
                    <a:gd name="T3" fmla="*/ 15 h 30"/>
                    <a:gd name="T4" fmla="*/ 10 w 38"/>
                    <a:gd name="T5" fmla="*/ 20 h 30"/>
                    <a:gd name="T6" fmla="*/ 2 w 38"/>
                    <a:gd name="T7" fmla="*/ 22 h 30"/>
                    <a:gd name="T8" fmla="*/ 0 w 38"/>
                    <a:gd name="T9" fmla="*/ 22 h 30"/>
                    <a:gd name="T10" fmla="*/ 2 w 38"/>
                    <a:gd name="T11" fmla="*/ 30 h 30"/>
                    <a:gd name="T12" fmla="*/ 23 w 38"/>
                    <a:gd name="T13" fmla="*/ 15 h 30"/>
                    <a:gd name="T14" fmla="*/ 36 w 38"/>
                    <a:gd name="T15" fmla="*/ 7 h 30"/>
                    <a:gd name="T16" fmla="*/ 38 w 38"/>
                    <a:gd name="T17" fmla="*/ 1 h 30"/>
                    <a:gd name="T18" fmla="*/ 36 w 38"/>
                    <a:gd name="T19" fmla="*/ 0 h 30"/>
                    <a:gd name="T20" fmla="*/ 28 w 38"/>
                    <a:gd name="T21"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30">
                      <a:moveTo>
                        <a:pt x="28" y="7"/>
                      </a:moveTo>
                      <a:lnTo>
                        <a:pt x="15" y="15"/>
                      </a:lnTo>
                      <a:lnTo>
                        <a:pt x="10" y="20"/>
                      </a:lnTo>
                      <a:lnTo>
                        <a:pt x="2" y="22"/>
                      </a:lnTo>
                      <a:lnTo>
                        <a:pt x="0" y="22"/>
                      </a:lnTo>
                      <a:lnTo>
                        <a:pt x="2" y="30"/>
                      </a:lnTo>
                      <a:lnTo>
                        <a:pt x="23" y="15"/>
                      </a:lnTo>
                      <a:lnTo>
                        <a:pt x="36" y="7"/>
                      </a:lnTo>
                      <a:lnTo>
                        <a:pt x="38" y="1"/>
                      </a:lnTo>
                      <a:lnTo>
                        <a:pt x="36" y="0"/>
                      </a:lnTo>
                      <a:lnTo>
                        <a:pt x="28" y="7"/>
                      </a:lnTo>
                      <a:close/>
                    </a:path>
                  </a:pathLst>
                </a:custGeom>
                <a:grpFill/>
                <a:ln w="6350" cap="rnd">
                  <a:solidFill>
                    <a:schemeClr val="bg1"/>
                  </a:solidFill>
                </a:ln>
              </p:spPr>
              <p:txBody>
                <a:bodyPr vert="horz" wrap="square" lIns="68580" tIns="34290" rIns="68580" bIns="34290" numCol="1" anchor="t" anchorCtr="0" compatLnSpc="1">
                  <a:prstTxWarp prst="textNoShape">
                    <a:avLst/>
                  </a:prstTxWarp>
                </a:bodyPr>
                <a:lstStyle/>
                <a:p>
                  <a:endParaRPr lang="en-US" sz="1350"/>
                </a:p>
              </p:txBody>
            </p:sp>
          </p:grpSp>
        </p:grpSp>
      </p:grpSp>
      <p:sp>
        <p:nvSpPr>
          <p:cNvPr id="1198" name="TextBox 1197">
            <a:extLst>
              <a:ext uri="{FF2B5EF4-FFF2-40B4-BE49-F238E27FC236}">
                <a16:creationId xmlns:a16="http://schemas.microsoft.com/office/drawing/2014/main" id="{B77DDA26-22A5-7ED5-2D52-3F86D84B347F}"/>
              </a:ext>
            </a:extLst>
          </p:cNvPr>
          <p:cNvSpPr txBox="1"/>
          <p:nvPr/>
        </p:nvSpPr>
        <p:spPr>
          <a:xfrm>
            <a:off x="8688411" y="1794296"/>
            <a:ext cx="868107" cy="430887"/>
          </a:xfrm>
          <a:prstGeom prst="rect">
            <a:avLst/>
          </a:prstGeom>
          <a:noFill/>
          <a:effectLst/>
        </p:spPr>
        <p:txBody>
          <a:bodyPr wrap="square" rtlCol="0" anchor="ctr" anchorCtr="0">
            <a:spAutoFit/>
          </a:bodyPr>
          <a:lstStyle/>
          <a:p>
            <a:pPr algn="ctr" fontAlgn="ctr"/>
            <a:r>
              <a:rPr lang="en-US" sz="1100" b="1" i="0" u="none" strike="noStrike" kern="1200">
                <a:solidFill>
                  <a:schemeClr val="bg1"/>
                </a:solidFill>
                <a:effectLst/>
                <a:latin typeface="Arial" panose="020B0604020202020204" pitchFamily="34" charset="0"/>
              </a:rPr>
              <a:t>BAILEY SESSA</a:t>
            </a:r>
          </a:p>
        </p:txBody>
      </p:sp>
      <p:sp>
        <p:nvSpPr>
          <p:cNvPr id="1199" name="TextBox 1198">
            <a:extLst>
              <a:ext uri="{FF2B5EF4-FFF2-40B4-BE49-F238E27FC236}">
                <a16:creationId xmlns:a16="http://schemas.microsoft.com/office/drawing/2014/main" id="{851A6D4F-BBE2-1D3F-12C0-45D66E643970}"/>
              </a:ext>
            </a:extLst>
          </p:cNvPr>
          <p:cNvSpPr txBox="1"/>
          <p:nvPr/>
        </p:nvSpPr>
        <p:spPr>
          <a:xfrm>
            <a:off x="8640864" y="6015261"/>
            <a:ext cx="963200" cy="430887"/>
          </a:xfrm>
          <a:prstGeom prst="rect">
            <a:avLst/>
          </a:prstGeom>
          <a:noFill/>
          <a:effectLst/>
        </p:spPr>
        <p:txBody>
          <a:bodyPr wrap="square" rtlCol="0" anchor="ctr" anchorCtr="0">
            <a:spAutoFit/>
          </a:bodyPr>
          <a:lstStyle/>
          <a:p>
            <a:pPr marL="0" algn="ctr" rtl="0" eaLnBrk="1" fontAlgn="ctr" latinLnBrk="0" hangingPunct="1"/>
            <a:r>
              <a:rPr lang="en-US" sz="1100" b="1" i="0" u="none" strike="noStrike" kern="1200">
                <a:solidFill>
                  <a:schemeClr val="bg1"/>
                </a:solidFill>
                <a:effectLst/>
                <a:latin typeface="Arial" panose="020B0604020202020204" pitchFamily="34" charset="0"/>
              </a:rPr>
              <a:t>TROY CANEER</a:t>
            </a:r>
          </a:p>
        </p:txBody>
      </p:sp>
      <p:sp>
        <p:nvSpPr>
          <p:cNvPr id="1200" name="TextBox 1199">
            <a:extLst>
              <a:ext uri="{FF2B5EF4-FFF2-40B4-BE49-F238E27FC236}">
                <a16:creationId xmlns:a16="http://schemas.microsoft.com/office/drawing/2014/main" id="{A870387C-327D-8A2B-F4B6-A4E0D57EDB20}"/>
              </a:ext>
            </a:extLst>
          </p:cNvPr>
          <p:cNvSpPr txBox="1"/>
          <p:nvPr/>
        </p:nvSpPr>
        <p:spPr>
          <a:xfrm>
            <a:off x="8640864" y="2813410"/>
            <a:ext cx="963200" cy="430887"/>
          </a:xfrm>
          <a:prstGeom prst="rect">
            <a:avLst/>
          </a:prstGeom>
          <a:noFill/>
          <a:effectLst/>
        </p:spPr>
        <p:txBody>
          <a:bodyPr wrap="square" rtlCol="0" anchor="ctr" anchorCtr="0">
            <a:spAutoFit/>
          </a:bodyPr>
          <a:lstStyle/>
          <a:p>
            <a:pPr algn="ctr" fontAlgn="ctr"/>
            <a:r>
              <a:rPr lang="en-US" sz="1100" b="1" i="0" u="none" strike="noStrike" kern="1200">
                <a:solidFill>
                  <a:schemeClr val="bg1"/>
                </a:solidFill>
                <a:effectLst/>
                <a:latin typeface="Arial" panose="020B0604020202020204" pitchFamily="34" charset="0"/>
              </a:rPr>
              <a:t>DAVID GOODEN</a:t>
            </a:r>
          </a:p>
        </p:txBody>
      </p:sp>
      <p:sp>
        <p:nvSpPr>
          <p:cNvPr id="1201" name="TextBox 1200">
            <a:extLst>
              <a:ext uri="{FF2B5EF4-FFF2-40B4-BE49-F238E27FC236}">
                <a16:creationId xmlns:a16="http://schemas.microsoft.com/office/drawing/2014/main" id="{8C814D73-3385-790C-074B-FF4AA17E9E32}"/>
              </a:ext>
            </a:extLst>
          </p:cNvPr>
          <p:cNvSpPr txBox="1"/>
          <p:nvPr/>
        </p:nvSpPr>
        <p:spPr>
          <a:xfrm>
            <a:off x="8640864" y="3838982"/>
            <a:ext cx="963200" cy="430887"/>
          </a:xfrm>
          <a:prstGeom prst="rect">
            <a:avLst/>
          </a:prstGeom>
          <a:noFill/>
          <a:effectLst/>
        </p:spPr>
        <p:txBody>
          <a:bodyPr wrap="square" rtlCol="0" anchor="ctr" anchorCtr="0">
            <a:spAutoFit/>
          </a:bodyPr>
          <a:lstStyle/>
          <a:p>
            <a:pPr algn="ctr" fontAlgn="ctr"/>
            <a:r>
              <a:rPr lang="en-US" sz="1100" b="1" i="0" u="none" strike="noStrike" kern="1200">
                <a:solidFill>
                  <a:schemeClr val="bg1"/>
                </a:solidFill>
                <a:effectLst/>
                <a:latin typeface="Arial" panose="020B0604020202020204" pitchFamily="34" charset="0"/>
              </a:rPr>
              <a:t>DREW IRELAND</a:t>
            </a:r>
          </a:p>
        </p:txBody>
      </p:sp>
      <p:sp>
        <p:nvSpPr>
          <p:cNvPr id="1202" name="TextBox 1201">
            <a:extLst>
              <a:ext uri="{FF2B5EF4-FFF2-40B4-BE49-F238E27FC236}">
                <a16:creationId xmlns:a16="http://schemas.microsoft.com/office/drawing/2014/main" id="{55B5B42C-8C68-8565-077A-64B0A0827407}"/>
              </a:ext>
            </a:extLst>
          </p:cNvPr>
          <p:cNvSpPr txBox="1"/>
          <p:nvPr/>
        </p:nvSpPr>
        <p:spPr>
          <a:xfrm>
            <a:off x="8640864" y="4720559"/>
            <a:ext cx="963200" cy="430887"/>
          </a:xfrm>
          <a:prstGeom prst="rect">
            <a:avLst/>
          </a:prstGeom>
          <a:noFill/>
          <a:effectLst/>
        </p:spPr>
        <p:txBody>
          <a:bodyPr wrap="square" rtlCol="0" anchor="ctr" anchorCtr="0">
            <a:spAutoFit/>
          </a:bodyPr>
          <a:lstStyle/>
          <a:p>
            <a:pPr algn="ctr" fontAlgn="ctr"/>
            <a:r>
              <a:rPr lang="en-US" sz="1100" b="1" i="0" u="none" strike="noStrike" kern="1200">
                <a:solidFill>
                  <a:schemeClr val="bg1"/>
                </a:solidFill>
                <a:effectLst/>
                <a:latin typeface="Arial" panose="020B0604020202020204" pitchFamily="34" charset="0"/>
              </a:rPr>
              <a:t>ED </a:t>
            </a:r>
            <a:br>
              <a:rPr lang="en-US" sz="1100" b="1" i="0" u="none" strike="noStrike" kern="1200">
                <a:solidFill>
                  <a:schemeClr val="bg1"/>
                </a:solidFill>
                <a:effectLst/>
                <a:latin typeface="Arial" panose="020B0604020202020204" pitchFamily="34" charset="0"/>
              </a:rPr>
            </a:br>
            <a:r>
              <a:rPr lang="en-US" sz="1100" b="1" i="0" u="none" strike="noStrike" kern="1200">
                <a:solidFill>
                  <a:schemeClr val="bg1"/>
                </a:solidFill>
                <a:effectLst/>
                <a:latin typeface="Arial" panose="020B0604020202020204" pitchFamily="34" charset="0"/>
              </a:rPr>
              <a:t>KURLEY</a:t>
            </a:r>
          </a:p>
        </p:txBody>
      </p:sp>
      <p:sp>
        <p:nvSpPr>
          <p:cNvPr id="1203" name="TextBox 1202">
            <a:extLst>
              <a:ext uri="{FF2B5EF4-FFF2-40B4-BE49-F238E27FC236}">
                <a16:creationId xmlns:a16="http://schemas.microsoft.com/office/drawing/2014/main" id="{D077BB57-5404-464D-7D18-3423CB8BD5CB}"/>
              </a:ext>
            </a:extLst>
          </p:cNvPr>
          <p:cNvSpPr txBox="1"/>
          <p:nvPr/>
        </p:nvSpPr>
        <p:spPr>
          <a:xfrm>
            <a:off x="8671477" y="5308527"/>
            <a:ext cx="963200" cy="430887"/>
          </a:xfrm>
          <a:prstGeom prst="rect">
            <a:avLst/>
          </a:prstGeom>
          <a:noFill/>
          <a:effectLst/>
        </p:spPr>
        <p:txBody>
          <a:bodyPr wrap="square" rtlCol="0" anchor="ctr" anchorCtr="0">
            <a:spAutoFit/>
          </a:bodyPr>
          <a:lstStyle/>
          <a:p>
            <a:pPr algn="ctr" fontAlgn="ctr"/>
            <a:r>
              <a:rPr lang="en-US" sz="1100" b="1" i="0" u="none" strike="noStrike" kern="1200">
                <a:solidFill>
                  <a:schemeClr val="bg1"/>
                </a:solidFill>
                <a:effectLst/>
                <a:latin typeface="Arial" panose="020B0604020202020204" pitchFamily="34" charset="0"/>
              </a:rPr>
              <a:t>KATIE HOFFMAN</a:t>
            </a:r>
          </a:p>
        </p:txBody>
      </p:sp>
      <p:sp>
        <p:nvSpPr>
          <p:cNvPr id="1204" name="TextBox 1203">
            <a:extLst>
              <a:ext uri="{FF2B5EF4-FFF2-40B4-BE49-F238E27FC236}">
                <a16:creationId xmlns:a16="http://schemas.microsoft.com/office/drawing/2014/main" id="{968D322D-1C16-E5BB-0E77-A38D44C2D0B7}"/>
              </a:ext>
            </a:extLst>
          </p:cNvPr>
          <p:cNvSpPr txBox="1"/>
          <p:nvPr/>
        </p:nvSpPr>
        <p:spPr>
          <a:xfrm>
            <a:off x="9747418" y="1458485"/>
            <a:ext cx="1854542" cy="1107996"/>
          </a:xfrm>
          <a:prstGeom prst="rect">
            <a:avLst/>
          </a:prstGeom>
          <a:noFill/>
        </p:spPr>
        <p:txBody>
          <a:bodyPr wrap="square" rtlCol="0">
            <a:spAutoFit/>
          </a:bodyPr>
          <a:lstStyle/>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Banner Health</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AZ)</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IPC Group Purchasing</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IL)</a:t>
            </a:r>
            <a:endParaRPr lang="en-US" sz="1100" b="0" i="0" u="none" strike="noStrike">
              <a:effectLst/>
              <a:latin typeface="Calibri" panose="020F0502020204030204" pitchFamily="34" charset="0"/>
              <a:cs typeface="Calibri" panose="020F0502020204030204" pitchFamily="34" charset="0"/>
            </a:endParaRPr>
          </a:p>
          <a:p>
            <a:pPr fontAlgn="ctr"/>
            <a:r>
              <a:rPr lang="en-US" sz="1100" b="0" i="0" u="none" strike="noStrike" kern="1200">
                <a:effectLst/>
                <a:latin typeface="Calibri" panose="020F0502020204030204" pitchFamily="34" charset="0"/>
                <a:cs typeface="Calibri" panose="020F0502020204030204" pitchFamily="34" charset="0"/>
              </a:rPr>
              <a:t>OSF</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IL)</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PeaceHealth (WA)</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St. Luke’s</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PA)</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Sinai Health (IL)</a:t>
            </a:r>
            <a:endParaRPr lang="en-US" sz="1100" b="0" i="0" u="none" strike="noStrike">
              <a:effectLst/>
              <a:latin typeface="Calibri" panose="020F0502020204030204" pitchFamily="34" charset="0"/>
              <a:cs typeface="Calibri" panose="020F0502020204030204" pitchFamily="34" charset="0"/>
            </a:endParaRPr>
          </a:p>
        </p:txBody>
      </p:sp>
      <p:sp>
        <p:nvSpPr>
          <p:cNvPr id="1205" name="TextBox 1204">
            <a:extLst>
              <a:ext uri="{FF2B5EF4-FFF2-40B4-BE49-F238E27FC236}">
                <a16:creationId xmlns:a16="http://schemas.microsoft.com/office/drawing/2014/main" id="{C97A4467-F9FA-C4BC-C99A-07EDD88564E1}"/>
              </a:ext>
            </a:extLst>
          </p:cNvPr>
          <p:cNvSpPr txBox="1"/>
          <p:nvPr/>
        </p:nvSpPr>
        <p:spPr>
          <a:xfrm>
            <a:off x="9747418" y="5843081"/>
            <a:ext cx="2057690" cy="938719"/>
          </a:xfrm>
          <a:prstGeom prst="rect">
            <a:avLst/>
          </a:prstGeom>
          <a:noFill/>
        </p:spPr>
        <p:txBody>
          <a:bodyPr wrap="square" rtlCol="0">
            <a:spAutoFit/>
          </a:bodyPr>
          <a:lstStyle/>
          <a:p>
            <a:pPr fontAlgn="ctr"/>
            <a:r>
              <a:rPr lang="en-US" sz="1100" b="0" i="0" u="none" strike="noStrike" kern="1200">
                <a:effectLst/>
                <a:latin typeface="Calibri" panose="020F0502020204030204" pitchFamily="34" charset="0"/>
                <a:cs typeface="Calibri" panose="020F0502020204030204" pitchFamily="34" charset="0"/>
              </a:rPr>
              <a:t>Alliant</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KY)</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CNECT</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CA)</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HPS</a:t>
            </a:r>
            <a:r>
              <a:rPr lang="en-US" sz="1100">
                <a:latin typeface="Calibri" panose="020F0502020204030204" pitchFamily="34" charset="0"/>
                <a:cs typeface="Calibri" panose="020F0502020204030204" pitchFamily="34" charset="0"/>
              </a:rPr>
              <a:t> (GA</a:t>
            </a:r>
            <a:r>
              <a:rPr lang="en-US" sz="1100" b="0" i="0" u="none" strike="noStrike" kern="1200">
                <a:effectLst/>
                <a:latin typeface="Calibri" panose="020F0502020204030204" pitchFamily="34" charset="0"/>
                <a:cs typeface="Calibri" panose="020F0502020204030204" pitchFamily="34" charset="0"/>
              </a:rPr>
              <a:t>)</a:t>
            </a:r>
          </a:p>
          <a:p>
            <a:pPr fontAlgn="ctr"/>
            <a:r>
              <a:rPr lang="en-US" sz="1100" b="0" i="0" u="none" strike="noStrike" kern="1200">
                <a:effectLst/>
                <a:latin typeface="Calibri" panose="020F0502020204030204" pitchFamily="34" charset="0"/>
                <a:cs typeface="Calibri" panose="020F0502020204030204" pitchFamily="34" charset="0"/>
              </a:rPr>
              <a:t>Pandion</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NY)</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endParaRPr lang="en-US" sz="1100" b="0" i="0" u="none" strike="noStrike">
              <a:effectLst/>
              <a:latin typeface="Calibri" panose="020F0502020204030204" pitchFamily="34" charset="0"/>
              <a:cs typeface="Calibri" panose="020F0502020204030204" pitchFamily="34" charset="0"/>
            </a:endParaRPr>
          </a:p>
        </p:txBody>
      </p:sp>
      <p:sp>
        <p:nvSpPr>
          <p:cNvPr id="1206" name="TextBox 1205">
            <a:extLst>
              <a:ext uri="{FF2B5EF4-FFF2-40B4-BE49-F238E27FC236}">
                <a16:creationId xmlns:a16="http://schemas.microsoft.com/office/drawing/2014/main" id="{24B0AE81-9FA0-EA34-E170-457CFD831605}"/>
              </a:ext>
            </a:extLst>
          </p:cNvPr>
          <p:cNvSpPr txBox="1"/>
          <p:nvPr/>
        </p:nvSpPr>
        <p:spPr>
          <a:xfrm>
            <a:off x="9747418" y="2554118"/>
            <a:ext cx="2057690" cy="938719"/>
          </a:xfrm>
          <a:prstGeom prst="rect">
            <a:avLst/>
          </a:prstGeom>
          <a:noFill/>
        </p:spPr>
        <p:txBody>
          <a:bodyPr wrap="square" rtlCol="0">
            <a:spAutoFit/>
          </a:bodyPr>
          <a:lstStyle/>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Avera PACE (SD)</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Advent Health (FL)</a:t>
            </a:r>
            <a:endParaRPr lang="en-US" sz="1100" b="0" i="0" u="none" strike="noStrike">
              <a:effectLst/>
              <a:latin typeface="Calibri" panose="020F0502020204030204" pitchFamily="34" charset="0"/>
              <a:cs typeface="Calibri" panose="020F0502020204030204" pitchFamily="34" charset="0"/>
            </a:endParaRPr>
          </a:p>
          <a:p>
            <a:pPr fontAlgn="ctr"/>
            <a:r>
              <a:rPr lang="en-US" sz="1100" b="0" i="0" u="none" strike="noStrike" kern="1200">
                <a:effectLst/>
                <a:latin typeface="Calibri" panose="020F0502020204030204" pitchFamily="34" charset="0"/>
                <a:cs typeface="Calibri" panose="020F0502020204030204" pitchFamily="34" charset="0"/>
              </a:rPr>
              <a:t>FPN</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MN)</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HPC</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MN)</a:t>
            </a:r>
          </a:p>
          <a:p>
            <a:pPr fontAlgn="ctr"/>
            <a:r>
              <a:rPr lang="en-US" sz="1100" b="0" i="0" u="none" strike="noStrike" kern="1200">
                <a:effectLst/>
                <a:latin typeface="Calibri" panose="020F0502020204030204" pitchFamily="34" charset="0"/>
                <a:cs typeface="Calibri" panose="020F0502020204030204" pitchFamily="34" charset="0"/>
              </a:rPr>
              <a:t>THR/OnHand</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TX)</a:t>
            </a:r>
            <a:endParaRPr lang="en-US" sz="1100" b="0" i="0" u="none" strike="noStrike">
              <a:effectLst/>
              <a:latin typeface="Calibri" panose="020F0502020204030204" pitchFamily="34" charset="0"/>
              <a:cs typeface="Calibri" panose="020F0502020204030204" pitchFamily="34" charset="0"/>
            </a:endParaRPr>
          </a:p>
        </p:txBody>
      </p:sp>
      <p:sp>
        <p:nvSpPr>
          <p:cNvPr id="1207" name="TextBox 1206">
            <a:extLst>
              <a:ext uri="{FF2B5EF4-FFF2-40B4-BE49-F238E27FC236}">
                <a16:creationId xmlns:a16="http://schemas.microsoft.com/office/drawing/2014/main" id="{1CC8DFAC-AC79-DF46-E3AF-7B56C9826213}"/>
              </a:ext>
            </a:extLst>
          </p:cNvPr>
          <p:cNvSpPr txBox="1"/>
          <p:nvPr/>
        </p:nvSpPr>
        <p:spPr>
          <a:xfrm>
            <a:off x="9747417" y="3480881"/>
            <a:ext cx="2466995" cy="1107996"/>
          </a:xfrm>
          <a:prstGeom prst="rect">
            <a:avLst/>
          </a:prstGeom>
          <a:noFill/>
        </p:spPr>
        <p:txBody>
          <a:bodyPr wrap="square" rtlCol="0">
            <a:spAutoFit/>
          </a:bodyPr>
          <a:lstStyle/>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Health Enterprises Cooperative</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IA)</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Prairie Health Ventures </a:t>
            </a:r>
            <a:r>
              <a:rPr lang="en-US" sz="1100">
                <a:latin typeface="Calibri" panose="020F0502020204030204" pitchFamily="34" charset="0"/>
                <a:cs typeface="Calibri" panose="020F0502020204030204" pitchFamily="34" charset="0"/>
              </a:rPr>
              <a:t>(</a:t>
            </a:r>
            <a:r>
              <a:rPr lang="en-US" sz="1100" b="0" i="0" u="none" strike="noStrike" kern="1200">
                <a:effectLst/>
                <a:latin typeface="Calibri" panose="020F0502020204030204" pitchFamily="34" charset="0"/>
                <a:cs typeface="Calibri" panose="020F0502020204030204" pitchFamily="34" charset="0"/>
              </a:rPr>
              <a:t>NE)</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ShareSource</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MD)</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err="1">
                <a:effectLst/>
                <a:latin typeface="Calibri" panose="020F0502020204030204" pitchFamily="34" charset="0"/>
                <a:cs typeface="Calibri" panose="020F0502020204030204" pitchFamily="34" charset="0"/>
              </a:rPr>
              <a:t>Savvik</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MN)</a:t>
            </a:r>
          </a:p>
          <a:p>
            <a:pPr fontAlgn="ctr"/>
            <a:r>
              <a:rPr lang="en-US" sz="1100" b="0" i="0" u="none" strike="noStrike" kern="1200">
                <a:effectLst/>
                <a:latin typeface="Calibri" panose="020F0502020204030204" pitchFamily="34" charset="0"/>
                <a:cs typeface="Calibri" panose="020F0502020204030204" pitchFamily="34" charset="0"/>
              </a:rPr>
              <a:t>UISS</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NY)</a:t>
            </a:r>
          </a:p>
          <a:p>
            <a:pPr fontAlgn="ctr"/>
            <a:r>
              <a:rPr lang="en-US" sz="1100" b="0" i="0" u="none" strike="noStrike" kern="1200">
                <a:effectLst/>
                <a:latin typeface="Calibri" panose="020F0502020204030204" pitchFamily="34" charset="0"/>
                <a:cs typeface="Calibri" panose="020F0502020204030204" pitchFamily="34" charset="0"/>
              </a:rPr>
              <a:t>Yankee Alliance </a:t>
            </a:r>
            <a:r>
              <a:rPr lang="en-US" sz="1100">
                <a:latin typeface="Calibri" panose="020F0502020204030204" pitchFamily="34" charset="0"/>
                <a:cs typeface="Calibri" panose="020F0502020204030204" pitchFamily="34" charset="0"/>
              </a:rPr>
              <a:t>(</a:t>
            </a:r>
            <a:r>
              <a:rPr lang="en-US" sz="1100" b="0" i="0" u="none" strike="noStrike" kern="1200">
                <a:effectLst/>
                <a:latin typeface="Calibri" panose="020F0502020204030204" pitchFamily="34" charset="0"/>
                <a:cs typeface="Calibri" panose="020F0502020204030204" pitchFamily="34" charset="0"/>
              </a:rPr>
              <a:t>MA)</a:t>
            </a:r>
            <a:endParaRPr lang="en-US" sz="1100" b="0" i="0" u="none" strike="noStrike">
              <a:effectLst/>
              <a:latin typeface="Calibri" panose="020F0502020204030204" pitchFamily="34" charset="0"/>
              <a:cs typeface="Calibri" panose="020F0502020204030204" pitchFamily="34" charset="0"/>
            </a:endParaRPr>
          </a:p>
        </p:txBody>
      </p:sp>
      <p:sp>
        <p:nvSpPr>
          <p:cNvPr id="1208" name="TextBox 1207">
            <a:extLst>
              <a:ext uri="{FF2B5EF4-FFF2-40B4-BE49-F238E27FC236}">
                <a16:creationId xmlns:a16="http://schemas.microsoft.com/office/drawing/2014/main" id="{7F619533-75B9-64C3-DCFA-28F513277D28}"/>
              </a:ext>
            </a:extLst>
          </p:cNvPr>
          <p:cNvSpPr txBox="1"/>
          <p:nvPr/>
        </p:nvSpPr>
        <p:spPr>
          <a:xfrm>
            <a:off x="9747418" y="4623881"/>
            <a:ext cx="2057690" cy="600164"/>
          </a:xfrm>
          <a:prstGeom prst="rect">
            <a:avLst/>
          </a:prstGeom>
          <a:noFill/>
        </p:spPr>
        <p:txBody>
          <a:bodyPr wrap="square" rtlCol="0">
            <a:spAutoFit/>
          </a:bodyPr>
          <a:lstStyle/>
          <a:p>
            <a:pPr fontAlgn="ctr"/>
            <a:r>
              <a:rPr lang="en-US" sz="1100" b="0" i="0" u="none" strike="noStrike" kern="1200">
                <a:effectLst/>
                <a:latin typeface="Calibri" panose="020F0502020204030204" pitchFamily="34" charset="0"/>
                <a:cs typeface="Calibri" panose="020F0502020204030204" pitchFamily="34" charset="0"/>
              </a:rPr>
              <a:t>Beacon Purchasing</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CA)</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Omnia Partners</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TN)</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Team Four</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MD)</a:t>
            </a:r>
            <a:endParaRPr lang="en-US" sz="1100" b="0" i="0" u="none" strike="noStrike">
              <a:effectLst/>
              <a:latin typeface="Calibri" panose="020F0502020204030204" pitchFamily="34" charset="0"/>
              <a:cs typeface="Calibri" panose="020F0502020204030204" pitchFamily="34" charset="0"/>
            </a:endParaRPr>
          </a:p>
        </p:txBody>
      </p:sp>
      <p:sp>
        <p:nvSpPr>
          <p:cNvPr id="1209" name="TextBox 1208">
            <a:extLst>
              <a:ext uri="{FF2B5EF4-FFF2-40B4-BE49-F238E27FC236}">
                <a16:creationId xmlns:a16="http://schemas.microsoft.com/office/drawing/2014/main" id="{FDFCD0B5-C20A-4BB0-D6C2-BDF8AD0B9208}"/>
              </a:ext>
            </a:extLst>
          </p:cNvPr>
          <p:cNvSpPr txBox="1"/>
          <p:nvPr/>
        </p:nvSpPr>
        <p:spPr>
          <a:xfrm>
            <a:off x="9747418" y="5233481"/>
            <a:ext cx="2057690" cy="600164"/>
          </a:xfrm>
          <a:prstGeom prst="rect">
            <a:avLst/>
          </a:prstGeom>
          <a:noFill/>
        </p:spPr>
        <p:txBody>
          <a:bodyPr wrap="square" rtlCol="0">
            <a:spAutoFit/>
          </a:bodyPr>
          <a:lstStyle/>
          <a:p>
            <a:pPr fontAlgn="ctr"/>
            <a:r>
              <a:rPr lang="en-US" sz="1100" b="0" i="0" u="none" strike="noStrike" kern="1200">
                <a:effectLst/>
                <a:latin typeface="Calibri" panose="020F0502020204030204" pitchFamily="34" charset="0"/>
                <a:cs typeface="Calibri" panose="020F0502020204030204" pitchFamily="34" charset="0"/>
              </a:rPr>
              <a:t>Capstone</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NC)</a:t>
            </a:r>
            <a:endParaRPr lang="en-US" sz="1100" b="0" i="0" u="none" strike="noStrike">
              <a:effectLst/>
              <a:latin typeface="Calibri" panose="020F0502020204030204" pitchFamily="34" charset="0"/>
              <a:cs typeface="Calibri" panose="020F0502020204030204" pitchFamily="34" charset="0"/>
            </a:endParaRPr>
          </a:p>
          <a:p>
            <a:pPr marL="0" algn="l" rtl="0" eaLnBrk="1" fontAlgn="ctr" latinLnBrk="0" hangingPunct="1"/>
            <a:r>
              <a:rPr lang="en-US" sz="1100" b="0" i="0" u="none" strike="noStrike" kern="1200">
                <a:effectLst/>
                <a:latin typeface="Calibri" panose="020F0502020204030204" pitchFamily="34" charset="0"/>
                <a:cs typeface="Calibri" panose="020F0502020204030204" pitchFamily="34" charset="0"/>
              </a:rPr>
              <a:t>CHAMPS</a:t>
            </a:r>
            <a:r>
              <a:rPr lang="en-US" sz="1100">
                <a:latin typeface="Calibri" panose="020F0502020204030204" pitchFamily="34" charset="0"/>
                <a:cs typeface="Calibri" panose="020F0502020204030204" pitchFamily="34" charset="0"/>
              </a:rPr>
              <a:t> (</a:t>
            </a:r>
            <a:r>
              <a:rPr lang="en-US" sz="1100" b="0" i="0" u="none" strike="noStrike" kern="1200">
                <a:effectLst/>
                <a:latin typeface="Calibri" panose="020F0502020204030204" pitchFamily="34" charset="0"/>
                <a:cs typeface="Calibri" panose="020F0502020204030204" pitchFamily="34" charset="0"/>
              </a:rPr>
              <a:t>OH)</a:t>
            </a:r>
          </a:p>
          <a:p>
            <a:pPr marL="0" algn="l" rtl="0" eaLnBrk="1" fontAlgn="ctr" latinLnBrk="0" hangingPunct="1"/>
            <a:r>
              <a:rPr lang="en-US" sz="1100">
                <a:latin typeface="Calibri" panose="020F0502020204030204" pitchFamily="34" charset="0"/>
                <a:cs typeface="Calibri" panose="020F0502020204030204" pitchFamily="34" charset="0"/>
              </a:rPr>
              <a:t>HRS (WA)</a:t>
            </a:r>
            <a:endParaRPr lang="en-US" sz="1100" b="0" i="0" u="none" strike="noStrike">
              <a:effectLst/>
              <a:latin typeface="Calibri" panose="020F0502020204030204" pitchFamily="34" charset="0"/>
              <a:cs typeface="Calibri" panose="020F0502020204030204" pitchFamily="34" charset="0"/>
            </a:endParaRPr>
          </a:p>
        </p:txBody>
      </p:sp>
      <p:sp>
        <p:nvSpPr>
          <p:cNvPr id="1210" name="Oval 1209">
            <a:extLst>
              <a:ext uri="{FF2B5EF4-FFF2-40B4-BE49-F238E27FC236}">
                <a16:creationId xmlns:a16="http://schemas.microsoft.com/office/drawing/2014/main" id="{930DA14C-C776-9B85-05DC-7A91617CD90D}"/>
              </a:ext>
            </a:extLst>
          </p:cNvPr>
          <p:cNvSpPr/>
          <p:nvPr/>
        </p:nvSpPr>
        <p:spPr>
          <a:xfrm>
            <a:off x="6725594" y="5604462"/>
            <a:ext cx="174952" cy="174950"/>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1" name="Oval 1210">
            <a:extLst>
              <a:ext uri="{FF2B5EF4-FFF2-40B4-BE49-F238E27FC236}">
                <a16:creationId xmlns:a16="http://schemas.microsoft.com/office/drawing/2014/main" id="{CC179C06-C2C3-4E51-5629-E8B9E921ABC1}"/>
              </a:ext>
            </a:extLst>
          </p:cNvPr>
          <p:cNvSpPr/>
          <p:nvPr/>
        </p:nvSpPr>
        <p:spPr>
          <a:xfrm>
            <a:off x="7708847" y="2684437"/>
            <a:ext cx="174952" cy="174950"/>
          </a:xfrm>
          <a:prstGeom prst="ellipse">
            <a:avLst/>
          </a:prstGeom>
          <a:solidFill>
            <a:srgbClr val="91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2" name="Oval 1211">
            <a:extLst>
              <a:ext uri="{FF2B5EF4-FFF2-40B4-BE49-F238E27FC236}">
                <a16:creationId xmlns:a16="http://schemas.microsoft.com/office/drawing/2014/main" id="{6326D4EA-9FC9-FF27-3E24-FD7226328E66}"/>
              </a:ext>
            </a:extLst>
          </p:cNvPr>
          <p:cNvSpPr/>
          <p:nvPr/>
        </p:nvSpPr>
        <p:spPr>
          <a:xfrm>
            <a:off x="6059810" y="3725026"/>
            <a:ext cx="174952" cy="1749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3" name="Oval 1212">
            <a:extLst>
              <a:ext uri="{FF2B5EF4-FFF2-40B4-BE49-F238E27FC236}">
                <a16:creationId xmlns:a16="http://schemas.microsoft.com/office/drawing/2014/main" id="{F91EA467-1321-DB32-106A-1ADB1E1B95D1}"/>
              </a:ext>
            </a:extLst>
          </p:cNvPr>
          <p:cNvSpPr/>
          <p:nvPr/>
        </p:nvSpPr>
        <p:spPr>
          <a:xfrm>
            <a:off x="5427739" y="3402958"/>
            <a:ext cx="174952" cy="1749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4" name="Oval 1213">
            <a:extLst>
              <a:ext uri="{FF2B5EF4-FFF2-40B4-BE49-F238E27FC236}">
                <a16:creationId xmlns:a16="http://schemas.microsoft.com/office/drawing/2014/main" id="{C1EBF787-3923-3309-807B-B71AC974CD0F}"/>
              </a:ext>
            </a:extLst>
          </p:cNvPr>
          <p:cNvSpPr/>
          <p:nvPr/>
        </p:nvSpPr>
        <p:spPr>
          <a:xfrm>
            <a:off x="7426546" y="3197304"/>
            <a:ext cx="174952" cy="174950"/>
          </a:xfrm>
          <a:prstGeom prst="ellips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15" name="Oval 1214">
            <a:extLst>
              <a:ext uri="{FF2B5EF4-FFF2-40B4-BE49-F238E27FC236}">
                <a16:creationId xmlns:a16="http://schemas.microsoft.com/office/drawing/2014/main" id="{B3644EFC-9DB5-6F58-6AFD-00624EEF0BAA}"/>
              </a:ext>
            </a:extLst>
          </p:cNvPr>
          <p:cNvSpPr/>
          <p:nvPr/>
        </p:nvSpPr>
        <p:spPr>
          <a:xfrm>
            <a:off x="5808401" y="4397214"/>
            <a:ext cx="174952" cy="17495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6" name="Oval 1215">
            <a:extLst>
              <a:ext uri="{FF2B5EF4-FFF2-40B4-BE49-F238E27FC236}">
                <a16:creationId xmlns:a16="http://schemas.microsoft.com/office/drawing/2014/main" id="{6868F6F1-C514-4708-28C4-B26D65531071}"/>
              </a:ext>
            </a:extLst>
          </p:cNvPr>
          <p:cNvSpPr/>
          <p:nvPr/>
        </p:nvSpPr>
        <p:spPr>
          <a:xfrm>
            <a:off x="3954542" y="4989247"/>
            <a:ext cx="174952" cy="174950"/>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7" name="Oval 1216">
            <a:extLst>
              <a:ext uri="{FF2B5EF4-FFF2-40B4-BE49-F238E27FC236}">
                <a16:creationId xmlns:a16="http://schemas.microsoft.com/office/drawing/2014/main" id="{E49429A5-96C6-F95A-75A7-F202BA5A353B}"/>
              </a:ext>
            </a:extLst>
          </p:cNvPr>
          <p:cNvSpPr/>
          <p:nvPr/>
        </p:nvSpPr>
        <p:spPr>
          <a:xfrm>
            <a:off x="1049382" y="2113273"/>
            <a:ext cx="174952" cy="1749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8" name="Oval 1217">
            <a:extLst>
              <a:ext uri="{FF2B5EF4-FFF2-40B4-BE49-F238E27FC236}">
                <a16:creationId xmlns:a16="http://schemas.microsoft.com/office/drawing/2014/main" id="{753BF185-C1F4-E44C-CB3A-A1375CC33FBE}"/>
              </a:ext>
            </a:extLst>
          </p:cNvPr>
          <p:cNvSpPr/>
          <p:nvPr/>
        </p:nvSpPr>
        <p:spPr>
          <a:xfrm>
            <a:off x="7191631" y="3372319"/>
            <a:ext cx="174952" cy="1749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9" name="Oval 1218">
            <a:extLst>
              <a:ext uri="{FF2B5EF4-FFF2-40B4-BE49-F238E27FC236}">
                <a16:creationId xmlns:a16="http://schemas.microsoft.com/office/drawing/2014/main" id="{8BB1F1D4-14F2-8C13-DD4E-515BA5255B92}"/>
              </a:ext>
            </a:extLst>
          </p:cNvPr>
          <p:cNvSpPr/>
          <p:nvPr/>
        </p:nvSpPr>
        <p:spPr>
          <a:xfrm>
            <a:off x="5264306" y="3711415"/>
            <a:ext cx="174952" cy="1749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0" name="Oval 1219">
            <a:extLst>
              <a:ext uri="{FF2B5EF4-FFF2-40B4-BE49-F238E27FC236}">
                <a16:creationId xmlns:a16="http://schemas.microsoft.com/office/drawing/2014/main" id="{872A63B1-0F10-ED50-BD2B-21C8730B42E4}"/>
              </a:ext>
            </a:extLst>
          </p:cNvPr>
          <p:cNvSpPr/>
          <p:nvPr/>
        </p:nvSpPr>
        <p:spPr>
          <a:xfrm>
            <a:off x="1913111" y="4659028"/>
            <a:ext cx="174952" cy="1749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1" name="Oval 1220">
            <a:extLst>
              <a:ext uri="{FF2B5EF4-FFF2-40B4-BE49-F238E27FC236}">
                <a16:creationId xmlns:a16="http://schemas.microsoft.com/office/drawing/2014/main" id="{C0795629-1F89-BA10-0E18-9F7C4E37DB69}"/>
              </a:ext>
            </a:extLst>
          </p:cNvPr>
          <p:cNvSpPr/>
          <p:nvPr/>
        </p:nvSpPr>
        <p:spPr>
          <a:xfrm>
            <a:off x="5451736" y="3516815"/>
            <a:ext cx="174952" cy="174950"/>
          </a:xfrm>
          <a:prstGeom prst="ellipse">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2" name="Oval 1221">
            <a:extLst>
              <a:ext uri="{FF2B5EF4-FFF2-40B4-BE49-F238E27FC236}">
                <a16:creationId xmlns:a16="http://schemas.microsoft.com/office/drawing/2014/main" id="{9AA206C4-9115-7649-73F3-C27BB1008102}"/>
              </a:ext>
            </a:extLst>
          </p:cNvPr>
          <p:cNvSpPr/>
          <p:nvPr/>
        </p:nvSpPr>
        <p:spPr>
          <a:xfrm>
            <a:off x="4192762" y="3163667"/>
            <a:ext cx="174952" cy="174950"/>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3" name="Oval 1222">
            <a:extLst>
              <a:ext uri="{FF2B5EF4-FFF2-40B4-BE49-F238E27FC236}">
                <a16:creationId xmlns:a16="http://schemas.microsoft.com/office/drawing/2014/main" id="{C06335C6-24C1-759B-2B8D-A5E123074FFF}"/>
              </a:ext>
            </a:extLst>
          </p:cNvPr>
          <p:cNvSpPr/>
          <p:nvPr/>
        </p:nvSpPr>
        <p:spPr>
          <a:xfrm>
            <a:off x="4547293" y="2742579"/>
            <a:ext cx="174952" cy="174950"/>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4" name="Oval 1223">
            <a:extLst>
              <a:ext uri="{FF2B5EF4-FFF2-40B4-BE49-F238E27FC236}">
                <a16:creationId xmlns:a16="http://schemas.microsoft.com/office/drawing/2014/main" id="{AD8FB025-2D04-17B5-4EBE-A5E292DA5892}"/>
              </a:ext>
            </a:extLst>
          </p:cNvPr>
          <p:cNvSpPr/>
          <p:nvPr/>
        </p:nvSpPr>
        <p:spPr>
          <a:xfrm>
            <a:off x="4372341" y="2596962"/>
            <a:ext cx="174952" cy="174950"/>
          </a:xfrm>
          <a:prstGeom prst="ellipse">
            <a:avLst/>
          </a:prstGeom>
          <a:solidFill>
            <a:schemeClr val="accent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5" name="Oval 1224">
            <a:extLst>
              <a:ext uri="{FF2B5EF4-FFF2-40B4-BE49-F238E27FC236}">
                <a16:creationId xmlns:a16="http://schemas.microsoft.com/office/drawing/2014/main" id="{818EB0FE-C104-0DEC-0717-D8BF39049952}"/>
              </a:ext>
            </a:extLst>
          </p:cNvPr>
          <p:cNvSpPr/>
          <p:nvPr/>
        </p:nvSpPr>
        <p:spPr>
          <a:xfrm>
            <a:off x="4942027" y="3434205"/>
            <a:ext cx="174952" cy="174950"/>
          </a:xfrm>
          <a:prstGeom prst="ellipse">
            <a:avLst/>
          </a:prstGeom>
          <a:solidFill>
            <a:srgbClr val="91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6" name="Oval 1225">
            <a:extLst>
              <a:ext uri="{FF2B5EF4-FFF2-40B4-BE49-F238E27FC236}">
                <a16:creationId xmlns:a16="http://schemas.microsoft.com/office/drawing/2014/main" id="{0EEE2663-16FA-521A-20A9-ADB217DDEF64}"/>
              </a:ext>
            </a:extLst>
          </p:cNvPr>
          <p:cNvSpPr/>
          <p:nvPr/>
        </p:nvSpPr>
        <p:spPr>
          <a:xfrm>
            <a:off x="4158369" y="3577906"/>
            <a:ext cx="174952" cy="174950"/>
          </a:xfrm>
          <a:prstGeom prst="ellipse">
            <a:avLst/>
          </a:prstGeom>
          <a:solidFill>
            <a:srgbClr val="91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7" name="Oval 1226">
            <a:extLst>
              <a:ext uri="{FF2B5EF4-FFF2-40B4-BE49-F238E27FC236}">
                <a16:creationId xmlns:a16="http://schemas.microsoft.com/office/drawing/2014/main" id="{109154EC-1B8F-4CEA-DEB3-AD6295C3E2A5}"/>
              </a:ext>
            </a:extLst>
          </p:cNvPr>
          <p:cNvSpPr/>
          <p:nvPr/>
        </p:nvSpPr>
        <p:spPr>
          <a:xfrm>
            <a:off x="7276834" y="2988717"/>
            <a:ext cx="174952" cy="174950"/>
          </a:xfrm>
          <a:prstGeom prst="ellipse">
            <a:avLst/>
          </a:prstGeom>
          <a:solidFill>
            <a:srgbClr val="91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8" name="Oval 1227">
            <a:extLst>
              <a:ext uri="{FF2B5EF4-FFF2-40B4-BE49-F238E27FC236}">
                <a16:creationId xmlns:a16="http://schemas.microsoft.com/office/drawing/2014/main" id="{78386B63-B364-B85F-70E9-D129C69454E9}"/>
              </a:ext>
            </a:extLst>
          </p:cNvPr>
          <p:cNvSpPr/>
          <p:nvPr/>
        </p:nvSpPr>
        <p:spPr>
          <a:xfrm>
            <a:off x="7017787" y="3711020"/>
            <a:ext cx="174952" cy="174950"/>
          </a:xfrm>
          <a:prstGeom prst="ellipse">
            <a:avLst/>
          </a:prstGeom>
          <a:solidFill>
            <a:srgbClr val="91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9" name="Oval 1228">
            <a:extLst>
              <a:ext uri="{FF2B5EF4-FFF2-40B4-BE49-F238E27FC236}">
                <a16:creationId xmlns:a16="http://schemas.microsoft.com/office/drawing/2014/main" id="{F4EC3EE0-2B38-0079-3BAC-452908093130}"/>
              </a:ext>
            </a:extLst>
          </p:cNvPr>
          <p:cNvSpPr/>
          <p:nvPr/>
        </p:nvSpPr>
        <p:spPr>
          <a:xfrm>
            <a:off x="4547293" y="2918504"/>
            <a:ext cx="174952" cy="174950"/>
          </a:xfrm>
          <a:prstGeom prst="ellipse">
            <a:avLst/>
          </a:prstGeom>
          <a:solidFill>
            <a:srgbClr val="91A1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0" name="Oval 1229">
            <a:extLst>
              <a:ext uri="{FF2B5EF4-FFF2-40B4-BE49-F238E27FC236}">
                <a16:creationId xmlns:a16="http://schemas.microsoft.com/office/drawing/2014/main" id="{B6D625A4-9BB6-7C79-967C-58312506EA05}"/>
              </a:ext>
            </a:extLst>
          </p:cNvPr>
          <p:cNvSpPr/>
          <p:nvPr/>
        </p:nvSpPr>
        <p:spPr>
          <a:xfrm>
            <a:off x="1078746" y="4492009"/>
            <a:ext cx="174952" cy="17495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1" name="Oval 1230">
            <a:extLst>
              <a:ext uri="{FF2B5EF4-FFF2-40B4-BE49-F238E27FC236}">
                <a16:creationId xmlns:a16="http://schemas.microsoft.com/office/drawing/2014/main" id="{2DA46725-6370-B567-A53C-8A3EF162EAEC}"/>
              </a:ext>
            </a:extLst>
          </p:cNvPr>
          <p:cNvSpPr/>
          <p:nvPr/>
        </p:nvSpPr>
        <p:spPr>
          <a:xfrm>
            <a:off x="6971390" y="3633170"/>
            <a:ext cx="174952" cy="174950"/>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2" name="Oval 1231">
            <a:extLst>
              <a:ext uri="{FF2B5EF4-FFF2-40B4-BE49-F238E27FC236}">
                <a16:creationId xmlns:a16="http://schemas.microsoft.com/office/drawing/2014/main" id="{19E953B1-B959-055D-9D16-B442BA1950D3}"/>
              </a:ext>
            </a:extLst>
          </p:cNvPr>
          <p:cNvSpPr/>
          <p:nvPr/>
        </p:nvSpPr>
        <p:spPr>
          <a:xfrm>
            <a:off x="6430052" y="4344518"/>
            <a:ext cx="174952" cy="1749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3" name="Oval 1232">
            <a:extLst>
              <a:ext uri="{FF2B5EF4-FFF2-40B4-BE49-F238E27FC236}">
                <a16:creationId xmlns:a16="http://schemas.microsoft.com/office/drawing/2014/main" id="{8A27171A-6686-B0F8-8801-065EB872457D}"/>
              </a:ext>
            </a:extLst>
          </p:cNvPr>
          <p:cNvSpPr/>
          <p:nvPr/>
        </p:nvSpPr>
        <p:spPr>
          <a:xfrm>
            <a:off x="1172310" y="4696199"/>
            <a:ext cx="174952" cy="174950"/>
          </a:xfrm>
          <a:prstGeom prst="ellips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34" name="Oval 1233">
            <a:extLst>
              <a:ext uri="{FF2B5EF4-FFF2-40B4-BE49-F238E27FC236}">
                <a16:creationId xmlns:a16="http://schemas.microsoft.com/office/drawing/2014/main" id="{BE2C4949-866B-48DA-7624-2062976C7FDA}"/>
              </a:ext>
            </a:extLst>
          </p:cNvPr>
          <p:cNvSpPr/>
          <p:nvPr/>
        </p:nvSpPr>
        <p:spPr>
          <a:xfrm>
            <a:off x="5888704" y="3989918"/>
            <a:ext cx="174952" cy="174950"/>
          </a:xfrm>
          <a:prstGeom prst="ellips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35" name="Oval 1234">
            <a:extLst>
              <a:ext uri="{FF2B5EF4-FFF2-40B4-BE49-F238E27FC236}">
                <a16:creationId xmlns:a16="http://schemas.microsoft.com/office/drawing/2014/main" id="{6E3AF530-8EAC-DF07-6ECC-87319015D845}"/>
              </a:ext>
            </a:extLst>
          </p:cNvPr>
          <p:cNvSpPr/>
          <p:nvPr/>
        </p:nvSpPr>
        <p:spPr>
          <a:xfrm>
            <a:off x="6222056" y="4814297"/>
            <a:ext cx="174952" cy="174950"/>
          </a:xfrm>
          <a:prstGeom prst="ellipse">
            <a:avLst/>
          </a:prstGeom>
          <a:solidFill>
            <a:schemeClr val="accent5">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5">
                  <a:lumMod val="50000"/>
                </a:schemeClr>
              </a:solidFill>
            </a:endParaRPr>
          </a:p>
        </p:txBody>
      </p:sp>
      <p:sp>
        <p:nvSpPr>
          <p:cNvPr id="1236" name="Oval 1235">
            <a:extLst>
              <a:ext uri="{FF2B5EF4-FFF2-40B4-BE49-F238E27FC236}">
                <a16:creationId xmlns:a16="http://schemas.microsoft.com/office/drawing/2014/main" id="{C0F34D1D-DADB-F5CF-B726-F587D9B60DB4}"/>
              </a:ext>
            </a:extLst>
          </p:cNvPr>
          <p:cNvSpPr/>
          <p:nvPr/>
        </p:nvSpPr>
        <p:spPr>
          <a:xfrm>
            <a:off x="1078746" y="2250443"/>
            <a:ext cx="174952" cy="174950"/>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971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37844-4A7E-66BE-E505-C815151AE33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C54D940-0839-F122-D04C-2BD696ED52EF}"/>
              </a:ext>
            </a:extLst>
          </p:cNvPr>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a:extLst>
              <a:ext uri="{FF2B5EF4-FFF2-40B4-BE49-F238E27FC236}">
                <a16:creationId xmlns:a16="http://schemas.microsoft.com/office/drawing/2014/main" id="{AF0EB4EA-E714-19BB-B45D-6B421B1C42E3}"/>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sz="1100" dirty="0">
              <a:latin typeface="DIN 2014 Bold"/>
              <a:cs typeface="DIN 2014 Bold"/>
            </a:endParaRPr>
          </a:p>
        </p:txBody>
      </p:sp>
      <p:sp>
        <p:nvSpPr>
          <p:cNvPr id="4" name="object 4">
            <a:extLst>
              <a:ext uri="{FF2B5EF4-FFF2-40B4-BE49-F238E27FC236}">
                <a16:creationId xmlns:a16="http://schemas.microsoft.com/office/drawing/2014/main" id="{EFCC5AA6-8B01-7CB6-C3E3-773826792AE0}"/>
              </a:ext>
            </a:extLst>
          </p:cNvPr>
          <p:cNvSpPr txBox="1"/>
          <p:nvPr/>
        </p:nvSpPr>
        <p:spPr>
          <a:xfrm>
            <a:off x="750822" y="798467"/>
            <a:ext cx="9155178"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rgbClr val="716A66"/>
                </a:solidFill>
                <a:latin typeface="DIN 2014 Bold"/>
                <a:cs typeface="DIN 2014 Bold"/>
              </a:rPr>
              <a:t>Working Together To Secure GPOs: Advantus Example</a:t>
            </a:r>
            <a:endParaRPr sz="1400" dirty="0">
              <a:latin typeface="DIN 2014 Bold"/>
              <a:cs typeface="DIN 2014 Bold"/>
            </a:endParaRPr>
          </a:p>
        </p:txBody>
      </p:sp>
      <p:graphicFrame>
        <p:nvGraphicFramePr>
          <p:cNvPr id="5" name="object 3">
            <a:extLst>
              <a:ext uri="{FF2B5EF4-FFF2-40B4-BE49-F238E27FC236}">
                <a16:creationId xmlns:a16="http://schemas.microsoft.com/office/drawing/2014/main" id="{BF247F0D-D52F-1604-1EC4-AEE5142FC0A5}"/>
              </a:ext>
            </a:extLst>
          </p:cNvPr>
          <p:cNvGraphicFramePr>
            <a:graphicFrameLocks noGrp="1"/>
          </p:cNvGraphicFramePr>
          <p:nvPr/>
        </p:nvGraphicFramePr>
        <p:xfrm>
          <a:off x="814831" y="1711325"/>
          <a:ext cx="10534650" cy="4519287"/>
        </p:xfrm>
        <a:graphic>
          <a:graphicData uri="http://schemas.openxmlformats.org/drawingml/2006/table">
            <a:tbl>
              <a:tblPr firstRow="1" bandRow="1">
                <a:tableStyleId>{2D5ABB26-0587-4C30-8999-92F81FD0307C}</a:tableStyleId>
              </a:tblPr>
              <a:tblGrid>
                <a:gridCol w="3511550">
                  <a:extLst>
                    <a:ext uri="{9D8B030D-6E8A-4147-A177-3AD203B41FA5}">
                      <a16:colId xmlns:a16="http://schemas.microsoft.com/office/drawing/2014/main" val="20000"/>
                    </a:ext>
                  </a:extLst>
                </a:gridCol>
                <a:gridCol w="3511550">
                  <a:extLst>
                    <a:ext uri="{9D8B030D-6E8A-4147-A177-3AD203B41FA5}">
                      <a16:colId xmlns:a16="http://schemas.microsoft.com/office/drawing/2014/main" val="20001"/>
                    </a:ext>
                  </a:extLst>
                </a:gridCol>
                <a:gridCol w="3511550">
                  <a:extLst>
                    <a:ext uri="{9D8B030D-6E8A-4147-A177-3AD203B41FA5}">
                      <a16:colId xmlns:a16="http://schemas.microsoft.com/office/drawing/2014/main" val="20002"/>
                    </a:ext>
                  </a:extLst>
                </a:gridCol>
              </a:tblGrid>
              <a:tr h="653415">
                <a:tc>
                  <a:txBody>
                    <a:bodyPr/>
                    <a:lstStyle/>
                    <a:p>
                      <a:pPr marL="990600" marR="989330" indent="95885">
                        <a:lnSpc>
                          <a:spcPts val="1600"/>
                        </a:lnSpc>
                        <a:spcBef>
                          <a:spcPts val="1065"/>
                        </a:spcBef>
                      </a:pPr>
                      <a:r>
                        <a:rPr sz="1500" b="1" dirty="0">
                          <a:solidFill>
                            <a:srgbClr val="FFFFFF"/>
                          </a:solidFill>
                          <a:latin typeface="DIN 2014 Demi"/>
                          <a:cs typeface="DIN 2014 Demi"/>
                        </a:rPr>
                        <a:t>Advantus</a:t>
                      </a:r>
                      <a:r>
                        <a:rPr sz="1500" b="1" spc="-50" dirty="0">
                          <a:solidFill>
                            <a:srgbClr val="FFFFFF"/>
                          </a:solidFill>
                          <a:latin typeface="DIN 2014 Demi"/>
                          <a:cs typeface="DIN 2014 Demi"/>
                        </a:rPr>
                        <a:t> </a:t>
                      </a:r>
                      <a:r>
                        <a:rPr sz="1500" b="1" spc="-10" dirty="0">
                          <a:solidFill>
                            <a:srgbClr val="FFFFFF"/>
                          </a:solidFill>
                          <a:latin typeface="DIN 2014 Demi"/>
                          <a:cs typeface="DIN 2014 Demi"/>
                        </a:rPr>
                        <a:t>Parent Organization</a:t>
                      </a:r>
                      <a:r>
                        <a:rPr sz="1500" b="1" spc="15" dirty="0">
                          <a:solidFill>
                            <a:srgbClr val="FFFFFF"/>
                          </a:solidFill>
                          <a:latin typeface="DIN 2014 Demi"/>
                          <a:cs typeface="DIN 2014 Demi"/>
                        </a:rPr>
                        <a:t> </a:t>
                      </a:r>
                      <a:r>
                        <a:rPr sz="1500" b="1" spc="-20" dirty="0">
                          <a:solidFill>
                            <a:srgbClr val="FFFFFF"/>
                          </a:solidFill>
                          <a:latin typeface="DIN 2014 Demi"/>
                          <a:cs typeface="DIN 2014 Demi"/>
                        </a:rPr>
                        <a:t>Name</a:t>
                      </a:r>
                      <a:endParaRPr sz="1500">
                        <a:latin typeface="DIN 2014 Demi"/>
                        <a:cs typeface="DIN 2014 Demi"/>
                      </a:endParaRPr>
                    </a:p>
                  </a:txBody>
                  <a:tcPr marL="0" marR="0" marT="135255" marB="0">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1645"/>
                        </a:spcBef>
                      </a:pPr>
                      <a:r>
                        <a:rPr sz="1500" b="1" dirty="0">
                          <a:solidFill>
                            <a:srgbClr val="FFFFFF"/>
                          </a:solidFill>
                          <a:latin typeface="DIN 2014 Demi"/>
                          <a:cs typeface="DIN 2014 Demi"/>
                        </a:rPr>
                        <a:t>#</a:t>
                      </a:r>
                      <a:r>
                        <a:rPr sz="1500" b="1" spc="-15" dirty="0">
                          <a:solidFill>
                            <a:srgbClr val="FFFFFF"/>
                          </a:solidFill>
                          <a:latin typeface="DIN 2014 Demi"/>
                          <a:cs typeface="DIN 2014 Demi"/>
                        </a:rPr>
                        <a:t> </a:t>
                      </a:r>
                      <a:r>
                        <a:rPr sz="1500" b="1" dirty="0">
                          <a:solidFill>
                            <a:srgbClr val="FFFFFF"/>
                          </a:solidFill>
                          <a:latin typeface="DIN 2014 Demi"/>
                          <a:cs typeface="DIN 2014 Demi"/>
                        </a:rPr>
                        <a:t>of</a:t>
                      </a:r>
                      <a:r>
                        <a:rPr sz="1500" b="1" spc="-15" dirty="0">
                          <a:solidFill>
                            <a:srgbClr val="FFFFFF"/>
                          </a:solidFill>
                          <a:latin typeface="DIN 2014 Demi"/>
                          <a:cs typeface="DIN 2014 Demi"/>
                        </a:rPr>
                        <a:t> </a:t>
                      </a:r>
                      <a:r>
                        <a:rPr sz="1500" b="1" dirty="0">
                          <a:solidFill>
                            <a:srgbClr val="FFFFFF"/>
                          </a:solidFill>
                          <a:latin typeface="DIN 2014 Demi"/>
                          <a:cs typeface="DIN 2014 Demi"/>
                        </a:rPr>
                        <a:t>AHP</a:t>
                      </a:r>
                      <a:r>
                        <a:rPr sz="1500" b="1" spc="-10" dirty="0">
                          <a:solidFill>
                            <a:srgbClr val="FFFFFF"/>
                          </a:solidFill>
                          <a:latin typeface="DIN 2014 Demi"/>
                          <a:cs typeface="DIN 2014 Demi"/>
                        </a:rPr>
                        <a:t> Members</a:t>
                      </a:r>
                      <a:endParaRPr sz="1500">
                        <a:latin typeface="DIN 2014 Demi"/>
                        <a:cs typeface="DIN 2014 Demi"/>
                      </a:endParaRPr>
                    </a:p>
                  </a:txBody>
                  <a:tcPr marL="0" marR="0" marT="208915"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marL="6350" algn="ctr">
                        <a:lnSpc>
                          <a:spcPct val="100000"/>
                        </a:lnSpc>
                        <a:spcBef>
                          <a:spcPts val="1645"/>
                        </a:spcBef>
                      </a:pPr>
                      <a:r>
                        <a:rPr sz="1500" b="1" dirty="0">
                          <a:solidFill>
                            <a:srgbClr val="FFFFFF"/>
                          </a:solidFill>
                          <a:latin typeface="DIN 2014 Demi"/>
                          <a:cs typeface="DIN 2014 Demi"/>
                        </a:rPr>
                        <a:t>Region</a:t>
                      </a:r>
                      <a:r>
                        <a:rPr sz="1500" b="1" spc="-10" dirty="0">
                          <a:solidFill>
                            <a:srgbClr val="FFFFFF"/>
                          </a:solidFill>
                          <a:latin typeface="DIN 2014 Demi"/>
                          <a:cs typeface="DIN 2014 Demi"/>
                        </a:rPr>
                        <a:t> </a:t>
                      </a:r>
                      <a:r>
                        <a:rPr sz="1500" b="1" dirty="0">
                          <a:solidFill>
                            <a:srgbClr val="FFFFFF"/>
                          </a:solidFill>
                          <a:latin typeface="DIN 2014 Demi"/>
                          <a:cs typeface="DIN 2014 Demi"/>
                        </a:rPr>
                        <a:t>/</a:t>
                      </a:r>
                      <a:r>
                        <a:rPr sz="1500" b="1" spc="-5" dirty="0">
                          <a:solidFill>
                            <a:srgbClr val="FFFFFF"/>
                          </a:solidFill>
                          <a:latin typeface="DIN 2014 Demi"/>
                          <a:cs typeface="DIN 2014 Demi"/>
                        </a:rPr>
                        <a:t> </a:t>
                      </a:r>
                      <a:r>
                        <a:rPr sz="1500" b="1" spc="-10" dirty="0">
                          <a:solidFill>
                            <a:srgbClr val="FFFFFF"/>
                          </a:solidFill>
                          <a:latin typeface="DIN 2014 Demi"/>
                          <a:cs typeface="DIN 2014 Demi"/>
                        </a:rPr>
                        <a:t>Headquarters</a:t>
                      </a:r>
                      <a:endParaRPr sz="1500">
                        <a:latin typeface="DIN 2014 Demi"/>
                        <a:cs typeface="DIN 2014 Demi"/>
                      </a:endParaRPr>
                    </a:p>
                  </a:txBody>
                  <a:tcPr marL="0" marR="0" marT="208915" marB="0">
                    <a:lnL w="12700">
                      <a:solidFill>
                        <a:srgbClr val="D7D3D1"/>
                      </a:solidFill>
                      <a:prstDash val="solid"/>
                    </a:lnL>
                    <a:lnB w="6350">
                      <a:solidFill>
                        <a:srgbClr val="E2E1E0"/>
                      </a:solidFill>
                      <a:prstDash val="solid"/>
                    </a:lnB>
                    <a:solidFill>
                      <a:srgbClr val="716A66"/>
                    </a:solidFill>
                  </a:tcPr>
                </a:tc>
                <a:extLst>
                  <a:ext uri="{0D108BD9-81ED-4DB2-BD59-A6C34878D82A}">
                    <a16:rowId xmlns:a16="http://schemas.microsoft.com/office/drawing/2014/main" val="10000"/>
                  </a:ext>
                </a:extLst>
              </a:tr>
              <a:tr h="483234">
                <a:tc>
                  <a:txBody>
                    <a:bodyPr/>
                    <a:lstStyle/>
                    <a:p>
                      <a:pPr algn="ctr">
                        <a:lnSpc>
                          <a:spcPct val="100000"/>
                        </a:lnSpc>
                        <a:spcBef>
                          <a:spcPts val="1170"/>
                        </a:spcBef>
                      </a:pPr>
                      <a:r>
                        <a:rPr sz="1200" b="1" dirty="0">
                          <a:solidFill>
                            <a:srgbClr val="716A66"/>
                          </a:solidFill>
                          <a:latin typeface="DIN 2014 Bold"/>
                          <a:cs typeface="DIN 2014 Bold"/>
                        </a:rPr>
                        <a:t>Bon</a:t>
                      </a:r>
                      <a:r>
                        <a:rPr sz="1200" b="1" spc="-20" dirty="0">
                          <a:solidFill>
                            <a:srgbClr val="716A66"/>
                          </a:solidFill>
                          <a:latin typeface="DIN 2014 Bold"/>
                          <a:cs typeface="DIN 2014 Bold"/>
                        </a:rPr>
                        <a:t> </a:t>
                      </a:r>
                      <a:r>
                        <a:rPr sz="1200" b="1" dirty="0">
                          <a:solidFill>
                            <a:srgbClr val="716A66"/>
                          </a:solidFill>
                          <a:latin typeface="DIN 2014 Bold"/>
                          <a:cs typeface="DIN 2014 Bold"/>
                        </a:rPr>
                        <a:t>Secours</a:t>
                      </a:r>
                      <a:r>
                        <a:rPr sz="1200" b="1" spc="-15" dirty="0">
                          <a:solidFill>
                            <a:srgbClr val="716A66"/>
                          </a:solidFill>
                          <a:latin typeface="DIN 2014 Bold"/>
                          <a:cs typeface="DIN 2014 Bold"/>
                        </a:rPr>
                        <a:t> </a:t>
                      </a:r>
                      <a:r>
                        <a:rPr sz="1200" b="1" dirty="0">
                          <a:solidFill>
                            <a:srgbClr val="716A66"/>
                          </a:solidFill>
                          <a:latin typeface="DIN 2014 Bold"/>
                          <a:cs typeface="DIN 2014 Bold"/>
                        </a:rPr>
                        <a:t>Mercy</a:t>
                      </a:r>
                      <a:r>
                        <a:rPr sz="1200" b="1" spc="-15" dirty="0">
                          <a:solidFill>
                            <a:srgbClr val="716A66"/>
                          </a:solidFill>
                          <a:latin typeface="DIN 2014 Bold"/>
                          <a:cs typeface="DIN 2014 Bold"/>
                        </a:rPr>
                        <a:t> </a:t>
                      </a:r>
                      <a:r>
                        <a:rPr sz="1200" b="1" spc="-10" dirty="0">
                          <a:solidFill>
                            <a:srgbClr val="716A66"/>
                          </a:solidFill>
                          <a:latin typeface="DIN 2014 Bold"/>
                          <a:cs typeface="DIN 2014 Bold"/>
                        </a:rPr>
                        <a:t>Health</a:t>
                      </a:r>
                      <a:endParaRPr sz="1200">
                        <a:latin typeface="DIN 2014 Bold"/>
                        <a:cs typeface="DIN 2014 Bold"/>
                      </a:endParaRPr>
                    </a:p>
                  </a:txBody>
                  <a:tcPr marL="0" marR="0" marT="148590" marB="0">
                    <a:lnR w="12700">
                      <a:solidFill>
                        <a:srgbClr val="D7D3D1"/>
                      </a:solidFill>
                      <a:prstDash val="solid"/>
                    </a:lnR>
                    <a:lnT w="6350">
                      <a:solidFill>
                        <a:srgbClr val="E2E1E0"/>
                      </a:solidFill>
                      <a:prstDash val="solid"/>
                    </a:lnT>
                  </a:tcPr>
                </a:tc>
                <a:tc>
                  <a:txBody>
                    <a:bodyPr/>
                    <a:lstStyle/>
                    <a:p>
                      <a:pPr algn="ctr">
                        <a:lnSpc>
                          <a:spcPct val="100000"/>
                        </a:lnSpc>
                        <a:spcBef>
                          <a:spcPts val="1170"/>
                        </a:spcBef>
                      </a:pPr>
                      <a:r>
                        <a:rPr sz="1200" b="1" spc="-20" dirty="0">
                          <a:solidFill>
                            <a:srgbClr val="716A66"/>
                          </a:solidFill>
                          <a:latin typeface="DIN 2014 Bold"/>
                          <a:cs typeface="DIN 2014 Bold"/>
                        </a:rPr>
                        <a:t>1180</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gn="ctr">
                        <a:lnSpc>
                          <a:spcPct val="100000"/>
                        </a:lnSpc>
                        <a:spcBef>
                          <a:spcPts val="1170"/>
                        </a:spcBef>
                      </a:pPr>
                      <a:r>
                        <a:rPr sz="1200" b="1" dirty="0">
                          <a:solidFill>
                            <a:srgbClr val="716A66"/>
                          </a:solidFill>
                          <a:latin typeface="DIN 2014 Bold"/>
                          <a:cs typeface="DIN 2014 Bold"/>
                        </a:rPr>
                        <a:t>Cincinnati, </a:t>
                      </a:r>
                      <a:r>
                        <a:rPr sz="1200" b="1" spc="-20" dirty="0">
                          <a:solidFill>
                            <a:srgbClr val="716A66"/>
                          </a:solidFill>
                          <a:latin typeface="DIN 2014 Bold"/>
                          <a:cs typeface="DIN 2014 Bold"/>
                        </a:rPr>
                        <a:t>Ohio</a:t>
                      </a:r>
                      <a:endParaRPr sz="1200">
                        <a:latin typeface="DIN 2014 Bold"/>
                        <a:cs typeface="DIN 2014 Bold"/>
                      </a:endParaRPr>
                    </a:p>
                  </a:txBody>
                  <a:tcPr marL="0" marR="0" marT="148590" marB="0">
                    <a:lnL w="12700">
                      <a:solidFill>
                        <a:srgbClr val="D7D3D1"/>
                      </a:solidFill>
                      <a:prstDash val="solid"/>
                    </a:lnL>
                    <a:lnT w="6350">
                      <a:solidFill>
                        <a:srgbClr val="E2E1E0"/>
                      </a:solidFill>
                      <a:prstDash val="solid"/>
                    </a:lnT>
                  </a:tcPr>
                </a:tc>
                <a:extLst>
                  <a:ext uri="{0D108BD9-81ED-4DB2-BD59-A6C34878D82A}">
                    <a16:rowId xmlns:a16="http://schemas.microsoft.com/office/drawing/2014/main" val="10001"/>
                  </a:ext>
                </a:extLst>
              </a:tr>
              <a:tr h="483234">
                <a:tc>
                  <a:txBody>
                    <a:bodyPr/>
                    <a:lstStyle/>
                    <a:p>
                      <a:pPr algn="ctr">
                        <a:lnSpc>
                          <a:spcPct val="100000"/>
                        </a:lnSpc>
                        <a:spcBef>
                          <a:spcPts val="1170"/>
                        </a:spcBef>
                      </a:pPr>
                      <a:r>
                        <a:rPr sz="1200" b="1" dirty="0">
                          <a:solidFill>
                            <a:srgbClr val="716A66"/>
                          </a:solidFill>
                          <a:latin typeface="DIN 2014 Bold"/>
                          <a:cs typeface="DIN 2014 Bold"/>
                        </a:rPr>
                        <a:t>Roper</a:t>
                      </a:r>
                      <a:r>
                        <a:rPr sz="1200" b="1" spc="-30" dirty="0">
                          <a:solidFill>
                            <a:srgbClr val="716A66"/>
                          </a:solidFill>
                          <a:latin typeface="DIN 2014 Bold"/>
                          <a:cs typeface="DIN 2014 Bold"/>
                        </a:rPr>
                        <a:t> </a:t>
                      </a:r>
                      <a:r>
                        <a:rPr sz="1200" b="1" dirty="0">
                          <a:solidFill>
                            <a:srgbClr val="716A66"/>
                          </a:solidFill>
                          <a:latin typeface="DIN 2014 Bold"/>
                          <a:cs typeface="DIN 2014 Bold"/>
                        </a:rPr>
                        <a:t>St.</a:t>
                      </a:r>
                      <a:r>
                        <a:rPr sz="1200" b="1" spc="-25" dirty="0">
                          <a:solidFill>
                            <a:srgbClr val="716A66"/>
                          </a:solidFill>
                          <a:latin typeface="DIN 2014 Bold"/>
                          <a:cs typeface="DIN 2014 Bold"/>
                        </a:rPr>
                        <a:t> </a:t>
                      </a:r>
                      <a:r>
                        <a:rPr sz="1200" b="1" dirty="0">
                          <a:solidFill>
                            <a:srgbClr val="716A66"/>
                          </a:solidFill>
                          <a:latin typeface="DIN 2014 Bold"/>
                          <a:cs typeface="DIN 2014 Bold"/>
                        </a:rPr>
                        <a:t>Francis</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Healthcare</a:t>
                      </a:r>
                      <a:endParaRPr sz="1200">
                        <a:latin typeface="DIN 2014 Bold"/>
                        <a:cs typeface="DIN 2014 Bold"/>
                      </a:endParaRPr>
                    </a:p>
                  </a:txBody>
                  <a:tcPr marL="0" marR="0" marT="148590" marB="0">
                    <a:lnR w="12700">
                      <a:solidFill>
                        <a:srgbClr val="D7D3D1"/>
                      </a:solidFill>
                      <a:prstDash val="solid"/>
                    </a:lnR>
                    <a:solidFill>
                      <a:srgbClr val="FFFFFF"/>
                    </a:solidFill>
                  </a:tcPr>
                </a:tc>
                <a:tc>
                  <a:txBody>
                    <a:bodyPr/>
                    <a:lstStyle/>
                    <a:p>
                      <a:pPr algn="ctr">
                        <a:lnSpc>
                          <a:spcPct val="100000"/>
                        </a:lnSpc>
                        <a:spcBef>
                          <a:spcPts val="1170"/>
                        </a:spcBef>
                      </a:pPr>
                      <a:r>
                        <a:rPr sz="1200" b="1" spc="-25" dirty="0">
                          <a:solidFill>
                            <a:srgbClr val="716A66"/>
                          </a:solidFill>
                          <a:latin typeface="DIN 2014 Bold"/>
                          <a:cs typeface="DIN 2014 Bold"/>
                        </a:rPr>
                        <a:t>156</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solidFill>
                      <a:srgbClr val="FFFFFF"/>
                    </a:solidFill>
                  </a:tcPr>
                </a:tc>
                <a:tc>
                  <a:txBody>
                    <a:bodyPr/>
                    <a:lstStyle/>
                    <a:p>
                      <a:pPr algn="ctr">
                        <a:lnSpc>
                          <a:spcPct val="100000"/>
                        </a:lnSpc>
                        <a:spcBef>
                          <a:spcPts val="1170"/>
                        </a:spcBef>
                      </a:pPr>
                      <a:r>
                        <a:rPr sz="1200" b="1" dirty="0">
                          <a:solidFill>
                            <a:srgbClr val="716A66"/>
                          </a:solidFill>
                          <a:latin typeface="DIN 2014 Bold"/>
                          <a:cs typeface="DIN 2014 Bold"/>
                        </a:rPr>
                        <a:t>Charleston,</a:t>
                      </a:r>
                      <a:r>
                        <a:rPr sz="1200" b="1" spc="-30" dirty="0">
                          <a:solidFill>
                            <a:srgbClr val="716A66"/>
                          </a:solidFill>
                          <a:latin typeface="DIN 2014 Bold"/>
                          <a:cs typeface="DIN 2014 Bold"/>
                        </a:rPr>
                        <a:t> </a:t>
                      </a:r>
                      <a:r>
                        <a:rPr sz="1200" b="1" dirty="0">
                          <a:solidFill>
                            <a:srgbClr val="716A66"/>
                          </a:solidFill>
                          <a:latin typeface="DIN 2014 Bold"/>
                          <a:cs typeface="DIN 2014 Bold"/>
                        </a:rPr>
                        <a:t>South</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Carolina</a:t>
                      </a:r>
                      <a:endParaRPr sz="1200">
                        <a:latin typeface="DIN 2014 Bold"/>
                        <a:cs typeface="DIN 2014 Bold"/>
                      </a:endParaRPr>
                    </a:p>
                  </a:txBody>
                  <a:tcPr marL="0" marR="0" marT="148590" marB="0">
                    <a:lnL w="12700">
                      <a:solidFill>
                        <a:srgbClr val="D7D3D1"/>
                      </a:solidFill>
                      <a:prstDash val="solid"/>
                    </a:lnL>
                    <a:solidFill>
                      <a:srgbClr val="FFFFFF"/>
                    </a:solidFill>
                  </a:tcPr>
                </a:tc>
                <a:extLst>
                  <a:ext uri="{0D108BD9-81ED-4DB2-BD59-A6C34878D82A}">
                    <a16:rowId xmlns:a16="http://schemas.microsoft.com/office/drawing/2014/main" val="10002"/>
                  </a:ext>
                </a:extLst>
              </a:tr>
              <a:tr h="483234">
                <a:tc>
                  <a:txBody>
                    <a:bodyPr/>
                    <a:lstStyle/>
                    <a:p>
                      <a:pPr marL="898525">
                        <a:lnSpc>
                          <a:spcPct val="100000"/>
                        </a:lnSpc>
                        <a:spcBef>
                          <a:spcPts val="1170"/>
                        </a:spcBef>
                      </a:pPr>
                      <a:r>
                        <a:rPr sz="1200" b="1" dirty="0">
                          <a:solidFill>
                            <a:srgbClr val="716A66"/>
                          </a:solidFill>
                          <a:latin typeface="DIN 2014 Bold"/>
                          <a:cs typeface="DIN 2014 Bold"/>
                        </a:rPr>
                        <a:t>U.S.</a:t>
                      </a:r>
                      <a:r>
                        <a:rPr sz="1200" b="1" spc="-20" dirty="0">
                          <a:solidFill>
                            <a:srgbClr val="716A66"/>
                          </a:solidFill>
                          <a:latin typeface="DIN 2014 Bold"/>
                          <a:cs typeface="DIN 2014 Bold"/>
                        </a:rPr>
                        <a:t> </a:t>
                      </a:r>
                      <a:r>
                        <a:rPr sz="1200" b="1" dirty="0">
                          <a:solidFill>
                            <a:srgbClr val="716A66"/>
                          </a:solidFill>
                          <a:latin typeface="DIN 2014 Bold"/>
                          <a:cs typeface="DIN 2014 Bold"/>
                        </a:rPr>
                        <a:t>Physical</a:t>
                      </a:r>
                      <a:r>
                        <a:rPr sz="1200" b="1" spc="-20" dirty="0">
                          <a:solidFill>
                            <a:srgbClr val="716A66"/>
                          </a:solidFill>
                          <a:latin typeface="DIN 2014 Bold"/>
                          <a:cs typeface="DIN 2014 Bold"/>
                        </a:rPr>
                        <a:t> </a:t>
                      </a:r>
                      <a:r>
                        <a:rPr sz="1200" b="1" spc="-10" dirty="0">
                          <a:solidFill>
                            <a:srgbClr val="716A66"/>
                          </a:solidFill>
                          <a:latin typeface="DIN 2014 Bold"/>
                          <a:cs typeface="DIN 2014 Bold"/>
                        </a:rPr>
                        <a:t>Therapy,</a:t>
                      </a:r>
                      <a:r>
                        <a:rPr sz="1200" b="1" spc="-15" dirty="0">
                          <a:solidFill>
                            <a:srgbClr val="716A66"/>
                          </a:solidFill>
                          <a:latin typeface="DIN 2014 Bold"/>
                          <a:cs typeface="DIN 2014 Bold"/>
                        </a:rPr>
                        <a:t> </a:t>
                      </a:r>
                      <a:r>
                        <a:rPr sz="1200" b="1" spc="-20" dirty="0">
                          <a:solidFill>
                            <a:srgbClr val="716A66"/>
                          </a:solidFill>
                          <a:latin typeface="DIN 2014 Bold"/>
                          <a:cs typeface="DIN 2014 Bold"/>
                        </a:rPr>
                        <a:t>Inc.</a:t>
                      </a:r>
                      <a:endParaRPr sz="1200">
                        <a:latin typeface="DIN 2014 Bold"/>
                        <a:cs typeface="DIN 2014 Bold"/>
                      </a:endParaRPr>
                    </a:p>
                  </a:txBody>
                  <a:tcPr marL="0" marR="0" marT="148590" marB="0">
                    <a:lnR w="12700">
                      <a:solidFill>
                        <a:srgbClr val="D7D3D1"/>
                      </a:solidFill>
                      <a:prstDash val="solid"/>
                    </a:lnR>
                  </a:tcPr>
                </a:tc>
                <a:tc>
                  <a:txBody>
                    <a:bodyPr/>
                    <a:lstStyle/>
                    <a:p>
                      <a:pPr algn="ctr">
                        <a:lnSpc>
                          <a:spcPct val="100000"/>
                        </a:lnSpc>
                        <a:spcBef>
                          <a:spcPts val="1170"/>
                        </a:spcBef>
                      </a:pPr>
                      <a:r>
                        <a:rPr sz="1200" b="1" spc="-25" dirty="0">
                          <a:solidFill>
                            <a:srgbClr val="716A66"/>
                          </a:solidFill>
                          <a:latin typeface="DIN 2014 Bold"/>
                          <a:cs typeface="DIN 2014 Bold"/>
                        </a:rPr>
                        <a:t>287</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tcPr>
                </a:tc>
                <a:tc>
                  <a:txBody>
                    <a:bodyPr/>
                    <a:lstStyle/>
                    <a:p>
                      <a:pPr algn="ctr">
                        <a:lnSpc>
                          <a:spcPct val="100000"/>
                        </a:lnSpc>
                        <a:spcBef>
                          <a:spcPts val="1170"/>
                        </a:spcBef>
                      </a:pPr>
                      <a:r>
                        <a:rPr sz="1200" b="1" dirty="0">
                          <a:solidFill>
                            <a:srgbClr val="716A66"/>
                          </a:solidFill>
                          <a:latin typeface="DIN 2014 Bold"/>
                          <a:cs typeface="DIN 2014 Bold"/>
                        </a:rPr>
                        <a:t>Houston,</a:t>
                      </a:r>
                      <a:r>
                        <a:rPr sz="1200" b="1" spc="-50" dirty="0">
                          <a:solidFill>
                            <a:srgbClr val="716A66"/>
                          </a:solidFill>
                          <a:latin typeface="DIN 2014 Bold"/>
                          <a:cs typeface="DIN 2014 Bold"/>
                        </a:rPr>
                        <a:t> </a:t>
                      </a:r>
                      <a:r>
                        <a:rPr sz="1200" b="1" spc="-10" dirty="0">
                          <a:solidFill>
                            <a:srgbClr val="716A66"/>
                          </a:solidFill>
                          <a:latin typeface="DIN 2014 Bold"/>
                          <a:cs typeface="DIN 2014 Bold"/>
                        </a:rPr>
                        <a:t>Texas</a:t>
                      </a:r>
                      <a:endParaRPr sz="1200">
                        <a:latin typeface="DIN 2014 Bold"/>
                        <a:cs typeface="DIN 2014 Bold"/>
                      </a:endParaRPr>
                    </a:p>
                  </a:txBody>
                  <a:tcPr marL="0" marR="0" marT="148590" marB="0">
                    <a:lnL w="12700">
                      <a:solidFill>
                        <a:srgbClr val="D7D3D1"/>
                      </a:solidFill>
                      <a:prstDash val="solid"/>
                    </a:lnL>
                  </a:tcPr>
                </a:tc>
                <a:extLst>
                  <a:ext uri="{0D108BD9-81ED-4DB2-BD59-A6C34878D82A}">
                    <a16:rowId xmlns:a16="http://schemas.microsoft.com/office/drawing/2014/main" val="10003"/>
                  </a:ext>
                </a:extLst>
              </a:tr>
              <a:tr h="483234">
                <a:tc>
                  <a:txBody>
                    <a:bodyPr/>
                    <a:lstStyle/>
                    <a:p>
                      <a:pPr algn="ctr">
                        <a:lnSpc>
                          <a:spcPct val="100000"/>
                        </a:lnSpc>
                        <a:spcBef>
                          <a:spcPts val="1170"/>
                        </a:spcBef>
                      </a:pPr>
                      <a:r>
                        <a:rPr sz="1200" b="1" dirty="0">
                          <a:solidFill>
                            <a:srgbClr val="716A66"/>
                          </a:solidFill>
                          <a:latin typeface="DIN 2014 Bold"/>
                          <a:cs typeface="DIN 2014 Bold"/>
                        </a:rPr>
                        <a:t>Nationwide</a:t>
                      </a:r>
                      <a:r>
                        <a:rPr sz="1200" b="1" spc="-50" dirty="0">
                          <a:solidFill>
                            <a:srgbClr val="716A66"/>
                          </a:solidFill>
                          <a:latin typeface="DIN 2014 Bold"/>
                          <a:cs typeface="DIN 2014 Bold"/>
                        </a:rPr>
                        <a:t> </a:t>
                      </a:r>
                      <a:r>
                        <a:rPr sz="1200" b="1" dirty="0">
                          <a:solidFill>
                            <a:srgbClr val="716A66"/>
                          </a:solidFill>
                          <a:latin typeface="DIN 2014 Bold"/>
                          <a:cs typeface="DIN 2014 Bold"/>
                        </a:rPr>
                        <a:t>Children’s</a:t>
                      </a:r>
                      <a:r>
                        <a:rPr sz="1200" b="1" spc="-45" dirty="0">
                          <a:solidFill>
                            <a:srgbClr val="716A66"/>
                          </a:solidFill>
                          <a:latin typeface="DIN 2014 Bold"/>
                          <a:cs typeface="DIN 2014 Bold"/>
                        </a:rPr>
                        <a:t> </a:t>
                      </a:r>
                      <a:r>
                        <a:rPr sz="1200" b="1" dirty="0">
                          <a:solidFill>
                            <a:srgbClr val="716A66"/>
                          </a:solidFill>
                          <a:latin typeface="DIN 2014 Bold"/>
                          <a:cs typeface="DIN 2014 Bold"/>
                        </a:rPr>
                        <a:t>Hospital</a:t>
                      </a:r>
                      <a:r>
                        <a:rPr sz="1200" b="1" spc="-45" dirty="0">
                          <a:solidFill>
                            <a:srgbClr val="716A66"/>
                          </a:solidFill>
                          <a:latin typeface="DIN 2014 Bold"/>
                          <a:cs typeface="DIN 2014 Bold"/>
                        </a:rPr>
                        <a:t> </a:t>
                      </a:r>
                      <a:r>
                        <a:rPr sz="1200" b="1" spc="-10" dirty="0">
                          <a:solidFill>
                            <a:srgbClr val="716A66"/>
                          </a:solidFill>
                          <a:latin typeface="DIN 2014 Bold"/>
                          <a:cs typeface="DIN 2014 Bold"/>
                        </a:rPr>
                        <a:t>Toledo,</a:t>
                      </a:r>
                      <a:r>
                        <a:rPr sz="1200" b="1" spc="-45" dirty="0">
                          <a:solidFill>
                            <a:srgbClr val="716A66"/>
                          </a:solidFill>
                          <a:latin typeface="DIN 2014 Bold"/>
                          <a:cs typeface="DIN 2014 Bold"/>
                        </a:rPr>
                        <a:t> </a:t>
                      </a:r>
                      <a:r>
                        <a:rPr sz="1200" b="1" spc="-25" dirty="0">
                          <a:solidFill>
                            <a:srgbClr val="716A66"/>
                          </a:solidFill>
                          <a:latin typeface="DIN 2014 Bold"/>
                          <a:cs typeface="DIN 2014 Bold"/>
                        </a:rPr>
                        <a:t>LLC</a:t>
                      </a:r>
                      <a:endParaRPr sz="1200">
                        <a:latin typeface="DIN 2014 Bold"/>
                        <a:cs typeface="DIN 2014 Bold"/>
                      </a:endParaRPr>
                    </a:p>
                  </a:txBody>
                  <a:tcPr marL="0" marR="0" marT="148590" marB="0">
                    <a:lnR w="12700">
                      <a:solidFill>
                        <a:srgbClr val="D7D3D1"/>
                      </a:solidFill>
                      <a:prstDash val="solid"/>
                    </a:lnR>
                    <a:solidFill>
                      <a:srgbClr val="FFFFFF"/>
                    </a:solidFill>
                  </a:tcPr>
                </a:tc>
                <a:tc>
                  <a:txBody>
                    <a:bodyPr/>
                    <a:lstStyle/>
                    <a:p>
                      <a:pPr algn="ctr">
                        <a:lnSpc>
                          <a:spcPct val="100000"/>
                        </a:lnSpc>
                        <a:spcBef>
                          <a:spcPts val="1170"/>
                        </a:spcBef>
                      </a:pPr>
                      <a:r>
                        <a:rPr sz="1200" b="1" spc="-25" dirty="0">
                          <a:solidFill>
                            <a:srgbClr val="716A66"/>
                          </a:solidFill>
                          <a:latin typeface="DIN 2014 Bold"/>
                          <a:cs typeface="DIN 2014 Bold"/>
                        </a:rPr>
                        <a:t>31</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solidFill>
                      <a:srgbClr val="FFFFFF"/>
                    </a:solidFill>
                  </a:tcPr>
                </a:tc>
                <a:tc>
                  <a:txBody>
                    <a:bodyPr/>
                    <a:lstStyle/>
                    <a:p>
                      <a:pPr algn="ctr">
                        <a:lnSpc>
                          <a:spcPct val="100000"/>
                        </a:lnSpc>
                        <a:spcBef>
                          <a:spcPts val="1170"/>
                        </a:spcBef>
                      </a:pPr>
                      <a:r>
                        <a:rPr sz="1200" b="1" spc="-10" dirty="0">
                          <a:solidFill>
                            <a:srgbClr val="716A66"/>
                          </a:solidFill>
                          <a:latin typeface="DIN 2014 Bold"/>
                          <a:cs typeface="DIN 2014 Bold"/>
                        </a:rPr>
                        <a:t>Toledo,</a:t>
                      </a:r>
                      <a:r>
                        <a:rPr sz="1200" b="1" spc="-55" dirty="0">
                          <a:solidFill>
                            <a:srgbClr val="716A66"/>
                          </a:solidFill>
                          <a:latin typeface="DIN 2014 Bold"/>
                          <a:cs typeface="DIN 2014 Bold"/>
                        </a:rPr>
                        <a:t> </a:t>
                      </a:r>
                      <a:r>
                        <a:rPr sz="1200" b="1" spc="-20" dirty="0">
                          <a:solidFill>
                            <a:srgbClr val="716A66"/>
                          </a:solidFill>
                          <a:latin typeface="DIN 2014 Bold"/>
                          <a:cs typeface="DIN 2014 Bold"/>
                        </a:rPr>
                        <a:t>Ohio</a:t>
                      </a:r>
                      <a:endParaRPr sz="1200">
                        <a:latin typeface="DIN 2014 Bold"/>
                        <a:cs typeface="DIN 2014 Bold"/>
                      </a:endParaRPr>
                    </a:p>
                  </a:txBody>
                  <a:tcPr marL="0" marR="0" marT="148590" marB="0">
                    <a:lnL w="12700">
                      <a:solidFill>
                        <a:srgbClr val="D7D3D1"/>
                      </a:solidFill>
                      <a:prstDash val="solid"/>
                    </a:lnL>
                    <a:solidFill>
                      <a:srgbClr val="FFFFFF"/>
                    </a:solidFill>
                  </a:tcPr>
                </a:tc>
                <a:extLst>
                  <a:ext uri="{0D108BD9-81ED-4DB2-BD59-A6C34878D82A}">
                    <a16:rowId xmlns:a16="http://schemas.microsoft.com/office/drawing/2014/main" val="10004"/>
                  </a:ext>
                </a:extLst>
              </a:tr>
              <a:tr h="483234">
                <a:tc>
                  <a:txBody>
                    <a:bodyPr/>
                    <a:lstStyle/>
                    <a:p>
                      <a:pPr algn="ctr">
                        <a:lnSpc>
                          <a:spcPct val="100000"/>
                        </a:lnSpc>
                        <a:spcBef>
                          <a:spcPts val="1170"/>
                        </a:spcBef>
                      </a:pPr>
                      <a:r>
                        <a:rPr sz="1200" b="1" dirty="0">
                          <a:solidFill>
                            <a:srgbClr val="716A66"/>
                          </a:solidFill>
                          <a:latin typeface="DIN 2014 Bold"/>
                          <a:cs typeface="DIN 2014 Bold"/>
                        </a:rPr>
                        <a:t>Alliant</a:t>
                      </a:r>
                      <a:r>
                        <a:rPr sz="1200" b="1" spc="-30" dirty="0">
                          <a:solidFill>
                            <a:srgbClr val="716A66"/>
                          </a:solidFill>
                          <a:latin typeface="DIN 2014 Bold"/>
                          <a:cs typeface="DIN 2014 Bold"/>
                        </a:rPr>
                        <a:t> </a:t>
                      </a:r>
                      <a:r>
                        <a:rPr sz="1200" b="1" dirty="0">
                          <a:solidFill>
                            <a:srgbClr val="716A66"/>
                          </a:solidFill>
                          <a:latin typeface="DIN 2014 Bold"/>
                          <a:cs typeface="DIN 2014 Bold"/>
                        </a:rPr>
                        <a:t>Purchasing,</a:t>
                      </a:r>
                      <a:r>
                        <a:rPr sz="1200" b="1" spc="-25" dirty="0">
                          <a:solidFill>
                            <a:srgbClr val="716A66"/>
                          </a:solidFill>
                          <a:latin typeface="DIN 2014 Bold"/>
                          <a:cs typeface="DIN 2014 Bold"/>
                        </a:rPr>
                        <a:t> LLC</a:t>
                      </a:r>
                      <a:endParaRPr sz="1200">
                        <a:latin typeface="DIN 2014 Bold"/>
                        <a:cs typeface="DIN 2014 Bold"/>
                      </a:endParaRPr>
                    </a:p>
                  </a:txBody>
                  <a:tcPr marL="0" marR="0" marT="148590" marB="0">
                    <a:lnR w="12700">
                      <a:solidFill>
                        <a:srgbClr val="D7D3D1"/>
                      </a:solidFill>
                      <a:prstDash val="solid"/>
                    </a:lnR>
                  </a:tcPr>
                </a:tc>
                <a:tc>
                  <a:txBody>
                    <a:bodyPr/>
                    <a:lstStyle/>
                    <a:p>
                      <a:pPr algn="ctr">
                        <a:lnSpc>
                          <a:spcPct val="100000"/>
                        </a:lnSpc>
                        <a:spcBef>
                          <a:spcPts val="1170"/>
                        </a:spcBef>
                      </a:pPr>
                      <a:r>
                        <a:rPr sz="1200" b="1" spc="-25" dirty="0">
                          <a:solidFill>
                            <a:srgbClr val="716A66"/>
                          </a:solidFill>
                          <a:latin typeface="DIN 2014 Bold"/>
                          <a:cs typeface="DIN 2014 Bold"/>
                        </a:rPr>
                        <a:t>15</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tcPr>
                </a:tc>
                <a:tc>
                  <a:txBody>
                    <a:bodyPr/>
                    <a:lstStyle/>
                    <a:p>
                      <a:pPr algn="ctr">
                        <a:lnSpc>
                          <a:spcPct val="100000"/>
                        </a:lnSpc>
                        <a:spcBef>
                          <a:spcPts val="1170"/>
                        </a:spcBef>
                      </a:pPr>
                      <a:r>
                        <a:rPr sz="1200" b="1" dirty="0">
                          <a:solidFill>
                            <a:srgbClr val="716A66"/>
                          </a:solidFill>
                          <a:latin typeface="DIN 2014 Bold"/>
                          <a:cs typeface="DIN 2014 Bold"/>
                        </a:rPr>
                        <a:t>Louisville,</a:t>
                      </a:r>
                      <a:r>
                        <a:rPr sz="1200" b="1" spc="-20" dirty="0">
                          <a:solidFill>
                            <a:srgbClr val="716A66"/>
                          </a:solidFill>
                          <a:latin typeface="DIN 2014 Bold"/>
                          <a:cs typeface="DIN 2014 Bold"/>
                        </a:rPr>
                        <a:t> </a:t>
                      </a:r>
                      <a:r>
                        <a:rPr sz="1200" b="1" spc="-10" dirty="0">
                          <a:solidFill>
                            <a:srgbClr val="716A66"/>
                          </a:solidFill>
                          <a:latin typeface="DIN 2014 Bold"/>
                          <a:cs typeface="DIN 2014 Bold"/>
                        </a:rPr>
                        <a:t>Kentucky</a:t>
                      </a:r>
                      <a:endParaRPr sz="1200">
                        <a:latin typeface="DIN 2014 Bold"/>
                        <a:cs typeface="DIN 2014 Bold"/>
                      </a:endParaRPr>
                    </a:p>
                  </a:txBody>
                  <a:tcPr marL="0" marR="0" marT="148590" marB="0">
                    <a:lnL w="12700">
                      <a:solidFill>
                        <a:srgbClr val="D7D3D1"/>
                      </a:solidFill>
                      <a:prstDash val="solid"/>
                    </a:lnL>
                  </a:tcPr>
                </a:tc>
                <a:extLst>
                  <a:ext uri="{0D108BD9-81ED-4DB2-BD59-A6C34878D82A}">
                    <a16:rowId xmlns:a16="http://schemas.microsoft.com/office/drawing/2014/main" val="10005"/>
                  </a:ext>
                </a:extLst>
              </a:tr>
              <a:tr h="483234">
                <a:tc>
                  <a:txBody>
                    <a:bodyPr/>
                    <a:lstStyle/>
                    <a:p>
                      <a:pPr algn="ctr">
                        <a:lnSpc>
                          <a:spcPct val="100000"/>
                        </a:lnSpc>
                        <a:spcBef>
                          <a:spcPts val="1170"/>
                        </a:spcBef>
                      </a:pPr>
                      <a:r>
                        <a:rPr sz="1200" b="1" dirty="0">
                          <a:solidFill>
                            <a:srgbClr val="716A66"/>
                          </a:solidFill>
                          <a:latin typeface="DIN 2014 Bold"/>
                          <a:cs typeface="DIN 2014 Bold"/>
                        </a:rPr>
                        <a:t>Compass</a:t>
                      </a:r>
                      <a:r>
                        <a:rPr sz="1200" b="1" spc="-40" dirty="0">
                          <a:solidFill>
                            <a:srgbClr val="716A66"/>
                          </a:solidFill>
                          <a:latin typeface="DIN 2014 Bold"/>
                          <a:cs typeface="DIN 2014 Bold"/>
                        </a:rPr>
                        <a:t> </a:t>
                      </a:r>
                      <a:r>
                        <a:rPr sz="1200" b="1" dirty="0">
                          <a:solidFill>
                            <a:srgbClr val="716A66"/>
                          </a:solidFill>
                          <a:latin typeface="DIN 2014 Bold"/>
                          <a:cs typeface="DIN 2014 Bold"/>
                        </a:rPr>
                        <a:t>Surgical</a:t>
                      </a:r>
                      <a:r>
                        <a:rPr sz="1200" b="1" spc="-40" dirty="0">
                          <a:solidFill>
                            <a:srgbClr val="716A66"/>
                          </a:solidFill>
                          <a:latin typeface="DIN 2014 Bold"/>
                          <a:cs typeface="DIN 2014 Bold"/>
                        </a:rPr>
                        <a:t> </a:t>
                      </a:r>
                      <a:r>
                        <a:rPr sz="1200" b="1" spc="-10" dirty="0">
                          <a:solidFill>
                            <a:srgbClr val="716A66"/>
                          </a:solidFill>
                          <a:latin typeface="DIN 2014 Bold"/>
                          <a:cs typeface="DIN 2014 Bold"/>
                        </a:rPr>
                        <a:t>Partners</a:t>
                      </a:r>
                      <a:endParaRPr sz="1200">
                        <a:latin typeface="DIN 2014 Bold"/>
                        <a:cs typeface="DIN 2014 Bold"/>
                      </a:endParaRPr>
                    </a:p>
                  </a:txBody>
                  <a:tcPr marL="0" marR="0" marT="148590" marB="0">
                    <a:lnR w="12700">
                      <a:solidFill>
                        <a:srgbClr val="D7D3D1"/>
                      </a:solidFill>
                      <a:prstDash val="solid"/>
                    </a:lnR>
                    <a:solidFill>
                      <a:srgbClr val="FFFFFF"/>
                    </a:solidFill>
                  </a:tcPr>
                </a:tc>
                <a:tc>
                  <a:txBody>
                    <a:bodyPr/>
                    <a:lstStyle/>
                    <a:p>
                      <a:pPr algn="ctr">
                        <a:lnSpc>
                          <a:spcPct val="100000"/>
                        </a:lnSpc>
                        <a:spcBef>
                          <a:spcPts val="1170"/>
                        </a:spcBef>
                      </a:pPr>
                      <a:r>
                        <a:rPr sz="1200" b="1" spc="-50" dirty="0">
                          <a:solidFill>
                            <a:srgbClr val="716A66"/>
                          </a:solidFill>
                          <a:latin typeface="DIN 2014 Bold"/>
                          <a:cs typeface="DIN 2014 Bold"/>
                        </a:rPr>
                        <a:t>2</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solidFill>
                      <a:srgbClr val="FFFFFF"/>
                    </a:solidFill>
                  </a:tcPr>
                </a:tc>
                <a:tc>
                  <a:txBody>
                    <a:bodyPr/>
                    <a:lstStyle/>
                    <a:p>
                      <a:pPr algn="ctr">
                        <a:lnSpc>
                          <a:spcPct val="100000"/>
                        </a:lnSpc>
                        <a:spcBef>
                          <a:spcPts val="1170"/>
                        </a:spcBef>
                      </a:pPr>
                      <a:r>
                        <a:rPr sz="1200" b="1" dirty="0">
                          <a:solidFill>
                            <a:srgbClr val="716A66"/>
                          </a:solidFill>
                          <a:latin typeface="DIN 2014 Bold"/>
                          <a:cs typeface="DIN 2014 Bold"/>
                        </a:rPr>
                        <a:t>Raleigh,</a:t>
                      </a:r>
                      <a:r>
                        <a:rPr sz="1200" b="1" spc="-20" dirty="0">
                          <a:solidFill>
                            <a:srgbClr val="716A66"/>
                          </a:solidFill>
                          <a:latin typeface="DIN 2014 Bold"/>
                          <a:cs typeface="DIN 2014 Bold"/>
                        </a:rPr>
                        <a:t> </a:t>
                      </a:r>
                      <a:r>
                        <a:rPr sz="1200" b="1" dirty="0">
                          <a:solidFill>
                            <a:srgbClr val="716A66"/>
                          </a:solidFill>
                          <a:latin typeface="DIN 2014 Bold"/>
                          <a:cs typeface="DIN 2014 Bold"/>
                        </a:rPr>
                        <a:t>North</a:t>
                      </a:r>
                      <a:r>
                        <a:rPr sz="1200" b="1" spc="-20" dirty="0">
                          <a:solidFill>
                            <a:srgbClr val="716A66"/>
                          </a:solidFill>
                          <a:latin typeface="DIN 2014 Bold"/>
                          <a:cs typeface="DIN 2014 Bold"/>
                        </a:rPr>
                        <a:t> </a:t>
                      </a:r>
                      <a:r>
                        <a:rPr sz="1200" b="1" spc="-10" dirty="0">
                          <a:solidFill>
                            <a:srgbClr val="716A66"/>
                          </a:solidFill>
                          <a:latin typeface="DIN 2014 Bold"/>
                          <a:cs typeface="DIN 2014 Bold"/>
                        </a:rPr>
                        <a:t>Carolina</a:t>
                      </a:r>
                      <a:endParaRPr sz="1200">
                        <a:latin typeface="DIN 2014 Bold"/>
                        <a:cs typeface="DIN 2014 Bold"/>
                      </a:endParaRPr>
                    </a:p>
                  </a:txBody>
                  <a:tcPr marL="0" marR="0" marT="148590" marB="0">
                    <a:lnL w="12700">
                      <a:solidFill>
                        <a:srgbClr val="D7D3D1"/>
                      </a:solidFill>
                      <a:prstDash val="solid"/>
                    </a:lnL>
                    <a:solidFill>
                      <a:srgbClr val="FFFFFF"/>
                    </a:solidFill>
                  </a:tcPr>
                </a:tc>
                <a:extLst>
                  <a:ext uri="{0D108BD9-81ED-4DB2-BD59-A6C34878D82A}">
                    <a16:rowId xmlns:a16="http://schemas.microsoft.com/office/drawing/2014/main" val="10006"/>
                  </a:ext>
                </a:extLst>
              </a:tr>
              <a:tr h="483234">
                <a:tc>
                  <a:txBody>
                    <a:bodyPr/>
                    <a:lstStyle/>
                    <a:p>
                      <a:pPr algn="ctr">
                        <a:lnSpc>
                          <a:spcPct val="100000"/>
                        </a:lnSpc>
                        <a:spcBef>
                          <a:spcPts val="1170"/>
                        </a:spcBef>
                      </a:pPr>
                      <a:r>
                        <a:rPr sz="1200" b="1" dirty="0">
                          <a:solidFill>
                            <a:srgbClr val="716A66"/>
                          </a:solidFill>
                          <a:latin typeface="DIN 2014 Bold"/>
                          <a:cs typeface="DIN 2014 Bold"/>
                        </a:rPr>
                        <a:t>Delta</a:t>
                      </a:r>
                      <a:r>
                        <a:rPr sz="1200" b="1" spc="-30" dirty="0">
                          <a:solidFill>
                            <a:srgbClr val="716A66"/>
                          </a:solidFill>
                          <a:latin typeface="DIN 2014 Bold"/>
                          <a:cs typeface="DIN 2014 Bold"/>
                        </a:rPr>
                        <a:t> </a:t>
                      </a:r>
                      <a:r>
                        <a:rPr sz="1200" b="1" dirty="0">
                          <a:solidFill>
                            <a:srgbClr val="716A66"/>
                          </a:solidFill>
                          <a:latin typeface="DIN 2014 Bold"/>
                          <a:cs typeface="DIN 2014 Bold"/>
                        </a:rPr>
                        <a:t>Health</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System</a:t>
                      </a:r>
                      <a:endParaRPr sz="1200">
                        <a:latin typeface="DIN 2014 Bold"/>
                        <a:cs typeface="DIN 2014 Bold"/>
                      </a:endParaRPr>
                    </a:p>
                  </a:txBody>
                  <a:tcPr marL="0" marR="0" marT="148590" marB="0">
                    <a:lnR w="12700">
                      <a:solidFill>
                        <a:srgbClr val="D7D3D1"/>
                      </a:solidFill>
                      <a:prstDash val="solid"/>
                    </a:lnR>
                  </a:tcPr>
                </a:tc>
                <a:tc>
                  <a:txBody>
                    <a:bodyPr/>
                    <a:lstStyle/>
                    <a:p>
                      <a:pPr algn="ctr">
                        <a:lnSpc>
                          <a:spcPct val="100000"/>
                        </a:lnSpc>
                        <a:spcBef>
                          <a:spcPts val="1170"/>
                        </a:spcBef>
                      </a:pPr>
                      <a:r>
                        <a:rPr sz="1200" b="1" spc="-50" dirty="0">
                          <a:solidFill>
                            <a:srgbClr val="716A66"/>
                          </a:solidFill>
                          <a:latin typeface="DIN 2014 Bold"/>
                          <a:cs typeface="DIN 2014 Bold"/>
                        </a:rPr>
                        <a:t>2</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tcPr>
                </a:tc>
                <a:tc>
                  <a:txBody>
                    <a:bodyPr/>
                    <a:lstStyle/>
                    <a:p>
                      <a:pPr algn="ctr">
                        <a:lnSpc>
                          <a:spcPct val="100000"/>
                        </a:lnSpc>
                        <a:spcBef>
                          <a:spcPts val="1170"/>
                        </a:spcBef>
                      </a:pPr>
                      <a:r>
                        <a:rPr sz="1200" b="1" dirty="0">
                          <a:solidFill>
                            <a:srgbClr val="716A66"/>
                          </a:solidFill>
                          <a:latin typeface="DIN 2014 Bold"/>
                          <a:cs typeface="DIN 2014 Bold"/>
                        </a:rPr>
                        <a:t>Greenville,</a:t>
                      </a:r>
                      <a:r>
                        <a:rPr sz="1200" b="1" spc="-60" dirty="0">
                          <a:solidFill>
                            <a:srgbClr val="716A66"/>
                          </a:solidFill>
                          <a:latin typeface="DIN 2014 Bold"/>
                          <a:cs typeface="DIN 2014 Bold"/>
                        </a:rPr>
                        <a:t> </a:t>
                      </a:r>
                      <a:r>
                        <a:rPr sz="1200" b="1" spc="-10" dirty="0">
                          <a:solidFill>
                            <a:srgbClr val="716A66"/>
                          </a:solidFill>
                          <a:latin typeface="DIN 2014 Bold"/>
                          <a:cs typeface="DIN 2014 Bold"/>
                        </a:rPr>
                        <a:t>Mississippi</a:t>
                      </a:r>
                      <a:endParaRPr sz="1200">
                        <a:latin typeface="DIN 2014 Bold"/>
                        <a:cs typeface="DIN 2014 Bold"/>
                      </a:endParaRPr>
                    </a:p>
                  </a:txBody>
                  <a:tcPr marL="0" marR="0" marT="148590" marB="0">
                    <a:lnL w="12700">
                      <a:solidFill>
                        <a:srgbClr val="D7D3D1"/>
                      </a:solidFill>
                      <a:prstDash val="solid"/>
                    </a:lnL>
                  </a:tcPr>
                </a:tc>
                <a:extLst>
                  <a:ext uri="{0D108BD9-81ED-4DB2-BD59-A6C34878D82A}">
                    <a16:rowId xmlns:a16="http://schemas.microsoft.com/office/drawing/2014/main" val="10007"/>
                  </a:ext>
                </a:extLst>
              </a:tr>
              <a:tr h="483234">
                <a:tc>
                  <a:txBody>
                    <a:bodyPr/>
                    <a:lstStyle/>
                    <a:p>
                      <a:pPr algn="ctr">
                        <a:lnSpc>
                          <a:spcPct val="100000"/>
                        </a:lnSpc>
                        <a:spcBef>
                          <a:spcPts val="1170"/>
                        </a:spcBef>
                      </a:pPr>
                      <a:r>
                        <a:rPr sz="1200" b="1" dirty="0">
                          <a:solidFill>
                            <a:srgbClr val="716A66"/>
                          </a:solidFill>
                          <a:latin typeface="DIN 2014 Bold"/>
                          <a:cs typeface="DIN 2014 Bold"/>
                        </a:rPr>
                        <a:t>Greater</a:t>
                      </a:r>
                      <a:r>
                        <a:rPr sz="1200" b="1" spc="-35" dirty="0">
                          <a:solidFill>
                            <a:srgbClr val="716A66"/>
                          </a:solidFill>
                          <a:latin typeface="DIN 2014 Bold"/>
                          <a:cs typeface="DIN 2014 Bold"/>
                        </a:rPr>
                        <a:t> </a:t>
                      </a:r>
                      <a:r>
                        <a:rPr sz="1200" b="1" dirty="0">
                          <a:solidFill>
                            <a:srgbClr val="716A66"/>
                          </a:solidFill>
                          <a:latin typeface="DIN 2014 Bold"/>
                          <a:cs typeface="DIN 2014 Bold"/>
                        </a:rPr>
                        <a:t>Dayton</a:t>
                      </a:r>
                      <a:r>
                        <a:rPr sz="1200" b="1" spc="-35" dirty="0">
                          <a:solidFill>
                            <a:srgbClr val="716A66"/>
                          </a:solidFill>
                          <a:latin typeface="DIN 2014 Bold"/>
                          <a:cs typeface="DIN 2014 Bold"/>
                        </a:rPr>
                        <a:t> </a:t>
                      </a:r>
                      <a:r>
                        <a:rPr sz="1200" b="1" dirty="0">
                          <a:solidFill>
                            <a:srgbClr val="716A66"/>
                          </a:solidFill>
                          <a:latin typeface="DIN 2014 Bold"/>
                          <a:cs typeface="DIN 2014 Bold"/>
                        </a:rPr>
                        <a:t>Area</a:t>
                      </a:r>
                      <a:r>
                        <a:rPr sz="1200" b="1" spc="-35" dirty="0">
                          <a:solidFill>
                            <a:srgbClr val="716A66"/>
                          </a:solidFill>
                          <a:latin typeface="DIN 2014 Bold"/>
                          <a:cs typeface="DIN 2014 Bold"/>
                        </a:rPr>
                        <a:t> </a:t>
                      </a:r>
                      <a:r>
                        <a:rPr sz="1200" b="1" dirty="0">
                          <a:solidFill>
                            <a:srgbClr val="716A66"/>
                          </a:solidFill>
                          <a:latin typeface="DIN 2014 Bold"/>
                          <a:cs typeface="DIN 2014 Bold"/>
                        </a:rPr>
                        <a:t>Hospital</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Association</a:t>
                      </a:r>
                      <a:endParaRPr sz="1200">
                        <a:latin typeface="DIN 2014 Bold"/>
                        <a:cs typeface="DIN 2014 Bold"/>
                      </a:endParaRPr>
                    </a:p>
                  </a:txBody>
                  <a:tcPr marL="0" marR="0" marT="148590" marB="0">
                    <a:lnR w="12700">
                      <a:solidFill>
                        <a:srgbClr val="D7D3D1"/>
                      </a:solidFill>
                      <a:prstDash val="solid"/>
                    </a:lnR>
                    <a:lnB w="6350">
                      <a:solidFill>
                        <a:srgbClr val="ACA5A2"/>
                      </a:solidFill>
                      <a:prstDash val="solid"/>
                    </a:lnB>
                    <a:solidFill>
                      <a:srgbClr val="FFFFFF"/>
                    </a:solidFill>
                  </a:tcPr>
                </a:tc>
                <a:tc>
                  <a:txBody>
                    <a:bodyPr/>
                    <a:lstStyle/>
                    <a:p>
                      <a:pPr algn="ctr">
                        <a:lnSpc>
                          <a:spcPct val="100000"/>
                        </a:lnSpc>
                        <a:spcBef>
                          <a:spcPts val="1170"/>
                        </a:spcBef>
                      </a:pPr>
                      <a:r>
                        <a:rPr sz="1200" b="1" spc="-50" dirty="0">
                          <a:solidFill>
                            <a:srgbClr val="716A66"/>
                          </a:solidFill>
                          <a:latin typeface="DIN 2014 Bold"/>
                          <a:cs typeface="DIN 2014 Bold"/>
                        </a:rPr>
                        <a:t>1</a:t>
                      </a:r>
                      <a:endParaRPr sz="1200">
                        <a:latin typeface="DIN 2014 Bold"/>
                        <a:cs typeface="DIN 2014 Bold"/>
                      </a:endParaRPr>
                    </a:p>
                  </a:txBody>
                  <a:tcPr marL="0" marR="0" marT="148590" marB="0">
                    <a:lnL w="12700">
                      <a:solidFill>
                        <a:srgbClr val="D7D3D1"/>
                      </a:solidFill>
                      <a:prstDash val="solid"/>
                    </a:lnL>
                    <a:lnR w="12700">
                      <a:solidFill>
                        <a:srgbClr val="D7D3D1"/>
                      </a:solidFill>
                      <a:prstDash val="solid"/>
                    </a:lnR>
                    <a:lnB w="6350">
                      <a:solidFill>
                        <a:srgbClr val="ACA5A2"/>
                      </a:solidFill>
                      <a:prstDash val="solid"/>
                    </a:lnB>
                    <a:solidFill>
                      <a:srgbClr val="FFFFFF"/>
                    </a:solidFill>
                  </a:tcPr>
                </a:tc>
                <a:tc>
                  <a:txBody>
                    <a:bodyPr/>
                    <a:lstStyle/>
                    <a:p>
                      <a:pPr algn="ctr">
                        <a:lnSpc>
                          <a:spcPct val="100000"/>
                        </a:lnSpc>
                        <a:spcBef>
                          <a:spcPts val="1170"/>
                        </a:spcBef>
                      </a:pPr>
                      <a:r>
                        <a:rPr sz="1200" b="1" dirty="0">
                          <a:solidFill>
                            <a:srgbClr val="716A66"/>
                          </a:solidFill>
                          <a:latin typeface="DIN 2014 Bold"/>
                          <a:cs typeface="DIN 2014 Bold"/>
                        </a:rPr>
                        <a:t>Dayton,</a:t>
                      </a:r>
                      <a:r>
                        <a:rPr sz="1200" b="1" spc="-55" dirty="0">
                          <a:solidFill>
                            <a:srgbClr val="716A66"/>
                          </a:solidFill>
                          <a:latin typeface="DIN 2014 Bold"/>
                          <a:cs typeface="DIN 2014 Bold"/>
                        </a:rPr>
                        <a:t> </a:t>
                      </a:r>
                      <a:r>
                        <a:rPr sz="1200" b="1" spc="-20" dirty="0">
                          <a:solidFill>
                            <a:srgbClr val="716A66"/>
                          </a:solidFill>
                          <a:latin typeface="DIN 2014 Bold"/>
                          <a:cs typeface="DIN 2014 Bold"/>
                        </a:rPr>
                        <a:t>Ohio</a:t>
                      </a:r>
                      <a:endParaRPr sz="1200" dirty="0">
                        <a:latin typeface="DIN 2014 Bold"/>
                        <a:cs typeface="DIN 2014 Bold"/>
                      </a:endParaRPr>
                    </a:p>
                  </a:txBody>
                  <a:tcPr marL="0" marR="0" marT="148590" marB="0">
                    <a:lnL w="12700">
                      <a:solidFill>
                        <a:srgbClr val="D7D3D1"/>
                      </a:solidFill>
                      <a:prstDash val="solid"/>
                    </a:lnL>
                    <a:lnB w="6350">
                      <a:solidFill>
                        <a:srgbClr val="ACA5A2"/>
                      </a:solidFill>
                      <a:prstDash val="solid"/>
                    </a:lnB>
                    <a:solidFill>
                      <a:srgbClr val="FFFFFF"/>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06748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2A31-EC83-C76B-86FE-96724E596FC3}"/>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2CFCE1C-D5DC-05D1-4969-27CC4188282C}"/>
              </a:ext>
            </a:extLst>
          </p:cNvPr>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a:extLst>
              <a:ext uri="{FF2B5EF4-FFF2-40B4-BE49-F238E27FC236}">
                <a16:creationId xmlns:a16="http://schemas.microsoft.com/office/drawing/2014/main" id="{2EB00242-E031-E9E8-F433-340B68833962}"/>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sz="1100" dirty="0">
              <a:latin typeface="DIN 2014 Bold"/>
              <a:cs typeface="DIN 2014 Bold"/>
            </a:endParaRPr>
          </a:p>
        </p:txBody>
      </p:sp>
      <p:sp>
        <p:nvSpPr>
          <p:cNvPr id="4" name="object 4">
            <a:extLst>
              <a:ext uri="{FF2B5EF4-FFF2-40B4-BE49-F238E27FC236}">
                <a16:creationId xmlns:a16="http://schemas.microsoft.com/office/drawing/2014/main" id="{23B67D8C-ACA4-846E-F166-C449B04DE2A4}"/>
              </a:ext>
            </a:extLst>
          </p:cNvPr>
          <p:cNvSpPr txBox="1"/>
          <p:nvPr/>
        </p:nvSpPr>
        <p:spPr>
          <a:xfrm>
            <a:off x="750822" y="798467"/>
            <a:ext cx="9155178" cy="874598"/>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rgbClr val="716A66"/>
                </a:solidFill>
                <a:latin typeface="DIN 2014 Bold"/>
                <a:cs typeface="DIN 2014 Bold"/>
              </a:rPr>
              <a:t>Understanding and </a:t>
            </a:r>
            <a:br>
              <a:rPr lang="en-US" sz="2800" b="1" dirty="0">
                <a:solidFill>
                  <a:srgbClr val="716A66"/>
                </a:solidFill>
                <a:latin typeface="DIN 2014 Bold"/>
                <a:cs typeface="DIN 2014 Bold"/>
              </a:rPr>
            </a:br>
            <a:r>
              <a:rPr lang="en-US" sz="2800" b="1" dirty="0">
                <a:solidFill>
                  <a:srgbClr val="716A66"/>
                </a:solidFill>
                <a:latin typeface="DIN 2014 Bold"/>
                <a:cs typeface="DIN 2014 Bold"/>
              </a:rPr>
              <a:t>Navigating GPOs</a:t>
            </a:r>
            <a:endParaRPr sz="1400" dirty="0">
              <a:latin typeface="DIN 2014 Bold"/>
              <a:cs typeface="DIN 2014 Bold"/>
            </a:endParaRPr>
          </a:p>
        </p:txBody>
      </p:sp>
      <p:sp>
        <p:nvSpPr>
          <p:cNvPr id="7" name="object 4">
            <a:extLst>
              <a:ext uri="{FF2B5EF4-FFF2-40B4-BE49-F238E27FC236}">
                <a16:creationId xmlns:a16="http://schemas.microsoft.com/office/drawing/2014/main" id="{E98402BA-F1EF-A15B-01A7-A75C59276994}"/>
              </a:ext>
            </a:extLst>
          </p:cNvPr>
          <p:cNvSpPr txBox="1"/>
          <p:nvPr/>
        </p:nvSpPr>
        <p:spPr>
          <a:xfrm>
            <a:off x="750823" y="1997795"/>
            <a:ext cx="3139699" cy="3423438"/>
          </a:xfrm>
          <a:prstGeom prst="rect">
            <a:avLst/>
          </a:prstGeom>
        </p:spPr>
        <p:txBody>
          <a:bodyPr vert="horz" wrap="square" lIns="0" tIns="12700" rIns="0" bIns="0" rtlCol="0">
            <a:spAutoFit/>
          </a:bodyPr>
          <a:lstStyle/>
          <a:p>
            <a:pPr marL="12700" marR="5080">
              <a:lnSpc>
                <a:spcPct val="107800"/>
              </a:lnSpc>
              <a:spcBef>
                <a:spcPts val="100"/>
              </a:spcBef>
            </a:pPr>
            <a:r>
              <a:rPr lang="en-US" sz="1700" dirty="0">
                <a:solidFill>
                  <a:srgbClr val="716A66"/>
                </a:solidFill>
                <a:latin typeface="DIN 2014 Light"/>
                <a:cs typeface="DIN 2014 Light"/>
              </a:rPr>
              <a:t>It’s important to note that while many health systems have primary GPO affiliations, they also engage with multiple GPOs or manage certain procurement functions internally to best meet their specific needs. Additionally, the landscape of GPO affiliations evolves due to mergers, acquisitions, and strategic</a:t>
            </a:r>
          </a:p>
          <a:p>
            <a:pPr marL="12700" marR="5080">
              <a:lnSpc>
                <a:spcPct val="107800"/>
              </a:lnSpc>
              <a:spcBef>
                <a:spcPts val="100"/>
              </a:spcBef>
            </a:pPr>
            <a:r>
              <a:rPr lang="en-US" sz="1700" dirty="0">
                <a:solidFill>
                  <a:srgbClr val="716A66"/>
                </a:solidFill>
                <a:latin typeface="DIN 2014 Light"/>
                <a:cs typeface="DIN 2014 Light"/>
              </a:rPr>
              <a:t>shifts within health systems.</a:t>
            </a:r>
          </a:p>
          <a:p>
            <a:pPr marL="12700" marR="5080">
              <a:lnSpc>
                <a:spcPct val="107800"/>
              </a:lnSpc>
              <a:spcBef>
                <a:spcPts val="100"/>
              </a:spcBef>
            </a:pPr>
            <a:endParaRPr lang="en-US" sz="1700" dirty="0">
              <a:solidFill>
                <a:srgbClr val="716A66"/>
              </a:solidFill>
              <a:latin typeface="DIN 2014 Light"/>
              <a:cs typeface="DIN 2014 Light"/>
            </a:endParaRPr>
          </a:p>
        </p:txBody>
      </p:sp>
      <p:graphicFrame>
        <p:nvGraphicFramePr>
          <p:cNvPr id="8" name="object 4">
            <a:extLst>
              <a:ext uri="{FF2B5EF4-FFF2-40B4-BE49-F238E27FC236}">
                <a16:creationId xmlns:a16="http://schemas.microsoft.com/office/drawing/2014/main" id="{C294B2B2-CBE4-36CD-E9BF-CD91B1DDC2AC}"/>
              </a:ext>
            </a:extLst>
          </p:cNvPr>
          <p:cNvGraphicFramePr>
            <a:graphicFrameLocks noGrp="1"/>
          </p:cNvGraphicFramePr>
          <p:nvPr>
            <p:extLst>
              <p:ext uri="{D42A27DB-BD31-4B8C-83A1-F6EECF244321}">
                <p14:modId xmlns:p14="http://schemas.microsoft.com/office/powerpoint/2010/main" val="3509168345"/>
              </p:ext>
            </p:extLst>
          </p:nvPr>
        </p:nvGraphicFramePr>
        <p:xfrm>
          <a:off x="4634550" y="739901"/>
          <a:ext cx="6805929" cy="5773420"/>
        </p:xfrm>
        <a:graphic>
          <a:graphicData uri="http://schemas.openxmlformats.org/drawingml/2006/table">
            <a:tbl>
              <a:tblPr firstRow="1" bandRow="1">
                <a:tableStyleId>{2D5ABB26-0587-4C30-8999-92F81FD0307C}</a:tableStyleId>
              </a:tblPr>
              <a:tblGrid>
                <a:gridCol w="2255520">
                  <a:extLst>
                    <a:ext uri="{9D8B030D-6E8A-4147-A177-3AD203B41FA5}">
                      <a16:colId xmlns:a16="http://schemas.microsoft.com/office/drawing/2014/main" val="20000"/>
                    </a:ext>
                  </a:extLst>
                </a:gridCol>
                <a:gridCol w="4550409">
                  <a:extLst>
                    <a:ext uri="{9D8B030D-6E8A-4147-A177-3AD203B41FA5}">
                      <a16:colId xmlns:a16="http://schemas.microsoft.com/office/drawing/2014/main" val="20001"/>
                    </a:ext>
                  </a:extLst>
                </a:gridCol>
              </a:tblGrid>
              <a:tr h="223520">
                <a:tc>
                  <a:txBody>
                    <a:bodyPr/>
                    <a:lstStyle/>
                    <a:p>
                      <a:pPr marL="82550">
                        <a:lnSpc>
                          <a:spcPct val="100000"/>
                        </a:lnSpc>
                        <a:spcBef>
                          <a:spcPts val="385"/>
                        </a:spcBef>
                      </a:pPr>
                      <a:r>
                        <a:rPr sz="800" b="1" dirty="0">
                          <a:solidFill>
                            <a:srgbClr val="FFFFFF"/>
                          </a:solidFill>
                          <a:latin typeface="DIN 2014 Bold"/>
                          <a:cs typeface="DIN 2014 Bold"/>
                        </a:rPr>
                        <a:t>HEALTH</a:t>
                      </a:r>
                      <a:r>
                        <a:rPr sz="800" b="1" spc="300" dirty="0">
                          <a:solidFill>
                            <a:srgbClr val="FFFFFF"/>
                          </a:solidFill>
                          <a:latin typeface="DIN 2014 Bold"/>
                          <a:cs typeface="DIN 2014 Bold"/>
                        </a:rPr>
                        <a:t> </a:t>
                      </a:r>
                      <a:r>
                        <a:rPr sz="800" b="1" spc="-10" dirty="0">
                          <a:solidFill>
                            <a:srgbClr val="FFFFFF"/>
                          </a:solidFill>
                          <a:latin typeface="DIN 2014 Bold"/>
                          <a:cs typeface="DIN 2014 Bold"/>
                        </a:rPr>
                        <a:t>SYSTEM</a:t>
                      </a:r>
                      <a:endParaRPr sz="800">
                        <a:latin typeface="DIN 2014 Bold"/>
                        <a:cs typeface="DIN 2014 Bold"/>
                      </a:endParaRPr>
                    </a:p>
                  </a:txBody>
                  <a:tcPr marL="0" marR="0" marT="48895" marB="0">
                    <a:lnL w="3175">
                      <a:solidFill>
                        <a:srgbClr val="D4D2D1"/>
                      </a:solidFill>
                      <a:prstDash val="solid"/>
                    </a:lnL>
                    <a:lnR w="3175">
                      <a:solidFill>
                        <a:srgbClr val="D4D2D1"/>
                      </a:solidFill>
                      <a:prstDash val="solid"/>
                    </a:lnR>
                    <a:lnB w="6350">
                      <a:solidFill>
                        <a:srgbClr val="E8E5E4"/>
                      </a:solidFill>
                      <a:prstDash val="solid"/>
                    </a:lnB>
                    <a:solidFill>
                      <a:srgbClr val="726A65"/>
                    </a:solidFill>
                  </a:tcPr>
                </a:tc>
                <a:tc>
                  <a:txBody>
                    <a:bodyPr/>
                    <a:lstStyle/>
                    <a:p>
                      <a:pPr marL="82550">
                        <a:lnSpc>
                          <a:spcPct val="100000"/>
                        </a:lnSpc>
                        <a:spcBef>
                          <a:spcPts val="385"/>
                        </a:spcBef>
                      </a:pPr>
                      <a:r>
                        <a:rPr sz="800" b="1" dirty="0">
                          <a:solidFill>
                            <a:srgbClr val="FFFFFF"/>
                          </a:solidFill>
                          <a:latin typeface="DIN 2014 Bold"/>
                          <a:cs typeface="DIN 2014 Bold"/>
                        </a:rPr>
                        <a:t>GPO</a:t>
                      </a:r>
                      <a:r>
                        <a:rPr sz="800" b="1" spc="190" dirty="0">
                          <a:solidFill>
                            <a:srgbClr val="FFFFFF"/>
                          </a:solidFill>
                          <a:latin typeface="DIN 2014 Bold"/>
                          <a:cs typeface="DIN 2014 Bold"/>
                        </a:rPr>
                        <a:t> </a:t>
                      </a:r>
                      <a:r>
                        <a:rPr sz="800" b="1" spc="-10" dirty="0">
                          <a:solidFill>
                            <a:srgbClr val="FFFFFF"/>
                          </a:solidFill>
                          <a:latin typeface="DIN 2014 Bold"/>
                          <a:cs typeface="DIN 2014 Bold"/>
                        </a:rPr>
                        <a:t>AFFILIATION(S)</a:t>
                      </a:r>
                      <a:endParaRPr sz="800" dirty="0">
                        <a:latin typeface="DIN 2014 Bold"/>
                        <a:cs typeface="DIN 2014 Bold"/>
                      </a:endParaRPr>
                    </a:p>
                  </a:txBody>
                  <a:tcPr marL="0" marR="0" marT="48895" marB="0">
                    <a:lnL w="3175">
                      <a:solidFill>
                        <a:srgbClr val="D4D2D1"/>
                      </a:solidFill>
                      <a:prstDash val="solid"/>
                    </a:lnL>
                    <a:lnB w="6350">
                      <a:solidFill>
                        <a:srgbClr val="E8E5E4"/>
                      </a:solidFill>
                      <a:prstDash val="solid"/>
                    </a:lnB>
                    <a:solidFill>
                      <a:srgbClr val="726A65"/>
                    </a:solidFill>
                  </a:tcPr>
                </a:tc>
                <a:extLst>
                  <a:ext uri="{0D108BD9-81ED-4DB2-BD59-A6C34878D82A}">
                    <a16:rowId xmlns:a16="http://schemas.microsoft.com/office/drawing/2014/main" val="10000"/>
                  </a:ext>
                </a:extLst>
              </a:tr>
              <a:tr h="277495">
                <a:tc>
                  <a:txBody>
                    <a:bodyPr/>
                    <a:lstStyle/>
                    <a:p>
                      <a:pPr marL="102235">
                        <a:lnSpc>
                          <a:spcPct val="100000"/>
                        </a:lnSpc>
                        <a:spcBef>
                          <a:spcPts val="480"/>
                        </a:spcBef>
                      </a:pPr>
                      <a:r>
                        <a:rPr sz="1000" b="1" dirty="0">
                          <a:solidFill>
                            <a:srgbClr val="716A66"/>
                          </a:solidFill>
                          <a:latin typeface="DIN 2014 Bold"/>
                          <a:cs typeface="DIN 2014 Bold"/>
                        </a:rPr>
                        <a:t>HCA</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Healthcare</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Health</a:t>
                      </a:r>
                      <a:r>
                        <a:rPr sz="1000" spc="-5" dirty="0">
                          <a:solidFill>
                            <a:srgbClr val="716A66"/>
                          </a:solidFill>
                          <a:latin typeface="DIN 2014 Bold"/>
                          <a:cs typeface="DIN 2014 Bold"/>
                        </a:rPr>
                        <a:t> </a:t>
                      </a:r>
                      <a:r>
                        <a:rPr sz="1000" dirty="0">
                          <a:solidFill>
                            <a:srgbClr val="716A66"/>
                          </a:solidFill>
                          <a:latin typeface="DIN 2014 Bold"/>
                          <a:cs typeface="DIN 2014 Bold"/>
                        </a:rPr>
                        <a:t>Trust</a:t>
                      </a:r>
                      <a:r>
                        <a:rPr sz="1000" spc="-5" dirty="0">
                          <a:solidFill>
                            <a:srgbClr val="716A66"/>
                          </a:solidFill>
                          <a:latin typeface="DIN 2014 Bold"/>
                          <a:cs typeface="DIN 2014 Bold"/>
                        </a:rPr>
                        <a:t> </a:t>
                      </a:r>
                      <a:r>
                        <a:rPr sz="1000" spc="-10" dirty="0">
                          <a:solidFill>
                            <a:srgbClr val="716A66"/>
                          </a:solidFill>
                          <a:latin typeface="DIN 2014 Bold"/>
                          <a:cs typeface="DIN 2014 Bold"/>
                        </a:rPr>
                        <a:t>Performance</a:t>
                      </a:r>
                      <a:r>
                        <a:rPr sz="1000" spc="-5" dirty="0">
                          <a:solidFill>
                            <a:srgbClr val="716A66"/>
                          </a:solidFill>
                          <a:latin typeface="DIN 2014 Bold"/>
                          <a:cs typeface="DIN 2014 Bold"/>
                        </a:rPr>
                        <a:t> </a:t>
                      </a:r>
                      <a:r>
                        <a:rPr sz="1000" dirty="0">
                          <a:solidFill>
                            <a:srgbClr val="716A66"/>
                          </a:solidFill>
                          <a:latin typeface="DIN 2014 Bold"/>
                          <a:cs typeface="DIN 2014 Bold"/>
                        </a:rPr>
                        <a:t>Group</a:t>
                      </a:r>
                      <a:r>
                        <a:rPr sz="1000" spc="-5" dirty="0">
                          <a:solidFill>
                            <a:srgbClr val="716A66"/>
                          </a:solidFill>
                          <a:latin typeface="DIN 2014 Bold"/>
                          <a:cs typeface="DIN 2014 Bold"/>
                        </a:rPr>
                        <a:t> </a:t>
                      </a:r>
                      <a:r>
                        <a:rPr sz="1000" dirty="0">
                          <a:solidFill>
                            <a:srgbClr val="716A66"/>
                          </a:solidFill>
                          <a:latin typeface="DIN 2014 Bold"/>
                          <a:cs typeface="DIN 2014 Bold"/>
                        </a:rPr>
                        <a:t>(owned by</a:t>
                      </a:r>
                      <a:r>
                        <a:rPr sz="1000" spc="-5" dirty="0">
                          <a:solidFill>
                            <a:srgbClr val="716A66"/>
                          </a:solidFill>
                          <a:latin typeface="DIN 2014 Bold"/>
                          <a:cs typeface="DIN 2014 Bold"/>
                        </a:rPr>
                        <a:t> </a:t>
                      </a:r>
                      <a:r>
                        <a:rPr sz="1000" spc="-20" dirty="0">
                          <a:solidFill>
                            <a:srgbClr val="716A66"/>
                          </a:solidFill>
                          <a:latin typeface="DIN 2014 Bold"/>
                          <a:cs typeface="DIN 2014 Bold"/>
                        </a:rPr>
                        <a:t>HCA)</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277495">
                <a:tc>
                  <a:txBody>
                    <a:bodyPr/>
                    <a:lstStyle/>
                    <a:p>
                      <a:pPr marL="102235">
                        <a:lnSpc>
                          <a:spcPct val="100000"/>
                        </a:lnSpc>
                        <a:spcBef>
                          <a:spcPts val="480"/>
                        </a:spcBef>
                      </a:pPr>
                      <a:r>
                        <a:rPr sz="1000" b="1" dirty="0">
                          <a:solidFill>
                            <a:srgbClr val="716A66"/>
                          </a:solidFill>
                          <a:latin typeface="DIN 2014 Bold"/>
                          <a:cs typeface="DIN 2014 Bold"/>
                        </a:rPr>
                        <a:t>CommonSpirit</a:t>
                      </a:r>
                      <a:r>
                        <a:rPr sz="1000" b="1" spc="-6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05"/>
                        </a:spcBef>
                      </a:pPr>
                      <a:r>
                        <a:rPr sz="1000" dirty="0">
                          <a:solidFill>
                            <a:srgbClr val="716A66"/>
                          </a:solidFill>
                          <a:latin typeface="DIN 2014 Bold"/>
                          <a:cs typeface="DIN 2014 Bold"/>
                        </a:rPr>
                        <a:t>Premier</a:t>
                      </a:r>
                      <a:r>
                        <a:rPr sz="1000" spc="-35" dirty="0">
                          <a:solidFill>
                            <a:srgbClr val="716A66"/>
                          </a:solidFill>
                          <a:latin typeface="DIN 2014 Bold"/>
                          <a:cs typeface="DIN 2014 Bold"/>
                        </a:rPr>
                        <a:t> </a:t>
                      </a:r>
                      <a:r>
                        <a:rPr sz="1000" spc="-20" dirty="0">
                          <a:solidFill>
                            <a:srgbClr val="716A66"/>
                          </a:solidFill>
                          <a:latin typeface="DIN 2014 Bold"/>
                          <a:cs typeface="DIN 2014 Bold"/>
                        </a:rPr>
                        <a:t>Inc.</a:t>
                      </a:r>
                      <a:endParaRPr sz="1000">
                        <a:latin typeface="DIN 2014 Bold"/>
                        <a:cs typeface="DIN 2014 Bold"/>
                      </a:endParaRPr>
                    </a:p>
                  </a:txBody>
                  <a:tcPr marL="0" marR="0" marT="5143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277495">
                <a:tc>
                  <a:txBody>
                    <a:bodyPr/>
                    <a:lstStyle/>
                    <a:p>
                      <a:pPr marL="102235">
                        <a:lnSpc>
                          <a:spcPct val="100000"/>
                        </a:lnSpc>
                        <a:spcBef>
                          <a:spcPts val="405"/>
                        </a:spcBef>
                      </a:pPr>
                      <a:r>
                        <a:rPr sz="1000" b="1" dirty="0">
                          <a:solidFill>
                            <a:srgbClr val="716A66"/>
                          </a:solidFill>
                          <a:latin typeface="DIN 2014 Bold"/>
                          <a:cs typeface="DIN 2014 Bold"/>
                        </a:rPr>
                        <a:t>Ascension</a:t>
                      </a:r>
                      <a:r>
                        <a:rPr sz="1000" b="1" spc="-5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5143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05"/>
                        </a:spcBef>
                      </a:pPr>
                      <a:r>
                        <a:rPr sz="1000" dirty="0">
                          <a:solidFill>
                            <a:srgbClr val="716A66"/>
                          </a:solidFill>
                          <a:latin typeface="DIN 2014 Bold"/>
                          <a:cs typeface="DIN 2014 Bold"/>
                        </a:rPr>
                        <a:t>The</a:t>
                      </a:r>
                      <a:r>
                        <a:rPr sz="1000" spc="-15" dirty="0">
                          <a:solidFill>
                            <a:srgbClr val="716A66"/>
                          </a:solidFill>
                          <a:latin typeface="DIN 2014 Bold"/>
                          <a:cs typeface="DIN 2014 Bold"/>
                        </a:rPr>
                        <a:t> </a:t>
                      </a:r>
                      <a:r>
                        <a:rPr sz="1000" dirty="0">
                          <a:solidFill>
                            <a:srgbClr val="716A66"/>
                          </a:solidFill>
                          <a:latin typeface="DIN 2014 Bold"/>
                          <a:cs typeface="DIN 2014 Bold"/>
                        </a:rPr>
                        <a:t>Resource</a:t>
                      </a:r>
                      <a:r>
                        <a:rPr sz="1000" spc="-15" dirty="0">
                          <a:solidFill>
                            <a:srgbClr val="716A66"/>
                          </a:solidFill>
                          <a:latin typeface="DIN 2014 Bold"/>
                          <a:cs typeface="DIN 2014 Bold"/>
                        </a:rPr>
                        <a:t> </a:t>
                      </a:r>
                      <a:r>
                        <a:rPr sz="1000" dirty="0">
                          <a:solidFill>
                            <a:srgbClr val="716A66"/>
                          </a:solidFill>
                          <a:latin typeface="DIN 2014 Bold"/>
                          <a:cs typeface="DIN 2014 Bold"/>
                        </a:rPr>
                        <a:t>Group</a:t>
                      </a:r>
                      <a:r>
                        <a:rPr sz="1000" spc="-10" dirty="0">
                          <a:solidFill>
                            <a:srgbClr val="716A66"/>
                          </a:solidFill>
                          <a:latin typeface="DIN 2014 Bold"/>
                          <a:cs typeface="DIN 2014 Bold"/>
                        </a:rPr>
                        <a:t> </a:t>
                      </a:r>
                      <a:r>
                        <a:rPr sz="1000" dirty="0">
                          <a:solidFill>
                            <a:srgbClr val="716A66"/>
                          </a:solidFill>
                          <a:latin typeface="DIN 2014 Bold"/>
                          <a:cs typeface="DIN 2014 Bold"/>
                        </a:rPr>
                        <a:t>(Ascension’s</a:t>
                      </a:r>
                      <a:r>
                        <a:rPr sz="1000" spc="-15" dirty="0">
                          <a:solidFill>
                            <a:srgbClr val="716A66"/>
                          </a:solidFill>
                          <a:latin typeface="DIN 2014 Bold"/>
                          <a:cs typeface="DIN 2014 Bold"/>
                        </a:rPr>
                        <a:t> </a:t>
                      </a:r>
                      <a:r>
                        <a:rPr sz="1000" dirty="0">
                          <a:solidFill>
                            <a:srgbClr val="716A66"/>
                          </a:solidFill>
                          <a:latin typeface="DIN 2014 Bold"/>
                          <a:cs typeface="DIN 2014 Bold"/>
                        </a:rPr>
                        <a:t>own</a:t>
                      </a:r>
                      <a:r>
                        <a:rPr sz="1000" spc="-10" dirty="0">
                          <a:solidFill>
                            <a:srgbClr val="716A66"/>
                          </a:solidFill>
                          <a:latin typeface="DIN 2014 Bold"/>
                          <a:cs typeface="DIN 2014 Bold"/>
                        </a:rPr>
                        <a:t> </a:t>
                      </a:r>
                      <a:r>
                        <a:rPr sz="1000" spc="-20" dirty="0">
                          <a:solidFill>
                            <a:srgbClr val="716A66"/>
                          </a:solidFill>
                          <a:latin typeface="DIN 2014 Bold"/>
                          <a:cs typeface="DIN 2014 Bold"/>
                        </a:rPr>
                        <a:t>GPO)</a:t>
                      </a:r>
                      <a:endParaRPr sz="1000" dirty="0">
                        <a:latin typeface="DIN 2014 Bold"/>
                        <a:cs typeface="DIN 2014 Bold"/>
                      </a:endParaRPr>
                    </a:p>
                  </a:txBody>
                  <a:tcPr marL="0" marR="0" marT="5143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277495">
                <a:tc>
                  <a:txBody>
                    <a:bodyPr/>
                    <a:lstStyle/>
                    <a:p>
                      <a:pPr marL="102235">
                        <a:lnSpc>
                          <a:spcPct val="100000"/>
                        </a:lnSpc>
                        <a:spcBef>
                          <a:spcPts val="480"/>
                        </a:spcBef>
                      </a:pPr>
                      <a:r>
                        <a:rPr sz="1000" b="1" dirty="0">
                          <a:solidFill>
                            <a:srgbClr val="716A66"/>
                          </a:solidFill>
                          <a:latin typeface="DIN 2014 Bold"/>
                          <a:cs typeface="DIN 2014 Bold"/>
                        </a:rPr>
                        <a:t>Providence</a:t>
                      </a:r>
                      <a:r>
                        <a:rPr sz="1000" b="1" spc="-15" dirty="0">
                          <a:solidFill>
                            <a:srgbClr val="716A66"/>
                          </a:solidFill>
                          <a:latin typeface="DIN 2014 Bold"/>
                          <a:cs typeface="DIN 2014 Bold"/>
                        </a:rPr>
                        <a:t> </a:t>
                      </a:r>
                      <a:r>
                        <a:rPr sz="1000" b="1" dirty="0">
                          <a:solidFill>
                            <a:srgbClr val="716A66"/>
                          </a:solidFill>
                          <a:latin typeface="DIN 2014 Bold"/>
                          <a:cs typeface="DIN 2014 Bold"/>
                        </a:rPr>
                        <a:t>St.</a:t>
                      </a:r>
                      <a:r>
                        <a:rPr sz="1000" b="1" spc="-15" dirty="0">
                          <a:solidFill>
                            <a:srgbClr val="716A66"/>
                          </a:solidFill>
                          <a:latin typeface="DIN 2014 Bold"/>
                          <a:cs typeface="DIN 2014 Bold"/>
                        </a:rPr>
                        <a:t> </a:t>
                      </a:r>
                      <a:r>
                        <a:rPr sz="1000" b="1" dirty="0">
                          <a:solidFill>
                            <a:srgbClr val="716A66"/>
                          </a:solidFill>
                          <a:latin typeface="DIN 2014 Bold"/>
                          <a:cs typeface="DIN 2014 Bold"/>
                        </a:rPr>
                        <a:t>Joseph</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spc="-10" dirty="0">
                          <a:solidFill>
                            <a:srgbClr val="716A66"/>
                          </a:solidFill>
                          <a:latin typeface="DIN 2014 Bold"/>
                          <a:cs typeface="DIN 2014 Bold"/>
                        </a:rPr>
                        <a:t>Vizient</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277495">
                <a:tc>
                  <a:txBody>
                    <a:bodyPr/>
                    <a:lstStyle/>
                    <a:p>
                      <a:pPr marL="102235">
                        <a:lnSpc>
                          <a:spcPct val="100000"/>
                        </a:lnSpc>
                        <a:spcBef>
                          <a:spcPts val="480"/>
                        </a:spcBef>
                      </a:pPr>
                      <a:r>
                        <a:rPr sz="1000" b="1" spc="-10" dirty="0">
                          <a:solidFill>
                            <a:srgbClr val="716A66"/>
                          </a:solidFill>
                          <a:latin typeface="DIN 2014 Bold"/>
                          <a:cs typeface="DIN 2014 Bold"/>
                        </a:rPr>
                        <a:t>Tenet</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Healthcare</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277495">
                <a:tc>
                  <a:txBody>
                    <a:bodyPr/>
                    <a:lstStyle/>
                    <a:p>
                      <a:pPr marL="102235">
                        <a:lnSpc>
                          <a:spcPct val="100000"/>
                        </a:lnSpc>
                        <a:spcBef>
                          <a:spcPts val="480"/>
                        </a:spcBef>
                      </a:pPr>
                      <a:r>
                        <a:rPr sz="1000" b="1" dirty="0">
                          <a:solidFill>
                            <a:srgbClr val="716A66"/>
                          </a:solidFill>
                          <a:latin typeface="DIN 2014 Bold"/>
                          <a:cs typeface="DIN 2014 Bold"/>
                        </a:rPr>
                        <a:t>Trinity</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dirty="0">
                          <a:solidFill>
                            <a:srgbClr val="716A66"/>
                          </a:solidFill>
                          <a:latin typeface="DIN 2014 Bold"/>
                          <a:cs typeface="DIN 2014 Bold"/>
                        </a:rPr>
                        <a:t>Health Trust</a:t>
                      </a:r>
                      <a:r>
                        <a:rPr sz="1000" spc="5" dirty="0">
                          <a:solidFill>
                            <a:srgbClr val="716A66"/>
                          </a:solidFill>
                          <a:latin typeface="DIN 2014 Bold"/>
                          <a:cs typeface="DIN 2014 Bold"/>
                        </a:rPr>
                        <a:t> </a:t>
                      </a:r>
                      <a:r>
                        <a:rPr sz="1000" spc="-10" dirty="0">
                          <a:solidFill>
                            <a:srgbClr val="716A66"/>
                          </a:solidFill>
                          <a:latin typeface="DIN 2014 Bold"/>
                          <a:cs typeface="DIN 2014 Bold"/>
                        </a:rPr>
                        <a:t>Performance</a:t>
                      </a:r>
                      <a:r>
                        <a:rPr sz="1000" spc="5" dirty="0">
                          <a:solidFill>
                            <a:srgbClr val="716A66"/>
                          </a:solidFill>
                          <a:latin typeface="DIN 2014 Bold"/>
                          <a:cs typeface="DIN 2014 Bold"/>
                        </a:rPr>
                        <a:t> </a:t>
                      </a:r>
                      <a:r>
                        <a:rPr sz="1000" spc="-20" dirty="0">
                          <a:solidFill>
                            <a:srgbClr val="716A66"/>
                          </a:solidFill>
                          <a:latin typeface="DIN 2014 Bold"/>
                          <a:cs typeface="DIN 2014 Bold"/>
                        </a:rPr>
                        <a:t>Group</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277495">
                <a:tc>
                  <a:txBody>
                    <a:bodyPr/>
                    <a:lstStyle/>
                    <a:p>
                      <a:pPr marL="102235">
                        <a:lnSpc>
                          <a:spcPct val="100000"/>
                        </a:lnSpc>
                        <a:spcBef>
                          <a:spcPts val="480"/>
                        </a:spcBef>
                      </a:pPr>
                      <a:r>
                        <a:rPr sz="1000" b="1" dirty="0">
                          <a:solidFill>
                            <a:srgbClr val="716A66"/>
                          </a:solidFill>
                          <a:latin typeface="DIN 2014 Bold"/>
                          <a:cs typeface="DIN 2014 Bold"/>
                        </a:rPr>
                        <a:t>University</a:t>
                      </a:r>
                      <a:r>
                        <a:rPr sz="1000" b="1" spc="-20" dirty="0">
                          <a:solidFill>
                            <a:srgbClr val="716A66"/>
                          </a:solidFill>
                          <a:latin typeface="DIN 2014 Bold"/>
                          <a:cs typeface="DIN 2014 Bold"/>
                        </a:rPr>
                        <a:t> </a:t>
                      </a:r>
                      <a:r>
                        <a:rPr sz="1000" b="1" dirty="0">
                          <a:solidFill>
                            <a:srgbClr val="716A66"/>
                          </a:solidFill>
                          <a:latin typeface="DIN 2014 Bold"/>
                          <a:cs typeface="DIN 2014 Bold"/>
                        </a:rPr>
                        <a:t>of</a:t>
                      </a:r>
                      <a:r>
                        <a:rPr sz="1000" b="1" spc="-15" dirty="0">
                          <a:solidFill>
                            <a:srgbClr val="716A66"/>
                          </a:solidFill>
                          <a:latin typeface="DIN 2014 Bold"/>
                          <a:cs typeface="DIN 2014 Bold"/>
                        </a:rPr>
                        <a:t> </a:t>
                      </a:r>
                      <a:r>
                        <a:rPr sz="1000" b="1" dirty="0">
                          <a:solidFill>
                            <a:srgbClr val="716A66"/>
                          </a:solidFill>
                          <a:latin typeface="DIN 2014 Bold"/>
                          <a:cs typeface="DIN 2014 Bold"/>
                        </a:rPr>
                        <a:t>Pittsburgh</a:t>
                      </a:r>
                      <a:r>
                        <a:rPr sz="1000" b="1" spc="-15" dirty="0">
                          <a:solidFill>
                            <a:srgbClr val="716A66"/>
                          </a:solidFill>
                          <a:latin typeface="DIN 2014 Bold"/>
                          <a:cs typeface="DIN 2014 Bold"/>
                        </a:rPr>
                        <a:t> </a:t>
                      </a:r>
                      <a:r>
                        <a:rPr sz="1000" b="1" dirty="0">
                          <a:solidFill>
                            <a:srgbClr val="716A66"/>
                          </a:solidFill>
                          <a:latin typeface="DIN 2014 Bold"/>
                          <a:cs typeface="DIN 2014 Bold"/>
                        </a:rPr>
                        <a:t>Medical</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Center</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0"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277495">
                <a:tc>
                  <a:txBody>
                    <a:bodyPr/>
                    <a:lstStyle/>
                    <a:p>
                      <a:pPr marL="102235">
                        <a:lnSpc>
                          <a:spcPct val="100000"/>
                        </a:lnSpc>
                        <a:spcBef>
                          <a:spcPts val="405"/>
                        </a:spcBef>
                      </a:pPr>
                      <a:r>
                        <a:rPr sz="1000" b="1" spc="-10" dirty="0">
                          <a:solidFill>
                            <a:srgbClr val="716A66"/>
                          </a:solidFill>
                          <a:latin typeface="DIN 2014 Bold"/>
                          <a:cs typeface="DIN 2014 Bold"/>
                        </a:rPr>
                        <a:t>AdventHealth</a:t>
                      </a:r>
                      <a:endParaRPr sz="1000">
                        <a:latin typeface="DIN 2014 Bold"/>
                        <a:cs typeface="DIN 2014 Bold"/>
                      </a:endParaRPr>
                    </a:p>
                  </a:txBody>
                  <a:tcPr marL="0" marR="0" marT="5143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05"/>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0"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a:latin typeface="DIN 2014 Bold"/>
                        <a:cs typeface="DIN 2014 Bold"/>
                      </a:endParaRPr>
                    </a:p>
                  </a:txBody>
                  <a:tcPr marL="0" marR="0" marT="5143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277495">
                <a:tc>
                  <a:txBody>
                    <a:bodyPr/>
                    <a:lstStyle/>
                    <a:p>
                      <a:pPr marL="102235">
                        <a:lnSpc>
                          <a:spcPct val="100000"/>
                        </a:lnSpc>
                        <a:spcBef>
                          <a:spcPts val="480"/>
                        </a:spcBef>
                      </a:pPr>
                      <a:r>
                        <a:rPr sz="1000" b="1" dirty="0">
                          <a:solidFill>
                            <a:srgbClr val="716A66"/>
                          </a:solidFill>
                          <a:latin typeface="DIN 2014 Bold"/>
                          <a:cs typeface="DIN 2014 Bold"/>
                        </a:rPr>
                        <a:t>Cleveland</a:t>
                      </a:r>
                      <a:r>
                        <a:rPr sz="1000" b="1" spc="-25" dirty="0">
                          <a:solidFill>
                            <a:srgbClr val="716A66"/>
                          </a:solidFill>
                          <a:latin typeface="DIN 2014 Bold"/>
                          <a:cs typeface="DIN 2014 Bold"/>
                        </a:rPr>
                        <a:t> </a:t>
                      </a:r>
                      <a:r>
                        <a:rPr sz="1000" b="1" dirty="0">
                          <a:solidFill>
                            <a:srgbClr val="716A66"/>
                          </a:solidFill>
                          <a:latin typeface="DIN 2014 Bold"/>
                          <a:cs typeface="DIN 2014 Bold"/>
                        </a:rPr>
                        <a:t>Clinic</a:t>
                      </a:r>
                      <a:r>
                        <a:rPr sz="1000" b="1" spc="-2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0"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277495">
                <a:tc>
                  <a:txBody>
                    <a:bodyPr/>
                    <a:lstStyle/>
                    <a:p>
                      <a:pPr marL="102235">
                        <a:lnSpc>
                          <a:spcPct val="100000"/>
                        </a:lnSpc>
                        <a:spcBef>
                          <a:spcPts val="480"/>
                        </a:spcBef>
                      </a:pPr>
                      <a:r>
                        <a:rPr sz="1000" b="1" dirty="0">
                          <a:solidFill>
                            <a:srgbClr val="716A66"/>
                          </a:solidFill>
                          <a:latin typeface="DIN 2014 Bold"/>
                          <a:cs typeface="DIN 2014 Bold"/>
                        </a:rPr>
                        <a:t>Mayo</a:t>
                      </a:r>
                      <a:r>
                        <a:rPr sz="1000" b="1" spc="-25" dirty="0">
                          <a:solidFill>
                            <a:srgbClr val="716A66"/>
                          </a:solidFill>
                          <a:latin typeface="DIN 2014 Bold"/>
                          <a:cs typeface="DIN 2014 Bold"/>
                        </a:rPr>
                        <a:t> </a:t>
                      </a:r>
                      <a:r>
                        <a:rPr sz="1000" b="1" dirty="0">
                          <a:solidFill>
                            <a:srgbClr val="716A66"/>
                          </a:solidFill>
                          <a:latin typeface="DIN 2014 Bold"/>
                          <a:cs typeface="DIN 2014 Bold"/>
                        </a:rPr>
                        <a:t>Clinic</a:t>
                      </a:r>
                      <a:r>
                        <a:rPr sz="1000" b="1" spc="-2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System</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0"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0"/>
                  </a:ext>
                </a:extLst>
              </a:tr>
              <a:tr h="277495">
                <a:tc>
                  <a:txBody>
                    <a:bodyPr/>
                    <a:lstStyle/>
                    <a:p>
                      <a:pPr marL="102235">
                        <a:lnSpc>
                          <a:spcPct val="100000"/>
                        </a:lnSpc>
                        <a:spcBef>
                          <a:spcPts val="480"/>
                        </a:spcBef>
                      </a:pPr>
                      <a:r>
                        <a:rPr sz="1000" b="1" dirty="0">
                          <a:solidFill>
                            <a:srgbClr val="716A66"/>
                          </a:solidFill>
                          <a:latin typeface="DIN 2014 Bold"/>
                          <a:cs typeface="DIN 2014 Bold"/>
                        </a:rPr>
                        <a:t>Mass</a:t>
                      </a:r>
                      <a:r>
                        <a:rPr sz="1000" b="1" spc="-25" dirty="0">
                          <a:solidFill>
                            <a:srgbClr val="716A66"/>
                          </a:solidFill>
                          <a:latin typeface="DIN 2014 Bold"/>
                          <a:cs typeface="DIN 2014 Bold"/>
                        </a:rPr>
                        <a:t> </a:t>
                      </a:r>
                      <a:r>
                        <a:rPr sz="1000" b="1" dirty="0">
                          <a:solidFill>
                            <a:srgbClr val="716A66"/>
                          </a:solidFill>
                          <a:latin typeface="DIN 2014 Bold"/>
                          <a:cs typeface="DIN 2014 Bold"/>
                        </a:rPr>
                        <a:t>General</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Brigham</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0"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1"/>
                  </a:ext>
                </a:extLst>
              </a:tr>
              <a:tr h="277495">
                <a:tc>
                  <a:txBody>
                    <a:bodyPr/>
                    <a:lstStyle/>
                    <a:p>
                      <a:pPr marL="102235">
                        <a:lnSpc>
                          <a:spcPct val="100000"/>
                        </a:lnSpc>
                        <a:spcBef>
                          <a:spcPts val="480"/>
                        </a:spcBef>
                      </a:pPr>
                      <a:r>
                        <a:rPr sz="1000" b="1" dirty="0">
                          <a:solidFill>
                            <a:srgbClr val="716A66"/>
                          </a:solidFill>
                          <a:latin typeface="DIN 2014 Bold"/>
                          <a:cs typeface="DIN 2014 Bold"/>
                        </a:rPr>
                        <a:t>Intermountain</a:t>
                      </a:r>
                      <a:r>
                        <a:rPr sz="1000" b="1" spc="-60"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dirty="0">
                          <a:solidFill>
                            <a:srgbClr val="716A66"/>
                          </a:solidFill>
                          <a:latin typeface="DIN 2014 Bold"/>
                          <a:cs typeface="DIN 2014 Bold"/>
                        </a:rPr>
                        <a:t>Vizient</a:t>
                      </a:r>
                      <a:r>
                        <a:rPr sz="1000" spc="-10" dirty="0">
                          <a:solidFill>
                            <a:srgbClr val="716A66"/>
                          </a:solidFill>
                          <a:latin typeface="DIN 2014 Bold"/>
                          <a:cs typeface="DIN 2014 Bold"/>
                        </a:rPr>
                        <a:t> </a:t>
                      </a:r>
                      <a:r>
                        <a:rPr sz="1000" dirty="0">
                          <a:solidFill>
                            <a:srgbClr val="716A66"/>
                          </a:solidFill>
                          <a:latin typeface="DIN 2014 Bold"/>
                          <a:cs typeface="DIN 2014 Bold"/>
                        </a:rPr>
                        <a:t>(following</a:t>
                      </a:r>
                      <a:r>
                        <a:rPr sz="1000" spc="-5" dirty="0">
                          <a:solidFill>
                            <a:srgbClr val="716A66"/>
                          </a:solidFill>
                          <a:latin typeface="DIN 2014 Bold"/>
                          <a:cs typeface="DIN 2014 Bold"/>
                        </a:rPr>
                        <a:t> </a:t>
                      </a:r>
                      <a:r>
                        <a:rPr sz="1000" dirty="0">
                          <a:solidFill>
                            <a:srgbClr val="716A66"/>
                          </a:solidFill>
                          <a:latin typeface="DIN 2014 Bold"/>
                          <a:cs typeface="DIN 2014 Bold"/>
                        </a:rPr>
                        <a:t>the</a:t>
                      </a:r>
                      <a:r>
                        <a:rPr sz="1000" spc="-5" dirty="0">
                          <a:solidFill>
                            <a:srgbClr val="716A66"/>
                          </a:solidFill>
                          <a:latin typeface="DIN 2014 Bold"/>
                          <a:cs typeface="DIN 2014 Bold"/>
                        </a:rPr>
                        <a:t> </a:t>
                      </a:r>
                      <a:r>
                        <a:rPr sz="1000" dirty="0">
                          <a:solidFill>
                            <a:srgbClr val="716A66"/>
                          </a:solidFill>
                          <a:latin typeface="DIN 2014 Bold"/>
                          <a:cs typeface="DIN 2014 Bold"/>
                        </a:rPr>
                        <a:t>sale</a:t>
                      </a:r>
                      <a:r>
                        <a:rPr sz="1000" spc="-5" dirty="0">
                          <a:solidFill>
                            <a:srgbClr val="716A66"/>
                          </a:solidFill>
                          <a:latin typeface="DIN 2014 Bold"/>
                          <a:cs typeface="DIN 2014 Bold"/>
                        </a:rPr>
                        <a:t> </a:t>
                      </a:r>
                      <a:r>
                        <a:rPr sz="1000" dirty="0">
                          <a:solidFill>
                            <a:srgbClr val="716A66"/>
                          </a:solidFill>
                          <a:latin typeface="DIN 2014 Bold"/>
                          <a:cs typeface="DIN 2014 Bold"/>
                        </a:rPr>
                        <a:t>of</a:t>
                      </a:r>
                      <a:r>
                        <a:rPr sz="1000" spc="-5" dirty="0">
                          <a:solidFill>
                            <a:srgbClr val="716A66"/>
                          </a:solidFill>
                          <a:latin typeface="DIN 2014 Bold"/>
                          <a:cs typeface="DIN 2014 Bold"/>
                        </a:rPr>
                        <a:t> </a:t>
                      </a:r>
                      <a:r>
                        <a:rPr sz="1000" dirty="0">
                          <a:solidFill>
                            <a:srgbClr val="716A66"/>
                          </a:solidFill>
                          <a:latin typeface="DIN 2014 Bold"/>
                          <a:cs typeface="DIN 2014 Bold"/>
                        </a:rPr>
                        <a:t>its</a:t>
                      </a:r>
                      <a:r>
                        <a:rPr sz="1000" spc="-5" dirty="0">
                          <a:solidFill>
                            <a:srgbClr val="716A66"/>
                          </a:solidFill>
                          <a:latin typeface="DIN 2014 Bold"/>
                          <a:cs typeface="DIN 2014 Bold"/>
                        </a:rPr>
                        <a:t> </a:t>
                      </a:r>
                      <a:r>
                        <a:rPr sz="1000" dirty="0">
                          <a:solidFill>
                            <a:srgbClr val="716A66"/>
                          </a:solidFill>
                          <a:latin typeface="DIN 2014 Bold"/>
                          <a:cs typeface="DIN 2014 Bold"/>
                        </a:rPr>
                        <a:t>Intalere</a:t>
                      </a:r>
                      <a:r>
                        <a:rPr sz="1000" spc="-5" dirty="0">
                          <a:solidFill>
                            <a:srgbClr val="716A66"/>
                          </a:solidFill>
                          <a:latin typeface="DIN 2014 Bold"/>
                          <a:cs typeface="DIN 2014 Bold"/>
                        </a:rPr>
                        <a:t> </a:t>
                      </a:r>
                      <a:r>
                        <a:rPr sz="1000" dirty="0">
                          <a:solidFill>
                            <a:srgbClr val="716A66"/>
                          </a:solidFill>
                          <a:latin typeface="DIN 2014 Bold"/>
                          <a:cs typeface="DIN 2014 Bold"/>
                        </a:rPr>
                        <a:t>GPO</a:t>
                      </a:r>
                      <a:r>
                        <a:rPr sz="1000" spc="-5" dirty="0">
                          <a:solidFill>
                            <a:srgbClr val="716A66"/>
                          </a:solidFill>
                          <a:latin typeface="DIN 2014 Bold"/>
                          <a:cs typeface="DIN 2014 Bold"/>
                        </a:rPr>
                        <a:t> </a:t>
                      </a:r>
                      <a:r>
                        <a:rPr sz="1000" dirty="0">
                          <a:solidFill>
                            <a:srgbClr val="716A66"/>
                          </a:solidFill>
                          <a:latin typeface="DIN 2014 Bold"/>
                          <a:cs typeface="DIN 2014 Bold"/>
                        </a:rPr>
                        <a:t>to</a:t>
                      </a:r>
                      <a:r>
                        <a:rPr sz="1000" spc="-5" dirty="0">
                          <a:solidFill>
                            <a:srgbClr val="716A66"/>
                          </a:solidFill>
                          <a:latin typeface="DIN 2014 Bold"/>
                          <a:cs typeface="DIN 2014 Bold"/>
                        </a:rPr>
                        <a:t> </a:t>
                      </a:r>
                      <a:r>
                        <a:rPr sz="1000" dirty="0">
                          <a:solidFill>
                            <a:srgbClr val="716A66"/>
                          </a:solidFill>
                          <a:latin typeface="DIN 2014 Bold"/>
                          <a:cs typeface="DIN 2014 Bold"/>
                        </a:rPr>
                        <a:t>Vizient</a:t>
                      </a:r>
                      <a:r>
                        <a:rPr sz="1000" spc="-5" dirty="0">
                          <a:solidFill>
                            <a:srgbClr val="716A66"/>
                          </a:solidFill>
                          <a:latin typeface="DIN 2014 Bold"/>
                          <a:cs typeface="DIN 2014 Bold"/>
                        </a:rPr>
                        <a:t> </a:t>
                      </a:r>
                      <a:r>
                        <a:rPr sz="1000" dirty="0">
                          <a:solidFill>
                            <a:srgbClr val="716A66"/>
                          </a:solidFill>
                          <a:latin typeface="DIN 2014 Bold"/>
                          <a:cs typeface="DIN 2014 Bold"/>
                        </a:rPr>
                        <a:t>in</a:t>
                      </a:r>
                      <a:r>
                        <a:rPr sz="1000" spc="-5" dirty="0">
                          <a:solidFill>
                            <a:srgbClr val="716A66"/>
                          </a:solidFill>
                          <a:latin typeface="DIN 2014 Bold"/>
                          <a:cs typeface="DIN 2014 Bold"/>
                        </a:rPr>
                        <a:t> </a:t>
                      </a:r>
                      <a:r>
                        <a:rPr sz="1000" spc="-10" dirty="0">
                          <a:solidFill>
                            <a:srgbClr val="716A66"/>
                          </a:solidFill>
                          <a:latin typeface="DIN 2014 Bold"/>
                          <a:cs typeface="DIN 2014 Bold"/>
                        </a:rPr>
                        <a:t>2020)</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2"/>
                  </a:ext>
                </a:extLst>
              </a:tr>
              <a:tr h="277495">
                <a:tc>
                  <a:txBody>
                    <a:bodyPr/>
                    <a:lstStyle/>
                    <a:p>
                      <a:pPr marL="102235">
                        <a:lnSpc>
                          <a:spcPct val="100000"/>
                        </a:lnSpc>
                        <a:spcBef>
                          <a:spcPts val="480"/>
                        </a:spcBef>
                      </a:pPr>
                      <a:r>
                        <a:rPr sz="1000" b="1" dirty="0">
                          <a:solidFill>
                            <a:srgbClr val="716A66"/>
                          </a:solidFill>
                          <a:latin typeface="DIN 2014 Bold"/>
                          <a:cs typeface="DIN 2014 Bold"/>
                        </a:rPr>
                        <a:t>Kaiser</a:t>
                      </a:r>
                      <a:r>
                        <a:rPr sz="1000" b="1" spc="-55" dirty="0">
                          <a:solidFill>
                            <a:srgbClr val="716A66"/>
                          </a:solidFill>
                          <a:latin typeface="DIN 2014 Bold"/>
                          <a:cs typeface="DIN 2014 Bold"/>
                        </a:rPr>
                        <a:t> </a:t>
                      </a:r>
                      <a:r>
                        <a:rPr sz="1000" b="1" spc="-10" dirty="0">
                          <a:solidFill>
                            <a:srgbClr val="716A66"/>
                          </a:solidFill>
                          <a:latin typeface="DIN 2014 Bold"/>
                          <a:cs typeface="DIN 2014 Bold"/>
                        </a:rPr>
                        <a:t>Permanente</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3"/>
                  </a:ext>
                </a:extLst>
              </a:tr>
              <a:tr h="277495">
                <a:tc>
                  <a:txBody>
                    <a:bodyPr/>
                    <a:lstStyle/>
                    <a:p>
                      <a:pPr marL="102235">
                        <a:lnSpc>
                          <a:spcPct val="100000"/>
                        </a:lnSpc>
                        <a:spcBef>
                          <a:spcPts val="480"/>
                        </a:spcBef>
                      </a:pPr>
                      <a:r>
                        <a:rPr sz="1000" b="1" dirty="0">
                          <a:solidFill>
                            <a:srgbClr val="716A66"/>
                          </a:solidFill>
                          <a:latin typeface="DIN 2014 Bold"/>
                          <a:cs typeface="DIN 2014 Bold"/>
                        </a:rPr>
                        <a:t>Baylor</a:t>
                      </a:r>
                      <a:r>
                        <a:rPr sz="1000" b="1" spc="-15" dirty="0">
                          <a:solidFill>
                            <a:srgbClr val="716A66"/>
                          </a:solidFill>
                          <a:latin typeface="DIN 2014 Bold"/>
                          <a:cs typeface="DIN 2014 Bold"/>
                        </a:rPr>
                        <a:t> </a:t>
                      </a:r>
                      <a:r>
                        <a:rPr sz="1000" b="1" dirty="0">
                          <a:solidFill>
                            <a:srgbClr val="716A66"/>
                          </a:solidFill>
                          <a:latin typeface="DIN 2014 Bold"/>
                          <a:cs typeface="DIN 2014 Bold"/>
                        </a:rPr>
                        <a:t>Scott</a:t>
                      </a:r>
                      <a:r>
                        <a:rPr sz="1000" b="1" spc="-15" dirty="0">
                          <a:solidFill>
                            <a:srgbClr val="716A66"/>
                          </a:solidFill>
                          <a:latin typeface="DIN 2014 Bold"/>
                          <a:cs typeface="DIN 2014 Bold"/>
                        </a:rPr>
                        <a:t> </a:t>
                      </a:r>
                      <a:r>
                        <a:rPr sz="1000" b="1" dirty="0">
                          <a:solidFill>
                            <a:srgbClr val="716A66"/>
                          </a:solidFill>
                          <a:latin typeface="DIN 2014 Bold"/>
                          <a:cs typeface="DIN 2014 Bold"/>
                        </a:rPr>
                        <a:t>&amp;</a:t>
                      </a:r>
                      <a:r>
                        <a:rPr sz="1000" b="1" spc="-10" dirty="0">
                          <a:solidFill>
                            <a:srgbClr val="716A66"/>
                          </a:solidFill>
                          <a:latin typeface="DIN 2014 Bold"/>
                          <a:cs typeface="DIN 2014 Bold"/>
                        </a:rPr>
                        <a:t> </a:t>
                      </a:r>
                      <a:r>
                        <a:rPr sz="1000" b="1" dirty="0">
                          <a:solidFill>
                            <a:srgbClr val="716A66"/>
                          </a:solidFill>
                          <a:latin typeface="DIN 2014 Bold"/>
                          <a:cs typeface="DIN 2014 Bold"/>
                        </a:rPr>
                        <a:t>White</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4"/>
                  </a:ext>
                </a:extLst>
              </a:tr>
              <a:tr h="277495">
                <a:tc>
                  <a:txBody>
                    <a:bodyPr/>
                    <a:lstStyle/>
                    <a:p>
                      <a:pPr marL="102235">
                        <a:lnSpc>
                          <a:spcPct val="100000"/>
                        </a:lnSpc>
                        <a:spcBef>
                          <a:spcPts val="480"/>
                        </a:spcBef>
                      </a:pPr>
                      <a:r>
                        <a:rPr sz="1000" b="1" dirty="0">
                          <a:solidFill>
                            <a:srgbClr val="716A66"/>
                          </a:solidFill>
                          <a:latin typeface="DIN 2014 Bold"/>
                          <a:cs typeface="DIN 2014 Bold"/>
                        </a:rPr>
                        <a:t>Northwell</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5"/>
                  </a:ext>
                </a:extLst>
              </a:tr>
              <a:tr h="277495">
                <a:tc>
                  <a:txBody>
                    <a:bodyPr/>
                    <a:lstStyle/>
                    <a:p>
                      <a:pPr marL="102235">
                        <a:lnSpc>
                          <a:spcPct val="100000"/>
                        </a:lnSpc>
                        <a:spcBef>
                          <a:spcPts val="480"/>
                        </a:spcBef>
                      </a:pPr>
                      <a:r>
                        <a:rPr sz="1000" b="1" dirty="0">
                          <a:solidFill>
                            <a:srgbClr val="716A66"/>
                          </a:solidFill>
                          <a:latin typeface="DIN 2014 Bold"/>
                          <a:cs typeface="DIN 2014 Bold"/>
                        </a:rPr>
                        <a:t>NYC</a:t>
                      </a:r>
                      <a:r>
                        <a:rPr sz="1000" b="1" spc="-10" dirty="0">
                          <a:solidFill>
                            <a:srgbClr val="716A66"/>
                          </a:solidFill>
                          <a:latin typeface="DIN 2014 Bold"/>
                          <a:cs typeface="DIN 2014 Bold"/>
                        </a:rPr>
                        <a:t> </a:t>
                      </a:r>
                      <a:r>
                        <a:rPr sz="1000" b="1" dirty="0">
                          <a:solidFill>
                            <a:srgbClr val="716A66"/>
                          </a:solidFill>
                          <a:latin typeface="DIN 2014 Bold"/>
                          <a:cs typeface="DIN 2014 Bold"/>
                        </a:rPr>
                        <a:t>Health</a:t>
                      </a:r>
                      <a:r>
                        <a:rPr sz="1000" b="1" spc="-10" dirty="0">
                          <a:solidFill>
                            <a:srgbClr val="716A66"/>
                          </a:solidFill>
                          <a:latin typeface="DIN 2014 Bold"/>
                          <a:cs typeface="DIN 2014 Bold"/>
                        </a:rPr>
                        <a:t> </a:t>
                      </a:r>
                      <a:r>
                        <a:rPr sz="1000" b="1" dirty="0">
                          <a:solidFill>
                            <a:srgbClr val="716A66"/>
                          </a:solidFill>
                          <a:latin typeface="DIN 2014 Bold"/>
                          <a:cs typeface="DIN 2014 Bold"/>
                        </a:rPr>
                        <a:t>+</a:t>
                      </a:r>
                      <a:r>
                        <a:rPr sz="1000" b="1" spc="-10" dirty="0">
                          <a:solidFill>
                            <a:srgbClr val="716A66"/>
                          </a:solidFill>
                          <a:latin typeface="DIN 2014 Bold"/>
                          <a:cs typeface="DIN 2014 Bold"/>
                        </a:rPr>
                        <a:t> Hospitals</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6"/>
                  </a:ext>
                </a:extLst>
              </a:tr>
              <a:tr h="277495">
                <a:tc>
                  <a:txBody>
                    <a:bodyPr/>
                    <a:lstStyle/>
                    <a:p>
                      <a:pPr marL="102235">
                        <a:lnSpc>
                          <a:spcPct val="100000"/>
                        </a:lnSpc>
                        <a:spcBef>
                          <a:spcPts val="480"/>
                        </a:spcBef>
                      </a:pPr>
                      <a:r>
                        <a:rPr sz="1000" b="1" dirty="0">
                          <a:solidFill>
                            <a:srgbClr val="716A66"/>
                          </a:solidFill>
                          <a:latin typeface="DIN 2014 Bold"/>
                          <a:cs typeface="DIN 2014 Bold"/>
                        </a:rPr>
                        <a:t>Community</a:t>
                      </a:r>
                      <a:r>
                        <a:rPr sz="1000" b="1" spc="-25" dirty="0">
                          <a:solidFill>
                            <a:srgbClr val="716A66"/>
                          </a:solidFill>
                          <a:latin typeface="DIN 2014 Bold"/>
                          <a:cs typeface="DIN 2014 Bold"/>
                        </a:rPr>
                        <a:t> </a:t>
                      </a:r>
                      <a:r>
                        <a:rPr sz="1000" b="1" dirty="0">
                          <a:solidFill>
                            <a:srgbClr val="716A66"/>
                          </a:solidFill>
                          <a:latin typeface="DIN 2014 Bold"/>
                          <a:cs typeface="DIN 2014 Bold"/>
                        </a:rPr>
                        <a:t>Health</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Systems</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7"/>
                  </a:ext>
                </a:extLst>
              </a:tr>
              <a:tr h="277495">
                <a:tc>
                  <a:txBody>
                    <a:bodyPr/>
                    <a:lstStyle/>
                    <a:p>
                      <a:pPr marL="102235">
                        <a:lnSpc>
                          <a:spcPct val="100000"/>
                        </a:lnSpc>
                        <a:spcBef>
                          <a:spcPts val="480"/>
                        </a:spcBef>
                      </a:pPr>
                      <a:r>
                        <a:rPr sz="1000" b="1" dirty="0">
                          <a:solidFill>
                            <a:srgbClr val="716A66"/>
                          </a:solidFill>
                          <a:latin typeface="DIN 2014 Bold"/>
                          <a:cs typeface="DIN 2014 Bold"/>
                        </a:rPr>
                        <a:t>LifePoint</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8"/>
                  </a:ext>
                </a:extLst>
              </a:tr>
              <a:tr h="277495">
                <a:tc>
                  <a:txBody>
                    <a:bodyPr/>
                    <a:lstStyle/>
                    <a:p>
                      <a:pPr marL="102235">
                        <a:lnSpc>
                          <a:spcPct val="100000"/>
                        </a:lnSpc>
                        <a:spcBef>
                          <a:spcPts val="480"/>
                        </a:spcBef>
                      </a:pPr>
                      <a:r>
                        <a:rPr sz="1000" b="1" dirty="0">
                          <a:solidFill>
                            <a:srgbClr val="716A66"/>
                          </a:solidFill>
                          <a:latin typeface="DIN 2014 Bold"/>
                          <a:cs typeface="DIN 2014 Bold"/>
                        </a:rPr>
                        <a:t>Henry</a:t>
                      </a:r>
                      <a:r>
                        <a:rPr sz="1000" b="1" spc="-25" dirty="0">
                          <a:solidFill>
                            <a:srgbClr val="716A66"/>
                          </a:solidFill>
                          <a:latin typeface="DIN 2014 Bold"/>
                          <a:cs typeface="DIN 2014 Bold"/>
                        </a:rPr>
                        <a:t> </a:t>
                      </a:r>
                      <a:r>
                        <a:rPr sz="1000" b="1" dirty="0">
                          <a:solidFill>
                            <a:srgbClr val="716A66"/>
                          </a:solidFill>
                          <a:latin typeface="DIN 2014 Bold"/>
                          <a:cs typeface="DIN 2014 Bold"/>
                        </a:rPr>
                        <a:t>Ford</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1435">
                        <a:lnSpc>
                          <a:spcPct val="100000"/>
                        </a:lnSpc>
                        <a:spcBef>
                          <a:spcPts val="480"/>
                        </a:spcBef>
                      </a:pPr>
                      <a:r>
                        <a:rPr sz="1000" dirty="0">
                          <a:solidFill>
                            <a:srgbClr val="716A66"/>
                          </a:solidFill>
                          <a:latin typeface="DIN 2014 Bold"/>
                          <a:cs typeface="DIN 2014 Bold"/>
                        </a:rPr>
                        <a:t>Conducts</a:t>
                      </a:r>
                      <a:r>
                        <a:rPr sz="1000" spc="-20" dirty="0">
                          <a:solidFill>
                            <a:srgbClr val="716A66"/>
                          </a:solidFill>
                          <a:latin typeface="DIN 2014 Bold"/>
                          <a:cs typeface="DIN 2014 Bold"/>
                        </a:rPr>
                        <a:t> </a:t>
                      </a:r>
                      <a:r>
                        <a:rPr sz="1000" spc="-10" dirty="0">
                          <a:solidFill>
                            <a:srgbClr val="716A66"/>
                          </a:solidFill>
                          <a:latin typeface="DIN 2014 Bold"/>
                          <a:cs typeface="DIN 2014 Bold"/>
                        </a:rPr>
                        <a:t>in-</a:t>
                      </a:r>
                      <a:r>
                        <a:rPr sz="1000" dirty="0">
                          <a:solidFill>
                            <a:srgbClr val="716A66"/>
                          </a:solidFill>
                          <a:latin typeface="DIN 2014 Bold"/>
                          <a:cs typeface="DIN 2014 Bold"/>
                        </a:rPr>
                        <a:t>house</a:t>
                      </a:r>
                      <a:r>
                        <a:rPr sz="1000" spc="-25" dirty="0">
                          <a:solidFill>
                            <a:srgbClr val="716A66"/>
                          </a:solidFill>
                          <a:latin typeface="DIN 2014 Bold"/>
                          <a:cs typeface="DIN 2014 Bold"/>
                        </a:rPr>
                        <a:t> </a:t>
                      </a:r>
                      <a:r>
                        <a:rPr sz="1000" dirty="0">
                          <a:solidFill>
                            <a:srgbClr val="716A66"/>
                          </a:solidFill>
                          <a:latin typeface="DIN 2014 Bold"/>
                          <a:cs typeface="DIN 2014 Bold"/>
                        </a:rPr>
                        <a:t>purchasing:</a:t>
                      </a:r>
                      <a:r>
                        <a:rPr sz="1000" spc="-20" dirty="0">
                          <a:solidFill>
                            <a:srgbClr val="716A66"/>
                          </a:solidFill>
                          <a:latin typeface="DIN 2014 Bold"/>
                          <a:cs typeface="DIN 2014 Bold"/>
                        </a:rPr>
                        <a:t> </a:t>
                      </a:r>
                      <a:r>
                        <a:rPr sz="1000" dirty="0">
                          <a:solidFill>
                            <a:srgbClr val="716A66"/>
                          </a:solidFill>
                          <a:latin typeface="DIN 2014 Bold"/>
                          <a:cs typeface="DIN 2014 Bold"/>
                        </a:rPr>
                        <a:t>collaborates</a:t>
                      </a:r>
                      <a:r>
                        <a:rPr sz="1000" spc="-20" dirty="0">
                          <a:solidFill>
                            <a:srgbClr val="716A66"/>
                          </a:solidFill>
                          <a:latin typeface="DIN 2014 Bold"/>
                          <a:cs typeface="DIN 2014 Bold"/>
                        </a:rPr>
                        <a:t> </a:t>
                      </a:r>
                      <a:r>
                        <a:rPr sz="1000" dirty="0">
                          <a:solidFill>
                            <a:srgbClr val="716A66"/>
                          </a:solidFill>
                          <a:latin typeface="DIN 2014 Bold"/>
                          <a:cs typeface="DIN 2014 Bold"/>
                        </a:rPr>
                        <a:t>with</a:t>
                      </a:r>
                      <a:r>
                        <a:rPr sz="1000" spc="-20" dirty="0">
                          <a:solidFill>
                            <a:srgbClr val="716A66"/>
                          </a:solidFill>
                          <a:latin typeface="DIN 2014 Bold"/>
                          <a:cs typeface="DIN 2014 Bold"/>
                        </a:rPr>
                        <a:t> </a:t>
                      </a:r>
                      <a:r>
                        <a:rPr sz="1000" dirty="0">
                          <a:solidFill>
                            <a:srgbClr val="716A66"/>
                          </a:solidFill>
                          <a:latin typeface="DIN 2014 Bold"/>
                          <a:cs typeface="DIN 2014 Bold"/>
                        </a:rPr>
                        <a:t>various</a:t>
                      </a:r>
                      <a:r>
                        <a:rPr sz="1000" spc="-20" dirty="0">
                          <a:solidFill>
                            <a:srgbClr val="716A66"/>
                          </a:solidFill>
                          <a:latin typeface="DIN 2014 Bold"/>
                          <a:cs typeface="DIN 2014 Bold"/>
                        </a:rPr>
                        <a:t> </a:t>
                      </a:r>
                      <a:r>
                        <a:rPr sz="1000" dirty="0">
                          <a:solidFill>
                            <a:srgbClr val="716A66"/>
                          </a:solidFill>
                          <a:latin typeface="DIN 2014 Bold"/>
                          <a:cs typeface="DIN 2014 Bold"/>
                        </a:rPr>
                        <a:t>GPOs</a:t>
                      </a:r>
                      <a:r>
                        <a:rPr sz="1000" spc="-20" dirty="0">
                          <a:solidFill>
                            <a:srgbClr val="716A66"/>
                          </a:solidFill>
                          <a:latin typeface="DIN 2014 Bold"/>
                          <a:cs typeface="DIN 2014 Bold"/>
                        </a:rPr>
                        <a:t> </a:t>
                      </a:r>
                      <a:r>
                        <a:rPr sz="1000" dirty="0">
                          <a:solidFill>
                            <a:srgbClr val="716A66"/>
                          </a:solidFill>
                          <a:latin typeface="DIN 2014 Bold"/>
                          <a:cs typeface="DIN 2014 Bold"/>
                        </a:rPr>
                        <a:t>for</a:t>
                      </a:r>
                      <a:r>
                        <a:rPr sz="1000" spc="-20" dirty="0">
                          <a:solidFill>
                            <a:srgbClr val="716A66"/>
                          </a:solidFill>
                          <a:latin typeface="DIN 2014 Bold"/>
                          <a:cs typeface="DIN 2014 Bold"/>
                        </a:rPr>
                        <a:t> </a:t>
                      </a:r>
                      <a:r>
                        <a:rPr sz="1000" spc="-10" dirty="0">
                          <a:solidFill>
                            <a:srgbClr val="716A66"/>
                          </a:solidFill>
                          <a:latin typeface="DIN 2014 Bold"/>
                          <a:cs typeface="DIN 2014 Bold"/>
                        </a:rPr>
                        <a:t>specific</a:t>
                      </a:r>
                      <a:r>
                        <a:rPr sz="1000" spc="-20" dirty="0">
                          <a:solidFill>
                            <a:srgbClr val="716A66"/>
                          </a:solidFill>
                          <a:latin typeface="DIN 2014 Bold"/>
                          <a:cs typeface="DIN 2014 Bold"/>
                        </a:rPr>
                        <a:t> </a:t>
                      </a:r>
                      <a:r>
                        <a:rPr sz="1000" spc="-10" dirty="0">
                          <a:solidFill>
                            <a:srgbClr val="716A66"/>
                          </a:solidFill>
                          <a:latin typeface="DIN 2014 Bold"/>
                          <a:cs typeface="DIN 2014 Bold"/>
                        </a:rPr>
                        <a:t>needs</a:t>
                      </a:r>
                      <a:endParaRPr sz="1000" dirty="0">
                        <a:latin typeface="DIN 2014 Bold"/>
                        <a:cs typeface="DIN 2014 Bold"/>
                      </a:endParaRPr>
                    </a:p>
                  </a:txBody>
                  <a:tcPr marL="0" marR="0" marT="6096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9"/>
                  </a:ext>
                </a:extLst>
              </a:tr>
              <a:tr h="277495">
                <a:tc>
                  <a:txBody>
                    <a:bodyPr/>
                    <a:lstStyle/>
                    <a:p>
                      <a:pPr marL="102235">
                        <a:lnSpc>
                          <a:spcPct val="100000"/>
                        </a:lnSpc>
                        <a:spcBef>
                          <a:spcPts val="420"/>
                        </a:spcBef>
                      </a:pPr>
                      <a:r>
                        <a:rPr sz="1000" b="1" dirty="0">
                          <a:solidFill>
                            <a:srgbClr val="716A66"/>
                          </a:solidFill>
                          <a:latin typeface="DIN 2014 Bold"/>
                          <a:cs typeface="DIN 2014 Bold"/>
                        </a:rPr>
                        <a:t>Advocate</a:t>
                      </a:r>
                      <a:r>
                        <a:rPr sz="1000" b="1" spc="-45" dirty="0">
                          <a:solidFill>
                            <a:srgbClr val="716A66"/>
                          </a:solidFill>
                          <a:latin typeface="DIN 2014 Bold"/>
                          <a:cs typeface="DIN 2014 Bold"/>
                        </a:rPr>
                        <a:t> </a:t>
                      </a:r>
                      <a:r>
                        <a:rPr sz="1000" b="1" spc="-10" dirty="0">
                          <a:solidFill>
                            <a:srgbClr val="716A66"/>
                          </a:solidFill>
                          <a:latin typeface="DIN 2014 Bold"/>
                          <a:cs typeface="DIN 2014 Bold"/>
                        </a:rPr>
                        <a:t>Health</a:t>
                      </a:r>
                      <a:endParaRPr sz="1000">
                        <a:latin typeface="DIN 2014 Bold"/>
                        <a:cs typeface="DIN 2014 Bold"/>
                      </a:endParaRPr>
                    </a:p>
                  </a:txBody>
                  <a:tcPr marL="0" marR="0" marT="5334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1435">
                        <a:lnSpc>
                          <a:spcPct val="100000"/>
                        </a:lnSpc>
                        <a:spcBef>
                          <a:spcPts val="420"/>
                        </a:spcBef>
                      </a:pPr>
                      <a:r>
                        <a:rPr sz="1000" dirty="0">
                          <a:solidFill>
                            <a:srgbClr val="716A66"/>
                          </a:solidFill>
                          <a:latin typeface="DIN 2014 Bold"/>
                          <a:cs typeface="DIN 2014 Bold"/>
                        </a:rPr>
                        <a:t>Advocate</a:t>
                      </a:r>
                      <a:r>
                        <a:rPr sz="1000" spc="-20" dirty="0">
                          <a:solidFill>
                            <a:srgbClr val="716A66"/>
                          </a:solidFill>
                          <a:latin typeface="DIN 2014 Bold"/>
                          <a:cs typeface="DIN 2014 Bold"/>
                        </a:rPr>
                        <a:t> </a:t>
                      </a:r>
                      <a:r>
                        <a:rPr sz="1000" dirty="0">
                          <a:solidFill>
                            <a:srgbClr val="716A66"/>
                          </a:solidFill>
                          <a:latin typeface="DIN 2014 Bold"/>
                          <a:cs typeface="DIN 2014 Bold"/>
                        </a:rPr>
                        <a:t>Health</a:t>
                      </a:r>
                      <a:r>
                        <a:rPr sz="1000" spc="-15" dirty="0">
                          <a:solidFill>
                            <a:srgbClr val="716A66"/>
                          </a:solidFill>
                          <a:latin typeface="DIN 2014 Bold"/>
                          <a:cs typeface="DIN 2014 Bold"/>
                        </a:rPr>
                        <a:t> </a:t>
                      </a:r>
                      <a:r>
                        <a:rPr sz="1000" dirty="0">
                          <a:solidFill>
                            <a:srgbClr val="716A66"/>
                          </a:solidFill>
                          <a:latin typeface="DIN 2014 Bold"/>
                          <a:cs typeface="DIN 2014 Bold"/>
                        </a:rPr>
                        <a:t>Supply</a:t>
                      </a:r>
                      <a:r>
                        <a:rPr sz="1000" spc="-20" dirty="0">
                          <a:solidFill>
                            <a:srgbClr val="716A66"/>
                          </a:solidFill>
                          <a:latin typeface="DIN 2014 Bold"/>
                          <a:cs typeface="DIN 2014 Bold"/>
                        </a:rPr>
                        <a:t> </a:t>
                      </a:r>
                      <a:r>
                        <a:rPr sz="1000" dirty="0">
                          <a:solidFill>
                            <a:srgbClr val="716A66"/>
                          </a:solidFill>
                          <a:latin typeface="DIN 2014 Bold"/>
                          <a:cs typeface="DIN 2014 Bold"/>
                        </a:rPr>
                        <a:t>Chain</a:t>
                      </a:r>
                      <a:r>
                        <a:rPr sz="1000" spc="-15" dirty="0">
                          <a:solidFill>
                            <a:srgbClr val="716A66"/>
                          </a:solidFill>
                          <a:latin typeface="DIN 2014 Bold"/>
                          <a:cs typeface="DIN 2014 Bold"/>
                        </a:rPr>
                        <a:t> </a:t>
                      </a:r>
                      <a:r>
                        <a:rPr sz="1000" spc="-10" dirty="0">
                          <a:solidFill>
                            <a:srgbClr val="716A66"/>
                          </a:solidFill>
                          <a:latin typeface="DIN 2014 Bold"/>
                          <a:cs typeface="DIN 2014 Bold"/>
                        </a:rPr>
                        <a:t>Alliance</a:t>
                      </a:r>
                      <a:endParaRPr sz="1000" dirty="0">
                        <a:latin typeface="DIN 2014 Bold"/>
                        <a:cs typeface="DIN 2014 Bold"/>
                      </a:endParaRPr>
                    </a:p>
                  </a:txBody>
                  <a:tcPr marL="0" marR="0" marT="5334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20"/>
                  </a:ext>
                </a:extLst>
              </a:tr>
            </a:tbl>
          </a:graphicData>
        </a:graphic>
      </p:graphicFrame>
      <p:sp>
        <p:nvSpPr>
          <p:cNvPr id="9" name="object 5">
            <a:extLst>
              <a:ext uri="{FF2B5EF4-FFF2-40B4-BE49-F238E27FC236}">
                <a16:creationId xmlns:a16="http://schemas.microsoft.com/office/drawing/2014/main" id="{4B528C15-3487-49A1-6289-73AA5A8C6A60}"/>
              </a:ext>
            </a:extLst>
          </p:cNvPr>
          <p:cNvSpPr txBox="1"/>
          <p:nvPr/>
        </p:nvSpPr>
        <p:spPr>
          <a:xfrm>
            <a:off x="4612706" y="422985"/>
            <a:ext cx="1868805" cy="238760"/>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716A66"/>
                </a:solidFill>
                <a:latin typeface="DIN 2014 Bold"/>
                <a:cs typeface="DIN 2014 Bold"/>
              </a:rPr>
              <a:t>GPO</a:t>
            </a:r>
            <a:r>
              <a:rPr sz="1400" b="1" spc="-15" dirty="0">
                <a:solidFill>
                  <a:srgbClr val="716A66"/>
                </a:solidFill>
                <a:latin typeface="DIN 2014 Bold"/>
                <a:cs typeface="DIN 2014 Bold"/>
              </a:rPr>
              <a:t> </a:t>
            </a:r>
            <a:r>
              <a:rPr sz="1400" b="1" dirty="0">
                <a:solidFill>
                  <a:srgbClr val="716A66"/>
                </a:solidFill>
                <a:latin typeface="DIN 2014 Bold"/>
                <a:cs typeface="DIN 2014 Bold"/>
              </a:rPr>
              <a:t>Primary</a:t>
            </a:r>
            <a:r>
              <a:rPr sz="1400" b="1" spc="-15" dirty="0">
                <a:solidFill>
                  <a:srgbClr val="716A66"/>
                </a:solidFill>
                <a:latin typeface="DIN 2014 Bold"/>
                <a:cs typeface="DIN 2014 Bold"/>
              </a:rPr>
              <a:t> </a:t>
            </a:r>
            <a:r>
              <a:rPr sz="1400" b="1" spc="-10" dirty="0">
                <a:solidFill>
                  <a:srgbClr val="716A66"/>
                </a:solidFill>
                <a:latin typeface="DIN 2014 Bold"/>
                <a:cs typeface="DIN 2014 Bold"/>
              </a:rPr>
              <a:t>Affiliations</a:t>
            </a:r>
            <a:endParaRPr sz="1400">
              <a:latin typeface="DIN 2014 Bold"/>
              <a:cs typeface="DIN 2014 Bold"/>
            </a:endParaRPr>
          </a:p>
        </p:txBody>
      </p:sp>
    </p:spTree>
    <p:extLst>
      <p:ext uri="{BB962C8B-B14F-4D97-AF65-F5344CB8AC3E}">
        <p14:creationId xmlns:p14="http://schemas.microsoft.com/office/powerpoint/2010/main" val="775001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4DAA7-00E2-8B96-4D79-2551A04EFC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DD646FC-84B2-210D-D561-37094651C486}"/>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dirty="0">
              <a:latin typeface="DIN 2014 Bold"/>
              <a:cs typeface="DIN 2014 Bold"/>
            </a:endParaRPr>
          </a:p>
        </p:txBody>
      </p:sp>
      <p:sp>
        <p:nvSpPr>
          <p:cNvPr id="4" name="object 4">
            <a:extLst>
              <a:ext uri="{FF2B5EF4-FFF2-40B4-BE49-F238E27FC236}">
                <a16:creationId xmlns:a16="http://schemas.microsoft.com/office/drawing/2014/main" id="{05DE0445-30B7-0B39-ACA4-154CA32D79E1}"/>
              </a:ext>
            </a:extLst>
          </p:cNvPr>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n-US" spc="-20" dirty="0"/>
              <a:t>Top</a:t>
            </a:r>
            <a:r>
              <a:rPr lang="en-US" spc="-85" dirty="0"/>
              <a:t> </a:t>
            </a:r>
            <a:r>
              <a:rPr lang="en-US" dirty="0"/>
              <a:t>30</a:t>
            </a:r>
            <a:r>
              <a:rPr lang="en-US" spc="-80" dirty="0"/>
              <a:t> </a:t>
            </a:r>
            <a:r>
              <a:rPr lang="en-US" dirty="0"/>
              <a:t>Vizient</a:t>
            </a:r>
            <a:r>
              <a:rPr lang="en-US" spc="-85" dirty="0"/>
              <a:t> </a:t>
            </a:r>
            <a:r>
              <a:rPr lang="en-US" dirty="0"/>
              <a:t>Health</a:t>
            </a:r>
            <a:r>
              <a:rPr lang="en-US" spc="-80" dirty="0"/>
              <a:t> </a:t>
            </a:r>
            <a:r>
              <a:rPr lang="en-US" spc="-10" dirty="0"/>
              <a:t>Systems</a:t>
            </a:r>
            <a:endParaRPr spc="-10" dirty="0"/>
          </a:p>
        </p:txBody>
      </p:sp>
      <p:graphicFrame>
        <p:nvGraphicFramePr>
          <p:cNvPr id="3" name="object 4">
            <a:extLst>
              <a:ext uri="{FF2B5EF4-FFF2-40B4-BE49-F238E27FC236}">
                <a16:creationId xmlns:a16="http://schemas.microsoft.com/office/drawing/2014/main" id="{22A70B3E-CCDE-A9E9-582F-D2E9BEBE6164}"/>
              </a:ext>
            </a:extLst>
          </p:cNvPr>
          <p:cNvGraphicFramePr>
            <a:graphicFrameLocks noGrp="1"/>
          </p:cNvGraphicFramePr>
          <p:nvPr>
            <p:extLst>
              <p:ext uri="{D42A27DB-BD31-4B8C-83A1-F6EECF244321}">
                <p14:modId xmlns:p14="http://schemas.microsoft.com/office/powerpoint/2010/main" val="3158838231"/>
              </p:ext>
            </p:extLst>
          </p:nvPr>
        </p:nvGraphicFramePr>
        <p:xfrm>
          <a:off x="763523" y="1507997"/>
          <a:ext cx="3385819" cy="4952355"/>
        </p:xfrm>
        <a:graphic>
          <a:graphicData uri="http://schemas.openxmlformats.org/drawingml/2006/table">
            <a:tbl>
              <a:tblPr firstRow="1" bandRow="1">
                <a:tableStyleId>{2D5ABB26-0587-4C30-8999-92F81FD0307C}</a:tableStyleId>
              </a:tblPr>
              <a:tblGrid>
                <a:gridCol w="408305">
                  <a:extLst>
                    <a:ext uri="{9D8B030D-6E8A-4147-A177-3AD203B41FA5}">
                      <a16:colId xmlns:a16="http://schemas.microsoft.com/office/drawing/2014/main" val="20000"/>
                    </a:ext>
                  </a:extLst>
                </a:gridCol>
                <a:gridCol w="1920239">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tblGrid>
              <a:tr h="310515">
                <a:tc>
                  <a:txBody>
                    <a:bodyPr/>
                    <a:lstStyle/>
                    <a:p>
                      <a:pPr marL="4445" algn="ctr">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726A65"/>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726A65"/>
                    </a:solidFill>
                  </a:tcPr>
                </a:tc>
                <a:tc>
                  <a:txBody>
                    <a:bodyPr/>
                    <a:lstStyle/>
                    <a:p>
                      <a:pPr marL="57150">
                        <a:lnSpc>
                          <a:spcPct val="100000"/>
                        </a:lnSpc>
                        <a:spcBef>
                          <a:spcPts val="720"/>
                        </a:spcBef>
                      </a:pPr>
                      <a:r>
                        <a:rPr sz="800" b="1" dirty="0">
                          <a:solidFill>
                            <a:srgbClr val="FFFFFF"/>
                          </a:solidFill>
                          <a:latin typeface="DIN 2014 Bold"/>
                          <a:cs typeface="DIN 2014 Bold"/>
                        </a:rPr>
                        <a:t>SUM</a:t>
                      </a:r>
                      <a:r>
                        <a:rPr sz="800" b="1" spc="140" dirty="0">
                          <a:solidFill>
                            <a:srgbClr val="FFFFFF"/>
                          </a:solidFill>
                          <a:latin typeface="DIN 2014 Bold"/>
                          <a:cs typeface="DIN 2014 Bold"/>
                        </a:rPr>
                        <a:t> </a:t>
                      </a:r>
                      <a:r>
                        <a:rPr sz="800" b="1" dirty="0">
                          <a:solidFill>
                            <a:srgbClr val="FFFFFF"/>
                          </a:solidFill>
                          <a:latin typeface="DIN 2014 Bold"/>
                          <a:cs typeface="DIN 2014 Bold"/>
                        </a:rPr>
                        <a:t>OF</a:t>
                      </a:r>
                      <a:r>
                        <a:rPr sz="800" b="1" spc="145" dirty="0">
                          <a:solidFill>
                            <a:srgbClr val="FFFFFF"/>
                          </a:solidFill>
                          <a:latin typeface="DIN 2014 Bold"/>
                          <a:cs typeface="DIN 2014 Bold"/>
                        </a:rPr>
                        <a:t> </a:t>
                      </a:r>
                      <a:r>
                        <a:rPr sz="800" b="1" spc="-20" dirty="0">
                          <a:solidFill>
                            <a:srgbClr val="FFFFFF"/>
                          </a:solidFill>
                          <a:latin typeface="DIN 2014 Bold"/>
                          <a:cs typeface="DIN 2014 Bold"/>
                        </a:rPr>
                        <a:t>VOL.</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726A65"/>
                    </a:solidFill>
                  </a:tcPr>
                </a:tc>
                <a:extLst>
                  <a:ext uri="{0D108BD9-81ED-4DB2-BD59-A6C34878D82A}">
                    <a16:rowId xmlns:a16="http://schemas.microsoft.com/office/drawing/2014/main" val="10000"/>
                  </a:ext>
                </a:extLst>
              </a:tr>
              <a:tr h="464184">
                <a:tc>
                  <a:txBody>
                    <a:bodyPr/>
                    <a:lstStyle/>
                    <a:p>
                      <a:pPr algn="ctr">
                        <a:lnSpc>
                          <a:spcPct val="100000"/>
                        </a:lnSpc>
                        <a:spcBef>
                          <a:spcPts val="1155"/>
                        </a:spcBef>
                      </a:pPr>
                      <a:r>
                        <a:rPr sz="1100" b="1" spc="-50" dirty="0">
                          <a:solidFill>
                            <a:srgbClr val="716A66"/>
                          </a:solidFill>
                          <a:latin typeface="DIN 2014 Bold"/>
                          <a:cs typeface="DIN 2014 Bold"/>
                        </a:rPr>
                        <a:t>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Kaiser</a:t>
                      </a:r>
                      <a:r>
                        <a:rPr sz="1100" b="1" spc="-65" dirty="0">
                          <a:solidFill>
                            <a:srgbClr val="716A66"/>
                          </a:solidFill>
                          <a:latin typeface="DIN 2014 Bold"/>
                          <a:cs typeface="DIN 2014 Bold"/>
                        </a:rPr>
                        <a:t> </a:t>
                      </a:r>
                      <a:r>
                        <a:rPr sz="1100" b="1" spc="-10" dirty="0">
                          <a:solidFill>
                            <a:srgbClr val="716A66"/>
                          </a:solidFill>
                          <a:latin typeface="DIN 2014 Bold"/>
                          <a:cs typeface="DIN 2014 Bold"/>
                        </a:rPr>
                        <a:t>Permanente</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0"/>
                        </a:spcBef>
                      </a:pPr>
                      <a:r>
                        <a:rPr sz="1100" b="1" spc="-10" dirty="0">
                          <a:solidFill>
                            <a:srgbClr val="716A66"/>
                          </a:solidFill>
                          <a:latin typeface="DIN 2014 Bold"/>
                          <a:cs typeface="DIN 2014 Bold"/>
                        </a:rPr>
                        <a:t>63,776,446.17</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algn="ctr">
                        <a:lnSpc>
                          <a:spcPct val="100000"/>
                        </a:lnSpc>
                        <a:spcBef>
                          <a:spcPts val="1155"/>
                        </a:spcBef>
                      </a:pPr>
                      <a:r>
                        <a:rPr sz="1100" b="1" spc="-50" dirty="0">
                          <a:solidFill>
                            <a:srgbClr val="716A66"/>
                          </a:solidFill>
                          <a:latin typeface="DIN 2014 Bold"/>
                          <a:cs typeface="DIN 2014 Bold"/>
                        </a:rPr>
                        <a:t>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55"/>
                        </a:spcBef>
                      </a:pPr>
                      <a:r>
                        <a:rPr sz="1100" b="1" dirty="0">
                          <a:solidFill>
                            <a:srgbClr val="716A66"/>
                          </a:solidFill>
                          <a:latin typeface="DIN 2014 Bold"/>
                          <a:cs typeface="DIN 2014 Bold"/>
                        </a:rPr>
                        <a:t>University</a:t>
                      </a:r>
                      <a:r>
                        <a:rPr sz="1100" b="1" spc="-25" dirty="0">
                          <a:solidFill>
                            <a:srgbClr val="716A66"/>
                          </a:solidFill>
                          <a:latin typeface="DIN 2014 Bold"/>
                          <a:cs typeface="DIN 2014 Bold"/>
                        </a:rPr>
                        <a:t> </a:t>
                      </a:r>
                      <a:r>
                        <a:rPr sz="1100" b="1" dirty="0">
                          <a:solidFill>
                            <a:srgbClr val="716A66"/>
                          </a:solidFill>
                          <a:latin typeface="DIN 2014 Bold"/>
                          <a:cs typeface="DIN 2014 Bold"/>
                        </a:rPr>
                        <a:t>of</a:t>
                      </a:r>
                      <a:r>
                        <a:rPr sz="1100" b="1" spc="-25" dirty="0">
                          <a:solidFill>
                            <a:srgbClr val="716A66"/>
                          </a:solidFill>
                          <a:latin typeface="DIN 2014 Bold"/>
                          <a:cs typeface="DIN 2014 Bold"/>
                        </a:rPr>
                        <a:t> </a:t>
                      </a:r>
                      <a:r>
                        <a:rPr sz="1100" b="1" spc="-20" dirty="0">
                          <a:solidFill>
                            <a:srgbClr val="716A66"/>
                          </a:solidFill>
                          <a:latin typeface="DIN 2014 Bold"/>
                          <a:cs typeface="DIN 2014 Bold"/>
                        </a:rPr>
                        <a:t>Texas</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42,151,673.58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algn="ctr">
                        <a:lnSpc>
                          <a:spcPct val="100000"/>
                        </a:lnSpc>
                        <a:spcBef>
                          <a:spcPts val="1155"/>
                        </a:spcBef>
                      </a:pPr>
                      <a:r>
                        <a:rPr sz="1100" b="1" spc="-50" dirty="0">
                          <a:solidFill>
                            <a:srgbClr val="716A66"/>
                          </a:solidFill>
                          <a:latin typeface="DIN 2014 Bold"/>
                          <a:cs typeface="DIN 2014 Bold"/>
                        </a:rPr>
                        <a:t>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94615">
                        <a:lnSpc>
                          <a:spcPts val="1300"/>
                        </a:lnSpc>
                        <a:spcBef>
                          <a:spcPts val="565"/>
                        </a:spcBef>
                      </a:pPr>
                      <a:r>
                        <a:rPr sz="1100" b="1" dirty="0">
                          <a:solidFill>
                            <a:srgbClr val="716A66"/>
                          </a:solidFill>
                          <a:latin typeface="DIN 2014 Bold"/>
                          <a:cs typeface="DIN 2014 Bold"/>
                        </a:rPr>
                        <a:t>St.</a:t>
                      </a:r>
                      <a:r>
                        <a:rPr sz="1100" b="1" spc="-10" dirty="0">
                          <a:solidFill>
                            <a:srgbClr val="716A66"/>
                          </a:solidFill>
                          <a:latin typeface="DIN 2014 Bold"/>
                          <a:cs typeface="DIN 2014 Bold"/>
                        </a:rPr>
                        <a:t> </a:t>
                      </a:r>
                      <a:r>
                        <a:rPr sz="1100" b="1" dirty="0">
                          <a:solidFill>
                            <a:srgbClr val="716A66"/>
                          </a:solidFill>
                          <a:latin typeface="DIN 2014 Bold"/>
                          <a:cs typeface="DIN 2014 Bold"/>
                        </a:rPr>
                        <a:t>Ju</a:t>
                      </a:r>
                      <a:r>
                        <a:rPr lang="en-US" sz="1100" b="1" dirty="0">
                          <a:solidFill>
                            <a:srgbClr val="716A66"/>
                          </a:solidFill>
                          <a:latin typeface="DIN 2014 Bold"/>
                          <a:cs typeface="DIN 2014 Bold"/>
                        </a:rPr>
                        <a:t>d</a:t>
                      </a:r>
                      <a:r>
                        <a:rPr sz="1100" b="1" dirty="0">
                          <a:solidFill>
                            <a:srgbClr val="716A66"/>
                          </a:solidFill>
                          <a:latin typeface="DIN 2014 Bold"/>
                          <a:cs typeface="DIN 2014 Bold"/>
                        </a:rPr>
                        <a:t>e</a:t>
                      </a:r>
                      <a:r>
                        <a:rPr sz="1100" b="1" spc="-10" dirty="0">
                          <a:solidFill>
                            <a:srgbClr val="716A66"/>
                          </a:solidFill>
                          <a:latin typeface="DIN 2014 Bold"/>
                          <a:cs typeface="DIN 2014 Bold"/>
                        </a:rPr>
                        <a:t> </a:t>
                      </a:r>
                      <a:r>
                        <a:rPr sz="1100" b="1" dirty="0">
                          <a:solidFill>
                            <a:srgbClr val="716A66"/>
                          </a:solidFill>
                          <a:latin typeface="DIN 2014 Bold"/>
                          <a:cs typeface="DIN 2014 Bold"/>
                        </a:rPr>
                        <a:t>Children’s</a:t>
                      </a:r>
                      <a:r>
                        <a:rPr sz="1100" b="1" spc="-10" dirty="0">
                          <a:solidFill>
                            <a:srgbClr val="716A66"/>
                          </a:solidFill>
                          <a:latin typeface="DIN 2014 Bold"/>
                          <a:cs typeface="DIN 2014 Bold"/>
                        </a:rPr>
                        <a:t> Research </a:t>
                      </a:r>
                      <a:r>
                        <a:rPr sz="1100" b="1" dirty="0">
                          <a:solidFill>
                            <a:srgbClr val="716A66"/>
                          </a:solidFill>
                          <a:latin typeface="DIN 2014 Bold"/>
                          <a:cs typeface="DIN 2014 Bold"/>
                        </a:rPr>
                        <a:t>Hospital,</a:t>
                      </a:r>
                      <a:r>
                        <a:rPr sz="1100" b="1" spc="-45" dirty="0">
                          <a:solidFill>
                            <a:srgbClr val="716A66"/>
                          </a:solidFill>
                          <a:latin typeface="DIN 2014 Bold"/>
                          <a:cs typeface="DIN 2014 Bold"/>
                        </a:rPr>
                        <a:t> </a:t>
                      </a:r>
                      <a:r>
                        <a:rPr sz="1100" b="1" spc="-25" dirty="0">
                          <a:solidFill>
                            <a:srgbClr val="716A66"/>
                          </a:solidFill>
                          <a:latin typeface="DIN 2014 Bold"/>
                          <a:cs typeface="DIN 2014 Bold"/>
                        </a:rPr>
                        <a:t>Inc</a:t>
                      </a:r>
                      <a:endParaRPr sz="1100" dirty="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31,601,102.76</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algn="ctr">
                        <a:lnSpc>
                          <a:spcPct val="100000"/>
                        </a:lnSpc>
                        <a:spcBef>
                          <a:spcPts val="1160"/>
                        </a:spcBef>
                      </a:pPr>
                      <a:r>
                        <a:rPr sz="1100" b="1" spc="-50" dirty="0">
                          <a:solidFill>
                            <a:srgbClr val="716A66"/>
                          </a:solidFill>
                          <a:latin typeface="DIN 2014 Bold"/>
                          <a:cs typeface="DIN 2014 Bold"/>
                        </a:rPr>
                        <a:t>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dirty="0">
                          <a:solidFill>
                            <a:srgbClr val="716A66"/>
                          </a:solidFill>
                          <a:latin typeface="DIN 2014 Bold"/>
                          <a:cs typeface="DIN 2014 Bold"/>
                        </a:rPr>
                        <a:t>UNA</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Purchasing</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28,028,443.85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algn="ctr">
                        <a:lnSpc>
                          <a:spcPct val="100000"/>
                        </a:lnSpc>
                        <a:spcBef>
                          <a:spcPts val="1160"/>
                        </a:spcBef>
                      </a:pPr>
                      <a:r>
                        <a:rPr sz="1100" b="1" spc="-50" dirty="0">
                          <a:solidFill>
                            <a:srgbClr val="716A66"/>
                          </a:solidFill>
                          <a:latin typeface="DIN 2014 Bold"/>
                          <a:cs typeface="DIN 2014 Bold"/>
                        </a:rPr>
                        <a:t>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dirty="0">
                          <a:solidFill>
                            <a:srgbClr val="716A66"/>
                          </a:solidFill>
                          <a:latin typeface="DIN 2014 Bold"/>
                          <a:cs typeface="DIN 2014 Bold"/>
                        </a:rPr>
                        <a:t>Baylor</a:t>
                      </a:r>
                      <a:r>
                        <a:rPr sz="1100" b="1" spc="-15" dirty="0">
                          <a:solidFill>
                            <a:srgbClr val="716A66"/>
                          </a:solidFill>
                          <a:latin typeface="DIN 2014 Bold"/>
                          <a:cs typeface="DIN 2014 Bold"/>
                        </a:rPr>
                        <a:t> </a:t>
                      </a:r>
                      <a:r>
                        <a:rPr sz="1100" b="1" dirty="0">
                          <a:solidFill>
                            <a:srgbClr val="716A66"/>
                          </a:solidFill>
                          <a:latin typeface="DIN 2014 Bold"/>
                          <a:cs typeface="DIN 2014 Bold"/>
                        </a:rPr>
                        <a:t>Scott</a:t>
                      </a:r>
                      <a:r>
                        <a:rPr sz="1100" b="1" spc="-10" dirty="0">
                          <a:solidFill>
                            <a:srgbClr val="716A66"/>
                          </a:solidFill>
                          <a:latin typeface="DIN 2014 Bold"/>
                          <a:cs typeface="DIN 2014 Bold"/>
                        </a:rPr>
                        <a:t> </a:t>
                      </a:r>
                      <a:r>
                        <a:rPr sz="1100" b="1" dirty="0">
                          <a:solidFill>
                            <a:srgbClr val="716A66"/>
                          </a:solidFill>
                          <a:latin typeface="DIN 2014 Bold"/>
                          <a:cs typeface="DIN 2014 Bold"/>
                        </a:rPr>
                        <a:t>&amp;</a:t>
                      </a:r>
                      <a:r>
                        <a:rPr sz="1100" b="1" spc="-15" dirty="0">
                          <a:solidFill>
                            <a:srgbClr val="716A66"/>
                          </a:solidFill>
                          <a:latin typeface="DIN 2014 Bold"/>
                          <a:cs typeface="DIN 2014 Bold"/>
                        </a:rPr>
                        <a:t> </a:t>
                      </a:r>
                      <a:r>
                        <a:rPr sz="1100" b="1" dirty="0">
                          <a:solidFill>
                            <a:srgbClr val="716A66"/>
                          </a:solidFill>
                          <a:latin typeface="DIN 2014 Bold"/>
                          <a:cs typeface="DIN 2014 Bold"/>
                        </a:rPr>
                        <a:t>White</a:t>
                      </a:r>
                      <a:r>
                        <a:rPr sz="1100" b="1" spc="-10" dirty="0">
                          <a:solidFill>
                            <a:srgbClr val="716A66"/>
                          </a:solidFill>
                          <a:latin typeface="DIN 2014 Bold"/>
                          <a:cs typeface="DIN 2014 Bold"/>
                        </a:rPr>
                        <a:t> Health</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19,935,866.69</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algn="ctr">
                        <a:lnSpc>
                          <a:spcPct val="100000"/>
                        </a:lnSpc>
                        <a:spcBef>
                          <a:spcPts val="1160"/>
                        </a:spcBef>
                      </a:pPr>
                      <a:r>
                        <a:rPr sz="1100" b="1" spc="-50" dirty="0">
                          <a:solidFill>
                            <a:srgbClr val="716A66"/>
                          </a:solidFill>
                          <a:latin typeface="DIN 2014 Bold"/>
                          <a:cs typeface="DIN 2014 Bold"/>
                        </a:rPr>
                        <a:t>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290830">
                        <a:lnSpc>
                          <a:spcPts val="1300"/>
                        </a:lnSpc>
                        <a:spcBef>
                          <a:spcPts val="570"/>
                        </a:spcBef>
                      </a:pPr>
                      <a:r>
                        <a:rPr sz="1100" b="1" dirty="0">
                          <a:solidFill>
                            <a:srgbClr val="716A66"/>
                          </a:solidFill>
                          <a:latin typeface="DIN 2014 Bold"/>
                          <a:cs typeface="DIN 2014 Bold"/>
                        </a:rPr>
                        <a:t>The</a:t>
                      </a:r>
                      <a:r>
                        <a:rPr sz="1100" b="1" spc="-20" dirty="0">
                          <a:solidFill>
                            <a:srgbClr val="716A66"/>
                          </a:solidFill>
                          <a:latin typeface="DIN 2014 Bold"/>
                          <a:cs typeface="DIN 2014 Bold"/>
                        </a:rPr>
                        <a:t> </a:t>
                      </a:r>
                      <a:r>
                        <a:rPr sz="1100" b="1" dirty="0">
                          <a:solidFill>
                            <a:srgbClr val="716A66"/>
                          </a:solidFill>
                          <a:latin typeface="DIN 2014 Bold"/>
                          <a:cs typeface="DIN 2014 Bold"/>
                        </a:rPr>
                        <a:t>Ohio</a:t>
                      </a:r>
                      <a:r>
                        <a:rPr sz="1100" b="1" spc="-15" dirty="0">
                          <a:solidFill>
                            <a:srgbClr val="716A66"/>
                          </a:solidFill>
                          <a:latin typeface="DIN 2014 Bold"/>
                          <a:cs typeface="DIN 2014 Bold"/>
                        </a:rPr>
                        <a:t> </a:t>
                      </a:r>
                      <a:r>
                        <a:rPr sz="1100" b="1" dirty="0">
                          <a:solidFill>
                            <a:srgbClr val="716A66"/>
                          </a:solidFill>
                          <a:latin typeface="DIN 2014 Bold"/>
                          <a:cs typeface="DIN 2014 Bold"/>
                        </a:rPr>
                        <a:t>State</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University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723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19,407,692.88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algn="ctr">
                        <a:lnSpc>
                          <a:spcPct val="100000"/>
                        </a:lnSpc>
                        <a:spcBef>
                          <a:spcPts val="1160"/>
                        </a:spcBef>
                      </a:pPr>
                      <a:r>
                        <a:rPr sz="1100" b="1" spc="-50" dirty="0">
                          <a:solidFill>
                            <a:srgbClr val="716A66"/>
                          </a:solidFill>
                          <a:latin typeface="DIN 2014 Bold"/>
                          <a:cs typeface="DIN 2014 Bold"/>
                        </a:rPr>
                        <a:t>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60"/>
                        </a:spcBef>
                      </a:pPr>
                      <a:r>
                        <a:rPr sz="1100" b="1" dirty="0">
                          <a:solidFill>
                            <a:srgbClr val="716A66"/>
                          </a:solidFill>
                          <a:latin typeface="DIN 2014 Bold"/>
                          <a:cs typeface="DIN 2014 Bold"/>
                        </a:rPr>
                        <a:t>Summit</a:t>
                      </a:r>
                      <a:r>
                        <a:rPr sz="1100" b="1" spc="-35" dirty="0">
                          <a:solidFill>
                            <a:srgbClr val="716A66"/>
                          </a:solidFill>
                          <a:latin typeface="DIN 2014 Bold"/>
                          <a:cs typeface="DIN 2014 Bold"/>
                        </a:rPr>
                        <a:t>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Management</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160"/>
                        </a:spcBef>
                      </a:pPr>
                      <a:r>
                        <a:rPr sz="1100" b="1" spc="-10" dirty="0">
                          <a:solidFill>
                            <a:srgbClr val="716A66"/>
                          </a:solidFill>
                          <a:latin typeface="DIN 2014 Bold"/>
                          <a:cs typeface="DIN 2014 Bold"/>
                        </a:rPr>
                        <a:t>18,319,950.27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algn="ctr">
                        <a:lnSpc>
                          <a:spcPct val="100000"/>
                        </a:lnSpc>
                        <a:spcBef>
                          <a:spcPts val="1160"/>
                        </a:spcBef>
                      </a:pPr>
                      <a:r>
                        <a:rPr sz="1100" b="1" spc="-50" dirty="0">
                          <a:solidFill>
                            <a:srgbClr val="716A66"/>
                          </a:solidFill>
                          <a:latin typeface="DIN 2014 Bold"/>
                          <a:cs typeface="DIN 2014 Bold"/>
                        </a:rPr>
                        <a:t>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60"/>
                        </a:spcBef>
                      </a:pPr>
                      <a:r>
                        <a:rPr sz="1100" b="1" dirty="0">
                          <a:solidFill>
                            <a:srgbClr val="716A66"/>
                          </a:solidFill>
                          <a:latin typeface="DIN 2014 Bold"/>
                          <a:cs typeface="DIN 2014 Bold"/>
                        </a:rPr>
                        <a:t>Intermountain </a:t>
                      </a:r>
                      <a:r>
                        <a:rPr sz="1100" b="1" spc="-10" dirty="0">
                          <a:solidFill>
                            <a:srgbClr val="716A66"/>
                          </a:solidFill>
                          <a:latin typeface="DIN 2014 Bold"/>
                          <a:cs typeface="DIN 2014 Bold"/>
                        </a:rPr>
                        <a:t>Health</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18,257,698.79</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algn="ctr">
                        <a:lnSpc>
                          <a:spcPct val="100000"/>
                        </a:lnSpc>
                        <a:spcBef>
                          <a:spcPts val="1155"/>
                        </a:spcBef>
                      </a:pPr>
                      <a:r>
                        <a:rPr sz="1100" b="1" spc="-50" dirty="0">
                          <a:solidFill>
                            <a:srgbClr val="716A66"/>
                          </a:solidFill>
                          <a:latin typeface="DIN 2014 Bold"/>
                          <a:cs typeface="DIN 2014 Bold"/>
                        </a:rPr>
                        <a:t>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PurNet,</a:t>
                      </a:r>
                      <a:r>
                        <a:rPr sz="1100" b="1" spc="-40" dirty="0">
                          <a:solidFill>
                            <a:srgbClr val="716A66"/>
                          </a:solidFill>
                          <a:latin typeface="DIN 2014 Bold"/>
                          <a:cs typeface="DIN 2014 Bold"/>
                        </a:rPr>
                        <a:t> </a:t>
                      </a:r>
                      <a:r>
                        <a:rPr sz="1100" b="1" spc="-20" dirty="0">
                          <a:solidFill>
                            <a:srgbClr val="716A66"/>
                          </a:solidFill>
                          <a:latin typeface="DIN 2014 Bold"/>
                          <a:cs typeface="DIN 2014 Bold"/>
                        </a:rPr>
                        <a:t>Inc.</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18,069,642.75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algn="ctr">
                        <a:lnSpc>
                          <a:spcPct val="100000"/>
                        </a:lnSpc>
                        <a:spcBef>
                          <a:spcPts val="1095"/>
                        </a:spcBef>
                      </a:pPr>
                      <a:r>
                        <a:rPr sz="1100" b="1" spc="-25" dirty="0">
                          <a:solidFill>
                            <a:srgbClr val="716A66"/>
                          </a:solidFill>
                          <a:latin typeface="DIN 2014 Bold"/>
                          <a:cs typeface="DIN 2014 Bold"/>
                        </a:rPr>
                        <a:t>10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1095"/>
                        </a:spcBef>
                      </a:pPr>
                      <a:r>
                        <a:rPr sz="1100" b="1" dirty="0">
                          <a:solidFill>
                            <a:srgbClr val="716A66"/>
                          </a:solidFill>
                          <a:latin typeface="DIN 2014 Bold"/>
                          <a:cs typeface="DIN 2014 Bold"/>
                        </a:rPr>
                        <a:t>Northside</a:t>
                      </a:r>
                      <a:r>
                        <a:rPr sz="1100" b="1" spc="-30" dirty="0">
                          <a:solidFill>
                            <a:srgbClr val="716A66"/>
                          </a:solidFill>
                          <a:latin typeface="DIN 2014 Bold"/>
                          <a:cs typeface="DIN 2014 Bold"/>
                        </a:rPr>
                        <a:t> </a:t>
                      </a:r>
                      <a:r>
                        <a:rPr sz="1100" b="1" dirty="0">
                          <a:solidFill>
                            <a:srgbClr val="716A66"/>
                          </a:solidFill>
                          <a:latin typeface="DIN 2014 Bold"/>
                          <a:cs typeface="DIN 2014 Bold"/>
                        </a:rPr>
                        <a:t>Hospital,</a:t>
                      </a:r>
                      <a:r>
                        <a:rPr sz="1100" b="1" spc="-25" dirty="0">
                          <a:solidFill>
                            <a:srgbClr val="716A66"/>
                          </a:solidFill>
                          <a:latin typeface="DIN 2014 Bold"/>
                          <a:cs typeface="DIN 2014 Bold"/>
                        </a:rPr>
                        <a:t> </a:t>
                      </a:r>
                      <a:r>
                        <a:rPr sz="1100" b="1" spc="-20" dirty="0">
                          <a:solidFill>
                            <a:srgbClr val="716A66"/>
                          </a:solidFill>
                          <a:latin typeface="DIN 2014 Bold"/>
                          <a:cs typeface="DIN 2014 Bold"/>
                        </a:rPr>
                        <a:t>Inc.</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7150">
                        <a:lnSpc>
                          <a:spcPct val="100000"/>
                        </a:lnSpc>
                        <a:spcBef>
                          <a:spcPts val="1010"/>
                        </a:spcBef>
                      </a:pPr>
                      <a:r>
                        <a:rPr sz="1100" b="1" spc="-10" dirty="0">
                          <a:solidFill>
                            <a:srgbClr val="716A66"/>
                          </a:solidFill>
                          <a:latin typeface="DIN 2014 Bold"/>
                          <a:cs typeface="DIN 2014 Bold"/>
                        </a:rPr>
                        <a:t>18,044,402.56</a:t>
                      </a:r>
                      <a:endParaRPr sz="1100" dirty="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graphicFrame>
        <p:nvGraphicFramePr>
          <p:cNvPr id="5" name="object 5">
            <a:extLst>
              <a:ext uri="{FF2B5EF4-FFF2-40B4-BE49-F238E27FC236}">
                <a16:creationId xmlns:a16="http://schemas.microsoft.com/office/drawing/2014/main" id="{154C90EC-FC61-99CF-BC55-7EDA76353F9A}"/>
              </a:ext>
            </a:extLst>
          </p:cNvPr>
          <p:cNvGraphicFramePr>
            <a:graphicFrameLocks noGrp="1"/>
          </p:cNvGraphicFramePr>
          <p:nvPr>
            <p:extLst>
              <p:ext uri="{D42A27DB-BD31-4B8C-83A1-F6EECF244321}">
                <p14:modId xmlns:p14="http://schemas.microsoft.com/office/powerpoint/2010/main" val="1870502351"/>
              </p:ext>
            </p:extLst>
          </p:nvPr>
        </p:nvGraphicFramePr>
        <p:xfrm>
          <a:off x="4434840" y="1507997"/>
          <a:ext cx="3385819" cy="4952355"/>
        </p:xfrm>
        <a:graphic>
          <a:graphicData uri="http://schemas.openxmlformats.org/drawingml/2006/table">
            <a:tbl>
              <a:tblPr firstRow="1" bandRow="1">
                <a:tableStyleId>{2D5ABB26-0587-4C30-8999-92F81FD0307C}</a:tableStyleId>
              </a:tblPr>
              <a:tblGrid>
                <a:gridCol w="408305">
                  <a:extLst>
                    <a:ext uri="{9D8B030D-6E8A-4147-A177-3AD203B41FA5}">
                      <a16:colId xmlns:a16="http://schemas.microsoft.com/office/drawing/2014/main" val="20000"/>
                    </a:ext>
                  </a:extLst>
                </a:gridCol>
                <a:gridCol w="1920239">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tblGrid>
              <a:tr h="310515">
                <a:tc>
                  <a:txBody>
                    <a:bodyPr/>
                    <a:lstStyle/>
                    <a:p>
                      <a:pPr marL="4445" algn="ctr">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726A65"/>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726A65"/>
                    </a:solidFill>
                  </a:tcPr>
                </a:tc>
                <a:tc>
                  <a:txBody>
                    <a:bodyPr/>
                    <a:lstStyle/>
                    <a:p>
                      <a:pPr marL="57150">
                        <a:lnSpc>
                          <a:spcPct val="100000"/>
                        </a:lnSpc>
                        <a:spcBef>
                          <a:spcPts val="720"/>
                        </a:spcBef>
                      </a:pPr>
                      <a:r>
                        <a:rPr sz="800" b="1" dirty="0">
                          <a:solidFill>
                            <a:srgbClr val="FFFFFF"/>
                          </a:solidFill>
                          <a:latin typeface="DIN 2014 Bold"/>
                          <a:cs typeface="DIN 2014 Bold"/>
                        </a:rPr>
                        <a:t>SUM</a:t>
                      </a:r>
                      <a:r>
                        <a:rPr sz="800" b="1" spc="140" dirty="0">
                          <a:solidFill>
                            <a:srgbClr val="FFFFFF"/>
                          </a:solidFill>
                          <a:latin typeface="DIN 2014 Bold"/>
                          <a:cs typeface="DIN 2014 Bold"/>
                        </a:rPr>
                        <a:t> </a:t>
                      </a:r>
                      <a:r>
                        <a:rPr sz="800" b="1" dirty="0">
                          <a:solidFill>
                            <a:srgbClr val="FFFFFF"/>
                          </a:solidFill>
                          <a:latin typeface="DIN 2014 Bold"/>
                          <a:cs typeface="DIN 2014 Bold"/>
                        </a:rPr>
                        <a:t>OF</a:t>
                      </a:r>
                      <a:r>
                        <a:rPr sz="800" b="1" spc="145" dirty="0">
                          <a:solidFill>
                            <a:srgbClr val="FFFFFF"/>
                          </a:solidFill>
                          <a:latin typeface="DIN 2014 Bold"/>
                          <a:cs typeface="DIN 2014 Bold"/>
                        </a:rPr>
                        <a:t> </a:t>
                      </a:r>
                      <a:r>
                        <a:rPr sz="800" b="1" spc="-20" dirty="0">
                          <a:solidFill>
                            <a:srgbClr val="FFFFFF"/>
                          </a:solidFill>
                          <a:latin typeface="DIN 2014 Bold"/>
                          <a:cs typeface="DIN 2014 Bold"/>
                        </a:rPr>
                        <a:t>VOL.</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726A65"/>
                    </a:solidFill>
                  </a:tcPr>
                </a:tc>
                <a:extLst>
                  <a:ext uri="{0D108BD9-81ED-4DB2-BD59-A6C34878D82A}">
                    <a16:rowId xmlns:a16="http://schemas.microsoft.com/office/drawing/2014/main" val="10000"/>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Houston </a:t>
                      </a:r>
                      <a:r>
                        <a:rPr sz="1100" b="1" spc="-10" dirty="0">
                          <a:solidFill>
                            <a:srgbClr val="716A66"/>
                          </a:solidFill>
                          <a:latin typeface="DIN 2014 Bold"/>
                          <a:cs typeface="DIN 2014 Bold"/>
                        </a:rPr>
                        <a:t>Methodist</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0"/>
                        </a:spcBef>
                      </a:pPr>
                      <a:r>
                        <a:rPr sz="1100" b="1" spc="-10" dirty="0">
                          <a:solidFill>
                            <a:srgbClr val="716A66"/>
                          </a:solidFill>
                          <a:latin typeface="DIN 2014 Bold"/>
                          <a:cs typeface="DIN 2014 Bold"/>
                        </a:rPr>
                        <a:t>18,040,734.55</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525780">
                        <a:lnSpc>
                          <a:spcPts val="1300"/>
                        </a:lnSpc>
                        <a:spcBef>
                          <a:spcPts val="565"/>
                        </a:spcBef>
                      </a:pPr>
                      <a:r>
                        <a:rPr sz="1100" b="1" dirty="0">
                          <a:solidFill>
                            <a:srgbClr val="716A66"/>
                          </a:solidFill>
                          <a:latin typeface="DIN 2014 Bold"/>
                          <a:cs typeface="DIN 2014 Bold"/>
                        </a:rPr>
                        <a:t>Children’s</a:t>
                      </a:r>
                      <a:r>
                        <a:rPr sz="1100" b="1" spc="-35" dirty="0">
                          <a:solidFill>
                            <a:srgbClr val="716A66"/>
                          </a:solidFill>
                          <a:latin typeface="DIN 2014 Bold"/>
                          <a:cs typeface="DIN 2014 Bold"/>
                        </a:rPr>
                        <a:t> </a:t>
                      </a:r>
                      <a:r>
                        <a:rPr sz="1100" b="1" dirty="0">
                          <a:solidFill>
                            <a:srgbClr val="716A66"/>
                          </a:solidFill>
                          <a:latin typeface="DIN 2014 Bold"/>
                          <a:cs typeface="DIN 2014 Bold"/>
                        </a:rPr>
                        <a:t>Hospital</a:t>
                      </a:r>
                      <a:r>
                        <a:rPr sz="1100" b="1" spc="-35" dirty="0">
                          <a:solidFill>
                            <a:srgbClr val="716A66"/>
                          </a:solidFill>
                          <a:latin typeface="DIN 2014 Bold"/>
                          <a:cs typeface="DIN 2014 Bold"/>
                        </a:rPr>
                        <a:t> </a:t>
                      </a:r>
                      <a:r>
                        <a:rPr sz="1100" b="1" spc="-25" dirty="0">
                          <a:solidFill>
                            <a:srgbClr val="716A66"/>
                          </a:solidFill>
                          <a:latin typeface="DIN 2014 Bold"/>
                          <a:cs typeface="DIN 2014 Bold"/>
                        </a:rPr>
                        <a:t>of </a:t>
                      </a:r>
                      <a:r>
                        <a:rPr sz="1100" b="1" spc="-10" dirty="0">
                          <a:solidFill>
                            <a:srgbClr val="716A66"/>
                          </a:solidFill>
                          <a:latin typeface="DIN 2014 Bold"/>
                          <a:cs typeface="DIN 2014 Bold"/>
                        </a:rPr>
                        <a:t>Philadelphia</a:t>
                      </a:r>
                      <a:endParaRPr sz="110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17,065,497.65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Mayo</a:t>
                      </a:r>
                      <a:r>
                        <a:rPr sz="1100" b="1" spc="-60" dirty="0">
                          <a:solidFill>
                            <a:srgbClr val="716A66"/>
                          </a:solidFill>
                          <a:latin typeface="DIN 2014 Bold"/>
                          <a:cs typeface="DIN 2014 Bold"/>
                        </a:rPr>
                        <a:t> </a:t>
                      </a:r>
                      <a:r>
                        <a:rPr sz="1100" b="1" spc="-10" dirty="0">
                          <a:solidFill>
                            <a:srgbClr val="716A66"/>
                          </a:solidFill>
                          <a:latin typeface="DIN 2014 Bold"/>
                          <a:cs typeface="DIN 2014 Bold"/>
                        </a:rPr>
                        <a:t>Clinic</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16,784,702.73</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244475">
                        <a:lnSpc>
                          <a:spcPts val="1300"/>
                        </a:lnSpc>
                        <a:spcBef>
                          <a:spcPts val="484"/>
                        </a:spcBef>
                      </a:pPr>
                      <a:r>
                        <a:rPr sz="1100" b="1" spc="-10" dirty="0">
                          <a:solidFill>
                            <a:srgbClr val="716A66"/>
                          </a:solidFill>
                          <a:latin typeface="DIN 2014 Bold"/>
                          <a:cs typeface="DIN 2014 Bold"/>
                        </a:rPr>
                        <a:t>Efficient</a:t>
                      </a:r>
                      <a:r>
                        <a:rPr sz="1100" b="1" spc="5" dirty="0">
                          <a:solidFill>
                            <a:srgbClr val="716A66"/>
                          </a:solidFill>
                          <a:latin typeface="DIN 2014 Bold"/>
                          <a:cs typeface="DIN 2014 Bold"/>
                        </a:rPr>
                        <a:t> </a:t>
                      </a:r>
                      <a:r>
                        <a:rPr sz="1100" b="1" dirty="0">
                          <a:solidFill>
                            <a:srgbClr val="716A66"/>
                          </a:solidFill>
                          <a:latin typeface="DIN 2014 Bold"/>
                          <a:cs typeface="DIN 2014 Bold"/>
                        </a:rPr>
                        <a:t>Cost</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Containment Organization</a:t>
                      </a:r>
                      <a:endParaRPr sz="1100">
                        <a:latin typeface="DIN 2014 Bold"/>
                        <a:cs typeface="DIN 2014 Bold"/>
                      </a:endParaRPr>
                    </a:p>
                  </a:txBody>
                  <a:tcPr marL="0" marR="0" marT="61594"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15,893,426.14</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dirty="0">
                          <a:solidFill>
                            <a:srgbClr val="716A66"/>
                          </a:solidFill>
                          <a:latin typeface="DIN 2014 Bold"/>
                          <a:cs typeface="DIN 2014 Bold"/>
                        </a:rPr>
                        <a:t>Corewell</a:t>
                      </a:r>
                      <a:r>
                        <a:rPr sz="1100" b="1" spc="-5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15,267,135.11</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60"/>
                        </a:spcBef>
                      </a:pPr>
                      <a:r>
                        <a:rPr sz="1100" b="1" dirty="0">
                          <a:solidFill>
                            <a:srgbClr val="716A66"/>
                          </a:solidFill>
                          <a:latin typeface="DIN 2014 Bold"/>
                          <a:cs typeface="DIN 2014 Bold"/>
                        </a:rPr>
                        <a:t>University</a:t>
                      </a:r>
                      <a:r>
                        <a:rPr sz="1100" b="1" spc="-20" dirty="0">
                          <a:solidFill>
                            <a:srgbClr val="716A66"/>
                          </a:solidFill>
                          <a:latin typeface="DIN 2014 Bold"/>
                          <a:cs typeface="DIN 2014 Bold"/>
                        </a:rPr>
                        <a:t> </a:t>
                      </a:r>
                      <a:r>
                        <a:rPr sz="1100" b="1" dirty="0">
                          <a:solidFill>
                            <a:srgbClr val="716A66"/>
                          </a:solidFill>
                          <a:latin typeface="DIN 2014 Bold"/>
                          <a:cs typeface="DIN 2014 Bold"/>
                        </a:rPr>
                        <a:t>of</a:t>
                      </a:r>
                      <a:r>
                        <a:rPr sz="1100" b="1" spc="-20" dirty="0">
                          <a:solidFill>
                            <a:srgbClr val="716A66"/>
                          </a:solidFill>
                          <a:latin typeface="DIN 2014 Bold"/>
                          <a:cs typeface="DIN 2014 Bold"/>
                        </a:rPr>
                        <a:t> </a:t>
                      </a:r>
                      <a:r>
                        <a:rPr sz="1100" b="1" dirty="0">
                          <a:solidFill>
                            <a:srgbClr val="716A66"/>
                          </a:solidFill>
                          <a:latin typeface="DIN 2014 Bold"/>
                          <a:cs typeface="DIN 2014 Bold"/>
                        </a:rPr>
                        <a:t>Colorado</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14,738,922.57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60"/>
                        </a:spcBef>
                      </a:pPr>
                      <a:r>
                        <a:rPr sz="1100" b="1" dirty="0">
                          <a:solidFill>
                            <a:srgbClr val="716A66"/>
                          </a:solidFill>
                          <a:latin typeface="DIN 2014 Bold"/>
                          <a:cs typeface="DIN 2014 Bold"/>
                        </a:rPr>
                        <a:t>Emory </a:t>
                      </a:r>
                      <a:r>
                        <a:rPr sz="1100" b="1" spc="-10" dirty="0">
                          <a:solidFill>
                            <a:srgbClr val="716A66"/>
                          </a:solidFill>
                          <a:latin typeface="DIN 2014 Bold"/>
                          <a:cs typeface="DIN 2014 Bold"/>
                        </a:rPr>
                        <a:t>Healthcare</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160"/>
                        </a:spcBef>
                      </a:pPr>
                      <a:r>
                        <a:rPr sz="1100" b="1" spc="-10" dirty="0">
                          <a:solidFill>
                            <a:srgbClr val="716A66"/>
                          </a:solidFill>
                          <a:latin typeface="DIN 2014 Bold"/>
                          <a:cs typeface="DIN 2014 Bold"/>
                        </a:rPr>
                        <a:t>14,207,202.71</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algn="ctr">
                        <a:lnSpc>
                          <a:spcPct val="100000"/>
                        </a:lnSpc>
                        <a:spcBef>
                          <a:spcPts val="1160"/>
                        </a:spcBef>
                      </a:pPr>
                      <a:r>
                        <a:rPr sz="1100" b="1" spc="-25" dirty="0">
                          <a:solidFill>
                            <a:srgbClr val="716A66"/>
                          </a:solidFill>
                          <a:latin typeface="DIN 2014 Bold"/>
                          <a:cs typeface="DIN 2014 Bold"/>
                        </a:rPr>
                        <a:t>18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60"/>
                        </a:spcBef>
                      </a:pPr>
                      <a:r>
                        <a:rPr sz="1100" b="1" dirty="0">
                          <a:solidFill>
                            <a:srgbClr val="716A66"/>
                          </a:solidFill>
                          <a:latin typeface="DIN 2014 Bold"/>
                          <a:cs typeface="DIN 2014 Bold"/>
                        </a:rPr>
                        <a:t>Indiana</a:t>
                      </a:r>
                      <a:r>
                        <a:rPr sz="1100" b="1" spc="-25" dirty="0">
                          <a:solidFill>
                            <a:srgbClr val="716A66"/>
                          </a:solidFill>
                          <a:latin typeface="DIN 2014 Bold"/>
                          <a:cs typeface="DIN 2014 Bold"/>
                        </a:rPr>
                        <a:t> </a:t>
                      </a:r>
                      <a:r>
                        <a:rPr sz="1100" b="1" dirty="0">
                          <a:solidFill>
                            <a:srgbClr val="716A66"/>
                          </a:solidFill>
                          <a:latin typeface="DIN 2014 Bold"/>
                          <a:cs typeface="DIN 2014 Bold"/>
                        </a:rPr>
                        <a:t>University</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13,413,305.01</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algn="ctr">
                        <a:lnSpc>
                          <a:spcPct val="100000"/>
                        </a:lnSpc>
                        <a:spcBef>
                          <a:spcPts val="1155"/>
                        </a:spcBef>
                      </a:pPr>
                      <a:r>
                        <a:rPr sz="1100" b="1" spc="-25" dirty="0">
                          <a:solidFill>
                            <a:srgbClr val="716A66"/>
                          </a:solidFill>
                          <a:latin typeface="DIN 2014 Bold"/>
                          <a:cs typeface="DIN 2014 Bold"/>
                        </a:rPr>
                        <a:t>19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Ochsner Clinic </a:t>
                      </a:r>
                      <a:r>
                        <a:rPr sz="1100" b="1" spc="-10" dirty="0">
                          <a:solidFill>
                            <a:srgbClr val="716A66"/>
                          </a:solidFill>
                          <a:latin typeface="DIN 2014 Bold"/>
                          <a:cs typeface="DIN 2014 Bold"/>
                        </a:rPr>
                        <a:t>Foundation</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13,152,876.17</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algn="ctr">
                        <a:lnSpc>
                          <a:spcPct val="100000"/>
                        </a:lnSpc>
                        <a:spcBef>
                          <a:spcPts val="1095"/>
                        </a:spcBef>
                      </a:pPr>
                      <a:r>
                        <a:rPr sz="1100" b="1" spc="-25" dirty="0">
                          <a:solidFill>
                            <a:srgbClr val="716A66"/>
                          </a:solidFill>
                          <a:latin typeface="DIN 2014 Bold"/>
                          <a:cs typeface="DIN 2014 Bold"/>
                        </a:rPr>
                        <a:t>20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1095"/>
                        </a:spcBef>
                      </a:pPr>
                      <a:r>
                        <a:rPr sz="1100" b="1" spc="-10" dirty="0">
                          <a:solidFill>
                            <a:srgbClr val="716A66"/>
                          </a:solidFill>
                          <a:latin typeface="DIN 2014 Bold"/>
                          <a:cs typeface="DIN 2014 Bold"/>
                        </a:rPr>
                        <a:t>Providence</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7150">
                        <a:lnSpc>
                          <a:spcPct val="100000"/>
                        </a:lnSpc>
                        <a:spcBef>
                          <a:spcPts val="1010"/>
                        </a:spcBef>
                      </a:pPr>
                      <a:r>
                        <a:rPr sz="1100" b="1" spc="-10" dirty="0">
                          <a:solidFill>
                            <a:srgbClr val="716A66"/>
                          </a:solidFill>
                          <a:latin typeface="DIN 2014 Bold"/>
                          <a:cs typeface="DIN 2014 Bold"/>
                        </a:rPr>
                        <a:t>12,803,627.42</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graphicFrame>
        <p:nvGraphicFramePr>
          <p:cNvPr id="6" name="object 6">
            <a:extLst>
              <a:ext uri="{FF2B5EF4-FFF2-40B4-BE49-F238E27FC236}">
                <a16:creationId xmlns:a16="http://schemas.microsoft.com/office/drawing/2014/main" id="{3D02145E-01BE-BDA6-E4DA-44ECC2C83D2A}"/>
              </a:ext>
            </a:extLst>
          </p:cNvPr>
          <p:cNvGraphicFramePr>
            <a:graphicFrameLocks noGrp="1"/>
          </p:cNvGraphicFramePr>
          <p:nvPr>
            <p:extLst>
              <p:ext uri="{D42A27DB-BD31-4B8C-83A1-F6EECF244321}">
                <p14:modId xmlns:p14="http://schemas.microsoft.com/office/powerpoint/2010/main" val="1368079262"/>
              </p:ext>
            </p:extLst>
          </p:nvPr>
        </p:nvGraphicFramePr>
        <p:xfrm>
          <a:off x="8106156" y="1507997"/>
          <a:ext cx="3385819" cy="4952355"/>
        </p:xfrm>
        <a:graphic>
          <a:graphicData uri="http://schemas.openxmlformats.org/drawingml/2006/table">
            <a:tbl>
              <a:tblPr firstRow="1" bandRow="1">
                <a:tableStyleId>{2D5ABB26-0587-4C30-8999-92F81FD0307C}</a:tableStyleId>
              </a:tblPr>
              <a:tblGrid>
                <a:gridCol w="408305">
                  <a:extLst>
                    <a:ext uri="{9D8B030D-6E8A-4147-A177-3AD203B41FA5}">
                      <a16:colId xmlns:a16="http://schemas.microsoft.com/office/drawing/2014/main" val="20000"/>
                    </a:ext>
                  </a:extLst>
                </a:gridCol>
                <a:gridCol w="1920239">
                  <a:extLst>
                    <a:ext uri="{9D8B030D-6E8A-4147-A177-3AD203B41FA5}">
                      <a16:colId xmlns:a16="http://schemas.microsoft.com/office/drawing/2014/main" val="20001"/>
                    </a:ext>
                  </a:extLst>
                </a:gridCol>
                <a:gridCol w="1057275">
                  <a:extLst>
                    <a:ext uri="{9D8B030D-6E8A-4147-A177-3AD203B41FA5}">
                      <a16:colId xmlns:a16="http://schemas.microsoft.com/office/drawing/2014/main" val="20002"/>
                    </a:ext>
                  </a:extLst>
                </a:gridCol>
              </a:tblGrid>
              <a:tr h="310515">
                <a:tc>
                  <a:txBody>
                    <a:bodyPr/>
                    <a:lstStyle/>
                    <a:p>
                      <a:pPr marL="4445" algn="ctr">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726A65"/>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726A65"/>
                    </a:solidFill>
                  </a:tcPr>
                </a:tc>
                <a:tc>
                  <a:txBody>
                    <a:bodyPr/>
                    <a:lstStyle/>
                    <a:p>
                      <a:pPr marL="57150">
                        <a:lnSpc>
                          <a:spcPct val="100000"/>
                        </a:lnSpc>
                        <a:spcBef>
                          <a:spcPts val="720"/>
                        </a:spcBef>
                      </a:pPr>
                      <a:r>
                        <a:rPr sz="800" b="1" dirty="0">
                          <a:solidFill>
                            <a:srgbClr val="FFFFFF"/>
                          </a:solidFill>
                          <a:latin typeface="DIN 2014 Bold"/>
                          <a:cs typeface="DIN 2014 Bold"/>
                        </a:rPr>
                        <a:t>SUM</a:t>
                      </a:r>
                      <a:r>
                        <a:rPr sz="800" b="1" spc="140" dirty="0">
                          <a:solidFill>
                            <a:srgbClr val="FFFFFF"/>
                          </a:solidFill>
                          <a:latin typeface="DIN 2014 Bold"/>
                          <a:cs typeface="DIN 2014 Bold"/>
                        </a:rPr>
                        <a:t> </a:t>
                      </a:r>
                      <a:r>
                        <a:rPr sz="800" b="1" dirty="0">
                          <a:solidFill>
                            <a:srgbClr val="FFFFFF"/>
                          </a:solidFill>
                          <a:latin typeface="DIN 2014 Bold"/>
                          <a:cs typeface="DIN 2014 Bold"/>
                        </a:rPr>
                        <a:t>OF</a:t>
                      </a:r>
                      <a:r>
                        <a:rPr sz="800" b="1" spc="145" dirty="0">
                          <a:solidFill>
                            <a:srgbClr val="FFFFFF"/>
                          </a:solidFill>
                          <a:latin typeface="DIN 2014 Bold"/>
                          <a:cs typeface="DIN 2014 Bold"/>
                        </a:rPr>
                        <a:t> </a:t>
                      </a:r>
                      <a:r>
                        <a:rPr sz="800" b="1" spc="-20" dirty="0">
                          <a:solidFill>
                            <a:srgbClr val="FFFFFF"/>
                          </a:solidFill>
                          <a:latin typeface="DIN 2014 Bold"/>
                          <a:cs typeface="DIN 2014 Bold"/>
                        </a:rPr>
                        <a:t>VOL.</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726A65"/>
                    </a:solidFill>
                  </a:tcPr>
                </a:tc>
                <a:extLst>
                  <a:ext uri="{0D108BD9-81ED-4DB2-BD59-A6C34878D82A}">
                    <a16:rowId xmlns:a16="http://schemas.microsoft.com/office/drawing/2014/main" val="10000"/>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20" dirty="0">
                          <a:solidFill>
                            <a:srgbClr val="716A66"/>
                          </a:solidFill>
                          <a:latin typeface="DIN 2014 Bold"/>
                          <a:cs typeface="DIN 2014 Bold"/>
                        </a:rPr>
                        <a:t>Texas</a:t>
                      </a:r>
                      <a:r>
                        <a:rPr sz="1100" b="1" spc="-30" dirty="0">
                          <a:solidFill>
                            <a:srgbClr val="716A66"/>
                          </a:solidFill>
                          <a:latin typeface="DIN 2014 Bold"/>
                          <a:cs typeface="DIN 2014 Bold"/>
                        </a:rPr>
                        <a:t> </a:t>
                      </a:r>
                      <a:r>
                        <a:rPr sz="1100" b="1" dirty="0">
                          <a:solidFill>
                            <a:srgbClr val="716A66"/>
                          </a:solidFill>
                          <a:latin typeface="DIN 2014 Bold"/>
                          <a:cs typeface="DIN 2014 Bold"/>
                        </a:rPr>
                        <a:t>Children’s</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Hospital</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0"/>
                        </a:spcBef>
                      </a:pPr>
                      <a:r>
                        <a:rPr sz="1100" b="1" spc="-10" dirty="0">
                          <a:solidFill>
                            <a:srgbClr val="716A66"/>
                          </a:solidFill>
                          <a:latin typeface="DIN 2014 Bold"/>
                          <a:cs typeface="DIN 2014 Bold"/>
                        </a:rPr>
                        <a:t>12,101,339.52</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382905">
                        <a:lnSpc>
                          <a:spcPts val="1300"/>
                        </a:lnSpc>
                        <a:spcBef>
                          <a:spcPts val="565"/>
                        </a:spcBef>
                      </a:pPr>
                      <a:r>
                        <a:rPr sz="1100" b="1" dirty="0">
                          <a:solidFill>
                            <a:srgbClr val="716A66"/>
                          </a:solidFill>
                          <a:latin typeface="DIN 2014 Bold"/>
                          <a:cs typeface="DIN 2014 Bold"/>
                        </a:rPr>
                        <a:t>Regents</a:t>
                      </a:r>
                      <a:r>
                        <a:rPr sz="1100" b="1" spc="-25" dirty="0">
                          <a:solidFill>
                            <a:srgbClr val="716A66"/>
                          </a:solidFill>
                          <a:latin typeface="DIN 2014 Bold"/>
                          <a:cs typeface="DIN 2014 Bold"/>
                        </a:rPr>
                        <a:t> </a:t>
                      </a:r>
                      <a:r>
                        <a:rPr sz="1100" b="1" dirty="0">
                          <a:solidFill>
                            <a:srgbClr val="716A66"/>
                          </a:solidFill>
                          <a:latin typeface="DIN 2014 Bold"/>
                          <a:cs typeface="DIN 2014 Bold"/>
                        </a:rPr>
                        <a:t>of</a:t>
                      </a:r>
                      <a:r>
                        <a:rPr sz="1100" b="1" spc="-20" dirty="0">
                          <a:solidFill>
                            <a:srgbClr val="716A66"/>
                          </a:solidFill>
                          <a:latin typeface="DIN 2014 Bold"/>
                          <a:cs typeface="DIN 2014 Bold"/>
                        </a:rPr>
                        <a:t> </a:t>
                      </a:r>
                      <a:r>
                        <a:rPr sz="1100" b="1" dirty="0">
                          <a:solidFill>
                            <a:srgbClr val="716A66"/>
                          </a:solidFill>
                          <a:latin typeface="DIN 2014 Bold"/>
                          <a:cs typeface="DIN 2014 Bold"/>
                        </a:rPr>
                        <a:t>University</a:t>
                      </a:r>
                      <a:r>
                        <a:rPr sz="1100" b="1" spc="-20" dirty="0">
                          <a:solidFill>
                            <a:srgbClr val="716A66"/>
                          </a:solidFill>
                          <a:latin typeface="DIN 2014 Bold"/>
                          <a:cs typeface="DIN 2014 Bold"/>
                        </a:rPr>
                        <a:t> </a:t>
                      </a:r>
                      <a:r>
                        <a:rPr sz="1100" b="1" spc="-25" dirty="0">
                          <a:solidFill>
                            <a:srgbClr val="716A66"/>
                          </a:solidFill>
                          <a:latin typeface="DIN 2014 Bold"/>
                          <a:cs typeface="DIN 2014 Bold"/>
                        </a:rPr>
                        <a:t>of </a:t>
                      </a:r>
                      <a:r>
                        <a:rPr sz="1100" b="1" spc="-10" dirty="0">
                          <a:solidFill>
                            <a:srgbClr val="716A66"/>
                          </a:solidFill>
                          <a:latin typeface="DIN 2014 Bold"/>
                          <a:cs typeface="DIN 2014 Bold"/>
                        </a:rPr>
                        <a:t>California</a:t>
                      </a:r>
                      <a:endParaRPr sz="110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11,376,794.19</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dirty="0">
                          <a:solidFill>
                            <a:srgbClr val="716A66"/>
                          </a:solidFill>
                          <a:latin typeface="DIN 2014 Bold"/>
                          <a:cs typeface="DIN 2014 Bold"/>
                        </a:rPr>
                        <a:t>UNC</a:t>
                      </a:r>
                      <a:r>
                        <a:rPr sz="1100" b="1" spc="-3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30" dirty="0">
                          <a:solidFill>
                            <a:srgbClr val="716A66"/>
                          </a:solidFill>
                          <a:latin typeface="DIN 2014 Bold"/>
                          <a:cs typeface="DIN 2014 Bold"/>
                        </a:rPr>
                        <a:t> </a:t>
                      </a:r>
                      <a:r>
                        <a:rPr sz="1100" b="1" dirty="0">
                          <a:solidFill>
                            <a:srgbClr val="716A66"/>
                          </a:solidFill>
                          <a:latin typeface="DIN 2014 Bold"/>
                          <a:cs typeface="DIN 2014 Bold"/>
                        </a:rPr>
                        <a:t>Care</a:t>
                      </a:r>
                      <a:r>
                        <a:rPr sz="1100" b="1" spc="-30" dirty="0">
                          <a:solidFill>
                            <a:srgbClr val="716A66"/>
                          </a:solidFill>
                          <a:latin typeface="DIN 2014 Bold"/>
                          <a:cs typeface="DIN 2014 Bold"/>
                        </a:rPr>
                        <a:t> </a:t>
                      </a:r>
                      <a:r>
                        <a:rPr sz="1100" b="1" spc="-20" dirty="0">
                          <a:solidFill>
                            <a:srgbClr val="716A66"/>
                          </a:solidFill>
                          <a:latin typeface="DIN 2014 Bold"/>
                          <a:cs typeface="DIN 2014 Bold"/>
                        </a:rPr>
                        <a:t>Sytem</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11,244,060.05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283845">
                        <a:lnSpc>
                          <a:spcPts val="1300"/>
                        </a:lnSpc>
                        <a:spcBef>
                          <a:spcPts val="484"/>
                        </a:spcBef>
                      </a:pPr>
                      <a:r>
                        <a:rPr sz="1100" b="1" dirty="0">
                          <a:solidFill>
                            <a:srgbClr val="716A66"/>
                          </a:solidFill>
                          <a:latin typeface="DIN 2014 Bold"/>
                          <a:cs typeface="DIN 2014 Bold"/>
                        </a:rPr>
                        <a:t>Memorial</a:t>
                      </a:r>
                      <a:r>
                        <a:rPr sz="1100" b="1" spc="-40" dirty="0">
                          <a:solidFill>
                            <a:srgbClr val="716A66"/>
                          </a:solidFill>
                          <a:latin typeface="DIN 2014 Bold"/>
                          <a:cs typeface="DIN 2014 Bold"/>
                        </a:rPr>
                        <a:t> </a:t>
                      </a:r>
                      <a:r>
                        <a:rPr sz="1100" b="1" dirty="0">
                          <a:solidFill>
                            <a:srgbClr val="716A66"/>
                          </a:solidFill>
                          <a:latin typeface="DIN 2014 Bold"/>
                          <a:cs typeface="DIN 2014 Bold"/>
                        </a:rPr>
                        <a:t>Sloan</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Kettering </a:t>
                      </a:r>
                      <a:r>
                        <a:rPr sz="1100" b="1" dirty="0">
                          <a:solidFill>
                            <a:srgbClr val="716A66"/>
                          </a:solidFill>
                          <a:latin typeface="DIN 2014 Bold"/>
                          <a:cs typeface="DIN 2014 Bold"/>
                        </a:rPr>
                        <a:t>Cancer</a:t>
                      </a:r>
                      <a:r>
                        <a:rPr sz="1100" b="1" spc="-30" dirty="0">
                          <a:solidFill>
                            <a:srgbClr val="716A66"/>
                          </a:solidFill>
                          <a:latin typeface="DIN 2014 Bold"/>
                          <a:cs typeface="DIN 2014 Bold"/>
                        </a:rPr>
                        <a:t> </a:t>
                      </a:r>
                      <a:r>
                        <a:rPr sz="1100" b="1" spc="-10" dirty="0">
                          <a:solidFill>
                            <a:srgbClr val="716A66"/>
                          </a:solidFill>
                          <a:latin typeface="DIN 2014 Bold"/>
                          <a:cs typeface="DIN 2014 Bold"/>
                        </a:rPr>
                        <a:t>Center</a:t>
                      </a:r>
                      <a:endParaRPr sz="1100">
                        <a:latin typeface="DIN 2014 Bold"/>
                        <a:cs typeface="DIN 2014 Bold"/>
                      </a:endParaRPr>
                    </a:p>
                  </a:txBody>
                  <a:tcPr marL="0" marR="0" marT="61594"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075"/>
                        </a:spcBef>
                      </a:pPr>
                      <a:r>
                        <a:rPr sz="1100" b="1" spc="-10" dirty="0">
                          <a:solidFill>
                            <a:srgbClr val="716A66"/>
                          </a:solidFill>
                          <a:latin typeface="DIN 2014 Bold"/>
                          <a:cs typeface="DIN 2014 Bold"/>
                        </a:rPr>
                        <a:t>11,209,812.82</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716915">
                        <a:lnSpc>
                          <a:spcPts val="1300"/>
                        </a:lnSpc>
                        <a:spcBef>
                          <a:spcPts val="484"/>
                        </a:spcBef>
                      </a:pPr>
                      <a:r>
                        <a:rPr sz="1100" b="1" dirty="0">
                          <a:solidFill>
                            <a:srgbClr val="716A66"/>
                          </a:solidFill>
                          <a:latin typeface="DIN 2014 Bold"/>
                          <a:cs typeface="DIN 2014 Bold"/>
                        </a:rPr>
                        <a:t>Encompass</a:t>
                      </a:r>
                      <a:r>
                        <a:rPr sz="1100" b="1" spc="-50" dirty="0">
                          <a:solidFill>
                            <a:srgbClr val="716A66"/>
                          </a:solidFill>
                          <a:latin typeface="DIN 2014 Bold"/>
                          <a:cs typeface="DIN 2014 Bold"/>
                        </a:rPr>
                        <a:t> </a:t>
                      </a:r>
                      <a:r>
                        <a:rPr sz="1100" b="1" spc="-10" dirty="0">
                          <a:solidFill>
                            <a:srgbClr val="716A66"/>
                          </a:solidFill>
                          <a:latin typeface="DIN 2014 Bold"/>
                          <a:cs typeface="DIN 2014 Bold"/>
                        </a:rPr>
                        <a:t>Health Corporation</a:t>
                      </a:r>
                      <a:endParaRPr sz="1100">
                        <a:latin typeface="DIN 2014 Bold"/>
                        <a:cs typeface="DIN 2014 Bold"/>
                      </a:endParaRPr>
                    </a:p>
                  </a:txBody>
                  <a:tcPr marL="0" marR="0" marT="61594"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10,757,673.35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660400">
                        <a:lnSpc>
                          <a:spcPts val="1300"/>
                        </a:lnSpc>
                        <a:spcBef>
                          <a:spcPts val="570"/>
                        </a:spcBef>
                      </a:pPr>
                      <a:r>
                        <a:rPr sz="1100" b="1" dirty="0">
                          <a:solidFill>
                            <a:srgbClr val="716A66"/>
                          </a:solidFill>
                          <a:latin typeface="DIN 2014 Bold"/>
                          <a:cs typeface="DIN 2014 Bold"/>
                        </a:rPr>
                        <a:t>Memorial</a:t>
                      </a:r>
                      <a:r>
                        <a:rPr sz="1100" b="1" spc="-45" dirty="0">
                          <a:solidFill>
                            <a:srgbClr val="716A66"/>
                          </a:solidFill>
                          <a:latin typeface="DIN 2014 Bold"/>
                          <a:cs typeface="DIN 2014 Bold"/>
                        </a:rPr>
                        <a:t> </a:t>
                      </a:r>
                      <a:r>
                        <a:rPr sz="1100" b="1" spc="-10" dirty="0">
                          <a:solidFill>
                            <a:srgbClr val="716A66"/>
                          </a:solidFill>
                          <a:latin typeface="DIN 2014 Bold"/>
                          <a:cs typeface="DIN 2014 Bold"/>
                        </a:rPr>
                        <a:t>Hermann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723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10,342,009.30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60"/>
                        </a:spcBef>
                      </a:pPr>
                      <a:r>
                        <a:rPr sz="1100" b="1" dirty="0">
                          <a:solidFill>
                            <a:srgbClr val="716A66"/>
                          </a:solidFill>
                          <a:latin typeface="DIN 2014 Bold"/>
                          <a:cs typeface="DIN 2014 Bold"/>
                        </a:rPr>
                        <a:t>Cleveland</a:t>
                      </a:r>
                      <a:r>
                        <a:rPr sz="1100" b="1" spc="-40" dirty="0">
                          <a:solidFill>
                            <a:srgbClr val="716A66"/>
                          </a:solidFill>
                          <a:latin typeface="DIN 2014 Bold"/>
                          <a:cs typeface="DIN 2014 Bold"/>
                        </a:rPr>
                        <a:t> </a:t>
                      </a:r>
                      <a:r>
                        <a:rPr sz="1100" b="1" spc="-10" dirty="0">
                          <a:solidFill>
                            <a:srgbClr val="716A66"/>
                          </a:solidFill>
                          <a:latin typeface="DIN 2014 Bold"/>
                          <a:cs typeface="DIN 2014 Bold"/>
                        </a:rPr>
                        <a:t>Clinic</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160"/>
                        </a:spcBef>
                      </a:pPr>
                      <a:r>
                        <a:rPr sz="1100" b="1" spc="-10" dirty="0">
                          <a:solidFill>
                            <a:srgbClr val="716A66"/>
                          </a:solidFill>
                          <a:latin typeface="DIN 2014 Bold"/>
                          <a:cs typeface="DIN 2014 Bold"/>
                        </a:rPr>
                        <a:t>10,021,387.44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algn="ctr">
                        <a:lnSpc>
                          <a:spcPct val="100000"/>
                        </a:lnSpc>
                        <a:spcBef>
                          <a:spcPts val="1160"/>
                        </a:spcBef>
                      </a:pPr>
                      <a:r>
                        <a:rPr sz="1100" b="1" spc="-25" dirty="0">
                          <a:solidFill>
                            <a:srgbClr val="716A66"/>
                          </a:solidFill>
                          <a:latin typeface="DIN 2014 Bold"/>
                          <a:cs typeface="DIN 2014 Bold"/>
                        </a:rPr>
                        <a:t>28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marR="732790">
                        <a:lnSpc>
                          <a:spcPts val="1300"/>
                        </a:lnSpc>
                        <a:spcBef>
                          <a:spcPts val="570"/>
                        </a:spcBef>
                      </a:pPr>
                      <a:r>
                        <a:rPr sz="1100" b="1" dirty="0">
                          <a:solidFill>
                            <a:srgbClr val="716A66"/>
                          </a:solidFill>
                          <a:latin typeface="DIN 2014 Bold"/>
                          <a:cs typeface="DIN 2014 Bold"/>
                        </a:rPr>
                        <a:t>United </a:t>
                      </a:r>
                      <a:r>
                        <a:rPr sz="1100" b="1" spc="-10" dirty="0">
                          <a:solidFill>
                            <a:srgbClr val="716A66"/>
                          </a:solidFill>
                          <a:latin typeface="DIN 2014 Bold"/>
                          <a:cs typeface="DIN 2014 Bold"/>
                        </a:rPr>
                        <a:t>Healthcare </a:t>
                      </a:r>
                      <a:r>
                        <a:rPr sz="1100" b="1" dirty="0">
                          <a:solidFill>
                            <a:srgbClr val="716A66"/>
                          </a:solidFill>
                          <a:latin typeface="DIN 2014 Bold"/>
                          <a:cs typeface="DIN 2014 Bold"/>
                        </a:rPr>
                        <a:t>Services,</a:t>
                      </a:r>
                      <a:r>
                        <a:rPr sz="1100" b="1" spc="-55" dirty="0">
                          <a:solidFill>
                            <a:srgbClr val="716A66"/>
                          </a:solidFill>
                          <a:latin typeface="DIN 2014 Bold"/>
                          <a:cs typeface="DIN 2014 Bold"/>
                        </a:rPr>
                        <a:t> </a:t>
                      </a:r>
                      <a:r>
                        <a:rPr sz="1100" b="1" spc="-20" dirty="0">
                          <a:solidFill>
                            <a:srgbClr val="716A66"/>
                          </a:solidFill>
                          <a:latin typeface="DIN 2014 Bold"/>
                          <a:cs typeface="DIN 2014 Bold"/>
                        </a:rPr>
                        <a:t>Inc.</a:t>
                      </a:r>
                      <a:endParaRPr sz="1100">
                        <a:latin typeface="DIN 2014 Bold"/>
                        <a:cs typeface="DIN 2014 Bold"/>
                      </a:endParaRPr>
                    </a:p>
                  </a:txBody>
                  <a:tcPr marL="0" marR="0" marT="723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57150">
                        <a:lnSpc>
                          <a:spcPct val="100000"/>
                        </a:lnSpc>
                        <a:spcBef>
                          <a:spcPts val="1160"/>
                        </a:spcBef>
                      </a:pPr>
                      <a:r>
                        <a:rPr sz="1100" b="1" spc="-10" dirty="0">
                          <a:solidFill>
                            <a:srgbClr val="716A66"/>
                          </a:solidFill>
                          <a:latin typeface="DIN 2014 Bold"/>
                          <a:cs typeface="DIN 2014 Bold"/>
                        </a:rPr>
                        <a:t>9,749,765.90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algn="ctr">
                        <a:lnSpc>
                          <a:spcPct val="100000"/>
                        </a:lnSpc>
                        <a:spcBef>
                          <a:spcPts val="1155"/>
                        </a:spcBef>
                      </a:pPr>
                      <a:r>
                        <a:rPr sz="1100" b="1" spc="-25" dirty="0">
                          <a:solidFill>
                            <a:srgbClr val="716A66"/>
                          </a:solidFill>
                          <a:latin typeface="DIN 2014 Bold"/>
                          <a:cs typeface="DIN 2014 Bold"/>
                        </a:rPr>
                        <a:t>29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10" dirty="0">
                          <a:solidFill>
                            <a:srgbClr val="716A66"/>
                          </a:solidFill>
                          <a:latin typeface="DIN 2014 Bold"/>
                          <a:cs typeface="DIN 2014 Bold"/>
                        </a:rPr>
                        <a:t>Sanford</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57150">
                        <a:lnSpc>
                          <a:spcPct val="100000"/>
                        </a:lnSpc>
                        <a:spcBef>
                          <a:spcPts val="1075"/>
                        </a:spcBef>
                      </a:pPr>
                      <a:r>
                        <a:rPr sz="1100" b="1" spc="-10" dirty="0">
                          <a:solidFill>
                            <a:srgbClr val="716A66"/>
                          </a:solidFill>
                          <a:latin typeface="DIN 2014 Bold"/>
                          <a:cs typeface="DIN 2014 Bold"/>
                        </a:rPr>
                        <a:t>9,714,485.96</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algn="ctr">
                        <a:lnSpc>
                          <a:spcPct val="100000"/>
                        </a:lnSpc>
                        <a:spcBef>
                          <a:spcPts val="1095"/>
                        </a:spcBef>
                      </a:pPr>
                      <a:r>
                        <a:rPr sz="1100" b="1" spc="-25" dirty="0">
                          <a:solidFill>
                            <a:srgbClr val="716A66"/>
                          </a:solidFill>
                          <a:latin typeface="DIN 2014 Bold"/>
                          <a:cs typeface="DIN 2014 Bold"/>
                        </a:rPr>
                        <a:t>30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1095"/>
                        </a:spcBef>
                      </a:pPr>
                      <a:r>
                        <a:rPr sz="1100" b="1" dirty="0">
                          <a:solidFill>
                            <a:srgbClr val="716A66"/>
                          </a:solidFill>
                          <a:latin typeface="DIN 2014 Bold"/>
                          <a:cs typeface="DIN 2014 Bold"/>
                        </a:rPr>
                        <a:t>SSM</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Healthcare</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57150">
                        <a:lnSpc>
                          <a:spcPct val="100000"/>
                        </a:lnSpc>
                        <a:spcBef>
                          <a:spcPts val="1010"/>
                        </a:spcBef>
                      </a:pPr>
                      <a:r>
                        <a:rPr sz="1100" b="1" spc="-10" dirty="0">
                          <a:solidFill>
                            <a:srgbClr val="716A66"/>
                          </a:solidFill>
                          <a:latin typeface="DIN 2014 Bold"/>
                          <a:cs typeface="DIN 2014 Bold"/>
                        </a:rPr>
                        <a:t>9,637,169.04</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47309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dirty="0"/>
              <a:t>State</a:t>
            </a:r>
            <a:r>
              <a:rPr lang="en-US" spc="-25" dirty="0"/>
              <a:t> </a:t>
            </a:r>
            <a:r>
              <a:rPr lang="en-US" dirty="0"/>
              <a:t>Municipality</a:t>
            </a:r>
            <a:r>
              <a:rPr lang="en-US" spc="-20" dirty="0"/>
              <a:t> </a:t>
            </a:r>
            <a:r>
              <a:rPr lang="en-US" dirty="0"/>
              <a:t>&amp;</a:t>
            </a:r>
            <a:r>
              <a:rPr lang="en-US" spc="-20" dirty="0"/>
              <a:t> </a:t>
            </a:r>
            <a:r>
              <a:rPr lang="en-US" spc="-10" dirty="0"/>
              <a:t>Education</a:t>
            </a:r>
            <a:endParaRPr spc="-10" dirty="0"/>
          </a:p>
        </p:txBody>
      </p:sp>
      <p:sp>
        <p:nvSpPr>
          <p:cNvPr id="4" name="object 4"/>
          <p:cNvSpPr txBox="1"/>
          <p:nvPr/>
        </p:nvSpPr>
        <p:spPr>
          <a:xfrm>
            <a:off x="750823" y="1501308"/>
            <a:ext cx="4622624" cy="3222485"/>
          </a:xfrm>
          <a:prstGeom prst="rect">
            <a:avLst/>
          </a:prstGeom>
        </p:spPr>
        <p:txBody>
          <a:bodyPr vert="horz" wrap="square" lIns="0" tIns="12700" rIns="0" bIns="0" rtlCol="0">
            <a:spAutoFit/>
          </a:bodyPr>
          <a:lstStyle/>
          <a:p>
            <a:pPr marL="12700" marR="5080">
              <a:lnSpc>
                <a:spcPct val="111100"/>
              </a:lnSpc>
              <a:spcBef>
                <a:spcPts val="100"/>
              </a:spcBef>
            </a:pPr>
            <a:r>
              <a:rPr sz="2100" dirty="0">
                <a:solidFill>
                  <a:srgbClr val="716A66"/>
                </a:solidFill>
                <a:latin typeface="DIN 2014 Light"/>
                <a:cs typeface="DIN 2014 Light"/>
              </a:rPr>
              <a:t>JSI</a:t>
            </a:r>
            <a:r>
              <a:rPr sz="2100" spc="-25" dirty="0">
                <a:solidFill>
                  <a:srgbClr val="716A66"/>
                </a:solidFill>
                <a:latin typeface="DIN 2014 Light"/>
                <a:cs typeface="DIN 2014 Light"/>
              </a:rPr>
              <a:t> </a:t>
            </a:r>
            <a:r>
              <a:rPr sz="2100" dirty="0">
                <a:solidFill>
                  <a:srgbClr val="716A66"/>
                </a:solidFill>
                <a:latin typeface="DIN 2014 Light"/>
                <a:cs typeface="DIN 2014 Light"/>
              </a:rPr>
              <a:t>Health</a:t>
            </a:r>
            <a:r>
              <a:rPr sz="2100" spc="-25" dirty="0">
                <a:solidFill>
                  <a:srgbClr val="716A66"/>
                </a:solidFill>
                <a:latin typeface="DIN 2014 Light"/>
                <a:cs typeface="DIN 2014 Light"/>
              </a:rPr>
              <a:t> </a:t>
            </a:r>
            <a:r>
              <a:rPr lang="en-US" sz="2100" dirty="0">
                <a:solidFill>
                  <a:srgbClr val="716A66"/>
                </a:solidFill>
                <a:latin typeface="DIN 2014 Light"/>
                <a:cs typeface="DIN 2014 Light"/>
              </a:rPr>
              <a:t>has</a:t>
            </a:r>
            <a:r>
              <a:rPr lang="en-US" sz="2100" spc="-25" dirty="0">
                <a:solidFill>
                  <a:srgbClr val="716A66"/>
                </a:solidFill>
                <a:latin typeface="DIN 2014 Light"/>
                <a:cs typeface="DIN 2014 Light"/>
              </a:rPr>
              <a:t> </a:t>
            </a:r>
            <a:r>
              <a:rPr lang="en-US" sz="2100" dirty="0">
                <a:solidFill>
                  <a:srgbClr val="716A66"/>
                </a:solidFill>
                <a:latin typeface="DIN 2014 Light"/>
                <a:cs typeface="DIN 2014 Light"/>
              </a:rPr>
              <a:t>a competitive pricing agreement with OMNIA Partners, a leading (1.2 Trillion) </a:t>
            </a:r>
            <a:r>
              <a:rPr lang="en-US" sz="2100" b="1" dirty="0">
                <a:solidFill>
                  <a:srgbClr val="716A66"/>
                </a:solidFill>
                <a:latin typeface="DIN 2014 Light"/>
                <a:cs typeface="DIN 2014 Light"/>
              </a:rPr>
              <a:t>cooperative</a:t>
            </a:r>
            <a:r>
              <a:rPr lang="en-US" sz="2100" dirty="0">
                <a:solidFill>
                  <a:srgbClr val="716A66"/>
                </a:solidFill>
                <a:latin typeface="DIN 2014 Light"/>
                <a:cs typeface="DIN 2014 Light"/>
              </a:rPr>
              <a:t> serving both public and private sectors. OMNIA leverages collective buying power to provide pre-negotiated supplier contracts, delivering cost savings through economies of scale. They specialize in procurement and supply chain management. </a:t>
            </a:r>
            <a:endParaRPr sz="2100" dirty="0">
              <a:latin typeface="DIN 2014 Light"/>
              <a:cs typeface="DIN 2014 Light"/>
            </a:endParaRPr>
          </a:p>
        </p:txBody>
      </p:sp>
      <p:pic>
        <p:nvPicPr>
          <p:cNvPr id="5" name="object 5"/>
          <p:cNvPicPr/>
          <p:nvPr/>
        </p:nvPicPr>
        <p:blipFill>
          <a:blip r:embed="rId2" cstate="print"/>
          <a:stretch>
            <a:fillRect/>
          </a:stretch>
        </p:blipFill>
        <p:spPr>
          <a:xfrm>
            <a:off x="7246175" y="1431048"/>
            <a:ext cx="3121748" cy="1057234"/>
          </a:xfrm>
          <a:prstGeom prst="rect">
            <a:avLst/>
          </a:prstGeom>
        </p:spPr>
      </p:pic>
      <p:grpSp>
        <p:nvGrpSpPr>
          <p:cNvPr id="6" name="object 6"/>
          <p:cNvGrpSpPr/>
          <p:nvPr/>
        </p:nvGrpSpPr>
        <p:grpSpPr>
          <a:xfrm>
            <a:off x="8199240" y="3403469"/>
            <a:ext cx="1280795" cy="650875"/>
            <a:chOff x="8199240" y="3403469"/>
            <a:chExt cx="1280795" cy="650875"/>
          </a:xfrm>
        </p:grpSpPr>
        <p:sp>
          <p:nvSpPr>
            <p:cNvPr id="7" name="object 7"/>
            <p:cNvSpPr/>
            <p:nvPr/>
          </p:nvSpPr>
          <p:spPr>
            <a:xfrm>
              <a:off x="8199234" y="3403472"/>
              <a:ext cx="1280795" cy="539750"/>
            </a:xfrm>
            <a:custGeom>
              <a:avLst/>
              <a:gdLst/>
              <a:ahLst/>
              <a:cxnLst/>
              <a:rect l="l" t="t" r="r" b="b"/>
              <a:pathLst>
                <a:path w="1280795" h="539750">
                  <a:moveTo>
                    <a:pt x="1280604" y="160616"/>
                  </a:moveTo>
                  <a:lnTo>
                    <a:pt x="640245" y="0"/>
                  </a:lnTo>
                  <a:lnTo>
                    <a:pt x="0" y="160616"/>
                  </a:lnTo>
                  <a:lnTo>
                    <a:pt x="276593" y="229501"/>
                  </a:lnTo>
                  <a:lnTo>
                    <a:pt x="276593" y="292569"/>
                  </a:lnTo>
                  <a:lnTo>
                    <a:pt x="276593" y="413004"/>
                  </a:lnTo>
                  <a:lnTo>
                    <a:pt x="282448" y="435775"/>
                  </a:lnTo>
                  <a:lnTo>
                    <a:pt x="326250" y="476872"/>
                  </a:lnTo>
                  <a:lnTo>
                    <a:pt x="362127" y="494487"/>
                  </a:lnTo>
                  <a:lnTo>
                    <a:pt x="405968" y="509689"/>
                  </a:lnTo>
                  <a:lnTo>
                    <a:pt x="456717" y="522122"/>
                  </a:lnTo>
                  <a:lnTo>
                    <a:pt x="513372" y="531444"/>
                  </a:lnTo>
                  <a:lnTo>
                    <a:pt x="574890" y="537286"/>
                  </a:lnTo>
                  <a:lnTo>
                    <a:pt x="640245" y="539318"/>
                  </a:lnTo>
                  <a:lnTo>
                    <a:pt x="705599" y="537286"/>
                  </a:lnTo>
                  <a:lnTo>
                    <a:pt x="767130" y="531444"/>
                  </a:lnTo>
                  <a:lnTo>
                    <a:pt x="823798" y="522122"/>
                  </a:lnTo>
                  <a:lnTo>
                    <a:pt x="874572" y="509689"/>
                  </a:lnTo>
                  <a:lnTo>
                    <a:pt x="918425" y="494487"/>
                  </a:lnTo>
                  <a:lnTo>
                    <a:pt x="954316" y="476872"/>
                  </a:lnTo>
                  <a:lnTo>
                    <a:pt x="998143" y="435775"/>
                  </a:lnTo>
                  <a:lnTo>
                    <a:pt x="1004011" y="413004"/>
                  </a:lnTo>
                  <a:lnTo>
                    <a:pt x="1004011" y="292569"/>
                  </a:lnTo>
                  <a:lnTo>
                    <a:pt x="1004011" y="229489"/>
                  </a:lnTo>
                  <a:lnTo>
                    <a:pt x="1280604" y="160616"/>
                  </a:lnTo>
                  <a:close/>
                </a:path>
              </a:pathLst>
            </a:custGeom>
            <a:solidFill>
              <a:srgbClr val="90A19A"/>
            </a:solidFill>
          </p:spPr>
          <p:txBody>
            <a:bodyPr wrap="square" lIns="0" tIns="0" rIns="0" bIns="0" rtlCol="0"/>
            <a:lstStyle/>
            <a:p>
              <a:endParaRPr/>
            </a:p>
          </p:txBody>
        </p:sp>
        <p:sp>
          <p:nvSpPr>
            <p:cNvPr id="8" name="object 8"/>
            <p:cNvSpPr/>
            <p:nvPr/>
          </p:nvSpPr>
          <p:spPr>
            <a:xfrm>
              <a:off x="8819451" y="3506422"/>
              <a:ext cx="273685" cy="548005"/>
            </a:xfrm>
            <a:custGeom>
              <a:avLst/>
              <a:gdLst/>
              <a:ahLst/>
              <a:cxnLst/>
              <a:rect l="l" t="t" r="r" b="b"/>
              <a:pathLst>
                <a:path w="273684" h="548004">
                  <a:moveTo>
                    <a:pt x="19577" y="0"/>
                  </a:moveTo>
                  <a:lnTo>
                    <a:pt x="12136" y="1519"/>
                  </a:lnTo>
                  <a:lnTo>
                    <a:pt x="5703" y="6076"/>
                  </a:lnTo>
                  <a:lnTo>
                    <a:pt x="1296" y="12786"/>
                  </a:lnTo>
                  <a:lnTo>
                    <a:pt x="0" y="20367"/>
                  </a:lnTo>
                  <a:lnTo>
                    <a:pt x="1701" y="27972"/>
                  </a:lnTo>
                  <a:lnTo>
                    <a:pt x="6288" y="34753"/>
                  </a:lnTo>
                  <a:lnTo>
                    <a:pt x="140577" y="164344"/>
                  </a:lnTo>
                  <a:lnTo>
                    <a:pt x="149704" y="175463"/>
                  </a:lnTo>
                  <a:lnTo>
                    <a:pt x="156371" y="187891"/>
                  </a:lnTo>
                  <a:lnTo>
                    <a:pt x="160460" y="201179"/>
                  </a:lnTo>
                  <a:lnTo>
                    <a:pt x="161850" y="214877"/>
                  </a:lnTo>
                  <a:lnTo>
                    <a:pt x="161850" y="367506"/>
                  </a:lnTo>
                  <a:lnTo>
                    <a:pt x="133434" y="379209"/>
                  </a:lnTo>
                  <a:lnTo>
                    <a:pt x="110666" y="399299"/>
                  </a:lnTo>
                  <a:lnTo>
                    <a:pt x="95542" y="425843"/>
                  </a:lnTo>
                  <a:lnTo>
                    <a:pt x="90057" y="456914"/>
                  </a:lnTo>
                  <a:lnTo>
                    <a:pt x="97307" y="492400"/>
                  </a:lnTo>
                  <a:lnTo>
                    <a:pt x="117040" y="521211"/>
                  </a:lnTo>
                  <a:lnTo>
                    <a:pt x="146223" y="540549"/>
                  </a:lnTo>
                  <a:lnTo>
                    <a:pt x="181827" y="547617"/>
                  </a:lnTo>
                  <a:lnTo>
                    <a:pt x="217406" y="540549"/>
                  </a:lnTo>
                  <a:lnTo>
                    <a:pt x="246422" y="521211"/>
                  </a:lnTo>
                  <a:lnTo>
                    <a:pt x="254966" y="508615"/>
                  </a:lnTo>
                  <a:lnTo>
                    <a:pt x="181827" y="508615"/>
                  </a:lnTo>
                  <a:lnTo>
                    <a:pt x="161674" y="504420"/>
                  </a:lnTo>
                  <a:lnTo>
                    <a:pt x="145284" y="493118"/>
                  </a:lnTo>
                  <a:lnTo>
                    <a:pt x="134269" y="476640"/>
                  </a:lnTo>
                  <a:lnTo>
                    <a:pt x="130240" y="456914"/>
                  </a:lnTo>
                  <a:lnTo>
                    <a:pt x="134269" y="436763"/>
                  </a:lnTo>
                  <a:lnTo>
                    <a:pt x="145284" y="420377"/>
                  </a:lnTo>
                  <a:lnTo>
                    <a:pt x="161674" y="409367"/>
                  </a:lnTo>
                  <a:lnTo>
                    <a:pt x="181827" y="405339"/>
                  </a:lnTo>
                  <a:lnTo>
                    <a:pt x="256206" y="405339"/>
                  </a:lnTo>
                  <a:lnTo>
                    <a:pt x="252810" y="399299"/>
                  </a:lnTo>
                  <a:lnTo>
                    <a:pt x="230243" y="379209"/>
                  </a:lnTo>
                  <a:lnTo>
                    <a:pt x="201918" y="367506"/>
                  </a:lnTo>
                  <a:lnTo>
                    <a:pt x="201918" y="214877"/>
                  </a:lnTo>
                  <a:lnTo>
                    <a:pt x="193192" y="171845"/>
                  </a:lnTo>
                  <a:lnTo>
                    <a:pt x="168073" y="135680"/>
                  </a:lnTo>
                  <a:lnTo>
                    <a:pt x="33897" y="6076"/>
                  </a:lnTo>
                  <a:lnTo>
                    <a:pt x="27129" y="1519"/>
                  </a:lnTo>
                  <a:lnTo>
                    <a:pt x="19577" y="0"/>
                  </a:lnTo>
                  <a:close/>
                </a:path>
                <a:path w="273684" h="548004">
                  <a:moveTo>
                    <a:pt x="256206" y="405339"/>
                  </a:moveTo>
                  <a:lnTo>
                    <a:pt x="181827" y="405339"/>
                  </a:lnTo>
                  <a:lnTo>
                    <a:pt x="202052" y="409367"/>
                  </a:lnTo>
                  <a:lnTo>
                    <a:pt x="218474" y="420377"/>
                  </a:lnTo>
                  <a:lnTo>
                    <a:pt x="229499" y="436763"/>
                  </a:lnTo>
                  <a:lnTo>
                    <a:pt x="233529" y="456914"/>
                  </a:lnTo>
                  <a:lnTo>
                    <a:pt x="229499" y="476640"/>
                  </a:lnTo>
                  <a:lnTo>
                    <a:pt x="218474" y="493118"/>
                  </a:lnTo>
                  <a:lnTo>
                    <a:pt x="202052" y="504420"/>
                  </a:lnTo>
                  <a:lnTo>
                    <a:pt x="181827" y="508615"/>
                  </a:lnTo>
                  <a:lnTo>
                    <a:pt x="254966" y="508615"/>
                  </a:lnTo>
                  <a:lnTo>
                    <a:pt x="265966" y="492400"/>
                  </a:lnTo>
                  <a:lnTo>
                    <a:pt x="273127" y="456914"/>
                  </a:lnTo>
                  <a:lnTo>
                    <a:pt x="267734" y="425843"/>
                  </a:lnTo>
                  <a:lnTo>
                    <a:pt x="256206" y="405339"/>
                  </a:lnTo>
                  <a:close/>
                </a:path>
              </a:pathLst>
            </a:custGeom>
            <a:solidFill>
              <a:srgbClr val="D7DDDB"/>
            </a:solidFill>
          </p:spPr>
          <p:txBody>
            <a:bodyPr wrap="square" lIns="0" tIns="0" rIns="0" bIns="0" rtlCol="0"/>
            <a:lstStyle/>
            <a:p>
              <a:endParaRPr/>
            </a:p>
          </p:txBody>
        </p:sp>
      </p:grpSp>
      <p:grpSp>
        <p:nvGrpSpPr>
          <p:cNvPr id="9" name="object 9"/>
          <p:cNvGrpSpPr/>
          <p:nvPr/>
        </p:nvGrpSpPr>
        <p:grpSpPr>
          <a:xfrm>
            <a:off x="10072896" y="5077872"/>
            <a:ext cx="850900" cy="647700"/>
            <a:chOff x="10072896" y="5077872"/>
            <a:chExt cx="850900" cy="647700"/>
          </a:xfrm>
        </p:grpSpPr>
        <p:sp>
          <p:nvSpPr>
            <p:cNvPr id="10" name="object 10"/>
            <p:cNvSpPr/>
            <p:nvPr/>
          </p:nvSpPr>
          <p:spPr>
            <a:xfrm>
              <a:off x="10152867" y="5162363"/>
              <a:ext cx="568325" cy="556895"/>
            </a:xfrm>
            <a:custGeom>
              <a:avLst/>
              <a:gdLst/>
              <a:ahLst/>
              <a:cxnLst/>
              <a:rect l="l" t="t" r="r" b="b"/>
              <a:pathLst>
                <a:path w="568325" h="556895">
                  <a:moveTo>
                    <a:pt x="168198" y="0"/>
                  </a:moveTo>
                  <a:lnTo>
                    <a:pt x="0" y="168376"/>
                  </a:lnTo>
                  <a:lnTo>
                    <a:pt x="22667" y="188045"/>
                  </a:lnTo>
                  <a:lnTo>
                    <a:pt x="38687" y="212145"/>
                  </a:lnTo>
                  <a:lnTo>
                    <a:pt x="50520" y="239376"/>
                  </a:lnTo>
                  <a:lnTo>
                    <a:pt x="60629" y="268439"/>
                  </a:lnTo>
                  <a:lnTo>
                    <a:pt x="71099" y="291924"/>
                  </a:lnTo>
                  <a:lnTo>
                    <a:pt x="115189" y="357898"/>
                  </a:lnTo>
                  <a:lnTo>
                    <a:pt x="166382" y="411186"/>
                  </a:lnTo>
                  <a:lnTo>
                    <a:pt x="214426" y="459235"/>
                  </a:lnTo>
                  <a:lnTo>
                    <a:pt x="265778" y="508894"/>
                  </a:lnTo>
                  <a:lnTo>
                    <a:pt x="311696" y="550672"/>
                  </a:lnTo>
                  <a:lnTo>
                    <a:pt x="327755" y="556826"/>
                  </a:lnTo>
                  <a:lnTo>
                    <a:pt x="336195" y="555470"/>
                  </a:lnTo>
                  <a:lnTo>
                    <a:pt x="343738" y="551027"/>
                  </a:lnTo>
                  <a:lnTo>
                    <a:pt x="348866" y="544011"/>
                  </a:lnTo>
                  <a:lnTo>
                    <a:pt x="349721" y="535930"/>
                  </a:lnTo>
                  <a:lnTo>
                    <a:pt x="346311" y="526949"/>
                  </a:lnTo>
                  <a:lnTo>
                    <a:pt x="338645" y="517232"/>
                  </a:lnTo>
                  <a:lnTo>
                    <a:pt x="314759" y="492966"/>
                  </a:lnTo>
                  <a:lnTo>
                    <a:pt x="242443" y="420801"/>
                  </a:lnTo>
                  <a:lnTo>
                    <a:pt x="235839" y="413911"/>
                  </a:lnTo>
                  <a:lnTo>
                    <a:pt x="231033" y="406585"/>
                  </a:lnTo>
                  <a:lnTo>
                    <a:pt x="230296" y="398643"/>
                  </a:lnTo>
                  <a:lnTo>
                    <a:pt x="235902" y="389902"/>
                  </a:lnTo>
                  <a:lnTo>
                    <a:pt x="244317" y="385045"/>
                  </a:lnTo>
                  <a:lnTo>
                    <a:pt x="251856" y="386156"/>
                  </a:lnTo>
                  <a:lnTo>
                    <a:pt x="258705" y="390952"/>
                  </a:lnTo>
                  <a:lnTo>
                    <a:pt x="390779" y="522846"/>
                  </a:lnTo>
                  <a:lnTo>
                    <a:pt x="405533" y="535667"/>
                  </a:lnTo>
                  <a:lnTo>
                    <a:pt x="417890" y="542004"/>
                  </a:lnTo>
                  <a:lnTo>
                    <a:pt x="428165" y="541816"/>
                  </a:lnTo>
                  <a:lnTo>
                    <a:pt x="436676" y="535063"/>
                  </a:lnTo>
                  <a:lnTo>
                    <a:pt x="442872" y="521314"/>
                  </a:lnTo>
                  <a:lnTo>
                    <a:pt x="440359" y="509900"/>
                  </a:lnTo>
                  <a:lnTo>
                    <a:pt x="432608" y="499964"/>
                  </a:lnTo>
                  <a:lnTo>
                    <a:pt x="423087" y="490651"/>
                  </a:lnTo>
                  <a:lnTo>
                    <a:pt x="335058" y="402380"/>
                  </a:lnTo>
                  <a:lnTo>
                    <a:pt x="305308" y="371665"/>
                  </a:lnTo>
                  <a:lnTo>
                    <a:pt x="304152" y="369417"/>
                  </a:lnTo>
                  <a:lnTo>
                    <a:pt x="303177" y="361059"/>
                  </a:lnTo>
                  <a:lnTo>
                    <a:pt x="306662" y="353875"/>
                  </a:lnTo>
                  <a:lnTo>
                    <a:pt x="313330" y="349211"/>
                  </a:lnTo>
                  <a:lnTo>
                    <a:pt x="321906" y="348411"/>
                  </a:lnTo>
                  <a:lnTo>
                    <a:pt x="325996" y="349275"/>
                  </a:lnTo>
                  <a:lnTo>
                    <a:pt x="333832" y="352158"/>
                  </a:lnTo>
                  <a:lnTo>
                    <a:pt x="337921" y="359257"/>
                  </a:lnTo>
                  <a:lnTo>
                    <a:pt x="449388" y="470613"/>
                  </a:lnTo>
                  <a:lnTo>
                    <a:pt x="485292" y="505714"/>
                  </a:lnTo>
                  <a:lnTo>
                    <a:pt x="513156" y="514477"/>
                  </a:lnTo>
                  <a:lnTo>
                    <a:pt x="518693" y="513981"/>
                  </a:lnTo>
                  <a:lnTo>
                    <a:pt x="527608" y="502653"/>
                  </a:lnTo>
                  <a:lnTo>
                    <a:pt x="527253" y="496658"/>
                  </a:lnTo>
                  <a:lnTo>
                    <a:pt x="476674" y="433261"/>
                  </a:lnTo>
                  <a:lnTo>
                    <a:pt x="363080" y="319125"/>
                  </a:lnTo>
                  <a:lnTo>
                    <a:pt x="354429" y="311538"/>
                  </a:lnTo>
                  <a:lnTo>
                    <a:pt x="346114" y="303209"/>
                  </a:lnTo>
                  <a:lnTo>
                    <a:pt x="342850" y="293665"/>
                  </a:lnTo>
                  <a:lnTo>
                    <a:pt x="349351" y="282435"/>
                  </a:lnTo>
                  <a:lnTo>
                    <a:pt x="360584" y="276890"/>
                  </a:lnTo>
                  <a:lnTo>
                    <a:pt x="370216" y="280395"/>
                  </a:lnTo>
                  <a:lnTo>
                    <a:pt x="378692" y="288641"/>
                  </a:lnTo>
                  <a:lnTo>
                    <a:pt x="386461" y="297319"/>
                  </a:lnTo>
                  <a:lnTo>
                    <a:pt x="421706" y="332271"/>
                  </a:lnTo>
                  <a:lnTo>
                    <a:pt x="527075" y="437489"/>
                  </a:lnTo>
                  <a:lnTo>
                    <a:pt x="539839" y="446588"/>
                  </a:lnTo>
                  <a:lnTo>
                    <a:pt x="552175" y="449406"/>
                  </a:lnTo>
                  <a:lnTo>
                    <a:pt x="562156" y="445917"/>
                  </a:lnTo>
                  <a:lnTo>
                    <a:pt x="567855" y="436092"/>
                  </a:lnTo>
                  <a:lnTo>
                    <a:pt x="568178" y="428121"/>
                  </a:lnTo>
                  <a:lnTo>
                    <a:pt x="566261" y="419355"/>
                  </a:lnTo>
                  <a:lnTo>
                    <a:pt x="524119" y="369941"/>
                  </a:lnTo>
                  <a:lnTo>
                    <a:pt x="490313" y="335839"/>
                  </a:lnTo>
                  <a:lnTo>
                    <a:pt x="388429" y="233984"/>
                  </a:lnTo>
                  <a:lnTo>
                    <a:pt x="387409" y="219225"/>
                  </a:lnTo>
                  <a:lnTo>
                    <a:pt x="394992" y="196535"/>
                  </a:lnTo>
                  <a:lnTo>
                    <a:pt x="402056" y="173155"/>
                  </a:lnTo>
                  <a:lnTo>
                    <a:pt x="399478" y="156324"/>
                  </a:lnTo>
                  <a:lnTo>
                    <a:pt x="377600" y="157250"/>
                  </a:lnTo>
                  <a:lnTo>
                    <a:pt x="351074" y="136093"/>
                  </a:lnTo>
                  <a:lnTo>
                    <a:pt x="334264" y="104982"/>
                  </a:lnTo>
                  <a:lnTo>
                    <a:pt x="341541" y="76047"/>
                  </a:lnTo>
                  <a:lnTo>
                    <a:pt x="291089" y="78841"/>
                  </a:lnTo>
                  <a:lnTo>
                    <a:pt x="242982" y="60426"/>
                  </a:lnTo>
                  <a:lnTo>
                    <a:pt x="200819" y="30809"/>
                  </a:lnTo>
                  <a:lnTo>
                    <a:pt x="168198" y="0"/>
                  </a:lnTo>
                  <a:close/>
                </a:path>
              </a:pathLst>
            </a:custGeom>
            <a:solidFill>
              <a:srgbClr val="D7DDDB"/>
            </a:solidFill>
          </p:spPr>
          <p:txBody>
            <a:bodyPr wrap="square" lIns="0" tIns="0" rIns="0" bIns="0" rtlCol="0"/>
            <a:lstStyle/>
            <a:p>
              <a:endParaRPr/>
            </a:p>
          </p:txBody>
        </p:sp>
        <p:sp>
          <p:nvSpPr>
            <p:cNvPr id="11" name="object 11"/>
            <p:cNvSpPr/>
            <p:nvPr/>
          </p:nvSpPr>
          <p:spPr>
            <a:xfrm>
              <a:off x="10346224" y="5197609"/>
              <a:ext cx="492759" cy="354330"/>
            </a:xfrm>
            <a:custGeom>
              <a:avLst/>
              <a:gdLst/>
              <a:ahLst/>
              <a:cxnLst/>
              <a:rect l="l" t="t" r="r" b="b"/>
              <a:pathLst>
                <a:path w="492759" h="354329">
                  <a:moveTo>
                    <a:pt x="355463" y="0"/>
                  </a:moveTo>
                  <a:lnTo>
                    <a:pt x="328744" y="26496"/>
                  </a:lnTo>
                  <a:lnTo>
                    <a:pt x="298181" y="40409"/>
                  </a:lnTo>
                  <a:lnTo>
                    <a:pt x="263668" y="41842"/>
                  </a:lnTo>
                  <a:lnTo>
                    <a:pt x="225097" y="30899"/>
                  </a:lnTo>
                  <a:lnTo>
                    <a:pt x="199268" y="24476"/>
                  </a:lnTo>
                  <a:lnTo>
                    <a:pt x="149824" y="35319"/>
                  </a:lnTo>
                  <a:lnTo>
                    <a:pt x="97317" y="79475"/>
                  </a:lnTo>
                  <a:lnTo>
                    <a:pt x="67267" y="109012"/>
                  </a:lnTo>
                  <a:lnTo>
                    <a:pt x="37700" y="139065"/>
                  </a:lnTo>
                  <a:lnTo>
                    <a:pt x="8372" y="169341"/>
                  </a:lnTo>
                  <a:lnTo>
                    <a:pt x="0" y="200531"/>
                  </a:lnTo>
                  <a:lnTo>
                    <a:pt x="7100" y="214334"/>
                  </a:lnTo>
                  <a:lnTo>
                    <a:pt x="20640" y="221843"/>
                  </a:lnTo>
                  <a:lnTo>
                    <a:pt x="30569" y="222293"/>
                  </a:lnTo>
                  <a:lnTo>
                    <a:pt x="41236" y="220454"/>
                  </a:lnTo>
                  <a:lnTo>
                    <a:pt x="51365" y="216655"/>
                  </a:lnTo>
                  <a:lnTo>
                    <a:pt x="59680" y="211226"/>
                  </a:lnTo>
                  <a:lnTo>
                    <a:pt x="81242" y="191243"/>
                  </a:lnTo>
                  <a:lnTo>
                    <a:pt x="122881" y="149597"/>
                  </a:lnTo>
                  <a:lnTo>
                    <a:pt x="144973" y="128333"/>
                  </a:lnTo>
                  <a:lnTo>
                    <a:pt x="147272" y="127177"/>
                  </a:lnTo>
                  <a:lnTo>
                    <a:pt x="155463" y="126251"/>
                  </a:lnTo>
                  <a:lnTo>
                    <a:pt x="162577" y="129595"/>
                  </a:lnTo>
                  <a:lnTo>
                    <a:pt x="167283" y="136023"/>
                  </a:lnTo>
                  <a:lnTo>
                    <a:pt x="168252" y="144348"/>
                  </a:lnTo>
                  <a:lnTo>
                    <a:pt x="167922" y="146532"/>
                  </a:lnTo>
                  <a:lnTo>
                    <a:pt x="165674" y="155308"/>
                  </a:lnTo>
                  <a:lnTo>
                    <a:pt x="160366" y="158724"/>
                  </a:lnTo>
                  <a:lnTo>
                    <a:pt x="155286" y="164426"/>
                  </a:lnTo>
                  <a:lnTo>
                    <a:pt x="180743" y="187798"/>
                  </a:lnTo>
                  <a:lnTo>
                    <a:pt x="250866" y="253657"/>
                  </a:lnTo>
                  <a:lnTo>
                    <a:pt x="351310" y="354215"/>
                  </a:lnTo>
                  <a:lnTo>
                    <a:pt x="372459" y="333763"/>
                  </a:lnTo>
                  <a:lnTo>
                    <a:pt x="391133" y="310862"/>
                  </a:lnTo>
                  <a:lnTo>
                    <a:pt x="405808" y="285387"/>
                  </a:lnTo>
                  <a:lnTo>
                    <a:pt x="414962" y="257213"/>
                  </a:lnTo>
                  <a:lnTo>
                    <a:pt x="425426" y="222561"/>
                  </a:lnTo>
                  <a:lnTo>
                    <a:pt x="441528" y="192281"/>
                  </a:lnTo>
                  <a:lnTo>
                    <a:pt x="462540" y="165415"/>
                  </a:lnTo>
                  <a:lnTo>
                    <a:pt x="487733" y="141008"/>
                  </a:lnTo>
                  <a:lnTo>
                    <a:pt x="490464" y="138633"/>
                  </a:lnTo>
                  <a:lnTo>
                    <a:pt x="492585" y="135547"/>
                  </a:lnTo>
                  <a:lnTo>
                    <a:pt x="491874" y="136372"/>
                  </a:lnTo>
                  <a:lnTo>
                    <a:pt x="355463" y="0"/>
                  </a:lnTo>
                  <a:close/>
                </a:path>
              </a:pathLst>
            </a:custGeom>
            <a:solidFill>
              <a:srgbClr val="90A19A"/>
            </a:solidFill>
          </p:spPr>
          <p:txBody>
            <a:bodyPr wrap="square" lIns="0" tIns="0" rIns="0" bIns="0" rtlCol="0"/>
            <a:lstStyle/>
            <a:p>
              <a:endParaRPr/>
            </a:p>
          </p:txBody>
        </p:sp>
        <p:pic>
          <p:nvPicPr>
            <p:cNvPr id="12" name="object 12"/>
            <p:cNvPicPr/>
            <p:nvPr/>
          </p:nvPicPr>
          <p:blipFill>
            <a:blip r:embed="rId3" cstate="print"/>
            <a:stretch>
              <a:fillRect/>
            </a:stretch>
          </p:blipFill>
          <p:spPr>
            <a:xfrm>
              <a:off x="10237427" y="5502972"/>
              <a:ext cx="222112" cy="222112"/>
            </a:xfrm>
            <a:prstGeom prst="rect">
              <a:avLst/>
            </a:prstGeom>
          </p:spPr>
        </p:pic>
        <p:sp>
          <p:nvSpPr>
            <p:cNvPr id="13" name="object 13"/>
            <p:cNvSpPr/>
            <p:nvPr/>
          </p:nvSpPr>
          <p:spPr>
            <a:xfrm>
              <a:off x="10072891" y="5077878"/>
              <a:ext cx="850900" cy="283845"/>
            </a:xfrm>
            <a:custGeom>
              <a:avLst/>
              <a:gdLst/>
              <a:ahLst/>
              <a:cxnLst/>
              <a:rect l="l" t="t" r="r" b="b"/>
              <a:pathLst>
                <a:path w="850900" h="283845">
                  <a:moveTo>
                    <a:pt x="269862" y="73215"/>
                  </a:moveTo>
                  <a:lnTo>
                    <a:pt x="199097" y="0"/>
                  </a:lnTo>
                  <a:lnTo>
                    <a:pt x="0" y="198120"/>
                  </a:lnTo>
                  <a:lnTo>
                    <a:pt x="72898" y="270586"/>
                  </a:lnTo>
                  <a:lnTo>
                    <a:pt x="269862" y="73215"/>
                  </a:lnTo>
                  <a:close/>
                </a:path>
                <a:path w="850900" h="283845">
                  <a:moveTo>
                    <a:pt x="850633" y="212217"/>
                  </a:moveTo>
                  <a:lnTo>
                    <a:pt x="675030" y="36512"/>
                  </a:lnTo>
                  <a:lnTo>
                    <a:pt x="603161" y="107010"/>
                  </a:lnTo>
                  <a:lnTo>
                    <a:pt x="778573" y="283806"/>
                  </a:lnTo>
                  <a:lnTo>
                    <a:pt x="850633" y="212217"/>
                  </a:lnTo>
                  <a:close/>
                </a:path>
              </a:pathLst>
            </a:custGeom>
            <a:solidFill>
              <a:srgbClr val="90A19A"/>
            </a:solidFill>
          </p:spPr>
          <p:txBody>
            <a:bodyPr wrap="square" lIns="0" tIns="0" rIns="0" bIns="0" rtlCol="0"/>
            <a:lstStyle/>
            <a:p>
              <a:endParaRPr/>
            </a:p>
          </p:txBody>
        </p:sp>
      </p:grpSp>
      <p:sp>
        <p:nvSpPr>
          <p:cNvPr id="14" name="object 14"/>
          <p:cNvSpPr/>
          <p:nvPr/>
        </p:nvSpPr>
        <p:spPr>
          <a:xfrm>
            <a:off x="10162171" y="3981881"/>
            <a:ext cx="672465" cy="72390"/>
          </a:xfrm>
          <a:custGeom>
            <a:avLst/>
            <a:gdLst/>
            <a:ahLst/>
            <a:cxnLst/>
            <a:rect l="l" t="t" r="r" b="b"/>
            <a:pathLst>
              <a:path w="672465" h="72389">
                <a:moveTo>
                  <a:pt x="672071" y="0"/>
                </a:moveTo>
                <a:lnTo>
                  <a:pt x="0" y="0"/>
                </a:lnTo>
                <a:lnTo>
                  <a:pt x="0" y="72161"/>
                </a:lnTo>
                <a:lnTo>
                  <a:pt x="672071" y="72161"/>
                </a:lnTo>
                <a:lnTo>
                  <a:pt x="672071" y="0"/>
                </a:lnTo>
                <a:close/>
              </a:path>
            </a:pathLst>
          </a:custGeom>
          <a:solidFill>
            <a:srgbClr val="90A19A"/>
          </a:solidFill>
        </p:spPr>
        <p:txBody>
          <a:bodyPr wrap="square" lIns="0" tIns="0" rIns="0" bIns="0" rtlCol="0"/>
          <a:lstStyle/>
          <a:p>
            <a:endParaRPr/>
          </a:p>
        </p:txBody>
      </p:sp>
      <p:sp>
        <p:nvSpPr>
          <p:cNvPr id="15" name="object 15"/>
          <p:cNvSpPr/>
          <p:nvPr/>
        </p:nvSpPr>
        <p:spPr>
          <a:xfrm>
            <a:off x="10224896" y="3679532"/>
            <a:ext cx="70485" cy="250190"/>
          </a:xfrm>
          <a:custGeom>
            <a:avLst/>
            <a:gdLst/>
            <a:ahLst/>
            <a:cxnLst/>
            <a:rect l="l" t="t" r="r" b="b"/>
            <a:pathLst>
              <a:path w="70484" h="250189">
                <a:moveTo>
                  <a:pt x="70446" y="0"/>
                </a:moveTo>
                <a:lnTo>
                  <a:pt x="0" y="0"/>
                </a:lnTo>
                <a:lnTo>
                  <a:pt x="0" y="249885"/>
                </a:lnTo>
                <a:lnTo>
                  <a:pt x="70446" y="249885"/>
                </a:lnTo>
                <a:lnTo>
                  <a:pt x="70446" y="0"/>
                </a:lnTo>
                <a:close/>
              </a:path>
            </a:pathLst>
          </a:custGeom>
          <a:solidFill>
            <a:srgbClr val="90A19A"/>
          </a:solidFill>
        </p:spPr>
        <p:txBody>
          <a:bodyPr wrap="square" lIns="0" tIns="0" rIns="0" bIns="0" rtlCol="0"/>
          <a:lstStyle/>
          <a:p>
            <a:endParaRPr/>
          </a:p>
        </p:txBody>
      </p:sp>
      <p:sp>
        <p:nvSpPr>
          <p:cNvPr id="16" name="object 16"/>
          <p:cNvSpPr/>
          <p:nvPr/>
        </p:nvSpPr>
        <p:spPr>
          <a:xfrm>
            <a:off x="10346067" y="3679532"/>
            <a:ext cx="70485" cy="250190"/>
          </a:xfrm>
          <a:custGeom>
            <a:avLst/>
            <a:gdLst/>
            <a:ahLst/>
            <a:cxnLst/>
            <a:rect l="l" t="t" r="r" b="b"/>
            <a:pathLst>
              <a:path w="70484" h="250189">
                <a:moveTo>
                  <a:pt x="70446" y="0"/>
                </a:moveTo>
                <a:lnTo>
                  <a:pt x="0" y="0"/>
                </a:lnTo>
                <a:lnTo>
                  <a:pt x="0" y="249885"/>
                </a:lnTo>
                <a:lnTo>
                  <a:pt x="70446" y="249885"/>
                </a:lnTo>
                <a:lnTo>
                  <a:pt x="70446" y="0"/>
                </a:lnTo>
                <a:close/>
              </a:path>
            </a:pathLst>
          </a:custGeom>
          <a:solidFill>
            <a:srgbClr val="90A19A"/>
          </a:solidFill>
        </p:spPr>
        <p:txBody>
          <a:bodyPr wrap="square" lIns="0" tIns="0" rIns="0" bIns="0" rtlCol="0"/>
          <a:lstStyle/>
          <a:p>
            <a:endParaRPr/>
          </a:p>
        </p:txBody>
      </p:sp>
      <p:sp>
        <p:nvSpPr>
          <p:cNvPr id="17" name="object 17"/>
          <p:cNvSpPr/>
          <p:nvPr/>
        </p:nvSpPr>
        <p:spPr>
          <a:xfrm>
            <a:off x="10467225" y="3679532"/>
            <a:ext cx="70485" cy="250190"/>
          </a:xfrm>
          <a:custGeom>
            <a:avLst/>
            <a:gdLst/>
            <a:ahLst/>
            <a:cxnLst/>
            <a:rect l="l" t="t" r="r" b="b"/>
            <a:pathLst>
              <a:path w="70484" h="250189">
                <a:moveTo>
                  <a:pt x="70446" y="0"/>
                </a:moveTo>
                <a:lnTo>
                  <a:pt x="0" y="0"/>
                </a:lnTo>
                <a:lnTo>
                  <a:pt x="0" y="249885"/>
                </a:lnTo>
                <a:lnTo>
                  <a:pt x="70446" y="249885"/>
                </a:lnTo>
                <a:lnTo>
                  <a:pt x="70446" y="0"/>
                </a:lnTo>
                <a:close/>
              </a:path>
            </a:pathLst>
          </a:custGeom>
          <a:solidFill>
            <a:srgbClr val="90A19A"/>
          </a:solidFill>
        </p:spPr>
        <p:txBody>
          <a:bodyPr wrap="square" lIns="0" tIns="0" rIns="0" bIns="0" rtlCol="0"/>
          <a:lstStyle/>
          <a:p>
            <a:endParaRPr/>
          </a:p>
        </p:txBody>
      </p:sp>
      <p:sp>
        <p:nvSpPr>
          <p:cNvPr id="18" name="object 18"/>
          <p:cNvSpPr/>
          <p:nvPr/>
        </p:nvSpPr>
        <p:spPr>
          <a:xfrm>
            <a:off x="10586986" y="3679532"/>
            <a:ext cx="70485" cy="250190"/>
          </a:xfrm>
          <a:custGeom>
            <a:avLst/>
            <a:gdLst/>
            <a:ahLst/>
            <a:cxnLst/>
            <a:rect l="l" t="t" r="r" b="b"/>
            <a:pathLst>
              <a:path w="70484" h="250189">
                <a:moveTo>
                  <a:pt x="70446" y="0"/>
                </a:moveTo>
                <a:lnTo>
                  <a:pt x="0" y="0"/>
                </a:lnTo>
                <a:lnTo>
                  <a:pt x="0" y="249885"/>
                </a:lnTo>
                <a:lnTo>
                  <a:pt x="70446" y="249885"/>
                </a:lnTo>
                <a:lnTo>
                  <a:pt x="70446" y="0"/>
                </a:lnTo>
                <a:close/>
              </a:path>
            </a:pathLst>
          </a:custGeom>
          <a:solidFill>
            <a:srgbClr val="90A19A"/>
          </a:solidFill>
        </p:spPr>
        <p:txBody>
          <a:bodyPr wrap="square" lIns="0" tIns="0" rIns="0" bIns="0" rtlCol="0"/>
          <a:lstStyle/>
          <a:p>
            <a:endParaRPr/>
          </a:p>
        </p:txBody>
      </p:sp>
      <p:sp>
        <p:nvSpPr>
          <p:cNvPr id="19" name="object 19"/>
          <p:cNvSpPr/>
          <p:nvPr/>
        </p:nvSpPr>
        <p:spPr>
          <a:xfrm>
            <a:off x="10703928" y="3679532"/>
            <a:ext cx="70485" cy="250190"/>
          </a:xfrm>
          <a:custGeom>
            <a:avLst/>
            <a:gdLst/>
            <a:ahLst/>
            <a:cxnLst/>
            <a:rect l="l" t="t" r="r" b="b"/>
            <a:pathLst>
              <a:path w="70484" h="250189">
                <a:moveTo>
                  <a:pt x="70446" y="0"/>
                </a:moveTo>
                <a:lnTo>
                  <a:pt x="0" y="0"/>
                </a:lnTo>
                <a:lnTo>
                  <a:pt x="0" y="249885"/>
                </a:lnTo>
                <a:lnTo>
                  <a:pt x="70446" y="249885"/>
                </a:lnTo>
                <a:lnTo>
                  <a:pt x="70446" y="0"/>
                </a:lnTo>
                <a:close/>
              </a:path>
            </a:pathLst>
          </a:custGeom>
          <a:solidFill>
            <a:srgbClr val="90A19A"/>
          </a:solidFill>
        </p:spPr>
        <p:txBody>
          <a:bodyPr wrap="square" lIns="0" tIns="0" rIns="0" bIns="0" rtlCol="0"/>
          <a:lstStyle/>
          <a:p>
            <a:endParaRPr/>
          </a:p>
        </p:txBody>
      </p:sp>
      <p:grpSp>
        <p:nvGrpSpPr>
          <p:cNvPr id="20" name="object 20"/>
          <p:cNvGrpSpPr/>
          <p:nvPr/>
        </p:nvGrpSpPr>
        <p:grpSpPr>
          <a:xfrm>
            <a:off x="10162171" y="3115259"/>
            <a:ext cx="672465" cy="519430"/>
            <a:chOff x="10162171" y="3115259"/>
            <a:chExt cx="672465" cy="519430"/>
          </a:xfrm>
        </p:grpSpPr>
        <p:sp>
          <p:nvSpPr>
            <p:cNvPr id="21" name="object 21"/>
            <p:cNvSpPr/>
            <p:nvPr/>
          </p:nvSpPr>
          <p:spPr>
            <a:xfrm>
              <a:off x="10162171" y="3561918"/>
              <a:ext cx="672465" cy="72390"/>
            </a:xfrm>
            <a:custGeom>
              <a:avLst/>
              <a:gdLst/>
              <a:ahLst/>
              <a:cxnLst/>
              <a:rect l="l" t="t" r="r" b="b"/>
              <a:pathLst>
                <a:path w="672465" h="72389">
                  <a:moveTo>
                    <a:pt x="672071" y="0"/>
                  </a:moveTo>
                  <a:lnTo>
                    <a:pt x="0" y="0"/>
                  </a:lnTo>
                  <a:lnTo>
                    <a:pt x="0" y="72161"/>
                  </a:lnTo>
                  <a:lnTo>
                    <a:pt x="672071" y="72161"/>
                  </a:lnTo>
                  <a:lnTo>
                    <a:pt x="672071" y="0"/>
                  </a:lnTo>
                  <a:close/>
                </a:path>
              </a:pathLst>
            </a:custGeom>
            <a:solidFill>
              <a:srgbClr val="90A19A"/>
            </a:solidFill>
          </p:spPr>
          <p:txBody>
            <a:bodyPr wrap="square" lIns="0" tIns="0" rIns="0" bIns="0" rtlCol="0"/>
            <a:lstStyle/>
            <a:p>
              <a:endParaRPr/>
            </a:p>
          </p:txBody>
        </p:sp>
        <p:sp>
          <p:nvSpPr>
            <p:cNvPr id="22" name="object 22"/>
            <p:cNvSpPr/>
            <p:nvPr/>
          </p:nvSpPr>
          <p:spPr>
            <a:xfrm>
              <a:off x="10474274" y="3115259"/>
              <a:ext cx="191135" cy="250190"/>
            </a:xfrm>
            <a:custGeom>
              <a:avLst/>
              <a:gdLst/>
              <a:ahLst/>
              <a:cxnLst/>
              <a:rect l="l" t="t" r="r" b="b"/>
              <a:pathLst>
                <a:path w="191134" h="250189">
                  <a:moveTo>
                    <a:pt x="190627" y="45504"/>
                  </a:moveTo>
                  <a:lnTo>
                    <a:pt x="52705" y="45504"/>
                  </a:lnTo>
                  <a:lnTo>
                    <a:pt x="52705" y="0"/>
                  </a:lnTo>
                  <a:lnTo>
                    <a:pt x="0" y="0"/>
                  </a:lnTo>
                  <a:lnTo>
                    <a:pt x="0" y="249885"/>
                  </a:lnTo>
                  <a:lnTo>
                    <a:pt x="52705" y="249885"/>
                  </a:lnTo>
                  <a:lnTo>
                    <a:pt x="52705" y="166458"/>
                  </a:lnTo>
                  <a:lnTo>
                    <a:pt x="190627" y="166458"/>
                  </a:lnTo>
                  <a:lnTo>
                    <a:pt x="190627" y="45504"/>
                  </a:lnTo>
                  <a:close/>
                </a:path>
              </a:pathLst>
            </a:custGeom>
            <a:solidFill>
              <a:srgbClr val="D7DDDB"/>
            </a:solidFill>
          </p:spPr>
          <p:txBody>
            <a:bodyPr wrap="square" lIns="0" tIns="0" rIns="0" bIns="0" rtlCol="0"/>
            <a:lstStyle/>
            <a:p>
              <a:endParaRPr/>
            </a:p>
          </p:txBody>
        </p:sp>
        <p:sp>
          <p:nvSpPr>
            <p:cNvPr id="23" name="object 23"/>
            <p:cNvSpPr/>
            <p:nvPr/>
          </p:nvSpPr>
          <p:spPr>
            <a:xfrm>
              <a:off x="10234069" y="3354106"/>
              <a:ext cx="531495" cy="215265"/>
            </a:xfrm>
            <a:custGeom>
              <a:avLst/>
              <a:gdLst/>
              <a:ahLst/>
              <a:cxnLst/>
              <a:rect l="l" t="t" r="r" b="b"/>
              <a:pathLst>
                <a:path w="531495" h="215264">
                  <a:moveTo>
                    <a:pt x="265569" y="0"/>
                  </a:moveTo>
                  <a:lnTo>
                    <a:pt x="212223" y="4364"/>
                  </a:lnTo>
                  <a:lnTo>
                    <a:pt x="162522" y="16883"/>
                  </a:lnTo>
                  <a:lnTo>
                    <a:pt x="117521" y="36695"/>
                  </a:lnTo>
                  <a:lnTo>
                    <a:pt x="78278" y="62941"/>
                  </a:lnTo>
                  <a:lnTo>
                    <a:pt x="45847" y="94758"/>
                  </a:lnTo>
                  <a:lnTo>
                    <a:pt x="21287" y="131287"/>
                  </a:lnTo>
                  <a:lnTo>
                    <a:pt x="5652" y="171667"/>
                  </a:lnTo>
                  <a:lnTo>
                    <a:pt x="0" y="215036"/>
                  </a:lnTo>
                  <a:lnTo>
                    <a:pt x="531139" y="215036"/>
                  </a:lnTo>
                  <a:lnTo>
                    <a:pt x="525486" y="171667"/>
                  </a:lnTo>
                  <a:lnTo>
                    <a:pt x="509852" y="131287"/>
                  </a:lnTo>
                  <a:lnTo>
                    <a:pt x="485291" y="94758"/>
                  </a:lnTo>
                  <a:lnTo>
                    <a:pt x="452861" y="62941"/>
                  </a:lnTo>
                  <a:lnTo>
                    <a:pt x="413617" y="36695"/>
                  </a:lnTo>
                  <a:lnTo>
                    <a:pt x="368617" y="16883"/>
                  </a:lnTo>
                  <a:lnTo>
                    <a:pt x="318915" y="4364"/>
                  </a:lnTo>
                  <a:lnTo>
                    <a:pt x="265569" y="0"/>
                  </a:lnTo>
                  <a:close/>
                </a:path>
              </a:pathLst>
            </a:custGeom>
            <a:solidFill>
              <a:srgbClr val="90A19A"/>
            </a:solidFill>
          </p:spPr>
          <p:txBody>
            <a:bodyPr wrap="square" lIns="0" tIns="0" rIns="0" bIns="0" rtlCol="0"/>
            <a:lstStyle/>
            <a:p>
              <a:endParaRPr/>
            </a:p>
          </p:txBody>
        </p:sp>
      </p:grpSp>
      <p:grpSp>
        <p:nvGrpSpPr>
          <p:cNvPr id="24" name="object 24"/>
          <p:cNvGrpSpPr/>
          <p:nvPr/>
        </p:nvGrpSpPr>
        <p:grpSpPr>
          <a:xfrm>
            <a:off x="6818564" y="5077879"/>
            <a:ext cx="690245" cy="641350"/>
            <a:chOff x="6818564" y="5077879"/>
            <a:chExt cx="690245" cy="641350"/>
          </a:xfrm>
        </p:grpSpPr>
        <p:sp>
          <p:nvSpPr>
            <p:cNvPr id="25" name="object 25"/>
            <p:cNvSpPr/>
            <p:nvPr/>
          </p:nvSpPr>
          <p:spPr>
            <a:xfrm>
              <a:off x="6899084" y="5077879"/>
              <a:ext cx="528955" cy="471805"/>
            </a:xfrm>
            <a:custGeom>
              <a:avLst/>
              <a:gdLst/>
              <a:ahLst/>
              <a:cxnLst/>
              <a:rect l="l" t="t" r="r" b="b"/>
              <a:pathLst>
                <a:path w="528954" h="471804">
                  <a:moveTo>
                    <a:pt x="264426" y="69862"/>
                  </a:moveTo>
                  <a:lnTo>
                    <a:pt x="242189" y="41211"/>
                  </a:lnTo>
                  <a:lnTo>
                    <a:pt x="213487" y="19164"/>
                  </a:lnTo>
                  <a:lnTo>
                    <a:pt x="179641" y="5003"/>
                  </a:lnTo>
                  <a:lnTo>
                    <a:pt x="141935" y="0"/>
                  </a:lnTo>
                  <a:lnTo>
                    <a:pt x="97015" y="7264"/>
                  </a:lnTo>
                  <a:lnTo>
                    <a:pt x="58051" y="27457"/>
                  </a:lnTo>
                  <a:lnTo>
                    <a:pt x="27343" y="58254"/>
                  </a:lnTo>
                  <a:lnTo>
                    <a:pt x="7226" y="97307"/>
                  </a:lnTo>
                  <a:lnTo>
                    <a:pt x="0" y="142252"/>
                  </a:lnTo>
                  <a:lnTo>
                    <a:pt x="9067" y="197510"/>
                  </a:lnTo>
                  <a:lnTo>
                    <a:pt x="33375" y="251079"/>
                  </a:lnTo>
                  <a:lnTo>
                    <a:pt x="68554" y="301663"/>
                  </a:lnTo>
                  <a:lnTo>
                    <a:pt x="110274" y="348018"/>
                  </a:lnTo>
                  <a:lnTo>
                    <a:pt x="154165" y="388835"/>
                  </a:lnTo>
                  <a:lnTo>
                    <a:pt x="195872" y="422846"/>
                  </a:lnTo>
                  <a:lnTo>
                    <a:pt x="231063" y="448779"/>
                  </a:lnTo>
                  <a:lnTo>
                    <a:pt x="264426" y="471284"/>
                  </a:lnTo>
                  <a:lnTo>
                    <a:pt x="264426" y="69862"/>
                  </a:lnTo>
                  <a:close/>
                </a:path>
                <a:path w="528954" h="471804">
                  <a:moveTo>
                    <a:pt x="528802" y="142252"/>
                  </a:moveTo>
                  <a:lnTo>
                    <a:pt x="521550" y="97307"/>
                  </a:lnTo>
                  <a:lnTo>
                    <a:pt x="501383" y="58254"/>
                  </a:lnTo>
                  <a:lnTo>
                    <a:pt x="470636" y="27457"/>
                  </a:lnTo>
                  <a:lnTo>
                    <a:pt x="431685" y="7264"/>
                  </a:lnTo>
                  <a:lnTo>
                    <a:pt x="386867" y="0"/>
                  </a:lnTo>
                  <a:lnTo>
                    <a:pt x="349161" y="5003"/>
                  </a:lnTo>
                  <a:lnTo>
                    <a:pt x="315315" y="19164"/>
                  </a:lnTo>
                  <a:lnTo>
                    <a:pt x="286639" y="41211"/>
                  </a:lnTo>
                  <a:lnTo>
                    <a:pt x="264439" y="69862"/>
                  </a:lnTo>
                  <a:lnTo>
                    <a:pt x="264439" y="471284"/>
                  </a:lnTo>
                  <a:lnTo>
                    <a:pt x="417271" y="375018"/>
                  </a:lnTo>
                  <a:lnTo>
                    <a:pt x="495757" y="308648"/>
                  </a:lnTo>
                  <a:lnTo>
                    <a:pt x="524662" y="241350"/>
                  </a:lnTo>
                  <a:lnTo>
                    <a:pt x="528802" y="142252"/>
                  </a:lnTo>
                  <a:close/>
                </a:path>
              </a:pathLst>
            </a:custGeom>
            <a:solidFill>
              <a:srgbClr val="D7DDDB"/>
            </a:solidFill>
          </p:spPr>
          <p:txBody>
            <a:bodyPr wrap="square" lIns="0" tIns="0" rIns="0" bIns="0" rtlCol="0"/>
            <a:lstStyle/>
            <a:p>
              <a:endParaRPr/>
            </a:p>
          </p:txBody>
        </p:sp>
        <p:sp>
          <p:nvSpPr>
            <p:cNvPr id="26" name="object 26"/>
            <p:cNvSpPr/>
            <p:nvPr/>
          </p:nvSpPr>
          <p:spPr>
            <a:xfrm>
              <a:off x="6818554" y="5329643"/>
              <a:ext cx="690245" cy="389255"/>
            </a:xfrm>
            <a:custGeom>
              <a:avLst/>
              <a:gdLst/>
              <a:ahLst/>
              <a:cxnLst/>
              <a:rect l="l" t="t" r="r" b="b"/>
              <a:pathLst>
                <a:path w="690245" h="389254">
                  <a:moveTo>
                    <a:pt x="299694" y="316826"/>
                  </a:moveTo>
                  <a:lnTo>
                    <a:pt x="297891" y="293712"/>
                  </a:lnTo>
                  <a:lnTo>
                    <a:pt x="297827" y="292874"/>
                  </a:lnTo>
                  <a:lnTo>
                    <a:pt x="287159" y="272732"/>
                  </a:lnTo>
                  <a:lnTo>
                    <a:pt x="251510" y="234543"/>
                  </a:lnTo>
                  <a:lnTo>
                    <a:pt x="211963" y="208445"/>
                  </a:lnTo>
                  <a:lnTo>
                    <a:pt x="197421" y="201168"/>
                  </a:lnTo>
                  <a:lnTo>
                    <a:pt x="180416" y="188328"/>
                  </a:lnTo>
                  <a:lnTo>
                    <a:pt x="157607" y="163880"/>
                  </a:lnTo>
                  <a:lnTo>
                    <a:pt x="125691" y="121805"/>
                  </a:lnTo>
                  <a:lnTo>
                    <a:pt x="119176" y="111912"/>
                  </a:lnTo>
                  <a:lnTo>
                    <a:pt x="109613" y="110718"/>
                  </a:lnTo>
                  <a:lnTo>
                    <a:pt x="83566" y="132054"/>
                  </a:lnTo>
                  <a:lnTo>
                    <a:pt x="83451" y="134264"/>
                  </a:lnTo>
                  <a:lnTo>
                    <a:pt x="93472" y="174625"/>
                  </a:lnTo>
                  <a:lnTo>
                    <a:pt x="130098" y="229273"/>
                  </a:lnTo>
                  <a:lnTo>
                    <a:pt x="158762" y="255435"/>
                  </a:lnTo>
                  <a:lnTo>
                    <a:pt x="162814" y="258546"/>
                  </a:lnTo>
                  <a:lnTo>
                    <a:pt x="163385" y="264680"/>
                  </a:lnTo>
                  <a:lnTo>
                    <a:pt x="160337" y="268427"/>
                  </a:lnTo>
                  <a:lnTo>
                    <a:pt x="157238" y="272097"/>
                  </a:lnTo>
                  <a:lnTo>
                    <a:pt x="151345" y="272732"/>
                  </a:lnTo>
                  <a:lnTo>
                    <a:pt x="133057" y="257454"/>
                  </a:lnTo>
                  <a:lnTo>
                    <a:pt x="98145" y="219532"/>
                  </a:lnTo>
                  <a:lnTo>
                    <a:pt x="78105" y="185153"/>
                  </a:lnTo>
                  <a:lnTo>
                    <a:pt x="66916" y="148399"/>
                  </a:lnTo>
                  <a:lnTo>
                    <a:pt x="66916" y="147828"/>
                  </a:lnTo>
                  <a:lnTo>
                    <a:pt x="65582" y="139941"/>
                  </a:lnTo>
                  <a:lnTo>
                    <a:pt x="64325" y="132054"/>
                  </a:lnTo>
                  <a:lnTo>
                    <a:pt x="63131" y="124167"/>
                  </a:lnTo>
                  <a:lnTo>
                    <a:pt x="61976" y="116281"/>
                  </a:lnTo>
                  <a:lnTo>
                    <a:pt x="53416" y="66281"/>
                  </a:lnTo>
                  <a:lnTo>
                    <a:pt x="43967" y="28905"/>
                  </a:lnTo>
                  <a:lnTo>
                    <a:pt x="31457" y="6159"/>
                  </a:lnTo>
                  <a:lnTo>
                    <a:pt x="13716" y="0"/>
                  </a:lnTo>
                  <a:lnTo>
                    <a:pt x="5283" y="4089"/>
                  </a:lnTo>
                  <a:lnTo>
                    <a:pt x="1231" y="11442"/>
                  </a:lnTo>
                  <a:lnTo>
                    <a:pt x="0" y="18783"/>
                  </a:lnTo>
                  <a:lnTo>
                    <a:pt x="101" y="24066"/>
                  </a:lnTo>
                  <a:lnTo>
                    <a:pt x="2260" y="95453"/>
                  </a:lnTo>
                  <a:lnTo>
                    <a:pt x="11404" y="157429"/>
                  </a:lnTo>
                  <a:lnTo>
                    <a:pt x="26238" y="210667"/>
                  </a:lnTo>
                  <a:lnTo>
                    <a:pt x="45529" y="255866"/>
                  </a:lnTo>
                  <a:lnTo>
                    <a:pt x="67983" y="293712"/>
                  </a:lnTo>
                  <a:lnTo>
                    <a:pt x="92354" y="324853"/>
                  </a:lnTo>
                  <a:lnTo>
                    <a:pt x="141782" y="369824"/>
                  </a:lnTo>
                  <a:lnTo>
                    <a:pt x="201091" y="389039"/>
                  </a:lnTo>
                  <a:lnTo>
                    <a:pt x="231914" y="383959"/>
                  </a:lnTo>
                  <a:lnTo>
                    <a:pt x="260223" y="369252"/>
                  </a:lnTo>
                  <a:lnTo>
                    <a:pt x="275678" y="358101"/>
                  </a:lnTo>
                  <a:lnTo>
                    <a:pt x="292163" y="339623"/>
                  </a:lnTo>
                  <a:lnTo>
                    <a:pt x="299694" y="316826"/>
                  </a:lnTo>
                  <a:close/>
                </a:path>
                <a:path w="690245" h="389254">
                  <a:moveTo>
                    <a:pt x="689851" y="18783"/>
                  </a:moveTo>
                  <a:lnTo>
                    <a:pt x="688632" y="11442"/>
                  </a:lnTo>
                  <a:lnTo>
                    <a:pt x="684580" y="4102"/>
                  </a:lnTo>
                  <a:lnTo>
                    <a:pt x="676148" y="0"/>
                  </a:lnTo>
                  <a:lnTo>
                    <a:pt x="658393" y="6159"/>
                  </a:lnTo>
                  <a:lnTo>
                    <a:pt x="645883" y="28905"/>
                  </a:lnTo>
                  <a:lnTo>
                    <a:pt x="636447" y="66281"/>
                  </a:lnTo>
                  <a:lnTo>
                    <a:pt x="627888" y="116281"/>
                  </a:lnTo>
                  <a:lnTo>
                    <a:pt x="626821" y="123672"/>
                  </a:lnTo>
                  <a:lnTo>
                    <a:pt x="625551" y="132054"/>
                  </a:lnTo>
                  <a:lnTo>
                    <a:pt x="624306" y="139941"/>
                  </a:lnTo>
                  <a:lnTo>
                    <a:pt x="622935" y="147828"/>
                  </a:lnTo>
                  <a:lnTo>
                    <a:pt x="622935" y="148399"/>
                  </a:lnTo>
                  <a:lnTo>
                    <a:pt x="611746" y="185153"/>
                  </a:lnTo>
                  <a:lnTo>
                    <a:pt x="591807" y="219392"/>
                  </a:lnTo>
                  <a:lnTo>
                    <a:pt x="556806" y="257454"/>
                  </a:lnTo>
                  <a:lnTo>
                    <a:pt x="538518" y="272732"/>
                  </a:lnTo>
                  <a:lnTo>
                    <a:pt x="532625" y="272097"/>
                  </a:lnTo>
                  <a:lnTo>
                    <a:pt x="526478" y="264680"/>
                  </a:lnTo>
                  <a:lnTo>
                    <a:pt x="527113" y="258533"/>
                  </a:lnTo>
                  <a:lnTo>
                    <a:pt x="531101" y="255435"/>
                  </a:lnTo>
                  <a:lnTo>
                    <a:pt x="559765" y="229273"/>
                  </a:lnTo>
                  <a:lnTo>
                    <a:pt x="581342" y="202603"/>
                  </a:lnTo>
                  <a:lnTo>
                    <a:pt x="581456" y="202463"/>
                  </a:lnTo>
                  <a:lnTo>
                    <a:pt x="596531" y="174625"/>
                  </a:lnTo>
                  <a:lnTo>
                    <a:pt x="605332" y="145351"/>
                  </a:lnTo>
                  <a:lnTo>
                    <a:pt x="606539" y="134264"/>
                  </a:lnTo>
                  <a:lnTo>
                    <a:pt x="606120" y="127635"/>
                  </a:lnTo>
                  <a:lnTo>
                    <a:pt x="604291" y="123672"/>
                  </a:lnTo>
                  <a:lnTo>
                    <a:pt x="601281" y="120586"/>
                  </a:lnTo>
                  <a:lnTo>
                    <a:pt x="593559" y="113182"/>
                  </a:lnTo>
                  <a:lnTo>
                    <a:pt x="586778" y="110083"/>
                  </a:lnTo>
                  <a:lnTo>
                    <a:pt x="580250" y="110705"/>
                  </a:lnTo>
                  <a:lnTo>
                    <a:pt x="570687" y="111912"/>
                  </a:lnTo>
                  <a:lnTo>
                    <a:pt x="564159" y="121793"/>
                  </a:lnTo>
                  <a:lnTo>
                    <a:pt x="532244" y="163880"/>
                  </a:lnTo>
                  <a:lnTo>
                    <a:pt x="509409" y="188328"/>
                  </a:lnTo>
                  <a:lnTo>
                    <a:pt x="492302" y="201168"/>
                  </a:lnTo>
                  <a:lnTo>
                    <a:pt x="477583" y="208445"/>
                  </a:lnTo>
                  <a:lnTo>
                    <a:pt x="457695" y="219392"/>
                  </a:lnTo>
                  <a:lnTo>
                    <a:pt x="420116" y="252247"/>
                  </a:lnTo>
                  <a:lnTo>
                    <a:pt x="392023" y="292874"/>
                  </a:lnTo>
                  <a:lnTo>
                    <a:pt x="390169" y="316826"/>
                  </a:lnTo>
                  <a:lnTo>
                    <a:pt x="397687" y="339610"/>
                  </a:lnTo>
                  <a:lnTo>
                    <a:pt x="414185" y="358101"/>
                  </a:lnTo>
                  <a:lnTo>
                    <a:pt x="429641" y="369252"/>
                  </a:lnTo>
                  <a:lnTo>
                    <a:pt x="457949" y="383959"/>
                  </a:lnTo>
                  <a:lnTo>
                    <a:pt x="488772" y="389039"/>
                  </a:lnTo>
                  <a:lnTo>
                    <a:pt x="519658" y="384365"/>
                  </a:lnTo>
                  <a:lnTo>
                    <a:pt x="572528" y="350012"/>
                  </a:lnTo>
                  <a:lnTo>
                    <a:pt x="621893" y="293712"/>
                  </a:lnTo>
                  <a:lnTo>
                    <a:pt x="634339" y="272732"/>
                  </a:lnTo>
                  <a:lnTo>
                    <a:pt x="644347" y="255879"/>
                  </a:lnTo>
                  <a:lnTo>
                    <a:pt x="663625" y="210680"/>
                  </a:lnTo>
                  <a:lnTo>
                    <a:pt x="678459" y="157429"/>
                  </a:lnTo>
                  <a:lnTo>
                    <a:pt x="687590" y="95453"/>
                  </a:lnTo>
                  <a:lnTo>
                    <a:pt x="689762" y="24066"/>
                  </a:lnTo>
                  <a:lnTo>
                    <a:pt x="689851" y="18783"/>
                  </a:lnTo>
                  <a:close/>
                </a:path>
              </a:pathLst>
            </a:custGeom>
            <a:solidFill>
              <a:srgbClr val="90A19A"/>
            </a:solidFill>
          </p:spPr>
          <p:txBody>
            <a:bodyPr wrap="square" lIns="0" tIns="0" rIns="0" bIns="0" rtlCol="0"/>
            <a:lstStyle/>
            <a:p>
              <a:endParaRPr/>
            </a:p>
          </p:txBody>
        </p:sp>
      </p:grpSp>
      <p:grpSp>
        <p:nvGrpSpPr>
          <p:cNvPr id="27" name="object 27"/>
          <p:cNvGrpSpPr/>
          <p:nvPr/>
        </p:nvGrpSpPr>
        <p:grpSpPr>
          <a:xfrm>
            <a:off x="8481614" y="5077879"/>
            <a:ext cx="716280" cy="647700"/>
            <a:chOff x="8481614" y="5077879"/>
            <a:chExt cx="716280" cy="647700"/>
          </a:xfrm>
        </p:grpSpPr>
        <p:sp>
          <p:nvSpPr>
            <p:cNvPr id="28" name="object 28"/>
            <p:cNvSpPr/>
            <p:nvPr/>
          </p:nvSpPr>
          <p:spPr>
            <a:xfrm>
              <a:off x="8504022" y="5077879"/>
              <a:ext cx="671830" cy="647700"/>
            </a:xfrm>
            <a:custGeom>
              <a:avLst/>
              <a:gdLst/>
              <a:ahLst/>
              <a:cxnLst/>
              <a:rect l="l" t="t" r="r" b="b"/>
              <a:pathLst>
                <a:path w="671829" h="647700">
                  <a:moveTo>
                    <a:pt x="671296" y="93954"/>
                  </a:moveTo>
                  <a:lnTo>
                    <a:pt x="464350" y="93954"/>
                  </a:lnTo>
                  <a:lnTo>
                    <a:pt x="456857" y="57327"/>
                  </a:lnTo>
                  <a:lnTo>
                    <a:pt x="440220" y="33007"/>
                  </a:lnTo>
                  <a:lnTo>
                    <a:pt x="436422" y="27470"/>
                  </a:lnTo>
                  <a:lnTo>
                    <a:pt x="430644" y="23647"/>
                  </a:lnTo>
                  <a:lnTo>
                    <a:pt x="430644" y="93954"/>
                  </a:lnTo>
                  <a:lnTo>
                    <a:pt x="240385" y="93954"/>
                  </a:lnTo>
                  <a:lnTo>
                    <a:pt x="245237" y="70231"/>
                  </a:lnTo>
                  <a:lnTo>
                    <a:pt x="258445" y="50863"/>
                  </a:lnTo>
                  <a:lnTo>
                    <a:pt x="278015" y="37807"/>
                  </a:lnTo>
                  <a:lnTo>
                    <a:pt x="301967" y="33007"/>
                  </a:lnTo>
                  <a:lnTo>
                    <a:pt x="369062" y="33007"/>
                  </a:lnTo>
                  <a:lnTo>
                    <a:pt x="393014" y="37807"/>
                  </a:lnTo>
                  <a:lnTo>
                    <a:pt x="412597" y="50863"/>
                  </a:lnTo>
                  <a:lnTo>
                    <a:pt x="425805" y="70231"/>
                  </a:lnTo>
                  <a:lnTo>
                    <a:pt x="430644" y="93954"/>
                  </a:lnTo>
                  <a:lnTo>
                    <a:pt x="430644" y="23647"/>
                  </a:lnTo>
                  <a:lnTo>
                    <a:pt x="406133" y="7366"/>
                  </a:lnTo>
                  <a:lnTo>
                    <a:pt x="369062" y="0"/>
                  </a:lnTo>
                  <a:lnTo>
                    <a:pt x="301967" y="0"/>
                  </a:lnTo>
                  <a:lnTo>
                    <a:pt x="265061" y="7366"/>
                  </a:lnTo>
                  <a:lnTo>
                    <a:pt x="234873" y="27470"/>
                  </a:lnTo>
                  <a:lnTo>
                    <a:pt x="214490" y="57327"/>
                  </a:lnTo>
                  <a:lnTo>
                    <a:pt x="207010" y="93954"/>
                  </a:lnTo>
                  <a:lnTo>
                    <a:pt x="33388" y="93954"/>
                  </a:lnTo>
                  <a:lnTo>
                    <a:pt x="20459" y="96520"/>
                  </a:lnTo>
                  <a:lnTo>
                    <a:pt x="9842" y="103543"/>
                  </a:lnTo>
                  <a:lnTo>
                    <a:pt x="2641" y="114020"/>
                  </a:lnTo>
                  <a:lnTo>
                    <a:pt x="0" y="126961"/>
                  </a:lnTo>
                  <a:lnTo>
                    <a:pt x="0" y="613625"/>
                  </a:lnTo>
                  <a:lnTo>
                    <a:pt x="2641" y="626630"/>
                  </a:lnTo>
                  <a:lnTo>
                    <a:pt x="9842" y="637311"/>
                  </a:lnTo>
                  <a:lnTo>
                    <a:pt x="20459" y="644537"/>
                  </a:lnTo>
                  <a:lnTo>
                    <a:pt x="33388" y="647204"/>
                  </a:lnTo>
                  <a:lnTo>
                    <a:pt x="637654" y="647204"/>
                  </a:lnTo>
                  <a:lnTo>
                    <a:pt x="650748" y="644537"/>
                  </a:lnTo>
                  <a:lnTo>
                    <a:pt x="661441" y="637311"/>
                  </a:lnTo>
                  <a:lnTo>
                    <a:pt x="668655" y="626630"/>
                  </a:lnTo>
                  <a:lnTo>
                    <a:pt x="671296" y="613625"/>
                  </a:lnTo>
                  <a:lnTo>
                    <a:pt x="671296" y="93954"/>
                  </a:lnTo>
                  <a:close/>
                </a:path>
              </a:pathLst>
            </a:custGeom>
            <a:solidFill>
              <a:srgbClr val="90A19A"/>
            </a:solidFill>
          </p:spPr>
          <p:txBody>
            <a:bodyPr wrap="square" lIns="0" tIns="0" rIns="0" bIns="0" rtlCol="0"/>
            <a:lstStyle/>
            <a:p>
              <a:endParaRPr/>
            </a:p>
          </p:txBody>
        </p:sp>
        <p:sp>
          <p:nvSpPr>
            <p:cNvPr id="29" name="object 29"/>
            <p:cNvSpPr/>
            <p:nvPr/>
          </p:nvSpPr>
          <p:spPr>
            <a:xfrm>
              <a:off x="8481614" y="5171828"/>
              <a:ext cx="716280" cy="271145"/>
            </a:xfrm>
            <a:custGeom>
              <a:avLst/>
              <a:gdLst/>
              <a:ahLst/>
              <a:cxnLst/>
              <a:rect l="l" t="t" r="r" b="b"/>
              <a:pathLst>
                <a:path w="716279" h="271145">
                  <a:moveTo>
                    <a:pt x="682472" y="0"/>
                  </a:moveTo>
                  <a:lnTo>
                    <a:pt x="33655" y="0"/>
                  </a:lnTo>
                  <a:lnTo>
                    <a:pt x="20547" y="2562"/>
                  </a:lnTo>
                  <a:lnTo>
                    <a:pt x="9850" y="9583"/>
                  </a:lnTo>
                  <a:lnTo>
                    <a:pt x="2642" y="20065"/>
                  </a:lnTo>
                  <a:lnTo>
                    <a:pt x="0" y="33007"/>
                  </a:lnTo>
                  <a:lnTo>
                    <a:pt x="0" y="168160"/>
                  </a:lnTo>
                  <a:lnTo>
                    <a:pt x="3162" y="172580"/>
                  </a:lnTo>
                  <a:lnTo>
                    <a:pt x="8343" y="173812"/>
                  </a:lnTo>
                  <a:lnTo>
                    <a:pt x="358089" y="270941"/>
                  </a:lnTo>
                  <a:lnTo>
                    <a:pt x="712635" y="172580"/>
                  </a:lnTo>
                  <a:lnTo>
                    <a:pt x="715860" y="168160"/>
                  </a:lnTo>
                  <a:lnTo>
                    <a:pt x="715860" y="33007"/>
                  </a:lnTo>
                  <a:lnTo>
                    <a:pt x="713269" y="20065"/>
                  </a:lnTo>
                  <a:lnTo>
                    <a:pt x="706167" y="9583"/>
                  </a:lnTo>
                  <a:lnTo>
                    <a:pt x="695565" y="2562"/>
                  </a:lnTo>
                  <a:lnTo>
                    <a:pt x="682472" y="0"/>
                  </a:lnTo>
                  <a:close/>
                </a:path>
              </a:pathLst>
            </a:custGeom>
            <a:solidFill>
              <a:srgbClr val="D7DDDB"/>
            </a:solidFill>
          </p:spPr>
          <p:txBody>
            <a:bodyPr wrap="square" lIns="0" tIns="0" rIns="0" bIns="0" rtlCol="0"/>
            <a:lstStyle/>
            <a:p>
              <a:endParaRPr/>
            </a:p>
          </p:txBody>
        </p:sp>
        <p:pic>
          <p:nvPicPr>
            <p:cNvPr id="30" name="object 30"/>
            <p:cNvPicPr/>
            <p:nvPr/>
          </p:nvPicPr>
          <p:blipFill>
            <a:blip r:embed="rId4" cstate="print"/>
            <a:stretch>
              <a:fillRect/>
            </a:stretch>
          </p:blipFill>
          <p:spPr>
            <a:xfrm>
              <a:off x="8754011" y="5387544"/>
              <a:ext cx="167843" cy="88176"/>
            </a:xfrm>
            <a:prstGeom prst="rect">
              <a:avLst/>
            </a:prstGeom>
          </p:spPr>
        </p:pic>
      </p:grpSp>
      <p:pic>
        <p:nvPicPr>
          <p:cNvPr id="31" name="object 31"/>
          <p:cNvPicPr/>
          <p:nvPr/>
        </p:nvPicPr>
        <p:blipFill>
          <a:blip r:embed="rId5" cstate="print"/>
          <a:stretch>
            <a:fillRect/>
          </a:stretch>
        </p:blipFill>
        <p:spPr>
          <a:xfrm>
            <a:off x="6677012" y="3290668"/>
            <a:ext cx="972947" cy="763386"/>
          </a:xfrm>
          <a:prstGeom prst="rect">
            <a:avLst/>
          </a:prstGeom>
        </p:spPr>
      </p:pic>
      <p:sp>
        <p:nvSpPr>
          <p:cNvPr id="32" name="object 32"/>
          <p:cNvSpPr txBox="1"/>
          <p:nvPr/>
        </p:nvSpPr>
        <p:spPr>
          <a:xfrm>
            <a:off x="6616103" y="4262489"/>
            <a:ext cx="1095375" cy="226695"/>
          </a:xfrm>
          <a:prstGeom prst="rect">
            <a:avLst/>
          </a:prstGeom>
        </p:spPr>
        <p:txBody>
          <a:bodyPr vert="horz" wrap="square" lIns="0" tIns="15240" rIns="0" bIns="0" rtlCol="0">
            <a:spAutoFit/>
          </a:bodyPr>
          <a:lstStyle/>
          <a:p>
            <a:pPr marL="12700">
              <a:lnSpc>
                <a:spcPct val="100000"/>
              </a:lnSpc>
              <a:spcBef>
                <a:spcPts val="120"/>
              </a:spcBef>
            </a:pPr>
            <a:r>
              <a:rPr sz="1300" b="1" spc="-20" dirty="0">
                <a:solidFill>
                  <a:srgbClr val="716A66"/>
                </a:solidFill>
                <a:latin typeface="DIN 2014 Bold"/>
                <a:cs typeface="DIN 2014 Bold"/>
              </a:rPr>
              <a:t>K-</a:t>
            </a:r>
            <a:r>
              <a:rPr sz="1300" b="1" dirty="0">
                <a:solidFill>
                  <a:srgbClr val="716A66"/>
                </a:solidFill>
                <a:latin typeface="DIN 2014 Bold"/>
                <a:cs typeface="DIN 2014 Bold"/>
              </a:rPr>
              <a:t>12</a:t>
            </a:r>
            <a:r>
              <a:rPr sz="1300" b="1" spc="30" dirty="0">
                <a:solidFill>
                  <a:srgbClr val="716A66"/>
                </a:solidFill>
                <a:latin typeface="DIN 2014 Bold"/>
                <a:cs typeface="DIN 2014 Bold"/>
              </a:rPr>
              <a:t> </a:t>
            </a:r>
            <a:r>
              <a:rPr sz="1300" b="1" spc="-10" dirty="0">
                <a:solidFill>
                  <a:srgbClr val="716A66"/>
                </a:solidFill>
                <a:latin typeface="DIN 2014 Bold"/>
                <a:cs typeface="DIN 2014 Bold"/>
              </a:rPr>
              <a:t>Education</a:t>
            </a:r>
            <a:endParaRPr sz="1300">
              <a:latin typeface="DIN 2014 Bold"/>
              <a:cs typeface="DIN 2014 Bold"/>
            </a:endParaRPr>
          </a:p>
        </p:txBody>
      </p:sp>
      <p:sp>
        <p:nvSpPr>
          <p:cNvPr id="33" name="object 33"/>
          <p:cNvSpPr txBox="1"/>
          <p:nvPr/>
        </p:nvSpPr>
        <p:spPr>
          <a:xfrm>
            <a:off x="8456622" y="5904020"/>
            <a:ext cx="766445" cy="226695"/>
          </a:xfrm>
          <a:prstGeom prst="rect">
            <a:avLst/>
          </a:prstGeom>
        </p:spPr>
        <p:txBody>
          <a:bodyPr vert="horz" wrap="square" lIns="0" tIns="15240" rIns="0" bIns="0" rtlCol="0">
            <a:spAutoFit/>
          </a:bodyPr>
          <a:lstStyle/>
          <a:p>
            <a:pPr marL="12700">
              <a:lnSpc>
                <a:spcPct val="100000"/>
              </a:lnSpc>
              <a:spcBef>
                <a:spcPts val="120"/>
              </a:spcBef>
            </a:pPr>
            <a:r>
              <a:rPr sz="1300" b="1" spc="-10" dirty="0">
                <a:solidFill>
                  <a:srgbClr val="716A66"/>
                </a:solidFill>
                <a:latin typeface="DIN 2014 Bold"/>
                <a:cs typeface="DIN 2014 Bold"/>
              </a:rPr>
              <a:t>Enterprise</a:t>
            </a:r>
            <a:endParaRPr sz="1300">
              <a:latin typeface="DIN 2014 Bold"/>
              <a:cs typeface="DIN 2014 Bold"/>
            </a:endParaRPr>
          </a:p>
        </p:txBody>
      </p:sp>
      <p:sp>
        <p:nvSpPr>
          <p:cNvPr id="34" name="object 34"/>
          <p:cNvSpPr txBox="1"/>
          <p:nvPr/>
        </p:nvSpPr>
        <p:spPr>
          <a:xfrm>
            <a:off x="8221759" y="4262489"/>
            <a:ext cx="1236345" cy="226695"/>
          </a:xfrm>
          <a:prstGeom prst="rect">
            <a:avLst/>
          </a:prstGeom>
        </p:spPr>
        <p:txBody>
          <a:bodyPr vert="horz" wrap="square" lIns="0" tIns="15240" rIns="0" bIns="0" rtlCol="0">
            <a:spAutoFit/>
          </a:bodyPr>
          <a:lstStyle/>
          <a:p>
            <a:pPr marL="12700">
              <a:lnSpc>
                <a:spcPct val="100000"/>
              </a:lnSpc>
              <a:spcBef>
                <a:spcPts val="120"/>
              </a:spcBef>
            </a:pPr>
            <a:r>
              <a:rPr sz="1300" b="1" dirty="0">
                <a:solidFill>
                  <a:srgbClr val="716A66"/>
                </a:solidFill>
                <a:latin typeface="DIN 2014 Bold"/>
                <a:cs typeface="DIN 2014 Bold"/>
              </a:rPr>
              <a:t>Higher</a:t>
            </a:r>
            <a:r>
              <a:rPr sz="1300" b="1" spc="40" dirty="0">
                <a:solidFill>
                  <a:srgbClr val="716A66"/>
                </a:solidFill>
                <a:latin typeface="DIN 2014 Bold"/>
                <a:cs typeface="DIN 2014 Bold"/>
              </a:rPr>
              <a:t> </a:t>
            </a:r>
            <a:r>
              <a:rPr sz="1300" b="1" spc="-10" dirty="0">
                <a:solidFill>
                  <a:srgbClr val="716A66"/>
                </a:solidFill>
                <a:latin typeface="DIN 2014 Bold"/>
                <a:cs typeface="DIN 2014 Bold"/>
              </a:rPr>
              <a:t>Education</a:t>
            </a:r>
            <a:endParaRPr sz="1300">
              <a:latin typeface="DIN 2014 Bold"/>
              <a:cs typeface="DIN 2014 Bold"/>
            </a:endParaRPr>
          </a:p>
        </p:txBody>
      </p:sp>
      <p:sp>
        <p:nvSpPr>
          <p:cNvPr id="35" name="object 35"/>
          <p:cNvSpPr txBox="1"/>
          <p:nvPr/>
        </p:nvSpPr>
        <p:spPr>
          <a:xfrm>
            <a:off x="10131514" y="5904020"/>
            <a:ext cx="734060" cy="226695"/>
          </a:xfrm>
          <a:prstGeom prst="rect">
            <a:avLst/>
          </a:prstGeom>
        </p:spPr>
        <p:txBody>
          <a:bodyPr vert="horz" wrap="square" lIns="0" tIns="15240" rIns="0" bIns="0" rtlCol="0">
            <a:spAutoFit/>
          </a:bodyPr>
          <a:lstStyle/>
          <a:p>
            <a:pPr marL="12700">
              <a:lnSpc>
                <a:spcPct val="100000"/>
              </a:lnSpc>
              <a:spcBef>
                <a:spcPts val="120"/>
              </a:spcBef>
            </a:pPr>
            <a:r>
              <a:rPr sz="1300" b="1" spc="-10" dirty="0">
                <a:solidFill>
                  <a:srgbClr val="716A66"/>
                </a:solidFill>
                <a:latin typeface="DIN 2014 Bold"/>
                <a:cs typeface="DIN 2014 Bold"/>
              </a:rPr>
              <a:t>Corporate</a:t>
            </a:r>
            <a:endParaRPr sz="1300">
              <a:latin typeface="DIN 2014 Bold"/>
              <a:cs typeface="DIN 2014 Bold"/>
            </a:endParaRPr>
          </a:p>
        </p:txBody>
      </p:sp>
      <p:sp>
        <p:nvSpPr>
          <p:cNvPr id="36" name="object 36"/>
          <p:cNvSpPr txBox="1"/>
          <p:nvPr/>
        </p:nvSpPr>
        <p:spPr>
          <a:xfrm>
            <a:off x="10054232" y="4262489"/>
            <a:ext cx="888365" cy="226695"/>
          </a:xfrm>
          <a:prstGeom prst="rect">
            <a:avLst/>
          </a:prstGeom>
        </p:spPr>
        <p:txBody>
          <a:bodyPr vert="horz" wrap="square" lIns="0" tIns="15240" rIns="0" bIns="0" rtlCol="0">
            <a:spAutoFit/>
          </a:bodyPr>
          <a:lstStyle/>
          <a:p>
            <a:pPr marL="12700">
              <a:lnSpc>
                <a:spcPct val="100000"/>
              </a:lnSpc>
              <a:spcBef>
                <a:spcPts val="120"/>
              </a:spcBef>
            </a:pPr>
            <a:r>
              <a:rPr sz="1300" b="1" spc="-10" dirty="0">
                <a:solidFill>
                  <a:srgbClr val="716A66"/>
                </a:solidFill>
                <a:latin typeface="DIN 2014 Bold"/>
                <a:cs typeface="DIN 2014 Bold"/>
              </a:rPr>
              <a:t>Government</a:t>
            </a:r>
            <a:endParaRPr sz="1300">
              <a:latin typeface="DIN 2014 Bold"/>
              <a:cs typeface="DIN 2014 Bold"/>
            </a:endParaRPr>
          </a:p>
        </p:txBody>
      </p:sp>
      <p:sp>
        <p:nvSpPr>
          <p:cNvPr id="37" name="object 37"/>
          <p:cNvSpPr txBox="1"/>
          <p:nvPr/>
        </p:nvSpPr>
        <p:spPr>
          <a:xfrm>
            <a:off x="6789107" y="5904020"/>
            <a:ext cx="749300" cy="226695"/>
          </a:xfrm>
          <a:prstGeom prst="rect">
            <a:avLst/>
          </a:prstGeom>
        </p:spPr>
        <p:txBody>
          <a:bodyPr vert="horz" wrap="square" lIns="0" tIns="15240" rIns="0" bIns="0" rtlCol="0">
            <a:spAutoFit/>
          </a:bodyPr>
          <a:lstStyle/>
          <a:p>
            <a:pPr marL="12700">
              <a:lnSpc>
                <a:spcPct val="100000"/>
              </a:lnSpc>
              <a:spcBef>
                <a:spcPts val="120"/>
              </a:spcBef>
            </a:pPr>
            <a:r>
              <a:rPr sz="1300" b="1" dirty="0">
                <a:solidFill>
                  <a:srgbClr val="716A66"/>
                </a:solidFill>
                <a:latin typeface="DIN 2014 Bold"/>
                <a:cs typeface="DIN 2014 Bold"/>
              </a:rPr>
              <a:t>Non-</a:t>
            </a:r>
            <a:r>
              <a:rPr sz="1300" b="1" spc="-10" dirty="0">
                <a:solidFill>
                  <a:srgbClr val="716A66"/>
                </a:solidFill>
                <a:latin typeface="DIN 2014 Bold"/>
                <a:cs typeface="DIN 2014 Bold"/>
              </a:rPr>
              <a:t>Profit</a:t>
            </a:r>
            <a:endParaRPr sz="1300">
              <a:latin typeface="DIN 2014 Bold"/>
              <a:cs typeface="DIN 2014 Bold"/>
            </a:endParaRPr>
          </a:p>
        </p:txBody>
      </p:sp>
      <p:sp>
        <p:nvSpPr>
          <p:cNvPr id="38" name="object 38"/>
          <p:cNvSpPr/>
          <p:nvPr/>
        </p:nvSpPr>
        <p:spPr>
          <a:xfrm>
            <a:off x="6388100" y="2904877"/>
            <a:ext cx="4915535" cy="0"/>
          </a:xfrm>
          <a:custGeom>
            <a:avLst/>
            <a:gdLst/>
            <a:ahLst/>
            <a:cxnLst/>
            <a:rect l="l" t="t" r="r" b="b"/>
            <a:pathLst>
              <a:path w="4915534">
                <a:moveTo>
                  <a:pt x="0" y="0"/>
                </a:moveTo>
                <a:lnTo>
                  <a:pt x="4915077" y="0"/>
                </a:lnTo>
              </a:path>
            </a:pathLst>
          </a:custGeom>
          <a:ln w="6350">
            <a:solidFill>
              <a:srgbClr val="ACA5A2"/>
            </a:solidFill>
          </a:ln>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pic>
        <p:nvPicPr>
          <p:cNvPr id="3" name="object 3"/>
          <p:cNvPicPr/>
          <p:nvPr/>
        </p:nvPicPr>
        <p:blipFill>
          <a:blip r:embed="rId2" cstate="print"/>
          <a:stretch>
            <a:fillRect/>
          </a:stretch>
        </p:blipFill>
        <p:spPr>
          <a:xfrm>
            <a:off x="5181600" y="1217277"/>
            <a:ext cx="2127794" cy="720608"/>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10" dirty="0"/>
              <a:t>C</a:t>
            </a:r>
            <a:r>
              <a:rPr lang="en-US" spc="-10" dirty="0"/>
              <a:t>ooperative</a:t>
            </a:r>
            <a:endParaRPr spc="-10" dirty="0"/>
          </a:p>
        </p:txBody>
      </p:sp>
      <p:sp>
        <p:nvSpPr>
          <p:cNvPr id="5" name="object 5"/>
          <p:cNvSpPr txBox="1"/>
          <p:nvPr/>
        </p:nvSpPr>
        <p:spPr>
          <a:xfrm>
            <a:off x="750823" y="2410981"/>
            <a:ext cx="10831577"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Contract:</a:t>
            </a:r>
            <a:r>
              <a:rPr sz="1000" b="1" spc="-15" dirty="0">
                <a:solidFill>
                  <a:srgbClr val="716A66"/>
                </a:solidFill>
                <a:latin typeface="DIN 2014 Bold"/>
                <a:cs typeface="DIN 2014 Bold"/>
              </a:rPr>
              <a:t> </a:t>
            </a:r>
            <a:r>
              <a:rPr sz="1000" b="1" dirty="0">
                <a:solidFill>
                  <a:srgbClr val="716A66"/>
                </a:solidFill>
                <a:latin typeface="DIN 2014 Bold"/>
                <a:cs typeface="DIN 2014 Bold"/>
              </a:rPr>
              <a:t>OMNIA</a:t>
            </a:r>
            <a:r>
              <a:rPr sz="1000" b="1" spc="-10" dirty="0">
                <a:solidFill>
                  <a:srgbClr val="716A66"/>
                </a:solidFill>
                <a:latin typeface="DIN 2014 Bold"/>
                <a:cs typeface="DIN 2014 Bold"/>
              </a:rPr>
              <a:t> </a:t>
            </a:r>
            <a:r>
              <a:rPr sz="1000" b="1" dirty="0">
                <a:solidFill>
                  <a:srgbClr val="716A66"/>
                </a:solidFill>
                <a:latin typeface="DIN 2014 Bold"/>
                <a:cs typeface="DIN 2014 Bold"/>
              </a:rPr>
              <a:t>Partners</a:t>
            </a:r>
            <a:r>
              <a:rPr sz="1000" b="1" spc="470" dirty="0">
                <a:solidFill>
                  <a:srgbClr val="716A66"/>
                </a:solidFill>
                <a:latin typeface="DIN 2014 Bold"/>
                <a:cs typeface="DIN 2014 Bold"/>
              </a:rPr>
              <a:t> </a:t>
            </a:r>
            <a:r>
              <a:rPr sz="1000" b="1" dirty="0">
                <a:solidFill>
                  <a:srgbClr val="716A66"/>
                </a:solidFill>
                <a:latin typeface="DIN 2014 Bold"/>
                <a:cs typeface="DIN 2014 Bold"/>
              </a:rPr>
              <a:t>|</a:t>
            </a:r>
            <a:r>
              <a:rPr sz="1000" b="1" spc="229"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0" dirty="0">
                <a:solidFill>
                  <a:srgbClr val="716A66"/>
                </a:solidFill>
                <a:latin typeface="DIN 2014 Bold"/>
                <a:cs typeface="DIN 2014 Bold"/>
              </a:rPr>
              <a:t> </a:t>
            </a:r>
            <a:r>
              <a:rPr sz="1000" b="1" dirty="0">
                <a:solidFill>
                  <a:srgbClr val="716A66"/>
                </a:solidFill>
                <a:latin typeface="DIN 2014 Bold"/>
                <a:cs typeface="DIN 2014 Bold"/>
              </a:rPr>
              <a:t>#:</a:t>
            </a:r>
            <a:r>
              <a:rPr sz="1000" b="1" spc="229" dirty="0">
                <a:solidFill>
                  <a:srgbClr val="716A66"/>
                </a:solidFill>
                <a:latin typeface="DIN 2014 Bold"/>
                <a:cs typeface="DIN 2014 Bold"/>
              </a:rPr>
              <a:t> </a:t>
            </a:r>
            <a:r>
              <a:rPr sz="1000" b="1" dirty="0">
                <a:solidFill>
                  <a:srgbClr val="716A66"/>
                </a:solidFill>
                <a:latin typeface="DIN 2014 Bold"/>
                <a:cs typeface="DIN 2014 Bold"/>
              </a:rPr>
              <a:t>R240107</a:t>
            </a:r>
            <a:r>
              <a:rPr sz="1000" b="1" spc="-10" dirty="0">
                <a:solidFill>
                  <a:srgbClr val="716A66"/>
                </a:solidFill>
                <a:latin typeface="DIN 2014 Bold"/>
                <a:cs typeface="DIN 2014 Bold"/>
              </a:rPr>
              <a:t> </a:t>
            </a:r>
            <a:r>
              <a:rPr sz="1000" b="1" dirty="0">
                <a:solidFill>
                  <a:srgbClr val="716A66"/>
                </a:solidFill>
                <a:latin typeface="DIN 2014 Bold"/>
                <a:cs typeface="DIN 2014 Bold"/>
              </a:rPr>
              <a:t>|</a:t>
            </a:r>
            <a:r>
              <a:rPr sz="1000" b="1" spc="229"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0" dirty="0">
                <a:solidFill>
                  <a:srgbClr val="716A66"/>
                </a:solidFill>
                <a:latin typeface="DIN 2014 Bold"/>
                <a:cs typeface="DIN 2014 Bold"/>
              </a:rPr>
              <a:t> Abbreviation: </a:t>
            </a:r>
            <a:r>
              <a:rPr sz="1000" b="1" dirty="0">
                <a:solidFill>
                  <a:srgbClr val="716A66"/>
                </a:solidFill>
                <a:latin typeface="DIN 2014 Bold"/>
                <a:cs typeface="DIN 2014 Bold"/>
              </a:rPr>
              <a:t>OMNIA</a:t>
            </a:r>
            <a:r>
              <a:rPr sz="1000" b="1" spc="229" dirty="0">
                <a:solidFill>
                  <a:srgbClr val="716A66"/>
                </a:solidFill>
                <a:latin typeface="DIN 2014 Bold"/>
                <a:cs typeface="DIN 2014 Bold"/>
              </a:rPr>
              <a:t> </a:t>
            </a:r>
            <a:r>
              <a:rPr sz="1000" b="1" dirty="0">
                <a:solidFill>
                  <a:srgbClr val="716A66"/>
                </a:solidFill>
                <a:latin typeface="DIN 2014 Bold"/>
                <a:cs typeface="DIN 2014 Bold"/>
              </a:rPr>
              <a:t>|</a:t>
            </a:r>
            <a:r>
              <a:rPr sz="1000" b="1" spc="225"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0" dirty="0">
                <a:solidFill>
                  <a:srgbClr val="716A66"/>
                </a:solidFill>
                <a:latin typeface="DIN 2014 Bold"/>
                <a:cs typeface="DIN 2014 Bold"/>
              </a:rPr>
              <a:t> </a:t>
            </a:r>
            <a:r>
              <a:rPr sz="1000" b="1" dirty="0">
                <a:solidFill>
                  <a:srgbClr val="716A66"/>
                </a:solidFill>
                <a:latin typeface="DIN 2014 Bold"/>
                <a:cs typeface="DIN 2014 Bold"/>
              </a:rPr>
              <a:t>Period:</a:t>
            </a:r>
            <a:r>
              <a:rPr sz="1000" b="1" spc="-10" dirty="0">
                <a:solidFill>
                  <a:srgbClr val="716A66"/>
                </a:solidFill>
                <a:latin typeface="DIN 2014 Bold"/>
                <a:cs typeface="DIN 2014 Bold"/>
              </a:rPr>
              <a:t> </a:t>
            </a:r>
            <a:r>
              <a:rPr sz="1000" b="1" dirty="0">
                <a:solidFill>
                  <a:srgbClr val="716A66"/>
                </a:solidFill>
                <a:latin typeface="DIN 2014 Bold"/>
                <a:cs typeface="DIN 2014 Bold"/>
              </a:rPr>
              <a:t>12/17/2024</a:t>
            </a:r>
            <a:r>
              <a:rPr sz="1000" b="1" spc="-10" dirty="0">
                <a:solidFill>
                  <a:srgbClr val="716A66"/>
                </a:solidFill>
                <a:latin typeface="DIN 2014 Bold"/>
                <a:cs typeface="DIN 2014 Bold"/>
              </a:rPr>
              <a:t> </a:t>
            </a:r>
            <a:r>
              <a:rPr sz="1000" b="1" dirty="0">
                <a:solidFill>
                  <a:srgbClr val="716A66"/>
                </a:solidFill>
                <a:latin typeface="DIN 2014 Bold"/>
                <a:cs typeface="DIN 2014 Bold"/>
              </a:rPr>
              <a:t>to</a:t>
            </a:r>
            <a:r>
              <a:rPr sz="1000" b="1" spc="-10" dirty="0">
                <a:solidFill>
                  <a:srgbClr val="716A66"/>
                </a:solidFill>
                <a:latin typeface="DIN 2014 Bold"/>
                <a:cs typeface="DIN 2014 Bold"/>
              </a:rPr>
              <a:t> 12/31/2027</a:t>
            </a:r>
            <a:r>
              <a:rPr lang="en-US" sz="1000" b="1" spc="-10" dirty="0">
                <a:solidFill>
                  <a:srgbClr val="716A66"/>
                </a:solidFill>
                <a:latin typeface="DIN 2014 Bold"/>
                <a:cs typeface="DIN 2014 Bold"/>
              </a:rPr>
              <a:t> (Eff: 2.3.2025) | Applicable Price List: Zone 1 (1.20.2025)</a:t>
            </a:r>
            <a:endParaRPr sz="1000" dirty="0">
              <a:latin typeface="DIN 2014 Bold"/>
              <a:cs typeface="DIN 2014 Bold"/>
            </a:endParaRPr>
          </a:p>
        </p:txBody>
      </p:sp>
      <p:graphicFrame>
        <p:nvGraphicFramePr>
          <p:cNvPr id="8" name="object 7">
            <a:extLst>
              <a:ext uri="{FF2B5EF4-FFF2-40B4-BE49-F238E27FC236}">
                <a16:creationId xmlns:a16="http://schemas.microsoft.com/office/drawing/2014/main" id="{C631024B-1B0D-17D8-7D7D-65DE8ACE6A11}"/>
              </a:ext>
            </a:extLst>
          </p:cNvPr>
          <p:cNvGraphicFramePr>
            <a:graphicFrameLocks noGrp="1"/>
          </p:cNvGraphicFramePr>
          <p:nvPr>
            <p:extLst>
              <p:ext uri="{D42A27DB-BD31-4B8C-83A1-F6EECF244321}">
                <p14:modId xmlns:p14="http://schemas.microsoft.com/office/powerpoint/2010/main" val="3711174200"/>
              </p:ext>
            </p:extLst>
          </p:nvPr>
        </p:nvGraphicFramePr>
        <p:xfrm>
          <a:off x="763523" y="2772196"/>
          <a:ext cx="10709909" cy="3143250"/>
        </p:xfrm>
        <a:graphic>
          <a:graphicData uri="http://schemas.openxmlformats.org/drawingml/2006/table">
            <a:tbl>
              <a:tblPr firstRow="1" bandRow="1">
                <a:tableStyleId>{2D5ABB26-0587-4C30-8999-92F81FD0307C}</a:tableStyleId>
              </a:tblPr>
              <a:tblGrid>
                <a:gridCol w="905510">
                  <a:extLst>
                    <a:ext uri="{9D8B030D-6E8A-4147-A177-3AD203B41FA5}">
                      <a16:colId xmlns:a16="http://schemas.microsoft.com/office/drawing/2014/main" val="20000"/>
                    </a:ext>
                  </a:extLst>
                </a:gridCol>
                <a:gridCol w="2451100">
                  <a:extLst>
                    <a:ext uri="{9D8B030D-6E8A-4147-A177-3AD203B41FA5}">
                      <a16:colId xmlns:a16="http://schemas.microsoft.com/office/drawing/2014/main" val="20001"/>
                    </a:ext>
                  </a:extLst>
                </a:gridCol>
                <a:gridCol w="2451100">
                  <a:extLst>
                    <a:ext uri="{9D8B030D-6E8A-4147-A177-3AD203B41FA5}">
                      <a16:colId xmlns:a16="http://schemas.microsoft.com/office/drawing/2014/main" val="20002"/>
                    </a:ext>
                  </a:extLst>
                </a:gridCol>
                <a:gridCol w="2451099">
                  <a:extLst>
                    <a:ext uri="{9D8B030D-6E8A-4147-A177-3AD203B41FA5}">
                      <a16:colId xmlns:a16="http://schemas.microsoft.com/office/drawing/2014/main" val="20003"/>
                    </a:ext>
                  </a:extLst>
                </a:gridCol>
                <a:gridCol w="2451100">
                  <a:extLst>
                    <a:ext uri="{9D8B030D-6E8A-4147-A177-3AD203B41FA5}">
                      <a16:colId xmlns:a16="http://schemas.microsoft.com/office/drawing/2014/main" val="20004"/>
                    </a:ext>
                  </a:extLst>
                </a:gridCol>
              </a:tblGrid>
              <a:tr h="285750">
                <a:tc>
                  <a:txBody>
                    <a:bodyPr/>
                    <a:lstStyle/>
                    <a:p>
                      <a:pPr>
                        <a:lnSpc>
                          <a:spcPct val="100000"/>
                        </a:lnSpc>
                      </a:pPr>
                      <a:endParaRPr sz="1100">
                        <a:latin typeface="Times New Roman"/>
                        <a:cs typeface="Times New Roman"/>
                      </a:endParaRPr>
                    </a:p>
                  </a:txBody>
                  <a:tcPr marL="0" marR="0" marT="0" marB="0">
                    <a:lnR w="12700">
                      <a:solidFill>
                        <a:srgbClr val="D7D3D1"/>
                      </a:solidFill>
                      <a:prstDash val="solid"/>
                    </a:lnR>
                    <a:lnB w="6350">
                      <a:solidFill>
                        <a:srgbClr val="E2E1E0"/>
                      </a:solidFill>
                      <a:prstDash val="solid"/>
                    </a:lnB>
                    <a:solidFill>
                      <a:srgbClr val="716A66"/>
                    </a:solidFill>
                  </a:tcPr>
                </a:tc>
                <a:tc>
                  <a:txBody>
                    <a:bodyPr/>
                    <a:lstStyle/>
                    <a:p>
                      <a:pPr marL="695960">
                        <a:lnSpc>
                          <a:spcPct val="100000"/>
                        </a:lnSpc>
                        <a:spcBef>
                          <a:spcPts val="560"/>
                        </a:spcBef>
                      </a:pPr>
                      <a:r>
                        <a:rPr sz="900" b="1" dirty="0">
                          <a:solidFill>
                            <a:srgbClr val="FFFFFF"/>
                          </a:solidFill>
                          <a:latin typeface="DIN 2014 Bold"/>
                          <a:cs typeface="DIN 2014 Bold"/>
                        </a:rPr>
                        <a:t>END USER </a:t>
                      </a:r>
                      <a:r>
                        <a:rPr sz="900" b="1" spc="-10" dirty="0">
                          <a:solidFill>
                            <a:srgbClr val="FFFFFF"/>
                          </a:solidFill>
                          <a:latin typeface="DIN 2014 Bold"/>
                          <a:cs typeface="DIN 2014 Bold"/>
                        </a:rPr>
                        <a:t>DISCOUNT</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560"/>
                        </a:spcBef>
                      </a:pPr>
                      <a:r>
                        <a:rPr sz="900" b="1" dirty="0">
                          <a:solidFill>
                            <a:srgbClr val="FFFFFF"/>
                          </a:solidFill>
                          <a:latin typeface="DIN 2014 Bold"/>
                          <a:cs typeface="DIN 2014 Bold"/>
                        </a:rPr>
                        <a:t>DEALER </a:t>
                      </a:r>
                      <a:r>
                        <a:rPr sz="900" b="1" spc="-10" dirty="0">
                          <a:solidFill>
                            <a:srgbClr val="FFFFFF"/>
                          </a:solidFill>
                          <a:latin typeface="DIN 2014 Bold"/>
                          <a:cs typeface="DIN 2014 Bold"/>
                        </a:rPr>
                        <a:t>DISCOUNT</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560"/>
                        </a:spcBef>
                      </a:pPr>
                      <a:r>
                        <a:rPr sz="900" b="1" dirty="0">
                          <a:solidFill>
                            <a:srgbClr val="FFFFFF"/>
                          </a:solidFill>
                          <a:latin typeface="DIN 2014 Bold"/>
                          <a:cs typeface="DIN 2014 Bold"/>
                        </a:rPr>
                        <a:t>DEALER </a:t>
                      </a:r>
                      <a:r>
                        <a:rPr sz="900" b="1" spc="-10" dirty="0">
                          <a:solidFill>
                            <a:srgbClr val="FFFFFF"/>
                          </a:solidFill>
                          <a:latin typeface="DIN 2014 Bold"/>
                          <a:cs typeface="DIN 2014 Bold"/>
                        </a:rPr>
                        <a:t>COMPENSATION</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marL="6350" algn="ctr">
                        <a:lnSpc>
                          <a:spcPct val="100000"/>
                        </a:lnSpc>
                        <a:spcBef>
                          <a:spcPts val="560"/>
                        </a:spcBef>
                      </a:pPr>
                      <a:r>
                        <a:rPr sz="900" b="1" dirty="0">
                          <a:solidFill>
                            <a:srgbClr val="FFFFFF"/>
                          </a:solidFill>
                          <a:latin typeface="DIN 2014 Bold"/>
                          <a:cs typeface="DIN 2014 Bold"/>
                        </a:rPr>
                        <a:t>REP </a:t>
                      </a:r>
                      <a:r>
                        <a:rPr sz="900" b="1" spc="-10" dirty="0">
                          <a:solidFill>
                            <a:srgbClr val="FFFFFF"/>
                          </a:solidFill>
                          <a:latin typeface="DIN 2014 Bold"/>
                          <a:cs typeface="DIN 2014 Bold"/>
                        </a:rPr>
                        <a:t>COMMISSION</a:t>
                      </a:r>
                      <a:endParaRPr sz="900">
                        <a:latin typeface="DIN 2014 Bold"/>
                        <a:cs typeface="DIN 2014 Bold"/>
                      </a:endParaRPr>
                    </a:p>
                  </a:txBody>
                  <a:tcPr marL="0" marR="0" marT="71120" marB="0">
                    <a:lnL w="12700">
                      <a:solidFill>
                        <a:srgbClr val="D7D3D1"/>
                      </a:solidFill>
                      <a:prstDash val="solid"/>
                    </a:lnL>
                    <a:lnB w="6350">
                      <a:solidFill>
                        <a:srgbClr val="E2E1E0"/>
                      </a:solidFill>
                      <a:prstDash val="solid"/>
                    </a:lnB>
                    <a:solidFill>
                      <a:srgbClr val="716A66"/>
                    </a:solidFill>
                  </a:tcPr>
                </a:tc>
                <a:extLst>
                  <a:ext uri="{0D108BD9-81ED-4DB2-BD59-A6C34878D82A}">
                    <a16:rowId xmlns:a16="http://schemas.microsoft.com/office/drawing/2014/main" val="10000"/>
                  </a:ext>
                </a:extLst>
              </a:tr>
              <a:tr h="952500">
                <a:tc rowSpan="3">
                  <a:txBody>
                    <a:bodyPr/>
                    <a:lstStyle/>
                    <a:p>
                      <a:pPr>
                        <a:lnSpc>
                          <a:spcPct val="100000"/>
                        </a:lnSpc>
                      </a:pPr>
                      <a:endParaRPr sz="1100">
                        <a:latin typeface="Times New Roman"/>
                        <a:cs typeface="Times New Roman"/>
                      </a:endParaRPr>
                    </a:p>
                    <a:p>
                      <a:pPr>
                        <a:lnSpc>
                          <a:spcPct val="100000"/>
                        </a:lnSpc>
                        <a:spcBef>
                          <a:spcPts val="545"/>
                        </a:spcBef>
                      </a:pPr>
                      <a:endParaRPr sz="1100">
                        <a:latin typeface="Times New Roman"/>
                        <a:cs typeface="Times New Roman"/>
                      </a:endParaRPr>
                    </a:p>
                    <a:p>
                      <a:pPr marL="399415">
                        <a:lnSpc>
                          <a:spcPct val="100000"/>
                        </a:lnSpc>
                        <a:spcBef>
                          <a:spcPts val="5"/>
                        </a:spcBef>
                      </a:pPr>
                      <a:r>
                        <a:rPr sz="1100" b="1" dirty="0">
                          <a:solidFill>
                            <a:srgbClr val="FFFFFF"/>
                          </a:solidFill>
                          <a:latin typeface="DIN 2014 Bold"/>
                          <a:cs typeface="DIN 2014 Bold"/>
                        </a:rPr>
                        <a:t>TIER</a:t>
                      </a:r>
                      <a:r>
                        <a:rPr sz="1100" b="1" spc="25" dirty="0">
                          <a:solidFill>
                            <a:srgbClr val="FFFFFF"/>
                          </a:solidFill>
                          <a:latin typeface="DIN 2014 Bold"/>
                          <a:cs typeface="DIN 2014 Bold"/>
                        </a:rPr>
                        <a:t> </a:t>
                      </a:r>
                      <a:r>
                        <a:rPr sz="1100" b="1" spc="-50" dirty="0">
                          <a:solidFill>
                            <a:srgbClr val="FFFFFF"/>
                          </a:solidFill>
                          <a:latin typeface="DIN 2014 Bold"/>
                          <a:cs typeface="DIN 2014 Bold"/>
                        </a:rPr>
                        <a:t>1</a:t>
                      </a:r>
                      <a:endParaRPr sz="1100">
                        <a:latin typeface="DIN 2014 Bold"/>
                        <a:cs typeface="DIN 2014 Bold"/>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120"/>
                        </a:spcBef>
                      </a:pPr>
                      <a:endParaRPr sz="1100">
                        <a:latin typeface="Times New Roman"/>
                        <a:cs typeface="Times New Roman"/>
                      </a:endParaRPr>
                    </a:p>
                    <a:p>
                      <a:pPr marL="399415">
                        <a:lnSpc>
                          <a:spcPct val="100000"/>
                        </a:lnSpc>
                      </a:pPr>
                      <a:r>
                        <a:rPr sz="1100" b="1" dirty="0">
                          <a:solidFill>
                            <a:srgbClr val="FFFFFF"/>
                          </a:solidFill>
                          <a:latin typeface="DIN 2014 Bold"/>
                          <a:cs typeface="DIN 2014 Bold"/>
                        </a:rPr>
                        <a:t>TIER</a:t>
                      </a:r>
                      <a:r>
                        <a:rPr sz="1100" b="1" spc="25" dirty="0">
                          <a:solidFill>
                            <a:srgbClr val="FFFFFF"/>
                          </a:solidFill>
                          <a:latin typeface="DIN 2014 Bold"/>
                          <a:cs typeface="DIN 2014 Bold"/>
                        </a:rPr>
                        <a:t> </a:t>
                      </a:r>
                      <a:r>
                        <a:rPr sz="1100" b="1" spc="-50" dirty="0">
                          <a:solidFill>
                            <a:srgbClr val="FFFFFF"/>
                          </a:solidFill>
                          <a:latin typeface="DIN 2014 Bold"/>
                          <a:cs typeface="DIN 2014 Bold"/>
                        </a:rPr>
                        <a:t>2</a:t>
                      </a:r>
                      <a:endParaRPr sz="1100">
                        <a:latin typeface="DIN 2014 Bold"/>
                        <a:cs typeface="DIN 2014 Bold"/>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pPr>
                      <a:endParaRPr sz="1100">
                        <a:latin typeface="Times New Roman"/>
                        <a:cs typeface="Times New Roman"/>
                      </a:endParaRPr>
                    </a:p>
                    <a:p>
                      <a:pPr>
                        <a:lnSpc>
                          <a:spcPct val="100000"/>
                        </a:lnSpc>
                        <a:spcBef>
                          <a:spcPts val="1120"/>
                        </a:spcBef>
                      </a:pPr>
                      <a:endParaRPr sz="1100">
                        <a:latin typeface="Times New Roman"/>
                        <a:cs typeface="Times New Roman"/>
                      </a:endParaRPr>
                    </a:p>
                    <a:p>
                      <a:pPr marL="399415">
                        <a:lnSpc>
                          <a:spcPct val="100000"/>
                        </a:lnSpc>
                      </a:pPr>
                      <a:r>
                        <a:rPr sz="1100" b="1" dirty="0">
                          <a:solidFill>
                            <a:srgbClr val="FFFFFF"/>
                          </a:solidFill>
                          <a:latin typeface="DIN 2014 Bold"/>
                          <a:cs typeface="DIN 2014 Bold"/>
                        </a:rPr>
                        <a:t>TIER</a:t>
                      </a:r>
                      <a:r>
                        <a:rPr sz="1100" b="1" spc="25" dirty="0">
                          <a:solidFill>
                            <a:srgbClr val="FFFFFF"/>
                          </a:solidFill>
                          <a:latin typeface="DIN 2014 Bold"/>
                          <a:cs typeface="DIN 2014 Bold"/>
                        </a:rPr>
                        <a:t> </a:t>
                      </a:r>
                      <a:r>
                        <a:rPr sz="1100" b="1" spc="-50" dirty="0">
                          <a:solidFill>
                            <a:srgbClr val="FFFFFF"/>
                          </a:solidFill>
                          <a:latin typeface="DIN 2014 Bold"/>
                          <a:cs typeface="DIN 2014 Bold"/>
                        </a:rPr>
                        <a:t>3</a:t>
                      </a:r>
                      <a:endParaRPr sz="1100">
                        <a:latin typeface="DIN 2014 Bold"/>
                        <a:cs typeface="DIN 2014 Bold"/>
                      </a:endParaRPr>
                    </a:p>
                  </a:txBody>
                  <a:tcPr marL="0" marR="0" marT="0" marB="0">
                    <a:lnR w="12700">
                      <a:solidFill>
                        <a:srgbClr val="D7D3D1"/>
                      </a:solidFill>
                      <a:prstDash val="solid"/>
                    </a:lnR>
                    <a:lnT w="6350">
                      <a:solidFill>
                        <a:srgbClr val="E2E1E0"/>
                      </a:solidFill>
                      <a:prstDash val="solid"/>
                    </a:lnT>
                    <a:lnB w="6350">
                      <a:solidFill>
                        <a:srgbClr val="ACA5A2"/>
                      </a:solidFill>
                      <a:prstDash val="solid"/>
                    </a:lnB>
                    <a:solidFill>
                      <a:srgbClr val="716A66"/>
                    </a:solidFill>
                  </a:tcPr>
                </a:tc>
                <a:tc>
                  <a:txBody>
                    <a:bodyPr/>
                    <a:lstStyle/>
                    <a:p>
                      <a:pPr>
                        <a:lnSpc>
                          <a:spcPct val="100000"/>
                        </a:lnSpc>
                        <a:spcBef>
                          <a:spcPts val="1145"/>
                        </a:spcBef>
                      </a:pPr>
                      <a:endParaRPr sz="1200">
                        <a:latin typeface="Times New Roman"/>
                        <a:cs typeface="Times New Roman"/>
                      </a:endParaRPr>
                    </a:p>
                    <a:p>
                      <a:pPr marL="673735" marR="277495" indent="-388620">
                        <a:lnSpc>
                          <a:spcPts val="1300"/>
                        </a:lnSpc>
                      </a:pPr>
                      <a:r>
                        <a:rPr sz="1200" b="1" dirty="0">
                          <a:solidFill>
                            <a:srgbClr val="716A66"/>
                          </a:solidFill>
                          <a:latin typeface="DIN 2014 Bold"/>
                          <a:cs typeface="DIN 2014 Bold"/>
                        </a:rPr>
                        <a:t>54%</a:t>
                      </a:r>
                      <a:r>
                        <a:rPr sz="1200" b="1" spc="-20" dirty="0">
                          <a:solidFill>
                            <a:srgbClr val="716A66"/>
                          </a:solidFill>
                          <a:latin typeface="DIN 2014 Bold"/>
                          <a:cs typeface="DIN 2014 Bold"/>
                        </a:rPr>
                        <a:t> </a:t>
                      </a:r>
                      <a:r>
                        <a:rPr sz="1200" b="1" dirty="0">
                          <a:solidFill>
                            <a:srgbClr val="716A66"/>
                          </a:solidFill>
                          <a:latin typeface="DIN 2014 Bold"/>
                          <a:cs typeface="DIN 2014 Bold"/>
                        </a:rPr>
                        <a:t>off</a:t>
                      </a:r>
                      <a:r>
                        <a:rPr sz="1200" b="1" spc="-15" dirty="0">
                          <a:solidFill>
                            <a:srgbClr val="716A66"/>
                          </a:solidFill>
                          <a:latin typeface="DIN 2014 Bold"/>
                          <a:cs typeface="DIN 2014 Bold"/>
                        </a:rPr>
                        <a:t> </a:t>
                      </a:r>
                      <a:r>
                        <a:rPr sz="1200" b="1" dirty="0">
                          <a:solidFill>
                            <a:srgbClr val="716A66"/>
                          </a:solidFill>
                          <a:latin typeface="DIN 2014 Bold"/>
                          <a:cs typeface="DIN 2014 Bold"/>
                        </a:rPr>
                        <a:t>list</a:t>
                      </a:r>
                      <a:r>
                        <a:rPr sz="1200" b="1" spc="-15" dirty="0">
                          <a:solidFill>
                            <a:srgbClr val="716A66"/>
                          </a:solidFill>
                          <a:latin typeface="DIN 2014 Bold"/>
                          <a:cs typeface="DIN 2014 Bold"/>
                        </a:rPr>
                        <a:t> </a:t>
                      </a:r>
                      <a:r>
                        <a:rPr sz="1200" b="1" dirty="0">
                          <a:solidFill>
                            <a:srgbClr val="716A66"/>
                          </a:solidFill>
                          <a:latin typeface="DIN 2014 Bold"/>
                          <a:cs typeface="DIN 2014 Bold"/>
                        </a:rPr>
                        <a:t>for</a:t>
                      </a:r>
                      <a:r>
                        <a:rPr sz="1200" b="1" spc="-15" dirty="0">
                          <a:solidFill>
                            <a:srgbClr val="716A66"/>
                          </a:solidFill>
                          <a:latin typeface="DIN 2014 Bold"/>
                          <a:cs typeface="DIN 2014 Bold"/>
                        </a:rPr>
                        <a:t> </a:t>
                      </a:r>
                      <a:r>
                        <a:rPr sz="1200" b="1" dirty="0">
                          <a:solidFill>
                            <a:srgbClr val="716A66"/>
                          </a:solidFill>
                          <a:latin typeface="DIN 2014 Bold"/>
                          <a:cs typeface="DIN 2014 Bold"/>
                        </a:rPr>
                        <a:t>Dock</a:t>
                      </a:r>
                      <a:r>
                        <a:rPr sz="1200" b="1" spc="-15" dirty="0">
                          <a:solidFill>
                            <a:srgbClr val="716A66"/>
                          </a:solidFill>
                          <a:latin typeface="DIN 2014 Bold"/>
                          <a:cs typeface="DIN 2014 Bold"/>
                        </a:rPr>
                        <a:t> </a:t>
                      </a:r>
                      <a:r>
                        <a:rPr sz="1200" b="1" spc="-10" dirty="0">
                          <a:solidFill>
                            <a:srgbClr val="716A66"/>
                          </a:solidFill>
                          <a:latin typeface="DIN 2014 Bold"/>
                          <a:cs typeface="DIN 2014 Bold"/>
                        </a:rPr>
                        <a:t>Delivery </a:t>
                      </a:r>
                      <a:r>
                        <a:rPr sz="1200" b="1" dirty="0">
                          <a:solidFill>
                            <a:srgbClr val="716A66"/>
                          </a:solidFill>
                          <a:latin typeface="DIN 2014 Bold"/>
                          <a:cs typeface="DIN 2014 Bold"/>
                        </a:rPr>
                        <a:t>(direct</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shipment)</a:t>
                      </a:r>
                      <a:endParaRPr sz="1200">
                        <a:latin typeface="DIN 2014 Bold"/>
                        <a:cs typeface="DIN 2014 Bold"/>
                      </a:endParaRPr>
                    </a:p>
                  </a:txBody>
                  <a:tcPr marL="0" marR="0" marT="145415"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spc="-10" dirty="0">
                          <a:solidFill>
                            <a:srgbClr val="716A66"/>
                          </a:solidFill>
                          <a:latin typeface="DIN 2014 Bold"/>
                          <a:cs typeface="DIN 2014 Bold"/>
                        </a:rPr>
                        <a:t>50/20/2.5</a:t>
                      </a:r>
                      <a:r>
                        <a:rPr lang="en-US" sz="1200" b="1" spc="-10" dirty="0">
                          <a:solidFill>
                            <a:srgbClr val="716A66"/>
                          </a:solidFill>
                          <a:latin typeface="DIN 2014 Bold"/>
                          <a:cs typeface="DIN 2014 Bold"/>
                        </a:rPr>
                        <a:t> (60.9%)</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dirty="0">
                          <a:solidFill>
                            <a:srgbClr val="716A66"/>
                          </a:solidFill>
                          <a:latin typeface="DIN 2014 Bold"/>
                          <a:cs typeface="DIN 2014 Bold"/>
                        </a:rPr>
                        <a:t>15%</a:t>
                      </a:r>
                      <a:r>
                        <a:rPr sz="1200" b="1" spc="-25" dirty="0">
                          <a:solidFill>
                            <a:srgbClr val="716A66"/>
                          </a:solidFill>
                          <a:latin typeface="DIN 2014 Bold"/>
                          <a:cs typeface="DIN 2014 Bold"/>
                        </a:rPr>
                        <a:t> </a:t>
                      </a:r>
                      <a:r>
                        <a:rPr sz="1200" b="1" dirty="0">
                          <a:solidFill>
                            <a:srgbClr val="716A66"/>
                          </a:solidFill>
                          <a:latin typeface="DIN 2014 Bold"/>
                          <a:cs typeface="DIN 2014 Bold"/>
                        </a:rPr>
                        <a:t>Dock</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Delivery</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lnT w="6350">
                      <a:solidFill>
                        <a:srgbClr val="E2E1E0"/>
                      </a:solidFill>
                      <a:prstDash val="solid"/>
                    </a:lnT>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4.6%</a:t>
                      </a:r>
                      <a:r>
                        <a:rPr sz="1200" b="1" spc="-15" dirty="0">
                          <a:solidFill>
                            <a:srgbClr val="716A66"/>
                          </a:solidFill>
                          <a:latin typeface="DIN 2014 Bold"/>
                          <a:cs typeface="DIN 2014 Bold"/>
                        </a:rPr>
                        <a:t> </a:t>
                      </a:r>
                      <a:r>
                        <a:rPr sz="1200" b="1" dirty="0">
                          <a:solidFill>
                            <a:srgbClr val="716A66"/>
                          </a:solidFill>
                          <a:latin typeface="DIN 2014 Bold"/>
                          <a:cs typeface="DIN 2014 Bold"/>
                        </a:rPr>
                        <a:t>of</a:t>
                      </a:r>
                      <a:r>
                        <a:rPr sz="1200" b="1" spc="-15" dirty="0">
                          <a:solidFill>
                            <a:srgbClr val="716A66"/>
                          </a:solidFill>
                          <a:latin typeface="DIN 2014 Bold"/>
                          <a:cs typeface="DIN 2014 Bold"/>
                        </a:rPr>
                        <a:t> </a:t>
                      </a:r>
                      <a:r>
                        <a:rPr sz="1200" b="1" dirty="0">
                          <a:solidFill>
                            <a:srgbClr val="716A66"/>
                          </a:solidFill>
                          <a:latin typeface="DIN 2014 Bold"/>
                          <a:cs typeface="DIN 2014 Bold"/>
                        </a:rPr>
                        <a:t>Dealer</a:t>
                      </a:r>
                      <a:r>
                        <a:rPr sz="1200" b="1" spc="-15" dirty="0">
                          <a:solidFill>
                            <a:srgbClr val="716A66"/>
                          </a:solidFill>
                          <a:latin typeface="DIN 2014 Bold"/>
                          <a:cs typeface="DIN 2014 Bold"/>
                        </a:rPr>
                        <a:t> </a:t>
                      </a:r>
                      <a:r>
                        <a:rPr lang="en-US" sz="1200" b="1" spc="-25" dirty="0">
                          <a:solidFill>
                            <a:srgbClr val="716A66"/>
                          </a:solidFill>
                          <a:latin typeface="DIN 2014 Bold"/>
                          <a:cs typeface="DIN 2014 Bold"/>
                        </a:rPr>
                        <a:t>N</a:t>
                      </a:r>
                      <a:r>
                        <a:rPr sz="1200" b="1" spc="-25" dirty="0">
                          <a:solidFill>
                            <a:srgbClr val="716A66"/>
                          </a:solidFill>
                          <a:latin typeface="DIN 2014 Bold"/>
                          <a:cs typeface="DIN 2014 Bold"/>
                        </a:rPr>
                        <a:t>et</a:t>
                      </a:r>
                      <a:endParaRPr sz="1200" dirty="0">
                        <a:latin typeface="DIN 2014 Bold"/>
                        <a:cs typeface="DIN 2014 Bold"/>
                      </a:endParaRPr>
                    </a:p>
                  </a:txBody>
                  <a:tcPr marL="0" marR="0" marT="0" marB="0">
                    <a:lnL w="12700">
                      <a:solidFill>
                        <a:srgbClr val="D7D3D1"/>
                      </a:solidFill>
                      <a:prstDash val="solid"/>
                    </a:lnL>
                    <a:lnT w="6350">
                      <a:solidFill>
                        <a:srgbClr val="E2E1E0"/>
                      </a:solidFill>
                      <a:prstDash val="solid"/>
                    </a:lnT>
                  </a:tcPr>
                </a:tc>
                <a:extLst>
                  <a:ext uri="{0D108BD9-81ED-4DB2-BD59-A6C34878D82A}">
                    <a16:rowId xmlns:a16="http://schemas.microsoft.com/office/drawing/2014/main" val="10001"/>
                  </a:ext>
                </a:extLst>
              </a:tr>
              <a:tr h="952500">
                <a:tc vMerge="1">
                  <a:txBody>
                    <a:bodyPr/>
                    <a:lstStyle/>
                    <a:p>
                      <a:endParaRPr/>
                    </a:p>
                  </a:txBody>
                  <a:tcPr marL="0" marR="0" marT="0" marB="0">
                    <a:lnR w="12700">
                      <a:solidFill>
                        <a:srgbClr val="D7D3D1"/>
                      </a:solidFill>
                      <a:prstDash val="solid"/>
                    </a:lnR>
                    <a:lnT w="6350">
                      <a:solidFill>
                        <a:srgbClr val="E2E1E0"/>
                      </a:solidFill>
                      <a:prstDash val="solid"/>
                    </a:lnT>
                    <a:lnB w="6350">
                      <a:solidFill>
                        <a:srgbClr val="ACA5A2"/>
                      </a:solidFill>
                      <a:prstDash val="solid"/>
                    </a:lnB>
                    <a:solidFill>
                      <a:srgbClr val="716A66"/>
                    </a:solidFill>
                  </a:tcPr>
                </a:tc>
                <a:tc>
                  <a:txBody>
                    <a:bodyPr/>
                    <a:lstStyle/>
                    <a:p>
                      <a:pPr>
                        <a:lnSpc>
                          <a:spcPct val="100000"/>
                        </a:lnSpc>
                        <a:spcBef>
                          <a:spcPts val="1145"/>
                        </a:spcBef>
                      </a:pPr>
                      <a:endParaRPr sz="1200">
                        <a:latin typeface="Times New Roman"/>
                        <a:cs typeface="Times New Roman"/>
                      </a:endParaRPr>
                    </a:p>
                    <a:p>
                      <a:pPr marL="565785" marR="241300" indent="-316865">
                        <a:lnSpc>
                          <a:spcPts val="1300"/>
                        </a:lnSpc>
                      </a:pPr>
                      <a:r>
                        <a:rPr sz="1200" b="1" dirty="0">
                          <a:solidFill>
                            <a:srgbClr val="716A66"/>
                          </a:solidFill>
                          <a:latin typeface="DIN 2014 Bold"/>
                          <a:cs typeface="DIN 2014 Bold"/>
                        </a:rPr>
                        <a:t>53%</a:t>
                      </a:r>
                      <a:r>
                        <a:rPr sz="1200" b="1" spc="-20" dirty="0">
                          <a:solidFill>
                            <a:srgbClr val="716A66"/>
                          </a:solidFill>
                          <a:latin typeface="DIN 2014 Bold"/>
                          <a:cs typeface="DIN 2014 Bold"/>
                        </a:rPr>
                        <a:t> </a:t>
                      </a:r>
                      <a:r>
                        <a:rPr sz="1200" b="1" dirty="0">
                          <a:solidFill>
                            <a:srgbClr val="716A66"/>
                          </a:solidFill>
                          <a:latin typeface="DIN 2014 Bold"/>
                          <a:cs typeface="DIN 2014 Bold"/>
                        </a:rPr>
                        <a:t>off</a:t>
                      </a:r>
                      <a:r>
                        <a:rPr sz="1200" b="1" spc="-15" dirty="0">
                          <a:solidFill>
                            <a:srgbClr val="716A66"/>
                          </a:solidFill>
                          <a:latin typeface="DIN 2014 Bold"/>
                          <a:cs typeface="DIN 2014 Bold"/>
                        </a:rPr>
                        <a:t> </a:t>
                      </a:r>
                      <a:r>
                        <a:rPr sz="1200" b="1" dirty="0">
                          <a:solidFill>
                            <a:srgbClr val="716A66"/>
                          </a:solidFill>
                          <a:latin typeface="DIN 2014 Bold"/>
                          <a:cs typeface="DIN 2014 Bold"/>
                        </a:rPr>
                        <a:t>list</a:t>
                      </a:r>
                      <a:r>
                        <a:rPr sz="1200" b="1" spc="-15" dirty="0">
                          <a:solidFill>
                            <a:srgbClr val="716A66"/>
                          </a:solidFill>
                          <a:latin typeface="DIN 2014 Bold"/>
                          <a:cs typeface="DIN 2014 Bold"/>
                        </a:rPr>
                        <a:t> </a:t>
                      </a:r>
                      <a:r>
                        <a:rPr sz="1200" b="1" dirty="0">
                          <a:solidFill>
                            <a:srgbClr val="716A66"/>
                          </a:solidFill>
                          <a:latin typeface="DIN 2014 Bold"/>
                          <a:cs typeface="DIN 2014 Bold"/>
                        </a:rPr>
                        <a:t>for</a:t>
                      </a:r>
                      <a:r>
                        <a:rPr sz="1200" b="1" spc="-20" dirty="0">
                          <a:solidFill>
                            <a:srgbClr val="716A66"/>
                          </a:solidFill>
                          <a:latin typeface="DIN 2014 Bold"/>
                          <a:cs typeface="DIN 2014 Bold"/>
                        </a:rPr>
                        <a:t> </a:t>
                      </a:r>
                      <a:r>
                        <a:rPr sz="1200" b="1" dirty="0">
                          <a:solidFill>
                            <a:srgbClr val="716A66"/>
                          </a:solidFill>
                          <a:latin typeface="DIN 2014 Bold"/>
                          <a:cs typeface="DIN 2014 Bold"/>
                        </a:rPr>
                        <a:t>Inside</a:t>
                      </a:r>
                      <a:r>
                        <a:rPr sz="1200" b="1" spc="-15" dirty="0">
                          <a:solidFill>
                            <a:srgbClr val="716A66"/>
                          </a:solidFill>
                          <a:latin typeface="DIN 2014 Bold"/>
                          <a:cs typeface="DIN 2014 Bold"/>
                        </a:rPr>
                        <a:t> </a:t>
                      </a:r>
                      <a:r>
                        <a:rPr sz="1200" b="1" spc="-10" dirty="0">
                          <a:solidFill>
                            <a:srgbClr val="716A66"/>
                          </a:solidFill>
                          <a:latin typeface="DIN 2014 Bold"/>
                          <a:cs typeface="DIN 2014 Bold"/>
                        </a:rPr>
                        <a:t>Delivery </a:t>
                      </a:r>
                      <a:r>
                        <a:rPr sz="1200" b="1" dirty="0">
                          <a:solidFill>
                            <a:srgbClr val="716A66"/>
                          </a:solidFill>
                          <a:latin typeface="DIN 2014 Bold"/>
                          <a:cs typeface="DIN 2014 Bold"/>
                        </a:rPr>
                        <a:t>(by</a:t>
                      </a:r>
                      <a:r>
                        <a:rPr sz="1200" b="1" spc="-40" dirty="0">
                          <a:solidFill>
                            <a:srgbClr val="716A66"/>
                          </a:solidFill>
                          <a:latin typeface="DIN 2014 Bold"/>
                          <a:cs typeface="DIN 2014 Bold"/>
                        </a:rPr>
                        <a:t> </a:t>
                      </a:r>
                      <a:r>
                        <a:rPr sz="1200" b="1" dirty="0">
                          <a:solidFill>
                            <a:srgbClr val="716A66"/>
                          </a:solidFill>
                          <a:latin typeface="DIN 2014 Bold"/>
                          <a:cs typeface="DIN 2014 Bold"/>
                        </a:rPr>
                        <a:t>servicing</a:t>
                      </a:r>
                      <a:r>
                        <a:rPr sz="1200" b="1" spc="-35" dirty="0">
                          <a:solidFill>
                            <a:srgbClr val="716A66"/>
                          </a:solidFill>
                          <a:latin typeface="DIN 2014 Bold"/>
                          <a:cs typeface="DIN 2014 Bold"/>
                        </a:rPr>
                        <a:t> </a:t>
                      </a:r>
                      <a:r>
                        <a:rPr sz="1200" b="1" spc="-10" dirty="0">
                          <a:solidFill>
                            <a:srgbClr val="716A66"/>
                          </a:solidFill>
                          <a:latin typeface="DIN 2014 Bold"/>
                          <a:cs typeface="DIN 2014 Bold"/>
                        </a:rPr>
                        <a:t>dealer)</a:t>
                      </a:r>
                      <a:endParaRPr sz="1200">
                        <a:latin typeface="DIN 2014 Bold"/>
                        <a:cs typeface="DIN 2014 Bold"/>
                      </a:endParaRPr>
                    </a:p>
                  </a:txBody>
                  <a:tcPr marL="0" marR="0" marT="145415" marB="0">
                    <a:lnL w="12700">
                      <a:solidFill>
                        <a:srgbClr val="D7D3D1"/>
                      </a:solidFill>
                      <a:prstDash val="solid"/>
                    </a:lnL>
                    <a:lnR w="12700">
                      <a:solidFill>
                        <a:srgbClr val="D7D3D1"/>
                      </a:solidFill>
                      <a:prstDash val="solid"/>
                    </a:lnR>
                    <a:solidFill>
                      <a:srgbClr val="FFFFFF"/>
                    </a:solidFill>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spc="-10" dirty="0">
                          <a:solidFill>
                            <a:srgbClr val="716A66"/>
                          </a:solidFill>
                          <a:latin typeface="DIN 2014 Bold"/>
                          <a:cs typeface="DIN 2014 Bold"/>
                        </a:rPr>
                        <a:t>50/20/2.475</a:t>
                      </a:r>
                      <a:r>
                        <a:rPr lang="en-US" sz="1200" b="1" spc="-10" dirty="0">
                          <a:solidFill>
                            <a:srgbClr val="716A66"/>
                          </a:solidFill>
                          <a:latin typeface="DIN 2014 Bold"/>
                          <a:cs typeface="DIN 2014 Bold"/>
                        </a:rPr>
                        <a:t> (61%)</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solidFill>
                      <a:srgbClr val="FFFFFF"/>
                    </a:solidFill>
                  </a:tcPr>
                </a:tc>
                <a:tc>
                  <a:txBody>
                    <a:bodyPr/>
                    <a:lstStyle/>
                    <a:p>
                      <a:pPr>
                        <a:lnSpc>
                          <a:spcPct val="100000"/>
                        </a:lnSpc>
                      </a:pPr>
                      <a:endParaRPr sz="1200">
                        <a:latin typeface="Times New Roman"/>
                        <a:cs typeface="Times New Roman"/>
                      </a:endParaRPr>
                    </a:p>
                    <a:p>
                      <a:pPr>
                        <a:lnSpc>
                          <a:spcPct val="100000"/>
                        </a:lnSpc>
                        <a:spcBef>
                          <a:spcPts val="254"/>
                        </a:spcBef>
                      </a:pPr>
                      <a:endParaRPr sz="1200">
                        <a:latin typeface="Times New Roman"/>
                        <a:cs typeface="Times New Roman"/>
                      </a:endParaRPr>
                    </a:p>
                    <a:p>
                      <a:pPr algn="ctr">
                        <a:lnSpc>
                          <a:spcPct val="100000"/>
                        </a:lnSpc>
                      </a:pPr>
                      <a:r>
                        <a:rPr sz="1200" b="1" dirty="0">
                          <a:solidFill>
                            <a:srgbClr val="716A66"/>
                          </a:solidFill>
                          <a:latin typeface="DIN 2014 Bold"/>
                          <a:cs typeface="DIN 2014 Bold"/>
                        </a:rPr>
                        <a:t>17%</a:t>
                      </a:r>
                      <a:r>
                        <a:rPr sz="1200" b="1" spc="-30" dirty="0">
                          <a:solidFill>
                            <a:srgbClr val="716A66"/>
                          </a:solidFill>
                          <a:latin typeface="DIN 2014 Bold"/>
                          <a:cs typeface="DIN 2014 Bold"/>
                        </a:rPr>
                        <a:t> </a:t>
                      </a:r>
                      <a:r>
                        <a:rPr sz="1200" b="1" dirty="0">
                          <a:solidFill>
                            <a:srgbClr val="716A66"/>
                          </a:solidFill>
                          <a:latin typeface="DIN 2014 Bold"/>
                          <a:cs typeface="DIN 2014 Bold"/>
                        </a:rPr>
                        <a:t>Inside</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Delivery</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solidFill>
                      <a:srgbClr val="FFFFFF"/>
                    </a:solidFill>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4.6%</a:t>
                      </a:r>
                      <a:r>
                        <a:rPr sz="1200" b="1" spc="-15" dirty="0">
                          <a:solidFill>
                            <a:srgbClr val="716A66"/>
                          </a:solidFill>
                          <a:latin typeface="DIN 2014 Bold"/>
                          <a:cs typeface="DIN 2014 Bold"/>
                        </a:rPr>
                        <a:t> </a:t>
                      </a:r>
                      <a:r>
                        <a:rPr sz="1200" b="1" dirty="0">
                          <a:solidFill>
                            <a:srgbClr val="716A66"/>
                          </a:solidFill>
                          <a:latin typeface="DIN 2014 Bold"/>
                          <a:cs typeface="DIN 2014 Bold"/>
                        </a:rPr>
                        <a:t>of</a:t>
                      </a:r>
                      <a:r>
                        <a:rPr sz="1200" b="1" spc="-15" dirty="0">
                          <a:solidFill>
                            <a:srgbClr val="716A66"/>
                          </a:solidFill>
                          <a:latin typeface="DIN 2014 Bold"/>
                          <a:cs typeface="DIN 2014 Bold"/>
                        </a:rPr>
                        <a:t> </a:t>
                      </a:r>
                      <a:r>
                        <a:rPr sz="1200" b="1" dirty="0">
                          <a:solidFill>
                            <a:srgbClr val="716A66"/>
                          </a:solidFill>
                          <a:latin typeface="DIN 2014 Bold"/>
                          <a:cs typeface="DIN 2014 Bold"/>
                        </a:rPr>
                        <a:t>Dealer</a:t>
                      </a:r>
                      <a:r>
                        <a:rPr sz="1200" b="1" spc="-15" dirty="0">
                          <a:solidFill>
                            <a:srgbClr val="716A66"/>
                          </a:solidFill>
                          <a:latin typeface="DIN 2014 Bold"/>
                          <a:cs typeface="DIN 2014 Bold"/>
                        </a:rPr>
                        <a:t> </a:t>
                      </a:r>
                      <a:r>
                        <a:rPr lang="en-US" sz="1200" b="1" spc="-25" dirty="0">
                          <a:solidFill>
                            <a:srgbClr val="716A66"/>
                          </a:solidFill>
                          <a:latin typeface="DIN 2014 Bold"/>
                          <a:cs typeface="DIN 2014 Bold"/>
                        </a:rPr>
                        <a:t>N</a:t>
                      </a:r>
                      <a:r>
                        <a:rPr sz="1200" b="1" spc="-25" dirty="0">
                          <a:solidFill>
                            <a:srgbClr val="716A66"/>
                          </a:solidFill>
                          <a:latin typeface="DIN 2014 Bold"/>
                          <a:cs typeface="DIN 2014 Bold"/>
                        </a:rPr>
                        <a:t>et</a:t>
                      </a:r>
                      <a:endParaRPr sz="1200" dirty="0">
                        <a:latin typeface="DIN 2014 Bold"/>
                        <a:cs typeface="DIN 2014 Bold"/>
                      </a:endParaRPr>
                    </a:p>
                  </a:txBody>
                  <a:tcPr marL="0" marR="0" marT="0" marB="0">
                    <a:lnL w="12700">
                      <a:solidFill>
                        <a:srgbClr val="D7D3D1"/>
                      </a:solidFill>
                      <a:prstDash val="solid"/>
                    </a:lnL>
                    <a:solidFill>
                      <a:srgbClr val="FFFFFF"/>
                    </a:solidFill>
                  </a:tcPr>
                </a:tc>
                <a:extLst>
                  <a:ext uri="{0D108BD9-81ED-4DB2-BD59-A6C34878D82A}">
                    <a16:rowId xmlns:a16="http://schemas.microsoft.com/office/drawing/2014/main" val="10002"/>
                  </a:ext>
                </a:extLst>
              </a:tr>
              <a:tr h="952500">
                <a:tc vMerge="1">
                  <a:txBody>
                    <a:bodyPr/>
                    <a:lstStyle/>
                    <a:p>
                      <a:endParaRPr/>
                    </a:p>
                  </a:txBody>
                  <a:tcPr marL="0" marR="0" marT="0" marB="0">
                    <a:lnR w="12700">
                      <a:solidFill>
                        <a:srgbClr val="D7D3D1"/>
                      </a:solidFill>
                      <a:prstDash val="solid"/>
                    </a:lnR>
                    <a:lnT w="6350">
                      <a:solidFill>
                        <a:srgbClr val="E2E1E0"/>
                      </a:solidFill>
                      <a:prstDash val="solid"/>
                    </a:lnT>
                    <a:lnB w="6350">
                      <a:solidFill>
                        <a:srgbClr val="ACA5A2"/>
                      </a:solidFill>
                      <a:prstDash val="solid"/>
                    </a:lnB>
                    <a:solidFill>
                      <a:srgbClr val="716A66"/>
                    </a:solidFill>
                  </a:tcPr>
                </a:tc>
                <a:tc>
                  <a:txBody>
                    <a:bodyPr/>
                    <a:lstStyle/>
                    <a:p>
                      <a:pPr>
                        <a:lnSpc>
                          <a:spcPct val="100000"/>
                        </a:lnSpc>
                        <a:spcBef>
                          <a:spcPts val="1145"/>
                        </a:spcBef>
                      </a:pPr>
                      <a:endParaRPr sz="1200" dirty="0">
                        <a:latin typeface="Times New Roman"/>
                        <a:cs typeface="Times New Roman"/>
                      </a:endParaRPr>
                    </a:p>
                    <a:p>
                      <a:pPr marL="548640" marR="540385" indent="200660">
                        <a:lnSpc>
                          <a:spcPts val="1300"/>
                        </a:lnSpc>
                      </a:pPr>
                      <a:r>
                        <a:rPr sz="1200" b="1" dirty="0">
                          <a:solidFill>
                            <a:srgbClr val="716A66"/>
                          </a:solidFill>
                          <a:latin typeface="DIN 2014 Bold"/>
                          <a:cs typeface="DIN 2014 Bold"/>
                        </a:rPr>
                        <a:t>52%</a:t>
                      </a:r>
                      <a:r>
                        <a:rPr sz="1200" b="1" spc="-20" dirty="0">
                          <a:solidFill>
                            <a:srgbClr val="716A66"/>
                          </a:solidFill>
                          <a:latin typeface="DIN 2014 Bold"/>
                          <a:cs typeface="DIN 2014 Bold"/>
                        </a:rPr>
                        <a:t> </a:t>
                      </a:r>
                      <a:r>
                        <a:rPr sz="1200" b="1" dirty="0">
                          <a:solidFill>
                            <a:srgbClr val="716A66"/>
                          </a:solidFill>
                          <a:latin typeface="DIN 2014 Bold"/>
                          <a:cs typeface="DIN 2014 Bold"/>
                        </a:rPr>
                        <a:t>off</a:t>
                      </a:r>
                      <a:r>
                        <a:rPr sz="1200" b="1" spc="-15" dirty="0">
                          <a:solidFill>
                            <a:srgbClr val="716A66"/>
                          </a:solidFill>
                          <a:latin typeface="DIN 2014 Bold"/>
                          <a:cs typeface="DIN 2014 Bold"/>
                        </a:rPr>
                        <a:t> </a:t>
                      </a:r>
                      <a:r>
                        <a:rPr sz="1200" b="1" dirty="0">
                          <a:solidFill>
                            <a:srgbClr val="716A66"/>
                          </a:solidFill>
                          <a:latin typeface="DIN 2014 Bold"/>
                          <a:cs typeface="DIN 2014 Bold"/>
                        </a:rPr>
                        <a:t>list</a:t>
                      </a:r>
                      <a:r>
                        <a:rPr sz="1200" b="1" spc="-20" dirty="0">
                          <a:solidFill>
                            <a:srgbClr val="716A66"/>
                          </a:solidFill>
                          <a:latin typeface="DIN 2014 Bold"/>
                          <a:cs typeface="DIN 2014 Bold"/>
                        </a:rPr>
                        <a:t> </a:t>
                      </a:r>
                      <a:r>
                        <a:rPr sz="1200" b="1" spc="-25" dirty="0">
                          <a:solidFill>
                            <a:srgbClr val="716A66"/>
                          </a:solidFill>
                          <a:latin typeface="DIN 2014 Bold"/>
                          <a:cs typeface="DIN 2014 Bold"/>
                        </a:rPr>
                        <a:t>for </a:t>
                      </a:r>
                      <a:r>
                        <a:rPr sz="1200" b="1" dirty="0">
                          <a:solidFill>
                            <a:srgbClr val="716A66"/>
                          </a:solidFill>
                          <a:latin typeface="DIN 2014 Bold"/>
                          <a:cs typeface="DIN 2014 Bold"/>
                        </a:rPr>
                        <a:t>Delivered</a:t>
                      </a:r>
                      <a:r>
                        <a:rPr sz="1200" b="1" spc="-30" dirty="0">
                          <a:solidFill>
                            <a:srgbClr val="716A66"/>
                          </a:solidFill>
                          <a:latin typeface="DIN 2014 Bold"/>
                          <a:cs typeface="DIN 2014 Bold"/>
                        </a:rPr>
                        <a:t> </a:t>
                      </a:r>
                      <a:r>
                        <a:rPr sz="1200" b="1" dirty="0">
                          <a:solidFill>
                            <a:srgbClr val="716A66"/>
                          </a:solidFill>
                          <a:latin typeface="DIN 2014 Bold"/>
                          <a:cs typeface="DIN 2014 Bold"/>
                        </a:rPr>
                        <a:t>&amp;</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Installed</a:t>
                      </a:r>
                      <a:endParaRPr sz="1200" dirty="0">
                        <a:latin typeface="DIN 2014 Bold"/>
                        <a:cs typeface="DIN 2014 Bold"/>
                      </a:endParaRPr>
                    </a:p>
                  </a:txBody>
                  <a:tcPr marL="0" marR="0" marT="145415" marB="0">
                    <a:lnL w="12700">
                      <a:solidFill>
                        <a:srgbClr val="D7D3D1"/>
                      </a:solidFill>
                      <a:prstDash val="solid"/>
                    </a:lnL>
                    <a:lnR w="12700">
                      <a:solidFill>
                        <a:srgbClr val="D7D3D1"/>
                      </a:solidFill>
                      <a:prstDash val="solid"/>
                    </a:lnR>
                    <a:lnB w="6350">
                      <a:solidFill>
                        <a:srgbClr val="ACA5A2"/>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spc="-10" dirty="0">
                          <a:solidFill>
                            <a:srgbClr val="716A66"/>
                          </a:solidFill>
                          <a:latin typeface="DIN 2014 Bold"/>
                          <a:cs typeface="DIN 2014 Bold"/>
                        </a:rPr>
                        <a:t>50/20/1.6</a:t>
                      </a:r>
                      <a:r>
                        <a:rPr lang="en-US" sz="1200" b="1" spc="-10" dirty="0">
                          <a:solidFill>
                            <a:srgbClr val="716A66"/>
                          </a:solidFill>
                          <a:latin typeface="DIN 2014 Bold"/>
                          <a:cs typeface="DIN 2014 Bold"/>
                        </a:rPr>
                        <a:t> (60.6%)</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lnB w="6350">
                      <a:solidFill>
                        <a:srgbClr val="ACA5A2"/>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18%</a:t>
                      </a:r>
                      <a:r>
                        <a:rPr sz="1200" b="1" spc="-30" dirty="0">
                          <a:solidFill>
                            <a:srgbClr val="716A66"/>
                          </a:solidFill>
                          <a:latin typeface="DIN 2014 Bold"/>
                          <a:cs typeface="DIN 2014 Bold"/>
                        </a:rPr>
                        <a:t> </a:t>
                      </a:r>
                      <a:r>
                        <a:rPr sz="1200" b="1" dirty="0">
                          <a:solidFill>
                            <a:srgbClr val="716A66"/>
                          </a:solidFill>
                          <a:latin typeface="DIN 2014 Bold"/>
                          <a:cs typeface="DIN 2014 Bold"/>
                        </a:rPr>
                        <a:t>Delivered</a:t>
                      </a:r>
                      <a:r>
                        <a:rPr sz="1200" b="1" spc="-25" dirty="0">
                          <a:solidFill>
                            <a:srgbClr val="716A66"/>
                          </a:solidFill>
                          <a:latin typeface="DIN 2014 Bold"/>
                          <a:cs typeface="DIN 2014 Bold"/>
                        </a:rPr>
                        <a:t> </a:t>
                      </a:r>
                      <a:r>
                        <a:rPr sz="1200" b="1" dirty="0">
                          <a:solidFill>
                            <a:srgbClr val="716A66"/>
                          </a:solidFill>
                          <a:latin typeface="DIN 2014 Bold"/>
                          <a:cs typeface="DIN 2014 Bold"/>
                        </a:rPr>
                        <a:t>&amp;</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Installed</a:t>
                      </a:r>
                      <a:endParaRPr sz="1200" dirty="0">
                        <a:latin typeface="DIN 2014 Bold"/>
                        <a:cs typeface="DIN 2014 Bold"/>
                      </a:endParaRPr>
                    </a:p>
                  </a:txBody>
                  <a:tcPr marL="0" marR="0" marT="0" marB="0">
                    <a:lnL w="12700">
                      <a:solidFill>
                        <a:srgbClr val="D7D3D1"/>
                      </a:solidFill>
                      <a:prstDash val="solid"/>
                    </a:lnL>
                    <a:lnR w="12700">
                      <a:solidFill>
                        <a:srgbClr val="D7D3D1"/>
                      </a:solidFill>
                      <a:prstDash val="solid"/>
                    </a:lnR>
                    <a:lnB w="6350">
                      <a:solidFill>
                        <a:srgbClr val="ACA5A2"/>
                      </a:solidFill>
                      <a:prstDash val="solid"/>
                    </a:lnB>
                  </a:tcPr>
                </a:tc>
                <a:tc>
                  <a:txBody>
                    <a:bodyPr/>
                    <a:lstStyle/>
                    <a:p>
                      <a:pPr>
                        <a:lnSpc>
                          <a:spcPct val="100000"/>
                        </a:lnSpc>
                      </a:pPr>
                      <a:endParaRPr sz="1200" dirty="0">
                        <a:latin typeface="Times New Roman"/>
                        <a:cs typeface="Times New Roman"/>
                      </a:endParaRPr>
                    </a:p>
                    <a:p>
                      <a:pPr>
                        <a:lnSpc>
                          <a:spcPct val="100000"/>
                        </a:lnSpc>
                        <a:spcBef>
                          <a:spcPts val="254"/>
                        </a:spcBef>
                      </a:pPr>
                      <a:endParaRPr sz="1200" dirty="0">
                        <a:latin typeface="Times New Roman"/>
                        <a:cs typeface="Times New Roman"/>
                      </a:endParaRPr>
                    </a:p>
                    <a:p>
                      <a:pPr algn="ctr">
                        <a:lnSpc>
                          <a:spcPct val="100000"/>
                        </a:lnSpc>
                      </a:pPr>
                      <a:r>
                        <a:rPr sz="1200" b="1" dirty="0">
                          <a:solidFill>
                            <a:srgbClr val="716A66"/>
                          </a:solidFill>
                          <a:latin typeface="DIN 2014 Bold"/>
                          <a:cs typeface="DIN 2014 Bold"/>
                        </a:rPr>
                        <a:t>4.6%</a:t>
                      </a:r>
                      <a:r>
                        <a:rPr sz="1200" b="1" spc="-15" dirty="0">
                          <a:solidFill>
                            <a:srgbClr val="716A66"/>
                          </a:solidFill>
                          <a:latin typeface="DIN 2014 Bold"/>
                          <a:cs typeface="DIN 2014 Bold"/>
                        </a:rPr>
                        <a:t> </a:t>
                      </a:r>
                      <a:r>
                        <a:rPr sz="1200" b="1" dirty="0">
                          <a:solidFill>
                            <a:srgbClr val="716A66"/>
                          </a:solidFill>
                          <a:latin typeface="DIN 2014 Bold"/>
                          <a:cs typeface="DIN 2014 Bold"/>
                        </a:rPr>
                        <a:t>of</a:t>
                      </a:r>
                      <a:r>
                        <a:rPr sz="1200" b="1" spc="-15" dirty="0">
                          <a:solidFill>
                            <a:srgbClr val="716A66"/>
                          </a:solidFill>
                          <a:latin typeface="DIN 2014 Bold"/>
                          <a:cs typeface="DIN 2014 Bold"/>
                        </a:rPr>
                        <a:t> </a:t>
                      </a:r>
                      <a:r>
                        <a:rPr sz="1200" b="1" dirty="0">
                          <a:solidFill>
                            <a:srgbClr val="716A66"/>
                          </a:solidFill>
                          <a:latin typeface="DIN 2014 Bold"/>
                          <a:cs typeface="DIN 2014 Bold"/>
                        </a:rPr>
                        <a:t>Dealer</a:t>
                      </a:r>
                      <a:r>
                        <a:rPr sz="1200" b="1" spc="-15" dirty="0">
                          <a:solidFill>
                            <a:srgbClr val="716A66"/>
                          </a:solidFill>
                          <a:latin typeface="DIN 2014 Bold"/>
                          <a:cs typeface="DIN 2014 Bold"/>
                        </a:rPr>
                        <a:t> </a:t>
                      </a:r>
                      <a:r>
                        <a:rPr lang="en-US" sz="1200" b="1" spc="-25" dirty="0">
                          <a:solidFill>
                            <a:srgbClr val="716A66"/>
                          </a:solidFill>
                          <a:latin typeface="DIN 2014 Bold"/>
                          <a:cs typeface="DIN 2014 Bold"/>
                        </a:rPr>
                        <a:t>N</a:t>
                      </a:r>
                      <a:r>
                        <a:rPr sz="1200" b="1" spc="-25" dirty="0">
                          <a:solidFill>
                            <a:srgbClr val="716A66"/>
                          </a:solidFill>
                          <a:latin typeface="DIN 2014 Bold"/>
                          <a:cs typeface="DIN 2014 Bold"/>
                        </a:rPr>
                        <a:t>et</a:t>
                      </a:r>
                      <a:endParaRPr sz="1200" dirty="0">
                        <a:latin typeface="DIN 2014 Bold"/>
                        <a:cs typeface="DIN 2014 Bold"/>
                      </a:endParaRPr>
                    </a:p>
                  </a:txBody>
                  <a:tcPr marL="0" marR="0" marT="0" marB="0">
                    <a:lnL w="12700">
                      <a:solidFill>
                        <a:srgbClr val="D7D3D1"/>
                      </a:solidFill>
                      <a:prstDash val="solid"/>
                    </a:lnL>
                    <a:lnB w="6350">
                      <a:solidFill>
                        <a:srgbClr val="ACA5A2"/>
                      </a:solidFill>
                      <a:prstDash val="solid"/>
                    </a:lnB>
                  </a:tcPr>
                </a:tc>
                <a:extLst>
                  <a:ext uri="{0D108BD9-81ED-4DB2-BD59-A6C34878D82A}">
                    <a16:rowId xmlns:a16="http://schemas.microsoft.com/office/drawing/2014/main" val="10003"/>
                  </a:ext>
                </a:extLst>
              </a:tr>
            </a:tbl>
          </a:graphicData>
        </a:graphic>
      </p:graphicFrame>
      <p:sp>
        <p:nvSpPr>
          <p:cNvPr id="6" name="object 5">
            <a:extLst>
              <a:ext uri="{FF2B5EF4-FFF2-40B4-BE49-F238E27FC236}">
                <a16:creationId xmlns:a16="http://schemas.microsoft.com/office/drawing/2014/main" id="{B29B829A-3FCB-77DB-AF87-CF180DDD651C}"/>
              </a:ext>
            </a:extLst>
          </p:cNvPr>
          <p:cNvSpPr txBox="1"/>
          <p:nvPr/>
        </p:nvSpPr>
        <p:spPr>
          <a:xfrm>
            <a:off x="897890" y="6019800"/>
            <a:ext cx="9617710" cy="833562"/>
          </a:xfrm>
          <a:prstGeom prst="rect">
            <a:avLst/>
          </a:prstGeom>
        </p:spPr>
        <p:txBody>
          <a:bodyPr vert="horz" wrap="square" lIns="0" tIns="12700" rIns="0" bIns="0" rtlCol="0">
            <a:spAutoFit/>
          </a:bodyPr>
          <a:lstStyle/>
          <a:p>
            <a:pPr marL="12700">
              <a:lnSpc>
                <a:spcPct val="100000"/>
              </a:lnSpc>
              <a:spcBef>
                <a:spcPts val="100"/>
              </a:spcBef>
            </a:pPr>
            <a:r>
              <a:rPr lang="en-US" sz="1000" b="1" dirty="0">
                <a:solidFill>
                  <a:srgbClr val="716A66"/>
                </a:solidFill>
                <a:latin typeface="DIN 2014 Bold"/>
                <a:cs typeface="DIN 2014 Bold"/>
              </a:rPr>
              <a:t>Dealer Sales Incentive: 3%   |  Dealer Designer Incentive: </a:t>
            </a:r>
            <a:r>
              <a:rPr sz="1000" b="1" spc="-50" dirty="0">
                <a:solidFill>
                  <a:srgbClr val="716A66"/>
                </a:solidFill>
                <a:latin typeface="DIN 2014 Bold"/>
                <a:cs typeface="DIN 2014 Bold"/>
              </a:rPr>
              <a:t>1</a:t>
            </a:r>
            <a:r>
              <a:rPr lang="en-US" sz="1000" b="1" spc="-50" dirty="0">
                <a:solidFill>
                  <a:srgbClr val="716A66"/>
                </a:solidFill>
                <a:latin typeface="DIN 2014 Bold"/>
                <a:cs typeface="DIN 2014 Bold"/>
              </a:rPr>
              <a:t>%</a:t>
            </a:r>
          </a:p>
          <a:p>
            <a:pPr marL="12700">
              <a:lnSpc>
                <a:spcPct val="100000"/>
              </a:lnSpc>
              <a:spcBef>
                <a:spcPts val="100"/>
              </a:spcBef>
            </a:pPr>
            <a:endParaRPr lang="en-US" sz="1000" b="1" spc="-50" dirty="0">
              <a:solidFill>
                <a:srgbClr val="716A66"/>
              </a:solidFill>
              <a:latin typeface="DIN 2014 Bold"/>
              <a:cs typeface="DIN 2014 Bold"/>
            </a:endParaRPr>
          </a:p>
          <a:p>
            <a:pPr marL="12700">
              <a:lnSpc>
                <a:spcPct val="100000"/>
              </a:lnSpc>
              <a:spcBef>
                <a:spcPts val="100"/>
              </a:spcBef>
            </a:pPr>
            <a:r>
              <a:rPr lang="en-US" sz="1000" b="1" dirty="0">
                <a:solidFill>
                  <a:srgbClr val="716A66"/>
                </a:solidFill>
                <a:latin typeface="DIN 2014 Bold"/>
                <a:cs typeface="DIN 2014 Bold"/>
              </a:rPr>
              <a:t>Price Book:</a:t>
            </a:r>
          </a:p>
          <a:p>
            <a:pPr marL="12700">
              <a:lnSpc>
                <a:spcPct val="100000"/>
              </a:lnSpc>
              <a:spcBef>
                <a:spcPts val="100"/>
              </a:spcBef>
            </a:pPr>
            <a:r>
              <a:rPr lang="en-US" sz="1000" b="1" dirty="0">
                <a:solidFill>
                  <a:srgbClr val="716A66"/>
                </a:solidFill>
                <a:latin typeface="DIN 2014 Bold"/>
                <a:cs typeface="DIN 2014 Bold"/>
              </a:rPr>
              <a:t>Anthology 1.20.25</a:t>
            </a:r>
          </a:p>
          <a:p>
            <a:pPr marL="12700">
              <a:lnSpc>
                <a:spcPct val="100000"/>
              </a:lnSpc>
              <a:spcBef>
                <a:spcPts val="100"/>
              </a:spcBef>
            </a:pPr>
            <a:r>
              <a:rPr lang="en-US" sz="1000" b="1" spc="-50" dirty="0">
                <a:solidFill>
                  <a:srgbClr val="716A66"/>
                </a:solidFill>
                <a:latin typeface="DIN 2014 Bold"/>
                <a:cs typeface="DIN 2014 Bold"/>
              </a:rPr>
              <a:t>**Added services can be above what is listed above**</a:t>
            </a:r>
            <a:endParaRPr sz="1000" dirty="0">
              <a:latin typeface="DIN 2014 Bold"/>
              <a:cs typeface="DIN 2014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8922" y="3638849"/>
            <a:ext cx="3859277" cy="1203535"/>
          </a:xfrm>
          <a:prstGeom prst="rect">
            <a:avLst/>
          </a:prstGeom>
        </p:spPr>
        <p:txBody>
          <a:bodyPr vert="horz" wrap="square" lIns="0" tIns="83820" rIns="0" bIns="0" rtlCol="0">
            <a:spAutoFit/>
          </a:bodyPr>
          <a:lstStyle/>
          <a:p>
            <a:pPr marL="12700" marR="5080">
              <a:lnSpc>
                <a:spcPts val="4300"/>
              </a:lnSpc>
              <a:spcBef>
                <a:spcPts val="660"/>
              </a:spcBef>
            </a:pPr>
            <a:r>
              <a:rPr sz="4000" spc="-10" dirty="0">
                <a:solidFill>
                  <a:srgbClr val="FFFFFF"/>
                </a:solidFill>
              </a:rPr>
              <a:t>Understanding </a:t>
            </a:r>
            <a:r>
              <a:rPr sz="4000" dirty="0">
                <a:solidFill>
                  <a:srgbClr val="FFFFFF"/>
                </a:solidFill>
              </a:rPr>
              <a:t>the</a:t>
            </a:r>
            <a:r>
              <a:rPr lang="en-US" sz="4000" spc="-55" dirty="0">
                <a:solidFill>
                  <a:srgbClr val="FFFFFF"/>
                </a:solidFill>
              </a:rPr>
              <a:t> </a:t>
            </a:r>
            <a:r>
              <a:rPr sz="4000" spc="-10" dirty="0">
                <a:solidFill>
                  <a:srgbClr val="FFFFFF"/>
                </a:solidFill>
              </a:rPr>
              <a:t>Opportunity</a:t>
            </a:r>
            <a:endParaRPr sz="4000" dirty="0"/>
          </a:p>
        </p:txBody>
      </p:sp>
      <p:sp>
        <p:nvSpPr>
          <p:cNvPr id="3" name="object 3"/>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1</a:t>
            </a:r>
            <a:endParaRPr sz="1100">
              <a:latin typeface="DIN 2014 Bold"/>
              <a:cs typeface="DIN 2014 Bold"/>
            </a:endParaRPr>
          </a:p>
        </p:txBody>
      </p:sp>
      <p:grpSp>
        <p:nvGrpSpPr>
          <p:cNvPr id="4" name="object 4"/>
          <p:cNvGrpSpPr/>
          <p:nvPr/>
        </p:nvGrpSpPr>
        <p:grpSpPr>
          <a:xfrm>
            <a:off x="8435340" y="2425195"/>
            <a:ext cx="2814320" cy="2814320"/>
            <a:chOff x="8435340" y="2425195"/>
            <a:chExt cx="2814320" cy="2814320"/>
          </a:xfrm>
        </p:grpSpPr>
        <p:sp>
          <p:nvSpPr>
            <p:cNvPr id="5" name="object 5"/>
            <p:cNvSpPr/>
            <p:nvPr/>
          </p:nvSpPr>
          <p:spPr>
            <a:xfrm>
              <a:off x="8435340" y="2425195"/>
              <a:ext cx="2814320" cy="2814320"/>
            </a:xfrm>
            <a:custGeom>
              <a:avLst/>
              <a:gdLst/>
              <a:ahLst/>
              <a:cxnLst/>
              <a:rect l="l" t="t" r="r" b="b"/>
              <a:pathLst>
                <a:path w="2814320" h="2814320">
                  <a:moveTo>
                    <a:pt x="1407159" y="0"/>
                  </a:moveTo>
                  <a:lnTo>
                    <a:pt x="1358784" y="815"/>
                  </a:lnTo>
                  <a:lnTo>
                    <a:pt x="1310817" y="3246"/>
                  </a:lnTo>
                  <a:lnTo>
                    <a:pt x="1263286" y="7265"/>
                  </a:lnTo>
                  <a:lnTo>
                    <a:pt x="1216217" y="12845"/>
                  </a:lnTo>
                  <a:lnTo>
                    <a:pt x="1169635" y="19962"/>
                  </a:lnTo>
                  <a:lnTo>
                    <a:pt x="1123568" y="28588"/>
                  </a:lnTo>
                  <a:lnTo>
                    <a:pt x="1078041" y="38698"/>
                  </a:lnTo>
                  <a:lnTo>
                    <a:pt x="1033081" y="50265"/>
                  </a:lnTo>
                  <a:lnTo>
                    <a:pt x="988714" y="63263"/>
                  </a:lnTo>
                  <a:lnTo>
                    <a:pt x="944965" y="77666"/>
                  </a:lnTo>
                  <a:lnTo>
                    <a:pt x="901862" y="93447"/>
                  </a:lnTo>
                  <a:lnTo>
                    <a:pt x="859430" y="110581"/>
                  </a:lnTo>
                  <a:lnTo>
                    <a:pt x="817696" y="129042"/>
                  </a:lnTo>
                  <a:lnTo>
                    <a:pt x="776685" y="148802"/>
                  </a:lnTo>
                  <a:lnTo>
                    <a:pt x="736424" y="169836"/>
                  </a:lnTo>
                  <a:lnTo>
                    <a:pt x="696940" y="192119"/>
                  </a:lnTo>
                  <a:lnTo>
                    <a:pt x="658258" y="215622"/>
                  </a:lnTo>
                  <a:lnTo>
                    <a:pt x="620404" y="240321"/>
                  </a:lnTo>
                  <a:lnTo>
                    <a:pt x="583405" y="266189"/>
                  </a:lnTo>
                  <a:lnTo>
                    <a:pt x="547287" y="293200"/>
                  </a:lnTo>
                  <a:lnTo>
                    <a:pt x="512076" y="321327"/>
                  </a:lnTo>
                  <a:lnTo>
                    <a:pt x="477798" y="350545"/>
                  </a:lnTo>
                  <a:lnTo>
                    <a:pt x="444480" y="380827"/>
                  </a:lnTo>
                  <a:lnTo>
                    <a:pt x="412148" y="412148"/>
                  </a:lnTo>
                  <a:lnTo>
                    <a:pt x="380827" y="444480"/>
                  </a:lnTo>
                  <a:lnTo>
                    <a:pt x="350545" y="477798"/>
                  </a:lnTo>
                  <a:lnTo>
                    <a:pt x="321327" y="512076"/>
                  </a:lnTo>
                  <a:lnTo>
                    <a:pt x="293200" y="547287"/>
                  </a:lnTo>
                  <a:lnTo>
                    <a:pt x="266189" y="583405"/>
                  </a:lnTo>
                  <a:lnTo>
                    <a:pt x="240321" y="620404"/>
                  </a:lnTo>
                  <a:lnTo>
                    <a:pt x="215622" y="658258"/>
                  </a:lnTo>
                  <a:lnTo>
                    <a:pt x="192119" y="696940"/>
                  </a:lnTo>
                  <a:lnTo>
                    <a:pt x="169836" y="736424"/>
                  </a:lnTo>
                  <a:lnTo>
                    <a:pt x="148802" y="776685"/>
                  </a:lnTo>
                  <a:lnTo>
                    <a:pt x="129042" y="817696"/>
                  </a:lnTo>
                  <a:lnTo>
                    <a:pt x="110581" y="859430"/>
                  </a:lnTo>
                  <a:lnTo>
                    <a:pt x="93447" y="901862"/>
                  </a:lnTo>
                  <a:lnTo>
                    <a:pt x="77666" y="944965"/>
                  </a:lnTo>
                  <a:lnTo>
                    <a:pt x="63263" y="988714"/>
                  </a:lnTo>
                  <a:lnTo>
                    <a:pt x="50265" y="1033081"/>
                  </a:lnTo>
                  <a:lnTo>
                    <a:pt x="38698" y="1078041"/>
                  </a:lnTo>
                  <a:lnTo>
                    <a:pt x="28588" y="1123568"/>
                  </a:lnTo>
                  <a:lnTo>
                    <a:pt x="19962" y="1169635"/>
                  </a:lnTo>
                  <a:lnTo>
                    <a:pt x="12845" y="1216217"/>
                  </a:lnTo>
                  <a:lnTo>
                    <a:pt x="7265" y="1263286"/>
                  </a:lnTo>
                  <a:lnTo>
                    <a:pt x="3246" y="1310817"/>
                  </a:lnTo>
                  <a:lnTo>
                    <a:pt x="815" y="1358784"/>
                  </a:lnTo>
                  <a:lnTo>
                    <a:pt x="0" y="1407159"/>
                  </a:lnTo>
                  <a:lnTo>
                    <a:pt x="815" y="1455535"/>
                  </a:lnTo>
                  <a:lnTo>
                    <a:pt x="3246" y="1503502"/>
                  </a:lnTo>
                  <a:lnTo>
                    <a:pt x="7265" y="1551033"/>
                  </a:lnTo>
                  <a:lnTo>
                    <a:pt x="12845" y="1598102"/>
                  </a:lnTo>
                  <a:lnTo>
                    <a:pt x="19962" y="1644684"/>
                  </a:lnTo>
                  <a:lnTo>
                    <a:pt x="28588" y="1690751"/>
                  </a:lnTo>
                  <a:lnTo>
                    <a:pt x="38698" y="1736278"/>
                  </a:lnTo>
                  <a:lnTo>
                    <a:pt x="50265" y="1781238"/>
                  </a:lnTo>
                  <a:lnTo>
                    <a:pt x="63263" y="1825605"/>
                  </a:lnTo>
                  <a:lnTo>
                    <a:pt x="77666" y="1869354"/>
                  </a:lnTo>
                  <a:lnTo>
                    <a:pt x="93447" y="1912457"/>
                  </a:lnTo>
                  <a:lnTo>
                    <a:pt x="110581" y="1954889"/>
                  </a:lnTo>
                  <a:lnTo>
                    <a:pt x="129042" y="1996623"/>
                  </a:lnTo>
                  <a:lnTo>
                    <a:pt x="148802" y="2037634"/>
                  </a:lnTo>
                  <a:lnTo>
                    <a:pt x="169836" y="2077895"/>
                  </a:lnTo>
                  <a:lnTo>
                    <a:pt x="192119" y="2117379"/>
                  </a:lnTo>
                  <a:lnTo>
                    <a:pt x="215622" y="2156061"/>
                  </a:lnTo>
                  <a:lnTo>
                    <a:pt x="240321" y="2193915"/>
                  </a:lnTo>
                  <a:lnTo>
                    <a:pt x="266189" y="2230914"/>
                  </a:lnTo>
                  <a:lnTo>
                    <a:pt x="293200" y="2267032"/>
                  </a:lnTo>
                  <a:lnTo>
                    <a:pt x="321327" y="2302243"/>
                  </a:lnTo>
                  <a:lnTo>
                    <a:pt x="350545" y="2336521"/>
                  </a:lnTo>
                  <a:lnTo>
                    <a:pt x="380827" y="2369839"/>
                  </a:lnTo>
                  <a:lnTo>
                    <a:pt x="412148" y="2402171"/>
                  </a:lnTo>
                  <a:lnTo>
                    <a:pt x="444480" y="2433492"/>
                  </a:lnTo>
                  <a:lnTo>
                    <a:pt x="477798" y="2463774"/>
                  </a:lnTo>
                  <a:lnTo>
                    <a:pt x="512076" y="2492992"/>
                  </a:lnTo>
                  <a:lnTo>
                    <a:pt x="547287" y="2521119"/>
                  </a:lnTo>
                  <a:lnTo>
                    <a:pt x="583405" y="2548130"/>
                  </a:lnTo>
                  <a:lnTo>
                    <a:pt x="620404" y="2573998"/>
                  </a:lnTo>
                  <a:lnTo>
                    <a:pt x="658258" y="2598697"/>
                  </a:lnTo>
                  <a:lnTo>
                    <a:pt x="696940" y="2622200"/>
                  </a:lnTo>
                  <a:lnTo>
                    <a:pt x="736424" y="2644483"/>
                  </a:lnTo>
                  <a:lnTo>
                    <a:pt x="776685" y="2665517"/>
                  </a:lnTo>
                  <a:lnTo>
                    <a:pt x="817696" y="2685277"/>
                  </a:lnTo>
                  <a:lnTo>
                    <a:pt x="859430" y="2703738"/>
                  </a:lnTo>
                  <a:lnTo>
                    <a:pt x="901862" y="2720872"/>
                  </a:lnTo>
                  <a:lnTo>
                    <a:pt x="944965" y="2736653"/>
                  </a:lnTo>
                  <a:lnTo>
                    <a:pt x="988714" y="2751056"/>
                  </a:lnTo>
                  <a:lnTo>
                    <a:pt x="1033081" y="2764054"/>
                  </a:lnTo>
                  <a:lnTo>
                    <a:pt x="1078041" y="2775621"/>
                  </a:lnTo>
                  <a:lnTo>
                    <a:pt x="1123568" y="2785731"/>
                  </a:lnTo>
                  <a:lnTo>
                    <a:pt x="1169635" y="2794357"/>
                  </a:lnTo>
                  <a:lnTo>
                    <a:pt x="1216217" y="2801474"/>
                  </a:lnTo>
                  <a:lnTo>
                    <a:pt x="1263286" y="2807054"/>
                  </a:lnTo>
                  <a:lnTo>
                    <a:pt x="1310817" y="2811073"/>
                  </a:lnTo>
                  <a:lnTo>
                    <a:pt x="1358784" y="2813504"/>
                  </a:lnTo>
                  <a:lnTo>
                    <a:pt x="1407159" y="2814319"/>
                  </a:lnTo>
                  <a:lnTo>
                    <a:pt x="1455535" y="2813504"/>
                  </a:lnTo>
                  <a:lnTo>
                    <a:pt x="1503502" y="2811073"/>
                  </a:lnTo>
                  <a:lnTo>
                    <a:pt x="1551033" y="2807054"/>
                  </a:lnTo>
                  <a:lnTo>
                    <a:pt x="1598102" y="2801474"/>
                  </a:lnTo>
                  <a:lnTo>
                    <a:pt x="1644684" y="2794357"/>
                  </a:lnTo>
                  <a:lnTo>
                    <a:pt x="1690751" y="2785731"/>
                  </a:lnTo>
                  <a:lnTo>
                    <a:pt x="1736278" y="2775621"/>
                  </a:lnTo>
                  <a:lnTo>
                    <a:pt x="1781238" y="2764054"/>
                  </a:lnTo>
                  <a:lnTo>
                    <a:pt x="1825605" y="2751056"/>
                  </a:lnTo>
                  <a:lnTo>
                    <a:pt x="1869354" y="2736653"/>
                  </a:lnTo>
                  <a:lnTo>
                    <a:pt x="1912457" y="2720872"/>
                  </a:lnTo>
                  <a:lnTo>
                    <a:pt x="1954889" y="2703738"/>
                  </a:lnTo>
                  <a:lnTo>
                    <a:pt x="1996623" y="2685277"/>
                  </a:lnTo>
                  <a:lnTo>
                    <a:pt x="2037634" y="2665517"/>
                  </a:lnTo>
                  <a:lnTo>
                    <a:pt x="2077895" y="2644483"/>
                  </a:lnTo>
                  <a:lnTo>
                    <a:pt x="2117379" y="2622200"/>
                  </a:lnTo>
                  <a:lnTo>
                    <a:pt x="2156061" y="2598697"/>
                  </a:lnTo>
                  <a:lnTo>
                    <a:pt x="2193915" y="2573998"/>
                  </a:lnTo>
                  <a:lnTo>
                    <a:pt x="2230914" y="2548130"/>
                  </a:lnTo>
                  <a:lnTo>
                    <a:pt x="2267032" y="2521119"/>
                  </a:lnTo>
                  <a:lnTo>
                    <a:pt x="2302243" y="2492992"/>
                  </a:lnTo>
                  <a:lnTo>
                    <a:pt x="2336521" y="2463774"/>
                  </a:lnTo>
                  <a:lnTo>
                    <a:pt x="2369839" y="2433492"/>
                  </a:lnTo>
                  <a:lnTo>
                    <a:pt x="2402171" y="2402171"/>
                  </a:lnTo>
                  <a:lnTo>
                    <a:pt x="2433492" y="2369839"/>
                  </a:lnTo>
                  <a:lnTo>
                    <a:pt x="2463774" y="2336521"/>
                  </a:lnTo>
                  <a:lnTo>
                    <a:pt x="2492992" y="2302243"/>
                  </a:lnTo>
                  <a:lnTo>
                    <a:pt x="2521119" y="2267032"/>
                  </a:lnTo>
                  <a:lnTo>
                    <a:pt x="2548130" y="2230914"/>
                  </a:lnTo>
                  <a:lnTo>
                    <a:pt x="2573998" y="2193915"/>
                  </a:lnTo>
                  <a:lnTo>
                    <a:pt x="2598697" y="2156061"/>
                  </a:lnTo>
                  <a:lnTo>
                    <a:pt x="2622200" y="2117379"/>
                  </a:lnTo>
                  <a:lnTo>
                    <a:pt x="2644483" y="2077895"/>
                  </a:lnTo>
                  <a:lnTo>
                    <a:pt x="2665517" y="2037634"/>
                  </a:lnTo>
                  <a:lnTo>
                    <a:pt x="2685277" y="1996623"/>
                  </a:lnTo>
                  <a:lnTo>
                    <a:pt x="2703738" y="1954889"/>
                  </a:lnTo>
                  <a:lnTo>
                    <a:pt x="2720872" y="1912457"/>
                  </a:lnTo>
                  <a:lnTo>
                    <a:pt x="2736653" y="1869354"/>
                  </a:lnTo>
                  <a:lnTo>
                    <a:pt x="2751056" y="1825605"/>
                  </a:lnTo>
                  <a:lnTo>
                    <a:pt x="2764054" y="1781238"/>
                  </a:lnTo>
                  <a:lnTo>
                    <a:pt x="2775621" y="1736278"/>
                  </a:lnTo>
                  <a:lnTo>
                    <a:pt x="2785731" y="1690751"/>
                  </a:lnTo>
                  <a:lnTo>
                    <a:pt x="2794357" y="1644684"/>
                  </a:lnTo>
                  <a:lnTo>
                    <a:pt x="2801474" y="1598102"/>
                  </a:lnTo>
                  <a:lnTo>
                    <a:pt x="2807054" y="1551033"/>
                  </a:lnTo>
                  <a:lnTo>
                    <a:pt x="2811073" y="1503502"/>
                  </a:lnTo>
                  <a:lnTo>
                    <a:pt x="2813504" y="1455535"/>
                  </a:lnTo>
                  <a:lnTo>
                    <a:pt x="2814319" y="1407159"/>
                  </a:lnTo>
                  <a:lnTo>
                    <a:pt x="2813504" y="1358784"/>
                  </a:lnTo>
                  <a:lnTo>
                    <a:pt x="2811073" y="1310817"/>
                  </a:lnTo>
                  <a:lnTo>
                    <a:pt x="2807054" y="1263286"/>
                  </a:lnTo>
                  <a:lnTo>
                    <a:pt x="2801474" y="1216217"/>
                  </a:lnTo>
                  <a:lnTo>
                    <a:pt x="2794357" y="1169635"/>
                  </a:lnTo>
                  <a:lnTo>
                    <a:pt x="2785731" y="1123568"/>
                  </a:lnTo>
                  <a:lnTo>
                    <a:pt x="2775621" y="1078041"/>
                  </a:lnTo>
                  <a:lnTo>
                    <a:pt x="2764054" y="1033081"/>
                  </a:lnTo>
                  <a:lnTo>
                    <a:pt x="2751056" y="988714"/>
                  </a:lnTo>
                  <a:lnTo>
                    <a:pt x="2736653" y="944965"/>
                  </a:lnTo>
                  <a:lnTo>
                    <a:pt x="2720872" y="901862"/>
                  </a:lnTo>
                  <a:lnTo>
                    <a:pt x="2703738" y="859430"/>
                  </a:lnTo>
                  <a:lnTo>
                    <a:pt x="2685277" y="817696"/>
                  </a:lnTo>
                  <a:lnTo>
                    <a:pt x="2665517" y="776685"/>
                  </a:lnTo>
                  <a:lnTo>
                    <a:pt x="2644483" y="736424"/>
                  </a:lnTo>
                  <a:lnTo>
                    <a:pt x="2622200" y="696940"/>
                  </a:lnTo>
                  <a:lnTo>
                    <a:pt x="2598697" y="658258"/>
                  </a:lnTo>
                  <a:lnTo>
                    <a:pt x="2573998" y="620404"/>
                  </a:lnTo>
                  <a:lnTo>
                    <a:pt x="2548130" y="583405"/>
                  </a:lnTo>
                  <a:lnTo>
                    <a:pt x="2521119" y="547287"/>
                  </a:lnTo>
                  <a:lnTo>
                    <a:pt x="2492992" y="512076"/>
                  </a:lnTo>
                  <a:lnTo>
                    <a:pt x="2463774" y="477798"/>
                  </a:lnTo>
                  <a:lnTo>
                    <a:pt x="2433492" y="444480"/>
                  </a:lnTo>
                  <a:lnTo>
                    <a:pt x="2402171" y="412148"/>
                  </a:lnTo>
                  <a:lnTo>
                    <a:pt x="2369839" y="380827"/>
                  </a:lnTo>
                  <a:lnTo>
                    <a:pt x="2336521" y="350545"/>
                  </a:lnTo>
                  <a:lnTo>
                    <a:pt x="2302243" y="321327"/>
                  </a:lnTo>
                  <a:lnTo>
                    <a:pt x="2267032" y="293200"/>
                  </a:lnTo>
                  <a:lnTo>
                    <a:pt x="2230914" y="266189"/>
                  </a:lnTo>
                  <a:lnTo>
                    <a:pt x="2193915" y="240321"/>
                  </a:lnTo>
                  <a:lnTo>
                    <a:pt x="2156061" y="215622"/>
                  </a:lnTo>
                  <a:lnTo>
                    <a:pt x="2117379" y="192119"/>
                  </a:lnTo>
                  <a:lnTo>
                    <a:pt x="2077895" y="169836"/>
                  </a:lnTo>
                  <a:lnTo>
                    <a:pt x="2037634" y="148802"/>
                  </a:lnTo>
                  <a:lnTo>
                    <a:pt x="1996623" y="129042"/>
                  </a:lnTo>
                  <a:lnTo>
                    <a:pt x="1954889" y="110581"/>
                  </a:lnTo>
                  <a:lnTo>
                    <a:pt x="1912457" y="93447"/>
                  </a:lnTo>
                  <a:lnTo>
                    <a:pt x="1869354" y="77666"/>
                  </a:lnTo>
                  <a:lnTo>
                    <a:pt x="1825605" y="63263"/>
                  </a:lnTo>
                  <a:lnTo>
                    <a:pt x="1781238" y="50265"/>
                  </a:lnTo>
                  <a:lnTo>
                    <a:pt x="1736278" y="38698"/>
                  </a:lnTo>
                  <a:lnTo>
                    <a:pt x="1690751" y="28588"/>
                  </a:lnTo>
                  <a:lnTo>
                    <a:pt x="1644684" y="19962"/>
                  </a:lnTo>
                  <a:lnTo>
                    <a:pt x="1598102" y="12845"/>
                  </a:lnTo>
                  <a:lnTo>
                    <a:pt x="1551033" y="7265"/>
                  </a:lnTo>
                  <a:lnTo>
                    <a:pt x="1503502" y="3246"/>
                  </a:lnTo>
                  <a:lnTo>
                    <a:pt x="1455535" y="815"/>
                  </a:lnTo>
                  <a:lnTo>
                    <a:pt x="1407159" y="0"/>
                  </a:lnTo>
                  <a:close/>
                </a:path>
              </a:pathLst>
            </a:custGeom>
            <a:solidFill>
              <a:srgbClr val="C3C9C5">
                <a:alpha val="96998"/>
              </a:srgbClr>
            </a:solidFill>
          </p:spPr>
          <p:txBody>
            <a:bodyPr wrap="square" lIns="0" tIns="0" rIns="0" bIns="0" rtlCol="0"/>
            <a:lstStyle/>
            <a:p>
              <a:endParaRPr/>
            </a:p>
          </p:txBody>
        </p:sp>
        <p:sp>
          <p:nvSpPr>
            <p:cNvPr id="6" name="object 6"/>
            <p:cNvSpPr/>
            <p:nvPr/>
          </p:nvSpPr>
          <p:spPr>
            <a:xfrm>
              <a:off x="8922411" y="2897901"/>
              <a:ext cx="1840230" cy="1840230"/>
            </a:xfrm>
            <a:custGeom>
              <a:avLst/>
              <a:gdLst/>
              <a:ahLst/>
              <a:cxnLst/>
              <a:rect l="l" t="t" r="r" b="b"/>
              <a:pathLst>
                <a:path w="1840229" h="1840229">
                  <a:moveTo>
                    <a:pt x="920089" y="0"/>
                  </a:moveTo>
                  <a:lnTo>
                    <a:pt x="871224" y="1275"/>
                  </a:lnTo>
                  <a:lnTo>
                    <a:pt x="823023" y="5059"/>
                  </a:lnTo>
                  <a:lnTo>
                    <a:pt x="775550" y="11287"/>
                  </a:lnTo>
                  <a:lnTo>
                    <a:pt x="728869" y="19897"/>
                  </a:lnTo>
                  <a:lnTo>
                    <a:pt x="683043" y="30824"/>
                  </a:lnTo>
                  <a:lnTo>
                    <a:pt x="638135" y="44005"/>
                  </a:lnTo>
                  <a:lnTo>
                    <a:pt x="594210" y="59377"/>
                  </a:lnTo>
                  <a:lnTo>
                    <a:pt x="551330" y="76875"/>
                  </a:lnTo>
                  <a:lnTo>
                    <a:pt x="509560" y="96437"/>
                  </a:lnTo>
                  <a:lnTo>
                    <a:pt x="468963" y="117998"/>
                  </a:lnTo>
                  <a:lnTo>
                    <a:pt x="429602" y="141495"/>
                  </a:lnTo>
                  <a:lnTo>
                    <a:pt x="391542" y="166865"/>
                  </a:lnTo>
                  <a:lnTo>
                    <a:pt x="354845" y="194044"/>
                  </a:lnTo>
                  <a:lnTo>
                    <a:pt x="319576" y="222968"/>
                  </a:lnTo>
                  <a:lnTo>
                    <a:pt x="285797" y="253574"/>
                  </a:lnTo>
                  <a:lnTo>
                    <a:pt x="253574" y="285797"/>
                  </a:lnTo>
                  <a:lnTo>
                    <a:pt x="222968" y="319576"/>
                  </a:lnTo>
                  <a:lnTo>
                    <a:pt x="194044" y="354845"/>
                  </a:lnTo>
                  <a:lnTo>
                    <a:pt x="166865" y="391542"/>
                  </a:lnTo>
                  <a:lnTo>
                    <a:pt x="141495" y="429602"/>
                  </a:lnTo>
                  <a:lnTo>
                    <a:pt x="117998" y="468963"/>
                  </a:lnTo>
                  <a:lnTo>
                    <a:pt x="96437" y="509560"/>
                  </a:lnTo>
                  <a:lnTo>
                    <a:pt x="76875" y="551330"/>
                  </a:lnTo>
                  <a:lnTo>
                    <a:pt x="59377" y="594210"/>
                  </a:lnTo>
                  <a:lnTo>
                    <a:pt x="44005" y="638135"/>
                  </a:lnTo>
                  <a:lnTo>
                    <a:pt x="30824" y="683043"/>
                  </a:lnTo>
                  <a:lnTo>
                    <a:pt x="19897" y="728869"/>
                  </a:lnTo>
                  <a:lnTo>
                    <a:pt x="11287" y="775550"/>
                  </a:lnTo>
                  <a:lnTo>
                    <a:pt x="5059" y="823023"/>
                  </a:lnTo>
                  <a:lnTo>
                    <a:pt x="1275" y="871224"/>
                  </a:lnTo>
                  <a:lnTo>
                    <a:pt x="0" y="920089"/>
                  </a:lnTo>
                  <a:lnTo>
                    <a:pt x="1275" y="968953"/>
                  </a:lnTo>
                  <a:lnTo>
                    <a:pt x="5059" y="1017153"/>
                  </a:lnTo>
                  <a:lnTo>
                    <a:pt x="11287" y="1064624"/>
                  </a:lnTo>
                  <a:lnTo>
                    <a:pt x="19897" y="1111305"/>
                  </a:lnTo>
                  <a:lnTo>
                    <a:pt x="30824" y="1157130"/>
                  </a:lnTo>
                  <a:lnTo>
                    <a:pt x="44005" y="1202037"/>
                  </a:lnTo>
                  <a:lnTo>
                    <a:pt x="59377" y="1245962"/>
                  </a:lnTo>
                  <a:lnTo>
                    <a:pt x="76875" y="1288841"/>
                  </a:lnTo>
                  <a:lnTo>
                    <a:pt x="96437" y="1330610"/>
                  </a:lnTo>
                  <a:lnTo>
                    <a:pt x="117998" y="1371207"/>
                  </a:lnTo>
                  <a:lnTo>
                    <a:pt x="141495" y="1410567"/>
                  </a:lnTo>
                  <a:lnTo>
                    <a:pt x="166865" y="1448627"/>
                  </a:lnTo>
                  <a:lnTo>
                    <a:pt x="194044" y="1485323"/>
                  </a:lnTo>
                  <a:lnTo>
                    <a:pt x="222968" y="1520592"/>
                  </a:lnTo>
                  <a:lnTo>
                    <a:pt x="253574" y="1554370"/>
                  </a:lnTo>
                  <a:lnTo>
                    <a:pt x="285797" y="1586593"/>
                  </a:lnTo>
                  <a:lnTo>
                    <a:pt x="319576" y="1617199"/>
                  </a:lnTo>
                  <a:lnTo>
                    <a:pt x="354845" y="1646123"/>
                  </a:lnTo>
                  <a:lnTo>
                    <a:pt x="391542" y="1673301"/>
                  </a:lnTo>
                  <a:lnTo>
                    <a:pt x="429602" y="1698671"/>
                  </a:lnTo>
                  <a:lnTo>
                    <a:pt x="468963" y="1722168"/>
                  </a:lnTo>
                  <a:lnTo>
                    <a:pt x="509560" y="1743729"/>
                  </a:lnTo>
                  <a:lnTo>
                    <a:pt x="551330" y="1763291"/>
                  </a:lnTo>
                  <a:lnTo>
                    <a:pt x="594210" y="1780789"/>
                  </a:lnTo>
                  <a:lnTo>
                    <a:pt x="638135" y="1796161"/>
                  </a:lnTo>
                  <a:lnTo>
                    <a:pt x="683043" y="1809342"/>
                  </a:lnTo>
                  <a:lnTo>
                    <a:pt x="728869" y="1820269"/>
                  </a:lnTo>
                  <a:lnTo>
                    <a:pt x="775550" y="1828878"/>
                  </a:lnTo>
                  <a:lnTo>
                    <a:pt x="823023" y="1835107"/>
                  </a:lnTo>
                  <a:lnTo>
                    <a:pt x="871224" y="1838891"/>
                  </a:lnTo>
                  <a:lnTo>
                    <a:pt x="920089" y="1840166"/>
                  </a:lnTo>
                  <a:lnTo>
                    <a:pt x="968954" y="1838891"/>
                  </a:lnTo>
                  <a:lnTo>
                    <a:pt x="1017155" y="1835107"/>
                  </a:lnTo>
                  <a:lnTo>
                    <a:pt x="1064628" y="1828878"/>
                  </a:lnTo>
                  <a:lnTo>
                    <a:pt x="1111309" y="1820269"/>
                  </a:lnTo>
                  <a:lnTo>
                    <a:pt x="1157136" y="1809342"/>
                  </a:lnTo>
                  <a:lnTo>
                    <a:pt x="1202043" y="1796161"/>
                  </a:lnTo>
                  <a:lnTo>
                    <a:pt x="1245969" y="1780789"/>
                  </a:lnTo>
                  <a:lnTo>
                    <a:pt x="1288848" y="1763291"/>
                  </a:lnTo>
                  <a:lnTo>
                    <a:pt x="1330618" y="1743729"/>
                  </a:lnTo>
                  <a:lnTo>
                    <a:pt x="1371216" y="1722168"/>
                  </a:lnTo>
                  <a:lnTo>
                    <a:pt x="1410576" y="1698671"/>
                  </a:lnTo>
                  <a:lnTo>
                    <a:pt x="1448637" y="1673301"/>
                  </a:lnTo>
                  <a:lnTo>
                    <a:pt x="1485333" y="1646123"/>
                  </a:lnTo>
                  <a:lnTo>
                    <a:pt x="1520603" y="1617199"/>
                  </a:lnTo>
                  <a:lnTo>
                    <a:pt x="1554381" y="1586593"/>
                  </a:lnTo>
                  <a:lnTo>
                    <a:pt x="1586605" y="1554370"/>
                  </a:lnTo>
                  <a:lnTo>
                    <a:pt x="1617210" y="1520592"/>
                  </a:lnTo>
                  <a:lnTo>
                    <a:pt x="1646134" y="1485323"/>
                  </a:lnTo>
                  <a:lnTo>
                    <a:pt x="1673313" y="1448627"/>
                  </a:lnTo>
                  <a:lnTo>
                    <a:pt x="1698683" y="1410567"/>
                  </a:lnTo>
                  <a:lnTo>
                    <a:pt x="1722180" y="1371207"/>
                  </a:lnTo>
                  <a:lnTo>
                    <a:pt x="1743741" y="1330610"/>
                  </a:lnTo>
                  <a:lnTo>
                    <a:pt x="1763303" y="1288841"/>
                  </a:lnTo>
                  <a:lnTo>
                    <a:pt x="1780802" y="1245962"/>
                  </a:lnTo>
                  <a:lnTo>
                    <a:pt x="1796173" y="1202037"/>
                  </a:lnTo>
                  <a:lnTo>
                    <a:pt x="1809354" y="1157130"/>
                  </a:lnTo>
                  <a:lnTo>
                    <a:pt x="1820282" y="1111305"/>
                  </a:lnTo>
                  <a:lnTo>
                    <a:pt x="1828891" y="1064624"/>
                  </a:lnTo>
                  <a:lnTo>
                    <a:pt x="1835120" y="1017153"/>
                  </a:lnTo>
                  <a:lnTo>
                    <a:pt x="1838903" y="968953"/>
                  </a:lnTo>
                  <a:lnTo>
                    <a:pt x="1840179" y="920089"/>
                  </a:lnTo>
                  <a:lnTo>
                    <a:pt x="1838903" y="871224"/>
                  </a:lnTo>
                  <a:lnTo>
                    <a:pt x="1835120" y="823023"/>
                  </a:lnTo>
                  <a:lnTo>
                    <a:pt x="1828891" y="775550"/>
                  </a:lnTo>
                  <a:lnTo>
                    <a:pt x="1820282" y="728869"/>
                  </a:lnTo>
                  <a:lnTo>
                    <a:pt x="1809354" y="683043"/>
                  </a:lnTo>
                  <a:lnTo>
                    <a:pt x="1796173" y="638135"/>
                  </a:lnTo>
                  <a:lnTo>
                    <a:pt x="1780802" y="594210"/>
                  </a:lnTo>
                  <a:lnTo>
                    <a:pt x="1763303" y="551330"/>
                  </a:lnTo>
                  <a:lnTo>
                    <a:pt x="1743741" y="509560"/>
                  </a:lnTo>
                  <a:lnTo>
                    <a:pt x="1722180" y="468963"/>
                  </a:lnTo>
                  <a:lnTo>
                    <a:pt x="1698683" y="429602"/>
                  </a:lnTo>
                  <a:lnTo>
                    <a:pt x="1673313" y="391542"/>
                  </a:lnTo>
                  <a:lnTo>
                    <a:pt x="1646134" y="354845"/>
                  </a:lnTo>
                  <a:lnTo>
                    <a:pt x="1617210" y="319576"/>
                  </a:lnTo>
                  <a:lnTo>
                    <a:pt x="1586605" y="285797"/>
                  </a:lnTo>
                  <a:lnTo>
                    <a:pt x="1554381" y="253574"/>
                  </a:lnTo>
                  <a:lnTo>
                    <a:pt x="1520603" y="222968"/>
                  </a:lnTo>
                  <a:lnTo>
                    <a:pt x="1485333" y="194044"/>
                  </a:lnTo>
                  <a:lnTo>
                    <a:pt x="1448637" y="166865"/>
                  </a:lnTo>
                  <a:lnTo>
                    <a:pt x="1410576" y="141495"/>
                  </a:lnTo>
                  <a:lnTo>
                    <a:pt x="1371216" y="117998"/>
                  </a:lnTo>
                  <a:lnTo>
                    <a:pt x="1330618" y="96437"/>
                  </a:lnTo>
                  <a:lnTo>
                    <a:pt x="1288848" y="76875"/>
                  </a:lnTo>
                  <a:lnTo>
                    <a:pt x="1245969" y="59377"/>
                  </a:lnTo>
                  <a:lnTo>
                    <a:pt x="1202043" y="44005"/>
                  </a:lnTo>
                  <a:lnTo>
                    <a:pt x="1157136" y="30824"/>
                  </a:lnTo>
                  <a:lnTo>
                    <a:pt x="1111309" y="19897"/>
                  </a:lnTo>
                  <a:lnTo>
                    <a:pt x="1064628" y="11287"/>
                  </a:lnTo>
                  <a:lnTo>
                    <a:pt x="1017155" y="5059"/>
                  </a:lnTo>
                  <a:lnTo>
                    <a:pt x="968954" y="1275"/>
                  </a:lnTo>
                  <a:lnTo>
                    <a:pt x="920089" y="0"/>
                  </a:lnTo>
                  <a:close/>
                </a:path>
              </a:pathLst>
            </a:custGeom>
            <a:solidFill>
              <a:srgbClr val="D8DCD9"/>
            </a:solidFill>
          </p:spPr>
          <p:txBody>
            <a:bodyPr wrap="square" lIns="0" tIns="0" rIns="0" bIns="0" rtlCol="0"/>
            <a:lstStyle/>
            <a:p>
              <a:endParaRPr/>
            </a:p>
          </p:txBody>
        </p:sp>
        <p:sp>
          <p:nvSpPr>
            <p:cNvPr id="7" name="object 7"/>
            <p:cNvSpPr/>
            <p:nvPr/>
          </p:nvSpPr>
          <p:spPr>
            <a:xfrm>
              <a:off x="9222613" y="3223551"/>
              <a:ext cx="1223645" cy="1223645"/>
            </a:xfrm>
            <a:custGeom>
              <a:avLst/>
              <a:gdLst/>
              <a:ahLst/>
              <a:cxnLst/>
              <a:rect l="l" t="t" r="r" b="b"/>
              <a:pathLst>
                <a:path w="1223645" h="1223645">
                  <a:moveTo>
                    <a:pt x="974204" y="625767"/>
                  </a:moveTo>
                  <a:lnTo>
                    <a:pt x="973251" y="581012"/>
                  </a:lnTo>
                  <a:lnTo>
                    <a:pt x="966101" y="539800"/>
                  </a:lnTo>
                  <a:lnTo>
                    <a:pt x="952957" y="503491"/>
                  </a:lnTo>
                  <a:lnTo>
                    <a:pt x="906157" y="544474"/>
                  </a:lnTo>
                  <a:lnTo>
                    <a:pt x="878611" y="576072"/>
                  </a:lnTo>
                  <a:lnTo>
                    <a:pt x="863219" y="608888"/>
                  </a:lnTo>
                  <a:lnTo>
                    <a:pt x="852906" y="653554"/>
                  </a:lnTo>
                  <a:lnTo>
                    <a:pt x="840244" y="697090"/>
                  </a:lnTo>
                  <a:lnTo>
                    <a:pt x="819810" y="736676"/>
                  </a:lnTo>
                  <a:lnTo>
                    <a:pt x="792607" y="771588"/>
                  </a:lnTo>
                  <a:lnTo>
                    <a:pt x="759663" y="801039"/>
                  </a:lnTo>
                  <a:lnTo>
                    <a:pt x="721944" y="824331"/>
                  </a:lnTo>
                  <a:lnTo>
                    <a:pt x="680478" y="840676"/>
                  </a:lnTo>
                  <a:lnTo>
                    <a:pt x="636257" y="849337"/>
                  </a:lnTo>
                  <a:lnTo>
                    <a:pt x="590283" y="849579"/>
                  </a:lnTo>
                  <a:lnTo>
                    <a:pt x="545782" y="841209"/>
                  </a:lnTo>
                  <a:lnTo>
                    <a:pt x="504583" y="824992"/>
                  </a:lnTo>
                  <a:lnTo>
                    <a:pt x="467487" y="801776"/>
                  </a:lnTo>
                  <a:lnTo>
                    <a:pt x="435254" y="772388"/>
                  </a:lnTo>
                  <a:lnTo>
                    <a:pt x="408660" y="737692"/>
                  </a:lnTo>
                  <a:lnTo>
                    <a:pt x="388493" y="698525"/>
                  </a:lnTo>
                  <a:lnTo>
                    <a:pt x="375513" y="655739"/>
                  </a:lnTo>
                  <a:lnTo>
                    <a:pt x="370509" y="610171"/>
                  </a:lnTo>
                  <a:lnTo>
                    <a:pt x="374091" y="564870"/>
                  </a:lnTo>
                  <a:lnTo>
                    <a:pt x="385838" y="522363"/>
                  </a:lnTo>
                  <a:lnTo>
                    <a:pt x="405015" y="483412"/>
                  </a:lnTo>
                  <a:lnTo>
                    <a:pt x="430885" y="448779"/>
                  </a:lnTo>
                  <a:lnTo>
                    <a:pt x="462699" y="419214"/>
                  </a:lnTo>
                  <a:lnTo>
                    <a:pt x="499732" y="395478"/>
                  </a:lnTo>
                  <a:lnTo>
                    <a:pt x="541248" y="378320"/>
                  </a:lnTo>
                  <a:lnTo>
                    <a:pt x="604901" y="364439"/>
                  </a:lnTo>
                  <a:lnTo>
                    <a:pt x="623087" y="357327"/>
                  </a:lnTo>
                  <a:lnTo>
                    <a:pt x="656336" y="337070"/>
                  </a:lnTo>
                  <a:lnTo>
                    <a:pt x="690270" y="305003"/>
                  </a:lnTo>
                  <a:lnTo>
                    <a:pt x="706539" y="286842"/>
                  </a:lnTo>
                  <a:lnTo>
                    <a:pt x="723582" y="268224"/>
                  </a:lnTo>
                  <a:lnTo>
                    <a:pt x="677075" y="255371"/>
                  </a:lnTo>
                  <a:lnTo>
                    <a:pt x="629412" y="249631"/>
                  </a:lnTo>
                  <a:lnTo>
                    <a:pt x="581418" y="250710"/>
                  </a:lnTo>
                  <a:lnTo>
                    <a:pt x="533908" y="258267"/>
                  </a:lnTo>
                  <a:lnTo>
                    <a:pt x="487680" y="272021"/>
                  </a:lnTo>
                  <a:lnTo>
                    <a:pt x="443534" y="291642"/>
                  </a:lnTo>
                  <a:lnTo>
                    <a:pt x="402310" y="316826"/>
                  </a:lnTo>
                  <a:lnTo>
                    <a:pt x="364794" y="347268"/>
                  </a:lnTo>
                  <a:lnTo>
                    <a:pt x="331812" y="382638"/>
                  </a:lnTo>
                  <a:lnTo>
                    <a:pt x="304152" y="422630"/>
                  </a:lnTo>
                  <a:lnTo>
                    <a:pt x="282346" y="465772"/>
                  </a:lnTo>
                  <a:lnTo>
                    <a:pt x="266446" y="510171"/>
                  </a:lnTo>
                  <a:lnTo>
                    <a:pt x="256374" y="555358"/>
                  </a:lnTo>
                  <a:lnTo>
                    <a:pt x="252044" y="600798"/>
                  </a:lnTo>
                  <a:lnTo>
                    <a:pt x="253390" y="645998"/>
                  </a:lnTo>
                  <a:lnTo>
                    <a:pt x="260324" y="690435"/>
                  </a:lnTo>
                  <a:lnTo>
                    <a:pt x="272757" y="733615"/>
                  </a:lnTo>
                  <a:lnTo>
                    <a:pt x="290626" y="775030"/>
                  </a:lnTo>
                  <a:lnTo>
                    <a:pt x="313855" y="814171"/>
                  </a:lnTo>
                  <a:lnTo>
                    <a:pt x="342341" y="850519"/>
                  </a:lnTo>
                  <a:lnTo>
                    <a:pt x="376021" y="883564"/>
                  </a:lnTo>
                  <a:lnTo>
                    <a:pt x="413524" y="911910"/>
                  </a:lnTo>
                  <a:lnTo>
                    <a:pt x="453542" y="934783"/>
                  </a:lnTo>
                  <a:lnTo>
                    <a:pt x="495541" y="952169"/>
                  </a:lnTo>
                  <a:lnTo>
                    <a:pt x="538975" y="964082"/>
                  </a:lnTo>
                  <a:lnTo>
                    <a:pt x="583311" y="970508"/>
                  </a:lnTo>
                  <a:lnTo>
                    <a:pt x="628015" y="971448"/>
                  </a:lnTo>
                  <a:lnTo>
                    <a:pt x="672541" y="966901"/>
                  </a:lnTo>
                  <a:lnTo>
                    <a:pt x="716343" y="956843"/>
                  </a:lnTo>
                  <a:lnTo>
                    <a:pt x="758901" y="941285"/>
                  </a:lnTo>
                  <a:lnTo>
                    <a:pt x="799668" y="920216"/>
                  </a:lnTo>
                  <a:lnTo>
                    <a:pt x="838098" y="893635"/>
                  </a:lnTo>
                  <a:lnTo>
                    <a:pt x="878700" y="855814"/>
                  </a:lnTo>
                  <a:lnTo>
                    <a:pt x="911860" y="813460"/>
                  </a:lnTo>
                  <a:lnTo>
                    <a:pt x="937780" y="767943"/>
                  </a:lnTo>
                  <a:lnTo>
                    <a:pt x="956665" y="720585"/>
                  </a:lnTo>
                  <a:lnTo>
                    <a:pt x="968743" y="672744"/>
                  </a:lnTo>
                  <a:lnTo>
                    <a:pt x="974204" y="625767"/>
                  </a:lnTo>
                  <a:close/>
                </a:path>
                <a:path w="1223645" h="1223645">
                  <a:moveTo>
                    <a:pt x="1223086" y="597509"/>
                  </a:moveTo>
                  <a:lnTo>
                    <a:pt x="1220330" y="548690"/>
                  </a:lnTo>
                  <a:lnTo>
                    <a:pt x="1213866" y="499224"/>
                  </a:lnTo>
                  <a:lnTo>
                    <a:pt x="1203401" y="450138"/>
                  </a:lnTo>
                  <a:lnTo>
                    <a:pt x="1188326" y="402170"/>
                  </a:lnTo>
                  <a:lnTo>
                    <a:pt x="1168171" y="355168"/>
                  </a:lnTo>
                  <a:lnTo>
                    <a:pt x="1142428" y="308927"/>
                  </a:lnTo>
                  <a:lnTo>
                    <a:pt x="1107617" y="346075"/>
                  </a:lnTo>
                  <a:lnTo>
                    <a:pt x="1090650" y="363613"/>
                  </a:lnTo>
                  <a:lnTo>
                    <a:pt x="1073200" y="380187"/>
                  </a:lnTo>
                  <a:lnTo>
                    <a:pt x="1061935" y="392430"/>
                  </a:lnTo>
                  <a:lnTo>
                    <a:pt x="1056055" y="404939"/>
                  </a:lnTo>
                  <a:lnTo>
                    <a:pt x="1055674" y="418858"/>
                  </a:lnTo>
                  <a:lnTo>
                    <a:pt x="1060881" y="435330"/>
                  </a:lnTo>
                  <a:lnTo>
                    <a:pt x="1077468" y="479539"/>
                  </a:lnTo>
                  <a:lnTo>
                    <a:pt x="1088593" y="524738"/>
                  </a:lnTo>
                  <a:lnTo>
                    <a:pt x="1094562" y="570674"/>
                  </a:lnTo>
                  <a:lnTo>
                    <a:pt x="1095667" y="617143"/>
                  </a:lnTo>
                  <a:lnTo>
                    <a:pt x="1092161" y="663905"/>
                  </a:lnTo>
                  <a:lnTo>
                    <a:pt x="1083919" y="712431"/>
                  </a:lnTo>
                  <a:lnTo>
                    <a:pt x="1071384" y="758825"/>
                  </a:lnTo>
                  <a:lnTo>
                    <a:pt x="1054811" y="802932"/>
                  </a:lnTo>
                  <a:lnTo>
                    <a:pt x="1034415" y="844562"/>
                  </a:lnTo>
                  <a:lnTo>
                    <a:pt x="1010437" y="883564"/>
                  </a:lnTo>
                  <a:lnTo>
                    <a:pt x="983107" y="919759"/>
                  </a:lnTo>
                  <a:lnTo>
                    <a:pt x="952652" y="952995"/>
                  </a:lnTo>
                  <a:lnTo>
                    <a:pt x="919314" y="983068"/>
                  </a:lnTo>
                  <a:lnTo>
                    <a:pt x="883310" y="1009853"/>
                  </a:lnTo>
                  <a:lnTo>
                    <a:pt x="844880" y="1033145"/>
                  </a:lnTo>
                  <a:lnTo>
                    <a:pt x="804252" y="1052791"/>
                  </a:lnTo>
                  <a:lnTo>
                    <a:pt x="761669" y="1068628"/>
                  </a:lnTo>
                  <a:lnTo>
                    <a:pt x="717346" y="1080477"/>
                  </a:lnTo>
                  <a:lnTo>
                    <a:pt x="671525" y="1088174"/>
                  </a:lnTo>
                  <a:lnTo>
                    <a:pt x="624420" y="1091539"/>
                  </a:lnTo>
                  <a:lnTo>
                    <a:pt x="576287" y="1090422"/>
                  </a:lnTo>
                  <a:lnTo>
                    <a:pt x="527342" y="1084656"/>
                  </a:lnTo>
                  <a:lnTo>
                    <a:pt x="480999" y="1074445"/>
                  </a:lnTo>
                  <a:lnTo>
                    <a:pt x="436346" y="1059599"/>
                  </a:lnTo>
                  <a:lnTo>
                    <a:pt x="393636" y="1040384"/>
                  </a:lnTo>
                  <a:lnTo>
                    <a:pt x="353148" y="1017041"/>
                  </a:lnTo>
                  <a:lnTo>
                    <a:pt x="315150" y="989838"/>
                  </a:lnTo>
                  <a:lnTo>
                    <a:pt x="279908" y="959027"/>
                  </a:lnTo>
                  <a:lnTo>
                    <a:pt x="247688" y="924864"/>
                  </a:lnTo>
                  <a:lnTo>
                    <a:pt x="218744" y="887615"/>
                  </a:lnTo>
                  <a:lnTo>
                    <a:pt x="193357" y="847521"/>
                  </a:lnTo>
                  <a:lnTo>
                    <a:pt x="171805" y="804849"/>
                  </a:lnTo>
                  <a:lnTo>
                    <a:pt x="154317" y="759866"/>
                  </a:lnTo>
                  <a:lnTo>
                    <a:pt x="141198" y="712812"/>
                  </a:lnTo>
                  <a:lnTo>
                    <a:pt x="133388" y="666305"/>
                  </a:lnTo>
                  <a:lnTo>
                    <a:pt x="130594" y="618998"/>
                  </a:lnTo>
                  <a:lnTo>
                    <a:pt x="132664" y="571385"/>
                  </a:lnTo>
                  <a:lnTo>
                    <a:pt x="139407" y="523976"/>
                  </a:lnTo>
                  <a:lnTo>
                    <a:pt x="150660" y="477266"/>
                  </a:lnTo>
                  <a:lnTo>
                    <a:pt x="166243" y="431761"/>
                  </a:lnTo>
                  <a:lnTo>
                    <a:pt x="185991" y="387959"/>
                  </a:lnTo>
                  <a:lnTo>
                    <a:pt x="209727" y="346354"/>
                  </a:lnTo>
                  <a:lnTo>
                    <a:pt x="237286" y="307454"/>
                  </a:lnTo>
                  <a:lnTo>
                    <a:pt x="268478" y="271754"/>
                  </a:lnTo>
                  <a:lnTo>
                    <a:pt x="303149" y="239750"/>
                  </a:lnTo>
                  <a:lnTo>
                    <a:pt x="341109" y="211963"/>
                  </a:lnTo>
                  <a:lnTo>
                    <a:pt x="383717" y="186893"/>
                  </a:lnTo>
                  <a:lnTo>
                    <a:pt x="426923" y="166268"/>
                  </a:lnTo>
                  <a:lnTo>
                    <a:pt x="470738" y="150101"/>
                  </a:lnTo>
                  <a:lnTo>
                    <a:pt x="515137" y="138404"/>
                  </a:lnTo>
                  <a:lnTo>
                    <a:pt x="560082" y="131203"/>
                  </a:lnTo>
                  <a:lnTo>
                    <a:pt x="605574" y="128511"/>
                  </a:lnTo>
                  <a:lnTo>
                    <a:pt x="651586" y="130327"/>
                  </a:lnTo>
                  <a:lnTo>
                    <a:pt x="698093" y="136690"/>
                  </a:lnTo>
                  <a:lnTo>
                    <a:pt x="745070" y="147586"/>
                  </a:lnTo>
                  <a:lnTo>
                    <a:pt x="792518" y="163068"/>
                  </a:lnTo>
                  <a:lnTo>
                    <a:pt x="802220" y="165430"/>
                  </a:lnTo>
                  <a:lnTo>
                    <a:pt x="851357" y="141020"/>
                  </a:lnTo>
                  <a:lnTo>
                    <a:pt x="909802" y="78181"/>
                  </a:lnTo>
                  <a:lnTo>
                    <a:pt x="905141" y="75526"/>
                  </a:lnTo>
                  <a:lnTo>
                    <a:pt x="897890" y="70954"/>
                  </a:lnTo>
                  <a:lnTo>
                    <a:pt x="846353" y="46723"/>
                  </a:lnTo>
                  <a:lnTo>
                    <a:pt x="801789" y="29921"/>
                  </a:lnTo>
                  <a:lnTo>
                    <a:pt x="756627" y="16776"/>
                  </a:lnTo>
                  <a:lnTo>
                    <a:pt x="710869" y="7353"/>
                  </a:lnTo>
                  <a:lnTo>
                    <a:pt x="664565" y="1739"/>
                  </a:lnTo>
                  <a:lnTo>
                    <a:pt x="617728" y="0"/>
                  </a:lnTo>
                  <a:lnTo>
                    <a:pt x="570382" y="2235"/>
                  </a:lnTo>
                  <a:lnTo>
                    <a:pt x="522554" y="8509"/>
                  </a:lnTo>
                  <a:lnTo>
                    <a:pt x="472325" y="18808"/>
                  </a:lnTo>
                  <a:lnTo>
                    <a:pt x="424510" y="31915"/>
                  </a:lnTo>
                  <a:lnTo>
                    <a:pt x="379120" y="47802"/>
                  </a:lnTo>
                  <a:lnTo>
                    <a:pt x="336156" y="66471"/>
                  </a:lnTo>
                  <a:lnTo>
                    <a:pt x="295605" y="87922"/>
                  </a:lnTo>
                  <a:lnTo>
                    <a:pt x="257492" y="112128"/>
                  </a:lnTo>
                  <a:lnTo>
                    <a:pt x="221792" y="139077"/>
                  </a:lnTo>
                  <a:lnTo>
                    <a:pt x="188531" y="168770"/>
                  </a:lnTo>
                  <a:lnTo>
                    <a:pt x="157695" y="201206"/>
                  </a:lnTo>
                  <a:lnTo>
                    <a:pt x="129273" y="236347"/>
                  </a:lnTo>
                  <a:lnTo>
                    <a:pt x="103289" y="274218"/>
                  </a:lnTo>
                  <a:lnTo>
                    <a:pt x="79730" y="314782"/>
                  </a:lnTo>
                  <a:lnTo>
                    <a:pt x="58610" y="358051"/>
                  </a:lnTo>
                  <a:lnTo>
                    <a:pt x="39903" y="403999"/>
                  </a:lnTo>
                  <a:lnTo>
                    <a:pt x="23634" y="452628"/>
                  </a:lnTo>
                  <a:lnTo>
                    <a:pt x="10464" y="510260"/>
                  </a:lnTo>
                  <a:lnTo>
                    <a:pt x="5359" y="539534"/>
                  </a:lnTo>
                  <a:lnTo>
                    <a:pt x="0" y="568744"/>
                  </a:lnTo>
                  <a:lnTo>
                    <a:pt x="0" y="650557"/>
                  </a:lnTo>
                  <a:lnTo>
                    <a:pt x="11036" y="711809"/>
                  </a:lnTo>
                  <a:lnTo>
                    <a:pt x="24130" y="772528"/>
                  </a:lnTo>
                  <a:lnTo>
                    <a:pt x="38887" y="819962"/>
                  </a:lnTo>
                  <a:lnTo>
                    <a:pt x="57264" y="865517"/>
                  </a:lnTo>
                  <a:lnTo>
                    <a:pt x="79095" y="909027"/>
                  </a:lnTo>
                  <a:lnTo>
                    <a:pt x="104203" y="950341"/>
                  </a:lnTo>
                  <a:lnTo>
                    <a:pt x="132384" y="989317"/>
                  </a:lnTo>
                  <a:lnTo>
                    <a:pt x="163487" y="1025804"/>
                  </a:lnTo>
                  <a:lnTo>
                    <a:pt x="197307" y="1059649"/>
                  </a:lnTo>
                  <a:lnTo>
                    <a:pt x="233680" y="1090701"/>
                  </a:lnTo>
                  <a:lnTo>
                    <a:pt x="272427" y="1118819"/>
                  </a:lnTo>
                  <a:lnTo>
                    <a:pt x="313359" y="1143850"/>
                  </a:lnTo>
                  <a:lnTo>
                    <a:pt x="356298" y="1165631"/>
                  </a:lnTo>
                  <a:lnTo>
                    <a:pt x="401066" y="1184021"/>
                  </a:lnTo>
                  <a:lnTo>
                    <a:pt x="447497" y="1198880"/>
                  </a:lnTo>
                  <a:lnTo>
                    <a:pt x="495388" y="1210043"/>
                  </a:lnTo>
                  <a:lnTo>
                    <a:pt x="544563" y="1217371"/>
                  </a:lnTo>
                  <a:lnTo>
                    <a:pt x="552119" y="1218184"/>
                  </a:lnTo>
                  <a:lnTo>
                    <a:pt x="559435" y="1221244"/>
                  </a:lnTo>
                  <a:lnTo>
                    <a:pt x="566864" y="1223264"/>
                  </a:lnTo>
                  <a:lnTo>
                    <a:pt x="666203" y="1223264"/>
                  </a:lnTo>
                  <a:lnTo>
                    <a:pt x="725779" y="1211859"/>
                  </a:lnTo>
                  <a:lnTo>
                    <a:pt x="793546" y="1193952"/>
                  </a:lnTo>
                  <a:lnTo>
                    <a:pt x="839571" y="1177328"/>
                  </a:lnTo>
                  <a:lnTo>
                    <a:pt x="883450" y="1157693"/>
                  </a:lnTo>
                  <a:lnTo>
                    <a:pt x="925106" y="1135214"/>
                  </a:lnTo>
                  <a:lnTo>
                    <a:pt x="964450" y="1110005"/>
                  </a:lnTo>
                  <a:lnTo>
                    <a:pt x="1001369" y="1082217"/>
                  </a:lnTo>
                  <a:lnTo>
                    <a:pt x="1035799" y="1051991"/>
                  </a:lnTo>
                  <a:lnTo>
                    <a:pt x="1067638" y="1019454"/>
                  </a:lnTo>
                  <a:lnTo>
                    <a:pt x="1096772" y="984745"/>
                  </a:lnTo>
                  <a:lnTo>
                    <a:pt x="1123149" y="948016"/>
                  </a:lnTo>
                  <a:lnTo>
                    <a:pt x="1146644" y="909383"/>
                  </a:lnTo>
                  <a:lnTo>
                    <a:pt x="1167180" y="868997"/>
                  </a:lnTo>
                  <a:lnTo>
                    <a:pt x="1184668" y="826985"/>
                  </a:lnTo>
                  <a:lnTo>
                    <a:pt x="1199007" y="783501"/>
                  </a:lnTo>
                  <a:lnTo>
                    <a:pt x="1210106" y="738670"/>
                  </a:lnTo>
                  <a:lnTo>
                    <a:pt x="1217879" y="692645"/>
                  </a:lnTo>
                  <a:lnTo>
                    <a:pt x="1222235" y="645541"/>
                  </a:lnTo>
                  <a:lnTo>
                    <a:pt x="1223086" y="597509"/>
                  </a:lnTo>
                  <a:close/>
                </a:path>
              </a:pathLst>
            </a:custGeom>
            <a:solidFill>
              <a:srgbClr val="B8C0BC"/>
            </a:solidFill>
          </p:spPr>
          <p:txBody>
            <a:bodyPr wrap="square" lIns="0" tIns="0" rIns="0" bIns="0" rtlCol="0"/>
            <a:lstStyle/>
            <a:p>
              <a:endParaRPr/>
            </a:p>
          </p:txBody>
        </p:sp>
        <p:sp>
          <p:nvSpPr>
            <p:cNvPr id="8" name="object 8"/>
            <p:cNvSpPr/>
            <p:nvPr/>
          </p:nvSpPr>
          <p:spPr>
            <a:xfrm>
              <a:off x="9713198" y="3134659"/>
              <a:ext cx="821055" cy="821690"/>
            </a:xfrm>
            <a:custGeom>
              <a:avLst/>
              <a:gdLst/>
              <a:ahLst/>
              <a:cxnLst/>
              <a:rect l="l" t="t" r="r" b="b"/>
              <a:pathLst>
                <a:path w="821054" h="821689">
                  <a:moveTo>
                    <a:pt x="672515" y="0"/>
                  </a:moveTo>
                  <a:lnTo>
                    <a:pt x="593748" y="78570"/>
                  </a:lnTo>
                  <a:lnTo>
                    <a:pt x="556377" y="116498"/>
                  </a:lnTo>
                  <a:lnTo>
                    <a:pt x="520229" y="154635"/>
                  </a:lnTo>
                  <a:lnTo>
                    <a:pt x="505265" y="191571"/>
                  </a:lnTo>
                  <a:lnTo>
                    <a:pt x="503675" y="219212"/>
                  </a:lnTo>
                  <a:lnTo>
                    <a:pt x="500219" y="231622"/>
                  </a:lnTo>
                  <a:lnTo>
                    <a:pt x="494007" y="242775"/>
                  </a:lnTo>
                  <a:lnTo>
                    <a:pt x="484885" y="253352"/>
                  </a:lnTo>
                  <a:lnTo>
                    <a:pt x="299893" y="437501"/>
                  </a:lnTo>
                  <a:lnTo>
                    <a:pt x="189597" y="548690"/>
                  </a:lnTo>
                  <a:lnTo>
                    <a:pt x="174809" y="561722"/>
                  </a:lnTo>
                  <a:lnTo>
                    <a:pt x="159205" y="570915"/>
                  </a:lnTo>
                  <a:lnTo>
                    <a:pt x="141750" y="576251"/>
                  </a:lnTo>
                  <a:lnTo>
                    <a:pt x="121411" y="577710"/>
                  </a:lnTo>
                  <a:lnTo>
                    <a:pt x="75751" y="585839"/>
                  </a:lnTo>
                  <a:lnTo>
                    <a:pt x="38446" y="609661"/>
                  </a:lnTo>
                  <a:lnTo>
                    <a:pt x="12271" y="645128"/>
                  </a:lnTo>
                  <a:lnTo>
                    <a:pt x="0" y="688189"/>
                  </a:lnTo>
                  <a:lnTo>
                    <a:pt x="4406" y="734796"/>
                  </a:lnTo>
                  <a:lnTo>
                    <a:pt x="24223" y="774932"/>
                  </a:lnTo>
                  <a:lnTo>
                    <a:pt x="55577" y="803879"/>
                  </a:lnTo>
                  <a:lnTo>
                    <a:pt x="95700" y="819894"/>
                  </a:lnTo>
                  <a:lnTo>
                    <a:pt x="141820" y="821232"/>
                  </a:lnTo>
                  <a:lnTo>
                    <a:pt x="183352" y="807417"/>
                  </a:lnTo>
                  <a:lnTo>
                    <a:pt x="216474" y="780335"/>
                  </a:lnTo>
                  <a:lnTo>
                    <a:pt x="237961" y="743219"/>
                  </a:lnTo>
                  <a:lnTo>
                    <a:pt x="244588" y="699300"/>
                  </a:lnTo>
                  <a:lnTo>
                    <a:pt x="245538" y="680634"/>
                  </a:lnTo>
                  <a:lnTo>
                    <a:pt x="250105" y="664376"/>
                  </a:lnTo>
                  <a:lnTo>
                    <a:pt x="258413" y="649674"/>
                  </a:lnTo>
                  <a:lnTo>
                    <a:pt x="270585" y="635673"/>
                  </a:lnTo>
                  <a:lnTo>
                    <a:pt x="307987" y="598732"/>
                  </a:lnTo>
                  <a:lnTo>
                    <a:pt x="419675" y="487392"/>
                  </a:lnTo>
                  <a:lnTo>
                    <a:pt x="567803" y="338150"/>
                  </a:lnTo>
                  <a:lnTo>
                    <a:pt x="579648" y="327831"/>
                  </a:lnTo>
                  <a:lnTo>
                    <a:pt x="592216" y="320759"/>
                  </a:lnTo>
                  <a:lnTo>
                    <a:pt x="606151" y="317299"/>
                  </a:lnTo>
                  <a:lnTo>
                    <a:pt x="622096" y="317817"/>
                  </a:lnTo>
                  <a:lnTo>
                    <a:pt x="631402" y="318572"/>
                  </a:lnTo>
                  <a:lnTo>
                    <a:pt x="641281" y="318001"/>
                  </a:lnTo>
                  <a:lnTo>
                    <a:pt x="689686" y="280462"/>
                  </a:lnTo>
                  <a:lnTo>
                    <a:pt x="721877" y="248770"/>
                  </a:lnTo>
                  <a:lnTo>
                    <a:pt x="820940" y="149682"/>
                  </a:lnTo>
                  <a:lnTo>
                    <a:pt x="764930" y="140912"/>
                  </a:lnTo>
                  <a:lnTo>
                    <a:pt x="738744" y="137130"/>
                  </a:lnTo>
                  <a:lnTo>
                    <a:pt x="713015" y="134239"/>
                  </a:lnTo>
                  <a:lnTo>
                    <a:pt x="701310" y="131790"/>
                  </a:lnTo>
                  <a:lnTo>
                    <a:pt x="693838" y="126738"/>
                  </a:lnTo>
                  <a:lnTo>
                    <a:pt x="689605" y="118692"/>
                  </a:lnTo>
                  <a:lnTo>
                    <a:pt x="687615" y="107264"/>
                  </a:lnTo>
                  <a:lnTo>
                    <a:pt x="684784" y="81981"/>
                  </a:lnTo>
                  <a:lnTo>
                    <a:pt x="681113" y="56127"/>
                  </a:lnTo>
                  <a:lnTo>
                    <a:pt x="672515"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p:nvPr/>
        </p:nvSpPr>
        <p:spPr>
          <a:xfrm>
            <a:off x="750823" y="798467"/>
            <a:ext cx="4183379"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Healthcare</a:t>
            </a:r>
            <a:r>
              <a:rPr sz="2800" b="1" spc="-160" dirty="0">
                <a:solidFill>
                  <a:srgbClr val="716A66"/>
                </a:solidFill>
                <a:latin typeface="DIN 2014 Bold"/>
                <a:cs typeface="DIN 2014 Bold"/>
              </a:rPr>
              <a:t> </a:t>
            </a:r>
            <a:r>
              <a:rPr sz="2800" b="1" spc="-10" dirty="0">
                <a:solidFill>
                  <a:srgbClr val="716A66"/>
                </a:solidFill>
                <a:latin typeface="DIN 2014 Bold"/>
                <a:cs typeface="DIN 2014 Bold"/>
              </a:rPr>
              <a:t>Contracts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How</a:t>
            </a:r>
            <a:r>
              <a:rPr sz="3600" spc="-90" dirty="0">
                <a:solidFill>
                  <a:srgbClr val="716A66"/>
                </a:solidFill>
                <a:latin typeface="DIN 2014 Light"/>
                <a:cs typeface="DIN 2014 Light"/>
              </a:rPr>
              <a:t> </a:t>
            </a:r>
            <a:r>
              <a:rPr sz="3600" dirty="0">
                <a:solidFill>
                  <a:srgbClr val="716A66"/>
                </a:solidFill>
                <a:latin typeface="DIN 2014 Light"/>
                <a:cs typeface="DIN 2014 Light"/>
              </a:rPr>
              <a:t>is</a:t>
            </a:r>
            <a:r>
              <a:rPr sz="3600" spc="-90" dirty="0">
                <a:solidFill>
                  <a:srgbClr val="716A66"/>
                </a:solidFill>
                <a:latin typeface="DIN 2014 Light"/>
                <a:cs typeface="DIN 2014 Light"/>
              </a:rPr>
              <a:t> </a:t>
            </a:r>
            <a:r>
              <a:rPr sz="3600" dirty="0">
                <a:solidFill>
                  <a:srgbClr val="716A66"/>
                </a:solidFill>
                <a:latin typeface="DIN 2014 Light"/>
                <a:cs typeface="DIN 2014 Light"/>
              </a:rPr>
              <a:t>Federal</a:t>
            </a:r>
            <a:r>
              <a:rPr sz="3600" spc="-90" dirty="0">
                <a:solidFill>
                  <a:srgbClr val="716A66"/>
                </a:solidFill>
                <a:latin typeface="DIN 2014 Light"/>
                <a:cs typeface="DIN 2014 Light"/>
              </a:rPr>
              <a:t> </a:t>
            </a:r>
            <a:r>
              <a:rPr sz="3600" spc="-10" dirty="0">
                <a:solidFill>
                  <a:srgbClr val="716A66"/>
                </a:solidFill>
                <a:latin typeface="DIN 2014 Light"/>
                <a:cs typeface="DIN 2014 Light"/>
              </a:rPr>
              <a:t>Health </a:t>
            </a:r>
            <a:r>
              <a:rPr sz="3600" dirty="0">
                <a:solidFill>
                  <a:srgbClr val="716A66"/>
                </a:solidFill>
                <a:latin typeface="DIN 2014 Light"/>
                <a:cs typeface="DIN 2014 Light"/>
              </a:rPr>
              <a:t>different</a:t>
            </a:r>
            <a:r>
              <a:rPr sz="3600" spc="-65" dirty="0">
                <a:solidFill>
                  <a:srgbClr val="716A66"/>
                </a:solidFill>
                <a:latin typeface="DIN 2014 Light"/>
                <a:cs typeface="DIN 2014 Light"/>
              </a:rPr>
              <a:t> </a:t>
            </a:r>
            <a:r>
              <a:rPr sz="3600" dirty="0">
                <a:solidFill>
                  <a:srgbClr val="716A66"/>
                </a:solidFill>
                <a:latin typeface="DIN 2014 Light"/>
                <a:cs typeface="DIN 2014 Light"/>
              </a:rPr>
              <a:t>from</a:t>
            </a:r>
            <a:r>
              <a:rPr sz="3600" spc="-60" dirty="0">
                <a:solidFill>
                  <a:srgbClr val="716A66"/>
                </a:solidFill>
                <a:latin typeface="DIN 2014 Light"/>
                <a:cs typeface="DIN 2014 Light"/>
              </a:rPr>
              <a:t> </a:t>
            </a:r>
            <a:r>
              <a:rPr sz="3600" dirty="0">
                <a:solidFill>
                  <a:srgbClr val="716A66"/>
                </a:solidFill>
                <a:latin typeface="DIN 2014 Light"/>
                <a:cs typeface="DIN 2014 Light"/>
              </a:rPr>
              <a:t>a</a:t>
            </a:r>
            <a:r>
              <a:rPr sz="3600" spc="-60" dirty="0">
                <a:solidFill>
                  <a:srgbClr val="716A66"/>
                </a:solidFill>
                <a:latin typeface="DIN 2014 Light"/>
                <a:cs typeface="DIN 2014 Light"/>
              </a:rPr>
              <a:t> </a:t>
            </a:r>
            <a:r>
              <a:rPr sz="3600" spc="-20" dirty="0">
                <a:solidFill>
                  <a:srgbClr val="716A66"/>
                </a:solidFill>
                <a:latin typeface="DIN 2014 Light"/>
                <a:cs typeface="DIN 2014 Light"/>
              </a:rPr>
              <a:t>GPO?</a:t>
            </a:r>
            <a:endParaRPr sz="3600">
              <a:latin typeface="DIN 2014 Light"/>
              <a:cs typeface="DIN 2014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6072F-7D26-1338-BB58-7B53F95D30A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81B79DC-D130-FAF3-FF29-6CF8318FEE74}"/>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13" name="object 13">
            <a:extLst>
              <a:ext uri="{FF2B5EF4-FFF2-40B4-BE49-F238E27FC236}">
                <a16:creationId xmlns:a16="http://schemas.microsoft.com/office/drawing/2014/main" id="{BD78C6CD-FA5F-D7A3-4234-8B3AE7BC98AE}"/>
              </a:ext>
            </a:extLst>
          </p:cNvPr>
          <p:cNvSpPr txBox="1">
            <a:spLocks noGrp="1"/>
          </p:cNvSpPr>
          <p:nvPr>
            <p:ph type="title"/>
          </p:nvPr>
        </p:nvSpPr>
        <p:spPr>
          <a:xfrm>
            <a:off x="750823" y="798467"/>
            <a:ext cx="7481570" cy="443711"/>
          </a:xfrm>
          <a:prstGeom prst="rect">
            <a:avLst/>
          </a:prstGeom>
        </p:spPr>
        <p:txBody>
          <a:bodyPr vert="horz" wrap="square" lIns="0" tIns="12700" rIns="0" bIns="0" rtlCol="0">
            <a:spAutoFit/>
          </a:bodyPr>
          <a:lstStyle/>
          <a:p>
            <a:pPr marL="12700">
              <a:lnSpc>
                <a:spcPct val="100000"/>
              </a:lnSpc>
              <a:spcBef>
                <a:spcPts val="100"/>
              </a:spcBef>
            </a:pPr>
            <a:r>
              <a:rPr lang="en-US" spc="-25" dirty="0"/>
              <a:t>Department of Veteran Affairs</a:t>
            </a:r>
            <a:endParaRPr spc="-25" dirty="0"/>
          </a:p>
        </p:txBody>
      </p:sp>
      <p:sp>
        <p:nvSpPr>
          <p:cNvPr id="14" name="object 14">
            <a:extLst>
              <a:ext uri="{FF2B5EF4-FFF2-40B4-BE49-F238E27FC236}">
                <a16:creationId xmlns:a16="http://schemas.microsoft.com/office/drawing/2014/main" id="{AD3665DE-4815-51AA-5236-25D364938C7D}"/>
              </a:ext>
            </a:extLst>
          </p:cNvPr>
          <p:cNvSpPr txBox="1"/>
          <p:nvPr/>
        </p:nvSpPr>
        <p:spPr>
          <a:xfrm>
            <a:off x="750823" y="1676400"/>
            <a:ext cx="3924935" cy="1631537"/>
          </a:xfrm>
          <a:prstGeom prst="rect">
            <a:avLst/>
          </a:prstGeom>
        </p:spPr>
        <p:txBody>
          <a:bodyPr vert="horz" wrap="square" lIns="0" tIns="12700" rIns="0" bIns="0" rtlCol="0">
            <a:spAutoFit/>
          </a:bodyPr>
          <a:lstStyle/>
          <a:p>
            <a:pPr marL="12700" marR="367665">
              <a:lnSpc>
                <a:spcPct val="111100"/>
              </a:lnSpc>
              <a:spcBef>
                <a:spcPts val="100"/>
              </a:spcBef>
            </a:pPr>
            <a:r>
              <a:rPr lang="en-US" sz="2400" dirty="0">
                <a:solidFill>
                  <a:srgbClr val="716A66"/>
                </a:solidFill>
                <a:latin typeface="DIN 2014 Light"/>
                <a:cs typeface="DIN 2014 Light"/>
              </a:rPr>
              <a:t>The VA is responsible for administering benefit programs for veterans, their families, and their survivors.</a:t>
            </a:r>
            <a:endParaRPr sz="2400" dirty="0">
              <a:latin typeface="DIN 2014 Light"/>
              <a:cs typeface="DIN 2014 Light"/>
            </a:endParaRPr>
          </a:p>
        </p:txBody>
      </p:sp>
      <p:grpSp>
        <p:nvGrpSpPr>
          <p:cNvPr id="3" name="object 3">
            <a:extLst>
              <a:ext uri="{FF2B5EF4-FFF2-40B4-BE49-F238E27FC236}">
                <a16:creationId xmlns:a16="http://schemas.microsoft.com/office/drawing/2014/main" id="{636613AE-E628-F206-56E6-506481AF9788}"/>
              </a:ext>
            </a:extLst>
          </p:cNvPr>
          <p:cNvGrpSpPr/>
          <p:nvPr/>
        </p:nvGrpSpPr>
        <p:grpSpPr>
          <a:xfrm>
            <a:off x="5722729" y="1170254"/>
            <a:ext cx="4930775" cy="4781550"/>
            <a:chOff x="5722729" y="1170254"/>
            <a:chExt cx="4930775" cy="4781550"/>
          </a:xfrm>
        </p:grpSpPr>
        <p:sp>
          <p:nvSpPr>
            <p:cNvPr id="4" name="object 4">
              <a:extLst>
                <a:ext uri="{FF2B5EF4-FFF2-40B4-BE49-F238E27FC236}">
                  <a16:creationId xmlns:a16="http://schemas.microsoft.com/office/drawing/2014/main" id="{67974222-D28C-B92B-5081-6A02B63E8EAA}"/>
                </a:ext>
              </a:extLst>
            </p:cNvPr>
            <p:cNvSpPr/>
            <p:nvPr/>
          </p:nvSpPr>
          <p:spPr>
            <a:xfrm>
              <a:off x="6531253" y="1170255"/>
              <a:ext cx="3368675" cy="1665605"/>
            </a:xfrm>
            <a:custGeom>
              <a:avLst/>
              <a:gdLst/>
              <a:ahLst/>
              <a:cxnLst/>
              <a:rect l="l" t="t" r="r" b="b"/>
              <a:pathLst>
                <a:path w="3368675" h="1665605">
                  <a:moveTo>
                    <a:pt x="1683385" y="0"/>
                  </a:moveTo>
                  <a:lnTo>
                    <a:pt x="1634942" y="683"/>
                  </a:lnTo>
                  <a:lnTo>
                    <a:pt x="1586838" y="2719"/>
                  </a:lnTo>
                  <a:lnTo>
                    <a:pt x="1539091" y="6092"/>
                  </a:lnTo>
                  <a:lnTo>
                    <a:pt x="1491720" y="10781"/>
                  </a:lnTo>
                  <a:lnTo>
                    <a:pt x="1444742" y="16770"/>
                  </a:lnTo>
                  <a:lnTo>
                    <a:pt x="1398177" y="24039"/>
                  </a:lnTo>
                  <a:lnTo>
                    <a:pt x="1352042" y="32570"/>
                  </a:lnTo>
                  <a:lnTo>
                    <a:pt x="1306355" y="42345"/>
                  </a:lnTo>
                  <a:lnTo>
                    <a:pt x="1261136" y="53346"/>
                  </a:lnTo>
                  <a:lnTo>
                    <a:pt x="1216402" y="65554"/>
                  </a:lnTo>
                  <a:lnTo>
                    <a:pt x="1172171" y="78952"/>
                  </a:lnTo>
                  <a:lnTo>
                    <a:pt x="1128463" y="93520"/>
                  </a:lnTo>
                  <a:lnTo>
                    <a:pt x="1085295" y="109240"/>
                  </a:lnTo>
                  <a:lnTo>
                    <a:pt x="1042685" y="126095"/>
                  </a:lnTo>
                  <a:lnTo>
                    <a:pt x="1000652" y="144065"/>
                  </a:lnTo>
                  <a:lnTo>
                    <a:pt x="959215" y="163133"/>
                  </a:lnTo>
                  <a:lnTo>
                    <a:pt x="918391" y="183280"/>
                  </a:lnTo>
                  <a:lnTo>
                    <a:pt x="878199" y="204487"/>
                  </a:lnTo>
                  <a:lnTo>
                    <a:pt x="838657" y="226738"/>
                  </a:lnTo>
                  <a:lnTo>
                    <a:pt x="799783" y="250012"/>
                  </a:lnTo>
                  <a:lnTo>
                    <a:pt x="761596" y="274293"/>
                  </a:lnTo>
                  <a:lnTo>
                    <a:pt x="724115" y="299561"/>
                  </a:lnTo>
                  <a:lnTo>
                    <a:pt x="687356" y="325798"/>
                  </a:lnTo>
                  <a:lnTo>
                    <a:pt x="651339" y="352987"/>
                  </a:lnTo>
                  <a:lnTo>
                    <a:pt x="616083" y="381108"/>
                  </a:lnTo>
                  <a:lnTo>
                    <a:pt x="581604" y="410143"/>
                  </a:lnTo>
                  <a:lnTo>
                    <a:pt x="547923" y="440075"/>
                  </a:lnTo>
                  <a:lnTo>
                    <a:pt x="515056" y="470884"/>
                  </a:lnTo>
                  <a:lnTo>
                    <a:pt x="483022" y="502552"/>
                  </a:lnTo>
                  <a:lnTo>
                    <a:pt x="451840" y="535062"/>
                  </a:lnTo>
                  <a:lnTo>
                    <a:pt x="421528" y="568395"/>
                  </a:lnTo>
                  <a:lnTo>
                    <a:pt x="392104" y="602532"/>
                  </a:lnTo>
                  <a:lnTo>
                    <a:pt x="363587" y="637455"/>
                  </a:lnTo>
                  <a:lnTo>
                    <a:pt x="335995" y="673146"/>
                  </a:lnTo>
                  <a:lnTo>
                    <a:pt x="309345" y="709587"/>
                  </a:lnTo>
                  <a:lnTo>
                    <a:pt x="283657" y="746759"/>
                  </a:lnTo>
                  <a:lnTo>
                    <a:pt x="258949" y="784644"/>
                  </a:lnTo>
                  <a:lnTo>
                    <a:pt x="235239" y="823224"/>
                  </a:lnTo>
                  <a:lnTo>
                    <a:pt x="212545" y="862480"/>
                  </a:lnTo>
                  <a:lnTo>
                    <a:pt x="190886" y="902394"/>
                  </a:lnTo>
                  <a:lnTo>
                    <a:pt x="170280" y="942947"/>
                  </a:lnTo>
                  <a:lnTo>
                    <a:pt x="150745" y="984122"/>
                  </a:lnTo>
                  <a:lnTo>
                    <a:pt x="132300" y="1025901"/>
                  </a:lnTo>
                  <a:lnTo>
                    <a:pt x="114962" y="1068264"/>
                  </a:lnTo>
                  <a:lnTo>
                    <a:pt x="98751" y="1111193"/>
                  </a:lnTo>
                  <a:lnTo>
                    <a:pt x="83685" y="1154671"/>
                  </a:lnTo>
                  <a:lnTo>
                    <a:pt x="69781" y="1198678"/>
                  </a:lnTo>
                  <a:lnTo>
                    <a:pt x="57059" y="1243197"/>
                  </a:lnTo>
                  <a:lnTo>
                    <a:pt x="45536" y="1288209"/>
                  </a:lnTo>
                  <a:lnTo>
                    <a:pt x="35231" y="1333696"/>
                  </a:lnTo>
                  <a:lnTo>
                    <a:pt x="26162" y="1379640"/>
                  </a:lnTo>
                  <a:lnTo>
                    <a:pt x="18347" y="1426022"/>
                  </a:lnTo>
                  <a:lnTo>
                    <a:pt x="11805" y="1472824"/>
                  </a:lnTo>
                  <a:lnTo>
                    <a:pt x="6555" y="1520027"/>
                  </a:lnTo>
                  <a:lnTo>
                    <a:pt x="2613" y="1567614"/>
                  </a:lnTo>
                  <a:lnTo>
                    <a:pt x="0" y="1615567"/>
                  </a:lnTo>
                  <a:lnTo>
                    <a:pt x="42462" y="1589989"/>
                  </a:lnTo>
                  <a:lnTo>
                    <a:pt x="85715" y="1565617"/>
                  </a:lnTo>
                  <a:lnTo>
                    <a:pt x="129733" y="1542474"/>
                  </a:lnTo>
                  <a:lnTo>
                    <a:pt x="174495" y="1520583"/>
                  </a:lnTo>
                  <a:lnTo>
                    <a:pt x="219976" y="1499967"/>
                  </a:lnTo>
                  <a:lnTo>
                    <a:pt x="266153" y="1480650"/>
                  </a:lnTo>
                  <a:lnTo>
                    <a:pt x="313004" y="1462654"/>
                  </a:lnTo>
                  <a:lnTo>
                    <a:pt x="360505" y="1446004"/>
                  </a:lnTo>
                  <a:lnTo>
                    <a:pt x="408632" y="1430723"/>
                  </a:lnTo>
                  <a:lnTo>
                    <a:pt x="457362" y="1416833"/>
                  </a:lnTo>
                  <a:lnTo>
                    <a:pt x="506672" y="1404358"/>
                  </a:lnTo>
                  <a:lnTo>
                    <a:pt x="556539" y="1393321"/>
                  </a:lnTo>
                  <a:lnTo>
                    <a:pt x="606939" y="1383746"/>
                  </a:lnTo>
                  <a:lnTo>
                    <a:pt x="657850" y="1375656"/>
                  </a:lnTo>
                  <a:lnTo>
                    <a:pt x="709247" y="1369073"/>
                  </a:lnTo>
                  <a:lnTo>
                    <a:pt x="761108" y="1364022"/>
                  </a:lnTo>
                  <a:lnTo>
                    <a:pt x="813409" y="1360526"/>
                  </a:lnTo>
                  <a:lnTo>
                    <a:pt x="903071" y="1358214"/>
                  </a:lnTo>
                  <a:lnTo>
                    <a:pt x="956801" y="1359041"/>
                  </a:lnTo>
                  <a:lnTo>
                    <a:pt x="1010117" y="1361506"/>
                  </a:lnTo>
                  <a:lnTo>
                    <a:pt x="1062996" y="1365586"/>
                  </a:lnTo>
                  <a:lnTo>
                    <a:pt x="1115414" y="1371255"/>
                  </a:lnTo>
                  <a:lnTo>
                    <a:pt x="1167346" y="1378490"/>
                  </a:lnTo>
                  <a:lnTo>
                    <a:pt x="1218767" y="1387266"/>
                  </a:lnTo>
                  <a:lnTo>
                    <a:pt x="1269655" y="1397559"/>
                  </a:lnTo>
                  <a:lnTo>
                    <a:pt x="1319985" y="1409345"/>
                  </a:lnTo>
                  <a:lnTo>
                    <a:pt x="1369732" y="1422601"/>
                  </a:lnTo>
                  <a:lnTo>
                    <a:pt x="1418873" y="1437300"/>
                  </a:lnTo>
                  <a:lnTo>
                    <a:pt x="1467383" y="1453420"/>
                  </a:lnTo>
                  <a:lnTo>
                    <a:pt x="1515239" y="1470937"/>
                  </a:lnTo>
                  <a:lnTo>
                    <a:pt x="1562415" y="1489825"/>
                  </a:lnTo>
                  <a:lnTo>
                    <a:pt x="1608888" y="1510061"/>
                  </a:lnTo>
                  <a:lnTo>
                    <a:pt x="1654634" y="1531621"/>
                  </a:lnTo>
                  <a:lnTo>
                    <a:pt x="1699628" y="1554480"/>
                  </a:lnTo>
                  <a:lnTo>
                    <a:pt x="1744525" y="1533414"/>
                  </a:lnTo>
                  <a:lnTo>
                    <a:pt x="1790133" y="1513641"/>
                  </a:lnTo>
                  <a:lnTo>
                    <a:pt x="1836428" y="1495185"/>
                  </a:lnTo>
                  <a:lnTo>
                    <a:pt x="1883386" y="1478070"/>
                  </a:lnTo>
                  <a:lnTo>
                    <a:pt x="1930983" y="1462318"/>
                  </a:lnTo>
                  <a:lnTo>
                    <a:pt x="1979195" y="1447954"/>
                  </a:lnTo>
                  <a:lnTo>
                    <a:pt x="2028000" y="1435002"/>
                  </a:lnTo>
                  <a:lnTo>
                    <a:pt x="2077372" y="1423484"/>
                  </a:lnTo>
                  <a:lnTo>
                    <a:pt x="2127288" y="1413426"/>
                  </a:lnTo>
                  <a:lnTo>
                    <a:pt x="2177724" y="1404850"/>
                  </a:lnTo>
                  <a:lnTo>
                    <a:pt x="2228657" y="1397780"/>
                  </a:lnTo>
                  <a:lnTo>
                    <a:pt x="2280063" y="1392240"/>
                  </a:lnTo>
                  <a:lnTo>
                    <a:pt x="2331917" y="1388254"/>
                  </a:lnTo>
                  <a:lnTo>
                    <a:pt x="2384195" y="1385844"/>
                  </a:lnTo>
                  <a:lnTo>
                    <a:pt x="2487079" y="1385760"/>
                  </a:lnTo>
                  <a:lnTo>
                    <a:pt x="2538325" y="1388039"/>
                  </a:lnTo>
                  <a:lnTo>
                    <a:pt x="2589062" y="1391814"/>
                  </a:lnTo>
                  <a:lnTo>
                    <a:pt x="2639371" y="1397076"/>
                  </a:lnTo>
                  <a:lnTo>
                    <a:pt x="2689229" y="1403803"/>
                  </a:lnTo>
                  <a:lnTo>
                    <a:pt x="2738614" y="1411973"/>
                  </a:lnTo>
                  <a:lnTo>
                    <a:pt x="2787504" y="1421564"/>
                  </a:lnTo>
                  <a:lnTo>
                    <a:pt x="2835878" y="1432554"/>
                  </a:lnTo>
                  <a:lnTo>
                    <a:pt x="2883713" y="1444921"/>
                  </a:lnTo>
                  <a:lnTo>
                    <a:pt x="2930987" y="1458643"/>
                  </a:lnTo>
                  <a:lnTo>
                    <a:pt x="2977678" y="1473697"/>
                  </a:lnTo>
                  <a:lnTo>
                    <a:pt x="3023766" y="1490063"/>
                  </a:lnTo>
                  <a:lnTo>
                    <a:pt x="3069226" y="1507717"/>
                  </a:lnTo>
                  <a:lnTo>
                    <a:pt x="3114038" y="1526638"/>
                  </a:lnTo>
                  <a:lnTo>
                    <a:pt x="3158180" y="1546803"/>
                  </a:lnTo>
                  <a:lnTo>
                    <a:pt x="3201630" y="1568191"/>
                  </a:lnTo>
                  <a:lnTo>
                    <a:pt x="3244365" y="1590780"/>
                  </a:lnTo>
                  <a:lnTo>
                    <a:pt x="3286364" y="1614547"/>
                  </a:lnTo>
                  <a:lnTo>
                    <a:pt x="3327604" y="1639470"/>
                  </a:lnTo>
                  <a:lnTo>
                    <a:pt x="3368065" y="1665528"/>
                  </a:lnTo>
                  <a:lnTo>
                    <a:pt x="3366842" y="1617189"/>
                  </a:lnTo>
                  <a:lnTo>
                    <a:pt x="3364271" y="1569196"/>
                  </a:lnTo>
                  <a:lnTo>
                    <a:pt x="3360370" y="1521568"/>
                  </a:lnTo>
                  <a:lnTo>
                    <a:pt x="3355157" y="1474323"/>
                  </a:lnTo>
                  <a:lnTo>
                    <a:pt x="3348651" y="1427480"/>
                  </a:lnTo>
                  <a:lnTo>
                    <a:pt x="3340871" y="1381056"/>
                  </a:lnTo>
                  <a:lnTo>
                    <a:pt x="3331834" y="1335071"/>
                  </a:lnTo>
                  <a:lnTo>
                    <a:pt x="3321558" y="1289543"/>
                  </a:lnTo>
                  <a:lnTo>
                    <a:pt x="3310063" y="1244490"/>
                  </a:lnTo>
                  <a:lnTo>
                    <a:pt x="3297367" y="1199929"/>
                  </a:lnTo>
                  <a:lnTo>
                    <a:pt x="3283487" y="1155881"/>
                  </a:lnTo>
                  <a:lnTo>
                    <a:pt x="3268443" y="1112362"/>
                  </a:lnTo>
                  <a:lnTo>
                    <a:pt x="3252252" y="1069392"/>
                  </a:lnTo>
                  <a:lnTo>
                    <a:pt x="3234933" y="1026989"/>
                  </a:lnTo>
                  <a:lnTo>
                    <a:pt x="3216505" y="985170"/>
                  </a:lnTo>
                  <a:lnTo>
                    <a:pt x="3196985" y="943955"/>
                  </a:lnTo>
                  <a:lnTo>
                    <a:pt x="3176392" y="903361"/>
                  </a:lnTo>
                  <a:lnTo>
                    <a:pt x="3154744" y="863408"/>
                  </a:lnTo>
                  <a:lnTo>
                    <a:pt x="3132060" y="824113"/>
                  </a:lnTo>
                  <a:lnTo>
                    <a:pt x="3108358" y="785495"/>
                  </a:lnTo>
                  <a:lnTo>
                    <a:pt x="3083657" y="747571"/>
                  </a:lnTo>
                  <a:lnTo>
                    <a:pt x="3057974" y="710361"/>
                  </a:lnTo>
                  <a:lnTo>
                    <a:pt x="3031328" y="673883"/>
                  </a:lnTo>
                  <a:lnTo>
                    <a:pt x="3003737" y="638155"/>
                  </a:lnTo>
                  <a:lnTo>
                    <a:pt x="2975220" y="603196"/>
                  </a:lnTo>
                  <a:lnTo>
                    <a:pt x="2945796" y="569023"/>
                  </a:lnTo>
                  <a:lnTo>
                    <a:pt x="2915481" y="535656"/>
                  </a:lnTo>
                  <a:lnTo>
                    <a:pt x="2884296" y="503112"/>
                  </a:lnTo>
                  <a:lnTo>
                    <a:pt x="2852257" y="471409"/>
                  </a:lnTo>
                  <a:lnTo>
                    <a:pt x="2819384" y="440567"/>
                  </a:lnTo>
                  <a:lnTo>
                    <a:pt x="2785695" y="410604"/>
                  </a:lnTo>
                  <a:lnTo>
                    <a:pt x="2751208" y="381537"/>
                  </a:lnTo>
                  <a:lnTo>
                    <a:pt x="2715941" y="353385"/>
                  </a:lnTo>
                  <a:lnTo>
                    <a:pt x="2679913" y="326167"/>
                  </a:lnTo>
                  <a:lnTo>
                    <a:pt x="2643143" y="299901"/>
                  </a:lnTo>
                  <a:lnTo>
                    <a:pt x="2605648" y="274605"/>
                  </a:lnTo>
                  <a:lnTo>
                    <a:pt x="2567446" y="250298"/>
                  </a:lnTo>
                  <a:lnTo>
                    <a:pt x="2528557" y="226997"/>
                  </a:lnTo>
                  <a:lnTo>
                    <a:pt x="2488999" y="204722"/>
                  </a:lnTo>
                  <a:lnTo>
                    <a:pt x="2448789" y="183491"/>
                  </a:lnTo>
                  <a:lnTo>
                    <a:pt x="2407947" y="163321"/>
                  </a:lnTo>
                  <a:lnTo>
                    <a:pt x="2366490" y="144232"/>
                  </a:lnTo>
                  <a:lnTo>
                    <a:pt x="2324437" y="126241"/>
                  </a:lnTo>
                  <a:lnTo>
                    <a:pt x="2281807" y="109367"/>
                  </a:lnTo>
                  <a:lnTo>
                    <a:pt x="2238617" y="93629"/>
                  </a:lnTo>
                  <a:lnTo>
                    <a:pt x="2194886" y="79044"/>
                  </a:lnTo>
                  <a:lnTo>
                    <a:pt x="2150632" y="65631"/>
                  </a:lnTo>
                  <a:lnTo>
                    <a:pt x="2105874" y="53409"/>
                  </a:lnTo>
                  <a:lnTo>
                    <a:pt x="2060630" y="42395"/>
                  </a:lnTo>
                  <a:lnTo>
                    <a:pt x="2014919" y="32609"/>
                  </a:lnTo>
                  <a:lnTo>
                    <a:pt x="1968758" y="24067"/>
                  </a:lnTo>
                  <a:lnTo>
                    <a:pt x="1922166" y="16790"/>
                  </a:lnTo>
                  <a:lnTo>
                    <a:pt x="1875162" y="10794"/>
                  </a:lnTo>
                  <a:lnTo>
                    <a:pt x="1827763" y="6099"/>
                  </a:lnTo>
                  <a:lnTo>
                    <a:pt x="1779988" y="2723"/>
                  </a:lnTo>
                  <a:lnTo>
                    <a:pt x="1731856" y="683"/>
                  </a:lnTo>
                  <a:lnTo>
                    <a:pt x="1683385" y="0"/>
                  </a:lnTo>
                  <a:close/>
                </a:path>
              </a:pathLst>
            </a:custGeom>
            <a:solidFill>
              <a:srgbClr val="90A19A"/>
            </a:solidFill>
          </p:spPr>
          <p:txBody>
            <a:bodyPr wrap="square" lIns="0" tIns="0" rIns="0" bIns="0" rtlCol="0"/>
            <a:lstStyle/>
            <a:p>
              <a:endParaRPr/>
            </a:p>
          </p:txBody>
        </p:sp>
        <p:sp>
          <p:nvSpPr>
            <p:cNvPr id="5" name="object 5">
              <a:extLst>
                <a:ext uri="{FF2B5EF4-FFF2-40B4-BE49-F238E27FC236}">
                  <a16:creationId xmlns:a16="http://schemas.microsoft.com/office/drawing/2014/main" id="{EB0560D4-7E18-A4B2-C578-B7A2038E176A}"/>
                </a:ext>
              </a:extLst>
            </p:cNvPr>
            <p:cNvSpPr/>
            <p:nvPr/>
          </p:nvSpPr>
          <p:spPr>
            <a:xfrm>
              <a:off x="6531423" y="1170254"/>
              <a:ext cx="3368040" cy="1665605"/>
            </a:xfrm>
            <a:custGeom>
              <a:avLst/>
              <a:gdLst/>
              <a:ahLst/>
              <a:cxnLst/>
              <a:rect l="l" t="t" r="r" b="b"/>
              <a:pathLst>
                <a:path w="3368040" h="1665605">
                  <a:moveTo>
                    <a:pt x="3341412" y="1385861"/>
                  </a:moveTo>
                  <a:lnTo>
                    <a:pt x="2488915" y="1385861"/>
                  </a:lnTo>
                  <a:lnTo>
                    <a:pt x="2538156" y="1388039"/>
                  </a:lnTo>
                  <a:lnTo>
                    <a:pt x="2588893" y="1391814"/>
                  </a:lnTo>
                  <a:lnTo>
                    <a:pt x="2639202" y="1397076"/>
                  </a:lnTo>
                  <a:lnTo>
                    <a:pt x="2689060" y="1403803"/>
                  </a:lnTo>
                  <a:lnTo>
                    <a:pt x="2738445" y="1411973"/>
                  </a:lnTo>
                  <a:lnTo>
                    <a:pt x="2787335" y="1421564"/>
                  </a:lnTo>
                  <a:lnTo>
                    <a:pt x="2835709" y="1432554"/>
                  </a:lnTo>
                  <a:lnTo>
                    <a:pt x="2883544" y="1444921"/>
                  </a:lnTo>
                  <a:lnTo>
                    <a:pt x="2930818" y="1458643"/>
                  </a:lnTo>
                  <a:lnTo>
                    <a:pt x="2977510" y="1473697"/>
                  </a:lnTo>
                  <a:lnTo>
                    <a:pt x="3023597" y="1490063"/>
                  </a:lnTo>
                  <a:lnTo>
                    <a:pt x="3069057" y="1507717"/>
                  </a:lnTo>
                  <a:lnTo>
                    <a:pt x="3113869" y="1526638"/>
                  </a:lnTo>
                  <a:lnTo>
                    <a:pt x="3158011" y="1546803"/>
                  </a:lnTo>
                  <a:lnTo>
                    <a:pt x="3201461" y="1568191"/>
                  </a:lnTo>
                  <a:lnTo>
                    <a:pt x="3244196" y="1590780"/>
                  </a:lnTo>
                  <a:lnTo>
                    <a:pt x="3286195" y="1614547"/>
                  </a:lnTo>
                  <a:lnTo>
                    <a:pt x="3327435" y="1639470"/>
                  </a:lnTo>
                  <a:lnTo>
                    <a:pt x="3367729" y="1665420"/>
                  </a:lnTo>
                  <a:lnTo>
                    <a:pt x="3367526" y="1650897"/>
                  </a:lnTo>
                  <a:lnTo>
                    <a:pt x="3365907" y="1602888"/>
                  </a:lnTo>
                  <a:lnTo>
                    <a:pt x="3362958" y="1555226"/>
                  </a:lnTo>
                  <a:lnTo>
                    <a:pt x="3358696" y="1507931"/>
                  </a:lnTo>
                  <a:lnTo>
                    <a:pt x="3353141" y="1461020"/>
                  </a:lnTo>
                  <a:lnTo>
                    <a:pt x="3346309" y="1414512"/>
                  </a:lnTo>
                  <a:lnTo>
                    <a:pt x="3341412" y="1385861"/>
                  </a:lnTo>
                  <a:close/>
                </a:path>
                <a:path w="3368040" h="1665605">
                  <a:moveTo>
                    <a:pt x="1683216" y="0"/>
                  </a:moveTo>
                  <a:lnTo>
                    <a:pt x="1634508" y="687"/>
                  </a:lnTo>
                  <a:lnTo>
                    <a:pt x="1635001" y="687"/>
                  </a:lnTo>
                  <a:lnTo>
                    <a:pt x="1586367" y="2733"/>
                  </a:lnTo>
                  <a:lnTo>
                    <a:pt x="1586865" y="2733"/>
                  </a:lnTo>
                  <a:lnTo>
                    <a:pt x="1538589" y="6117"/>
                  </a:lnTo>
                  <a:lnTo>
                    <a:pt x="1539087" y="6117"/>
                  </a:lnTo>
                  <a:lnTo>
                    <a:pt x="1493411" y="10602"/>
                  </a:lnTo>
                  <a:lnTo>
                    <a:pt x="1446879" y="16482"/>
                  </a:lnTo>
                  <a:lnTo>
                    <a:pt x="1400751" y="23619"/>
                  </a:lnTo>
                  <a:lnTo>
                    <a:pt x="1355044" y="31994"/>
                  </a:lnTo>
                  <a:lnTo>
                    <a:pt x="1309776" y="41590"/>
                  </a:lnTo>
                  <a:lnTo>
                    <a:pt x="1264965" y="52389"/>
                  </a:lnTo>
                  <a:lnTo>
                    <a:pt x="1220629" y="64373"/>
                  </a:lnTo>
                  <a:lnTo>
                    <a:pt x="1176785" y="77525"/>
                  </a:lnTo>
                  <a:lnTo>
                    <a:pt x="1133451" y="91826"/>
                  </a:lnTo>
                  <a:lnTo>
                    <a:pt x="1090635" y="107233"/>
                  </a:lnTo>
                  <a:lnTo>
                    <a:pt x="1048379" y="123794"/>
                  </a:lnTo>
                  <a:lnTo>
                    <a:pt x="1006674" y="141418"/>
                  </a:lnTo>
                  <a:lnTo>
                    <a:pt x="965555" y="160136"/>
                  </a:lnTo>
                  <a:lnTo>
                    <a:pt x="925036" y="179916"/>
                  </a:lnTo>
                  <a:lnTo>
                    <a:pt x="885133" y="200738"/>
                  </a:lnTo>
                  <a:lnTo>
                    <a:pt x="845864" y="222585"/>
                  </a:lnTo>
                  <a:lnTo>
                    <a:pt x="807247" y="245440"/>
                  </a:lnTo>
                  <a:lnTo>
                    <a:pt x="769300" y="269285"/>
                  </a:lnTo>
                  <a:lnTo>
                    <a:pt x="732041" y="294101"/>
                  </a:lnTo>
                  <a:lnTo>
                    <a:pt x="695487" y="319871"/>
                  </a:lnTo>
                  <a:lnTo>
                    <a:pt x="659656" y="346578"/>
                  </a:lnTo>
                  <a:lnTo>
                    <a:pt x="624566" y="374203"/>
                  </a:lnTo>
                  <a:lnTo>
                    <a:pt x="590235" y="402729"/>
                  </a:lnTo>
                  <a:lnTo>
                    <a:pt x="556680" y="432138"/>
                  </a:lnTo>
                  <a:lnTo>
                    <a:pt x="523920" y="462412"/>
                  </a:lnTo>
                  <a:lnTo>
                    <a:pt x="491964" y="493541"/>
                  </a:lnTo>
                  <a:lnTo>
                    <a:pt x="460846" y="525492"/>
                  </a:lnTo>
                  <a:lnTo>
                    <a:pt x="430576" y="558255"/>
                  </a:lnTo>
                  <a:lnTo>
                    <a:pt x="401170" y="591812"/>
                  </a:lnTo>
                  <a:lnTo>
                    <a:pt x="372648" y="626145"/>
                  </a:lnTo>
                  <a:lnTo>
                    <a:pt x="345027" y="661237"/>
                  </a:lnTo>
                  <a:lnTo>
                    <a:pt x="318325" y="697070"/>
                  </a:lnTo>
                  <a:lnTo>
                    <a:pt x="292559" y="733625"/>
                  </a:lnTo>
                  <a:lnTo>
                    <a:pt x="267747" y="770886"/>
                  </a:lnTo>
                  <a:lnTo>
                    <a:pt x="243908" y="808834"/>
                  </a:lnTo>
                  <a:lnTo>
                    <a:pt x="221058" y="847452"/>
                  </a:lnTo>
                  <a:lnTo>
                    <a:pt x="199216" y="886721"/>
                  </a:lnTo>
                  <a:lnTo>
                    <a:pt x="178399" y="926625"/>
                  </a:lnTo>
                  <a:lnTo>
                    <a:pt x="158627" y="967142"/>
                  </a:lnTo>
                  <a:lnTo>
                    <a:pt x="139913" y="1008261"/>
                  </a:lnTo>
                  <a:lnTo>
                    <a:pt x="118864" y="1058305"/>
                  </a:lnTo>
                  <a:lnTo>
                    <a:pt x="102454" y="1100927"/>
                  </a:lnTo>
                  <a:lnTo>
                    <a:pt x="87173" y="1144104"/>
                  </a:lnTo>
                  <a:lnTo>
                    <a:pt x="73039" y="1187818"/>
                  </a:lnTo>
                  <a:lnTo>
                    <a:pt x="60071" y="1232051"/>
                  </a:lnTo>
                  <a:lnTo>
                    <a:pt x="48288" y="1276785"/>
                  </a:lnTo>
                  <a:lnTo>
                    <a:pt x="37708" y="1322002"/>
                  </a:lnTo>
                  <a:lnTo>
                    <a:pt x="28350" y="1367686"/>
                  </a:lnTo>
                  <a:lnTo>
                    <a:pt x="20298" y="1413426"/>
                  </a:lnTo>
                  <a:lnTo>
                    <a:pt x="13374" y="1460378"/>
                  </a:lnTo>
                  <a:lnTo>
                    <a:pt x="7794" y="1507351"/>
                  </a:lnTo>
                  <a:lnTo>
                    <a:pt x="3531" y="1554479"/>
                  </a:lnTo>
                  <a:lnTo>
                    <a:pt x="545" y="1602460"/>
                  </a:lnTo>
                  <a:lnTo>
                    <a:pt x="0" y="1615465"/>
                  </a:lnTo>
                  <a:lnTo>
                    <a:pt x="42293" y="1589989"/>
                  </a:lnTo>
                  <a:lnTo>
                    <a:pt x="85546" y="1565616"/>
                  </a:lnTo>
                  <a:lnTo>
                    <a:pt x="129564" y="1542473"/>
                  </a:lnTo>
                  <a:lnTo>
                    <a:pt x="174326" y="1520581"/>
                  </a:lnTo>
                  <a:lnTo>
                    <a:pt x="219807" y="1499965"/>
                  </a:lnTo>
                  <a:lnTo>
                    <a:pt x="265984" y="1480647"/>
                  </a:lnTo>
                  <a:lnTo>
                    <a:pt x="312834" y="1462651"/>
                  </a:lnTo>
                  <a:lnTo>
                    <a:pt x="360334" y="1446000"/>
                  </a:lnTo>
                  <a:lnTo>
                    <a:pt x="408461" y="1430718"/>
                  </a:lnTo>
                  <a:lnTo>
                    <a:pt x="457191" y="1416828"/>
                  </a:lnTo>
                  <a:lnTo>
                    <a:pt x="506500" y="1404352"/>
                  </a:lnTo>
                  <a:lnTo>
                    <a:pt x="556366" y="1393316"/>
                  </a:lnTo>
                  <a:lnTo>
                    <a:pt x="606765" y="1383741"/>
                  </a:lnTo>
                  <a:lnTo>
                    <a:pt x="657675" y="1375651"/>
                  </a:lnTo>
                  <a:lnTo>
                    <a:pt x="709071" y="1369069"/>
                  </a:lnTo>
                  <a:lnTo>
                    <a:pt x="760930" y="1364019"/>
                  </a:lnTo>
                  <a:lnTo>
                    <a:pt x="813229" y="1360524"/>
                  </a:lnTo>
                  <a:lnTo>
                    <a:pt x="865945" y="1358607"/>
                  </a:lnTo>
                  <a:lnTo>
                    <a:pt x="3336290" y="1358607"/>
                  </a:lnTo>
                  <a:lnTo>
                    <a:pt x="3333853" y="1346206"/>
                  </a:lnTo>
                  <a:lnTo>
                    <a:pt x="3323939" y="1300838"/>
                  </a:lnTo>
                  <a:lnTo>
                    <a:pt x="3312815" y="1255936"/>
                  </a:lnTo>
                  <a:lnTo>
                    <a:pt x="3300500" y="1211518"/>
                  </a:lnTo>
                  <a:lnTo>
                    <a:pt x="3287012" y="1167601"/>
                  </a:lnTo>
                  <a:lnTo>
                    <a:pt x="3272368" y="1124203"/>
                  </a:lnTo>
                  <a:lnTo>
                    <a:pt x="3256586" y="1081342"/>
                  </a:lnTo>
                  <a:lnTo>
                    <a:pt x="3239685" y="1039035"/>
                  </a:lnTo>
                  <a:lnTo>
                    <a:pt x="3221682" y="997301"/>
                  </a:lnTo>
                  <a:lnTo>
                    <a:pt x="3202595" y="956156"/>
                  </a:lnTo>
                  <a:lnTo>
                    <a:pt x="3167207" y="886721"/>
                  </a:lnTo>
                  <a:lnTo>
                    <a:pt x="3145364" y="847452"/>
                  </a:lnTo>
                  <a:lnTo>
                    <a:pt x="3122514" y="808834"/>
                  </a:lnTo>
                  <a:lnTo>
                    <a:pt x="3098674" y="770886"/>
                  </a:lnTo>
                  <a:lnTo>
                    <a:pt x="3073862" y="733625"/>
                  </a:lnTo>
                  <a:lnTo>
                    <a:pt x="3048095" y="697070"/>
                  </a:lnTo>
                  <a:lnTo>
                    <a:pt x="3021393" y="661237"/>
                  </a:lnTo>
                  <a:lnTo>
                    <a:pt x="2993771" y="626145"/>
                  </a:lnTo>
                  <a:lnTo>
                    <a:pt x="2965249" y="591812"/>
                  </a:lnTo>
                  <a:lnTo>
                    <a:pt x="2935844" y="558255"/>
                  </a:lnTo>
                  <a:lnTo>
                    <a:pt x="2905573" y="525492"/>
                  </a:lnTo>
                  <a:lnTo>
                    <a:pt x="2874454" y="493541"/>
                  </a:lnTo>
                  <a:lnTo>
                    <a:pt x="2819129" y="440661"/>
                  </a:lnTo>
                  <a:lnTo>
                    <a:pt x="2785444" y="410697"/>
                  </a:lnTo>
                  <a:lnTo>
                    <a:pt x="2750961" y="381630"/>
                  </a:lnTo>
                  <a:lnTo>
                    <a:pt x="2715699" y="353478"/>
                  </a:lnTo>
                  <a:lnTo>
                    <a:pt x="2679676" y="326259"/>
                  </a:lnTo>
                  <a:lnTo>
                    <a:pt x="2642910" y="299992"/>
                  </a:lnTo>
                  <a:lnTo>
                    <a:pt x="2605419" y="274695"/>
                  </a:lnTo>
                  <a:lnTo>
                    <a:pt x="2567222" y="250386"/>
                  </a:lnTo>
                  <a:lnTo>
                    <a:pt x="2528338" y="227083"/>
                  </a:lnTo>
                  <a:lnTo>
                    <a:pt x="2488783" y="204806"/>
                  </a:lnTo>
                  <a:lnTo>
                    <a:pt x="2448578" y="183572"/>
                  </a:lnTo>
                  <a:lnTo>
                    <a:pt x="2407740" y="163399"/>
                  </a:lnTo>
                  <a:lnTo>
                    <a:pt x="2366287" y="144307"/>
                  </a:lnTo>
                  <a:lnTo>
                    <a:pt x="2324238" y="126313"/>
                  </a:lnTo>
                  <a:lnTo>
                    <a:pt x="2281611" y="109435"/>
                  </a:lnTo>
                  <a:lnTo>
                    <a:pt x="2238425" y="93693"/>
                  </a:lnTo>
                  <a:lnTo>
                    <a:pt x="2194692" y="79118"/>
                  </a:lnTo>
                  <a:lnTo>
                    <a:pt x="2150447" y="65687"/>
                  </a:lnTo>
                  <a:lnTo>
                    <a:pt x="2105689" y="53470"/>
                  </a:lnTo>
                  <a:lnTo>
                    <a:pt x="2060448" y="42450"/>
                  </a:lnTo>
                  <a:lnTo>
                    <a:pt x="2014740" y="32656"/>
                  </a:lnTo>
                  <a:lnTo>
                    <a:pt x="1968582" y="24108"/>
                  </a:lnTo>
                  <a:lnTo>
                    <a:pt x="1921992" y="16823"/>
                  </a:lnTo>
                  <a:lnTo>
                    <a:pt x="1874989" y="10820"/>
                  </a:lnTo>
                  <a:lnTo>
                    <a:pt x="1827592" y="6117"/>
                  </a:lnTo>
                  <a:lnTo>
                    <a:pt x="1779819" y="2733"/>
                  </a:lnTo>
                  <a:lnTo>
                    <a:pt x="1731687" y="687"/>
                  </a:lnTo>
                  <a:lnTo>
                    <a:pt x="1683216" y="0"/>
                  </a:lnTo>
                  <a:close/>
                </a:path>
                <a:path w="3368040" h="1665605">
                  <a:moveTo>
                    <a:pt x="3336290" y="1358607"/>
                  </a:moveTo>
                  <a:lnTo>
                    <a:pt x="927655" y="1358607"/>
                  </a:lnTo>
                  <a:lnTo>
                    <a:pt x="956632" y="1359053"/>
                  </a:lnTo>
                  <a:lnTo>
                    <a:pt x="1009948" y="1361518"/>
                  </a:lnTo>
                  <a:lnTo>
                    <a:pt x="1062826" y="1365597"/>
                  </a:lnTo>
                  <a:lnTo>
                    <a:pt x="1115243" y="1371266"/>
                  </a:lnTo>
                  <a:lnTo>
                    <a:pt x="1167174" y="1378499"/>
                  </a:lnTo>
                  <a:lnTo>
                    <a:pt x="1218596" y="1387274"/>
                  </a:lnTo>
                  <a:lnTo>
                    <a:pt x="1269483" y="1397567"/>
                  </a:lnTo>
                  <a:lnTo>
                    <a:pt x="1319813" y="1409352"/>
                  </a:lnTo>
                  <a:lnTo>
                    <a:pt x="1369561" y="1422606"/>
                  </a:lnTo>
                  <a:lnTo>
                    <a:pt x="1418702" y="1437304"/>
                  </a:lnTo>
                  <a:lnTo>
                    <a:pt x="1467213" y="1453423"/>
                  </a:lnTo>
                  <a:lnTo>
                    <a:pt x="1515070" y="1470939"/>
                  </a:lnTo>
                  <a:lnTo>
                    <a:pt x="1562248" y="1489826"/>
                  </a:lnTo>
                  <a:lnTo>
                    <a:pt x="1608724" y="1510062"/>
                  </a:lnTo>
                  <a:lnTo>
                    <a:pt x="1654473" y="1531621"/>
                  </a:lnTo>
                  <a:lnTo>
                    <a:pt x="1699472" y="1554479"/>
                  </a:lnTo>
                  <a:lnTo>
                    <a:pt x="1744366" y="1533414"/>
                  </a:lnTo>
                  <a:lnTo>
                    <a:pt x="1789972" y="1513641"/>
                  </a:lnTo>
                  <a:lnTo>
                    <a:pt x="1836265" y="1495185"/>
                  </a:lnTo>
                  <a:lnTo>
                    <a:pt x="1883222" y="1478070"/>
                  </a:lnTo>
                  <a:lnTo>
                    <a:pt x="1930818" y="1462318"/>
                  </a:lnTo>
                  <a:lnTo>
                    <a:pt x="1979029" y="1447954"/>
                  </a:lnTo>
                  <a:lnTo>
                    <a:pt x="2027833" y="1435002"/>
                  </a:lnTo>
                  <a:lnTo>
                    <a:pt x="2077204" y="1423484"/>
                  </a:lnTo>
                  <a:lnTo>
                    <a:pt x="2127120" y="1413426"/>
                  </a:lnTo>
                  <a:lnTo>
                    <a:pt x="2177556" y="1404850"/>
                  </a:lnTo>
                  <a:lnTo>
                    <a:pt x="2228489" y="1397780"/>
                  </a:lnTo>
                  <a:lnTo>
                    <a:pt x="2279894" y="1392240"/>
                  </a:lnTo>
                  <a:lnTo>
                    <a:pt x="2331748" y="1388254"/>
                  </a:lnTo>
                  <a:lnTo>
                    <a:pt x="2383659" y="1385861"/>
                  </a:lnTo>
                  <a:lnTo>
                    <a:pt x="3341412" y="1385861"/>
                  </a:lnTo>
                  <a:lnTo>
                    <a:pt x="3336504" y="1359053"/>
                  </a:lnTo>
                  <a:lnTo>
                    <a:pt x="3336290" y="1358607"/>
                  </a:lnTo>
                  <a:close/>
                </a:path>
              </a:pathLst>
            </a:custGeom>
            <a:solidFill>
              <a:srgbClr val="A4B0AA"/>
            </a:solidFill>
          </p:spPr>
          <p:txBody>
            <a:bodyPr wrap="square" lIns="0" tIns="0" rIns="0" bIns="0" rtlCol="0"/>
            <a:lstStyle/>
            <a:p>
              <a:endParaRPr/>
            </a:p>
          </p:txBody>
        </p:sp>
        <p:sp>
          <p:nvSpPr>
            <p:cNvPr id="6" name="object 6">
              <a:extLst>
                <a:ext uri="{FF2B5EF4-FFF2-40B4-BE49-F238E27FC236}">
                  <a16:creationId xmlns:a16="http://schemas.microsoft.com/office/drawing/2014/main" id="{7ADEAB7F-D678-8F45-3B56-3E2DCDADFB5F}"/>
                </a:ext>
              </a:extLst>
            </p:cNvPr>
            <p:cNvSpPr/>
            <p:nvPr/>
          </p:nvSpPr>
          <p:spPr>
            <a:xfrm>
              <a:off x="8230889" y="2835785"/>
              <a:ext cx="2422525" cy="3089275"/>
            </a:xfrm>
            <a:custGeom>
              <a:avLst/>
              <a:gdLst/>
              <a:ahLst/>
              <a:cxnLst/>
              <a:rect l="l" t="t" r="r" b="b"/>
              <a:pathLst>
                <a:path w="2422525" h="3089275">
                  <a:moveTo>
                    <a:pt x="1668424" y="0"/>
                  </a:moveTo>
                  <a:lnTo>
                    <a:pt x="1667730" y="71930"/>
                  </a:lnTo>
                  <a:lnTo>
                    <a:pt x="1665322" y="124204"/>
                  </a:lnTo>
                  <a:lnTo>
                    <a:pt x="1661338" y="176052"/>
                  </a:lnTo>
                  <a:lnTo>
                    <a:pt x="1655801" y="227450"/>
                  </a:lnTo>
                  <a:lnTo>
                    <a:pt x="1648734" y="278374"/>
                  </a:lnTo>
                  <a:lnTo>
                    <a:pt x="1640162" y="328801"/>
                  </a:lnTo>
                  <a:lnTo>
                    <a:pt x="1630107" y="378708"/>
                  </a:lnTo>
                  <a:lnTo>
                    <a:pt x="1618594" y="428070"/>
                  </a:lnTo>
                  <a:lnTo>
                    <a:pt x="1605645" y="476865"/>
                  </a:lnTo>
                  <a:lnTo>
                    <a:pt x="1591286" y="525068"/>
                  </a:lnTo>
                  <a:lnTo>
                    <a:pt x="1575538" y="572656"/>
                  </a:lnTo>
                  <a:lnTo>
                    <a:pt x="1558426" y="619605"/>
                  </a:lnTo>
                  <a:lnTo>
                    <a:pt x="1539974" y="665893"/>
                  </a:lnTo>
                  <a:lnTo>
                    <a:pt x="1520204" y="711495"/>
                  </a:lnTo>
                  <a:lnTo>
                    <a:pt x="1499140" y="756387"/>
                  </a:lnTo>
                  <a:lnTo>
                    <a:pt x="1476807" y="800547"/>
                  </a:lnTo>
                  <a:lnTo>
                    <a:pt x="1453227" y="843951"/>
                  </a:lnTo>
                  <a:lnTo>
                    <a:pt x="1428424" y="886575"/>
                  </a:lnTo>
                  <a:lnTo>
                    <a:pt x="1402422" y="928395"/>
                  </a:lnTo>
                  <a:lnTo>
                    <a:pt x="1374725" y="970152"/>
                  </a:lnTo>
                  <a:lnTo>
                    <a:pt x="1345831" y="1011025"/>
                  </a:lnTo>
                  <a:lnTo>
                    <a:pt x="1315767" y="1050991"/>
                  </a:lnTo>
                  <a:lnTo>
                    <a:pt x="1284558" y="1090023"/>
                  </a:lnTo>
                  <a:lnTo>
                    <a:pt x="1252228" y="1128097"/>
                  </a:lnTo>
                  <a:lnTo>
                    <a:pt x="1218802" y="1165189"/>
                  </a:lnTo>
                  <a:lnTo>
                    <a:pt x="1184305" y="1201272"/>
                  </a:lnTo>
                  <a:lnTo>
                    <a:pt x="1148762" y="1236322"/>
                  </a:lnTo>
                  <a:lnTo>
                    <a:pt x="1112198" y="1270315"/>
                  </a:lnTo>
                  <a:lnTo>
                    <a:pt x="1074637" y="1303226"/>
                  </a:lnTo>
                  <a:lnTo>
                    <a:pt x="1036106" y="1335028"/>
                  </a:lnTo>
                  <a:lnTo>
                    <a:pt x="996628" y="1365699"/>
                  </a:lnTo>
                  <a:lnTo>
                    <a:pt x="956229" y="1395212"/>
                  </a:lnTo>
                  <a:lnTo>
                    <a:pt x="914933" y="1423543"/>
                  </a:lnTo>
                  <a:lnTo>
                    <a:pt x="912609" y="1496301"/>
                  </a:lnTo>
                  <a:lnTo>
                    <a:pt x="909120" y="1547650"/>
                  </a:lnTo>
                  <a:lnTo>
                    <a:pt x="904133" y="1598574"/>
                  </a:lnTo>
                  <a:lnTo>
                    <a:pt x="897669" y="1649050"/>
                  </a:lnTo>
                  <a:lnTo>
                    <a:pt x="889750" y="1699057"/>
                  </a:lnTo>
                  <a:lnTo>
                    <a:pt x="880399" y="1748572"/>
                  </a:lnTo>
                  <a:lnTo>
                    <a:pt x="869636" y="1797574"/>
                  </a:lnTo>
                  <a:lnTo>
                    <a:pt x="857485" y="1846041"/>
                  </a:lnTo>
                  <a:lnTo>
                    <a:pt x="843967" y="1893950"/>
                  </a:lnTo>
                  <a:lnTo>
                    <a:pt x="829105" y="1941279"/>
                  </a:lnTo>
                  <a:lnTo>
                    <a:pt x="812920" y="1988007"/>
                  </a:lnTo>
                  <a:lnTo>
                    <a:pt x="795434" y="2034111"/>
                  </a:lnTo>
                  <a:lnTo>
                    <a:pt x="776669" y="2079569"/>
                  </a:lnTo>
                  <a:lnTo>
                    <a:pt x="756648" y="2124360"/>
                  </a:lnTo>
                  <a:lnTo>
                    <a:pt x="735393" y="2168461"/>
                  </a:lnTo>
                  <a:lnTo>
                    <a:pt x="712925" y="2211850"/>
                  </a:lnTo>
                  <a:lnTo>
                    <a:pt x="689266" y="2254506"/>
                  </a:lnTo>
                  <a:lnTo>
                    <a:pt x="664439" y="2296406"/>
                  </a:lnTo>
                  <a:lnTo>
                    <a:pt x="638465" y="2337528"/>
                  </a:lnTo>
                  <a:lnTo>
                    <a:pt x="611367" y="2377851"/>
                  </a:lnTo>
                  <a:lnTo>
                    <a:pt x="583166" y="2417351"/>
                  </a:lnTo>
                  <a:lnTo>
                    <a:pt x="553885" y="2456008"/>
                  </a:lnTo>
                  <a:lnTo>
                    <a:pt x="523546" y="2493799"/>
                  </a:lnTo>
                  <a:lnTo>
                    <a:pt x="492170" y="2530702"/>
                  </a:lnTo>
                  <a:lnTo>
                    <a:pt x="459780" y="2566695"/>
                  </a:lnTo>
                  <a:lnTo>
                    <a:pt x="426398" y="2601757"/>
                  </a:lnTo>
                  <a:lnTo>
                    <a:pt x="392046" y="2635864"/>
                  </a:lnTo>
                  <a:lnTo>
                    <a:pt x="356745" y="2668996"/>
                  </a:lnTo>
                  <a:lnTo>
                    <a:pt x="320518" y="2701129"/>
                  </a:lnTo>
                  <a:lnTo>
                    <a:pt x="283386" y="2732243"/>
                  </a:lnTo>
                  <a:lnTo>
                    <a:pt x="245373" y="2762314"/>
                  </a:lnTo>
                  <a:lnTo>
                    <a:pt x="206499" y="2791322"/>
                  </a:lnTo>
                  <a:lnTo>
                    <a:pt x="166787" y="2819243"/>
                  </a:lnTo>
                  <a:lnTo>
                    <a:pt x="126260" y="2846056"/>
                  </a:lnTo>
                  <a:lnTo>
                    <a:pt x="84938" y="2871740"/>
                  </a:lnTo>
                  <a:lnTo>
                    <a:pt x="42844" y="2896271"/>
                  </a:lnTo>
                  <a:lnTo>
                    <a:pt x="0" y="2919628"/>
                  </a:lnTo>
                  <a:lnTo>
                    <a:pt x="44894" y="2940691"/>
                  </a:lnTo>
                  <a:lnTo>
                    <a:pt x="90500" y="2960462"/>
                  </a:lnTo>
                  <a:lnTo>
                    <a:pt x="136793" y="2978917"/>
                  </a:lnTo>
                  <a:lnTo>
                    <a:pt x="183750" y="2996032"/>
                  </a:lnTo>
                  <a:lnTo>
                    <a:pt x="231346" y="3011784"/>
                  </a:lnTo>
                  <a:lnTo>
                    <a:pt x="279558" y="3026148"/>
                  </a:lnTo>
                  <a:lnTo>
                    <a:pt x="328362" y="3039101"/>
                  </a:lnTo>
                  <a:lnTo>
                    <a:pt x="377734" y="3050619"/>
                  </a:lnTo>
                  <a:lnTo>
                    <a:pt x="427651" y="3060678"/>
                  </a:lnTo>
                  <a:lnTo>
                    <a:pt x="478088" y="3069255"/>
                  </a:lnTo>
                  <a:lnTo>
                    <a:pt x="529021" y="3076325"/>
                  </a:lnTo>
                  <a:lnTo>
                    <a:pt x="580428" y="3081866"/>
                  </a:lnTo>
                  <a:lnTo>
                    <a:pt x="632284" y="3085853"/>
                  </a:lnTo>
                  <a:lnTo>
                    <a:pt x="684565" y="3088263"/>
                  </a:lnTo>
                  <a:lnTo>
                    <a:pt x="737247" y="3089071"/>
                  </a:lnTo>
                  <a:lnTo>
                    <a:pt x="785215" y="3088402"/>
                  </a:lnTo>
                  <a:lnTo>
                    <a:pt x="832851" y="3086404"/>
                  </a:lnTo>
                  <a:lnTo>
                    <a:pt x="880138" y="3083097"/>
                  </a:lnTo>
                  <a:lnTo>
                    <a:pt x="927057" y="3078498"/>
                  </a:lnTo>
                  <a:lnTo>
                    <a:pt x="973590" y="3072625"/>
                  </a:lnTo>
                  <a:lnTo>
                    <a:pt x="1019720" y="3065495"/>
                  </a:lnTo>
                  <a:lnTo>
                    <a:pt x="1065430" y="3057126"/>
                  </a:lnTo>
                  <a:lnTo>
                    <a:pt x="1110700" y="3047537"/>
                  </a:lnTo>
                  <a:lnTo>
                    <a:pt x="1155515" y="3036744"/>
                  </a:lnTo>
                  <a:lnTo>
                    <a:pt x="1199855" y="3024766"/>
                  </a:lnTo>
                  <a:lnTo>
                    <a:pt x="1243703" y="3011620"/>
                  </a:lnTo>
                  <a:lnTo>
                    <a:pt x="1287041" y="2997325"/>
                  </a:lnTo>
                  <a:lnTo>
                    <a:pt x="1329852" y="2981897"/>
                  </a:lnTo>
                  <a:lnTo>
                    <a:pt x="1372117" y="2965356"/>
                  </a:lnTo>
                  <a:lnTo>
                    <a:pt x="1413820" y="2947718"/>
                  </a:lnTo>
                  <a:lnTo>
                    <a:pt x="1454941" y="2929001"/>
                  </a:lnTo>
                  <a:lnTo>
                    <a:pt x="1495464" y="2909223"/>
                  </a:lnTo>
                  <a:lnTo>
                    <a:pt x="1535370" y="2888402"/>
                  </a:lnTo>
                  <a:lnTo>
                    <a:pt x="1574642" y="2866556"/>
                  </a:lnTo>
                  <a:lnTo>
                    <a:pt x="1613262" y="2843702"/>
                  </a:lnTo>
                  <a:lnTo>
                    <a:pt x="1651212" y="2819858"/>
                  </a:lnTo>
                  <a:lnTo>
                    <a:pt x="1688475" y="2795043"/>
                  </a:lnTo>
                  <a:lnTo>
                    <a:pt x="1725032" y="2769273"/>
                  </a:lnTo>
                  <a:lnTo>
                    <a:pt x="1760866" y="2742566"/>
                  </a:lnTo>
                  <a:lnTo>
                    <a:pt x="1795959" y="2714941"/>
                  </a:lnTo>
                  <a:lnTo>
                    <a:pt x="1830294" y="2686415"/>
                  </a:lnTo>
                  <a:lnTo>
                    <a:pt x="1863852" y="2657006"/>
                  </a:lnTo>
                  <a:lnTo>
                    <a:pt x="1896616" y="2626732"/>
                  </a:lnTo>
                  <a:lnTo>
                    <a:pt x="1928568" y="2595610"/>
                  </a:lnTo>
                  <a:lnTo>
                    <a:pt x="1959690" y="2563658"/>
                  </a:lnTo>
                  <a:lnTo>
                    <a:pt x="1989964" y="2530894"/>
                  </a:lnTo>
                  <a:lnTo>
                    <a:pt x="2019373" y="2497336"/>
                  </a:lnTo>
                  <a:lnTo>
                    <a:pt x="2047899" y="2463001"/>
                  </a:lnTo>
                  <a:lnTo>
                    <a:pt x="2075524" y="2427908"/>
                  </a:lnTo>
                  <a:lnTo>
                    <a:pt x="2102231" y="2392074"/>
                  </a:lnTo>
                  <a:lnTo>
                    <a:pt x="2128001" y="2355517"/>
                  </a:lnTo>
                  <a:lnTo>
                    <a:pt x="2152816" y="2318254"/>
                  </a:lnTo>
                  <a:lnTo>
                    <a:pt x="2176660" y="2280304"/>
                  </a:lnTo>
                  <a:lnTo>
                    <a:pt x="2199514" y="2241684"/>
                  </a:lnTo>
                  <a:lnTo>
                    <a:pt x="2221360" y="2202412"/>
                  </a:lnTo>
                  <a:lnTo>
                    <a:pt x="2242181" y="2162506"/>
                  </a:lnTo>
                  <a:lnTo>
                    <a:pt x="2261959" y="2121983"/>
                  </a:lnTo>
                  <a:lnTo>
                    <a:pt x="2280675" y="2080862"/>
                  </a:lnTo>
                  <a:lnTo>
                    <a:pt x="2298314" y="2039159"/>
                  </a:lnTo>
                  <a:lnTo>
                    <a:pt x="2314855" y="1996894"/>
                  </a:lnTo>
                  <a:lnTo>
                    <a:pt x="2330283" y="1954083"/>
                  </a:lnTo>
                  <a:lnTo>
                    <a:pt x="2344578" y="1910745"/>
                  </a:lnTo>
                  <a:lnTo>
                    <a:pt x="2357724" y="1866897"/>
                  </a:lnTo>
                  <a:lnTo>
                    <a:pt x="2369702" y="1822557"/>
                  </a:lnTo>
                  <a:lnTo>
                    <a:pt x="2380494" y="1777743"/>
                  </a:lnTo>
                  <a:lnTo>
                    <a:pt x="2390084" y="1732472"/>
                  </a:lnTo>
                  <a:lnTo>
                    <a:pt x="2398453" y="1686762"/>
                  </a:lnTo>
                  <a:lnTo>
                    <a:pt x="2405582" y="1640632"/>
                  </a:lnTo>
                  <a:lnTo>
                    <a:pt x="2411456" y="1594099"/>
                  </a:lnTo>
                  <a:lnTo>
                    <a:pt x="2416055" y="1547180"/>
                  </a:lnTo>
                  <a:lnTo>
                    <a:pt x="2419362" y="1499894"/>
                  </a:lnTo>
                  <a:lnTo>
                    <a:pt x="2421359" y="1452257"/>
                  </a:lnTo>
                  <a:lnTo>
                    <a:pt x="2422029" y="1404289"/>
                  </a:lnTo>
                  <a:lnTo>
                    <a:pt x="2421256" y="1352749"/>
                  </a:lnTo>
                  <a:lnTo>
                    <a:pt x="2418951" y="1301594"/>
                  </a:lnTo>
                  <a:lnTo>
                    <a:pt x="2415136" y="1250846"/>
                  </a:lnTo>
                  <a:lnTo>
                    <a:pt x="2409833" y="1200528"/>
                  </a:lnTo>
                  <a:lnTo>
                    <a:pt x="2403065" y="1150660"/>
                  </a:lnTo>
                  <a:lnTo>
                    <a:pt x="2394853" y="1101266"/>
                  </a:lnTo>
                  <a:lnTo>
                    <a:pt x="2385220" y="1052368"/>
                  </a:lnTo>
                  <a:lnTo>
                    <a:pt x="2374187" y="1003987"/>
                  </a:lnTo>
                  <a:lnTo>
                    <a:pt x="2361777" y="956145"/>
                  </a:lnTo>
                  <a:lnTo>
                    <a:pt x="2348011" y="908865"/>
                  </a:lnTo>
                  <a:lnTo>
                    <a:pt x="2332912" y="862169"/>
                  </a:lnTo>
                  <a:lnTo>
                    <a:pt x="2316502" y="816078"/>
                  </a:lnTo>
                  <a:lnTo>
                    <a:pt x="2298803" y="770615"/>
                  </a:lnTo>
                  <a:lnTo>
                    <a:pt x="2279837" y="725802"/>
                  </a:lnTo>
                  <a:lnTo>
                    <a:pt x="2259626" y="681661"/>
                  </a:lnTo>
                  <a:lnTo>
                    <a:pt x="2238192" y="638214"/>
                  </a:lnTo>
                  <a:lnTo>
                    <a:pt x="2215557" y="595483"/>
                  </a:lnTo>
                  <a:lnTo>
                    <a:pt x="2191744" y="553491"/>
                  </a:lnTo>
                  <a:lnTo>
                    <a:pt x="2166774" y="512258"/>
                  </a:lnTo>
                  <a:lnTo>
                    <a:pt x="2140669" y="471808"/>
                  </a:lnTo>
                  <a:lnTo>
                    <a:pt x="2113451" y="432162"/>
                  </a:lnTo>
                  <a:lnTo>
                    <a:pt x="2085143" y="393342"/>
                  </a:lnTo>
                  <a:lnTo>
                    <a:pt x="2055767" y="355371"/>
                  </a:lnTo>
                  <a:lnTo>
                    <a:pt x="2025345" y="318271"/>
                  </a:lnTo>
                  <a:lnTo>
                    <a:pt x="1993898" y="282063"/>
                  </a:lnTo>
                  <a:lnTo>
                    <a:pt x="1961448" y="246769"/>
                  </a:lnTo>
                  <a:lnTo>
                    <a:pt x="1928019" y="212413"/>
                  </a:lnTo>
                  <a:lnTo>
                    <a:pt x="1893632" y="179015"/>
                  </a:lnTo>
                  <a:lnTo>
                    <a:pt x="1858308" y="146598"/>
                  </a:lnTo>
                  <a:lnTo>
                    <a:pt x="1822071" y="115184"/>
                  </a:lnTo>
                  <a:lnTo>
                    <a:pt x="1784942" y="84796"/>
                  </a:lnTo>
                  <a:lnTo>
                    <a:pt x="1746943" y="55454"/>
                  </a:lnTo>
                  <a:lnTo>
                    <a:pt x="1708096" y="27181"/>
                  </a:lnTo>
                  <a:lnTo>
                    <a:pt x="1668424" y="0"/>
                  </a:lnTo>
                  <a:close/>
                </a:path>
              </a:pathLst>
            </a:custGeom>
            <a:solidFill>
              <a:srgbClr val="D1BBA1"/>
            </a:solidFill>
          </p:spPr>
          <p:txBody>
            <a:bodyPr wrap="square" lIns="0" tIns="0" rIns="0" bIns="0" rtlCol="0"/>
            <a:lstStyle/>
            <a:p>
              <a:endParaRPr/>
            </a:p>
          </p:txBody>
        </p:sp>
        <p:pic>
          <p:nvPicPr>
            <p:cNvPr id="7" name="object 7">
              <a:extLst>
                <a:ext uri="{FF2B5EF4-FFF2-40B4-BE49-F238E27FC236}">
                  <a16:creationId xmlns:a16="http://schemas.microsoft.com/office/drawing/2014/main" id="{E8D7FBA8-FC06-AB0A-AF46-CD7EA4BECEF0}"/>
                </a:ext>
              </a:extLst>
            </p:cNvPr>
            <p:cNvPicPr/>
            <p:nvPr/>
          </p:nvPicPr>
          <p:blipFill>
            <a:blip r:embed="rId2" cstate="print"/>
            <a:stretch>
              <a:fillRect/>
            </a:stretch>
          </p:blipFill>
          <p:spPr>
            <a:xfrm>
              <a:off x="9775716" y="2761153"/>
              <a:ext cx="123643" cy="74667"/>
            </a:xfrm>
            <a:prstGeom prst="rect">
              <a:avLst/>
            </a:prstGeom>
          </p:spPr>
        </p:pic>
        <p:pic>
          <p:nvPicPr>
            <p:cNvPr id="8" name="object 8">
              <a:extLst>
                <a:ext uri="{FF2B5EF4-FFF2-40B4-BE49-F238E27FC236}">
                  <a16:creationId xmlns:a16="http://schemas.microsoft.com/office/drawing/2014/main" id="{C4D7433C-ADFB-273A-A14B-CB3BC7B9AA62}"/>
                </a:ext>
              </a:extLst>
            </p:cNvPr>
            <p:cNvPicPr/>
            <p:nvPr/>
          </p:nvPicPr>
          <p:blipFill>
            <a:blip r:embed="rId3" cstate="print"/>
            <a:stretch>
              <a:fillRect/>
            </a:stretch>
          </p:blipFill>
          <p:spPr>
            <a:xfrm>
              <a:off x="9368418" y="2603144"/>
              <a:ext cx="363218" cy="134791"/>
            </a:xfrm>
            <a:prstGeom prst="rect">
              <a:avLst/>
            </a:prstGeom>
          </p:spPr>
        </p:pic>
        <p:sp>
          <p:nvSpPr>
            <p:cNvPr id="9" name="object 9">
              <a:extLst>
                <a:ext uri="{FF2B5EF4-FFF2-40B4-BE49-F238E27FC236}">
                  <a16:creationId xmlns:a16="http://schemas.microsoft.com/office/drawing/2014/main" id="{D373BCAA-A21A-266D-7549-8D679C23BCEE}"/>
                </a:ext>
              </a:extLst>
            </p:cNvPr>
            <p:cNvSpPr/>
            <p:nvPr/>
          </p:nvSpPr>
          <p:spPr>
            <a:xfrm>
              <a:off x="5722729" y="2785823"/>
              <a:ext cx="2508250" cy="3166110"/>
            </a:xfrm>
            <a:custGeom>
              <a:avLst/>
              <a:gdLst/>
              <a:ahLst/>
              <a:cxnLst/>
              <a:rect l="l" t="t" r="r" b="b"/>
              <a:pathLst>
                <a:path w="2508250" h="3166110">
                  <a:moveTo>
                    <a:pt x="808520" y="0"/>
                  </a:moveTo>
                  <a:lnTo>
                    <a:pt x="768446" y="25715"/>
                  </a:lnTo>
                  <a:lnTo>
                    <a:pt x="729145" y="52505"/>
                  </a:lnTo>
                  <a:lnTo>
                    <a:pt x="690637" y="80346"/>
                  </a:lnTo>
                  <a:lnTo>
                    <a:pt x="652942" y="109220"/>
                  </a:lnTo>
                  <a:lnTo>
                    <a:pt x="616082" y="139104"/>
                  </a:lnTo>
                  <a:lnTo>
                    <a:pt x="580076" y="169979"/>
                  </a:lnTo>
                  <a:lnTo>
                    <a:pt x="544947" y="201824"/>
                  </a:lnTo>
                  <a:lnTo>
                    <a:pt x="510713" y="234618"/>
                  </a:lnTo>
                  <a:lnTo>
                    <a:pt x="477397" y="268340"/>
                  </a:lnTo>
                  <a:lnTo>
                    <a:pt x="445018" y="302971"/>
                  </a:lnTo>
                  <a:lnTo>
                    <a:pt x="413597" y="338488"/>
                  </a:lnTo>
                  <a:lnTo>
                    <a:pt x="383156" y="374872"/>
                  </a:lnTo>
                  <a:lnTo>
                    <a:pt x="353714" y="412101"/>
                  </a:lnTo>
                  <a:lnTo>
                    <a:pt x="325292" y="450155"/>
                  </a:lnTo>
                  <a:lnTo>
                    <a:pt x="297912" y="489014"/>
                  </a:lnTo>
                  <a:lnTo>
                    <a:pt x="271593" y="528657"/>
                  </a:lnTo>
                  <a:lnTo>
                    <a:pt x="246356" y="569063"/>
                  </a:lnTo>
                  <a:lnTo>
                    <a:pt x="222223" y="610211"/>
                  </a:lnTo>
                  <a:lnTo>
                    <a:pt x="199213" y="652080"/>
                  </a:lnTo>
                  <a:lnTo>
                    <a:pt x="177347" y="694651"/>
                  </a:lnTo>
                  <a:lnTo>
                    <a:pt x="156647" y="737902"/>
                  </a:lnTo>
                  <a:lnTo>
                    <a:pt x="137132" y="781813"/>
                  </a:lnTo>
                  <a:lnTo>
                    <a:pt x="118823" y="826363"/>
                  </a:lnTo>
                  <a:lnTo>
                    <a:pt x="101742" y="871531"/>
                  </a:lnTo>
                  <a:lnTo>
                    <a:pt x="85908" y="917297"/>
                  </a:lnTo>
                  <a:lnTo>
                    <a:pt x="71343" y="963639"/>
                  </a:lnTo>
                  <a:lnTo>
                    <a:pt x="58067" y="1010538"/>
                  </a:lnTo>
                  <a:lnTo>
                    <a:pt x="46100" y="1057973"/>
                  </a:lnTo>
                  <a:lnTo>
                    <a:pt x="35464" y="1105922"/>
                  </a:lnTo>
                  <a:lnTo>
                    <a:pt x="26179" y="1154366"/>
                  </a:lnTo>
                  <a:lnTo>
                    <a:pt x="18266" y="1203284"/>
                  </a:lnTo>
                  <a:lnTo>
                    <a:pt x="11745" y="1252654"/>
                  </a:lnTo>
                  <a:lnTo>
                    <a:pt x="6637" y="1302457"/>
                  </a:lnTo>
                  <a:lnTo>
                    <a:pt x="2963" y="1352671"/>
                  </a:lnTo>
                  <a:lnTo>
                    <a:pt x="744" y="1403276"/>
                  </a:lnTo>
                  <a:lnTo>
                    <a:pt x="0" y="1454251"/>
                  </a:lnTo>
                  <a:lnTo>
                    <a:pt x="657" y="1502160"/>
                  </a:lnTo>
                  <a:lnTo>
                    <a:pt x="2618" y="1549743"/>
                  </a:lnTo>
                  <a:lnTo>
                    <a:pt x="5866" y="1596984"/>
                  </a:lnTo>
                  <a:lnTo>
                    <a:pt x="10383" y="1643864"/>
                  </a:lnTo>
                  <a:lnTo>
                    <a:pt x="16152" y="1690367"/>
                  </a:lnTo>
                  <a:lnTo>
                    <a:pt x="23157" y="1736476"/>
                  </a:lnTo>
                  <a:lnTo>
                    <a:pt x="31379" y="1782173"/>
                  </a:lnTo>
                  <a:lnTo>
                    <a:pt x="40801" y="1827442"/>
                  </a:lnTo>
                  <a:lnTo>
                    <a:pt x="51408" y="1872265"/>
                  </a:lnTo>
                  <a:lnTo>
                    <a:pt x="63181" y="1916625"/>
                  </a:lnTo>
                  <a:lnTo>
                    <a:pt x="76103" y="1960505"/>
                  </a:lnTo>
                  <a:lnTo>
                    <a:pt x="90157" y="2003887"/>
                  </a:lnTo>
                  <a:lnTo>
                    <a:pt x="105326" y="2046756"/>
                  </a:lnTo>
                  <a:lnTo>
                    <a:pt x="121593" y="2089092"/>
                  </a:lnTo>
                  <a:lnTo>
                    <a:pt x="138940" y="2130880"/>
                  </a:lnTo>
                  <a:lnTo>
                    <a:pt x="157351" y="2172102"/>
                  </a:lnTo>
                  <a:lnTo>
                    <a:pt x="176808" y="2212741"/>
                  </a:lnTo>
                  <a:lnTo>
                    <a:pt x="197295" y="2252779"/>
                  </a:lnTo>
                  <a:lnTo>
                    <a:pt x="218793" y="2292201"/>
                  </a:lnTo>
                  <a:lnTo>
                    <a:pt x="241286" y="2330987"/>
                  </a:lnTo>
                  <a:lnTo>
                    <a:pt x="264757" y="2369122"/>
                  </a:lnTo>
                  <a:lnTo>
                    <a:pt x="289188" y="2406589"/>
                  </a:lnTo>
                  <a:lnTo>
                    <a:pt x="314563" y="2443369"/>
                  </a:lnTo>
                  <a:lnTo>
                    <a:pt x="340864" y="2479446"/>
                  </a:lnTo>
                  <a:lnTo>
                    <a:pt x="368074" y="2514803"/>
                  </a:lnTo>
                  <a:lnTo>
                    <a:pt x="396176" y="2549422"/>
                  </a:lnTo>
                  <a:lnTo>
                    <a:pt x="425152" y="2583287"/>
                  </a:lnTo>
                  <a:lnTo>
                    <a:pt x="454987" y="2616379"/>
                  </a:lnTo>
                  <a:lnTo>
                    <a:pt x="485661" y="2648683"/>
                  </a:lnTo>
                  <a:lnTo>
                    <a:pt x="517159" y="2680181"/>
                  </a:lnTo>
                  <a:lnTo>
                    <a:pt x="549463" y="2710856"/>
                  </a:lnTo>
                  <a:lnTo>
                    <a:pt x="582556" y="2740690"/>
                  </a:lnTo>
                  <a:lnTo>
                    <a:pt x="616420" y="2769666"/>
                  </a:lnTo>
                  <a:lnTo>
                    <a:pt x="651040" y="2797768"/>
                  </a:lnTo>
                  <a:lnTo>
                    <a:pt x="686396" y="2824978"/>
                  </a:lnTo>
                  <a:lnTo>
                    <a:pt x="722473" y="2851279"/>
                  </a:lnTo>
                  <a:lnTo>
                    <a:pt x="759254" y="2876654"/>
                  </a:lnTo>
                  <a:lnTo>
                    <a:pt x="796720" y="2901085"/>
                  </a:lnTo>
                  <a:lnTo>
                    <a:pt x="834855" y="2924556"/>
                  </a:lnTo>
                  <a:lnTo>
                    <a:pt x="873642" y="2947049"/>
                  </a:lnTo>
                  <a:lnTo>
                    <a:pt x="913063" y="2968548"/>
                  </a:lnTo>
                  <a:lnTo>
                    <a:pt x="953102" y="2989034"/>
                  </a:lnTo>
                  <a:lnTo>
                    <a:pt x="993740" y="3008491"/>
                  </a:lnTo>
                  <a:lnTo>
                    <a:pt x="1034962" y="3026902"/>
                  </a:lnTo>
                  <a:lnTo>
                    <a:pt x="1076750" y="3044250"/>
                  </a:lnTo>
                  <a:lnTo>
                    <a:pt x="1119087" y="3060516"/>
                  </a:lnTo>
                  <a:lnTo>
                    <a:pt x="1161955" y="3075685"/>
                  </a:lnTo>
                  <a:lnTo>
                    <a:pt x="1205337" y="3089740"/>
                  </a:lnTo>
                  <a:lnTo>
                    <a:pt x="1249217" y="3102662"/>
                  </a:lnTo>
                  <a:lnTo>
                    <a:pt x="1293577" y="3114434"/>
                  </a:lnTo>
                  <a:lnTo>
                    <a:pt x="1338400" y="3125041"/>
                  </a:lnTo>
                  <a:lnTo>
                    <a:pt x="1383669" y="3134464"/>
                  </a:lnTo>
                  <a:lnTo>
                    <a:pt x="1429366" y="3142686"/>
                  </a:lnTo>
                  <a:lnTo>
                    <a:pt x="1475475" y="3149690"/>
                  </a:lnTo>
                  <a:lnTo>
                    <a:pt x="1521978" y="3155459"/>
                  </a:lnTo>
                  <a:lnTo>
                    <a:pt x="1568859" y="3159976"/>
                  </a:lnTo>
                  <a:lnTo>
                    <a:pt x="1616099" y="3163224"/>
                  </a:lnTo>
                  <a:lnTo>
                    <a:pt x="1663682" y="3165185"/>
                  </a:lnTo>
                  <a:lnTo>
                    <a:pt x="1711591" y="3165843"/>
                  </a:lnTo>
                  <a:lnTo>
                    <a:pt x="1765321" y="3165016"/>
                  </a:lnTo>
                  <a:lnTo>
                    <a:pt x="1818637" y="3162551"/>
                  </a:lnTo>
                  <a:lnTo>
                    <a:pt x="1871516" y="3158472"/>
                  </a:lnTo>
                  <a:lnTo>
                    <a:pt x="1923934" y="3152804"/>
                  </a:lnTo>
                  <a:lnTo>
                    <a:pt x="1975866" y="3145570"/>
                  </a:lnTo>
                  <a:lnTo>
                    <a:pt x="2027288" y="3136795"/>
                  </a:lnTo>
                  <a:lnTo>
                    <a:pt x="2078177" y="3126503"/>
                  </a:lnTo>
                  <a:lnTo>
                    <a:pt x="2128507" y="3114717"/>
                  </a:lnTo>
                  <a:lnTo>
                    <a:pt x="2178255" y="3101463"/>
                  </a:lnTo>
                  <a:lnTo>
                    <a:pt x="2227396" y="3086765"/>
                  </a:lnTo>
                  <a:lnTo>
                    <a:pt x="2275908" y="3070646"/>
                  </a:lnTo>
                  <a:lnTo>
                    <a:pt x="2323764" y="3053130"/>
                  </a:lnTo>
                  <a:lnTo>
                    <a:pt x="2370942" y="3034243"/>
                  </a:lnTo>
                  <a:lnTo>
                    <a:pt x="2417417" y="3014008"/>
                  </a:lnTo>
                  <a:lnTo>
                    <a:pt x="2463164" y="2992449"/>
                  </a:lnTo>
                  <a:lnTo>
                    <a:pt x="2508161" y="2969590"/>
                  </a:lnTo>
                  <a:lnTo>
                    <a:pt x="2464735" y="2947641"/>
                  </a:lnTo>
                  <a:lnTo>
                    <a:pt x="2422041" y="2924486"/>
                  </a:lnTo>
                  <a:lnTo>
                    <a:pt x="2380101" y="2900149"/>
                  </a:lnTo>
                  <a:lnTo>
                    <a:pt x="2338936" y="2874652"/>
                  </a:lnTo>
                  <a:lnTo>
                    <a:pt x="2298569" y="2848017"/>
                  </a:lnTo>
                  <a:lnTo>
                    <a:pt x="2259023" y="2820266"/>
                  </a:lnTo>
                  <a:lnTo>
                    <a:pt x="2220320" y="2791422"/>
                  </a:lnTo>
                  <a:lnTo>
                    <a:pt x="2182482" y="2761507"/>
                  </a:lnTo>
                  <a:lnTo>
                    <a:pt x="2145532" y="2730544"/>
                  </a:lnTo>
                  <a:lnTo>
                    <a:pt x="2109493" y="2698555"/>
                  </a:lnTo>
                  <a:lnTo>
                    <a:pt x="2074385" y="2665562"/>
                  </a:lnTo>
                  <a:lnTo>
                    <a:pt x="2040233" y="2631588"/>
                  </a:lnTo>
                  <a:lnTo>
                    <a:pt x="2007058" y="2596655"/>
                  </a:lnTo>
                  <a:lnTo>
                    <a:pt x="1974882" y="2560786"/>
                  </a:lnTo>
                  <a:lnTo>
                    <a:pt x="1943729" y="2524003"/>
                  </a:lnTo>
                  <a:lnTo>
                    <a:pt x="1913620" y="2486328"/>
                  </a:lnTo>
                  <a:lnTo>
                    <a:pt x="1884578" y="2447784"/>
                  </a:lnTo>
                  <a:lnTo>
                    <a:pt x="1856625" y="2408393"/>
                  </a:lnTo>
                  <a:lnTo>
                    <a:pt x="1829784" y="2368177"/>
                  </a:lnTo>
                  <a:lnTo>
                    <a:pt x="1804077" y="2327159"/>
                  </a:lnTo>
                  <a:lnTo>
                    <a:pt x="1779526" y="2285362"/>
                  </a:lnTo>
                  <a:lnTo>
                    <a:pt x="1756154" y="2242807"/>
                  </a:lnTo>
                  <a:lnTo>
                    <a:pt x="1733983" y="2199517"/>
                  </a:lnTo>
                  <a:lnTo>
                    <a:pt x="1713035" y="2155515"/>
                  </a:lnTo>
                  <a:lnTo>
                    <a:pt x="1693334" y="2110823"/>
                  </a:lnTo>
                  <a:lnTo>
                    <a:pt x="1674900" y="2065462"/>
                  </a:lnTo>
                  <a:lnTo>
                    <a:pt x="1657758" y="2019457"/>
                  </a:lnTo>
                  <a:lnTo>
                    <a:pt x="1641928" y="1972828"/>
                  </a:lnTo>
                  <a:lnTo>
                    <a:pt x="1627434" y="1925599"/>
                  </a:lnTo>
                  <a:lnTo>
                    <a:pt x="1614298" y="1877791"/>
                  </a:lnTo>
                  <a:lnTo>
                    <a:pt x="1602542" y="1829428"/>
                  </a:lnTo>
                  <a:lnTo>
                    <a:pt x="1592189" y="1780531"/>
                  </a:lnTo>
                  <a:lnTo>
                    <a:pt x="1583260" y="1731123"/>
                  </a:lnTo>
                  <a:lnTo>
                    <a:pt x="1575779" y="1681227"/>
                  </a:lnTo>
                  <a:lnTo>
                    <a:pt x="1569768" y="1630864"/>
                  </a:lnTo>
                  <a:lnTo>
                    <a:pt x="1560728" y="1473504"/>
                  </a:lnTo>
                  <a:lnTo>
                    <a:pt x="1519434" y="1445174"/>
                  </a:lnTo>
                  <a:lnTo>
                    <a:pt x="1479037" y="1415661"/>
                  </a:lnTo>
                  <a:lnTo>
                    <a:pt x="1439560" y="1384990"/>
                  </a:lnTo>
                  <a:lnTo>
                    <a:pt x="1401029" y="1353187"/>
                  </a:lnTo>
                  <a:lnTo>
                    <a:pt x="1363469" y="1320277"/>
                  </a:lnTo>
                  <a:lnTo>
                    <a:pt x="1326904" y="1286284"/>
                  </a:lnTo>
                  <a:lnTo>
                    <a:pt x="1291361" y="1251234"/>
                  </a:lnTo>
                  <a:lnTo>
                    <a:pt x="1256863" y="1215150"/>
                  </a:lnTo>
                  <a:lnTo>
                    <a:pt x="1223436" y="1178059"/>
                  </a:lnTo>
                  <a:lnTo>
                    <a:pt x="1191105" y="1139985"/>
                  </a:lnTo>
                  <a:lnTo>
                    <a:pt x="1159895" y="1100953"/>
                  </a:lnTo>
                  <a:lnTo>
                    <a:pt x="1129830" y="1060987"/>
                  </a:lnTo>
                  <a:lnTo>
                    <a:pt x="1100936" y="1020114"/>
                  </a:lnTo>
                  <a:lnTo>
                    <a:pt x="1073238" y="978357"/>
                  </a:lnTo>
                  <a:lnTo>
                    <a:pt x="1047236" y="936536"/>
                  </a:lnTo>
                  <a:lnTo>
                    <a:pt x="1022434" y="893913"/>
                  </a:lnTo>
                  <a:lnTo>
                    <a:pt x="998854" y="850509"/>
                  </a:lnTo>
                  <a:lnTo>
                    <a:pt x="976520" y="806349"/>
                  </a:lnTo>
                  <a:lnTo>
                    <a:pt x="955457" y="761456"/>
                  </a:lnTo>
                  <a:lnTo>
                    <a:pt x="935687" y="715855"/>
                  </a:lnTo>
                  <a:lnTo>
                    <a:pt x="917235" y="669567"/>
                  </a:lnTo>
                  <a:lnTo>
                    <a:pt x="900123" y="622618"/>
                  </a:lnTo>
                  <a:lnTo>
                    <a:pt x="884375" y="575029"/>
                  </a:lnTo>
                  <a:lnTo>
                    <a:pt x="870015" y="526826"/>
                  </a:lnTo>
                  <a:lnTo>
                    <a:pt x="857067" y="478032"/>
                  </a:lnTo>
                  <a:lnTo>
                    <a:pt x="845554" y="428670"/>
                  </a:lnTo>
                  <a:lnTo>
                    <a:pt x="835499" y="378763"/>
                  </a:lnTo>
                  <a:lnTo>
                    <a:pt x="826927" y="328336"/>
                  </a:lnTo>
                  <a:lnTo>
                    <a:pt x="819860" y="277412"/>
                  </a:lnTo>
                  <a:lnTo>
                    <a:pt x="814323" y="226014"/>
                  </a:lnTo>
                  <a:lnTo>
                    <a:pt x="810338" y="174166"/>
                  </a:lnTo>
                  <a:lnTo>
                    <a:pt x="807930" y="121892"/>
                  </a:lnTo>
                  <a:lnTo>
                    <a:pt x="807123" y="69215"/>
                  </a:lnTo>
                  <a:lnTo>
                    <a:pt x="807473" y="34521"/>
                  </a:lnTo>
                  <a:lnTo>
                    <a:pt x="808520" y="0"/>
                  </a:lnTo>
                  <a:close/>
                </a:path>
              </a:pathLst>
            </a:custGeom>
            <a:solidFill>
              <a:srgbClr val="9FA6AB"/>
            </a:solidFill>
          </p:spPr>
          <p:txBody>
            <a:bodyPr wrap="square" lIns="0" tIns="0" rIns="0" bIns="0" rtlCol="0"/>
            <a:lstStyle/>
            <a:p>
              <a:endParaRPr/>
            </a:p>
          </p:txBody>
        </p:sp>
        <p:pic>
          <p:nvPicPr>
            <p:cNvPr id="10" name="object 10">
              <a:extLst>
                <a:ext uri="{FF2B5EF4-FFF2-40B4-BE49-F238E27FC236}">
                  <a16:creationId xmlns:a16="http://schemas.microsoft.com/office/drawing/2014/main" id="{CD3FB90C-70ED-D2C5-9CBE-F93A6A9E9725}"/>
                </a:ext>
              </a:extLst>
            </p:cNvPr>
            <p:cNvPicPr/>
            <p:nvPr/>
          </p:nvPicPr>
          <p:blipFill>
            <a:blip r:embed="rId4" cstate="print"/>
            <a:stretch>
              <a:fillRect/>
            </a:stretch>
          </p:blipFill>
          <p:spPr>
            <a:xfrm>
              <a:off x="6531254" y="2630390"/>
              <a:ext cx="320114" cy="155430"/>
            </a:xfrm>
            <a:prstGeom prst="rect">
              <a:avLst/>
            </a:prstGeom>
          </p:spPr>
        </p:pic>
        <p:pic>
          <p:nvPicPr>
            <p:cNvPr id="11" name="object 11">
              <a:extLst>
                <a:ext uri="{FF2B5EF4-FFF2-40B4-BE49-F238E27FC236}">
                  <a16:creationId xmlns:a16="http://schemas.microsoft.com/office/drawing/2014/main" id="{4CCA14FF-97B8-B547-42E0-AAC13D415C89}"/>
                </a:ext>
              </a:extLst>
            </p:cNvPr>
            <p:cNvPicPr/>
            <p:nvPr/>
          </p:nvPicPr>
          <p:blipFill>
            <a:blip r:embed="rId5" cstate="print"/>
            <a:stretch>
              <a:fillRect/>
            </a:stretch>
          </p:blipFill>
          <p:spPr>
            <a:xfrm>
              <a:off x="6919565" y="2532913"/>
              <a:ext cx="390503" cy="74574"/>
            </a:xfrm>
            <a:prstGeom prst="rect">
              <a:avLst/>
            </a:prstGeom>
          </p:spPr>
        </p:pic>
        <p:pic>
          <p:nvPicPr>
            <p:cNvPr id="12" name="object 12">
              <a:extLst>
                <a:ext uri="{FF2B5EF4-FFF2-40B4-BE49-F238E27FC236}">
                  <a16:creationId xmlns:a16="http://schemas.microsoft.com/office/drawing/2014/main" id="{28F3FDC5-BF16-41CE-A307-65A33FBE4820}"/>
                </a:ext>
              </a:extLst>
            </p:cNvPr>
            <p:cNvPicPr/>
            <p:nvPr/>
          </p:nvPicPr>
          <p:blipFill>
            <a:blip r:embed="rId6" cstate="print"/>
            <a:stretch>
              <a:fillRect/>
            </a:stretch>
          </p:blipFill>
          <p:spPr>
            <a:xfrm>
              <a:off x="8230729" y="5734562"/>
              <a:ext cx="38378" cy="20789"/>
            </a:xfrm>
            <a:prstGeom prst="rect">
              <a:avLst/>
            </a:prstGeom>
          </p:spPr>
        </p:pic>
        <p:pic>
          <p:nvPicPr>
            <p:cNvPr id="24" name="object 13">
              <a:extLst>
                <a:ext uri="{FF2B5EF4-FFF2-40B4-BE49-F238E27FC236}">
                  <a16:creationId xmlns:a16="http://schemas.microsoft.com/office/drawing/2014/main" id="{890EFFCB-AF4E-A529-6CF9-93A5E60D7C6B}"/>
                </a:ext>
              </a:extLst>
            </p:cNvPr>
            <p:cNvPicPr/>
            <p:nvPr/>
          </p:nvPicPr>
          <p:blipFill>
            <a:blip r:embed="rId7" cstate="print"/>
            <a:stretch>
              <a:fillRect/>
            </a:stretch>
          </p:blipFill>
          <p:spPr>
            <a:xfrm>
              <a:off x="8185494" y="5732375"/>
              <a:ext cx="1981" cy="1074"/>
            </a:xfrm>
            <a:prstGeom prst="rect">
              <a:avLst/>
            </a:prstGeom>
          </p:spPr>
        </p:pic>
        <p:pic>
          <p:nvPicPr>
            <p:cNvPr id="25" name="object 14">
              <a:extLst>
                <a:ext uri="{FF2B5EF4-FFF2-40B4-BE49-F238E27FC236}">
                  <a16:creationId xmlns:a16="http://schemas.microsoft.com/office/drawing/2014/main" id="{F7C878A9-B5FC-55A1-4488-8F8215B32D45}"/>
                </a:ext>
              </a:extLst>
            </p:cNvPr>
            <p:cNvPicPr/>
            <p:nvPr/>
          </p:nvPicPr>
          <p:blipFill>
            <a:blip r:embed="rId8" cstate="print"/>
            <a:stretch>
              <a:fillRect/>
            </a:stretch>
          </p:blipFill>
          <p:spPr>
            <a:xfrm>
              <a:off x="8357085" y="5453450"/>
              <a:ext cx="284169" cy="228280"/>
            </a:xfrm>
            <a:prstGeom prst="rect">
              <a:avLst/>
            </a:prstGeom>
          </p:spPr>
        </p:pic>
        <p:pic>
          <p:nvPicPr>
            <p:cNvPr id="26" name="object 15">
              <a:extLst>
                <a:ext uri="{FF2B5EF4-FFF2-40B4-BE49-F238E27FC236}">
                  <a16:creationId xmlns:a16="http://schemas.microsoft.com/office/drawing/2014/main" id="{5F4B1E9E-9B07-3091-8A87-8C8067007ED3}"/>
                </a:ext>
              </a:extLst>
            </p:cNvPr>
            <p:cNvPicPr/>
            <p:nvPr/>
          </p:nvPicPr>
          <p:blipFill>
            <a:blip r:embed="rId7" cstate="print"/>
            <a:stretch>
              <a:fillRect/>
            </a:stretch>
          </p:blipFill>
          <p:spPr>
            <a:xfrm>
              <a:off x="9707448" y="3634409"/>
              <a:ext cx="1257" cy="2400"/>
            </a:xfrm>
            <a:prstGeom prst="rect">
              <a:avLst/>
            </a:prstGeom>
          </p:spPr>
        </p:pic>
        <p:sp>
          <p:nvSpPr>
            <p:cNvPr id="27" name="object 16">
              <a:extLst>
                <a:ext uri="{FF2B5EF4-FFF2-40B4-BE49-F238E27FC236}">
                  <a16:creationId xmlns:a16="http://schemas.microsoft.com/office/drawing/2014/main" id="{A2ADFF4F-A34D-4676-59D6-8CBB63600117}"/>
                </a:ext>
              </a:extLst>
            </p:cNvPr>
            <p:cNvSpPr/>
            <p:nvPr/>
          </p:nvSpPr>
          <p:spPr>
            <a:xfrm>
              <a:off x="6529845" y="2528480"/>
              <a:ext cx="3369945" cy="3227070"/>
            </a:xfrm>
            <a:custGeom>
              <a:avLst/>
              <a:gdLst/>
              <a:ahLst/>
              <a:cxnLst/>
              <a:rect l="l" t="t" r="r" b="b"/>
              <a:pathLst>
                <a:path w="3369945" h="3227070">
                  <a:moveTo>
                    <a:pt x="1701025" y="196253"/>
                  </a:moveTo>
                  <a:lnTo>
                    <a:pt x="1656041" y="173393"/>
                  </a:lnTo>
                  <a:lnTo>
                    <a:pt x="1610296" y="151841"/>
                  </a:lnTo>
                  <a:lnTo>
                    <a:pt x="1563814" y="131597"/>
                  </a:lnTo>
                  <a:lnTo>
                    <a:pt x="1516646" y="112712"/>
                  </a:lnTo>
                  <a:lnTo>
                    <a:pt x="1468780" y="95199"/>
                  </a:lnTo>
                  <a:lnTo>
                    <a:pt x="1420279" y="79082"/>
                  </a:lnTo>
                  <a:lnTo>
                    <a:pt x="1371130" y="64376"/>
                  </a:lnTo>
                  <a:lnTo>
                    <a:pt x="1321384" y="51130"/>
                  </a:lnTo>
                  <a:lnTo>
                    <a:pt x="1271054" y="39344"/>
                  </a:lnTo>
                  <a:lnTo>
                    <a:pt x="1220165" y="29044"/>
                  </a:lnTo>
                  <a:lnTo>
                    <a:pt x="1168742" y="20269"/>
                  </a:lnTo>
                  <a:lnTo>
                    <a:pt x="1116812" y="13042"/>
                  </a:lnTo>
                  <a:lnTo>
                    <a:pt x="1064399" y="7366"/>
                  </a:lnTo>
                  <a:lnTo>
                    <a:pt x="1011516" y="3289"/>
                  </a:lnTo>
                  <a:lnTo>
                    <a:pt x="958202" y="825"/>
                  </a:lnTo>
                  <a:lnTo>
                    <a:pt x="904468" y="0"/>
                  </a:lnTo>
                  <a:lnTo>
                    <a:pt x="867575" y="393"/>
                  </a:lnTo>
                  <a:lnTo>
                    <a:pt x="814819" y="2311"/>
                  </a:lnTo>
                  <a:lnTo>
                    <a:pt x="762520" y="5803"/>
                  </a:lnTo>
                  <a:lnTo>
                    <a:pt x="710666" y="10858"/>
                  </a:lnTo>
                  <a:lnTo>
                    <a:pt x="659269" y="17449"/>
                  </a:lnTo>
                  <a:lnTo>
                    <a:pt x="608368" y="25539"/>
                  </a:lnTo>
                  <a:lnTo>
                    <a:pt x="557974" y="35115"/>
                  </a:lnTo>
                  <a:lnTo>
                    <a:pt x="508114" y="46164"/>
                  </a:lnTo>
                  <a:lnTo>
                    <a:pt x="458812" y="58635"/>
                  </a:lnTo>
                  <a:lnTo>
                    <a:pt x="410095" y="72529"/>
                  </a:lnTo>
                  <a:lnTo>
                    <a:pt x="361975" y="87820"/>
                  </a:lnTo>
                  <a:lnTo>
                    <a:pt x="314490" y="104482"/>
                  </a:lnTo>
                  <a:lnTo>
                    <a:pt x="267652" y="122478"/>
                  </a:lnTo>
                  <a:lnTo>
                    <a:pt x="221475" y="141808"/>
                  </a:lnTo>
                  <a:lnTo>
                    <a:pt x="176009" y="162420"/>
                  </a:lnTo>
                  <a:lnTo>
                    <a:pt x="131254" y="184315"/>
                  </a:lnTo>
                  <a:lnTo>
                    <a:pt x="87236" y="207467"/>
                  </a:lnTo>
                  <a:lnTo>
                    <a:pt x="43992" y="231838"/>
                  </a:lnTo>
                  <a:lnTo>
                    <a:pt x="1524" y="257416"/>
                  </a:lnTo>
                  <a:lnTo>
                    <a:pt x="0" y="326555"/>
                  </a:lnTo>
                  <a:lnTo>
                    <a:pt x="812" y="379234"/>
                  </a:lnTo>
                  <a:lnTo>
                    <a:pt x="3225" y="431507"/>
                  </a:lnTo>
                  <a:lnTo>
                    <a:pt x="7200" y="483349"/>
                  </a:lnTo>
                  <a:lnTo>
                    <a:pt x="12738" y="534746"/>
                  </a:lnTo>
                  <a:lnTo>
                    <a:pt x="19812" y="585673"/>
                  </a:lnTo>
                  <a:lnTo>
                    <a:pt x="28384" y="636104"/>
                  </a:lnTo>
                  <a:lnTo>
                    <a:pt x="38430" y="686015"/>
                  </a:lnTo>
                  <a:lnTo>
                    <a:pt x="49949" y="735368"/>
                  </a:lnTo>
                  <a:lnTo>
                    <a:pt x="62890" y="784174"/>
                  </a:lnTo>
                  <a:lnTo>
                    <a:pt x="77254" y="832370"/>
                  </a:lnTo>
                  <a:lnTo>
                    <a:pt x="93002" y="879957"/>
                  </a:lnTo>
                  <a:lnTo>
                    <a:pt x="110109" y="926909"/>
                  </a:lnTo>
                  <a:lnTo>
                    <a:pt x="128562" y="973201"/>
                  </a:lnTo>
                  <a:lnTo>
                    <a:pt x="148336" y="1018806"/>
                  </a:lnTo>
                  <a:lnTo>
                    <a:pt x="169392" y="1063701"/>
                  </a:lnTo>
                  <a:lnTo>
                    <a:pt x="191731" y="1107859"/>
                  </a:lnTo>
                  <a:lnTo>
                    <a:pt x="215303" y="1151267"/>
                  </a:lnTo>
                  <a:lnTo>
                    <a:pt x="240106" y="1193888"/>
                  </a:lnTo>
                  <a:lnTo>
                    <a:pt x="266103" y="1235710"/>
                  </a:lnTo>
                  <a:lnTo>
                    <a:pt x="293814" y="1277467"/>
                  </a:lnTo>
                  <a:lnTo>
                    <a:pt x="322707" y="1318336"/>
                  </a:lnTo>
                  <a:lnTo>
                    <a:pt x="352767" y="1358303"/>
                  </a:lnTo>
                  <a:lnTo>
                    <a:pt x="383984" y="1397330"/>
                  </a:lnTo>
                  <a:lnTo>
                    <a:pt x="416318" y="1435404"/>
                  </a:lnTo>
                  <a:lnTo>
                    <a:pt x="449745" y="1472488"/>
                  </a:lnTo>
                  <a:lnTo>
                    <a:pt x="484238" y="1508569"/>
                  </a:lnTo>
                  <a:lnTo>
                    <a:pt x="519785" y="1543621"/>
                  </a:lnTo>
                  <a:lnTo>
                    <a:pt x="556348" y="1577619"/>
                  </a:lnTo>
                  <a:lnTo>
                    <a:pt x="593915" y="1610525"/>
                  </a:lnTo>
                  <a:lnTo>
                    <a:pt x="632447" y="1642325"/>
                  </a:lnTo>
                  <a:lnTo>
                    <a:pt x="671918" y="1672996"/>
                  </a:lnTo>
                  <a:lnTo>
                    <a:pt x="712317" y="1702511"/>
                  </a:lnTo>
                  <a:lnTo>
                    <a:pt x="753605" y="1730844"/>
                  </a:lnTo>
                  <a:lnTo>
                    <a:pt x="758113" y="1585874"/>
                  </a:lnTo>
                  <a:lnTo>
                    <a:pt x="762406" y="1537347"/>
                  </a:lnTo>
                  <a:lnTo>
                    <a:pt x="768032" y="1489316"/>
                  </a:lnTo>
                  <a:lnTo>
                    <a:pt x="775004" y="1441691"/>
                  </a:lnTo>
                  <a:lnTo>
                    <a:pt x="783297" y="1394523"/>
                  </a:lnTo>
                  <a:lnTo>
                    <a:pt x="792886" y="1347812"/>
                  </a:lnTo>
                  <a:lnTo>
                    <a:pt x="803744" y="1301572"/>
                  </a:lnTo>
                  <a:lnTo>
                    <a:pt x="816622" y="1253159"/>
                  </a:lnTo>
                  <a:lnTo>
                    <a:pt x="830897" y="1205331"/>
                  </a:lnTo>
                  <a:lnTo>
                    <a:pt x="846531" y="1158100"/>
                  </a:lnTo>
                  <a:lnTo>
                    <a:pt x="863511" y="1111516"/>
                  </a:lnTo>
                  <a:lnTo>
                    <a:pt x="881799" y="1065568"/>
                  </a:lnTo>
                  <a:lnTo>
                    <a:pt x="901395" y="1020305"/>
                  </a:lnTo>
                  <a:lnTo>
                    <a:pt x="922261" y="975728"/>
                  </a:lnTo>
                  <a:lnTo>
                    <a:pt x="944384" y="931887"/>
                  </a:lnTo>
                  <a:lnTo>
                    <a:pt x="967727" y="888784"/>
                  </a:lnTo>
                  <a:lnTo>
                    <a:pt x="992289" y="846442"/>
                  </a:lnTo>
                  <a:lnTo>
                    <a:pt x="1018019" y="804900"/>
                  </a:lnTo>
                  <a:lnTo>
                    <a:pt x="1044917" y="764159"/>
                  </a:lnTo>
                  <a:lnTo>
                    <a:pt x="1072946" y="724268"/>
                  </a:lnTo>
                  <a:lnTo>
                    <a:pt x="1102093" y="685228"/>
                  </a:lnTo>
                  <a:lnTo>
                    <a:pt x="1132332" y="647065"/>
                  </a:lnTo>
                  <a:lnTo>
                    <a:pt x="1163624" y="609815"/>
                  </a:lnTo>
                  <a:lnTo>
                    <a:pt x="1195971" y="573493"/>
                  </a:lnTo>
                  <a:lnTo>
                    <a:pt x="1229347" y="538124"/>
                  </a:lnTo>
                  <a:lnTo>
                    <a:pt x="1263713" y="503732"/>
                  </a:lnTo>
                  <a:lnTo>
                    <a:pt x="1299044" y="470331"/>
                  </a:lnTo>
                  <a:lnTo>
                    <a:pt x="1335341" y="437946"/>
                  </a:lnTo>
                  <a:lnTo>
                    <a:pt x="1372565" y="406615"/>
                  </a:lnTo>
                  <a:lnTo>
                    <a:pt x="1410690" y="376351"/>
                  </a:lnTo>
                  <a:lnTo>
                    <a:pt x="1449705" y="347167"/>
                  </a:lnTo>
                  <a:lnTo>
                    <a:pt x="1489570" y="319100"/>
                  </a:lnTo>
                  <a:lnTo>
                    <a:pt x="1530286" y="292163"/>
                  </a:lnTo>
                  <a:lnTo>
                    <a:pt x="1571802" y="266395"/>
                  </a:lnTo>
                  <a:lnTo>
                    <a:pt x="1614119" y="241808"/>
                  </a:lnTo>
                  <a:lnTo>
                    <a:pt x="1657197" y="218414"/>
                  </a:lnTo>
                  <a:lnTo>
                    <a:pt x="1701025" y="196253"/>
                  </a:lnTo>
                  <a:close/>
                </a:path>
                <a:path w="3369945" h="3227070">
                  <a:moveTo>
                    <a:pt x="2615971" y="1730844"/>
                  </a:moveTo>
                  <a:lnTo>
                    <a:pt x="2575560" y="1756879"/>
                  </a:lnTo>
                  <a:lnTo>
                    <a:pt x="2534374" y="1781771"/>
                  </a:lnTo>
                  <a:lnTo>
                    <a:pt x="2492425" y="1805520"/>
                  </a:lnTo>
                  <a:lnTo>
                    <a:pt x="2449741" y="1828076"/>
                  </a:lnTo>
                  <a:lnTo>
                    <a:pt x="2406345" y="1849450"/>
                  </a:lnTo>
                  <a:lnTo>
                    <a:pt x="2362263" y="1869605"/>
                  </a:lnTo>
                  <a:lnTo>
                    <a:pt x="2317508" y="1888515"/>
                  </a:lnTo>
                  <a:lnTo>
                    <a:pt x="2272106" y="1906155"/>
                  </a:lnTo>
                  <a:lnTo>
                    <a:pt x="2226081" y="1922513"/>
                  </a:lnTo>
                  <a:lnTo>
                    <a:pt x="2179447" y="1937562"/>
                  </a:lnTo>
                  <a:lnTo>
                    <a:pt x="2132241" y="1951291"/>
                  </a:lnTo>
                  <a:lnTo>
                    <a:pt x="2084463" y="1963661"/>
                  </a:lnTo>
                  <a:lnTo>
                    <a:pt x="2036152" y="1974659"/>
                  </a:lnTo>
                  <a:lnTo>
                    <a:pt x="1987334" y="1984260"/>
                  </a:lnTo>
                  <a:lnTo>
                    <a:pt x="1938020" y="1992452"/>
                  </a:lnTo>
                  <a:lnTo>
                    <a:pt x="1888223" y="1999195"/>
                  </a:lnTo>
                  <a:lnTo>
                    <a:pt x="1837982" y="2004479"/>
                  </a:lnTo>
                  <a:lnTo>
                    <a:pt x="1787321" y="2008289"/>
                  </a:lnTo>
                  <a:lnTo>
                    <a:pt x="1736242" y="2010587"/>
                  </a:lnTo>
                  <a:lnTo>
                    <a:pt x="1684794" y="2011349"/>
                  </a:lnTo>
                  <a:lnTo>
                    <a:pt x="1633334" y="2010587"/>
                  </a:lnTo>
                  <a:lnTo>
                    <a:pt x="1582254" y="2008289"/>
                  </a:lnTo>
                  <a:lnTo>
                    <a:pt x="1531594" y="2004479"/>
                  </a:lnTo>
                  <a:lnTo>
                    <a:pt x="1481353" y="1999195"/>
                  </a:lnTo>
                  <a:lnTo>
                    <a:pt x="1431556" y="1992452"/>
                  </a:lnTo>
                  <a:lnTo>
                    <a:pt x="1382242" y="1984260"/>
                  </a:lnTo>
                  <a:lnTo>
                    <a:pt x="1333423" y="1974659"/>
                  </a:lnTo>
                  <a:lnTo>
                    <a:pt x="1285113" y="1963661"/>
                  </a:lnTo>
                  <a:lnTo>
                    <a:pt x="1237335" y="1951291"/>
                  </a:lnTo>
                  <a:lnTo>
                    <a:pt x="1190129" y="1937562"/>
                  </a:lnTo>
                  <a:lnTo>
                    <a:pt x="1143495" y="1922513"/>
                  </a:lnTo>
                  <a:lnTo>
                    <a:pt x="1097470" y="1906155"/>
                  </a:lnTo>
                  <a:lnTo>
                    <a:pt x="1052068" y="1888515"/>
                  </a:lnTo>
                  <a:lnTo>
                    <a:pt x="1007313" y="1869605"/>
                  </a:lnTo>
                  <a:lnTo>
                    <a:pt x="963231" y="1849450"/>
                  </a:lnTo>
                  <a:lnTo>
                    <a:pt x="919835" y="1828076"/>
                  </a:lnTo>
                  <a:lnTo>
                    <a:pt x="877163" y="1805520"/>
                  </a:lnTo>
                  <a:lnTo>
                    <a:pt x="835215" y="1781771"/>
                  </a:lnTo>
                  <a:lnTo>
                    <a:pt x="794029" y="1756879"/>
                  </a:lnTo>
                  <a:lnTo>
                    <a:pt x="753618" y="1730844"/>
                  </a:lnTo>
                  <a:lnTo>
                    <a:pt x="758126" y="1837347"/>
                  </a:lnTo>
                  <a:lnTo>
                    <a:pt x="762660" y="1888197"/>
                  </a:lnTo>
                  <a:lnTo>
                    <a:pt x="768667" y="1938566"/>
                  </a:lnTo>
                  <a:lnTo>
                    <a:pt x="776147" y="1988451"/>
                  </a:lnTo>
                  <a:lnTo>
                    <a:pt x="785075" y="2037854"/>
                  </a:lnTo>
                  <a:lnTo>
                    <a:pt x="795426" y="2086749"/>
                  </a:lnTo>
                  <a:lnTo>
                    <a:pt x="807186" y="2135098"/>
                  </a:lnTo>
                  <a:lnTo>
                    <a:pt x="820331" y="2182901"/>
                  </a:lnTo>
                  <a:lnTo>
                    <a:pt x="834821" y="2230132"/>
                  </a:lnTo>
                  <a:lnTo>
                    <a:pt x="850646" y="2276754"/>
                  </a:lnTo>
                  <a:lnTo>
                    <a:pt x="867791" y="2322753"/>
                  </a:lnTo>
                  <a:lnTo>
                    <a:pt x="886231" y="2368105"/>
                  </a:lnTo>
                  <a:lnTo>
                    <a:pt x="905929" y="2412796"/>
                  </a:lnTo>
                  <a:lnTo>
                    <a:pt x="926871" y="2456802"/>
                  </a:lnTo>
                  <a:lnTo>
                    <a:pt x="949045" y="2500084"/>
                  </a:lnTo>
                  <a:lnTo>
                    <a:pt x="972426" y="2542629"/>
                  </a:lnTo>
                  <a:lnTo>
                    <a:pt x="996975" y="2584424"/>
                  </a:lnTo>
                  <a:lnTo>
                    <a:pt x="1022680" y="2625445"/>
                  </a:lnTo>
                  <a:lnTo>
                    <a:pt x="1049515" y="2665653"/>
                  </a:lnTo>
                  <a:lnTo>
                    <a:pt x="1077468" y="2705036"/>
                  </a:lnTo>
                  <a:lnTo>
                    <a:pt x="1106512" y="2743581"/>
                  </a:lnTo>
                  <a:lnTo>
                    <a:pt x="1136624" y="2781249"/>
                  </a:lnTo>
                  <a:lnTo>
                    <a:pt x="1167777" y="2818028"/>
                  </a:lnTo>
                  <a:lnTo>
                    <a:pt x="1199946" y="2853893"/>
                  </a:lnTo>
                  <a:lnTo>
                    <a:pt x="1233119" y="2888831"/>
                  </a:lnTo>
                  <a:lnTo>
                    <a:pt x="1267269" y="2922803"/>
                  </a:lnTo>
                  <a:lnTo>
                    <a:pt x="1302372" y="2955785"/>
                  </a:lnTo>
                  <a:lnTo>
                    <a:pt x="1338414" y="2987776"/>
                  </a:lnTo>
                  <a:lnTo>
                    <a:pt x="1375359" y="3018739"/>
                  </a:lnTo>
                  <a:lnTo>
                    <a:pt x="1413192" y="3048647"/>
                  </a:lnTo>
                  <a:lnTo>
                    <a:pt x="1451889" y="3077489"/>
                  </a:lnTo>
                  <a:lnTo>
                    <a:pt x="1491424" y="3105251"/>
                  </a:lnTo>
                  <a:lnTo>
                    <a:pt x="1531785" y="3131883"/>
                  </a:lnTo>
                  <a:lnTo>
                    <a:pt x="1572945" y="3157372"/>
                  </a:lnTo>
                  <a:lnTo>
                    <a:pt x="1614881" y="3181718"/>
                  </a:lnTo>
                  <a:lnTo>
                    <a:pt x="1657565" y="3204870"/>
                  </a:lnTo>
                  <a:lnTo>
                    <a:pt x="1700987" y="3226816"/>
                  </a:lnTo>
                  <a:lnTo>
                    <a:pt x="1743824" y="3203460"/>
                  </a:lnTo>
                  <a:lnTo>
                    <a:pt x="1785924" y="3178937"/>
                  </a:lnTo>
                  <a:lnTo>
                    <a:pt x="1827250" y="3153245"/>
                  </a:lnTo>
                  <a:lnTo>
                    <a:pt x="1867776" y="3126435"/>
                  </a:lnTo>
                  <a:lnTo>
                    <a:pt x="1907489" y="3098520"/>
                  </a:lnTo>
                  <a:lnTo>
                    <a:pt x="1946363" y="3069513"/>
                  </a:lnTo>
                  <a:lnTo>
                    <a:pt x="1984375" y="3039440"/>
                  </a:lnTo>
                  <a:lnTo>
                    <a:pt x="2021509" y="3008338"/>
                  </a:lnTo>
                  <a:lnTo>
                    <a:pt x="2057742" y="2976207"/>
                  </a:lnTo>
                  <a:lnTo>
                    <a:pt x="2093048" y="2943072"/>
                  </a:lnTo>
                  <a:lnTo>
                    <a:pt x="2127402" y="2908973"/>
                  </a:lnTo>
                  <a:lnTo>
                    <a:pt x="2160790" y="2873921"/>
                  </a:lnTo>
                  <a:lnTo>
                    <a:pt x="2193175" y="2837929"/>
                  </a:lnTo>
                  <a:lnTo>
                    <a:pt x="2224557" y="2801023"/>
                  </a:lnTo>
                  <a:lnTo>
                    <a:pt x="2254897" y="2763240"/>
                  </a:lnTo>
                  <a:lnTo>
                    <a:pt x="2284184" y="2724594"/>
                  </a:lnTo>
                  <a:lnTo>
                    <a:pt x="2312378" y="2685097"/>
                  </a:lnTo>
                  <a:lnTo>
                    <a:pt x="2339479" y="2644775"/>
                  </a:lnTo>
                  <a:lnTo>
                    <a:pt x="2365451" y="2603665"/>
                  </a:lnTo>
                  <a:lnTo>
                    <a:pt x="2390279" y="2561767"/>
                  </a:lnTo>
                  <a:lnTo>
                    <a:pt x="2413939" y="2519108"/>
                  </a:lnTo>
                  <a:lnTo>
                    <a:pt x="2436418" y="2475725"/>
                  </a:lnTo>
                  <a:lnTo>
                    <a:pt x="2457678" y="2431631"/>
                  </a:lnTo>
                  <a:lnTo>
                    <a:pt x="2477693" y="2386850"/>
                  </a:lnTo>
                  <a:lnTo>
                    <a:pt x="2496464" y="2341397"/>
                  </a:lnTo>
                  <a:lnTo>
                    <a:pt x="2513952" y="2295296"/>
                  </a:lnTo>
                  <a:lnTo>
                    <a:pt x="2530132" y="2248573"/>
                  </a:lnTo>
                  <a:lnTo>
                    <a:pt x="2545003" y="2201240"/>
                  </a:lnTo>
                  <a:lnTo>
                    <a:pt x="2558516" y="2153335"/>
                  </a:lnTo>
                  <a:lnTo>
                    <a:pt x="2570670" y="2104872"/>
                  </a:lnTo>
                  <a:lnTo>
                    <a:pt x="2581427" y="2055876"/>
                  </a:lnTo>
                  <a:lnTo>
                    <a:pt x="2590787" y="2006358"/>
                  </a:lnTo>
                  <a:lnTo>
                    <a:pt x="2598699" y="1956358"/>
                  </a:lnTo>
                  <a:lnTo>
                    <a:pt x="2605163" y="1905876"/>
                  </a:lnTo>
                  <a:lnTo>
                    <a:pt x="2610154" y="1854962"/>
                  </a:lnTo>
                  <a:lnTo>
                    <a:pt x="2615971" y="1730971"/>
                  </a:lnTo>
                  <a:lnTo>
                    <a:pt x="2615971" y="1730844"/>
                  </a:lnTo>
                  <a:close/>
                </a:path>
                <a:path w="3369945" h="3227070">
                  <a:moveTo>
                    <a:pt x="3369576" y="320128"/>
                  </a:moveTo>
                  <a:lnTo>
                    <a:pt x="3369411" y="313753"/>
                  </a:lnTo>
                  <a:lnTo>
                    <a:pt x="3369322" y="307340"/>
                  </a:lnTo>
                  <a:lnTo>
                    <a:pt x="3328860" y="281292"/>
                  </a:lnTo>
                  <a:lnTo>
                    <a:pt x="3287623" y="256374"/>
                  </a:lnTo>
                  <a:lnTo>
                    <a:pt x="3245637" y="232600"/>
                  </a:lnTo>
                  <a:lnTo>
                    <a:pt x="3202914" y="210019"/>
                  </a:lnTo>
                  <a:lnTo>
                    <a:pt x="3159468" y="188633"/>
                  </a:lnTo>
                  <a:lnTo>
                    <a:pt x="3115335" y="168465"/>
                  </a:lnTo>
                  <a:lnTo>
                    <a:pt x="3070529" y="149542"/>
                  </a:lnTo>
                  <a:lnTo>
                    <a:pt x="3025076" y="131876"/>
                  </a:lnTo>
                  <a:lnTo>
                    <a:pt x="2979001" y="115519"/>
                  </a:lnTo>
                  <a:lnTo>
                    <a:pt x="2932315" y="100457"/>
                  </a:lnTo>
                  <a:lnTo>
                    <a:pt x="2885046" y="86728"/>
                  </a:lnTo>
                  <a:lnTo>
                    <a:pt x="2837218" y="74358"/>
                  </a:lnTo>
                  <a:lnTo>
                    <a:pt x="2788856" y="63360"/>
                  </a:lnTo>
                  <a:lnTo>
                    <a:pt x="2739974" y="53771"/>
                  </a:lnTo>
                  <a:lnTo>
                    <a:pt x="2690596" y="45593"/>
                  </a:lnTo>
                  <a:lnTo>
                    <a:pt x="2640749" y="38862"/>
                  </a:lnTo>
                  <a:lnTo>
                    <a:pt x="2590457" y="33591"/>
                  </a:lnTo>
                  <a:lnTo>
                    <a:pt x="2539720" y="29819"/>
                  </a:lnTo>
                  <a:lnTo>
                    <a:pt x="2490203" y="27622"/>
                  </a:lnTo>
                  <a:lnTo>
                    <a:pt x="2385606" y="27622"/>
                  </a:lnTo>
                  <a:lnTo>
                    <a:pt x="2333320" y="30035"/>
                  </a:lnTo>
                  <a:lnTo>
                    <a:pt x="2281466" y="34010"/>
                  </a:lnTo>
                  <a:lnTo>
                    <a:pt x="2230056" y="39560"/>
                  </a:lnTo>
                  <a:lnTo>
                    <a:pt x="2179129" y="46621"/>
                  </a:lnTo>
                  <a:lnTo>
                    <a:pt x="2128697" y="55206"/>
                  </a:lnTo>
                  <a:lnTo>
                    <a:pt x="2078774" y="65265"/>
                  </a:lnTo>
                  <a:lnTo>
                    <a:pt x="2029409" y="76784"/>
                  </a:lnTo>
                  <a:lnTo>
                    <a:pt x="1980603" y="89725"/>
                  </a:lnTo>
                  <a:lnTo>
                    <a:pt x="1932393" y="104089"/>
                  </a:lnTo>
                  <a:lnTo>
                    <a:pt x="1884794" y="119849"/>
                  </a:lnTo>
                  <a:lnTo>
                    <a:pt x="1837829" y="136956"/>
                  </a:lnTo>
                  <a:lnTo>
                    <a:pt x="1791538" y="155422"/>
                  </a:lnTo>
                  <a:lnTo>
                    <a:pt x="1745932" y="175183"/>
                  </a:lnTo>
                  <a:lnTo>
                    <a:pt x="1701038" y="196253"/>
                  </a:lnTo>
                  <a:lnTo>
                    <a:pt x="1743875" y="219608"/>
                  </a:lnTo>
                  <a:lnTo>
                    <a:pt x="1785975" y="244144"/>
                  </a:lnTo>
                  <a:lnTo>
                    <a:pt x="1827288" y="269824"/>
                  </a:lnTo>
                  <a:lnTo>
                    <a:pt x="1867827" y="296633"/>
                  </a:lnTo>
                  <a:lnTo>
                    <a:pt x="1907527" y="324561"/>
                  </a:lnTo>
                  <a:lnTo>
                    <a:pt x="1946402" y="353568"/>
                  </a:lnTo>
                  <a:lnTo>
                    <a:pt x="1984425" y="383641"/>
                  </a:lnTo>
                  <a:lnTo>
                    <a:pt x="2021547" y="414756"/>
                  </a:lnTo>
                  <a:lnTo>
                    <a:pt x="2057781" y="446887"/>
                  </a:lnTo>
                  <a:lnTo>
                    <a:pt x="2093087" y="480021"/>
                  </a:lnTo>
                  <a:lnTo>
                    <a:pt x="2127427" y="514121"/>
                  </a:lnTo>
                  <a:lnTo>
                    <a:pt x="2160816" y="549186"/>
                  </a:lnTo>
                  <a:lnTo>
                    <a:pt x="2193201" y="585177"/>
                  </a:lnTo>
                  <a:lnTo>
                    <a:pt x="2224582" y="622084"/>
                  </a:lnTo>
                  <a:lnTo>
                    <a:pt x="2254923" y="659866"/>
                  </a:lnTo>
                  <a:lnTo>
                    <a:pt x="2284209" y="698525"/>
                  </a:lnTo>
                  <a:lnTo>
                    <a:pt x="2312403" y="738022"/>
                  </a:lnTo>
                  <a:lnTo>
                    <a:pt x="2339505" y="778344"/>
                  </a:lnTo>
                  <a:lnTo>
                    <a:pt x="2365476" y="819467"/>
                  </a:lnTo>
                  <a:lnTo>
                    <a:pt x="2390305" y="861364"/>
                  </a:lnTo>
                  <a:lnTo>
                    <a:pt x="2413965" y="904024"/>
                  </a:lnTo>
                  <a:lnTo>
                    <a:pt x="2436431" y="947407"/>
                  </a:lnTo>
                  <a:lnTo>
                    <a:pt x="2457691" y="991514"/>
                  </a:lnTo>
                  <a:lnTo>
                    <a:pt x="2477706" y="1036307"/>
                  </a:lnTo>
                  <a:lnTo>
                    <a:pt x="2496477" y="1081760"/>
                  </a:lnTo>
                  <a:lnTo>
                    <a:pt x="2513965" y="1127861"/>
                  </a:lnTo>
                  <a:lnTo>
                    <a:pt x="2530144" y="1174584"/>
                  </a:lnTo>
                  <a:lnTo>
                    <a:pt x="2545003" y="1221917"/>
                  </a:lnTo>
                  <a:lnTo>
                    <a:pt x="2558529" y="1269822"/>
                  </a:lnTo>
                  <a:lnTo>
                    <a:pt x="2570683" y="1318336"/>
                  </a:lnTo>
                  <a:lnTo>
                    <a:pt x="2581440" y="1367294"/>
                  </a:lnTo>
                  <a:lnTo>
                    <a:pt x="2590787" y="1416799"/>
                  </a:lnTo>
                  <a:lnTo>
                    <a:pt x="2598699" y="1466811"/>
                  </a:lnTo>
                  <a:lnTo>
                    <a:pt x="2605163" y="1517281"/>
                  </a:lnTo>
                  <a:lnTo>
                    <a:pt x="2610154" y="1568208"/>
                  </a:lnTo>
                  <a:lnTo>
                    <a:pt x="2613647" y="1619554"/>
                  </a:lnTo>
                  <a:lnTo>
                    <a:pt x="2613850" y="1623479"/>
                  </a:lnTo>
                  <a:lnTo>
                    <a:pt x="2613977" y="1625993"/>
                  </a:lnTo>
                  <a:lnTo>
                    <a:pt x="2614104" y="1628724"/>
                  </a:lnTo>
                  <a:lnTo>
                    <a:pt x="2614218" y="1631073"/>
                  </a:lnTo>
                  <a:lnTo>
                    <a:pt x="2614320" y="1633359"/>
                  </a:lnTo>
                  <a:lnTo>
                    <a:pt x="2614396" y="1634959"/>
                  </a:lnTo>
                  <a:lnTo>
                    <a:pt x="2614472" y="1636636"/>
                  </a:lnTo>
                  <a:lnTo>
                    <a:pt x="2614587" y="1639557"/>
                  </a:lnTo>
                  <a:lnTo>
                    <a:pt x="2614701" y="1642186"/>
                  </a:lnTo>
                  <a:lnTo>
                    <a:pt x="2614828" y="1645627"/>
                  </a:lnTo>
                  <a:lnTo>
                    <a:pt x="2614955" y="1648955"/>
                  </a:lnTo>
                  <a:lnTo>
                    <a:pt x="2615082" y="1652447"/>
                  </a:lnTo>
                  <a:lnTo>
                    <a:pt x="2615971" y="1730832"/>
                  </a:lnTo>
                  <a:lnTo>
                    <a:pt x="2657259" y="1702511"/>
                  </a:lnTo>
                  <a:lnTo>
                    <a:pt x="2697657" y="1672996"/>
                  </a:lnTo>
                  <a:lnTo>
                    <a:pt x="2737142" y="1642325"/>
                  </a:lnTo>
                  <a:lnTo>
                    <a:pt x="2775674" y="1610525"/>
                  </a:lnTo>
                  <a:lnTo>
                    <a:pt x="2813227" y="1577619"/>
                  </a:lnTo>
                  <a:lnTo>
                    <a:pt x="2849791" y="1543621"/>
                  </a:lnTo>
                  <a:lnTo>
                    <a:pt x="2885338" y="1508582"/>
                  </a:lnTo>
                  <a:lnTo>
                    <a:pt x="2919831" y="1472488"/>
                  </a:lnTo>
                  <a:lnTo>
                    <a:pt x="2953270" y="1435404"/>
                  </a:lnTo>
                  <a:lnTo>
                    <a:pt x="2985592" y="1397330"/>
                  </a:lnTo>
                  <a:lnTo>
                    <a:pt x="3016808" y="1358303"/>
                  </a:lnTo>
                  <a:lnTo>
                    <a:pt x="3046869" y="1318336"/>
                  </a:lnTo>
                  <a:lnTo>
                    <a:pt x="3075762" y="1277467"/>
                  </a:lnTo>
                  <a:lnTo>
                    <a:pt x="3103473" y="1235710"/>
                  </a:lnTo>
                  <a:lnTo>
                    <a:pt x="3129470" y="1193888"/>
                  </a:lnTo>
                  <a:lnTo>
                    <a:pt x="3154273" y="1151267"/>
                  </a:lnTo>
                  <a:lnTo>
                    <a:pt x="3177844" y="1107859"/>
                  </a:lnTo>
                  <a:lnTo>
                    <a:pt x="3200184" y="1063701"/>
                  </a:lnTo>
                  <a:lnTo>
                    <a:pt x="3221240" y="1018806"/>
                  </a:lnTo>
                  <a:lnTo>
                    <a:pt x="3241014" y="973201"/>
                  </a:lnTo>
                  <a:lnTo>
                    <a:pt x="3259467" y="926909"/>
                  </a:lnTo>
                  <a:lnTo>
                    <a:pt x="3276574" y="879957"/>
                  </a:lnTo>
                  <a:lnTo>
                    <a:pt x="3292322" y="832370"/>
                  </a:lnTo>
                  <a:lnTo>
                    <a:pt x="3306686" y="784174"/>
                  </a:lnTo>
                  <a:lnTo>
                    <a:pt x="3319627" y="735380"/>
                  </a:lnTo>
                  <a:lnTo>
                    <a:pt x="3331146" y="686015"/>
                  </a:lnTo>
                  <a:lnTo>
                    <a:pt x="3341192" y="636104"/>
                  </a:lnTo>
                  <a:lnTo>
                    <a:pt x="3349764" y="585673"/>
                  </a:lnTo>
                  <a:lnTo>
                    <a:pt x="3356838" y="534758"/>
                  </a:lnTo>
                  <a:lnTo>
                    <a:pt x="3362375" y="483362"/>
                  </a:lnTo>
                  <a:lnTo>
                    <a:pt x="3366351" y="431507"/>
                  </a:lnTo>
                  <a:lnTo>
                    <a:pt x="3368764" y="379234"/>
                  </a:lnTo>
                  <a:lnTo>
                    <a:pt x="3369576" y="326555"/>
                  </a:lnTo>
                  <a:lnTo>
                    <a:pt x="3369576" y="320128"/>
                  </a:lnTo>
                  <a:close/>
                </a:path>
              </a:pathLst>
            </a:custGeom>
            <a:solidFill>
              <a:srgbClr val="C8C3C1"/>
            </a:solidFill>
          </p:spPr>
          <p:txBody>
            <a:bodyPr wrap="square" lIns="0" tIns="0" rIns="0" bIns="0" rtlCol="0"/>
            <a:lstStyle/>
            <a:p>
              <a:endParaRPr/>
            </a:p>
          </p:txBody>
        </p:sp>
        <p:pic>
          <p:nvPicPr>
            <p:cNvPr id="28" name="object 17">
              <a:extLst>
                <a:ext uri="{FF2B5EF4-FFF2-40B4-BE49-F238E27FC236}">
                  <a16:creationId xmlns:a16="http://schemas.microsoft.com/office/drawing/2014/main" id="{9E94F07C-E88E-0671-3B06-E2ABFCDDD4BD}"/>
                </a:ext>
              </a:extLst>
            </p:cNvPr>
            <p:cNvPicPr/>
            <p:nvPr/>
          </p:nvPicPr>
          <p:blipFill>
            <a:blip r:embed="rId9" cstate="print"/>
            <a:stretch>
              <a:fillRect/>
            </a:stretch>
          </p:blipFill>
          <p:spPr>
            <a:xfrm>
              <a:off x="7618074" y="1623364"/>
              <a:ext cx="1139497" cy="754278"/>
            </a:xfrm>
            <a:prstGeom prst="rect">
              <a:avLst/>
            </a:prstGeom>
          </p:spPr>
        </p:pic>
        <p:pic>
          <p:nvPicPr>
            <p:cNvPr id="29" name="object 18">
              <a:extLst>
                <a:ext uri="{FF2B5EF4-FFF2-40B4-BE49-F238E27FC236}">
                  <a16:creationId xmlns:a16="http://schemas.microsoft.com/office/drawing/2014/main" id="{AB78A276-0E5D-E38F-FBED-8070B00137C4}"/>
                </a:ext>
              </a:extLst>
            </p:cNvPr>
            <p:cNvPicPr/>
            <p:nvPr/>
          </p:nvPicPr>
          <p:blipFill>
            <a:blip r:embed="rId10" cstate="print"/>
            <a:stretch>
              <a:fillRect/>
            </a:stretch>
          </p:blipFill>
          <p:spPr>
            <a:xfrm>
              <a:off x="6138608" y="4137533"/>
              <a:ext cx="1100056" cy="1114856"/>
            </a:xfrm>
            <a:prstGeom prst="rect">
              <a:avLst/>
            </a:prstGeom>
          </p:spPr>
        </p:pic>
        <p:pic>
          <p:nvPicPr>
            <p:cNvPr id="30" name="object 19">
              <a:extLst>
                <a:ext uri="{FF2B5EF4-FFF2-40B4-BE49-F238E27FC236}">
                  <a16:creationId xmlns:a16="http://schemas.microsoft.com/office/drawing/2014/main" id="{1BA9A344-B490-669F-5CCA-D2F102B414F1}"/>
                </a:ext>
              </a:extLst>
            </p:cNvPr>
            <p:cNvPicPr/>
            <p:nvPr/>
          </p:nvPicPr>
          <p:blipFill>
            <a:blip r:embed="rId11" cstate="print"/>
            <a:stretch>
              <a:fillRect/>
            </a:stretch>
          </p:blipFill>
          <p:spPr>
            <a:xfrm>
              <a:off x="9240012" y="4149061"/>
              <a:ext cx="1093622" cy="1091799"/>
            </a:xfrm>
            <a:prstGeom prst="rect">
              <a:avLst/>
            </a:prstGeom>
          </p:spPr>
        </p:pic>
      </p:grpSp>
      <p:sp>
        <p:nvSpPr>
          <p:cNvPr id="31" name="object 20">
            <a:extLst>
              <a:ext uri="{FF2B5EF4-FFF2-40B4-BE49-F238E27FC236}">
                <a16:creationId xmlns:a16="http://schemas.microsoft.com/office/drawing/2014/main" id="{98BD8826-D099-E9F6-17E8-2FA667F591E7}"/>
              </a:ext>
            </a:extLst>
          </p:cNvPr>
          <p:cNvSpPr txBox="1"/>
          <p:nvPr/>
        </p:nvSpPr>
        <p:spPr>
          <a:xfrm>
            <a:off x="7677263" y="3507948"/>
            <a:ext cx="1069340" cy="513080"/>
          </a:xfrm>
          <a:prstGeom prst="rect">
            <a:avLst/>
          </a:prstGeom>
        </p:spPr>
        <p:txBody>
          <a:bodyPr vert="horz" wrap="square" lIns="0" tIns="12700" rIns="0" bIns="0" rtlCol="0">
            <a:spAutoFit/>
          </a:bodyPr>
          <a:lstStyle/>
          <a:p>
            <a:pPr marL="91440" marR="5080" indent="-79375">
              <a:lnSpc>
                <a:spcPct val="100000"/>
              </a:lnSpc>
              <a:spcBef>
                <a:spcPts val="100"/>
              </a:spcBef>
            </a:pPr>
            <a:r>
              <a:rPr sz="1600" spc="105" dirty="0">
                <a:solidFill>
                  <a:srgbClr val="FFFFFF"/>
                </a:solidFill>
                <a:latin typeface="Arial"/>
                <a:cs typeface="Arial"/>
              </a:rPr>
              <a:t>FEDERAL </a:t>
            </a:r>
            <a:r>
              <a:rPr sz="1600" spc="85" dirty="0">
                <a:solidFill>
                  <a:srgbClr val="FFFFFF"/>
                </a:solidFill>
                <a:latin typeface="Arial"/>
                <a:cs typeface="Arial"/>
              </a:rPr>
              <a:t>HEALTH</a:t>
            </a:r>
            <a:endParaRPr sz="1600">
              <a:latin typeface="Arial"/>
              <a:cs typeface="Arial"/>
            </a:endParaRPr>
          </a:p>
        </p:txBody>
      </p:sp>
      <p:sp>
        <p:nvSpPr>
          <p:cNvPr id="32" name="object 21">
            <a:extLst>
              <a:ext uri="{FF2B5EF4-FFF2-40B4-BE49-F238E27FC236}">
                <a16:creationId xmlns:a16="http://schemas.microsoft.com/office/drawing/2014/main" id="{4E04D45D-003C-0C74-91A5-6DE5FAE7C5D9}"/>
              </a:ext>
            </a:extLst>
          </p:cNvPr>
          <p:cNvSpPr/>
          <p:nvPr/>
        </p:nvSpPr>
        <p:spPr>
          <a:xfrm>
            <a:off x="7283360" y="2724836"/>
            <a:ext cx="1863089" cy="1815464"/>
          </a:xfrm>
          <a:custGeom>
            <a:avLst/>
            <a:gdLst/>
            <a:ahLst/>
            <a:cxnLst/>
            <a:rect l="l" t="t" r="r" b="b"/>
            <a:pathLst>
              <a:path w="1863090" h="1815464">
                <a:moveTo>
                  <a:pt x="947470" y="0"/>
                </a:moveTo>
                <a:lnTo>
                  <a:pt x="910217" y="18793"/>
                </a:lnTo>
                <a:lnTo>
                  <a:pt x="869053" y="40873"/>
                </a:lnTo>
                <a:lnTo>
                  <a:pt x="820615" y="68793"/>
                </a:lnTo>
                <a:lnTo>
                  <a:pt x="768578" y="101250"/>
                </a:lnTo>
                <a:lnTo>
                  <a:pt x="722335" y="132362"/>
                </a:lnTo>
                <a:lnTo>
                  <a:pt x="684982" y="159176"/>
                </a:lnTo>
                <a:lnTo>
                  <a:pt x="651268" y="184696"/>
                </a:lnTo>
                <a:lnTo>
                  <a:pt x="617991" y="211249"/>
                </a:lnTo>
                <a:lnTo>
                  <a:pt x="585343" y="238717"/>
                </a:lnTo>
                <a:lnTo>
                  <a:pt x="540805" y="278505"/>
                </a:lnTo>
                <a:lnTo>
                  <a:pt x="501158" y="316421"/>
                </a:lnTo>
                <a:lnTo>
                  <a:pt x="457790" y="360834"/>
                </a:lnTo>
                <a:lnTo>
                  <a:pt x="421082" y="401110"/>
                </a:lnTo>
                <a:lnTo>
                  <a:pt x="390235" y="437080"/>
                </a:lnTo>
                <a:lnTo>
                  <a:pt x="363588" y="469772"/>
                </a:lnTo>
                <a:lnTo>
                  <a:pt x="338495" y="502275"/>
                </a:lnTo>
                <a:lnTo>
                  <a:pt x="312480" y="537803"/>
                </a:lnTo>
                <a:lnTo>
                  <a:pt x="285961" y="576029"/>
                </a:lnTo>
                <a:lnTo>
                  <a:pt x="262839" y="611289"/>
                </a:lnTo>
                <a:lnTo>
                  <a:pt x="242454" y="644205"/>
                </a:lnTo>
                <a:lnTo>
                  <a:pt x="217094" y="687560"/>
                </a:lnTo>
                <a:lnTo>
                  <a:pt x="191553" y="734472"/>
                </a:lnTo>
                <a:lnTo>
                  <a:pt x="151028" y="817130"/>
                </a:lnTo>
                <a:lnTo>
                  <a:pt x="134917" y="853676"/>
                </a:lnTo>
                <a:lnTo>
                  <a:pt x="117521" y="896112"/>
                </a:lnTo>
                <a:lnTo>
                  <a:pt x="91817" y="965367"/>
                </a:lnTo>
                <a:lnTo>
                  <a:pt x="78243" y="1006600"/>
                </a:lnTo>
                <a:lnTo>
                  <a:pt x="56820" y="1079871"/>
                </a:lnTo>
                <a:lnTo>
                  <a:pt x="37820" y="1159154"/>
                </a:lnTo>
                <a:lnTo>
                  <a:pt x="27089" y="1212938"/>
                </a:lnTo>
                <a:lnTo>
                  <a:pt x="20427" y="1252536"/>
                </a:lnTo>
                <a:lnTo>
                  <a:pt x="13730" y="1300164"/>
                </a:lnTo>
                <a:lnTo>
                  <a:pt x="5746" y="1375597"/>
                </a:lnTo>
                <a:lnTo>
                  <a:pt x="2668" y="1421680"/>
                </a:lnTo>
                <a:lnTo>
                  <a:pt x="1003" y="1459852"/>
                </a:lnTo>
                <a:lnTo>
                  <a:pt x="71" y="1501343"/>
                </a:lnTo>
                <a:lnTo>
                  <a:pt x="0" y="1521688"/>
                </a:lnTo>
                <a:lnTo>
                  <a:pt x="355" y="1534515"/>
                </a:lnTo>
                <a:lnTo>
                  <a:pt x="40719" y="1560506"/>
                </a:lnTo>
                <a:lnTo>
                  <a:pt x="81862" y="1585370"/>
                </a:lnTo>
                <a:lnTo>
                  <a:pt x="123762" y="1609084"/>
                </a:lnTo>
                <a:lnTo>
                  <a:pt x="166395" y="1631628"/>
                </a:lnTo>
                <a:lnTo>
                  <a:pt x="210070" y="1653146"/>
                </a:lnTo>
                <a:lnTo>
                  <a:pt x="265874" y="1678368"/>
                </a:lnTo>
                <a:lnTo>
                  <a:pt x="322275" y="1701457"/>
                </a:lnTo>
                <a:lnTo>
                  <a:pt x="361835" y="1716189"/>
                </a:lnTo>
                <a:lnTo>
                  <a:pt x="422095" y="1736591"/>
                </a:lnTo>
                <a:lnTo>
                  <a:pt x="499287" y="1758975"/>
                </a:lnTo>
                <a:lnTo>
                  <a:pt x="540916" y="1769473"/>
                </a:lnTo>
                <a:lnTo>
                  <a:pt x="584274" y="1779093"/>
                </a:lnTo>
                <a:lnTo>
                  <a:pt x="663241" y="1793739"/>
                </a:lnTo>
                <a:lnTo>
                  <a:pt x="707131" y="1800094"/>
                </a:lnTo>
                <a:lnTo>
                  <a:pt x="746493" y="1804847"/>
                </a:lnTo>
                <a:lnTo>
                  <a:pt x="788680" y="1809001"/>
                </a:lnTo>
                <a:lnTo>
                  <a:pt x="874115" y="1813915"/>
                </a:lnTo>
                <a:lnTo>
                  <a:pt x="916942" y="1814892"/>
                </a:lnTo>
                <a:lnTo>
                  <a:pt x="945619" y="1814892"/>
                </a:lnTo>
                <a:lnTo>
                  <a:pt x="1002995" y="1813344"/>
                </a:lnTo>
                <a:lnTo>
                  <a:pt x="1043339" y="1811256"/>
                </a:lnTo>
                <a:lnTo>
                  <a:pt x="1129296" y="1803323"/>
                </a:lnTo>
                <a:lnTo>
                  <a:pt x="1168442" y="1798337"/>
                </a:lnTo>
                <a:lnTo>
                  <a:pt x="1252385" y="1784299"/>
                </a:lnTo>
                <a:lnTo>
                  <a:pt x="1291186" y="1776357"/>
                </a:lnTo>
                <a:lnTo>
                  <a:pt x="1371815" y="1756664"/>
                </a:lnTo>
                <a:lnTo>
                  <a:pt x="1411010" y="1745610"/>
                </a:lnTo>
                <a:lnTo>
                  <a:pt x="1487474" y="1720888"/>
                </a:lnTo>
                <a:lnTo>
                  <a:pt x="1527126" y="1706480"/>
                </a:lnTo>
                <a:lnTo>
                  <a:pt x="1599057" y="1677339"/>
                </a:lnTo>
                <a:lnTo>
                  <a:pt x="1639181" y="1659387"/>
                </a:lnTo>
                <a:lnTo>
                  <a:pt x="1696202" y="1631614"/>
                </a:lnTo>
                <a:lnTo>
                  <a:pt x="1738826" y="1609075"/>
                </a:lnTo>
                <a:lnTo>
                  <a:pt x="1780716" y="1585363"/>
                </a:lnTo>
                <a:lnTo>
                  <a:pt x="1821852" y="1560501"/>
                </a:lnTo>
                <a:lnTo>
                  <a:pt x="1862213" y="1534515"/>
                </a:lnTo>
                <a:lnTo>
                  <a:pt x="1862569" y="1515237"/>
                </a:lnTo>
                <a:lnTo>
                  <a:pt x="1861990" y="1474028"/>
                </a:lnTo>
                <a:lnTo>
                  <a:pt x="1857933" y="1389227"/>
                </a:lnTo>
                <a:lnTo>
                  <a:pt x="1854540" y="1349013"/>
                </a:lnTo>
                <a:lnTo>
                  <a:pt x="1849386" y="1302819"/>
                </a:lnTo>
                <a:lnTo>
                  <a:pt x="1842637" y="1253913"/>
                </a:lnTo>
                <a:lnTo>
                  <a:pt x="1836039" y="1213523"/>
                </a:lnTo>
                <a:lnTo>
                  <a:pt x="1828471" y="1174036"/>
                </a:lnTo>
                <a:lnTo>
                  <a:pt x="1818152" y="1126767"/>
                </a:lnTo>
                <a:lnTo>
                  <a:pt x="1800147" y="1055783"/>
                </a:lnTo>
                <a:lnTo>
                  <a:pt x="1787823" y="1013787"/>
                </a:lnTo>
                <a:lnTo>
                  <a:pt x="1764907" y="944167"/>
                </a:lnTo>
                <a:lnTo>
                  <a:pt x="1736521" y="869708"/>
                </a:lnTo>
                <a:lnTo>
                  <a:pt x="1715046" y="819251"/>
                </a:lnTo>
                <a:lnTo>
                  <a:pt x="1698042" y="782211"/>
                </a:lnTo>
                <a:lnTo>
                  <a:pt x="1680270" y="745948"/>
                </a:lnTo>
                <a:lnTo>
                  <a:pt x="1657594" y="702590"/>
                </a:lnTo>
                <a:lnTo>
                  <a:pt x="1638274" y="667715"/>
                </a:lnTo>
                <a:lnTo>
                  <a:pt x="1617170" y="631817"/>
                </a:lnTo>
                <a:lnTo>
                  <a:pt x="1593788" y="594275"/>
                </a:lnTo>
                <a:lnTo>
                  <a:pt x="1561379" y="545446"/>
                </a:lnTo>
                <a:lnTo>
                  <a:pt x="1529553" y="500798"/>
                </a:lnTo>
                <a:lnTo>
                  <a:pt x="1483929" y="441657"/>
                </a:lnTo>
                <a:lnTo>
                  <a:pt x="1457337" y="409481"/>
                </a:lnTo>
                <a:lnTo>
                  <a:pt x="1429983" y="377974"/>
                </a:lnTo>
                <a:lnTo>
                  <a:pt x="1400009" y="345147"/>
                </a:lnTo>
                <a:lnTo>
                  <a:pt x="1360884" y="304750"/>
                </a:lnTo>
                <a:lnTo>
                  <a:pt x="1319326" y="264579"/>
                </a:lnTo>
                <a:lnTo>
                  <a:pt x="1287860" y="235894"/>
                </a:lnTo>
                <a:lnTo>
                  <a:pt x="1255688" y="207991"/>
                </a:lnTo>
                <a:lnTo>
                  <a:pt x="1222823" y="180882"/>
                </a:lnTo>
                <a:lnTo>
                  <a:pt x="1188910" y="154304"/>
                </a:lnTo>
                <a:lnTo>
                  <a:pt x="1150625" y="125892"/>
                </a:lnTo>
                <a:lnTo>
                  <a:pt x="1111529" y="98529"/>
                </a:lnTo>
                <a:lnTo>
                  <a:pt x="1071643" y="72237"/>
                </a:lnTo>
                <a:lnTo>
                  <a:pt x="1030990" y="47037"/>
                </a:lnTo>
                <a:lnTo>
                  <a:pt x="989591" y="22951"/>
                </a:lnTo>
                <a:lnTo>
                  <a:pt x="947470" y="0"/>
                </a:lnTo>
                <a:close/>
              </a:path>
            </a:pathLst>
          </a:custGeom>
          <a:solidFill>
            <a:srgbClr val="FFFFFF"/>
          </a:solidFill>
        </p:spPr>
        <p:txBody>
          <a:bodyPr wrap="square" lIns="0" tIns="0" rIns="0" bIns="0" rtlCol="0"/>
          <a:lstStyle/>
          <a:p>
            <a:endParaRPr/>
          </a:p>
        </p:txBody>
      </p:sp>
      <p:sp>
        <p:nvSpPr>
          <p:cNvPr id="33" name="object 3">
            <a:extLst>
              <a:ext uri="{FF2B5EF4-FFF2-40B4-BE49-F238E27FC236}">
                <a16:creationId xmlns:a16="http://schemas.microsoft.com/office/drawing/2014/main" id="{B3D64B62-9719-A255-4A7D-B0E2AB2DB2E4}"/>
              </a:ext>
            </a:extLst>
          </p:cNvPr>
          <p:cNvSpPr txBox="1"/>
          <p:nvPr/>
        </p:nvSpPr>
        <p:spPr>
          <a:xfrm>
            <a:off x="7243649" y="3376096"/>
            <a:ext cx="2007229" cy="829394"/>
          </a:xfrm>
          <a:prstGeom prst="rect">
            <a:avLst/>
          </a:prstGeom>
        </p:spPr>
        <p:txBody>
          <a:bodyPr vert="horz" wrap="square" lIns="0" tIns="12700" rIns="0" bIns="0" rtlCol="0">
            <a:spAutoFit/>
          </a:bodyPr>
          <a:lstStyle/>
          <a:p>
            <a:pPr marL="12700" marR="5080" algn="ctr">
              <a:lnSpc>
                <a:spcPct val="106500"/>
              </a:lnSpc>
              <a:spcBef>
                <a:spcPts val="100"/>
              </a:spcBef>
            </a:pPr>
            <a:r>
              <a:rPr lang="en-US" sz="2500" b="1" dirty="0">
                <a:solidFill>
                  <a:srgbClr val="726A65"/>
                </a:solidFill>
                <a:latin typeface="DIN 2014 Demi"/>
                <a:cs typeface="DIN 2014 Demi"/>
              </a:rPr>
              <a:t>FEDERAL HEALTH</a:t>
            </a:r>
            <a:endParaRPr sz="2500">
              <a:solidFill>
                <a:srgbClr val="726A65"/>
              </a:solidFill>
              <a:latin typeface="DIN 2014 Demi"/>
              <a:cs typeface="DIN 2014 Demi"/>
            </a:endParaRPr>
          </a:p>
        </p:txBody>
      </p:sp>
    </p:spTree>
    <p:extLst>
      <p:ext uri="{BB962C8B-B14F-4D97-AF65-F5344CB8AC3E}">
        <p14:creationId xmlns:p14="http://schemas.microsoft.com/office/powerpoint/2010/main" val="3333557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ECA58-E35B-912D-5959-D484221655E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9A2E7C3-E3E8-5AAA-5672-14C47B530672}"/>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13" name="object 13">
            <a:extLst>
              <a:ext uri="{FF2B5EF4-FFF2-40B4-BE49-F238E27FC236}">
                <a16:creationId xmlns:a16="http://schemas.microsoft.com/office/drawing/2014/main" id="{6983D947-FAD1-199D-DAC2-7FA0AF7EAEC4}"/>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dirty="0"/>
              <a:t>What is the VHA IDIQ?</a:t>
            </a:r>
            <a:endParaRPr spc="-25" dirty="0"/>
          </a:p>
        </p:txBody>
      </p:sp>
      <p:sp>
        <p:nvSpPr>
          <p:cNvPr id="14" name="object 14">
            <a:extLst>
              <a:ext uri="{FF2B5EF4-FFF2-40B4-BE49-F238E27FC236}">
                <a16:creationId xmlns:a16="http://schemas.microsoft.com/office/drawing/2014/main" id="{BF68E340-56EE-461A-AE2E-3EA64FDF332C}"/>
              </a:ext>
            </a:extLst>
          </p:cNvPr>
          <p:cNvSpPr txBox="1"/>
          <p:nvPr/>
        </p:nvSpPr>
        <p:spPr>
          <a:xfrm>
            <a:off x="750823" y="1772206"/>
            <a:ext cx="3924935" cy="1642629"/>
          </a:xfrm>
          <a:prstGeom prst="rect">
            <a:avLst/>
          </a:prstGeom>
        </p:spPr>
        <p:txBody>
          <a:bodyPr vert="horz" wrap="square" lIns="0" tIns="12700" rIns="0" bIns="0" rtlCol="0">
            <a:spAutoFit/>
          </a:bodyPr>
          <a:lstStyle/>
          <a:p>
            <a:pPr marL="12700" marR="367665">
              <a:lnSpc>
                <a:spcPct val="111100"/>
              </a:lnSpc>
              <a:spcBef>
                <a:spcPts val="100"/>
              </a:spcBef>
            </a:pPr>
            <a:r>
              <a:rPr lang="en-US" sz="2400" dirty="0">
                <a:solidFill>
                  <a:srgbClr val="716A66"/>
                </a:solidFill>
                <a:latin typeface="DIN 2014 Light"/>
                <a:cs typeface="DIN 2014 Light"/>
              </a:rPr>
              <a:t>JSI participates with partners on the VA IDIQ Contract as an approved manufacturer.</a:t>
            </a:r>
            <a:endParaRPr sz="2400" dirty="0">
              <a:latin typeface="DIN 2014 Light"/>
              <a:cs typeface="DIN 2014 Light"/>
            </a:endParaRPr>
          </a:p>
        </p:txBody>
      </p:sp>
      <p:grpSp>
        <p:nvGrpSpPr>
          <p:cNvPr id="15" name="object 5">
            <a:extLst>
              <a:ext uri="{FF2B5EF4-FFF2-40B4-BE49-F238E27FC236}">
                <a16:creationId xmlns:a16="http://schemas.microsoft.com/office/drawing/2014/main" id="{5D3896DB-EBA9-AA0E-702C-936B0A3141A4}"/>
              </a:ext>
            </a:extLst>
          </p:cNvPr>
          <p:cNvGrpSpPr/>
          <p:nvPr/>
        </p:nvGrpSpPr>
        <p:grpSpPr>
          <a:xfrm>
            <a:off x="4869186" y="1640086"/>
            <a:ext cx="6724015" cy="3940175"/>
            <a:chOff x="4869186" y="1640086"/>
            <a:chExt cx="6724015" cy="3940175"/>
          </a:xfrm>
        </p:grpSpPr>
        <p:sp>
          <p:nvSpPr>
            <p:cNvPr id="16" name="object 6">
              <a:extLst>
                <a:ext uri="{FF2B5EF4-FFF2-40B4-BE49-F238E27FC236}">
                  <a16:creationId xmlns:a16="http://schemas.microsoft.com/office/drawing/2014/main" id="{ED0A205C-D35E-420C-2F41-5725E5DDB75C}"/>
                </a:ext>
              </a:extLst>
            </p:cNvPr>
            <p:cNvSpPr/>
            <p:nvPr/>
          </p:nvSpPr>
          <p:spPr>
            <a:xfrm>
              <a:off x="4869186" y="1640086"/>
              <a:ext cx="3944620" cy="3940175"/>
            </a:xfrm>
            <a:custGeom>
              <a:avLst/>
              <a:gdLst/>
              <a:ahLst/>
              <a:cxnLst/>
              <a:rect l="l" t="t" r="r" b="b"/>
              <a:pathLst>
                <a:path w="3944620" h="3940175">
                  <a:moveTo>
                    <a:pt x="1972195" y="0"/>
                  </a:moveTo>
                  <a:lnTo>
                    <a:pt x="1923564" y="587"/>
                  </a:lnTo>
                  <a:lnTo>
                    <a:pt x="1875223" y="2339"/>
                  </a:lnTo>
                  <a:lnTo>
                    <a:pt x="1827184" y="5244"/>
                  </a:lnTo>
                  <a:lnTo>
                    <a:pt x="1779461" y="9287"/>
                  </a:lnTo>
                  <a:lnTo>
                    <a:pt x="1732068" y="14454"/>
                  </a:lnTo>
                  <a:lnTo>
                    <a:pt x="1685018" y="20734"/>
                  </a:lnTo>
                  <a:lnTo>
                    <a:pt x="1638325" y="28111"/>
                  </a:lnTo>
                  <a:lnTo>
                    <a:pt x="1592001" y="36572"/>
                  </a:lnTo>
                  <a:lnTo>
                    <a:pt x="1546062" y="46105"/>
                  </a:lnTo>
                  <a:lnTo>
                    <a:pt x="1500520" y="56695"/>
                  </a:lnTo>
                  <a:lnTo>
                    <a:pt x="1455388" y="68329"/>
                  </a:lnTo>
                  <a:lnTo>
                    <a:pt x="1410680" y="80994"/>
                  </a:lnTo>
                  <a:lnTo>
                    <a:pt x="1366410" y="94676"/>
                  </a:lnTo>
                  <a:lnTo>
                    <a:pt x="1322592" y="109361"/>
                  </a:lnTo>
                  <a:lnTo>
                    <a:pt x="1279238" y="125036"/>
                  </a:lnTo>
                  <a:lnTo>
                    <a:pt x="1236362" y="141688"/>
                  </a:lnTo>
                  <a:lnTo>
                    <a:pt x="1193978" y="159303"/>
                  </a:lnTo>
                  <a:lnTo>
                    <a:pt x="1152099" y="177868"/>
                  </a:lnTo>
                  <a:lnTo>
                    <a:pt x="1110738" y="197369"/>
                  </a:lnTo>
                  <a:lnTo>
                    <a:pt x="1069910" y="217792"/>
                  </a:lnTo>
                  <a:lnTo>
                    <a:pt x="1029627" y="239125"/>
                  </a:lnTo>
                  <a:lnTo>
                    <a:pt x="989904" y="261353"/>
                  </a:lnTo>
                  <a:lnTo>
                    <a:pt x="950753" y="284463"/>
                  </a:lnTo>
                  <a:lnTo>
                    <a:pt x="912189" y="308443"/>
                  </a:lnTo>
                  <a:lnTo>
                    <a:pt x="874224" y="333277"/>
                  </a:lnTo>
                  <a:lnTo>
                    <a:pt x="836872" y="358953"/>
                  </a:lnTo>
                  <a:lnTo>
                    <a:pt x="800147" y="385457"/>
                  </a:lnTo>
                  <a:lnTo>
                    <a:pt x="764062" y="412776"/>
                  </a:lnTo>
                  <a:lnTo>
                    <a:pt x="728631" y="440897"/>
                  </a:lnTo>
                  <a:lnTo>
                    <a:pt x="693867" y="469805"/>
                  </a:lnTo>
                  <a:lnTo>
                    <a:pt x="659783" y="499487"/>
                  </a:lnTo>
                  <a:lnTo>
                    <a:pt x="626394" y="529930"/>
                  </a:lnTo>
                  <a:lnTo>
                    <a:pt x="593713" y="561121"/>
                  </a:lnTo>
                  <a:lnTo>
                    <a:pt x="561752" y="593045"/>
                  </a:lnTo>
                  <a:lnTo>
                    <a:pt x="530527" y="625690"/>
                  </a:lnTo>
                  <a:lnTo>
                    <a:pt x="500049" y="659042"/>
                  </a:lnTo>
                  <a:lnTo>
                    <a:pt x="470333" y="693087"/>
                  </a:lnTo>
                  <a:lnTo>
                    <a:pt x="441393" y="727812"/>
                  </a:lnTo>
                  <a:lnTo>
                    <a:pt x="413241" y="763203"/>
                  </a:lnTo>
                  <a:lnTo>
                    <a:pt x="385891" y="799247"/>
                  </a:lnTo>
                  <a:lnTo>
                    <a:pt x="359357" y="835931"/>
                  </a:lnTo>
                  <a:lnTo>
                    <a:pt x="333652" y="873241"/>
                  </a:lnTo>
                  <a:lnTo>
                    <a:pt x="308789" y="911163"/>
                  </a:lnTo>
                  <a:lnTo>
                    <a:pt x="284783" y="949684"/>
                  </a:lnTo>
                  <a:lnTo>
                    <a:pt x="261647" y="988790"/>
                  </a:lnTo>
                  <a:lnTo>
                    <a:pt x="239394" y="1028469"/>
                  </a:lnTo>
                  <a:lnTo>
                    <a:pt x="218037" y="1068706"/>
                  </a:lnTo>
                  <a:lnTo>
                    <a:pt x="197591" y="1109488"/>
                  </a:lnTo>
                  <a:lnTo>
                    <a:pt x="178068" y="1150802"/>
                  </a:lnTo>
                  <a:lnTo>
                    <a:pt x="159483" y="1192634"/>
                  </a:lnTo>
                  <a:lnTo>
                    <a:pt x="141848" y="1234970"/>
                  </a:lnTo>
                  <a:lnTo>
                    <a:pt x="125177" y="1277798"/>
                  </a:lnTo>
                  <a:lnTo>
                    <a:pt x="109484" y="1321103"/>
                  </a:lnTo>
                  <a:lnTo>
                    <a:pt x="94782" y="1364872"/>
                  </a:lnTo>
                  <a:lnTo>
                    <a:pt x="81085" y="1409092"/>
                  </a:lnTo>
                  <a:lnTo>
                    <a:pt x="68406" y="1453749"/>
                  </a:lnTo>
                  <a:lnTo>
                    <a:pt x="56759" y="1498830"/>
                  </a:lnTo>
                  <a:lnTo>
                    <a:pt x="46157" y="1544321"/>
                  </a:lnTo>
                  <a:lnTo>
                    <a:pt x="36614" y="1590209"/>
                  </a:lnTo>
                  <a:lnTo>
                    <a:pt x="28142" y="1636479"/>
                  </a:lnTo>
                  <a:lnTo>
                    <a:pt x="20757" y="1683120"/>
                  </a:lnTo>
                  <a:lnTo>
                    <a:pt x="14471" y="1730117"/>
                  </a:lnTo>
                  <a:lnTo>
                    <a:pt x="9297" y="1777456"/>
                  </a:lnTo>
                  <a:lnTo>
                    <a:pt x="5250" y="1825125"/>
                  </a:lnTo>
                  <a:lnTo>
                    <a:pt x="2342" y="1873110"/>
                  </a:lnTo>
                  <a:lnTo>
                    <a:pt x="587" y="1921397"/>
                  </a:lnTo>
                  <a:lnTo>
                    <a:pt x="0" y="1969973"/>
                  </a:lnTo>
                  <a:lnTo>
                    <a:pt x="587" y="2018549"/>
                  </a:lnTo>
                  <a:lnTo>
                    <a:pt x="2342" y="2066837"/>
                  </a:lnTo>
                  <a:lnTo>
                    <a:pt x="5250" y="2114822"/>
                  </a:lnTo>
                  <a:lnTo>
                    <a:pt x="9297" y="2162491"/>
                  </a:lnTo>
                  <a:lnTo>
                    <a:pt x="14471" y="2209831"/>
                  </a:lnTo>
                  <a:lnTo>
                    <a:pt x="20757" y="2256828"/>
                  </a:lnTo>
                  <a:lnTo>
                    <a:pt x="28142" y="2303470"/>
                  </a:lnTo>
                  <a:lnTo>
                    <a:pt x="36614" y="2349741"/>
                  </a:lnTo>
                  <a:lnTo>
                    <a:pt x="46157" y="2395629"/>
                  </a:lnTo>
                  <a:lnTo>
                    <a:pt x="56759" y="2441120"/>
                  </a:lnTo>
                  <a:lnTo>
                    <a:pt x="68406" y="2486201"/>
                  </a:lnTo>
                  <a:lnTo>
                    <a:pt x="81085" y="2530859"/>
                  </a:lnTo>
                  <a:lnTo>
                    <a:pt x="94782" y="2575079"/>
                  </a:lnTo>
                  <a:lnTo>
                    <a:pt x="109484" y="2618849"/>
                  </a:lnTo>
                  <a:lnTo>
                    <a:pt x="125177" y="2662154"/>
                  </a:lnTo>
                  <a:lnTo>
                    <a:pt x="141848" y="2704982"/>
                  </a:lnTo>
                  <a:lnTo>
                    <a:pt x="159483" y="2747319"/>
                  </a:lnTo>
                  <a:lnTo>
                    <a:pt x="178068" y="2789151"/>
                  </a:lnTo>
                  <a:lnTo>
                    <a:pt x="197591" y="2830465"/>
                  </a:lnTo>
                  <a:lnTo>
                    <a:pt x="218037" y="2871248"/>
                  </a:lnTo>
                  <a:lnTo>
                    <a:pt x="239394" y="2911485"/>
                  </a:lnTo>
                  <a:lnTo>
                    <a:pt x="261647" y="2951164"/>
                  </a:lnTo>
                  <a:lnTo>
                    <a:pt x="284783" y="2990271"/>
                  </a:lnTo>
                  <a:lnTo>
                    <a:pt x="308789" y="3028792"/>
                  </a:lnTo>
                  <a:lnTo>
                    <a:pt x="333652" y="3066714"/>
                  </a:lnTo>
                  <a:lnTo>
                    <a:pt x="359357" y="3104024"/>
                  </a:lnTo>
                  <a:lnTo>
                    <a:pt x="385891" y="3140708"/>
                  </a:lnTo>
                  <a:lnTo>
                    <a:pt x="413241" y="3176753"/>
                  </a:lnTo>
                  <a:lnTo>
                    <a:pt x="441393" y="3212144"/>
                  </a:lnTo>
                  <a:lnTo>
                    <a:pt x="470333" y="3246869"/>
                  </a:lnTo>
                  <a:lnTo>
                    <a:pt x="500049" y="3280914"/>
                  </a:lnTo>
                  <a:lnTo>
                    <a:pt x="530527" y="3314266"/>
                  </a:lnTo>
                  <a:lnTo>
                    <a:pt x="561752" y="3346911"/>
                  </a:lnTo>
                  <a:lnTo>
                    <a:pt x="593713" y="3378836"/>
                  </a:lnTo>
                  <a:lnTo>
                    <a:pt x="626394" y="3410026"/>
                  </a:lnTo>
                  <a:lnTo>
                    <a:pt x="659783" y="3440470"/>
                  </a:lnTo>
                  <a:lnTo>
                    <a:pt x="693867" y="3470152"/>
                  </a:lnTo>
                  <a:lnTo>
                    <a:pt x="728631" y="3499060"/>
                  </a:lnTo>
                  <a:lnTo>
                    <a:pt x="764062" y="3527181"/>
                  </a:lnTo>
                  <a:lnTo>
                    <a:pt x="800147" y="3554500"/>
                  </a:lnTo>
                  <a:lnTo>
                    <a:pt x="836872" y="3581004"/>
                  </a:lnTo>
                  <a:lnTo>
                    <a:pt x="874224" y="3606681"/>
                  </a:lnTo>
                  <a:lnTo>
                    <a:pt x="912189" y="3631515"/>
                  </a:lnTo>
                  <a:lnTo>
                    <a:pt x="950753" y="3655494"/>
                  </a:lnTo>
                  <a:lnTo>
                    <a:pt x="989904" y="3678605"/>
                  </a:lnTo>
                  <a:lnTo>
                    <a:pt x="1029627" y="3700833"/>
                  </a:lnTo>
                  <a:lnTo>
                    <a:pt x="1069910" y="3722166"/>
                  </a:lnTo>
                  <a:lnTo>
                    <a:pt x="1110738" y="3742589"/>
                  </a:lnTo>
                  <a:lnTo>
                    <a:pt x="1152099" y="3762090"/>
                  </a:lnTo>
                  <a:lnTo>
                    <a:pt x="1193978" y="3780654"/>
                  </a:lnTo>
                  <a:lnTo>
                    <a:pt x="1236362" y="3798270"/>
                  </a:lnTo>
                  <a:lnTo>
                    <a:pt x="1279238" y="3814921"/>
                  </a:lnTo>
                  <a:lnTo>
                    <a:pt x="1322592" y="3830597"/>
                  </a:lnTo>
                  <a:lnTo>
                    <a:pt x="1366410" y="3845282"/>
                  </a:lnTo>
                  <a:lnTo>
                    <a:pt x="1410680" y="3858964"/>
                  </a:lnTo>
                  <a:lnTo>
                    <a:pt x="1455388" y="3871629"/>
                  </a:lnTo>
                  <a:lnTo>
                    <a:pt x="1500520" y="3883263"/>
                  </a:lnTo>
                  <a:lnTo>
                    <a:pt x="1546062" y="3893853"/>
                  </a:lnTo>
                  <a:lnTo>
                    <a:pt x="1592001" y="3903386"/>
                  </a:lnTo>
                  <a:lnTo>
                    <a:pt x="1638325" y="3911847"/>
                  </a:lnTo>
                  <a:lnTo>
                    <a:pt x="1685018" y="3919224"/>
                  </a:lnTo>
                  <a:lnTo>
                    <a:pt x="1732068" y="3925504"/>
                  </a:lnTo>
                  <a:lnTo>
                    <a:pt x="1779461" y="3930672"/>
                  </a:lnTo>
                  <a:lnTo>
                    <a:pt x="1827184" y="3934714"/>
                  </a:lnTo>
                  <a:lnTo>
                    <a:pt x="1875223" y="3937619"/>
                  </a:lnTo>
                  <a:lnTo>
                    <a:pt x="1923564" y="3939371"/>
                  </a:lnTo>
                  <a:lnTo>
                    <a:pt x="1972195" y="3939959"/>
                  </a:lnTo>
                  <a:lnTo>
                    <a:pt x="2020826" y="3939371"/>
                  </a:lnTo>
                  <a:lnTo>
                    <a:pt x="2069168" y="3937619"/>
                  </a:lnTo>
                  <a:lnTo>
                    <a:pt x="2117207" y="3934714"/>
                  </a:lnTo>
                  <a:lnTo>
                    <a:pt x="2164929" y="3930672"/>
                  </a:lnTo>
                  <a:lnTo>
                    <a:pt x="2212322" y="3925504"/>
                  </a:lnTo>
                  <a:lnTo>
                    <a:pt x="2259372" y="3919224"/>
                  </a:lnTo>
                  <a:lnTo>
                    <a:pt x="2306066" y="3911847"/>
                  </a:lnTo>
                  <a:lnTo>
                    <a:pt x="2352389" y="3903386"/>
                  </a:lnTo>
                  <a:lnTo>
                    <a:pt x="2398328" y="3893853"/>
                  </a:lnTo>
                  <a:lnTo>
                    <a:pt x="2443871" y="3883263"/>
                  </a:lnTo>
                  <a:lnTo>
                    <a:pt x="2489003" y="3871629"/>
                  </a:lnTo>
                  <a:lnTo>
                    <a:pt x="2533710" y="3858964"/>
                  </a:lnTo>
                  <a:lnTo>
                    <a:pt x="2577980" y="3845282"/>
                  </a:lnTo>
                  <a:lnTo>
                    <a:pt x="2621799" y="3830597"/>
                  </a:lnTo>
                  <a:lnTo>
                    <a:pt x="2665153" y="3814921"/>
                  </a:lnTo>
                  <a:lnTo>
                    <a:pt x="2708029" y="3798270"/>
                  </a:lnTo>
                  <a:lnTo>
                    <a:pt x="2750413" y="3780654"/>
                  </a:lnTo>
                  <a:lnTo>
                    <a:pt x="2792292" y="3762090"/>
                  </a:lnTo>
                  <a:lnTo>
                    <a:pt x="2833652" y="3742589"/>
                  </a:lnTo>
                  <a:lnTo>
                    <a:pt x="2874480" y="3722166"/>
                  </a:lnTo>
                  <a:lnTo>
                    <a:pt x="2914763" y="3700833"/>
                  </a:lnTo>
                  <a:lnTo>
                    <a:pt x="2954486" y="3678605"/>
                  </a:lnTo>
                  <a:lnTo>
                    <a:pt x="2993637" y="3655494"/>
                  </a:lnTo>
                  <a:lnTo>
                    <a:pt x="3032202" y="3631515"/>
                  </a:lnTo>
                  <a:lnTo>
                    <a:pt x="3070167" y="3606681"/>
                  </a:lnTo>
                  <a:lnTo>
                    <a:pt x="3107518" y="3581004"/>
                  </a:lnTo>
                  <a:lnTo>
                    <a:pt x="3144243" y="3554500"/>
                  </a:lnTo>
                  <a:lnTo>
                    <a:pt x="3180328" y="3527181"/>
                  </a:lnTo>
                  <a:lnTo>
                    <a:pt x="3215760" y="3499060"/>
                  </a:lnTo>
                  <a:lnTo>
                    <a:pt x="3250524" y="3470152"/>
                  </a:lnTo>
                  <a:lnTo>
                    <a:pt x="3284607" y="3440470"/>
                  </a:lnTo>
                  <a:lnTo>
                    <a:pt x="3317996" y="3410026"/>
                  </a:lnTo>
                  <a:lnTo>
                    <a:pt x="3350678" y="3378836"/>
                  </a:lnTo>
                  <a:lnTo>
                    <a:pt x="3382638" y="3346911"/>
                  </a:lnTo>
                  <a:lnTo>
                    <a:pt x="3413864" y="3314266"/>
                  </a:lnTo>
                  <a:lnTo>
                    <a:pt x="3444341" y="3280914"/>
                  </a:lnTo>
                  <a:lnTo>
                    <a:pt x="3474057" y="3246869"/>
                  </a:lnTo>
                  <a:lnTo>
                    <a:pt x="3502998" y="3212144"/>
                  </a:lnTo>
                  <a:lnTo>
                    <a:pt x="3531150" y="3176753"/>
                  </a:lnTo>
                  <a:lnTo>
                    <a:pt x="3558500" y="3140708"/>
                  </a:lnTo>
                  <a:lnTo>
                    <a:pt x="3585034" y="3104024"/>
                  </a:lnTo>
                  <a:lnTo>
                    <a:pt x="3610739" y="3066714"/>
                  </a:lnTo>
                  <a:lnTo>
                    <a:pt x="3635601" y="3028792"/>
                  </a:lnTo>
                  <a:lnTo>
                    <a:pt x="3659607" y="2990271"/>
                  </a:lnTo>
                  <a:lnTo>
                    <a:pt x="3682743" y="2951164"/>
                  </a:lnTo>
                  <a:lnTo>
                    <a:pt x="3704997" y="2911485"/>
                  </a:lnTo>
                  <a:lnTo>
                    <a:pt x="3726353" y="2871248"/>
                  </a:lnTo>
                  <a:lnTo>
                    <a:pt x="3746800" y="2830465"/>
                  </a:lnTo>
                  <a:lnTo>
                    <a:pt x="3766322" y="2789151"/>
                  </a:lnTo>
                  <a:lnTo>
                    <a:pt x="3784908" y="2747319"/>
                  </a:lnTo>
                  <a:lnTo>
                    <a:pt x="3802543" y="2704982"/>
                  </a:lnTo>
                  <a:lnTo>
                    <a:pt x="3819213" y="2662154"/>
                  </a:lnTo>
                  <a:lnTo>
                    <a:pt x="3834906" y="2618849"/>
                  </a:lnTo>
                  <a:lnTo>
                    <a:pt x="3849608" y="2575079"/>
                  </a:lnTo>
                  <a:lnTo>
                    <a:pt x="3863305" y="2530859"/>
                  </a:lnTo>
                  <a:lnTo>
                    <a:pt x="3875984" y="2486201"/>
                  </a:lnTo>
                  <a:lnTo>
                    <a:pt x="3887631" y="2441120"/>
                  </a:lnTo>
                  <a:lnTo>
                    <a:pt x="3898233" y="2395629"/>
                  </a:lnTo>
                  <a:lnTo>
                    <a:pt x="3907777" y="2349741"/>
                  </a:lnTo>
                  <a:lnTo>
                    <a:pt x="3916248" y="2303470"/>
                  </a:lnTo>
                  <a:lnTo>
                    <a:pt x="3923633" y="2256828"/>
                  </a:lnTo>
                  <a:lnTo>
                    <a:pt x="3929920" y="2209831"/>
                  </a:lnTo>
                  <a:lnTo>
                    <a:pt x="3935093" y="2162491"/>
                  </a:lnTo>
                  <a:lnTo>
                    <a:pt x="3939141" y="2114822"/>
                  </a:lnTo>
                  <a:lnTo>
                    <a:pt x="3942049" y="2066837"/>
                  </a:lnTo>
                  <a:lnTo>
                    <a:pt x="3943803" y="2018549"/>
                  </a:lnTo>
                  <a:lnTo>
                    <a:pt x="3944391" y="1969973"/>
                  </a:lnTo>
                  <a:lnTo>
                    <a:pt x="3943803" y="1921397"/>
                  </a:lnTo>
                  <a:lnTo>
                    <a:pt x="3942049" y="1873110"/>
                  </a:lnTo>
                  <a:lnTo>
                    <a:pt x="3939141" y="1825125"/>
                  </a:lnTo>
                  <a:lnTo>
                    <a:pt x="3935093" y="1777456"/>
                  </a:lnTo>
                  <a:lnTo>
                    <a:pt x="3929920" y="1730117"/>
                  </a:lnTo>
                  <a:lnTo>
                    <a:pt x="3923633" y="1683120"/>
                  </a:lnTo>
                  <a:lnTo>
                    <a:pt x="3916248" y="1636479"/>
                  </a:lnTo>
                  <a:lnTo>
                    <a:pt x="3907777" y="1590209"/>
                  </a:lnTo>
                  <a:lnTo>
                    <a:pt x="3898233" y="1544321"/>
                  </a:lnTo>
                  <a:lnTo>
                    <a:pt x="3887631" y="1498830"/>
                  </a:lnTo>
                  <a:lnTo>
                    <a:pt x="3875984" y="1453749"/>
                  </a:lnTo>
                  <a:lnTo>
                    <a:pt x="3863305" y="1409092"/>
                  </a:lnTo>
                  <a:lnTo>
                    <a:pt x="3849608" y="1364872"/>
                  </a:lnTo>
                  <a:lnTo>
                    <a:pt x="3834906" y="1321103"/>
                  </a:lnTo>
                  <a:lnTo>
                    <a:pt x="3819213" y="1277798"/>
                  </a:lnTo>
                  <a:lnTo>
                    <a:pt x="3802543" y="1234970"/>
                  </a:lnTo>
                  <a:lnTo>
                    <a:pt x="3784908" y="1192634"/>
                  </a:lnTo>
                  <a:lnTo>
                    <a:pt x="3766322" y="1150802"/>
                  </a:lnTo>
                  <a:lnTo>
                    <a:pt x="3746800" y="1109488"/>
                  </a:lnTo>
                  <a:lnTo>
                    <a:pt x="3726353" y="1068706"/>
                  </a:lnTo>
                  <a:lnTo>
                    <a:pt x="3704997" y="1028469"/>
                  </a:lnTo>
                  <a:lnTo>
                    <a:pt x="3682743" y="988790"/>
                  </a:lnTo>
                  <a:lnTo>
                    <a:pt x="3659607" y="949684"/>
                  </a:lnTo>
                  <a:lnTo>
                    <a:pt x="3635601" y="911163"/>
                  </a:lnTo>
                  <a:lnTo>
                    <a:pt x="3610739" y="873241"/>
                  </a:lnTo>
                  <a:lnTo>
                    <a:pt x="3585034" y="835931"/>
                  </a:lnTo>
                  <a:lnTo>
                    <a:pt x="3558500" y="799247"/>
                  </a:lnTo>
                  <a:lnTo>
                    <a:pt x="3531150" y="763203"/>
                  </a:lnTo>
                  <a:lnTo>
                    <a:pt x="3502998" y="727812"/>
                  </a:lnTo>
                  <a:lnTo>
                    <a:pt x="3474057" y="693087"/>
                  </a:lnTo>
                  <a:lnTo>
                    <a:pt x="3444341" y="659042"/>
                  </a:lnTo>
                  <a:lnTo>
                    <a:pt x="3413864" y="625690"/>
                  </a:lnTo>
                  <a:lnTo>
                    <a:pt x="3382638" y="593045"/>
                  </a:lnTo>
                  <a:lnTo>
                    <a:pt x="3350678" y="561121"/>
                  </a:lnTo>
                  <a:lnTo>
                    <a:pt x="3317996" y="529930"/>
                  </a:lnTo>
                  <a:lnTo>
                    <a:pt x="3284607" y="499487"/>
                  </a:lnTo>
                  <a:lnTo>
                    <a:pt x="3250524" y="469805"/>
                  </a:lnTo>
                  <a:lnTo>
                    <a:pt x="3215760" y="440897"/>
                  </a:lnTo>
                  <a:lnTo>
                    <a:pt x="3180328" y="412776"/>
                  </a:lnTo>
                  <a:lnTo>
                    <a:pt x="3144243" y="385457"/>
                  </a:lnTo>
                  <a:lnTo>
                    <a:pt x="3107518" y="358953"/>
                  </a:lnTo>
                  <a:lnTo>
                    <a:pt x="3070167" y="333277"/>
                  </a:lnTo>
                  <a:lnTo>
                    <a:pt x="3032202" y="308443"/>
                  </a:lnTo>
                  <a:lnTo>
                    <a:pt x="2993637" y="284463"/>
                  </a:lnTo>
                  <a:lnTo>
                    <a:pt x="2954486" y="261353"/>
                  </a:lnTo>
                  <a:lnTo>
                    <a:pt x="2914763" y="239125"/>
                  </a:lnTo>
                  <a:lnTo>
                    <a:pt x="2874480" y="217792"/>
                  </a:lnTo>
                  <a:lnTo>
                    <a:pt x="2833652" y="197369"/>
                  </a:lnTo>
                  <a:lnTo>
                    <a:pt x="2792292" y="177868"/>
                  </a:lnTo>
                  <a:lnTo>
                    <a:pt x="2750413" y="159303"/>
                  </a:lnTo>
                  <a:lnTo>
                    <a:pt x="2708029" y="141688"/>
                  </a:lnTo>
                  <a:lnTo>
                    <a:pt x="2665153" y="125036"/>
                  </a:lnTo>
                  <a:lnTo>
                    <a:pt x="2621799" y="109361"/>
                  </a:lnTo>
                  <a:lnTo>
                    <a:pt x="2577980" y="94676"/>
                  </a:lnTo>
                  <a:lnTo>
                    <a:pt x="2533710" y="80994"/>
                  </a:lnTo>
                  <a:lnTo>
                    <a:pt x="2489003" y="68329"/>
                  </a:lnTo>
                  <a:lnTo>
                    <a:pt x="2443871" y="56695"/>
                  </a:lnTo>
                  <a:lnTo>
                    <a:pt x="2398328" y="46105"/>
                  </a:lnTo>
                  <a:lnTo>
                    <a:pt x="2352389" y="36572"/>
                  </a:lnTo>
                  <a:lnTo>
                    <a:pt x="2306066" y="28111"/>
                  </a:lnTo>
                  <a:lnTo>
                    <a:pt x="2259372" y="20734"/>
                  </a:lnTo>
                  <a:lnTo>
                    <a:pt x="2212322" y="14454"/>
                  </a:lnTo>
                  <a:lnTo>
                    <a:pt x="2164929" y="9287"/>
                  </a:lnTo>
                  <a:lnTo>
                    <a:pt x="2117207" y="5244"/>
                  </a:lnTo>
                  <a:lnTo>
                    <a:pt x="2069168" y="2339"/>
                  </a:lnTo>
                  <a:lnTo>
                    <a:pt x="2020826" y="587"/>
                  </a:lnTo>
                  <a:lnTo>
                    <a:pt x="1972195" y="0"/>
                  </a:lnTo>
                  <a:close/>
                </a:path>
              </a:pathLst>
            </a:custGeom>
            <a:solidFill>
              <a:srgbClr val="D7DDDB">
                <a:alpha val="50000"/>
              </a:srgbClr>
            </a:solidFill>
          </p:spPr>
          <p:txBody>
            <a:bodyPr wrap="square" lIns="0" tIns="0" rIns="0" bIns="0" rtlCol="0"/>
            <a:lstStyle/>
            <a:p>
              <a:endParaRPr/>
            </a:p>
          </p:txBody>
        </p:sp>
        <p:sp>
          <p:nvSpPr>
            <p:cNvPr id="17" name="object 7">
              <a:extLst>
                <a:ext uri="{FF2B5EF4-FFF2-40B4-BE49-F238E27FC236}">
                  <a16:creationId xmlns:a16="http://schemas.microsoft.com/office/drawing/2014/main" id="{FA76C3B8-6A33-5D48-1992-FE13EE91E41B}"/>
                </a:ext>
              </a:extLst>
            </p:cNvPr>
            <p:cNvSpPr/>
            <p:nvPr/>
          </p:nvSpPr>
          <p:spPr>
            <a:xfrm>
              <a:off x="7648660" y="1640086"/>
              <a:ext cx="3944620" cy="3940175"/>
            </a:xfrm>
            <a:custGeom>
              <a:avLst/>
              <a:gdLst/>
              <a:ahLst/>
              <a:cxnLst/>
              <a:rect l="l" t="t" r="r" b="b"/>
              <a:pathLst>
                <a:path w="3944620" h="3940175">
                  <a:moveTo>
                    <a:pt x="1972208" y="0"/>
                  </a:moveTo>
                  <a:lnTo>
                    <a:pt x="1923577" y="587"/>
                  </a:lnTo>
                  <a:lnTo>
                    <a:pt x="1875235" y="2339"/>
                  </a:lnTo>
                  <a:lnTo>
                    <a:pt x="1827196" y="5244"/>
                  </a:lnTo>
                  <a:lnTo>
                    <a:pt x="1779474" y="9287"/>
                  </a:lnTo>
                  <a:lnTo>
                    <a:pt x="1732080" y="14454"/>
                  </a:lnTo>
                  <a:lnTo>
                    <a:pt x="1685030" y="20734"/>
                  </a:lnTo>
                  <a:lnTo>
                    <a:pt x="1638337" y="28111"/>
                  </a:lnTo>
                  <a:lnTo>
                    <a:pt x="1592014" y="36572"/>
                  </a:lnTo>
                  <a:lnTo>
                    <a:pt x="1546074" y="46105"/>
                  </a:lnTo>
                  <a:lnTo>
                    <a:pt x="1500532" y="56695"/>
                  </a:lnTo>
                  <a:lnTo>
                    <a:pt x="1455400" y="68329"/>
                  </a:lnTo>
                  <a:lnTo>
                    <a:pt x="1410692" y="80994"/>
                  </a:lnTo>
                  <a:lnTo>
                    <a:pt x="1366422" y="94676"/>
                  </a:lnTo>
                  <a:lnTo>
                    <a:pt x="1322603" y="109361"/>
                  </a:lnTo>
                  <a:lnTo>
                    <a:pt x="1279249" y="125036"/>
                  </a:lnTo>
                  <a:lnTo>
                    <a:pt x="1236373" y="141688"/>
                  </a:lnTo>
                  <a:lnTo>
                    <a:pt x="1193988" y="159303"/>
                  </a:lnTo>
                  <a:lnTo>
                    <a:pt x="1152109" y="177868"/>
                  </a:lnTo>
                  <a:lnTo>
                    <a:pt x="1110748" y="197369"/>
                  </a:lnTo>
                  <a:lnTo>
                    <a:pt x="1069920" y="217792"/>
                  </a:lnTo>
                  <a:lnTo>
                    <a:pt x="1029637" y="239125"/>
                  </a:lnTo>
                  <a:lnTo>
                    <a:pt x="989913" y="261353"/>
                  </a:lnTo>
                  <a:lnTo>
                    <a:pt x="950762" y="284463"/>
                  </a:lnTo>
                  <a:lnTo>
                    <a:pt x="912198" y="308443"/>
                  </a:lnTo>
                  <a:lnTo>
                    <a:pt x="874232" y="333277"/>
                  </a:lnTo>
                  <a:lnTo>
                    <a:pt x="836880" y="358953"/>
                  </a:lnTo>
                  <a:lnTo>
                    <a:pt x="800155" y="385457"/>
                  </a:lnTo>
                  <a:lnTo>
                    <a:pt x="764070" y="412776"/>
                  </a:lnTo>
                  <a:lnTo>
                    <a:pt x="728638" y="440897"/>
                  </a:lnTo>
                  <a:lnTo>
                    <a:pt x="693874" y="469805"/>
                  </a:lnTo>
                  <a:lnTo>
                    <a:pt x="659791" y="499487"/>
                  </a:lnTo>
                  <a:lnTo>
                    <a:pt x="626401" y="529930"/>
                  </a:lnTo>
                  <a:lnTo>
                    <a:pt x="593719" y="561121"/>
                  </a:lnTo>
                  <a:lnTo>
                    <a:pt x="561759" y="593045"/>
                  </a:lnTo>
                  <a:lnTo>
                    <a:pt x="530533" y="625690"/>
                  </a:lnTo>
                  <a:lnTo>
                    <a:pt x="500055" y="659042"/>
                  </a:lnTo>
                  <a:lnTo>
                    <a:pt x="470339" y="693087"/>
                  </a:lnTo>
                  <a:lnTo>
                    <a:pt x="441398" y="727812"/>
                  </a:lnTo>
                  <a:lnTo>
                    <a:pt x="413245" y="763203"/>
                  </a:lnTo>
                  <a:lnTo>
                    <a:pt x="385895" y="799247"/>
                  </a:lnTo>
                  <a:lnTo>
                    <a:pt x="359361" y="835931"/>
                  </a:lnTo>
                  <a:lnTo>
                    <a:pt x="333656" y="873241"/>
                  </a:lnTo>
                  <a:lnTo>
                    <a:pt x="308793" y="911163"/>
                  </a:lnTo>
                  <a:lnTo>
                    <a:pt x="284787" y="949684"/>
                  </a:lnTo>
                  <a:lnTo>
                    <a:pt x="261650" y="988790"/>
                  </a:lnTo>
                  <a:lnTo>
                    <a:pt x="239397" y="1028469"/>
                  </a:lnTo>
                  <a:lnTo>
                    <a:pt x="218040" y="1068706"/>
                  </a:lnTo>
                  <a:lnTo>
                    <a:pt x="197593" y="1109488"/>
                  </a:lnTo>
                  <a:lnTo>
                    <a:pt x="178070" y="1150802"/>
                  </a:lnTo>
                  <a:lnTo>
                    <a:pt x="159485" y="1192634"/>
                  </a:lnTo>
                  <a:lnTo>
                    <a:pt x="141849" y="1234970"/>
                  </a:lnTo>
                  <a:lnTo>
                    <a:pt x="125179" y="1277798"/>
                  </a:lnTo>
                  <a:lnTo>
                    <a:pt x="109485" y="1321103"/>
                  </a:lnTo>
                  <a:lnTo>
                    <a:pt x="94784" y="1364872"/>
                  </a:lnTo>
                  <a:lnTo>
                    <a:pt x="81086" y="1409092"/>
                  </a:lnTo>
                  <a:lnTo>
                    <a:pt x="68407" y="1453749"/>
                  </a:lnTo>
                  <a:lnTo>
                    <a:pt x="56760" y="1498830"/>
                  </a:lnTo>
                  <a:lnTo>
                    <a:pt x="46158" y="1544321"/>
                  </a:lnTo>
                  <a:lnTo>
                    <a:pt x="36614" y="1590209"/>
                  </a:lnTo>
                  <a:lnTo>
                    <a:pt x="28143" y="1636479"/>
                  </a:lnTo>
                  <a:lnTo>
                    <a:pt x="20757" y="1683120"/>
                  </a:lnTo>
                  <a:lnTo>
                    <a:pt x="14471" y="1730117"/>
                  </a:lnTo>
                  <a:lnTo>
                    <a:pt x="9297" y="1777456"/>
                  </a:lnTo>
                  <a:lnTo>
                    <a:pt x="5250" y="1825125"/>
                  </a:lnTo>
                  <a:lnTo>
                    <a:pt x="2342" y="1873110"/>
                  </a:lnTo>
                  <a:lnTo>
                    <a:pt x="587" y="1921397"/>
                  </a:lnTo>
                  <a:lnTo>
                    <a:pt x="0" y="1969973"/>
                  </a:lnTo>
                  <a:lnTo>
                    <a:pt x="587" y="2018549"/>
                  </a:lnTo>
                  <a:lnTo>
                    <a:pt x="2342" y="2066837"/>
                  </a:lnTo>
                  <a:lnTo>
                    <a:pt x="5250" y="2114822"/>
                  </a:lnTo>
                  <a:lnTo>
                    <a:pt x="9297" y="2162491"/>
                  </a:lnTo>
                  <a:lnTo>
                    <a:pt x="14471" y="2209831"/>
                  </a:lnTo>
                  <a:lnTo>
                    <a:pt x="20757" y="2256828"/>
                  </a:lnTo>
                  <a:lnTo>
                    <a:pt x="28143" y="2303470"/>
                  </a:lnTo>
                  <a:lnTo>
                    <a:pt x="36614" y="2349741"/>
                  </a:lnTo>
                  <a:lnTo>
                    <a:pt x="46158" y="2395629"/>
                  </a:lnTo>
                  <a:lnTo>
                    <a:pt x="56760" y="2441120"/>
                  </a:lnTo>
                  <a:lnTo>
                    <a:pt x="68407" y="2486201"/>
                  </a:lnTo>
                  <a:lnTo>
                    <a:pt x="81086" y="2530859"/>
                  </a:lnTo>
                  <a:lnTo>
                    <a:pt x="94784" y="2575079"/>
                  </a:lnTo>
                  <a:lnTo>
                    <a:pt x="109485" y="2618849"/>
                  </a:lnTo>
                  <a:lnTo>
                    <a:pt x="125179" y="2662154"/>
                  </a:lnTo>
                  <a:lnTo>
                    <a:pt x="141849" y="2704982"/>
                  </a:lnTo>
                  <a:lnTo>
                    <a:pt x="159485" y="2747319"/>
                  </a:lnTo>
                  <a:lnTo>
                    <a:pt x="178070" y="2789151"/>
                  </a:lnTo>
                  <a:lnTo>
                    <a:pt x="197593" y="2830465"/>
                  </a:lnTo>
                  <a:lnTo>
                    <a:pt x="218040" y="2871248"/>
                  </a:lnTo>
                  <a:lnTo>
                    <a:pt x="239397" y="2911485"/>
                  </a:lnTo>
                  <a:lnTo>
                    <a:pt x="261650" y="2951164"/>
                  </a:lnTo>
                  <a:lnTo>
                    <a:pt x="284787" y="2990271"/>
                  </a:lnTo>
                  <a:lnTo>
                    <a:pt x="308793" y="3028792"/>
                  </a:lnTo>
                  <a:lnTo>
                    <a:pt x="333656" y="3066714"/>
                  </a:lnTo>
                  <a:lnTo>
                    <a:pt x="359361" y="3104024"/>
                  </a:lnTo>
                  <a:lnTo>
                    <a:pt x="385895" y="3140708"/>
                  </a:lnTo>
                  <a:lnTo>
                    <a:pt x="413245" y="3176753"/>
                  </a:lnTo>
                  <a:lnTo>
                    <a:pt x="441398" y="3212144"/>
                  </a:lnTo>
                  <a:lnTo>
                    <a:pt x="470339" y="3246869"/>
                  </a:lnTo>
                  <a:lnTo>
                    <a:pt x="500055" y="3280914"/>
                  </a:lnTo>
                  <a:lnTo>
                    <a:pt x="530533" y="3314266"/>
                  </a:lnTo>
                  <a:lnTo>
                    <a:pt x="561759" y="3346911"/>
                  </a:lnTo>
                  <a:lnTo>
                    <a:pt x="593719" y="3378836"/>
                  </a:lnTo>
                  <a:lnTo>
                    <a:pt x="626401" y="3410026"/>
                  </a:lnTo>
                  <a:lnTo>
                    <a:pt x="659791" y="3440470"/>
                  </a:lnTo>
                  <a:lnTo>
                    <a:pt x="693874" y="3470152"/>
                  </a:lnTo>
                  <a:lnTo>
                    <a:pt x="728638" y="3499060"/>
                  </a:lnTo>
                  <a:lnTo>
                    <a:pt x="764070" y="3527181"/>
                  </a:lnTo>
                  <a:lnTo>
                    <a:pt x="800155" y="3554500"/>
                  </a:lnTo>
                  <a:lnTo>
                    <a:pt x="836880" y="3581004"/>
                  </a:lnTo>
                  <a:lnTo>
                    <a:pt x="874232" y="3606681"/>
                  </a:lnTo>
                  <a:lnTo>
                    <a:pt x="912198" y="3631515"/>
                  </a:lnTo>
                  <a:lnTo>
                    <a:pt x="950762" y="3655494"/>
                  </a:lnTo>
                  <a:lnTo>
                    <a:pt x="989913" y="3678605"/>
                  </a:lnTo>
                  <a:lnTo>
                    <a:pt x="1029637" y="3700833"/>
                  </a:lnTo>
                  <a:lnTo>
                    <a:pt x="1069920" y="3722166"/>
                  </a:lnTo>
                  <a:lnTo>
                    <a:pt x="1110748" y="3742589"/>
                  </a:lnTo>
                  <a:lnTo>
                    <a:pt x="1152109" y="3762090"/>
                  </a:lnTo>
                  <a:lnTo>
                    <a:pt x="1193988" y="3780654"/>
                  </a:lnTo>
                  <a:lnTo>
                    <a:pt x="1236373" y="3798270"/>
                  </a:lnTo>
                  <a:lnTo>
                    <a:pt x="1279249" y="3814921"/>
                  </a:lnTo>
                  <a:lnTo>
                    <a:pt x="1322603" y="3830597"/>
                  </a:lnTo>
                  <a:lnTo>
                    <a:pt x="1366422" y="3845282"/>
                  </a:lnTo>
                  <a:lnTo>
                    <a:pt x="1410692" y="3858964"/>
                  </a:lnTo>
                  <a:lnTo>
                    <a:pt x="1455400" y="3871629"/>
                  </a:lnTo>
                  <a:lnTo>
                    <a:pt x="1500532" y="3883263"/>
                  </a:lnTo>
                  <a:lnTo>
                    <a:pt x="1546074" y="3893853"/>
                  </a:lnTo>
                  <a:lnTo>
                    <a:pt x="1592014" y="3903386"/>
                  </a:lnTo>
                  <a:lnTo>
                    <a:pt x="1638337" y="3911847"/>
                  </a:lnTo>
                  <a:lnTo>
                    <a:pt x="1685030" y="3919224"/>
                  </a:lnTo>
                  <a:lnTo>
                    <a:pt x="1732080" y="3925504"/>
                  </a:lnTo>
                  <a:lnTo>
                    <a:pt x="1779474" y="3930672"/>
                  </a:lnTo>
                  <a:lnTo>
                    <a:pt x="1827196" y="3934714"/>
                  </a:lnTo>
                  <a:lnTo>
                    <a:pt x="1875235" y="3937619"/>
                  </a:lnTo>
                  <a:lnTo>
                    <a:pt x="1923577" y="3939371"/>
                  </a:lnTo>
                  <a:lnTo>
                    <a:pt x="1972208" y="3939959"/>
                  </a:lnTo>
                  <a:lnTo>
                    <a:pt x="2020839" y="3939371"/>
                  </a:lnTo>
                  <a:lnTo>
                    <a:pt x="2069180" y="3937619"/>
                  </a:lnTo>
                  <a:lnTo>
                    <a:pt x="2117219" y="3934714"/>
                  </a:lnTo>
                  <a:lnTo>
                    <a:pt x="2164942" y="3930672"/>
                  </a:lnTo>
                  <a:lnTo>
                    <a:pt x="2212335" y="3925504"/>
                  </a:lnTo>
                  <a:lnTo>
                    <a:pt x="2259385" y="3919224"/>
                  </a:lnTo>
                  <a:lnTo>
                    <a:pt x="2306078" y="3911847"/>
                  </a:lnTo>
                  <a:lnTo>
                    <a:pt x="2352402" y="3903386"/>
                  </a:lnTo>
                  <a:lnTo>
                    <a:pt x="2398341" y="3893853"/>
                  </a:lnTo>
                  <a:lnTo>
                    <a:pt x="2443884" y="3883263"/>
                  </a:lnTo>
                  <a:lnTo>
                    <a:pt x="2489015" y="3871629"/>
                  </a:lnTo>
                  <a:lnTo>
                    <a:pt x="2533723" y="3858964"/>
                  </a:lnTo>
                  <a:lnTo>
                    <a:pt x="2577993" y="3845282"/>
                  </a:lnTo>
                  <a:lnTo>
                    <a:pt x="2621811" y="3830597"/>
                  </a:lnTo>
                  <a:lnTo>
                    <a:pt x="2665165" y="3814921"/>
                  </a:lnTo>
                  <a:lnTo>
                    <a:pt x="2708041" y="3798270"/>
                  </a:lnTo>
                  <a:lnTo>
                    <a:pt x="2750425" y="3780654"/>
                  </a:lnTo>
                  <a:lnTo>
                    <a:pt x="2792305" y="3762090"/>
                  </a:lnTo>
                  <a:lnTo>
                    <a:pt x="2833665" y="3742589"/>
                  </a:lnTo>
                  <a:lnTo>
                    <a:pt x="2874493" y="3722166"/>
                  </a:lnTo>
                  <a:lnTo>
                    <a:pt x="2914776" y="3700833"/>
                  </a:lnTo>
                  <a:lnTo>
                    <a:pt x="2954499" y="3678605"/>
                  </a:lnTo>
                  <a:lnTo>
                    <a:pt x="2993650" y="3655494"/>
                  </a:lnTo>
                  <a:lnTo>
                    <a:pt x="3032214" y="3631515"/>
                  </a:lnTo>
                  <a:lnTo>
                    <a:pt x="3070179" y="3606681"/>
                  </a:lnTo>
                  <a:lnTo>
                    <a:pt x="3107531" y="3581004"/>
                  </a:lnTo>
                  <a:lnTo>
                    <a:pt x="3144256" y="3554500"/>
                  </a:lnTo>
                  <a:lnTo>
                    <a:pt x="3180341" y="3527181"/>
                  </a:lnTo>
                  <a:lnTo>
                    <a:pt x="3215772" y="3499060"/>
                  </a:lnTo>
                  <a:lnTo>
                    <a:pt x="3250536" y="3470152"/>
                  </a:lnTo>
                  <a:lnTo>
                    <a:pt x="3284620" y="3440470"/>
                  </a:lnTo>
                  <a:lnTo>
                    <a:pt x="3318009" y="3410026"/>
                  </a:lnTo>
                  <a:lnTo>
                    <a:pt x="3350690" y="3378836"/>
                  </a:lnTo>
                  <a:lnTo>
                    <a:pt x="3382651" y="3346911"/>
                  </a:lnTo>
                  <a:lnTo>
                    <a:pt x="3413876" y="3314266"/>
                  </a:lnTo>
                  <a:lnTo>
                    <a:pt x="3444354" y="3280914"/>
                  </a:lnTo>
                  <a:lnTo>
                    <a:pt x="3474070" y="3246869"/>
                  </a:lnTo>
                  <a:lnTo>
                    <a:pt x="3503010" y="3212144"/>
                  </a:lnTo>
                  <a:lnTo>
                    <a:pt x="3531162" y="3176753"/>
                  </a:lnTo>
                  <a:lnTo>
                    <a:pt x="3558512" y="3140708"/>
                  </a:lnTo>
                  <a:lnTo>
                    <a:pt x="3585046" y="3104024"/>
                  </a:lnTo>
                  <a:lnTo>
                    <a:pt x="3610751" y="3066714"/>
                  </a:lnTo>
                  <a:lnTo>
                    <a:pt x="3635614" y="3028792"/>
                  </a:lnTo>
                  <a:lnTo>
                    <a:pt x="3659620" y="2990271"/>
                  </a:lnTo>
                  <a:lnTo>
                    <a:pt x="3682756" y="2951164"/>
                  </a:lnTo>
                  <a:lnTo>
                    <a:pt x="3705009" y="2911485"/>
                  </a:lnTo>
                  <a:lnTo>
                    <a:pt x="3726366" y="2871248"/>
                  </a:lnTo>
                  <a:lnTo>
                    <a:pt x="3746812" y="2830465"/>
                  </a:lnTo>
                  <a:lnTo>
                    <a:pt x="3766335" y="2789151"/>
                  </a:lnTo>
                  <a:lnTo>
                    <a:pt x="3784921" y="2747319"/>
                  </a:lnTo>
                  <a:lnTo>
                    <a:pt x="3802555" y="2704982"/>
                  </a:lnTo>
                  <a:lnTo>
                    <a:pt x="3819226" y="2662154"/>
                  </a:lnTo>
                  <a:lnTo>
                    <a:pt x="3834919" y="2618849"/>
                  </a:lnTo>
                  <a:lnTo>
                    <a:pt x="3849621" y="2575079"/>
                  </a:lnTo>
                  <a:lnTo>
                    <a:pt x="3863318" y="2530859"/>
                  </a:lnTo>
                  <a:lnTo>
                    <a:pt x="3875997" y="2486201"/>
                  </a:lnTo>
                  <a:lnTo>
                    <a:pt x="3887644" y="2441120"/>
                  </a:lnTo>
                  <a:lnTo>
                    <a:pt x="3898246" y="2395629"/>
                  </a:lnTo>
                  <a:lnTo>
                    <a:pt x="3907790" y="2349741"/>
                  </a:lnTo>
                  <a:lnTo>
                    <a:pt x="3916261" y="2303470"/>
                  </a:lnTo>
                  <a:lnTo>
                    <a:pt x="3923646" y="2256828"/>
                  </a:lnTo>
                  <a:lnTo>
                    <a:pt x="3929932" y="2209831"/>
                  </a:lnTo>
                  <a:lnTo>
                    <a:pt x="3935106" y="2162491"/>
                  </a:lnTo>
                  <a:lnTo>
                    <a:pt x="3939153" y="2114822"/>
                  </a:lnTo>
                  <a:lnTo>
                    <a:pt x="3942061" y="2066837"/>
                  </a:lnTo>
                  <a:lnTo>
                    <a:pt x="3943816" y="2018549"/>
                  </a:lnTo>
                  <a:lnTo>
                    <a:pt x="3944404" y="1969973"/>
                  </a:lnTo>
                  <a:lnTo>
                    <a:pt x="3943816" y="1921397"/>
                  </a:lnTo>
                  <a:lnTo>
                    <a:pt x="3942061" y="1873110"/>
                  </a:lnTo>
                  <a:lnTo>
                    <a:pt x="3939153" y="1825125"/>
                  </a:lnTo>
                  <a:lnTo>
                    <a:pt x="3935106" y="1777456"/>
                  </a:lnTo>
                  <a:lnTo>
                    <a:pt x="3929932" y="1730117"/>
                  </a:lnTo>
                  <a:lnTo>
                    <a:pt x="3923646" y="1683120"/>
                  </a:lnTo>
                  <a:lnTo>
                    <a:pt x="3916261" y="1636479"/>
                  </a:lnTo>
                  <a:lnTo>
                    <a:pt x="3907790" y="1590209"/>
                  </a:lnTo>
                  <a:lnTo>
                    <a:pt x="3898246" y="1544321"/>
                  </a:lnTo>
                  <a:lnTo>
                    <a:pt x="3887644" y="1498830"/>
                  </a:lnTo>
                  <a:lnTo>
                    <a:pt x="3875997" y="1453749"/>
                  </a:lnTo>
                  <a:lnTo>
                    <a:pt x="3863318" y="1409092"/>
                  </a:lnTo>
                  <a:lnTo>
                    <a:pt x="3849621" y="1364872"/>
                  </a:lnTo>
                  <a:lnTo>
                    <a:pt x="3834919" y="1321103"/>
                  </a:lnTo>
                  <a:lnTo>
                    <a:pt x="3819226" y="1277798"/>
                  </a:lnTo>
                  <a:lnTo>
                    <a:pt x="3802555" y="1234970"/>
                  </a:lnTo>
                  <a:lnTo>
                    <a:pt x="3784921" y="1192634"/>
                  </a:lnTo>
                  <a:lnTo>
                    <a:pt x="3766335" y="1150802"/>
                  </a:lnTo>
                  <a:lnTo>
                    <a:pt x="3746812" y="1109488"/>
                  </a:lnTo>
                  <a:lnTo>
                    <a:pt x="3726366" y="1068706"/>
                  </a:lnTo>
                  <a:lnTo>
                    <a:pt x="3705009" y="1028469"/>
                  </a:lnTo>
                  <a:lnTo>
                    <a:pt x="3682756" y="988790"/>
                  </a:lnTo>
                  <a:lnTo>
                    <a:pt x="3659620" y="949684"/>
                  </a:lnTo>
                  <a:lnTo>
                    <a:pt x="3635614" y="911163"/>
                  </a:lnTo>
                  <a:lnTo>
                    <a:pt x="3610751" y="873241"/>
                  </a:lnTo>
                  <a:lnTo>
                    <a:pt x="3585046" y="835931"/>
                  </a:lnTo>
                  <a:lnTo>
                    <a:pt x="3558512" y="799247"/>
                  </a:lnTo>
                  <a:lnTo>
                    <a:pt x="3531162" y="763203"/>
                  </a:lnTo>
                  <a:lnTo>
                    <a:pt x="3503010" y="727812"/>
                  </a:lnTo>
                  <a:lnTo>
                    <a:pt x="3474070" y="693087"/>
                  </a:lnTo>
                  <a:lnTo>
                    <a:pt x="3444354" y="659042"/>
                  </a:lnTo>
                  <a:lnTo>
                    <a:pt x="3413876" y="625690"/>
                  </a:lnTo>
                  <a:lnTo>
                    <a:pt x="3382651" y="593045"/>
                  </a:lnTo>
                  <a:lnTo>
                    <a:pt x="3350690" y="561121"/>
                  </a:lnTo>
                  <a:lnTo>
                    <a:pt x="3318009" y="529930"/>
                  </a:lnTo>
                  <a:lnTo>
                    <a:pt x="3284620" y="499487"/>
                  </a:lnTo>
                  <a:lnTo>
                    <a:pt x="3250536" y="469805"/>
                  </a:lnTo>
                  <a:lnTo>
                    <a:pt x="3215772" y="440897"/>
                  </a:lnTo>
                  <a:lnTo>
                    <a:pt x="3180341" y="412776"/>
                  </a:lnTo>
                  <a:lnTo>
                    <a:pt x="3144256" y="385457"/>
                  </a:lnTo>
                  <a:lnTo>
                    <a:pt x="3107531" y="358953"/>
                  </a:lnTo>
                  <a:lnTo>
                    <a:pt x="3070179" y="333277"/>
                  </a:lnTo>
                  <a:lnTo>
                    <a:pt x="3032214" y="308443"/>
                  </a:lnTo>
                  <a:lnTo>
                    <a:pt x="2993650" y="284463"/>
                  </a:lnTo>
                  <a:lnTo>
                    <a:pt x="2954499" y="261353"/>
                  </a:lnTo>
                  <a:lnTo>
                    <a:pt x="2914776" y="239125"/>
                  </a:lnTo>
                  <a:lnTo>
                    <a:pt x="2874493" y="217792"/>
                  </a:lnTo>
                  <a:lnTo>
                    <a:pt x="2833665" y="197369"/>
                  </a:lnTo>
                  <a:lnTo>
                    <a:pt x="2792305" y="177868"/>
                  </a:lnTo>
                  <a:lnTo>
                    <a:pt x="2750425" y="159303"/>
                  </a:lnTo>
                  <a:lnTo>
                    <a:pt x="2708041" y="141688"/>
                  </a:lnTo>
                  <a:lnTo>
                    <a:pt x="2665165" y="125036"/>
                  </a:lnTo>
                  <a:lnTo>
                    <a:pt x="2621811" y="109361"/>
                  </a:lnTo>
                  <a:lnTo>
                    <a:pt x="2577993" y="94676"/>
                  </a:lnTo>
                  <a:lnTo>
                    <a:pt x="2533723" y="80994"/>
                  </a:lnTo>
                  <a:lnTo>
                    <a:pt x="2489015" y="68329"/>
                  </a:lnTo>
                  <a:lnTo>
                    <a:pt x="2443884" y="56695"/>
                  </a:lnTo>
                  <a:lnTo>
                    <a:pt x="2398341" y="46105"/>
                  </a:lnTo>
                  <a:lnTo>
                    <a:pt x="2352402" y="36572"/>
                  </a:lnTo>
                  <a:lnTo>
                    <a:pt x="2306078" y="28111"/>
                  </a:lnTo>
                  <a:lnTo>
                    <a:pt x="2259385" y="20734"/>
                  </a:lnTo>
                  <a:lnTo>
                    <a:pt x="2212335" y="14454"/>
                  </a:lnTo>
                  <a:lnTo>
                    <a:pt x="2164942" y="9287"/>
                  </a:lnTo>
                  <a:lnTo>
                    <a:pt x="2117219" y="5244"/>
                  </a:lnTo>
                  <a:lnTo>
                    <a:pt x="2069180" y="2339"/>
                  </a:lnTo>
                  <a:lnTo>
                    <a:pt x="2020839" y="587"/>
                  </a:lnTo>
                  <a:lnTo>
                    <a:pt x="1972208" y="0"/>
                  </a:lnTo>
                  <a:close/>
                </a:path>
              </a:pathLst>
            </a:custGeom>
            <a:solidFill>
              <a:srgbClr val="E0D1C0">
                <a:alpha val="50000"/>
              </a:srgbClr>
            </a:solidFill>
          </p:spPr>
          <p:txBody>
            <a:bodyPr wrap="square" lIns="0" tIns="0" rIns="0" bIns="0" rtlCol="0"/>
            <a:lstStyle/>
            <a:p>
              <a:endParaRPr/>
            </a:p>
          </p:txBody>
        </p:sp>
      </p:grpSp>
      <p:sp>
        <p:nvSpPr>
          <p:cNvPr id="18" name="object 12">
            <a:extLst>
              <a:ext uri="{FF2B5EF4-FFF2-40B4-BE49-F238E27FC236}">
                <a16:creationId xmlns:a16="http://schemas.microsoft.com/office/drawing/2014/main" id="{69E87929-4D1D-C3E5-5D38-3807B8402039}"/>
              </a:ext>
            </a:extLst>
          </p:cNvPr>
          <p:cNvSpPr/>
          <p:nvPr/>
        </p:nvSpPr>
        <p:spPr>
          <a:xfrm>
            <a:off x="7649798" y="2212376"/>
            <a:ext cx="1165225" cy="2795905"/>
          </a:xfrm>
          <a:custGeom>
            <a:avLst/>
            <a:gdLst/>
            <a:ahLst/>
            <a:cxnLst/>
            <a:rect l="l" t="t" r="r" b="b"/>
            <a:pathLst>
              <a:path w="1165225" h="2795904">
                <a:moveTo>
                  <a:pt x="582472" y="0"/>
                </a:moveTo>
                <a:lnTo>
                  <a:pt x="548093" y="34962"/>
                </a:lnTo>
                <a:lnTo>
                  <a:pt x="514585" y="70765"/>
                </a:lnTo>
                <a:lnTo>
                  <a:pt x="481968" y="107393"/>
                </a:lnTo>
                <a:lnTo>
                  <a:pt x="450257" y="144828"/>
                </a:lnTo>
                <a:lnTo>
                  <a:pt x="419470" y="183053"/>
                </a:lnTo>
                <a:lnTo>
                  <a:pt x="389624" y="222050"/>
                </a:lnTo>
                <a:lnTo>
                  <a:pt x="360737" y="261803"/>
                </a:lnTo>
                <a:lnTo>
                  <a:pt x="332826" y="302293"/>
                </a:lnTo>
                <a:lnTo>
                  <a:pt x="305909" y="343505"/>
                </a:lnTo>
                <a:lnTo>
                  <a:pt x="280001" y="385420"/>
                </a:lnTo>
                <a:lnTo>
                  <a:pt x="255122" y="428022"/>
                </a:lnTo>
                <a:lnTo>
                  <a:pt x="231288" y="471293"/>
                </a:lnTo>
                <a:lnTo>
                  <a:pt x="208516" y="515215"/>
                </a:lnTo>
                <a:lnTo>
                  <a:pt x="186824" y="559773"/>
                </a:lnTo>
                <a:lnTo>
                  <a:pt x="166228" y="604948"/>
                </a:lnTo>
                <a:lnTo>
                  <a:pt x="146747" y="650724"/>
                </a:lnTo>
                <a:lnTo>
                  <a:pt x="128398" y="697082"/>
                </a:lnTo>
                <a:lnTo>
                  <a:pt x="111197" y="744007"/>
                </a:lnTo>
                <a:lnTo>
                  <a:pt x="95163" y="791480"/>
                </a:lnTo>
                <a:lnTo>
                  <a:pt x="80312" y="839485"/>
                </a:lnTo>
                <a:lnTo>
                  <a:pt x="66662" y="888004"/>
                </a:lnTo>
                <a:lnTo>
                  <a:pt x="54229" y="937019"/>
                </a:lnTo>
                <a:lnTo>
                  <a:pt x="43032" y="986515"/>
                </a:lnTo>
                <a:lnTo>
                  <a:pt x="33087" y="1036473"/>
                </a:lnTo>
                <a:lnTo>
                  <a:pt x="24413" y="1086877"/>
                </a:lnTo>
                <a:lnTo>
                  <a:pt x="17025" y="1137708"/>
                </a:lnTo>
                <a:lnTo>
                  <a:pt x="10942" y="1188951"/>
                </a:lnTo>
                <a:lnTo>
                  <a:pt x="6181" y="1240587"/>
                </a:lnTo>
                <a:lnTo>
                  <a:pt x="2758" y="1292600"/>
                </a:lnTo>
                <a:lnTo>
                  <a:pt x="692" y="1344971"/>
                </a:lnTo>
                <a:lnTo>
                  <a:pt x="0" y="1397685"/>
                </a:lnTo>
                <a:lnTo>
                  <a:pt x="692" y="1450399"/>
                </a:lnTo>
                <a:lnTo>
                  <a:pt x="2758" y="1502771"/>
                </a:lnTo>
                <a:lnTo>
                  <a:pt x="6181" y="1554784"/>
                </a:lnTo>
                <a:lnTo>
                  <a:pt x="10942" y="1606420"/>
                </a:lnTo>
                <a:lnTo>
                  <a:pt x="17025" y="1657663"/>
                </a:lnTo>
                <a:lnTo>
                  <a:pt x="24413" y="1708495"/>
                </a:lnTo>
                <a:lnTo>
                  <a:pt x="33087" y="1758899"/>
                </a:lnTo>
                <a:lnTo>
                  <a:pt x="43032" y="1808857"/>
                </a:lnTo>
                <a:lnTo>
                  <a:pt x="54229" y="1858353"/>
                </a:lnTo>
                <a:lnTo>
                  <a:pt x="66662" y="1907370"/>
                </a:lnTo>
                <a:lnTo>
                  <a:pt x="80312" y="1955889"/>
                </a:lnTo>
                <a:lnTo>
                  <a:pt x="95163" y="2003894"/>
                </a:lnTo>
                <a:lnTo>
                  <a:pt x="111197" y="2051368"/>
                </a:lnTo>
                <a:lnTo>
                  <a:pt x="128398" y="2098292"/>
                </a:lnTo>
                <a:lnTo>
                  <a:pt x="146747" y="2144651"/>
                </a:lnTo>
                <a:lnTo>
                  <a:pt x="166228" y="2190427"/>
                </a:lnTo>
                <a:lnTo>
                  <a:pt x="186824" y="2235603"/>
                </a:lnTo>
                <a:lnTo>
                  <a:pt x="208516" y="2280160"/>
                </a:lnTo>
                <a:lnTo>
                  <a:pt x="231288" y="2324084"/>
                </a:lnTo>
                <a:lnTo>
                  <a:pt x="255122" y="2367354"/>
                </a:lnTo>
                <a:lnTo>
                  <a:pt x="280001" y="2409956"/>
                </a:lnTo>
                <a:lnTo>
                  <a:pt x="305909" y="2451871"/>
                </a:lnTo>
                <a:lnTo>
                  <a:pt x="332826" y="2493083"/>
                </a:lnTo>
                <a:lnTo>
                  <a:pt x="360737" y="2533573"/>
                </a:lnTo>
                <a:lnTo>
                  <a:pt x="389624" y="2573325"/>
                </a:lnTo>
                <a:lnTo>
                  <a:pt x="419470" y="2612322"/>
                </a:lnTo>
                <a:lnTo>
                  <a:pt x="450257" y="2650546"/>
                </a:lnTo>
                <a:lnTo>
                  <a:pt x="481968" y="2687980"/>
                </a:lnTo>
                <a:lnTo>
                  <a:pt x="514585" y="2724607"/>
                </a:lnTo>
                <a:lnTo>
                  <a:pt x="548093" y="2760410"/>
                </a:lnTo>
                <a:lnTo>
                  <a:pt x="582472" y="2795371"/>
                </a:lnTo>
                <a:lnTo>
                  <a:pt x="616852" y="2760410"/>
                </a:lnTo>
                <a:lnTo>
                  <a:pt x="650359" y="2724607"/>
                </a:lnTo>
                <a:lnTo>
                  <a:pt x="682977" y="2687980"/>
                </a:lnTo>
                <a:lnTo>
                  <a:pt x="714687" y="2650546"/>
                </a:lnTo>
                <a:lnTo>
                  <a:pt x="745474" y="2612322"/>
                </a:lnTo>
                <a:lnTo>
                  <a:pt x="775319" y="2573325"/>
                </a:lnTo>
                <a:lnTo>
                  <a:pt x="804206" y="2533573"/>
                </a:lnTo>
                <a:lnTo>
                  <a:pt x="832116" y="2493083"/>
                </a:lnTo>
                <a:lnTo>
                  <a:pt x="859033" y="2451871"/>
                </a:lnTo>
                <a:lnTo>
                  <a:pt x="884940" y="2409956"/>
                </a:lnTo>
                <a:lnTo>
                  <a:pt x="909819" y="2367354"/>
                </a:lnTo>
                <a:lnTo>
                  <a:pt x="933653" y="2324084"/>
                </a:lnTo>
                <a:lnTo>
                  <a:pt x="956424" y="2280160"/>
                </a:lnTo>
                <a:lnTo>
                  <a:pt x="978115" y="2235603"/>
                </a:lnTo>
                <a:lnTo>
                  <a:pt x="998710" y="2190427"/>
                </a:lnTo>
                <a:lnTo>
                  <a:pt x="1018190" y="2144651"/>
                </a:lnTo>
                <a:lnTo>
                  <a:pt x="1036539" y="2098292"/>
                </a:lnTo>
                <a:lnTo>
                  <a:pt x="1053739" y="2051368"/>
                </a:lnTo>
                <a:lnTo>
                  <a:pt x="1069773" y="2003894"/>
                </a:lnTo>
                <a:lnTo>
                  <a:pt x="1084624" y="1955889"/>
                </a:lnTo>
                <a:lnTo>
                  <a:pt x="1098273" y="1907370"/>
                </a:lnTo>
                <a:lnTo>
                  <a:pt x="1110705" y="1858353"/>
                </a:lnTo>
                <a:lnTo>
                  <a:pt x="1121902" y="1808857"/>
                </a:lnTo>
                <a:lnTo>
                  <a:pt x="1131846" y="1758899"/>
                </a:lnTo>
                <a:lnTo>
                  <a:pt x="1140520" y="1708495"/>
                </a:lnTo>
                <a:lnTo>
                  <a:pt x="1147908" y="1657663"/>
                </a:lnTo>
                <a:lnTo>
                  <a:pt x="1153990" y="1606420"/>
                </a:lnTo>
                <a:lnTo>
                  <a:pt x="1158752" y="1554784"/>
                </a:lnTo>
                <a:lnTo>
                  <a:pt x="1162174" y="1502771"/>
                </a:lnTo>
                <a:lnTo>
                  <a:pt x="1164240" y="1450399"/>
                </a:lnTo>
                <a:lnTo>
                  <a:pt x="1164932" y="1397685"/>
                </a:lnTo>
                <a:lnTo>
                  <a:pt x="1164240" y="1344971"/>
                </a:lnTo>
                <a:lnTo>
                  <a:pt x="1162174" y="1292600"/>
                </a:lnTo>
                <a:lnTo>
                  <a:pt x="1158752" y="1240587"/>
                </a:lnTo>
                <a:lnTo>
                  <a:pt x="1153990" y="1188951"/>
                </a:lnTo>
                <a:lnTo>
                  <a:pt x="1147908" y="1137708"/>
                </a:lnTo>
                <a:lnTo>
                  <a:pt x="1140520" y="1086877"/>
                </a:lnTo>
                <a:lnTo>
                  <a:pt x="1131846" y="1036473"/>
                </a:lnTo>
                <a:lnTo>
                  <a:pt x="1121902" y="986515"/>
                </a:lnTo>
                <a:lnTo>
                  <a:pt x="1110705" y="937019"/>
                </a:lnTo>
                <a:lnTo>
                  <a:pt x="1098273" y="888004"/>
                </a:lnTo>
                <a:lnTo>
                  <a:pt x="1084624" y="839485"/>
                </a:lnTo>
                <a:lnTo>
                  <a:pt x="1069773" y="791480"/>
                </a:lnTo>
                <a:lnTo>
                  <a:pt x="1053739" y="744007"/>
                </a:lnTo>
                <a:lnTo>
                  <a:pt x="1036539" y="697082"/>
                </a:lnTo>
                <a:lnTo>
                  <a:pt x="1018190" y="650724"/>
                </a:lnTo>
                <a:lnTo>
                  <a:pt x="998710" y="604948"/>
                </a:lnTo>
                <a:lnTo>
                  <a:pt x="978115" y="559773"/>
                </a:lnTo>
                <a:lnTo>
                  <a:pt x="956424" y="515215"/>
                </a:lnTo>
                <a:lnTo>
                  <a:pt x="933653" y="471293"/>
                </a:lnTo>
                <a:lnTo>
                  <a:pt x="909819" y="428022"/>
                </a:lnTo>
                <a:lnTo>
                  <a:pt x="884940" y="385420"/>
                </a:lnTo>
                <a:lnTo>
                  <a:pt x="859033" y="343505"/>
                </a:lnTo>
                <a:lnTo>
                  <a:pt x="832116" y="302293"/>
                </a:lnTo>
                <a:lnTo>
                  <a:pt x="804206" y="261803"/>
                </a:lnTo>
                <a:lnTo>
                  <a:pt x="775319" y="222050"/>
                </a:lnTo>
                <a:lnTo>
                  <a:pt x="745474" y="183053"/>
                </a:lnTo>
                <a:lnTo>
                  <a:pt x="714687" y="144828"/>
                </a:lnTo>
                <a:lnTo>
                  <a:pt x="682977" y="107393"/>
                </a:lnTo>
                <a:lnTo>
                  <a:pt x="650359" y="70765"/>
                </a:lnTo>
                <a:lnTo>
                  <a:pt x="616852" y="34962"/>
                </a:lnTo>
                <a:lnTo>
                  <a:pt x="582472" y="0"/>
                </a:lnTo>
                <a:close/>
              </a:path>
            </a:pathLst>
          </a:custGeom>
          <a:solidFill>
            <a:srgbClr val="B8C0BC"/>
          </a:solidFill>
        </p:spPr>
        <p:txBody>
          <a:bodyPr wrap="square" lIns="0" tIns="0" rIns="0" bIns="0" rtlCol="0"/>
          <a:lstStyle/>
          <a:p>
            <a:endParaRPr>
              <a:solidFill>
                <a:srgbClr val="91A19A"/>
              </a:solidFill>
            </a:endParaRPr>
          </a:p>
        </p:txBody>
      </p:sp>
      <p:sp>
        <p:nvSpPr>
          <p:cNvPr id="19" name="object 3">
            <a:extLst>
              <a:ext uri="{FF2B5EF4-FFF2-40B4-BE49-F238E27FC236}">
                <a16:creationId xmlns:a16="http://schemas.microsoft.com/office/drawing/2014/main" id="{5B28CA9B-0219-B07E-D1E2-FD93530FF65A}"/>
              </a:ext>
            </a:extLst>
          </p:cNvPr>
          <p:cNvSpPr txBox="1"/>
          <p:nvPr/>
        </p:nvSpPr>
        <p:spPr>
          <a:xfrm>
            <a:off x="5432570" y="3707933"/>
            <a:ext cx="2007229" cy="600742"/>
          </a:xfrm>
          <a:prstGeom prst="rect">
            <a:avLst/>
          </a:prstGeom>
        </p:spPr>
        <p:txBody>
          <a:bodyPr vert="horz" wrap="square" lIns="0" tIns="12700" rIns="0" bIns="0" rtlCol="0">
            <a:spAutoFit/>
          </a:bodyPr>
          <a:lstStyle/>
          <a:p>
            <a:pPr marL="12700" marR="5080" algn="ctr">
              <a:lnSpc>
                <a:spcPct val="106500"/>
              </a:lnSpc>
              <a:spcBef>
                <a:spcPts val="100"/>
              </a:spcBef>
            </a:pPr>
            <a:r>
              <a:rPr lang="en-US" b="1" dirty="0">
                <a:solidFill>
                  <a:srgbClr val="716A66"/>
                </a:solidFill>
                <a:latin typeface="DIN 2014 Demi"/>
                <a:cs typeface="DIN 2014 Demi"/>
              </a:rPr>
              <a:t>Indefinite Quantity </a:t>
            </a:r>
            <a:br>
              <a:rPr lang="en-US" b="1" dirty="0">
                <a:solidFill>
                  <a:srgbClr val="716A66"/>
                </a:solidFill>
                <a:latin typeface="DIN 2014 Demi"/>
                <a:cs typeface="DIN 2014 Demi"/>
              </a:rPr>
            </a:br>
            <a:r>
              <a:rPr lang="en-US" b="1" dirty="0">
                <a:solidFill>
                  <a:srgbClr val="716A66"/>
                </a:solidFill>
                <a:latin typeface="DIN 2014 Demi"/>
                <a:cs typeface="DIN 2014 Demi"/>
              </a:rPr>
              <a:t>of Services</a:t>
            </a:r>
            <a:endParaRPr sz="1800">
              <a:latin typeface="DIN 2014 Demi"/>
              <a:cs typeface="DIN 2014 Demi"/>
            </a:endParaRPr>
          </a:p>
        </p:txBody>
      </p:sp>
      <p:sp>
        <p:nvSpPr>
          <p:cNvPr id="20" name="object 3">
            <a:extLst>
              <a:ext uri="{FF2B5EF4-FFF2-40B4-BE49-F238E27FC236}">
                <a16:creationId xmlns:a16="http://schemas.microsoft.com/office/drawing/2014/main" id="{E86785CB-9828-F513-EB7F-E58644C4CCCB}"/>
              </a:ext>
            </a:extLst>
          </p:cNvPr>
          <p:cNvSpPr txBox="1"/>
          <p:nvPr/>
        </p:nvSpPr>
        <p:spPr>
          <a:xfrm>
            <a:off x="8889371" y="3707933"/>
            <a:ext cx="2007229" cy="600742"/>
          </a:xfrm>
          <a:prstGeom prst="rect">
            <a:avLst/>
          </a:prstGeom>
        </p:spPr>
        <p:txBody>
          <a:bodyPr vert="horz" wrap="square" lIns="0" tIns="12700" rIns="0" bIns="0" rtlCol="0">
            <a:spAutoFit/>
          </a:bodyPr>
          <a:lstStyle/>
          <a:p>
            <a:pPr marL="12700" marR="5080" algn="ctr">
              <a:lnSpc>
                <a:spcPct val="106500"/>
              </a:lnSpc>
              <a:spcBef>
                <a:spcPts val="100"/>
              </a:spcBef>
            </a:pPr>
            <a:r>
              <a:rPr lang="en-US" b="1" dirty="0">
                <a:solidFill>
                  <a:srgbClr val="716A66"/>
                </a:solidFill>
                <a:latin typeface="DIN 2014 Demi"/>
                <a:cs typeface="DIN 2014 Demi"/>
              </a:rPr>
              <a:t>Fixed </a:t>
            </a:r>
            <a:br>
              <a:rPr lang="en-US" b="1" dirty="0">
                <a:solidFill>
                  <a:srgbClr val="716A66"/>
                </a:solidFill>
                <a:latin typeface="DIN 2014 Demi"/>
                <a:cs typeface="DIN 2014 Demi"/>
              </a:rPr>
            </a:br>
            <a:r>
              <a:rPr lang="en-US" b="1" dirty="0">
                <a:solidFill>
                  <a:srgbClr val="716A66"/>
                </a:solidFill>
                <a:latin typeface="DIN 2014 Demi"/>
                <a:cs typeface="DIN 2014 Demi"/>
              </a:rPr>
              <a:t>Time Period</a:t>
            </a:r>
            <a:endParaRPr sz="1800">
              <a:latin typeface="DIN 2014 Demi"/>
              <a:cs typeface="DIN 2014 Demi"/>
            </a:endParaRPr>
          </a:p>
        </p:txBody>
      </p:sp>
      <p:pic>
        <p:nvPicPr>
          <p:cNvPr id="21" name="Picture 20">
            <a:extLst>
              <a:ext uri="{FF2B5EF4-FFF2-40B4-BE49-F238E27FC236}">
                <a16:creationId xmlns:a16="http://schemas.microsoft.com/office/drawing/2014/main" id="{95CD45E1-7ACF-E8FE-8DE1-2793DF8B7978}"/>
              </a:ext>
            </a:extLst>
          </p:cNvPr>
          <p:cNvPicPr>
            <a:picLocks noChangeAspect="1"/>
          </p:cNvPicPr>
          <p:nvPr/>
        </p:nvPicPr>
        <p:blipFill>
          <a:blip r:embed="rId2"/>
          <a:stretch>
            <a:fillRect/>
          </a:stretch>
        </p:blipFill>
        <p:spPr>
          <a:xfrm>
            <a:off x="6216712" y="2937963"/>
            <a:ext cx="724382" cy="579506"/>
          </a:xfrm>
          <a:prstGeom prst="rect">
            <a:avLst/>
          </a:prstGeom>
        </p:spPr>
      </p:pic>
      <p:pic>
        <p:nvPicPr>
          <p:cNvPr id="22" name="Picture 21">
            <a:extLst>
              <a:ext uri="{FF2B5EF4-FFF2-40B4-BE49-F238E27FC236}">
                <a16:creationId xmlns:a16="http://schemas.microsoft.com/office/drawing/2014/main" id="{EF4DB628-3F3D-19B5-5344-01D9446C6170}"/>
              </a:ext>
            </a:extLst>
          </p:cNvPr>
          <p:cNvPicPr>
            <a:picLocks noChangeAspect="1"/>
          </p:cNvPicPr>
          <p:nvPr/>
        </p:nvPicPr>
        <p:blipFill>
          <a:blip r:embed="rId3"/>
          <a:stretch>
            <a:fillRect/>
          </a:stretch>
        </p:blipFill>
        <p:spPr>
          <a:xfrm>
            <a:off x="9553433" y="2837437"/>
            <a:ext cx="724382" cy="680032"/>
          </a:xfrm>
          <a:prstGeom prst="rect">
            <a:avLst/>
          </a:prstGeom>
        </p:spPr>
      </p:pic>
      <p:sp>
        <p:nvSpPr>
          <p:cNvPr id="23" name="object 3">
            <a:extLst>
              <a:ext uri="{FF2B5EF4-FFF2-40B4-BE49-F238E27FC236}">
                <a16:creationId xmlns:a16="http://schemas.microsoft.com/office/drawing/2014/main" id="{1DC173AF-C75F-164D-4370-CA4BA2314769}"/>
              </a:ext>
            </a:extLst>
          </p:cNvPr>
          <p:cNvSpPr txBox="1"/>
          <p:nvPr/>
        </p:nvSpPr>
        <p:spPr>
          <a:xfrm>
            <a:off x="7243649" y="3376096"/>
            <a:ext cx="2007229" cy="466346"/>
          </a:xfrm>
          <a:prstGeom prst="rect">
            <a:avLst/>
          </a:prstGeom>
        </p:spPr>
        <p:txBody>
          <a:bodyPr vert="horz" wrap="square" lIns="0" tIns="12700" rIns="0" bIns="0" rtlCol="0">
            <a:spAutoFit/>
          </a:bodyPr>
          <a:lstStyle/>
          <a:p>
            <a:pPr marL="12700" marR="5080" algn="ctr">
              <a:lnSpc>
                <a:spcPct val="106500"/>
              </a:lnSpc>
              <a:spcBef>
                <a:spcPts val="100"/>
              </a:spcBef>
            </a:pPr>
            <a:r>
              <a:rPr lang="en-US" sz="2800" b="1" dirty="0">
                <a:solidFill>
                  <a:schemeClr val="bg1"/>
                </a:solidFill>
                <a:latin typeface="DIN 2014 Demi"/>
                <a:cs typeface="DIN 2014 Demi"/>
              </a:rPr>
              <a:t>IDIQ</a:t>
            </a:r>
            <a:endParaRPr sz="2800">
              <a:solidFill>
                <a:schemeClr val="bg1"/>
              </a:solidFill>
              <a:latin typeface="DIN 2014 Demi"/>
              <a:cs typeface="DIN 2014 Demi"/>
            </a:endParaRPr>
          </a:p>
        </p:txBody>
      </p:sp>
    </p:spTree>
    <p:extLst>
      <p:ext uri="{BB962C8B-B14F-4D97-AF65-F5344CB8AC3E}">
        <p14:creationId xmlns:p14="http://schemas.microsoft.com/office/powerpoint/2010/main" val="140213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35284-8510-C909-1E32-E6B1DBF779D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80A3B77-46F4-617A-48E5-9531B84D162F}"/>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13" name="object 13">
            <a:extLst>
              <a:ext uri="{FF2B5EF4-FFF2-40B4-BE49-F238E27FC236}">
                <a16:creationId xmlns:a16="http://schemas.microsoft.com/office/drawing/2014/main" id="{2EF65F6E-B6D0-2202-340F-AFE5FBECC2ED}"/>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dirty="0"/>
              <a:t>The Opportunity</a:t>
            </a:r>
            <a:endParaRPr spc="-25" dirty="0"/>
          </a:p>
        </p:txBody>
      </p:sp>
      <p:sp>
        <p:nvSpPr>
          <p:cNvPr id="14" name="object 14">
            <a:extLst>
              <a:ext uri="{FF2B5EF4-FFF2-40B4-BE49-F238E27FC236}">
                <a16:creationId xmlns:a16="http://schemas.microsoft.com/office/drawing/2014/main" id="{A89F2052-1040-F2F2-E500-137A07F483B4}"/>
              </a:ext>
            </a:extLst>
          </p:cNvPr>
          <p:cNvSpPr txBox="1"/>
          <p:nvPr/>
        </p:nvSpPr>
        <p:spPr>
          <a:xfrm>
            <a:off x="750823" y="1772206"/>
            <a:ext cx="7173977" cy="822661"/>
          </a:xfrm>
          <a:prstGeom prst="rect">
            <a:avLst/>
          </a:prstGeom>
        </p:spPr>
        <p:txBody>
          <a:bodyPr vert="horz" wrap="square" lIns="0" tIns="12700" rIns="0" bIns="0" rtlCol="0">
            <a:spAutoFit/>
          </a:bodyPr>
          <a:lstStyle/>
          <a:p>
            <a:pPr marL="12700" marR="367665">
              <a:lnSpc>
                <a:spcPct val="111100"/>
              </a:lnSpc>
              <a:spcBef>
                <a:spcPts val="100"/>
              </a:spcBef>
            </a:pPr>
            <a:r>
              <a:rPr lang="en-US" sz="2400" dirty="0">
                <a:solidFill>
                  <a:srgbClr val="716A66"/>
                </a:solidFill>
                <a:latin typeface="DIN 2014 Light"/>
                <a:cs typeface="DIN 2014 Light"/>
              </a:rPr>
              <a:t>The majority of business (+75%) with the VA is processed through the IDIQ Contract.</a:t>
            </a:r>
            <a:endParaRPr sz="2400">
              <a:latin typeface="DIN 2014 Light"/>
              <a:cs typeface="DIN 2014 Light"/>
            </a:endParaRPr>
          </a:p>
        </p:txBody>
      </p:sp>
      <p:sp>
        <p:nvSpPr>
          <p:cNvPr id="3" name="object 14">
            <a:extLst>
              <a:ext uri="{FF2B5EF4-FFF2-40B4-BE49-F238E27FC236}">
                <a16:creationId xmlns:a16="http://schemas.microsoft.com/office/drawing/2014/main" id="{1F2985E2-ABDA-6BA6-8097-F695421D1B2D}"/>
              </a:ext>
            </a:extLst>
          </p:cNvPr>
          <p:cNvSpPr txBox="1"/>
          <p:nvPr/>
        </p:nvSpPr>
        <p:spPr>
          <a:xfrm>
            <a:off x="750823" y="2943491"/>
            <a:ext cx="4430777" cy="345992"/>
          </a:xfrm>
          <a:prstGeom prst="rect">
            <a:avLst/>
          </a:prstGeom>
        </p:spPr>
        <p:txBody>
          <a:bodyPr vert="horz" wrap="square" lIns="0" tIns="12700" rIns="0" bIns="0" rtlCol="0">
            <a:spAutoFit/>
          </a:bodyPr>
          <a:lstStyle/>
          <a:p>
            <a:pPr marL="12700" marR="367665">
              <a:lnSpc>
                <a:spcPct val="111100"/>
              </a:lnSpc>
              <a:spcBef>
                <a:spcPts val="100"/>
              </a:spcBef>
            </a:pPr>
            <a:r>
              <a:rPr lang="en-US" sz="2000" b="1" dirty="0">
                <a:solidFill>
                  <a:srgbClr val="716A66"/>
                </a:solidFill>
                <a:latin typeface="DIN 2014 Bold" panose="020B0404020202020204" pitchFamily="34" charset="77"/>
                <a:ea typeface="DIN 2014 Bold" panose="020B0404020202020204" pitchFamily="34" charset="77"/>
                <a:cs typeface="DIN 2014 Light"/>
              </a:rPr>
              <a:t>IDIQ SDVOSB Awardees:</a:t>
            </a:r>
            <a:endParaRPr sz="2000" b="1">
              <a:latin typeface="DIN 2014 Bold" panose="020B0404020202020204" pitchFamily="34" charset="77"/>
              <a:ea typeface="DIN 2014 Bold" panose="020B0404020202020204" pitchFamily="34" charset="77"/>
              <a:cs typeface="DIN 2014 Light"/>
            </a:endParaRPr>
          </a:p>
        </p:txBody>
      </p:sp>
      <p:sp>
        <p:nvSpPr>
          <p:cNvPr id="4" name="object 14">
            <a:extLst>
              <a:ext uri="{FF2B5EF4-FFF2-40B4-BE49-F238E27FC236}">
                <a16:creationId xmlns:a16="http://schemas.microsoft.com/office/drawing/2014/main" id="{60C57EDC-6C41-8E10-89BB-172ACDDFF7E4}"/>
              </a:ext>
            </a:extLst>
          </p:cNvPr>
          <p:cNvSpPr txBox="1"/>
          <p:nvPr/>
        </p:nvSpPr>
        <p:spPr>
          <a:xfrm>
            <a:off x="750823" y="3544243"/>
            <a:ext cx="2906777" cy="1508939"/>
          </a:xfrm>
          <a:prstGeom prst="rect">
            <a:avLst/>
          </a:prstGeom>
        </p:spPr>
        <p:txBody>
          <a:bodyPr vert="horz" wrap="square" lIns="0" tIns="12700" rIns="0" bIns="0" rtlCol="0">
            <a:spAutoFit/>
          </a:bodyPr>
          <a:lstStyle/>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JPL &amp; Associates, LLC</a:t>
            </a:r>
          </a:p>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SDV Office Systems, LLC</a:t>
            </a:r>
          </a:p>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Veterans Office Design, LLC</a:t>
            </a:r>
          </a:p>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Coronado Distribution, LLC</a:t>
            </a:r>
          </a:p>
          <a:p>
            <a:pPr marL="12700" marR="367665">
              <a:lnSpc>
                <a:spcPct val="111100"/>
              </a:lnSpc>
              <a:spcBef>
                <a:spcPts val="100"/>
              </a:spcBef>
            </a:pPr>
            <a:r>
              <a:rPr lang="en-US" sz="1700" dirty="0" err="1">
                <a:solidFill>
                  <a:srgbClr val="716A66"/>
                </a:solidFill>
                <a:latin typeface="DIN 2014 Light" panose="020B0404020202020204" pitchFamily="34" charset="77"/>
                <a:ea typeface="DIN 2014 Light" panose="020B0404020202020204" pitchFamily="34" charset="77"/>
                <a:cs typeface="DIN 2014 Light"/>
              </a:rPr>
              <a:t>JohnsonDanforth</a:t>
            </a:r>
            <a:r>
              <a:rPr lang="en-US" sz="1700" dirty="0">
                <a:solidFill>
                  <a:srgbClr val="716A66"/>
                </a:solidFill>
                <a:latin typeface="DIN 2014 Light" panose="020B0404020202020204" pitchFamily="34" charset="77"/>
                <a:ea typeface="DIN 2014 Light" panose="020B0404020202020204" pitchFamily="34" charset="77"/>
                <a:cs typeface="DIN 2014 Light"/>
              </a:rPr>
              <a:t>, Inc.</a:t>
            </a:r>
            <a:endParaRPr sz="1700" dirty="0">
              <a:latin typeface="DIN 2014 Light" panose="020B0404020202020204" pitchFamily="34" charset="77"/>
              <a:ea typeface="DIN 2014 Light" panose="020B0404020202020204" pitchFamily="34" charset="77"/>
              <a:cs typeface="DIN 2014 Light"/>
            </a:endParaRPr>
          </a:p>
        </p:txBody>
      </p:sp>
      <p:sp>
        <p:nvSpPr>
          <p:cNvPr id="5" name="object 14">
            <a:extLst>
              <a:ext uri="{FF2B5EF4-FFF2-40B4-BE49-F238E27FC236}">
                <a16:creationId xmlns:a16="http://schemas.microsoft.com/office/drawing/2014/main" id="{4D35F6D4-7734-BBCF-A5EA-5CCA74C0CAE8}"/>
              </a:ext>
            </a:extLst>
          </p:cNvPr>
          <p:cNvSpPr txBox="1"/>
          <p:nvPr/>
        </p:nvSpPr>
        <p:spPr>
          <a:xfrm>
            <a:off x="3657600" y="3544243"/>
            <a:ext cx="2906777" cy="1205715"/>
          </a:xfrm>
          <a:prstGeom prst="rect">
            <a:avLst/>
          </a:prstGeom>
        </p:spPr>
        <p:txBody>
          <a:bodyPr vert="horz" wrap="square" lIns="0" tIns="12700" rIns="0" bIns="0" rtlCol="0">
            <a:spAutoFit/>
          </a:bodyPr>
          <a:lstStyle/>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Russell Group United, LLC</a:t>
            </a:r>
          </a:p>
          <a:p>
            <a:pPr marL="12700" marR="367665">
              <a:lnSpc>
                <a:spcPct val="111100"/>
              </a:lnSpc>
              <a:spcBef>
                <a:spcPts val="100"/>
              </a:spcBef>
            </a:pPr>
            <a:r>
              <a:rPr lang="en-US" sz="1700" dirty="0" err="1">
                <a:solidFill>
                  <a:srgbClr val="716A66"/>
                </a:solidFill>
                <a:latin typeface="DIN 2014 Light" panose="020B0404020202020204" pitchFamily="34" charset="77"/>
                <a:ea typeface="DIN 2014 Light" panose="020B0404020202020204" pitchFamily="34" charset="77"/>
                <a:cs typeface="DIN 2014 Light"/>
              </a:rPr>
              <a:t>GovSolutions</a:t>
            </a:r>
            <a:r>
              <a:rPr lang="en-US" sz="1700" dirty="0">
                <a:solidFill>
                  <a:srgbClr val="716A66"/>
                </a:solidFill>
                <a:latin typeface="DIN 2014 Light" panose="020B0404020202020204" pitchFamily="34" charset="77"/>
                <a:ea typeface="DIN 2014 Light" panose="020B0404020202020204" pitchFamily="34" charset="77"/>
                <a:cs typeface="DIN 2014 Light"/>
              </a:rPr>
              <a:t>, Inc.</a:t>
            </a:r>
          </a:p>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A. Pomerantz &amp; Co.</a:t>
            </a:r>
          </a:p>
          <a:p>
            <a:pPr marL="12700" marR="367665">
              <a:lnSpc>
                <a:spcPct val="111100"/>
              </a:lnSpc>
              <a:spcBef>
                <a:spcPts val="100"/>
              </a:spcBef>
            </a:pPr>
            <a:r>
              <a:rPr lang="en-US" sz="1700" dirty="0">
                <a:solidFill>
                  <a:srgbClr val="716A66"/>
                </a:solidFill>
                <a:latin typeface="DIN 2014 Light" panose="020B0404020202020204" pitchFamily="34" charset="77"/>
                <a:ea typeface="DIN 2014 Light" panose="020B0404020202020204" pitchFamily="34" charset="77"/>
                <a:cs typeface="DIN 2014 Light"/>
              </a:rPr>
              <a:t>Cuna Supply, LLC</a:t>
            </a:r>
            <a:endParaRPr sz="1700" dirty="0">
              <a:latin typeface="DIN 2014 Light" panose="020B0404020202020204" pitchFamily="34" charset="77"/>
              <a:ea typeface="DIN 2014 Light" panose="020B0404020202020204" pitchFamily="34" charset="77"/>
              <a:cs typeface="DIN 2014 Light"/>
            </a:endParaRPr>
          </a:p>
        </p:txBody>
      </p:sp>
      <p:sp>
        <p:nvSpPr>
          <p:cNvPr id="6" name="object 14">
            <a:extLst>
              <a:ext uri="{FF2B5EF4-FFF2-40B4-BE49-F238E27FC236}">
                <a16:creationId xmlns:a16="http://schemas.microsoft.com/office/drawing/2014/main" id="{13F2453A-6BEB-A626-6548-CA2B6E8D7A19}"/>
              </a:ext>
            </a:extLst>
          </p:cNvPr>
          <p:cNvSpPr txBox="1"/>
          <p:nvPr/>
        </p:nvSpPr>
        <p:spPr>
          <a:xfrm>
            <a:off x="750823" y="5443382"/>
            <a:ext cx="5497577" cy="876843"/>
          </a:xfrm>
          <a:prstGeom prst="rect">
            <a:avLst/>
          </a:prstGeom>
        </p:spPr>
        <p:txBody>
          <a:bodyPr vert="horz" wrap="square" lIns="0" tIns="12700" rIns="0" bIns="0" rtlCol="0">
            <a:spAutoFit/>
          </a:bodyPr>
          <a:lstStyle/>
          <a:p>
            <a:pPr marL="12700" marR="367665">
              <a:lnSpc>
                <a:spcPct val="111100"/>
              </a:lnSpc>
              <a:spcBef>
                <a:spcPts val="100"/>
              </a:spcBef>
            </a:pPr>
            <a:r>
              <a:rPr lang="en-US" sz="1700" b="1" dirty="0">
                <a:solidFill>
                  <a:srgbClr val="716A66"/>
                </a:solidFill>
                <a:latin typeface="DIN 2014 Bold" panose="020B0404020202020204" pitchFamily="34" charset="77"/>
                <a:ea typeface="DIN 2014 Bold" panose="020B0404020202020204" pitchFamily="34" charset="77"/>
                <a:cs typeface="DIN 2014 Light"/>
              </a:rPr>
              <a:t>*SDVOSB </a:t>
            </a:r>
            <a:r>
              <a:rPr lang="en-US" sz="1700" dirty="0">
                <a:solidFill>
                  <a:srgbClr val="716A66"/>
                </a:solidFill>
                <a:latin typeface="DIN 2014 Light" panose="020B0404020202020204" pitchFamily="34" charset="77"/>
                <a:ea typeface="DIN 2014 Light" panose="020B0404020202020204" pitchFamily="34" charset="77"/>
                <a:cs typeface="DIN 2014 Light"/>
              </a:rPr>
              <a:t>is a service-disabled veteran-owned small business that is 51% unconditionally owned and controlled by service-disabled veterans.</a:t>
            </a:r>
            <a:endParaRPr sz="1700" dirty="0">
              <a:latin typeface="DIN 2014 Light" panose="020B0404020202020204" pitchFamily="34" charset="77"/>
              <a:ea typeface="DIN 2014 Light" panose="020B0404020202020204" pitchFamily="34" charset="77"/>
              <a:cs typeface="DIN 2014 Light"/>
            </a:endParaRPr>
          </a:p>
        </p:txBody>
      </p:sp>
      <p:pic>
        <p:nvPicPr>
          <p:cNvPr id="8" name="Picture 7" descr="A grey laurel wreath with white text&#10;&#10;AI-generated content may be incorrect.">
            <a:extLst>
              <a:ext uri="{FF2B5EF4-FFF2-40B4-BE49-F238E27FC236}">
                <a16:creationId xmlns:a16="http://schemas.microsoft.com/office/drawing/2014/main" id="{08DF0C12-97DB-20F1-3C18-709394095D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2608" y="3429000"/>
            <a:ext cx="2475781" cy="2286000"/>
          </a:xfrm>
          <a:prstGeom prst="rect">
            <a:avLst/>
          </a:prstGeom>
        </p:spPr>
      </p:pic>
      <p:cxnSp>
        <p:nvCxnSpPr>
          <p:cNvPr id="10" name="Straight Arrow Connector 9">
            <a:extLst>
              <a:ext uri="{FF2B5EF4-FFF2-40B4-BE49-F238E27FC236}">
                <a16:creationId xmlns:a16="http://schemas.microsoft.com/office/drawing/2014/main" id="{1714B636-50E3-3DAF-3716-7B7295D7EA3A}"/>
              </a:ext>
            </a:extLst>
          </p:cNvPr>
          <p:cNvCxnSpPr>
            <a:cxnSpLocks/>
          </p:cNvCxnSpPr>
          <p:nvPr/>
        </p:nvCxnSpPr>
        <p:spPr>
          <a:xfrm flipV="1">
            <a:off x="9296400" y="4648199"/>
            <a:ext cx="533400" cy="1"/>
          </a:xfrm>
          <a:prstGeom prst="straightConnector1">
            <a:avLst/>
          </a:prstGeom>
          <a:ln w="19050">
            <a:solidFill>
              <a:srgbClr val="726A65"/>
            </a:solidFill>
            <a:tailEnd type="triangle"/>
          </a:ln>
        </p:spPr>
        <p:style>
          <a:lnRef idx="1">
            <a:schemeClr val="accent1"/>
          </a:lnRef>
          <a:fillRef idx="0">
            <a:schemeClr val="accent1"/>
          </a:fillRef>
          <a:effectRef idx="0">
            <a:schemeClr val="accent1"/>
          </a:effectRef>
          <a:fontRef idx="minor">
            <a:schemeClr val="tx1"/>
          </a:fontRef>
        </p:style>
      </p:cxnSp>
      <p:sp>
        <p:nvSpPr>
          <p:cNvPr id="12" name="object 14">
            <a:extLst>
              <a:ext uri="{FF2B5EF4-FFF2-40B4-BE49-F238E27FC236}">
                <a16:creationId xmlns:a16="http://schemas.microsoft.com/office/drawing/2014/main" id="{AA5BA91F-6589-E037-83C6-3D7A09537319}"/>
              </a:ext>
            </a:extLst>
          </p:cNvPr>
          <p:cNvSpPr txBox="1"/>
          <p:nvPr/>
        </p:nvSpPr>
        <p:spPr>
          <a:xfrm>
            <a:off x="9976611" y="4266973"/>
            <a:ext cx="2475781" cy="762453"/>
          </a:xfrm>
          <a:prstGeom prst="rect">
            <a:avLst/>
          </a:prstGeom>
        </p:spPr>
        <p:txBody>
          <a:bodyPr vert="horz" wrap="square" lIns="0" tIns="12700" rIns="0" bIns="0" rtlCol="0">
            <a:spAutoFit/>
          </a:bodyPr>
          <a:lstStyle/>
          <a:p>
            <a:pPr marL="12700" marR="367665">
              <a:lnSpc>
                <a:spcPct val="111100"/>
              </a:lnSpc>
              <a:spcBef>
                <a:spcPts val="100"/>
              </a:spcBef>
            </a:pPr>
            <a:r>
              <a:rPr lang="en-US" sz="4500" b="1" dirty="0">
                <a:solidFill>
                  <a:srgbClr val="716A66"/>
                </a:solidFill>
                <a:latin typeface="DIN 2014 Bold" panose="020B0404020202020204" pitchFamily="34" charset="77"/>
                <a:ea typeface="DIN 2014 Bold" panose="020B0404020202020204" pitchFamily="34" charset="77"/>
                <a:cs typeface="DIN 2014 Light"/>
              </a:rPr>
              <a:t>$150M</a:t>
            </a:r>
            <a:endParaRPr sz="4500" b="1" dirty="0">
              <a:latin typeface="DIN 2014 Bold" panose="020B0404020202020204" pitchFamily="34" charset="77"/>
              <a:ea typeface="DIN 2014 Bold" panose="020B0404020202020204" pitchFamily="34" charset="77"/>
              <a:cs typeface="DIN 2014 Light"/>
            </a:endParaRPr>
          </a:p>
        </p:txBody>
      </p:sp>
      <p:sp>
        <p:nvSpPr>
          <p:cNvPr id="7" name="Rectangle 6">
            <a:extLst>
              <a:ext uri="{FF2B5EF4-FFF2-40B4-BE49-F238E27FC236}">
                <a16:creationId xmlns:a16="http://schemas.microsoft.com/office/drawing/2014/main" id="{1E2C2E2F-C799-8133-7175-F0C29BE9F5A6}"/>
              </a:ext>
            </a:extLst>
          </p:cNvPr>
          <p:cNvSpPr/>
          <p:nvPr/>
        </p:nvSpPr>
        <p:spPr>
          <a:xfrm>
            <a:off x="3581400" y="4191000"/>
            <a:ext cx="1905000" cy="22860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AA0AF6E-2DB1-65AE-21FF-F89C388AA14A}"/>
              </a:ext>
            </a:extLst>
          </p:cNvPr>
          <p:cNvSpPr/>
          <p:nvPr/>
        </p:nvSpPr>
        <p:spPr>
          <a:xfrm>
            <a:off x="767238" y="4191000"/>
            <a:ext cx="2499518" cy="22860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DDEE1B-BA77-A7D5-C088-6A3C9387AF13}"/>
              </a:ext>
            </a:extLst>
          </p:cNvPr>
          <p:cNvSpPr/>
          <p:nvPr/>
        </p:nvSpPr>
        <p:spPr>
          <a:xfrm>
            <a:off x="750823" y="6412365"/>
            <a:ext cx="315977" cy="298060"/>
          </a:xfrm>
          <a:prstGeom prst="rect">
            <a:avLst/>
          </a:prstGeom>
          <a:no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14">
            <a:extLst>
              <a:ext uri="{FF2B5EF4-FFF2-40B4-BE49-F238E27FC236}">
                <a16:creationId xmlns:a16="http://schemas.microsoft.com/office/drawing/2014/main" id="{892590EC-3529-F094-9C31-0650429BAA77}"/>
              </a:ext>
            </a:extLst>
          </p:cNvPr>
          <p:cNvSpPr txBox="1"/>
          <p:nvPr/>
        </p:nvSpPr>
        <p:spPr>
          <a:xfrm>
            <a:off x="1143000" y="6393892"/>
            <a:ext cx="2906777" cy="288220"/>
          </a:xfrm>
          <a:prstGeom prst="rect">
            <a:avLst/>
          </a:prstGeom>
        </p:spPr>
        <p:txBody>
          <a:bodyPr vert="horz" wrap="square" lIns="0" tIns="12700" rIns="0" bIns="0" rtlCol="0">
            <a:spAutoFit/>
          </a:bodyPr>
          <a:lstStyle/>
          <a:p>
            <a:pPr marL="12700" marR="367665">
              <a:lnSpc>
                <a:spcPct val="111100"/>
              </a:lnSpc>
              <a:spcBef>
                <a:spcPts val="100"/>
              </a:spcBef>
            </a:pPr>
            <a:r>
              <a:rPr lang="en-US" sz="1700" b="1" dirty="0">
                <a:solidFill>
                  <a:srgbClr val="716A66"/>
                </a:solidFill>
                <a:latin typeface="DIN 2014 Bold" panose="020B0404020202020204" pitchFamily="34" charset="77"/>
                <a:ea typeface="DIN 2014 Bold" panose="020B0404020202020204" pitchFamily="34" charset="77"/>
                <a:cs typeface="DIN 2014 Light"/>
              </a:rPr>
              <a:t>*Not aligned with JSI</a:t>
            </a:r>
            <a:endParaRPr sz="1700" dirty="0">
              <a:latin typeface="DIN 2014 Light" panose="020B0404020202020204" pitchFamily="34" charset="77"/>
              <a:ea typeface="DIN 2014 Light" panose="020B0404020202020204" pitchFamily="34" charset="77"/>
              <a:cs typeface="DIN 2014 Light"/>
            </a:endParaRPr>
          </a:p>
        </p:txBody>
      </p:sp>
    </p:spTree>
    <p:extLst>
      <p:ext uri="{BB962C8B-B14F-4D97-AF65-F5344CB8AC3E}">
        <p14:creationId xmlns:p14="http://schemas.microsoft.com/office/powerpoint/2010/main" val="29210586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CF511-4E4C-B77B-B7A7-3CAF849B6D1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FA03CBC-0BD0-81B1-831C-16D4AFA4B9ED}"/>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13" name="object 13">
            <a:extLst>
              <a:ext uri="{FF2B5EF4-FFF2-40B4-BE49-F238E27FC236}">
                <a16:creationId xmlns:a16="http://schemas.microsoft.com/office/drawing/2014/main" id="{4EBA88C6-5DB0-9D05-2675-791F12682203}"/>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25" dirty="0"/>
              <a:t>VA Tool Box</a:t>
            </a:r>
            <a:endParaRPr spc="-25" dirty="0"/>
          </a:p>
        </p:txBody>
      </p:sp>
      <p:grpSp>
        <p:nvGrpSpPr>
          <p:cNvPr id="3" name="object 6">
            <a:extLst>
              <a:ext uri="{FF2B5EF4-FFF2-40B4-BE49-F238E27FC236}">
                <a16:creationId xmlns:a16="http://schemas.microsoft.com/office/drawing/2014/main" id="{0B4C09AB-BA88-5E9A-73C1-9C8BB04B31C9}"/>
              </a:ext>
            </a:extLst>
          </p:cNvPr>
          <p:cNvGrpSpPr/>
          <p:nvPr/>
        </p:nvGrpSpPr>
        <p:grpSpPr>
          <a:xfrm>
            <a:off x="4267200" y="621283"/>
            <a:ext cx="2303780" cy="2706370"/>
            <a:chOff x="3850640" y="621283"/>
            <a:chExt cx="2303780" cy="2706370"/>
          </a:xfrm>
        </p:grpSpPr>
        <p:pic>
          <p:nvPicPr>
            <p:cNvPr id="4" name="object 7">
              <a:extLst>
                <a:ext uri="{FF2B5EF4-FFF2-40B4-BE49-F238E27FC236}">
                  <a16:creationId xmlns:a16="http://schemas.microsoft.com/office/drawing/2014/main" id="{D7EA56DE-DB70-0E5D-EC0E-15EB59632033}"/>
                </a:ext>
              </a:extLst>
            </p:cNvPr>
            <p:cNvPicPr/>
            <p:nvPr/>
          </p:nvPicPr>
          <p:blipFill>
            <a:blip r:embed="rId2" cstate="print"/>
            <a:stretch>
              <a:fillRect/>
            </a:stretch>
          </p:blipFill>
          <p:spPr>
            <a:xfrm>
              <a:off x="3863340" y="633983"/>
              <a:ext cx="2278380" cy="2680716"/>
            </a:xfrm>
            <a:prstGeom prst="rect">
              <a:avLst/>
            </a:prstGeom>
          </p:spPr>
        </p:pic>
        <p:sp>
          <p:nvSpPr>
            <p:cNvPr id="5" name="object 8">
              <a:extLst>
                <a:ext uri="{FF2B5EF4-FFF2-40B4-BE49-F238E27FC236}">
                  <a16:creationId xmlns:a16="http://schemas.microsoft.com/office/drawing/2014/main" id="{0E1869EF-0ABA-B06A-50E7-438CC8F682C7}"/>
                </a:ext>
              </a:extLst>
            </p:cNvPr>
            <p:cNvSpPr/>
            <p:nvPr/>
          </p:nvSpPr>
          <p:spPr>
            <a:xfrm>
              <a:off x="3856990" y="627633"/>
              <a:ext cx="2291080" cy="2693670"/>
            </a:xfrm>
            <a:custGeom>
              <a:avLst/>
              <a:gdLst/>
              <a:ahLst/>
              <a:cxnLst/>
              <a:rect l="l" t="t" r="r" b="b"/>
              <a:pathLst>
                <a:path w="2291079" h="2693670">
                  <a:moveTo>
                    <a:pt x="0" y="0"/>
                  </a:moveTo>
                  <a:lnTo>
                    <a:pt x="2291080" y="0"/>
                  </a:lnTo>
                  <a:lnTo>
                    <a:pt x="2291080" y="2693416"/>
                  </a:lnTo>
                  <a:lnTo>
                    <a:pt x="0" y="2693416"/>
                  </a:lnTo>
                  <a:lnTo>
                    <a:pt x="0" y="0"/>
                  </a:lnTo>
                  <a:close/>
                </a:path>
              </a:pathLst>
            </a:custGeom>
            <a:ln w="12700">
              <a:solidFill>
                <a:srgbClr val="D1D1D1"/>
              </a:solidFill>
            </a:ln>
          </p:spPr>
          <p:txBody>
            <a:bodyPr wrap="square" lIns="0" tIns="0" rIns="0" bIns="0" rtlCol="0"/>
            <a:lstStyle/>
            <a:p>
              <a:endParaRPr/>
            </a:p>
          </p:txBody>
        </p:sp>
      </p:grpSp>
      <p:grpSp>
        <p:nvGrpSpPr>
          <p:cNvPr id="6" name="object 9">
            <a:extLst>
              <a:ext uri="{FF2B5EF4-FFF2-40B4-BE49-F238E27FC236}">
                <a16:creationId xmlns:a16="http://schemas.microsoft.com/office/drawing/2014/main" id="{365E9F22-DCD7-6F9E-9B1A-4AF564ADBE6D}"/>
              </a:ext>
            </a:extLst>
          </p:cNvPr>
          <p:cNvGrpSpPr/>
          <p:nvPr/>
        </p:nvGrpSpPr>
        <p:grpSpPr>
          <a:xfrm>
            <a:off x="6937248" y="621283"/>
            <a:ext cx="2275205" cy="2706370"/>
            <a:chOff x="6520688" y="621283"/>
            <a:chExt cx="2275205" cy="2706370"/>
          </a:xfrm>
        </p:grpSpPr>
        <p:pic>
          <p:nvPicPr>
            <p:cNvPr id="7" name="object 10">
              <a:extLst>
                <a:ext uri="{FF2B5EF4-FFF2-40B4-BE49-F238E27FC236}">
                  <a16:creationId xmlns:a16="http://schemas.microsoft.com/office/drawing/2014/main" id="{C71ED051-0087-3CFC-CB00-ACD802AC9C5C}"/>
                </a:ext>
              </a:extLst>
            </p:cNvPr>
            <p:cNvPicPr/>
            <p:nvPr/>
          </p:nvPicPr>
          <p:blipFill>
            <a:blip r:embed="rId3" cstate="print"/>
            <a:stretch>
              <a:fillRect/>
            </a:stretch>
          </p:blipFill>
          <p:spPr>
            <a:xfrm>
              <a:off x="6533388" y="633983"/>
              <a:ext cx="2249424" cy="2680716"/>
            </a:xfrm>
            <a:prstGeom prst="rect">
              <a:avLst/>
            </a:prstGeom>
          </p:spPr>
        </p:pic>
        <p:sp>
          <p:nvSpPr>
            <p:cNvPr id="8" name="object 11">
              <a:extLst>
                <a:ext uri="{FF2B5EF4-FFF2-40B4-BE49-F238E27FC236}">
                  <a16:creationId xmlns:a16="http://schemas.microsoft.com/office/drawing/2014/main" id="{D2475EA6-05BB-1675-8AF1-394F8F141D60}"/>
                </a:ext>
              </a:extLst>
            </p:cNvPr>
            <p:cNvSpPr/>
            <p:nvPr/>
          </p:nvSpPr>
          <p:spPr>
            <a:xfrm>
              <a:off x="6527038" y="627633"/>
              <a:ext cx="2262505" cy="2693670"/>
            </a:xfrm>
            <a:custGeom>
              <a:avLst/>
              <a:gdLst/>
              <a:ahLst/>
              <a:cxnLst/>
              <a:rect l="l" t="t" r="r" b="b"/>
              <a:pathLst>
                <a:path w="2262504" h="2693670">
                  <a:moveTo>
                    <a:pt x="0" y="0"/>
                  </a:moveTo>
                  <a:lnTo>
                    <a:pt x="2262124" y="0"/>
                  </a:lnTo>
                  <a:lnTo>
                    <a:pt x="2262124" y="2693416"/>
                  </a:lnTo>
                  <a:lnTo>
                    <a:pt x="0" y="2693416"/>
                  </a:lnTo>
                  <a:lnTo>
                    <a:pt x="0" y="0"/>
                  </a:lnTo>
                  <a:close/>
                </a:path>
              </a:pathLst>
            </a:custGeom>
            <a:ln w="12700">
              <a:solidFill>
                <a:srgbClr val="D1D1D1"/>
              </a:solidFill>
            </a:ln>
          </p:spPr>
          <p:txBody>
            <a:bodyPr wrap="square" lIns="0" tIns="0" rIns="0" bIns="0" rtlCol="0"/>
            <a:lstStyle/>
            <a:p>
              <a:endParaRPr/>
            </a:p>
          </p:txBody>
        </p:sp>
      </p:grpSp>
      <p:grpSp>
        <p:nvGrpSpPr>
          <p:cNvPr id="9" name="object 12">
            <a:extLst>
              <a:ext uri="{FF2B5EF4-FFF2-40B4-BE49-F238E27FC236}">
                <a16:creationId xmlns:a16="http://schemas.microsoft.com/office/drawing/2014/main" id="{EE612E7D-4E02-F5E4-42B1-7DE07F2C74EB}"/>
              </a:ext>
            </a:extLst>
          </p:cNvPr>
          <p:cNvGrpSpPr/>
          <p:nvPr/>
        </p:nvGrpSpPr>
        <p:grpSpPr>
          <a:xfrm>
            <a:off x="9557003" y="621283"/>
            <a:ext cx="2275205" cy="2706370"/>
            <a:chOff x="9140443" y="621283"/>
            <a:chExt cx="2275205" cy="2706370"/>
          </a:xfrm>
        </p:grpSpPr>
        <p:pic>
          <p:nvPicPr>
            <p:cNvPr id="10" name="object 13">
              <a:extLst>
                <a:ext uri="{FF2B5EF4-FFF2-40B4-BE49-F238E27FC236}">
                  <a16:creationId xmlns:a16="http://schemas.microsoft.com/office/drawing/2014/main" id="{8B2001B1-C818-BD94-E6F3-CDE177CB12EC}"/>
                </a:ext>
              </a:extLst>
            </p:cNvPr>
            <p:cNvPicPr/>
            <p:nvPr/>
          </p:nvPicPr>
          <p:blipFill>
            <a:blip r:embed="rId4" cstate="print"/>
            <a:stretch>
              <a:fillRect/>
            </a:stretch>
          </p:blipFill>
          <p:spPr>
            <a:xfrm>
              <a:off x="9153143" y="633983"/>
              <a:ext cx="2249424" cy="2680716"/>
            </a:xfrm>
            <a:prstGeom prst="rect">
              <a:avLst/>
            </a:prstGeom>
          </p:spPr>
        </p:pic>
        <p:sp>
          <p:nvSpPr>
            <p:cNvPr id="11" name="object 14">
              <a:extLst>
                <a:ext uri="{FF2B5EF4-FFF2-40B4-BE49-F238E27FC236}">
                  <a16:creationId xmlns:a16="http://schemas.microsoft.com/office/drawing/2014/main" id="{D40BC19F-458A-578C-7C04-CE24D7D3B2F8}"/>
                </a:ext>
              </a:extLst>
            </p:cNvPr>
            <p:cNvSpPr/>
            <p:nvPr/>
          </p:nvSpPr>
          <p:spPr>
            <a:xfrm>
              <a:off x="9146793" y="627633"/>
              <a:ext cx="2262505" cy="2693670"/>
            </a:xfrm>
            <a:custGeom>
              <a:avLst/>
              <a:gdLst/>
              <a:ahLst/>
              <a:cxnLst/>
              <a:rect l="l" t="t" r="r" b="b"/>
              <a:pathLst>
                <a:path w="2262504" h="2693670">
                  <a:moveTo>
                    <a:pt x="0" y="0"/>
                  </a:moveTo>
                  <a:lnTo>
                    <a:pt x="2262124" y="0"/>
                  </a:lnTo>
                  <a:lnTo>
                    <a:pt x="2262124" y="2693416"/>
                  </a:lnTo>
                  <a:lnTo>
                    <a:pt x="0" y="2693416"/>
                  </a:lnTo>
                  <a:lnTo>
                    <a:pt x="0" y="0"/>
                  </a:lnTo>
                  <a:close/>
                </a:path>
              </a:pathLst>
            </a:custGeom>
            <a:ln w="12700">
              <a:solidFill>
                <a:srgbClr val="D1D1D1"/>
              </a:solidFill>
            </a:ln>
          </p:spPr>
          <p:txBody>
            <a:bodyPr wrap="square" lIns="0" tIns="0" rIns="0" bIns="0" rtlCol="0"/>
            <a:lstStyle/>
            <a:p>
              <a:endParaRPr/>
            </a:p>
          </p:txBody>
        </p:sp>
      </p:grpSp>
      <p:grpSp>
        <p:nvGrpSpPr>
          <p:cNvPr id="12" name="object 15">
            <a:extLst>
              <a:ext uri="{FF2B5EF4-FFF2-40B4-BE49-F238E27FC236}">
                <a16:creationId xmlns:a16="http://schemas.microsoft.com/office/drawing/2014/main" id="{A1A44577-D0FF-756A-7B8E-DB1A577454D4}"/>
              </a:ext>
            </a:extLst>
          </p:cNvPr>
          <p:cNvGrpSpPr/>
          <p:nvPr/>
        </p:nvGrpSpPr>
        <p:grpSpPr>
          <a:xfrm>
            <a:off x="4280915" y="3614420"/>
            <a:ext cx="2275205" cy="2680335"/>
            <a:chOff x="3864355" y="3614420"/>
            <a:chExt cx="2275205" cy="2680335"/>
          </a:xfrm>
        </p:grpSpPr>
        <p:pic>
          <p:nvPicPr>
            <p:cNvPr id="14" name="object 16">
              <a:extLst>
                <a:ext uri="{FF2B5EF4-FFF2-40B4-BE49-F238E27FC236}">
                  <a16:creationId xmlns:a16="http://schemas.microsoft.com/office/drawing/2014/main" id="{2EE7C1BA-026E-DE84-3C32-79D77B6FD96A}"/>
                </a:ext>
              </a:extLst>
            </p:cNvPr>
            <p:cNvPicPr/>
            <p:nvPr/>
          </p:nvPicPr>
          <p:blipFill>
            <a:blip r:embed="rId5" cstate="print"/>
            <a:stretch>
              <a:fillRect/>
            </a:stretch>
          </p:blipFill>
          <p:spPr>
            <a:xfrm>
              <a:off x="3877055" y="3627120"/>
              <a:ext cx="2249424" cy="2654808"/>
            </a:xfrm>
            <a:prstGeom prst="rect">
              <a:avLst/>
            </a:prstGeom>
          </p:spPr>
        </p:pic>
        <p:sp>
          <p:nvSpPr>
            <p:cNvPr id="15" name="object 17">
              <a:extLst>
                <a:ext uri="{FF2B5EF4-FFF2-40B4-BE49-F238E27FC236}">
                  <a16:creationId xmlns:a16="http://schemas.microsoft.com/office/drawing/2014/main" id="{0702A196-6E48-8C2E-4886-D5E6AE40CA13}"/>
                </a:ext>
              </a:extLst>
            </p:cNvPr>
            <p:cNvSpPr/>
            <p:nvPr/>
          </p:nvSpPr>
          <p:spPr>
            <a:xfrm>
              <a:off x="3870705" y="3620770"/>
              <a:ext cx="2262505" cy="2667635"/>
            </a:xfrm>
            <a:custGeom>
              <a:avLst/>
              <a:gdLst/>
              <a:ahLst/>
              <a:cxnLst/>
              <a:rect l="l" t="t" r="r" b="b"/>
              <a:pathLst>
                <a:path w="2262504" h="2667635">
                  <a:moveTo>
                    <a:pt x="0" y="0"/>
                  </a:moveTo>
                  <a:lnTo>
                    <a:pt x="2262124" y="0"/>
                  </a:lnTo>
                  <a:lnTo>
                    <a:pt x="2262124" y="2667507"/>
                  </a:lnTo>
                  <a:lnTo>
                    <a:pt x="0" y="2667507"/>
                  </a:lnTo>
                  <a:lnTo>
                    <a:pt x="0" y="0"/>
                  </a:lnTo>
                  <a:close/>
                </a:path>
              </a:pathLst>
            </a:custGeom>
            <a:ln w="12700">
              <a:solidFill>
                <a:srgbClr val="D1D1D1"/>
              </a:solidFill>
            </a:ln>
          </p:spPr>
          <p:txBody>
            <a:bodyPr wrap="square" lIns="0" tIns="0" rIns="0" bIns="0" rtlCol="0"/>
            <a:lstStyle/>
            <a:p>
              <a:endParaRPr/>
            </a:p>
          </p:txBody>
        </p:sp>
      </p:grpSp>
      <p:grpSp>
        <p:nvGrpSpPr>
          <p:cNvPr id="16" name="object 18">
            <a:extLst>
              <a:ext uri="{FF2B5EF4-FFF2-40B4-BE49-F238E27FC236}">
                <a16:creationId xmlns:a16="http://schemas.microsoft.com/office/drawing/2014/main" id="{2EE39DFF-42FC-0A51-B4B6-7781A88F5865}"/>
              </a:ext>
            </a:extLst>
          </p:cNvPr>
          <p:cNvGrpSpPr/>
          <p:nvPr/>
        </p:nvGrpSpPr>
        <p:grpSpPr>
          <a:xfrm>
            <a:off x="6937248" y="3614420"/>
            <a:ext cx="2275205" cy="2671445"/>
            <a:chOff x="6520688" y="3614420"/>
            <a:chExt cx="2275205" cy="2671445"/>
          </a:xfrm>
        </p:grpSpPr>
        <p:pic>
          <p:nvPicPr>
            <p:cNvPr id="17" name="object 19">
              <a:extLst>
                <a:ext uri="{FF2B5EF4-FFF2-40B4-BE49-F238E27FC236}">
                  <a16:creationId xmlns:a16="http://schemas.microsoft.com/office/drawing/2014/main" id="{4B9C2CF5-0B34-8163-B143-FDB9DEB08854}"/>
                </a:ext>
              </a:extLst>
            </p:cNvPr>
            <p:cNvPicPr/>
            <p:nvPr/>
          </p:nvPicPr>
          <p:blipFill>
            <a:blip r:embed="rId6" cstate="print"/>
            <a:stretch>
              <a:fillRect/>
            </a:stretch>
          </p:blipFill>
          <p:spPr>
            <a:xfrm>
              <a:off x="6533388" y="3627120"/>
              <a:ext cx="2249424" cy="2645664"/>
            </a:xfrm>
            <a:prstGeom prst="rect">
              <a:avLst/>
            </a:prstGeom>
          </p:spPr>
        </p:pic>
        <p:sp>
          <p:nvSpPr>
            <p:cNvPr id="18" name="object 20">
              <a:extLst>
                <a:ext uri="{FF2B5EF4-FFF2-40B4-BE49-F238E27FC236}">
                  <a16:creationId xmlns:a16="http://schemas.microsoft.com/office/drawing/2014/main" id="{643056B3-883C-CD59-EEFB-63DD33DFF7BC}"/>
                </a:ext>
              </a:extLst>
            </p:cNvPr>
            <p:cNvSpPr/>
            <p:nvPr/>
          </p:nvSpPr>
          <p:spPr>
            <a:xfrm>
              <a:off x="6527038" y="3620770"/>
              <a:ext cx="2262505" cy="2658745"/>
            </a:xfrm>
            <a:custGeom>
              <a:avLst/>
              <a:gdLst/>
              <a:ahLst/>
              <a:cxnLst/>
              <a:rect l="l" t="t" r="r" b="b"/>
              <a:pathLst>
                <a:path w="2262504" h="2658745">
                  <a:moveTo>
                    <a:pt x="0" y="0"/>
                  </a:moveTo>
                  <a:lnTo>
                    <a:pt x="2262124" y="0"/>
                  </a:lnTo>
                  <a:lnTo>
                    <a:pt x="2262124" y="2658363"/>
                  </a:lnTo>
                  <a:lnTo>
                    <a:pt x="0" y="2658363"/>
                  </a:lnTo>
                  <a:lnTo>
                    <a:pt x="0" y="0"/>
                  </a:lnTo>
                  <a:close/>
                </a:path>
              </a:pathLst>
            </a:custGeom>
            <a:ln w="12700">
              <a:solidFill>
                <a:srgbClr val="D1D1D1"/>
              </a:solidFill>
            </a:ln>
          </p:spPr>
          <p:txBody>
            <a:bodyPr wrap="square" lIns="0" tIns="0" rIns="0" bIns="0" rtlCol="0"/>
            <a:lstStyle/>
            <a:p>
              <a:endParaRPr/>
            </a:p>
          </p:txBody>
        </p:sp>
      </p:grpSp>
      <p:grpSp>
        <p:nvGrpSpPr>
          <p:cNvPr id="19" name="object 21">
            <a:extLst>
              <a:ext uri="{FF2B5EF4-FFF2-40B4-BE49-F238E27FC236}">
                <a16:creationId xmlns:a16="http://schemas.microsoft.com/office/drawing/2014/main" id="{7385AAF7-989F-1143-B513-00C1FDFB4838}"/>
              </a:ext>
            </a:extLst>
          </p:cNvPr>
          <p:cNvGrpSpPr/>
          <p:nvPr/>
        </p:nvGrpSpPr>
        <p:grpSpPr>
          <a:xfrm>
            <a:off x="9557003" y="3614420"/>
            <a:ext cx="2275205" cy="2671445"/>
            <a:chOff x="9140443" y="3614420"/>
            <a:chExt cx="2275205" cy="2671445"/>
          </a:xfrm>
        </p:grpSpPr>
        <p:pic>
          <p:nvPicPr>
            <p:cNvPr id="20" name="object 22">
              <a:extLst>
                <a:ext uri="{FF2B5EF4-FFF2-40B4-BE49-F238E27FC236}">
                  <a16:creationId xmlns:a16="http://schemas.microsoft.com/office/drawing/2014/main" id="{34D3F1FE-82FD-9A2A-1A74-94A978E1FAC5}"/>
                </a:ext>
              </a:extLst>
            </p:cNvPr>
            <p:cNvPicPr/>
            <p:nvPr/>
          </p:nvPicPr>
          <p:blipFill>
            <a:blip r:embed="rId7" cstate="print"/>
            <a:stretch>
              <a:fillRect/>
            </a:stretch>
          </p:blipFill>
          <p:spPr>
            <a:xfrm>
              <a:off x="9153143" y="3627120"/>
              <a:ext cx="2249424" cy="2645664"/>
            </a:xfrm>
            <a:prstGeom prst="rect">
              <a:avLst/>
            </a:prstGeom>
          </p:spPr>
        </p:pic>
        <p:sp>
          <p:nvSpPr>
            <p:cNvPr id="21" name="object 23">
              <a:extLst>
                <a:ext uri="{FF2B5EF4-FFF2-40B4-BE49-F238E27FC236}">
                  <a16:creationId xmlns:a16="http://schemas.microsoft.com/office/drawing/2014/main" id="{1789C45A-1704-045A-BC71-BE52CCD336A0}"/>
                </a:ext>
              </a:extLst>
            </p:cNvPr>
            <p:cNvSpPr/>
            <p:nvPr/>
          </p:nvSpPr>
          <p:spPr>
            <a:xfrm>
              <a:off x="9146793" y="3620770"/>
              <a:ext cx="2262505" cy="2658745"/>
            </a:xfrm>
            <a:custGeom>
              <a:avLst/>
              <a:gdLst/>
              <a:ahLst/>
              <a:cxnLst/>
              <a:rect l="l" t="t" r="r" b="b"/>
              <a:pathLst>
                <a:path w="2262504" h="2658745">
                  <a:moveTo>
                    <a:pt x="0" y="0"/>
                  </a:moveTo>
                  <a:lnTo>
                    <a:pt x="2262124" y="0"/>
                  </a:lnTo>
                  <a:lnTo>
                    <a:pt x="2262124" y="2658363"/>
                  </a:lnTo>
                  <a:lnTo>
                    <a:pt x="0" y="2658363"/>
                  </a:lnTo>
                  <a:lnTo>
                    <a:pt x="0" y="0"/>
                  </a:lnTo>
                  <a:close/>
                </a:path>
              </a:pathLst>
            </a:custGeom>
            <a:ln w="12700">
              <a:solidFill>
                <a:srgbClr val="D1D1D1"/>
              </a:solidFill>
            </a:ln>
          </p:spPr>
          <p:txBody>
            <a:bodyPr wrap="square" lIns="0" tIns="0" rIns="0" bIns="0" rtlCol="0"/>
            <a:lstStyle/>
            <a:p>
              <a:endParaRPr/>
            </a:p>
          </p:txBody>
        </p:sp>
      </p:grpSp>
      <p:sp>
        <p:nvSpPr>
          <p:cNvPr id="22" name="object 14">
            <a:extLst>
              <a:ext uri="{FF2B5EF4-FFF2-40B4-BE49-F238E27FC236}">
                <a16:creationId xmlns:a16="http://schemas.microsoft.com/office/drawing/2014/main" id="{038F8BE1-DD30-3F14-1D58-C0759CAF1E13}"/>
              </a:ext>
            </a:extLst>
          </p:cNvPr>
          <p:cNvSpPr txBox="1"/>
          <p:nvPr/>
        </p:nvSpPr>
        <p:spPr>
          <a:xfrm>
            <a:off x="750823" y="1474893"/>
            <a:ext cx="7173977" cy="2118272"/>
          </a:xfrm>
          <a:prstGeom prst="rect">
            <a:avLst/>
          </a:prstGeom>
        </p:spPr>
        <p:txBody>
          <a:bodyPr vert="horz" wrap="square" lIns="0" tIns="12700" rIns="0" bIns="0" rtlCol="0">
            <a:spAutoFit/>
          </a:bodyPr>
          <a:lstStyle/>
          <a:p>
            <a:pPr marL="12700" marR="367665">
              <a:lnSpc>
                <a:spcPct val="111100"/>
              </a:lnSpc>
              <a:spcBef>
                <a:spcPts val="100"/>
              </a:spcBef>
            </a:pPr>
            <a:r>
              <a:rPr lang="en-US" sz="2000" dirty="0">
                <a:solidFill>
                  <a:srgbClr val="716A66"/>
                </a:solidFill>
                <a:latin typeface="DIN 2014 Light"/>
                <a:cs typeface="DIN 2014 Light"/>
              </a:rPr>
              <a:t>Brochures with MTR Codes </a:t>
            </a:r>
          </a:p>
          <a:p>
            <a:pPr marL="12700" marR="367665">
              <a:lnSpc>
                <a:spcPct val="111100"/>
              </a:lnSpc>
              <a:spcBef>
                <a:spcPts val="100"/>
              </a:spcBef>
            </a:pPr>
            <a:r>
              <a:rPr lang="en-US" sz="2000" dirty="0">
                <a:solidFill>
                  <a:srgbClr val="716A66"/>
                </a:solidFill>
                <a:latin typeface="DIN 2014 Light"/>
                <a:cs typeface="DIN 2014 Light"/>
              </a:rPr>
              <a:t>Contract Support Info </a:t>
            </a:r>
          </a:p>
          <a:p>
            <a:pPr marL="12700" marR="367665">
              <a:lnSpc>
                <a:spcPct val="111100"/>
              </a:lnSpc>
              <a:spcBef>
                <a:spcPts val="100"/>
              </a:spcBef>
            </a:pPr>
            <a:r>
              <a:rPr lang="en-US" sz="2000" dirty="0">
                <a:solidFill>
                  <a:srgbClr val="716A66"/>
                </a:solidFill>
                <a:latin typeface="DIN 2014 Light"/>
                <a:cs typeface="DIN 2014 Light"/>
              </a:rPr>
              <a:t>Price Lists for MTR Series</a:t>
            </a:r>
          </a:p>
          <a:p>
            <a:pPr marL="12700" marR="367665">
              <a:lnSpc>
                <a:spcPct val="111100"/>
              </a:lnSpc>
              <a:spcBef>
                <a:spcPts val="100"/>
              </a:spcBef>
            </a:pPr>
            <a:r>
              <a:rPr lang="en-US" sz="2000" dirty="0">
                <a:solidFill>
                  <a:srgbClr val="716A66"/>
                </a:solidFill>
                <a:latin typeface="DIN 2014 Light"/>
                <a:cs typeface="DIN 2014 Light"/>
              </a:rPr>
              <a:t>Technical Support Documents </a:t>
            </a:r>
          </a:p>
          <a:p>
            <a:pPr marL="12700" marR="367665">
              <a:lnSpc>
                <a:spcPct val="111100"/>
              </a:lnSpc>
              <a:spcBef>
                <a:spcPts val="100"/>
              </a:spcBef>
            </a:pPr>
            <a:r>
              <a:rPr lang="en-US" sz="2000" dirty="0">
                <a:solidFill>
                  <a:srgbClr val="716A66"/>
                </a:solidFill>
                <a:latin typeface="DIN 2014 Light"/>
                <a:cs typeface="DIN 2014 Light"/>
              </a:rPr>
              <a:t>VA Designers List</a:t>
            </a:r>
          </a:p>
          <a:p>
            <a:pPr marL="12700" marR="367665">
              <a:lnSpc>
                <a:spcPct val="111100"/>
              </a:lnSpc>
              <a:spcBef>
                <a:spcPts val="100"/>
              </a:spcBef>
            </a:pPr>
            <a:endParaRPr lang="en-US" sz="2000" dirty="0">
              <a:solidFill>
                <a:srgbClr val="716A66"/>
              </a:solidFill>
              <a:latin typeface="DIN 2014 Light"/>
              <a:cs typeface="DIN 2014 Light"/>
            </a:endParaRPr>
          </a:p>
        </p:txBody>
      </p:sp>
    </p:spTree>
    <p:extLst>
      <p:ext uri="{BB962C8B-B14F-4D97-AF65-F5344CB8AC3E}">
        <p14:creationId xmlns:p14="http://schemas.microsoft.com/office/powerpoint/2010/main" val="4205300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p:nvPr/>
        </p:nvSpPr>
        <p:spPr>
          <a:xfrm>
            <a:off x="8093456" y="4696686"/>
            <a:ext cx="3347722" cy="1489831"/>
          </a:xfrm>
          <a:prstGeom prst="rect">
            <a:avLst/>
          </a:prstGeom>
        </p:spPr>
        <p:txBody>
          <a:bodyPr vert="horz" wrap="square" lIns="0" tIns="12700" rIns="0" bIns="0" rtlCol="0">
            <a:spAutoFit/>
          </a:bodyPr>
          <a:lstStyle/>
          <a:p>
            <a:pPr marL="12700" marR="5080">
              <a:lnSpc>
                <a:spcPct val="106500"/>
              </a:lnSpc>
              <a:spcBef>
                <a:spcPts val="100"/>
              </a:spcBef>
            </a:pPr>
            <a:r>
              <a:rPr lang="en-US" sz="1800" b="1" dirty="0">
                <a:solidFill>
                  <a:srgbClr val="716A66"/>
                </a:solidFill>
                <a:latin typeface="DIN 2014 Demi"/>
                <a:cs typeface="DIN 2014 Demi"/>
              </a:rPr>
              <a:t>Nearly 80% of Federal Health furniture purchases occur through contracted suppliers or GSA Schedules, </a:t>
            </a:r>
            <a:r>
              <a:rPr sz="1800" b="1" dirty="0">
                <a:solidFill>
                  <a:srgbClr val="716A66"/>
                </a:solidFill>
                <a:latin typeface="DIN 2014 Demi"/>
                <a:cs typeface="DIN 2014 Demi"/>
              </a:rPr>
              <a:t>rather</a:t>
            </a:r>
            <a:r>
              <a:rPr sz="1800" b="1" spc="-55" dirty="0">
                <a:solidFill>
                  <a:srgbClr val="716A66"/>
                </a:solidFill>
                <a:latin typeface="DIN 2014 Demi"/>
                <a:cs typeface="DIN 2014 Demi"/>
              </a:rPr>
              <a:t> </a:t>
            </a:r>
            <a:r>
              <a:rPr sz="1800" b="1" dirty="0">
                <a:solidFill>
                  <a:srgbClr val="716A66"/>
                </a:solidFill>
                <a:latin typeface="DIN 2014 Demi"/>
                <a:cs typeface="DIN 2014 Demi"/>
              </a:rPr>
              <a:t>than</a:t>
            </a:r>
            <a:r>
              <a:rPr sz="1800" b="1" spc="-55" dirty="0">
                <a:solidFill>
                  <a:srgbClr val="716A66"/>
                </a:solidFill>
                <a:latin typeface="DIN 2014 Demi"/>
                <a:cs typeface="DIN 2014 Demi"/>
              </a:rPr>
              <a:t> </a:t>
            </a:r>
            <a:r>
              <a:rPr lang="en-US" sz="1800" b="1" spc="-55" dirty="0">
                <a:solidFill>
                  <a:srgbClr val="716A66"/>
                </a:solidFill>
                <a:latin typeface="DIN 2014 Demi"/>
                <a:cs typeface="DIN 2014 Demi"/>
              </a:rPr>
              <a:t>buying </a:t>
            </a:r>
            <a:r>
              <a:rPr sz="1800" b="1" spc="-10" dirty="0">
                <a:solidFill>
                  <a:srgbClr val="716A66"/>
                </a:solidFill>
                <a:latin typeface="DIN 2014 Demi"/>
                <a:cs typeface="DIN 2014 Demi"/>
              </a:rPr>
              <a:t>direct</a:t>
            </a:r>
            <a:r>
              <a:rPr lang="en-US" sz="1800" b="1" spc="-10" dirty="0">
                <a:solidFill>
                  <a:srgbClr val="716A66"/>
                </a:solidFill>
                <a:latin typeface="DIN 2014 Demi"/>
                <a:cs typeface="DIN 2014 Demi"/>
              </a:rPr>
              <a:t>ly</a:t>
            </a:r>
            <a:r>
              <a:rPr sz="1800" b="1" spc="-10" dirty="0">
                <a:solidFill>
                  <a:srgbClr val="716A66"/>
                </a:solidFill>
                <a:latin typeface="DIN 2014 Demi"/>
                <a:cs typeface="DIN 2014 Demi"/>
              </a:rPr>
              <a:t> </a:t>
            </a:r>
            <a:r>
              <a:rPr sz="1800" b="1" dirty="0">
                <a:solidFill>
                  <a:srgbClr val="716A66"/>
                </a:solidFill>
                <a:latin typeface="DIN 2014 Demi"/>
                <a:cs typeface="DIN 2014 Demi"/>
              </a:rPr>
              <a:t>from</a:t>
            </a:r>
            <a:r>
              <a:rPr sz="1800" b="1" spc="-35" dirty="0">
                <a:solidFill>
                  <a:srgbClr val="716A66"/>
                </a:solidFill>
                <a:latin typeface="DIN 2014 Demi"/>
                <a:cs typeface="DIN 2014 Demi"/>
              </a:rPr>
              <a:t> </a:t>
            </a:r>
            <a:r>
              <a:rPr sz="1800" b="1" spc="-10" dirty="0">
                <a:solidFill>
                  <a:srgbClr val="716A66"/>
                </a:solidFill>
                <a:latin typeface="DIN 2014 Demi"/>
                <a:cs typeface="DIN 2014 Demi"/>
              </a:rPr>
              <a:t>manufacturers.</a:t>
            </a:r>
            <a:endParaRPr sz="1800" dirty="0">
              <a:latin typeface="DIN 2014 Demi"/>
              <a:cs typeface="DIN 2014 Demi"/>
            </a:endParaRPr>
          </a:p>
        </p:txBody>
      </p:sp>
      <p:sp>
        <p:nvSpPr>
          <p:cNvPr id="4" name="object 4"/>
          <p:cNvSpPr txBox="1"/>
          <p:nvPr/>
        </p:nvSpPr>
        <p:spPr>
          <a:xfrm>
            <a:off x="6019800" y="4396171"/>
            <a:ext cx="1831975" cy="1532255"/>
          </a:xfrm>
          <a:prstGeom prst="rect">
            <a:avLst/>
          </a:prstGeom>
        </p:spPr>
        <p:txBody>
          <a:bodyPr vert="horz" wrap="square" lIns="0" tIns="17145" rIns="0" bIns="0" rtlCol="0">
            <a:spAutoFit/>
          </a:bodyPr>
          <a:lstStyle/>
          <a:p>
            <a:pPr marL="38100">
              <a:lnSpc>
                <a:spcPct val="100000"/>
              </a:lnSpc>
              <a:spcBef>
                <a:spcPts val="135"/>
              </a:spcBef>
            </a:pPr>
            <a:r>
              <a:rPr sz="9850" spc="-25" dirty="0">
                <a:solidFill>
                  <a:srgbClr val="C7AD8E"/>
                </a:solidFill>
                <a:latin typeface="DIN 2014 Light"/>
                <a:cs typeface="DIN 2014 Light"/>
              </a:rPr>
              <a:t>80</a:t>
            </a:r>
            <a:r>
              <a:rPr sz="8625" spc="-37" baseline="31884" dirty="0">
                <a:solidFill>
                  <a:srgbClr val="C7AD8E"/>
                </a:solidFill>
                <a:latin typeface="DIN 2014 Light"/>
                <a:cs typeface="DIN 2014 Light"/>
              </a:rPr>
              <a:t>%</a:t>
            </a:r>
            <a:endParaRPr sz="8625" baseline="31884">
              <a:latin typeface="DIN 2014 Light"/>
              <a:cs typeface="DIN 2014 Light"/>
            </a:endParaRPr>
          </a:p>
        </p:txBody>
      </p:sp>
      <p:grpSp>
        <p:nvGrpSpPr>
          <p:cNvPr id="5" name="object 5"/>
          <p:cNvGrpSpPr/>
          <p:nvPr/>
        </p:nvGrpSpPr>
        <p:grpSpPr>
          <a:xfrm>
            <a:off x="7118604" y="813819"/>
            <a:ext cx="3496310" cy="3496310"/>
            <a:chOff x="7118604" y="813819"/>
            <a:chExt cx="3496310" cy="3496310"/>
          </a:xfrm>
        </p:grpSpPr>
        <p:sp>
          <p:nvSpPr>
            <p:cNvPr id="6" name="object 6"/>
            <p:cNvSpPr/>
            <p:nvPr/>
          </p:nvSpPr>
          <p:spPr>
            <a:xfrm>
              <a:off x="7118604" y="813819"/>
              <a:ext cx="3496310" cy="3496310"/>
            </a:xfrm>
            <a:custGeom>
              <a:avLst/>
              <a:gdLst/>
              <a:ahLst/>
              <a:cxnLst/>
              <a:rect l="l" t="t" r="r" b="b"/>
              <a:pathLst>
                <a:path w="3496309" h="3496310">
                  <a:moveTo>
                    <a:pt x="1748066" y="0"/>
                  </a:moveTo>
                  <a:lnTo>
                    <a:pt x="1699949" y="649"/>
                  </a:lnTo>
                  <a:lnTo>
                    <a:pt x="1652154" y="2586"/>
                  </a:lnTo>
                  <a:lnTo>
                    <a:pt x="1604697" y="5794"/>
                  </a:lnTo>
                  <a:lnTo>
                    <a:pt x="1557595" y="10257"/>
                  </a:lnTo>
                  <a:lnTo>
                    <a:pt x="1510864" y="15957"/>
                  </a:lnTo>
                  <a:lnTo>
                    <a:pt x="1464521" y="22879"/>
                  </a:lnTo>
                  <a:lnTo>
                    <a:pt x="1418582" y="31005"/>
                  </a:lnTo>
                  <a:lnTo>
                    <a:pt x="1373065" y="40318"/>
                  </a:lnTo>
                  <a:lnTo>
                    <a:pt x="1327986" y="50803"/>
                  </a:lnTo>
                  <a:lnTo>
                    <a:pt x="1283361" y="62442"/>
                  </a:lnTo>
                  <a:lnTo>
                    <a:pt x="1239208" y="75219"/>
                  </a:lnTo>
                  <a:lnTo>
                    <a:pt x="1195542" y="89117"/>
                  </a:lnTo>
                  <a:lnTo>
                    <a:pt x="1152381" y="104120"/>
                  </a:lnTo>
                  <a:lnTo>
                    <a:pt x="1109742" y="120210"/>
                  </a:lnTo>
                  <a:lnTo>
                    <a:pt x="1067640" y="137371"/>
                  </a:lnTo>
                  <a:lnTo>
                    <a:pt x="1026093" y="155587"/>
                  </a:lnTo>
                  <a:lnTo>
                    <a:pt x="985117" y="174841"/>
                  </a:lnTo>
                  <a:lnTo>
                    <a:pt x="944729" y="195116"/>
                  </a:lnTo>
                  <a:lnTo>
                    <a:pt x="904946" y="216395"/>
                  </a:lnTo>
                  <a:lnTo>
                    <a:pt x="865784" y="238662"/>
                  </a:lnTo>
                  <a:lnTo>
                    <a:pt x="827260" y="261900"/>
                  </a:lnTo>
                  <a:lnTo>
                    <a:pt x="789390" y="286093"/>
                  </a:lnTo>
                  <a:lnTo>
                    <a:pt x="752192" y="311224"/>
                  </a:lnTo>
                  <a:lnTo>
                    <a:pt x="715681" y="337275"/>
                  </a:lnTo>
                  <a:lnTo>
                    <a:pt x="679875" y="364232"/>
                  </a:lnTo>
                  <a:lnTo>
                    <a:pt x="644790" y="392076"/>
                  </a:lnTo>
                  <a:lnTo>
                    <a:pt x="610444" y="420791"/>
                  </a:lnTo>
                  <a:lnTo>
                    <a:pt x="576851" y="450360"/>
                  </a:lnTo>
                  <a:lnTo>
                    <a:pt x="544030" y="480768"/>
                  </a:lnTo>
                  <a:lnTo>
                    <a:pt x="511997" y="511997"/>
                  </a:lnTo>
                  <a:lnTo>
                    <a:pt x="480768" y="544030"/>
                  </a:lnTo>
                  <a:lnTo>
                    <a:pt x="450360" y="576851"/>
                  </a:lnTo>
                  <a:lnTo>
                    <a:pt x="420791" y="610444"/>
                  </a:lnTo>
                  <a:lnTo>
                    <a:pt x="392076" y="644790"/>
                  </a:lnTo>
                  <a:lnTo>
                    <a:pt x="364232" y="679875"/>
                  </a:lnTo>
                  <a:lnTo>
                    <a:pt x="337275" y="715681"/>
                  </a:lnTo>
                  <a:lnTo>
                    <a:pt x="311224" y="752192"/>
                  </a:lnTo>
                  <a:lnTo>
                    <a:pt x="286093" y="789390"/>
                  </a:lnTo>
                  <a:lnTo>
                    <a:pt x="261900" y="827260"/>
                  </a:lnTo>
                  <a:lnTo>
                    <a:pt x="238662" y="865784"/>
                  </a:lnTo>
                  <a:lnTo>
                    <a:pt x="216395" y="904946"/>
                  </a:lnTo>
                  <a:lnTo>
                    <a:pt x="195116" y="944729"/>
                  </a:lnTo>
                  <a:lnTo>
                    <a:pt x="174841" y="985117"/>
                  </a:lnTo>
                  <a:lnTo>
                    <a:pt x="155587" y="1026093"/>
                  </a:lnTo>
                  <a:lnTo>
                    <a:pt x="137371" y="1067640"/>
                  </a:lnTo>
                  <a:lnTo>
                    <a:pt x="120210" y="1109742"/>
                  </a:lnTo>
                  <a:lnTo>
                    <a:pt x="104120" y="1152381"/>
                  </a:lnTo>
                  <a:lnTo>
                    <a:pt x="89117" y="1195542"/>
                  </a:lnTo>
                  <a:lnTo>
                    <a:pt x="75219" y="1239208"/>
                  </a:lnTo>
                  <a:lnTo>
                    <a:pt x="62442" y="1283361"/>
                  </a:lnTo>
                  <a:lnTo>
                    <a:pt x="50803" y="1327986"/>
                  </a:lnTo>
                  <a:lnTo>
                    <a:pt x="40318" y="1373065"/>
                  </a:lnTo>
                  <a:lnTo>
                    <a:pt x="31005" y="1418582"/>
                  </a:lnTo>
                  <a:lnTo>
                    <a:pt x="22879" y="1464521"/>
                  </a:lnTo>
                  <a:lnTo>
                    <a:pt x="15957" y="1510864"/>
                  </a:lnTo>
                  <a:lnTo>
                    <a:pt x="10257" y="1557595"/>
                  </a:lnTo>
                  <a:lnTo>
                    <a:pt x="5794" y="1604697"/>
                  </a:lnTo>
                  <a:lnTo>
                    <a:pt x="2586" y="1652154"/>
                  </a:lnTo>
                  <a:lnTo>
                    <a:pt x="649" y="1699949"/>
                  </a:lnTo>
                  <a:lnTo>
                    <a:pt x="0" y="1748066"/>
                  </a:lnTo>
                  <a:lnTo>
                    <a:pt x="649" y="1796182"/>
                  </a:lnTo>
                  <a:lnTo>
                    <a:pt x="2586" y="1843977"/>
                  </a:lnTo>
                  <a:lnTo>
                    <a:pt x="5794" y="1891434"/>
                  </a:lnTo>
                  <a:lnTo>
                    <a:pt x="10257" y="1938536"/>
                  </a:lnTo>
                  <a:lnTo>
                    <a:pt x="15957" y="1985267"/>
                  </a:lnTo>
                  <a:lnTo>
                    <a:pt x="22879" y="2031611"/>
                  </a:lnTo>
                  <a:lnTo>
                    <a:pt x="31005" y="2077549"/>
                  </a:lnTo>
                  <a:lnTo>
                    <a:pt x="40318" y="2123066"/>
                  </a:lnTo>
                  <a:lnTo>
                    <a:pt x="50803" y="2168146"/>
                  </a:lnTo>
                  <a:lnTo>
                    <a:pt x="62442" y="2212770"/>
                  </a:lnTo>
                  <a:lnTo>
                    <a:pt x="75219" y="2256924"/>
                  </a:lnTo>
                  <a:lnTo>
                    <a:pt x="89117" y="2300589"/>
                  </a:lnTo>
                  <a:lnTo>
                    <a:pt x="104120" y="2343750"/>
                  </a:lnTo>
                  <a:lnTo>
                    <a:pt x="120210" y="2386389"/>
                  </a:lnTo>
                  <a:lnTo>
                    <a:pt x="137371" y="2428491"/>
                  </a:lnTo>
                  <a:lnTo>
                    <a:pt x="155587" y="2470038"/>
                  </a:lnTo>
                  <a:lnTo>
                    <a:pt x="174841" y="2511014"/>
                  </a:lnTo>
                  <a:lnTo>
                    <a:pt x="195116" y="2551402"/>
                  </a:lnTo>
                  <a:lnTo>
                    <a:pt x="216395" y="2591185"/>
                  </a:lnTo>
                  <a:lnTo>
                    <a:pt x="238662" y="2630347"/>
                  </a:lnTo>
                  <a:lnTo>
                    <a:pt x="261900" y="2668871"/>
                  </a:lnTo>
                  <a:lnTo>
                    <a:pt x="286093" y="2706741"/>
                  </a:lnTo>
                  <a:lnTo>
                    <a:pt x="311224" y="2743940"/>
                  </a:lnTo>
                  <a:lnTo>
                    <a:pt x="337275" y="2780450"/>
                  </a:lnTo>
                  <a:lnTo>
                    <a:pt x="364232" y="2816256"/>
                  </a:lnTo>
                  <a:lnTo>
                    <a:pt x="392076" y="2851341"/>
                  </a:lnTo>
                  <a:lnTo>
                    <a:pt x="420791" y="2885688"/>
                  </a:lnTo>
                  <a:lnTo>
                    <a:pt x="450360" y="2919280"/>
                  </a:lnTo>
                  <a:lnTo>
                    <a:pt x="480768" y="2952101"/>
                  </a:lnTo>
                  <a:lnTo>
                    <a:pt x="511997" y="2984134"/>
                  </a:lnTo>
                  <a:lnTo>
                    <a:pt x="544030" y="3015363"/>
                  </a:lnTo>
                  <a:lnTo>
                    <a:pt x="576851" y="3045771"/>
                  </a:lnTo>
                  <a:lnTo>
                    <a:pt x="610444" y="3075340"/>
                  </a:lnTo>
                  <a:lnTo>
                    <a:pt x="644790" y="3104056"/>
                  </a:lnTo>
                  <a:lnTo>
                    <a:pt x="679875" y="3131900"/>
                  </a:lnTo>
                  <a:lnTo>
                    <a:pt x="715681" y="3158856"/>
                  </a:lnTo>
                  <a:lnTo>
                    <a:pt x="752192" y="3184908"/>
                  </a:lnTo>
                  <a:lnTo>
                    <a:pt x="789390" y="3210038"/>
                  </a:lnTo>
                  <a:lnTo>
                    <a:pt x="827260" y="3234231"/>
                  </a:lnTo>
                  <a:lnTo>
                    <a:pt x="865784" y="3257469"/>
                  </a:lnTo>
                  <a:lnTo>
                    <a:pt x="904946" y="3279736"/>
                  </a:lnTo>
                  <a:lnTo>
                    <a:pt x="944729" y="3301015"/>
                  </a:lnTo>
                  <a:lnTo>
                    <a:pt x="985117" y="3321290"/>
                  </a:lnTo>
                  <a:lnTo>
                    <a:pt x="1026093" y="3340544"/>
                  </a:lnTo>
                  <a:lnTo>
                    <a:pt x="1067640" y="3358760"/>
                  </a:lnTo>
                  <a:lnTo>
                    <a:pt x="1109742" y="3375921"/>
                  </a:lnTo>
                  <a:lnTo>
                    <a:pt x="1152381" y="3392011"/>
                  </a:lnTo>
                  <a:lnTo>
                    <a:pt x="1195542" y="3407014"/>
                  </a:lnTo>
                  <a:lnTo>
                    <a:pt x="1239208" y="3420912"/>
                  </a:lnTo>
                  <a:lnTo>
                    <a:pt x="1283361" y="3433689"/>
                  </a:lnTo>
                  <a:lnTo>
                    <a:pt x="1327986" y="3445328"/>
                  </a:lnTo>
                  <a:lnTo>
                    <a:pt x="1373065" y="3455813"/>
                  </a:lnTo>
                  <a:lnTo>
                    <a:pt x="1418582" y="3465127"/>
                  </a:lnTo>
                  <a:lnTo>
                    <a:pt x="1464521" y="3473252"/>
                  </a:lnTo>
                  <a:lnTo>
                    <a:pt x="1510864" y="3480174"/>
                  </a:lnTo>
                  <a:lnTo>
                    <a:pt x="1557595" y="3485874"/>
                  </a:lnTo>
                  <a:lnTo>
                    <a:pt x="1604697" y="3490337"/>
                  </a:lnTo>
                  <a:lnTo>
                    <a:pt x="1652154" y="3493545"/>
                  </a:lnTo>
                  <a:lnTo>
                    <a:pt x="1699949" y="3495482"/>
                  </a:lnTo>
                  <a:lnTo>
                    <a:pt x="1748066" y="3496132"/>
                  </a:lnTo>
                  <a:lnTo>
                    <a:pt x="1796182" y="3495482"/>
                  </a:lnTo>
                  <a:lnTo>
                    <a:pt x="1843977" y="3493545"/>
                  </a:lnTo>
                  <a:lnTo>
                    <a:pt x="1891434" y="3490337"/>
                  </a:lnTo>
                  <a:lnTo>
                    <a:pt x="1938536" y="3485874"/>
                  </a:lnTo>
                  <a:lnTo>
                    <a:pt x="1985267" y="3480174"/>
                  </a:lnTo>
                  <a:lnTo>
                    <a:pt x="2031611" y="3473252"/>
                  </a:lnTo>
                  <a:lnTo>
                    <a:pt x="2077549" y="3465127"/>
                  </a:lnTo>
                  <a:lnTo>
                    <a:pt x="2123066" y="3455813"/>
                  </a:lnTo>
                  <a:lnTo>
                    <a:pt x="2168146" y="3445328"/>
                  </a:lnTo>
                  <a:lnTo>
                    <a:pt x="2212770" y="3433689"/>
                  </a:lnTo>
                  <a:lnTo>
                    <a:pt x="2256924" y="3420912"/>
                  </a:lnTo>
                  <a:lnTo>
                    <a:pt x="2300589" y="3407014"/>
                  </a:lnTo>
                  <a:lnTo>
                    <a:pt x="2343750" y="3392011"/>
                  </a:lnTo>
                  <a:lnTo>
                    <a:pt x="2386389" y="3375921"/>
                  </a:lnTo>
                  <a:lnTo>
                    <a:pt x="2428491" y="3358760"/>
                  </a:lnTo>
                  <a:lnTo>
                    <a:pt x="2470038" y="3340544"/>
                  </a:lnTo>
                  <a:lnTo>
                    <a:pt x="2511014" y="3321290"/>
                  </a:lnTo>
                  <a:lnTo>
                    <a:pt x="2551402" y="3301015"/>
                  </a:lnTo>
                  <a:lnTo>
                    <a:pt x="2591185" y="3279736"/>
                  </a:lnTo>
                  <a:lnTo>
                    <a:pt x="2630347" y="3257469"/>
                  </a:lnTo>
                  <a:lnTo>
                    <a:pt x="2668871" y="3234231"/>
                  </a:lnTo>
                  <a:lnTo>
                    <a:pt x="2706741" y="3210038"/>
                  </a:lnTo>
                  <a:lnTo>
                    <a:pt x="2743940" y="3184908"/>
                  </a:lnTo>
                  <a:lnTo>
                    <a:pt x="2780450" y="3158856"/>
                  </a:lnTo>
                  <a:lnTo>
                    <a:pt x="2816256" y="3131900"/>
                  </a:lnTo>
                  <a:lnTo>
                    <a:pt x="2851341" y="3104056"/>
                  </a:lnTo>
                  <a:lnTo>
                    <a:pt x="2885688" y="3075340"/>
                  </a:lnTo>
                  <a:lnTo>
                    <a:pt x="2919280" y="3045771"/>
                  </a:lnTo>
                  <a:lnTo>
                    <a:pt x="2952101" y="3015363"/>
                  </a:lnTo>
                  <a:lnTo>
                    <a:pt x="2984134" y="2984134"/>
                  </a:lnTo>
                  <a:lnTo>
                    <a:pt x="3015363" y="2952101"/>
                  </a:lnTo>
                  <a:lnTo>
                    <a:pt x="3045771" y="2919280"/>
                  </a:lnTo>
                  <a:lnTo>
                    <a:pt x="3075340" y="2885688"/>
                  </a:lnTo>
                  <a:lnTo>
                    <a:pt x="3104056" y="2851341"/>
                  </a:lnTo>
                  <a:lnTo>
                    <a:pt x="3131900" y="2816256"/>
                  </a:lnTo>
                  <a:lnTo>
                    <a:pt x="3158856" y="2780450"/>
                  </a:lnTo>
                  <a:lnTo>
                    <a:pt x="3184908" y="2743940"/>
                  </a:lnTo>
                  <a:lnTo>
                    <a:pt x="3210038" y="2706741"/>
                  </a:lnTo>
                  <a:lnTo>
                    <a:pt x="3234231" y="2668871"/>
                  </a:lnTo>
                  <a:lnTo>
                    <a:pt x="3257469" y="2630347"/>
                  </a:lnTo>
                  <a:lnTo>
                    <a:pt x="3279736" y="2591185"/>
                  </a:lnTo>
                  <a:lnTo>
                    <a:pt x="3301015" y="2551402"/>
                  </a:lnTo>
                  <a:lnTo>
                    <a:pt x="3321290" y="2511014"/>
                  </a:lnTo>
                  <a:lnTo>
                    <a:pt x="3340544" y="2470038"/>
                  </a:lnTo>
                  <a:lnTo>
                    <a:pt x="3358760" y="2428491"/>
                  </a:lnTo>
                  <a:lnTo>
                    <a:pt x="3375921" y="2386389"/>
                  </a:lnTo>
                  <a:lnTo>
                    <a:pt x="3392011" y="2343750"/>
                  </a:lnTo>
                  <a:lnTo>
                    <a:pt x="3407014" y="2300589"/>
                  </a:lnTo>
                  <a:lnTo>
                    <a:pt x="3420912" y="2256924"/>
                  </a:lnTo>
                  <a:lnTo>
                    <a:pt x="3433689" y="2212770"/>
                  </a:lnTo>
                  <a:lnTo>
                    <a:pt x="3445328" y="2168146"/>
                  </a:lnTo>
                  <a:lnTo>
                    <a:pt x="3455813" y="2123066"/>
                  </a:lnTo>
                  <a:lnTo>
                    <a:pt x="3465127" y="2077549"/>
                  </a:lnTo>
                  <a:lnTo>
                    <a:pt x="3473252" y="2031611"/>
                  </a:lnTo>
                  <a:lnTo>
                    <a:pt x="3480174" y="1985267"/>
                  </a:lnTo>
                  <a:lnTo>
                    <a:pt x="3485874" y="1938536"/>
                  </a:lnTo>
                  <a:lnTo>
                    <a:pt x="3490337" y="1891434"/>
                  </a:lnTo>
                  <a:lnTo>
                    <a:pt x="3493545" y="1843977"/>
                  </a:lnTo>
                  <a:lnTo>
                    <a:pt x="3495482" y="1796182"/>
                  </a:lnTo>
                  <a:lnTo>
                    <a:pt x="3496132" y="1748066"/>
                  </a:lnTo>
                  <a:lnTo>
                    <a:pt x="3495482" y="1699949"/>
                  </a:lnTo>
                  <a:lnTo>
                    <a:pt x="3493545" y="1652154"/>
                  </a:lnTo>
                  <a:lnTo>
                    <a:pt x="3490337" y="1604697"/>
                  </a:lnTo>
                  <a:lnTo>
                    <a:pt x="3485874" y="1557595"/>
                  </a:lnTo>
                  <a:lnTo>
                    <a:pt x="3480174" y="1510864"/>
                  </a:lnTo>
                  <a:lnTo>
                    <a:pt x="3473252" y="1464521"/>
                  </a:lnTo>
                  <a:lnTo>
                    <a:pt x="3465127" y="1418582"/>
                  </a:lnTo>
                  <a:lnTo>
                    <a:pt x="3455813" y="1373065"/>
                  </a:lnTo>
                  <a:lnTo>
                    <a:pt x="3445328" y="1327986"/>
                  </a:lnTo>
                  <a:lnTo>
                    <a:pt x="3433689" y="1283361"/>
                  </a:lnTo>
                  <a:lnTo>
                    <a:pt x="3420912" y="1239208"/>
                  </a:lnTo>
                  <a:lnTo>
                    <a:pt x="3407014" y="1195542"/>
                  </a:lnTo>
                  <a:lnTo>
                    <a:pt x="3392011" y="1152381"/>
                  </a:lnTo>
                  <a:lnTo>
                    <a:pt x="3375921" y="1109742"/>
                  </a:lnTo>
                  <a:lnTo>
                    <a:pt x="3358760" y="1067640"/>
                  </a:lnTo>
                  <a:lnTo>
                    <a:pt x="3340544" y="1026093"/>
                  </a:lnTo>
                  <a:lnTo>
                    <a:pt x="3321290" y="985117"/>
                  </a:lnTo>
                  <a:lnTo>
                    <a:pt x="3301015" y="944729"/>
                  </a:lnTo>
                  <a:lnTo>
                    <a:pt x="3279736" y="904946"/>
                  </a:lnTo>
                  <a:lnTo>
                    <a:pt x="3257469" y="865784"/>
                  </a:lnTo>
                  <a:lnTo>
                    <a:pt x="3234231" y="827260"/>
                  </a:lnTo>
                  <a:lnTo>
                    <a:pt x="3210038" y="789390"/>
                  </a:lnTo>
                  <a:lnTo>
                    <a:pt x="3184908" y="752192"/>
                  </a:lnTo>
                  <a:lnTo>
                    <a:pt x="3158856" y="715681"/>
                  </a:lnTo>
                  <a:lnTo>
                    <a:pt x="3131900" y="679875"/>
                  </a:lnTo>
                  <a:lnTo>
                    <a:pt x="3104056" y="644790"/>
                  </a:lnTo>
                  <a:lnTo>
                    <a:pt x="3075340" y="610444"/>
                  </a:lnTo>
                  <a:lnTo>
                    <a:pt x="3045771" y="576851"/>
                  </a:lnTo>
                  <a:lnTo>
                    <a:pt x="3015363" y="544030"/>
                  </a:lnTo>
                  <a:lnTo>
                    <a:pt x="2984134" y="511997"/>
                  </a:lnTo>
                  <a:lnTo>
                    <a:pt x="2952101" y="480768"/>
                  </a:lnTo>
                  <a:lnTo>
                    <a:pt x="2919280" y="450360"/>
                  </a:lnTo>
                  <a:lnTo>
                    <a:pt x="2885688" y="420791"/>
                  </a:lnTo>
                  <a:lnTo>
                    <a:pt x="2851341" y="392076"/>
                  </a:lnTo>
                  <a:lnTo>
                    <a:pt x="2816256" y="364232"/>
                  </a:lnTo>
                  <a:lnTo>
                    <a:pt x="2780450" y="337275"/>
                  </a:lnTo>
                  <a:lnTo>
                    <a:pt x="2743940" y="311224"/>
                  </a:lnTo>
                  <a:lnTo>
                    <a:pt x="2706741" y="286093"/>
                  </a:lnTo>
                  <a:lnTo>
                    <a:pt x="2668871" y="261900"/>
                  </a:lnTo>
                  <a:lnTo>
                    <a:pt x="2630347" y="238662"/>
                  </a:lnTo>
                  <a:lnTo>
                    <a:pt x="2591185" y="216395"/>
                  </a:lnTo>
                  <a:lnTo>
                    <a:pt x="2551402" y="195116"/>
                  </a:lnTo>
                  <a:lnTo>
                    <a:pt x="2511014" y="174841"/>
                  </a:lnTo>
                  <a:lnTo>
                    <a:pt x="2470038" y="155587"/>
                  </a:lnTo>
                  <a:lnTo>
                    <a:pt x="2428491" y="137371"/>
                  </a:lnTo>
                  <a:lnTo>
                    <a:pt x="2386389" y="120210"/>
                  </a:lnTo>
                  <a:lnTo>
                    <a:pt x="2343750" y="104120"/>
                  </a:lnTo>
                  <a:lnTo>
                    <a:pt x="2300589" y="89117"/>
                  </a:lnTo>
                  <a:lnTo>
                    <a:pt x="2256924" y="75219"/>
                  </a:lnTo>
                  <a:lnTo>
                    <a:pt x="2212770" y="62442"/>
                  </a:lnTo>
                  <a:lnTo>
                    <a:pt x="2168146" y="50803"/>
                  </a:lnTo>
                  <a:lnTo>
                    <a:pt x="2123066" y="40318"/>
                  </a:lnTo>
                  <a:lnTo>
                    <a:pt x="2077549" y="31005"/>
                  </a:lnTo>
                  <a:lnTo>
                    <a:pt x="2031611" y="22879"/>
                  </a:lnTo>
                  <a:lnTo>
                    <a:pt x="1985267" y="15957"/>
                  </a:lnTo>
                  <a:lnTo>
                    <a:pt x="1938536" y="10257"/>
                  </a:lnTo>
                  <a:lnTo>
                    <a:pt x="1891434" y="5794"/>
                  </a:lnTo>
                  <a:lnTo>
                    <a:pt x="1843977" y="2586"/>
                  </a:lnTo>
                  <a:lnTo>
                    <a:pt x="1796182" y="649"/>
                  </a:lnTo>
                  <a:lnTo>
                    <a:pt x="1748066" y="0"/>
                  </a:lnTo>
                  <a:close/>
                </a:path>
              </a:pathLst>
            </a:custGeom>
            <a:solidFill>
              <a:srgbClr val="E5D9CB">
                <a:alpha val="50000"/>
              </a:srgbClr>
            </a:solidFill>
          </p:spPr>
          <p:txBody>
            <a:bodyPr wrap="square" lIns="0" tIns="0" rIns="0" bIns="0" rtlCol="0"/>
            <a:lstStyle/>
            <a:p>
              <a:endParaRPr/>
            </a:p>
          </p:txBody>
        </p:sp>
        <p:sp>
          <p:nvSpPr>
            <p:cNvPr id="7" name="object 7"/>
            <p:cNvSpPr/>
            <p:nvPr/>
          </p:nvSpPr>
          <p:spPr>
            <a:xfrm>
              <a:off x="7487488" y="1182703"/>
              <a:ext cx="2758440" cy="2758440"/>
            </a:xfrm>
            <a:custGeom>
              <a:avLst/>
              <a:gdLst/>
              <a:ahLst/>
              <a:cxnLst/>
              <a:rect l="l" t="t" r="r" b="b"/>
              <a:pathLst>
                <a:path w="2758440" h="2758440">
                  <a:moveTo>
                    <a:pt x="1379181" y="0"/>
                  </a:moveTo>
                  <a:lnTo>
                    <a:pt x="1330763" y="834"/>
                  </a:lnTo>
                  <a:lnTo>
                    <a:pt x="1282764" y="3317"/>
                  </a:lnTo>
                  <a:lnTo>
                    <a:pt x="1235211" y="7424"/>
                  </a:lnTo>
                  <a:lnTo>
                    <a:pt x="1188131" y="13125"/>
                  </a:lnTo>
                  <a:lnTo>
                    <a:pt x="1141553" y="20394"/>
                  </a:lnTo>
                  <a:lnTo>
                    <a:pt x="1095503" y="29204"/>
                  </a:lnTo>
                  <a:lnTo>
                    <a:pt x="1050010" y="39526"/>
                  </a:lnTo>
                  <a:lnTo>
                    <a:pt x="1005099" y="51335"/>
                  </a:lnTo>
                  <a:lnTo>
                    <a:pt x="960799" y="64602"/>
                  </a:lnTo>
                  <a:lnTo>
                    <a:pt x="917136" y="79299"/>
                  </a:lnTo>
                  <a:lnTo>
                    <a:pt x="874139" y="95401"/>
                  </a:lnTo>
                  <a:lnTo>
                    <a:pt x="831834" y="112878"/>
                  </a:lnTo>
                  <a:lnTo>
                    <a:pt x="790250" y="131705"/>
                  </a:lnTo>
                  <a:lnTo>
                    <a:pt x="749412" y="151854"/>
                  </a:lnTo>
                  <a:lnTo>
                    <a:pt x="709349" y="173296"/>
                  </a:lnTo>
                  <a:lnTo>
                    <a:pt x="670088" y="196006"/>
                  </a:lnTo>
                  <a:lnTo>
                    <a:pt x="631657" y="219955"/>
                  </a:lnTo>
                  <a:lnTo>
                    <a:pt x="594082" y="245116"/>
                  </a:lnTo>
                  <a:lnTo>
                    <a:pt x="557391" y="271462"/>
                  </a:lnTo>
                  <a:lnTo>
                    <a:pt x="521611" y="298966"/>
                  </a:lnTo>
                  <a:lnTo>
                    <a:pt x="486770" y="327600"/>
                  </a:lnTo>
                  <a:lnTo>
                    <a:pt x="452896" y="357337"/>
                  </a:lnTo>
                  <a:lnTo>
                    <a:pt x="420014" y="388149"/>
                  </a:lnTo>
                  <a:lnTo>
                    <a:pt x="388154" y="420009"/>
                  </a:lnTo>
                  <a:lnTo>
                    <a:pt x="357341" y="452891"/>
                  </a:lnTo>
                  <a:lnTo>
                    <a:pt x="327604" y="486765"/>
                  </a:lnTo>
                  <a:lnTo>
                    <a:pt x="298970" y="521606"/>
                  </a:lnTo>
                  <a:lnTo>
                    <a:pt x="271466" y="557385"/>
                  </a:lnTo>
                  <a:lnTo>
                    <a:pt x="245120" y="594076"/>
                  </a:lnTo>
                  <a:lnTo>
                    <a:pt x="219958" y="631651"/>
                  </a:lnTo>
                  <a:lnTo>
                    <a:pt x="196009" y="670083"/>
                  </a:lnTo>
                  <a:lnTo>
                    <a:pt x="173299" y="709344"/>
                  </a:lnTo>
                  <a:lnTo>
                    <a:pt x="151856" y="749407"/>
                  </a:lnTo>
                  <a:lnTo>
                    <a:pt x="131707" y="790244"/>
                  </a:lnTo>
                  <a:lnTo>
                    <a:pt x="112880" y="831829"/>
                  </a:lnTo>
                  <a:lnTo>
                    <a:pt x="95402" y="874134"/>
                  </a:lnTo>
                  <a:lnTo>
                    <a:pt x="79301" y="917131"/>
                  </a:lnTo>
                  <a:lnTo>
                    <a:pt x="64603" y="960794"/>
                  </a:lnTo>
                  <a:lnTo>
                    <a:pt x="51336" y="1005094"/>
                  </a:lnTo>
                  <a:lnTo>
                    <a:pt x="39527" y="1050005"/>
                  </a:lnTo>
                  <a:lnTo>
                    <a:pt x="29204" y="1095500"/>
                  </a:lnTo>
                  <a:lnTo>
                    <a:pt x="20395" y="1141550"/>
                  </a:lnTo>
                  <a:lnTo>
                    <a:pt x="13125" y="1188129"/>
                  </a:lnTo>
                  <a:lnTo>
                    <a:pt x="7424" y="1235208"/>
                  </a:lnTo>
                  <a:lnTo>
                    <a:pt x="3317" y="1282762"/>
                  </a:lnTo>
                  <a:lnTo>
                    <a:pt x="834" y="1330762"/>
                  </a:lnTo>
                  <a:lnTo>
                    <a:pt x="0" y="1379181"/>
                  </a:lnTo>
                  <a:lnTo>
                    <a:pt x="834" y="1427601"/>
                  </a:lnTo>
                  <a:lnTo>
                    <a:pt x="3317" y="1475601"/>
                  </a:lnTo>
                  <a:lnTo>
                    <a:pt x="7424" y="1523154"/>
                  </a:lnTo>
                  <a:lnTo>
                    <a:pt x="13125" y="1570234"/>
                  </a:lnTo>
                  <a:lnTo>
                    <a:pt x="20395" y="1616813"/>
                  </a:lnTo>
                  <a:lnTo>
                    <a:pt x="29204" y="1662863"/>
                  </a:lnTo>
                  <a:lnTo>
                    <a:pt x="39527" y="1708357"/>
                  </a:lnTo>
                  <a:lnTo>
                    <a:pt x="51336" y="1753268"/>
                  </a:lnTo>
                  <a:lnTo>
                    <a:pt x="64603" y="1797569"/>
                  </a:lnTo>
                  <a:lnTo>
                    <a:pt x="79301" y="1841232"/>
                  </a:lnTo>
                  <a:lnTo>
                    <a:pt x="95402" y="1884229"/>
                  </a:lnTo>
                  <a:lnTo>
                    <a:pt x="112880" y="1926534"/>
                  </a:lnTo>
                  <a:lnTo>
                    <a:pt x="131707" y="1968119"/>
                  </a:lnTo>
                  <a:lnTo>
                    <a:pt x="151856" y="2008956"/>
                  </a:lnTo>
                  <a:lnTo>
                    <a:pt x="173299" y="2049019"/>
                  </a:lnTo>
                  <a:lnTo>
                    <a:pt x="196009" y="2088280"/>
                  </a:lnTo>
                  <a:lnTo>
                    <a:pt x="219958" y="2126712"/>
                  </a:lnTo>
                  <a:lnTo>
                    <a:pt x="245120" y="2164287"/>
                  </a:lnTo>
                  <a:lnTo>
                    <a:pt x="271466" y="2200977"/>
                  </a:lnTo>
                  <a:lnTo>
                    <a:pt x="298970" y="2236757"/>
                  </a:lnTo>
                  <a:lnTo>
                    <a:pt x="327604" y="2271598"/>
                  </a:lnTo>
                  <a:lnTo>
                    <a:pt x="357341" y="2305472"/>
                  </a:lnTo>
                  <a:lnTo>
                    <a:pt x="388154" y="2338353"/>
                  </a:lnTo>
                  <a:lnTo>
                    <a:pt x="420014" y="2370214"/>
                  </a:lnTo>
                  <a:lnTo>
                    <a:pt x="452896" y="2401026"/>
                  </a:lnTo>
                  <a:lnTo>
                    <a:pt x="486770" y="2430763"/>
                  </a:lnTo>
                  <a:lnTo>
                    <a:pt x="521611" y="2459397"/>
                  </a:lnTo>
                  <a:lnTo>
                    <a:pt x="557391" y="2486900"/>
                  </a:lnTo>
                  <a:lnTo>
                    <a:pt x="594082" y="2513247"/>
                  </a:lnTo>
                  <a:lnTo>
                    <a:pt x="631657" y="2538408"/>
                  </a:lnTo>
                  <a:lnTo>
                    <a:pt x="670088" y="2562357"/>
                  </a:lnTo>
                  <a:lnTo>
                    <a:pt x="709349" y="2585067"/>
                  </a:lnTo>
                  <a:lnTo>
                    <a:pt x="749412" y="2606509"/>
                  </a:lnTo>
                  <a:lnTo>
                    <a:pt x="790250" y="2626658"/>
                  </a:lnTo>
                  <a:lnTo>
                    <a:pt x="831834" y="2645484"/>
                  </a:lnTo>
                  <a:lnTo>
                    <a:pt x="874139" y="2662962"/>
                  </a:lnTo>
                  <a:lnTo>
                    <a:pt x="917136" y="2679063"/>
                  </a:lnTo>
                  <a:lnTo>
                    <a:pt x="960799" y="2693761"/>
                  </a:lnTo>
                  <a:lnTo>
                    <a:pt x="1005099" y="2707028"/>
                  </a:lnTo>
                  <a:lnTo>
                    <a:pt x="1050010" y="2718836"/>
                  </a:lnTo>
                  <a:lnTo>
                    <a:pt x="1095503" y="2729159"/>
                  </a:lnTo>
                  <a:lnTo>
                    <a:pt x="1141553" y="2737969"/>
                  </a:lnTo>
                  <a:lnTo>
                    <a:pt x="1188131" y="2745238"/>
                  </a:lnTo>
                  <a:lnTo>
                    <a:pt x="1235211" y="2750939"/>
                  </a:lnTo>
                  <a:lnTo>
                    <a:pt x="1282764" y="2755045"/>
                  </a:lnTo>
                  <a:lnTo>
                    <a:pt x="1330763" y="2757529"/>
                  </a:lnTo>
                  <a:lnTo>
                    <a:pt x="1379181" y="2758363"/>
                  </a:lnTo>
                  <a:lnTo>
                    <a:pt x="1427601" y="2757529"/>
                  </a:lnTo>
                  <a:lnTo>
                    <a:pt x="1475601" y="2755045"/>
                  </a:lnTo>
                  <a:lnTo>
                    <a:pt x="1523155" y="2750939"/>
                  </a:lnTo>
                  <a:lnTo>
                    <a:pt x="1570234" y="2745238"/>
                  </a:lnTo>
                  <a:lnTo>
                    <a:pt x="1616813" y="2737969"/>
                  </a:lnTo>
                  <a:lnTo>
                    <a:pt x="1662864" y="2729159"/>
                  </a:lnTo>
                  <a:lnTo>
                    <a:pt x="1708358" y="2718836"/>
                  </a:lnTo>
                  <a:lnTo>
                    <a:pt x="1753269" y="2707028"/>
                  </a:lnTo>
                  <a:lnTo>
                    <a:pt x="1797570" y="2693761"/>
                  </a:lnTo>
                  <a:lnTo>
                    <a:pt x="1841233" y="2679063"/>
                  </a:lnTo>
                  <a:lnTo>
                    <a:pt x="1884231" y="2662962"/>
                  </a:lnTo>
                  <a:lnTo>
                    <a:pt x="1926536" y="2645484"/>
                  </a:lnTo>
                  <a:lnTo>
                    <a:pt x="1968121" y="2626658"/>
                  </a:lnTo>
                  <a:lnTo>
                    <a:pt x="2008959" y="2606509"/>
                  </a:lnTo>
                  <a:lnTo>
                    <a:pt x="2049022" y="2585067"/>
                  </a:lnTo>
                  <a:lnTo>
                    <a:pt x="2088284" y="2562357"/>
                  </a:lnTo>
                  <a:lnTo>
                    <a:pt x="2126715" y="2538408"/>
                  </a:lnTo>
                  <a:lnTo>
                    <a:pt x="2164291" y="2513247"/>
                  </a:lnTo>
                  <a:lnTo>
                    <a:pt x="2200982" y="2486900"/>
                  </a:lnTo>
                  <a:lnTo>
                    <a:pt x="2236762" y="2459397"/>
                  </a:lnTo>
                  <a:lnTo>
                    <a:pt x="2271603" y="2430763"/>
                  </a:lnTo>
                  <a:lnTo>
                    <a:pt x="2305478" y="2401026"/>
                  </a:lnTo>
                  <a:lnTo>
                    <a:pt x="2338359" y="2370214"/>
                  </a:lnTo>
                  <a:lnTo>
                    <a:pt x="2370220" y="2338353"/>
                  </a:lnTo>
                  <a:lnTo>
                    <a:pt x="2401033" y="2305472"/>
                  </a:lnTo>
                  <a:lnTo>
                    <a:pt x="2430770" y="2271598"/>
                  </a:lnTo>
                  <a:lnTo>
                    <a:pt x="2459404" y="2236757"/>
                  </a:lnTo>
                  <a:lnTo>
                    <a:pt x="2486909" y="2200977"/>
                  </a:lnTo>
                  <a:lnTo>
                    <a:pt x="2513255" y="2164287"/>
                  </a:lnTo>
                  <a:lnTo>
                    <a:pt x="2538417" y="2126712"/>
                  </a:lnTo>
                  <a:lnTo>
                    <a:pt x="2562366" y="2088280"/>
                  </a:lnTo>
                  <a:lnTo>
                    <a:pt x="2585076" y="2049019"/>
                  </a:lnTo>
                  <a:lnTo>
                    <a:pt x="2606519" y="2008956"/>
                  </a:lnTo>
                  <a:lnTo>
                    <a:pt x="2626668" y="1968119"/>
                  </a:lnTo>
                  <a:lnTo>
                    <a:pt x="2645495" y="1926534"/>
                  </a:lnTo>
                  <a:lnTo>
                    <a:pt x="2662973" y="1884229"/>
                  </a:lnTo>
                  <a:lnTo>
                    <a:pt x="2679075" y="1841232"/>
                  </a:lnTo>
                  <a:lnTo>
                    <a:pt x="2693773" y="1797569"/>
                  </a:lnTo>
                  <a:lnTo>
                    <a:pt x="2707040" y="1753268"/>
                  </a:lnTo>
                  <a:lnTo>
                    <a:pt x="2718848" y="1708357"/>
                  </a:lnTo>
                  <a:lnTo>
                    <a:pt x="2729171" y="1662863"/>
                  </a:lnTo>
                  <a:lnTo>
                    <a:pt x="2737981" y="1616813"/>
                  </a:lnTo>
                  <a:lnTo>
                    <a:pt x="2745250" y="1570234"/>
                  </a:lnTo>
                  <a:lnTo>
                    <a:pt x="2750952" y="1523154"/>
                  </a:lnTo>
                  <a:lnTo>
                    <a:pt x="2755058" y="1475601"/>
                  </a:lnTo>
                  <a:lnTo>
                    <a:pt x="2757542" y="1427601"/>
                  </a:lnTo>
                  <a:lnTo>
                    <a:pt x="2758376" y="1379181"/>
                  </a:lnTo>
                  <a:lnTo>
                    <a:pt x="2757542" y="1330762"/>
                  </a:lnTo>
                  <a:lnTo>
                    <a:pt x="2755058" y="1282762"/>
                  </a:lnTo>
                  <a:lnTo>
                    <a:pt x="2750952" y="1235208"/>
                  </a:lnTo>
                  <a:lnTo>
                    <a:pt x="2745250" y="1188129"/>
                  </a:lnTo>
                  <a:lnTo>
                    <a:pt x="2737981" y="1141550"/>
                  </a:lnTo>
                  <a:lnTo>
                    <a:pt x="2729171" y="1095500"/>
                  </a:lnTo>
                  <a:lnTo>
                    <a:pt x="2718848" y="1050005"/>
                  </a:lnTo>
                  <a:lnTo>
                    <a:pt x="2707040" y="1005094"/>
                  </a:lnTo>
                  <a:lnTo>
                    <a:pt x="2693773" y="960794"/>
                  </a:lnTo>
                  <a:lnTo>
                    <a:pt x="2679075" y="917131"/>
                  </a:lnTo>
                  <a:lnTo>
                    <a:pt x="2662973" y="874134"/>
                  </a:lnTo>
                  <a:lnTo>
                    <a:pt x="2645495" y="831829"/>
                  </a:lnTo>
                  <a:lnTo>
                    <a:pt x="2626668" y="790244"/>
                  </a:lnTo>
                  <a:lnTo>
                    <a:pt x="2606519" y="749407"/>
                  </a:lnTo>
                  <a:lnTo>
                    <a:pt x="2585076" y="709344"/>
                  </a:lnTo>
                  <a:lnTo>
                    <a:pt x="2562366" y="670083"/>
                  </a:lnTo>
                  <a:lnTo>
                    <a:pt x="2538417" y="631651"/>
                  </a:lnTo>
                  <a:lnTo>
                    <a:pt x="2513255" y="594076"/>
                  </a:lnTo>
                  <a:lnTo>
                    <a:pt x="2486909" y="557385"/>
                  </a:lnTo>
                  <a:lnTo>
                    <a:pt x="2459404" y="521606"/>
                  </a:lnTo>
                  <a:lnTo>
                    <a:pt x="2430770" y="486765"/>
                  </a:lnTo>
                  <a:lnTo>
                    <a:pt x="2401033" y="452891"/>
                  </a:lnTo>
                  <a:lnTo>
                    <a:pt x="2370220" y="420009"/>
                  </a:lnTo>
                  <a:lnTo>
                    <a:pt x="2338359" y="388149"/>
                  </a:lnTo>
                  <a:lnTo>
                    <a:pt x="2305478" y="357337"/>
                  </a:lnTo>
                  <a:lnTo>
                    <a:pt x="2271603" y="327600"/>
                  </a:lnTo>
                  <a:lnTo>
                    <a:pt x="2236762" y="298966"/>
                  </a:lnTo>
                  <a:lnTo>
                    <a:pt x="2200982" y="271462"/>
                  </a:lnTo>
                  <a:lnTo>
                    <a:pt x="2164291" y="245116"/>
                  </a:lnTo>
                  <a:lnTo>
                    <a:pt x="2126715" y="219955"/>
                  </a:lnTo>
                  <a:lnTo>
                    <a:pt x="2088284" y="196006"/>
                  </a:lnTo>
                  <a:lnTo>
                    <a:pt x="2049022" y="173296"/>
                  </a:lnTo>
                  <a:lnTo>
                    <a:pt x="2008959" y="151854"/>
                  </a:lnTo>
                  <a:lnTo>
                    <a:pt x="1968121" y="131705"/>
                  </a:lnTo>
                  <a:lnTo>
                    <a:pt x="1926536" y="112878"/>
                  </a:lnTo>
                  <a:lnTo>
                    <a:pt x="1884231" y="95401"/>
                  </a:lnTo>
                  <a:lnTo>
                    <a:pt x="1841233" y="79299"/>
                  </a:lnTo>
                  <a:lnTo>
                    <a:pt x="1797570" y="64602"/>
                  </a:lnTo>
                  <a:lnTo>
                    <a:pt x="1753269" y="51335"/>
                  </a:lnTo>
                  <a:lnTo>
                    <a:pt x="1708358" y="39526"/>
                  </a:lnTo>
                  <a:lnTo>
                    <a:pt x="1662864" y="29204"/>
                  </a:lnTo>
                  <a:lnTo>
                    <a:pt x="1616813" y="20394"/>
                  </a:lnTo>
                  <a:lnTo>
                    <a:pt x="1570234" y="13125"/>
                  </a:lnTo>
                  <a:lnTo>
                    <a:pt x="1523155" y="7424"/>
                  </a:lnTo>
                  <a:lnTo>
                    <a:pt x="1475601" y="3317"/>
                  </a:lnTo>
                  <a:lnTo>
                    <a:pt x="1427601" y="834"/>
                  </a:lnTo>
                  <a:lnTo>
                    <a:pt x="1379181" y="0"/>
                  </a:lnTo>
                  <a:close/>
                </a:path>
              </a:pathLst>
            </a:custGeom>
            <a:solidFill>
              <a:srgbClr val="EBE1D6"/>
            </a:solidFill>
          </p:spPr>
          <p:txBody>
            <a:bodyPr wrap="square" lIns="0" tIns="0" rIns="0" bIns="0" rtlCol="0"/>
            <a:lstStyle/>
            <a:p>
              <a:endParaRPr/>
            </a:p>
          </p:txBody>
        </p:sp>
        <p:sp>
          <p:nvSpPr>
            <p:cNvPr id="8" name="object 8"/>
            <p:cNvSpPr/>
            <p:nvPr/>
          </p:nvSpPr>
          <p:spPr>
            <a:xfrm>
              <a:off x="7487488" y="1182703"/>
              <a:ext cx="2758440" cy="2758440"/>
            </a:xfrm>
            <a:custGeom>
              <a:avLst/>
              <a:gdLst/>
              <a:ahLst/>
              <a:cxnLst/>
              <a:rect l="l" t="t" r="r" b="b"/>
              <a:pathLst>
                <a:path w="2758440" h="2758440">
                  <a:moveTo>
                    <a:pt x="0" y="1379181"/>
                  </a:moveTo>
                  <a:lnTo>
                    <a:pt x="834" y="1330762"/>
                  </a:lnTo>
                  <a:lnTo>
                    <a:pt x="3317" y="1282762"/>
                  </a:lnTo>
                  <a:lnTo>
                    <a:pt x="7424" y="1235208"/>
                  </a:lnTo>
                  <a:lnTo>
                    <a:pt x="13125" y="1188129"/>
                  </a:lnTo>
                  <a:lnTo>
                    <a:pt x="20395" y="1141550"/>
                  </a:lnTo>
                  <a:lnTo>
                    <a:pt x="29204" y="1095500"/>
                  </a:lnTo>
                  <a:lnTo>
                    <a:pt x="39527" y="1050005"/>
                  </a:lnTo>
                  <a:lnTo>
                    <a:pt x="51336" y="1005094"/>
                  </a:lnTo>
                  <a:lnTo>
                    <a:pt x="64603" y="960794"/>
                  </a:lnTo>
                  <a:lnTo>
                    <a:pt x="79301" y="917131"/>
                  </a:lnTo>
                  <a:lnTo>
                    <a:pt x="95402" y="874134"/>
                  </a:lnTo>
                  <a:lnTo>
                    <a:pt x="112880" y="831829"/>
                  </a:lnTo>
                  <a:lnTo>
                    <a:pt x="131707" y="790244"/>
                  </a:lnTo>
                  <a:lnTo>
                    <a:pt x="151856" y="749407"/>
                  </a:lnTo>
                  <a:lnTo>
                    <a:pt x="173299" y="709344"/>
                  </a:lnTo>
                  <a:lnTo>
                    <a:pt x="196009" y="670083"/>
                  </a:lnTo>
                  <a:lnTo>
                    <a:pt x="219958" y="631651"/>
                  </a:lnTo>
                  <a:lnTo>
                    <a:pt x="245120" y="594076"/>
                  </a:lnTo>
                  <a:lnTo>
                    <a:pt x="271466" y="557385"/>
                  </a:lnTo>
                  <a:lnTo>
                    <a:pt x="298970" y="521606"/>
                  </a:lnTo>
                  <a:lnTo>
                    <a:pt x="327604" y="486765"/>
                  </a:lnTo>
                  <a:lnTo>
                    <a:pt x="357341" y="452891"/>
                  </a:lnTo>
                  <a:lnTo>
                    <a:pt x="388154" y="420009"/>
                  </a:lnTo>
                  <a:lnTo>
                    <a:pt x="420014" y="388149"/>
                  </a:lnTo>
                  <a:lnTo>
                    <a:pt x="452896" y="357337"/>
                  </a:lnTo>
                  <a:lnTo>
                    <a:pt x="486770" y="327600"/>
                  </a:lnTo>
                  <a:lnTo>
                    <a:pt x="521611" y="298966"/>
                  </a:lnTo>
                  <a:lnTo>
                    <a:pt x="557391" y="271462"/>
                  </a:lnTo>
                  <a:lnTo>
                    <a:pt x="594082" y="245116"/>
                  </a:lnTo>
                  <a:lnTo>
                    <a:pt x="631657" y="219955"/>
                  </a:lnTo>
                  <a:lnTo>
                    <a:pt x="670088" y="196006"/>
                  </a:lnTo>
                  <a:lnTo>
                    <a:pt x="709349" y="173296"/>
                  </a:lnTo>
                  <a:lnTo>
                    <a:pt x="749412" y="151854"/>
                  </a:lnTo>
                  <a:lnTo>
                    <a:pt x="790250" y="131705"/>
                  </a:lnTo>
                  <a:lnTo>
                    <a:pt x="831834" y="112878"/>
                  </a:lnTo>
                  <a:lnTo>
                    <a:pt x="874139" y="95401"/>
                  </a:lnTo>
                  <a:lnTo>
                    <a:pt x="917136" y="79299"/>
                  </a:lnTo>
                  <a:lnTo>
                    <a:pt x="960799" y="64602"/>
                  </a:lnTo>
                  <a:lnTo>
                    <a:pt x="1005099" y="51335"/>
                  </a:lnTo>
                  <a:lnTo>
                    <a:pt x="1050010" y="39526"/>
                  </a:lnTo>
                  <a:lnTo>
                    <a:pt x="1095503" y="29204"/>
                  </a:lnTo>
                  <a:lnTo>
                    <a:pt x="1141553" y="20394"/>
                  </a:lnTo>
                  <a:lnTo>
                    <a:pt x="1188131" y="13125"/>
                  </a:lnTo>
                  <a:lnTo>
                    <a:pt x="1235211" y="7424"/>
                  </a:lnTo>
                  <a:lnTo>
                    <a:pt x="1282764" y="3317"/>
                  </a:lnTo>
                  <a:lnTo>
                    <a:pt x="1330763" y="834"/>
                  </a:lnTo>
                  <a:lnTo>
                    <a:pt x="1379181" y="0"/>
                  </a:lnTo>
                  <a:lnTo>
                    <a:pt x="1427601" y="834"/>
                  </a:lnTo>
                  <a:lnTo>
                    <a:pt x="1475601" y="3317"/>
                  </a:lnTo>
                  <a:lnTo>
                    <a:pt x="1523155" y="7424"/>
                  </a:lnTo>
                  <a:lnTo>
                    <a:pt x="1570234" y="13125"/>
                  </a:lnTo>
                  <a:lnTo>
                    <a:pt x="1616813" y="20394"/>
                  </a:lnTo>
                  <a:lnTo>
                    <a:pt x="1662864" y="29204"/>
                  </a:lnTo>
                  <a:lnTo>
                    <a:pt x="1708358" y="39526"/>
                  </a:lnTo>
                  <a:lnTo>
                    <a:pt x="1753269" y="51335"/>
                  </a:lnTo>
                  <a:lnTo>
                    <a:pt x="1797570" y="64602"/>
                  </a:lnTo>
                  <a:lnTo>
                    <a:pt x="1841233" y="79299"/>
                  </a:lnTo>
                  <a:lnTo>
                    <a:pt x="1884231" y="95401"/>
                  </a:lnTo>
                  <a:lnTo>
                    <a:pt x="1926536" y="112878"/>
                  </a:lnTo>
                  <a:lnTo>
                    <a:pt x="1968121" y="131705"/>
                  </a:lnTo>
                  <a:lnTo>
                    <a:pt x="2008959" y="151854"/>
                  </a:lnTo>
                  <a:lnTo>
                    <a:pt x="2049022" y="173296"/>
                  </a:lnTo>
                  <a:lnTo>
                    <a:pt x="2088284" y="196006"/>
                  </a:lnTo>
                  <a:lnTo>
                    <a:pt x="2126715" y="219955"/>
                  </a:lnTo>
                  <a:lnTo>
                    <a:pt x="2164291" y="245116"/>
                  </a:lnTo>
                  <a:lnTo>
                    <a:pt x="2200982" y="271462"/>
                  </a:lnTo>
                  <a:lnTo>
                    <a:pt x="2236762" y="298966"/>
                  </a:lnTo>
                  <a:lnTo>
                    <a:pt x="2271603" y="327600"/>
                  </a:lnTo>
                  <a:lnTo>
                    <a:pt x="2305478" y="357337"/>
                  </a:lnTo>
                  <a:lnTo>
                    <a:pt x="2338359" y="388149"/>
                  </a:lnTo>
                  <a:lnTo>
                    <a:pt x="2370220" y="420009"/>
                  </a:lnTo>
                  <a:lnTo>
                    <a:pt x="2401033" y="452891"/>
                  </a:lnTo>
                  <a:lnTo>
                    <a:pt x="2430770" y="486765"/>
                  </a:lnTo>
                  <a:lnTo>
                    <a:pt x="2459404" y="521606"/>
                  </a:lnTo>
                  <a:lnTo>
                    <a:pt x="2486909" y="557385"/>
                  </a:lnTo>
                  <a:lnTo>
                    <a:pt x="2513255" y="594076"/>
                  </a:lnTo>
                  <a:lnTo>
                    <a:pt x="2538417" y="631651"/>
                  </a:lnTo>
                  <a:lnTo>
                    <a:pt x="2562366" y="670083"/>
                  </a:lnTo>
                  <a:lnTo>
                    <a:pt x="2585076" y="709344"/>
                  </a:lnTo>
                  <a:lnTo>
                    <a:pt x="2606519" y="749407"/>
                  </a:lnTo>
                  <a:lnTo>
                    <a:pt x="2626668" y="790244"/>
                  </a:lnTo>
                  <a:lnTo>
                    <a:pt x="2645495" y="831829"/>
                  </a:lnTo>
                  <a:lnTo>
                    <a:pt x="2662973" y="874134"/>
                  </a:lnTo>
                  <a:lnTo>
                    <a:pt x="2679075" y="917131"/>
                  </a:lnTo>
                  <a:lnTo>
                    <a:pt x="2693773" y="960794"/>
                  </a:lnTo>
                  <a:lnTo>
                    <a:pt x="2707040" y="1005094"/>
                  </a:lnTo>
                  <a:lnTo>
                    <a:pt x="2718848" y="1050005"/>
                  </a:lnTo>
                  <a:lnTo>
                    <a:pt x="2729171" y="1095500"/>
                  </a:lnTo>
                  <a:lnTo>
                    <a:pt x="2737981" y="1141550"/>
                  </a:lnTo>
                  <a:lnTo>
                    <a:pt x="2745250" y="1188129"/>
                  </a:lnTo>
                  <a:lnTo>
                    <a:pt x="2750952" y="1235208"/>
                  </a:lnTo>
                  <a:lnTo>
                    <a:pt x="2755058" y="1282762"/>
                  </a:lnTo>
                  <a:lnTo>
                    <a:pt x="2757542" y="1330762"/>
                  </a:lnTo>
                  <a:lnTo>
                    <a:pt x="2758376" y="1379181"/>
                  </a:lnTo>
                  <a:lnTo>
                    <a:pt x="2757542" y="1427601"/>
                  </a:lnTo>
                  <a:lnTo>
                    <a:pt x="2755058" y="1475601"/>
                  </a:lnTo>
                  <a:lnTo>
                    <a:pt x="2750952" y="1523154"/>
                  </a:lnTo>
                  <a:lnTo>
                    <a:pt x="2745250" y="1570234"/>
                  </a:lnTo>
                  <a:lnTo>
                    <a:pt x="2737981" y="1616813"/>
                  </a:lnTo>
                  <a:lnTo>
                    <a:pt x="2729171" y="1662863"/>
                  </a:lnTo>
                  <a:lnTo>
                    <a:pt x="2718848" y="1708357"/>
                  </a:lnTo>
                  <a:lnTo>
                    <a:pt x="2707040" y="1753268"/>
                  </a:lnTo>
                  <a:lnTo>
                    <a:pt x="2693773" y="1797569"/>
                  </a:lnTo>
                  <a:lnTo>
                    <a:pt x="2679075" y="1841232"/>
                  </a:lnTo>
                  <a:lnTo>
                    <a:pt x="2662973" y="1884229"/>
                  </a:lnTo>
                  <a:lnTo>
                    <a:pt x="2645495" y="1926534"/>
                  </a:lnTo>
                  <a:lnTo>
                    <a:pt x="2626668" y="1968119"/>
                  </a:lnTo>
                  <a:lnTo>
                    <a:pt x="2606519" y="2008956"/>
                  </a:lnTo>
                  <a:lnTo>
                    <a:pt x="2585076" y="2049019"/>
                  </a:lnTo>
                  <a:lnTo>
                    <a:pt x="2562366" y="2088280"/>
                  </a:lnTo>
                  <a:lnTo>
                    <a:pt x="2538417" y="2126712"/>
                  </a:lnTo>
                  <a:lnTo>
                    <a:pt x="2513255" y="2164287"/>
                  </a:lnTo>
                  <a:lnTo>
                    <a:pt x="2486909" y="2200977"/>
                  </a:lnTo>
                  <a:lnTo>
                    <a:pt x="2459404" y="2236757"/>
                  </a:lnTo>
                  <a:lnTo>
                    <a:pt x="2430770" y="2271598"/>
                  </a:lnTo>
                  <a:lnTo>
                    <a:pt x="2401033" y="2305472"/>
                  </a:lnTo>
                  <a:lnTo>
                    <a:pt x="2370220" y="2338353"/>
                  </a:lnTo>
                  <a:lnTo>
                    <a:pt x="2338359" y="2370214"/>
                  </a:lnTo>
                  <a:lnTo>
                    <a:pt x="2305478" y="2401026"/>
                  </a:lnTo>
                  <a:lnTo>
                    <a:pt x="2271603" y="2430763"/>
                  </a:lnTo>
                  <a:lnTo>
                    <a:pt x="2236762" y="2459397"/>
                  </a:lnTo>
                  <a:lnTo>
                    <a:pt x="2200982" y="2486900"/>
                  </a:lnTo>
                  <a:lnTo>
                    <a:pt x="2164291" y="2513247"/>
                  </a:lnTo>
                  <a:lnTo>
                    <a:pt x="2126715" y="2538408"/>
                  </a:lnTo>
                  <a:lnTo>
                    <a:pt x="2088284" y="2562357"/>
                  </a:lnTo>
                  <a:lnTo>
                    <a:pt x="2049022" y="2585067"/>
                  </a:lnTo>
                  <a:lnTo>
                    <a:pt x="2008959" y="2606509"/>
                  </a:lnTo>
                  <a:lnTo>
                    <a:pt x="1968121" y="2626658"/>
                  </a:lnTo>
                  <a:lnTo>
                    <a:pt x="1926536" y="2645484"/>
                  </a:lnTo>
                  <a:lnTo>
                    <a:pt x="1884231" y="2662962"/>
                  </a:lnTo>
                  <a:lnTo>
                    <a:pt x="1841233" y="2679063"/>
                  </a:lnTo>
                  <a:lnTo>
                    <a:pt x="1797570" y="2693761"/>
                  </a:lnTo>
                  <a:lnTo>
                    <a:pt x="1753269" y="2707028"/>
                  </a:lnTo>
                  <a:lnTo>
                    <a:pt x="1708358" y="2718836"/>
                  </a:lnTo>
                  <a:lnTo>
                    <a:pt x="1662864" y="2729159"/>
                  </a:lnTo>
                  <a:lnTo>
                    <a:pt x="1616813" y="2737969"/>
                  </a:lnTo>
                  <a:lnTo>
                    <a:pt x="1570234" y="2745238"/>
                  </a:lnTo>
                  <a:lnTo>
                    <a:pt x="1523155" y="2750939"/>
                  </a:lnTo>
                  <a:lnTo>
                    <a:pt x="1475601" y="2755045"/>
                  </a:lnTo>
                  <a:lnTo>
                    <a:pt x="1427601" y="2757529"/>
                  </a:lnTo>
                  <a:lnTo>
                    <a:pt x="1379181" y="2758363"/>
                  </a:lnTo>
                  <a:lnTo>
                    <a:pt x="1330763" y="2757529"/>
                  </a:lnTo>
                  <a:lnTo>
                    <a:pt x="1282764" y="2755045"/>
                  </a:lnTo>
                  <a:lnTo>
                    <a:pt x="1235211" y="2750939"/>
                  </a:lnTo>
                  <a:lnTo>
                    <a:pt x="1188131" y="2745238"/>
                  </a:lnTo>
                  <a:lnTo>
                    <a:pt x="1141553" y="2737969"/>
                  </a:lnTo>
                  <a:lnTo>
                    <a:pt x="1095503" y="2729159"/>
                  </a:lnTo>
                  <a:lnTo>
                    <a:pt x="1050010" y="2718836"/>
                  </a:lnTo>
                  <a:lnTo>
                    <a:pt x="1005099" y="2707028"/>
                  </a:lnTo>
                  <a:lnTo>
                    <a:pt x="960799" y="2693761"/>
                  </a:lnTo>
                  <a:lnTo>
                    <a:pt x="917136" y="2679063"/>
                  </a:lnTo>
                  <a:lnTo>
                    <a:pt x="874139" y="2662962"/>
                  </a:lnTo>
                  <a:lnTo>
                    <a:pt x="831834" y="2645484"/>
                  </a:lnTo>
                  <a:lnTo>
                    <a:pt x="790250" y="2626658"/>
                  </a:lnTo>
                  <a:lnTo>
                    <a:pt x="749412" y="2606509"/>
                  </a:lnTo>
                  <a:lnTo>
                    <a:pt x="709349" y="2585067"/>
                  </a:lnTo>
                  <a:lnTo>
                    <a:pt x="670088" y="2562357"/>
                  </a:lnTo>
                  <a:lnTo>
                    <a:pt x="631657" y="2538408"/>
                  </a:lnTo>
                  <a:lnTo>
                    <a:pt x="594082" y="2513247"/>
                  </a:lnTo>
                  <a:lnTo>
                    <a:pt x="557391" y="2486900"/>
                  </a:lnTo>
                  <a:lnTo>
                    <a:pt x="521611" y="2459397"/>
                  </a:lnTo>
                  <a:lnTo>
                    <a:pt x="486770" y="2430763"/>
                  </a:lnTo>
                  <a:lnTo>
                    <a:pt x="452896" y="2401026"/>
                  </a:lnTo>
                  <a:lnTo>
                    <a:pt x="420014" y="2370214"/>
                  </a:lnTo>
                  <a:lnTo>
                    <a:pt x="388154" y="2338353"/>
                  </a:lnTo>
                  <a:lnTo>
                    <a:pt x="357341" y="2305472"/>
                  </a:lnTo>
                  <a:lnTo>
                    <a:pt x="327604" y="2271598"/>
                  </a:lnTo>
                  <a:lnTo>
                    <a:pt x="298970" y="2236757"/>
                  </a:lnTo>
                  <a:lnTo>
                    <a:pt x="271466" y="2200977"/>
                  </a:lnTo>
                  <a:lnTo>
                    <a:pt x="245120" y="2164287"/>
                  </a:lnTo>
                  <a:lnTo>
                    <a:pt x="219958" y="2126712"/>
                  </a:lnTo>
                  <a:lnTo>
                    <a:pt x="196009" y="2088280"/>
                  </a:lnTo>
                  <a:lnTo>
                    <a:pt x="173299" y="2049019"/>
                  </a:lnTo>
                  <a:lnTo>
                    <a:pt x="151856" y="2008956"/>
                  </a:lnTo>
                  <a:lnTo>
                    <a:pt x="131707" y="1968119"/>
                  </a:lnTo>
                  <a:lnTo>
                    <a:pt x="112880" y="1926534"/>
                  </a:lnTo>
                  <a:lnTo>
                    <a:pt x="95402" y="1884229"/>
                  </a:lnTo>
                  <a:lnTo>
                    <a:pt x="79301" y="1841232"/>
                  </a:lnTo>
                  <a:lnTo>
                    <a:pt x="64603" y="1797569"/>
                  </a:lnTo>
                  <a:lnTo>
                    <a:pt x="51336" y="1753268"/>
                  </a:lnTo>
                  <a:lnTo>
                    <a:pt x="39527" y="1708357"/>
                  </a:lnTo>
                  <a:lnTo>
                    <a:pt x="29204" y="1662863"/>
                  </a:lnTo>
                  <a:lnTo>
                    <a:pt x="20395" y="1616813"/>
                  </a:lnTo>
                  <a:lnTo>
                    <a:pt x="13125" y="1570234"/>
                  </a:lnTo>
                  <a:lnTo>
                    <a:pt x="7424" y="1523154"/>
                  </a:lnTo>
                  <a:lnTo>
                    <a:pt x="3317" y="1475601"/>
                  </a:lnTo>
                  <a:lnTo>
                    <a:pt x="834" y="1427601"/>
                  </a:lnTo>
                  <a:lnTo>
                    <a:pt x="0" y="1379181"/>
                  </a:lnTo>
                  <a:close/>
                </a:path>
              </a:pathLst>
            </a:custGeom>
            <a:ln w="118249">
              <a:solidFill>
                <a:srgbClr val="E0D1C0"/>
              </a:solidFill>
            </a:ln>
          </p:spPr>
          <p:txBody>
            <a:bodyPr wrap="square" lIns="0" tIns="0" rIns="0" bIns="0" rtlCol="0"/>
            <a:lstStyle/>
            <a:p>
              <a:endParaRPr/>
            </a:p>
          </p:txBody>
        </p:sp>
        <p:sp>
          <p:nvSpPr>
            <p:cNvPr id="9" name="object 9"/>
            <p:cNvSpPr/>
            <p:nvPr/>
          </p:nvSpPr>
          <p:spPr>
            <a:xfrm>
              <a:off x="7487492" y="1182700"/>
              <a:ext cx="2758440" cy="2758440"/>
            </a:xfrm>
            <a:custGeom>
              <a:avLst/>
              <a:gdLst/>
              <a:ahLst/>
              <a:cxnLst/>
              <a:rect l="l" t="t" r="r" b="b"/>
              <a:pathLst>
                <a:path w="2758440" h="2758440">
                  <a:moveTo>
                    <a:pt x="1379181" y="0"/>
                  </a:moveTo>
                  <a:lnTo>
                    <a:pt x="1427601" y="834"/>
                  </a:lnTo>
                  <a:lnTo>
                    <a:pt x="1475601" y="3317"/>
                  </a:lnTo>
                  <a:lnTo>
                    <a:pt x="1523154" y="7424"/>
                  </a:lnTo>
                  <a:lnTo>
                    <a:pt x="1570234" y="13125"/>
                  </a:lnTo>
                  <a:lnTo>
                    <a:pt x="1616813" y="20395"/>
                  </a:lnTo>
                  <a:lnTo>
                    <a:pt x="1662863" y="29204"/>
                  </a:lnTo>
                  <a:lnTo>
                    <a:pt x="1708357" y="39527"/>
                  </a:lnTo>
                  <a:lnTo>
                    <a:pt x="1753268" y="51336"/>
                  </a:lnTo>
                  <a:lnTo>
                    <a:pt x="1797569" y="64603"/>
                  </a:lnTo>
                  <a:lnTo>
                    <a:pt x="1841232" y="79301"/>
                  </a:lnTo>
                  <a:lnTo>
                    <a:pt x="1884229" y="95402"/>
                  </a:lnTo>
                  <a:lnTo>
                    <a:pt x="1926534" y="112880"/>
                  </a:lnTo>
                  <a:lnTo>
                    <a:pt x="1968119" y="131707"/>
                  </a:lnTo>
                  <a:lnTo>
                    <a:pt x="2008956" y="151856"/>
                  </a:lnTo>
                  <a:lnTo>
                    <a:pt x="2049019" y="173299"/>
                  </a:lnTo>
                  <a:lnTo>
                    <a:pt x="2088280" y="196009"/>
                  </a:lnTo>
                  <a:lnTo>
                    <a:pt x="2126712" y="219958"/>
                  </a:lnTo>
                  <a:lnTo>
                    <a:pt x="2164287" y="245120"/>
                  </a:lnTo>
                  <a:lnTo>
                    <a:pt x="2200977" y="271466"/>
                  </a:lnTo>
                  <a:lnTo>
                    <a:pt x="2236757" y="298970"/>
                  </a:lnTo>
                  <a:lnTo>
                    <a:pt x="2271598" y="327604"/>
                  </a:lnTo>
                  <a:lnTo>
                    <a:pt x="2305472" y="357341"/>
                  </a:lnTo>
                  <a:lnTo>
                    <a:pt x="2338353" y="388154"/>
                  </a:lnTo>
                  <a:lnTo>
                    <a:pt x="2370214" y="420014"/>
                  </a:lnTo>
                  <a:lnTo>
                    <a:pt x="2401026" y="452896"/>
                  </a:lnTo>
                  <a:lnTo>
                    <a:pt x="2430763" y="486770"/>
                  </a:lnTo>
                  <a:lnTo>
                    <a:pt x="2459397" y="521611"/>
                  </a:lnTo>
                  <a:lnTo>
                    <a:pt x="2486900" y="557391"/>
                  </a:lnTo>
                  <a:lnTo>
                    <a:pt x="2513247" y="594082"/>
                  </a:lnTo>
                  <a:lnTo>
                    <a:pt x="2538408" y="631657"/>
                  </a:lnTo>
                  <a:lnTo>
                    <a:pt x="2562357" y="670088"/>
                  </a:lnTo>
                  <a:lnTo>
                    <a:pt x="2585067" y="709349"/>
                  </a:lnTo>
                  <a:lnTo>
                    <a:pt x="2606509" y="749412"/>
                  </a:lnTo>
                  <a:lnTo>
                    <a:pt x="2626658" y="790250"/>
                  </a:lnTo>
                  <a:lnTo>
                    <a:pt x="2645484" y="831834"/>
                  </a:lnTo>
                  <a:lnTo>
                    <a:pt x="2662962" y="874139"/>
                  </a:lnTo>
                  <a:lnTo>
                    <a:pt x="2679063" y="917136"/>
                  </a:lnTo>
                  <a:lnTo>
                    <a:pt x="2693761" y="960799"/>
                  </a:lnTo>
                  <a:lnTo>
                    <a:pt x="2707028" y="1005099"/>
                  </a:lnTo>
                  <a:lnTo>
                    <a:pt x="2718836" y="1050010"/>
                  </a:lnTo>
                  <a:lnTo>
                    <a:pt x="2729159" y="1095503"/>
                  </a:lnTo>
                  <a:lnTo>
                    <a:pt x="2737969" y="1141553"/>
                  </a:lnTo>
                  <a:lnTo>
                    <a:pt x="2745238" y="1188131"/>
                  </a:lnTo>
                  <a:lnTo>
                    <a:pt x="2750939" y="1235211"/>
                  </a:lnTo>
                  <a:lnTo>
                    <a:pt x="2755045" y="1282764"/>
                  </a:lnTo>
                  <a:lnTo>
                    <a:pt x="2757529" y="1330763"/>
                  </a:lnTo>
                  <a:lnTo>
                    <a:pt x="2758363" y="1379181"/>
                  </a:lnTo>
                  <a:lnTo>
                    <a:pt x="2757529" y="1427601"/>
                  </a:lnTo>
                  <a:lnTo>
                    <a:pt x="2755045" y="1475601"/>
                  </a:lnTo>
                  <a:lnTo>
                    <a:pt x="2750939" y="1523155"/>
                  </a:lnTo>
                  <a:lnTo>
                    <a:pt x="2745238" y="1570234"/>
                  </a:lnTo>
                  <a:lnTo>
                    <a:pt x="2737969" y="1616813"/>
                  </a:lnTo>
                  <a:lnTo>
                    <a:pt x="2729159" y="1662864"/>
                  </a:lnTo>
                  <a:lnTo>
                    <a:pt x="2718836" y="1708358"/>
                  </a:lnTo>
                  <a:lnTo>
                    <a:pt x="2707028" y="1753269"/>
                  </a:lnTo>
                  <a:lnTo>
                    <a:pt x="2693761" y="1797570"/>
                  </a:lnTo>
                  <a:lnTo>
                    <a:pt x="2679063" y="1841233"/>
                  </a:lnTo>
                  <a:lnTo>
                    <a:pt x="2662962" y="1884231"/>
                  </a:lnTo>
                  <a:lnTo>
                    <a:pt x="2645484" y="1926536"/>
                  </a:lnTo>
                  <a:lnTo>
                    <a:pt x="2626658" y="1968121"/>
                  </a:lnTo>
                  <a:lnTo>
                    <a:pt x="2606509" y="2008959"/>
                  </a:lnTo>
                  <a:lnTo>
                    <a:pt x="2585067" y="2049022"/>
                  </a:lnTo>
                  <a:lnTo>
                    <a:pt x="2562357" y="2088284"/>
                  </a:lnTo>
                  <a:lnTo>
                    <a:pt x="2538408" y="2126715"/>
                  </a:lnTo>
                  <a:lnTo>
                    <a:pt x="2513247" y="2164291"/>
                  </a:lnTo>
                  <a:lnTo>
                    <a:pt x="2486900" y="2200982"/>
                  </a:lnTo>
                  <a:lnTo>
                    <a:pt x="2459397" y="2236762"/>
                  </a:lnTo>
                  <a:lnTo>
                    <a:pt x="2430763" y="2271603"/>
                  </a:lnTo>
                  <a:lnTo>
                    <a:pt x="2401026" y="2305478"/>
                  </a:lnTo>
                  <a:lnTo>
                    <a:pt x="2370214" y="2338359"/>
                  </a:lnTo>
                  <a:lnTo>
                    <a:pt x="2338353" y="2370220"/>
                  </a:lnTo>
                  <a:lnTo>
                    <a:pt x="2305472" y="2401033"/>
                  </a:lnTo>
                  <a:lnTo>
                    <a:pt x="2271598" y="2430770"/>
                  </a:lnTo>
                  <a:lnTo>
                    <a:pt x="2236757" y="2459404"/>
                  </a:lnTo>
                  <a:lnTo>
                    <a:pt x="2200977" y="2486909"/>
                  </a:lnTo>
                  <a:lnTo>
                    <a:pt x="2164287" y="2513255"/>
                  </a:lnTo>
                  <a:lnTo>
                    <a:pt x="2126712" y="2538417"/>
                  </a:lnTo>
                  <a:lnTo>
                    <a:pt x="2088280" y="2562366"/>
                  </a:lnTo>
                  <a:lnTo>
                    <a:pt x="2049019" y="2585076"/>
                  </a:lnTo>
                  <a:lnTo>
                    <a:pt x="2008956" y="2606519"/>
                  </a:lnTo>
                  <a:lnTo>
                    <a:pt x="1968119" y="2626668"/>
                  </a:lnTo>
                  <a:lnTo>
                    <a:pt x="1926534" y="2645495"/>
                  </a:lnTo>
                  <a:lnTo>
                    <a:pt x="1884229" y="2662973"/>
                  </a:lnTo>
                  <a:lnTo>
                    <a:pt x="1841232" y="2679075"/>
                  </a:lnTo>
                  <a:lnTo>
                    <a:pt x="1797569" y="2693773"/>
                  </a:lnTo>
                  <a:lnTo>
                    <a:pt x="1753268" y="2707040"/>
                  </a:lnTo>
                  <a:lnTo>
                    <a:pt x="1708357" y="2718848"/>
                  </a:lnTo>
                  <a:lnTo>
                    <a:pt x="1662863" y="2729171"/>
                  </a:lnTo>
                  <a:lnTo>
                    <a:pt x="1616813" y="2737981"/>
                  </a:lnTo>
                  <a:lnTo>
                    <a:pt x="1570234" y="2745250"/>
                  </a:lnTo>
                  <a:lnTo>
                    <a:pt x="1523154" y="2750952"/>
                  </a:lnTo>
                  <a:lnTo>
                    <a:pt x="1475601" y="2755058"/>
                  </a:lnTo>
                  <a:lnTo>
                    <a:pt x="1427601" y="2757542"/>
                  </a:lnTo>
                  <a:lnTo>
                    <a:pt x="1379181" y="2758376"/>
                  </a:lnTo>
                  <a:lnTo>
                    <a:pt x="1330762" y="2757542"/>
                  </a:lnTo>
                  <a:lnTo>
                    <a:pt x="1282762" y="2755058"/>
                  </a:lnTo>
                  <a:lnTo>
                    <a:pt x="1235208" y="2750952"/>
                  </a:lnTo>
                  <a:lnTo>
                    <a:pt x="1188129" y="2745250"/>
                  </a:lnTo>
                  <a:lnTo>
                    <a:pt x="1141550" y="2737981"/>
                  </a:lnTo>
                  <a:lnTo>
                    <a:pt x="1095500" y="2729171"/>
                  </a:lnTo>
                  <a:lnTo>
                    <a:pt x="1050005" y="2718848"/>
                  </a:lnTo>
                  <a:lnTo>
                    <a:pt x="1005094" y="2707040"/>
                  </a:lnTo>
                  <a:lnTo>
                    <a:pt x="960794" y="2693773"/>
                  </a:lnTo>
                  <a:lnTo>
                    <a:pt x="917131" y="2679075"/>
                  </a:lnTo>
                  <a:lnTo>
                    <a:pt x="874134" y="2662973"/>
                  </a:lnTo>
                  <a:lnTo>
                    <a:pt x="831829" y="2645495"/>
                  </a:lnTo>
                  <a:lnTo>
                    <a:pt x="790244" y="2626668"/>
                  </a:lnTo>
                  <a:lnTo>
                    <a:pt x="749407" y="2606519"/>
                  </a:lnTo>
                  <a:lnTo>
                    <a:pt x="709344" y="2585076"/>
                  </a:lnTo>
                  <a:lnTo>
                    <a:pt x="670083" y="2562366"/>
                  </a:lnTo>
                  <a:lnTo>
                    <a:pt x="631651" y="2538417"/>
                  </a:lnTo>
                  <a:lnTo>
                    <a:pt x="594076" y="2513255"/>
                  </a:lnTo>
                  <a:lnTo>
                    <a:pt x="557385" y="2486909"/>
                  </a:lnTo>
                  <a:lnTo>
                    <a:pt x="521606" y="2459404"/>
                  </a:lnTo>
                  <a:lnTo>
                    <a:pt x="486765" y="2430770"/>
                  </a:lnTo>
                  <a:lnTo>
                    <a:pt x="452891" y="2401033"/>
                  </a:lnTo>
                  <a:lnTo>
                    <a:pt x="420009" y="2370220"/>
                  </a:lnTo>
                  <a:lnTo>
                    <a:pt x="388149" y="2338359"/>
                  </a:lnTo>
                  <a:lnTo>
                    <a:pt x="357337" y="2305478"/>
                  </a:lnTo>
                  <a:lnTo>
                    <a:pt x="327600" y="2271603"/>
                  </a:lnTo>
                  <a:lnTo>
                    <a:pt x="298966" y="2236762"/>
                  </a:lnTo>
                  <a:lnTo>
                    <a:pt x="271462" y="2200982"/>
                  </a:lnTo>
                  <a:lnTo>
                    <a:pt x="245116" y="2164291"/>
                  </a:lnTo>
                  <a:lnTo>
                    <a:pt x="219955" y="2126715"/>
                  </a:lnTo>
                  <a:lnTo>
                    <a:pt x="196006" y="2088284"/>
                  </a:lnTo>
                  <a:lnTo>
                    <a:pt x="173296" y="2049022"/>
                  </a:lnTo>
                  <a:lnTo>
                    <a:pt x="151854" y="2008959"/>
                  </a:lnTo>
                  <a:lnTo>
                    <a:pt x="131705" y="1968121"/>
                  </a:lnTo>
                  <a:lnTo>
                    <a:pt x="112878" y="1926536"/>
                  </a:lnTo>
                  <a:lnTo>
                    <a:pt x="95401" y="1884231"/>
                  </a:lnTo>
                  <a:lnTo>
                    <a:pt x="79299" y="1841233"/>
                  </a:lnTo>
                  <a:lnTo>
                    <a:pt x="64602" y="1797570"/>
                  </a:lnTo>
                  <a:lnTo>
                    <a:pt x="51335" y="1753269"/>
                  </a:lnTo>
                  <a:lnTo>
                    <a:pt x="39526" y="1708358"/>
                  </a:lnTo>
                  <a:lnTo>
                    <a:pt x="29204" y="1662864"/>
                  </a:lnTo>
                  <a:lnTo>
                    <a:pt x="20394" y="1616813"/>
                  </a:lnTo>
                  <a:lnTo>
                    <a:pt x="13125" y="1570234"/>
                  </a:lnTo>
                  <a:lnTo>
                    <a:pt x="7424" y="1523155"/>
                  </a:lnTo>
                  <a:lnTo>
                    <a:pt x="3317" y="1475601"/>
                  </a:lnTo>
                  <a:lnTo>
                    <a:pt x="834" y="1427601"/>
                  </a:lnTo>
                  <a:lnTo>
                    <a:pt x="0" y="1379181"/>
                  </a:lnTo>
                  <a:lnTo>
                    <a:pt x="1001" y="1326140"/>
                  </a:lnTo>
                  <a:lnTo>
                    <a:pt x="3980" y="1273605"/>
                  </a:lnTo>
                  <a:lnTo>
                    <a:pt x="8901" y="1221614"/>
                  </a:lnTo>
                  <a:lnTo>
                    <a:pt x="15728" y="1170201"/>
                  </a:lnTo>
                  <a:lnTo>
                    <a:pt x="24426" y="1119402"/>
                  </a:lnTo>
                  <a:lnTo>
                    <a:pt x="34958" y="1069254"/>
                  </a:lnTo>
                  <a:lnTo>
                    <a:pt x="47288" y="1019792"/>
                  </a:lnTo>
                  <a:lnTo>
                    <a:pt x="61381" y="971052"/>
                  </a:lnTo>
                  <a:lnTo>
                    <a:pt x="77200" y="923071"/>
                  </a:lnTo>
                  <a:lnTo>
                    <a:pt x="94710" y="875883"/>
                  </a:lnTo>
                  <a:lnTo>
                    <a:pt x="113874" y="829526"/>
                  </a:lnTo>
                  <a:lnTo>
                    <a:pt x="134658" y="784034"/>
                  </a:lnTo>
                </a:path>
              </a:pathLst>
            </a:custGeom>
            <a:ln w="118249">
              <a:solidFill>
                <a:srgbClr val="C7AD8E"/>
              </a:solidFill>
            </a:ln>
          </p:spPr>
          <p:txBody>
            <a:bodyPr wrap="square" lIns="0" tIns="0" rIns="0" bIns="0" rtlCol="0"/>
            <a:lstStyle/>
            <a:p>
              <a:endParaRPr/>
            </a:p>
          </p:txBody>
        </p:sp>
        <p:sp>
          <p:nvSpPr>
            <p:cNvPr id="10" name="object 10"/>
            <p:cNvSpPr/>
            <p:nvPr/>
          </p:nvSpPr>
          <p:spPr>
            <a:xfrm>
              <a:off x="8240205" y="1510410"/>
              <a:ext cx="1257300" cy="1714500"/>
            </a:xfrm>
            <a:custGeom>
              <a:avLst/>
              <a:gdLst/>
              <a:ahLst/>
              <a:cxnLst/>
              <a:rect l="l" t="t" r="r" b="b"/>
              <a:pathLst>
                <a:path w="1257300" h="1714500">
                  <a:moveTo>
                    <a:pt x="249008" y="1030211"/>
                  </a:moveTo>
                  <a:lnTo>
                    <a:pt x="117271" y="1030211"/>
                  </a:lnTo>
                  <a:lnTo>
                    <a:pt x="117271" y="1486446"/>
                  </a:lnTo>
                  <a:lnTo>
                    <a:pt x="249008" y="1486446"/>
                  </a:lnTo>
                  <a:lnTo>
                    <a:pt x="249008" y="1030211"/>
                  </a:lnTo>
                  <a:close/>
                </a:path>
                <a:path w="1257300" h="1714500">
                  <a:moveTo>
                    <a:pt x="475602" y="1030211"/>
                  </a:moveTo>
                  <a:lnTo>
                    <a:pt x="343865" y="1030211"/>
                  </a:lnTo>
                  <a:lnTo>
                    <a:pt x="343865" y="1486446"/>
                  </a:lnTo>
                  <a:lnTo>
                    <a:pt x="475602" y="1486446"/>
                  </a:lnTo>
                  <a:lnTo>
                    <a:pt x="475602" y="1030211"/>
                  </a:lnTo>
                  <a:close/>
                </a:path>
                <a:path w="1257300" h="1714500">
                  <a:moveTo>
                    <a:pt x="702195" y="1030211"/>
                  </a:moveTo>
                  <a:lnTo>
                    <a:pt x="570458" y="1030211"/>
                  </a:lnTo>
                  <a:lnTo>
                    <a:pt x="570458" y="1486446"/>
                  </a:lnTo>
                  <a:lnTo>
                    <a:pt x="702195" y="1486446"/>
                  </a:lnTo>
                  <a:lnTo>
                    <a:pt x="702195" y="1030211"/>
                  </a:lnTo>
                  <a:close/>
                </a:path>
                <a:path w="1257300" h="1714500">
                  <a:moveTo>
                    <a:pt x="926160" y="1030211"/>
                  </a:moveTo>
                  <a:lnTo>
                    <a:pt x="794423" y="1030211"/>
                  </a:lnTo>
                  <a:lnTo>
                    <a:pt x="794423" y="1486446"/>
                  </a:lnTo>
                  <a:lnTo>
                    <a:pt x="926160" y="1486446"/>
                  </a:lnTo>
                  <a:lnTo>
                    <a:pt x="926160" y="1030211"/>
                  </a:lnTo>
                  <a:close/>
                </a:path>
                <a:path w="1257300" h="1714500">
                  <a:moveTo>
                    <a:pt x="1144854" y="1030211"/>
                  </a:moveTo>
                  <a:lnTo>
                    <a:pt x="1013117" y="1030211"/>
                  </a:lnTo>
                  <a:lnTo>
                    <a:pt x="1013117" y="1486446"/>
                  </a:lnTo>
                  <a:lnTo>
                    <a:pt x="1144854" y="1486446"/>
                  </a:lnTo>
                  <a:lnTo>
                    <a:pt x="1144854" y="1030211"/>
                  </a:lnTo>
                  <a:close/>
                </a:path>
                <a:path w="1257300" h="1714500">
                  <a:moveTo>
                    <a:pt x="1256804" y="1582242"/>
                  </a:moveTo>
                  <a:lnTo>
                    <a:pt x="0" y="1582242"/>
                  </a:lnTo>
                  <a:lnTo>
                    <a:pt x="0" y="1713979"/>
                  </a:lnTo>
                  <a:lnTo>
                    <a:pt x="1256804" y="1713979"/>
                  </a:lnTo>
                  <a:lnTo>
                    <a:pt x="1256804" y="1582242"/>
                  </a:lnTo>
                  <a:close/>
                </a:path>
                <a:path w="1257300" h="1714500">
                  <a:moveTo>
                    <a:pt x="1256804" y="815505"/>
                  </a:moveTo>
                  <a:lnTo>
                    <a:pt x="1126705" y="815505"/>
                  </a:lnTo>
                  <a:lnTo>
                    <a:pt x="1124496" y="785876"/>
                  </a:lnTo>
                  <a:lnTo>
                    <a:pt x="1115733" y="744397"/>
                  </a:lnTo>
                  <a:lnTo>
                    <a:pt x="1101699" y="704519"/>
                  </a:lnTo>
                  <a:lnTo>
                    <a:pt x="1082687" y="666457"/>
                  </a:lnTo>
                  <a:lnTo>
                    <a:pt x="1059002" y="630440"/>
                  </a:lnTo>
                  <a:lnTo>
                    <a:pt x="1030947" y="596734"/>
                  </a:lnTo>
                  <a:lnTo>
                    <a:pt x="998816" y="565569"/>
                  </a:lnTo>
                  <a:lnTo>
                    <a:pt x="962914" y="537171"/>
                  </a:lnTo>
                  <a:lnTo>
                    <a:pt x="923531" y="511784"/>
                  </a:lnTo>
                  <a:lnTo>
                    <a:pt x="880973" y="489648"/>
                  </a:lnTo>
                  <a:lnTo>
                    <a:pt x="835545" y="471004"/>
                  </a:lnTo>
                  <a:lnTo>
                    <a:pt x="787539" y="456082"/>
                  </a:lnTo>
                  <a:lnTo>
                    <a:pt x="737260" y="445135"/>
                  </a:lnTo>
                  <a:lnTo>
                    <a:pt x="684999" y="438391"/>
                  </a:lnTo>
                  <a:lnTo>
                    <a:pt x="682231" y="438277"/>
                  </a:lnTo>
                  <a:lnTo>
                    <a:pt x="682231" y="303923"/>
                  </a:lnTo>
                  <a:lnTo>
                    <a:pt x="940130" y="303923"/>
                  </a:lnTo>
                  <a:lnTo>
                    <a:pt x="940130" y="83096"/>
                  </a:lnTo>
                  <a:lnTo>
                    <a:pt x="682231" y="83096"/>
                  </a:lnTo>
                  <a:lnTo>
                    <a:pt x="682231" y="0"/>
                  </a:lnTo>
                  <a:lnTo>
                    <a:pt x="583641" y="0"/>
                  </a:lnTo>
                  <a:lnTo>
                    <a:pt x="583641" y="438124"/>
                  </a:lnTo>
                  <a:lnTo>
                    <a:pt x="577126" y="438391"/>
                  </a:lnTo>
                  <a:lnTo>
                    <a:pt x="524865" y="445135"/>
                  </a:lnTo>
                  <a:lnTo>
                    <a:pt x="474586" y="456082"/>
                  </a:lnTo>
                  <a:lnTo>
                    <a:pt x="426580" y="471004"/>
                  </a:lnTo>
                  <a:lnTo>
                    <a:pt x="381152" y="489648"/>
                  </a:lnTo>
                  <a:lnTo>
                    <a:pt x="338594" y="511784"/>
                  </a:lnTo>
                  <a:lnTo>
                    <a:pt x="299212" y="537171"/>
                  </a:lnTo>
                  <a:lnTo>
                    <a:pt x="263309" y="565569"/>
                  </a:lnTo>
                  <a:lnTo>
                    <a:pt x="231178" y="596734"/>
                  </a:lnTo>
                  <a:lnTo>
                    <a:pt x="203123" y="630440"/>
                  </a:lnTo>
                  <a:lnTo>
                    <a:pt x="179438" y="666457"/>
                  </a:lnTo>
                  <a:lnTo>
                    <a:pt x="160426" y="704519"/>
                  </a:lnTo>
                  <a:lnTo>
                    <a:pt x="146392" y="744397"/>
                  </a:lnTo>
                  <a:lnTo>
                    <a:pt x="137617" y="785876"/>
                  </a:lnTo>
                  <a:lnTo>
                    <a:pt x="135407" y="815505"/>
                  </a:lnTo>
                  <a:lnTo>
                    <a:pt x="0" y="815505"/>
                  </a:lnTo>
                  <a:lnTo>
                    <a:pt x="0" y="947242"/>
                  </a:lnTo>
                  <a:lnTo>
                    <a:pt x="1256804" y="947242"/>
                  </a:lnTo>
                  <a:lnTo>
                    <a:pt x="1256804" y="815505"/>
                  </a:lnTo>
                  <a:close/>
                </a:path>
              </a:pathLst>
            </a:custGeom>
            <a:solidFill>
              <a:srgbClr val="C7AD8E"/>
            </a:solidFill>
          </p:spPr>
          <p:txBody>
            <a:bodyPr wrap="square" lIns="0" tIns="0" rIns="0" bIns="0" rtlCol="0"/>
            <a:lstStyle/>
            <a:p>
              <a:endParaRPr/>
            </a:p>
          </p:txBody>
        </p:sp>
        <p:sp>
          <p:nvSpPr>
            <p:cNvPr id="11" name="object 11"/>
            <p:cNvSpPr/>
            <p:nvPr/>
          </p:nvSpPr>
          <p:spPr>
            <a:xfrm>
              <a:off x="8576612" y="3081619"/>
              <a:ext cx="542925" cy="557530"/>
            </a:xfrm>
            <a:custGeom>
              <a:avLst/>
              <a:gdLst/>
              <a:ahLst/>
              <a:cxnLst/>
              <a:rect l="l" t="t" r="r" b="b"/>
              <a:pathLst>
                <a:path w="542925" h="557529">
                  <a:moveTo>
                    <a:pt x="270776" y="0"/>
                  </a:moveTo>
                  <a:lnTo>
                    <a:pt x="222075" y="4507"/>
                  </a:lnTo>
                  <a:lnTo>
                    <a:pt x="176249" y="17495"/>
                  </a:lnTo>
                  <a:lnTo>
                    <a:pt x="134061" y="38163"/>
                  </a:lnTo>
                  <a:lnTo>
                    <a:pt x="96273" y="65712"/>
                  </a:lnTo>
                  <a:lnTo>
                    <a:pt x="63646" y="99340"/>
                  </a:lnTo>
                  <a:lnTo>
                    <a:pt x="36944" y="138247"/>
                  </a:lnTo>
                  <a:lnTo>
                    <a:pt x="16927" y="181633"/>
                  </a:lnTo>
                  <a:lnTo>
                    <a:pt x="4358" y="228696"/>
                  </a:lnTo>
                  <a:lnTo>
                    <a:pt x="0" y="278638"/>
                  </a:lnTo>
                  <a:lnTo>
                    <a:pt x="4358" y="328519"/>
                  </a:lnTo>
                  <a:lnTo>
                    <a:pt x="16927" y="375550"/>
                  </a:lnTo>
                  <a:lnTo>
                    <a:pt x="36944" y="418926"/>
                  </a:lnTo>
                  <a:lnTo>
                    <a:pt x="63646" y="457841"/>
                  </a:lnTo>
                  <a:lnTo>
                    <a:pt x="96273" y="491488"/>
                  </a:lnTo>
                  <a:lnTo>
                    <a:pt x="134061" y="519061"/>
                  </a:lnTo>
                  <a:lnTo>
                    <a:pt x="176249" y="539754"/>
                  </a:lnTo>
                  <a:lnTo>
                    <a:pt x="222075" y="552761"/>
                  </a:lnTo>
                  <a:lnTo>
                    <a:pt x="270776" y="557276"/>
                  </a:lnTo>
                  <a:lnTo>
                    <a:pt x="319754" y="552761"/>
                  </a:lnTo>
                  <a:lnTo>
                    <a:pt x="365795" y="539754"/>
                  </a:lnTo>
                  <a:lnTo>
                    <a:pt x="408144" y="519061"/>
                  </a:lnTo>
                  <a:lnTo>
                    <a:pt x="446048" y="491488"/>
                  </a:lnTo>
                  <a:lnTo>
                    <a:pt x="478752" y="457841"/>
                  </a:lnTo>
                  <a:lnTo>
                    <a:pt x="505501" y="418926"/>
                  </a:lnTo>
                  <a:lnTo>
                    <a:pt x="525542" y="375550"/>
                  </a:lnTo>
                  <a:lnTo>
                    <a:pt x="538120" y="328519"/>
                  </a:lnTo>
                  <a:lnTo>
                    <a:pt x="542480" y="278638"/>
                  </a:lnTo>
                  <a:lnTo>
                    <a:pt x="538120" y="228696"/>
                  </a:lnTo>
                  <a:lnTo>
                    <a:pt x="525542" y="181633"/>
                  </a:lnTo>
                  <a:lnTo>
                    <a:pt x="505501" y="138247"/>
                  </a:lnTo>
                  <a:lnTo>
                    <a:pt x="478752" y="99340"/>
                  </a:lnTo>
                  <a:lnTo>
                    <a:pt x="446048" y="65712"/>
                  </a:lnTo>
                  <a:lnTo>
                    <a:pt x="408144" y="38163"/>
                  </a:lnTo>
                  <a:lnTo>
                    <a:pt x="365795" y="17495"/>
                  </a:lnTo>
                  <a:lnTo>
                    <a:pt x="319754" y="4507"/>
                  </a:lnTo>
                  <a:lnTo>
                    <a:pt x="270776" y="0"/>
                  </a:lnTo>
                  <a:close/>
                </a:path>
              </a:pathLst>
            </a:custGeom>
            <a:solidFill>
              <a:srgbClr val="DBCAB5"/>
            </a:solidFill>
          </p:spPr>
          <p:txBody>
            <a:bodyPr wrap="square" lIns="0" tIns="0" rIns="0" bIns="0" rtlCol="0"/>
            <a:lstStyle/>
            <a:p>
              <a:endParaRPr/>
            </a:p>
          </p:txBody>
        </p:sp>
        <p:sp>
          <p:nvSpPr>
            <p:cNvPr id="12" name="object 12"/>
            <p:cNvSpPr/>
            <p:nvPr/>
          </p:nvSpPr>
          <p:spPr>
            <a:xfrm>
              <a:off x="8692160" y="3200145"/>
              <a:ext cx="310515" cy="317500"/>
            </a:xfrm>
            <a:custGeom>
              <a:avLst/>
              <a:gdLst/>
              <a:ahLst/>
              <a:cxnLst/>
              <a:rect l="l" t="t" r="r" b="b"/>
              <a:pathLst>
                <a:path w="310515" h="317500">
                  <a:moveTo>
                    <a:pt x="310451" y="120650"/>
                  </a:moveTo>
                  <a:lnTo>
                    <a:pt x="193738" y="120650"/>
                  </a:lnTo>
                  <a:lnTo>
                    <a:pt x="193738" y="0"/>
                  </a:lnTo>
                  <a:lnTo>
                    <a:pt x="116713" y="0"/>
                  </a:lnTo>
                  <a:lnTo>
                    <a:pt x="116713" y="120650"/>
                  </a:lnTo>
                  <a:lnTo>
                    <a:pt x="0" y="120650"/>
                  </a:lnTo>
                  <a:lnTo>
                    <a:pt x="0" y="199390"/>
                  </a:lnTo>
                  <a:lnTo>
                    <a:pt x="116713" y="199390"/>
                  </a:lnTo>
                  <a:lnTo>
                    <a:pt x="116713" y="317500"/>
                  </a:lnTo>
                  <a:lnTo>
                    <a:pt x="193738" y="317500"/>
                  </a:lnTo>
                  <a:lnTo>
                    <a:pt x="193738" y="199390"/>
                  </a:lnTo>
                  <a:lnTo>
                    <a:pt x="310451" y="199390"/>
                  </a:lnTo>
                  <a:lnTo>
                    <a:pt x="310451" y="120650"/>
                  </a:lnTo>
                  <a:close/>
                </a:path>
              </a:pathLst>
            </a:custGeom>
            <a:solidFill>
              <a:srgbClr val="FFFFFF"/>
            </a:solidFill>
          </p:spPr>
          <p:txBody>
            <a:bodyPr wrap="square" lIns="0" tIns="0" rIns="0" bIns="0" rtlCol="0"/>
            <a:lstStyle/>
            <a:p>
              <a:endParaRPr/>
            </a:p>
          </p:txBody>
        </p:sp>
      </p:grpSp>
      <p:sp>
        <p:nvSpPr>
          <p:cNvPr id="13" name="object 1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Federal</a:t>
            </a:r>
            <a:r>
              <a:rPr spc="-100" dirty="0"/>
              <a:t> </a:t>
            </a:r>
            <a:r>
              <a:rPr dirty="0"/>
              <a:t>Health</a:t>
            </a:r>
            <a:r>
              <a:rPr spc="-95" dirty="0"/>
              <a:t> </a:t>
            </a:r>
            <a:r>
              <a:rPr dirty="0"/>
              <a:t>vs.</a:t>
            </a:r>
            <a:r>
              <a:rPr spc="-95" dirty="0"/>
              <a:t> </a:t>
            </a:r>
            <a:r>
              <a:rPr spc="-25" dirty="0"/>
              <a:t>GPO</a:t>
            </a:r>
          </a:p>
        </p:txBody>
      </p:sp>
      <p:sp>
        <p:nvSpPr>
          <p:cNvPr id="14" name="object 14"/>
          <p:cNvSpPr txBox="1"/>
          <p:nvPr/>
        </p:nvSpPr>
        <p:spPr>
          <a:xfrm>
            <a:off x="750822" y="1772206"/>
            <a:ext cx="4735577" cy="3271473"/>
          </a:xfrm>
          <a:prstGeom prst="rect">
            <a:avLst/>
          </a:prstGeom>
        </p:spPr>
        <p:txBody>
          <a:bodyPr vert="horz" wrap="square" lIns="0" tIns="12700" rIns="0" bIns="0" rtlCol="0">
            <a:spAutoFit/>
          </a:bodyPr>
          <a:lstStyle/>
          <a:p>
            <a:pPr marL="12700" marR="367665">
              <a:lnSpc>
                <a:spcPct val="111100"/>
              </a:lnSpc>
              <a:spcBef>
                <a:spcPts val="100"/>
              </a:spcBef>
            </a:pPr>
            <a:r>
              <a:rPr lang="en-US" sz="2400" dirty="0">
                <a:solidFill>
                  <a:srgbClr val="716A66"/>
                </a:solidFill>
                <a:latin typeface="DIN 2014 Light"/>
                <a:cs typeface="DIN 2014 Light"/>
              </a:rPr>
              <a:t>Federal Health agencies primarily use government contracts like GSA Schedules and the IDIQ Contract for furniture procurement. Unlike GPOs, which leverage the power of large buying volume to negotiate contractual discounts for their members.</a:t>
            </a:r>
            <a:endParaRPr sz="2400" dirty="0">
              <a:latin typeface="DIN 2014 Light"/>
              <a:cs typeface="DIN 2014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Federal</a:t>
            </a:r>
            <a:r>
              <a:rPr spc="-175" dirty="0"/>
              <a:t> </a:t>
            </a:r>
            <a:r>
              <a:rPr spc="-10" dirty="0"/>
              <a:t>Health</a:t>
            </a:r>
          </a:p>
        </p:txBody>
      </p:sp>
      <p:sp>
        <p:nvSpPr>
          <p:cNvPr id="4" name="object 4"/>
          <p:cNvSpPr txBox="1"/>
          <p:nvPr/>
        </p:nvSpPr>
        <p:spPr>
          <a:xfrm>
            <a:off x="750823" y="1324937"/>
            <a:ext cx="7351395" cy="736600"/>
          </a:xfrm>
          <a:prstGeom prst="rect">
            <a:avLst/>
          </a:prstGeom>
        </p:spPr>
        <p:txBody>
          <a:bodyPr vert="horz" wrap="square" lIns="0" tIns="12700" rIns="0" bIns="0" rtlCol="0">
            <a:spAutoFit/>
          </a:bodyPr>
          <a:lstStyle/>
          <a:p>
            <a:pPr marL="12700" marR="5080">
              <a:lnSpc>
                <a:spcPct val="111100"/>
              </a:lnSpc>
              <a:spcBef>
                <a:spcPts val="100"/>
              </a:spcBef>
            </a:pPr>
            <a:r>
              <a:rPr sz="2100" dirty="0">
                <a:solidFill>
                  <a:srgbClr val="716A66"/>
                </a:solidFill>
                <a:latin typeface="DIN 2014 Light"/>
                <a:cs typeface="DIN 2014 Light"/>
              </a:rPr>
              <a:t>JSI</a:t>
            </a:r>
            <a:r>
              <a:rPr sz="2100" spc="-45" dirty="0">
                <a:solidFill>
                  <a:srgbClr val="716A66"/>
                </a:solidFill>
                <a:latin typeface="DIN 2014 Light"/>
                <a:cs typeface="DIN 2014 Light"/>
              </a:rPr>
              <a:t> </a:t>
            </a:r>
            <a:r>
              <a:rPr sz="2100" dirty="0">
                <a:solidFill>
                  <a:srgbClr val="716A66"/>
                </a:solidFill>
                <a:latin typeface="DIN 2014 Light"/>
                <a:cs typeface="DIN 2014 Light"/>
              </a:rPr>
              <a:t>Health</a:t>
            </a:r>
            <a:r>
              <a:rPr sz="2100" spc="-45" dirty="0">
                <a:solidFill>
                  <a:srgbClr val="716A66"/>
                </a:solidFill>
                <a:latin typeface="DIN 2014 Light"/>
                <a:cs typeface="DIN 2014 Light"/>
              </a:rPr>
              <a:t> </a:t>
            </a:r>
            <a:r>
              <a:rPr sz="2100" dirty="0">
                <a:solidFill>
                  <a:srgbClr val="716A66"/>
                </a:solidFill>
                <a:latin typeface="DIN 2014 Light"/>
                <a:cs typeface="DIN 2014 Light"/>
              </a:rPr>
              <a:t>has</a:t>
            </a:r>
            <a:r>
              <a:rPr sz="2100" spc="-40" dirty="0">
                <a:solidFill>
                  <a:srgbClr val="716A66"/>
                </a:solidFill>
                <a:latin typeface="DIN 2014 Light"/>
                <a:cs typeface="DIN 2014 Light"/>
              </a:rPr>
              <a:t> </a:t>
            </a:r>
            <a:r>
              <a:rPr sz="2100" dirty="0">
                <a:solidFill>
                  <a:srgbClr val="716A66"/>
                </a:solidFill>
                <a:latin typeface="DIN 2014 Light"/>
                <a:cs typeface="DIN 2014 Light"/>
              </a:rPr>
              <a:t>negotiated</a:t>
            </a:r>
            <a:r>
              <a:rPr sz="2100" spc="-45" dirty="0">
                <a:solidFill>
                  <a:srgbClr val="716A66"/>
                </a:solidFill>
                <a:latin typeface="DIN 2014 Light"/>
                <a:cs typeface="DIN 2014 Light"/>
              </a:rPr>
              <a:t> </a:t>
            </a:r>
            <a:r>
              <a:rPr sz="2100" dirty="0">
                <a:solidFill>
                  <a:srgbClr val="716A66"/>
                </a:solidFill>
                <a:latin typeface="DIN 2014 Light"/>
                <a:cs typeface="DIN 2014 Light"/>
              </a:rPr>
              <a:t>competitive</a:t>
            </a:r>
            <a:r>
              <a:rPr sz="2100" spc="-45" dirty="0">
                <a:solidFill>
                  <a:srgbClr val="716A66"/>
                </a:solidFill>
                <a:latin typeface="DIN 2014 Light"/>
                <a:cs typeface="DIN 2014 Light"/>
              </a:rPr>
              <a:t> </a:t>
            </a:r>
            <a:r>
              <a:rPr sz="2100" dirty="0">
                <a:solidFill>
                  <a:srgbClr val="716A66"/>
                </a:solidFill>
                <a:latin typeface="DIN 2014 Light"/>
                <a:cs typeface="DIN 2014 Light"/>
              </a:rPr>
              <a:t>pricing</a:t>
            </a:r>
            <a:r>
              <a:rPr sz="2100" spc="-40" dirty="0">
                <a:solidFill>
                  <a:srgbClr val="716A66"/>
                </a:solidFill>
                <a:latin typeface="DIN 2014 Light"/>
                <a:cs typeface="DIN 2014 Light"/>
              </a:rPr>
              <a:t> </a:t>
            </a:r>
            <a:r>
              <a:rPr sz="2100" dirty="0">
                <a:solidFill>
                  <a:srgbClr val="716A66"/>
                </a:solidFill>
                <a:latin typeface="DIN 2014 Light"/>
                <a:cs typeface="DIN 2014 Light"/>
              </a:rPr>
              <a:t>agreements</a:t>
            </a:r>
            <a:r>
              <a:rPr sz="2100" spc="-45" dirty="0">
                <a:solidFill>
                  <a:srgbClr val="716A66"/>
                </a:solidFill>
                <a:latin typeface="DIN 2014 Light"/>
                <a:cs typeface="DIN 2014 Light"/>
              </a:rPr>
              <a:t> </a:t>
            </a:r>
            <a:r>
              <a:rPr sz="2100" dirty="0">
                <a:solidFill>
                  <a:srgbClr val="716A66"/>
                </a:solidFill>
                <a:latin typeface="DIN 2014 Light"/>
                <a:cs typeface="DIN 2014 Light"/>
              </a:rPr>
              <a:t>with</a:t>
            </a:r>
            <a:r>
              <a:rPr sz="2100" spc="-40" dirty="0">
                <a:solidFill>
                  <a:srgbClr val="716A66"/>
                </a:solidFill>
                <a:latin typeface="DIN 2014 Light"/>
                <a:cs typeface="DIN 2014 Light"/>
              </a:rPr>
              <a:t> </a:t>
            </a:r>
            <a:r>
              <a:rPr sz="2100" spc="-25" dirty="0">
                <a:solidFill>
                  <a:srgbClr val="716A66"/>
                </a:solidFill>
                <a:latin typeface="DIN 2014 Light"/>
                <a:cs typeface="DIN 2014 Light"/>
              </a:rPr>
              <a:t>the </a:t>
            </a:r>
            <a:r>
              <a:rPr sz="2100" dirty="0">
                <a:solidFill>
                  <a:srgbClr val="716A66"/>
                </a:solidFill>
                <a:latin typeface="DIN 2014 Light"/>
                <a:cs typeface="DIN 2014 Light"/>
              </a:rPr>
              <a:t>following</a:t>
            </a:r>
            <a:r>
              <a:rPr sz="2100" spc="-55" dirty="0">
                <a:solidFill>
                  <a:srgbClr val="716A66"/>
                </a:solidFill>
                <a:latin typeface="DIN 2014 Light"/>
                <a:cs typeface="DIN 2014 Light"/>
              </a:rPr>
              <a:t> </a:t>
            </a:r>
            <a:r>
              <a:rPr sz="2100" dirty="0">
                <a:solidFill>
                  <a:srgbClr val="716A66"/>
                </a:solidFill>
                <a:latin typeface="DIN 2014 Light"/>
                <a:cs typeface="DIN 2014 Light"/>
              </a:rPr>
              <a:t>Federal</a:t>
            </a:r>
            <a:r>
              <a:rPr sz="2100" spc="-50" dirty="0">
                <a:solidFill>
                  <a:srgbClr val="716A66"/>
                </a:solidFill>
                <a:latin typeface="DIN 2014 Light"/>
                <a:cs typeface="DIN 2014 Light"/>
              </a:rPr>
              <a:t> </a:t>
            </a:r>
            <a:r>
              <a:rPr sz="2100" dirty="0">
                <a:solidFill>
                  <a:srgbClr val="716A66"/>
                </a:solidFill>
                <a:latin typeface="DIN 2014 Light"/>
                <a:cs typeface="DIN 2014 Light"/>
              </a:rPr>
              <a:t>Health</a:t>
            </a:r>
            <a:r>
              <a:rPr sz="2100" spc="-50" dirty="0">
                <a:solidFill>
                  <a:srgbClr val="716A66"/>
                </a:solidFill>
                <a:latin typeface="DIN 2014 Light"/>
                <a:cs typeface="DIN 2014 Light"/>
              </a:rPr>
              <a:t> </a:t>
            </a:r>
            <a:r>
              <a:rPr sz="2100" spc="-10" dirty="0">
                <a:solidFill>
                  <a:srgbClr val="716A66"/>
                </a:solidFill>
                <a:latin typeface="DIN 2014 Light"/>
                <a:cs typeface="DIN 2014 Light"/>
              </a:rPr>
              <a:t>organizations:</a:t>
            </a:r>
            <a:endParaRPr sz="2100">
              <a:latin typeface="DIN 2014 Light"/>
              <a:cs typeface="DIN 2014 Light"/>
            </a:endParaRPr>
          </a:p>
        </p:txBody>
      </p:sp>
      <p:pic>
        <p:nvPicPr>
          <p:cNvPr id="5" name="object 5"/>
          <p:cNvPicPr/>
          <p:nvPr/>
        </p:nvPicPr>
        <p:blipFill>
          <a:blip r:embed="rId2" cstate="print"/>
          <a:stretch>
            <a:fillRect/>
          </a:stretch>
        </p:blipFill>
        <p:spPr>
          <a:xfrm>
            <a:off x="7312266" y="3616484"/>
            <a:ext cx="2001127" cy="796410"/>
          </a:xfrm>
          <a:prstGeom prst="rect">
            <a:avLst/>
          </a:prstGeom>
        </p:spPr>
      </p:pic>
      <p:pic>
        <p:nvPicPr>
          <p:cNvPr id="6" name="object 6"/>
          <p:cNvPicPr/>
          <p:nvPr/>
        </p:nvPicPr>
        <p:blipFill>
          <a:blip r:embed="rId3" cstate="print"/>
          <a:stretch>
            <a:fillRect/>
          </a:stretch>
        </p:blipFill>
        <p:spPr>
          <a:xfrm>
            <a:off x="1979676" y="3601533"/>
            <a:ext cx="3733991" cy="83268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Federal</a:t>
            </a:r>
            <a:r>
              <a:rPr spc="-175" dirty="0"/>
              <a:t> </a:t>
            </a:r>
            <a:r>
              <a:rPr spc="-10" dirty="0"/>
              <a:t>Contract</a:t>
            </a:r>
          </a:p>
        </p:txBody>
      </p:sp>
      <p:pic>
        <p:nvPicPr>
          <p:cNvPr id="4" name="object 4"/>
          <p:cNvPicPr/>
          <p:nvPr/>
        </p:nvPicPr>
        <p:blipFill>
          <a:blip r:embed="rId2" cstate="print"/>
          <a:stretch>
            <a:fillRect/>
          </a:stretch>
        </p:blipFill>
        <p:spPr>
          <a:xfrm>
            <a:off x="4538649" y="1289303"/>
            <a:ext cx="3111652" cy="693900"/>
          </a:xfrm>
          <a:prstGeom prst="rect">
            <a:avLst/>
          </a:prstGeom>
        </p:spPr>
      </p:pic>
      <p:sp>
        <p:nvSpPr>
          <p:cNvPr id="5" name="object 5"/>
          <p:cNvSpPr txBox="1"/>
          <p:nvPr/>
        </p:nvSpPr>
        <p:spPr>
          <a:xfrm>
            <a:off x="750823" y="2410981"/>
            <a:ext cx="1006729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Contract:</a:t>
            </a:r>
            <a:r>
              <a:rPr sz="1000" b="1" spc="-10" dirty="0">
                <a:solidFill>
                  <a:srgbClr val="716A66"/>
                </a:solidFill>
                <a:latin typeface="DIN 2014 Bold"/>
                <a:cs typeface="DIN 2014 Bold"/>
              </a:rPr>
              <a:t> </a:t>
            </a:r>
            <a:r>
              <a:rPr sz="1000" b="1" dirty="0">
                <a:solidFill>
                  <a:srgbClr val="716A66"/>
                </a:solidFill>
                <a:latin typeface="DIN 2014 Bold"/>
                <a:cs typeface="DIN 2014 Bold"/>
              </a:rPr>
              <a:t>VA</a:t>
            </a:r>
            <a:r>
              <a:rPr sz="1000" b="1" spc="-10" dirty="0">
                <a:solidFill>
                  <a:srgbClr val="716A66"/>
                </a:solidFill>
                <a:latin typeface="DIN 2014 Bold"/>
                <a:cs typeface="DIN 2014 Bold"/>
              </a:rPr>
              <a:t> </a:t>
            </a:r>
            <a:r>
              <a:rPr sz="1000" b="1" dirty="0">
                <a:solidFill>
                  <a:srgbClr val="716A66"/>
                </a:solidFill>
                <a:latin typeface="DIN 2014 Bold"/>
                <a:cs typeface="DIN 2014 Bold"/>
              </a:rPr>
              <a:t>–</a:t>
            </a:r>
            <a:r>
              <a:rPr sz="1000" b="1" spc="-5" dirty="0">
                <a:solidFill>
                  <a:srgbClr val="716A66"/>
                </a:solidFill>
                <a:latin typeface="DIN 2014 Bold"/>
                <a:cs typeface="DIN 2014 Bold"/>
              </a:rPr>
              <a:t> </a:t>
            </a:r>
            <a:r>
              <a:rPr sz="1000" b="1" dirty="0">
                <a:solidFill>
                  <a:srgbClr val="716A66"/>
                </a:solidFill>
                <a:latin typeface="DIN 2014 Bold"/>
                <a:cs typeface="DIN 2014 Bold"/>
              </a:rPr>
              <a:t>IDIQ</a:t>
            </a:r>
            <a:r>
              <a:rPr sz="1000" b="1" spc="235" dirty="0">
                <a:solidFill>
                  <a:srgbClr val="716A66"/>
                </a:solidFill>
                <a:latin typeface="DIN 2014 Bold"/>
                <a:cs typeface="DIN 2014 Bold"/>
              </a:rPr>
              <a:t> </a:t>
            </a:r>
            <a:r>
              <a:rPr sz="1000" b="1" dirty="0">
                <a:solidFill>
                  <a:srgbClr val="716A66"/>
                </a:solidFill>
                <a:latin typeface="DIN 2014 Bold"/>
                <a:cs typeface="DIN 2014 Bold"/>
              </a:rPr>
              <a:t>|</a:t>
            </a:r>
            <a:r>
              <a:rPr sz="1000" b="1" spc="229"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5" dirty="0">
                <a:solidFill>
                  <a:srgbClr val="716A66"/>
                </a:solidFill>
                <a:latin typeface="DIN 2014 Bold"/>
                <a:cs typeface="DIN 2014 Bold"/>
              </a:rPr>
              <a:t> </a:t>
            </a:r>
            <a:r>
              <a:rPr sz="1000" b="1" dirty="0">
                <a:solidFill>
                  <a:srgbClr val="716A66"/>
                </a:solidFill>
                <a:latin typeface="DIN 2014 Bold"/>
                <a:cs typeface="DIN 2014 Bold"/>
              </a:rPr>
              <a:t>#:</a:t>
            </a:r>
            <a:r>
              <a:rPr sz="1000" b="1" spc="240" dirty="0">
                <a:solidFill>
                  <a:srgbClr val="716A66"/>
                </a:solidFill>
                <a:latin typeface="DIN 2014 Bold"/>
                <a:cs typeface="DIN 2014 Bold"/>
              </a:rPr>
              <a:t> </a:t>
            </a:r>
            <a:r>
              <a:rPr sz="1000" b="1" dirty="0">
                <a:solidFill>
                  <a:srgbClr val="716A66"/>
                </a:solidFill>
                <a:latin typeface="DIN 2014 Bold"/>
                <a:cs typeface="DIN 2014 Bold"/>
              </a:rPr>
              <a:t>IDIQ SBVSOB</a:t>
            </a:r>
            <a:r>
              <a:rPr sz="1000" b="1" spc="-5" dirty="0">
                <a:solidFill>
                  <a:srgbClr val="716A66"/>
                </a:solidFill>
                <a:latin typeface="DIN 2014 Bold"/>
                <a:cs typeface="DIN 2014 Bold"/>
              </a:rPr>
              <a:t> </a:t>
            </a:r>
            <a:r>
              <a:rPr sz="1000" b="1" dirty="0">
                <a:solidFill>
                  <a:srgbClr val="716A66"/>
                </a:solidFill>
                <a:latin typeface="DIN 2014 Bold"/>
                <a:cs typeface="DIN 2014 Bold"/>
              </a:rPr>
              <a:t>Partner</a:t>
            </a:r>
            <a:r>
              <a:rPr sz="1000" b="1" spc="240" dirty="0">
                <a:solidFill>
                  <a:srgbClr val="716A66"/>
                </a:solidFill>
                <a:latin typeface="DIN 2014 Bold"/>
                <a:cs typeface="DIN 2014 Bold"/>
              </a:rPr>
              <a:t> </a:t>
            </a:r>
            <a:r>
              <a:rPr sz="1000" b="1" dirty="0">
                <a:solidFill>
                  <a:srgbClr val="716A66"/>
                </a:solidFill>
                <a:latin typeface="DIN 2014 Bold"/>
                <a:cs typeface="DIN 2014 Bold"/>
              </a:rPr>
              <a:t>SSA#</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KZ-</a:t>
            </a:r>
            <a:r>
              <a:rPr sz="1000" b="1" dirty="0">
                <a:solidFill>
                  <a:srgbClr val="716A66"/>
                </a:solidFill>
                <a:latin typeface="DIN 2014 Bold"/>
                <a:cs typeface="DIN 2014 Bold"/>
              </a:rPr>
              <a:t>020437</a:t>
            </a:r>
            <a:r>
              <a:rPr sz="1000" b="1" spc="235" dirty="0">
                <a:solidFill>
                  <a:srgbClr val="716A66"/>
                </a:solidFill>
                <a:latin typeface="DIN 2014 Bold"/>
                <a:cs typeface="DIN 2014 Bold"/>
              </a:rPr>
              <a:t> </a:t>
            </a:r>
            <a:r>
              <a:rPr sz="1000" b="1" dirty="0">
                <a:solidFill>
                  <a:srgbClr val="716A66"/>
                </a:solidFill>
                <a:latin typeface="DIN 2014 Bold"/>
                <a:cs typeface="DIN 2014 Bold"/>
              </a:rPr>
              <a:t>|</a:t>
            </a:r>
            <a:r>
              <a:rPr sz="1000" b="1" spc="235"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0" dirty="0">
                <a:solidFill>
                  <a:srgbClr val="716A66"/>
                </a:solidFill>
                <a:latin typeface="DIN 2014 Bold"/>
                <a:cs typeface="DIN 2014 Bold"/>
              </a:rPr>
              <a:t> Abbreviation:</a:t>
            </a:r>
            <a:r>
              <a:rPr sz="1000" b="1" spc="-5" dirty="0">
                <a:solidFill>
                  <a:srgbClr val="716A66"/>
                </a:solidFill>
                <a:latin typeface="DIN 2014 Bold"/>
                <a:cs typeface="DIN 2014 Bold"/>
              </a:rPr>
              <a:t> </a:t>
            </a:r>
            <a:r>
              <a:rPr sz="1000" b="1" dirty="0">
                <a:solidFill>
                  <a:srgbClr val="716A66"/>
                </a:solidFill>
                <a:latin typeface="DIN 2014 Bold"/>
                <a:cs typeface="DIN 2014 Bold"/>
              </a:rPr>
              <a:t>VAIDIQ</a:t>
            </a:r>
            <a:r>
              <a:rPr sz="1000" b="1" spc="235" dirty="0">
                <a:solidFill>
                  <a:srgbClr val="716A66"/>
                </a:solidFill>
                <a:latin typeface="DIN 2014 Bold"/>
                <a:cs typeface="DIN 2014 Bold"/>
              </a:rPr>
              <a:t> </a:t>
            </a:r>
            <a:r>
              <a:rPr sz="1000" b="1" dirty="0">
                <a:solidFill>
                  <a:srgbClr val="716A66"/>
                </a:solidFill>
                <a:latin typeface="DIN 2014 Bold"/>
                <a:cs typeface="DIN 2014 Bold"/>
              </a:rPr>
              <a:t>|</a:t>
            </a:r>
            <a:r>
              <a:rPr sz="1000" b="1" spc="-10" dirty="0">
                <a:solidFill>
                  <a:srgbClr val="716A66"/>
                </a:solidFill>
                <a:latin typeface="DIN 2014 Bold"/>
                <a:cs typeface="DIN 2014 Bold"/>
              </a:rPr>
              <a:t> </a:t>
            </a:r>
            <a:r>
              <a:rPr sz="1000" b="1" dirty="0">
                <a:solidFill>
                  <a:srgbClr val="716A66"/>
                </a:solidFill>
                <a:latin typeface="DIN 2014 Bold"/>
                <a:cs typeface="DIN 2014 Bold"/>
              </a:rPr>
              <a:t>Contract</a:t>
            </a:r>
            <a:r>
              <a:rPr sz="1000" b="1" spc="-10" dirty="0">
                <a:solidFill>
                  <a:srgbClr val="716A66"/>
                </a:solidFill>
                <a:latin typeface="DIN 2014 Bold"/>
                <a:cs typeface="DIN 2014 Bold"/>
              </a:rPr>
              <a:t> </a:t>
            </a:r>
            <a:r>
              <a:rPr sz="1000" b="1" dirty="0">
                <a:solidFill>
                  <a:srgbClr val="716A66"/>
                </a:solidFill>
                <a:latin typeface="DIN 2014 Bold"/>
                <a:cs typeface="DIN 2014 Bold"/>
              </a:rPr>
              <a:t>Period:</a:t>
            </a:r>
            <a:r>
              <a:rPr sz="1000" b="1" spc="-5" dirty="0">
                <a:solidFill>
                  <a:srgbClr val="716A66"/>
                </a:solidFill>
                <a:latin typeface="DIN 2014 Bold"/>
                <a:cs typeface="DIN 2014 Bold"/>
              </a:rPr>
              <a:t> </a:t>
            </a:r>
            <a:r>
              <a:rPr sz="1000" b="1" dirty="0">
                <a:solidFill>
                  <a:srgbClr val="716A66"/>
                </a:solidFill>
                <a:latin typeface="DIN 2014 Bold"/>
                <a:cs typeface="DIN 2014 Bold"/>
              </a:rPr>
              <a:t>11/1/2018</a:t>
            </a:r>
            <a:r>
              <a:rPr sz="1000" b="1" spc="-10" dirty="0">
                <a:solidFill>
                  <a:srgbClr val="716A66"/>
                </a:solidFill>
                <a:latin typeface="DIN 2014 Bold"/>
                <a:cs typeface="DIN 2014 Bold"/>
              </a:rPr>
              <a:t> </a:t>
            </a:r>
            <a:r>
              <a:rPr sz="1000" b="1" dirty="0">
                <a:solidFill>
                  <a:srgbClr val="716A66"/>
                </a:solidFill>
                <a:latin typeface="DIN 2014 Bold"/>
                <a:cs typeface="DIN 2014 Bold"/>
              </a:rPr>
              <a:t>to</a:t>
            </a:r>
            <a:r>
              <a:rPr sz="1000" b="1" spc="-5" dirty="0">
                <a:solidFill>
                  <a:srgbClr val="716A66"/>
                </a:solidFill>
                <a:latin typeface="DIN 2014 Bold"/>
                <a:cs typeface="DIN 2014 Bold"/>
              </a:rPr>
              <a:t> </a:t>
            </a:r>
            <a:r>
              <a:rPr sz="1000" b="1" dirty="0">
                <a:solidFill>
                  <a:srgbClr val="716A66"/>
                </a:solidFill>
                <a:latin typeface="DIN 2014 Bold"/>
                <a:cs typeface="DIN 2014 Bold"/>
              </a:rPr>
              <a:t>10/31/2025</a:t>
            </a:r>
            <a:r>
              <a:rPr sz="1000" b="1" spc="-10" dirty="0">
                <a:solidFill>
                  <a:srgbClr val="716A66"/>
                </a:solidFill>
                <a:latin typeface="DIN 2014 Bold"/>
                <a:cs typeface="DIN 2014 Bold"/>
              </a:rPr>
              <a:t> </a:t>
            </a:r>
            <a:r>
              <a:rPr sz="1000" b="1" dirty="0">
                <a:solidFill>
                  <a:srgbClr val="716A66"/>
                </a:solidFill>
                <a:latin typeface="DIN 2014 Bold"/>
                <a:cs typeface="DIN 2014 Bold"/>
              </a:rPr>
              <a:t>with</a:t>
            </a:r>
            <a:r>
              <a:rPr sz="1000" b="1" spc="-10" dirty="0">
                <a:solidFill>
                  <a:srgbClr val="716A66"/>
                </a:solidFill>
                <a:latin typeface="DIN 2014 Bold"/>
                <a:cs typeface="DIN 2014 Bold"/>
              </a:rPr>
              <a:t> </a:t>
            </a:r>
            <a:r>
              <a:rPr sz="1000" b="1" dirty="0">
                <a:solidFill>
                  <a:srgbClr val="716A66"/>
                </a:solidFill>
                <a:latin typeface="DIN 2014 Bold"/>
                <a:cs typeface="DIN 2014 Bold"/>
              </a:rPr>
              <a:t>option</a:t>
            </a:r>
            <a:r>
              <a:rPr sz="1000" b="1" spc="-5" dirty="0">
                <a:solidFill>
                  <a:srgbClr val="716A66"/>
                </a:solidFill>
                <a:latin typeface="DIN 2014 Bold"/>
                <a:cs typeface="DIN 2014 Bold"/>
              </a:rPr>
              <a:t> </a:t>
            </a:r>
            <a:r>
              <a:rPr sz="1000" b="1" dirty="0">
                <a:solidFill>
                  <a:srgbClr val="716A66"/>
                </a:solidFill>
                <a:latin typeface="DIN 2014 Bold"/>
                <a:cs typeface="DIN 2014 Bold"/>
              </a:rPr>
              <a:t>period</a:t>
            </a:r>
            <a:r>
              <a:rPr sz="1000" b="1" spc="-10" dirty="0">
                <a:solidFill>
                  <a:srgbClr val="716A66"/>
                </a:solidFill>
                <a:latin typeface="DIN 2014 Bold"/>
                <a:cs typeface="DIN 2014 Bold"/>
              </a:rPr>
              <a:t> </a:t>
            </a:r>
            <a:r>
              <a:rPr sz="1000" b="1" dirty="0">
                <a:solidFill>
                  <a:srgbClr val="716A66"/>
                </a:solidFill>
                <a:latin typeface="DIN 2014 Bold"/>
                <a:cs typeface="DIN 2014 Bold"/>
              </a:rPr>
              <a:t>to</a:t>
            </a:r>
            <a:r>
              <a:rPr sz="1000" b="1" spc="-5" dirty="0">
                <a:solidFill>
                  <a:srgbClr val="716A66"/>
                </a:solidFill>
                <a:latin typeface="DIN 2014 Bold"/>
                <a:cs typeface="DIN 2014 Bold"/>
              </a:rPr>
              <a:t> </a:t>
            </a:r>
            <a:r>
              <a:rPr sz="1000" b="1" spc="-10" dirty="0">
                <a:solidFill>
                  <a:srgbClr val="716A66"/>
                </a:solidFill>
                <a:latin typeface="DIN 2014 Bold"/>
                <a:cs typeface="DIN 2014 Bold"/>
              </a:rPr>
              <a:t>10/31/28.</a:t>
            </a:r>
            <a:endParaRPr sz="1000">
              <a:latin typeface="DIN 2014 Bold"/>
              <a:cs typeface="DIN 2014 Bold"/>
            </a:endParaRPr>
          </a:p>
        </p:txBody>
      </p:sp>
      <p:graphicFrame>
        <p:nvGraphicFramePr>
          <p:cNvPr id="6" name="object 6"/>
          <p:cNvGraphicFramePr>
            <a:graphicFrameLocks noGrp="1"/>
          </p:cNvGraphicFramePr>
          <p:nvPr/>
        </p:nvGraphicFramePr>
        <p:xfrm>
          <a:off x="763523" y="2769019"/>
          <a:ext cx="10701019" cy="3140075"/>
        </p:xfrm>
        <a:graphic>
          <a:graphicData uri="http://schemas.openxmlformats.org/drawingml/2006/table">
            <a:tbl>
              <a:tblPr firstRow="1" bandRow="1">
                <a:tableStyleId>{2D5ABB26-0587-4C30-8999-92F81FD0307C}</a:tableStyleId>
              </a:tblPr>
              <a:tblGrid>
                <a:gridCol w="2675255">
                  <a:extLst>
                    <a:ext uri="{9D8B030D-6E8A-4147-A177-3AD203B41FA5}">
                      <a16:colId xmlns:a16="http://schemas.microsoft.com/office/drawing/2014/main" val="20000"/>
                    </a:ext>
                  </a:extLst>
                </a:gridCol>
                <a:gridCol w="2675255">
                  <a:extLst>
                    <a:ext uri="{9D8B030D-6E8A-4147-A177-3AD203B41FA5}">
                      <a16:colId xmlns:a16="http://schemas.microsoft.com/office/drawing/2014/main" val="20001"/>
                    </a:ext>
                  </a:extLst>
                </a:gridCol>
                <a:gridCol w="2675255">
                  <a:extLst>
                    <a:ext uri="{9D8B030D-6E8A-4147-A177-3AD203B41FA5}">
                      <a16:colId xmlns:a16="http://schemas.microsoft.com/office/drawing/2014/main" val="20002"/>
                    </a:ext>
                  </a:extLst>
                </a:gridCol>
                <a:gridCol w="2675254">
                  <a:extLst>
                    <a:ext uri="{9D8B030D-6E8A-4147-A177-3AD203B41FA5}">
                      <a16:colId xmlns:a16="http://schemas.microsoft.com/office/drawing/2014/main" val="20003"/>
                    </a:ext>
                  </a:extLst>
                </a:gridCol>
              </a:tblGrid>
              <a:tr h="285750">
                <a:tc>
                  <a:txBody>
                    <a:bodyPr/>
                    <a:lstStyle/>
                    <a:p>
                      <a:pPr algn="ctr">
                        <a:lnSpc>
                          <a:spcPct val="100000"/>
                        </a:lnSpc>
                        <a:spcBef>
                          <a:spcPts val="560"/>
                        </a:spcBef>
                      </a:pPr>
                      <a:r>
                        <a:rPr sz="900" b="1" dirty="0">
                          <a:solidFill>
                            <a:srgbClr val="FFFFFF"/>
                          </a:solidFill>
                          <a:latin typeface="DIN 2014 Bold"/>
                          <a:cs typeface="DIN 2014 Bold"/>
                        </a:rPr>
                        <a:t>END USER </a:t>
                      </a:r>
                      <a:r>
                        <a:rPr sz="900" b="1" spc="-10" dirty="0">
                          <a:solidFill>
                            <a:srgbClr val="FFFFFF"/>
                          </a:solidFill>
                          <a:latin typeface="DIN 2014 Bold"/>
                          <a:cs typeface="DIN 2014 Bold"/>
                        </a:rPr>
                        <a:t>DISCOUNT</a:t>
                      </a:r>
                      <a:endParaRPr sz="900">
                        <a:latin typeface="DIN 2014 Bold"/>
                        <a:cs typeface="DIN 2014 Bold"/>
                      </a:endParaRPr>
                    </a:p>
                  </a:txBody>
                  <a:tcPr marL="0" marR="0" marT="71120" marB="0">
                    <a:lnR w="12700">
                      <a:solidFill>
                        <a:srgbClr val="D7D3D1"/>
                      </a:solidFill>
                      <a:prstDash val="solid"/>
                    </a:lnR>
                    <a:lnB w="6350">
                      <a:solidFill>
                        <a:srgbClr val="E2E1E0"/>
                      </a:solidFill>
                      <a:prstDash val="solid"/>
                    </a:lnB>
                    <a:solidFill>
                      <a:srgbClr val="716A66"/>
                    </a:solidFill>
                  </a:tcPr>
                </a:tc>
                <a:tc>
                  <a:txBody>
                    <a:bodyPr/>
                    <a:lstStyle/>
                    <a:p>
                      <a:pPr algn="ctr">
                        <a:lnSpc>
                          <a:spcPct val="100000"/>
                        </a:lnSpc>
                        <a:spcBef>
                          <a:spcPts val="560"/>
                        </a:spcBef>
                      </a:pPr>
                      <a:r>
                        <a:rPr sz="900" b="1" dirty="0">
                          <a:solidFill>
                            <a:srgbClr val="FFFFFF"/>
                          </a:solidFill>
                          <a:latin typeface="DIN 2014 Bold"/>
                          <a:cs typeface="DIN 2014 Bold"/>
                        </a:rPr>
                        <a:t>DEALER </a:t>
                      </a:r>
                      <a:r>
                        <a:rPr sz="900" b="1" spc="-10" dirty="0">
                          <a:solidFill>
                            <a:srgbClr val="FFFFFF"/>
                          </a:solidFill>
                          <a:latin typeface="DIN 2014 Bold"/>
                          <a:cs typeface="DIN 2014 Bold"/>
                        </a:rPr>
                        <a:t>DISCOUNT</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marL="727075">
                        <a:lnSpc>
                          <a:spcPct val="100000"/>
                        </a:lnSpc>
                        <a:spcBef>
                          <a:spcPts val="560"/>
                        </a:spcBef>
                      </a:pPr>
                      <a:r>
                        <a:rPr sz="900" b="1" dirty="0">
                          <a:solidFill>
                            <a:srgbClr val="FFFFFF"/>
                          </a:solidFill>
                          <a:latin typeface="DIN 2014 Bold"/>
                          <a:cs typeface="DIN 2014 Bold"/>
                        </a:rPr>
                        <a:t>DEALER </a:t>
                      </a:r>
                      <a:r>
                        <a:rPr sz="900" b="1" spc="-10" dirty="0">
                          <a:solidFill>
                            <a:srgbClr val="FFFFFF"/>
                          </a:solidFill>
                          <a:latin typeface="DIN 2014 Bold"/>
                          <a:cs typeface="DIN 2014 Bold"/>
                        </a:rPr>
                        <a:t>COMPENSATION</a:t>
                      </a:r>
                      <a:endParaRPr sz="900">
                        <a:latin typeface="DIN 2014 Bold"/>
                        <a:cs typeface="DIN 2014 Bold"/>
                      </a:endParaRPr>
                    </a:p>
                  </a:txBody>
                  <a:tcPr marL="0" marR="0" marT="71120" marB="0">
                    <a:lnL w="12700">
                      <a:solidFill>
                        <a:srgbClr val="D7D3D1"/>
                      </a:solidFill>
                      <a:prstDash val="solid"/>
                    </a:lnL>
                    <a:lnR w="12700">
                      <a:solidFill>
                        <a:srgbClr val="D7D3D1"/>
                      </a:solidFill>
                      <a:prstDash val="solid"/>
                    </a:lnR>
                    <a:lnB w="6350">
                      <a:solidFill>
                        <a:srgbClr val="E2E1E0"/>
                      </a:solidFill>
                      <a:prstDash val="solid"/>
                    </a:lnB>
                    <a:solidFill>
                      <a:srgbClr val="716A66"/>
                    </a:solidFill>
                  </a:tcPr>
                </a:tc>
                <a:tc>
                  <a:txBody>
                    <a:bodyPr/>
                    <a:lstStyle/>
                    <a:p>
                      <a:pPr marL="895350">
                        <a:lnSpc>
                          <a:spcPct val="100000"/>
                        </a:lnSpc>
                        <a:spcBef>
                          <a:spcPts val="560"/>
                        </a:spcBef>
                      </a:pPr>
                      <a:r>
                        <a:rPr sz="900" b="1" dirty="0">
                          <a:solidFill>
                            <a:srgbClr val="FFFFFF"/>
                          </a:solidFill>
                          <a:latin typeface="DIN 2014 Bold"/>
                          <a:cs typeface="DIN 2014 Bold"/>
                        </a:rPr>
                        <a:t>REP </a:t>
                      </a:r>
                      <a:r>
                        <a:rPr sz="900" b="1" spc="-10" dirty="0">
                          <a:solidFill>
                            <a:srgbClr val="FFFFFF"/>
                          </a:solidFill>
                          <a:latin typeface="DIN 2014 Bold"/>
                          <a:cs typeface="DIN 2014 Bold"/>
                        </a:rPr>
                        <a:t>COMMISSION</a:t>
                      </a:r>
                      <a:endParaRPr sz="900">
                        <a:latin typeface="DIN 2014 Bold"/>
                        <a:cs typeface="DIN 2014 Bold"/>
                      </a:endParaRPr>
                    </a:p>
                  </a:txBody>
                  <a:tcPr marL="0" marR="0" marT="71120" marB="0">
                    <a:lnL w="12700">
                      <a:solidFill>
                        <a:srgbClr val="D7D3D1"/>
                      </a:solidFill>
                      <a:prstDash val="solid"/>
                    </a:lnL>
                    <a:lnB w="6350">
                      <a:solidFill>
                        <a:srgbClr val="E2E1E0"/>
                      </a:solidFill>
                      <a:prstDash val="solid"/>
                    </a:lnB>
                    <a:solidFill>
                      <a:srgbClr val="716A66"/>
                    </a:solidFill>
                  </a:tcPr>
                </a:tc>
                <a:extLst>
                  <a:ext uri="{0D108BD9-81ED-4DB2-BD59-A6C34878D82A}">
                    <a16:rowId xmlns:a16="http://schemas.microsoft.com/office/drawing/2014/main" val="10000"/>
                  </a:ext>
                </a:extLst>
              </a:tr>
              <a:tr h="2854325">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844"/>
                        </a:spcBef>
                      </a:pPr>
                      <a:endParaRPr sz="1200">
                        <a:latin typeface="Times New Roman"/>
                        <a:cs typeface="Times New Roman"/>
                      </a:endParaRPr>
                    </a:p>
                    <a:p>
                      <a:pPr algn="ctr">
                        <a:lnSpc>
                          <a:spcPct val="100000"/>
                        </a:lnSpc>
                      </a:pPr>
                      <a:r>
                        <a:rPr sz="1200" b="1" spc="-25" dirty="0">
                          <a:solidFill>
                            <a:srgbClr val="716A66"/>
                          </a:solidFill>
                          <a:latin typeface="DIN 2014 Bold"/>
                          <a:cs typeface="DIN 2014 Bold"/>
                        </a:rPr>
                        <a:t>62%</a:t>
                      </a:r>
                      <a:endParaRPr sz="1200">
                        <a:latin typeface="DIN 2014 Bold"/>
                        <a:cs typeface="DIN 2014 Bold"/>
                      </a:endParaRPr>
                    </a:p>
                  </a:txBody>
                  <a:tcPr marL="0" marR="0" marT="0" marB="0">
                    <a:lnR w="12700">
                      <a:solidFill>
                        <a:srgbClr val="D7D3D1"/>
                      </a:solidFill>
                      <a:prstDash val="solid"/>
                    </a:lnR>
                    <a:lnT w="6350">
                      <a:solidFill>
                        <a:srgbClr val="E2E1E0"/>
                      </a:solidFill>
                      <a:prstDash val="solid"/>
                    </a:lnT>
                    <a:lnB w="12700">
                      <a:solidFill>
                        <a:srgbClr val="D7D3D1"/>
                      </a:solidFill>
                      <a:prstDash val="solid"/>
                    </a:lnB>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844"/>
                        </a:spcBef>
                      </a:pPr>
                      <a:endParaRPr sz="1200">
                        <a:latin typeface="Times New Roman"/>
                        <a:cs typeface="Times New Roman"/>
                      </a:endParaRPr>
                    </a:p>
                    <a:p>
                      <a:pPr algn="ctr">
                        <a:lnSpc>
                          <a:spcPct val="100000"/>
                        </a:lnSpc>
                      </a:pPr>
                      <a:r>
                        <a:rPr sz="1200" b="1" spc="-10" dirty="0">
                          <a:solidFill>
                            <a:srgbClr val="716A66"/>
                          </a:solidFill>
                          <a:latin typeface="DIN 2014 Bold"/>
                          <a:cs typeface="DIN 2014 Bold"/>
                        </a:rPr>
                        <a:t>50/10/26.5</a:t>
                      </a:r>
                      <a:endParaRPr sz="1200">
                        <a:latin typeface="DIN 2014 Bold"/>
                        <a:cs typeface="DIN 2014 Bold"/>
                      </a:endParaRPr>
                    </a:p>
                  </a:txBody>
                  <a:tcPr marL="0" marR="0" marT="0" marB="0">
                    <a:lnL w="12700">
                      <a:solidFill>
                        <a:srgbClr val="D7D3D1"/>
                      </a:solidFill>
                      <a:prstDash val="solid"/>
                    </a:lnL>
                    <a:lnR w="12700">
                      <a:solidFill>
                        <a:srgbClr val="D7D3D1"/>
                      </a:solidFill>
                      <a:prstDash val="solid"/>
                    </a:lnR>
                    <a:lnT w="6350">
                      <a:solidFill>
                        <a:srgbClr val="E2E1E0"/>
                      </a:solidFill>
                      <a:prstDash val="solid"/>
                    </a:lnT>
                    <a:lnB w="12700">
                      <a:solidFill>
                        <a:srgbClr val="D7D3D1"/>
                      </a:solidFill>
                      <a:prstDash val="solid"/>
                    </a:lnB>
                  </a:tcPr>
                </a:tc>
                <a:tc>
                  <a:txBody>
                    <a:bodyPr/>
                    <a:lstStyle/>
                    <a:p>
                      <a:pPr>
                        <a:lnSpc>
                          <a:spcPct val="100000"/>
                        </a:lnSpc>
                        <a:spcBef>
                          <a:spcPts val="835"/>
                        </a:spcBef>
                      </a:pPr>
                      <a:endParaRPr sz="1200">
                        <a:latin typeface="Times New Roman"/>
                        <a:cs typeface="Times New Roman"/>
                      </a:endParaRPr>
                    </a:p>
                    <a:p>
                      <a:pPr marL="318770" marR="311150" algn="ctr">
                        <a:lnSpc>
                          <a:spcPts val="1300"/>
                        </a:lnSpc>
                      </a:pPr>
                      <a:r>
                        <a:rPr sz="1200" b="1" dirty="0">
                          <a:solidFill>
                            <a:srgbClr val="716A66"/>
                          </a:solidFill>
                          <a:latin typeface="DIN 2014 Bold"/>
                          <a:cs typeface="DIN 2014 Bold"/>
                        </a:rPr>
                        <a:t>13%</a:t>
                      </a:r>
                      <a:r>
                        <a:rPr sz="1200" b="1" spc="-35" dirty="0">
                          <a:solidFill>
                            <a:srgbClr val="716A66"/>
                          </a:solidFill>
                          <a:latin typeface="DIN 2014 Bold"/>
                          <a:cs typeface="DIN 2014 Bold"/>
                        </a:rPr>
                        <a:t> </a:t>
                      </a:r>
                      <a:r>
                        <a:rPr sz="1200" b="1" dirty="0">
                          <a:solidFill>
                            <a:srgbClr val="716A66"/>
                          </a:solidFill>
                          <a:latin typeface="DIN 2014 Bold"/>
                          <a:cs typeface="DIN 2014 Bold"/>
                        </a:rPr>
                        <a:t>payable</a:t>
                      </a:r>
                      <a:r>
                        <a:rPr sz="1200" b="1" spc="-30" dirty="0">
                          <a:solidFill>
                            <a:srgbClr val="716A66"/>
                          </a:solidFill>
                          <a:latin typeface="DIN 2014 Bold"/>
                          <a:cs typeface="DIN 2014 Bold"/>
                        </a:rPr>
                        <a:t> </a:t>
                      </a:r>
                      <a:r>
                        <a:rPr sz="1200" b="1" dirty="0">
                          <a:solidFill>
                            <a:srgbClr val="716A66"/>
                          </a:solidFill>
                          <a:latin typeface="DIN 2014 Bold"/>
                          <a:cs typeface="DIN 2014 Bold"/>
                        </a:rPr>
                        <a:t>to</a:t>
                      </a:r>
                      <a:r>
                        <a:rPr sz="1200" b="1" spc="-30" dirty="0">
                          <a:solidFill>
                            <a:srgbClr val="716A66"/>
                          </a:solidFill>
                          <a:latin typeface="DIN 2014 Bold"/>
                          <a:cs typeface="DIN 2014 Bold"/>
                        </a:rPr>
                        <a:t> </a:t>
                      </a:r>
                      <a:r>
                        <a:rPr sz="1200" b="1" dirty="0">
                          <a:solidFill>
                            <a:srgbClr val="716A66"/>
                          </a:solidFill>
                          <a:latin typeface="DIN 2014 Bold"/>
                          <a:cs typeface="DIN 2014 Bold"/>
                        </a:rPr>
                        <a:t>Contract</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Holder </a:t>
                      </a:r>
                      <a:r>
                        <a:rPr sz="1200" b="1" dirty="0">
                          <a:solidFill>
                            <a:srgbClr val="716A66"/>
                          </a:solidFill>
                          <a:latin typeface="DIN 2014 Bold"/>
                          <a:cs typeface="DIN 2014 Bold"/>
                        </a:rPr>
                        <a:t>if</a:t>
                      </a:r>
                      <a:r>
                        <a:rPr sz="1200" b="1" spc="-15" dirty="0">
                          <a:solidFill>
                            <a:srgbClr val="716A66"/>
                          </a:solidFill>
                          <a:latin typeface="DIN 2014 Bold"/>
                          <a:cs typeface="DIN 2014 Bold"/>
                        </a:rPr>
                        <a:t> </a:t>
                      </a:r>
                      <a:r>
                        <a:rPr sz="1200" b="1" dirty="0">
                          <a:solidFill>
                            <a:srgbClr val="716A66"/>
                          </a:solidFill>
                          <a:latin typeface="DIN 2014 Bold"/>
                          <a:cs typeface="DIN 2014 Bold"/>
                        </a:rPr>
                        <a:t>no</a:t>
                      </a:r>
                      <a:r>
                        <a:rPr sz="1200" b="1" spc="-15" dirty="0">
                          <a:solidFill>
                            <a:srgbClr val="716A66"/>
                          </a:solidFill>
                          <a:latin typeface="DIN 2014 Bold"/>
                          <a:cs typeface="DIN 2014 Bold"/>
                        </a:rPr>
                        <a:t> </a:t>
                      </a:r>
                      <a:r>
                        <a:rPr sz="1200" b="1" dirty="0">
                          <a:solidFill>
                            <a:srgbClr val="716A66"/>
                          </a:solidFill>
                          <a:latin typeface="DIN 2014 Bold"/>
                          <a:cs typeface="DIN 2014 Bold"/>
                        </a:rPr>
                        <a:t>outside</a:t>
                      </a:r>
                      <a:r>
                        <a:rPr sz="1200" b="1" spc="-15" dirty="0">
                          <a:solidFill>
                            <a:srgbClr val="716A66"/>
                          </a:solidFill>
                          <a:latin typeface="DIN 2014 Bold"/>
                          <a:cs typeface="DIN 2014 Bold"/>
                        </a:rPr>
                        <a:t> </a:t>
                      </a:r>
                      <a:r>
                        <a:rPr sz="1200" b="1" spc="-10" dirty="0">
                          <a:solidFill>
                            <a:srgbClr val="716A66"/>
                          </a:solidFill>
                          <a:latin typeface="DIN 2014 Bold"/>
                          <a:cs typeface="DIN 2014 Bold"/>
                        </a:rPr>
                        <a:t>specifications </a:t>
                      </a:r>
                      <a:r>
                        <a:rPr sz="1200" b="1" spc="-25" dirty="0">
                          <a:solidFill>
                            <a:srgbClr val="716A66"/>
                          </a:solidFill>
                          <a:latin typeface="DIN 2014 Bold"/>
                          <a:cs typeface="DIN 2014 Bold"/>
                        </a:rPr>
                        <a:t>or </a:t>
                      </a:r>
                      <a:r>
                        <a:rPr sz="1200" b="1" dirty="0">
                          <a:solidFill>
                            <a:srgbClr val="716A66"/>
                          </a:solidFill>
                          <a:latin typeface="DIN 2014 Bold"/>
                          <a:cs typeface="DIN 2014 Bold"/>
                        </a:rPr>
                        <a:t>assistance</a:t>
                      </a:r>
                      <a:r>
                        <a:rPr sz="1200" b="1" spc="-30" dirty="0">
                          <a:solidFill>
                            <a:srgbClr val="716A66"/>
                          </a:solidFill>
                          <a:latin typeface="DIN 2014 Bold"/>
                          <a:cs typeface="DIN 2014 Bold"/>
                        </a:rPr>
                        <a:t> </a:t>
                      </a:r>
                      <a:r>
                        <a:rPr sz="1200" b="1" dirty="0">
                          <a:solidFill>
                            <a:srgbClr val="716A66"/>
                          </a:solidFill>
                          <a:latin typeface="DIN 2014 Bold"/>
                          <a:cs typeface="DIN 2014 Bold"/>
                        </a:rPr>
                        <a:t>by</a:t>
                      </a:r>
                      <a:r>
                        <a:rPr sz="1200" b="1" spc="-25" dirty="0">
                          <a:solidFill>
                            <a:srgbClr val="716A66"/>
                          </a:solidFill>
                          <a:latin typeface="DIN 2014 Bold"/>
                          <a:cs typeface="DIN 2014 Bold"/>
                        </a:rPr>
                        <a:t> </a:t>
                      </a:r>
                      <a:r>
                        <a:rPr sz="1200" b="1" dirty="0">
                          <a:solidFill>
                            <a:srgbClr val="716A66"/>
                          </a:solidFill>
                          <a:latin typeface="DIN 2014 Bold"/>
                          <a:cs typeface="DIN 2014 Bold"/>
                        </a:rPr>
                        <a:t>a</a:t>
                      </a:r>
                      <a:r>
                        <a:rPr sz="1200" b="1" spc="-25" dirty="0">
                          <a:solidFill>
                            <a:srgbClr val="716A66"/>
                          </a:solidFill>
                          <a:latin typeface="DIN 2014 Bold"/>
                          <a:cs typeface="DIN 2014 Bold"/>
                        </a:rPr>
                        <a:t> </a:t>
                      </a:r>
                      <a:r>
                        <a:rPr sz="1200" b="1" dirty="0">
                          <a:solidFill>
                            <a:srgbClr val="716A66"/>
                          </a:solidFill>
                          <a:latin typeface="DIN 2014 Bold"/>
                          <a:cs typeface="DIN 2014 Bold"/>
                        </a:rPr>
                        <a:t>local</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dealer</a:t>
                      </a:r>
                      <a:endParaRPr sz="1200">
                        <a:latin typeface="DIN 2014 Bold"/>
                        <a:cs typeface="DIN 2014 Bold"/>
                      </a:endParaRPr>
                    </a:p>
                    <a:p>
                      <a:pPr algn="ctr">
                        <a:lnSpc>
                          <a:spcPct val="100000"/>
                        </a:lnSpc>
                        <a:spcBef>
                          <a:spcPts val="1140"/>
                        </a:spcBef>
                      </a:pPr>
                      <a:r>
                        <a:rPr sz="1200" b="1" spc="-25" dirty="0">
                          <a:solidFill>
                            <a:srgbClr val="716A66"/>
                          </a:solidFill>
                          <a:latin typeface="DIN 2014 Bold"/>
                          <a:cs typeface="DIN 2014 Bold"/>
                        </a:rPr>
                        <a:t>OR</a:t>
                      </a:r>
                      <a:endParaRPr sz="1200">
                        <a:latin typeface="DIN 2014 Bold"/>
                        <a:cs typeface="DIN 2014 Bold"/>
                      </a:endParaRPr>
                    </a:p>
                    <a:p>
                      <a:pPr marL="253365" marR="245745" algn="ctr">
                        <a:lnSpc>
                          <a:spcPts val="1300"/>
                        </a:lnSpc>
                        <a:spcBef>
                          <a:spcPts val="1320"/>
                        </a:spcBef>
                      </a:pPr>
                      <a:r>
                        <a:rPr sz="1200" b="1" dirty="0">
                          <a:solidFill>
                            <a:srgbClr val="716A66"/>
                          </a:solidFill>
                          <a:latin typeface="DIN 2014 Bold"/>
                          <a:cs typeface="DIN 2014 Bold"/>
                        </a:rPr>
                        <a:t>10%</a:t>
                      </a:r>
                      <a:r>
                        <a:rPr sz="1200" b="1" spc="-30" dirty="0">
                          <a:solidFill>
                            <a:srgbClr val="716A66"/>
                          </a:solidFill>
                          <a:latin typeface="DIN 2014 Bold"/>
                          <a:cs typeface="DIN 2014 Bold"/>
                        </a:rPr>
                        <a:t> </a:t>
                      </a:r>
                      <a:r>
                        <a:rPr sz="1200" b="1" dirty="0">
                          <a:solidFill>
                            <a:srgbClr val="716A66"/>
                          </a:solidFill>
                          <a:latin typeface="DIN 2014 Bold"/>
                          <a:cs typeface="DIN 2014 Bold"/>
                        </a:rPr>
                        <a:t>payable</a:t>
                      </a:r>
                      <a:r>
                        <a:rPr sz="1200" b="1" spc="-30" dirty="0">
                          <a:solidFill>
                            <a:srgbClr val="716A66"/>
                          </a:solidFill>
                          <a:latin typeface="DIN 2014 Bold"/>
                          <a:cs typeface="DIN 2014 Bold"/>
                        </a:rPr>
                        <a:t> </a:t>
                      </a:r>
                      <a:r>
                        <a:rPr sz="1200" b="1" dirty="0">
                          <a:solidFill>
                            <a:srgbClr val="716A66"/>
                          </a:solidFill>
                          <a:latin typeface="DIN 2014 Bold"/>
                          <a:cs typeface="DIN 2014 Bold"/>
                        </a:rPr>
                        <a:t>to</a:t>
                      </a:r>
                      <a:r>
                        <a:rPr sz="1200" b="1" spc="-25" dirty="0">
                          <a:solidFill>
                            <a:srgbClr val="716A66"/>
                          </a:solidFill>
                          <a:latin typeface="DIN 2014 Bold"/>
                          <a:cs typeface="DIN 2014 Bold"/>
                        </a:rPr>
                        <a:t> </a:t>
                      </a:r>
                      <a:r>
                        <a:rPr sz="1200" b="1" dirty="0">
                          <a:solidFill>
                            <a:srgbClr val="716A66"/>
                          </a:solidFill>
                          <a:latin typeface="DIN 2014 Bold"/>
                          <a:cs typeface="DIN 2014 Bold"/>
                        </a:rPr>
                        <a:t>the</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specifying </a:t>
                      </a:r>
                      <a:r>
                        <a:rPr sz="1200" b="1" dirty="0">
                          <a:solidFill>
                            <a:srgbClr val="716A66"/>
                          </a:solidFill>
                          <a:latin typeface="DIN 2014 Bold"/>
                          <a:cs typeface="DIN 2014 Bold"/>
                        </a:rPr>
                        <a:t>dealer</a:t>
                      </a:r>
                      <a:r>
                        <a:rPr sz="1200" b="1" spc="-30" dirty="0">
                          <a:solidFill>
                            <a:srgbClr val="716A66"/>
                          </a:solidFill>
                          <a:latin typeface="DIN 2014 Bold"/>
                          <a:cs typeface="DIN 2014 Bold"/>
                        </a:rPr>
                        <a:t> </a:t>
                      </a:r>
                      <a:r>
                        <a:rPr sz="1200" b="1" dirty="0">
                          <a:solidFill>
                            <a:srgbClr val="716A66"/>
                          </a:solidFill>
                          <a:latin typeface="DIN 2014 Bold"/>
                          <a:cs typeface="DIN 2014 Bold"/>
                        </a:rPr>
                        <a:t>when</a:t>
                      </a:r>
                      <a:r>
                        <a:rPr sz="1200" b="1" spc="-25" dirty="0">
                          <a:solidFill>
                            <a:srgbClr val="716A66"/>
                          </a:solidFill>
                          <a:latin typeface="DIN 2014 Bold"/>
                          <a:cs typeface="DIN 2014 Bold"/>
                        </a:rPr>
                        <a:t> </a:t>
                      </a:r>
                      <a:r>
                        <a:rPr sz="1200" b="1" dirty="0">
                          <a:solidFill>
                            <a:srgbClr val="716A66"/>
                          </a:solidFill>
                          <a:latin typeface="DIN 2014 Bold"/>
                          <a:cs typeface="DIN 2014 Bold"/>
                        </a:rPr>
                        <a:t>validated</a:t>
                      </a:r>
                      <a:r>
                        <a:rPr sz="1200" b="1" spc="-30" dirty="0">
                          <a:solidFill>
                            <a:srgbClr val="716A66"/>
                          </a:solidFill>
                          <a:latin typeface="DIN 2014 Bold"/>
                          <a:cs typeface="DIN 2014 Bold"/>
                        </a:rPr>
                        <a:t> </a:t>
                      </a:r>
                      <a:r>
                        <a:rPr sz="1200" b="1" dirty="0">
                          <a:solidFill>
                            <a:srgbClr val="716A66"/>
                          </a:solidFill>
                          <a:latin typeface="DIN 2014 Bold"/>
                          <a:cs typeface="DIN 2014 Bold"/>
                        </a:rPr>
                        <a:t>by</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contract </a:t>
                      </a:r>
                      <a:r>
                        <a:rPr sz="1200" b="1" dirty="0">
                          <a:solidFill>
                            <a:srgbClr val="716A66"/>
                          </a:solidFill>
                          <a:latin typeface="DIN 2014 Bold"/>
                          <a:cs typeface="DIN 2014 Bold"/>
                        </a:rPr>
                        <a:t>holder</a:t>
                      </a:r>
                      <a:r>
                        <a:rPr sz="1200" b="1" spc="-10" dirty="0">
                          <a:solidFill>
                            <a:srgbClr val="716A66"/>
                          </a:solidFill>
                          <a:latin typeface="DIN 2014 Bold"/>
                          <a:cs typeface="DIN 2014 Bold"/>
                        </a:rPr>
                        <a:t> </a:t>
                      </a:r>
                      <a:r>
                        <a:rPr sz="1200" b="1" dirty="0">
                          <a:solidFill>
                            <a:srgbClr val="716A66"/>
                          </a:solidFill>
                          <a:latin typeface="DIN 2014 Bold"/>
                          <a:cs typeface="DIN 2014 Bold"/>
                        </a:rPr>
                        <a:t>and</a:t>
                      </a:r>
                      <a:r>
                        <a:rPr sz="1200" b="1" spc="-5" dirty="0">
                          <a:solidFill>
                            <a:srgbClr val="716A66"/>
                          </a:solidFill>
                          <a:latin typeface="DIN 2014 Bold"/>
                          <a:cs typeface="DIN 2014 Bold"/>
                        </a:rPr>
                        <a:t> </a:t>
                      </a:r>
                      <a:r>
                        <a:rPr sz="1200" b="1" dirty="0">
                          <a:solidFill>
                            <a:srgbClr val="716A66"/>
                          </a:solidFill>
                          <a:latin typeface="DIN 2014 Bold"/>
                          <a:cs typeface="DIN 2014 Bold"/>
                        </a:rPr>
                        <a:t>SSA#</a:t>
                      </a:r>
                      <a:r>
                        <a:rPr sz="1200" b="1" spc="-5" dirty="0">
                          <a:solidFill>
                            <a:srgbClr val="716A66"/>
                          </a:solidFill>
                          <a:latin typeface="DIN 2014 Bold"/>
                          <a:cs typeface="DIN 2014 Bold"/>
                        </a:rPr>
                        <a:t> </a:t>
                      </a:r>
                      <a:r>
                        <a:rPr sz="1200" b="1" spc="-20" dirty="0">
                          <a:solidFill>
                            <a:srgbClr val="716A66"/>
                          </a:solidFill>
                          <a:latin typeface="DIN 2014 Bold"/>
                          <a:cs typeface="DIN 2014 Bold"/>
                        </a:rPr>
                        <a:t>KZ-</a:t>
                      </a:r>
                      <a:r>
                        <a:rPr sz="1200" b="1" spc="-10" dirty="0">
                          <a:solidFill>
                            <a:srgbClr val="716A66"/>
                          </a:solidFill>
                          <a:latin typeface="DIN 2014 Bold"/>
                          <a:cs typeface="DIN 2014 Bold"/>
                        </a:rPr>
                        <a:t>020437</a:t>
                      </a:r>
                      <a:endParaRPr sz="1200">
                        <a:latin typeface="DIN 2014 Bold"/>
                        <a:cs typeface="DIN 2014 Bold"/>
                      </a:endParaRPr>
                    </a:p>
                    <a:p>
                      <a:pPr algn="ctr">
                        <a:lnSpc>
                          <a:spcPct val="100000"/>
                        </a:lnSpc>
                        <a:spcBef>
                          <a:spcPts val="1135"/>
                        </a:spcBef>
                      </a:pPr>
                      <a:r>
                        <a:rPr sz="1200" b="1" spc="-25" dirty="0">
                          <a:solidFill>
                            <a:srgbClr val="716A66"/>
                          </a:solidFill>
                          <a:latin typeface="DIN 2014 Bold"/>
                          <a:cs typeface="DIN 2014 Bold"/>
                        </a:rPr>
                        <a:t>AND</a:t>
                      </a:r>
                      <a:endParaRPr sz="1200">
                        <a:latin typeface="DIN 2014 Bold"/>
                        <a:cs typeface="DIN 2014 Bold"/>
                      </a:endParaRPr>
                    </a:p>
                    <a:p>
                      <a:pPr marL="394335" marR="386715" algn="ctr">
                        <a:lnSpc>
                          <a:spcPts val="1300"/>
                        </a:lnSpc>
                        <a:spcBef>
                          <a:spcPts val="1320"/>
                        </a:spcBef>
                      </a:pPr>
                      <a:r>
                        <a:rPr sz="1200" b="1" dirty="0">
                          <a:solidFill>
                            <a:srgbClr val="716A66"/>
                          </a:solidFill>
                          <a:latin typeface="DIN 2014 Bold"/>
                          <a:cs typeface="DIN 2014 Bold"/>
                        </a:rPr>
                        <a:t>3%</a:t>
                      </a:r>
                      <a:r>
                        <a:rPr sz="1200" b="1" spc="-30" dirty="0">
                          <a:solidFill>
                            <a:srgbClr val="716A66"/>
                          </a:solidFill>
                          <a:latin typeface="DIN 2014 Bold"/>
                          <a:cs typeface="DIN 2014 Bold"/>
                        </a:rPr>
                        <a:t> </a:t>
                      </a:r>
                      <a:r>
                        <a:rPr sz="1200" b="1" dirty="0">
                          <a:solidFill>
                            <a:srgbClr val="716A66"/>
                          </a:solidFill>
                          <a:latin typeface="DIN 2014 Bold"/>
                          <a:cs typeface="DIN 2014 Bold"/>
                        </a:rPr>
                        <a:t>payable</a:t>
                      </a:r>
                      <a:r>
                        <a:rPr sz="1200" b="1" spc="-25" dirty="0">
                          <a:solidFill>
                            <a:srgbClr val="716A66"/>
                          </a:solidFill>
                          <a:latin typeface="DIN 2014 Bold"/>
                          <a:cs typeface="DIN 2014 Bold"/>
                        </a:rPr>
                        <a:t> </a:t>
                      </a:r>
                      <a:r>
                        <a:rPr sz="1200" b="1" dirty="0">
                          <a:solidFill>
                            <a:srgbClr val="716A66"/>
                          </a:solidFill>
                          <a:latin typeface="DIN 2014 Bold"/>
                          <a:cs typeface="DIN 2014 Bold"/>
                        </a:rPr>
                        <a:t>to</a:t>
                      </a:r>
                      <a:r>
                        <a:rPr sz="1200" b="1" spc="-25" dirty="0">
                          <a:solidFill>
                            <a:srgbClr val="716A66"/>
                          </a:solidFill>
                          <a:latin typeface="DIN 2014 Bold"/>
                          <a:cs typeface="DIN 2014 Bold"/>
                        </a:rPr>
                        <a:t> </a:t>
                      </a:r>
                      <a:r>
                        <a:rPr sz="1200" b="1" dirty="0">
                          <a:solidFill>
                            <a:srgbClr val="716A66"/>
                          </a:solidFill>
                          <a:latin typeface="DIN 2014 Bold"/>
                          <a:cs typeface="DIN 2014 Bold"/>
                        </a:rPr>
                        <a:t>the</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purchasing </a:t>
                      </a:r>
                      <a:r>
                        <a:rPr sz="1200" b="1" dirty="0">
                          <a:solidFill>
                            <a:srgbClr val="716A66"/>
                          </a:solidFill>
                          <a:latin typeface="DIN 2014 Bold"/>
                          <a:cs typeface="DIN 2014 Bold"/>
                        </a:rPr>
                        <a:t>contract</a:t>
                      </a:r>
                      <a:r>
                        <a:rPr sz="1200" b="1" spc="-45" dirty="0">
                          <a:solidFill>
                            <a:srgbClr val="716A66"/>
                          </a:solidFill>
                          <a:latin typeface="DIN 2014 Bold"/>
                          <a:cs typeface="DIN 2014 Bold"/>
                        </a:rPr>
                        <a:t> </a:t>
                      </a:r>
                      <a:r>
                        <a:rPr sz="1200" b="1" spc="-10" dirty="0">
                          <a:solidFill>
                            <a:srgbClr val="716A66"/>
                          </a:solidFill>
                          <a:latin typeface="DIN 2014 Bold"/>
                          <a:cs typeface="DIN 2014 Bold"/>
                        </a:rPr>
                        <a:t>holder</a:t>
                      </a:r>
                      <a:endParaRPr sz="1200">
                        <a:latin typeface="DIN 2014 Bold"/>
                        <a:cs typeface="DIN 2014 Bold"/>
                      </a:endParaRPr>
                    </a:p>
                  </a:txBody>
                  <a:tcPr marL="0" marR="0" marT="106045" marB="0">
                    <a:lnL w="12700">
                      <a:solidFill>
                        <a:srgbClr val="D7D3D1"/>
                      </a:solidFill>
                      <a:prstDash val="solid"/>
                    </a:lnL>
                    <a:lnR w="12700">
                      <a:solidFill>
                        <a:srgbClr val="D7D3D1"/>
                      </a:solidFill>
                      <a:prstDash val="solid"/>
                    </a:lnR>
                    <a:lnT w="6350">
                      <a:solidFill>
                        <a:srgbClr val="E2E1E0"/>
                      </a:solidFill>
                      <a:prstDash val="solid"/>
                    </a:lnT>
                    <a:lnB w="12700">
                      <a:solidFill>
                        <a:srgbClr val="D7D3D1"/>
                      </a:solidFill>
                      <a:prstDash val="solid"/>
                    </a:lnB>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509"/>
                        </a:spcBef>
                      </a:pPr>
                      <a:endParaRPr sz="1200">
                        <a:latin typeface="Times New Roman"/>
                        <a:cs typeface="Times New Roman"/>
                      </a:endParaRPr>
                    </a:p>
                    <a:p>
                      <a:pPr algn="ctr">
                        <a:lnSpc>
                          <a:spcPts val="1370"/>
                        </a:lnSpc>
                      </a:pPr>
                      <a:r>
                        <a:rPr sz="1200" b="1" spc="-10" dirty="0">
                          <a:solidFill>
                            <a:srgbClr val="716A66"/>
                          </a:solidFill>
                          <a:latin typeface="DIN 2014 Bold"/>
                          <a:cs typeface="DIN 2014 Bold"/>
                        </a:rPr>
                        <a:t>4.74%</a:t>
                      </a:r>
                      <a:endParaRPr sz="1200">
                        <a:latin typeface="DIN 2014 Bold"/>
                        <a:cs typeface="DIN 2014 Bold"/>
                      </a:endParaRPr>
                    </a:p>
                    <a:p>
                      <a:pPr marL="184785" marR="177800" algn="ctr">
                        <a:lnSpc>
                          <a:spcPts val="1300"/>
                        </a:lnSpc>
                        <a:spcBef>
                          <a:spcPts val="90"/>
                        </a:spcBef>
                      </a:pPr>
                      <a:r>
                        <a:rPr sz="1200" b="1" dirty="0">
                          <a:solidFill>
                            <a:srgbClr val="716A66"/>
                          </a:solidFill>
                          <a:latin typeface="DIN 2014 Bold"/>
                          <a:cs typeface="DIN 2014 Bold"/>
                        </a:rPr>
                        <a:t>(calculated</a:t>
                      </a:r>
                      <a:r>
                        <a:rPr sz="1200" b="1" spc="-35" dirty="0">
                          <a:solidFill>
                            <a:srgbClr val="716A66"/>
                          </a:solidFill>
                          <a:latin typeface="DIN 2014 Bold"/>
                          <a:cs typeface="DIN 2014 Bold"/>
                        </a:rPr>
                        <a:t> </a:t>
                      </a:r>
                      <a:r>
                        <a:rPr sz="1200" b="1" dirty="0">
                          <a:solidFill>
                            <a:srgbClr val="716A66"/>
                          </a:solidFill>
                          <a:latin typeface="DIN 2014 Bold"/>
                          <a:cs typeface="DIN 2014 Bold"/>
                        </a:rPr>
                        <a:t>on</a:t>
                      </a:r>
                      <a:r>
                        <a:rPr sz="1200" b="1" spc="-35" dirty="0">
                          <a:solidFill>
                            <a:srgbClr val="716A66"/>
                          </a:solidFill>
                          <a:latin typeface="DIN 2014 Bold"/>
                          <a:cs typeface="DIN 2014 Bold"/>
                        </a:rPr>
                        <a:t> </a:t>
                      </a:r>
                      <a:r>
                        <a:rPr sz="1200" b="1" dirty="0">
                          <a:solidFill>
                            <a:srgbClr val="716A66"/>
                          </a:solidFill>
                          <a:latin typeface="DIN 2014 Bold"/>
                          <a:cs typeface="DIN 2014 Bold"/>
                        </a:rPr>
                        <a:t>overall</a:t>
                      </a:r>
                      <a:r>
                        <a:rPr sz="1200" b="1" spc="-35" dirty="0">
                          <a:solidFill>
                            <a:srgbClr val="716A66"/>
                          </a:solidFill>
                          <a:latin typeface="DIN 2014 Bold"/>
                          <a:cs typeface="DIN 2014 Bold"/>
                        </a:rPr>
                        <a:t> </a:t>
                      </a:r>
                      <a:r>
                        <a:rPr sz="1200" b="1" dirty="0">
                          <a:solidFill>
                            <a:srgbClr val="716A66"/>
                          </a:solidFill>
                          <a:latin typeface="DIN 2014 Bold"/>
                          <a:cs typeface="DIN 2014 Bold"/>
                        </a:rPr>
                        <a:t>62/13</a:t>
                      </a:r>
                      <a:r>
                        <a:rPr sz="1200" b="1" spc="-35" dirty="0">
                          <a:solidFill>
                            <a:srgbClr val="716A66"/>
                          </a:solidFill>
                          <a:latin typeface="DIN 2014 Bold"/>
                          <a:cs typeface="DIN 2014 Bold"/>
                        </a:rPr>
                        <a:t> </a:t>
                      </a:r>
                      <a:r>
                        <a:rPr sz="1200" b="1" spc="-25" dirty="0">
                          <a:solidFill>
                            <a:srgbClr val="716A66"/>
                          </a:solidFill>
                          <a:latin typeface="DIN 2014 Bold"/>
                          <a:cs typeface="DIN 2014 Bold"/>
                        </a:rPr>
                        <a:t>and </a:t>
                      </a:r>
                      <a:r>
                        <a:rPr sz="1200" b="1" dirty="0">
                          <a:solidFill>
                            <a:srgbClr val="716A66"/>
                          </a:solidFill>
                          <a:latin typeface="DIN 2014 Bold"/>
                          <a:cs typeface="DIN 2014 Bold"/>
                        </a:rPr>
                        <a:t>commission</a:t>
                      </a:r>
                      <a:r>
                        <a:rPr sz="1200" b="1" spc="-30" dirty="0">
                          <a:solidFill>
                            <a:srgbClr val="716A66"/>
                          </a:solidFill>
                          <a:latin typeface="DIN 2014 Bold"/>
                          <a:cs typeface="DIN 2014 Bold"/>
                        </a:rPr>
                        <a:t> </a:t>
                      </a:r>
                      <a:r>
                        <a:rPr sz="1200" b="1" dirty="0">
                          <a:solidFill>
                            <a:srgbClr val="716A66"/>
                          </a:solidFill>
                          <a:latin typeface="DIN 2014 Bold"/>
                          <a:cs typeface="DIN 2014 Bold"/>
                        </a:rPr>
                        <a:t>rate</a:t>
                      </a:r>
                      <a:r>
                        <a:rPr sz="1200" b="1" spc="-30" dirty="0">
                          <a:solidFill>
                            <a:srgbClr val="716A66"/>
                          </a:solidFill>
                          <a:latin typeface="DIN 2014 Bold"/>
                          <a:cs typeface="DIN 2014 Bold"/>
                        </a:rPr>
                        <a:t> </a:t>
                      </a:r>
                      <a:r>
                        <a:rPr sz="1200" b="1" dirty="0">
                          <a:solidFill>
                            <a:srgbClr val="716A66"/>
                          </a:solidFill>
                          <a:latin typeface="DIN 2014 Bold"/>
                          <a:cs typeface="DIN 2014 Bold"/>
                        </a:rPr>
                        <a:t>based</a:t>
                      </a:r>
                      <a:r>
                        <a:rPr sz="1200" b="1" spc="-30" dirty="0">
                          <a:solidFill>
                            <a:srgbClr val="716A66"/>
                          </a:solidFill>
                          <a:latin typeface="DIN 2014 Bold"/>
                          <a:cs typeface="DIN 2014 Bold"/>
                        </a:rPr>
                        <a:t> </a:t>
                      </a:r>
                      <a:r>
                        <a:rPr sz="1200" b="1" dirty="0">
                          <a:solidFill>
                            <a:srgbClr val="716A66"/>
                          </a:solidFill>
                          <a:latin typeface="DIN 2014 Bold"/>
                          <a:cs typeface="DIN 2014 Bold"/>
                        </a:rPr>
                        <a:t>on</a:t>
                      </a:r>
                      <a:r>
                        <a:rPr sz="1200" b="1" spc="-30" dirty="0">
                          <a:solidFill>
                            <a:srgbClr val="716A66"/>
                          </a:solidFill>
                          <a:latin typeface="DIN 2014 Bold"/>
                          <a:cs typeface="DIN 2014 Bold"/>
                        </a:rPr>
                        <a:t> </a:t>
                      </a:r>
                      <a:r>
                        <a:rPr sz="1200" b="1" dirty="0">
                          <a:solidFill>
                            <a:srgbClr val="716A66"/>
                          </a:solidFill>
                          <a:latin typeface="DIN 2014 Bold"/>
                          <a:cs typeface="DIN 2014 Bold"/>
                        </a:rPr>
                        <a:t>64%</a:t>
                      </a:r>
                      <a:r>
                        <a:rPr sz="1200" b="1" spc="-30" dirty="0">
                          <a:solidFill>
                            <a:srgbClr val="716A66"/>
                          </a:solidFill>
                          <a:latin typeface="DIN 2014 Bold"/>
                          <a:cs typeface="DIN 2014 Bold"/>
                        </a:rPr>
                        <a:t> </a:t>
                      </a:r>
                      <a:r>
                        <a:rPr sz="1200" b="1" spc="-10" dirty="0">
                          <a:solidFill>
                            <a:srgbClr val="716A66"/>
                          </a:solidFill>
                          <a:latin typeface="DIN 2014 Bold"/>
                          <a:cs typeface="DIN 2014 Bold"/>
                        </a:rPr>
                        <a:t>sell)</a:t>
                      </a:r>
                      <a:endParaRPr sz="1200">
                        <a:latin typeface="DIN 2014 Bold"/>
                        <a:cs typeface="DIN 2014 Bold"/>
                      </a:endParaRPr>
                    </a:p>
                    <a:p>
                      <a:pPr marL="93980" marR="86360" indent="-635" algn="ctr">
                        <a:lnSpc>
                          <a:spcPts val="1300"/>
                        </a:lnSpc>
                        <a:spcBef>
                          <a:spcPts val="1300"/>
                        </a:spcBef>
                      </a:pPr>
                      <a:r>
                        <a:rPr sz="1200" b="1" dirty="0">
                          <a:solidFill>
                            <a:srgbClr val="716A66"/>
                          </a:solidFill>
                          <a:latin typeface="DIN 2014 Bold"/>
                          <a:cs typeface="DIN 2014 Bold"/>
                        </a:rPr>
                        <a:t>If</a:t>
                      </a:r>
                      <a:r>
                        <a:rPr sz="1200" b="1" spc="-25" dirty="0">
                          <a:solidFill>
                            <a:srgbClr val="716A66"/>
                          </a:solidFill>
                          <a:latin typeface="DIN 2014 Bold"/>
                          <a:cs typeface="DIN 2014 Bold"/>
                        </a:rPr>
                        <a:t> </a:t>
                      </a:r>
                      <a:r>
                        <a:rPr sz="1200" b="1" dirty="0">
                          <a:solidFill>
                            <a:srgbClr val="716A66"/>
                          </a:solidFill>
                          <a:latin typeface="DIN 2014 Bold"/>
                          <a:cs typeface="DIN 2014 Bold"/>
                        </a:rPr>
                        <a:t>the</a:t>
                      </a:r>
                      <a:r>
                        <a:rPr sz="1200" b="1" spc="-25" dirty="0">
                          <a:solidFill>
                            <a:srgbClr val="716A66"/>
                          </a:solidFill>
                          <a:latin typeface="DIN 2014 Bold"/>
                          <a:cs typeface="DIN 2014 Bold"/>
                        </a:rPr>
                        <a:t> </a:t>
                      </a:r>
                      <a:r>
                        <a:rPr sz="1200" b="1" dirty="0">
                          <a:solidFill>
                            <a:srgbClr val="716A66"/>
                          </a:solidFill>
                          <a:latin typeface="DIN 2014 Bold"/>
                          <a:cs typeface="DIN 2014 Bold"/>
                        </a:rPr>
                        <a:t>project</a:t>
                      </a:r>
                      <a:r>
                        <a:rPr sz="1200" b="1" spc="-20" dirty="0">
                          <a:solidFill>
                            <a:srgbClr val="716A66"/>
                          </a:solidFill>
                          <a:latin typeface="DIN 2014 Bold"/>
                          <a:cs typeface="DIN 2014 Bold"/>
                        </a:rPr>
                        <a:t> </a:t>
                      </a:r>
                      <a:r>
                        <a:rPr sz="1200" b="1" dirty="0">
                          <a:solidFill>
                            <a:srgbClr val="716A66"/>
                          </a:solidFill>
                          <a:latin typeface="DIN 2014 Bold"/>
                          <a:cs typeface="DIN 2014 Bold"/>
                        </a:rPr>
                        <a:t>was</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specified</a:t>
                      </a:r>
                      <a:r>
                        <a:rPr sz="1200" b="1" spc="-20" dirty="0">
                          <a:solidFill>
                            <a:srgbClr val="716A66"/>
                          </a:solidFill>
                          <a:latin typeface="DIN 2014 Bold"/>
                          <a:cs typeface="DIN 2014 Bold"/>
                        </a:rPr>
                        <a:t> </a:t>
                      </a:r>
                      <a:r>
                        <a:rPr sz="1200" b="1" dirty="0">
                          <a:solidFill>
                            <a:srgbClr val="716A66"/>
                          </a:solidFill>
                          <a:latin typeface="DIN 2014 Bold"/>
                          <a:cs typeface="DIN 2014 Bold"/>
                        </a:rPr>
                        <a:t>by</a:t>
                      </a:r>
                      <a:r>
                        <a:rPr sz="1200" b="1" spc="-25" dirty="0">
                          <a:solidFill>
                            <a:srgbClr val="716A66"/>
                          </a:solidFill>
                          <a:latin typeface="DIN 2014 Bold"/>
                          <a:cs typeface="DIN 2014 Bold"/>
                        </a:rPr>
                        <a:t> </a:t>
                      </a:r>
                      <a:r>
                        <a:rPr sz="1200" b="1" dirty="0">
                          <a:solidFill>
                            <a:srgbClr val="716A66"/>
                          </a:solidFill>
                          <a:latin typeface="DIN 2014 Bold"/>
                          <a:cs typeface="DIN 2014 Bold"/>
                        </a:rPr>
                        <a:t>a</a:t>
                      </a:r>
                      <a:r>
                        <a:rPr sz="1200" b="1" spc="-20" dirty="0">
                          <a:solidFill>
                            <a:srgbClr val="716A66"/>
                          </a:solidFill>
                          <a:latin typeface="DIN 2014 Bold"/>
                          <a:cs typeface="DIN 2014 Bold"/>
                        </a:rPr>
                        <a:t> local </a:t>
                      </a:r>
                      <a:r>
                        <a:rPr sz="1200" b="1" dirty="0">
                          <a:solidFill>
                            <a:srgbClr val="716A66"/>
                          </a:solidFill>
                          <a:latin typeface="DIN 2014 Bold"/>
                          <a:cs typeface="DIN 2014 Bold"/>
                        </a:rPr>
                        <a:t>dealer</a:t>
                      </a:r>
                      <a:r>
                        <a:rPr sz="1200" b="1" spc="-30" dirty="0">
                          <a:solidFill>
                            <a:srgbClr val="716A66"/>
                          </a:solidFill>
                          <a:latin typeface="DIN 2014 Bold"/>
                          <a:cs typeface="DIN 2014 Bold"/>
                        </a:rPr>
                        <a:t> </a:t>
                      </a:r>
                      <a:r>
                        <a:rPr sz="1200" b="1" dirty="0">
                          <a:solidFill>
                            <a:srgbClr val="716A66"/>
                          </a:solidFill>
                          <a:latin typeface="DIN 2014 Bold"/>
                          <a:cs typeface="DIN 2014 Bold"/>
                        </a:rPr>
                        <a:t>the</a:t>
                      </a:r>
                      <a:r>
                        <a:rPr sz="1200" b="1" spc="-25" dirty="0">
                          <a:solidFill>
                            <a:srgbClr val="716A66"/>
                          </a:solidFill>
                          <a:latin typeface="DIN 2014 Bold"/>
                          <a:cs typeface="DIN 2014 Bold"/>
                        </a:rPr>
                        <a:t> </a:t>
                      </a:r>
                      <a:r>
                        <a:rPr sz="1200" b="1" dirty="0">
                          <a:solidFill>
                            <a:srgbClr val="716A66"/>
                          </a:solidFill>
                          <a:latin typeface="DIN 2014 Bold"/>
                          <a:cs typeface="DIN 2014 Bold"/>
                        </a:rPr>
                        <a:t>rep</a:t>
                      </a:r>
                      <a:r>
                        <a:rPr sz="1200" b="1" spc="-25" dirty="0">
                          <a:solidFill>
                            <a:srgbClr val="716A66"/>
                          </a:solidFill>
                          <a:latin typeface="DIN 2014 Bold"/>
                          <a:cs typeface="DIN 2014 Bold"/>
                        </a:rPr>
                        <a:t> </a:t>
                      </a:r>
                      <a:r>
                        <a:rPr sz="1200" b="1" dirty="0">
                          <a:solidFill>
                            <a:srgbClr val="716A66"/>
                          </a:solidFill>
                          <a:latin typeface="DIN 2014 Bold"/>
                          <a:cs typeface="DIN 2014 Bold"/>
                        </a:rPr>
                        <a:t>commission</a:t>
                      </a:r>
                      <a:r>
                        <a:rPr sz="1200" b="1" spc="-25" dirty="0">
                          <a:solidFill>
                            <a:srgbClr val="716A66"/>
                          </a:solidFill>
                          <a:latin typeface="DIN 2014 Bold"/>
                          <a:cs typeface="DIN 2014 Bold"/>
                        </a:rPr>
                        <a:t> </a:t>
                      </a:r>
                      <a:r>
                        <a:rPr sz="1200" b="1" dirty="0">
                          <a:solidFill>
                            <a:srgbClr val="716A66"/>
                          </a:solidFill>
                          <a:latin typeface="DIN 2014 Bold"/>
                          <a:cs typeface="DIN 2014 Bold"/>
                        </a:rPr>
                        <a:t>will</a:t>
                      </a:r>
                      <a:r>
                        <a:rPr sz="1200" b="1" spc="-25" dirty="0">
                          <a:solidFill>
                            <a:srgbClr val="716A66"/>
                          </a:solidFill>
                          <a:latin typeface="DIN 2014 Bold"/>
                          <a:cs typeface="DIN 2014 Bold"/>
                        </a:rPr>
                        <a:t> </a:t>
                      </a:r>
                      <a:r>
                        <a:rPr sz="1200" b="1" dirty="0">
                          <a:solidFill>
                            <a:srgbClr val="716A66"/>
                          </a:solidFill>
                          <a:latin typeface="DIN 2014 Bold"/>
                          <a:cs typeface="DIN 2014 Bold"/>
                        </a:rPr>
                        <a:t>be</a:t>
                      </a:r>
                      <a:r>
                        <a:rPr sz="1200" b="1" spc="-25" dirty="0">
                          <a:solidFill>
                            <a:srgbClr val="716A66"/>
                          </a:solidFill>
                          <a:latin typeface="DIN 2014 Bold"/>
                          <a:cs typeface="DIN 2014 Bold"/>
                        </a:rPr>
                        <a:t> </a:t>
                      </a:r>
                      <a:r>
                        <a:rPr sz="1200" b="1" spc="-10" dirty="0">
                          <a:solidFill>
                            <a:srgbClr val="716A66"/>
                          </a:solidFill>
                          <a:latin typeface="DIN 2014 Bold"/>
                          <a:cs typeface="DIN 2014 Bold"/>
                        </a:rPr>
                        <a:t>split 70/30.</a:t>
                      </a:r>
                      <a:endParaRPr sz="1200">
                        <a:latin typeface="DIN 2014 Bold"/>
                        <a:cs typeface="DIN 2014 Bold"/>
                      </a:endParaRPr>
                    </a:p>
                    <a:p>
                      <a:pPr marL="171450" marR="163830" indent="213995">
                        <a:lnSpc>
                          <a:spcPts val="1300"/>
                        </a:lnSpc>
                        <a:spcBef>
                          <a:spcPts val="1295"/>
                        </a:spcBef>
                      </a:pPr>
                      <a:r>
                        <a:rPr sz="1200" b="1" dirty="0">
                          <a:solidFill>
                            <a:srgbClr val="716A66"/>
                          </a:solidFill>
                          <a:latin typeface="DIN 2014 Bold"/>
                          <a:cs typeface="DIN 2014 Bold"/>
                        </a:rPr>
                        <a:t>70%</a:t>
                      </a:r>
                      <a:r>
                        <a:rPr sz="1200" b="1" spc="-20" dirty="0">
                          <a:solidFill>
                            <a:srgbClr val="716A66"/>
                          </a:solidFill>
                          <a:latin typeface="DIN 2014 Bold"/>
                          <a:cs typeface="DIN 2014 Bold"/>
                        </a:rPr>
                        <a:t> </a:t>
                      </a:r>
                      <a:r>
                        <a:rPr sz="1200" b="1" dirty="0">
                          <a:solidFill>
                            <a:srgbClr val="716A66"/>
                          </a:solidFill>
                          <a:latin typeface="DIN 2014 Bold"/>
                          <a:cs typeface="DIN 2014 Bold"/>
                        </a:rPr>
                        <a:t>to</a:t>
                      </a:r>
                      <a:r>
                        <a:rPr sz="1200" b="1" spc="-20" dirty="0">
                          <a:solidFill>
                            <a:srgbClr val="716A66"/>
                          </a:solidFill>
                          <a:latin typeface="DIN 2014 Bold"/>
                          <a:cs typeface="DIN 2014 Bold"/>
                        </a:rPr>
                        <a:t> </a:t>
                      </a:r>
                      <a:r>
                        <a:rPr sz="1200" b="1" spc="-10" dirty="0">
                          <a:solidFill>
                            <a:srgbClr val="716A66"/>
                          </a:solidFill>
                          <a:latin typeface="DIN 2014 Bold"/>
                          <a:cs typeface="DIN 2014 Bold"/>
                        </a:rPr>
                        <a:t>specified</a:t>
                      </a:r>
                      <a:r>
                        <a:rPr sz="1200" b="1" spc="-20" dirty="0">
                          <a:solidFill>
                            <a:srgbClr val="716A66"/>
                          </a:solidFill>
                          <a:latin typeface="DIN 2014 Bold"/>
                          <a:cs typeface="DIN 2014 Bold"/>
                        </a:rPr>
                        <a:t> </a:t>
                      </a:r>
                      <a:r>
                        <a:rPr sz="1200" b="1" dirty="0">
                          <a:solidFill>
                            <a:srgbClr val="716A66"/>
                          </a:solidFill>
                          <a:latin typeface="DIN 2014 Bold"/>
                          <a:cs typeface="DIN 2014 Bold"/>
                        </a:rPr>
                        <a:t>territory</a:t>
                      </a:r>
                      <a:r>
                        <a:rPr sz="1200" b="1" spc="-20" dirty="0">
                          <a:solidFill>
                            <a:srgbClr val="716A66"/>
                          </a:solidFill>
                          <a:latin typeface="DIN 2014 Bold"/>
                          <a:cs typeface="DIN 2014 Bold"/>
                        </a:rPr>
                        <a:t> </a:t>
                      </a:r>
                      <a:r>
                        <a:rPr sz="1200" b="1" spc="-25" dirty="0">
                          <a:solidFill>
                            <a:srgbClr val="716A66"/>
                          </a:solidFill>
                          <a:latin typeface="DIN 2014 Bold"/>
                          <a:cs typeface="DIN 2014 Bold"/>
                        </a:rPr>
                        <a:t>and </a:t>
                      </a:r>
                      <a:r>
                        <a:rPr sz="1200" b="1" dirty="0">
                          <a:solidFill>
                            <a:srgbClr val="716A66"/>
                          </a:solidFill>
                          <a:latin typeface="DIN 2014 Bold"/>
                          <a:cs typeface="DIN 2014 Bold"/>
                        </a:rPr>
                        <a:t>30%</a:t>
                      </a:r>
                      <a:r>
                        <a:rPr sz="1200" b="1" spc="-25" dirty="0">
                          <a:solidFill>
                            <a:srgbClr val="716A66"/>
                          </a:solidFill>
                          <a:latin typeface="DIN 2014 Bold"/>
                          <a:cs typeface="DIN 2014 Bold"/>
                        </a:rPr>
                        <a:t> </a:t>
                      </a:r>
                      <a:r>
                        <a:rPr sz="1200" b="1" dirty="0">
                          <a:solidFill>
                            <a:srgbClr val="716A66"/>
                          </a:solidFill>
                          <a:latin typeface="DIN 2014 Bold"/>
                          <a:cs typeface="DIN 2014 Bold"/>
                        </a:rPr>
                        <a:t>to</a:t>
                      </a:r>
                      <a:r>
                        <a:rPr sz="1200" b="1" spc="-25" dirty="0">
                          <a:solidFill>
                            <a:srgbClr val="716A66"/>
                          </a:solidFill>
                          <a:latin typeface="DIN 2014 Bold"/>
                          <a:cs typeface="DIN 2014 Bold"/>
                        </a:rPr>
                        <a:t> </a:t>
                      </a:r>
                      <a:r>
                        <a:rPr sz="1200" b="1" dirty="0">
                          <a:solidFill>
                            <a:srgbClr val="716A66"/>
                          </a:solidFill>
                          <a:latin typeface="DIN 2014 Bold"/>
                          <a:cs typeface="DIN 2014 Bold"/>
                        </a:rPr>
                        <a:t>VA</a:t>
                      </a:r>
                      <a:r>
                        <a:rPr sz="1200" b="1" spc="-25" dirty="0">
                          <a:solidFill>
                            <a:srgbClr val="716A66"/>
                          </a:solidFill>
                          <a:latin typeface="DIN 2014 Bold"/>
                          <a:cs typeface="DIN 2014 Bold"/>
                        </a:rPr>
                        <a:t> </a:t>
                      </a:r>
                      <a:r>
                        <a:rPr sz="1200" b="1" dirty="0">
                          <a:solidFill>
                            <a:srgbClr val="716A66"/>
                          </a:solidFill>
                          <a:latin typeface="DIN 2014 Bold"/>
                          <a:cs typeface="DIN 2014 Bold"/>
                        </a:rPr>
                        <a:t>Contract</a:t>
                      </a:r>
                      <a:r>
                        <a:rPr sz="1200" b="1" spc="-25" dirty="0">
                          <a:solidFill>
                            <a:srgbClr val="716A66"/>
                          </a:solidFill>
                          <a:latin typeface="DIN 2014 Bold"/>
                          <a:cs typeface="DIN 2014 Bold"/>
                        </a:rPr>
                        <a:t> </a:t>
                      </a:r>
                      <a:r>
                        <a:rPr sz="1200" b="1" dirty="0">
                          <a:solidFill>
                            <a:srgbClr val="716A66"/>
                          </a:solidFill>
                          <a:latin typeface="DIN 2014 Bold"/>
                          <a:cs typeface="DIN 2014 Bold"/>
                        </a:rPr>
                        <a:t>holder</a:t>
                      </a:r>
                      <a:r>
                        <a:rPr sz="1200" b="1" spc="-20" dirty="0">
                          <a:solidFill>
                            <a:srgbClr val="716A66"/>
                          </a:solidFill>
                          <a:latin typeface="DIN 2014 Bold"/>
                          <a:cs typeface="DIN 2014 Bold"/>
                        </a:rPr>
                        <a:t> </a:t>
                      </a:r>
                      <a:r>
                        <a:rPr sz="1200" b="1" spc="-10" dirty="0">
                          <a:solidFill>
                            <a:srgbClr val="716A66"/>
                          </a:solidFill>
                          <a:latin typeface="DIN 2014 Bold"/>
                          <a:cs typeface="DIN 2014 Bold"/>
                        </a:rPr>
                        <a:t>territory.</a:t>
                      </a:r>
                      <a:endParaRPr sz="1200">
                        <a:latin typeface="DIN 2014 Bold"/>
                        <a:cs typeface="DIN 2014 Bold"/>
                      </a:endParaRPr>
                    </a:p>
                  </a:txBody>
                  <a:tcPr marL="0" marR="0" marT="0" marB="0">
                    <a:lnL w="12700">
                      <a:solidFill>
                        <a:srgbClr val="D7D3D1"/>
                      </a:solidFill>
                      <a:prstDash val="solid"/>
                    </a:lnL>
                    <a:lnT w="6350">
                      <a:solidFill>
                        <a:srgbClr val="E2E1E0"/>
                      </a:solidFill>
                      <a:prstDash val="solid"/>
                    </a:lnT>
                    <a:lnB w="12700">
                      <a:solidFill>
                        <a:srgbClr val="D7D3D1"/>
                      </a:solidFill>
                      <a:prstDash val="solid"/>
                    </a:lnB>
                  </a:tcPr>
                </a:tc>
                <a:extLst>
                  <a:ext uri="{0D108BD9-81ED-4DB2-BD59-A6C34878D82A}">
                    <a16:rowId xmlns:a16="http://schemas.microsoft.com/office/drawing/2014/main" val="10001"/>
                  </a:ext>
                </a:extLst>
              </a:tr>
            </a:tbl>
          </a:graphicData>
        </a:graphic>
      </p:graphicFrame>
      <p:sp>
        <p:nvSpPr>
          <p:cNvPr id="7" name="object 5">
            <a:extLst>
              <a:ext uri="{FF2B5EF4-FFF2-40B4-BE49-F238E27FC236}">
                <a16:creationId xmlns:a16="http://schemas.microsoft.com/office/drawing/2014/main" id="{6C74CE38-2C0F-0D1B-49F6-FDD8ADC5067D}"/>
              </a:ext>
            </a:extLst>
          </p:cNvPr>
          <p:cNvSpPr txBox="1"/>
          <p:nvPr/>
        </p:nvSpPr>
        <p:spPr>
          <a:xfrm>
            <a:off x="897890" y="6059533"/>
            <a:ext cx="9617710" cy="166712"/>
          </a:xfrm>
          <a:prstGeom prst="rect">
            <a:avLst/>
          </a:prstGeom>
        </p:spPr>
        <p:txBody>
          <a:bodyPr vert="horz" wrap="square" lIns="0" tIns="12700" rIns="0" bIns="0" rtlCol="0">
            <a:spAutoFit/>
          </a:bodyPr>
          <a:lstStyle/>
          <a:p>
            <a:pPr marL="12700">
              <a:lnSpc>
                <a:spcPct val="100000"/>
              </a:lnSpc>
              <a:spcBef>
                <a:spcPts val="100"/>
              </a:spcBef>
            </a:pPr>
            <a:r>
              <a:rPr lang="en-US" sz="1000" b="1" dirty="0">
                <a:solidFill>
                  <a:srgbClr val="716A66"/>
                </a:solidFill>
                <a:latin typeface="DIN 2014 Bold"/>
                <a:cs typeface="DIN 2014 Bold"/>
              </a:rPr>
              <a:t>No added incentives</a:t>
            </a:r>
            <a:endParaRPr sz="1000" dirty="0">
              <a:latin typeface="DIN 2014 Bold"/>
              <a:cs typeface="DIN 2014 Bo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GSA</a:t>
            </a:r>
            <a:r>
              <a:rPr spc="-85" dirty="0"/>
              <a:t> </a:t>
            </a:r>
            <a:r>
              <a:rPr spc="-10" dirty="0"/>
              <a:t>Contract</a:t>
            </a:r>
          </a:p>
        </p:txBody>
      </p:sp>
      <p:pic>
        <p:nvPicPr>
          <p:cNvPr id="4" name="object 4"/>
          <p:cNvPicPr/>
          <p:nvPr/>
        </p:nvPicPr>
        <p:blipFill>
          <a:blip r:embed="rId2" cstate="print"/>
          <a:stretch>
            <a:fillRect/>
          </a:stretch>
        </p:blipFill>
        <p:spPr>
          <a:xfrm>
            <a:off x="9977475" y="448228"/>
            <a:ext cx="1667598" cy="663668"/>
          </a:xfrm>
          <a:prstGeom prst="rect">
            <a:avLst/>
          </a:prstGeom>
        </p:spPr>
      </p:pic>
      <p:sp>
        <p:nvSpPr>
          <p:cNvPr id="5" name="object 5"/>
          <p:cNvSpPr txBox="1"/>
          <p:nvPr/>
        </p:nvSpPr>
        <p:spPr>
          <a:xfrm>
            <a:off x="776668" y="1607251"/>
            <a:ext cx="3823970" cy="4118610"/>
          </a:xfrm>
          <a:prstGeom prst="rect">
            <a:avLst/>
          </a:prstGeom>
        </p:spPr>
        <p:txBody>
          <a:bodyPr vert="horz" wrap="square" lIns="0" tIns="17145" rIns="0" bIns="0" rtlCol="0">
            <a:spAutoFit/>
          </a:bodyPr>
          <a:lstStyle/>
          <a:p>
            <a:pPr marL="12700">
              <a:lnSpc>
                <a:spcPct val="100000"/>
              </a:lnSpc>
              <a:spcBef>
                <a:spcPts val="135"/>
              </a:spcBef>
            </a:pPr>
            <a:r>
              <a:rPr sz="1600" b="1" spc="-35" dirty="0">
                <a:solidFill>
                  <a:srgbClr val="716A66"/>
                </a:solidFill>
                <a:latin typeface="D-DIN Bold"/>
                <a:cs typeface="D-DIN Bold"/>
              </a:rPr>
              <a:t>Contract</a:t>
            </a:r>
            <a:r>
              <a:rPr sz="1600" b="1" spc="-45" dirty="0">
                <a:solidFill>
                  <a:srgbClr val="716A66"/>
                </a:solidFill>
                <a:latin typeface="D-DIN Bold"/>
                <a:cs typeface="D-DIN Bold"/>
              </a:rPr>
              <a:t> </a:t>
            </a:r>
            <a:r>
              <a:rPr sz="1600" b="1" spc="-10" dirty="0">
                <a:solidFill>
                  <a:srgbClr val="716A66"/>
                </a:solidFill>
                <a:latin typeface="D-DIN Bold"/>
                <a:cs typeface="D-DIN Bold"/>
              </a:rPr>
              <a:t>Number:</a:t>
            </a:r>
            <a:r>
              <a:rPr sz="1600" b="1" spc="15" dirty="0">
                <a:solidFill>
                  <a:srgbClr val="716A66"/>
                </a:solidFill>
                <a:latin typeface="D-DIN Bold"/>
                <a:cs typeface="D-DIN Bold"/>
              </a:rPr>
              <a:t> </a:t>
            </a:r>
            <a:r>
              <a:rPr sz="1600" spc="-35" dirty="0">
                <a:solidFill>
                  <a:srgbClr val="716A66"/>
                </a:solidFill>
                <a:latin typeface="DIN 2014 Light"/>
                <a:cs typeface="DIN 2014 Light"/>
              </a:rPr>
              <a:t>GS-28F-</a:t>
            </a:r>
            <a:r>
              <a:rPr sz="1600" spc="-10" dirty="0">
                <a:solidFill>
                  <a:srgbClr val="716A66"/>
                </a:solidFill>
                <a:latin typeface="DIN 2014 Light"/>
                <a:cs typeface="DIN 2014 Light"/>
              </a:rPr>
              <a:t>0030U</a:t>
            </a:r>
            <a:endParaRPr sz="1600" dirty="0">
              <a:latin typeface="DIN 2014 Light"/>
              <a:cs typeface="DIN 2014 Light"/>
            </a:endParaRPr>
          </a:p>
          <a:p>
            <a:pPr marL="12700">
              <a:lnSpc>
                <a:spcPct val="100000"/>
              </a:lnSpc>
              <a:spcBef>
                <a:spcPts val="1250"/>
              </a:spcBef>
            </a:pPr>
            <a:r>
              <a:rPr sz="1600" b="1" spc="-35" dirty="0">
                <a:solidFill>
                  <a:srgbClr val="716A66"/>
                </a:solidFill>
                <a:latin typeface="D-DIN Bold"/>
                <a:cs typeface="D-DIN Bold"/>
              </a:rPr>
              <a:t>Contract</a:t>
            </a:r>
            <a:r>
              <a:rPr sz="1600" b="1" spc="-75" dirty="0">
                <a:solidFill>
                  <a:srgbClr val="716A66"/>
                </a:solidFill>
                <a:latin typeface="D-DIN Bold"/>
                <a:cs typeface="D-DIN Bold"/>
              </a:rPr>
              <a:t> </a:t>
            </a:r>
            <a:r>
              <a:rPr sz="1600" b="1" spc="-20" dirty="0">
                <a:solidFill>
                  <a:srgbClr val="716A66"/>
                </a:solidFill>
                <a:latin typeface="D-DIN Bold"/>
                <a:cs typeface="D-DIN Bold"/>
              </a:rPr>
              <a:t>Period:</a:t>
            </a:r>
            <a:r>
              <a:rPr sz="1600" b="1" spc="-55" dirty="0">
                <a:solidFill>
                  <a:srgbClr val="716A66"/>
                </a:solidFill>
                <a:latin typeface="D-DIN Bold"/>
                <a:cs typeface="D-DIN Bold"/>
              </a:rPr>
              <a:t> </a:t>
            </a:r>
            <a:r>
              <a:rPr sz="1600" dirty="0">
                <a:solidFill>
                  <a:srgbClr val="716A66"/>
                </a:solidFill>
                <a:latin typeface="DIN 2014 Light"/>
                <a:cs typeface="DIN 2014 Light"/>
              </a:rPr>
              <a:t>June</a:t>
            </a:r>
            <a:r>
              <a:rPr sz="1600" spc="-75" dirty="0">
                <a:solidFill>
                  <a:srgbClr val="716A66"/>
                </a:solidFill>
                <a:latin typeface="DIN 2014 Light"/>
                <a:cs typeface="DIN 2014 Light"/>
              </a:rPr>
              <a:t> </a:t>
            </a:r>
            <a:r>
              <a:rPr sz="1600" dirty="0">
                <a:solidFill>
                  <a:srgbClr val="716A66"/>
                </a:solidFill>
                <a:latin typeface="DIN 2014 Light"/>
                <a:cs typeface="DIN 2014 Light"/>
              </a:rPr>
              <a:t>24,</a:t>
            </a:r>
            <a:r>
              <a:rPr sz="1600" spc="-75" dirty="0">
                <a:solidFill>
                  <a:srgbClr val="716A66"/>
                </a:solidFill>
                <a:latin typeface="DIN 2014 Light"/>
                <a:cs typeface="DIN 2014 Light"/>
              </a:rPr>
              <a:t> </a:t>
            </a:r>
            <a:r>
              <a:rPr sz="1600" spc="-20" dirty="0">
                <a:solidFill>
                  <a:srgbClr val="716A66"/>
                </a:solidFill>
                <a:latin typeface="DIN 2014 Light"/>
                <a:cs typeface="DIN 2014 Light"/>
              </a:rPr>
              <a:t>2013</a:t>
            </a:r>
            <a:r>
              <a:rPr sz="1600" spc="-70" dirty="0">
                <a:solidFill>
                  <a:srgbClr val="716A66"/>
                </a:solidFill>
                <a:latin typeface="DIN 2014 Light"/>
                <a:cs typeface="DIN 2014 Light"/>
              </a:rPr>
              <a:t> </a:t>
            </a:r>
            <a:r>
              <a:rPr sz="1600" dirty="0">
                <a:solidFill>
                  <a:srgbClr val="716A66"/>
                </a:solidFill>
                <a:latin typeface="DIN 2014 Light"/>
                <a:cs typeface="DIN 2014 Light"/>
              </a:rPr>
              <a:t>-</a:t>
            </a:r>
            <a:r>
              <a:rPr sz="1600" spc="-75" dirty="0">
                <a:solidFill>
                  <a:srgbClr val="716A66"/>
                </a:solidFill>
                <a:latin typeface="DIN 2014 Light"/>
                <a:cs typeface="DIN 2014 Light"/>
              </a:rPr>
              <a:t> </a:t>
            </a:r>
            <a:r>
              <a:rPr sz="1600" dirty="0">
                <a:solidFill>
                  <a:srgbClr val="716A66"/>
                </a:solidFill>
                <a:latin typeface="DIN 2014 Light"/>
                <a:cs typeface="DIN 2014 Light"/>
              </a:rPr>
              <a:t>June</a:t>
            </a:r>
            <a:r>
              <a:rPr sz="1600" spc="-75" dirty="0">
                <a:solidFill>
                  <a:srgbClr val="716A66"/>
                </a:solidFill>
                <a:latin typeface="DIN 2014 Light"/>
                <a:cs typeface="DIN 2014 Light"/>
              </a:rPr>
              <a:t> </a:t>
            </a:r>
            <a:r>
              <a:rPr sz="1600" dirty="0">
                <a:solidFill>
                  <a:srgbClr val="716A66"/>
                </a:solidFill>
                <a:latin typeface="DIN 2014 Light"/>
                <a:cs typeface="DIN 2014 Light"/>
              </a:rPr>
              <a:t>24,</a:t>
            </a:r>
            <a:r>
              <a:rPr sz="1600" spc="-75" dirty="0">
                <a:solidFill>
                  <a:srgbClr val="716A66"/>
                </a:solidFill>
                <a:latin typeface="DIN 2014 Light"/>
                <a:cs typeface="DIN 2014 Light"/>
              </a:rPr>
              <a:t> </a:t>
            </a:r>
            <a:r>
              <a:rPr sz="1600" spc="-20" dirty="0">
                <a:solidFill>
                  <a:srgbClr val="716A66"/>
                </a:solidFill>
                <a:latin typeface="DIN 2014 Light"/>
                <a:cs typeface="DIN 2014 Light"/>
              </a:rPr>
              <a:t>2028</a:t>
            </a:r>
            <a:endParaRPr sz="1600" dirty="0">
              <a:latin typeface="DIN 2014 Light"/>
              <a:cs typeface="DIN 2014 Light"/>
            </a:endParaRPr>
          </a:p>
          <a:p>
            <a:pPr marL="12700">
              <a:lnSpc>
                <a:spcPct val="100000"/>
              </a:lnSpc>
              <a:spcBef>
                <a:spcPts val="1245"/>
              </a:spcBef>
            </a:pPr>
            <a:r>
              <a:rPr sz="1600" b="1" spc="-20" dirty="0">
                <a:solidFill>
                  <a:srgbClr val="716A66"/>
                </a:solidFill>
                <a:latin typeface="D-DIN Bold"/>
                <a:cs typeface="D-DIN Bold"/>
              </a:rPr>
              <a:t>SINS:</a:t>
            </a:r>
            <a:r>
              <a:rPr sz="1600" b="1" spc="-55" dirty="0">
                <a:solidFill>
                  <a:srgbClr val="716A66"/>
                </a:solidFill>
                <a:latin typeface="D-DIN Bold"/>
                <a:cs typeface="D-DIN Bold"/>
              </a:rPr>
              <a:t> </a:t>
            </a:r>
            <a:r>
              <a:rPr sz="1600" spc="-25" dirty="0">
                <a:solidFill>
                  <a:srgbClr val="716A66"/>
                </a:solidFill>
                <a:latin typeface="DIN 2014 Light"/>
                <a:cs typeface="DIN 2014 Light"/>
              </a:rPr>
              <a:t>33712,</a:t>
            </a:r>
            <a:r>
              <a:rPr sz="1600" spc="-55" dirty="0">
                <a:solidFill>
                  <a:srgbClr val="716A66"/>
                </a:solidFill>
                <a:latin typeface="DIN 2014 Light"/>
                <a:cs typeface="DIN 2014 Light"/>
              </a:rPr>
              <a:t> </a:t>
            </a:r>
            <a:r>
              <a:rPr sz="1600" spc="-25" dirty="0">
                <a:solidFill>
                  <a:srgbClr val="716A66"/>
                </a:solidFill>
                <a:latin typeface="DIN 2014 Light"/>
                <a:cs typeface="DIN 2014 Light"/>
              </a:rPr>
              <a:t>33721,</a:t>
            </a:r>
            <a:r>
              <a:rPr sz="1600" spc="-55" dirty="0">
                <a:solidFill>
                  <a:srgbClr val="716A66"/>
                </a:solidFill>
                <a:latin typeface="DIN 2014 Light"/>
                <a:cs typeface="DIN 2014 Light"/>
              </a:rPr>
              <a:t> </a:t>
            </a:r>
            <a:r>
              <a:rPr sz="1600" spc="-25" dirty="0">
                <a:solidFill>
                  <a:srgbClr val="716A66"/>
                </a:solidFill>
                <a:latin typeface="DIN 2014 Light"/>
                <a:cs typeface="DIN 2014 Light"/>
              </a:rPr>
              <a:t>339113H,</a:t>
            </a:r>
            <a:r>
              <a:rPr sz="1600" spc="-55" dirty="0">
                <a:solidFill>
                  <a:srgbClr val="716A66"/>
                </a:solidFill>
                <a:latin typeface="DIN 2014 Light"/>
                <a:cs typeface="DIN 2014 Light"/>
              </a:rPr>
              <a:t> </a:t>
            </a:r>
            <a:r>
              <a:rPr sz="1600" dirty="0">
                <a:solidFill>
                  <a:srgbClr val="716A66"/>
                </a:solidFill>
                <a:latin typeface="DIN 2014 Light"/>
                <a:cs typeface="DIN 2014 Light"/>
              </a:rPr>
              <a:t>and</a:t>
            </a:r>
            <a:r>
              <a:rPr lang="en-US" sz="1600" spc="330" dirty="0">
                <a:solidFill>
                  <a:srgbClr val="716A66"/>
                </a:solidFill>
                <a:latin typeface="DIN 2014 Light"/>
                <a:cs typeface="DIN 2014 Light"/>
              </a:rPr>
              <a:t> </a:t>
            </a:r>
            <a:r>
              <a:rPr sz="1600" spc="-25" dirty="0">
                <a:solidFill>
                  <a:srgbClr val="716A66"/>
                </a:solidFill>
                <a:latin typeface="DIN 2014 Light"/>
                <a:cs typeface="DIN 2014 Light"/>
              </a:rPr>
              <a:t>OLM</a:t>
            </a:r>
            <a:r>
              <a:rPr lang="en-US" sz="1600" spc="-25" dirty="0">
                <a:solidFill>
                  <a:srgbClr val="716A66"/>
                </a:solidFill>
                <a:latin typeface="DIN 2014 Light"/>
                <a:cs typeface="DIN 2014 Light"/>
              </a:rPr>
              <a:t> </a:t>
            </a:r>
            <a:endParaRPr sz="1600" dirty="0">
              <a:latin typeface="DIN 2014 Light"/>
              <a:cs typeface="DIN 2014 Light"/>
            </a:endParaRPr>
          </a:p>
          <a:p>
            <a:pPr marL="12700">
              <a:lnSpc>
                <a:spcPct val="100000"/>
              </a:lnSpc>
              <a:spcBef>
                <a:spcPts val="1250"/>
              </a:spcBef>
            </a:pPr>
            <a:r>
              <a:rPr sz="1600" b="1" spc="-10" dirty="0">
                <a:solidFill>
                  <a:srgbClr val="716A66"/>
                </a:solidFill>
                <a:latin typeface="D-DIN Bold"/>
                <a:cs typeface="D-DIN Bold"/>
              </a:rPr>
              <a:t>NAICS:</a:t>
            </a:r>
            <a:r>
              <a:rPr sz="1600" b="1" spc="-50" dirty="0">
                <a:solidFill>
                  <a:srgbClr val="716A66"/>
                </a:solidFill>
                <a:latin typeface="D-DIN Bold"/>
                <a:cs typeface="D-DIN Bold"/>
              </a:rPr>
              <a:t> </a:t>
            </a:r>
            <a:r>
              <a:rPr sz="1600" spc="-10" dirty="0">
                <a:solidFill>
                  <a:srgbClr val="716A66"/>
                </a:solidFill>
                <a:latin typeface="DIN 2014 Light"/>
                <a:cs typeface="DIN 2014 Light"/>
              </a:rPr>
              <a:t>337214</a:t>
            </a:r>
            <a:endParaRPr sz="1600" dirty="0">
              <a:latin typeface="DIN 2014 Light"/>
              <a:cs typeface="DIN 2014 Light"/>
            </a:endParaRPr>
          </a:p>
          <a:p>
            <a:pPr marL="12700">
              <a:lnSpc>
                <a:spcPct val="100000"/>
              </a:lnSpc>
              <a:spcBef>
                <a:spcPts val="1250"/>
              </a:spcBef>
            </a:pPr>
            <a:r>
              <a:rPr sz="1600" b="1" spc="-10" dirty="0">
                <a:solidFill>
                  <a:srgbClr val="716A66"/>
                </a:solidFill>
                <a:latin typeface="D-DIN Bold"/>
                <a:cs typeface="D-DIN Bold"/>
              </a:rPr>
              <a:t>FSC/PSC</a:t>
            </a:r>
            <a:r>
              <a:rPr sz="1600" b="1" spc="-70" dirty="0">
                <a:solidFill>
                  <a:srgbClr val="716A66"/>
                </a:solidFill>
                <a:latin typeface="D-DIN Bold"/>
                <a:cs typeface="D-DIN Bold"/>
              </a:rPr>
              <a:t> </a:t>
            </a:r>
            <a:r>
              <a:rPr sz="1600" b="1" spc="-20" dirty="0">
                <a:solidFill>
                  <a:srgbClr val="716A66"/>
                </a:solidFill>
                <a:latin typeface="D-DIN Bold"/>
                <a:cs typeface="D-DIN Bold"/>
              </a:rPr>
              <a:t>Code</a:t>
            </a:r>
            <a:r>
              <a:rPr sz="1600" spc="-20" dirty="0">
                <a:solidFill>
                  <a:srgbClr val="716A66"/>
                </a:solidFill>
                <a:latin typeface="DIN 2014 Light"/>
                <a:cs typeface="DIN 2014 Light"/>
              </a:rPr>
              <a:t>:</a:t>
            </a:r>
            <a:r>
              <a:rPr sz="1600" spc="-70" dirty="0">
                <a:solidFill>
                  <a:srgbClr val="716A66"/>
                </a:solidFill>
                <a:latin typeface="DIN 2014 Light"/>
                <a:cs typeface="DIN 2014 Light"/>
              </a:rPr>
              <a:t> </a:t>
            </a:r>
            <a:r>
              <a:rPr sz="1600" spc="-20" dirty="0">
                <a:solidFill>
                  <a:srgbClr val="716A66"/>
                </a:solidFill>
                <a:latin typeface="DIN 2014 Light"/>
                <a:cs typeface="DIN 2014 Light"/>
              </a:rPr>
              <a:t>7110</a:t>
            </a:r>
            <a:endParaRPr sz="1600" dirty="0">
              <a:latin typeface="DIN 2014 Light"/>
              <a:cs typeface="DIN 2014 Light"/>
            </a:endParaRPr>
          </a:p>
          <a:p>
            <a:pPr marL="12700">
              <a:lnSpc>
                <a:spcPct val="100000"/>
              </a:lnSpc>
              <a:spcBef>
                <a:spcPts val="1250"/>
              </a:spcBef>
            </a:pPr>
            <a:r>
              <a:rPr sz="1600" b="1" spc="-10" dirty="0">
                <a:solidFill>
                  <a:srgbClr val="716A66"/>
                </a:solidFill>
                <a:latin typeface="D-DIN Bold"/>
                <a:cs typeface="D-DIN Bold"/>
              </a:rPr>
              <a:t>DUNS</a:t>
            </a:r>
            <a:r>
              <a:rPr sz="1600" b="1" spc="-50" dirty="0">
                <a:solidFill>
                  <a:srgbClr val="716A66"/>
                </a:solidFill>
                <a:latin typeface="D-DIN Bold"/>
                <a:cs typeface="D-DIN Bold"/>
              </a:rPr>
              <a:t> </a:t>
            </a:r>
            <a:r>
              <a:rPr sz="1600" b="1" dirty="0">
                <a:solidFill>
                  <a:srgbClr val="716A66"/>
                </a:solidFill>
                <a:latin typeface="D-DIN Bold"/>
                <a:cs typeface="D-DIN Bold"/>
              </a:rPr>
              <a:t>#:</a:t>
            </a:r>
            <a:r>
              <a:rPr sz="1600" b="1" spc="-10" dirty="0">
                <a:solidFill>
                  <a:srgbClr val="716A66"/>
                </a:solidFill>
                <a:latin typeface="D-DIN Bold"/>
                <a:cs typeface="D-DIN Bold"/>
              </a:rPr>
              <a:t> </a:t>
            </a:r>
            <a:r>
              <a:rPr sz="1600" spc="-35" dirty="0">
                <a:solidFill>
                  <a:srgbClr val="716A66"/>
                </a:solidFill>
                <a:latin typeface="DIN 2014 Light"/>
                <a:cs typeface="DIN 2014 Light"/>
              </a:rPr>
              <a:t>00-636-</a:t>
            </a:r>
            <a:r>
              <a:rPr sz="1600" spc="-20" dirty="0">
                <a:solidFill>
                  <a:srgbClr val="716A66"/>
                </a:solidFill>
                <a:latin typeface="DIN 2014 Light"/>
                <a:cs typeface="DIN 2014 Light"/>
              </a:rPr>
              <a:t>7767</a:t>
            </a:r>
            <a:endParaRPr sz="1600" dirty="0">
              <a:latin typeface="DIN 2014 Light"/>
              <a:cs typeface="DIN 2014 Light"/>
            </a:endParaRPr>
          </a:p>
          <a:p>
            <a:pPr marL="12700">
              <a:lnSpc>
                <a:spcPct val="100000"/>
              </a:lnSpc>
              <a:spcBef>
                <a:spcPts val="1245"/>
              </a:spcBef>
            </a:pPr>
            <a:r>
              <a:rPr sz="1600" b="1" spc="-20" dirty="0">
                <a:solidFill>
                  <a:srgbClr val="716A66"/>
                </a:solidFill>
                <a:latin typeface="D-DIN Bold"/>
                <a:cs typeface="D-DIN Bold"/>
              </a:rPr>
              <a:t>SAMS</a:t>
            </a:r>
            <a:r>
              <a:rPr sz="1600" b="1" spc="-65" dirty="0">
                <a:solidFill>
                  <a:srgbClr val="716A66"/>
                </a:solidFill>
                <a:latin typeface="D-DIN Bold"/>
                <a:cs typeface="D-DIN Bold"/>
              </a:rPr>
              <a:t> </a:t>
            </a:r>
            <a:r>
              <a:rPr sz="1600" b="1" spc="-10" dirty="0">
                <a:solidFill>
                  <a:srgbClr val="716A66"/>
                </a:solidFill>
                <a:latin typeface="D-DIN Bold"/>
                <a:cs typeface="D-DIN Bold"/>
              </a:rPr>
              <a:t>Registration:</a:t>
            </a:r>
            <a:endParaRPr sz="1600" dirty="0">
              <a:latin typeface="D-DIN Bold"/>
              <a:cs typeface="D-DIN Bold"/>
            </a:endParaRPr>
          </a:p>
          <a:p>
            <a:pPr marL="12700" marR="1391920">
              <a:lnSpc>
                <a:spcPct val="117200"/>
              </a:lnSpc>
              <a:spcBef>
                <a:spcPts val="5"/>
              </a:spcBef>
            </a:pPr>
            <a:r>
              <a:rPr sz="1600" spc="-10" dirty="0">
                <a:solidFill>
                  <a:srgbClr val="716A66"/>
                </a:solidFill>
                <a:latin typeface="DIN 2014 Light"/>
                <a:cs typeface="DIN 2014 Light"/>
              </a:rPr>
              <a:t>Jasper</a:t>
            </a:r>
            <a:r>
              <a:rPr sz="1600" spc="-55" dirty="0">
                <a:solidFill>
                  <a:srgbClr val="716A66"/>
                </a:solidFill>
                <a:latin typeface="DIN 2014 Light"/>
                <a:cs typeface="DIN 2014 Light"/>
              </a:rPr>
              <a:t> </a:t>
            </a:r>
            <a:r>
              <a:rPr sz="1600" spc="-20" dirty="0">
                <a:solidFill>
                  <a:srgbClr val="716A66"/>
                </a:solidFill>
                <a:latin typeface="DIN 2014 Light"/>
                <a:cs typeface="DIN 2014 Light"/>
              </a:rPr>
              <a:t>Seating</a:t>
            </a:r>
            <a:r>
              <a:rPr sz="1600" spc="-50" dirty="0">
                <a:solidFill>
                  <a:srgbClr val="716A66"/>
                </a:solidFill>
                <a:latin typeface="DIN 2014 Light"/>
                <a:cs typeface="DIN 2014 Light"/>
              </a:rPr>
              <a:t> </a:t>
            </a:r>
            <a:r>
              <a:rPr sz="1600" spc="-25" dirty="0">
                <a:solidFill>
                  <a:srgbClr val="716A66"/>
                </a:solidFill>
                <a:latin typeface="DIN 2014 Light"/>
                <a:cs typeface="DIN 2014 Light"/>
              </a:rPr>
              <a:t>Company,</a:t>
            </a:r>
            <a:r>
              <a:rPr sz="1600" spc="-50" dirty="0">
                <a:solidFill>
                  <a:srgbClr val="716A66"/>
                </a:solidFill>
                <a:latin typeface="DIN 2014 Light"/>
                <a:cs typeface="DIN 2014 Light"/>
              </a:rPr>
              <a:t> </a:t>
            </a:r>
            <a:r>
              <a:rPr sz="1600" spc="-20" dirty="0">
                <a:solidFill>
                  <a:srgbClr val="716A66"/>
                </a:solidFill>
                <a:latin typeface="DIN 2014 Light"/>
                <a:cs typeface="DIN 2014 Light"/>
              </a:rPr>
              <a:t>Inc. </a:t>
            </a:r>
            <a:r>
              <a:rPr sz="1600" dirty="0">
                <a:solidFill>
                  <a:srgbClr val="716A66"/>
                </a:solidFill>
                <a:latin typeface="DIN 2014 Light"/>
                <a:cs typeface="DIN 2014 Light"/>
              </a:rPr>
              <a:t>is</a:t>
            </a:r>
            <a:r>
              <a:rPr sz="1600" spc="-75" dirty="0">
                <a:solidFill>
                  <a:srgbClr val="716A66"/>
                </a:solidFill>
                <a:latin typeface="DIN 2014 Light"/>
                <a:cs typeface="DIN 2014 Light"/>
              </a:rPr>
              <a:t> </a:t>
            </a:r>
            <a:r>
              <a:rPr sz="1600" spc="-10" dirty="0">
                <a:solidFill>
                  <a:srgbClr val="716A66"/>
                </a:solidFill>
                <a:latin typeface="DIN 2014 Light"/>
                <a:cs typeface="DIN 2014 Light"/>
              </a:rPr>
              <a:t>registered</a:t>
            </a:r>
            <a:endParaRPr sz="1600" dirty="0">
              <a:latin typeface="DIN 2014 Light"/>
              <a:cs typeface="DIN 2014 Light"/>
            </a:endParaRPr>
          </a:p>
          <a:p>
            <a:pPr marL="12700">
              <a:lnSpc>
                <a:spcPct val="100000"/>
              </a:lnSpc>
              <a:spcBef>
                <a:spcPts val="330"/>
              </a:spcBef>
            </a:pPr>
            <a:r>
              <a:rPr sz="1600" spc="-10" dirty="0">
                <a:solidFill>
                  <a:srgbClr val="716A66"/>
                </a:solidFill>
                <a:latin typeface="DIN 2014 Light"/>
                <a:cs typeface="DIN 2014 Light"/>
              </a:rPr>
              <a:t>Cage</a:t>
            </a:r>
            <a:r>
              <a:rPr sz="1600" spc="-85" dirty="0">
                <a:solidFill>
                  <a:srgbClr val="716A66"/>
                </a:solidFill>
                <a:latin typeface="DIN 2014 Light"/>
                <a:cs typeface="DIN 2014 Light"/>
              </a:rPr>
              <a:t> </a:t>
            </a:r>
            <a:r>
              <a:rPr sz="1600" dirty="0">
                <a:solidFill>
                  <a:srgbClr val="716A66"/>
                </a:solidFill>
                <a:latin typeface="DIN 2014 Light"/>
                <a:cs typeface="DIN 2014 Light"/>
              </a:rPr>
              <a:t>Code</a:t>
            </a:r>
            <a:r>
              <a:rPr sz="1600" spc="-85" dirty="0">
                <a:solidFill>
                  <a:srgbClr val="716A66"/>
                </a:solidFill>
                <a:latin typeface="DIN 2014 Light"/>
                <a:cs typeface="DIN 2014 Light"/>
              </a:rPr>
              <a:t> </a:t>
            </a:r>
            <a:r>
              <a:rPr sz="1600" spc="-10" dirty="0">
                <a:solidFill>
                  <a:srgbClr val="716A66"/>
                </a:solidFill>
                <a:latin typeface="DIN 2014 Light"/>
                <a:cs typeface="DIN 2014 Light"/>
              </a:rPr>
              <a:t>#31881</a:t>
            </a:r>
            <a:endParaRPr sz="1600" dirty="0">
              <a:latin typeface="DIN 2014 Light"/>
              <a:cs typeface="DIN 2014 Light"/>
            </a:endParaRPr>
          </a:p>
          <a:p>
            <a:pPr marL="12700" marR="1863089">
              <a:lnSpc>
                <a:spcPct val="117200"/>
              </a:lnSpc>
            </a:pPr>
            <a:r>
              <a:rPr sz="1600" spc="-30" dirty="0">
                <a:solidFill>
                  <a:srgbClr val="716A66"/>
                </a:solidFill>
                <a:latin typeface="DIN 2014 Light"/>
                <a:cs typeface="DIN 2014 Light"/>
              </a:rPr>
              <a:t>Federal</a:t>
            </a:r>
            <a:r>
              <a:rPr sz="1600" spc="-45" dirty="0">
                <a:solidFill>
                  <a:srgbClr val="716A66"/>
                </a:solidFill>
                <a:latin typeface="DIN 2014 Light"/>
                <a:cs typeface="DIN 2014 Light"/>
              </a:rPr>
              <a:t> </a:t>
            </a:r>
            <a:r>
              <a:rPr sz="1600" dirty="0">
                <a:solidFill>
                  <a:srgbClr val="716A66"/>
                </a:solidFill>
                <a:latin typeface="DIN 2014 Light"/>
                <a:cs typeface="DIN 2014 Light"/>
              </a:rPr>
              <a:t>ID</a:t>
            </a:r>
            <a:r>
              <a:rPr sz="1600" spc="-40" dirty="0">
                <a:solidFill>
                  <a:srgbClr val="716A66"/>
                </a:solidFill>
                <a:latin typeface="DIN 2014 Light"/>
                <a:cs typeface="DIN 2014 Light"/>
              </a:rPr>
              <a:t> </a:t>
            </a:r>
            <a:r>
              <a:rPr sz="1600" spc="-35" dirty="0">
                <a:solidFill>
                  <a:srgbClr val="716A66"/>
                </a:solidFill>
                <a:latin typeface="DIN 2014 Light"/>
                <a:cs typeface="DIN 2014 Light"/>
              </a:rPr>
              <a:t>#35-</a:t>
            </a:r>
            <a:r>
              <a:rPr sz="1600" spc="-20" dirty="0">
                <a:solidFill>
                  <a:srgbClr val="716A66"/>
                </a:solidFill>
                <a:latin typeface="DIN 2014 Light"/>
                <a:cs typeface="DIN 2014 Light"/>
              </a:rPr>
              <a:t>0420370 </a:t>
            </a:r>
            <a:r>
              <a:rPr sz="1600" spc="-10" dirty="0">
                <a:solidFill>
                  <a:srgbClr val="716A66"/>
                </a:solidFill>
                <a:latin typeface="DIN 2014 Light"/>
                <a:cs typeface="DIN 2014 Light"/>
              </a:rPr>
              <a:t>UEI</a:t>
            </a:r>
            <a:r>
              <a:rPr sz="1600" spc="-80" dirty="0">
                <a:solidFill>
                  <a:srgbClr val="716A66"/>
                </a:solidFill>
                <a:latin typeface="DIN 2014 Light"/>
                <a:cs typeface="DIN 2014 Light"/>
              </a:rPr>
              <a:t> </a:t>
            </a:r>
            <a:r>
              <a:rPr sz="1600" spc="-10" dirty="0">
                <a:solidFill>
                  <a:srgbClr val="716A66"/>
                </a:solidFill>
                <a:latin typeface="DIN 2014 Light"/>
                <a:cs typeface="DIN 2014 Light"/>
              </a:rPr>
              <a:t>#DDJ2GKQM7M84</a:t>
            </a:r>
            <a:endParaRPr sz="1600" dirty="0">
              <a:latin typeface="DIN 2014 Light"/>
              <a:cs typeface="DIN 2014 Light"/>
            </a:endParaRPr>
          </a:p>
        </p:txBody>
      </p:sp>
      <p:graphicFrame>
        <p:nvGraphicFramePr>
          <p:cNvPr id="6" name="object 6"/>
          <p:cNvGraphicFramePr>
            <a:graphicFrameLocks noGrp="1"/>
          </p:cNvGraphicFramePr>
          <p:nvPr>
            <p:extLst>
              <p:ext uri="{D42A27DB-BD31-4B8C-83A1-F6EECF244321}">
                <p14:modId xmlns:p14="http://schemas.microsoft.com/office/powerpoint/2010/main" val="3061676940"/>
              </p:ext>
            </p:extLst>
          </p:nvPr>
        </p:nvGraphicFramePr>
        <p:xfrm>
          <a:off x="5463514" y="2055133"/>
          <a:ext cx="5150483" cy="1075055"/>
        </p:xfrm>
        <a:graphic>
          <a:graphicData uri="http://schemas.openxmlformats.org/drawingml/2006/table">
            <a:tbl>
              <a:tblPr firstRow="1" bandRow="1">
                <a:tableStyleId>{2D5ABB26-0587-4C30-8999-92F81FD0307C}</a:tableStyleId>
              </a:tblPr>
              <a:tblGrid>
                <a:gridCol w="1590675">
                  <a:extLst>
                    <a:ext uri="{9D8B030D-6E8A-4147-A177-3AD203B41FA5}">
                      <a16:colId xmlns:a16="http://schemas.microsoft.com/office/drawing/2014/main" val="20000"/>
                    </a:ext>
                  </a:extLst>
                </a:gridCol>
                <a:gridCol w="1779904">
                  <a:extLst>
                    <a:ext uri="{9D8B030D-6E8A-4147-A177-3AD203B41FA5}">
                      <a16:colId xmlns:a16="http://schemas.microsoft.com/office/drawing/2014/main" val="20001"/>
                    </a:ext>
                  </a:extLst>
                </a:gridCol>
                <a:gridCol w="1779904">
                  <a:extLst>
                    <a:ext uri="{9D8B030D-6E8A-4147-A177-3AD203B41FA5}">
                      <a16:colId xmlns:a16="http://schemas.microsoft.com/office/drawing/2014/main" val="20002"/>
                    </a:ext>
                  </a:extLst>
                </a:gridCol>
              </a:tblGrid>
              <a:tr h="301625">
                <a:tc>
                  <a:txBody>
                    <a:bodyPr/>
                    <a:lstStyle/>
                    <a:p>
                      <a:pPr marL="72390">
                        <a:lnSpc>
                          <a:spcPct val="100000"/>
                        </a:lnSpc>
                        <a:spcBef>
                          <a:spcPts val="390"/>
                        </a:spcBef>
                      </a:pPr>
                      <a:r>
                        <a:rPr sz="1250" b="1" spc="-25" dirty="0">
                          <a:solidFill>
                            <a:srgbClr val="231F20"/>
                          </a:solidFill>
                          <a:latin typeface="D-DIN Bold"/>
                          <a:cs typeface="D-DIN Bold"/>
                        </a:rPr>
                        <a:t>Product</a:t>
                      </a:r>
                      <a:r>
                        <a:rPr sz="1250" b="1" spc="-30" dirty="0">
                          <a:solidFill>
                            <a:srgbClr val="231F20"/>
                          </a:solidFill>
                          <a:latin typeface="D-DIN Bold"/>
                          <a:cs typeface="D-DIN Bold"/>
                        </a:rPr>
                        <a:t> </a:t>
                      </a:r>
                      <a:r>
                        <a:rPr sz="1250" b="1" spc="-20" dirty="0">
                          <a:solidFill>
                            <a:srgbClr val="231F20"/>
                          </a:solidFill>
                          <a:latin typeface="D-DIN Bold"/>
                          <a:cs typeface="D-DIN Bold"/>
                        </a:rPr>
                        <a:t>Lines</a:t>
                      </a:r>
                      <a:endParaRPr sz="1250">
                        <a:latin typeface="D-DIN Bold"/>
                        <a:cs typeface="D-DIN Bold"/>
                      </a:endParaRPr>
                    </a:p>
                  </a:txBody>
                  <a:tcPr marL="0" marR="0" marT="49530" marB="0">
                    <a:lnR w="6350">
                      <a:solidFill>
                        <a:srgbClr val="D1D3D4"/>
                      </a:solidFill>
                      <a:prstDash val="solid"/>
                    </a:lnR>
                    <a:lnB w="6350">
                      <a:solidFill>
                        <a:srgbClr val="D1D3D4"/>
                      </a:solidFill>
                      <a:prstDash val="solid"/>
                    </a:lnB>
                    <a:solidFill>
                      <a:srgbClr val="EEE8E4"/>
                    </a:solidFill>
                  </a:tcPr>
                </a:tc>
                <a:tc>
                  <a:txBody>
                    <a:bodyPr/>
                    <a:lstStyle/>
                    <a:p>
                      <a:pPr marL="72390">
                        <a:lnSpc>
                          <a:spcPct val="100000"/>
                        </a:lnSpc>
                        <a:spcBef>
                          <a:spcPts val="390"/>
                        </a:spcBef>
                      </a:pPr>
                      <a:r>
                        <a:rPr sz="1250" b="1" spc="-20" dirty="0">
                          <a:solidFill>
                            <a:srgbClr val="231F20"/>
                          </a:solidFill>
                          <a:latin typeface="D-DIN Bold"/>
                          <a:cs typeface="D-DIN Bold"/>
                        </a:rPr>
                        <a:t>List</a:t>
                      </a:r>
                      <a:r>
                        <a:rPr sz="1250" b="1" spc="-50" dirty="0">
                          <a:solidFill>
                            <a:srgbClr val="231F20"/>
                          </a:solidFill>
                          <a:latin typeface="D-DIN Bold"/>
                          <a:cs typeface="D-DIN Bold"/>
                        </a:rPr>
                        <a:t> </a:t>
                      </a:r>
                      <a:r>
                        <a:rPr sz="1250" b="1" spc="-10" dirty="0">
                          <a:solidFill>
                            <a:srgbClr val="231F20"/>
                          </a:solidFill>
                          <a:latin typeface="D-DIN Bold"/>
                          <a:cs typeface="D-DIN Bold"/>
                        </a:rPr>
                        <a:t>Price</a:t>
                      </a:r>
                      <a:endParaRPr sz="1250">
                        <a:latin typeface="D-DIN Bold"/>
                        <a:cs typeface="D-DIN Bold"/>
                      </a:endParaRPr>
                    </a:p>
                  </a:txBody>
                  <a:tcPr marL="0" marR="0" marT="49530" marB="0">
                    <a:lnL w="6350">
                      <a:solidFill>
                        <a:srgbClr val="D1D3D4"/>
                      </a:solidFill>
                      <a:prstDash val="solid"/>
                    </a:lnL>
                    <a:lnR w="6350">
                      <a:solidFill>
                        <a:srgbClr val="D1D3D4"/>
                      </a:solidFill>
                      <a:prstDash val="solid"/>
                    </a:lnR>
                    <a:lnB w="6350">
                      <a:solidFill>
                        <a:srgbClr val="D1D3D4"/>
                      </a:solidFill>
                      <a:prstDash val="solid"/>
                    </a:lnB>
                    <a:solidFill>
                      <a:srgbClr val="EEE8E4"/>
                    </a:solidFill>
                  </a:tcPr>
                </a:tc>
                <a:tc>
                  <a:txBody>
                    <a:bodyPr/>
                    <a:lstStyle/>
                    <a:p>
                      <a:pPr marL="72390">
                        <a:lnSpc>
                          <a:spcPct val="100000"/>
                        </a:lnSpc>
                        <a:spcBef>
                          <a:spcPts val="390"/>
                        </a:spcBef>
                      </a:pPr>
                      <a:r>
                        <a:rPr sz="1250" b="1" spc="-10" dirty="0">
                          <a:solidFill>
                            <a:srgbClr val="231F20"/>
                          </a:solidFill>
                          <a:latin typeface="D-DIN Bold"/>
                          <a:cs typeface="D-DIN Bold"/>
                        </a:rPr>
                        <a:t>Discount</a:t>
                      </a:r>
                      <a:endParaRPr sz="1250">
                        <a:latin typeface="D-DIN Bold"/>
                        <a:cs typeface="D-DIN Bold"/>
                      </a:endParaRPr>
                    </a:p>
                  </a:txBody>
                  <a:tcPr marL="0" marR="0" marT="49530" marB="0">
                    <a:lnL w="6350">
                      <a:solidFill>
                        <a:srgbClr val="D1D3D4"/>
                      </a:solidFill>
                      <a:prstDash val="solid"/>
                    </a:lnL>
                    <a:lnB w="6350">
                      <a:solidFill>
                        <a:srgbClr val="D1D3D4"/>
                      </a:solidFill>
                      <a:prstDash val="solid"/>
                    </a:lnB>
                    <a:solidFill>
                      <a:srgbClr val="EEE8E4"/>
                    </a:solidFill>
                  </a:tcPr>
                </a:tc>
                <a:extLst>
                  <a:ext uri="{0D108BD9-81ED-4DB2-BD59-A6C34878D82A}">
                    <a16:rowId xmlns:a16="http://schemas.microsoft.com/office/drawing/2014/main" val="10000"/>
                  </a:ext>
                </a:extLst>
              </a:tr>
              <a:tr h="386715">
                <a:tc>
                  <a:txBody>
                    <a:bodyPr/>
                    <a:lstStyle/>
                    <a:p>
                      <a:pPr marL="72390">
                        <a:lnSpc>
                          <a:spcPct val="100000"/>
                        </a:lnSpc>
                        <a:spcBef>
                          <a:spcPts val="844"/>
                        </a:spcBef>
                      </a:pPr>
                      <a:r>
                        <a:rPr sz="1150" b="1" spc="-25" dirty="0">
                          <a:solidFill>
                            <a:srgbClr val="231F20"/>
                          </a:solidFill>
                          <a:latin typeface="D-DIN Bold"/>
                          <a:cs typeface="D-DIN Bold"/>
                        </a:rPr>
                        <a:t>All </a:t>
                      </a:r>
                      <a:r>
                        <a:rPr sz="1150" b="1" spc="-40" dirty="0">
                          <a:solidFill>
                            <a:srgbClr val="231F20"/>
                          </a:solidFill>
                          <a:latin typeface="D-DIN Bold"/>
                          <a:cs typeface="D-DIN Bold"/>
                        </a:rPr>
                        <a:t>Product</a:t>
                      </a:r>
                      <a:r>
                        <a:rPr sz="1150" b="1" spc="-25" dirty="0">
                          <a:solidFill>
                            <a:srgbClr val="231F20"/>
                          </a:solidFill>
                          <a:latin typeface="D-DIN Bold"/>
                          <a:cs typeface="D-DIN Bold"/>
                        </a:rPr>
                        <a:t> </a:t>
                      </a:r>
                      <a:r>
                        <a:rPr sz="1150" b="1" spc="-10" dirty="0">
                          <a:solidFill>
                            <a:srgbClr val="231F20"/>
                          </a:solidFill>
                          <a:latin typeface="D-DIN Bold"/>
                          <a:cs typeface="D-DIN Bold"/>
                        </a:rPr>
                        <a:t>Lines*</a:t>
                      </a:r>
                      <a:endParaRPr sz="1150">
                        <a:latin typeface="D-DIN Bold"/>
                        <a:cs typeface="D-DIN Bold"/>
                      </a:endParaRPr>
                    </a:p>
                  </a:txBody>
                  <a:tcPr marL="0" marR="0" marT="107314" marB="0">
                    <a:lnR w="6350">
                      <a:solidFill>
                        <a:srgbClr val="D1D3D4"/>
                      </a:solidFill>
                      <a:prstDash val="solid"/>
                    </a:lnR>
                    <a:lnT w="6350">
                      <a:solidFill>
                        <a:srgbClr val="D1D3D4"/>
                      </a:solidFill>
                      <a:prstDash val="solid"/>
                    </a:lnT>
                    <a:lnB w="6350">
                      <a:solidFill>
                        <a:srgbClr val="D1D3D4"/>
                      </a:solidFill>
                      <a:prstDash val="solid"/>
                    </a:lnB>
                    <a:solidFill>
                      <a:srgbClr val="FFFFFF"/>
                    </a:solidFill>
                  </a:tcPr>
                </a:tc>
                <a:tc>
                  <a:txBody>
                    <a:bodyPr/>
                    <a:lstStyle/>
                    <a:p>
                      <a:pPr marL="72390">
                        <a:lnSpc>
                          <a:spcPct val="100000"/>
                        </a:lnSpc>
                        <a:spcBef>
                          <a:spcPts val="815"/>
                        </a:spcBef>
                      </a:pPr>
                      <a:r>
                        <a:rPr sz="1150" spc="-30" dirty="0">
                          <a:solidFill>
                            <a:srgbClr val="231F20"/>
                          </a:solidFill>
                          <a:latin typeface="DIN 2014 Light"/>
                          <a:cs typeface="DIN 2014 Light"/>
                        </a:rPr>
                        <a:t>$1.00</a:t>
                      </a:r>
                      <a:r>
                        <a:rPr sz="1150" spc="-40" dirty="0">
                          <a:solidFill>
                            <a:srgbClr val="231F20"/>
                          </a:solidFill>
                          <a:latin typeface="DIN 2014 Light"/>
                          <a:cs typeface="DIN 2014 Light"/>
                        </a:rPr>
                        <a:t> </a:t>
                      </a:r>
                      <a:r>
                        <a:rPr sz="1150" spc="-20" dirty="0">
                          <a:solidFill>
                            <a:srgbClr val="231F20"/>
                          </a:solidFill>
                          <a:latin typeface="DIN 2014 Light"/>
                          <a:cs typeface="DIN 2014 Light"/>
                        </a:rPr>
                        <a:t>to</a:t>
                      </a:r>
                      <a:r>
                        <a:rPr sz="1150" spc="-40" dirty="0">
                          <a:solidFill>
                            <a:srgbClr val="231F20"/>
                          </a:solidFill>
                          <a:latin typeface="DIN 2014 Light"/>
                          <a:cs typeface="DIN 2014 Light"/>
                        </a:rPr>
                        <a:t> </a:t>
                      </a:r>
                      <a:r>
                        <a:rPr sz="1150" spc="-10" dirty="0">
                          <a:solidFill>
                            <a:srgbClr val="231F20"/>
                          </a:solidFill>
                          <a:latin typeface="DIN 2014 Light"/>
                          <a:cs typeface="DIN 2014 Light"/>
                        </a:rPr>
                        <a:t>$651,042</a:t>
                      </a:r>
                      <a:endParaRPr sz="1150">
                        <a:latin typeface="DIN 2014 Light"/>
                        <a:cs typeface="DIN 2014 Light"/>
                      </a:endParaRPr>
                    </a:p>
                  </a:txBody>
                  <a:tcPr marL="0" marR="0" marT="103505" marB="0">
                    <a:lnL w="6350">
                      <a:solidFill>
                        <a:srgbClr val="D1D3D4"/>
                      </a:solidFill>
                      <a:prstDash val="solid"/>
                    </a:lnL>
                    <a:lnR w="6350">
                      <a:solidFill>
                        <a:srgbClr val="D1D3D4"/>
                      </a:solidFill>
                      <a:prstDash val="solid"/>
                    </a:lnR>
                    <a:lnT w="6350">
                      <a:solidFill>
                        <a:srgbClr val="D1D3D4"/>
                      </a:solidFill>
                      <a:prstDash val="solid"/>
                    </a:lnT>
                    <a:lnB w="6350">
                      <a:solidFill>
                        <a:srgbClr val="D1D3D4"/>
                      </a:solidFill>
                      <a:prstDash val="solid"/>
                    </a:lnB>
                    <a:solidFill>
                      <a:srgbClr val="FFFFFF"/>
                    </a:solidFill>
                  </a:tcPr>
                </a:tc>
                <a:tc>
                  <a:txBody>
                    <a:bodyPr/>
                    <a:lstStyle/>
                    <a:p>
                      <a:pPr marL="72390">
                        <a:lnSpc>
                          <a:spcPct val="100000"/>
                        </a:lnSpc>
                        <a:spcBef>
                          <a:spcPts val="815"/>
                        </a:spcBef>
                      </a:pPr>
                      <a:r>
                        <a:rPr sz="1150" spc="-10" dirty="0">
                          <a:solidFill>
                            <a:srgbClr val="231F20"/>
                          </a:solidFill>
                          <a:latin typeface="DIN 2014 Light"/>
                          <a:cs typeface="DIN 2014 Light"/>
                        </a:rPr>
                        <a:t>61.6%</a:t>
                      </a:r>
                      <a:endParaRPr sz="1150">
                        <a:latin typeface="DIN 2014 Light"/>
                        <a:cs typeface="DIN 2014 Light"/>
                      </a:endParaRPr>
                    </a:p>
                  </a:txBody>
                  <a:tcPr marL="0" marR="0" marT="103505" marB="0">
                    <a:lnL w="6350">
                      <a:solidFill>
                        <a:srgbClr val="D1D3D4"/>
                      </a:solidFill>
                      <a:prstDash val="solid"/>
                    </a:lnL>
                    <a:lnT w="6350">
                      <a:solidFill>
                        <a:srgbClr val="D1D3D4"/>
                      </a:solidFill>
                      <a:prstDash val="solid"/>
                    </a:lnT>
                    <a:lnB w="6350">
                      <a:solidFill>
                        <a:srgbClr val="D1D3D4"/>
                      </a:solidFill>
                      <a:prstDash val="solid"/>
                    </a:lnB>
                    <a:solidFill>
                      <a:srgbClr val="FFFFFF"/>
                    </a:solidFill>
                  </a:tcPr>
                </a:tc>
                <a:extLst>
                  <a:ext uri="{0D108BD9-81ED-4DB2-BD59-A6C34878D82A}">
                    <a16:rowId xmlns:a16="http://schemas.microsoft.com/office/drawing/2014/main" val="10001"/>
                  </a:ext>
                </a:extLst>
              </a:tr>
              <a:tr h="386715">
                <a:tc>
                  <a:txBody>
                    <a:bodyPr/>
                    <a:lstStyle/>
                    <a:p>
                      <a:pPr marL="72390">
                        <a:lnSpc>
                          <a:spcPct val="100000"/>
                        </a:lnSpc>
                        <a:spcBef>
                          <a:spcPts val="844"/>
                        </a:spcBef>
                      </a:pPr>
                      <a:r>
                        <a:rPr sz="1150" b="1" spc="-35" dirty="0">
                          <a:solidFill>
                            <a:srgbClr val="231F20"/>
                          </a:solidFill>
                          <a:latin typeface="D-DIN Bold"/>
                          <a:cs typeface="D-DIN Bold"/>
                        </a:rPr>
                        <a:t>Walden</a:t>
                      </a:r>
                      <a:r>
                        <a:rPr sz="1150" b="1" spc="-40" dirty="0">
                          <a:solidFill>
                            <a:srgbClr val="231F20"/>
                          </a:solidFill>
                          <a:latin typeface="D-DIN Bold"/>
                          <a:cs typeface="D-DIN Bold"/>
                        </a:rPr>
                        <a:t> </a:t>
                      </a:r>
                      <a:r>
                        <a:rPr sz="1150" b="1" spc="-10" dirty="0">
                          <a:solidFill>
                            <a:srgbClr val="231F20"/>
                          </a:solidFill>
                          <a:latin typeface="D-DIN Bold"/>
                          <a:cs typeface="D-DIN Bold"/>
                        </a:rPr>
                        <a:t>&amp;</a:t>
                      </a:r>
                      <a:r>
                        <a:rPr sz="1150" b="1" spc="-50" dirty="0">
                          <a:solidFill>
                            <a:srgbClr val="231F20"/>
                          </a:solidFill>
                          <a:latin typeface="D-DIN Bold"/>
                          <a:cs typeface="D-DIN Bold"/>
                        </a:rPr>
                        <a:t> </a:t>
                      </a:r>
                      <a:r>
                        <a:rPr sz="1150" b="1" spc="-10" dirty="0">
                          <a:solidFill>
                            <a:srgbClr val="231F20"/>
                          </a:solidFill>
                          <a:latin typeface="D-DIN Bold"/>
                          <a:cs typeface="D-DIN Bold"/>
                        </a:rPr>
                        <a:t>Welling</a:t>
                      </a:r>
                      <a:r>
                        <a:rPr lang="en-US" sz="1150" b="1" spc="-10" dirty="0">
                          <a:solidFill>
                            <a:srgbClr val="231F20"/>
                          </a:solidFill>
                          <a:latin typeface="D-DIN Bold"/>
                          <a:cs typeface="D-DIN Bold"/>
                        </a:rPr>
                        <a:t>t</a:t>
                      </a:r>
                      <a:r>
                        <a:rPr sz="1150" b="1" spc="-10" dirty="0">
                          <a:solidFill>
                            <a:srgbClr val="231F20"/>
                          </a:solidFill>
                          <a:latin typeface="D-DIN Bold"/>
                          <a:cs typeface="D-DIN Bold"/>
                        </a:rPr>
                        <a:t>on</a:t>
                      </a:r>
                      <a:endParaRPr sz="1150" dirty="0">
                        <a:latin typeface="D-DIN Bold"/>
                        <a:cs typeface="D-DIN Bold"/>
                      </a:endParaRPr>
                    </a:p>
                  </a:txBody>
                  <a:tcPr marL="0" marR="0" marT="107314" marB="0">
                    <a:lnR w="6350">
                      <a:solidFill>
                        <a:srgbClr val="D1D3D4"/>
                      </a:solidFill>
                      <a:prstDash val="solid"/>
                    </a:lnR>
                    <a:lnT w="6350">
                      <a:solidFill>
                        <a:srgbClr val="D1D3D4"/>
                      </a:solidFill>
                      <a:prstDash val="solid"/>
                    </a:lnT>
                    <a:lnB w="6350">
                      <a:solidFill>
                        <a:srgbClr val="D1D3D4"/>
                      </a:solidFill>
                      <a:prstDash val="solid"/>
                    </a:lnB>
                    <a:solidFill>
                      <a:srgbClr val="FFFFFF"/>
                    </a:solidFill>
                  </a:tcPr>
                </a:tc>
                <a:tc>
                  <a:txBody>
                    <a:bodyPr/>
                    <a:lstStyle/>
                    <a:p>
                      <a:pPr marL="72390">
                        <a:lnSpc>
                          <a:spcPct val="100000"/>
                        </a:lnSpc>
                        <a:spcBef>
                          <a:spcPts val="815"/>
                        </a:spcBef>
                      </a:pPr>
                      <a:r>
                        <a:rPr sz="1150" spc="-30" dirty="0">
                          <a:solidFill>
                            <a:srgbClr val="231F20"/>
                          </a:solidFill>
                          <a:latin typeface="DIN 2014 Light"/>
                          <a:cs typeface="DIN 2014 Light"/>
                        </a:rPr>
                        <a:t>$1.00</a:t>
                      </a:r>
                      <a:r>
                        <a:rPr sz="1150" spc="-40" dirty="0">
                          <a:solidFill>
                            <a:srgbClr val="231F20"/>
                          </a:solidFill>
                          <a:latin typeface="DIN 2014 Light"/>
                          <a:cs typeface="DIN 2014 Light"/>
                        </a:rPr>
                        <a:t> </a:t>
                      </a:r>
                      <a:r>
                        <a:rPr sz="1150" spc="-20" dirty="0">
                          <a:solidFill>
                            <a:srgbClr val="231F20"/>
                          </a:solidFill>
                          <a:latin typeface="DIN 2014 Light"/>
                          <a:cs typeface="DIN 2014 Light"/>
                        </a:rPr>
                        <a:t>to</a:t>
                      </a:r>
                      <a:r>
                        <a:rPr sz="1150" spc="-40" dirty="0">
                          <a:solidFill>
                            <a:srgbClr val="231F20"/>
                          </a:solidFill>
                          <a:latin typeface="DIN 2014 Light"/>
                          <a:cs typeface="DIN 2014 Light"/>
                        </a:rPr>
                        <a:t> </a:t>
                      </a:r>
                      <a:r>
                        <a:rPr sz="1150" spc="-10" dirty="0">
                          <a:solidFill>
                            <a:srgbClr val="231F20"/>
                          </a:solidFill>
                          <a:latin typeface="DIN 2014 Light"/>
                          <a:cs typeface="DIN 2014 Light"/>
                        </a:rPr>
                        <a:t>$652,912</a:t>
                      </a:r>
                      <a:endParaRPr sz="1150">
                        <a:latin typeface="DIN 2014 Light"/>
                        <a:cs typeface="DIN 2014 Light"/>
                      </a:endParaRPr>
                    </a:p>
                  </a:txBody>
                  <a:tcPr marL="0" marR="0" marT="103505" marB="0">
                    <a:lnL w="6350">
                      <a:solidFill>
                        <a:srgbClr val="D1D3D4"/>
                      </a:solidFill>
                      <a:prstDash val="solid"/>
                    </a:lnL>
                    <a:lnR w="6350">
                      <a:solidFill>
                        <a:srgbClr val="D1D3D4"/>
                      </a:solidFill>
                      <a:prstDash val="solid"/>
                    </a:lnR>
                    <a:lnT w="6350">
                      <a:solidFill>
                        <a:srgbClr val="D1D3D4"/>
                      </a:solidFill>
                      <a:prstDash val="solid"/>
                    </a:lnT>
                    <a:lnB w="6350">
                      <a:solidFill>
                        <a:srgbClr val="D1D3D4"/>
                      </a:solidFill>
                      <a:prstDash val="solid"/>
                    </a:lnB>
                    <a:solidFill>
                      <a:srgbClr val="FFFFFF"/>
                    </a:solidFill>
                  </a:tcPr>
                </a:tc>
                <a:tc>
                  <a:txBody>
                    <a:bodyPr/>
                    <a:lstStyle/>
                    <a:p>
                      <a:pPr marL="72390">
                        <a:lnSpc>
                          <a:spcPct val="100000"/>
                        </a:lnSpc>
                        <a:spcBef>
                          <a:spcPts val="815"/>
                        </a:spcBef>
                      </a:pPr>
                      <a:r>
                        <a:rPr sz="1150" spc="-10" dirty="0">
                          <a:solidFill>
                            <a:srgbClr val="231F20"/>
                          </a:solidFill>
                          <a:latin typeface="DIN 2014 Light"/>
                          <a:cs typeface="DIN 2014 Light"/>
                        </a:rPr>
                        <a:t>61.71%</a:t>
                      </a:r>
                      <a:endParaRPr sz="1150" dirty="0">
                        <a:latin typeface="DIN 2014 Light"/>
                        <a:cs typeface="DIN 2014 Light"/>
                      </a:endParaRPr>
                    </a:p>
                  </a:txBody>
                  <a:tcPr marL="0" marR="0" marT="103505" marB="0">
                    <a:lnL w="6350">
                      <a:solidFill>
                        <a:srgbClr val="D1D3D4"/>
                      </a:solidFill>
                      <a:prstDash val="solid"/>
                    </a:lnL>
                    <a:lnT w="6350">
                      <a:solidFill>
                        <a:srgbClr val="D1D3D4"/>
                      </a:solidFill>
                      <a:prstDash val="solid"/>
                    </a:lnT>
                    <a:lnB w="6350">
                      <a:solidFill>
                        <a:srgbClr val="D1D3D4"/>
                      </a:solidFill>
                      <a:prstDash val="solid"/>
                    </a:lnB>
                    <a:solidFill>
                      <a:srgbClr val="FFFFFF"/>
                    </a:solidFill>
                  </a:tcPr>
                </a:tc>
                <a:extLst>
                  <a:ext uri="{0D108BD9-81ED-4DB2-BD59-A6C34878D82A}">
                    <a16:rowId xmlns:a16="http://schemas.microsoft.com/office/drawing/2014/main" val="10002"/>
                  </a:ext>
                </a:extLst>
              </a:tr>
            </a:tbl>
          </a:graphicData>
        </a:graphic>
      </p:graphicFrame>
      <p:graphicFrame>
        <p:nvGraphicFramePr>
          <p:cNvPr id="7" name="object 7"/>
          <p:cNvGraphicFramePr>
            <a:graphicFrameLocks noGrp="1"/>
          </p:cNvGraphicFramePr>
          <p:nvPr>
            <p:extLst>
              <p:ext uri="{D42A27DB-BD31-4B8C-83A1-F6EECF244321}">
                <p14:modId xmlns:p14="http://schemas.microsoft.com/office/powerpoint/2010/main" val="3497241268"/>
              </p:ext>
            </p:extLst>
          </p:nvPr>
        </p:nvGraphicFramePr>
        <p:xfrm>
          <a:off x="5458967" y="3387045"/>
          <a:ext cx="5127625" cy="1169035"/>
        </p:xfrm>
        <a:graphic>
          <a:graphicData uri="http://schemas.openxmlformats.org/drawingml/2006/table">
            <a:tbl>
              <a:tblPr firstRow="1" bandRow="1">
                <a:tableStyleId>{2D5ABB26-0587-4C30-8999-92F81FD0307C}</a:tableStyleId>
              </a:tblPr>
              <a:tblGrid>
                <a:gridCol w="1590675">
                  <a:extLst>
                    <a:ext uri="{9D8B030D-6E8A-4147-A177-3AD203B41FA5}">
                      <a16:colId xmlns:a16="http://schemas.microsoft.com/office/drawing/2014/main" val="20000"/>
                    </a:ext>
                  </a:extLst>
                </a:gridCol>
                <a:gridCol w="1768475">
                  <a:extLst>
                    <a:ext uri="{9D8B030D-6E8A-4147-A177-3AD203B41FA5}">
                      <a16:colId xmlns:a16="http://schemas.microsoft.com/office/drawing/2014/main" val="20001"/>
                    </a:ext>
                  </a:extLst>
                </a:gridCol>
                <a:gridCol w="1768475">
                  <a:extLst>
                    <a:ext uri="{9D8B030D-6E8A-4147-A177-3AD203B41FA5}">
                      <a16:colId xmlns:a16="http://schemas.microsoft.com/office/drawing/2014/main" val="20002"/>
                    </a:ext>
                  </a:extLst>
                </a:gridCol>
              </a:tblGrid>
              <a:tr h="301625">
                <a:tc>
                  <a:txBody>
                    <a:bodyPr/>
                    <a:lstStyle/>
                    <a:p>
                      <a:pPr marL="72390">
                        <a:lnSpc>
                          <a:spcPct val="100000"/>
                        </a:lnSpc>
                        <a:spcBef>
                          <a:spcPts val="390"/>
                        </a:spcBef>
                      </a:pPr>
                      <a:r>
                        <a:rPr sz="1250" b="1" spc="-25" dirty="0">
                          <a:solidFill>
                            <a:srgbClr val="231F20"/>
                          </a:solidFill>
                          <a:latin typeface="D-DIN Bold"/>
                          <a:cs typeface="D-DIN Bold"/>
                        </a:rPr>
                        <a:t>Product</a:t>
                      </a:r>
                      <a:r>
                        <a:rPr sz="1250" b="1" spc="-30" dirty="0">
                          <a:solidFill>
                            <a:srgbClr val="231F20"/>
                          </a:solidFill>
                          <a:latin typeface="D-DIN Bold"/>
                          <a:cs typeface="D-DIN Bold"/>
                        </a:rPr>
                        <a:t> </a:t>
                      </a:r>
                      <a:r>
                        <a:rPr sz="1250" b="1" spc="-20" dirty="0">
                          <a:solidFill>
                            <a:srgbClr val="231F20"/>
                          </a:solidFill>
                          <a:latin typeface="D-DIN Bold"/>
                          <a:cs typeface="D-DIN Bold"/>
                        </a:rPr>
                        <a:t>Lines</a:t>
                      </a:r>
                      <a:endParaRPr sz="1250">
                        <a:latin typeface="D-DIN Bold"/>
                        <a:cs typeface="D-DIN Bold"/>
                      </a:endParaRPr>
                    </a:p>
                  </a:txBody>
                  <a:tcPr marL="0" marR="0" marT="49530" marB="0">
                    <a:lnR w="6350">
                      <a:solidFill>
                        <a:srgbClr val="D1D3D4"/>
                      </a:solidFill>
                      <a:prstDash val="solid"/>
                    </a:lnR>
                    <a:lnB w="6350">
                      <a:solidFill>
                        <a:srgbClr val="D1D3D4"/>
                      </a:solidFill>
                      <a:prstDash val="solid"/>
                    </a:lnB>
                    <a:solidFill>
                      <a:srgbClr val="EEE8E4"/>
                    </a:solidFill>
                  </a:tcPr>
                </a:tc>
                <a:tc>
                  <a:txBody>
                    <a:bodyPr/>
                    <a:lstStyle/>
                    <a:p>
                      <a:pPr marL="72390">
                        <a:lnSpc>
                          <a:spcPct val="100000"/>
                        </a:lnSpc>
                        <a:spcBef>
                          <a:spcPts val="390"/>
                        </a:spcBef>
                      </a:pPr>
                      <a:r>
                        <a:rPr sz="1250" b="1" spc="-10" dirty="0">
                          <a:solidFill>
                            <a:srgbClr val="231F20"/>
                          </a:solidFill>
                          <a:latin typeface="D-DIN Bold"/>
                          <a:cs typeface="D-DIN Bold"/>
                        </a:rPr>
                        <a:t>Net</a:t>
                      </a:r>
                      <a:r>
                        <a:rPr sz="1250" b="1" spc="-60" dirty="0">
                          <a:solidFill>
                            <a:srgbClr val="231F20"/>
                          </a:solidFill>
                          <a:latin typeface="D-DIN Bold"/>
                          <a:cs typeface="D-DIN Bold"/>
                        </a:rPr>
                        <a:t> </a:t>
                      </a:r>
                      <a:r>
                        <a:rPr sz="1250" b="1" spc="-10" dirty="0">
                          <a:solidFill>
                            <a:srgbClr val="231F20"/>
                          </a:solidFill>
                          <a:latin typeface="D-DIN Bold"/>
                          <a:cs typeface="D-DIN Bold"/>
                        </a:rPr>
                        <a:t>Price</a:t>
                      </a:r>
                      <a:endParaRPr sz="1250">
                        <a:latin typeface="D-DIN Bold"/>
                        <a:cs typeface="D-DIN Bold"/>
                      </a:endParaRPr>
                    </a:p>
                  </a:txBody>
                  <a:tcPr marL="0" marR="0" marT="49530" marB="0">
                    <a:lnL w="6350">
                      <a:solidFill>
                        <a:srgbClr val="D1D3D4"/>
                      </a:solidFill>
                      <a:prstDash val="solid"/>
                    </a:lnL>
                    <a:lnR w="6350">
                      <a:solidFill>
                        <a:srgbClr val="D1D3D4"/>
                      </a:solidFill>
                      <a:prstDash val="solid"/>
                    </a:lnR>
                    <a:lnB w="6350">
                      <a:solidFill>
                        <a:srgbClr val="D1D3D4"/>
                      </a:solidFill>
                      <a:prstDash val="solid"/>
                    </a:lnB>
                    <a:solidFill>
                      <a:srgbClr val="EEE8E4"/>
                    </a:solidFill>
                  </a:tcPr>
                </a:tc>
                <a:tc>
                  <a:txBody>
                    <a:bodyPr/>
                    <a:lstStyle/>
                    <a:p>
                      <a:pPr marL="72390">
                        <a:lnSpc>
                          <a:spcPct val="100000"/>
                        </a:lnSpc>
                        <a:spcBef>
                          <a:spcPts val="390"/>
                        </a:spcBef>
                      </a:pPr>
                      <a:r>
                        <a:rPr sz="1250" b="1" spc="-20" dirty="0">
                          <a:solidFill>
                            <a:srgbClr val="231F20"/>
                          </a:solidFill>
                          <a:latin typeface="D-DIN Bold"/>
                          <a:cs typeface="D-DIN Bold"/>
                        </a:rPr>
                        <a:t>Discount</a:t>
                      </a:r>
                      <a:r>
                        <a:rPr sz="1250" b="1" spc="-30" dirty="0">
                          <a:solidFill>
                            <a:srgbClr val="231F20"/>
                          </a:solidFill>
                          <a:latin typeface="D-DIN Bold"/>
                          <a:cs typeface="D-DIN Bold"/>
                        </a:rPr>
                        <a:t> </a:t>
                      </a:r>
                      <a:r>
                        <a:rPr sz="1250" b="1" spc="-10" dirty="0">
                          <a:solidFill>
                            <a:srgbClr val="231F20"/>
                          </a:solidFill>
                          <a:latin typeface="D-DIN Bold"/>
                          <a:cs typeface="D-DIN Bold"/>
                        </a:rPr>
                        <a:t>Quantity</a:t>
                      </a:r>
                      <a:endParaRPr sz="1250">
                        <a:latin typeface="D-DIN Bold"/>
                        <a:cs typeface="D-DIN Bold"/>
                      </a:endParaRPr>
                    </a:p>
                  </a:txBody>
                  <a:tcPr marL="0" marR="0" marT="49530" marB="0">
                    <a:lnL w="6350">
                      <a:solidFill>
                        <a:srgbClr val="D1D3D4"/>
                      </a:solidFill>
                      <a:prstDash val="solid"/>
                    </a:lnL>
                    <a:lnB w="6350">
                      <a:solidFill>
                        <a:srgbClr val="D1D3D4"/>
                      </a:solidFill>
                      <a:prstDash val="solid"/>
                    </a:lnB>
                    <a:solidFill>
                      <a:srgbClr val="EEE8E4"/>
                    </a:solidFill>
                  </a:tcPr>
                </a:tc>
                <a:extLst>
                  <a:ext uri="{0D108BD9-81ED-4DB2-BD59-A6C34878D82A}">
                    <a16:rowId xmlns:a16="http://schemas.microsoft.com/office/drawing/2014/main" val="10000"/>
                  </a:ext>
                </a:extLst>
              </a:tr>
              <a:tr h="326390">
                <a:tc>
                  <a:txBody>
                    <a:bodyPr/>
                    <a:lstStyle/>
                    <a:p>
                      <a:pPr marL="72390">
                        <a:lnSpc>
                          <a:spcPct val="100000"/>
                        </a:lnSpc>
                        <a:spcBef>
                          <a:spcPts val="1085"/>
                        </a:spcBef>
                      </a:pPr>
                      <a:r>
                        <a:rPr sz="1150" b="1" spc="-35" dirty="0">
                          <a:solidFill>
                            <a:srgbClr val="231F20"/>
                          </a:solidFill>
                          <a:latin typeface="D-DIN Bold"/>
                          <a:cs typeface="D-DIN Bold"/>
                        </a:rPr>
                        <a:t>Walden</a:t>
                      </a:r>
                      <a:r>
                        <a:rPr sz="1150" b="1" spc="-40" dirty="0">
                          <a:solidFill>
                            <a:srgbClr val="231F20"/>
                          </a:solidFill>
                          <a:latin typeface="D-DIN Bold"/>
                          <a:cs typeface="D-DIN Bold"/>
                        </a:rPr>
                        <a:t> </a:t>
                      </a:r>
                      <a:r>
                        <a:rPr sz="1150" b="1" spc="-10" dirty="0">
                          <a:solidFill>
                            <a:srgbClr val="231F20"/>
                          </a:solidFill>
                          <a:latin typeface="D-DIN Bold"/>
                          <a:cs typeface="D-DIN Bold"/>
                        </a:rPr>
                        <a:t>&amp;</a:t>
                      </a:r>
                      <a:r>
                        <a:rPr sz="1150" b="1" spc="-50" dirty="0">
                          <a:solidFill>
                            <a:srgbClr val="231F20"/>
                          </a:solidFill>
                          <a:latin typeface="D-DIN Bold"/>
                          <a:cs typeface="D-DIN Bold"/>
                        </a:rPr>
                        <a:t> </a:t>
                      </a:r>
                      <a:r>
                        <a:rPr sz="1150" b="1" spc="-10" dirty="0">
                          <a:solidFill>
                            <a:srgbClr val="231F20"/>
                          </a:solidFill>
                          <a:latin typeface="D-DIN Bold"/>
                          <a:cs typeface="D-DIN Bold"/>
                        </a:rPr>
                        <a:t>Welling</a:t>
                      </a:r>
                      <a:r>
                        <a:rPr lang="en-US" sz="1150" b="1" spc="-10" dirty="0">
                          <a:solidFill>
                            <a:srgbClr val="231F20"/>
                          </a:solidFill>
                          <a:latin typeface="D-DIN Bold"/>
                          <a:cs typeface="D-DIN Bold"/>
                        </a:rPr>
                        <a:t>t</a:t>
                      </a:r>
                      <a:r>
                        <a:rPr sz="1150" b="1" spc="-10" dirty="0">
                          <a:solidFill>
                            <a:srgbClr val="231F20"/>
                          </a:solidFill>
                          <a:latin typeface="D-DIN Bold"/>
                          <a:cs typeface="D-DIN Bold"/>
                        </a:rPr>
                        <a:t>on</a:t>
                      </a:r>
                      <a:endParaRPr sz="1150" dirty="0">
                        <a:latin typeface="D-DIN Bold"/>
                        <a:cs typeface="D-DIN Bold"/>
                      </a:endParaRPr>
                    </a:p>
                  </a:txBody>
                  <a:tcPr marL="0" marR="0" marT="137795" marB="0">
                    <a:lnR w="6350">
                      <a:solidFill>
                        <a:srgbClr val="D1D3D4"/>
                      </a:solidFill>
                      <a:prstDash val="solid"/>
                    </a:lnR>
                    <a:lnT w="6350">
                      <a:solidFill>
                        <a:srgbClr val="D1D3D4"/>
                      </a:solidFill>
                      <a:prstDash val="solid"/>
                    </a:lnT>
                    <a:solidFill>
                      <a:srgbClr val="FFFFFF"/>
                    </a:solidFill>
                  </a:tcPr>
                </a:tc>
                <a:tc>
                  <a:txBody>
                    <a:bodyPr/>
                    <a:lstStyle/>
                    <a:p>
                      <a:pPr marL="72390">
                        <a:lnSpc>
                          <a:spcPct val="100000"/>
                        </a:lnSpc>
                        <a:spcBef>
                          <a:spcPts val="1025"/>
                        </a:spcBef>
                      </a:pPr>
                      <a:r>
                        <a:rPr sz="1150" spc="-30" dirty="0">
                          <a:solidFill>
                            <a:srgbClr val="231F20"/>
                          </a:solidFill>
                          <a:latin typeface="DIN 2014 Light"/>
                          <a:cs typeface="DIN 2014 Light"/>
                        </a:rPr>
                        <a:t>$300,000</a:t>
                      </a:r>
                      <a:r>
                        <a:rPr sz="1150" spc="-40" dirty="0">
                          <a:solidFill>
                            <a:srgbClr val="231F20"/>
                          </a:solidFill>
                          <a:latin typeface="DIN 2014 Light"/>
                          <a:cs typeface="DIN 2014 Light"/>
                        </a:rPr>
                        <a:t> </a:t>
                      </a:r>
                      <a:r>
                        <a:rPr sz="1150" spc="-20" dirty="0">
                          <a:solidFill>
                            <a:srgbClr val="231F20"/>
                          </a:solidFill>
                          <a:latin typeface="DIN 2014 Light"/>
                          <a:cs typeface="DIN 2014 Light"/>
                        </a:rPr>
                        <a:t>to</a:t>
                      </a:r>
                      <a:r>
                        <a:rPr sz="1150" spc="-40" dirty="0">
                          <a:solidFill>
                            <a:srgbClr val="231F20"/>
                          </a:solidFill>
                          <a:latin typeface="DIN 2014 Light"/>
                          <a:cs typeface="DIN 2014 Light"/>
                        </a:rPr>
                        <a:t> </a:t>
                      </a:r>
                      <a:r>
                        <a:rPr sz="1150" spc="-10" dirty="0">
                          <a:solidFill>
                            <a:srgbClr val="231F20"/>
                          </a:solidFill>
                          <a:latin typeface="DIN 2014 Light"/>
                          <a:cs typeface="DIN 2014 Light"/>
                        </a:rPr>
                        <a:t>$350,000</a:t>
                      </a:r>
                      <a:endParaRPr sz="1150">
                        <a:latin typeface="DIN 2014 Light"/>
                        <a:cs typeface="DIN 2014 Light"/>
                      </a:endParaRPr>
                    </a:p>
                  </a:txBody>
                  <a:tcPr marL="0" marR="0" marT="130175" marB="0">
                    <a:lnL w="6350">
                      <a:solidFill>
                        <a:srgbClr val="D1D3D4"/>
                      </a:solidFill>
                      <a:prstDash val="solid"/>
                    </a:lnL>
                    <a:lnR w="6350">
                      <a:solidFill>
                        <a:srgbClr val="D1D3D4"/>
                      </a:solidFill>
                      <a:prstDash val="solid"/>
                    </a:lnR>
                    <a:lnT w="6350">
                      <a:solidFill>
                        <a:srgbClr val="D1D3D4"/>
                      </a:solidFill>
                      <a:prstDash val="solid"/>
                    </a:lnT>
                    <a:solidFill>
                      <a:srgbClr val="FFFFFF"/>
                    </a:solidFill>
                  </a:tcPr>
                </a:tc>
                <a:tc>
                  <a:txBody>
                    <a:bodyPr/>
                    <a:lstStyle/>
                    <a:p>
                      <a:pPr marL="72390">
                        <a:lnSpc>
                          <a:spcPct val="100000"/>
                        </a:lnSpc>
                        <a:spcBef>
                          <a:spcPts val="1025"/>
                        </a:spcBef>
                      </a:pPr>
                      <a:r>
                        <a:rPr sz="1150" spc="-20" dirty="0">
                          <a:solidFill>
                            <a:srgbClr val="231F20"/>
                          </a:solidFill>
                          <a:latin typeface="DIN 2014 Light"/>
                          <a:cs typeface="DIN 2014 Light"/>
                        </a:rPr>
                        <a:t>0.5%</a:t>
                      </a:r>
                      <a:endParaRPr sz="1150">
                        <a:latin typeface="DIN 2014 Light"/>
                        <a:cs typeface="DIN 2014 Light"/>
                      </a:endParaRPr>
                    </a:p>
                  </a:txBody>
                  <a:tcPr marL="0" marR="0" marT="130175" marB="0">
                    <a:lnL w="6350">
                      <a:solidFill>
                        <a:srgbClr val="D1D3D4"/>
                      </a:solidFill>
                      <a:prstDash val="solid"/>
                    </a:lnL>
                    <a:lnT w="6350">
                      <a:solidFill>
                        <a:srgbClr val="D1D3D4"/>
                      </a:solidFill>
                      <a:prstDash val="solid"/>
                    </a:lnT>
                    <a:solidFill>
                      <a:srgbClr val="FFFFFF"/>
                    </a:solidFill>
                  </a:tcPr>
                </a:tc>
                <a:extLst>
                  <a:ext uri="{0D108BD9-81ED-4DB2-BD59-A6C34878D82A}">
                    <a16:rowId xmlns:a16="http://schemas.microsoft.com/office/drawing/2014/main" val="10001"/>
                  </a:ext>
                </a:extLst>
              </a:tr>
              <a:tr h="199390">
                <a:tc>
                  <a:txBody>
                    <a:bodyPr/>
                    <a:lstStyle/>
                    <a:p>
                      <a:pPr>
                        <a:lnSpc>
                          <a:spcPct val="100000"/>
                        </a:lnSpc>
                      </a:pPr>
                      <a:endParaRPr sz="1100">
                        <a:latin typeface="Times New Roman"/>
                        <a:cs typeface="Times New Roman"/>
                      </a:endParaRPr>
                    </a:p>
                  </a:txBody>
                  <a:tcPr marL="0" marR="0" marT="0" marB="0">
                    <a:lnR w="6350">
                      <a:solidFill>
                        <a:srgbClr val="D1D3D4"/>
                      </a:solidFill>
                      <a:prstDash val="solid"/>
                    </a:lnR>
                    <a:solidFill>
                      <a:srgbClr val="FFFFFF"/>
                    </a:solidFill>
                  </a:tcPr>
                </a:tc>
                <a:tc>
                  <a:txBody>
                    <a:bodyPr/>
                    <a:lstStyle/>
                    <a:p>
                      <a:pPr marL="72390">
                        <a:lnSpc>
                          <a:spcPct val="100000"/>
                        </a:lnSpc>
                        <a:spcBef>
                          <a:spcPts val="25"/>
                        </a:spcBef>
                      </a:pPr>
                      <a:r>
                        <a:rPr sz="1150" spc="-30" dirty="0">
                          <a:solidFill>
                            <a:srgbClr val="231F20"/>
                          </a:solidFill>
                          <a:latin typeface="DIN 2014 Light"/>
                          <a:cs typeface="DIN 2014 Light"/>
                        </a:rPr>
                        <a:t>$350,001</a:t>
                      </a:r>
                      <a:r>
                        <a:rPr sz="1150" spc="-40" dirty="0">
                          <a:solidFill>
                            <a:srgbClr val="231F20"/>
                          </a:solidFill>
                          <a:latin typeface="DIN 2014 Light"/>
                          <a:cs typeface="DIN 2014 Light"/>
                        </a:rPr>
                        <a:t> </a:t>
                      </a:r>
                      <a:r>
                        <a:rPr sz="1150" spc="-20" dirty="0">
                          <a:solidFill>
                            <a:srgbClr val="231F20"/>
                          </a:solidFill>
                          <a:latin typeface="DIN 2014 Light"/>
                          <a:cs typeface="DIN 2014 Light"/>
                        </a:rPr>
                        <a:t>to</a:t>
                      </a:r>
                      <a:r>
                        <a:rPr sz="1150" spc="-40" dirty="0">
                          <a:solidFill>
                            <a:srgbClr val="231F20"/>
                          </a:solidFill>
                          <a:latin typeface="DIN 2014 Light"/>
                          <a:cs typeface="DIN 2014 Light"/>
                        </a:rPr>
                        <a:t> </a:t>
                      </a:r>
                      <a:r>
                        <a:rPr sz="1150" spc="-10" dirty="0">
                          <a:solidFill>
                            <a:srgbClr val="231F20"/>
                          </a:solidFill>
                          <a:latin typeface="DIN 2014 Light"/>
                          <a:cs typeface="DIN 2014 Light"/>
                        </a:rPr>
                        <a:t>$400,000</a:t>
                      </a:r>
                      <a:endParaRPr sz="1150">
                        <a:latin typeface="DIN 2014 Light"/>
                        <a:cs typeface="DIN 2014 Light"/>
                      </a:endParaRPr>
                    </a:p>
                  </a:txBody>
                  <a:tcPr marL="0" marR="0" marT="3175" marB="0">
                    <a:lnL w="6350">
                      <a:solidFill>
                        <a:srgbClr val="D1D3D4"/>
                      </a:solidFill>
                      <a:prstDash val="solid"/>
                    </a:lnL>
                    <a:lnR w="6350">
                      <a:solidFill>
                        <a:srgbClr val="D1D3D4"/>
                      </a:solidFill>
                      <a:prstDash val="solid"/>
                    </a:lnR>
                    <a:solidFill>
                      <a:srgbClr val="FFFFFF"/>
                    </a:solidFill>
                  </a:tcPr>
                </a:tc>
                <a:tc>
                  <a:txBody>
                    <a:bodyPr/>
                    <a:lstStyle/>
                    <a:p>
                      <a:pPr marL="72390">
                        <a:lnSpc>
                          <a:spcPct val="100000"/>
                        </a:lnSpc>
                        <a:spcBef>
                          <a:spcPts val="25"/>
                        </a:spcBef>
                      </a:pPr>
                      <a:r>
                        <a:rPr sz="1150" spc="-25" dirty="0">
                          <a:solidFill>
                            <a:srgbClr val="231F20"/>
                          </a:solidFill>
                          <a:latin typeface="DIN 2014 Light"/>
                          <a:cs typeface="DIN 2014 Light"/>
                        </a:rPr>
                        <a:t>1%</a:t>
                      </a:r>
                      <a:endParaRPr sz="1150">
                        <a:latin typeface="DIN 2014 Light"/>
                        <a:cs typeface="DIN 2014 Light"/>
                      </a:endParaRPr>
                    </a:p>
                  </a:txBody>
                  <a:tcPr marL="0" marR="0" marT="3175" marB="0">
                    <a:lnL w="6350">
                      <a:solidFill>
                        <a:srgbClr val="D1D3D4"/>
                      </a:solidFill>
                      <a:prstDash val="solid"/>
                    </a:lnL>
                    <a:solidFill>
                      <a:srgbClr val="FFFFFF"/>
                    </a:solidFill>
                  </a:tcPr>
                </a:tc>
                <a:extLst>
                  <a:ext uri="{0D108BD9-81ED-4DB2-BD59-A6C34878D82A}">
                    <a16:rowId xmlns:a16="http://schemas.microsoft.com/office/drawing/2014/main" val="10002"/>
                  </a:ext>
                </a:extLst>
              </a:tr>
              <a:tr h="341630">
                <a:tc>
                  <a:txBody>
                    <a:bodyPr/>
                    <a:lstStyle/>
                    <a:p>
                      <a:pPr>
                        <a:lnSpc>
                          <a:spcPct val="100000"/>
                        </a:lnSpc>
                      </a:pPr>
                      <a:endParaRPr sz="1400">
                        <a:latin typeface="Times New Roman"/>
                        <a:cs typeface="Times New Roman"/>
                      </a:endParaRPr>
                    </a:p>
                  </a:txBody>
                  <a:tcPr marL="0" marR="0" marT="0" marB="0">
                    <a:lnR w="6350">
                      <a:solidFill>
                        <a:srgbClr val="D1D3D4"/>
                      </a:solidFill>
                      <a:prstDash val="solid"/>
                    </a:lnR>
                    <a:lnB w="6350">
                      <a:solidFill>
                        <a:srgbClr val="D1D3D4"/>
                      </a:solidFill>
                      <a:prstDash val="solid"/>
                    </a:lnB>
                    <a:solidFill>
                      <a:srgbClr val="FFFFFF"/>
                    </a:solidFill>
                  </a:tcPr>
                </a:tc>
                <a:tc>
                  <a:txBody>
                    <a:bodyPr/>
                    <a:lstStyle/>
                    <a:p>
                      <a:pPr marL="72390">
                        <a:lnSpc>
                          <a:spcPct val="100000"/>
                        </a:lnSpc>
                        <a:spcBef>
                          <a:spcPts val="25"/>
                        </a:spcBef>
                      </a:pPr>
                      <a:r>
                        <a:rPr sz="1150" spc="-30" dirty="0">
                          <a:solidFill>
                            <a:srgbClr val="231F20"/>
                          </a:solidFill>
                          <a:latin typeface="DIN 2014 Light"/>
                          <a:cs typeface="DIN 2014 Light"/>
                        </a:rPr>
                        <a:t>$400,001</a:t>
                      </a:r>
                      <a:r>
                        <a:rPr sz="1150" spc="-40" dirty="0">
                          <a:solidFill>
                            <a:srgbClr val="231F20"/>
                          </a:solidFill>
                          <a:latin typeface="DIN 2014 Light"/>
                          <a:cs typeface="DIN 2014 Light"/>
                        </a:rPr>
                        <a:t> </a:t>
                      </a:r>
                      <a:r>
                        <a:rPr sz="1150" spc="-20" dirty="0">
                          <a:solidFill>
                            <a:srgbClr val="231F20"/>
                          </a:solidFill>
                          <a:latin typeface="DIN 2014 Light"/>
                          <a:cs typeface="DIN 2014 Light"/>
                        </a:rPr>
                        <a:t>to</a:t>
                      </a:r>
                      <a:r>
                        <a:rPr sz="1150" spc="-40" dirty="0">
                          <a:solidFill>
                            <a:srgbClr val="231F20"/>
                          </a:solidFill>
                          <a:latin typeface="DIN 2014 Light"/>
                          <a:cs typeface="DIN 2014 Light"/>
                        </a:rPr>
                        <a:t> </a:t>
                      </a:r>
                      <a:r>
                        <a:rPr sz="1150" spc="-10" dirty="0">
                          <a:solidFill>
                            <a:srgbClr val="231F20"/>
                          </a:solidFill>
                          <a:latin typeface="DIN 2014 Light"/>
                          <a:cs typeface="DIN 2014 Light"/>
                        </a:rPr>
                        <a:t>$450,000</a:t>
                      </a:r>
                      <a:endParaRPr sz="1150">
                        <a:latin typeface="DIN 2014 Light"/>
                        <a:cs typeface="DIN 2014 Light"/>
                      </a:endParaRPr>
                    </a:p>
                  </a:txBody>
                  <a:tcPr marL="0" marR="0" marT="3175" marB="0">
                    <a:lnL w="6350">
                      <a:solidFill>
                        <a:srgbClr val="D1D3D4"/>
                      </a:solidFill>
                      <a:prstDash val="solid"/>
                    </a:lnL>
                    <a:lnR w="6350">
                      <a:solidFill>
                        <a:srgbClr val="D1D3D4"/>
                      </a:solidFill>
                      <a:prstDash val="solid"/>
                    </a:lnR>
                    <a:lnB w="6350">
                      <a:solidFill>
                        <a:srgbClr val="D1D3D4"/>
                      </a:solidFill>
                      <a:prstDash val="solid"/>
                    </a:lnB>
                    <a:solidFill>
                      <a:srgbClr val="FFFFFF"/>
                    </a:solidFill>
                  </a:tcPr>
                </a:tc>
                <a:tc>
                  <a:txBody>
                    <a:bodyPr/>
                    <a:lstStyle/>
                    <a:p>
                      <a:pPr marL="72390">
                        <a:lnSpc>
                          <a:spcPct val="100000"/>
                        </a:lnSpc>
                        <a:spcBef>
                          <a:spcPts val="25"/>
                        </a:spcBef>
                      </a:pPr>
                      <a:r>
                        <a:rPr sz="1150" spc="-20" dirty="0">
                          <a:solidFill>
                            <a:srgbClr val="231F20"/>
                          </a:solidFill>
                          <a:latin typeface="DIN 2014 Light"/>
                          <a:cs typeface="DIN 2014 Light"/>
                        </a:rPr>
                        <a:t>1.5%</a:t>
                      </a:r>
                      <a:endParaRPr sz="1150" dirty="0">
                        <a:latin typeface="DIN 2014 Light"/>
                        <a:cs typeface="DIN 2014 Light"/>
                      </a:endParaRPr>
                    </a:p>
                  </a:txBody>
                  <a:tcPr marL="0" marR="0" marT="3175" marB="0">
                    <a:lnL w="6350">
                      <a:solidFill>
                        <a:srgbClr val="D1D3D4"/>
                      </a:solidFill>
                      <a:prstDash val="solid"/>
                    </a:lnL>
                    <a:lnB w="6350">
                      <a:solidFill>
                        <a:srgbClr val="D1D3D4"/>
                      </a:solidFill>
                      <a:prstDash val="solid"/>
                    </a:lnB>
                    <a:solidFill>
                      <a:srgbClr val="FFFFFF"/>
                    </a:solidFill>
                  </a:tcPr>
                </a:tc>
                <a:extLst>
                  <a:ext uri="{0D108BD9-81ED-4DB2-BD59-A6C34878D82A}">
                    <a16:rowId xmlns:a16="http://schemas.microsoft.com/office/drawing/2014/main" val="10003"/>
                  </a:ext>
                </a:extLst>
              </a:tr>
            </a:tbl>
          </a:graphicData>
        </a:graphic>
      </p:graphicFrame>
      <p:sp>
        <p:nvSpPr>
          <p:cNvPr id="8" name="object 8"/>
          <p:cNvSpPr txBox="1"/>
          <p:nvPr/>
        </p:nvSpPr>
        <p:spPr>
          <a:xfrm>
            <a:off x="5423408" y="1607251"/>
            <a:ext cx="854075" cy="274955"/>
          </a:xfrm>
          <a:prstGeom prst="rect">
            <a:avLst/>
          </a:prstGeom>
        </p:spPr>
        <p:txBody>
          <a:bodyPr vert="horz" wrap="square" lIns="0" tIns="17145" rIns="0" bIns="0" rtlCol="0">
            <a:spAutoFit/>
          </a:bodyPr>
          <a:lstStyle/>
          <a:p>
            <a:pPr marL="12700">
              <a:lnSpc>
                <a:spcPct val="100000"/>
              </a:lnSpc>
              <a:spcBef>
                <a:spcPts val="135"/>
              </a:spcBef>
            </a:pPr>
            <a:r>
              <a:rPr sz="1600" b="1" spc="-25" dirty="0">
                <a:solidFill>
                  <a:srgbClr val="716A66"/>
                </a:solidFill>
                <a:latin typeface="D-DIN Bold"/>
                <a:cs typeface="D-DIN Bold"/>
              </a:rPr>
              <a:t>Discounts</a:t>
            </a:r>
            <a:endParaRPr sz="1600">
              <a:latin typeface="D-DIN Bold"/>
              <a:cs typeface="D-DIN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p:nvPr/>
        </p:nvSpPr>
        <p:spPr>
          <a:xfrm>
            <a:off x="750823" y="798467"/>
            <a:ext cx="5671185"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Healthcare</a:t>
            </a:r>
            <a:r>
              <a:rPr sz="2800" b="1" spc="-125" dirty="0">
                <a:solidFill>
                  <a:srgbClr val="716A66"/>
                </a:solidFill>
                <a:latin typeface="DIN 2014 Bold"/>
                <a:cs typeface="DIN 2014 Bold"/>
              </a:rPr>
              <a:t> </a:t>
            </a:r>
            <a:r>
              <a:rPr sz="2800" b="1" dirty="0">
                <a:solidFill>
                  <a:srgbClr val="716A66"/>
                </a:solidFill>
                <a:latin typeface="DIN 2014 Bold"/>
                <a:cs typeface="DIN 2014 Bold"/>
              </a:rPr>
              <a:t>Product</a:t>
            </a:r>
            <a:r>
              <a:rPr sz="2800" b="1" spc="-120" dirty="0">
                <a:solidFill>
                  <a:srgbClr val="716A66"/>
                </a:solidFill>
                <a:latin typeface="DIN 2014 Bold"/>
                <a:cs typeface="DIN 2014 Bold"/>
              </a:rPr>
              <a:t> </a:t>
            </a:r>
            <a:r>
              <a:rPr sz="2800" b="1" spc="-10" dirty="0">
                <a:solidFill>
                  <a:srgbClr val="716A66"/>
                </a:solidFill>
                <a:latin typeface="DIN 2014 Bold"/>
                <a:cs typeface="DIN 2014 Bold"/>
              </a:rPr>
              <a:t>Solutions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4604" marR="5080" indent="-2540">
              <a:lnSpc>
                <a:spcPts val="4300"/>
              </a:lnSpc>
              <a:spcBef>
                <a:spcPts val="1920"/>
              </a:spcBef>
            </a:pPr>
            <a:r>
              <a:rPr sz="3600" dirty="0">
                <a:solidFill>
                  <a:srgbClr val="716A66"/>
                </a:solidFill>
                <a:latin typeface="DIN 2014 Light"/>
                <a:cs typeface="DIN 2014 Light"/>
              </a:rPr>
              <a:t>How</a:t>
            </a:r>
            <a:r>
              <a:rPr sz="3600" spc="-50" dirty="0">
                <a:solidFill>
                  <a:srgbClr val="716A66"/>
                </a:solidFill>
                <a:latin typeface="DIN 2014 Light"/>
                <a:cs typeface="DIN 2014 Light"/>
              </a:rPr>
              <a:t> </a:t>
            </a:r>
            <a:r>
              <a:rPr sz="3600" dirty="0">
                <a:solidFill>
                  <a:srgbClr val="716A66"/>
                </a:solidFill>
                <a:latin typeface="DIN 2014 Light"/>
                <a:cs typeface="DIN 2014 Light"/>
              </a:rPr>
              <a:t>do</a:t>
            </a:r>
            <a:r>
              <a:rPr sz="3600" spc="-45" dirty="0">
                <a:solidFill>
                  <a:srgbClr val="716A66"/>
                </a:solidFill>
                <a:latin typeface="DIN 2014 Light"/>
                <a:cs typeface="DIN 2014 Light"/>
              </a:rPr>
              <a:t> </a:t>
            </a:r>
            <a:r>
              <a:rPr sz="3600" dirty="0">
                <a:solidFill>
                  <a:srgbClr val="716A66"/>
                </a:solidFill>
                <a:latin typeface="DIN 2014 Light"/>
                <a:cs typeface="DIN 2014 Light"/>
              </a:rPr>
              <a:t>you</a:t>
            </a:r>
            <a:r>
              <a:rPr sz="3600" spc="-50" dirty="0">
                <a:solidFill>
                  <a:srgbClr val="716A66"/>
                </a:solidFill>
                <a:latin typeface="DIN 2014 Light"/>
                <a:cs typeface="DIN 2014 Light"/>
              </a:rPr>
              <a:t> </a:t>
            </a:r>
            <a:r>
              <a:rPr sz="3600" dirty="0">
                <a:solidFill>
                  <a:srgbClr val="716A66"/>
                </a:solidFill>
                <a:latin typeface="DIN 2014 Light"/>
                <a:cs typeface="DIN 2014 Light"/>
              </a:rPr>
              <a:t>currently</a:t>
            </a:r>
            <a:r>
              <a:rPr sz="3600" spc="-45" dirty="0">
                <a:solidFill>
                  <a:srgbClr val="716A66"/>
                </a:solidFill>
                <a:latin typeface="DIN 2014 Light"/>
                <a:cs typeface="DIN 2014 Light"/>
              </a:rPr>
              <a:t> </a:t>
            </a:r>
            <a:r>
              <a:rPr sz="3600" spc="-10" dirty="0">
                <a:solidFill>
                  <a:srgbClr val="716A66"/>
                </a:solidFill>
                <a:latin typeface="DIN 2014 Light"/>
                <a:cs typeface="DIN 2014 Light"/>
              </a:rPr>
              <a:t>position </a:t>
            </a:r>
            <a:r>
              <a:rPr sz="3600" dirty="0">
                <a:solidFill>
                  <a:srgbClr val="716A66"/>
                </a:solidFill>
                <a:latin typeface="DIN 2014 Light"/>
                <a:cs typeface="DIN 2014 Light"/>
              </a:rPr>
              <a:t>JSI</a:t>
            </a:r>
            <a:r>
              <a:rPr sz="3600" spc="-25" dirty="0">
                <a:solidFill>
                  <a:srgbClr val="716A66"/>
                </a:solidFill>
                <a:latin typeface="DIN 2014 Light"/>
                <a:cs typeface="DIN 2014 Light"/>
              </a:rPr>
              <a:t> </a:t>
            </a:r>
            <a:r>
              <a:rPr sz="3600" dirty="0">
                <a:solidFill>
                  <a:srgbClr val="716A66"/>
                </a:solidFill>
                <a:latin typeface="DIN 2014 Light"/>
                <a:cs typeface="DIN 2014 Light"/>
              </a:rPr>
              <a:t>Health’s</a:t>
            </a:r>
            <a:r>
              <a:rPr sz="3600" spc="-40" dirty="0">
                <a:solidFill>
                  <a:srgbClr val="716A66"/>
                </a:solidFill>
                <a:latin typeface="DIN 2014 Light"/>
                <a:cs typeface="DIN 2014 Light"/>
              </a:rPr>
              <a:t> </a:t>
            </a:r>
            <a:r>
              <a:rPr sz="3600" dirty="0">
                <a:solidFill>
                  <a:srgbClr val="716A66"/>
                </a:solidFill>
                <a:latin typeface="DIN 2014 Light"/>
                <a:cs typeface="DIN 2014 Light"/>
              </a:rPr>
              <a:t>product</a:t>
            </a:r>
            <a:r>
              <a:rPr sz="3600" spc="-40" dirty="0">
                <a:solidFill>
                  <a:srgbClr val="716A66"/>
                </a:solidFill>
                <a:latin typeface="DIN 2014 Light"/>
                <a:cs typeface="DIN 2014 Light"/>
              </a:rPr>
              <a:t> </a:t>
            </a:r>
            <a:r>
              <a:rPr sz="3600" spc="-10" dirty="0">
                <a:solidFill>
                  <a:srgbClr val="716A66"/>
                </a:solidFill>
                <a:latin typeface="DIN 2014 Light"/>
                <a:cs typeface="DIN 2014 Light"/>
              </a:rPr>
              <a:t>offering?</a:t>
            </a:r>
            <a:endParaRPr sz="3600">
              <a:latin typeface="DIN 2014 Light"/>
              <a:cs typeface="DIN 2014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4" name="object 4"/>
          <p:cNvSpPr txBox="1">
            <a:spLocks noGrp="1"/>
          </p:cNvSpPr>
          <p:nvPr>
            <p:ph type="title"/>
          </p:nvPr>
        </p:nvSpPr>
        <p:spPr>
          <a:xfrm>
            <a:off x="726440" y="2219980"/>
            <a:ext cx="4990465" cy="2209800"/>
          </a:xfrm>
          <a:prstGeom prst="rect">
            <a:avLst/>
          </a:prstGeom>
        </p:spPr>
        <p:txBody>
          <a:bodyPr vert="horz" wrap="square" lIns="0" tIns="12700" rIns="0" bIns="0" rtlCol="0">
            <a:spAutoFit/>
          </a:bodyPr>
          <a:lstStyle/>
          <a:p>
            <a:pPr marL="38100" marR="1405255">
              <a:lnSpc>
                <a:spcPct val="115599"/>
              </a:lnSpc>
              <a:spcBef>
                <a:spcPts val="100"/>
              </a:spcBef>
            </a:pPr>
            <a:r>
              <a:rPr sz="3100" b="0" dirty="0">
                <a:latin typeface="DIN 2014 Light"/>
                <a:cs typeface="DIN 2014 Light"/>
              </a:rPr>
              <a:t>The</a:t>
            </a:r>
            <a:r>
              <a:rPr sz="3100" b="0" spc="-35" dirty="0">
                <a:latin typeface="DIN 2014 Light"/>
                <a:cs typeface="DIN 2014 Light"/>
              </a:rPr>
              <a:t> </a:t>
            </a:r>
            <a:r>
              <a:rPr sz="3100" b="0" dirty="0">
                <a:latin typeface="DIN 2014 Light"/>
                <a:cs typeface="DIN 2014 Light"/>
              </a:rPr>
              <a:t>healthcare</a:t>
            </a:r>
            <a:r>
              <a:rPr sz="3100" b="0" spc="-30" dirty="0">
                <a:latin typeface="DIN 2014 Light"/>
                <a:cs typeface="DIN 2014 Light"/>
              </a:rPr>
              <a:t> </a:t>
            </a:r>
            <a:r>
              <a:rPr sz="3100" b="0" spc="-10" dirty="0">
                <a:latin typeface="DIN 2014 Light"/>
                <a:cs typeface="DIN 2014 Light"/>
              </a:rPr>
              <a:t>sector </a:t>
            </a:r>
            <a:r>
              <a:rPr sz="3100" b="0" dirty="0">
                <a:latin typeface="DIN 2014 Light"/>
                <a:cs typeface="DIN 2014 Light"/>
              </a:rPr>
              <a:t>is</a:t>
            </a:r>
            <a:r>
              <a:rPr sz="3100" b="0" spc="-35" dirty="0">
                <a:latin typeface="DIN 2014 Light"/>
                <a:cs typeface="DIN 2014 Light"/>
              </a:rPr>
              <a:t> </a:t>
            </a:r>
            <a:r>
              <a:rPr sz="3100" b="0" dirty="0">
                <a:latin typeface="DIN 2014 Light"/>
                <a:cs typeface="DIN 2014 Light"/>
              </a:rPr>
              <a:t>projected</a:t>
            </a:r>
            <a:r>
              <a:rPr sz="3100" b="0" spc="-35" dirty="0">
                <a:latin typeface="DIN 2014 Light"/>
                <a:cs typeface="DIN 2014 Light"/>
              </a:rPr>
              <a:t> </a:t>
            </a:r>
            <a:r>
              <a:rPr sz="3100" b="0" dirty="0">
                <a:latin typeface="DIN 2014 Light"/>
                <a:cs typeface="DIN 2014 Light"/>
              </a:rPr>
              <a:t>to</a:t>
            </a:r>
            <a:r>
              <a:rPr sz="3100" b="0" spc="-35" dirty="0">
                <a:latin typeface="DIN 2014 Light"/>
                <a:cs typeface="DIN 2014 Light"/>
              </a:rPr>
              <a:t> </a:t>
            </a:r>
            <a:r>
              <a:rPr sz="3100" b="0" spc="-10" dirty="0">
                <a:latin typeface="DIN 2014 Light"/>
                <a:cs typeface="DIN 2014 Light"/>
              </a:rPr>
              <a:t>create</a:t>
            </a:r>
            <a:endParaRPr sz="3100">
              <a:latin typeface="DIN 2014 Light"/>
              <a:cs typeface="DIN 2014 Light"/>
            </a:endParaRPr>
          </a:p>
          <a:p>
            <a:pPr marL="38100" marR="30480">
              <a:lnSpc>
                <a:spcPct val="115599"/>
              </a:lnSpc>
            </a:pPr>
            <a:r>
              <a:rPr sz="3100" dirty="0">
                <a:latin typeface="DIN 2014 Demi"/>
                <a:cs typeface="DIN 2014 Demi"/>
              </a:rPr>
              <a:t>45%,</a:t>
            </a:r>
            <a:r>
              <a:rPr sz="3100" spc="-20" dirty="0">
                <a:latin typeface="DIN 2014 Demi"/>
                <a:cs typeface="DIN 2014 Demi"/>
              </a:rPr>
              <a:t> </a:t>
            </a:r>
            <a:r>
              <a:rPr sz="3100" dirty="0">
                <a:latin typeface="DIN 2014 Demi"/>
                <a:cs typeface="DIN 2014 Demi"/>
              </a:rPr>
              <a:t>nearly</a:t>
            </a:r>
            <a:r>
              <a:rPr sz="3100" spc="-15" dirty="0">
                <a:latin typeface="DIN 2014 Demi"/>
                <a:cs typeface="DIN 2014 Demi"/>
              </a:rPr>
              <a:t> </a:t>
            </a:r>
            <a:r>
              <a:rPr sz="3100" dirty="0">
                <a:latin typeface="DIN 2014 Demi"/>
                <a:cs typeface="DIN 2014 Demi"/>
              </a:rPr>
              <a:t>half,</a:t>
            </a:r>
            <a:r>
              <a:rPr sz="3100" spc="-15" dirty="0">
                <a:latin typeface="DIN 2014 Demi"/>
                <a:cs typeface="DIN 2014 Demi"/>
              </a:rPr>
              <a:t> </a:t>
            </a:r>
            <a:r>
              <a:rPr sz="3100" dirty="0">
                <a:latin typeface="DIN 2014 Demi"/>
                <a:cs typeface="DIN 2014 Demi"/>
              </a:rPr>
              <a:t>of</a:t>
            </a:r>
            <a:r>
              <a:rPr sz="3100" spc="-20" dirty="0">
                <a:latin typeface="DIN 2014 Demi"/>
                <a:cs typeface="DIN 2014 Demi"/>
              </a:rPr>
              <a:t> </a:t>
            </a:r>
            <a:r>
              <a:rPr sz="3100" dirty="0">
                <a:latin typeface="DIN 2014 Demi"/>
                <a:cs typeface="DIN 2014 Demi"/>
              </a:rPr>
              <a:t>all</a:t>
            </a:r>
            <a:r>
              <a:rPr sz="3100" spc="-15" dirty="0">
                <a:latin typeface="DIN 2014 Demi"/>
                <a:cs typeface="DIN 2014 Demi"/>
              </a:rPr>
              <a:t> </a:t>
            </a:r>
            <a:r>
              <a:rPr sz="3100" spc="-25" dirty="0">
                <a:latin typeface="DIN 2014 Demi"/>
                <a:cs typeface="DIN 2014 Demi"/>
              </a:rPr>
              <a:t>new </a:t>
            </a:r>
            <a:r>
              <a:rPr sz="3100" dirty="0">
                <a:latin typeface="DIN 2014 Demi"/>
                <a:cs typeface="DIN 2014 Demi"/>
              </a:rPr>
              <a:t>jobs</a:t>
            </a:r>
            <a:r>
              <a:rPr sz="3100" spc="-35" dirty="0">
                <a:latin typeface="DIN 2014 Demi"/>
                <a:cs typeface="DIN 2014 Demi"/>
              </a:rPr>
              <a:t> </a:t>
            </a:r>
            <a:r>
              <a:rPr sz="3100" dirty="0">
                <a:latin typeface="DIN 2014 Demi"/>
                <a:cs typeface="DIN 2014 Demi"/>
              </a:rPr>
              <a:t>between</a:t>
            </a:r>
            <a:r>
              <a:rPr sz="3100" spc="-35" dirty="0">
                <a:latin typeface="DIN 2014 Demi"/>
                <a:cs typeface="DIN 2014 Demi"/>
              </a:rPr>
              <a:t> </a:t>
            </a:r>
            <a:r>
              <a:rPr sz="3100" dirty="0">
                <a:latin typeface="DIN 2014 Demi"/>
                <a:cs typeface="DIN 2014 Demi"/>
              </a:rPr>
              <a:t>2022</a:t>
            </a:r>
            <a:r>
              <a:rPr sz="3100" spc="-30" dirty="0">
                <a:latin typeface="DIN 2014 Demi"/>
                <a:cs typeface="DIN 2014 Demi"/>
              </a:rPr>
              <a:t> </a:t>
            </a:r>
            <a:r>
              <a:rPr sz="3100" dirty="0">
                <a:latin typeface="DIN 2014 Demi"/>
                <a:cs typeface="DIN 2014 Demi"/>
              </a:rPr>
              <a:t>and</a:t>
            </a:r>
            <a:r>
              <a:rPr sz="3100" spc="-35" dirty="0">
                <a:latin typeface="DIN 2014 Demi"/>
                <a:cs typeface="DIN 2014 Demi"/>
              </a:rPr>
              <a:t> </a:t>
            </a:r>
            <a:r>
              <a:rPr sz="3100" spc="-10" dirty="0">
                <a:latin typeface="DIN 2014 Demi"/>
                <a:cs typeface="DIN 2014 Demi"/>
              </a:rPr>
              <a:t>2032.</a:t>
            </a:r>
            <a:r>
              <a:rPr sz="2250" spc="-15" baseline="46296" dirty="0">
                <a:latin typeface="DIN 2014 Demi"/>
                <a:cs typeface="DIN 2014 Demi"/>
              </a:rPr>
              <a:t>1</a:t>
            </a:r>
            <a:endParaRPr sz="2250" baseline="46296">
              <a:latin typeface="DIN 2014 Demi"/>
              <a:cs typeface="DIN 2014 Demi"/>
            </a:endParaRPr>
          </a:p>
        </p:txBody>
      </p:sp>
      <p:grpSp>
        <p:nvGrpSpPr>
          <p:cNvPr id="5" name="object 5"/>
          <p:cNvGrpSpPr/>
          <p:nvPr/>
        </p:nvGrpSpPr>
        <p:grpSpPr>
          <a:xfrm>
            <a:off x="7227247" y="1435608"/>
            <a:ext cx="3996054" cy="3996054"/>
            <a:chOff x="7227247" y="1435608"/>
            <a:chExt cx="3996054" cy="3996054"/>
          </a:xfrm>
        </p:grpSpPr>
        <p:sp>
          <p:nvSpPr>
            <p:cNvPr id="6" name="object 6"/>
            <p:cNvSpPr/>
            <p:nvPr/>
          </p:nvSpPr>
          <p:spPr>
            <a:xfrm>
              <a:off x="7695014" y="1903374"/>
              <a:ext cx="3060700" cy="3060700"/>
            </a:xfrm>
            <a:custGeom>
              <a:avLst/>
              <a:gdLst/>
              <a:ahLst/>
              <a:cxnLst/>
              <a:rect l="l" t="t" r="r" b="b"/>
              <a:pathLst>
                <a:path w="3060700" h="3060700">
                  <a:moveTo>
                    <a:pt x="1530197" y="0"/>
                  </a:moveTo>
                  <a:lnTo>
                    <a:pt x="1481622" y="756"/>
                  </a:lnTo>
                  <a:lnTo>
                    <a:pt x="1433425" y="3010"/>
                  </a:lnTo>
                  <a:lnTo>
                    <a:pt x="1385627" y="6739"/>
                  </a:lnTo>
                  <a:lnTo>
                    <a:pt x="1338252" y="11922"/>
                  </a:lnTo>
                  <a:lnTo>
                    <a:pt x="1291321" y="18535"/>
                  </a:lnTo>
                  <a:lnTo>
                    <a:pt x="1244857" y="26556"/>
                  </a:lnTo>
                  <a:lnTo>
                    <a:pt x="1198883" y="35963"/>
                  </a:lnTo>
                  <a:lnTo>
                    <a:pt x="1153421" y="46733"/>
                  </a:lnTo>
                  <a:lnTo>
                    <a:pt x="1108493" y="58844"/>
                  </a:lnTo>
                  <a:lnTo>
                    <a:pt x="1064122" y="72274"/>
                  </a:lnTo>
                  <a:lnTo>
                    <a:pt x="1020330" y="86999"/>
                  </a:lnTo>
                  <a:lnTo>
                    <a:pt x="977140" y="102999"/>
                  </a:lnTo>
                  <a:lnTo>
                    <a:pt x="934573" y="120249"/>
                  </a:lnTo>
                  <a:lnTo>
                    <a:pt x="892653" y="138729"/>
                  </a:lnTo>
                  <a:lnTo>
                    <a:pt x="851402" y="158415"/>
                  </a:lnTo>
                  <a:lnTo>
                    <a:pt x="810842" y="179285"/>
                  </a:lnTo>
                  <a:lnTo>
                    <a:pt x="770995" y="201317"/>
                  </a:lnTo>
                  <a:lnTo>
                    <a:pt x="731884" y="224488"/>
                  </a:lnTo>
                  <a:lnTo>
                    <a:pt x="693532" y="248776"/>
                  </a:lnTo>
                  <a:lnTo>
                    <a:pt x="655961" y="274159"/>
                  </a:lnTo>
                  <a:lnTo>
                    <a:pt x="619192" y="300613"/>
                  </a:lnTo>
                  <a:lnTo>
                    <a:pt x="583249" y="328117"/>
                  </a:lnTo>
                  <a:lnTo>
                    <a:pt x="548155" y="356649"/>
                  </a:lnTo>
                  <a:lnTo>
                    <a:pt x="513930" y="386185"/>
                  </a:lnTo>
                  <a:lnTo>
                    <a:pt x="480599" y="416704"/>
                  </a:lnTo>
                  <a:lnTo>
                    <a:pt x="448183" y="448182"/>
                  </a:lnTo>
                  <a:lnTo>
                    <a:pt x="416704" y="480599"/>
                  </a:lnTo>
                  <a:lnTo>
                    <a:pt x="386185" y="513930"/>
                  </a:lnTo>
                  <a:lnTo>
                    <a:pt x="356649" y="548155"/>
                  </a:lnTo>
                  <a:lnTo>
                    <a:pt x="328117" y="583249"/>
                  </a:lnTo>
                  <a:lnTo>
                    <a:pt x="300613" y="619192"/>
                  </a:lnTo>
                  <a:lnTo>
                    <a:pt x="274159" y="655961"/>
                  </a:lnTo>
                  <a:lnTo>
                    <a:pt x="248776" y="693532"/>
                  </a:lnTo>
                  <a:lnTo>
                    <a:pt x="224488" y="731884"/>
                  </a:lnTo>
                  <a:lnTo>
                    <a:pt x="201317" y="770995"/>
                  </a:lnTo>
                  <a:lnTo>
                    <a:pt x="179285" y="810842"/>
                  </a:lnTo>
                  <a:lnTo>
                    <a:pt x="158415" y="851402"/>
                  </a:lnTo>
                  <a:lnTo>
                    <a:pt x="138729" y="892653"/>
                  </a:lnTo>
                  <a:lnTo>
                    <a:pt x="120249" y="934573"/>
                  </a:lnTo>
                  <a:lnTo>
                    <a:pt x="102999" y="977140"/>
                  </a:lnTo>
                  <a:lnTo>
                    <a:pt x="86999" y="1020330"/>
                  </a:lnTo>
                  <a:lnTo>
                    <a:pt x="72274" y="1064122"/>
                  </a:lnTo>
                  <a:lnTo>
                    <a:pt x="58844" y="1108493"/>
                  </a:lnTo>
                  <a:lnTo>
                    <a:pt x="46733" y="1153421"/>
                  </a:lnTo>
                  <a:lnTo>
                    <a:pt x="35963" y="1198883"/>
                  </a:lnTo>
                  <a:lnTo>
                    <a:pt x="26556" y="1244857"/>
                  </a:lnTo>
                  <a:lnTo>
                    <a:pt x="18535" y="1291321"/>
                  </a:lnTo>
                  <a:lnTo>
                    <a:pt x="11922" y="1338252"/>
                  </a:lnTo>
                  <a:lnTo>
                    <a:pt x="6739" y="1385627"/>
                  </a:lnTo>
                  <a:lnTo>
                    <a:pt x="3010" y="1433425"/>
                  </a:lnTo>
                  <a:lnTo>
                    <a:pt x="756" y="1481622"/>
                  </a:lnTo>
                  <a:lnTo>
                    <a:pt x="0" y="1530197"/>
                  </a:lnTo>
                  <a:lnTo>
                    <a:pt x="756" y="1578772"/>
                  </a:lnTo>
                  <a:lnTo>
                    <a:pt x="3010" y="1626970"/>
                  </a:lnTo>
                  <a:lnTo>
                    <a:pt x="6739" y="1674767"/>
                  </a:lnTo>
                  <a:lnTo>
                    <a:pt x="11922" y="1722143"/>
                  </a:lnTo>
                  <a:lnTo>
                    <a:pt x="18535" y="1769073"/>
                  </a:lnTo>
                  <a:lnTo>
                    <a:pt x="26556" y="1815537"/>
                  </a:lnTo>
                  <a:lnTo>
                    <a:pt x="35963" y="1861511"/>
                  </a:lnTo>
                  <a:lnTo>
                    <a:pt x="46733" y="1906973"/>
                  </a:lnTo>
                  <a:lnTo>
                    <a:pt x="58844" y="1951901"/>
                  </a:lnTo>
                  <a:lnTo>
                    <a:pt x="72274" y="1996272"/>
                  </a:lnTo>
                  <a:lnTo>
                    <a:pt x="86999" y="2040064"/>
                  </a:lnTo>
                  <a:lnTo>
                    <a:pt x="102999" y="2083254"/>
                  </a:lnTo>
                  <a:lnTo>
                    <a:pt x="120249" y="2125821"/>
                  </a:lnTo>
                  <a:lnTo>
                    <a:pt x="138729" y="2167741"/>
                  </a:lnTo>
                  <a:lnTo>
                    <a:pt x="158415" y="2208992"/>
                  </a:lnTo>
                  <a:lnTo>
                    <a:pt x="179285" y="2249552"/>
                  </a:lnTo>
                  <a:lnTo>
                    <a:pt x="201317" y="2289399"/>
                  </a:lnTo>
                  <a:lnTo>
                    <a:pt x="224488" y="2328510"/>
                  </a:lnTo>
                  <a:lnTo>
                    <a:pt x="248776" y="2366862"/>
                  </a:lnTo>
                  <a:lnTo>
                    <a:pt x="274159" y="2404434"/>
                  </a:lnTo>
                  <a:lnTo>
                    <a:pt x="300613" y="2441202"/>
                  </a:lnTo>
                  <a:lnTo>
                    <a:pt x="328117" y="2477145"/>
                  </a:lnTo>
                  <a:lnTo>
                    <a:pt x="356649" y="2512239"/>
                  </a:lnTo>
                  <a:lnTo>
                    <a:pt x="386185" y="2546464"/>
                  </a:lnTo>
                  <a:lnTo>
                    <a:pt x="416704" y="2579795"/>
                  </a:lnTo>
                  <a:lnTo>
                    <a:pt x="448182" y="2612212"/>
                  </a:lnTo>
                  <a:lnTo>
                    <a:pt x="480599" y="2643690"/>
                  </a:lnTo>
                  <a:lnTo>
                    <a:pt x="513930" y="2674209"/>
                  </a:lnTo>
                  <a:lnTo>
                    <a:pt x="548155" y="2703745"/>
                  </a:lnTo>
                  <a:lnTo>
                    <a:pt x="583249" y="2732277"/>
                  </a:lnTo>
                  <a:lnTo>
                    <a:pt x="619192" y="2759781"/>
                  </a:lnTo>
                  <a:lnTo>
                    <a:pt x="655961" y="2786235"/>
                  </a:lnTo>
                  <a:lnTo>
                    <a:pt x="693532" y="2811618"/>
                  </a:lnTo>
                  <a:lnTo>
                    <a:pt x="731884" y="2835906"/>
                  </a:lnTo>
                  <a:lnTo>
                    <a:pt x="770995" y="2859077"/>
                  </a:lnTo>
                  <a:lnTo>
                    <a:pt x="810842" y="2881109"/>
                  </a:lnTo>
                  <a:lnTo>
                    <a:pt x="851402" y="2901979"/>
                  </a:lnTo>
                  <a:lnTo>
                    <a:pt x="892653" y="2921665"/>
                  </a:lnTo>
                  <a:lnTo>
                    <a:pt x="934573" y="2940145"/>
                  </a:lnTo>
                  <a:lnTo>
                    <a:pt x="977140" y="2957395"/>
                  </a:lnTo>
                  <a:lnTo>
                    <a:pt x="1020330" y="2973395"/>
                  </a:lnTo>
                  <a:lnTo>
                    <a:pt x="1064122" y="2988121"/>
                  </a:lnTo>
                  <a:lnTo>
                    <a:pt x="1108493" y="3001550"/>
                  </a:lnTo>
                  <a:lnTo>
                    <a:pt x="1153421" y="3013661"/>
                  </a:lnTo>
                  <a:lnTo>
                    <a:pt x="1198883" y="3024431"/>
                  </a:lnTo>
                  <a:lnTo>
                    <a:pt x="1244857" y="3033838"/>
                  </a:lnTo>
                  <a:lnTo>
                    <a:pt x="1291321" y="3041859"/>
                  </a:lnTo>
                  <a:lnTo>
                    <a:pt x="1338252" y="3048472"/>
                  </a:lnTo>
                  <a:lnTo>
                    <a:pt x="1385627" y="3053655"/>
                  </a:lnTo>
                  <a:lnTo>
                    <a:pt x="1433425" y="3057384"/>
                  </a:lnTo>
                  <a:lnTo>
                    <a:pt x="1481622" y="3059638"/>
                  </a:lnTo>
                  <a:lnTo>
                    <a:pt x="1530197" y="3060395"/>
                  </a:lnTo>
                  <a:lnTo>
                    <a:pt x="1578771" y="3059638"/>
                  </a:lnTo>
                  <a:lnTo>
                    <a:pt x="1626968" y="3057384"/>
                  </a:lnTo>
                  <a:lnTo>
                    <a:pt x="1674765" y="3053655"/>
                  </a:lnTo>
                  <a:lnTo>
                    <a:pt x="1722140" y="3048472"/>
                  </a:lnTo>
                  <a:lnTo>
                    <a:pt x="1769070" y="3041859"/>
                  </a:lnTo>
                  <a:lnTo>
                    <a:pt x="1815533" y="3033838"/>
                  </a:lnTo>
                  <a:lnTo>
                    <a:pt x="1861507" y="3024431"/>
                  </a:lnTo>
                  <a:lnTo>
                    <a:pt x="1906969" y="3013661"/>
                  </a:lnTo>
                  <a:lnTo>
                    <a:pt x="1951896" y="3001550"/>
                  </a:lnTo>
                  <a:lnTo>
                    <a:pt x="1996267" y="2988121"/>
                  </a:lnTo>
                  <a:lnTo>
                    <a:pt x="2040059" y="2973395"/>
                  </a:lnTo>
                  <a:lnTo>
                    <a:pt x="2083249" y="2957395"/>
                  </a:lnTo>
                  <a:lnTo>
                    <a:pt x="2125815" y="2940145"/>
                  </a:lnTo>
                  <a:lnTo>
                    <a:pt x="2167735" y="2921665"/>
                  </a:lnTo>
                  <a:lnTo>
                    <a:pt x="2208987" y="2901979"/>
                  </a:lnTo>
                  <a:lnTo>
                    <a:pt x="2249547" y="2881109"/>
                  </a:lnTo>
                  <a:lnTo>
                    <a:pt x="2289393" y="2859077"/>
                  </a:lnTo>
                  <a:lnTo>
                    <a:pt x="2328504" y="2835906"/>
                  </a:lnTo>
                  <a:lnTo>
                    <a:pt x="2366857" y="2811618"/>
                  </a:lnTo>
                  <a:lnTo>
                    <a:pt x="2404428" y="2786235"/>
                  </a:lnTo>
                  <a:lnTo>
                    <a:pt x="2441197" y="2759781"/>
                  </a:lnTo>
                  <a:lnTo>
                    <a:pt x="2477139" y="2732277"/>
                  </a:lnTo>
                  <a:lnTo>
                    <a:pt x="2512234" y="2703745"/>
                  </a:lnTo>
                  <a:lnTo>
                    <a:pt x="2546459" y="2674209"/>
                  </a:lnTo>
                  <a:lnTo>
                    <a:pt x="2579790" y="2643690"/>
                  </a:lnTo>
                  <a:lnTo>
                    <a:pt x="2612207" y="2612212"/>
                  </a:lnTo>
                  <a:lnTo>
                    <a:pt x="2643686" y="2579795"/>
                  </a:lnTo>
                  <a:lnTo>
                    <a:pt x="2674205" y="2546464"/>
                  </a:lnTo>
                  <a:lnTo>
                    <a:pt x="2703741" y="2512239"/>
                  </a:lnTo>
                  <a:lnTo>
                    <a:pt x="2732273" y="2477145"/>
                  </a:lnTo>
                  <a:lnTo>
                    <a:pt x="2759777" y="2441202"/>
                  </a:lnTo>
                  <a:lnTo>
                    <a:pt x="2786232" y="2404434"/>
                  </a:lnTo>
                  <a:lnTo>
                    <a:pt x="2811615" y="2366862"/>
                  </a:lnTo>
                  <a:lnTo>
                    <a:pt x="2835903" y="2328510"/>
                  </a:lnTo>
                  <a:lnTo>
                    <a:pt x="2859074" y="2289399"/>
                  </a:lnTo>
                  <a:lnTo>
                    <a:pt x="2881106" y="2249552"/>
                  </a:lnTo>
                  <a:lnTo>
                    <a:pt x="2901977" y="2208992"/>
                  </a:lnTo>
                  <a:lnTo>
                    <a:pt x="2921663" y="2167741"/>
                  </a:lnTo>
                  <a:lnTo>
                    <a:pt x="2940143" y="2125821"/>
                  </a:lnTo>
                  <a:lnTo>
                    <a:pt x="2957394" y="2083254"/>
                  </a:lnTo>
                  <a:lnTo>
                    <a:pt x="2973394" y="2040064"/>
                  </a:lnTo>
                  <a:lnTo>
                    <a:pt x="2988119" y="1996272"/>
                  </a:lnTo>
                  <a:lnTo>
                    <a:pt x="3001549" y="1951901"/>
                  </a:lnTo>
                  <a:lnTo>
                    <a:pt x="3013661" y="1906973"/>
                  </a:lnTo>
                  <a:lnTo>
                    <a:pt x="3024431" y="1861511"/>
                  </a:lnTo>
                  <a:lnTo>
                    <a:pt x="3033838" y="1815537"/>
                  </a:lnTo>
                  <a:lnTo>
                    <a:pt x="3041859" y="1769073"/>
                  </a:lnTo>
                  <a:lnTo>
                    <a:pt x="3048472" y="1722143"/>
                  </a:lnTo>
                  <a:lnTo>
                    <a:pt x="3053655" y="1674767"/>
                  </a:lnTo>
                  <a:lnTo>
                    <a:pt x="3057384" y="1626970"/>
                  </a:lnTo>
                  <a:lnTo>
                    <a:pt x="3059638" y="1578772"/>
                  </a:lnTo>
                  <a:lnTo>
                    <a:pt x="3060395" y="1530197"/>
                  </a:lnTo>
                  <a:lnTo>
                    <a:pt x="3059638" y="1481622"/>
                  </a:lnTo>
                  <a:lnTo>
                    <a:pt x="3057384" y="1433425"/>
                  </a:lnTo>
                  <a:lnTo>
                    <a:pt x="3053655" y="1385627"/>
                  </a:lnTo>
                  <a:lnTo>
                    <a:pt x="3048472" y="1338252"/>
                  </a:lnTo>
                  <a:lnTo>
                    <a:pt x="3041859" y="1291321"/>
                  </a:lnTo>
                  <a:lnTo>
                    <a:pt x="3033838" y="1244857"/>
                  </a:lnTo>
                  <a:lnTo>
                    <a:pt x="3024431" y="1198883"/>
                  </a:lnTo>
                  <a:lnTo>
                    <a:pt x="3013661" y="1153421"/>
                  </a:lnTo>
                  <a:lnTo>
                    <a:pt x="3001549" y="1108493"/>
                  </a:lnTo>
                  <a:lnTo>
                    <a:pt x="2988119" y="1064122"/>
                  </a:lnTo>
                  <a:lnTo>
                    <a:pt x="2973394" y="1020330"/>
                  </a:lnTo>
                  <a:lnTo>
                    <a:pt x="2957394" y="977140"/>
                  </a:lnTo>
                  <a:lnTo>
                    <a:pt x="2940143" y="934573"/>
                  </a:lnTo>
                  <a:lnTo>
                    <a:pt x="2921663" y="892653"/>
                  </a:lnTo>
                  <a:lnTo>
                    <a:pt x="2901977" y="851402"/>
                  </a:lnTo>
                  <a:lnTo>
                    <a:pt x="2881106" y="810842"/>
                  </a:lnTo>
                  <a:lnTo>
                    <a:pt x="2859074" y="770995"/>
                  </a:lnTo>
                  <a:lnTo>
                    <a:pt x="2835903" y="731884"/>
                  </a:lnTo>
                  <a:lnTo>
                    <a:pt x="2811615" y="693532"/>
                  </a:lnTo>
                  <a:lnTo>
                    <a:pt x="2786232" y="655961"/>
                  </a:lnTo>
                  <a:lnTo>
                    <a:pt x="2759777" y="619192"/>
                  </a:lnTo>
                  <a:lnTo>
                    <a:pt x="2732273" y="583249"/>
                  </a:lnTo>
                  <a:lnTo>
                    <a:pt x="2703741" y="548155"/>
                  </a:lnTo>
                  <a:lnTo>
                    <a:pt x="2674205" y="513930"/>
                  </a:lnTo>
                  <a:lnTo>
                    <a:pt x="2643686" y="480599"/>
                  </a:lnTo>
                  <a:lnTo>
                    <a:pt x="2612207" y="448183"/>
                  </a:lnTo>
                  <a:lnTo>
                    <a:pt x="2579790" y="416704"/>
                  </a:lnTo>
                  <a:lnTo>
                    <a:pt x="2546459" y="386185"/>
                  </a:lnTo>
                  <a:lnTo>
                    <a:pt x="2512234" y="356649"/>
                  </a:lnTo>
                  <a:lnTo>
                    <a:pt x="2477139" y="328117"/>
                  </a:lnTo>
                  <a:lnTo>
                    <a:pt x="2441197" y="300613"/>
                  </a:lnTo>
                  <a:lnTo>
                    <a:pt x="2404428" y="274159"/>
                  </a:lnTo>
                  <a:lnTo>
                    <a:pt x="2366857" y="248776"/>
                  </a:lnTo>
                  <a:lnTo>
                    <a:pt x="2328504" y="224488"/>
                  </a:lnTo>
                  <a:lnTo>
                    <a:pt x="2289393" y="201317"/>
                  </a:lnTo>
                  <a:lnTo>
                    <a:pt x="2249547" y="179285"/>
                  </a:lnTo>
                  <a:lnTo>
                    <a:pt x="2208987" y="158415"/>
                  </a:lnTo>
                  <a:lnTo>
                    <a:pt x="2167735" y="138729"/>
                  </a:lnTo>
                  <a:lnTo>
                    <a:pt x="2125815" y="120249"/>
                  </a:lnTo>
                  <a:lnTo>
                    <a:pt x="2083249" y="102999"/>
                  </a:lnTo>
                  <a:lnTo>
                    <a:pt x="2040059" y="86999"/>
                  </a:lnTo>
                  <a:lnTo>
                    <a:pt x="1996267" y="72274"/>
                  </a:lnTo>
                  <a:lnTo>
                    <a:pt x="1951896" y="58844"/>
                  </a:lnTo>
                  <a:lnTo>
                    <a:pt x="1906969" y="46733"/>
                  </a:lnTo>
                  <a:lnTo>
                    <a:pt x="1861507" y="35963"/>
                  </a:lnTo>
                  <a:lnTo>
                    <a:pt x="1815533" y="26556"/>
                  </a:lnTo>
                  <a:lnTo>
                    <a:pt x="1769070" y="18535"/>
                  </a:lnTo>
                  <a:lnTo>
                    <a:pt x="1722140" y="11922"/>
                  </a:lnTo>
                  <a:lnTo>
                    <a:pt x="1674765" y="6739"/>
                  </a:lnTo>
                  <a:lnTo>
                    <a:pt x="1626968" y="3010"/>
                  </a:lnTo>
                  <a:lnTo>
                    <a:pt x="1578771" y="756"/>
                  </a:lnTo>
                  <a:lnTo>
                    <a:pt x="1530197" y="0"/>
                  </a:lnTo>
                  <a:close/>
                </a:path>
              </a:pathLst>
            </a:custGeom>
            <a:solidFill>
              <a:srgbClr val="F6F2EE"/>
            </a:solidFill>
          </p:spPr>
          <p:txBody>
            <a:bodyPr wrap="square" lIns="0" tIns="0" rIns="0" bIns="0" rtlCol="0"/>
            <a:lstStyle/>
            <a:p>
              <a:endParaRPr/>
            </a:p>
          </p:txBody>
        </p:sp>
        <p:sp>
          <p:nvSpPr>
            <p:cNvPr id="7" name="object 7"/>
            <p:cNvSpPr/>
            <p:nvPr/>
          </p:nvSpPr>
          <p:spPr>
            <a:xfrm>
              <a:off x="7695014" y="1903374"/>
              <a:ext cx="3060700" cy="3060700"/>
            </a:xfrm>
            <a:custGeom>
              <a:avLst/>
              <a:gdLst/>
              <a:ahLst/>
              <a:cxnLst/>
              <a:rect l="l" t="t" r="r" b="b"/>
              <a:pathLst>
                <a:path w="3060700" h="3060700">
                  <a:moveTo>
                    <a:pt x="0" y="1530197"/>
                  </a:moveTo>
                  <a:lnTo>
                    <a:pt x="756" y="1481622"/>
                  </a:lnTo>
                  <a:lnTo>
                    <a:pt x="3010" y="1433425"/>
                  </a:lnTo>
                  <a:lnTo>
                    <a:pt x="6739" y="1385627"/>
                  </a:lnTo>
                  <a:lnTo>
                    <a:pt x="11922" y="1338252"/>
                  </a:lnTo>
                  <a:lnTo>
                    <a:pt x="18535" y="1291321"/>
                  </a:lnTo>
                  <a:lnTo>
                    <a:pt x="26556" y="1244857"/>
                  </a:lnTo>
                  <a:lnTo>
                    <a:pt x="35963" y="1198883"/>
                  </a:lnTo>
                  <a:lnTo>
                    <a:pt x="46733" y="1153421"/>
                  </a:lnTo>
                  <a:lnTo>
                    <a:pt x="58844" y="1108493"/>
                  </a:lnTo>
                  <a:lnTo>
                    <a:pt x="72274" y="1064122"/>
                  </a:lnTo>
                  <a:lnTo>
                    <a:pt x="86999" y="1020330"/>
                  </a:lnTo>
                  <a:lnTo>
                    <a:pt x="102999" y="977140"/>
                  </a:lnTo>
                  <a:lnTo>
                    <a:pt x="120249" y="934573"/>
                  </a:lnTo>
                  <a:lnTo>
                    <a:pt x="138729" y="892653"/>
                  </a:lnTo>
                  <a:lnTo>
                    <a:pt x="158415" y="851402"/>
                  </a:lnTo>
                  <a:lnTo>
                    <a:pt x="179285" y="810842"/>
                  </a:lnTo>
                  <a:lnTo>
                    <a:pt x="201317" y="770995"/>
                  </a:lnTo>
                  <a:lnTo>
                    <a:pt x="224488" y="731884"/>
                  </a:lnTo>
                  <a:lnTo>
                    <a:pt x="248776" y="693532"/>
                  </a:lnTo>
                  <a:lnTo>
                    <a:pt x="274159" y="655961"/>
                  </a:lnTo>
                  <a:lnTo>
                    <a:pt x="300613" y="619192"/>
                  </a:lnTo>
                  <a:lnTo>
                    <a:pt x="328117" y="583249"/>
                  </a:lnTo>
                  <a:lnTo>
                    <a:pt x="356649" y="548155"/>
                  </a:lnTo>
                  <a:lnTo>
                    <a:pt x="386185" y="513930"/>
                  </a:lnTo>
                  <a:lnTo>
                    <a:pt x="416704" y="480599"/>
                  </a:lnTo>
                  <a:lnTo>
                    <a:pt x="448183" y="448182"/>
                  </a:lnTo>
                  <a:lnTo>
                    <a:pt x="480599" y="416704"/>
                  </a:lnTo>
                  <a:lnTo>
                    <a:pt x="513930" y="386185"/>
                  </a:lnTo>
                  <a:lnTo>
                    <a:pt x="548155" y="356649"/>
                  </a:lnTo>
                  <a:lnTo>
                    <a:pt x="583249" y="328117"/>
                  </a:lnTo>
                  <a:lnTo>
                    <a:pt x="619192" y="300613"/>
                  </a:lnTo>
                  <a:lnTo>
                    <a:pt x="655961" y="274159"/>
                  </a:lnTo>
                  <a:lnTo>
                    <a:pt x="693532" y="248776"/>
                  </a:lnTo>
                  <a:lnTo>
                    <a:pt x="731884" y="224488"/>
                  </a:lnTo>
                  <a:lnTo>
                    <a:pt x="770995" y="201317"/>
                  </a:lnTo>
                  <a:lnTo>
                    <a:pt x="810842" y="179285"/>
                  </a:lnTo>
                  <a:lnTo>
                    <a:pt x="851402" y="158415"/>
                  </a:lnTo>
                  <a:lnTo>
                    <a:pt x="892653" y="138729"/>
                  </a:lnTo>
                  <a:lnTo>
                    <a:pt x="934573" y="120249"/>
                  </a:lnTo>
                  <a:lnTo>
                    <a:pt x="977140" y="102999"/>
                  </a:lnTo>
                  <a:lnTo>
                    <a:pt x="1020330" y="86999"/>
                  </a:lnTo>
                  <a:lnTo>
                    <a:pt x="1064122" y="72274"/>
                  </a:lnTo>
                  <a:lnTo>
                    <a:pt x="1108493" y="58844"/>
                  </a:lnTo>
                  <a:lnTo>
                    <a:pt x="1153421" y="46733"/>
                  </a:lnTo>
                  <a:lnTo>
                    <a:pt x="1198883" y="35963"/>
                  </a:lnTo>
                  <a:lnTo>
                    <a:pt x="1244857" y="26556"/>
                  </a:lnTo>
                  <a:lnTo>
                    <a:pt x="1291321" y="18535"/>
                  </a:lnTo>
                  <a:lnTo>
                    <a:pt x="1338252" y="11922"/>
                  </a:lnTo>
                  <a:lnTo>
                    <a:pt x="1385627" y="6739"/>
                  </a:lnTo>
                  <a:lnTo>
                    <a:pt x="1433425" y="3010"/>
                  </a:lnTo>
                  <a:lnTo>
                    <a:pt x="1481622" y="756"/>
                  </a:lnTo>
                  <a:lnTo>
                    <a:pt x="1530197" y="0"/>
                  </a:lnTo>
                  <a:lnTo>
                    <a:pt x="1578771" y="756"/>
                  </a:lnTo>
                  <a:lnTo>
                    <a:pt x="1626968" y="3010"/>
                  </a:lnTo>
                  <a:lnTo>
                    <a:pt x="1674765" y="6739"/>
                  </a:lnTo>
                  <a:lnTo>
                    <a:pt x="1722140" y="11922"/>
                  </a:lnTo>
                  <a:lnTo>
                    <a:pt x="1769070" y="18535"/>
                  </a:lnTo>
                  <a:lnTo>
                    <a:pt x="1815533" y="26556"/>
                  </a:lnTo>
                  <a:lnTo>
                    <a:pt x="1861507" y="35963"/>
                  </a:lnTo>
                  <a:lnTo>
                    <a:pt x="1906969" y="46733"/>
                  </a:lnTo>
                  <a:lnTo>
                    <a:pt x="1951896" y="58844"/>
                  </a:lnTo>
                  <a:lnTo>
                    <a:pt x="1996267" y="72274"/>
                  </a:lnTo>
                  <a:lnTo>
                    <a:pt x="2040059" y="86999"/>
                  </a:lnTo>
                  <a:lnTo>
                    <a:pt x="2083249" y="102999"/>
                  </a:lnTo>
                  <a:lnTo>
                    <a:pt x="2125815" y="120249"/>
                  </a:lnTo>
                  <a:lnTo>
                    <a:pt x="2167735" y="138729"/>
                  </a:lnTo>
                  <a:lnTo>
                    <a:pt x="2208987" y="158415"/>
                  </a:lnTo>
                  <a:lnTo>
                    <a:pt x="2249547" y="179285"/>
                  </a:lnTo>
                  <a:lnTo>
                    <a:pt x="2289393" y="201317"/>
                  </a:lnTo>
                  <a:lnTo>
                    <a:pt x="2328504" y="224488"/>
                  </a:lnTo>
                  <a:lnTo>
                    <a:pt x="2366857" y="248776"/>
                  </a:lnTo>
                  <a:lnTo>
                    <a:pt x="2404428" y="274159"/>
                  </a:lnTo>
                  <a:lnTo>
                    <a:pt x="2441197" y="300613"/>
                  </a:lnTo>
                  <a:lnTo>
                    <a:pt x="2477139" y="328117"/>
                  </a:lnTo>
                  <a:lnTo>
                    <a:pt x="2512234" y="356649"/>
                  </a:lnTo>
                  <a:lnTo>
                    <a:pt x="2546459" y="386185"/>
                  </a:lnTo>
                  <a:lnTo>
                    <a:pt x="2579790" y="416704"/>
                  </a:lnTo>
                  <a:lnTo>
                    <a:pt x="2612207" y="448183"/>
                  </a:lnTo>
                  <a:lnTo>
                    <a:pt x="2643686" y="480599"/>
                  </a:lnTo>
                  <a:lnTo>
                    <a:pt x="2674205" y="513930"/>
                  </a:lnTo>
                  <a:lnTo>
                    <a:pt x="2703741" y="548155"/>
                  </a:lnTo>
                  <a:lnTo>
                    <a:pt x="2732273" y="583249"/>
                  </a:lnTo>
                  <a:lnTo>
                    <a:pt x="2759777" y="619192"/>
                  </a:lnTo>
                  <a:lnTo>
                    <a:pt x="2786232" y="655961"/>
                  </a:lnTo>
                  <a:lnTo>
                    <a:pt x="2811615" y="693532"/>
                  </a:lnTo>
                  <a:lnTo>
                    <a:pt x="2835903" y="731884"/>
                  </a:lnTo>
                  <a:lnTo>
                    <a:pt x="2859074" y="770995"/>
                  </a:lnTo>
                  <a:lnTo>
                    <a:pt x="2881106" y="810842"/>
                  </a:lnTo>
                  <a:lnTo>
                    <a:pt x="2901977" y="851402"/>
                  </a:lnTo>
                  <a:lnTo>
                    <a:pt x="2921663" y="892653"/>
                  </a:lnTo>
                  <a:lnTo>
                    <a:pt x="2940143" y="934573"/>
                  </a:lnTo>
                  <a:lnTo>
                    <a:pt x="2957394" y="977140"/>
                  </a:lnTo>
                  <a:lnTo>
                    <a:pt x="2973394" y="1020330"/>
                  </a:lnTo>
                  <a:lnTo>
                    <a:pt x="2988119" y="1064122"/>
                  </a:lnTo>
                  <a:lnTo>
                    <a:pt x="3001549" y="1108493"/>
                  </a:lnTo>
                  <a:lnTo>
                    <a:pt x="3013661" y="1153421"/>
                  </a:lnTo>
                  <a:lnTo>
                    <a:pt x="3024431" y="1198883"/>
                  </a:lnTo>
                  <a:lnTo>
                    <a:pt x="3033838" y="1244857"/>
                  </a:lnTo>
                  <a:lnTo>
                    <a:pt x="3041859" y="1291321"/>
                  </a:lnTo>
                  <a:lnTo>
                    <a:pt x="3048472" y="1338252"/>
                  </a:lnTo>
                  <a:lnTo>
                    <a:pt x="3053655" y="1385627"/>
                  </a:lnTo>
                  <a:lnTo>
                    <a:pt x="3057384" y="1433425"/>
                  </a:lnTo>
                  <a:lnTo>
                    <a:pt x="3059638" y="1481622"/>
                  </a:lnTo>
                  <a:lnTo>
                    <a:pt x="3060395" y="1530197"/>
                  </a:lnTo>
                  <a:lnTo>
                    <a:pt x="3059638" y="1578772"/>
                  </a:lnTo>
                  <a:lnTo>
                    <a:pt x="3057384" y="1626970"/>
                  </a:lnTo>
                  <a:lnTo>
                    <a:pt x="3053655" y="1674767"/>
                  </a:lnTo>
                  <a:lnTo>
                    <a:pt x="3048472" y="1722143"/>
                  </a:lnTo>
                  <a:lnTo>
                    <a:pt x="3041859" y="1769073"/>
                  </a:lnTo>
                  <a:lnTo>
                    <a:pt x="3033838" y="1815537"/>
                  </a:lnTo>
                  <a:lnTo>
                    <a:pt x="3024431" y="1861511"/>
                  </a:lnTo>
                  <a:lnTo>
                    <a:pt x="3013661" y="1906973"/>
                  </a:lnTo>
                  <a:lnTo>
                    <a:pt x="3001549" y="1951901"/>
                  </a:lnTo>
                  <a:lnTo>
                    <a:pt x="2988119" y="1996272"/>
                  </a:lnTo>
                  <a:lnTo>
                    <a:pt x="2973394" y="2040064"/>
                  </a:lnTo>
                  <a:lnTo>
                    <a:pt x="2957394" y="2083254"/>
                  </a:lnTo>
                  <a:lnTo>
                    <a:pt x="2940143" y="2125821"/>
                  </a:lnTo>
                  <a:lnTo>
                    <a:pt x="2921663" y="2167741"/>
                  </a:lnTo>
                  <a:lnTo>
                    <a:pt x="2901977" y="2208992"/>
                  </a:lnTo>
                  <a:lnTo>
                    <a:pt x="2881106" y="2249552"/>
                  </a:lnTo>
                  <a:lnTo>
                    <a:pt x="2859074" y="2289399"/>
                  </a:lnTo>
                  <a:lnTo>
                    <a:pt x="2835903" y="2328510"/>
                  </a:lnTo>
                  <a:lnTo>
                    <a:pt x="2811615" y="2366862"/>
                  </a:lnTo>
                  <a:lnTo>
                    <a:pt x="2786232" y="2404434"/>
                  </a:lnTo>
                  <a:lnTo>
                    <a:pt x="2759777" y="2441202"/>
                  </a:lnTo>
                  <a:lnTo>
                    <a:pt x="2732273" y="2477145"/>
                  </a:lnTo>
                  <a:lnTo>
                    <a:pt x="2703741" y="2512239"/>
                  </a:lnTo>
                  <a:lnTo>
                    <a:pt x="2674205" y="2546464"/>
                  </a:lnTo>
                  <a:lnTo>
                    <a:pt x="2643686" y="2579795"/>
                  </a:lnTo>
                  <a:lnTo>
                    <a:pt x="2612207" y="2612212"/>
                  </a:lnTo>
                  <a:lnTo>
                    <a:pt x="2579790" y="2643690"/>
                  </a:lnTo>
                  <a:lnTo>
                    <a:pt x="2546459" y="2674209"/>
                  </a:lnTo>
                  <a:lnTo>
                    <a:pt x="2512234" y="2703745"/>
                  </a:lnTo>
                  <a:lnTo>
                    <a:pt x="2477139" y="2732277"/>
                  </a:lnTo>
                  <a:lnTo>
                    <a:pt x="2441197" y="2759781"/>
                  </a:lnTo>
                  <a:lnTo>
                    <a:pt x="2404428" y="2786235"/>
                  </a:lnTo>
                  <a:lnTo>
                    <a:pt x="2366857" y="2811618"/>
                  </a:lnTo>
                  <a:lnTo>
                    <a:pt x="2328504" y="2835906"/>
                  </a:lnTo>
                  <a:lnTo>
                    <a:pt x="2289393" y="2859077"/>
                  </a:lnTo>
                  <a:lnTo>
                    <a:pt x="2249547" y="2881109"/>
                  </a:lnTo>
                  <a:lnTo>
                    <a:pt x="2208987" y="2901979"/>
                  </a:lnTo>
                  <a:lnTo>
                    <a:pt x="2167735" y="2921665"/>
                  </a:lnTo>
                  <a:lnTo>
                    <a:pt x="2125815" y="2940145"/>
                  </a:lnTo>
                  <a:lnTo>
                    <a:pt x="2083249" y="2957395"/>
                  </a:lnTo>
                  <a:lnTo>
                    <a:pt x="2040059" y="2973395"/>
                  </a:lnTo>
                  <a:lnTo>
                    <a:pt x="1996267" y="2988121"/>
                  </a:lnTo>
                  <a:lnTo>
                    <a:pt x="1951896" y="3001550"/>
                  </a:lnTo>
                  <a:lnTo>
                    <a:pt x="1906969" y="3013661"/>
                  </a:lnTo>
                  <a:lnTo>
                    <a:pt x="1861507" y="3024431"/>
                  </a:lnTo>
                  <a:lnTo>
                    <a:pt x="1815533" y="3033838"/>
                  </a:lnTo>
                  <a:lnTo>
                    <a:pt x="1769070" y="3041859"/>
                  </a:lnTo>
                  <a:lnTo>
                    <a:pt x="1722140" y="3048472"/>
                  </a:lnTo>
                  <a:lnTo>
                    <a:pt x="1674765" y="3053655"/>
                  </a:lnTo>
                  <a:lnTo>
                    <a:pt x="1626968" y="3057384"/>
                  </a:lnTo>
                  <a:lnTo>
                    <a:pt x="1578771" y="3059638"/>
                  </a:lnTo>
                  <a:lnTo>
                    <a:pt x="1530197" y="3060395"/>
                  </a:lnTo>
                  <a:lnTo>
                    <a:pt x="1481622" y="3059638"/>
                  </a:lnTo>
                  <a:lnTo>
                    <a:pt x="1433425" y="3057384"/>
                  </a:lnTo>
                  <a:lnTo>
                    <a:pt x="1385627" y="3053655"/>
                  </a:lnTo>
                  <a:lnTo>
                    <a:pt x="1338252" y="3048472"/>
                  </a:lnTo>
                  <a:lnTo>
                    <a:pt x="1291321" y="3041859"/>
                  </a:lnTo>
                  <a:lnTo>
                    <a:pt x="1244857" y="3033838"/>
                  </a:lnTo>
                  <a:lnTo>
                    <a:pt x="1198883" y="3024431"/>
                  </a:lnTo>
                  <a:lnTo>
                    <a:pt x="1153421" y="3013661"/>
                  </a:lnTo>
                  <a:lnTo>
                    <a:pt x="1108493" y="3001550"/>
                  </a:lnTo>
                  <a:lnTo>
                    <a:pt x="1064122" y="2988121"/>
                  </a:lnTo>
                  <a:lnTo>
                    <a:pt x="1020330" y="2973395"/>
                  </a:lnTo>
                  <a:lnTo>
                    <a:pt x="977140" y="2957395"/>
                  </a:lnTo>
                  <a:lnTo>
                    <a:pt x="934573" y="2940145"/>
                  </a:lnTo>
                  <a:lnTo>
                    <a:pt x="892653" y="2921665"/>
                  </a:lnTo>
                  <a:lnTo>
                    <a:pt x="851402" y="2901979"/>
                  </a:lnTo>
                  <a:lnTo>
                    <a:pt x="810842" y="2881109"/>
                  </a:lnTo>
                  <a:lnTo>
                    <a:pt x="770995" y="2859077"/>
                  </a:lnTo>
                  <a:lnTo>
                    <a:pt x="731884" y="2835906"/>
                  </a:lnTo>
                  <a:lnTo>
                    <a:pt x="693532" y="2811618"/>
                  </a:lnTo>
                  <a:lnTo>
                    <a:pt x="655961" y="2786235"/>
                  </a:lnTo>
                  <a:lnTo>
                    <a:pt x="619192" y="2759781"/>
                  </a:lnTo>
                  <a:lnTo>
                    <a:pt x="583249" y="2732277"/>
                  </a:lnTo>
                  <a:lnTo>
                    <a:pt x="548155" y="2703745"/>
                  </a:lnTo>
                  <a:lnTo>
                    <a:pt x="513930" y="2674209"/>
                  </a:lnTo>
                  <a:lnTo>
                    <a:pt x="480599" y="2643690"/>
                  </a:lnTo>
                  <a:lnTo>
                    <a:pt x="448182" y="2612212"/>
                  </a:lnTo>
                  <a:lnTo>
                    <a:pt x="416704" y="2579795"/>
                  </a:lnTo>
                  <a:lnTo>
                    <a:pt x="386185" y="2546464"/>
                  </a:lnTo>
                  <a:lnTo>
                    <a:pt x="356649" y="2512239"/>
                  </a:lnTo>
                  <a:lnTo>
                    <a:pt x="328117" y="2477145"/>
                  </a:lnTo>
                  <a:lnTo>
                    <a:pt x="300613" y="2441202"/>
                  </a:lnTo>
                  <a:lnTo>
                    <a:pt x="274159" y="2404434"/>
                  </a:lnTo>
                  <a:lnTo>
                    <a:pt x="248776" y="2366862"/>
                  </a:lnTo>
                  <a:lnTo>
                    <a:pt x="224488" y="2328510"/>
                  </a:lnTo>
                  <a:lnTo>
                    <a:pt x="201317" y="2289399"/>
                  </a:lnTo>
                  <a:lnTo>
                    <a:pt x="179285" y="2249552"/>
                  </a:lnTo>
                  <a:lnTo>
                    <a:pt x="158415" y="2208992"/>
                  </a:lnTo>
                  <a:lnTo>
                    <a:pt x="138729" y="2167741"/>
                  </a:lnTo>
                  <a:lnTo>
                    <a:pt x="120249" y="2125821"/>
                  </a:lnTo>
                  <a:lnTo>
                    <a:pt x="102999" y="2083254"/>
                  </a:lnTo>
                  <a:lnTo>
                    <a:pt x="86999" y="2040064"/>
                  </a:lnTo>
                  <a:lnTo>
                    <a:pt x="72274" y="1996272"/>
                  </a:lnTo>
                  <a:lnTo>
                    <a:pt x="58844" y="1951901"/>
                  </a:lnTo>
                  <a:lnTo>
                    <a:pt x="46733" y="1906973"/>
                  </a:lnTo>
                  <a:lnTo>
                    <a:pt x="35963" y="1861511"/>
                  </a:lnTo>
                  <a:lnTo>
                    <a:pt x="26556" y="1815537"/>
                  </a:lnTo>
                  <a:lnTo>
                    <a:pt x="18535" y="1769073"/>
                  </a:lnTo>
                  <a:lnTo>
                    <a:pt x="11922" y="1722143"/>
                  </a:lnTo>
                  <a:lnTo>
                    <a:pt x="6739" y="1674767"/>
                  </a:lnTo>
                  <a:lnTo>
                    <a:pt x="3010" y="1626970"/>
                  </a:lnTo>
                  <a:lnTo>
                    <a:pt x="756" y="1578772"/>
                  </a:lnTo>
                  <a:lnTo>
                    <a:pt x="0" y="1530197"/>
                  </a:lnTo>
                  <a:close/>
                </a:path>
              </a:pathLst>
            </a:custGeom>
            <a:ln w="139700">
              <a:solidFill>
                <a:srgbClr val="C8D2CF"/>
              </a:solidFill>
            </a:ln>
          </p:spPr>
          <p:txBody>
            <a:bodyPr wrap="square" lIns="0" tIns="0" rIns="0" bIns="0" rtlCol="0"/>
            <a:lstStyle/>
            <a:p>
              <a:endParaRPr/>
            </a:p>
          </p:txBody>
        </p:sp>
        <p:sp>
          <p:nvSpPr>
            <p:cNvPr id="8" name="object 8"/>
            <p:cNvSpPr/>
            <p:nvPr/>
          </p:nvSpPr>
          <p:spPr>
            <a:xfrm>
              <a:off x="7227247" y="1435608"/>
              <a:ext cx="3996054" cy="3996054"/>
            </a:xfrm>
            <a:custGeom>
              <a:avLst/>
              <a:gdLst/>
              <a:ahLst/>
              <a:cxnLst/>
              <a:rect l="l" t="t" r="r" b="b"/>
              <a:pathLst>
                <a:path w="3996054" h="3996054">
                  <a:moveTo>
                    <a:pt x="1997964" y="0"/>
                  </a:moveTo>
                  <a:lnTo>
                    <a:pt x="1949420" y="578"/>
                  </a:lnTo>
                  <a:lnTo>
                    <a:pt x="1901161" y="2303"/>
                  </a:lnTo>
                  <a:lnTo>
                    <a:pt x="1853199" y="5164"/>
                  </a:lnTo>
                  <a:lnTo>
                    <a:pt x="1805547" y="9146"/>
                  </a:lnTo>
                  <a:lnTo>
                    <a:pt x="1758219" y="14236"/>
                  </a:lnTo>
                  <a:lnTo>
                    <a:pt x="1711227" y="20421"/>
                  </a:lnTo>
                  <a:lnTo>
                    <a:pt x="1664585" y="27689"/>
                  </a:lnTo>
                  <a:lnTo>
                    <a:pt x="1618305" y="36026"/>
                  </a:lnTo>
                  <a:lnTo>
                    <a:pt x="1572402" y="45419"/>
                  </a:lnTo>
                  <a:lnTo>
                    <a:pt x="1526887" y="55855"/>
                  </a:lnTo>
                  <a:lnTo>
                    <a:pt x="1481774" y="67321"/>
                  </a:lnTo>
                  <a:lnTo>
                    <a:pt x="1437076" y="79803"/>
                  </a:lnTo>
                  <a:lnTo>
                    <a:pt x="1392806" y="93289"/>
                  </a:lnTo>
                  <a:lnTo>
                    <a:pt x="1348977" y="107766"/>
                  </a:lnTo>
                  <a:lnTo>
                    <a:pt x="1305602" y="123221"/>
                  </a:lnTo>
                  <a:lnTo>
                    <a:pt x="1262695" y="139640"/>
                  </a:lnTo>
                  <a:lnTo>
                    <a:pt x="1220268" y="157010"/>
                  </a:lnTo>
                  <a:lnTo>
                    <a:pt x="1178335" y="175319"/>
                  </a:lnTo>
                  <a:lnTo>
                    <a:pt x="1136908" y="194553"/>
                  </a:lnTo>
                  <a:lnTo>
                    <a:pt x="1096001" y="214699"/>
                  </a:lnTo>
                  <a:lnTo>
                    <a:pt x="1055626" y="235744"/>
                  </a:lnTo>
                  <a:lnTo>
                    <a:pt x="1015798" y="257675"/>
                  </a:lnTo>
                  <a:lnTo>
                    <a:pt x="976528" y="280479"/>
                  </a:lnTo>
                  <a:lnTo>
                    <a:pt x="937831" y="304143"/>
                  </a:lnTo>
                  <a:lnTo>
                    <a:pt x="899718" y="328653"/>
                  </a:lnTo>
                  <a:lnTo>
                    <a:pt x="862204" y="353997"/>
                  </a:lnTo>
                  <a:lnTo>
                    <a:pt x="825300" y="380162"/>
                  </a:lnTo>
                  <a:lnTo>
                    <a:pt x="789022" y="407134"/>
                  </a:lnTo>
                  <a:lnTo>
                    <a:pt x="753380" y="434901"/>
                  </a:lnTo>
                  <a:lnTo>
                    <a:pt x="718389" y="463449"/>
                  </a:lnTo>
                  <a:lnTo>
                    <a:pt x="684062" y="492765"/>
                  </a:lnTo>
                  <a:lnTo>
                    <a:pt x="650411" y="522836"/>
                  </a:lnTo>
                  <a:lnTo>
                    <a:pt x="617450" y="553649"/>
                  </a:lnTo>
                  <a:lnTo>
                    <a:pt x="585192" y="585192"/>
                  </a:lnTo>
                  <a:lnTo>
                    <a:pt x="553649" y="617450"/>
                  </a:lnTo>
                  <a:lnTo>
                    <a:pt x="522836" y="650411"/>
                  </a:lnTo>
                  <a:lnTo>
                    <a:pt x="492765" y="684062"/>
                  </a:lnTo>
                  <a:lnTo>
                    <a:pt x="463449" y="718389"/>
                  </a:lnTo>
                  <a:lnTo>
                    <a:pt x="434901" y="753380"/>
                  </a:lnTo>
                  <a:lnTo>
                    <a:pt x="407134" y="789022"/>
                  </a:lnTo>
                  <a:lnTo>
                    <a:pt x="380162" y="825300"/>
                  </a:lnTo>
                  <a:lnTo>
                    <a:pt x="353997" y="862204"/>
                  </a:lnTo>
                  <a:lnTo>
                    <a:pt x="328653" y="899718"/>
                  </a:lnTo>
                  <a:lnTo>
                    <a:pt x="304143" y="937831"/>
                  </a:lnTo>
                  <a:lnTo>
                    <a:pt x="280479" y="976528"/>
                  </a:lnTo>
                  <a:lnTo>
                    <a:pt x="257675" y="1015798"/>
                  </a:lnTo>
                  <a:lnTo>
                    <a:pt x="235744" y="1055626"/>
                  </a:lnTo>
                  <a:lnTo>
                    <a:pt x="214699" y="1096001"/>
                  </a:lnTo>
                  <a:lnTo>
                    <a:pt x="194553" y="1136908"/>
                  </a:lnTo>
                  <a:lnTo>
                    <a:pt x="175319" y="1178335"/>
                  </a:lnTo>
                  <a:lnTo>
                    <a:pt x="157010" y="1220268"/>
                  </a:lnTo>
                  <a:lnTo>
                    <a:pt x="139640" y="1262695"/>
                  </a:lnTo>
                  <a:lnTo>
                    <a:pt x="123221" y="1305602"/>
                  </a:lnTo>
                  <a:lnTo>
                    <a:pt x="107766" y="1348977"/>
                  </a:lnTo>
                  <a:lnTo>
                    <a:pt x="93289" y="1392806"/>
                  </a:lnTo>
                  <a:lnTo>
                    <a:pt x="79803" y="1437076"/>
                  </a:lnTo>
                  <a:lnTo>
                    <a:pt x="67321" y="1481774"/>
                  </a:lnTo>
                  <a:lnTo>
                    <a:pt x="55855" y="1526887"/>
                  </a:lnTo>
                  <a:lnTo>
                    <a:pt x="45419" y="1572402"/>
                  </a:lnTo>
                  <a:lnTo>
                    <a:pt x="36026" y="1618305"/>
                  </a:lnTo>
                  <a:lnTo>
                    <a:pt x="27689" y="1664585"/>
                  </a:lnTo>
                  <a:lnTo>
                    <a:pt x="20421" y="1711227"/>
                  </a:lnTo>
                  <a:lnTo>
                    <a:pt x="14236" y="1758219"/>
                  </a:lnTo>
                  <a:lnTo>
                    <a:pt x="9146" y="1805547"/>
                  </a:lnTo>
                  <a:lnTo>
                    <a:pt x="5164" y="1853199"/>
                  </a:lnTo>
                  <a:lnTo>
                    <a:pt x="2303" y="1901161"/>
                  </a:lnTo>
                  <a:lnTo>
                    <a:pt x="578" y="1949420"/>
                  </a:lnTo>
                  <a:lnTo>
                    <a:pt x="0" y="1997964"/>
                  </a:lnTo>
                  <a:lnTo>
                    <a:pt x="578" y="2046507"/>
                  </a:lnTo>
                  <a:lnTo>
                    <a:pt x="2303" y="2094766"/>
                  </a:lnTo>
                  <a:lnTo>
                    <a:pt x="5164" y="2142728"/>
                  </a:lnTo>
                  <a:lnTo>
                    <a:pt x="9146" y="2190380"/>
                  </a:lnTo>
                  <a:lnTo>
                    <a:pt x="14236" y="2237708"/>
                  </a:lnTo>
                  <a:lnTo>
                    <a:pt x="20421" y="2284700"/>
                  </a:lnTo>
                  <a:lnTo>
                    <a:pt x="27689" y="2331342"/>
                  </a:lnTo>
                  <a:lnTo>
                    <a:pt x="36026" y="2377622"/>
                  </a:lnTo>
                  <a:lnTo>
                    <a:pt x="45419" y="2423525"/>
                  </a:lnTo>
                  <a:lnTo>
                    <a:pt x="55855" y="2469040"/>
                  </a:lnTo>
                  <a:lnTo>
                    <a:pt x="67321" y="2514153"/>
                  </a:lnTo>
                  <a:lnTo>
                    <a:pt x="79803" y="2558851"/>
                  </a:lnTo>
                  <a:lnTo>
                    <a:pt x="93289" y="2603121"/>
                  </a:lnTo>
                  <a:lnTo>
                    <a:pt x="107766" y="2646950"/>
                  </a:lnTo>
                  <a:lnTo>
                    <a:pt x="123221" y="2690325"/>
                  </a:lnTo>
                  <a:lnTo>
                    <a:pt x="139640" y="2733232"/>
                  </a:lnTo>
                  <a:lnTo>
                    <a:pt x="157010" y="2775659"/>
                  </a:lnTo>
                  <a:lnTo>
                    <a:pt x="175319" y="2817592"/>
                  </a:lnTo>
                  <a:lnTo>
                    <a:pt x="194553" y="2859019"/>
                  </a:lnTo>
                  <a:lnTo>
                    <a:pt x="214699" y="2899926"/>
                  </a:lnTo>
                  <a:lnTo>
                    <a:pt x="235744" y="2940301"/>
                  </a:lnTo>
                  <a:lnTo>
                    <a:pt x="257675" y="2980129"/>
                  </a:lnTo>
                  <a:lnTo>
                    <a:pt x="280479" y="3019399"/>
                  </a:lnTo>
                  <a:lnTo>
                    <a:pt x="304143" y="3058096"/>
                  </a:lnTo>
                  <a:lnTo>
                    <a:pt x="328653" y="3096209"/>
                  </a:lnTo>
                  <a:lnTo>
                    <a:pt x="353997" y="3133723"/>
                  </a:lnTo>
                  <a:lnTo>
                    <a:pt x="380162" y="3170627"/>
                  </a:lnTo>
                  <a:lnTo>
                    <a:pt x="407134" y="3206905"/>
                  </a:lnTo>
                  <a:lnTo>
                    <a:pt x="434901" y="3242547"/>
                  </a:lnTo>
                  <a:lnTo>
                    <a:pt x="463449" y="3277538"/>
                  </a:lnTo>
                  <a:lnTo>
                    <a:pt x="492765" y="3311865"/>
                  </a:lnTo>
                  <a:lnTo>
                    <a:pt x="522836" y="3345516"/>
                  </a:lnTo>
                  <a:lnTo>
                    <a:pt x="553649" y="3378477"/>
                  </a:lnTo>
                  <a:lnTo>
                    <a:pt x="585192" y="3410735"/>
                  </a:lnTo>
                  <a:lnTo>
                    <a:pt x="617450" y="3442278"/>
                  </a:lnTo>
                  <a:lnTo>
                    <a:pt x="650411" y="3473091"/>
                  </a:lnTo>
                  <a:lnTo>
                    <a:pt x="684062" y="3503162"/>
                  </a:lnTo>
                  <a:lnTo>
                    <a:pt x="718389" y="3532478"/>
                  </a:lnTo>
                  <a:lnTo>
                    <a:pt x="753380" y="3561026"/>
                  </a:lnTo>
                  <a:lnTo>
                    <a:pt x="789022" y="3588793"/>
                  </a:lnTo>
                  <a:lnTo>
                    <a:pt x="825300" y="3615765"/>
                  </a:lnTo>
                  <a:lnTo>
                    <a:pt x="862204" y="3641930"/>
                  </a:lnTo>
                  <a:lnTo>
                    <a:pt x="899718" y="3667274"/>
                  </a:lnTo>
                  <a:lnTo>
                    <a:pt x="937831" y="3691784"/>
                  </a:lnTo>
                  <a:lnTo>
                    <a:pt x="976528" y="3715448"/>
                  </a:lnTo>
                  <a:lnTo>
                    <a:pt x="1015798" y="3738252"/>
                  </a:lnTo>
                  <a:lnTo>
                    <a:pt x="1055626" y="3760183"/>
                  </a:lnTo>
                  <a:lnTo>
                    <a:pt x="1096001" y="3781228"/>
                  </a:lnTo>
                  <a:lnTo>
                    <a:pt x="1136908" y="3801374"/>
                  </a:lnTo>
                  <a:lnTo>
                    <a:pt x="1178335" y="3820608"/>
                  </a:lnTo>
                  <a:lnTo>
                    <a:pt x="1220268" y="3838917"/>
                  </a:lnTo>
                  <a:lnTo>
                    <a:pt x="1262695" y="3856287"/>
                  </a:lnTo>
                  <a:lnTo>
                    <a:pt x="1305602" y="3872706"/>
                  </a:lnTo>
                  <a:lnTo>
                    <a:pt x="1348977" y="3888161"/>
                  </a:lnTo>
                  <a:lnTo>
                    <a:pt x="1392806" y="3902638"/>
                  </a:lnTo>
                  <a:lnTo>
                    <a:pt x="1437076" y="3916124"/>
                  </a:lnTo>
                  <a:lnTo>
                    <a:pt x="1481774" y="3928606"/>
                  </a:lnTo>
                  <a:lnTo>
                    <a:pt x="1526887" y="3940072"/>
                  </a:lnTo>
                  <a:lnTo>
                    <a:pt x="1572402" y="3950508"/>
                  </a:lnTo>
                  <a:lnTo>
                    <a:pt x="1618305" y="3959901"/>
                  </a:lnTo>
                  <a:lnTo>
                    <a:pt x="1664585" y="3968238"/>
                  </a:lnTo>
                  <a:lnTo>
                    <a:pt x="1711227" y="3975506"/>
                  </a:lnTo>
                  <a:lnTo>
                    <a:pt x="1758219" y="3981691"/>
                  </a:lnTo>
                  <a:lnTo>
                    <a:pt x="1805547" y="3986781"/>
                  </a:lnTo>
                  <a:lnTo>
                    <a:pt x="1853199" y="3990763"/>
                  </a:lnTo>
                  <a:lnTo>
                    <a:pt x="1901161" y="3993624"/>
                  </a:lnTo>
                  <a:lnTo>
                    <a:pt x="1949420" y="3995349"/>
                  </a:lnTo>
                  <a:lnTo>
                    <a:pt x="1997964" y="3995928"/>
                  </a:lnTo>
                  <a:lnTo>
                    <a:pt x="2046507" y="3995349"/>
                  </a:lnTo>
                  <a:lnTo>
                    <a:pt x="2094766" y="3993624"/>
                  </a:lnTo>
                  <a:lnTo>
                    <a:pt x="2142728" y="3990763"/>
                  </a:lnTo>
                  <a:lnTo>
                    <a:pt x="2190380" y="3986781"/>
                  </a:lnTo>
                  <a:lnTo>
                    <a:pt x="2237708" y="3981691"/>
                  </a:lnTo>
                  <a:lnTo>
                    <a:pt x="2284700" y="3975506"/>
                  </a:lnTo>
                  <a:lnTo>
                    <a:pt x="2331342" y="3968238"/>
                  </a:lnTo>
                  <a:lnTo>
                    <a:pt x="2377622" y="3959901"/>
                  </a:lnTo>
                  <a:lnTo>
                    <a:pt x="2423525" y="3950508"/>
                  </a:lnTo>
                  <a:lnTo>
                    <a:pt x="2469040" y="3940072"/>
                  </a:lnTo>
                  <a:lnTo>
                    <a:pt x="2514153" y="3928606"/>
                  </a:lnTo>
                  <a:lnTo>
                    <a:pt x="2558851" y="3916124"/>
                  </a:lnTo>
                  <a:lnTo>
                    <a:pt x="2603121" y="3902638"/>
                  </a:lnTo>
                  <a:lnTo>
                    <a:pt x="2646950" y="3888161"/>
                  </a:lnTo>
                  <a:lnTo>
                    <a:pt x="2690325" y="3872706"/>
                  </a:lnTo>
                  <a:lnTo>
                    <a:pt x="2733232" y="3856287"/>
                  </a:lnTo>
                  <a:lnTo>
                    <a:pt x="2775659" y="3838917"/>
                  </a:lnTo>
                  <a:lnTo>
                    <a:pt x="2817592" y="3820608"/>
                  </a:lnTo>
                  <a:lnTo>
                    <a:pt x="2859019" y="3801374"/>
                  </a:lnTo>
                  <a:lnTo>
                    <a:pt x="2899926" y="3781228"/>
                  </a:lnTo>
                  <a:lnTo>
                    <a:pt x="2940301" y="3760183"/>
                  </a:lnTo>
                  <a:lnTo>
                    <a:pt x="2980129" y="3738252"/>
                  </a:lnTo>
                  <a:lnTo>
                    <a:pt x="3019399" y="3715448"/>
                  </a:lnTo>
                  <a:lnTo>
                    <a:pt x="3058096" y="3691784"/>
                  </a:lnTo>
                  <a:lnTo>
                    <a:pt x="3096209" y="3667274"/>
                  </a:lnTo>
                  <a:lnTo>
                    <a:pt x="3133723" y="3641930"/>
                  </a:lnTo>
                  <a:lnTo>
                    <a:pt x="3170627" y="3615765"/>
                  </a:lnTo>
                  <a:lnTo>
                    <a:pt x="3206905" y="3588793"/>
                  </a:lnTo>
                  <a:lnTo>
                    <a:pt x="3242547" y="3561026"/>
                  </a:lnTo>
                  <a:lnTo>
                    <a:pt x="3277538" y="3532478"/>
                  </a:lnTo>
                  <a:lnTo>
                    <a:pt x="3311865" y="3503162"/>
                  </a:lnTo>
                  <a:lnTo>
                    <a:pt x="3345516" y="3473091"/>
                  </a:lnTo>
                  <a:lnTo>
                    <a:pt x="3378477" y="3442278"/>
                  </a:lnTo>
                  <a:lnTo>
                    <a:pt x="3410735" y="3410735"/>
                  </a:lnTo>
                  <a:lnTo>
                    <a:pt x="3442278" y="3378477"/>
                  </a:lnTo>
                  <a:lnTo>
                    <a:pt x="3473091" y="3345516"/>
                  </a:lnTo>
                  <a:lnTo>
                    <a:pt x="3503162" y="3311865"/>
                  </a:lnTo>
                  <a:lnTo>
                    <a:pt x="3532478" y="3277538"/>
                  </a:lnTo>
                  <a:lnTo>
                    <a:pt x="3561026" y="3242547"/>
                  </a:lnTo>
                  <a:lnTo>
                    <a:pt x="3588793" y="3206905"/>
                  </a:lnTo>
                  <a:lnTo>
                    <a:pt x="3615765" y="3170627"/>
                  </a:lnTo>
                  <a:lnTo>
                    <a:pt x="3641930" y="3133723"/>
                  </a:lnTo>
                  <a:lnTo>
                    <a:pt x="3667274" y="3096209"/>
                  </a:lnTo>
                  <a:lnTo>
                    <a:pt x="3691784" y="3058096"/>
                  </a:lnTo>
                  <a:lnTo>
                    <a:pt x="3715448" y="3019399"/>
                  </a:lnTo>
                  <a:lnTo>
                    <a:pt x="3738252" y="2980129"/>
                  </a:lnTo>
                  <a:lnTo>
                    <a:pt x="3760183" y="2940301"/>
                  </a:lnTo>
                  <a:lnTo>
                    <a:pt x="3781228" y="2899926"/>
                  </a:lnTo>
                  <a:lnTo>
                    <a:pt x="3801374" y="2859019"/>
                  </a:lnTo>
                  <a:lnTo>
                    <a:pt x="3820608" y="2817592"/>
                  </a:lnTo>
                  <a:lnTo>
                    <a:pt x="3838917" y="2775659"/>
                  </a:lnTo>
                  <a:lnTo>
                    <a:pt x="3856287" y="2733232"/>
                  </a:lnTo>
                  <a:lnTo>
                    <a:pt x="3872706" y="2690325"/>
                  </a:lnTo>
                  <a:lnTo>
                    <a:pt x="3888161" y="2646950"/>
                  </a:lnTo>
                  <a:lnTo>
                    <a:pt x="3902638" y="2603121"/>
                  </a:lnTo>
                  <a:lnTo>
                    <a:pt x="3916124" y="2558851"/>
                  </a:lnTo>
                  <a:lnTo>
                    <a:pt x="3928606" y="2514153"/>
                  </a:lnTo>
                  <a:lnTo>
                    <a:pt x="3940072" y="2469040"/>
                  </a:lnTo>
                  <a:lnTo>
                    <a:pt x="3950508" y="2423525"/>
                  </a:lnTo>
                  <a:lnTo>
                    <a:pt x="3959901" y="2377622"/>
                  </a:lnTo>
                  <a:lnTo>
                    <a:pt x="3968238" y="2331342"/>
                  </a:lnTo>
                  <a:lnTo>
                    <a:pt x="3975506" y="2284700"/>
                  </a:lnTo>
                  <a:lnTo>
                    <a:pt x="3981691" y="2237708"/>
                  </a:lnTo>
                  <a:lnTo>
                    <a:pt x="3986781" y="2190380"/>
                  </a:lnTo>
                  <a:lnTo>
                    <a:pt x="3990763" y="2142728"/>
                  </a:lnTo>
                  <a:lnTo>
                    <a:pt x="3993624" y="2094766"/>
                  </a:lnTo>
                  <a:lnTo>
                    <a:pt x="3995349" y="2046507"/>
                  </a:lnTo>
                  <a:lnTo>
                    <a:pt x="3995928" y="1997964"/>
                  </a:lnTo>
                  <a:lnTo>
                    <a:pt x="3995349" y="1949420"/>
                  </a:lnTo>
                  <a:lnTo>
                    <a:pt x="3993624" y="1901161"/>
                  </a:lnTo>
                  <a:lnTo>
                    <a:pt x="3990763" y="1853199"/>
                  </a:lnTo>
                  <a:lnTo>
                    <a:pt x="3986781" y="1805547"/>
                  </a:lnTo>
                  <a:lnTo>
                    <a:pt x="3981691" y="1758219"/>
                  </a:lnTo>
                  <a:lnTo>
                    <a:pt x="3975506" y="1711227"/>
                  </a:lnTo>
                  <a:lnTo>
                    <a:pt x="3968238" y="1664585"/>
                  </a:lnTo>
                  <a:lnTo>
                    <a:pt x="3959901" y="1618305"/>
                  </a:lnTo>
                  <a:lnTo>
                    <a:pt x="3950508" y="1572402"/>
                  </a:lnTo>
                  <a:lnTo>
                    <a:pt x="3940072" y="1526887"/>
                  </a:lnTo>
                  <a:lnTo>
                    <a:pt x="3928606" y="1481774"/>
                  </a:lnTo>
                  <a:lnTo>
                    <a:pt x="3916124" y="1437076"/>
                  </a:lnTo>
                  <a:lnTo>
                    <a:pt x="3902638" y="1392806"/>
                  </a:lnTo>
                  <a:lnTo>
                    <a:pt x="3888161" y="1348977"/>
                  </a:lnTo>
                  <a:lnTo>
                    <a:pt x="3872706" y="1305602"/>
                  </a:lnTo>
                  <a:lnTo>
                    <a:pt x="3856287" y="1262695"/>
                  </a:lnTo>
                  <a:lnTo>
                    <a:pt x="3838917" y="1220268"/>
                  </a:lnTo>
                  <a:lnTo>
                    <a:pt x="3820608" y="1178335"/>
                  </a:lnTo>
                  <a:lnTo>
                    <a:pt x="3801374" y="1136908"/>
                  </a:lnTo>
                  <a:lnTo>
                    <a:pt x="3781228" y="1096001"/>
                  </a:lnTo>
                  <a:lnTo>
                    <a:pt x="3760183" y="1055626"/>
                  </a:lnTo>
                  <a:lnTo>
                    <a:pt x="3738252" y="1015798"/>
                  </a:lnTo>
                  <a:lnTo>
                    <a:pt x="3715448" y="976528"/>
                  </a:lnTo>
                  <a:lnTo>
                    <a:pt x="3691784" y="937831"/>
                  </a:lnTo>
                  <a:lnTo>
                    <a:pt x="3667274" y="899718"/>
                  </a:lnTo>
                  <a:lnTo>
                    <a:pt x="3641930" y="862204"/>
                  </a:lnTo>
                  <a:lnTo>
                    <a:pt x="3615765" y="825300"/>
                  </a:lnTo>
                  <a:lnTo>
                    <a:pt x="3588793" y="789022"/>
                  </a:lnTo>
                  <a:lnTo>
                    <a:pt x="3561026" y="753380"/>
                  </a:lnTo>
                  <a:lnTo>
                    <a:pt x="3532478" y="718389"/>
                  </a:lnTo>
                  <a:lnTo>
                    <a:pt x="3503162" y="684062"/>
                  </a:lnTo>
                  <a:lnTo>
                    <a:pt x="3473091" y="650411"/>
                  </a:lnTo>
                  <a:lnTo>
                    <a:pt x="3442278" y="617450"/>
                  </a:lnTo>
                  <a:lnTo>
                    <a:pt x="3410735" y="585192"/>
                  </a:lnTo>
                  <a:lnTo>
                    <a:pt x="3378477" y="553649"/>
                  </a:lnTo>
                  <a:lnTo>
                    <a:pt x="3345516" y="522836"/>
                  </a:lnTo>
                  <a:lnTo>
                    <a:pt x="3311865" y="492765"/>
                  </a:lnTo>
                  <a:lnTo>
                    <a:pt x="3277538" y="463449"/>
                  </a:lnTo>
                  <a:lnTo>
                    <a:pt x="3242547" y="434901"/>
                  </a:lnTo>
                  <a:lnTo>
                    <a:pt x="3206905" y="407134"/>
                  </a:lnTo>
                  <a:lnTo>
                    <a:pt x="3170627" y="380162"/>
                  </a:lnTo>
                  <a:lnTo>
                    <a:pt x="3133723" y="353997"/>
                  </a:lnTo>
                  <a:lnTo>
                    <a:pt x="3096209" y="328653"/>
                  </a:lnTo>
                  <a:lnTo>
                    <a:pt x="3058096" y="304143"/>
                  </a:lnTo>
                  <a:lnTo>
                    <a:pt x="3019399" y="280479"/>
                  </a:lnTo>
                  <a:lnTo>
                    <a:pt x="2980129" y="257675"/>
                  </a:lnTo>
                  <a:lnTo>
                    <a:pt x="2940301" y="235744"/>
                  </a:lnTo>
                  <a:lnTo>
                    <a:pt x="2899926" y="214699"/>
                  </a:lnTo>
                  <a:lnTo>
                    <a:pt x="2859019" y="194553"/>
                  </a:lnTo>
                  <a:lnTo>
                    <a:pt x="2817592" y="175319"/>
                  </a:lnTo>
                  <a:lnTo>
                    <a:pt x="2775659" y="157010"/>
                  </a:lnTo>
                  <a:lnTo>
                    <a:pt x="2733232" y="139640"/>
                  </a:lnTo>
                  <a:lnTo>
                    <a:pt x="2690325" y="123221"/>
                  </a:lnTo>
                  <a:lnTo>
                    <a:pt x="2646950" y="107766"/>
                  </a:lnTo>
                  <a:lnTo>
                    <a:pt x="2603121" y="93289"/>
                  </a:lnTo>
                  <a:lnTo>
                    <a:pt x="2558851" y="79803"/>
                  </a:lnTo>
                  <a:lnTo>
                    <a:pt x="2514153" y="67321"/>
                  </a:lnTo>
                  <a:lnTo>
                    <a:pt x="2469040" y="55855"/>
                  </a:lnTo>
                  <a:lnTo>
                    <a:pt x="2423525" y="45419"/>
                  </a:lnTo>
                  <a:lnTo>
                    <a:pt x="2377622" y="36026"/>
                  </a:lnTo>
                  <a:lnTo>
                    <a:pt x="2331342" y="27689"/>
                  </a:lnTo>
                  <a:lnTo>
                    <a:pt x="2284700" y="20421"/>
                  </a:lnTo>
                  <a:lnTo>
                    <a:pt x="2237708" y="14236"/>
                  </a:lnTo>
                  <a:lnTo>
                    <a:pt x="2190380" y="9146"/>
                  </a:lnTo>
                  <a:lnTo>
                    <a:pt x="2142728" y="5164"/>
                  </a:lnTo>
                  <a:lnTo>
                    <a:pt x="2094766" y="2303"/>
                  </a:lnTo>
                  <a:lnTo>
                    <a:pt x="2046507" y="578"/>
                  </a:lnTo>
                  <a:lnTo>
                    <a:pt x="1997964" y="0"/>
                  </a:lnTo>
                  <a:close/>
                </a:path>
              </a:pathLst>
            </a:custGeom>
            <a:solidFill>
              <a:srgbClr val="D7DDDB">
                <a:alpha val="50000"/>
              </a:srgbClr>
            </a:solidFill>
          </p:spPr>
          <p:txBody>
            <a:bodyPr wrap="square" lIns="0" tIns="0" rIns="0" bIns="0" rtlCol="0"/>
            <a:lstStyle/>
            <a:p>
              <a:endParaRPr/>
            </a:p>
          </p:txBody>
        </p:sp>
      </p:grpSp>
      <p:sp>
        <p:nvSpPr>
          <p:cNvPr id="9" name="object 9"/>
          <p:cNvSpPr txBox="1"/>
          <p:nvPr/>
        </p:nvSpPr>
        <p:spPr>
          <a:xfrm>
            <a:off x="9256989" y="6629400"/>
            <a:ext cx="3087411" cy="120546"/>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B8B4B2"/>
                </a:solidFill>
                <a:latin typeface="DIN 2014 Bold"/>
                <a:cs typeface="DIN 2014 Bold"/>
              </a:rPr>
              <a:t>1. US</a:t>
            </a:r>
            <a:r>
              <a:rPr sz="700" spc="5" dirty="0">
                <a:solidFill>
                  <a:srgbClr val="B8B4B2"/>
                </a:solidFill>
                <a:latin typeface="DIN 2014 Bold"/>
                <a:cs typeface="DIN 2014 Bold"/>
              </a:rPr>
              <a:t> </a:t>
            </a:r>
            <a:r>
              <a:rPr sz="700" dirty="0">
                <a:solidFill>
                  <a:srgbClr val="B8B4B2"/>
                </a:solidFill>
                <a:latin typeface="DIN 2014 Bold"/>
                <a:cs typeface="DIN 2014 Bold"/>
              </a:rPr>
              <a:t>Bureau</a:t>
            </a:r>
            <a:r>
              <a:rPr sz="700" spc="5" dirty="0">
                <a:solidFill>
                  <a:srgbClr val="B8B4B2"/>
                </a:solidFill>
                <a:latin typeface="DIN 2014 Bold"/>
                <a:cs typeface="DIN 2014 Bold"/>
              </a:rPr>
              <a:t> </a:t>
            </a:r>
            <a:r>
              <a:rPr sz="700" dirty="0">
                <a:solidFill>
                  <a:srgbClr val="B8B4B2"/>
                </a:solidFill>
                <a:latin typeface="DIN 2014 Bold"/>
                <a:cs typeface="DIN 2014 Bold"/>
              </a:rPr>
              <a:t>of Labor</a:t>
            </a:r>
            <a:r>
              <a:rPr sz="700" spc="5" dirty="0">
                <a:solidFill>
                  <a:srgbClr val="B8B4B2"/>
                </a:solidFill>
                <a:latin typeface="DIN 2014 Bold"/>
                <a:cs typeface="DIN 2014 Bold"/>
              </a:rPr>
              <a:t> </a:t>
            </a:r>
            <a:r>
              <a:rPr sz="700" dirty="0">
                <a:solidFill>
                  <a:srgbClr val="B8B4B2"/>
                </a:solidFill>
                <a:latin typeface="DIN 2014 Bold"/>
                <a:cs typeface="DIN 2014 Bold"/>
              </a:rPr>
              <a:t>Statistics,</a:t>
            </a:r>
            <a:r>
              <a:rPr sz="700" spc="360" dirty="0">
                <a:solidFill>
                  <a:srgbClr val="B8B4B2"/>
                </a:solidFill>
                <a:latin typeface="DIN 2014 Bold"/>
                <a:cs typeface="DIN 2014 Bold"/>
              </a:rPr>
              <a:t> </a:t>
            </a:r>
            <a:r>
              <a:rPr sz="700" dirty="0">
                <a:solidFill>
                  <a:srgbClr val="B8B4B2"/>
                </a:solidFill>
                <a:latin typeface="DIN 2014 Bold"/>
                <a:cs typeface="DIN 2014 Bold"/>
              </a:rPr>
              <a:t>2.</a:t>
            </a:r>
            <a:r>
              <a:rPr sz="700" spc="5" dirty="0">
                <a:solidFill>
                  <a:srgbClr val="B8B4B2"/>
                </a:solidFill>
                <a:latin typeface="DIN 2014 Bold"/>
                <a:cs typeface="DIN 2014 Bold"/>
              </a:rPr>
              <a:t> </a:t>
            </a:r>
            <a:r>
              <a:rPr sz="700" dirty="0">
                <a:solidFill>
                  <a:srgbClr val="B8B4B2"/>
                </a:solidFill>
                <a:latin typeface="DIN 2014 Bold"/>
                <a:cs typeface="DIN 2014 Bold"/>
              </a:rPr>
              <a:t>American</a:t>
            </a:r>
            <a:r>
              <a:rPr sz="700" spc="5" dirty="0">
                <a:solidFill>
                  <a:srgbClr val="B8B4B2"/>
                </a:solidFill>
                <a:latin typeface="DIN 2014 Bold"/>
                <a:cs typeface="DIN 2014 Bold"/>
              </a:rPr>
              <a:t> </a:t>
            </a:r>
            <a:r>
              <a:rPr sz="700" dirty="0">
                <a:solidFill>
                  <a:srgbClr val="B8B4B2"/>
                </a:solidFill>
                <a:latin typeface="DIN 2014 Bold"/>
                <a:cs typeface="DIN 2014 Bold"/>
              </a:rPr>
              <a:t>Journal of</a:t>
            </a:r>
            <a:r>
              <a:rPr sz="700" spc="5" dirty="0">
                <a:solidFill>
                  <a:srgbClr val="B8B4B2"/>
                </a:solidFill>
                <a:latin typeface="DIN 2014 Bold"/>
                <a:cs typeface="DIN 2014 Bold"/>
              </a:rPr>
              <a:t> </a:t>
            </a:r>
            <a:r>
              <a:rPr sz="700" dirty="0">
                <a:solidFill>
                  <a:srgbClr val="B8B4B2"/>
                </a:solidFill>
                <a:latin typeface="DIN 2014 Bold"/>
                <a:cs typeface="DIN 2014 Bold"/>
              </a:rPr>
              <a:t>Managed</a:t>
            </a:r>
            <a:r>
              <a:rPr sz="700" spc="5" dirty="0">
                <a:solidFill>
                  <a:srgbClr val="B8B4B2"/>
                </a:solidFill>
                <a:latin typeface="DIN 2014 Bold"/>
                <a:cs typeface="DIN 2014 Bold"/>
              </a:rPr>
              <a:t> </a:t>
            </a:r>
            <a:r>
              <a:rPr sz="700" spc="-20" dirty="0">
                <a:solidFill>
                  <a:srgbClr val="B8B4B2"/>
                </a:solidFill>
                <a:latin typeface="DIN 2014 Bold"/>
                <a:cs typeface="DIN 2014 Bold"/>
              </a:rPr>
              <a:t>Care</a:t>
            </a:r>
            <a:endParaRPr sz="700" dirty="0">
              <a:latin typeface="DIN 2014 Bold"/>
              <a:cs typeface="DIN 2014 Bold"/>
            </a:endParaRPr>
          </a:p>
        </p:txBody>
      </p:sp>
      <p:sp>
        <p:nvSpPr>
          <p:cNvPr id="10" name="object 10"/>
          <p:cNvSpPr txBox="1"/>
          <p:nvPr/>
        </p:nvSpPr>
        <p:spPr>
          <a:xfrm>
            <a:off x="8187227" y="2406008"/>
            <a:ext cx="2037714" cy="2006600"/>
          </a:xfrm>
          <a:prstGeom prst="rect">
            <a:avLst/>
          </a:prstGeom>
        </p:spPr>
        <p:txBody>
          <a:bodyPr vert="horz" wrap="square" lIns="0" tIns="17145" rIns="0" bIns="0" rtlCol="0">
            <a:spAutoFit/>
          </a:bodyPr>
          <a:lstStyle/>
          <a:p>
            <a:pPr algn="ctr">
              <a:lnSpc>
                <a:spcPct val="100000"/>
              </a:lnSpc>
              <a:spcBef>
                <a:spcPts val="135"/>
              </a:spcBef>
            </a:pPr>
            <a:r>
              <a:rPr sz="8200" spc="-840" dirty="0">
                <a:solidFill>
                  <a:srgbClr val="90A19A"/>
                </a:solidFill>
                <a:latin typeface="DIN 2014 Light"/>
                <a:cs typeface="DIN 2014 Light"/>
              </a:rPr>
              <a:t>1</a:t>
            </a:r>
            <a:r>
              <a:rPr sz="8200" spc="-635" dirty="0">
                <a:solidFill>
                  <a:srgbClr val="90A19A"/>
                </a:solidFill>
                <a:latin typeface="DIN 2014 Light"/>
                <a:cs typeface="DIN 2014 Light"/>
              </a:rPr>
              <a:t>7</a:t>
            </a:r>
            <a:r>
              <a:rPr sz="8200" spc="-430" dirty="0">
                <a:solidFill>
                  <a:srgbClr val="90A19A"/>
                </a:solidFill>
                <a:latin typeface="DIN 2014 Light"/>
                <a:cs typeface="DIN 2014 Light"/>
              </a:rPr>
              <a:t>.</a:t>
            </a:r>
            <a:r>
              <a:rPr sz="8200" spc="-15" dirty="0">
                <a:solidFill>
                  <a:srgbClr val="90A19A"/>
                </a:solidFill>
                <a:latin typeface="DIN 2014 Light"/>
                <a:cs typeface="DIN 2014 Light"/>
              </a:rPr>
              <a:t>6</a:t>
            </a:r>
            <a:r>
              <a:rPr sz="7200" spc="-22" baseline="31828" dirty="0">
                <a:solidFill>
                  <a:srgbClr val="90A19A"/>
                </a:solidFill>
                <a:latin typeface="DIN 2014 Light"/>
                <a:cs typeface="DIN 2014 Light"/>
              </a:rPr>
              <a:t>%</a:t>
            </a:r>
            <a:endParaRPr sz="7200" baseline="31828" dirty="0">
              <a:latin typeface="DIN 2014 Light"/>
              <a:cs typeface="DIN 2014 Light"/>
            </a:endParaRPr>
          </a:p>
          <a:p>
            <a:pPr marL="67945" marR="41275" algn="ctr">
              <a:lnSpc>
                <a:spcPts val="1900"/>
              </a:lnSpc>
              <a:spcBef>
                <a:spcPts val="85"/>
              </a:spcBef>
            </a:pPr>
            <a:r>
              <a:rPr sz="1600" b="1" dirty="0">
                <a:solidFill>
                  <a:srgbClr val="90A19A"/>
                </a:solidFill>
                <a:latin typeface="DIN 2014 Bold"/>
                <a:cs typeface="DIN 2014 Bold"/>
              </a:rPr>
              <a:t>Percentage</a:t>
            </a:r>
            <a:r>
              <a:rPr sz="1600" b="1" spc="-30" dirty="0">
                <a:solidFill>
                  <a:srgbClr val="90A19A"/>
                </a:solidFill>
                <a:latin typeface="DIN 2014 Bold"/>
                <a:cs typeface="DIN 2014 Bold"/>
              </a:rPr>
              <a:t> </a:t>
            </a:r>
            <a:r>
              <a:rPr sz="1600" b="1" dirty="0">
                <a:solidFill>
                  <a:srgbClr val="90A19A"/>
                </a:solidFill>
                <a:latin typeface="DIN 2014 Bold"/>
                <a:cs typeface="DIN 2014 Bold"/>
              </a:rPr>
              <a:t>of</a:t>
            </a:r>
            <a:r>
              <a:rPr sz="1600" b="1" spc="-30" dirty="0">
                <a:solidFill>
                  <a:srgbClr val="90A19A"/>
                </a:solidFill>
                <a:latin typeface="DIN 2014 Bold"/>
                <a:cs typeface="DIN 2014 Bold"/>
              </a:rPr>
              <a:t> </a:t>
            </a:r>
            <a:r>
              <a:rPr sz="1600" b="1" dirty="0">
                <a:solidFill>
                  <a:srgbClr val="90A19A"/>
                </a:solidFill>
                <a:latin typeface="DIN 2014 Bold"/>
                <a:cs typeface="DIN 2014 Bold"/>
              </a:rPr>
              <a:t>the</a:t>
            </a:r>
            <a:r>
              <a:rPr sz="1600" b="1" spc="-30" dirty="0">
                <a:solidFill>
                  <a:srgbClr val="90A19A"/>
                </a:solidFill>
                <a:latin typeface="DIN 2014 Bold"/>
                <a:cs typeface="DIN 2014 Bold"/>
              </a:rPr>
              <a:t> </a:t>
            </a:r>
            <a:r>
              <a:rPr sz="1600" b="1" spc="-25" dirty="0">
                <a:solidFill>
                  <a:srgbClr val="90A19A"/>
                </a:solidFill>
                <a:latin typeface="DIN 2014 Bold"/>
                <a:cs typeface="DIN 2014 Bold"/>
              </a:rPr>
              <a:t>GDP </a:t>
            </a:r>
            <a:r>
              <a:rPr sz="1600" b="1" dirty="0">
                <a:solidFill>
                  <a:srgbClr val="90A19A"/>
                </a:solidFill>
                <a:latin typeface="DIN 2014 Bold"/>
                <a:cs typeface="DIN 2014 Bold"/>
              </a:rPr>
              <a:t>related</a:t>
            </a:r>
            <a:r>
              <a:rPr sz="1600" b="1" spc="-10" dirty="0">
                <a:solidFill>
                  <a:srgbClr val="90A19A"/>
                </a:solidFill>
                <a:latin typeface="DIN 2014 Bold"/>
                <a:cs typeface="DIN 2014 Bold"/>
              </a:rPr>
              <a:t> </a:t>
            </a:r>
            <a:r>
              <a:rPr sz="1600" b="1" dirty="0">
                <a:solidFill>
                  <a:srgbClr val="90A19A"/>
                </a:solidFill>
                <a:latin typeface="DIN 2014 Bold"/>
                <a:cs typeface="DIN 2014 Bold"/>
              </a:rPr>
              <a:t>to</a:t>
            </a:r>
            <a:r>
              <a:rPr sz="1600" b="1" spc="-5" dirty="0">
                <a:solidFill>
                  <a:srgbClr val="90A19A"/>
                </a:solidFill>
                <a:latin typeface="DIN 2014 Bold"/>
                <a:cs typeface="DIN 2014 Bold"/>
              </a:rPr>
              <a:t> </a:t>
            </a:r>
            <a:r>
              <a:rPr sz="1600" b="1" spc="-10" dirty="0">
                <a:solidFill>
                  <a:srgbClr val="90A19A"/>
                </a:solidFill>
                <a:latin typeface="DIN 2014 Bold"/>
                <a:cs typeface="DIN 2014 Bold"/>
              </a:rPr>
              <a:t>healthcare </a:t>
            </a:r>
            <a:r>
              <a:rPr sz="1600" b="1" dirty="0">
                <a:solidFill>
                  <a:srgbClr val="90A19A"/>
                </a:solidFill>
                <a:latin typeface="DIN 2014 Bold"/>
                <a:cs typeface="DIN 2014 Bold"/>
              </a:rPr>
              <a:t>spending in </a:t>
            </a:r>
            <a:r>
              <a:rPr sz="1600" b="1" spc="-20" dirty="0">
                <a:solidFill>
                  <a:srgbClr val="90A19A"/>
                </a:solidFill>
                <a:latin typeface="DIN 2014 Bold"/>
                <a:cs typeface="DIN 2014 Bold"/>
              </a:rPr>
              <a:t>2023</a:t>
            </a:r>
            <a:r>
              <a:rPr lang="en-US" sz="1600" b="1" spc="-20" baseline="30000" dirty="0">
                <a:solidFill>
                  <a:srgbClr val="90A19A"/>
                </a:solidFill>
                <a:latin typeface="DIN 2014 Bold"/>
                <a:cs typeface="DIN 2014 Bold"/>
              </a:rPr>
              <a:t>2</a:t>
            </a:r>
            <a:endParaRPr sz="1600" baseline="30000" dirty="0">
              <a:latin typeface="DIN 2014 Bold"/>
              <a:cs typeface="DIN 2014 Bold"/>
            </a:endParaRPr>
          </a:p>
        </p:txBody>
      </p:sp>
      <p:sp>
        <p:nvSpPr>
          <p:cNvPr id="11" name="object 11"/>
          <p:cNvSpPr/>
          <p:nvPr/>
        </p:nvSpPr>
        <p:spPr>
          <a:xfrm>
            <a:off x="9225212" y="1903375"/>
            <a:ext cx="1428750" cy="980440"/>
          </a:xfrm>
          <a:custGeom>
            <a:avLst/>
            <a:gdLst/>
            <a:ahLst/>
            <a:cxnLst/>
            <a:rect l="l" t="t" r="r" b="b"/>
            <a:pathLst>
              <a:path w="1428750" h="980439">
                <a:moveTo>
                  <a:pt x="0" y="0"/>
                </a:moveTo>
                <a:lnTo>
                  <a:pt x="51202" y="840"/>
                </a:lnTo>
                <a:lnTo>
                  <a:pt x="101983" y="3344"/>
                </a:lnTo>
                <a:lnTo>
                  <a:pt x="152317" y="7485"/>
                </a:lnTo>
                <a:lnTo>
                  <a:pt x="202178" y="13238"/>
                </a:lnTo>
                <a:lnTo>
                  <a:pt x="251539" y="20575"/>
                </a:lnTo>
                <a:lnTo>
                  <a:pt x="300374" y="29471"/>
                </a:lnTo>
                <a:lnTo>
                  <a:pt x="348656" y="39898"/>
                </a:lnTo>
                <a:lnTo>
                  <a:pt x="396361" y="51832"/>
                </a:lnTo>
                <a:lnTo>
                  <a:pt x="443460" y="65246"/>
                </a:lnTo>
                <a:lnTo>
                  <a:pt x="489929" y="80113"/>
                </a:lnTo>
                <a:lnTo>
                  <a:pt x="535740" y="96407"/>
                </a:lnTo>
                <a:lnTo>
                  <a:pt x="580868" y="114102"/>
                </a:lnTo>
                <a:lnTo>
                  <a:pt x="625286" y="133172"/>
                </a:lnTo>
                <a:lnTo>
                  <a:pt x="668968" y="153591"/>
                </a:lnTo>
                <a:lnTo>
                  <a:pt x="711888" y="175331"/>
                </a:lnTo>
                <a:lnTo>
                  <a:pt x="754019" y="198367"/>
                </a:lnTo>
                <a:lnTo>
                  <a:pt x="795335" y="222674"/>
                </a:lnTo>
                <a:lnTo>
                  <a:pt x="835810" y="248223"/>
                </a:lnTo>
                <a:lnTo>
                  <a:pt x="875418" y="274989"/>
                </a:lnTo>
                <a:lnTo>
                  <a:pt x="914133" y="302947"/>
                </a:lnTo>
                <a:lnTo>
                  <a:pt x="951927" y="332069"/>
                </a:lnTo>
                <a:lnTo>
                  <a:pt x="988776" y="362329"/>
                </a:lnTo>
                <a:lnTo>
                  <a:pt x="1024652" y="393702"/>
                </a:lnTo>
                <a:lnTo>
                  <a:pt x="1059529" y="426160"/>
                </a:lnTo>
                <a:lnTo>
                  <a:pt x="1093382" y="459678"/>
                </a:lnTo>
                <a:lnTo>
                  <a:pt x="1126183" y="494229"/>
                </a:lnTo>
                <a:lnTo>
                  <a:pt x="1157907" y="529787"/>
                </a:lnTo>
                <a:lnTo>
                  <a:pt x="1188528" y="566326"/>
                </a:lnTo>
                <a:lnTo>
                  <a:pt x="1218018" y="603819"/>
                </a:lnTo>
                <a:lnTo>
                  <a:pt x="1246353" y="642241"/>
                </a:lnTo>
                <a:lnTo>
                  <a:pt x="1273505" y="681565"/>
                </a:lnTo>
                <a:lnTo>
                  <a:pt x="1299448" y="721764"/>
                </a:lnTo>
                <a:lnTo>
                  <a:pt x="1324156" y="762813"/>
                </a:lnTo>
                <a:lnTo>
                  <a:pt x="1347603" y="804685"/>
                </a:lnTo>
                <a:lnTo>
                  <a:pt x="1369763" y="847354"/>
                </a:lnTo>
                <a:lnTo>
                  <a:pt x="1390609" y="890794"/>
                </a:lnTo>
                <a:lnTo>
                  <a:pt x="1410115" y="934978"/>
                </a:lnTo>
                <a:lnTo>
                  <a:pt x="1428254" y="979881"/>
                </a:lnTo>
              </a:path>
            </a:pathLst>
          </a:custGeom>
          <a:ln w="124815">
            <a:solidFill>
              <a:srgbClr val="90A19A"/>
            </a:solidFill>
          </a:ln>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20" dirty="0"/>
              <a:t>Research-</a:t>
            </a:r>
            <a:r>
              <a:rPr dirty="0"/>
              <a:t>Informed</a:t>
            </a:r>
            <a:r>
              <a:rPr spc="50" dirty="0"/>
              <a:t> </a:t>
            </a:r>
            <a:r>
              <a:rPr spc="-10" dirty="0"/>
              <a:t>Design</a:t>
            </a:r>
          </a:p>
        </p:txBody>
      </p:sp>
      <p:pic>
        <p:nvPicPr>
          <p:cNvPr id="4" name="object 4"/>
          <p:cNvPicPr/>
          <p:nvPr/>
        </p:nvPicPr>
        <p:blipFill>
          <a:blip r:embed="rId2" cstate="print"/>
          <a:stretch>
            <a:fillRect/>
          </a:stretch>
        </p:blipFill>
        <p:spPr>
          <a:xfrm>
            <a:off x="0" y="2858516"/>
            <a:ext cx="5614416" cy="3999484"/>
          </a:xfrm>
          <a:prstGeom prst="rect">
            <a:avLst/>
          </a:prstGeom>
        </p:spPr>
      </p:pic>
      <p:pic>
        <p:nvPicPr>
          <p:cNvPr id="5" name="object 5"/>
          <p:cNvPicPr/>
          <p:nvPr/>
        </p:nvPicPr>
        <p:blipFill>
          <a:blip r:embed="rId3" cstate="print"/>
          <a:stretch>
            <a:fillRect/>
          </a:stretch>
        </p:blipFill>
        <p:spPr>
          <a:xfrm>
            <a:off x="5710428" y="4727447"/>
            <a:ext cx="2738259" cy="2130552"/>
          </a:xfrm>
          <a:prstGeom prst="rect">
            <a:avLst/>
          </a:prstGeom>
        </p:spPr>
      </p:pic>
      <p:pic>
        <p:nvPicPr>
          <p:cNvPr id="6" name="object 6"/>
          <p:cNvPicPr/>
          <p:nvPr/>
        </p:nvPicPr>
        <p:blipFill>
          <a:blip r:embed="rId4" cstate="print"/>
          <a:stretch>
            <a:fillRect/>
          </a:stretch>
        </p:blipFill>
        <p:spPr>
          <a:xfrm>
            <a:off x="8545068" y="2857500"/>
            <a:ext cx="3643883" cy="1791716"/>
          </a:xfrm>
          <a:prstGeom prst="rect">
            <a:avLst/>
          </a:prstGeom>
        </p:spPr>
      </p:pic>
      <p:pic>
        <p:nvPicPr>
          <p:cNvPr id="7" name="object 7"/>
          <p:cNvPicPr/>
          <p:nvPr/>
        </p:nvPicPr>
        <p:blipFill>
          <a:blip r:embed="rId5" cstate="print"/>
          <a:stretch>
            <a:fillRect/>
          </a:stretch>
        </p:blipFill>
        <p:spPr>
          <a:xfrm>
            <a:off x="8545068" y="4724908"/>
            <a:ext cx="3643883" cy="2133092"/>
          </a:xfrm>
          <a:prstGeom prst="rect">
            <a:avLst/>
          </a:prstGeom>
        </p:spPr>
      </p:pic>
      <p:pic>
        <p:nvPicPr>
          <p:cNvPr id="8" name="object 8"/>
          <p:cNvPicPr/>
          <p:nvPr/>
        </p:nvPicPr>
        <p:blipFill>
          <a:blip r:embed="rId6" cstate="print"/>
          <a:stretch>
            <a:fillRect/>
          </a:stretch>
        </p:blipFill>
        <p:spPr>
          <a:xfrm>
            <a:off x="5710428" y="2857500"/>
            <a:ext cx="2738259" cy="1778508"/>
          </a:xfrm>
          <a:prstGeom prst="rect">
            <a:avLst/>
          </a:prstGeom>
        </p:spPr>
      </p:pic>
      <p:sp>
        <p:nvSpPr>
          <p:cNvPr id="9" name="object 9"/>
          <p:cNvSpPr txBox="1"/>
          <p:nvPr/>
        </p:nvSpPr>
        <p:spPr>
          <a:xfrm>
            <a:off x="750823" y="1458065"/>
            <a:ext cx="8106409" cy="1054735"/>
          </a:xfrm>
          <a:prstGeom prst="rect">
            <a:avLst/>
          </a:prstGeom>
        </p:spPr>
        <p:txBody>
          <a:bodyPr vert="horz" wrap="square" lIns="0" tIns="12700" rIns="0" bIns="0" rtlCol="0">
            <a:spAutoFit/>
          </a:bodyPr>
          <a:lstStyle/>
          <a:p>
            <a:pPr marL="12700" marR="5080">
              <a:lnSpc>
                <a:spcPct val="107200"/>
              </a:lnSpc>
              <a:spcBef>
                <a:spcPts val="100"/>
              </a:spcBef>
            </a:pPr>
            <a:r>
              <a:rPr sz="2100" dirty="0">
                <a:solidFill>
                  <a:srgbClr val="716A66"/>
                </a:solidFill>
                <a:latin typeface="DIN 2014 Light"/>
                <a:cs typeface="DIN 2014 Light"/>
              </a:rPr>
              <a:t>JSI</a:t>
            </a:r>
            <a:r>
              <a:rPr sz="2100" spc="-40" dirty="0">
                <a:solidFill>
                  <a:srgbClr val="716A66"/>
                </a:solidFill>
                <a:latin typeface="DIN 2014 Light"/>
                <a:cs typeface="DIN 2014 Light"/>
              </a:rPr>
              <a:t> </a:t>
            </a:r>
            <a:r>
              <a:rPr sz="2100" dirty="0">
                <a:solidFill>
                  <a:srgbClr val="716A66"/>
                </a:solidFill>
                <a:latin typeface="DIN 2014 Light"/>
                <a:cs typeface="DIN 2014 Light"/>
              </a:rPr>
              <a:t>integrates</a:t>
            </a:r>
            <a:r>
              <a:rPr sz="2100" spc="-40" dirty="0">
                <a:solidFill>
                  <a:srgbClr val="716A66"/>
                </a:solidFill>
                <a:latin typeface="DIN 2014 Light"/>
                <a:cs typeface="DIN 2014 Light"/>
              </a:rPr>
              <a:t> </a:t>
            </a:r>
            <a:r>
              <a:rPr sz="2100" dirty="0">
                <a:solidFill>
                  <a:srgbClr val="716A66"/>
                </a:solidFill>
                <a:latin typeface="DIN 2014 Light"/>
                <a:cs typeface="DIN 2014 Light"/>
              </a:rPr>
              <a:t>research,</a:t>
            </a:r>
            <a:r>
              <a:rPr sz="2100" spc="-35" dirty="0">
                <a:solidFill>
                  <a:srgbClr val="716A66"/>
                </a:solidFill>
                <a:latin typeface="DIN 2014 Light"/>
                <a:cs typeface="DIN 2014 Light"/>
              </a:rPr>
              <a:t> </a:t>
            </a:r>
            <a:r>
              <a:rPr sz="2100" dirty="0">
                <a:solidFill>
                  <a:srgbClr val="716A66"/>
                </a:solidFill>
                <a:latin typeface="DIN 2014 Light"/>
                <a:cs typeface="DIN 2014 Light"/>
              </a:rPr>
              <a:t>testing,</a:t>
            </a:r>
            <a:r>
              <a:rPr sz="2100" spc="-40" dirty="0">
                <a:solidFill>
                  <a:srgbClr val="716A66"/>
                </a:solidFill>
                <a:latin typeface="DIN 2014 Light"/>
                <a:cs typeface="DIN 2014 Light"/>
              </a:rPr>
              <a:t> </a:t>
            </a:r>
            <a:r>
              <a:rPr sz="2100" dirty="0">
                <a:solidFill>
                  <a:srgbClr val="716A66"/>
                </a:solidFill>
                <a:latin typeface="DIN 2014 Light"/>
                <a:cs typeface="DIN 2014 Light"/>
              </a:rPr>
              <a:t>and</a:t>
            </a:r>
            <a:r>
              <a:rPr sz="2100" spc="-35" dirty="0">
                <a:solidFill>
                  <a:srgbClr val="716A66"/>
                </a:solidFill>
                <a:latin typeface="DIN 2014 Light"/>
                <a:cs typeface="DIN 2014 Light"/>
              </a:rPr>
              <a:t> </a:t>
            </a:r>
            <a:r>
              <a:rPr sz="2100" dirty="0">
                <a:solidFill>
                  <a:srgbClr val="716A66"/>
                </a:solidFill>
                <a:latin typeface="DIN 2014 Light"/>
                <a:cs typeface="DIN 2014 Light"/>
              </a:rPr>
              <a:t>collaborative</a:t>
            </a:r>
            <a:r>
              <a:rPr sz="2100" spc="-40" dirty="0">
                <a:solidFill>
                  <a:srgbClr val="716A66"/>
                </a:solidFill>
                <a:latin typeface="DIN 2014 Light"/>
                <a:cs typeface="DIN 2014 Light"/>
              </a:rPr>
              <a:t> </a:t>
            </a:r>
            <a:r>
              <a:rPr sz="2100" dirty="0">
                <a:solidFill>
                  <a:srgbClr val="716A66"/>
                </a:solidFill>
                <a:latin typeface="DIN 2014 Light"/>
                <a:cs typeface="DIN 2014 Light"/>
              </a:rPr>
              <a:t>insights</a:t>
            </a:r>
            <a:r>
              <a:rPr sz="2100" spc="-35" dirty="0">
                <a:solidFill>
                  <a:srgbClr val="716A66"/>
                </a:solidFill>
                <a:latin typeface="DIN 2014 Light"/>
                <a:cs typeface="DIN 2014 Light"/>
              </a:rPr>
              <a:t> </a:t>
            </a:r>
            <a:r>
              <a:rPr sz="2100" dirty="0">
                <a:solidFill>
                  <a:srgbClr val="716A66"/>
                </a:solidFill>
                <a:latin typeface="DIN 2014 Light"/>
                <a:cs typeface="DIN 2014 Light"/>
              </a:rPr>
              <a:t>from</a:t>
            </a:r>
            <a:r>
              <a:rPr sz="2100" spc="-40" dirty="0">
                <a:solidFill>
                  <a:srgbClr val="716A66"/>
                </a:solidFill>
                <a:latin typeface="DIN 2014 Light"/>
                <a:cs typeface="DIN 2014 Light"/>
              </a:rPr>
              <a:t> </a:t>
            </a:r>
            <a:r>
              <a:rPr sz="2100" spc="-10" dirty="0">
                <a:solidFill>
                  <a:srgbClr val="716A66"/>
                </a:solidFill>
                <a:latin typeface="DIN 2014 Light"/>
                <a:cs typeface="DIN 2014 Light"/>
              </a:rPr>
              <a:t>patients, </a:t>
            </a:r>
            <a:r>
              <a:rPr sz="2100" dirty="0">
                <a:solidFill>
                  <a:srgbClr val="716A66"/>
                </a:solidFill>
                <a:latin typeface="DIN 2014 Light"/>
                <a:cs typeface="DIN 2014 Light"/>
              </a:rPr>
              <a:t>caregivers,</a:t>
            </a:r>
            <a:r>
              <a:rPr sz="2100" spc="-45" dirty="0">
                <a:solidFill>
                  <a:srgbClr val="716A66"/>
                </a:solidFill>
                <a:latin typeface="DIN 2014 Light"/>
                <a:cs typeface="DIN 2014 Light"/>
              </a:rPr>
              <a:t> </a:t>
            </a:r>
            <a:r>
              <a:rPr sz="2100" dirty="0">
                <a:solidFill>
                  <a:srgbClr val="716A66"/>
                </a:solidFill>
                <a:latin typeface="DIN 2014 Light"/>
                <a:cs typeface="DIN 2014 Light"/>
              </a:rPr>
              <a:t>and</a:t>
            </a:r>
            <a:r>
              <a:rPr sz="2100" spc="-45" dirty="0">
                <a:solidFill>
                  <a:srgbClr val="716A66"/>
                </a:solidFill>
                <a:latin typeface="DIN 2014 Light"/>
                <a:cs typeface="DIN 2014 Light"/>
              </a:rPr>
              <a:t> </a:t>
            </a:r>
            <a:r>
              <a:rPr sz="2100" dirty="0">
                <a:solidFill>
                  <a:srgbClr val="716A66"/>
                </a:solidFill>
                <a:latin typeface="DIN 2014 Light"/>
                <a:cs typeface="DIN 2014 Light"/>
              </a:rPr>
              <a:t>specifiers</a:t>
            </a:r>
            <a:r>
              <a:rPr sz="2100" spc="-45" dirty="0">
                <a:solidFill>
                  <a:srgbClr val="716A66"/>
                </a:solidFill>
                <a:latin typeface="DIN 2014 Light"/>
                <a:cs typeface="DIN 2014 Light"/>
              </a:rPr>
              <a:t> </a:t>
            </a:r>
            <a:r>
              <a:rPr sz="2100" dirty="0">
                <a:solidFill>
                  <a:srgbClr val="716A66"/>
                </a:solidFill>
                <a:latin typeface="DIN 2014 Light"/>
                <a:cs typeface="DIN 2014 Light"/>
              </a:rPr>
              <a:t>to</a:t>
            </a:r>
            <a:r>
              <a:rPr sz="2100" spc="-45" dirty="0">
                <a:solidFill>
                  <a:srgbClr val="716A66"/>
                </a:solidFill>
                <a:latin typeface="DIN 2014 Light"/>
                <a:cs typeface="DIN 2014 Light"/>
              </a:rPr>
              <a:t> </a:t>
            </a:r>
            <a:r>
              <a:rPr sz="2100" dirty="0">
                <a:solidFill>
                  <a:srgbClr val="716A66"/>
                </a:solidFill>
                <a:latin typeface="DIN 2014 Light"/>
                <a:cs typeface="DIN 2014 Light"/>
              </a:rPr>
              <a:t>develop</a:t>
            </a:r>
            <a:r>
              <a:rPr sz="2100" spc="-45" dirty="0">
                <a:solidFill>
                  <a:srgbClr val="716A66"/>
                </a:solidFill>
                <a:latin typeface="DIN 2014 Light"/>
                <a:cs typeface="DIN 2014 Light"/>
              </a:rPr>
              <a:t> </a:t>
            </a:r>
            <a:r>
              <a:rPr sz="2100" dirty="0">
                <a:solidFill>
                  <a:srgbClr val="716A66"/>
                </a:solidFill>
                <a:latin typeface="DIN 2014 Light"/>
                <a:cs typeface="DIN 2014 Light"/>
              </a:rPr>
              <a:t>innovative,</a:t>
            </a:r>
            <a:r>
              <a:rPr sz="2100" spc="-40" dirty="0">
                <a:solidFill>
                  <a:srgbClr val="716A66"/>
                </a:solidFill>
                <a:latin typeface="DIN 2014 Light"/>
                <a:cs typeface="DIN 2014 Light"/>
              </a:rPr>
              <a:t> </a:t>
            </a:r>
            <a:r>
              <a:rPr sz="2100" dirty="0">
                <a:solidFill>
                  <a:srgbClr val="716A66"/>
                </a:solidFill>
                <a:latin typeface="DIN 2014 Light"/>
                <a:cs typeface="DIN 2014 Light"/>
              </a:rPr>
              <a:t>purposeful</a:t>
            </a:r>
            <a:r>
              <a:rPr sz="2100" spc="-45" dirty="0">
                <a:solidFill>
                  <a:srgbClr val="716A66"/>
                </a:solidFill>
                <a:latin typeface="DIN 2014 Light"/>
                <a:cs typeface="DIN 2014 Light"/>
              </a:rPr>
              <a:t> </a:t>
            </a:r>
            <a:r>
              <a:rPr sz="2100" dirty="0">
                <a:solidFill>
                  <a:srgbClr val="716A66"/>
                </a:solidFill>
                <a:latin typeface="DIN 2014 Light"/>
                <a:cs typeface="DIN 2014 Light"/>
              </a:rPr>
              <a:t>solutions</a:t>
            </a:r>
            <a:r>
              <a:rPr sz="2100" spc="-45" dirty="0">
                <a:solidFill>
                  <a:srgbClr val="716A66"/>
                </a:solidFill>
                <a:latin typeface="DIN 2014 Light"/>
                <a:cs typeface="DIN 2014 Light"/>
              </a:rPr>
              <a:t> </a:t>
            </a:r>
            <a:r>
              <a:rPr sz="2100" spc="-20" dirty="0">
                <a:solidFill>
                  <a:srgbClr val="716A66"/>
                </a:solidFill>
                <a:latin typeface="DIN 2014 Light"/>
                <a:cs typeface="DIN 2014 Light"/>
              </a:rPr>
              <a:t>that </a:t>
            </a:r>
            <a:r>
              <a:rPr sz="2100" dirty="0">
                <a:solidFill>
                  <a:srgbClr val="716A66"/>
                </a:solidFill>
                <a:latin typeface="DIN 2014 Light"/>
                <a:cs typeface="DIN 2014 Light"/>
              </a:rPr>
              <a:t>address</a:t>
            </a:r>
            <a:r>
              <a:rPr sz="2100" spc="-35" dirty="0">
                <a:solidFill>
                  <a:srgbClr val="716A66"/>
                </a:solidFill>
                <a:latin typeface="DIN 2014 Light"/>
                <a:cs typeface="DIN 2014 Light"/>
              </a:rPr>
              <a:t> </a:t>
            </a:r>
            <a:r>
              <a:rPr sz="2100" dirty="0">
                <a:solidFill>
                  <a:srgbClr val="716A66"/>
                </a:solidFill>
                <a:latin typeface="DIN 2014 Light"/>
                <a:cs typeface="DIN 2014 Light"/>
              </a:rPr>
              <a:t>unique</a:t>
            </a:r>
            <a:r>
              <a:rPr sz="2100" spc="-35" dirty="0">
                <a:solidFill>
                  <a:srgbClr val="716A66"/>
                </a:solidFill>
                <a:latin typeface="DIN 2014 Light"/>
                <a:cs typeface="DIN 2014 Light"/>
              </a:rPr>
              <a:t> </a:t>
            </a:r>
            <a:r>
              <a:rPr sz="2100" dirty="0">
                <a:solidFill>
                  <a:srgbClr val="716A66"/>
                </a:solidFill>
                <a:latin typeface="DIN 2014 Light"/>
                <a:cs typeface="DIN 2014 Light"/>
              </a:rPr>
              <a:t>challenges</a:t>
            </a:r>
            <a:r>
              <a:rPr sz="2100" spc="-35" dirty="0">
                <a:solidFill>
                  <a:srgbClr val="716A66"/>
                </a:solidFill>
                <a:latin typeface="DIN 2014 Light"/>
                <a:cs typeface="DIN 2014 Light"/>
              </a:rPr>
              <a:t> </a:t>
            </a:r>
            <a:r>
              <a:rPr sz="2100" dirty="0">
                <a:solidFill>
                  <a:srgbClr val="716A66"/>
                </a:solidFill>
                <a:latin typeface="DIN 2014 Light"/>
                <a:cs typeface="DIN 2014 Light"/>
              </a:rPr>
              <a:t>and</a:t>
            </a:r>
            <a:r>
              <a:rPr sz="2100" spc="-30" dirty="0">
                <a:solidFill>
                  <a:srgbClr val="716A66"/>
                </a:solidFill>
                <a:latin typeface="DIN 2014 Light"/>
                <a:cs typeface="DIN 2014 Light"/>
              </a:rPr>
              <a:t> </a:t>
            </a:r>
            <a:r>
              <a:rPr sz="2100" dirty="0">
                <a:solidFill>
                  <a:srgbClr val="716A66"/>
                </a:solidFill>
                <a:latin typeface="DIN 2014 Light"/>
                <a:cs typeface="DIN 2014 Light"/>
              </a:rPr>
              <a:t>drive</a:t>
            </a:r>
            <a:r>
              <a:rPr sz="2100" spc="-35" dirty="0">
                <a:solidFill>
                  <a:srgbClr val="716A66"/>
                </a:solidFill>
                <a:latin typeface="DIN 2014 Light"/>
                <a:cs typeface="DIN 2014 Light"/>
              </a:rPr>
              <a:t> </a:t>
            </a:r>
            <a:r>
              <a:rPr sz="2100" dirty="0">
                <a:solidFill>
                  <a:srgbClr val="716A66"/>
                </a:solidFill>
                <a:latin typeface="DIN 2014 Light"/>
                <a:cs typeface="DIN 2014 Light"/>
              </a:rPr>
              <a:t>optimal</a:t>
            </a:r>
            <a:r>
              <a:rPr sz="2100" spc="-35" dirty="0">
                <a:solidFill>
                  <a:srgbClr val="716A66"/>
                </a:solidFill>
                <a:latin typeface="DIN 2014 Light"/>
                <a:cs typeface="DIN 2014 Light"/>
              </a:rPr>
              <a:t> </a:t>
            </a:r>
            <a:r>
              <a:rPr sz="2100" spc="-10" dirty="0">
                <a:solidFill>
                  <a:srgbClr val="716A66"/>
                </a:solidFill>
                <a:latin typeface="DIN 2014 Light"/>
                <a:cs typeface="DIN 2014 Light"/>
              </a:rPr>
              <a:t>outcomes.</a:t>
            </a:r>
            <a:endParaRPr sz="2100">
              <a:latin typeface="DIN 2014 Light"/>
              <a:cs typeface="DIN 2014 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Research-</a:t>
            </a:r>
            <a:r>
              <a:rPr dirty="0"/>
              <a:t>Informed</a:t>
            </a:r>
            <a:r>
              <a:rPr spc="50" dirty="0"/>
              <a:t> </a:t>
            </a:r>
            <a:r>
              <a:rPr spc="-10" dirty="0"/>
              <a:t>Design</a:t>
            </a:r>
          </a:p>
        </p:txBody>
      </p:sp>
      <p:pic>
        <p:nvPicPr>
          <p:cNvPr id="4" name="object 4"/>
          <p:cNvPicPr/>
          <p:nvPr/>
        </p:nvPicPr>
        <p:blipFill>
          <a:blip r:embed="rId2" cstate="print"/>
          <a:stretch>
            <a:fillRect/>
          </a:stretch>
        </p:blipFill>
        <p:spPr>
          <a:xfrm>
            <a:off x="6021323" y="0"/>
            <a:ext cx="6163055" cy="6858000"/>
          </a:xfrm>
          <a:prstGeom prst="rect">
            <a:avLst/>
          </a:prstGeom>
        </p:spPr>
      </p:pic>
      <p:sp>
        <p:nvSpPr>
          <p:cNvPr id="5" name="object 5"/>
          <p:cNvSpPr txBox="1"/>
          <p:nvPr/>
        </p:nvSpPr>
        <p:spPr>
          <a:xfrm>
            <a:off x="750823" y="1559519"/>
            <a:ext cx="4760595" cy="4836795"/>
          </a:xfrm>
          <a:prstGeom prst="rect">
            <a:avLst/>
          </a:prstGeom>
        </p:spPr>
        <p:txBody>
          <a:bodyPr vert="horz" wrap="square" lIns="0" tIns="12700" rIns="0" bIns="0" rtlCol="0">
            <a:spAutoFit/>
          </a:bodyPr>
          <a:lstStyle/>
          <a:p>
            <a:pPr marL="12700">
              <a:lnSpc>
                <a:spcPct val="100000"/>
              </a:lnSpc>
              <a:spcBef>
                <a:spcPts val="100"/>
              </a:spcBef>
            </a:pPr>
            <a:r>
              <a:rPr sz="2300" b="1" dirty="0">
                <a:solidFill>
                  <a:srgbClr val="716A66"/>
                </a:solidFill>
                <a:latin typeface="DIN 2014 Bold"/>
                <a:cs typeface="DIN 2014 Bold"/>
              </a:rPr>
              <a:t>Where</a:t>
            </a:r>
            <a:r>
              <a:rPr sz="2300" b="1" spc="-50" dirty="0">
                <a:solidFill>
                  <a:srgbClr val="716A66"/>
                </a:solidFill>
                <a:latin typeface="DIN 2014 Bold"/>
                <a:cs typeface="DIN 2014 Bold"/>
              </a:rPr>
              <a:t> </a:t>
            </a:r>
            <a:r>
              <a:rPr sz="2300" b="1" dirty="0">
                <a:solidFill>
                  <a:srgbClr val="716A66"/>
                </a:solidFill>
                <a:latin typeface="DIN 2014 Bold"/>
                <a:cs typeface="DIN 2014 Bold"/>
              </a:rPr>
              <a:t>We</a:t>
            </a:r>
            <a:r>
              <a:rPr sz="2300" b="1" spc="-45" dirty="0">
                <a:solidFill>
                  <a:srgbClr val="716A66"/>
                </a:solidFill>
                <a:latin typeface="DIN 2014 Bold"/>
                <a:cs typeface="DIN 2014 Bold"/>
              </a:rPr>
              <a:t> </a:t>
            </a:r>
            <a:r>
              <a:rPr sz="2300" b="1" spc="-10" dirty="0">
                <a:solidFill>
                  <a:srgbClr val="716A66"/>
                </a:solidFill>
                <a:latin typeface="DIN 2014 Bold"/>
                <a:cs typeface="DIN 2014 Bold"/>
              </a:rPr>
              <a:t>Started...</a:t>
            </a:r>
            <a:endParaRPr sz="2300">
              <a:latin typeface="DIN 2014 Bold"/>
              <a:cs typeface="DIN 2014 Bold"/>
            </a:endParaRPr>
          </a:p>
          <a:p>
            <a:pPr>
              <a:lnSpc>
                <a:spcPct val="100000"/>
              </a:lnSpc>
              <a:spcBef>
                <a:spcPts val="1445"/>
              </a:spcBef>
            </a:pPr>
            <a:endParaRPr sz="2300">
              <a:latin typeface="DIN 2014 Bold"/>
              <a:cs typeface="DIN 2014 Bold"/>
            </a:endParaRPr>
          </a:p>
          <a:p>
            <a:pPr marL="228600" marR="5080" indent="-216535">
              <a:lnSpc>
                <a:spcPts val="2200"/>
              </a:lnSpc>
              <a:buChar char="•"/>
              <a:tabLst>
                <a:tab pos="228600" algn="l"/>
              </a:tabLst>
            </a:pPr>
            <a:r>
              <a:rPr sz="1900" dirty="0">
                <a:solidFill>
                  <a:srgbClr val="716A66"/>
                </a:solidFill>
                <a:latin typeface="DIN 2014 Light"/>
                <a:cs typeface="DIN 2014 Light"/>
              </a:rPr>
              <a:t>Collaborated</a:t>
            </a:r>
            <a:r>
              <a:rPr sz="1900" spc="-35" dirty="0">
                <a:solidFill>
                  <a:srgbClr val="716A66"/>
                </a:solidFill>
                <a:latin typeface="DIN 2014 Light"/>
                <a:cs typeface="DIN 2014 Light"/>
              </a:rPr>
              <a:t> </a:t>
            </a:r>
            <a:r>
              <a:rPr sz="1900" dirty="0">
                <a:solidFill>
                  <a:srgbClr val="716A66"/>
                </a:solidFill>
                <a:latin typeface="DIN 2014 Light"/>
                <a:cs typeface="DIN 2014 Light"/>
              </a:rPr>
              <a:t>with</a:t>
            </a:r>
            <a:r>
              <a:rPr sz="1900" spc="-35" dirty="0">
                <a:solidFill>
                  <a:srgbClr val="716A66"/>
                </a:solidFill>
                <a:latin typeface="DIN 2014 Light"/>
                <a:cs typeface="DIN 2014 Light"/>
              </a:rPr>
              <a:t> </a:t>
            </a:r>
            <a:r>
              <a:rPr sz="1900" dirty="0">
                <a:solidFill>
                  <a:srgbClr val="716A66"/>
                </a:solidFill>
                <a:latin typeface="DIN 2014 Light"/>
                <a:cs typeface="DIN 2014 Light"/>
              </a:rPr>
              <a:t>industry</a:t>
            </a:r>
            <a:r>
              <a:rPr sz="1900" spc="-35" dirty="0">
                <a:solidFill>
                  <a:srgbClr val="716A66"/>
                </a:solidFill>
                <a:latin typeface="DIN 2014 Light"/>
                <a:cs typeface="DIN 2014 Light"/>
              </a:rPr>
              <a:t> </a:t>
            </a:r>
            <a:r>
              <a:rPr sz="1900" dirty="0">
                <a:solidFill>
                  <a:srgbClr val="716A66"/>
                </a:solidFill>
                <a:latin typeface="DIN 2014 Light"/>
                <a:cs typeface="DIN 2014 Light"/>
              </a:rPr>
              <a:t>leader</a:t>
            </a:r>
            <a:r>
              <a:rPr sz="1900" spc="-35" dirty="0">
                <a:solidFill>
                  <a:srgbClr val="716A66"/>
                </a:solidFill>
                <a:latin typeface="DIN 2014 Light"/>
                <a:cs typeface="DIN 2014 Light"/>
              </a:rPr>
              <a:t> </a:t>
            </a:r>
            <a:r>
              <a:rPr sz="1900" spc="-20" dirty="0">
                <a:solidFill>
                  <a:srgbClr val="716A66"/>
                </a:solidFill>
                <a:latin typeface="DIN 2014 Light"/>
                <a:cs typeface="DIN 2014 Light"/>
              </a:rPr>
              <a:t>Mike </a:t>
            </a:r>
            <a:r>
              <a:rPr sz="1900" dirty="0">
                <a:solidFill>
                  <a:srgbClr val="716A66"/>
                </a:solidFill>
                <a:latin typeface="DIN 2014 Light"/>
                <a:cs typeface="DIN 2014 Light"/>
              </a:rPr>
              <a:t>Shields</a:t>
            </a:r>
            <a:r>
              <a:rPr sz="1900" spc="-20" dirty="0">
                <a:solidFill>
                  <a:srgbClr val="716A66"/>
                </a:solidFill>
                <a:latin typeface="DIN 2014 Light"/>
                <a:cs typeface="DIN 2014 Light"/>
              </a:rPr>
              <a:t> </a:t>
            </a:r>
            <a:r>
              <a:rPr sz="1900" dirty="0">
                <a:solidFill>
                  <a:srgbClr val="716A66"/>
                </a:solidFill>
                <a:latin typeface="DIN 2014 Light"/>
                <a:cs typeface="DIN 2014 Light"/>
              </a:rPr>
              <a:t>to</a:t>
            </a:r>
            <a:r>
              <a:rPr sz="1900" spc="-20" dirty="0">
                <a:solidFill>
                  <a:srgbClr val="716A66"/>
                </a:solidFill>
                <a:latin typeface="DIN 2014 Light"/>
                <a:cs typeface="DIN 2014 Light"/>
              </a:rPr>
              <a:t> </a:t>
            </a:r>
            <a:r>
              <a:rPr sz="1900" dirty="0">
                <a:solidFill>
                  <a:srgbClr val="716A66"/>
                </a:solidFill>
                <a:latin typeface="DIN 2014 Light"/>
                <a:cs typeface="DIN 2014 Light"/>
              </a:rPr>
              <a:t>develop</a:t>
            </a:r>
            <a:r>
              <a:rPr sz="1900" spc="-15" dirty="0">
                <a:solidFill>
                  <a:srgbClr val="716A66"/>
                </a:solidFill>
                <a:latin typeface="DIN 2014 Light"/>
                <a:cs typeface="DIN 2014 Light"/>
              </a:rPr>
              <a:t> </a:t>
            </a:r>
            <a:r>
              <a:rPr sz="1900" spc="-20" dirty="0">
                <a:solidFill>
                  <a:srgbClr val="716A66"/>
                </a:solidFill>
                <a:latin typeface="DIN 2014 Light"/>
                <a:cs typeface="DIN 2014 Light"/>
              </a:rPr>
              <a:t>human-</a:t>
            </a:r>
            <a:r>
              <a:rPr sz="1900" dirty="0">
                <a:solidFill>
                  <a:srgbClr val="716A66"/>
                </a:solidFill>
                <a:latin typeface="DIN 2014 Light"/>
                <a:cs typeface="DIN 2014 Light"/>
              </a:rPr>
              <a:t>centered</a:t>
            </a:r>
            <a:r>
              <a:rPr sz="1900" spc="-20" dirty="0">
                <a:solidFill>
                  <a:srgbClr val="716A66"/>
                </a:solidFill>
                <a:latin typeface="DIN 2014 Light"/>
                <a:cs typeface="DIN 2014 Light"/>
              </a:rPr>
              <a:t> </a:t>
            </a:r>
            <a:r>
              <a:rPr sz="1900" spc="-10" dirty="0">
                <a:solidFill>
                  <a:srgbClr val="716A66"/>
                </a:solidFill>
                <a:latin typeface="DIN 2014 Light"/>
                <a:cs typeface="DIN 2014 Light"/>
              </a:rPr>
              <a:t>products.</a:t>
            </a:r>
            <a:endParaRPr sz="1900">
              <a:latin typeface="DIN 2014 Light"/>
              <a:cs typeface="DIN 2014 Light"/>
            </a:endParaRPr>
          </a:p>
          <a:p>
            <a:pPr marL="228600" marR="663575" indent="-216535">
              <a:lnSpc>
                <a:spcPts val="2200"/>
              </a:lnSpc>
              <a:spcBef>
                <a:spcPts val="2200"/>
              </a:spcBef>
              <a:buChar char="•"/>
              <a:tabLst>
                <a:tab pos="228600" algn="l"/>
              </a:tabLst>
            </a:pPr>
            <a:r>
              <a:rPr sz="1900" dirty="0">
                <a:solidFill>
                  <a:srgbClr val="716A66"/>
                </a:solidFill>
                <a:latin typeface="DIN 2014 Light"/>
                <a:cs typeface="DIN 2014 Light"/>
              </a:rPr>
              <a:t>Engaged</a:t>
            </a:r>
            <a:r>
              <a:rPr sz="1900" spc="-30" dirty="0">
                <a:solidFill>
                  <a:srgbClr val="716A66"/>
                </a:solidFill>
                <a:latin typeface="DIN 2014 Light"/>
                <a:cs typeface="DIN 2014 Light"/>
              </a:rPr>
              <a:t> </a:t>
            </a:r>
            <a:r>
              <a:rPr sz="1900" dirty="0">
                <a:solidFill>
                  <a:srgbClr val="716A66"/>
                </a:solidFill>
                <a:latin typeface="DIN 2014 Light"/>
                <a:cs typeface="DIN 2014 Light"/>
              </a:rPr>
              <a:t>top</a:t>
            </a:r>
            <a:r>
              <a:rPr sz="1900" spc="-30" dirty="0">
                <a:solidFill>
                  <a:srgbClr val="716A66"/>
                </a:solidFill>
                <a:latin typeface="DIN 2014 Light"/>
                <a:cs typeface="DIN 2014 Light"/>
              </a:rPr>
              <a:t> </a:t>
            </a:r>
            <a:r>
              <a:rPr sz="1900" dirty="0">
                <a:solidFill>
                  <a:srgbClr val="716A66"/>
                </a:solidFill>
                <a:latin typeface="DIN 2014 Light"/>
                <a:cs typeface="DIN 2014 Light"/>
              </a:rPr>
              <a:t>A+D</a:t>
            </a:r>
            <a:r>
              <a:rPr sz="1900" spc="-30" dirty="0">
                <a:solidFill>
                  <a:srgbClr val="716A66"/>
                </a:solidFill>
                <a:latin typeface="DIN 2014 Light"/>
                <a:cs typeface="DIN 2014 Light"/>
              </a:rPr>
              <a:t> </a:t>
            </a:r>
            <a:r>
              <a:rPr sz="1900" dirty="0">
                <a:solidFill>
                  <a:srgbClr val="716A66"/>
                </a:solidFill>
                <a:latin typeface="DIN 2014 Light"/>
                <a:cs typeface="DIN 2014 Light"/>
              </a:rPr>
              <a:t>healthcare</a:t>
            </a:r>
            <a:r>
              <a:rPr sz="1900" spc="-30" dirty="0">
                <a:solidFill>
                  <a:srgbClr val="716A66"/>
                </a:solidFill>
                <a:latin typeface="DIN 2014 Light"/>
                <a:cs typeface="DIN 2014 Light"/>
              </a:rPr>
              <a:t> </a:t>
            </a:r>
            <a:r>
              <a:rPr sz="1900" spc="-10" dirty="0">
                <a:solidFill>
                  <a:srgbClr val="716A66"/>
                </a:solidFill>
                <a:latin typeface="DIN 2014 Light"/>
                <a:cs typeface="DIN 2014 Light"/>
              </a:rPr>
              <a:t>designers </a:t>
            </a:r>
            <a:r>
              <a:rPr sz="1900" dirty="0">
                <a:solidFill>
                  <a:srgbClr val="716A66"/>
                </a:solidFill>
                <a:latin typeface="DIN 2014 Light"/>
                <a:cs typeface="DIN 2014 Light"/>
              </a:rPr>
              <a:t>across</a:t>
            </a:r>
            <a:r>
              <a:rPr sz="1900" spc="-35" dirty="0">
                <a:solidFill>
                  <a:srgbClr val="716A66"/>
                </a:solidFill>
                <a:latin typeface="DIN 2014 Light"/>
                <a:cs typeface="DIN 2014 Light"/>
              </a:rPr>
              <a:t> </a:t>
            </a:r>
            <a:r>
              <a:rPr sz="1900" dirty="0">
                <a:solidFill>
                  <a:srgbClr val="716A66"/>
                </a:solidFill>
                <a:latin typeface="DIN 2014 Light"/>
                <a:cs typeface="DIN 2014 Light"/>
              </a:rPr>
              <a:t>key</a:t>
            </a:r>
            <a:r>
              <a:rPr sz="1900" spc="-35" dirty="0">
                <a:solidFill>
                  <a:srgbClr val="716A66"/>
                </a:solidFill>
                <a:latin typeface="DIN 2014 Light"/>
                <a:cs typeface="DIN 2014 Light"/>
              </a:rPr>
              <a:t> </a:t>
            </a:r>
            <a:r>
              <a:rPr sz="1900" dirty="0">
                <a:solidFill>
                  <a:srgbClr val="716A66"/>
                </a:solidFill>
                <a:latin typeface="DIN 2014 Light"/>
                <a:cs typeface="DIN 2014 Light"/>
              </a:rPr>
              <a:t>markets</a:t>
            </a:r>
            <a:r>
              <a:rPr sz="1900" spc="-30" dirty="0">
                <a:solidFill>
                  <a:srgbClr val="716A66"/>
                </a:solidFill>
                <a:latin typeface="DIN 2014 Light"/>
                <a:cs typeface="DIN 2014 Light"/>
              </a:rPr>
              <a:t> </a:t>
            </a:r>
            <a:r>
              <a:rPr sz="1900" dirty="0">
                <a:solidFill>
                  <a:srgbClr val="716A66"/>
                </a:solidFill>
                <a:latin typeface="DIN 2014 Light"/>
                <a:cs typeface="DIN 2014 Light"/>
              </a:rPr>
              <a:t>for</a:t>
            </a:r>
            <a:r>
              <a:rPr sz="1900" spc="-35" dirty="0">
                <a:solidFill>
                  <a:srgbClr val="716A66"/>
                </a:solidFill>
                <a:latin typeface="DIN 2014 Light"/>
                <a:cs typeface="DIN 2014 Light"/>
              </a:rPr>
              <a:t> </a:t>
            </a:r>
            <a:r>
              <a:rPr sz="1900" spc="-10" dirty="0">
                <a:solidFill>
                  <a:srgbClr val="716A66"/>
                </a:solidFill>
                <a:latin typeface="DIN 2014 Light"/>
                <a:cs typeface="DIN 2014 Light"/>
              </a:rPr>
              <a:t>input.</a:t>
            </a:r>
            <a:endParaRPr sz="1900">
              <a:latin typeface="DIN 2014 Light"/>
              <a:cs typeface="DIN 2014 Light"/>
            </a:endParaRPr>
          </a:p>
          <a:p>
            <a:pPr marL="228600" marR="677545" indent="-216535">
              <a:lnSpc>
                <a:spcPts val="2200"/>
              </a:lnSpc>
              <a:spcBef>
                <a:spcPts val="2200"/>
              </a:spcBef>
              <a:buChar char="•"/>
              <a:tabLst>
                <a:tab pos="228600" algn="l"/>
              </a:tabLst>
            </a:pPr>
            <a:r>
              <a:rPr sz="1900" dirty="0">
                <a:solidFill>
                  <a:srgbClr val="716A66"/>
                </a:solidFill>
                <a:latin typeface="DIN 2014 Light"/>
                <a:cs typeface="DIN 2014 Light"/>
              </a:rPr>
              <a:t>Conducted</a:t>
            </a:r>
            <a:r>
              <a:rPr sz="1900" spc="-55" dirty="0">
                <a:solidFill>
                  <a:srgbClr val="716A66"/>
                </a:solidFill>
                <a:latin typeface="DIN 2014 Light"/>
                <a:cs typeface="DIN 2014 Light"/>
              </a:rPr>
              <a:t> </a:t>
            </a:r>
            <a:r>
              <a:rPr sz="1900" dirty="0">
                <a:solidFill>
                  <a:srgbClr val="716A66"/>
                </a:solidFill>
                <a:latin typeface="DIN 2014 Light"/>
                <a:cs typeface="DIN 2014 Light"/>
              </a:rPr>
              <a:t>field</a:t>
            </a:r>
            <a:r>
              <a:rPr sz="1900" spc="-55" dirty="0">
                <a:solidFill>
                  <a:srgbClr val="716A66"/>
                </a:solidFill>
                <a:latin typeface="DIN 2014 Light"/>
                <a:cs typeface="DIN 2014 Light"/>
              </a:rPr>
              <a:t> </a:t>
            </a:r>
            <a:r>
              <a:rPr sz="1900" dirty="0">
                <a:solidFill>
                  <a:srgbClr val="716A66"/>
                </a:solidFill>
                <a:latin typeface="DIN 2014 Light"/>
                <a:cs typeface="DIN 2014 Light"/>
              </a:rPr>
              <a:t>research</a:t>
            </a:r>
            <a:r>
              <a:rPr sz="1900" spc="-55" dirty="0">
                <a:solidFill>
                  <a:srgbClr val="716A66"/>
                </a:solidFill>
                <a:latin typeface="DIN 2014 Light"/>
                <a:cs typeface="DIN 2014 Light"/>
              </a:rPr>
              <a:t> </a:t>
            </a:r>
            <a:r>
              <a:rPr sz="1900" dirty="0">
                <a:solidFill>
                  <a:srgbClr val="716A66"/>
                </a:solidFill>
                <a:latin typeface="DIN 2014 Light"/>
                <a:cs typeface="DIN 2014 Light"/>
              </a:rPr>
              <a:t>with</a:t>
            </a:r>
            <a:r>
              <a:rPr sz="1900" spc="-55" dirty="0">
                <a:solidFill>
                  <a:srgbClr val="716A66"/>
                </a:solidFill>
                <a:latin typeface="DIN 2014 Light"/>
                <a:cs typeface="DIN 2014 Light"/>
              </a:rPr>
              <a:t> </a:t>
            </a:r>
            <a:r>
              <a:rPr sz="1900" spc="-10" dirty="0">
                <a:solidFill>
                  <a:srgbClr val="716A66"/>
                </a:solidFill>
                <a:latin typeface="DIN 2014 Light"/>
                <a:cs typeface="DIN 2014 Light"/>
              </a:rPr>
              <a:t>industry </a:t>
            </a:r>
            <a:r>
              <a:rPr sz="1900" dirty="0">
                <a:solidFill>
                  <a:srgbClr val="716A66"/>
                </a:solidFill>
                <a:latin typeface="DIN 2014 Light"/>
                <a:cs typeface="DIN 2014 Light"/>
              </a:rPr>
              <a:t>experts</a:t>
            </a:r>
            <a:r>
              <a:rPr sz="1900" spc="-40" dirty="0">
                <a:solidFill>
                  <a:srgbClr val="716A66"/>
                </a:solidFill>
                <a:latin typeface="DIN 2014 Light"/>
                <a:cs typeface="DIN 2014 Light"/>
              </a:rPr>
              <a:t> </a:t>
            </a:r>
            <a:r>
              <a:rPr sz="1900" dirty="0">
                <a:solidFill>
                  <a:srgbClr val="716A66"/>
                </a:solidFill>
                <a:latin typeface="DIN 2014 Light"/>
                <a:cs typeface="DIN 2014 Light"/>
              </a:rPr>
              <a:t>in</a:t>
            </a:r>
            <a:r>
              <a:rPr sz="1900" spc="-35" dirty="0">
                <a:solidFill>
                  <a:srgbClr val="716A66"/>
                </a:solidFill>
                <a:latin typeface="DIN 2014 Light"/>
                <a:cs typeface="DIN 2014 Light"/>
              </a:rPr>
              <a:t> </a:t>
            </a:r>
            <a:r>
              <a:rPr sz="1900" dirty="0">
                <a:solidFill>
                  <a:srgbClr val="716A66"/>
                </a:solidFill>
                <a:latin typeface="DIN 2014 Light"/>
                <a:cs typeface="DIN 2014 Light"/>
              </a:rPr>
              <a:t>10</a:t>
            </a:r>
            <a:r>
              <a:rPr sz="1900" spc="-35" dirty="0">
                <a:solidFill>
                  <a:srgbClr val="716A66"/>
                </a:solidFill>
                <a:latin typeface="DIN 2014 Light"/>
                <a:cs typeface="DIN 2014 Light"/>
              </a:rPr>
              <a:t> </a:t>
            </a:r>
            <a:r>
              <a:rPr sz="1900" spc="-10" dirty="0">
                <a:solidFill>
                  <a:srgbClr val="716A66"/>
                </a:solidFill>
                <a:latin typeface="DIN 2014 Light"/>
                <a:cs typeface="DIN 2014 Light"/>
              </a:rPr>
              <a:t>regions.</a:t>
            </a:r>
            <a:endParaRPr sz="1900">
              <a:latin typeface="DIN 2014 Light"/>
              <a:cs typeface="DIN 2014 Light"/>
            </a:endParaRPr>
          </a:p>
          <a:p>
            <a:pPr marL="228600" marR="911225" indent="-216535">
              <a:lnSpc>
                <a:spcPts val="2200"/>
              </a:lnSpc>
              <a:spcBef>
                <a:spcPts val="2200"/>
              </a:spcBef>
              <a:buChar char="•"/>
              <a:tabLst>
                <a:tab pos="228600" algn="l"/>
              </a:tabLst>
            </a:pPr>
            <a:r>
              <a:rPr sz="1900" dirty="0">
                <a:solidFill>
                  <a:srgbClr val="716A66"/>
                </a:solidFill>
                <a:latin typeface="DIN 2014 Light"/>
                <a:cs typeface="DIN 2014 Light"/>
              </a:rPr>
              <a:t>Established</a:t>
            </a:r>
            <a:r>
              <a:rPr sz="1900" spc="-20" dirty="0">
                <a:solidFill>
                  <a:srgbClr val="716A66"/>
                </a:solidFill>
                <a:latin typeface="DIN 2014 Light"/>
                <a:cs typeface="DIN 2014 Light"/>
              </a:rPr>
              <a:t> </a:t>
            </a:r>
            <a:r>
              <a:rPr sz="1900" dirty="0">
                <a:solidFill>
                  <a:srgbClr val="716A66"/>
                </a:solidFill>
                <a:latin typeface="DIN 2014 Light"/>
                <a:cs typeface="DIN 2014 Light"/>
              </a:rPr>
              <a:t>design</a:t>
            </a:r>
            <a:r>
              <a:rPr sz="1900" spc="-15" dirty="0">
                <a:solidFill>
                  <a:srgbClr val="716A66"/>
                </a:solidFill>
                <a:latin typeface="DIN 2014 Light"/>
                <a:cs typeface="DIN 2014 Light"/>
              </a:rPr>
              <a:t> </a:t>
            </a:r>
            <a:r>
              <a:rPr sz="1900" dirty="0">
                <a:solidFill>
                  <a:srgbClr val="716A66"/>
                </a:solidFill>
                <a:latin typeface="DIN 2014 Light"/>
                <a:cs typeface="DIN 2014 Light"/>
              </a:rPr>
              <a:t>forums</a:t>
            </a:r>
            <a:r>
              <a:rPr sz="1900" spc="-15" dirty="0">
                <a:solidFill>
                  <a:srgbClr val="716A66"/>
                </a:solidFill>
                <a:latin typeface="DIN 2014 Light"/>
                <a:cs typeface="DIN 2014 Light"/>
              </a:rPr>
              <a:t> </a:t>
            </a:r>
            <a:r>
              <a:rPr sz="1900" dirty="0">
                <a:solidFill>
                  <a:srgbClr val="716A66"/>
                </a:solidFill>
                <a:latin typeface="DIN 2014 Light"/>
                <a:cs typeface="DIN 2014 Light"/>
              </a:rPr>
              <a:t>to</a:t>
            </a:r>
            <a:r>
              <a:rPr sz="1900" spc="-20" dirty="0">
                <a:solidFill>
                  <a:srgbClr val="716A66"/>
                </a:solidFill>
                <a:latin typeface="DIN 2014 Light"/>
                <a:cs typeface="DIN 2014 Light"/>
              </a:rPr>
              <a:t> </a:t>
            </a:r>
            <a:r>
              <a:rPr sz="1900" spc="-10" dirty="0">
                <a:solidFill>
                  <a:srgbClr val="716A66"/>
                </a:solidFill>
                <a:latin typeface="DIN 2014 Light"/>
                <a:cs typeface="DIN 2014 Light"/>
              </a:rPr>
              <a:t>collect </a:t>
            </a:r>
            <a:r>
              <a:rPr sz="1900" dirty="0">
                <a:solidFill>
                  <a:srgbClr val="716A66"/>
                </a:solidFill>
                <a:latin typeface="DIN 2014 Light"/>
                <a:cs typeface="DIN 2014 Light"/>
              </a:rPr>
              <a:t>valuable</a:t>
            </a:r>
            <a:r>
              <a:rPr sz="1900" spc="-80" dirty="0">
                <a:solidFill>
                  <a:srgbClr val="716A66"/>
                </a:solidFill>
                <a:latin typeface="DIN 2014 Light"/>
                <a:cs typeface="DIN 2014 Light"/>
              </a:rPr>
              <a:t> </a:t>
            </a:r>
            <a:r>
              <a:rPr sz="1900" spc="-10" dirty="0">
                <a:solidFill>
                  <a:srgbClr val="716A66"/>
                </a:solidFill>
                <a:latin typeface="DIN 2014 Light"/>
                <a:cs typeface="DIN 2014 Light"/>
              </a:rPr>
              <a:t>insights.</a:t>
            </a:r>
            <a:endParaRPr sz="1900">
              <a:latin typeface="DIN 2014 Light"/>
              <a:cs typeface="DIN 2014 Light"/>
            </a:endParaRPr>
          </a:p>
          <a:p>
            <a:pPr marL="228600" marR="902335" indent="-216535">
              <a:lnSpc>
                <a:spcPts val="2200"/>
              </a:lnSpc>
              <a:spcBef>
                <a:spcPts val="2200"/>
              </a:spcBef>
              <a:buChar char="•"/>
              <a:tabLst>
                <a:tab pos="228600" algn="l"/>
              </a:tabLst>
            </a:pPr>
            <a:r>
              <a:rPr sz="1900" dirty="0">
                <a:solidFill>
                  <a:srgbClr val="716A66"/>
                </a:solidFill>
                <a:latin typeface="DIN 2014 Light"/>
                <a:cs typeface="DIN 2014 Light"/>
              </a:rPr>
              <a:t>Performed</a:t>
            </a:r>
            <a:r>
              <a:rPr sz="1900" spc="-70" dirty="0">
                <a:solidFill>
                  <a:srgbClr val="716A66"/>
                </a:solidFill>
                <a:latin typeface="DIN 2014 Light"/>
                <a:cs typeface="DIN 2014 Light"/>
              </a:rPr>
              <a:t> </a:t>
            </a:r>
            <a:r>
              <a:rPr sz="1900" dirty="0">
                <a:solidFill>
                  <a:srgbClr val="716A66"/>
                </a:solidFill>
                <a:latin typeface="DIN 2014 Light"/>
                <a:cs typeface="DIN 2014 Light"/>
              </a:rPr>
              <a:t>field</a:t>
            </a:r>
            <a:r>
              <a:rPr sz="1900" spc="-70" dirty="0">
                <a:solidFill>
                  <a:srgbClr val="716A66"/>
                </a:solidFill>
                <a:latin typeface="DIN 2014 Light"/>
                <a:cs typeface="DIN 2014 Light"/>
              </a:rPr>
              <a:t> </a:t>
            </a:r>
            <a:r>
              <a:rPr sz="1900" dirty="0">
                <a:solidFill>
                  <a:srgbClr val="716A66"/>
                </a:solidFill>
                <a:latin typeface="DIN 2014 Light"/>
                <a:cs typeface="DIN 2014 Light"/>
              </a:rPr>
              <a:t>application</a:t>
            </a:r>
            <a:r>
              <a:rPr sz="1900" spc="-70" dirty="0">
                <a:solidFill>
                  <a:srgbClr val="716A66"/>
                </a:solidFill>
                <a:latin typeface="DIN 2014 Light"/>
                <a:cs typeface="DIN 2014 Light"/>
              </a:rPr>
              <a:t> </a:t>
            </a:r>
            <a:r>
              <a:rPr sz="1900" spc="-10" dirty="0">
                <a:solidFill>
                  <a:srgbClr val="716A66"/>
                </a:solidFill>
                <a:latin typeface="DIN 2014 Light"/>
                <a:cs typeface="DIN 2014 Light"/>
              </a:rPr>
              <a:t>research </a:t>
            </a:r>
            <a:r>
              <a:rPr sz="1900" dirty="0">
                <a:solidFill>
                  <a:srgbClr val="716A66"/>
                </a:solidFill>
                <a:latin typeface="DIN 2014 Light"/>
                <a:cs typeface="DIN 2014 Light"/>
              </a:rPr>
              <a:t>and </a:t>
            </a:r>
            <a:r>
              <a:rPr sz="1900" spc="-10" dirty="0">
                <a:solidFill>
                  <a:srgbClr val="716A66"/>
                </a:solidFill>
                <a:latin typeface="DIN 2014 Light"/>
                <a:cs typeface="DIN 2014 Light"/>
              </a:rPr>
              <a:t>testing.</a:t>
            </a:r>
            <a:endParaRPr sz="1900">
              <a:latin typeface="DIN 2014 Light"/>
              <a:cs typeface="DIN 2014 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CD2CF-E73C-060D-25AD-3743B4B3FB7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A28BFA59-2F05-0814-6544-B384DAD8C13C}"/>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grpSp>
        <p:nvGrpSpPr>
          <p:cNvPr id="58" name="Group 57">
            <a:extLst>
              <a:ext uri="{FF2B5EF4-FFF2-40B4-BE49-F238E27FC236}">
                <a16:creationId xmlns:a16="http://schemas.microsoft.com/office/drawing/2014/main" id="{64D5D244-B6BE-0318-D739-E9E900130876}"/>
              </a:ext>
            </a:extLst>
          </p:cNvPr>
          <p:cNvGrpSpPr/>
          <p:nvPr/>
        </p:nvGrpSpPr>
        <p:grpSpPr>
          <a:xfrm>
            <a:off x="4558284" y="1447800"/>
            <a:ext cx="7129525" cy="4862930"/>
            <a:chOff x="4558284" y="1447800"/>
            <a:chExt cx="7129525" cy="4862930"/>
          </a:xfrm>
        </p:grpSpPr>
        <p:grpSp>
          <p:nvGrpSpPr>
            <p:cNvPr id="12" name="object 2">
              <a:extLst>
                <a:ext uri="{FF2B5EF4-FFF2-40B4-BE49-F238E27FC236}">
                  <a16:creationId xmlns:a16="http://schemas.microsoft.com/office/drawing/2014/main" id="{A625A96E-E6B1-AFB9-E7BE-C239E579CED1}"/>
                </a:ext>
              </a:extLst>
            </p:cNvPr>
            <p:cNvGrpSpPr/>
            <p:nvPr/>
          </p:nvGrpSpPr>
          <p:grpSpPr>
            <a:xfrm>
              <a:off x="4558284" y="1463775"/>
              <a:ext cx="5202656" cy="4846955"/>
              <a:chOff x="4558284" y="723036"/>
              <a:chExt cx="5202656" cy="4846955"/>
            </a:xfrm>
          </p:grpSpPr>
          <p:sp>
            <p:nvSpPr>
              <p:cNvPr id="13" name="object 3">
                <a:extLst>
                  <a:ext uri="{FF2B5EF4-FFF2-40B4-BE49-F238E27FC236}">
                    <a16:creationId xmlns:a16="http://schemas.microsoft.com/office/drawing/2014/main" id="{F6338238-71C8-31B7-DED0-63B9C6E2B6F6}"/>
                  </a:ext>
                </a:extLst>
              </p:cNvPr>
              <p:cNvSpPr/>
              <p:nvPr/>
            </p:nvSpPr>
            <p:spPr>
              <a:xfrm>
                <a:off x="4558284" y="723036"/>
                <a:ext cx="4900295" cy="4846955"/>
              </a:xfrm>
              <a:custGeom>
                <a:avLst/>
                <a:gdLst/>
                <a:ahLst/>
                <a:cxnLst/>
                <a:rect l="l" t="t" r="r" b="b"/>
                <a:pathLst>
                  <a:path w="4900295" h="4846955">
                    <a:moveTo>
                      <a:pt x="84785" y="3810355"/>
                    </a:moveTo>
                    <a:lnTo>
                      <a:pt x="0" y="3810355"/>
                    </a:lnTo>
                    <a:lnTo>
                      <a:pt x="0" y="3870071"/>
                    </a:lnTo>
                    <a:lnTo>
                      <a:pt x="84785" y="3870071"/>
                    </a:lnTo>
                    <a:lnTo>
                      <a:pt x="84785" y="3810355"/>
                    </a:lnTo>
                    <a:close/>
                  </a:path>
                  <a:path w="4900295" h="4846955">
                    <a:moveTo>
                      <a:pt x="84785" y="3565969"/>
                    </a:moveTo>
                    <a:lnTo>
                      <a:pt x="0" y="3565969"/>
                    </a:lnTo>
                    <a:lnTo>
                      <a:pt x="0" y="3625685"/>
                    </a:lnTo>
                    <a:lnTo>
                      <a:pt x="84785" y="3625685"/>
                    </a:lnTo>
                    <a:lnTo>
                      <a:pt x="84785" y="3565969"/>
                    </a:lnTo>
                    <a:close/>
                  </a:path>
                  <a:path w="4900295" h="4846955">
                    <a:moveTo>
                      <a:pt x="630859" y="4127"/>
                    </a:moveTo>
                    <a:lnTo>
                      <a:pt x="571144" y="4127"/>
                    </a:lnTo>
                    <a:lnTo>
                      <a:pt x="571144" y="88912"/>
                    </a:lnTo>
                    <a:lnTo>
                      <a:pt x="630859" y="88912"/>
                    </a:lnTo>
                    <a:lnTo>
                      <a:pt x="630859" y="4127"/>
                    </a:lnTo>
                    <a:close/>
                  </a:path>
                  <a:path w="4900295" h="4846955">
                    <a:moveTo>
                      <a:pt x="875258" y="4127"/>
                    </a:moveTo>
                    <a:lnTo>
                      <a:pt x="815543" y="4127"/>
                    </a:lnTo>
                    <a:lnTo>
                      <a:pt x="815543" y="88912"/>
                    </a:lnTo>
                    <a:lnTo>
                      <a:pt x="875258" y="88912"/>
                    </a:lnTo>
                    <a:lnTo>
                      <a:pt x="875258" y="4127"/>
                    </a:lnTo>
                    <a:close/>
                  </a:path>
                  <a:path w="4900295" h="4846955">
                    <a:moveTo>
                      <a:pt x="3914114" y="0"/>
                    </a:moveTo>
                    <a:lnTo>
                      <a:pt x="3854399" y="0"/>
                    </a:lnTo>
                    <a:lnTo>
                      <a:pt x="3854399" y="84785"/>
                    </a:lnTo>
                    <a:lnTo>
                      <a:pt x="3914114" y="84785"/>
                    </a:lnTo>
                    <a:lnTo>
                      <a:pt x="3914114" y="0"/>
                    </a:lnTo>
                    <a:close/>
                  </a:path>
                  <a:path w="4900295" h="4846955">
                    <a:moveTo>
                      <a:pt x="4158513" y="0"/>
                    </a:moveTo>
                    <a:lnTo>
                      <a:pt x="4098798" y="0"/>
                    </a:lnTo>
                    <a:lnTo>
                      <a:pt x="4098798" y="84785"/>
                    </a:lnTo>
                    <a:lnTo>
                      <a:pt x="4158513" y="84785"/>
                    </a:lnTo>
                    <a:lnTo>
                      <a:pt x="4158513" y="0"/>
                    </a:lnTo>
                    <a:close/>
                  </a:path>
                  <a:path w="4900295" h="4846955">
                    <a:moveTo>
                      <a:pt x="4655667" y="4761662"/>
                    </a:moveTo>
                    <a:lnTo>
                      <a:pt x="4595952" y="4761662"/>
                    </a:lnTo>
                    <a:lnTo>
                      <a:pt x="4595952" y="4846447"/>
                    </a:lnTo>
                    <a:lnTo>
                      <a:pt x="4655667" y="4846447"/>
                    </a:lnTo>
                    <a:lnTo>
                      <a:pt x="4655667" y="4761662"/>
                    </a:lnTo>
                    <a:close/>
                  </a:path>
                  <a:path w="4900295" h="4846955">
                    <a:moveTo>
                      <a:pt x="4900053" y="4761662"/>
                    </a:moveTo>
                    <a:lnTo>
                      <a:pt x="4840338" y="4761662"/>
                    </a:lnTo>
                    <a:lnTo>
                      <a:pt x="4840338" y="4846447"/>
                    </a:lnTo>
                    <a:lnTo>
                      <a:pt x="4900053" y="4846447"/>
                    </a:lnTo>
                    <a:lnTo>
                      <a:pt x="4900053" y="4761662"/>
                    </a:lnTo>
                    <a:close/>
                  </a:path>
                </a:pathLst>
              </a:custGeom>
              <a:solidFill>
                <a:srgbClr val="FFFFFF"/>
              </a:solidFill>
            </p:spPr>
            <p:txBody>
              <a:bodyPr wrap="square" lIns="0" tIns="0" rIns="0" bIns="0" rtlCol="0"/>
              <a:lstStyle/>
              <a:p>
                <a:endParaRPr/>
              </a:p>
            </p:txBody>
          </p:sp>
          <p:sp>
            <p:nvSpPr>
              <p:cNvPr id="14" name="object 4">
                <a:extLst>
                  <a:ext uri="{FF2B5EF4-FFF2-40B4-BE49-F238E27FC236}">
                    <a16:creationId xmlns:a16="http://schemas.microsoft.com/office/drawing/2014/main" id="{FD3364C8-A9E5-9136-3BBF-EC2E72AB926A}"/>
                  </a:ext>
                </a:extLst>
              </p:cNvPr>
              <p:cNvSpPr/>
              <p:nvPr/>
            </p:nvSpPr>
            <p:spPr>
              <a:xfrm>
                <a:off x="4632045" y="811961"/>
                <a:ext cx="5128895" cy="4669155"/>
              </a:xfrm>
              <a:custGeom>
                <a:avLst/>
                <a:gdLst/>
                <a:ahLst/>
                <a:cxnLst/>
                <a:rect l="l" t="t" r="r" b="b"/>
                <a:pathLst>
                  <a:path w="5128895" h="4669155">
                    <a:moveTo>
                      <a:pt x="5128806" y="0"/>
                    </a:moveTo>
                    <a:lnTo>
                      <a:pt x="0" y="0"/>
                    </a:lnTo>
                    <a:lnTo>
                      <a:pt x="0" y="4668621"/>
                    </a:lnTo>
                    <a:lnTo>
                      <a:pt x="5128806" y="4668621"/>
                    </a:lnTo>
                    <a:lnTo>
                      <a:pt x="5128806" y="0"/>
                    </a:lnTo>
                    <a:close/>
                  </a:path>
                </a:pathLst>
              </a:custGeom>
              <a:solidFill>
                <a:srgbClr val="FFFFFF"/>
              </a:solidFill>
            </p:spPr>
            <p:txBody>
              <a:bodyPr wrap="square" lIns="0" tIns="0" rIns="0" bIns="0" rtlCol="0"/>
              <a:lstStyle/>
              <a:p>
                <a:endParaRPr/>
              </a:p>
            </p:txBody>
          </p:sp>
          <p:sp>
            <p:nvSpPr>
              <p:cNvPr id="15" name="object 5">
                <a:extLst>
                  <a:ext uri="{FF2B5EF4-FFF2-40B4-BE49-F238E27FC236}">
                    <a16:creationId xmlns:a16="http://schemas.microsoft.com/office/drawing/2014/main" id="{3F216D18-000A-DD95-EAC6-4A778063F8F4}"/>
                  </a:ext>
                </a:extLst>
              </p:cNvPr>
              <p:cNvSpPr/>
              <p:nvPr/>
            </p:nvSpPr>
            <p:spPr>
              <a:xfrm>
                <a:off x="4632045" y="811961"/>
                <a:ext cx="5128895" cy="4669155"/>
              </a:xfrm>
              <a:custGeom>
                <a:avLst/>
                <a:gdLst/>
                <a:ahLst/>
                <a:cxnLst/>
                <a:rect l="l" t="t" r="r" b="b"/>
                <a:pathLst>
                  <a:path w="5128895" h="4669155">
                    <a:moveTo>
                      <a:pt x="0" y="4668621"/>
                    </a:moveTo>
                    <a:lnTo>
                      <a:pt x="5128806" y="4668621"/>
                    </a:lnTo>
                    <a:lnTo>
                      <a:pt x="5128806" y="0"/>
                    </a:lnTo>
                    <a:lnTo>
                      <a:pt x="0" y="0"/>
                    </a:lnTo>
                    <a:lnTo>
                      <a:pt x="0" y="4668621"/>
                    </a:lnTo>
                    <a:close/>
                  </a:path>
                </a:pathLst>
              </a:custGeom>
              <a:ln w="8254">
                <a:solidFill>
                  <a:srgbClr val="FFFFFF"/>
                </a:solidFill>
              </a:ln>
            </p:spPr>
            <p:txBody>
              <a:bodyPr wrap="square" lIns="0" tIns="0" rIns="0" bIns="0" rtlCol="0"/>
              <a:lstStyle/>
              <a:p>
                <a:endParaRPr/>
              </a:p>
            </p:txBody>
          </p:sp>
          <p:sp>
            <p:nvSpPr>
              <p:cNvPr id="16" name="object 6">
                <a:extLst>
                  <a:ext uri="{FF2B5EF4-FFF2-40B4-BE49-F238E27FC236}">
                    <a16:creationId xmlns:a16="http://schemas.microsoft.com/office/drawing/2014/main" id="{F4875807-0356-28CE-BDA0-7A525B6F0E66}"/>
                  </a:ext>
                </a:extLst>
              </p:cNvPr>
              <p:cNvSpPr/>
              <p:nvPr/>
            </p:nvSpPr>
            <p:spPr>
              <a:xfrm>
                <a:off x="7141298" y="1690027"/>
                <a:ext cx="525780" cy="937260"/>
              </a:xfrm>
              <a:custGeom>
                <a:avLst/>
                <a:gdLst/>
                <a:ahLst/>
                <a:cxnLst/>
                <a:rect l="l" t="t" r="r" b="b"/>
                <a:pathLst>
                  <a:path w="525779" h="937260">
                    <a:moveTo>
                      <a:pt x="525576" y="0"/>
                    </a:moveTo>
                    <a:lnTo>
                      <a:pt x="0" y="0"/>
                    </a:lnTo>
                    <a:lnTo>
                      <a:pt x="0" y="937133"/>
                    </a:lnTo>
                    <a:lnTo>
                      <a:pt x="525576" y="937133"/>
                    </a:lnTo>
                    <a:lnTo>
                      <a:pt x="525576" y="0"/>
                    </a:lnTo>
                    <a:close/>
                  </a:path>
                </a:pathLst>
              </a:custGeom>
              <a:solidFill>
                <a:srgbClr val="8E8279"/>
              </a:solidFill>
            </p:spPr>
            <p:txBody>
              <a:bodyPr wrap="square" lIns="0" tIns="0" rIns="0" bIns="0" rtlCol="0"/>
              <a:lstStyle/>
              <a:p>
                <a:endParaRPr/>
              </a:p>
            </p:txBody>
          </p:sp>
          <p:sp>
            <p:nvSpPr>
              <p:cNvPr id="17" name="object 7">
                <a:extLst>
                  <a:ext uri="{FF2B5EF4-FFF2-40B4-BE49-F238E27FC236}">
                    <a16:creationId xmlns:a16="http://schemas.microsoft.com/office/drawing/2014/main" id="{4336CA31-DF9B-A897-2452-1BCD8B364959}"/>
                  </a:ext>
                </a:extLst>
              </p:cNvPr>
              <p:cNvSpPr/>
              <p:nvPr/>
            </p:nvSpPr>
            <p:spPr>
              <a:xfrm>
                <a:off x="6539915" y="1690027"/>
                <a:ext cx="525780" cy="937260"/>
              </a:xfrm>
              <a:custGeom>
                <a:avLst/>
                <a:gdLst/>
                <a:ahLst/>
                <a:cxnLst/>
                <a:rect l="l" t="t" r="r" b="b"/>
                <a:pathLst>
                  <a:path w="525779" h="937260">
                    <a:moveTo>
                      <a:pt x="525576" y="0"/>
                    </a:moveTo>
                    <a:lnTo>
                      <a:pt x="0" y="0"/>
                    </a:lnTo>
                    <a:lnTo>
                      <a:pt x="0" y="937133"/>
                    </a:lnTo>
                    <a:lnTo>
                      <a:pt x="525576" y="937133"/>
                    </a:lnTo>
                    <a:lnTo>
                      <a:pt x="525576" y="0"/>
                    </a:lnTo>
                    <a:close/>
                  </a:path>
                </a:pathLst>
              </a:custGeom>
              <a:solidFill>
                <a:srgbClr val="2F3D47"/>
              </a:solidFill>
            </p:spPr>
            <p:txBody>
              <a:bodyPr wrap="square" lIns="0" tIns="0" rIns="0" bIns="0" rtlCol="0"/>
              <a:lstStyle/>
              <a:p>
                <a:endParaRPr/>
              </a:p>
            </p:txBody>
          </p:sp>
          <p:sp>
            <p:nvSpPr>
              <p:cNvPr id="18" name="object 8">
                <a:extLst>
                  <a:ext uri="{FF2B5EF4-FFF2-40B4-BE49-F238E27FC236}">
                    <a16:creationId xmlns:a16="http://schemas.microsoft.com/office/drawing/2014/main" id="{BDC3D46D-5147-DFFA-2ACD-C6A46CB14C0A}"/>
                  </a:ext>
                </a:extLst>
              </p:cNvPr>
              <p:cNvSpPr/>
              <p:nvPr/>
            </p:nvSpPr>
            <p:spPr>
              <a:xfrm>
                <a:off x="5323852" y="1690027"/>
                <a:ext cx="699770" cy="937260"/>
              </a:xfrm>
              <a:custGeom>
                <a:avLst/>
                <a:gdLst/>
                <a:ahLst/>
                <a:cxnLst/>
                <a:rect l="l" t="t" r="r" b="b"/>
                <a:pathLst>
                  <a:path w="699770" h="937260">
                    <a:moveTo>
                      <a:pt x="699414" y="0"/>
                    </a:moveTo>
                    <a:lnTo>
                      <a:pt x="0" y="0"/>
                    </a:lnTo>
                    <a:lnTo>
                      <a:pt x="0" y="937133"/>
                    </a:lnTo>
                    <a:lnTo>
                      <a:pt x="699414" y="937133"/>
                    </a:lnTo>
                    <a:lnTo>
                      <a:pt x="699414" y="0"/>
                    </a:lnTo>
                    <a:close/>
                  </a:path>
                </a:pathLst>
              </a:custGeom>
              <a:solidFill>
                <a:srgbClr val="879095"/>
              </a:solidFill>
            </p:spPr>
            <p:txBody>
              <a:bodyPr wrap="square" lIns="0" tIns="0" rIns="0" bIns="0" rtlCol="0"/>
              <a:lstStyle/>
              <a:p>
                <a:endParaRPr/>
              </a:p>
            </p:txBody>
          </p:sp>
          <p:sp>
            <p:nvSpPr>
              <p:cNvPr id="19" name="object 9">
                <a:extLst>
                  <a:ext uri="{FF2B5EF4-FFF2-40B4-BE49-F238E27FC236}">
                    <a16:creationId xmlns:a16="http://schemas.microsoft.com/office/drawing/2014/main" id="{E2DF1BD3-AA26-8B6E-7633-F666695CB8AF}"/>
                  </a:ext>
                </a:extLst>
              </p:cNvPr>
              <p:cNvSpPr/>
              <p:nvPr/>
            </p:nvSpPr>
            <p:spPr>
              <a:xfrm>
                <a:off x="7141298" y="918908"/>
                <a:ext cx="1743075" cy="701675"/>
              </a:xfrm>
              <a:custGeom>
                <a:avLst/>
                <a:gdLst/>
                <a:ahLst/>
                <a:cxnLst/>
                <a:rect l="l" t="t" r="r" b="b"/>
                <a:pathLst>
                  <a:path w="1743075" h="701675">
                    <a:moveTo>
                      <a:pt x="1742833" y="0"/>
                    </a:moveTo>
                    <a:lnTo>
                      <a:pt x="0" y="0"/>
                    </a:lnTo>
                    <a:lnTo>
                      <a:pt x="0" y="701128"/>
                    </a:lnTo>
                    <a:lnTo>
                      <a:pt x="1742833" y="701128"/>
                    </a:lnTo>
                    <a:lnTo>
                      <a:pt x="1742833" y="0"/>
                    </a:lnTo>
                    <a:close/>
                  </a:path>
                </a:pathLst>
              </a:custGeom>
              <a:solidFill>
                <a:srgbClr val="C7D2CF"/>
              </a:solidFill>
            </p:spPr>
            <p:txBody>
              <a:bodyPr wrap="square" lIns="0" tIns="0" rIns="0" bIns="0" rtlCol="0"/>
              <a:lstStyle/>
              <a:p>
                <a:endParaRPr/>
              </a:p>
            </p:txBody>
          </p:sp>
          <p:sp>
            <p:nvSpPr>
              <p:cNvPr id="20" name="object 10">
                <a:extLst>
                  <a:ext uri="{FF2B5EF4-FFF2-40B4-BE49-F238E27FC236}">
                    <a16:creationId xmlns:a16="http://schemas.microsoft.com/office/drawing/2014/main" id="{8F8EA8D2-E250-B328-05EF-4F88A29DBFE6}"/>
                  </a:ext>
                </a:extLst>
              </p:cNvPr>
              <p:cNvSpPr/>
              <p:nvPr/>
            </p:nvSpPr>
            <p:spPr>
              <a:xfrm>
                <a:off x="8955722" y="918895"/>
                <a:ext cx="701675" cy="894080"/>
              </a:xfrm>
              <a:custGeom>
                <a:avLst/>
                <a:gdLst/>
                <a:ahLst/>
                <a:cxnLst/>
                <a:rect l="l" t="t" r="r" b="b"/>
                <a:pathLst>
                  <a:path w="701675" h="894080">
                    <a:moveTo>
                      <a:pt x="701128" y="0"/>
                    </a:moveTo>
                    <a:lnTo>
                      <a:pt x="0" y="0"/>
                    </a:lnTo>
                    <a:lnTo>
                      <a:pt x="0" y="893457"/>
                    </a:lnTo>
                    <a:lnTo>
                      <a:pt x="701128" y="893457"/>
                    </a:lnTo>
                    <a:lnTo>
                      <a:pt x="701128" y="0"/>
                    </a:lnTo>
                    <a:close/>
                  </a:path>
                </a:pathLst>
              </a:custGeom>
              <a:solidFill>
                <a:srgbClr val="9B9693"/>
              </a:solidFill>
            </p:spPr>
            <p:txBody>
              <a:bodyPr wrap="square" lIns="0" tIns="0" rIns="0" bIns="0" rtlCol="0"/>
              <a:lstStyle/>
              <a:p>
                <a:endParaRPr/>
              </a:p>
            </p:txBody>
          </p:sp>
          <p:sp>
            <p:nvSpPr>
              <p:cNvPr id="21" name="object 11">
                <a:extLst>
                  <a:ext uri="{FF2B5EF4-FFF2-40B4-BE49-F238E27FC236}">
                    <a16:creationId xmlns:a16="http://schemas.microsoft.com/office/drawing/2014/main" id="{04B6167D-D646-638E-463A-67FBF6D22FB6}"/>
                  </a:ext>
                </a:extLst>
              </p:cNvPr>
              <p:cNvSpPr/>
              <p:nvPr/>
            </p:nvSpPr>
            <p:spPr>
              <a:xfrm>
                <a:off x="8955723" y="1867268"/>
                <a:ext cx="701675" cy="664210"/>
              </a:xfrm>
              <a:custGeom>
                <a:avLst/>
                <a:gdLst/>
                <a:ahLst/>
                <a:cxnLst/>
                <a:rect l="l" t="t" r="r" b="b"/>
                <a:pathLst>
                  <a:path w="701675" h="664210">
                    <a:moveTo>
                      <a:pt x="701128" y="359968"/>
                    </a:moveTo>
                    <a:lnTo>
                      <a:pt x="0" y="359968"/>
                    </a:lnTo>
                    <a:lnTo>
                      <a:pt x="0" y="664083"/>
                    </a:lnTo>
                    <a:lnTo>
                      <a:pt x="701128" y="664083"/>
                    </a:lnTo>
                    <a:lnTo>
                      <a:pt x="701128" y="359968"/>
                    </a:lnTo>
                    <a:close/>
                  </a:path>
                  <a:path w="701675" h="664210">
                    <a:moveTo>
                      <a:pt x="701128" y="0"/>
                    </a:moveTo>
                    <a:lnTo>
                      <a:pt x="0" y="0"/>
                    </a:lnTo>
                    <a:lnTo>
                      <a:pt x="0" y="304114"/>
                    </a:lnTo>
                    <a:lnTo>
                      <a:pt x="701128" y="304114"/>
                    </a:lnTo>
                    <a:lnTo>
                      <a:pt x="701128" y="0"/>
                    </a:lnTo>
                    <a:close/>
                  </a:path>
                </a:pathLst>
              </a:custGeom>
              <a:solidFill>
                <a:srgbClr val="E2D5C6"/>
              </a:solidFill>
            </p:spPr>
            <p:txBody>
              <a:bodyPr wrap="square" lIns="0" tIns="0" rIns="0" bIns="0" rtlCol="0"/>
              <a:lstStyle/>
              <a:p>
                <a:endParaRPr/>
              </a:p>
            </p:txBody>
          </p:sp>
          <p:sp>
            <p:nvSpPr>
              <p:cNvPr id="22" name="object 12">
                <a:extLst>
                  <a:ext uri="{FF2B5EF4-FFF2-40B4-BE49-F238E27FC236}">
                    <a16:creationId xmlns:a16="http://schemas.microsoft.com/office/drawing/2014/main" id="{22669D75-0505-F915-9422-BB1A902F515E}"/>
                  </a:ext>
                </a:extLst>
              </p:cNvPr>
              <p:cNvSpPr/>
              <p:nvPr/>
            </p:nvSpPr>
            <p:spPr>
              <a:xfrm>
                <a:off x="7152906" y="320636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sp>
            <p:nvSpPr>
              <p:cNvPr id="23" name="object 13">
                <a:extLst>
                  <a:ext uri="{FF2B5EF4-FFF2-40B4-BE49-F238E27FC236}">
                    <a16:creationId xmlns:a16="http://schemas.microsoft.com/office/drawing/2014/main" id="{5AD0481C-0F1B-22CE-D5F2-17DF2AA00E38}"/>
                  </a:ext>
                </a:extLst>
              </p:cNvPr>
              <p:cNvSpPr/>
              <p:nvPr/>
            </p:nvSpPr>
            <p:spPr>
              <a:xfrm>
                <a:off x="8955722" y="2569375"/>
                <a:ext cx="701675" cy="937260"/>
              </a:xfrm>
              <a:custGeom>
                <a:avLst/>
                <a:gdLst/>
                <a:ahLst/>
                <a:cxnLst/>
                <a:rect l="l" t="t" r="r" b="b"/>
                <a:pathLst>
                  <a:path w="701675" h="937260">
                    <a:moveTo>
                      <a:pt x="701128" y="0"/>
                    </a:moveTo>
                    <a:lnTo>
                      <a:pt x="0" y="0"/>
                    </a:lnTo>
                    <a:lnTo>
                      <a:pt x="0" y="937133"/>
                    </a:lnTo>
                    <a:lnTo>
                      <a:pt x="701128" y="937133"/>
                    </a:lnTo>
                    <a:lnTo>
                      <a:pt x="701128" y="0"/>
                    </a:lnTo>
                    <a:close/>
                  </a:path>
                </a:pathLst>
              </a:custGeom>
              <a:solidFill>
                <a:srgbClr val="716A66"/>
              </a:solidFill>
            </p:spPr>
            <p:txBody>
              <a:bodyPr wrap="square" lIns="0" tIns="0" rIns="0" bIns="0" rtlCol="0"/>
              <a:lstStyle/>
              <a:p>
                <a:endParaRPr/>
              </a:p>
            </p:txBody>
          </p:sp>
          <p:sp>
            <p:nvSpPr>
              <p:cNvPr id="24" name="object 14">
                <a:extLst>
                  <a:ext uri="{FF2B5EF4-FFF2-40B4-BE49-F238E27FC236}">
                    <a16:creationId xmlns:a16="http://schemas.microsoft.com/office/drawing/2014/main" id="{52DCB1B8-BE5B-C758-0E3A-A5D7476468D1}"/>
                  </a:ext>
                </a:extLst>
              </p:cNvPr>
              <p:cNvSpPr/>
              <p:nvPr/>
            </p:nvSpPr>
            <p:spPr>
              <a:xfrm>
                <a:off x="8955722" y="3548824"/>
                <a:ext cx="701675" cy="832485"/>
              </a:xfrm>
              <a:custGeom>
                <a:avLst/>
                <a:gdLst/>
                <a:ahLst/>
                <a:cxnLst/>
                <a:rect l="l" t="t" r="r" b="b"/>
                <a:pathLst>
                  <a:path w="701675" h="832485">
                    <a:moveTo>
                      <a:pt x="701128" y="0"/>
                    </a:moveTo>
                    <a:lnTo>
                      <a:pt x="0" y="0"/>
                    </a:lnTo>
                    <a:lnTo>
                      <a:pt x="0" y="832231"/>
                    </a:lnTo>
                    <a:lnTo>
                      <a:pt x="701128" y="832231"/>
                    </a:lnTo>
                    <a:lnTo>
                      <a:pt x="701128" y="0"/>
                    </a:lnTo>
                    <a:close/>
                  </a:path>
                </a:pathLst>
              </a:custGeom>
              <a:solidFill>
                <a:srgbClr val="C2C4C6"/>
              </a:solidFill>
            </p:spPr>
            <p:txBody>
              <a:bodyPr wrap="square" lIns="0" tIns="0" rIns="0" bIns="0" rtlCol="0"/>
              <a:lstStyle/>
              <a:p>
                <a:endParaRPr/>
              </a:p>
            </p:txBody>
          </p:sp>
          <p:sp>
            <p:nvSpPr>
              <p:cNvPr id="25" name="object 15">
                <a:extLst>
                  <a:ext uri="{FF2B5EF4-FFF2-40B4-BE49-F238E27FC236}">
                    <a16:creationId xmlns:a16="http://schemas.microsoft.com/office/drawing/2014/main" id="{D3F9239C-C59E-E94C-9A0C-6A88AF72A1CD}"/>
                  </a:ext>
                </a:extLst>
              </p:cNvPr>
              <p:cNvSpPr/>
              <p:nvPr/>
            </p:nvSpPr>
            <p:spPr>
              <a:xfrm>
                <a:off x="7152907" y="3206368"/>
                <a:ext cx="1128395" cy="921385"/>
              </a:xfrm>
              <a:custGeom>
                <a:avLst/>
                <a:gdLst/>
                <a:ahLst/>
                <a:cxnLst/>
                <a:rect l="l" t="t" r="r" b="b"/>
                <a:pathLst>
                  <a:path w="1128395" h="921385">
                    <a:moveTo>
                      <a:pt x="525576" y="499186"/>
                    </a:moveTo>
                    <a:lnTo>
                      <a:pt x="0" y="499186"/>
                    </a:lnTo>
                    <a:lnTo>
                      <a:pt x="0" y="920826"/>
                    </a:lnTo>
                    <a:lnTo>
                      <a:pt x="525576" y="920826"/>
                    </a:lnTo>
                    <a:lnTo>
                      <a:pt x="525576" y="499186"/>
                    </a:lnTo>
                    <a:close/>
                  </a:path>
                  <a:path w="1128395" h="921385">
                    <a:moveTo>
                      <a:pt x="1128318" y="499186"/>
                    </a:moveTo>
                    <a:lnTo>
                      <a:pt x="602742" y="499186"/>
                    </a:lnTo>
                    <a:lnTo>
                      <a:pt x="602742" y="920826"/>
                    </a:lnTo>
                    <a:lnTo>
                      <a:pt x="1128318" y="920826"/>
                    </a:lnTo>
                    <a:lnTo>
                      <a:pt x="1128318" y="499186"/>
                    </a:lnTo>
                    <a:close/>
                  </a:path>
                  <a:path w="1128395" h="921385">
                    <a:moveTo>
                      <a:pt x="1128331" y="0"/>
                    </a:moveTo>
                    <a:lnTo>
                      <a:pt x="602754" y="0"/>
                    </a:lnTo>
                    <a:lnTo>
                      <a:pt x="602754" y="421627"/>
                    </a:lnTo>
                    <a:lnTo>
                      <a:pt x="1128331" y="421627"/>
                    </a:lnTo>
                    <a:lnTo>
                      <a:pt x="1128331" y="0"/>
                    </a:lnTo>
                    <a:close/>
                  </a:path>
                </a:pathLst>
              </a:custGeom>
              <a:solidFill>
                <a:srgbClr val="90A19A"/>
              </a:solidFill>
            </p:spPr>
            <p:txBody>
              <a:bodyPr wrap="square" lIns="0" tIns="0" rIns="0" bIns="0" rtlCol="0"/>
              <a:lstStyle/>
              <a:p>
                <a:endParaRPr dirty="0"/>
              </a:p>
            </p:txBody>
          </p:sp>
          <p:sp>
            <p:nvSpPr>
              <p:cNvPr id="26" name="object 16">
                <a:extLst>
                  <a:ext uri="{FF2B5EF4-FFF2-40B4-BE49-F238E27FC236}">
                    <a16:creationId xmlns:a16="http://schemas.microsoft.com/office/drawing/2014/main" id="{3140FC05-08E4-4148-7626-1998231B5545}"/>
                  </a:ext>
                </a:extLst>
              </p:cNvPr>
              <p:cNvSpPr/>
              <p:nvPr/>
            </p:nvSpPr>
            <p:spPr>
              <a:xfrm>
                <a:off x="4716856" y="4707470"/>
                <a:ext cx="1624965" cy="701675"/>
              </a:xfrm>
              <a:custGeom>
                <a:avLst/>
                <a:gdLst/>
                <a:ahLst/>
                <a:cxnLst/>
                <a:rect l="l" t="t" r="r" b="b"/>
                <a:pathLst>
                  <a:path w="1624964" h="701675">
                    <a:moveTo>
                      <a:pt x="1624355" y="0"/>
                    </a:moveTo>
                    <a:lnTo>
                      <a:pt x="0" y="0"/>
                    </a:lnTo>
                    <a:lnTo>
                      <a:pt x="0" y="701128"/>
                    </a:lnTo>
                    <a:lnTo>
                      <a:pt x="1624355" y="701128"/>
                    </a:lnTo>
                    <a:lnTo>
                      <a:pt x="1624355" y="0"/>
                    </a:lnTo>
                    <a:close/>
                  </a:path>
                </a:pathLst>
              </a:custGeom>
              <a:solidFill>
                <a:srgbClr val="AE8B79"/>
              </a:solidFill>
            </p:spPr>
            <p:txBody>
              <a:bodyPr wrap="square" lIns="0" tIns="0" rIns="0" bIns="0" rtlCol="0"/>
              <a:lstStyle/>
              <a:p>
                <a:endParaRPr/>
              </a:p>
            </p:txBody>
          </p:sp>
          <p:sp>
            <p:nvSpPr>
              <p:cNvPr id="27" name="object 17">
                <a:extLst>
                  <a:ext uri="{FF2B5EF4-FFF2-40B4-BE49-F238E27FC236}">
                    <a16:creationId xmlns:a16="http://schemas.microsoft.com/office/drawing/2014/main" id="{51F7B261-CC7B-0C1C-A776-7D9E110BA794}"/>
                  </a:ext>
                </a:extLst>
              </p:cNvPr>
              <p:cNvSpPr/>
              <p:nvPr/>
            </p:nvSpPr>
            <p:spPr>
              <a:xfrm>
                <a:off x="7749921" y="1690027"/>
                <a:ext cx="537210" cy="937260"/>
              </a:xfrm>
              <a:custGeom>
                <a:avLst/>
                <a:gdLst/>
                <a:ahLst/>
                <a:cxnLst/>
                <a:rect l="l" t="t" r="r" b="b"/>
                <a:pathLst>
                  <a:path w="537209" h="937260">
                    <a:moveTo>
                      <a:pt x="537032" y="0"/>
                    </a:moveTo>
                    <a:lnTo>
                      <a:pt x="0" y="0"/>
                    </a:lnTo>
                    <a:lnTo>
                      <a:pt x="0" y="937133"/>
                    </a:lnTo>
                    <a:lnTo>
                      <a:pt x="537032" y="937133"/>
                    </a:lnTo>
                    <a:lnTo>
                      <a:pt x="537032" y="0"/>
                    </a:lnTo>
                    <a:close/>
                  </a:path>
                </a:pathLst>
              </a:custGeom>
              <a:solidFill>
                <a:srgbClr val="87949E"/>
              </a:solidFill>
            </p:spPr>
            <p:txBody>
              <a:bodyPr wrap="square" lIns="0" tIns="0" rIns="0" bIns="0" rtlCol="0"/>
              <a:lstStyle/>
              <a:p>
                <a:endParaRPr/>
              </a:p>
            </p:txBody>
          </p:sp>
          <p:sp>
            <p:nvSpPr>
              <p:cNvPr id="28" name="object 18">
                <a:extLst>
                  <a:ext uri="{FF2B5EF4-FFF2-40B4-BE49-F238E27FC236}">
                    <a16:creationId xmlns:a16="http://schemas.microsoft.com/office/drawing/2014/main" id="{E22236AF-397D-0204-2910-2917AF81009C}"/>
                  </a:ext>
                </a:extLst>
              </p:cNvPr>
              <p:cNvSpPr/>
              <p:nvPr/>
            </p:nvSpPr>
            <p:spPr>
              <a:xfrm>
                <a:off x="6401816" y="4707470"/>
                <a:ext cx="2482850" cy="701675"/>
              </a:xfrm>
              <a:custGeom>
                <a:avLst/>
                <a:gdLst/>
                <a:ahLst/>
                <a:cxnLst/>
                <a:rect l="l" t="t" r="r" b="b"/>
                <a:pathLst>
                  <a:path w="2482850" h="701675">
                    <a:moveTo>
                      <a:pt x="575132" y="0"/>
                    </a:moveTo>
                    <a:lnTo>
                      <a:pt x="0" y="0"/>
                    </a:lnTo>
                    <a:lnTo>
                      <a:pt x="0" y="701128"/>
                    </a:lnTo>
                    <a:lnTo>
                      <a:pt x="575132" y="701128"/>
                    </a:lnTo>
                    <a:lnTo>
                      <a:pt x="575132" y="0"/>
                    </a:lnTo>
                    <a:close/>
                  </a:path>
                  <a:path w="2482850" h="701675">
                    <a:moveTo>
                      <a:pt x="1210856" y="0"/>
                    </a:moveTo>
                    <a:lnTo>
                      <a:pt x="635723" y="0"/>
                    </a:lnTo>
                    <a:lnTo>
                      <a:pt x="635723" y="701128"/>
                    </a:lnTo>
                    <a:lnTo>
                      <a:pt x="1210856" y="701128"/>
                    </a:lnTo>
                    <a:lnTo>
                      <a:pt x="1210856" y="0"/>
                    </a:lnTo>
                    <a:close/>
                  </a:path>
                  <a:path w="2482850" h="701675">
                    <a:moveTo>
                      <a:pt x="1846592" y="0"/>
                    </a:moveTo>
                    <a:lnTo>
                      <a:pt x="1271460" y="0"/>
                    </a:lnTo>
                    <a:lnTo>
                      <a:pt x="1271460" y="701128"/>
                    </a:lnTo>
                    <a:lnTo>
                      <a:pt x="1846592" y="701128"/>
                    </a:lnTo>
                    <a:lnTo>
                      <a:pt x="1846592" y="0"/>
                    </a:lnTo>
                    <a:close/>
                  </a:path>
                  <a:path w="2482850" h="701675">
                    <a:moveTo>
                      <a:pt x="2482316" y="0"/>
                    </a:moveTo>
                    <a:lnTo>
                      <a:pt x="1907184" y="0"/>
                    </a:lnTo>
                    <a:lnTo>
                      <a:pt x="1907184" y="701128"/>
                    </a:lnTo>
                    <a:lnTo>
                      <a:pt x="2482316" y="701128"/>
                    </a:lnTo>
                    <a:lnTo>
                      <a:pt x="2482316" y="0"/>
                    </a:lnTo>
                    <a:close/>
                  </a:path>
                </a:pathLst>
              </a:custGeom>
              <a:solidFill>
                <a:srgbClr val="CAB9AE"/>
              </a:solidFill>
            </p:spPr>
            <p:txBody>
              <a:bodyPr wrap="square" lIns="0" tIns="0" rIns="0" bIns="0" rtlCol="0"/>
              <a:lstStyle/>
              <a:p>
                <a:endParaRPr/>
              </a:p>
            </p:txBody>
          </p:sp>
          <p:sp>
            <p:nvSpPr>
              <p:cNvPr id="29" name="object 19">
                <a:extLst>
                  <a:ext uri="{FF2B5EF4-FFF2-40B4-BE49-F238E27FC236}">
                    <a16:creationId xmlns:a16="http://schemas.microsoft.com/office/drawing/2014/main" id="{4321EAAD-C2F5-6C8F-D565-FF3CFFB931DA}"/>
                  </a:ext>
                </a:extLst>
              </p:cNvPr>
              <p:cNvSpPr/>
              <p:nvPr/>
            </p:nvSpPr>
            <p:spPr>
              <a:xfrm>
                <a:off x="8955722" y="4452759"/>
                <a:ext cx="701675" cy="956310"/>
              </a:xfrm>
              <a:custGeom>
                <a:avLst/>
                <a:gdLst/>
                <a:ahLst/>
                <a:cxnLst/>
                <a:rect l="l" t="t" r="r" b="b"/>
                <a:pathLst>
                  <a:path w="701675" h="956310">
                    <a:moveTo>
                      <a:pt x="701128" y="0"/>
                    </a:moveTo>
                    <a:lnTo>
                      <a:pt x="0" y="0"/>
                    </a:lnTo>
                    <a:lnTo>
                      <a:pt x="0" y="955840"/>
                    </a:lnTo>
                    <a:lnTo>
                      <a:pt x="701128" y="955840"/>
                    </a:lnTo>
                    <a:lnTo>
                      <a:pt x="701128" y="0"/>
                    </a:lnTo>
                    <a:close/>
                  </a:path>
                </a:pathLst>
              </a:custGeom>
              <a:solidFill>
                <a:srgbClr val="AE8B79"/>
              </a:solidFill>
            </p:spPr>
            <p:txBody>
              <a:bodyPr wrap="square" lIns="0" tIns="0" rIns="0" bIns="0" rtlCol="0"/>
              <a:lstStyle/>
              <a:p>
                <a:endParaRPr/>
              </a:p>
            </p:txBody>
          </p:sp>
          <p:sp>
            <p:nvSpPr>
              <p:cNvPr id="30" name="object 20">
                <a:extLst>
                  <a:ext uri="{FF2B5EF4-FFF2-40B4-BE49-F238E27FC236}">
                    <a16:creationId xmlns:a16="http://schemas.microsoft.com/office/drawing/2014/main" id="{5B963A99-3B68-B9FB-2E80-0A6BFFD5A6E7}"/>
                  </a:ext>
                </a:extLst>
              </p:cNvPr>
              <p:cNvSpPr/>
              <p:nvPr/>
            </p:nvSpPr>
            <p:spPr>
              <a:xfrm>
                <a:off x="4715230" y="918908"/>
                <a:ext cx="2350770" cy="701675"/>
              </a:xfrm>
              <a:custGeom>
                <a:avLst/>
                <a:gdLst/>
                <a:ahLst/>
                <a:cxnLst/>
                <a:rect l="l" t="t" r="r" b="b"/>
                <a:pathLst>
                  <a:path w="2350770" h="701675">
                    <a:moveTo>
                      <a:pt x="2350262" y="0"/>
                    </a:moveTo>
                    <a:lnTo>
                      <a:pt x="1363179" y="0"/>
                    </a:lnTo>
                    <a:lnTo>
                      <a:pt x="1216050" y="0"/>
                    </a:lnTo>
                    <a:lnTo>
                      <a:pt x="0" y="0"/>
                    </a:lnTo>
                    <a:lnTo>
                      <a:pt x="0" y="701128"/>
                    </a:lnTo>
                    <a:lnTo>
                      <a:pt x="1216050" y="701128"/>
                    </a:lnTo>
                    <a:lnTo>
                      <a:pt x="1363179" y="701128"/>
                    </a:lnTo>
                    <a:lnTo>
                      <a:pt x="2350262" y="701128"/>
                    </a:lnTo>
                    <a:lnTo>
                      <a:pt x="2350262" y="0"/>
                    </a:lnTo>
                    <a:close/>
                  </a:path>
                </a:pathLst>
              </a:custGeom>
              <a:solidFill>
                <a:srgbClr val="C6AC8E"/>
              </a:solidFill>
            </p:spPr>
            <p:txBody>
              <a:bodyPr wrap="square" lIns="0" tIns="0" rIns="0" bIns="0" rtlCol="0"/>
              <a:lstStyle/>
              <a:p>
                <a:endParaRPr/>
              </a:p>
            </p:txBody>
          </p:sp>
          <p:sp>
            <p:nvSpPr>
              <p:cNvPr id="31" name="object 12">
                <a:extLst>
                  <a:ext uri="{FF2B5EF4-FFF2-40B4-BE49-F238E27FC236}">
                    <a16:creationId xmlns:a16="http://schemas.microsoft.com/office/drawing/2014/main" id="{DBC1F3AE-B7A5-5B99-CFAB-FFB036CF9D30}"/>
                  </a:ext>
                </a:extLst>
              </p:cNvPr>
              <p:cNvSpPr/>
              <p:nvPr/>
            </p:nvSpPr>
            <p:spPr>
              <a:xfrm>
                <a:off x="4799850" y="320636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sp>
            <p:nvSpPr>
              <p:cNvPr id="32" name="object 12">
                <a:extLst>
                  <a:ext uri="{FF2B5EF4-FFF2-40B4-BE49-F238E27FC236}">
                    <a16:creationId xmlns:a16="http://schemas.microsoft.com/office/drawing/2014/main" id="{6E402D3B-23FD-8F55-2C28-16546BA35B56}"/>
                  </a:ext>
                </a:extLst>
              </p:cNvPr>
              <p:cNvSpPr/>
              <p:nvPr/>
            </p:nvSpPr>
            <p:spPr>
              <a:xfrm>
                <a:off x="5409450" y="320636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sp>
            <p:nvSpPr>
              <p:cNvPr id="33" name="object 12">
                <a:extLst>
                  <a:ext uri="{FF2B5EF4-FFF2-40B4-BE49-F238E27FC236}">
                    <a16:creationId xmlns:a16="http://schemas.microsoft.com/office/drawing/2014/main" id="{C3D9F28C-E7D4-5FEB-8F65-89103A2F9805}"/>
                  </a:ext>
                </a:extLst>
              </p:cNvPr>
              <p:cNvSpPr/>
              <p:nvPr/>
            </p:nvSpPr>
            <p:spPr>
              <a:xfrm>
                <a:off x="6019050" y="320636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sp>
            <p:nvSpPr>
              <p:cNvPr id="34" name="object 12">
                <a:extLst>
                  <a:ext uri="{FF2B5EF4-FFF2-40B4-BE49-F238E27FC236}">
                    <a16:creationId xmlns:a16="http://schemas.microsoft.com/office/drawing/2014/main" id="{8DB98E2E-45B6-5505-7199-E1F1D1A655B3}"/>
                  </a:ext>
                </a:extLst>
              </p:cNvPr>
              <p:cNvSpPr/>
              <p:nvPr/>
            </p:nvSpPr>
            <p:spPr>
              <a:xfrm>
                <a:off x="4799850" y="369404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sp>
            <p:nvSpPr>
              <p:cNvPr id="35" name="object 12">
                <a:extLst>
                  <a:ext uri="{FF2B5EF4-FFF2-40B4-BE49-F238E27FC236}">
                    <a16:creationId xmlns:a16="http://schemas.microsoft.com/office/drawing/2014/main" id="{E7BAE5B1-A938-4BFC-5175-FBD7F1AD9FC1}"/>
                  </a:ext>
                </a:extLst>
              </p:cNvPr>
              <p:cNvSpPr/>
              <p:nvPr/>
            </p:nvSpPr>
            <p:spPr>
              <a:xfrm>
                <a:off x="5409450" y="369404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sp>
            <p:nvSpPr>
              <p:cNvPr id="36" name="object 12">
                <a:extLst>
                  <a:ext uri="{FF2B5EF4-FFF2-40B4-BE49-F238E27FC236}">
                    <a16:creationId xmlns:a16="http://schemas.microsoft.com/office/drawing/2014/main" id="{0AA62B59-CFEA-CA1A-B951-51EE92634D1C}"/>
                  </a:ext>
                </a:extLst>
              </p:cNvPr>
              <p:cNvSpPr/>
              <p:nvPr/>
            </p:nvSpPr>
            <p:spPr>
              <a:xfrm>
                <a:off x="6019050" y="3694048"/>
                <a:ext cx="525780" cy="421640"/>
              </a:xfrm>
              <a:custGeom>
                <a:avLst/>
                <a:gdLst/>
                <a:ahLst/>
                <a:cxnLst/>
                <a:rect l="l" t="t" r="r" b="b"/>
                <a:pathLst>
                  <a:path w="525779" h="421639">
                    <a:moveTo>
                      <a:pt x="525576" y="0"/>
                    </a:moveTo>
                    <a:lnTo>
                      <a:pt x="0" y="0"/>
                    </a:lnTo>
                    <a:lnTo>
                      <a:pt x="0" y="421627"/>
                    </a:lnTo>
                    <a:lnTo>
                      <a:pt x="525576" y="421627"/>
                    </a:lnTo>
                    <a:lnTo>
                      <a:pt x="525576" y="0"/>
                    </a:lnTo>
                    <a:close/>
                  </a:path>
                </a:pathLst>
              </a:custGeom>
              <a:solidFill>
                <a:srgbClr val="90A19A"/>
              </a:solidFill>
            </p:spPr>
            <p:txBody>
              <a:bodyPr wrap="square" lIns="0" tIns="0" rIns="0" bIns="0" rtlCol="0"/>
              <a:lstStyle/>
              <a:p>
                <a:endParaRPr dirty="0"/>
              </a:p>
            </p:txBody>
          </p:sp>
        </p:grpSp>
        <p:pic>
          <p:nvPicPr>
            <p:cNvPr id="37" name="object 22">
              <a:extLst>
                <a:ext uri="{FF2B5EF4-FFF2-40B4-BE49-F238E27FC236}">
                  <a16:creationId xmlns:a16="http://schemas.microsoft.com/office/drawing/2014/main" id="{51B963F0-7608-E59C-277D-BAE14E773DAA}"/>
                </a:ext>
              </a:extLst>
            </p:cNvPr>
            <p:cNvPicPr/>
            <p:nvPr/>
          </p:nvPicPr>
          <p:blipFill>
            <a:blip r:embed="rId2" cstate="print"/>
            <a:stretch>
              <a:fillRect/>
            </a:stretch>
          </p:blipFill>
          <p:spPr>
            <a:xfrm>
              <a:off x="10187940" y="1733384"/>
              <a:ext cx="164592" cy="164604"/>
            </a:xfrm>
            <a:prstGeom prst="rect">
              <a:avLst/>
            </a:prstGeom>
          </p:spPr>
        </p:pic>
        <p:pic>
          <p:nvPicPr>
            <p:cNvPr id="38" name="object 23">
              <a:extLst>
                <a:ext uri="{FF2B5EF4-FFF2-40B4-BE49-F238E27FC236}">
                  <a16:creationId xmlns:a16="http://schemas.microsoft.com/office/drawing/2014/main" id="{CBE646E4-9F7A-F142-E80E-152031E2DCDD}"/>
                </a:ext>
              </a:extLst>
            </p:cNvPr>
            <p:cNvPicPr/>
            <p:nvPr/>
          </p:nvPicPr>
          <p:blipFill>
            <a:blip r:embed="rId3" cstate="print"/>
            <a:stretch>
              <a:fillRect/>
            </a:stretch>
          </p:blipFill>
          <p:spPr>
            <a:xfrm>
              <a:off x="10187940" y="1951864"/>
              <a:ext cx="164592" cy="164604"/>
            </a:xfrm>
            <a:prstGeom prst="rect">
              <a:avLst/>
            </a:prstGeom>
          </p:spPr>
        </p:pic>
        <p:sp>
          <p:nvSpPr>
            <p:cNvPr id="39" name="object 24">
              <a:extLst>
                <a:ext uri="{FF2B5EF4-FFF2-40B4-BE49-F238E27FC236}">
                  <a16:creationId xmlns:a16="http://schemas.microsoft.com/office/drawing/2014/main" id="{BE411F4C-2B6F-06F7-3BC1-36FA8369B14A}"/>
                </a:ext>
              </a:extLst>
            </p:cNvPr>
            <p:cNvSpPr txBox="1"/>
            <p:nvPr/>
          </p:nvSpPr>
          <p:spPr>
            <a:xfrm>
              <a:off x="10434319" y="1447800"/>
              <a:ext cx="1067435" cy="638508"/>
            </a:xfrm>
            <a:prstGeom prst="rect">
              <a:avLst/>
            </a:prstGeom>
          </p:spPr>
          <p:txBody>
            <a:bodyPr vert="horz" wrap="square" lIns="0" tIns="76835" rIns="0" bIns="0" rtlCol="0">
              <a:spAutoFit/>
            </a:bodyPr>
            <a:lstStyle/>
            <a:p>
              <a:pPr marL="20955">
                <a:lnSpc>
                  <a:spcPct val="100000"/>
                </a:lnSpc>
                <a:spcBef>
                  <a:spcPts val="605"/>
                </a:spcBef>
              </a:pPr>
              <a:r>
                <a:rPr sz="800" b="1" dirty="0">
                  <a:solidFill>
                    <a:srgbClr val="716A66"/>
                  </a:solidFill>
                  <a:latin typeface="Calibri" panose="020F0502020204030204" pitchFamily="34" charset="0"/>
                  <a:cs typeface="Calibri" panose="020F0502020204030204" pitchFamily="34" charset="0"/>
                </a:rPr>
                <a:t>COMMUNITY</a:t>
              </a:r>
              <a:r>
                <a:rPr sz="800" b="1" spc="30" dirty="0">
                  <a:solidFill>
                    <a:srgbClr val="716A66"/>
                  </a:solidFill>
                  <a:latin typeface="Calibri" panose="020F0502020204030204" pitchFamily="34" charset="0"/>
                  <a:cs typeface="Calibri" panose="020F0502020204030204" pitchFamily="34" charset="0"/>
                </a:rPr>
                <a:t> </a:t>
              </a:r>
              <a:r>
                <a:rPr sz="800" b="1" spc="-10" dirty="0">
                  <a:solidFill>
                    <a:srgbClr val="716A66"/>
                  </a:solidFill>
                  <a:latin typeface="Calibri" panose="020F0502020204030204" pitchFamily="34" charset="0"/>
                  <a:cs typeface="Calibri" panose="020F0502020204030204" pitchFamily="34" charset="0"/>
                </a:rPr>
                <a:t>SPACES</a:t>
              </a:r>
              <a:endParaRPr sz="800" dirty="0">
                <a:latin typeface="Calibri" panose="020F0502020204030204" pitchFamily="34" charset="0"/>
                <a:cs typeface="Calibri" panose="020F0502020204030204" pitchFamily="34" charset="0"/>
              </a:endParaRPr>
            </a:p>
            <a:p>
              <a:pPr marL="12700" marR="5080">
                <a:lnSpc>
                  <a:spcPct val="150000"/>
                </a:lnSpc>
                <a:spcBef>
                  <a:spcPts val="35"/>
                </a:spcBef>
              </a:pPr>
              <a:r>
                <a:rPr sz="1000" b="1" dirty="0">
                  <a:solidFill>
                    <a:srgbClr val="716A66"/>
                  </a:solidFill>
                  <a:latin typeface="Calibri" panose="020F0502020204030204" pitchFamily="34" charset="0"/>
                  <a:cs typeface="Calibri" panose="020F0502020204030204" pitchFamily="34" charset="0"/>
                </a:rPr>
                <a:t>Lobby</a:t>
              </a:r>
              <a:r>
                <a:rPr sz="1000" b="1" spc="-20" dirty="0">
                  <a:solidFill>
                    <a:srgbClr val="716A66"/>
                  </a:solidFill>
                  <a:latin typeface="Calibri" panose="020F0502020204030204" pitchFamily="34" charset="0"/>
                  <a:cs typeface="Calibri" panose="020F0502020204030204" pitchFamily="34" charset="0"/>
                </a:rPr>
                <a:t> </a:t>
              </a:r>
              <a:r>
                <a:rPr sz="1000" b="1" dirty="0">
                  <a:solidFill>
                    <a:srgbClr val="716A66"/>
                  </a:solidFill>
                  <a:latin typeface="Calibri" panose="020F0502020204030204" pitchFamily="34" charset="0"/>
                  <a:cs typeface="Calibri" panose="020F0502020204030204" pitchFamily="34" charset="0"/>
                </a:rPr>
                <a:t>+</a:t>
              </a:r>
              <a:r>
                <a:rPr sz="1000" b="1" spc="-20" dirty="0">
                  <a:solidFill>
                    <a:srgbClr val="716A66"/>
                  </a:solidFill>
                  <a:latin typeface="Calibri" panose="020F0502020204030204" pitchFamily="34" charset="0"/>
                  <a:cs typeface="Calibri" panose="020F0502020204030204" pitchFamily="34" charset="0"/>
                </a:rPr>
                <a:t> </a:t>
              </a:r>
              <a:r>
                <a:rPr sz="1000" b="1" spc="-10" dirty="0">
                  <a:solidFill>
                    <a:srgbClr val="716A66"/>
                  </a:solidFill>
                  <a:latin typeface="Calibri" panose="020F0502020204030204" pitchFamily="34" charset="0"/>
                  <a:cs typeface="Calibri" panose="020F0502020204030204" pitchFamily="34" charset="0"/>
                </a:rPr>
                <a:t>Welcoming </a:t>
              </a:r>
              <a:r>
                <a:rPr sz="1000" b="1" dirty="0">
                  <a:solidFill>
                    <a:srgbClr val="716A66"/>
                  </a:solidFill>
                  <a:latin typeface="Calibri" panose="020F0502020204030204" pitchFamily="34" charset="0"/>
                  <a:cs typeface="Calibri" panose="020F0502020204030204" pitchFamily="34" charset="0"/>
                </a:rPr>
                <a:t>Cafe</a:t>
              </a:r>
              <a:r>
                <a:rPr sz="1000" b="1" spc="-15" dirty="0">
                  <a:solidFill>
                    <a:srgbClr val="716A66"/>
                  </a:solidFill>
                  <a:latin typeface="Calibri" panose="020F0502020204030204" pitchFamily="34" charset="0"/>
                  <a:cs typeface="Calibri" panose="020F0502020204030204" pitchFamily="34" charset="0"/>
                </a:rPr>
                <a:t> </a:t>
              </a:r>
              <a:r>
                <a:rPr sz="1000" b="1" dirty="0">
                  <a:solidFill>
                    <a:srgbClr val="716A66"/>
                  </a:solidFill>
                  <a:latin typeface="Calibri" panose="020F0502020204030204" pitchFamily="34" charset="0"/>
                  <a:cs typeface="Calibri" panose="020F0502020204030204" pitchFamily="34" charset="0"/>
                </a:rPr>
                <a:t>+</a:t>
              </a:r>
              <a:r>
                <a:rPr sz="1000" b="1" spc="-15" dirty="0">
                  <a:solidFill>
                    <a:srgbClr val="716A66"/>
                  </a:solidFill>
                  <a:latin typeface="Calibri" panose="020F0502020204030204" pitchFamily="34" charset="0"/>
                  <a:cs typeface="Calibri" panose="020F0502020204030204" pitchFamily="34" charset="0"/>
                </a:rPr>
                <a:t> </a:t>
              </a:r>
              <a:r>
                <a:rPr sz="1000" b="1" spc="-10" dirty="0">
                  <a:solidFill>
                    <a:srgbClr val="716A66"/>
                  </a:solidFill>
                  <a:latin typeface="Calibri" panose="020F0502020204030204" pitchFamily="34" charset="0"/>
                  <a:cs typeface="Calibri" panose="020F0502020204030204" pitchFamily="34" charset="0"/>
                </a:rPr>
                <a:t>Dining</a:t>
              </a:r>
              <a:endParaRPr sz="1000" dirty="0">
                <a:latin typeface="Calibri" panose="020F0502020204030204" pitchFamily="34" charset="0"/>
                <a:cs typeface="Calibri" panose="020F0502020204030204" pitchFamily="34" charset="0"/>
              </a:endParaRPr>
            </a:p>
          </p:txBody>
        </p:sp>
        <p:pic>
          <p:nvPicPr>
            <p:cNvPr id="40" name="object 25">
              <a:extLst>
                <a:ext uri="{FF2B5EF4-FFF2-40B4-BE49-F238E27FC236}">
                  <a16:creationId xmlns:a16="http://schemas.microsoft.com/office/drawing/2014/main" id="{F10928C6-42F3-E9F5-1837-0E6C6C06FE49}"/>
                </a:ext>
              </a:extLst>
            </p:cNvPr>
            <p:cNvPicPr/>
            <p:nvPr/>
          </p:nvPicPr>
          <p:blipFill>
            <a:blip r:embed="rId4" cstate="print"/>
            <a:stretch>
              <a:fillRect/>
            </a:stretch>
          </p:blipFill>
          <p:spPr>
            <a:xfrm>
              <a:off x="10187940" y="2594143"/>
              <a:ext cx="164592" cy="164604"/>
            </a:xfrm>
            <a:prstGeom prst="rect">
              <a:avLst/>
            </a:prstGeom>
          </p:spPr>
        </p:pic>
        <p:pic>
          <p:nvPicPr>
            <p:cNvPr id="41" name="object 26">
              <a:extLst>
                <a:ext uri="{FF2B5EF4-FFF2-40B4-BE49-F238E27FC236}">
                  <a16:creationId xmlns:a16="http://schemas.microsoft.com/office/drawing/2014/main" id="{A013B66A-804E-6EF6-48AD-64197F522CB1}"/>
                </a:ext>
              </a:extLst>
            </p:cNvPr>
            <p:cNvPicPr/>
            <p:nvPr/>
          </p:nvPicPr>
          <p:blipFill>
            <a:blip r:embed="rId5" cstate="print"/>
            <a:stretch>
              <a:fillRect/>
            </a:stretch>
          </p:blipFill>
          <p:spPr>
            <a:xfrm>
              <a:off x="10187940" y="2847945"/>
              <a:ext cx="164592" cy="164604"/>
            </a:xfrm>
            <a:prstGeom prst="rect">
              <a:avLst/>
            </a:prstGeom>
          </p:spPr>
        </p:pic>
        <p:pic>
          <p:nvPicPr>
            <p:cNvPr id="42" name="object 27">
              <a:extLst>
                <a:ext uri="{FF2B5EF4-FFF2-40B4-BE49-F238E27FC236}">
                  <a16:creationId xmlns:a16="http://schemas.microsoft.com/office/drawing/2014/main" id="{DCAB85A8-4057-32A5-2A1A-0AF88ADCD27E}"/>
                </a:ext>
              </a:extLst>
            </p:cNvPr>
            <p:cNvPicPr/>
            <p:nvPr/>
          </p:nvPicPr>
          <p:blipFill>
            <a:blip r:embed="rId6" cstate="print"/>
            <a:stretch>
              <a:fillRect/>
            </a:stretch>
          </p:blipFill>
          <p:spPr>
            <a:xfrm>
              <a:off x="10187940" y="3099155"/>
              <a:ext cx="164592" cy="164604"/>
            </a:xfrm>
            <a:prstGeom prst="rect">
              <a:avLst/>
            </a:prstGeom>
          </p:spPr>
        </p:pic>
        <p:sp>
          <p:nvSpPr>
            <p:cNvPr id="43" name="object 28">
              <a:extLst>
                <a:ext uri="{FF2B5EF4-FFF2-40B4-BE49-F238E27FC236}">
                  <a16:creationId xmlns:a16="http://schemas.microsoft.com/office/drawing/2014/main" id="{586B0714-4A10-F7F9-C5A0-B9B89A794563}"/>
                </a:ext>
              </a:extLst>
            </p:cNvPr>
            <p:cNvSpPr txBox="1"/>
            <p:nvPr/>
          </p:nvSpPr>
          <p:spPr>
            <a:xfrm>
              <a:off x="10434319" y="2324916"/>
              <a:ext cx="862965" cy="966469"/>
            </a:xfrm>
            <a:prstGeom prst="rect">
              <a:avLst/>
            </a:prstGeom>
          </p:spPr>
          <p:txBody>
            <a:bodyPr vert="horz" wrap="square" lIns="0" tIns="73025" rIns="0" bIns="0" rtlCol="0">
              <a:spAutoFit/>
            </a:bodyPr>
            <a:lstStyle/>
            <a:p>
              <a:pPr marL="20955">
                <a:lnSpc>
                  <a:spcPct val="100000"/>
                </a:lnSpc>
                <a:spcBef>
                  <a:spcPts val="575"/>
                </a:spcBef>
              </a:pPr>
              <a:r>
                <a:rPr sz="800" b="1" dirty="0">
                  <a:solidFill>
                    <a:srgbClr val="716A66"/>
                  </a:solidFill>
                  <a:latin typeface="Calibri" panose="020F0502020204030204" pitchFamily="34" charset="0"/>
                  <a:cs typeface="Calibri" panose="020F0502020204030204" pitchFamily="34" charset="0"/>
                </a:rPr>
                <a:t>PATIENT</a:t>
              </a:r>
              <a:r>
                <a:rPr sz="800" b="1" spc="-45" dirty="0">
                  <a:solidFill>
                    <a:srgbClr val="716A66"/>
                  </a:solidFill>
                  <a:latin typeface="Calibri" panose="020F0502020204030204" pitchFamily="34" charset="0"/>
                  <a:cs typeface="Calibri" panose="020F0502020204030204" pitchFamily="34" charset="0"/>
                </a:rPr>
                <a:t> </a:t>
              </a:r>
              <a:r>
                <a:rPr sz="800" b="1" spc="-10" dirty="0">
                  <a:solidFill>
                    <a:srgbClr val="716A66"/>
                  </a:solidFill>
                  <a:latin typeface="Calibri" panose="020F0502020204030204" pitchFamily="34" charset="0"/>
                  <a:cs typeface="Calibri" panose="020F0502020204030204" pitchFamily="34" charset="0"/>
                </a:rPr>
                <a:t>SPACES</a:t>
              </a:r>
              <a:endParaRPr sz="800" dirty="0">
                <a:latin typeface="Calibri" panose="020F0502020204030204" pitchFamily="34" charset="0"/>
                <a:cs typeface="Calibri" panose="020F0502020204030204" pitchFamily="34" charset="0"/>
              </a:endParaRPr>
            </a:p>
            <a:p>
              <a:pPr marL="12700">
                <a:lnSpc>
                  <a:spcPct val="100000"/>
                </a:lnSpc>
                <a:spcBef>
                  <a:spcPts val="590"/>
                </a:spcBef>
              </a:pPr>
              <a:r>
                <a:rPr sz="1000" b="1" dirty="0">
                  <a:solidFill>
                    <a:srgbClr val="716A66"/>
                  </a:solidFill>
                  <a:latin typeface="Calibri" panose="020F0502020204030204" pitchFamily="34" charset="0"/>
                  <a:cs typeface="Calibri" panose="020F0502020204030204" pitchFamily="34" charset="0"/>
                </a:rPr>
                <a:t>Patient</a:t>
              </a:r>
              <a:r>
                <a:rPr sz="1000" b="1" spc="-30" dirty="0">
                  <a:solidFill>
                    <a:srgbClr val="716A66"/>
                  </a:solidFill>
                  <a:latin typeface="Calibri" panose="020F0502020204030204" pitchFamily="34" charset="0"/>
                  <a:cs typeface="Calibri" panose="020F0502020204030204" pitchFamily="34" charset="0"/>
                </a:rPr>
                <a:t> </a:t>
              </a:r>
              <a:r>
                <a:rPr sz="1000" b="1" spc="-20" dirty="0">
                  <a:solidFill>
                    <a:srgbClr val="716A66"/>
                  </a:solidFill>
                  <a:latin typeface="Calibri" panose="020F0502020204030204" pitchFamily="34" charset="0"/>
                  <a:cs typeface="Calibri" panose="020F0502020204030204" pitchFamily="34" charset="0"/>
                </a:rPr>
                <a:t>Room</a:t>
              </a:r>
              <a:endParaRPr sz="1000" dirty="0">
                <a:latin typeface="Calibri" panose="020F0502020204030204" pitchFamily="34" charset="0"/>
                <a:cs typeface="Calibri" panose="020F0502020204030204" pitchFamily="34" charset="0"/>
              </a:endParaRPr>
            </a:p>
            <a:p>
              <a:pPr marL="12700" marR="5080">
                <a:lnSpc>
                  <a:spcPct val="174200"/>
                </a:lnSpc>
              </a:pPr>
              <a:r>
                <a:rPr sz="1000" b="1" dirty="0">
                  <a:solidFill>
                    <a:srgbClr val="716A66"/>
                  </a:solidFill>
                  <a:latin typeface="Calibri" panose="020F0502020204030204" pitchFamily="34" charset="0"/>
                  <a:cs typeface="Calibri" panose="020F0502020204030204" pitchFamily="34" charset="0"/>
                </a:rPr>
                <a:t>Exam</a:t>
              </a:r>
              <a:r>
                <a:rPr sz="1000" b="1" spc="-25" dirty="0">
                  <a:solidFill>
                    <a:srgbClr val="716A66"/>
                  </a:solidFill>
                  <a:latin typeface="Calibri" panose="020F0502020204030204" pitchFamily="34" charset="0"/>
                  <a:cs typeface="Calibri" panose="020F0502020204030204" pitchFamily="34" charset="0"/>
                </a:rPr>
                <a:t> </a:t>
              </a:r>
              <a:r>
                <a:rPr sz="1000" b="1" spc="-20" dirty="0">
                  <a:solidFill>
                    <a:srgbClr val="716A66"/>
                  </a:solidFill>
                  <a:latin typeface="Calibri" panose="020F0502020204030204" pitchFamily="34" charset="0"/>
                  <a:cs typeface="Calibri" panose="020F0502020204030204" pitchFamily="34" charset="0"/>
                </a:rPr>
                <a:t>Room </a:t>
              </a:r>
              <a:r>
                <a:rPr sz="1000" b="1" dirty="0">
                  <a:solidFill>
                    <a:srgbClr val="716A66"/>
                  </a:solidFill>
                  <a:latin typeface="Calibri" panose="020F0502020204030204" pitchFamily="34" charset="0"/>
                  <a:cs typeface="Calibri" panose="020F0502020204030204" pitchFamily="34" charset="0"/>
                </a:rPr>
                <a:t>Treatment</a:t>
              </a:r>
              <a:r>
                <a:rPr sz="1000" b="1" spc="-40" dirty="0">
                  <a:solidFill>
                    <a:srgbClr val="716A66"/>
                  </a:solidFill>
                  <a:latin typeface="Calibri" panose="020F0502020204030204" pitchFamily="34" charset="0"/>
                  <a:cs typeface="Calibri" panose="020F0502020204030204" pitchFamily="34" charset="0"/>
                </a:rPr>
                <a:t> </a:t>
              </a:r>
              <a:r>
                <a:rPr sz="1000" b="1" spc="-20" dirty="0">
                  <a:solidFill>
                    <a:srgbClr val="716A66"/>
                  </a:solidFill>
                  <a:latin typeface="Calibri" panose="020F0502020204030204" pitchFamily="34" charset="0"/>
                  <a:cs typeface="Calibri" panose="020F0502020204030204" pitchFamily="34" charset="0"/>
                </a:rPr>
                <a:t>Area</a:t>
              </a:r>
              <a:endParaRPr sz="1000" dirty="0">
                <a:latin typeface="Calibri" panose="020F0502020204030204" pitchFamily="34" charset="0"/>
                <a:cs typeface="Calibri" panose="020F0502020204030204" pitchFamily="34" charset="0"/>
              </a:endParaRPr>
            </a:p>
          </p:txBody>
        </p:sp>
        <p:pic>
          <p:nvPicPr>
            <p:cNvPr id="44" name="object 29">
              <a:extLst>
                <a:ext uri="{FF2B5EF4-FFF2-40B4-BE49-F238E27FC236}">
                  <a16:creationId xmlns:a16="http://schemas.microsoft.com/office/drawing/2014/main" id="{2D0A85C8-52A5-FB1D-7C64-AB78714B356A}"/>
                </a:ext>
              </a:extLst>
            </p:cNvPr>
            <p:cNvPicPr/>
            <p:nvPr/>
          </p:nvPicPr>
          <p:blipFill>
            <a:blip r:embed="rId7" cstate="print"/>
            <a:stretch>
              <a:fillRect/>
            </a:stretch>
          </p:blipFill>
          <p:spPr>
            <a:xfrm>
              <a:off x="10187940" y="4305235"/>
              <a:ext cx="164592" cy="164604"/>
            </a:xfrm>
            <a:prstGeom prst="rect">
              <a:avLst/>
            </a:prstGeom>
          </p:spPr>
        </p:pic>
        <p:pic>
          <p:nvPicPr>
            <p:cNvPr id="45" name="object 30">
              <a:extLst>
                <a:ext uri="{FF2B5EF4-FFF2-40B4-BE49-F238E27FC236}">
                  <a16:creationId xmlns:a16="http://schemas.microsoft.com/office/drawing/2014/main" id="{D00047D5-8B37-41A4-973D-16816275ADE9}"/>
                </a:ext>
              </a:extLst>
            </p:cNvPr>
            <p:cNvPicPr/>
            <p:nvPr/>
          </p:nvPicPr>
          <p:blipFill>
            <a:blip r:embed="rId8" cstate="print"/>
            <a:stretch>
              <a:fillRect/>
            </a:stretch>
          </p:blipFill>
          <p:spPr>
            <a:xfrm>
              <a:off x="10187940" y="4520115"/>
              <a:ext cx="164592" cy="164604"/>
            </a:xfrm>
            <a:prstGeom prst="rect">
              <a:avLst/>
            </a:prstGeom>
          </p:spPr>
        </p:pic>
        <p:pic>
          <p:nvPicPr>
            <p:cNvPr id="46" name="object 31">
              <a:extLst>
                <a:ext uri="{FF2B5EF4-FFF2-40B4-BE49-F238E27FC236}">
                  <a16:creationId xmlns:a16="http://schemas.microsoft.com/office/drawing/2014/main" id="{5BE53203-BA41-1DF4-DBBB-8C4ED97F2D3C}"/>
                </a:ext>
              </a:extLst>
            </p:cNvPr>
            <p:cNvPicPr/>
            <p:nvPr/>
          </p:nvPicPr>
          <p:blipFill>
            <a:blip r:embed="rId9" cstate="print"/>
            <a:stretch>
              <a:fillRect/>
            </a:stretch>
          </p:blipFill>
          <p:spPr>
            <a:xfrm>
              <a:off x="10187940" y="3852994"/>
              <a:ext cx="164592" cy="164604"/>
            </a:xfrm>
            <a:prstGeom prst="rect">
              <a:avLst/>
            </a:prstGeom>
          </p:spPr>
        </p:pic>
        <p:pic>
          <p:nvPicPr>
            <p:cNvPr id="47" name="object 32">
              <a:extLst>
                <a:ext uri="{FF2B5EF4-FFF2-40B4-BE49-F238E27FC236}">
                  <a16:creationId xmlns:a16="http://schemas.microsoft.com/office/drawing/2014/main" id="{C272D553-4009-2713-B606-6658E17907C0}"/>
                </a:ext>
              </a:extLst>
            </p:cNvPr>
            <p:cNvPicPr/>
            <p:nvPr/>
          </p:nvPicPr>
          <p:blipFill>
            <a:blip r:embed="rId10" cstate="print"/>
            <a:stretch>
              <a:fillRect/>
            </a:stretch>
          </p:blipFill>
          <p:spPr>
            <a:xfrm>
              <a:off x="10187940" y="4081335"/>
              <a:ext cx="164592" cy="164604"/>
            </a:xfrm>
            <a:prstGeom prst="rect">
              <a:avLst/>
            </a:prstGeom>
          </p:spPr>
        </p:pic>
        <p:sp>
          <p:nvSpPr>
            <p:cNvPr id="48" name="object 33">
              <a:extLst>
                <a:ext uri="{FF2B5EF4-FFF2-40B4-BE49-F238E27FC236}">
                  <a16:creationId xmlns:a16="http://schemas.microsoft.com/office/drawing/2014/main" id="{D7757383-F178-FD4E-8585-B428BBDD5B5E}"/>
                </a:ext>
              </a:extLst>
            </p:cNvPr>
            <p:cNvSpPr txBox="1"/>
            <p:nvPr/>
          </p:nvSpPr>
          <p:spPr>
            <a:xfrm>
              <a:off x="10434319" y="3578325"/>
              <a:ext cx="1113105" cy="1121461"/>
            </a:xfrm>
            <a:prstGeom prst="rect">
              <a:avLst/>
            </a:prstGeom>
          </p:spPr>
          <p:txBody>
            <a:bodyPr vert="horz" wrap="square" lIns="0" tIns="74295" rIns="0" bIns="0" rtlCol="0">
              <a:spAutoFit/>
            </a:bodyPr>
            <a:lstStyle/>
            <a:p>
              <a:pPr marL="20955">
                <a:lnSpc>
                  <a:spcPct val="100000"/>
                </a:lnSpc>
                <a:spcBef>
                  <a:spcPts val="585"/>
                </a:spcBef>
              </a:pPr>
              <a:r>
                <a:rPr sz="800" b="1" dirty="0">
                  <a:solidFill>
                    <a:srgbClr val="716A66"/>
                  </a:solidFill>
                  <a:latin typeface="Calibri" panose="020F0502020204030204" pitchFamily="34" charset="0"/>
                  <a:cs typeface="Calibri" panose="020F0502020204030204" pitchFamily="34" charset="0"/>
                </a:rPr>
                <a:t>CAREGIVER</a:t>
              </a:r>
              <a:r>
                <a:rPr sz="800" b="1" spc="30" dirty="0">
                  <a:solidFill>
                    <a:srgbClr val="716A66"/>
                  </a:solidFill>
                  <a:latin typeface="Calibri" panose="020F0502020204030204" pitchFamily="34" charset="0"/>
                  <a:cs typeface="Calibri" panose="020F0502020204030204" pitchFamily="34" charset="0"/>
                </a:rPr>
                <a:t> </a:t>
              </a:r>
              <a:r>
                <a:rPr sz="800" b="1" spc="-10" dirty="0">
                  <a:solidFill>
                    <a:srgbClr val="716A66"/>
                  </a:solidFill>
                  <a:latin typeface="Calibri" panose="020F0502020204030204" pitchFamily="34" charset="0"/>
                  <a:cs typeface="Calibri" panose="020F0502020204030204" pitchFamily="34" charset="0"/>
                </a:rPr>
                <a:t>SPACES</a:t>
              </a:r>
              <a:endParaRPr sz="800" dirty="0">
                <a:latin typeface="Calibri" panose="020F0502020204030204" pitchFamily="34" charset="0"/>
                <a:cs typeface="Calibri" panose="020F0502020204030204" pitchFamily="34" charset="0"/>
              </a:endParaRPr>
            </a:p>
            <a:p>
              <a:pPr marL="12700">
                <a:lnSpc>
                  <a:spcPct val="100000"/>
                </a:lnSpc>
                <a:spcBef>
                  <a:spcPts val="605"/>
                </a:spcBef>
              </a:pPr>
              <a:r>
                <a:rPr sz="1000" b="1" dirty="0">
                  <a:solidFill>
                    <a:srgbClr val="716A66"/>
                  </a:solidFill>
                  <a:latin typeface="Calibri" panose="020F0502020204030204" pitchFamily="34" charset="0"/>
                  <a:cs typeface="Calibri" panose="020F0502020204030204" pitchFamily="34" charset="0"/>
                </a:rPr>
                <a:t>Work</a:t>
              </a:r>
              <a:r>
                <a:rPr sz="1000" b="1" spc="-35" dirty="0">
                  <a:solidFill>
                    <a:srgbClr val="716A66"/>
                  </a:solidFill>
                  <a:latin typeface="Calibri" panose="020F0502020204030204" pitchFamily="34" charset="0"/>
                  <a:cs typeface="Calibri" panose="020F0502020204030204" pitchFamily="34" charset="0"/>
                </a:rPr>
                <a:t> </a:t>
              </a:r>
              <a:r>
                <a:rPr sz="1000" b="1" spc="-20" dirty="0">
                  <a:solidFill>
                    <a:srgbClr val="716A66"/>
                  </a:solidFill>
                  <a:latin typeface="Calibri" panose="020F0502020204030204" pitchFamily="34" charset="0"/>
                  <a:cs typeface="Calibri" panose="020F0502020204030204" pitchFamily="34" charset="0"/>
                </a:rPr>
                <a:t>Area</a:t>
              </a:r>
              <a:endParaRPr lang="en-US" sz="1000" b="1" spc="-20" dirty="0">
                <a:solidFill>
                  <a:srgbClr val="716A66"/>
                </a:solidFill>
                <a:latin typeface="Calibri" panose="020F0502020204030204" pitchFamily="34" charset="0"/>
                <a:cs typeface="Calibri" panose="020F0502020204030204" pitchFamily="34" charset="0"/>
              </a:endParaRPr>
            </a:p>
            <a:p>
              <a:pPr marL="12700">
                <a:lnSpc>
                  <a:spcPct val="100000"/>
                </a:lnSpc>
                <a:spcBef>
                  <a:spcPts val="605"/>
                </a:spcBef>
              </a:pPr>
              <a:r>
                <a:rPr sz="1000" b="1" dirty="0">
                  <a:solidFill>
                    <a:srgbClr val="716A66"/>
                  </a:solidFill>
                  <a:latin typeface="Calibri" panose="020F0502020204030204" pitchFamily="34" charset="0"/>
                  <a:cs typeface="Calibri" panose="020F0502020204030204" pitchFamily="34" charset="0"/>
                </a:rPr>
                <a:t>Private</a:t>
              </a:r>
              <a:r>
                <a:rPr sz="1000" b="1" spc="-5" dirty="0">
                  <a:solidFill>
                    <a:srgbClr val="716A66"/>
                  </a:solidFill>
                  <a:latin typeface="Calibri" panose="020F0502020204030204" pitchFamily="34" charset="0"/>
                  <a:cs typeface="Calibri" panose="020F0502020204030204" pitchFamily="34" charset="0"/>
                </a:rPr>
                <a:t> </a:t>
              </a:r>
              <a:r>
                <a:rPr sz="1000" b="1" spc="-25" dirty="0">
                  <a:solidFill>
                    <a:srgbClr val="716A66"/>
                  </a:solidFill>
                  <a:latin typeface="Calibri" panose="020F0502020204030204" pitchFamily="34" charset="0"/>
                  <a:cs typeface="Calibri" panose="020F0502020204030204" pitchFamily="34" charset="0"/>
                </a:rPr>
                <a:t>Office</a:t>
              </a:r>
              <a:endParaRPr lang="en-US" sz="1000" b="1" spc="-25" dirty="0">
                <a:solidFill>
                  <a:srgbClr val="716A66"/>
                </a:solidFill>
                <a:latin typeface="Calibri" panose="020F0502020204030204" pitchFamily="34" charset="0"/>
                <a:cs typeface="Calibri" panose="020F0502020204030204" pitchFamily="34" charset="0"/>
              </a:endParaRPr>
            </a:p>
            <a:p>
              <a:pPr marL="12700">
                <a:lnSpc>
                  <a:spcPct val="100000"/>
                </a:lnSpc>
                <a:spcBef>
                  <a:spcPts val="605"/>
                </a:spcBef>
              </a:pPr>
              <a:r>
                <a:rPr sz="1000" b="1" spc="-10" dirty="0">
                  <a:solidFill>
                    <a:srgbClr val="716A66"/>
                  </a:solidFill>
                  <a:latin typeface="Calibri" panose="020F0502020204030204" pitchFamily="34" charset="0"/>
                  <a:cs typeface="Calibri" panose="020F0502020204030204" pitchFamily="34" charset="0"/>
                </a:rPr>
                <a:t>Respite </a:t>
              </a:r>
              <a:endParaRPr lang="en-US" sz="1000" b="1" spc="-10" dirty="0">
                <a:solidFill>
                  <a:srgbClr val="716A66"/>
                </a:solidFill>
                <a:latin typeface="Calibri" panose="020F0502020204030204" pitchFamily="34" charset="0"/>
                <a:cs typeface="Calibri" panose="020F0502020204030204" pitchFamily="34" charset="0"/>
              </a:endParaRPr>
            </a:p>
            <a:p>
              <a:pPr marL="12700">
                <a:lnSpc>
                  <a:spcPct val="100000"/>
                </a:lnSpc>
                <a:spcBef>
                  <a:spcPts val="605"/>
                </a:spcBef>
              </a:pPr>
              <a:r>
                <a:rPr sz="1000" b="1" spc="-10" dirty="0">
                  <a:solidFill>
                    <a:srgbClr val="716A66"/>
                  </a:solidFill>
                  <a:latin typeface="Calibri" panose="020F0502020204030204" pitchFamily="34" charset="0"/>
                  <a:cs typeface="Calibri" panose="020F0502020204030204" pitchFamily="34" charset="0"/>
                </a:rPr>
                <a:t>Consultation</a:t>
              </a:r>
              <a:endParaRPr sz="1000" dirty="0">
                <a:latin typeface="Calibri" panose="020F0502020204030204" pitchFamily="34" charset="0"/>
                <a:cs typeface="Calibri" panose="020F0502020204030204" pitchFamily="34" charset="0"/>
              </a:endParaRPr>
            </a:p>
          </p:txBody>
        </p:sp>
        <p:pic>
          <p:nvPicPr>
            <p:cNvPr id="49" name="object 34">
              <a:extLst>
                <a:ext uri="{FF2B5EF4-FFF2-40B4-BE49-F238E27FC236}">
                  <a16:creationId xmlns:a16="http://schemas.microsoft.com/office/drawing/2014/main" id="{C976EB6E-E902-5666-5CE8-43BFA50AA6FE}"/>
                </a:ext>
              </a:extLst>
            </p:cNvPr>
            <p:cNvPicPr/>
            <p:nvPr/>
          </p:nvPicPr>
          <p:blipFill>
            <a:blip r:embed="rId11" cstate="print"/>
            <a:stretch>
              <a:fillRect/>
            </a:stretch>
          </p:blipFill>
          <p:spPr>
            <a:xfrm>
              <a:off x="10188313" y="5317439"/>
              <a:ext cx="164592" cy="164604"/>
            </a:xfrm>
            <a:prstGeom prst="rect">
              <a:avLst/>
            </a:prstGeom>
          </p:spPr>
        </p:pic>
        <p:pic>
          <p:nvPicPr>
            <p:cNvPr id="50" name="object 35">
              <a:extLst>
                <a:ext uri="{FF2B5EF4-FFF2-40B4-BE49-F238E27FC236}">
                  <a16:creationId xmlns:a16="http://schemas.microsoft.com/office/drawing/2014/main" id="{95E31044-753A-10FD-E44C-1A2D8C45C93D}"/>
                </a:ext>
              </a:extLst>
            </p:cNvPr>
            <p:cNvPicPr/>
            <p:nvPr/>
          </p:nvPicPr>
          <p:blipFill>
            <a:blip r:embed="rId12" cstate="print"/>
            <a:stretch>
              <a:fillRect/>
            </a:stretch>
          </p:blipFill>
          <p:spPr>
            <a:xfrm>
              <a:off x="10188313" y="5541339"/>
              <a:ext cx="164592" cy="164604"/>
            </a:xfrm>
            <a:prstGeom prst="rect">
              <a:avLst/>
            </a:prstGeom>
          </p:spPr>
        </p:pic>
        <p:pic>
          <p:nvPicPr>
            <p:cNvPr id="51" name="object 36">
              <a:extLst>
                <a:ext uri="{FF2B5EF4-FFF2-40B4-BE49-F238E27FC236}">
                  <a16:creationId xmlns:a16="http://schemas.microsoft.com/office/drawing/2014/main" id="{E4C8E1D7-108B-FAD5-81C2-15801396BE7C}"/>
                </a:ext>
              </a:extLst>
            </p:cNvPr>
            <p:cNvPicPr/>
            <p:nvPr/>
          </p:nvPicPr>
          <p:blipFill>
            <a:blip r:embed="rId13" cstate="print"/>
            <a:stretch>
              <a:fillRect/>
            </a:stretch>
          </p:blipFill>
          <p:spPr>
            <a:xfrm>
              <a:off x="10188313" y="5757735"/>
              <a:ext cx="164592" cy="164604"/>
            </a:xfrm>
            <a:prstGeom prst="rect">
              <a:avLst/>
            </a:prstGeom>
          </p:spPr>
        </p:pic>
        <p:pic>
          <p:nvPicPr>
            <p:cNvPr id="52" name="object 37">
              <a:extLst>
                <a:ext uri="{FF2B5EF4-FFF2-40B4-BE49-F238E27FC236}">
                  <a16:creationId xmlns:a16="http://schemas.microsoft.com/office/drawing/2014/main" id="{7A554FE1-293E-2404-5698-1BD81B4C0ABA}"/>
                </a:ext>
              </a:extLst>
            </p:cNvPr>
            <p:cNvPicPr/>
            <p:nvPr/>
          </p:nvPicPr>
          <p:blipFill>
            <a:blip r:embed="rId14" cstate="print"/>
            <a:stretch>
              <a:fillRect/>
            </a:stretch>
          </p:blipFill>
          <p:spPr>
            <a:xfrm>
              <a:off x="10188313" y="5986335"/>
              <a:ext cx="164592" cy="164604"/>
            </a:xfrm>
            <a:prstGeom prst="rect">
              <a:avLst/>
            </a:prstGeom>
          </p:spPr>
        </p:pic>
        <p:sp>
          <p:nvSpPr>
            <p:cNvPr id="53" name="object 38">
              <a:extLst>
                <a:ext uri="{FF2B5EF4-FFF2-40B4-BE49-F238E27FC236}">
                  <a16:creationId xmlns:a16="http://schemas.microsoft.com/office/drawing/2014/main" id="{4194D3C4-F0A9-46E7-1AAA-BD18E175ECA4}"/>
                </a:ext>
              </a:extLst>
            </p:cNvPr>
            <p:cNvSpPr txBox="1"/>
            <p:nvPr/>
          </p:nvSpPr>
          <p:spPr>
            <a:xfrm>
              <a:off x="10434319" y="5039872"/>
              <a:ext cx="1253490" cy="1121461"/>
            </a:xfrm>
            <a:prstGeom prst="rect">
              <a:avLst/>
            </a:prstGeom>
          </p:spPr>
          <p:txBody>
            <a:bodyPr vert="horz" wrap="square" lIns="0" tIns="74295" rIns="0" bIns="0" rtlCol="0">
              <a:spAutoFit/>
            </a:bodyPr>
            <a:lstStyle/>
            <a:p>
              <a:pPr marL="20955">
                <a:lnSpc>
                  <a:spcPct val="100000"/>
                </a:lnSpc>
                <a:spcBef>
                  <a:spcPts val="585"/>
                </a:spcBef>
              </a:pPr>
              <a:r>
                <a:rPr sz="800" b="1" dirty="0">
                  <a:solidFill>
                    <a:srgbClr val="716A66"/>
                  </a:solidFill>
                  <a:latin typeface="Calibri" panose="020F0502020204030204" pitchFamily="34" charset="0"/>
                  <a:cs typeface="Calibri" panose="020F0502020204030204" pitchFamily="34" charset="0"/>
                </a:rPr>
                <a:t>ADMINISTRATIVE</a:t>
              </a:r>
              <a:r>
                <a:rPr sz="800" b="1" spc="10" dirty="0">
                  <a:solidFill>
                    <a:srgbClr val="716A66"/>
                  </a:solidFill>
                  <a:latin typeface="Calibri" panose="020F0502020204030204" pitchFamily="34" charset="0"/>
                  <a:cs typeface="Calibri" panose="020F0502020204030204" pitchFamily="34" charset="0"/>
                </a:rPr>
                <a:t> </a:t>
              </a:r>
              <a:r>
                <a:rPr sz="800" b="1" spc="-10" dirty="0">
                  <a:solidFill>
                    <a:srgbClr val="716A66"/>
                  </a:solidFill>
                  <a:latin typeface="Calibri" panose="020F0502020204030204" pitchFamily="34" charset="0"/>
                  <a:cs typeface="Calibri" panose="020F0502020204030204" pitchFamily="34" charset="0"/>
                </a:rPr>
                <a:t>SPACES</a:t>
              </a:r>
              <a:endParaRPr sz="800" dirty="0">
                <a:latin typeface="Calibri" panose="020F0502020204030204" pitchFamily="34" charset="0"/>
                <a:cs typeface="Calibri" panose="020F0502020204030204" pitchFamily="34" charset="0"/>
              </a:endParaRPr>
            </a:p>
            <a:p>
              <a:pPr marL="12700">
                <a:lnSpc>
                  <a:spcPct val="100000"/>
                </a:lnSpc>
                <a:spcBef>
                  <a:spcPts val="605"/>
                </a:spcBef>
              </a:pPr>
              <a:r>
                <a:rPr sz="1000" b="1" spc="-10" dirty="0">
                  <a:solidFill>
                    <a:srgbClr val="716A66"/>
                  </a:solidFill>
                  <a:latin typeface="Calibri" panose="020F0502020204030204" pitchFamily="34" charset="0"/>
                  <a:cs typeface="Calibri" panose="020F0502020204030204" pitchFamily="34" charset="0"/>
                </a:rPr>
                <a:t>Workspace</a:t>
              </a:r>
              <a:endParaRPr lang="en-US" sz="1000" spc="-10" dirty="0">
                <a:latin typeface="Calibri" panose="020F0502020204030204" pitchFamily="34" charset="0"/>
                <a:cs typeface="Calibri" panose="020F0502020204030204" pitchFamily="34" charset="0"/>
              </a:endParaRPr>
            </a:p>
            <a:p>
              <a:pPr marL="12700">
                <a:lnSpc>
                  <a:spcPct val="100000"/>
                </a:lnSpc>
                <a:spcBef>
                  <a:spcPts val="605"/>
                </a:spcBef>
              </a:pPr>
              <a:r>
                <a:rPr sz="1000" b="1" dirty="0">
                  <a:solidFill>
                    <a:srgbClr val="716A66"/>
                  </a:solidFill>
                  <a:latin typeface="Calibri" panose="020F0502020204030204" pitchFamily="34" charset="0"/>
                  <a:cs typeface="Calibri" panose="020F0502020204030204" pitchFamily="34" charset="0"/>
                </a:rPr>
                <a:t>Nourishment + </a:t>
              </a:r>
              <a:r>
                <a:rPr sz="1000" b="1" spc="-10" dirty="0">
                  <a:solidFill>
                    <a:srgbClr val="716A66"/>
                  </a:solidFill>
                  <a:latin typeface="Calibri" panose="020F0502020204030204" pitchFamily="34" charset="0"/>
                  <a:cs typeface="Calibri" panose="020F0502020204030204" pitchFamily="34" charset="0"/>
                </a:rPr>
                <a:t>Respite</a:t>
              </a:r>
              <a:endParaRPr lang="en-US" sz="1000" b="1" spc="-10" dirty="0">
                <a:solidFill>
                  <a:srgbClr val="716A66"/>
                </a:solidFill>
                <a:latin typeface="Calibri" panose="020F0502020204030204" pitchFamily="34" charset="0"/>
                <a:cs typeface="Calibri" panose="020F0502020204030204" pitchFamily="34" charset="0"/>
              </a:endParaRPr>
            </a:p>
            <a:p>
              <a:pPr marL="12700">
                <a:lnSpc>
                  <a:spcPct val="100000"/>
                </a:lnSpc>
                <a:spcBef>
                  <a:spcPts val="605"/>
                </a:spcBef>
              </a:pPr>
              <a:r>
                <a:rPr sz="1000" b="1" spc="-10" dirty="0">
                  <a:solidFill>
                    <a:srgbClr val="716A66"/>
                  </a:solidFill>
                  <a:latin typeface="Calibri" panose="020F0502020204030204" pitchFamily="34" charset="0"/>
                  <a:cs typeface="Calibri" panose="020F0502020204030204" pitchFamily="34" charset="0"/>
                </a:rPr>
                <a:t>Meeting</a:t>
              </a:r>
              <a:endParaRPr lang="en-US" sz="1000" b="1" spc="-10" dirty="0">
                <a:solidFill>
                  <a:srgbClr val="716A66"/>
                </a:solidFill>
                <a:latin typeface="Calibri" panose="020F0502020204030204" pitchFamily="34" charset="0"/>
                <a:cs typeface="Calibri" panose="020F0502020204030204" pitchFamily="34" charset="0"/>
              </a:endParaRPr>
            </a:p>
            <a:p>
              <a:pPr marL="12700">
                <a:lnSpc>
                  <a:spcPct val="100000"/>
                </a:lnSpc>
                <a:spcBef>
                  <a:spcPts val="605"/>
                </a:spcBef>
              </a:pPr>
              <a:r>
                <a:rPr sz="1000" b="1" spc="-10" dirty="0">
                  <a:solidFill>
                    <a:srgbClr val="716A66"/>
                  </a:solidFill>
                  <a:latin typeface="Calibri" panose="020F0502020204030204" pitchFamily="34" charset="0"/>
                  <a:cs typeface="Calibri" panose="020F0502020204030204" pitchFamily="34" charset="0"/>
                </a:rPr>
                <a:t>Learning</a:t>
              </a:r>
              <a:endParaRPr sz="1000" dirty="0">
                <a:latin typeface="Calibri" panose="020F0502020204030204" pitchFamily="34" charset="0"/>
                <a:cs typeface="Calibri" panose="020F0502020204030204" pitchFamily="34" charset="0"/>
              </a:endParaRPr>
            </a:p>
          </p:txBody>
        </p:sp>
      </p:grpSp>
      <p:sp>
        <p:nvSpPr>
          <p:cNvPr id="56" name="object 3">
            <a:extLst>
              <a:ext uri="{FF2B5EF4-FFF2-40B4-BE49-F238E27FC236}">
                <a16:creationId xmlns:a16="http://schemas.microsoft.com/office/drawing/2014/main" id="{6E99A35C-5888-6B9E-580C-130E9CEBC6C6}"/>
              </a:ext>
            </a:extLst>
          </p:cNvPr>
          <p:cNvSpPr txBox="1">
            <a:spLocks/>
          </p:cNvSpPr>
          <p:nvPr/>
        </p:nvSpPr>
        <p:spPr>
          <a:xfrm>
            <a:off x="750823" y="798467"/>
            <a:ext cx="4000500" cy="452119"/>
          </a:xfrm>
          <a:prstGeom prst="rect">
            <a:avLst/>
          </a:prstGeom>
        </p:spPr>
        <p:txBody>
          <a:bodyPr vert="horz" wrap="square" lIns="0" tIns="12700" rIns="0" bIns="0" rtlCol="0">
            <a:spAutoFit/>
          </a:bodyPr>
          <a:lstStyle>
            <a:lvl1pPr>
              <a:defRPr sz="2800" b="1" i="0">
                <a:solidFill>
                  <a:srgbClr val="716A66"/>
                </a:solidFill>
                <a:latin typeface="DIN 2014 Bold"/>
                <a:ea typeface="+mj-ea"/>
                <a:cs typeface="DIN 2014 Bold"/>
              </a:defRPr>
            </a:lvl1pPr>
          </a:lstStyle>
          <a:p>
            <a:pPr marL="12700">
              <a:spcBef>
                <a:spcPts val="100"/>
              </a:spcBef>
            </a:pPr>
            <a:r>
              <a:rPr lang="en-US" spc="-20" dirty="0"/>
              <a:t>Holistic Integration</a:t>
            </a:r>
            <a:endParaRPr lang="en-US" spc="-10" dirty="0"/>
          </a:p>
        </p:txBody>
      </p:sp>
      <p:sp>
        <p:nvSpPr>
          <p:cNvPr id="57" name="object 9">
            <a:extLst>
              <a:ext uri="{FF2B5EF4-FFF2-40B4-BE49-F238E27FC236}">
                <a16:creationId xmlns:a16="http://schemas.microsoft.com/office/drawing/2014/main" id="{31768AB6-28C4-4A03-C84B-27BD31B19A37}"/>
              </a:ext>
            </a:extLst>
          </p:cNvPr>
          <p:cNvSpPr txBox="1"/>
          <p:nvPr/>
        </p:nvSpPr>
        <p:spPr>
          <a:xfrm>
            <a:off x="750824" y="1458065"/>
            <a:ext cx="3448114" cy="3157852"/>
          </a:xfrm>
          <a:prstGeom prst="rect">
            <a:avLst/>
          </a:prstGeom>
        </p:spPr>
        <p:txBody>
          <a:bodyPr vert="horz" wrap="square" lIns="0" tIns="12700" rIns="0" bIns="0" rtlCol="0">
            <a:spAutoFit/>
          </a:bodyPr>
          <a:lstStyle/>
          <a:p>
            <a:pPr marL="12700" marR="5080">
              <a:lnSpc>
                <a:spcPct val="107200"/>
              </a:lnSpc>
              <a:spcBef>
                <a:spcPts val="100"/>
              </a:spcBef>
            </a:pPr>
            <a:r>
              <a:rPr lang="en-US" sz="2100" dirty="0">
                <a:solidFill>
                  <a:srgbClr val="716A66"/>
                </a:solidFill>
                <a:latin typeface="DIN 2014 Light"/>
                <a:cs typeface="DIN 2014 Light"/>
              </a:rPr>
              <a:t>Designed to support every caregiver need and patient encounter, our furnishing solutions foster meaningful engagement and enhance care throughout an entire facility.</a:t>
            </a:r>
          </a:p>
          <a:p>
            <a:pPr marL="12700" marR="5080">
              <a:lnSpc>
                <a:spcPct val="107200"/>
              </a:lnSpc>
              <a:spcBef>
                <a:spcPts val="100"/>
              </a:spcBef>
            </a:pPr>
            <a:endParaRPr lang="en-US" sz="2100" dirty="0">
              <a:solidFill>
                <a:srgbClr val="716A66"/>
              </a:solidFill>
              <a:latin typeface="DIN 2014 Light"/>
              <a:cs typeface="DIN 2014 Light"/>
            </a:endParaRPr>
          </a:p>
          <a:p>
            <a:pPr marL="12700" marR="5080">
              <a:lnSpc>
                <a:spcPct val="107200"/>
              </a:lnSpc>
              <a:spcBef>
                <a:spcPts val="100"/>
              </a:spcBef>
            </a:pPr>
            <a:endParaRPr lang="en-US" sz="2100" dirty="0">
              <a:solidFill>
                <a:srgbClr val="716A66"/>
              </a:solidFill>
              <a:latin typeface="DIN 2014 Light"/>
              <a:cs typeface="DIN 2014 Light"/>
            </a:endParaRPr>
          </a:p>
          <a:p>
            <a:pPr marL="12700" marR="5080">
              <a:lnSpc>
                <a:spcPct val="107200"/>
              </a:lnSpc>
              <a:spcBef>
                <a:spcPts val="100"/>
              </a:spcBef>
            </a:pPr>
            <a:endParaRPr lang="en-US" sz="2100" dirty="0">
              <a:solidFill>
                <a:srgbClr val="716A66"/>
              </a:solidFill>
              <a:latin typeface="DIN 2014 Light"/>
              <a:cs typeface="DIN 2014 Light"/>
            </a:endParaRPr>
          </a:p>
        </p:txBody>
      </p:sp>
    </p:spTree>
    <p:extLst>
      <p:ext uri="{BB962C8B-B14F-4D97-AF65-F5344CB8AC3E}">
        <p14:creationId xmlns:p14="http://schemas.microsoft.com/office/powerpoint/2010/main" val="2613377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pic>
        <p:nvPicPr>
          <p:cNvPr id="5" name="object 5"/>
          <p:cNvPicPr/>
          <p:nvPr/>
        </p:nvPicPr>
        <p:blipFill>
          <a:blip r:embed="rId2" cstate="print"/>
          <a:stretch>
            <a:fillRect/>
          </a:stretch>
        </p:blipFill>
        <p:spPr>
          <a:xfrm>
            <a:off x="605612" y="5277510"/>
            <a:ext cx="1115390" cy="1170432"/>
          </a:xfrm>
          <a:prstGeom prst="rect">
            <a:avLst/>
          </a:prstGeom>
        </p:spPr>
      </p:pic>
      <p:pic>
        <p:nvPicPr>
          <p:cNvPr id="6" name="object 6"/>
          <p:cNvPicPr/>
          <p:nvPr/>
        </p:nvPicPr>
        <p:blipFill>
          <a:blip r:embed="rId3" cstate="print"/>
          <a:stretch>
            <a:fillRect/>
          </a:stretch>
        </p:blipFill>
        <p:spPr>
          <a:xfrm>
            <a:off x="3130843" y="5440681"/>
            <a:ext cx="976617" cy="976617"/>
          </a:xfrm>
          <a:prstGeom prst="rect">
            <a:avLst/>
          </a:prstGeom>
        </p:spPr>
      </p:pic>
      <p:pic>
        <p:nvPicPr>
          <p:cNvPr id="7" name="object 7"/>
          <p:cNvPicPr/>
          <p:nvPr/>
        </p:nvPicPr>
        <p:blipFill>
          <a:blip r:embed="rId4" cstate="print"/>
          <a:stretch>
            <a:fillRect/>
          </a:stretch>
        </p:blipFill>
        <p:spPr>
          <a:xfrm>
            <a:off x="1833537" y="5277510"/>
            <a:ext cx="1115390" cy="1170432"/>
          </a:xfrm>
          <a:prstGeom prst="rect">
            <a:avLst/>
          </a:prstGeom>
        </p:spPr>
      </p:pic>
      <p:pic>
        <p:nvPicPr>
          <p:cNvPr id="10" name="object 10"/>
          <p:cNvPicPr/>
          <p:nvPr/>
        </p:nvPicPr>
        <p:blipFill>
          <a:blip r:embed="rId5" cstate="print"/>
          <a:stretch>
            <a:fillRect/>
          </a:stretch>
        </p:blipFill>
        <p:spPr>
          <a:xfrm>
            <a:off x="4385157" y="5320677"/>
            <a:ext cx="1115390" cy="1170432"/>
          </a:xfrm>
          <a:prstGeom prst="rect">
            <a:avLst/>
          </a:prstGeom>
        </p:spPr>
      </p:pic>
      <p:pic>
        <p:nvPicPr>
          <p:cNvPr id="12" name="object 12"/>
          <p:cNvPicPr/>
          <p:nvPr/>
        </p:nvPicPr>
        <p:blipFill>
          <a:blip r:embed="rId6" cstate="print"/>
          <a:stretch>
            <a:fillRect/>
          </a:stretch>
        </p:blipFill>
        <p:spPr>
          <a:xfrm>
            <a:off x="5613069" y="5320677"/>
            <a:ext cx="1115402" cy="1170432"/>
          </a:xfrm>
          <a:prstGeom prst="rect">
            <a:avLst/>
          </a:prstGeom>
        </p:spPr>
      </p:pic>
      <p:pic>
        <p:nvPicPr>
          <p:cNvPr id="14" name="object 14"/>
          <p:cNvPicPr/>
          <p:nvPr/>
        </p:nvPicPr>
        <p:blipFill>
          <a:blip r:embed="rId7" cstate="print"/>
          <a:stretch>
            <a:fillRect/>
          </a:stretch>
        </p:blipFill>
        <p:spPr>
          <a:xfrm>
            <a:off x="6840905" y="5320677"/>
            <a:ext cx="1115402" cy="1170432"/>
          </a:xfrm>
          <a:prstGeom prst="rect">
            <a:avLst/>
          </a:prstGeom>
        </p:spPr>
      </p:pic>
      <p:pic>
        <p:nvPicPr>
          <p:cNvPr id="20" name="object 20"/>
          <p:cNvPicPr/>
          <p:nvPr/>
        </p:nvPicPr>
        <p:blipFill>
          <a:blip r:embed="rId8" cstate="print"/>
          <a:stretch>
            <a:fillRect/>
          </a:stretch>
        </p:blipFill>
        <p:spPr>
          <a:xfrm>
            <a:off x="605612" y="4016108"/>
            <a:ext cx="1115390" cy="1170432"/>
          </a:xfrm>
          <a:prstGeom prst="rect">
            <a:avLst/>
          </a:prstGeom>
        </p:spPr>
      </p:pic>
      <p:pic>
        <p:nvPicPr>
          <p:cNvPr id="21" name="object 21"/>
          <p:cNvPicPr/>
          <p:nvPr/>
        </p:nvPicPr>
        <p:blipFill>
          <a:blip r:embed="rId9" cstate="print"/>
          <a:stretch>
            <a:fillRect/>
          </a:stretch>
        </p:blipFill>
        <p:spPr>
          <a:xfrm>
            <a:off x="605612" y="1497586"/>
            <a:ext cx="1115390" cy="1170429"/>
          </a:xfrm>
          <a:prstGeom prst="rect">
            <a:avLst/>
          </a:prstGeom>
        </p:spPr>
      </p:pic>
      <p:pic>
        <p:nvPicPr>
          <p:cNvPr id="22" name="object 22"/>
          <p:cNvPicPr/>
          <p:nvPr/>
        </p:nvPicPr>
        <p:blipFill>
          <a:blip r:embed="rId10" cstate="print"/>
          <a:stretch>
            <a:fillRect/>
          </a:stretch>
        </p:blipFill>
        <p:spPr>
          <a:xfrm>
            <a:off x="10428731" y="2893048"/>
            <a:ext cx="1055613" cy="1057464"/>
          </a:xfrm>
          <a:prstGeom prst="rect">
            <a:avLst/>
          </a:prstGeom>
        </p:spPr>
      </p:pic>
      <p:pic>
        <p:nvPicPr>
          <p:cNvPr id="23" name="object 23"/>
          <p:cNvPicPr/>
          <p:nvPr/>
        </p:nvPicPr>
        <p:blipFill>
          <a:blip r:embed="rId11" cstate="print"/>
          <a:stretch>
            <a:fillRect/>
          </a:stretch>
        </p:blipFill>
        <p:spPr>
          <a:xfrm>
            <a:off x="605612" y="2750629"/>
            <a:ext cx="1115390" cy="1070038"/>
          </a:xfrm>
          <a:prstGeom prst="rect">
            <a:avLst/>
          </a:prstGeom>
        </p:spPr>
      </p:pic>
      <p:grpSp>
        <p:nvGrpSpPr>
          <p:cNvPr id="24" name="object 24"/>
          <p:cNvGrpSpPr/>
          <p:nvPr/>
        </p:nvGrpSpPr>
        <p:grpSpPr>
          <a:xfrm>
            <a:off x="9200895" y="2807577"/>
            <a:ext cx="1115695" cy="2379345"/>
            <a:chOff x="9200895" y="2807577"/>
            <a:chExt cx="1115695" cy="2379345"/>
          </a:xfrm>
        </p:grpSpPr>
        <p:pic>
          <p:nvPicPr>
            <p:cNvPr id="25" name="object 25"/>
            <p:cNvPicPr/>
            <p:nvPr/>
          </p:nvPicPr>
          <p:blipFill>
            <a:blip r:embed="rId12" cstate="print"/>
            <a:stretch>
              <a:fillRect/>
            </a:stretch>
          </p:blipFill>
          <p:spPr>
            <a:xfrm>
              <a:off x="9200895" y="2807577"/>
              <a:ext cx="1115390" cy="1170430"/>
            </a:xfrm>
            <a:prstGeom prst="rect">
              <a:avLst/>
            </a:prstGeom>
          </p:spPr>
        </p:pic>
        <p:pic>
          <p:nvPicPr>
            <p:cNvPr id="26" name="object 26"/>
            <p:cNvPicPr/>
            <p:nvPr/>
          </p:nvPicPr>
          <p:blipFill>
            <a:blip r:embed="rId13" cstate="print"/>
            <a:stretch>
              <a:fillRect/>
            </a:stretch>
          </p:blipFill>
          <p:spPr>
            <a:xfrm>
              <a:off x="9200895" y="4016111"/>
              <a:ext cx="1115390" cy="1170428"/>
            </a:xfrm>
            <a:prstGeom prst="rect">
              <a:avLst/>
            </a:prstGeom>
          </p:spPr>
        </p:pic>
      </p:grpSp>
      <p:pic>
        <p:nvPicPr>
          <p:cNvPr id="29" name="object 29"/>
          <p:cNvPicPr/>
          <p:nvPr/>
        </p:nvPicPr>
        <p:blipFill>
          <a:blip r:embed="rId14" cstate="print"/>
          <a:stretch>
            <a:fillRect/>
          </a:stretch>
        </p:blipFill>
        <p:spPr>
          <a:xfrm>
            <a:off x="1833537" y="4016108"/>
            <a:ext cx="1115390" cy="1170432"/>
          </a:xfrm>
          <a:prstGeom prst="rect">
            <a:avLst/>
          </a:prstGeom>
        </p:spPr>
      </p:pic>
      <p:pic>
        <p:nvPicPr>
          <p:cNvPr id="30" name="object 30"/>
          <p:cNvPicPr/>
          <p:nvPr/>
        </p:nvPicPr>
        <p:blipFill>
          <a:blip r:embed="rId15" cstate="print"/>
          <a:stretch>
            <a:fillRect/>
          </a:stretch>
        </p:blipFill>
        <p:spPr>
          <a:xfrm>
            <a:off x="1833537" y="2750629"/>
            <a:ext cx="1115390" cy="1070038"/>
          </a:xfrm>
          <a:prstGeom prst="rect">
            <a:avLst/>
          </a:prstGeom>
        </p:spPr>
      </p:pic>
      <p:pic>
        <p:nvPicPr>
          <p:cNvPr id="34" name="object 34"/>
          <p:cNvPicPr/>
          <p:nvPr/>
        </p:nvPicPr>
        <p:blipFill>
          <a:blip r:embed="rId16" cstate="print"/>
          <a:stretch>
            <a:fillRect/>
          </a:stretch>
        </p:blipFill>
        <p:spPr>
          <a:xfrm>
            <a:off x="7972971" y="4016111"/>
            <a:ext cx="1115390" cy="1170428"/>
          </a:xfrm>
          <a:prstGeom prst="rect">
            <a:avLst/>
          </a:prstGeom>
        </p:spPr>
      </p:pic>
      <p:pic>
        <p:nvPicPr>
          <p:cNvPr id="35" name="object 35"/>
          <p:cNvPicPr/>
          <p:nvPr/>
        </p:nvPicPr>
        <p:blipFill>
          <a:blip r:embed="rId17" cstate="print"/>
          <a:stretch>
            <a:fillRect/>
          </a:stretch>
        </p:blipFill>
        <p:spPr>
          <a:xfrm>
            <a:off x="6697548" y="1497586"/>
            <a:ext cx="1115390" cy="1170429"/>
          </a:xfrm>
          <a:prstGeom prst="rect">
            <a:avLst/>
          </a:prstGeom>
        </p:spPr>
      </p:pic>
      <p:pic>
        <p:nvPicPr>
          <p:cNvPr id="36" name="object 36"/>
          <p:cNvPicPr/>
          <p:nvPr/>
        </p:nvPicPr>
        <p:blipFill>
          <a:blip r:embed="rId18" cstate="print"/>
          <a:stretch>
            <a:fillRect/>
          </a:stretch>
        </p:blipFill>
        <p:spPr>
          <a:xfrm>
            <a:off x="7998371" y="2750629"/>
            <a:ext cx="1115390" cy="1070038"/>
          </a:xfrm>
          <a:prstGeom prst="rect">
            <a:avLst/>
          </a:prstGeom>
        </p:spPr>
      </p:pic>
      <p:pic>
        <p:nvPicPr>
          <p:cNvPr id="40" name="object 40"/>
          <p:cNvPicPr/>
          <p:nvPr/>
        </p:nvPicPr>
        <p:blipFill>
          <a:blip r:embed="rId19" cstate="print"/>
          <a:stretch>
            <a:fillRect/>
          </a:stretch>
        </p:blipFill>
        <p:spPr>
          <a:xfrm>
            <a:off x="6745046" y="4016111"/>
            <a:ext cx="1115390" cy="1170428"/>
          </a:xfrm>
          <a:prstGeom prst="rect">
            <a:avLst/>
          </a:prstGeom>
        </p:spPr>
      </p:pic>
      <p:pic>
        <p:nvPicPr>
          <p:cNvPr id="41" name="object 41"/>
          <p:cNvPicPr/>
          <p:nvPr/>
        </p:nvPicPr>
        <p:blipFill>
          <a:blip r:embed="rId20" cstate="print"/>
          <a:stretch>
            <a:fillRect/>
          </a:stretch>
        </p:blipFill>
        <p:spPr>
          <a:xfrm>
            <a:off x="6745046" y="2750629"/>
            <a:ext cx="1115390" cy="1070038"/>
          </a:xfrm>
          <a:prstGeom prst="rect">
            <a:avLst/>
          </a:prstGeom>
        </p:spPr>
      </p:pic>
      <p:pic>
        <p:nvPicPr>
          <p:cNvPr id="42" name="object 42"/>
          <p:cNvPicPr/>
          <p:nvPr/>
        </p:nvPicPr>
        <p:blipFill>
          <a:blip r:embed="rId21" cstate="print"/>
          <a:stretch>
            <a:fillRect/>
          </a:stretch>
        </p:blipFill>
        <p:spPr>
          <a:xfrm>
            <a:off x="3061461" y="4016108"/>
            <a:ext cx="1115390" cy="1170432"/>
          </a:xfrm>
          <a:prstGeom prst="rect">
            <a:avLst/>
          </a:prstGeom>
        </p:spPr>
      </p:pic>
      <p:pic>
        <p:nvPicPr>
          <p:cNvPr id="43" name="object 43"/>
          <p:cNvPicPr/>
          <p:nvPr/>
        </p:nvPicPr>
        <p:blipFill>
          <a:blip r:embed="rId22" cstate="print"/>
          <a:stretch>
            <a:fillRect/>
          </a:stretch>
        </p:blipFill>
        <p:spPr>
          <a:xfrm>
            <a:off x="1878624" y="1653997"/>
            <a:ext cx="1014016" cy="1014018"/>
          </a:xfrm>
          <a:prstGeom prst="rect">
            <a:avLst/>
          </a:prstGeom>
        </p:spPr>
      </p:pic>
      <p:pic>
        <p:nvPicPr>
          <p:cNvPr id="44" name="object 44"/>
          <p:cNvPicPr/>
          <p:nvPr/>
        </p:nvPicPr>
        <p:blipFill>
          <a:blip r:embed="rId23" cstate="print"/>
          <a:stretch>
            <a:fillRect/>
          </a:stretch>
        </p:blipFill>
        <p:spPr>
          <a:xfrm>
            <a:off x="3072206" y="1497586"/>
            <a:ext cx="1115390" cy="1170429"/>
          </a:xfrm>
          <a:prstGeom prst="rect">
            <a:avLst/>
          </a:prstGeom>
        </p:spPr>
      </p:pic>
      <p:pic>
        <p:nvPicPr>
          <p:cNvPr id="45" name="object 45"/>
          <p:cNvPicPr/>
          <p:nvPr/>
        </p:nvPicPr>
        <p:blipFill>
          <a:blip r:embed="rId24" cstate="print"/>
          <a:stretch>
            <a:fillRect/>
          </a:stretch>
        </p:blipFill>
        <p:spPr>
          <a:xfrm>
            <a:off x="3061461" y="2750629"/>
            <a:ext cx="1115390" cy="1170431"/>
          </a:xfrm>
          <a:prstGeom prst="rect">
            <a:avLst/>
          </a:prstGeom>
        </p:spPr>
      </p:pic>
      <p:grpSp>
        <p:nvGrpSpPr>
          <p:cNvPr id="46" name="object 46"/>
          <p:cNvGrpSpPr/>
          <p:nvPr/>
        </p:nvGrpSpPr>
        <p:grpSpPr>
          <a:xfrm>
            <a:off x="4325442" y="1497586"/>
            <a:ext cx="2259965" cy="1170940"/>
            <a:chOff x="4325442" y="1497586"/>
            <a:chExt cx="2259965" cy="1170940"/>
          </a:xfrm>
        </p:grpSpPr>
        <p:pic>
          <p:nvPicPr>
            <p:cNvPr id="47" name="object 47"/>
            <p:cNvPicPr/>
            <p:nvPr/>
          </p:nvPicPr>
          <p:blipFill>
            <a:blip r:embed="rId25" cstate="print"/>
            <a:stretch>
              <a:fillRect/>
            </a:stretch>
          </p:blipFill>
          <p:spPr>
            <a:xfrm>
              <a:off x="5469636" y="1497586"/>
              <a:ext cx="1115390" cy="1170429"/>
            </a:xfrm>
            <a:prstGeom prst="rect">
              <a:avLst/>
            </a:prstGeom>
          </p:spPr>
        </p:pic>
        <p:pic>
          <p:nvPicPr>
            <p:cNvPr id="48" name="object 48"/>
            <p:cNvPicPr/>
            <p:nvPr/>
          </p:nvPicPr>
          <p:blipFill>
            <a:blip r:embed="rId26" cstate="print"/>
            <a:stretch>
              <a:fillRect/>
            </a:stretch>
          </p:blipFill>
          <p:spPr>
            <a:xfrm>
              <a:off x="4325442" y="1497586"/>
              <a:ext cx="1115402" cy="1170429"/>
            </a:xfrm>
            <a:prstGeom prst="rect">
              <a:avLst/>
            </a:prstGeom>
          </p:spPr>
        </p:pic>
      </p:grpSp>
      <p:pic>
        <p:nvPicPr>
          <p:cNvPr id="52" name="object 52"/>
          <p:cNvPicPr/>
          <p:nvPr/>
        </p:nvPicPr>
        <p:blipFill>
          <a:blip r:embed="rId27" cstate="print"/>
          <a:stretch>
            <a:fillRect/>
          </a:stretch>
        </p:blipFill>
        <p:spPr>
          <a:xfrm>
            <a:off x="7925472" y="1497586"/>
            <a:ext cx="1115390" cy="1170429"/>
          </a:xfrm>
          <a:prstGeom prst="rect">
            <a:avLst/>
          </a:prstGeom>
        </p:spPr>
      </p:pic>
      <p:pic>
        <p:nvPicPr>
          <p:cNvPr id="56" name="object 56"/>
          <p:cNvPicPr/>
          <p:nvPr/>
        </p:nvPicPr>
        <p:blipFill>
          <a:blip r:embed="rId28" cstate="print"/>
          <a:stretch>
            <a:fillRect/>
          </a:stretch>
        </p:blipFill>
        <p:spPr>
          <a:xfrm>
            <a:off x="4314685" y="4016108"/>
            <a:ext cx="1115402" cy="1170432"/>
          </a:xfrm>
          <a:prstGeom prst="rect">
            <a:avLst/>
          </a:prstGeom>
        </p:spPr>
      </p:pic>
      <p:pic>
        <p:nvPicPr>
          <p:cNvPr id="57" name="object 57"/>
          <p:cNvPicPr/>
          <p:nvPr/>
        </p:nvPicPr>
        <p:blipFill>
          <a:blip r:embed="rId29" cstate="print"/>
          <a:stretch>
            <a:fillRect/>
          </a:stretch>
        </p:blipFill>
        <p:spPr>
          <a:xfrm>
            <a:off x="4314685" y="2750629"/>
            <a:ext cx="1115402" cy="1170431"/>
          </a:xfrm>
          <a:prstGeom prst="rect">
            <a:avLst/>
          </a:prstGeom>
        </p:spPr>
      </p:pic>
      <p:pic>
        <p:nvPicPr>
          <p:cNvPr id="62" name="object 62"/>
          <p:cNvPicPr/>
          <p:nvPr/>
        </p:nvPicPr>
        <p:blipFill>
          <a:blip r:embed="rId30" cstate="print"/>
          <a:stretch>
            <a:fillRect/>
          </a:stretch>
        </p:blipFill>
        <p:spPr>
          <a:xfrm>
            <a:off x="5567934" y="4016108"/>
            <a:ext cx="1115390" cy="1170432"/>
          </a:xfrm>
          <a:prstGeom prst="rect">
            <a:avLst/>
          </a:prstGeom>
        </p:spPr>
      </p:pic>
      <p:pic>
        <p:nvPicPr>
          <p:cNvPr id="63" name="object 63"/>
          <p:cNvPicPr/>
          <p:nvPr/>
        </p:nvPicPr>
        <p:blipFill>
          <a:blip r:embed="rId31" cstate="print"/>
          <a:stretch>
            <a:fillRect/>
          </a:stretch>
        </p:blipFill>
        <p:spPr>
          <a:xfrm>
            <a:off x="5567934" y="2750629"/>
            <a:ext cx="1115390" cy="1170431"/>
          </a:xfrm>
          <a:prstGeom prst="rect">
            <a:avLst/>
          </a:prstGeom>
        </p:spPr>
      </p:pic>
      <p:pic>
        <p:nvPicPr>
          <p:cNvPr id="66" name="object 66"/>
          <p:cNvPicPr/>
          <p:nvPr/>
        </p:nvPicPr>
        <p:blipFill>
          <a:blip r:embed="rId32" cstate="print"/>
          <a:stretch>
            <a:fillRect/>
          </a:stretch>
        </p:blipFill>
        <p:spPr>
          <a:xfrm>
            <a:off x="10428731" y="4016111"/>
            <a:ext cx="1115390" cy="1170428"/>
          </a:xfrm>
          <a:prstGeom prst="rect">
            <a:avLst/>
          </a:prstGeom>
        </p:spPr>
      </p:pic>
      <p:pic>
        <p:nvPicPr>
          <p:cNvPr id="70" name="object 70"/>
          <p:cNvPicPr/>
          <p:nvPr/>
        </p:nvPicPr>
        <p:blipFill>
          <a:blip r:embed="rId33" cstate="print"/>
          <a:stretch>
            <a:fillRect/>
          </a:stretch>
        </p:blipFill>
        <p:spPr>
          <a:xfrm>
            <a:off x="7994484" y="5252123"/>
            <a:ext cx="1115390" cy="1170432"/>
          </a:xfrm>
          <a:prstGeom prst="rect">
            <a:avLst/>
          </a:prstGeom>
        </p:spPr>
      </p:pic>
      <p:pic>
        <p:nvPicPr>
          <p:cNvPr id="71" name="object 71"/>
          <p:cNvPicPr/>
          <p:nvPr/>
        </p:nvPicPr>
        <p:blipFill>
          <a:blip r:embed="rId34" cstate="print"/>
          <a:stretch>
            <a:fillRect/>
          </a:stretch>
        </p:blipFill>
        <p:spPr>
          <a:xfrm>
            <a:off x="9117063" y="1585431"/>
            <a:ext cx="1115402" cy="1087943"/>
          </a:xfrm>
          <a:prstGeom prst="rect">
            <a:avLst/>
          </a:prstGeom>
        </p:spPr>
      </p:pic>
      <p:pic>
        <p:nvPicPr>
          <p:cNvPr id="74" name="object 74"/>
          <p:cNvPicPr/>
          <p:nvPr/>
        </p:nvPicPr>
        <p:blipFill>
          <a:blip r:embed="rId35" cstate="print"/>
          <a:stretch>
            <a:fillRect/>
          </a:stretch>
        </p:blipFill>
        <p:spPr>
          <a:xfrm>
            <a:off x="10383735" y="1669300"/>
            <a:ext cx="1001839" cy="998715"/>
          </a:xfrm>
          <a:prstGeom prst="rect">
            <a:avLst/>
          </a:prstGeom>
        </p:spPr>
      </p:pic>
      <p:pic>
        <p:nvPicPr>
          <p:cNvPr id="76" name="object 76"/>
          <p:cNvPicPr/>
          <p:nvPr/>
        </p:nvPicPr>
        <p:blipFill>
          <a:blip r:embed="rId36" cstate="print"/>
          <a:stretch>
            <a:fillRect/>
          </a:stretch>
        </p:blipFill>
        <p:spPr>
          <a:xfrm>
            <a:off x="9198953" y="5264568"/>
            <a:ext cx="1115390" cy="1170432"/>
          </a:xfrm>
          <a:prstGeom prst="rect">
            <a:avLst/>
          </a:prstGeom>
        </p:spPr>
      </p:pic>
      <p:pic>
        <p:nvPicPr>
          <p:cNvPr id="77" name="object 77"/>
          <p:cNvPicPr/>
          <p:nvPr/>
        </p:nvPicPr>
        <p:blipFill>
          <a:blip r:embed="rId37" cstate="print"/>
          <a:stretch>
            <a:fillRect/>
          </a:stretch>
        </p:blipFill>
        <p:spPr>
          <a:xfrm>
            <a:off x="10426877" y="5264568"/>
            <a:ext cx="1115390" cy="1170432"/>
          </a:xfrm>
          <a:prstGeom prst="rect">
            <a:avLst/>
          </a:prstGeom>
        </p:spPr>
      </p:pic>
      <p:sp>
        <p:nvSpPr>
          <p:cNvPr id="16" name="object 16"/>
          <p:cNvSpPr txBox="1"/>
          <p:nvPr/>
        </p:nvSpPr>
        <p:spPr>
          <a:xfrm>
            <a:off x="748296" y="1506599"/>
            <a:ext cx="100520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LOUNGE</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SEATING</a:t>
            </a:r>
            <a:endParaRPr sz="1000">
              <a:latin typeface="DIN 2014 Bold"/>
              <a:cs typeface="DIN 2014 Bold"/>
            </a:endParaRPr>
          </a:p>
        </p:txBody>
      </p:sp>
      <p:sp>
        <p:nvSpPr>
          <p:cNvPr id="17" name="object 17"/>
          <p:cNvSpPr txBox="1"/>
          <p:nvPr/>
        </p:nvSpPr>
        <p:spPr>
          <a:xfrm>
            <a:off x="827940" y="2594025"/>
            <a:ext cx="6711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Lounge </a:t>
            </a:r>
            <a:r>
              <a:rPr sz="600" spc="-10" dirty="0">
                <a:solidFill>
                  <a:srgbClr val="716A66"/>
                </a:solidFill>
                <a:latin typeface="DIN 2014 Bold"/>
                <a:cs typeface="DIN 2014 Bold"/>
              </a:rPr>
              <a:t>Chair</a:t>
            </a:r>
            <a:endParaRPr sz="600">
              <a:latin typeface="DIN 2014 Bold"/>
              <a:cs typeface="DIN 2014 Bold"/>
            </a:endParaRPr>
          </a:p>
        </p:txBody>
      </p:sp>
      <p:sp>
        <p:nvSpPr>
          <p:cNvPr id="33" name="object 33"/>
          <p:cNvSpPr txBox="1"/>
          <p:nvPr/>
        </p:nvSpPr>
        <p:spPr>
          <a:xfrm>
            <a:off x="7011535" y="2594033"/>
            <a:ext cx="48768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Cāav</a:t>
            </a:r>
            <a:r>
              <a:rPr sz="600" spc="-15" dirty="0">
                <a:solidFill>
                  <a:srgbClr val="716A66"/>
                </a:solidFill>
                <a:latin typeface="DIN 2014 Bold"/>
                <a:cs typeface="DIN 2014 Bold"/>
              </a:rPr>
              <a:t> </a:t>
            </a:r>
            <a:r>
              <a:rPr sz="600" spc="-10" dirty="0">
                <a:solidFill>
                  <a:srgbClr val="716A66"/>
                </a:solidFill>
                <a:latin typeface="DIN 2014 Bold"/>
                <a:cs typeface="DIN 2014 Bold"/>
              </a:rPr>
              <a:t>Loveseat</a:t>
            </a:r>
            <a:endParaRPr sz="600">
              <a:latin typeface="DIN 2014 Bold"/>
              <a:cs typeface="DIN 2014 Bold"/>
            </a:endParaRPr>
          </a:p>
        </p:txBody>
      </p:sp>
      <p:sp>
        <p:nvSpPr>
          <p:cNvPr id="39" name="object 39"/>
          <p:cNvSpPr txBox="1"/>
          <p:nvPr/>
        </p:nvSpPr>
        <p:spPr>
          <a:xfrm>
            <a:off x="5715490" y="2594033"/>
            <a:ext cx="6242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Cāav</a:t>
            </a:r>
            <a:r>
              <a:rPr sz="600" spc="-10" dirty="0">
                <a:solidFill>
                  <a:srgbClr val="716A66"/>
                </a:solidFill>
                <a:latin typeface="DIN 2014 Bold"/>
                <a:cs typeface="DIN 2014 Bold"/>
              </a:rPr>
              <a:t> </a:t>
            </a:r>
            <a:r>
              <a:rPr sz="600" dirty="0">
                <a:solidFill>
                  <a:srgbClr val="716A66"/>
                </a:solidFill>
                <a:latin typeface="DIN 2014 Bold"/>
                <a:cs typeface="DIN 2014 Bold"/>
              </a:rPr>
              <a:t>Lounge</a:t>
            </a:r>
            <a:r>
              <a:rPr sz="600" spc="-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49" name="object 49"/>
          <p:cNvSpPr txBox="1"/>
          <p:nvPr/>
        </p:nvSpPr>
        <p:spPr>
          <a:xfrm>
            <a:off x="3362666" y="2594025"/>
            <a:ext cx="5346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a:t>
            </a:r>
            <a:r>
              <a:rPr sz="600" spc="-10" dirty="0">
                <a:solidFill>
                  <a:srgbClr val="716A66"/>
                </a:solidFill>
                <a:latin typeface="DIN 2014 Bold"/>
                <a:cs typeface="DIN 2014 Bold"/>
              </a:rPr>
              <a:t>Loveseat</a:t>
            </a:r>
            <a:endParaRPr sz="600">
              <a:latin typeface="DIN 2014 Bold"/>
              <a:cs typeface="DIN 2014 Bold"/>
            </a:endParaRPr>
          </a:p>
        </p:txBody>
      </p:sp>
      <p:sp>
        <p:nvSpPr>
          <p:cNvPr id="55" name="object 55"/>
          <p:cNvSpPr txBox="1"/>
          <p:nvPr/>
        </p:nvSpPr>
        <p:spPr>
          <a:xfrm>
            <a:off x="8312078" y="2594033"/>
            <a:ext cx="3422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Cāav</a:t>
            </a:r>
            <a:r>
              <a:rPr sz="600" spc="-1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
        <p:nvSpPr>
          <p:cNvPr id="58" name="object 58"/>
          <p:cNvSpPr txBox="1"/>
          <p:nvPr/>
        </p:nvSpPr>
        <p:spPr>
          <a:xfrm>
            <a:off x="1883107" y="2594025"/>
            <a:ext cx="10166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Crossover Lounge </a:t>
            </a:r>
            <a:r>
              <a:rPr sz="600" spc="-10" dirty="0">
                <a:solidFill>
                  <a:srgbClr val="716A66"/>
                </a:solidFill>
                <a:latin typeface="DIN 2014 Bold"/>
                <a:cs typeface="DIN 2014 Bold"/>
              </a:rPr>
              <a:t>Chair</a:t>
            </a:r>
            <a:endParaRPr sz="600" dirty="0">
              <a:latin typeface="DIN 2014 Bold"/>
              <a:cs typeface="DIN 2014 Bold"/>
            </a:endParaRPr>
          </a:p>
        </p:txBody>
      </p:sp>
      <p:sp>
        <p:nvSpPr>
          <p:cNvPr id="59" name="object 59"/>
          <p:cNvSpPr txBox="1"/>
          <p:nvPr/>
        </p:nvSpPr>
        <p:spPr>
          <a:xfrm>
            <a:off x="4688487" y="2594025"/>
            <a:ext cx="3892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a:t>
            </a:r>
            <a:r>
              <a:rPr sz="600" spc="-20" dirty="0">
                <a:solidFill>
                  <a:srgbClr val="716A66"/>
                </a:solidFill>
                <a:latin typeface="DIN 2014 Bold"/>
                <a:cs typeface="DIN 2014 Bold"/>
              </a:rPr>
              <a:t>Sofa</a:t>
            </a:r>
            <a:endParaRPr sz="600">
              <a:latin typeface="DIN 2014 Bold"/>
              <a:cs typeface="DIN 2014 Bold"/>
            </a:endParaRPr>
          </a:p>
        </p:txBody>
      </p:sp>
      <p:sp>
        <p:nvSpPr>
          <p:cNvPr id="72" name="object 72"/>
          <p:cNvSpPr txBox="1"/>
          <p:nvPr/>
        </p:nvSpPr>
        <p:spPr>
          <a:xfrm>
            <a:off x="9583610" y="2599381"/>
            <a:ext cx="182880"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716A66"/>
                </a:solidFill>
                <a:latin typeface="DIN 2014 Bold"/>
                <a:cs typeface="DIN 2014 Bold"/>
              </a:rPr>
              <a:t>Moto</a:t>
            </a:r>
            <a:endParaRPr sz="600">
              <a:latin typeface="DIN 2014 Bold"/>
              <a:cs typeface="DIN 2014 Bold"/>
            </a:endParaRPr>
          </a:p>
        </p:txBody>
      </p:sp>
      <p:sp>
        <p:nvSpPr>
          <p:cNvPr id="73" name="object 73"/>
          <p:cNvSpPr txBox="1"/>
          <p:nvPr/>
        </p:nvSpPr>
        <p:spPr>
          <a:xfrm>
            <a:off x="10661459" y="2594047"/>
            <a:ext cx="50863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Bourne </a:t>
            </a:r>
            <a:r>
              <a:rPr sz="600" spc="-10" dirty="0">
                <a:solidFill>
                  <a:srgbClr val="716A66"/>
                </a:solidFill>
                <a:latin typeface="DIN 2014 Bold"/>
                <a:cs typeface="DIN 2014 Bold"/>
              </a:rPr>
              <a:t>Lounge</a:t>
            </a:r>
            <a:endParaRPr sz="600">
              <a:latin typeface="DIN 2014 Bold"/>
              <a:cs typeface="DIN 2014 Bold"/>
            </a:endParaRPr>
          </a:p>
        </p:txBody>
      </p:sp>
      <p:sp>
        <p:nvSpPr>
          <p:cNvPr id="18" name="object 18"/>
          <p:cNvSpPr txBox="1"/>
          <p:nvPr/>
        </p:nvSpPr>
        <p:spPr>
          <a:xfrm>
            <a:off x="852020" y="3847058"/>
            <a:ext cx="6229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Lounge </a:t>
            </a:r>
            <a:r>
              <a:rPr sz="600" spc="-10" dirty="0">
                <a:solidFill>
                  <a:srgbClr val="716A66"/>
                </a:solidFill>
                <a:latin typeface="DIN 2014 Bold"/>
                <a:cs typeface="DIN 2014 Bold"/>
              </a:rPr>
              <a:t>Chair</a:t>
            </a:r>
            <a:endParaRPr sz="600">
              <a:latin typeface="DIN 2014 Bold"/>
              <a:cs typeface="DIN 2014 Bold"/>
            </a:endParaRPr>
          </a:p>
        </p:txBody>
      </p:sp>
      <p:sp>
        <p:nvSpPr>
          <p:cNvPr id="27" name="object 27"/>
          <p:cNvSpPr txBox="1"/>
          <p:nvPr/>
        </p:nvSpPr>
        <p:spPr>
          <a:xfrm>
            <a:off x="2055140" y="3847065"/>
            <a:ext cx="6724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a:t>
            </a:r>
            <a:r>
              <a:rPr sz="600" spc="-10" dirty="0">
                <a:solidFill>
                  <a:srgbClr val="716A66"/>
                </a:solidFill>
                <a:latin typeface="DIN 2014 Bold"/>
                <a:cs typeface="DIN 2014 Bold"/>
              </a:rPr>
              <a:t> </a:t>
            </a:r>
            <a:r>
              <a:rPr sz="600" dirty="0">
                <a:solidFill>
                  <a:srgbClr val="716A66"/>
                </a:solidFill>
                <a:latin typeface="DIN 2014 Bold"/>
                <a:cs typeface="DIN 2014 Bold"/>
              </a:rPr>
              <a:t>Lounge </a:t>
            </a:r>
            <a:r>
              <a:rPr sz="600" spc="-10" dirty="0">
                <a:solidFill>
                  <a:srgbClr val="716A66"/>
                </a:solidFill>
                <a:latin typeface="DIN 2014 Bold"/>
                <a:cs typeface="DIN 2014 Bold"/>
              </a:rPr>
              <a:t>Rocker</a:t>
            </a:r>
            <a:endParaRPr sz="600">
              <a:latin typeface="DIN 2014 Bold"/>
              <a:cs typeface="DIN 2014 Bold"/>
            </a:endParaRPr>
          </a:p>
        </p:txBody>
      </p:sp>
      <p:sp>
        <p:nvSpPr>
          <p:cNvPr id="31" name="object 31"/>
          <p:cNvSpPr txBox="1"/>
          <p:nvPr/>
        </p:nvSpPr>
        <p:spPr>
          <a:xfrm>
            <a:off x="8289790" y="3847065"/>
            <a:ext cx="48196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BeSPACE</a:t>
            </a:r>
            <a:r>
              <a:rPr sz="600" spc="2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
        <p:nvSpPr>
          <p:cNvPr id="37" name="object 37"/>
          <p:cNvSpPr txBox="1"/>
          <p:nvPr/>
        </p:nvSpPr>
        <p:spPr>
          <a:xfrm>
            <a:off x="6921126" y="3847065"/>
            <a:ext cx="76327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BeSPACE</a:t>
            </a:r>
            <a:r>
              <a:rPr sz="600" spc="10" dirty="0">
                <a:solidFill>
                  <a:srgbClr val="716A66"/>
                </a:solidFill>
                <a:latin typeface="DIN 2014 Bold"/>
                <a:cs typeface="DIN 2014 Bold"/>
              </a:rPr>
              <a:t> </a:t>
            </a:r>
            <a:r>
              <a:rPr sz="600" dirty="0">
                <a:solidFill>
                  <a:srgbClr val="716A66"/>
                </a:solidFill>
                <a:latin typeface="DIN 2014 Bold"/>
                <a:cs typeface="DIN 2014 Bold"/>
              </a:rPr>
              <a:t>Lounge</a:t>
            </a:r>
            <a:r>
              <a:rPr sz="600" spc="1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50" name="object 50"/>
          <p:cNvSpPr txBox="1"/>
          <p:nvPr/>
        </p:nvSpPr>
        <p:spPr>
          <a:xfrm>
            <a:off x="3307802" y="3847058"/>
            <a:ext cx="6229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Lounge </a:t>
            </a:r>
            <a:r>
              <a:rPr sz="600" spc="-10" dirty="0">
                <a:solidFill>
                  <a:srgbClr val="716A66"/>
                </a:solidFill>
                <a:latin typeface="DIN 2014 Bold"/>
                <a:cs typeface="DIN 2014 Bold"/>
              </a:rPr>
              <a:t>Chair</a:t>
            </a:r>
            <a:endParaRPr sz="600">
              <a:latin typeface="DIN 2014 Bold"/>
              <a:cs typeface="DIN 2014 Bold"/>
            </a:endParaRPr>
          </a:p>
        </p:txBody>
      </p:sp>
      <p:sp>
        <p:nvSpPr>
          <p:cNvPr id="53" name="object 53"/>
          <p:cNvSpPr txBox="1"/>
          <p:nvPr/>
        </p:nvSpPr>
        <p:spPr>
          <a:xfrm>
            <a:off x="9458583" y="3847065"/>
            <a:ext cx="60007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Ziva</a:t>
            </a:r>
            <a:r>
              <a:rPr sz="600" spc="-10" dirty="0">
                <a:solidFill>
                  <a:srgbClr val="716A66"/>
                </a:solidFill>
                <a:latin typeface="DIN 2014 Bold"/>
                <a:cs typeface="DIN 2014 Bold"/>
              </a:rPr>
              <a:t> </a:t>
            </a:r>
            <a:r>
              <a:rPr sz="600" dirty="0">
                <a:solidFill>
                  <a:srgbClr val="716A66"/>
                </a:solidFill>
                <a:latin typeface="DIN 2014 Bold"/>
                <a:cs typeface="DIN 2014 Bold"/>
              </a:rPr>
              <a:t>Lounge</a:t>
            </a:r>
            <a:r>
              <a:rPr sz="600" spc="-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60" name="object 60"/>
          <p:cNvSpPr txBox="1"/>
          <p:nvPr/>
        </p:nvSpPr>
        <p:spPr>
          <a:xfrm>
            <a:off x="4629127" y="3847058"/>
            <a:ext cx="486409"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10" dirty="0">
                <a:solidFill>
                  <a:srgbClr val="716A66"/>
                </a:solidFill>
                <a:latin typeface="DIN 2014 Bold"/>
                <a:cs typeface="DIN 2014 Bold"/>
              </a:rPr>
              <a:t>Loveseat</a:t>
            </a:r>
            <a:endParaRPr sz="600">
              <a:latin typeface="DIN 2014 Bold"/>
              <a:cs typeface="DIN 2014 Bold"/>
            </a:endParaRPr>
          </a:p>
        </p:txBody>
      </p:sp>
      <p:sp>
        <p:nvSpPr>
          <p:cNvPr id="64" name="object 64"/>
          <p:cNvSpPr txBox="1"/>
          <p:nvPr/>
        </p:nvSpPr>
        <p:spPr>
          <a:xfrm>
            <a:off x="5955036" y="3847065"/>
            <a:ext cx="34163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20" dirty="0">
                <a:solidFill>
                  <a:srgbClr val="716A66"/>
                </a:solidFill>
                <a:latin typeface="DIN 2014 Bold"/>
                <a:cs typeface="DIN 2014 Bold"/>
              </a:rPr>
              <a:t>Sofa</a:t>
            </a:r>
            <a:endParaRPr sz="600">
              <a:latin typeface="DIN 2014 Bold"/>
              <a:cs typeface="DIN 2014 Bold"/>
            </a:endParaRPr>
          </a:p>
        </p:txBody>
      </p:sp>
      <p:sp>
        <p:nvSpPr>
          <p:cNvPr id="67" name="object 67"/>
          <p:cNvSpPr txBox="1"/>
          <p:nvPr/>
        </p:nvSpPr>
        <p:spPr>
          <a:xfrm>
            <a:off x="10827156" y="3847065"/>
            <a:ext cx="3187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Ziva</a:t>
            </a:r>
            <a:r>
              <a:rPr sz="600" spc="-1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
        <p:nvSpPr>
          <p:cNvPr id="19" name="object 19"/>
          <p:cNvSpPr txBox="1"/>
          <p:nvPr/>
        </p:nvSpPr>
        <p:spPr>
          <a:xfrm>
            <a:off x="859182" y="5073954"/>
            <a:ext cx="60833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0" dirty="0">
                <a:solidFill>
                  <a:srgbClr val="716A66"/>
                </a:solidFill>
                <a:latin typeface="DIN 2014 Bold"/>
                <a:cs typeface="DIN 2014 Bold"/>
              </a:rPr>
              <a:t> </a:t>
            </a:r>
            <a:r>
              <a:rPr sz="600" dirty="0">
                <a:solidFill>
                  <a:srgbClr val="716A66"/>
                </a:solidFill>
                <a:latin typeface="DIN 2014 Bold"/>
                <a:cs typeface="DIN 2014 Bold"/>
              </a:rPr>
              <a:t>Lounge</a:t>
            </a:r>
            <a:r>
              <a:rPr sz="600" spc="-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28" name="object 28"/>
          <p:cNvSpPr txBox="1"/>
          <p:nvPr/>
        </p:nvSpPr>
        <p:spPr>
          <a:xfrm>
            <a:off x="2087068" y="5073962"/>
            <a:ext cx="60833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0" dirty="0">
                <a:solidFill>
                  <a:srgbClr val="716A66"/>
                </a:solidFill>
                <a:latin typeface="DIN 2014 Bold"/>
                <a:cs typeface="DIN 2014 Bold"/>
              </a:rPr>
              <a:t> </a:t>
            </a:r>
            <a:r>
              <a:rPr sz="600" dirty="0">
                <a:solidFill>
                  <a:srgbClr val="716A66"/>
                </a:solidFill>
                <a:latin typeface="DIN 2014 Bold"/>
                <a:cs typeface="DIN 2014 Bold"/>
              </a:rPr>
              <a:t>Lounge</a:t>
            </a:r>
            <a:r>
              <a:rPr sz="600" spc="-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32" name="object 32"/>
          <p:cNvSpPr txBox="1"/>
          <p:nvPr/>
        </p:nvSpPr>
        <p:spPr>
          <a:xfrm>
            <a:off x="8185625" y="5073962"/>
            <a:ext cx="69024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Teekan</a:t>
            </a:r>
            <a:r>
              <a:rPr sz="600" spc="5" dirty="0">
                <a:solidFill>
                  <a:srgbClr val="716A66"/>
                </a:solidFill>
                <a:latin typeface="DIN 2014 Bold"/>
                <a:cs typeface="DIN 2014 Bold"/>
              </a:rPr>
              <a:t> </a:t>
            </a:r>
            <a:r>
              <a:rPr sz="600" dirty="0">
                <a:solidFill>
                  <a:srgbClr val="716A66"/>
                </a:solidFill>
                <a:latin typeface="DIN 2014 Bold"/>
                <a:cs typeface="DIN 2014 Bold"/>
              </a:rPr>
              <a:t>Lounge</a:t>
            </a:r>
            <a:r>
              <a:rPr sz="600" spc="10"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38" name="object 38"/>
          <p:cNvSpPr txBox="1"/>
          <p:nvPr/>
        </p:nvSpPr>
        <p:spPr>
          <a:xfrm>
            <a:off x="6957702" y="5073962"/>
            <a:ext cx="69024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Teekan</a:t>
            </a:r>
            <a:r>
              <a:rPr sz="600" spc="5" dirty="0">
                <a:solidFill>
                  <a:srgbClr val="716A66"/>
                </a:solidFill>
                <a:latin typeface="DIN 2014 Bold"/>
                <a:cs typeface="DIN 2014 Bold"/>
              </a:rPr>
              <a:t> </a:t>
            </a:r>
            <a:r>
              <a:rPr sz="600" dirty="0">
                <a:solidFill>
                  <a:srgbClr val="716A66"/>
                </a:solidFill>
                <a:latin typeface="DIN 2014 Bold"/>
                <a:cs typeface="DIN 2014 Bold"/>
              </a:rPr>
              <a:t>Lounge</a:t>
            </a:r>
            <a:r>
              <a:rPr sz="600" spc="10"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51" name="object 51"/>
          <p:cNvSpPr txBox="1"/>
          <p:nvPr/>
        </p:nvSpPr>
        <p:spPr>
          <a:xfrm>
            <a:off x="3455706" y="5073954"/>
            <a:ext cx="3270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
        <p:nvSpPr>
          <p:cNvPr id="54" name="object 54"/>
          <p:cNvSpPr txBox="1"/>
          <p:nvPr/>
        </p:nvSpPr>
        <p:spPr>
          <a:xfrm>
            <a:off x="9481672" y="5073962"/>
            <a:ext cx="55435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Teekan</a:t>
            </a:r>
            <a:r>
              <a:rPr sz="600" spc="15" dirty="0">
                <a:solidFill>
                  <a:srgbClr val="716A66"/>
                </a:solidFill>
                <a:latin typeface="DIN 2014 Bold"/>
                <a:cs typeface="DIN 2014 Bold"/>
              </a:rPr>
              <a:t> </a:t>
            </a:r>
            <a:r>
              <a:rPr sz="600" spc="-10" dirty="0">
                <a:solidFill>
                  <a:srgbClr val="716A66"/>
                </a:solidFill>
                <a:latin typeface="DIN 2014 Bold"/>
                <a:cs typeface="DIN 2014 Bold"/>
              </a:rPr>
              <a:t>Loveseat</a:t>
            </a:r>
            <a:endParaRPr sz="600">
              <a:latin typeface="DIN 2014 Bold"/>
              <a:cs typeface="DIN 2014 Bold"/>
            </a:endParaRPr>
          </a:p>
        </p:txBody>
      </p:sp>
      <p:sp>
        <p:nvSpPr>
          <p:cNvPr id="61" name="object 61"/>
          <p:cNvSpPr txBox="1"/>
          <p:nvPr/>
        </p:nvSpPr>
        <p:spPr>
          <a:xfrm>
            <a:off x="4708908" y="5073954"/>
            <a:ext cx="3270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
        <p:nvSpPr>
          <p:cNvPr id="65" name="object 65"/>
          <p:cNvSpPr txBox="1"/>
          <p:nvPr/>
        </p:nvSpPr>
        <p:spPr>
          <a:xfrm>
            <a:off x="5962199" y="5073962"/>
            <a:ext cx="3270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
        <p:nvSpPr>
          <p:cNvPr id="68" name="object 68"/>
          <p:cNvSpPr txBox="1"/>
          <p:nvPr/>
        </p:nvSpPr>
        <p:spPr>
          <a:xfrm>
            <a:off x="10782122" y="5073962"/>
            <a:ext cx="40894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Teekan</a:t>
            </a:r>
            <a:r>
              <a:rPr sz="600" spc="15" dirty="0">
                <a:solidFill>
                  <a:srgbClr val="716A66"/>
                </a:solidFill>
                <a:latin typeface="DIN 2014 Bold"/>
                <a:cs typeface="DIN 2014 Bold"/>
              </a:rPr>
              <a:t> </a:t>
            </a:r>
            <a:r>
              <a:rPr sz="600" spc="-20" dirty="0">
                <a:solidFill>
                  <a:srgbClr val="716A66"/>
                </a:solidFill>
                <a:latin typeface="DIN 2014 Bold"/>
                <a:cs typeface="DIN 2014 Bold"/>
              </a:rPr>
              <a:t>Sofa</a:t>
            </a:r>
            <a:endParaRPr sz="600" dirty="0">
              <a:latin typeface="DIN 2014 Bold"/>
              <a:cs typeface="DIN 2014 Bold"/>
            </a:endParaRPr>
          </a:p>
        </p:txBody>
      </p:sp>
      <p:sp>
        <p:nvSpPr>
          <p:cNvPr id="4" name="object 4"/>
          <p:cNvSpPr txBox="1"/>
          <p:nvPr/>
        </p:nvSpPr>
        <p:spPr>
          <a:xfrm>
            <a:off x="814415" y="6354907"/>
            <a:ext cx="6978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Lounge </a:t>
            </a:r>
            <a:r>
              <a:rPr sz="600" spc="-10" dirty="0">
                <a:solidFill>
                  <a:srgbClr val="716A66"/>
                </a:solidFill>
                <a:latin typeface="DIN 2014 Bold"/>
                <a:cs typeface="DIN 2014 Bold"/>
              </a:rPr>
              <a:t>Chair</a:t>
            </a:r>
            <a:endParaRPr sz="600">
              <a:latin typeface="DIN 2014 Bold"/>
              <a:cs typeface="DIN 2014 Bold"/>
            </a:endParaRPr>
          </a:p>
        </p:txBody>
      </p:sp>
      <p:sp>
        <p:nvSpPr>
          <p:cNvPr id="8" name="object 8"/>
          <p:cNvSpPr txBox="1"/>
          <p:nvPr/>
        </p:nvSpPr>
        <p:spPr>
          <a:xfrm>
            <a:off x="2183077" y="6354907"/>
            <a:ext cx="416559"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a:t>
            </a:r>
            <a:r>
              <a:rPr sz="600" spc="-20" dirty="0">
                <a:solidFill>
                  <a:srgbClr val="716A66"/>
                </a:solidFill>
                <a:latin typeface="DIN 2014 Bold"/>
                <a:cs typeface="DIN 2014 Bold"/>
              </a:rPr>
              <a:t>Sofa</a:t>
            </a:r>
            <a:endParaRPr sz="600">
              <a:latin typeface="DIN 2014 Bold"/>
              <a:cs typeface="DIN 2014 Bold"/>
            </a:endParaRPr>
          </a:p>
        </p:txBody>
      </p:sp>
      <p:sp>
        <p:nvSpPr>
          <p:cNvPr id="9" name="object 9"/>
          <p:cNvSpPr txBox="1"/>
          <p:nvPr/>
        </p:nvSpPr>
        <p:spPr>
          <a:xfrm>
            <a:off x="4640222" y="6354907"/>
            <a:ext cx="6057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 Lounge </a:t>
            </a:r>
            <a:r>
              <a:rPr sz="600" spc="-10" dirty="0">
                <a:solidFill>
                  <a:srgbClr val="716A66"/>
                </a:solidFill>
                <a:latin typeface="DIN 2014 Bold"/>
                <a:cs typeface="DIN 2014 Bold"/>
              </a:rPr>
              <a:t>Chair</a:t>
            </a:r>
            <a:endParaRPr sz="600">
              <a:latin typeface="DIN 2014 Bold"/>
              <a:cs typeface="DIN 2014 Bold"/>
            </a:endParaRPr>
          </a:p>
        </p:txBody>
      </p:sp>
      <p:sp>
        <p:nvSpPr>
          <p:cNvPr id="11" name="object 11"/>
          <p:cNvSpPr txBox="1"/>
          <p:nvPr/>
        </p:nvSpPr>
        <p:spPr>
          <a:xfrm>
            <a:off x="3257462" y="6354907"/>
            <a:ext cx="7239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Connect Lounge </a:t>
            </a:r>
            <a:r>
              <a:rPr sz="600" spc="-10" dirty="0">
                <a:solidFill>
                  <a:srgbClr val="716A66"/>
                </a:solidFill>
                <a:latin typeface="DIN 2014 Bold"/>
                <a:cs typeface="DIN 2014 Bold"/>
              </a:rPr>
              <a:t>Chair</a:t>
            </a:r>
            <a:endParaRPr sz="600">
              <a:latin typeface="DIN 2014 Bold"/>
              <a:cs typeface="DIN 2014 Bold"/>
            </a:endParaRPr>
          </a:p>
        </p:txBody>
      </p:sp>
      <p:sp>
        <p:nvSpPr>
          <p:cNvPr id="13" name="object 13"/>
          <p:cNvSpPr txBox="1"/>
          <p:nvPr/>
        </p:nvSpPr>
        <p:spPr>
          <a:xfrm>
            <a:off x="5936251" y="6354907"/>
            <a:ext cx="4692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 </a:t>
            </a:r>
            <a:r>
              <a:rPr sz="600" spc="-10" dirty="0">
                <a:solidFill>
                  <a:srgbClr val="716A66"/>
                </a:solidFill>
                <a:latin typeface="DIN 2014 Bold"/>
                <a:cs typeface="DIN 2014 Bold"/>
              </a:rPr>
              <a:t>Loveseat</a:t>
            </a:r>
            <a:endParaRPr sz="600">
              <a:latin typeface="DIN 2014 Bold"/>
              <a:cs typeface="DIN 2014 Bold"/>
            </a:endParaRPr>
          </a:p>
        </p:txBody>
      </p:sp>
      <p:sp>
        <p:nvSpPr>
          <p:cNvPr id="15" name="object 15"/>
          <p:cNvSpPr txBox="1"/>
          <p:nvPr/>
        </p:nvSpPr>
        <p:spPr>
          <a:xfrm>
            <a:off x="7236704" y="6354907"/>
            <a:ext cx="3238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 </a:t>
            </a:r>
            <a:r>
              <a:rPr sz="600" spc="-20" dirty="0">
                <a:solidFill>
                  <a:srgbClr val="716A66"/>
                </a:solidFill>
                <a:latin typeface="DIN 2014 Bold"/>
                <a:cs typeface="DIN 2014 Bold"/>
              </a:rPr>
              <a:t>Sofa</a:t>
            </a:r>
            <a:endParaRPr sz="600">
              <a:latin typeface="DIN 2014 Bold"/>
              <a:cs typeface="DIN 2014 Bold"/>
            </a:endParaRPr>
          </a:p>
        </p:txBody>
      </p:sp>
      <p:sp>
        <p:nvSpPr>
          <p:cNvPr id="69" name="object 69"/>
          <p:cNvSpPr txBox="1"/>
          <p:nvPr/>
        </p:nvSpPr>
        <p:spPr>
          <a:xfrm>
            <a:off x="8195665" y="6348559"/>
            <a:ext cx="7131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a:t>
            </a:r>
            <a:r>
              <a:rPr sz="600" spc="-5" dirty="0">
                <a:solidFill>
                  <a:srgbClr val="716A66"/>
                </a:solidFill>
                <a:latin typeface="DIN 2014 Bold"/>
                <a:cs typeface="DIN 2014 Bold"/>
              </a:rPr>
              <a:t> </a:t>
            </a:r>
            <a:r>
              <a:rPr sz="600" dirty="0">
                <a:solidFill>
                  <a:srgbClr val="716A66"/>
                </a:solidFill>
                <a:latin typeface="DIN 2014 Bold"/>
                <a:cs typeface="DIN 2014 Bold"/>
              </a:rPr>
              <a:t>Nu Lounge</a:t>
            </a:r>
            <a:r>
              <a:rPr sz="600" spc="-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75" name="object 75"/>
          <p:cNvSpPr txBox="1"/>
          <p:nvPr/>
        </p:nvSpPr>
        <p:spPr>
          <a:xfrm>
            <a:off x="9468260" y="6361002"/>
            <a:ext cx="57721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a:t>
            </a:r>
            <a:r>
              <a:rPr sz="600" spc="-5" dirty="0">
                <a:solidFill>
                  <a:srgbClr val="716A66"/>
                </a:solidFill>
                <a:latin typeface="DIN 2014 Bold"/>
                <a:cs typeface="DIN 2014 Bold"/>
              </a:rPr>
              <a:t> </a:t>
            </a:r>
            <a:r>
              <a:rPr sz="600" dirty="0">
                <a:solidFill>
                  <a:srgbClr val="716A66"/>
                </a:solidFill>
                <a:latin typeface="DIN 2014 Bold"/>
                <a:cs typeface="DIN 2014 Bold"/>
              </a:rPr>
              <a:t>Nu</a:t>
            </a:r>
            <a:r>
              <a:rPr sz="600" spc="-5" dirty="0">
                <a:solidFill>
                  <a:srgbClr val="716A66"/>
                </a:solidFill>
                <a:latin typeface="DIN 2014 Bold"/>
                <a:cs typeface="DIN 2014 Bold"/>
              </a:rPr>
              <a:t> </a:t>
            </a:r>
            <a:r>
              <a:rPr sz="600" spc="-10" dirty="0">
                <a:solidFill>
                  <a:srgbClr val="716A66"/>
                </a:solidFill>
                <a:latin typeface="DIN 2014 Bold"/>
                <a:cs typeface="DIN 2014 Bold"/>
              </a:rPr>
              <a:t>Loveseat</a:t>
            </a:r>
            <a:endParaRPr sz="600">
              <a:latin typeface="DIN 2014 Bold"/>
              <a:cs typeface="DIN 2014 Bold"/>
            </a:endParaRPr>
          </a:p>
        </p:txBody>
      </p:sp>
      <p:sp>
        <p:nvSpPr>
          <p:cNvPr id="78" name="object 78"/>
          <p:cNvSpPr txBox="1"/>
          <p:nvPr/>
        </p:nvSpPr>
        <p:spPr>
          <a:xfrm>
            <a:off x="10768800" y="6361002"/>
            <a:ext cx="4318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a:t>
            </a:r>
            <a:r>
              <a:rPr sz="600" spc="-5" dirty="0">
                <a:solidFill>
                  <a:srgbClr val="716A66"/>
                </a:solidFill>
                <a:latin typeface="DIN 2014 Bold"/>
                <a:cs typeface="DIN 2014 Bold"/>
              </a:rPr>
              <a:t> </a:t>
            </a:r>
            <a:r>
              <a:rPr sz="600" dirty="0">
                <a:solidFill>
                  <a:srgbClr val="716A66"/>
                </a:solidFill>
                <a:latin typeface="DIN 2014 Bold"/>
                <a:cs typeface="DIN 2014 Bold"/>
              </a:rPr>
              <a:t>Nu</a:t>
            </a:r>
            <a:r>
              <a:rPr sz="600" spc="-5" dirty="0">
                <a:solidFill>
                  <a:srgbClr val="716A66"/>
                </a:solidFill>
                <a:latin typeface="DIN 2014 Bold"/>
                <a:cs typeface="DIN 2014 Bold"/>
              </a:rPr>
              <a:t> </a:t>
            </a:r>
            <a:r>
              <a:rPr sz="600" spc="-20" dirty="0">
                <a:solidFill>
                  <a:srgbClr val="716A66"/>
                </a:solidFill>
                <a:latin typeface="DIN 2014 Bold"/>
                <a:cs typeface="DIN 2014 Bold"/>
              </a:rPr>
              <a:t>Sofa</a:t>
            </a:r>
            <a:endParaRPr sz="600">
              <a:latin typeface="DIN 2014 Bold"/>
              <a:cs typeface="DIN 2014 Bo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bject 12"/>
          <p:cNvPicPr/>
          <p:nvPr/>
        </p:nvPicPr>
        <p:blipFill>
          <a:blip r:embed="rId2" cstate="print"/>
          <a:stretch>
            <a:fillRect/>
          </a:stretch>
        </p:blipFill>
        <p:spPr>
          <a:xfrm>
            <a:off x="8029384" y="1561731"/>
            <a:ext cx="1115390" cy="1144892"/>
          </a:xfrm>
          <a:prstGeom prst="rect">
            <a:avLst/>
          </a:prstGeom>
        </p:spPr>
      </p:pic>
      <p:pic>
        <p:nvPicPr>
          <p:cNvPr id="13" name="object 13"/>
          <p:cNvPicPr/>
          <p:nvPr/>
        </p:nvPicPr>
        <p:blipFill>
          <a:blip r:embed="rId3" cstate="print"/>
          <a:stretch>
            <a:fillRect/>
          </a:stretch>
        </p:blipFill>
        <p:spPr>
          <a:xfrm>
            <a:off x="4345609" y="1497586"/>
            <a:ext cx="1115390" cy="1170429"/>
          </a:xfrm>
          <a:prstGeom prst="rect">
            <a:avLst/>
          </a:prstGeom>
        </p:spPr>
      </p:pic>
      <p:pic>
        <p:nvPicPr>
          <p:cNvPr id="14" name="object 14"/>
          <p:cNvPicPr/>
          <p:nvPr/>
        </p:nvPicPr>
        <p:blipFill>
          <a:blip r:embed="rId4" cstate="print"/>
          <a:stretch>
            <a:fillRect/>
          </a:stretch>
        </p:blipFill>
        <p:spPr>
          <a:xfrm>
            <a:off x="9536176" y="1863344"/>
            <a:ext cx="481431" cy="751890"/>
          </a:xfrm>
          <a:prstGeom prst="rect">
            <a:avLst/>
          </a:prstGeom>
        </p:spPr>
      </p:pic>
      <p:pic>
        <p:nvPicPr>
          <p:cNvPr id="16" name="object 16"/>
          <p:cNvPicPr/>
          <p:nvPr/>
        </p:nvPicPr>
        <p:blipFill>
          <a:blip r:embed="rId5" cstate="print"/>
          <a:stretch>
            <a:fillRect/>
          </a:stretch>
        </p:blipFill>
        <p:spPr>
          <a:xfrm>
            <a:off x="3117684" y="1497586"/>
            <a:ext cx="1115390" cy="1170429"/>
          </a:xfrm>
          <a:prstGeom prst="rect">
            <a:avLst/>
          </a:prstGeom>
        </p:spPr>
      </p:pic>
      <p:pic>
        <p:nvPicPr>
          <p:cNvPr id="17" name="object 17"/>
          <p:cNvPicPr/>
          <p:nvPr/>
        </p:nvPicPr>
        <p:blipFill>
          <a:blip r:embed="rId6" cstate="print"/>
          <a:stretch>
            <a:fillRect/>
          </a:stretch>
        </p:blipFill>
        <p:spPr>
          <a:xfrm>
            <a:off x="1889760" y="1497586"/>
            <a:ext cx="1115390" cy="1170429"/>
          </a:xfrm>
          <a:prstGeom prst="rect">
            <a:avLst/>
          </a:prstGeom>
        </p:spPr>
      </p:pic>
      <p:pic>
        <p:nvPicPr>
          <p:cNvPr id="18" name="object 18"/>
          <p:cNvPicPr/>
          <p:nvPr/>
        </p:nvPicPr>
        <p:blipFill>
          <a:blip r:embed="rId7" cstate="print"/>
          <a:stretch>
            <a:fillRect/>
          </a:stretch>
        </p:blipFill>
        <p:spPr>
          <a:xfrm>
            <a:off x="6801548" y="1561731"/>
            <a:ext cx="1115390" cy="1144892"/>
          </a:xfrm>
          <a:prstGeom prst="rect">
            <a:avLst/>
          </a:prstGeom>
        </p:spPr>
      </p:pic>
      <p:pic>
        <p:nvPicPr>
          <p:cNvPr id="19" name="object 19"/>
          <p:cNvPicPr/>
          <p:nvPr/>
        </p:nvPicPr>
        <p:blipFill>
          <a:blip r:embed="rId8" cstate="print"/>
          <a:stretch>
            <a:fillRect/>
          </a:stretch>
        </p:blipFill>
        <p:spPr>
          <a:xfrm>
            <a:off x="5573623" y="1561731"/>
            <a:ext cx="1115390" cy="1144892"/>
          </a:xfrm>
          <a:prstGeom prst="rect">
            <a:avLst/>
          </a:prstGeom>
        </p:spPr>
      </p:pic>
      <p:pic>
        <p:nvPicPr>
          <p:cNvPr id="20" name="object 20"/>
          <p:cNvPicPr/>
          <p:nvPr/>
        </p:nvPicPr>
        <p:blipFill>
          <a:blip r:embed="rId9" cstate="print"/>
          <a:stretch>
            <a:fillRect/>
          </a:stretch>
        </p:blipFill>
        <p:spPr>
          <a:xfrm>
            <a:off x="738585" y="1669300"/>
            <a:ext cx="1001847" cy="998715"/>
          </a:xfrm>
          <a:prstGeom prst="rect">
            <a:avLst/>
          </a:prstGeom>
        </p:spPr>
      </p:pic>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sp>
        <p:nvSpPr>
          <p:cNvPr id="4" name="object 4"/>
          <p:cNvSpPr txBox="1"/>
          <p:nvPr/>
        </p:nvSpPr>
        <p:spPr>
          <a:xfrm>
            <a:off x="748296" y="1506599"/>
            <a:ext cx="100520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LOUNGE</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SEATING</a:t>
            </a:r>
            <a:endParaRPr sz="1000">
              <a:latin typeface="DIN 2014 Bold"/>
              <a:cs typeface="DIN 2014 Bold"/>
            </a:endParaRPr>
          </a:p>
        </p:txBody>
      </p:sp>
      <p:grpSp>
        <p:nvGrpSpPr>
          <p:cNvPr id="5" name="object 5"/>
          <p:cNvGrpSpPr/>
          <p:nvPr/>
        </p:nvGrpSpPr>
        <p:grpSpPr>
          <a:xfrm>
            <a:off x="554901" y="3292855"/>
            <a:ext cx="3016250" cy="1170940"/>
            <a:chOff x="554901" y="3292855"/>
            <a:chExt cx="3016250" cy="1170940"/>
          </a:xfrm>
        </p:grpSpPr>
        <p:pic>
          <p:nvPicPr>
            <p:cNvPr id="6" name="object 6"/>
            <p:cNvPicPr/>
            <p:nvPr/>
          </p:nvPicPr>
          <p:blipFill>
            <a:blip r:embed="rId10" cstate="print"/>
            <a:stretch>
              <a:fillRect/>
            </a:stretch>
          </p:blipFill>
          <p:spPr>
            <a:xfrm>
              <a:off x="554901" y="3292855"/>
              <a:ext cx="1600198" cy="1170432"/>
            </a:xfrm>
            <a:prstGeom prst="rect">
              <a:avLst/>
            </a:prstGeom>
          </p:spPr>
        </p:pic>
        <p:pic>
          <p:nvPicPr>
            <p:cNvPr id="7" name="object 7"/>
            <p:cNvPicPr/>
            <p:nvPr/>
          </p:nvPicPr>
          <p:blipFill>
            <a:blip r:embed="rId11" cstate="print"/>
            <a:stretch>
              <a:fillRect/>
            </a:stretch>
          </p:blipFill>
          <p:spPr>
            <a:xfrm>
              <a:off x="2023681" y="3292855"/>
              <a:ext cx="1547050" cy="1170432"/>
            </a:xfrm>
            <a:prstGeom prst="rect">
              <a:avLst/>
            </a:prstGeom>
          </p:spPr>
        </p:pic>
      </p:grpSp>
      <p:pic>
        <p:nvPicPr>
          <p:cNvPr id="8" name="object 8"/>
          <p:cNvPicPr/>
          <p:nvPr/>
        </p:nvPicPr>
        <p:blipFill>
          <a:blip r:embed="rId12" cstate="print"/>
          <a:stretch>
            <a:fillRect/>
          </a:stretch>
        </p:blipFill>
        <p:spPr>
          <a:xfrm>
            <a:off x="3729621" y="3325380"/>
            <a:ext cx="1384528" cy="1170432"/>
          </a:xfrm>
          <a:prstGeom prst="rect">
            <a:avLst/>
          </a:prstGeom>
        </p:spPr>
      </p:pic>
      <p:pic>
        <p:nvPicPr>
          <p:cNvPr id="9" name="object 9"/>
          <p:cNvPicPr/>
          <p:nvPr/>
        </p:nvPicPr>
        <p:blipFill>
          <a:blip r:embed="rId13" cstate="print"/>
          <a:stretch>
            <a:fillRect/>
          </a:stretch>
        </p:blipFill>
        <p:spPr>
          <a:xfrm>
            <a:off x="8621484" y="3292855"/>
            <a:ext cx="1311375" cy="1170432"/>
          </a:xfrm>
          <a:prstGeom prst="rect">
            <a:avLst/>
          </a:prstGeom>
        </p:spPr>
      </p:pic>
      <p:pic>
        <p:nvPicPr>
          <p:cNvPr id="10" name="object 10"/>
          <p:cNvPicPr/>
          <p:nvPr/>
        </p:nvPicPr>
        <p:blipFill>
          <a:blip r:embed="rId14" cstate="print"/>
          <a:stretch>
            <a:fillRect/>
          </a:stretch>
        </p:blipFill>
        <p:spPr>
          <a:xfrm>
            <a:off x="5320956" y="3292855"/>
            <a:ext cx="3089655" cy="1170432"/>
          </a:xfrm>
          <a:prstGeom prst="rect">
            <a:avLst/>
          </a:prstGeom>
        </p:spPr>
      </p:pic>
      <p:pic>
        <p:nvPicPr>
          <p:cNvPr id="11" name="object 11"/>
          <p:cNvPicPr/>
          <p:nvPr/>
        </p:nvPicPr>
        <p:blipFill>
          <a:blip r:embed="rId15" cstate="print"/>
          <a:stretch>
            <a:fillRect/>
          </a:stretch>
        </p:blipFill>
        <p:spPr>
          <a:xfrm>
            <a:off x="10067201" y="3292855"/>
            <a:ext cx="1547050" cy="1170432"/>
          </a:xfrm>
          <a:prstGeom prst="rect">
            <a:avLst/>
          </a:prstGeom>
        </p:spPr>
      </p:pic>
      <p:graphicFrame>
        <p:nvGraphicFramePr>
          <p:cNvPr id="15" name="object 15"/>
          <p:cNvGraphicFramePr>
            <a:graphicFrameLocks noGrp="1"/>
          </p:cNvGraphicFramePr>
          <p:nvPr/>
        </p:nvGraphicFramePr>
        <p:xfrm>
          <a:off x="729246" y="2609088"/>
          <a:ext cx="10552426" cy="1855915"/>
        </p:xfrm>
        <a:graphic>
          <a:graphicData uri="http://schemas.openxmlformats.org/drawingml/2006/table">
            <a:tbl>
              <a:tblPr firstRow="1" bandRow="1">
                <a:tableStyleId>{2D5ABB26-0587-4C30-8999-92F81FD0307C}</a:tableStyleId>
              </a:tblPr>
              <a:tblGrid>
                <a:gridCol w="1242060">
                  <a:extLst>
                    <a:ext uri="{9D8B030D-6E8A-4147-A177-3AD203B41FA5}">
                      <a16:colId xmlns:a16="http://schemas.microsoft.com/office/drawing/2014/main" val="20000"/>
                    </a:ext>
                  </a:extLst>
                </a:gridCol>
                <a:gridCol w="1298575">
                  <a:extLst>
                    <a:ext uri="{9D8B030D-6E8A-4147-A177-3AD203B41FA5}">
                      <a16:colId xmlns:a16="http://schemas.microsoft.com/office/drawing/2014/main" val="20001"/>
                    </a:ext>
                  </a:extLst>
                </a:gridCol>
                <a:gridCol w="729614">
                  <a:extLst>
                    <a:ext uri="{9D8B030D-6E8A-4147-A177-3AD203B41FA5}">
                      <a16:colId xmlns:a16="http://schemas.microsoft.com/office/drawing/2014/main" val="20002"/>
                    </a:ext>
                  </a:extLst>
                </a:gridCol>
                <a:gridCol w="1388745">
                  <a:extLst>
                    <a:ext uri="{9D8B030D-6E8A-4147-A177-3AD203B41FA5}">
                      <a16:colId xmlns:a16="http://schemas.microsoft.com/office/drawing/2014/main" val="20003"/>
                    </a:ext>
                  </a:extLst>
                </a:gridCol>
                <a:gridCol w="1390014">
                  <a:extLst>
                    <a:ext uri="{9D8B030D-6E8A-4147-A177-3AD203B41FA5}">
                      <a16:colId xmlns:a16="http://schemas.microsoft.com/office/drawing/2014/main" val="20004"/>
                    </a:ext>
                  </a:extLst>
                </a:gridCol>
                <a:gridCol w="1444624">
                  <a:extLst>
                    <a:ext uri="{9D8B030D-6E8A-4147-A177-3AD203B41FA5}">
                      <a16:colId xmlns:a16="http://schemas.microsoft.com/office/drawing/2014/main" val="20005"/>
                    </a:ext>
                  </a:extLst>
                </a:gridCol>
                <a:gridCol w="594995">
                  <a:extLst>
                    <a:ext uri="{9D8B030D-6E8A-4147-A177-3AD203B41FA5}">
                      <a16:colId xmlns:a16="http://schemas.microsoft.com/office/drawing/2014/main" val="20006"/>
                    </a:ext>
                  </a:extLst>
                </a:gridCol>
                <a:gridCol w="1517015">
                  <a:extLst>
                    <a:ext uri="{9D8B030D-6E8A-4147-A177-3AD203B41FA5}">
                      <a16:colId xmlns:a16="http://schemas.microsoft.com/office/drawing/2014/main" val="20007"/>
                    </a:ext>
                  </a:extLst>
                </a:gridCol>
                <a:gridCol w="946784">
                  <a:extLst>
                    <a:ext uri="{9D8B030D-6E8A-4147-A177-3AD203B41FA5}">
                      <a16:colId xmlns:a16="http://schemas.microsoft.com/office/drawing/2014/main" val="20008"/>
                    </a:ext>
                  </a:extLst>
                </a:gridCol>
              </a:tblGrid>
              <a:tr h="343535">
                <a:tc>
                  <a:txBody>
                    <a:bodyPr/>
                    <a:lstStyle/>
                    <a:p>
                      <a:pPr marL="242570">
                        <a:lnSpc>
                          <a:spcPts val="700"/>
                        </a:lnSpc>
                      </a:pPr>
                      <a:r>
                        <a:rPr sz="600" dirty="0">
                          <a:solidFill>
                            <a:srgbClr val="716A66"/>
                          </a:solidFill>
                          <a:latin typeface="DIN 2014 Bold"/>
                          <a:cs typeface="DIN 2014 Bold"/>
                        </a:rPr>
                        <a:t>Jude Lounge </a:t>
                      </a:r>
                      <a:r>
                        <a:rPr sz="600" spc="-10" dirty="0">
                          <a:solidFill>
                            <a:srgbClr val="716A66"/>
                          </a:solidFill>
                          <a:latin typeface="DIN 2014 Bold"/>
                          <a:cs typeface="DIN 2014 Bold"/>
                        </a:rPr>
                        <a:t>Chair</a:t>
                      </a:r>
                      <a:endParaRPr sz="600">
                        <a:latin typeface="DIN 2014 Bold"/>
                        <a:cs typeface="DIN 2014 Bold"/>
                      </a:endParaRPr>
                    </a:p>
                  </a:txBody>
                  <a:tcPr marL="0" marR="0" marT="0" marB="0"/>
                </a:tc>
                <a:tc>
                  <a:txBody>
                    <a:bodyPr/>
                    <a:lstStyle/>
                    <a:p>
                      <a:pPr marL="144780">
                        <a:lnSpc>
                          <a:spcPts val="700"/>
                        </a:lnSpc>
                      </a:pPr>
                      <a:r>
                        <a:rPr sz="600" dirty="0">
                          <a:solidFill>
                            <a:srgbClr val="716A66"/>
                          </a:solidFill>
                          <a:latin typeface="DIN 2014 Bold"/>
                          <a:cs typeface="DIN 2014 Bold"/>
                        </a:rPr>
                        <a:t>Encore Lounge </a:t>
                      </a:r>
                      <a:r>
                        <a:rPr sz="600" spc="-10" dirty="0">
                          <a:solidFill>
                            <a:srgbClr val="716A66"/>
                          </a:solidFill>
                          <a:latin typeface="DIN 2014 Bold"/>
                          <a:cs typeface="DIN 2014 Bold"/>
                        </a:rPr>
                        <a:t>Chair</a:t>
                      </a:r>
                      <a:endParaRPr sz="600">
                        <a:latin typeface="DIN 2014 Bold"/>
                        <a:cs typeface="DIN 2014 Bold"/>
                      </a:endParaRPr>
                    </a:p>
                  </a:txBody>
                  <a:tcPr marL="0" marR="0" marT="0" marB="0"/>
                </a:tc>
                <a:tc>
                  <a:txBody>
                    <a:bodyPr/>
                    <a:lstStyle/>
                    <a:p>
                      <a:pPr marL="142240">
                        <a:lnSpc>
                          <a:spcPts val="700"/>
                        </a:lnSpc>
                      </a:pPr>
                      <a:r>
                        <a:rPr sz="600" dirty="0">
                          <a:solidFill>
                            <a:srgbClr val="716A66"/>
                          </a:solidFill>
                          <a:latin typeface="DIN 2014 Bold"/>
                          <a:cs typeface="DIN 2014 Bold"/>
                        </a:rPr>
                        <a:t>Encore </a:t>
                      </a:r>
                      <a:r>
                        <a:rPr sz="600" spc="-10" dirty="0">
                          <a:solidFill>
                            <a:srgbClr val="716A66"/>
                          </a:solidFill>
                          <a:latin typeface="DIN 2014 Bold"/>
                          <a:cs typeface="DIN 2014 Bold"/>
                        </a:rPr>
                        <a:t>Loveseat</a:t>
                      </a:r>
                      <a:endParaRPr sz="600">
                        <a:latin typeface="DIN 2014 Bold"/>
                        <a:cs typeface="DIN 2014 Bold"/>
                      </a:endParaRPr>
                    </a:p>
                  </a:txBody>
                  <a:tcPr marL="0" marR="0" marT="0" marB="0"/>
                </a:tc>
                <a:tc>
                  <a:txBody>
                    <a:bodyPr/>
                    <a:lstStyle/>
                    <a:p>
                      <a:pPr marL="713105">
                        <a:lnSpc>
                          <a:spcPts val="700"/>
                        </a:lnSpc>
                      </a:pPr>
                      <a:r>
                        <a:rPr sz="600" dirty="0">
                          <a:solidFill>
                            <a:srgbClr val="716A66"/>
                          </a:solidFill>
                          <a:latin typeface="DIN 2014 Bold"/>
                          <a:cs typeface="DIN 2014 Bold"/>
                        </a:rPr>
                        <a:t>Encore </a:t>
                      </a:r>
                      <a:r>
                        <a:rPr sz="600" spc="-20" dirty="0">
                          <a:solidFill>
                            <a:srgbClr val="716A66"/>
                          </a:solidFill>
                          <a:latin typeface="DIN 2014 Bold"/>
                          <a:cs typeface="DIN 2014 Bold"/>
                        </a:rPr>
                        <a:t>Sofa</a:t>
                      </a:r>
                      <a:endParaRPr sz="600">
                        <a:latin typeface="DIN 2014 Bold"/>
                        <a:cs typeface="DIN 2014 Bold"/>
                      </a:endParaRPr>
                    </a:p>
                  </a:txBody>
                  <a:tcPr marL="0" marR="0" marT="0" marB="0"/>
                </a:tc>
                <a:tc>
                  <a:txBody>
                    <a:bodyPr/>
                    <a:lstStyle/>
                    <a:p>
                      <a:pPr marL="409575">
                        <a:lnSpc>
                          <a:spcPts val="700"/>
                        </a:lnSpc>
                      </a:pPr>
                      <a:r>
                        <a:rPr sz="600" dirty="0">
                          <a:solidFill>
                            <a:srgbClr val="716A66"/>
                          </a:solidFill>
                          <a:latin typeface="DIN 2014 Bold"/>
                          <a:cs typeface="DIN 2014 Bold"/>
                        </a:rPr>
                        <a:t>Harbor</a:t>
                      </a:r>
                      <a:r>
                        <a:rPr sz="600" spc="-10" dirty="0">
                          <a:solidFill>
                            <a:srgbClr val="716A66"/>
                          </a:solidFill>
                          <a:latin typeface="DIN 2014 Bold"/>
                          <a:cs typeface="DIN 2014 Bold"/>
                        </a:rPr>
                        <a:t> </a:t>
                      </a:r>
                      <a:r>
                        <a:rPr sz="600" dirty="0">
                          <a:solidFill>
                            <a:srgbClr val="716A66"/>
                          </a:solidFill>
                          <a:latin typeface="DIN 2014 Bold"/>
                          <a:cs typeface="DIN 2014 Bold"/>
                        </a:rPr>
                        <a:t>Lounge</a:t>
                      </a:r>
                      <a:r>
                        <a:rPr sz="600" spc="-10" dirty="0">
                          <a:solidFill>
                            <a:srgbClr val="716A66"/>
                          </a:solidFill>
                          <a:latin typeface="DIN 2014 Bold"/>
                          <a:cs typeface="DIN 2014 Bold"/>
                        </a:rPr>
                        <a:t> Chair</a:t>
                      </a:r>
                      <a:endParaRPr sz="600">
                        <a:latin typeface="DIN 2014 Bold"/>
                        <a:cs typeface="DIN 2014 Bold"/>
                      </a:endParaRPr>
                    </a:p>
                  </a:txBody>
                  <a:tcPr marL="0" marR="0" marT="0" marB="0"/>
                </a:tc>
                <a:tc>
                  <a:txBody>
                    <a:bodyPr/>
                    <a:lstStyle/>
                    <a:p>
                      <a:pPr marL="315595">
                        <a:lnSpc>
                          <a:spcPts val="700"/>
                        </a:lnSpc>
                      </a:pPr>
                      <a:r>
                        <a:rPr sz="600" dirty="0">
                          <a:solidFill>
                            <a:srgbClr val="716A66"/>
                          </a:solidFill>
                          <a:latin typeface="DIN 2014 Bold"/>
                          <a:cs typeface="DIN 2014 Bold"/>
                        </a:rPr>
                        <a:t>Harbor</a:t>
                      </a:r>
                      <a:r>
                        <a:rPr sz="600" spc="-20" dirty="0">
                          <a:solidFill>
                            <a:srgbClr val="716A66"/>
                          </a:solidFill>
                          <a:latin typeface="DIN 2014 Bold"/>
                          <a:cs typeface="DIN 2014 Bold"/>
                        </a:rPr>
                        <a:t> </a:t>
                      </a:r>
                      <a:r>
                        <a:rPr sz="600" spc="-10" dirty="0">
                          <a:solidFill>
                            <a:srgbClr val="716A66"/>
                          </a:solidFill>
                          <a:latin typeface="DIN 2014 Bold"/>
                          <a:cs typeface="DIN 2014 Bold"/>
                        </a:rPr>
                        <a:t>Loveseat</a:t>
                      </a:r>
                      <a:endParaRPr sz="600">
                        <a:latin typeface="DIN 2014 Bold"/>
                        <a:cs typeface="DIN 2014 Bold"/>
                      </a:endParaRPr>
                    </a:p>
                  </a:txBody>
                  <a:tcPr marL="0" marR="0" marT="0" marB="0"/>
                </a:tc>
                <a:tc>
                  <a:txBody>
                    <a:bodyPr/>
                    <a:lstStyle/>
                    <a:p>
                      <a:pPr marL="170815">
                        <a:lnSpc>
                          <a:spcPts val="700"/>
                        </a:lnSpc>
                      </a:pPr>
                      <a:r>
                        <a:rPr sz="600" dirty="0">
                          <a:solidFill>
                            <a:srgbClr val="716A66"/>
                          </a:solidFill>
                          <a:latin typeface="DIN 2014 Bold"/>
                          <a:cs typeface="DIN 2014 Bold"/>
                        </a:rPr>
                        <a:t>Harbor</a:t>
                      </a:r>
                      <a:r>
                        <a:rPr sz="600" spc="-20" dirty="0">
                          <a:solidFill>
                            <a:srgbClr val="716A66"/>
                          </a:solidFill>
                          <a:latin typeface="DIN 2014 Bold"/>
                          <a:cs typeface="DIN 2014 Bold"/>
                        </a:rPr>
                        <a:t> Sofa</a:t>
                      </a:r>
                      <a:endParaRPr sz="600">
                        <a:latin typeface="DIN 2014 Bold"/>
                        <a:cs typeface="DIN 2014 Bold"/>
                      </a:endParaRPr>
                    </a:p>
                  </a:txBody>
                  <a:tcPr marL="0" marR="0" marT="0" marB="0"/>
                </a:tc>
                <a:tc>
                  <a:txBody>
                    <a:bodyPr/>
                    <a:lstStyle/>
                    <a:p>
                      <a:pPr marL="557530">
                        <a:lnSpc>
                          <a:spcPct val="100000"/>
                        </a:lnSpc>
                        <a:spcBef>
                          <a:spcPts val="20"/>
                        </a:spcBef>
                      </a:pPr>
                      <a:r>
                        <a:rPr sz="600" dirty="0">
                          <a:solidFill>
                            <a:srgbClr val="716A66"/>
                          </a:solidFill>
                          <a:latin typeface="DIN 2014 Bold"/>
                          <a:cs typeface="DIN 2014 Bold"/>
                        </a:rPr>
                        <a:t>Collective</a:t>
                      </a:r>
                      <a:r>
                        <a:rPr sz="600" spc="-10" dirty="0">
                          <a:solidFill>
                            <a:srgbClr val="716A66"/>
                          </a:solidFill>
                          <a:latin typeface="DIN 2014 Bold"/>
                          <a:cs typeface="DIN 2014 Bold"/>
                        </a:rPr>
                        <a:t> </a:t>
                      </a:r>
                      <a:r>
                        <a:rPr sz="600" dirty="0">
                          <a:solidFill>
                            <a:srgbClr val="716A66"/>
                          </a:solidFill>
                          <a:latin typeface="DIN 2014 Bold"/>
                          <a:cs typeface="DIN 2014 Bold"/>
                        </a:rPr>
                        <a:t>Motion</a:t>
                      </a:r>
                      <a:r>
                        <a:rPr sz="600" spc="-10" dirty="0">
                          <a:solidFill>
                            <a:srgbClr val="716A66"/>
                          </a:solidFill>
                          <a:latin typeface="DIN 2014 Bold"/>
                          <a:cs typeface="DIN 2014 Bold"/>
                        </a:rPr>
                        <a:t> Lounge</a:t>
                      </a:r>
                      <a:endParaRPr sz="600">
                        <a:latin typeface="DIN 2014 Bold"/>
                        <a:cs typeface="DIN 2014 Bold"/>
                      </a:endParaRPr>
                    </a:p>
                  </a:txBody>
                  <a:tcPr marL="0" marR="0" marT="2540" marB="0"/>
                </a:tc>
                <a:tc>
                  <a:txBody>
                    <a:bodyPr/>
                    <a:lstStyle/>
                    <a:p>
                      <a:pPr>
                        <a:lnSpc>
                          <a:spcPct val="100000"/>
                        </a:lnSpc>
                      </a:pPr>
                      <a:endParaRPr sz="800">
                        <a:latin typeface="Times New Roman"/>
                        <a:cs typeface="Times New Roman"/>
                      </a:endParaRPr>
                    </a:p>
                  </a:txBody>
                  <a:tcPr marL="0" marR="0" marT="0" marB="0"/>
                </a:tc>
                <a:extLst>
                  <a:ext uri="{0D108BD9-81ED-4DB2-BD59-A6C34878D82A}">
                    <a16:rowId xmlns:a16="http://schemas.microsoft.com/office/drawing/2014/main" val="10000"/>
                  </a:ext>
                </a:extLst>
              </a:tr>
              <a:tr h="1466850">
                <a:tc>
                  <a:txBody>
                    <a:bodyPr/>
                    <a:lstStyle/>
                    <a:p>
                      <a:pPr>
                        <a:lnSpc>
                          <a:spcPct val="100000"/>
                        </a:lnSpc>
                        <a:spcBef>
                          <a:spcPts val="795"/>
                        </a:spcBef>
                      </a:pPr>
                      <a:endParaRPr sz="1000">
                        <a:latin typeface="Times New Roman"/>
                        <a:cs typeface="Times New Roman"/>
                      </a:endParaRPr>
                    </a:p>
                    <a:p>
                      <a:pPr marL="31750">
                        <a:lnSpc>
                          <a:spcPct val="100000"/>
                        </a:lnSpc>
                      </a:pPr>
                      <a:r>
                        <a:rPr sz="1000" b="1" dirty="0">
                          <a:solidFill>
                            <a:srgbClr val="716A66"/>
                          </a:solidFill>
                          <a:latin typeface="DIN 2014 Bold"/>
                          <a:cs typeface="DIN 2014 Bold"/>
                        </a:rPr>
                        <a:t>MODULAR</a:t>
                      </a:r>
                      <a:r>
                        <a:rPr sz="1000" b="1" spc="70" dirty="0">
                          <a:solidFill>
                            <a:srgbClr val="716A66"/>
                          </a:solidFill>
                          <a:latin typeface="DIN 2014 Bold"/>
                          <a:cs typeface="DIN 2014 Bold"/>
                        </a:rPr>
                        <a:t> </a:t>
                      </a:r>
                      <a:r>
                        <a:rPr sz="1000" b="1" spc="-10" dirty="0">
                          <a:solidFill>
                            <a:srgbClr val="716A66"/>
                          </a:solidFill>
                          <a:latin typeface="DIN 2014 Bold"/>
                          <a:cs typeface="DIN 2014 Bold"/>
                        </a:rPr>
                        <a:t>LOUNGE</a:t>
                      </a:r>
                      <a:endParaRPr sz="1000">
                        <a:latin typeface="DIN 2014 Bold"/>
                        <a:cs typeface="DIN 2014 Bold"/>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760"/>
                        </a:spcBef>
                      </a:pPr>
                      <a:endParaRPr sz="1000">
                        <a:latin typeface="Times New Roman"/>
                        <a:cs typeface="Times New Roman"/>
                      </a:endParaRPr>
                    </a:p>
                    <a:p>
                      <a:pPr marL="88265">
                        <a:lnSpc>
                          <a:spcPts val="645"/>
                        </a:lnSpc>
                      </a:pPr>
                      <a:r>
                        <a:rPr sz="600" dirty="0">
                          <a:solidFill>
                            <a:srgbClr val="716A66"/>
                          </a:solidFill>
                          <a:latin typeface="DIN 2014 Bold"/>
                          <a:cs typeface="DIN 2014 Bold"/>
                        </a:rPr>
                        <a:t>Cāav</a:t>
                      </a:r>
                      <a:r>
                        <a:rPr sz="600" spc="-20" dirty="0">
                          <a:solidFill>
                            <a:srgbClr val="716A66"/>
                          </a:solidFill>
                          <a:latin typeface="DIN 2014 Bold"/>
                          <a:cs typeface="DIN 2014 Bold"/>
                        </a:rPr>
                        <a:t> </a:t>
                      </a:r>
                      <a:r>
                        <a:rPr sz="600" dirty="0">
                          <a:solidFill>
                            <a:srgbClr val="716A66"/>
                          </a:solidFill>
                          <a:latin typeface="DIN 2014 Bold"/>
                          <a:cs typeface="DIN 2014 Bold"/>
                        </a:rPr>
                        <a:t>Modular</a:t>
                      </a:r>
                      <a:r>
                        <a:rPr sz="600" spc="-1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a:txBody>
                  <a:tcPr marL="0" marR="0" marT="100965" marB="0"/>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5"/>
                        </a:spcBef>
                      </a:pPr>
                      <a:endParaRPr sz="600">
                        <a:latin typeface="Times New Roman"/>
                        <a:cs typeface="Times New Roman"/>
                      </a:endParaRPr>
                    </a:p>
                    <a:p>
                      <a:pPr marL="464184">
                        <a:lnSpc>
                          <a:spcPts val="645"/>
                        </a:lnSpc>
                      </a:pPr>
                      <a:r>
                        <a:rPr sz="600" dirty="0">
                          <a:solidFill>
                            <a:srgbClr val="716A66"/>
                          </a:solidFill>
                          <a:latin typeface="DIN 2014 Bold"/>
                          <a:cs typeface="DIN 2014 Bold"/>
                        </a:rPr>
                        <a:t>Moto</a:t>
                      </a:r>
                      <a:r>
                        <a:rPr sz="600" spc="-20" dirty="0">
                          <a:solidFill>
                            <a:srgbClr val="716A66"/>
                          </a:solidFill>
                          <a:latin typeface="DIN 2014 Bold"/>
                          <a:cs typeface="DIN 2014 Bold"/>
                        </a:rPr>
                        <a:t> </a:t>
                      </a:r>
                      <a:r>
                        <a:rPr sz="600" dirty="0">
                          <a:solidFill>
                            <a:srgbClr val="716A66"/>
                          </a:solidFill>
                          <a:latin typeface="DIN 2014 Bold"/>
                          <a:cs typeface="DIN 2014 Bold"/>
                        </a:rPr>
                        <a:t>Modular</a:t>
                      </a:r>
                      <a:r>
                        <a:rPr sz="600" spc="-1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5"/>
                        </a:spcBef>
                      </a:pPr>
                      <a:endParaRPr sz="600">
                        <a:latin typeface="Times New Roman"/>
                        <a:cs typeface="Times New Roman"/>
                      </a:endParaRPr>
                    </a:p>
                    <a:p>
                      <a:pPr marL="61594">
                        <a:lnSpc>
                          <a:spcPts val="645"/>
                        </a:lnSpc>
                        <a:spcBef>
                          <a:spcPts val="5"/>
                        </a:spcBef>
                      </a:pPr>
                      <a:r>
                        <a:rPr sz="600" dirty="0">
                          <a:solidFill>
                            <a:srgbClr val="716A66"/>
                          </a:solidFill>
                          <a:latin typeface="DIN 2014 Bold"/>
                          <a:cs typeface="DIN 2014 Bold"/>
                        </a:rPr>
                        <a:t>Poet</a:t>
                      </a:r>
                      <a:r>
                        <a:rPr sz="600" spc="-20" dirty="0">
                          <a:solidFill>
                            <a:srgbClr val="716A66"/>
                          </a:solidFill>
                          <a:latin typeface="DIN 2014 Bold"/>
                          <a:cs typeface="DIN 2014 Bold"/>
                        </a:rPr>
                        <a:t> </a:t>
                      </a:r>
                      <a:r>
                        <a:rPr sz="600" dirty="0">
                          <a:solidFill>
                            <a:srgbClr val="716A66"/>
                          </a:solidFill>
                          <a:latin typeface="DIN 2014 Bold"/>
                          <a:cs typeface="DIN 2014 Bold"/>
                        </a:rPr>
                        <a:t>Modular</a:t>
                      </a:r>
                      <a:r>
                        <a:rPr sz="600" spc="-20"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a:txBody>
                  <a:tcPr marL="0" marR="0" marT="0" marB="0"/>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5"/>
                        </a:spcBef>
                      </a:pPr>
                      <a:endParaRPr sz="600">
                        <a:latin typeface="Times New Roman"/>
                        <a:cs typeface="Times New Roman"/>
                      </a:endParaRPr>
                    </a:p>
                    <a:p>
                      <a:pPr marL="295275">
                        <a:lnSpc>
                          <a:spcPts val="645"/>
                        </a:lnSpc>
                      </a:pPr>
                      <a:r>
                        <a:rPr sz="600" dirty="0">
                          <a:solidFill>
                            <a:srgbClr val="716A66"/>
                          </a:solidFill>
                          <a:latin typeface="DIN 2014 Bold"/>
                          <a:cs typeface="DIN 2014 Bold"/>
                        </a:rPr>
                        <a:t>Ziva</a:t>
                      </a:r>
                      <a:r>
                        <a:rPr sz="600" spc="-20" dirty="0">
                          <a:solidFill>
                            <a:srgbClr val="716A66"/>
                          </a:solidFill>
                          <a:latin typeface="DIN 2014 Bold"/>
                          <a:cs typeface="DIN 2014 Bold"/>
                        </a:rPr>
                        <a:t> </a:t>
                      </a:r>
                      <a:r>
                        <a:rPr sz="600" dirty="0">
                          <a:solidFill>
                            <a:srgbClr val="716A66"/>
                          </a:solidFill>
                          <a:latin typeface="DIN 2014 Bold"/>
                          <a:cs typeface="DIN 2014 Bold"/>
                        </a:rPr>
                        <a:t>Modular</a:t>
                      </a:r>
                      <a:r>
                        <a:rPr sz="600" spc="-1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a:txBody>
                  <a:tcPr marL="0" marR="0" marT="0" marB="0"/>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5"/>
                        </a:spcBef>
                      </a:pPr>
                      <a:endParaRPr sz="600">
                        <a:latin typeface="Times New Roman"/>
                        <a:cs typeface="Times New Roman"/>
                      </a:endParaRPr>
                    </a:p>
                    <a:p>
                      <a:pPr marL="441959">
                        <a:lnSpc>
                          <a:spcPts val="645"/>
                        </a:lnSpc>
                        <a:spcBef>
                          <a:spcPts val="5"/>
                        </a:spcBef>
                      </a:pPr>
                      <a:r>
                        <a:rPr sz="600" spc="-10" dirty="0">
                          <a:solidFill>
                            <a:srgbClr val="716A66"/>
                          </a:solidFill>
                          <a:latin typeface="DIN 2014 Bold"/>
                          <a:cs typeface="DIN 2014 Bold"/>
                        </a:rPr>
                        <a:t>BeSPACE</a:t>
                      </a:r>
                      <a:r>
                        <a:rPr sz="600" dirty="0">
                          <a:solidFill>
                            <a:srgbClr val="716A66"/>
                          </a:solidFill>
                          <a:latin typeface="DIN 2014 Bold"/>
                          <a:cs typeface="DIN 2014 Bold"/>
                        </a:rPr>
                        <a:t> Modular</a:t>
                      </a:r>
                      <a:r>
                        <a:rPr sz="600" spc="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a:txBody>
                  <a:tcPr marL="0" marR="0" marT="0" marB="0"/>
                </a:tc>
                <a:tc>
                  <a:txBody>
                    <a:bodyPr/>
                    <a:lstStyle/>
                    <a:p>
                      <a:pPr>
                        <a:lnSpc>
                          <a:spcPct val="100000"/>
                        </a:lnSpc>
                      </a:pPr>
                      <a:endParaRPr sz="800">
                        <a:latin typeface="Times New Roman"/>
                        <a:cs typeface="Times New Roman"/>
                      </a:endParaRPr>
                    </a:p>
                  </a:txBody>
                  <a:tcPr marL="0" marR="0" marT="0" marB="0"/>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5"/>
                        </a:spcBef>
                      </a:pPr>
                      <a:endParaRPr sz="600">
                        <a:latin typeface="Times New Roman"/>
                        <a:cs typeface="Times New Roman"/>
                      </a:endParaRPr>
                    </a:p>
                    <a:p>
                      <a:pPr marL="40640">
                        <a:lnSpc>
                          <a:spcPts val="645"/>
                        </a:lnSpc>
                        <a:spcBef>
                          <a:spcPts val="5"/>
                        </a:spcBef>
                      </a:pPr>
                      <a:r>
                        <a:rPr sz="600" dirty="0">
                          <a:solidFill>
                            <a:srgbClr val="716A66"/>
                          </a:solidFill>
                          <a:latin typeface="DIN 2014 Bold"/>
                          <a:cs typeface="DIN 2014 Bold"/>
                        </a:rPr>
                        <a:t>Connect</a:t>
                      </a:r>
                      <a:r>
                        <a:rPr sz="600" spc="-15" dirty="0">
                          <a:solidFill>
                            <a:srgbClr val="716A66"/>
                          </a:solidFill>
                          <a:latin typeface="DIN 2014 Bold"/>
                          <a:cs typeface="DIN 2014 Bold"/>
                        </a:rPr>
                        <a:t> </a:t>
                      </a:r>
                      <a:r>
                        <a:rPr sz="600" dirty="0">
                          <a:solidFill>
                            <a:srgbClr val="716A66"/>
                          </a:solidFill>
                          <a:latin typeface="DIN 2014 Bold"/>
                          <a:cs typeface="DIN 2014 Bold"/>
                        </a:rPr>
                        <a:t>Modular</a:t>
                      </a:r>
                      <a:r>
                        <a:rPr sz="600" spc="-10" dirty="0">
                          <a:solidFill>
                            <a:srgbClr val="716A66"/>
                          </a:solidFill>
                          <a:latin typeface="DIN 2014 Bold"/>
                          <a:cs typeface="DIN 2014 Bold"/>
                        </a:rPr>
                        <a:t> Lounge</a:t>
                      </a:r>
                      <a:endParaRPr sz="600">
                        <a:latin typeface="DIN 2014 Bold"/>
                        <a:cs typeface="DIN 2014 Bold"/>
                      </a:endParaRPr>
                    </a:p>
                  </a:txBody>
                  <a:tcPr marL="0" marR="0" marT="0" marB="0"/>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455"/>
                        </a:spcBef>
                      </a:pPr>
                      <a:endParaRPr sz="600">
                        <a:latin typeface="Times New Roman"/>
                        <a:cs typeface="Times New Roman"/>
                      </a:endParaRPr>
                    </a:p>
                    <a:p>
                      <a:pPr marL="160020">
                        <a:lnSpc>
                          <a:spcPts val="645"/>
                        </a:lnSpc>
                        <a:spcBef>
                          <a:spcPts val="5"/>
                        </a:spcBef>
                      </a:pPr>
                      <a:r>
                        <a:rPr sz="600" dirty="0">
                          <a:solidFill>
                            <a:srgbClr val="716A66"/>
                          </a:solidFill>
                          <a:latin typeface="DIN 2014 Bold"/>
                          <a:cs typeface="DIN 2014 Bold"/>
                        </a:rPr>
                        <a:t>Encore</a:t>
                      </a:r>
                      <a:r>
                        <a:rPr sz="600" spc="-15" dirty="0">
                          <a:solidFill>
                            <a:srgbClr val="716A66"/>
                          </a:solidFill>
                          <a:latin typeface="DIN 2014 Bold"/>
                          <a:cs typeface="DIN 2014 Bold"/>
                        </a:rPr>
                        <a:t> </a:t>
                      </a:r>
                      <a:r>
                        <a:rPr sz="600" dirty="0">
                          <a:solidFill>
                            <a:srgbClr val="716A66"/>
                          </a:solidFill>
                          <a:latin typeface="DIN 2014 Bold"/>
                          <a:cs typeface="DIN 2014 Bold"/>
                        </a:rPr>
                        <a:t>Modular</a:t>
                      </a:r>
                      <a:r>
                        <a:rPr sz="600" spc="-10" dirty="0">
                          <a:solidFill>
                            <a:srgbClr val="716A66"/>
                          </a:solidFill>
                          <a:latin typeface="DIN 2014 Bold"/>
                          <a:cs typeface="DIN 2014 Bold"/>
                        </a:rPr>
                        <a:t> Lounge</a:t>
                      </a:r>
                      <a:endParaRPr sz="600">
                        <a:latin typeface="DIN 2014 Bold"/>
                        <a:cs typeface="DIN 2014 Bold"/>
                      </a:endParaRPr>
                    </a:p>
                  </a:txBody>
                  <a:tcPr marL="0" marR="0" marT="0" marB="0"/>
                </a:tc>
                <a:extLst>
                  <a:ext uri="{0D108BD9-81ED-4DB2-BD59-A6C34878D82A}">
                    <a16:rowId xmlns:a16="http://schemas.microsoft.com/office/drawing/2014/main" val="10001"/>
                  </a:ext>
                </a:extLst>
              </a:tr>
            </a:tbl>
          </a:graphicData>
        </a:graphic>
      </p:graphicFrame>
      <p:sp>
        <p:nvSpPr>
          <p:cNvPr id="22" name="object 22"/>
          <p:cNvSpPr txBox="1"/>
          <p:nvPr/>
        </p:nvSpPr>
        <p:spPr>
          <a:xfrm>
            <a:off x="817271" y="6173900"/>
            <a:ext cx="6921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Cāav</a:t>
            </a:r>
            <a:r>
              <a:rPr sz="600" spc="-10" dirty="0">
                <a:solidFill>
                  <a:srgbClr val="716A66"/>
                </a:solidFill>
                <a:latin typeface="DIN 2014 Bold"/>
                <a:cs typeface="DIN 2014 Bold"/>
              </a:rPr>
              <a:t> </a:t>
            </a:r>
            <a:r>
              <a:rPr sz="600" dirty="0">
                <a:solidFill>
                  <a:srgbClr val="716A66"/>
                </a:solidFill>
                <a:latin typeface="DIN 2014 Bold"/>
                <a:cs typeface="DIN 2014 Bold"/>
              </a:rPr>
              <a:t>Privacy</a:t>
            </a:r>
            <a:r>
              <a:rPr sz="600" spc="-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p:txBody>
      </p:sp>
      <p:grpSp>
        <p:nvGrpSpPr>
          <p:cNvPr id="23" name="object 23"/>
          <p:cNvGrpSpPr/>
          <p:nvPr/>
        </p:nvGrpSpPr>
        <p:grpSpPr>
          <a:xfrm>
            <a:off x="554901" y="5154167"/>
            <a:ext cx="3016250" cy="1170940"/>
            <a:chOff x="554901" y="5154167"/>
            <a:chExt cx="3016250" cy="1170940"/>
          </a:xfrm>
        </p:grpSpPr>
        <p:pic>
          <p:nvPicPr>
            <p:cNvPr id="24" name="object 24"/>
            <p:cNvPicPr/>
            <p:nvPr/>
          </p:nvPicPr>
          <p:blipFill>
            <a:blip r:embed="rId16" cstate="print"/>
            <a:stretch>
              <a:fillRect/>
            </a:stretch>
          </p:blipFill>
          <p:spPr>
            <a:xfrm>
              <a:off x="554901" y="5154167"/>
              <a:ext cx="1600198" cy="1049274"/>
            </a:xfrm>
            <a:prstGeom prst="rect">
              <a:avLst/>
            </a:prstGeom>
          </p:spPr>
        </p:pic>
        <p:pic>
          <p:nvPicPr>
            <p:cNvPr id="25" name="object 25"/>
            <p:cNvPicPr/>
            <p:nvPr/>
          </p:nvPicPr>
          <p:blipFill>
            <a:blip r:embed="rId17" cstate="print"/>
            <a:stretch>
              <a:fillRect/>
            </a:stretch>
          </p:blipFill>
          <p:spPr>
            <a:xfrm>
              <a:off x="2023681" y="5154167"/>
              <a:ext cx="1547050" cy="1170432"/>
            </a:xfrm>
            <a:prstGeom prst="rect">
              <a:avLst/>
            </a:prstGeom>
          </p:spPr>
        </p:pic>
      </p:grpSp>
      <p:pic>
        <p:nvPicPr>
          <p:cNvPr id="26" name="object 26"/>
          <p:cNvPicPr/>
          <p:nvPr/>
        </p:nvPicPr>
        <p:blipFill>
          <a:blip r:embed="rId18" cstate="print"/>
          <a:stretch>
            <a:fillRect/>
          </a:stretch>
        </p:blipFill>
        <p:spPr>
          <a:xfrm>
            <a:off x="3729621" y="5186705"/>
            <a:ext cx="1384528" cy="1170419"/>
          </a:xfrm>
          <a:prstGeom prst="rect">
            <a:avLst/>
          </a:prstGeom>
        </p:spPr>
      </p:pic>
      <p:pic>
        <p:nvPicPr>
          <p:cNvPr id="27" name="object 27"/>
          <p:cNvPicPr/>
          <p:nvPr/>
        </p:nvPicPr>
        <p:blipFill>
          <a:blip r:embed="rId19" cstate="print"/>
          <a:stretch>
            <a:fillRect/>
          </a:stretch>
        </p:blipFill>
        <p:spPr>
          <a:xfrm>
            <a:off x="5320956" y="5154167"/>
            <a:ext cx="1547050" cy="1170432"/>
          </a:xfrm>
          <a:prstGeom prst="rect">
            <a:avLst/>
          </a:prstGeom>
        </p:spPr>
      </p:pic>
      <p:pic>
        <p:nvPicPr>
          <p:cNvPr id="28" name="object 28"/>
          <p:cNvPicPr/>
          <p:nvPr/>
        </p:nvPicPr>
        <p:blipFill>
          <a:blip r:embed="rId20" cstate="print"/>
          <a:stretch>
            <a:fillRect/>
          </a:stretch>
        </p:blipFill>
        <p:spPr>
          <a:xfrm>
            <a:off x="6923646" y="5154167"/>
            <a:ext cx="1470075" cy="1170432"/>
          </a:xfrm>
          <a:prstGeom prst="rect">
            <a:avLst/>
          </a:prstGeom>
        </p:spPr>
      </p:pic>
      <p:sp>
        <p:nvSpPr>
          <p:cNvPr id="29" name="object 29"/>
          <p:cNvSpPr txBox="1"/>
          <p:nvPr/>
        </p:nvSpPr>
        <p:spPr>
          <a:xfrm>
            <a:off x="2435954" y="6173900"/>
            <a:ext cx="6921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Moto</a:t>
            </a:r>
            <a:r>
              <a:rPr sz="600" spc="-10" dirty="0">
                <a:solidFill>
                  <a:srgbClr val="716A66"/>
                </a:solidFill>
                <a:latin typeface="DIN 2014 Bold"/>
                <a:cs typeface="DIN 2014 Bold"/>
              </a:rPr>
              <a:t> </a:t>
            </a:r>
            <a:r>
              <a:rPr sz="600" dirty="0">
                <a:solidFill>
                  <a:srgbClr val="716A66"/>
                </a:solidFill>
                <a:latin typeface="DIN 2014 Bold"/>
                <a:cs typeface="DIN 2014 Bold"/>
              </a:rPr>
              <a:t>Privacy</a:t>
            </a:r>
            <a:r>
              <a:rPr sz="600" spc="-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p:txBody>
      </p:sp>
      <p:sp>
        <p:nvSpPr>
          <p:cNvPr id="30" name="object 30"/>
          <p:cNvSpPr txBox="1"/>
          <p:nvPr/>
        </p:nvSpPr>
        <p:spPr>
          <a:xfrm>
            <a:off x="4061909" y="6173900"/>
            <a:ext cx="67691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0" dirty="0">
                <a:solidFill>
                  <a:srgbClr val="716A66"/>
                </a:solidFill>
                <a:latin typeface="DIN 2014 Bold"/>
                <a:cs typeface="DIN 2014 Bold"/>
              </a:rPr>
              <a:t> </a:t>
            </a:r>
            <a:r>
              <a:rPr sz="600" dirty="0">
                <a:solidFill>
                  <a:srgbClr val="716A66"/>
                </a:solidFill>
                <a:latin typeface="DIN 2014 Bold"/>
                <a:cs typeface="DIN 2014 Bold"/>
              </a:rPr>
              <a:t>Privacy</a:t>
            </a:r>
            <a:r>
              <a:rPr sz="600" spc="-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p:txBody>
      </p:sp>
      <p:sp>
        <p:nvSpPr>
          <p:cNvPr id="31" name="object 31"/>
          <p:cNvSpPr txBox="1"/>
          <p:nvPr/>
        </p:nvSpPr>
        <p:spPr>
          <a:xfrm>
            <a:off x="5684436" y="6173900"/>
            <a:ext cx="6686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Ziva</a:t>
            </a:r>
            <a:r>
              <a:rPr sz="600" spc="-10" dirty="0">
                <a:solidFill>
                  <a:srgbClr val="716A66"/>
                </a:solidFill>
                <a:latin typeface="DIN 2014 Bold"/>
                <a:cs typeface="DIN 2014 Bold"/>
              </a:rPr>
              <a:t> </a:t>
            </a:r>
            <a:r>
              <a:rPr sz="600" dirty="0">
                <a:solidFill>
                  <a:srgbClr val="716A66"/>
                </a:solidFill>
                <a:latin typeface="DIN 2014 Bold"/>
                <a:cs typeface="DIN 2014 Bold"/>
              </a:rPr>
              <a:t>Privacy</a:t>
            </a:r>
            <a:r>
              <a:rPr sz="600" spc="-5" dirty="0">
                <a:solidFill>
                  <a:srgbClr val="716A66"/>
                </a:solidFill>
                <a:latin typeface="DIN 2014 Bold"/>
                <a:cs typeface="DIN 2014 Bold"/>
              </a:rPr>
              <a:t> </a:t>
            </a:r>
            <a:r>
              <a:rPr sz="600" spc="-10" dirty="0">
                <a:solidFill>
                  <a:srgbClr val="716A66"/>
                </a:solidFill>
                <a:latin typeface="DIN 2014 Bold"/>
                <a:cs typeface="DIN 2014 Bold"/>
              </a:rPr>
              <a:t>Lounge</a:t>
            </a:r>
            <a:endParaRPr sz="600">
              <a:latin typeface="DIN 2014 Bold"/>
              <a:cs typeface="DIN 2014 Bold"/>
            </a:endParaRPr>
          </a:p>
        </p:txBody>
      </p:sp>
      <p:sp>
        <p:nvSpPr>
          <p:cNvPr id="32" name="object 32"/>
          <p:cNvSpPr txBox="1"/>
          <p:nvPr/>
        </p:nvSpPr>
        <p:spPr>
          <a:xfrm>
            <a:off x="7241126" y="6173900"/>
            <a:ext cx="79184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Connect Privacy </a:t>
            </a:r>
            <a:r>
              <a:rPr sz="600" spc="-10" dirty="0">
                <a:solidFill>
                  <a:srgbClr val="716A66"/>
                </a:solidFill>
                <a:latin typeface="DIN 2014 Bold"/>
                <a:cs typeface="DIN 2014 Bold"/>
              </a:rPr>
              <a:t>Lounge</a:t>
            </a:r>
            <a:endParaRPr sz="600">
              <a:latin typeface="DIN 2014 Bold"/>
              <a:cs typeface="DIN 2014 Bold"/>
            </a:endParaRPr>
          </a:p>
        </p:txBody>
      </p:sp>
      <p:sp>
        <p:nvSpPr>
          <p:cNvPr id="21" name="object 21"/>
          <p:cNvSpPr txBox="1"/>
          <p:nvPr/>
        </p:nvSpPr>
        <p:spPr>
          <a:xfrm>
            <a:off x="748296" y="5099175"/>
            <a:ext cx="1010919"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PRIVACY</a:t>
            </a:r>
            <a:r>
              <a:rPr sz="1000" b="1" spc="-35" dirty="0">
                <a:solidFill>
                  <a:srgbClr val="716A66"/>
                </a:solidFill>
                <a:latin typeface="DIN 2014 Bold"/>
                <a:cs typeface="DIN 2014 Bold"/>
              </a:rPr>
              <a:t> </a:t>
            </a:r>
            <a:r>
              <a:rPr sz="1000" b="1" spc="-10" dirty="0">
                <a:solidFill>
                  <a:srgbClr val="716A66"/>
                </a:solidFill>
                <a:latin typeface="DIN 2014 Bold"/>
                <a:cs typeface="DIN 2014 Bold"/>
              </a:rPr>
              <a:t>LOUNGE</a:t>
            </a:r>
            <a:endParaRPr sz="1000">
              <a:latin typeface="DIN 2014 Bold"/>
              <a:cs typeface="DIN 2014 Bo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ject 11"/>
          <p:cNvPicPr/>
          <p:nvPr/>
        </p:nvPicPr>
        <p:blipFill>
          <a:blip r:embed="rId2" cstate="print"/>
          <a:stretch>
            <a:fillRect/>
          </a:stretch>
        </p:blipFill>
        <p:spPr>
          <a:xfrm>
            <a:off x="654837" y="3997553"/>
            <a:ext cx="1066152" cy="990053"/>
          </a:xfrm>
          <a:prstGeom prst="rect">
            <a:avLst/>
          </a:prstGeom>
        </p:spPr>
      </p:pic>
      <p:grpSp>
        <p:nvGrpSpPr>
          <p:cNvPr id="8" name="object 8"/>
          <p:cNvGrpSpPr/>
          <p:nvPr/>
        </p:nvGrpSpPr>
        <p:grpSpPr>
          <a:xfrm>
            <a:off x="605612" y="1709359"/>
            <a:ext cx="1115695" cy="2092325"/>
            <a:chOff x="605612" y="1709359"/>
            <a:chExt cx="1115695" cy="2092325"/>
          </a:xfrm>
        </p:grpSpPr>
        <p:pic>
          <p:nvPicPr>
            <p:cNvPr id="9" name="object 9"/>
            <p:cNvPicPr/>
            <p:nvPr/>
          </p:nvPicPr>
          <p:blipFill>
            <a:blip r:embed="rId3" cstate="print"/>
            <a:stretch>
              <a:fillRect/>
            </a:stretch>
          </p:blipFill>
          <p:spPr>
            <a:xfrm>
              <a:off x="656288" y="1709359"/>
              <a:ext cx="1014028" cy="937320"/>
            </a:xfrm>
            <a:prstGeom prst="rect">
              <a:avLst/>
            </a:prstGeom>
          </p:spPr>
        </p:pic>
        <p:pic>
          <p:nvPicPr>
            <p:cNvPr id="10" name="object 10"/>
            <p:cNvPicPr/>
            <p:nvPr/>
          </p:nvPicPr>
          <p:blipFill>
            <a:blip r:embed="rId4" cstate="print"/>
            <a:stretch>
              <a:fillRect/>
            </a:stretch>
          </p:blipFill>
          <p:spPr>
            <a:xfrm>
              <a:off x="605612" y="2631122"/>
              <a:ext cx="1115390" cy="1170432"/>
            </a:xfrm>
            <a:prstGeom prst="rect">
              <a:avLst/>
            </a:prstGeom>
          </p:spPr>
        </p:pic>
      </p:grpSp>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sp>
        <p:nvSpPr>
          <p:cNvPr id="4" name="object 4"/>
          <p:cNvSpPr txBox="1"/>
          <p:nvPr/>
        </p:nvSpPr>
        <p:spPr>
          <a:xfrm>
            <a:off x="748296" y="1485263"/>
            <a:ext cx="92138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GUEST</a:t>
            </a:r>
            <a:r>
              <a:rPr sz="1000" b="1" spc="35" dirty="0">
                <a:solidFill>
                  <a:srgbClr val="716A66"/>
                </a:solidFill>
                <a:latin typeface="DIN 2014 Bold"/>
                <a:cs typeface="DIN 2014 Bold"/>
              </a:rPr>
              <a:t> </a:t>
            </a:r>
            <a:r>
              <a:rPr sz="1000" b="1" spc="-10" dirty="0">
                <a:solidFill>
                  <a:srgbClr val="716A66"/>
                </a:solidFill>
                <a:latin typeface="DIN 2014 Bold"/>
                <a:cs typeface="DIN 2014 Bold"/>
              </a:rPr>
              <a:t>SEATING</a:t>
            </a:r>
            <a:endParaRPr sz="1000">
              <a:latin typeface="DIN 2014 Bold"/>
              <a:cs typeface="DIN 2014 Bold"/>
            </a:endParaRPr>
          </a:p>
        </p:txBody>
      </p:sp>
      <p:sp>
        <p:nvSpPr>
          <p:cNvPr id="5" name="object 5"/>
          <p:cNvSpPr txBox="1"/>
          <p:nvPr/>
        </p:nvSpPr>
        <p:spPr>
          <a:xfrm>
            <a:off x="947496" y="2572691"/>
            <a:ext cx="4318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a:t>
            </a:r>
            <a:r>
              <a:rPr sz="600" spc="-10" dirty="0">
                <a:solidFill>
                  <a:srgbClr val="716A66"/>
                </a:solidFill>
                <a:latin typeface="DIN 2014 Bold"/>
                <a:cs typeface="DIN 2014 Bold"/>
              </a:rPr>
              <a:t>Guest</a:t>
            </a:r>
            <a:endParaRPr sz="600">
              <a:latin typeface="DIN 2014 Bold"/>
              <a:cs typeface="DIN 2014 Bold"/>
            </a:endParaRPr>
          </a:p>
        </p:txBody>
      </p:sp>
      <p:sp>
        <p:nvSpPr>
          <p:cNvPr id="6" name="object 6"/>
          <p:cNvSpPr txBox="1"/>
          <p:nvPr/>
        </p:nvSpPr>
        <p:spPr>
          <a:xfrm>
            <a:off x="934008" y="3711423"/>
            <a:ext cx="4591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a:t>
            </a:r>
            <a:r>
              <a:rPr sz="600" spc="-10" dirty="0">
                <a:solidFill>
                  <a:srgbClr val="716A66"/>
                </a:solidFill>
                <a:latin typeface="DIN 2014 Bold"/>
                <a:cs typeface="DIN 2014 Bold"/>
              </a:rPr>
              <a:t>Guest</a:t>
            </a:r>
            <a:endParaRPr sz="600">
              <a:latin typeface="DIN 2014 Bold"/>
              <a:cs typeface="DIN 2014 Bold"/>
            </a:endParaRPr>
          </a:p>
        </p:txBody>
      </p:sp>
      <p:sp>
        <p:nvSpPr>
          <p:cNvPr id="7" name="object 7"/>
          <p:cNvSpPr txBox="1"/>
          <p:nvPr/>
        </p:nvSpPr>
        <p:spPr>
          <a:xfrm>
            <a:off x="939419" y="4897477"/>
            <a:ext cx="448309"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Boston</a:t>
            </a:r>
            <a:r>
              <a:rPr sz="600" spc="-2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pic>
        <p:nvPicPr>
          <p:cNvPr id="12" name="object 12"/>
          <p:cNvPicPr/>
          <p:nvPr/>
        </p:nvPicPr>
        <p:blipFill>
          <a:blip r:embed="rId5" cstate="print"/>
          <a:stretch>
            <a:fillRect/>
          </a:stretch>
        </p:blipFill>
        <p:spPr>
          <a:xfrm>
            <a:off x="1889074" y="3936707"/>
            <a:ext cx="1080510" cy="1050899"/>
          </a:xfrm>
          <a:prstGeom prst="rect">
            <a:avLst/>
          </a:prstGeom>
        </p:spPr>
      </p:pic>
      <p:pic>
        <p:nvPicPr>
          <p:cNvPr id="13" name="object 13"/>
          <p:cNvPicPr/>
          <p:nvPr/>
        </p:nvPicPr>
        <p:blipFill>
          <a:blip r:embed="rId6" cstate="print"/>
          <a:stretch>
            <a:fillRect/>
          </a:stretch>
        </p:blipFill>
        <p:spPr>
          <a:xfrm>
            <a:off x="3266275" y="2825495"/>
            <a:ext cx="998523" cy="976058"/>
          </a:xfrm>
          <a:prstGeom prst="rect">
            <a:avLst/>
          </a:prstGeom>
        </p:spPr>
      </p:pic>
      <p:pic>
        <p:nvPicPr>
          <p:cNvPr id="14" name="object 14"/>
          <p:cNvPicPr/>
          <p:nvPr/>
        </p:nvPicPr>
        <p:blipFill>
          <a:blip r:embed="rId7" cstate="print"/>
          <a:stretch>
            <a:fillRect/>
          </a:stretch>
        </p:blipFill>
        <p:spPr>
          <a:xfrm>
            <a:off x="3294841" y="4078225"/>
            <a:ext cx="865181" cy="865181"/>
          </a:xfrm>
          <a:prstGeom prst="rect">
            <a:avLst/>
          </a:prstGeom>
        </p:spPr>
      </p:pic>
      <p:pic>
        <p:nvPicPr>
          <p:cNvPr id="15" name="object 15"/>
          <p:cNvPicPr/>
          <p:nvPr/>
        </p:nvPicPr>
        <p:blipFill>
          <a:blip r:embed="rId8" cstate="print"/>
          <a:stretch>
            <a:fillRect/>
          </a:stretch>
        </p:blipFill>
        <p:spPr>
          <a:xfrm>
            <a:off x="4447028" y="2825495"/>
            <a:ext cx="998528" cy="976058"/>
          </a:xfrm>
          <a:prstGeom prst="rect">
            <a:avLst/>
          </a:prstGeom>
        </p:spPr>
      </p:pic>
      <p:pic>
        <p:nvPicPr>
          <p:cNvPr id="16" name="object 16"/>
          <p:cNvPicPr/>
          <p:nvPr/>
        </p:nvPicPr>
        <p:blipFill>
          <a:blip r:embed="rId9" cstate="print"/>
          <a:stretch>
            <a:fillRect/>
          </a:stretch>
        </p:blipFill>
        <p:spPr>
          <a:xfrm>
            <a:off x="4447028" y="4011550"/>
            <a:ext cx="998528" cy="976057"/>
          </a:xfrm>
          <a:prstGeom prst="rect">
            <a:avLst/>
          </a:prstGeom>
        </p:spPr>
      </p:pic>
      <p:pic>
        <p:nvPicPr>
          <p:cNvPr id="17" name="object 17"/>
          <p:cNvPicPr/>
          <p:nvPr/>
        </p:nvPicPr>
        <p:blipFill>
          <a:blip r:embed="rId10" cstate="print"/>
          <a:stretch>
            <a:fillRect/>
          </a:stretch>
        </p:blipFill>
        <p:spPr>
          <a:xfrm>
            <a:off x="5654882" y="4011550"/>
            <a:ext cx="998531" cy="976057"/>
          </a:xfrm>
          <a:prstGeom prst="rect">
            <a:avLst/>
          </a:prstGeom>
        </p:spPr>
      </p:pic>
      <p:pic>
        <p:nvPicPr>
          <p:cNvPr id="18" name="object 18"/>
          <p:cNvPicPr/>
          <p:nvPr/>
        </p:nvPicPr>
        <p:blipFill>
          <a:blip r:embed="rId11" cstate="print"/>
          <a:stretch>
            <a:fillRect/>
          </a:stretch>
        </p:blipFill>
        <p:spPr>
          <a:xfrm>
            <a:off x="6810247" y="4011550"/>
            <a:ext cx="998524" cy="976057"/>
          </a:xfrm>
          <a:prstGeom prst="rect">
            <a:avLst/>
          </a:prstGeom>
        </p:spPr>
      </p:pic>
      <p:pic>
        <p:nvPicPr>
          <p:cNvPr id="19" name="object 19"/>
          <p:cNvPicPr/>
          <p:nvPr/>
        </p:nvPicPr>
        <p:blipFill>
          <a:blip r:embed="rId12" cstate="print"/>
          <a:stretch>
            <a:fillRect/>
          </a:stretch>
        </p:blipFill>
        <p:spPr>
          <a:xfrm>
            <a:off x="9249126" y="4059938"/>
            <a:ext cx="927662" cy="927665"/>
          </a:xfrm>
          <a:prstGeom prst="rect">
            <a:avLst/>
          </a:prstGeom>
        </p:spPr>
      </p:pic>
      <p:pic>
        <p:nvPicPr>
          <p:cNvPr id="20" name="object 20"/>
          <p:cNvPicPr/>
          <p:nvPr/>
        </p:nvPicPr>
        <p:blipFill>
          <a:blip r:embed="rId13" cstate="print"/>
          <a:stretch>
            <a:fillRect/>
          </a:stretch>
        </p:blipFill>
        <p:spPr>
          <a:xfrm>
            <a:off x="5602389" y="2825495"/>
            <a:ext cx="998524" cy="976058"/>
          </a:xfrm>
          <a:prstGeom prst="rect">
            <a:avLst/>
          </a:prstGeom>
        </p:spPr>
      </p:pic>
      <p:pic>
        <p:nvPicPr>
          <p:cNvPr id="21" name="object 21"/>
          <p:cNvPicPr/>
          <p:nvPr/>
        </p:nvPicPr>
        <p:blipFill>
          <a:blip r:embed="rId14" cstate="print"/>
          <a:stretch>
            <a:fillRect/>
          </a:stretch>
        </p:blipFill>
        <p:spPr>
          <a:xfrm>
            <a:off x="6833951" y="2825495"/>
            <a:ext cx="998531" cy="976058"/>
          </a:xfrm>
          <a:prstGeom prst="rect">
            <a:avLst/>
          </a:prstGeom>
        </p:spPr>
      </p:pic>
      <p:grpSp>
        <p:nvGrpSpPr>
          <p:cNvPr id="22" name="object 22"/>
          <p:cNvGrpSpPr/>
          <p:nvPr/>
        </p:nvGrpSpPr>
        <p:grpSpPr>
          <a:xfrm>
            <a:off x="7925307" y="2825495"/>
            <a:ext cx="1115695" cy="2162175"/>
            <a:chOff x="7925307" y="2825495"/>
            <a:chExt cx="1115695" cy="2162175"/>
          </a:xfrm>
        </p:grpSpPr>
        <p:pic>
          <p:nvPicPr>
            <p:cNvPr id="23" name="object 23"/>
            <p:cNvPicPr/>
            <p:nvPr/>
          </p:nvPicPr>
          <p:blipFill>
            <a:blip r:embed="rId15" cstate="print"/>
            <a:stretch>
              <a:fillRect/>
            </a:stretch>
          </p:blipFill>
          <p:spPr>
            <a:xfrm>
              <a:off x="7925307" y="3817175"/>
              <a:ext cx="1115390" cy="1170432"/>
            </a:xfrm>
            <a:prstGeom prst="rect">
              <a:avLst/>
            </a:prstGeom>
          </p:spPr>
        </p:pic>
        <p:pic>
          <p:nvPicPr>
            <p:cNvPr id="24" name="object 24"/>
            <p:cNvPicPr/>
            <p:nvPr/>
          </p:nvPicPr>
          <p:blipFill>
            <a:blip r:embed="rId16" cstate="print"/>
            <a:stretch>
              <a:fillRect/>
            </a:stretch>
          </p:blipFill>
          <p:spPr>
            <a:xfrm>
              <a:off x="8033671" y="2825495"/>
              <a:ext cx="998530" cy="976058"/>
            </a:xfrm>
            <a:prstGeom prst="rect">
              <a:avLst/>
            </a:prstGeom>
          </p:spPr>
        </p:pic>
      </p:grpSp>
      <p:pic>
        <p:nvPicPr>
          <p:cNvPr id="25" name="object 25"/>
          <p:cNvPicPr/>
          <p:nvPr/>
        </p:nvPicPr>
        <p:blipFill>
          <a:blip r:embed="rId17" cstate="print"/>
          <a:stretch>
            <a:fillRect/>
          </a:stretch>
        </p:blipFill>
        <p:spPr>
          <a:xfrm>
            <a:off x="9260666" y="2825495"/>
            <a:ext cx="998531" cy="976058"/>
          </a:xfrm>
          <a:prstGeom prst="rect">
            <a:avLst/>
          </a:prstGeom>
        </p:spPr>
      </p:pic>
      <p:pic>
        <p:nvPicPr>
          <p:cNvPr id="26" name="object 26"/>
          <p:cNvPicPr/>
          <p:nvPr/>
        </p:nvPicPr>
        <p:blipFill>
          <a:blip r:embed="rId18" cstate="print"/>
          <a:stretch>
            <a:fillRect/>
          </a:stretch>
        </p:blipFill>
        <p:spPr>
          <a:xfrm>
            <a:off x="10466392" y="2825495"/>
            <a:ext cx="998531" cy="976058"/>
          </a:xfrm>
          <a:prstGeom prst="rect">
            <a:avLst/>
          </a:prstGeom>
        </p:spPr>
      </p:pic>
      <p:grpSp>
        <p:nvGrpSpPr>
          <p:cNvPr id="27" name="object 27"/>
          <p:cNvGrpSpPr/>
          <p:nvPr/>
        </p:nvGrpSpPr>
        <p:grpSpPr>
          <a:xfrm>
            <a:off x="1871548" y="1709359"/>
            <a:ext cx="1115695" cy="2092325"/>
            <a:chOff x="1871548" y="1709359"/>
            <a:chExt cx="1115695" cy="2092325"/>
          </a:xfrm>
        </p:grpSpPr>
        <p:pic>
          <p:nvPicPr>
            <p:cNvPr id="28" name="object 28"/>
            <p:cNvPicPr/>
            <p:nvPr/>
          </p:nvPicPr>
          <p:blipFill>
            <a:blip r:embed="rId19" cstate="print"/>
            <a:stretch>
              <a:fillRect/>
            </a:stretch>
          </p:blipFill>
          <p:spPr>
            <a:xfrm>
              <a:off x="1871548" y="2631122"/>
              <a:ext cx="1115390" cy="1170432"/>
            </a:xfrm>
            <a:prstGeom prst="rect">
              <a:avLst/>
            </a:prstGeom>
          </p:spPr>
        </p:pic>
        <p:pic>
          <p:nvPicPr>
            <p:cNvPr id="29" name="object 29"/>
            <p:cNvPicPr/>
            <p:nvPr/>
          </p:nvPicPr>
          <p:blipFill>
            <a:blip r:embed="rId20" cstate="print"/>
            <a:stretch>
              <a:fillRect/>
            </a:stretch>
          </p:blipFill>
          <p:spPr>
            <a:xfrm>
              <a:off x="1884122" y="1709359"/>
              <a:ext cx="1014028" cy="937320"/>
            </a:xfrm>
            <a:prstGeom prst="rect">
              <a:avLst/>
            </a:prstGeom>
          </p:spPr>
        </p:pic>
      </p:grpSp>
      <p:pic>
        <p:nvPicPr>
          <p:cNvPr id="30" name="object 30"/>
          <p:cNvPicPr/>
          <p:nvPr/>
        </p:nvPicPr>
        <p:blipFill>
          <a:blip r:embed="rId21" cstate="print"/>
          <a:stretch>
            <a:fillRect/>
          </a:stretch>
        </p:blipFill>
        <p:spPr>
          <a:xfrm>
            <a:off x="3069069" y="1476260"/>
            <a:ext cx="1115390" cy="1170419"/>
          </a:xfrm>
          <a:prstGeom prst="rect">
            <a:avLst/>
          </a:prstGeom>
        </p:spPr>
      </p:pic>
      <p:pic>
        <p:nvPicPr>
          <p:cNvPr id="31" name="object 31"/>
          <p:cNvPicPr/>
          <p:nvPr/>
        </p:nvPicPr>
        <p:blipFill>
          <a:blip r:embed="rId22" cstate="print"/>
          <a:stretch>
            <a:fillRect/>
          </a:stretch>
        </p:blipFill>
        <p:spPr>
          <a:xfrm>
            <a:off x="10431921" y="1662555"/>
            <a:ext cx="1000621" cy="1000621"/>
          </a:xfrm>
          <a:prstGeom prst="rect">
            <a:avLst/>
          </a:prstGeom>
        </p:spPr>
      </p:pic>
      <p:pic>
        <p:nvPicPr>
          <p:cNvPr id="32" name="object 32"/>
          <p:cNvPicPr/>
          <p:nvPr/>
        </p:nvPicPr>
        <p:blipFill>
          <a:blip r:embed="rId23" cstate="print"/>
          <a:stretch>
            <a:fillRect/>
          </a:stretch>
        </p:blipFill>
        <p:spPr>
          <a:xfrm>
            <a:off x="9187158" y="1647660"/>
            <a:ext cx="1000621" cy="1000621"/>
          </a:xfrm>
          <a:prstGeom prst="rect">
            <a:avLst/>
          </a:prstGeom>
        </p:spPr>
      </p:pic>
      <p:pic>
        <p:nvPicPr>
          <p:cNvPr id="33" name="object 33"/>
          <p:cNvPicPr/>
          <p:nvPr/>
        </p:nvPicPr>
        <p:blipFill>
          <a:blip r:embed="rId24" cstate="print"/>
          <a:stretch>
            <a:fillRect/>
          </a:stretch>
        </p:blipFill>
        <p:spPr>
          <a:xfrm>
            <a:off x="4345698" y="1476260"/>
            <a:ext cx="1115390" cy="1170419"/>
          </a:xfrm>
          <a:prstGeom prst="rect">
            <a:avLst/>
          </a:prstGeom>
        </p:spPr>
      </p:pic>
      <p:pic>
        <p:nvPicPr>
          <p:cNvPr id="34" name="object 34"/>
          <p:cNvPicPr/>
          <p:nvPr/>
        </p:nvPicPr>
        <p:blipFill>
          <a:blip r:embed="rId25" cstate="print"/>
          <a:stretch>
            <a:fillRect/>
          </a:stretch>
        </p:blipFill>
        <p:spPr>
          <a:xfrm>
            <a:off x="5574766" y="1696659"/>
            <a:ext cx="1014018" cy="937320"/>
          </a:xfrm>
          <a:prstGeom prst="rect">
            <a:avLst/>
          </a:prstGeom>
        </p:spPr>
      </p:pic>
      <p:pic>
        <p:nvPicPr>
          <p:cNvPr id="35" name="object 35"/>
          <p:cNvPicPr/>
          <p:nvPr/>
        </p:nvPicPr>
        <p:blipFill>
          <a:blip r:embed="rId26" cstate="print"/>
          <a:stretch>
            <a:fillRect/>
          </a:stretch>
        </p:blipFill>
        <p:spPr>
          <a:xfrm>
            <a:off x="6777342" y="1658569"/>
            <a:ext cx="1014018" cy="988110"/>
          </a:xfrm>
          <a:prstGeom prst="rect">
            <a:avLst/>
          </a:prstGeom>
        </p:spPr>
      </p:pic>
      <p:pic>
        <p:nvPicPr>
          <p:cNvPr id="36" name="object 36"/>
          <p:cNvPicPr/>
          <p:nvPr/>
        </p:nvPicPr>
        <p:blipFill>
          <a:blip r:embed="rId27" cstate="print"/>
          <a:stretch>
            <a:fillRect/>
          </a:stretch>
        </p:blipFill>
        <p:spPr>
          <a:xfrm>
            <a:off x="8030603" y="1709359"/>
            <a:ext cx="1014018" cy="937320"/>
          </a:xfrm>
          <a:prstGeom prst="rect">
            <a:avLst/>
          </a:prstGeom>
        </p:spPr>
      </p:pic>
      <p:sp>
        <p:nvSpPr>
          <p:cNvPr id="37" name="object 37"/>
          <p:cNvSpPr txBox="1"/>
          <p:nvPr/>
        </p:nvSpPr>
        <p:spPr>
          <a:xfrm>
            <a:off x="2162314" y="2572691"/>
            <a:ext cx="45783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Bourne </a:t>
            </a:r>
            <a:r>
              <a:rPr sz="600" spc="-10" dirty="0">
                <a:solidFill>
                  <a:srgbClr val="716A66"/>
                </a:solidFill>
                <a:latin typeface="DIN 2014 Bold"/>
                <a:cs typeface="DIN 2014 Bold"/>
              </a:rPr>
              <a:t>Guest</a:t>
            </a:r>
            <a:endParaRPr sz="600">
              <a:latin typeface="DIN 2014 Bold"/>
              <a:cs typeface="DIN 2014 Bold"/>
            </a:endParaRPr>
          </a:p>
        </p:txBody>
      </p:sp>
      <p:sp>
        <p:nvSpPr>
          <p:cNvPr id="38" name="object 38"/>
          <p:cNvSpPr txBox="1"/>
          <p:nvPr/>
        </p:nvSpPr>
        <p:spPr>
          <a:xfrm>
            <a:off x="2088248" y="3711423"/>
            <a:ext cx="6826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2-Seat </a:t>
            </a:r>
            <a:r>
              <a:rPr sz="600" spc="-10" dirty="0">
                <a:solidFill>
                  <a:srgbClr val="716A66"/>
                </a:solidFill>
                <a:latin typeface="DIN 2014 Bold"/>
                <a:cs typeface="DIN 2014 Bold"/>
              </a:rPr>
              <a:t>Guest</a:t>
            </a:r>
            <a:endParaRPr sz="600">
              <a:latin typeface="DIN 2014 Bold"/>
              <a:cs typeface="DIN 2014 Bold"/>
            </a:endParaRPr>
          </a:p>
        </p:txBody>
      </p:sp>
      <p:sp>
        <p:nvSpPr>
          <p:cNvPr id="39" name="object 39"/>
          <p:cNvSpPr txBox="1"/>
          <p:nvPr/>
        </p:nvSpPr>
        <p:spPr>
          <a:xfrm>
            <a:off x="2042375" y="4897477"/>
            <a:ext cx="7740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Collective</a:t>
            </a:r>
            <a:r>
              <a:rPr sz="600" spc="-10" dirty="0">
                <a:solidFill>
                  <a:srgbClr val="716A66"/>
                </a:solidFill>
                <a:latin typeface="DIN 2014 Bold"/>
                <a:cs typeface="DIN 2014 Bold"/>
              </a:rPr>
              <a:t> </a:t>
            </a:r>
            <a:r>
              <a:rPr sz="600" dirty="0">
                <a:solidFill>
                  <a:srgbClr val="716A66"/>
                </a:solidFill>
                <a:latin typeface="DIN 2014 Bold"/>
                <a:cs typeface="DIN 2014 Bold"/>
              </a:rPr>
              <a:t>Motion</a:t>
            </a:r>
            <a:r>
              <a:rPr sz="600" spc="-10" dirty="0">
                <a:solidFill>
                  <a:srgbClr val="716A66"/>
                </a:solidFill>
                <a:latin typeface="DIN 2014 Bold"/>
                <a:cs typeface="DIN 2014 Bold"/>
              </a:rPr>
              <a:t> Guest</a:t>
            </a:r>
            <a:endParaRPr sz="600">
              <a:latin typeface="DIN 2014 Bold"/>
              <a:cs typeface="DIN 2014 Bold"/>
            </a:endParaRPr>
          </a:p>
        </p:txBody>
      </p:sp>
      <p:sp>
        <p:nvSpPr>
          <p:cNvPr id="40" name="object 40"/>
          <p:cNvSpPr txBox="1"/>
          <p:nvPr/>
        </p:nvSpPr>
        <p:spPr>
          <a:xfrm>
            <a:off x="3454209" y="3711423"/>
            <a:ext cx="518159" cy="105157"/>
          </a:xfrm>
          <a:prstGeom prst="rect">
            <a:avLst/>
          </a:prstGeom>
        </p:spPr>
        <p:txBody>
          <a:bodyPr vert="horz" wrap="square" lIns="0" tIns="12700" rIns="0" bIns="0" rtlCol="0">
            <a:spAutoFit/>
          </a:bodyPr>
          <a:lstStyle/>
          <a:p>
            <a:pPr marL="12700">
              <a:lnSpc>
                <a:spcPct val="100000"/>
              </a:lnSpc>
              <a:spcBef>
                <a:spcPts val="100"/>
              </a:spcBef>
            </a:pPr>
            <a:r>
              <a:rPr sz="600" dirty="0" err="1">
                <a:solidFill>
                  <a:srgbClr val="716A66"/>
                </a:solidFill>
                <a:latin typeface="DIN 2014 Bold"/>
                <a:cs typeface="DIN 2014 Bold"/>
              </a:rPr>
              <a:t>Hoop</a:t>
            </a:r>
            <a:r>
              <a:rPr lang="en-US" sz="600" dirty="0" err="1">
                <a:solidFill>
                  <a:srgbClr val="716A66"/>
                </a:solidFill>
                <a:latin typeface="DIN 2014 Bold"/>
                <a:cs typeface="DIN 2014 Bold"/>
              </a:rPr>
              <a:t>z</a:t>
            </a:r>
            <a:r>
              <a:rPr sz="600" spc="-20" dirty="0">
                <a:solidFill>
                  <a:srgbClr val="716A66"/>
                </a:solidFill>
                <a:latin typeface="DIN 2014 Bold"/>
                <a:cs typeface="DIN 2014 Bold"/>
              </a:rPr>
              <a:t> </a:t>
            </a:r>
            <a:r>
              <a:rPr sz="600" spc="-10" dirty="0">
                <a:solidFill>
                  <a:srgbClr val="716A66"/>
                </a:solidFill>
                <a:latin typeface="DIN 2014 Bold"/>
                <a:cs typeface="DIN 2014 Bold"/>
              </a:rPr>
              <a:t>Stacking</a:t>
            </a:r>
            <a:endParaRPr sz="600" dirty="0">
              <a:latin typeface="DIN 2014 Bold"/>
              <a:cs typeface="DIN 2014 Bold"/>
            </a:endParaRPr>
          </a:p>
        </p:txBody>
      </p:sp>
      <p:sp>
        <p:nvSpPr>
          <p:cNvPr id="41" name="object 41"/>
          <p:cNvSpPr txBox="1"/>
          <p:nvPr/>
        </p:nvSpPr>
        <p:spPr>
          <a:xfrm>
            <a:off x="3487661" y="4897477"/>
            <a:ext cx="4508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Harbor</a:t>
            </a:r>
            <a:r>
              <a:rPr sz="600" spc="-2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42" name="object 42"/>
          <p:cNvSpPr txBox="1"/>
          <p:nvPr/>
        </p:nvSpPr>
        <p:spPr>
          <a:xfrm>
            <a:off x="4678210" y="3711423"/>
            <a:ext cx="4318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Trinity</a:t>
            </a:r>
            <a:r>
              <a:rPr sz="600" spc="-35"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43" name="object 43"/>
          <p:cNvSpPr txBox="1"/>
          <p:nvPr/>
        </p:nvSpPr>
        <p:spPr>
          <a:xfrm>
            <a:off x="4647120" y="4897477"/>
            <a:ext cx="4933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Madison</a:t>
            </a:r>
            <a:r>
              <a:rPr sz="600" spc="-25"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44" name="object 44"/>
          <p:cNvSpPr txBox="1"/>
          <p:nvPr/>
        </p:nvSpPr>
        <p:spPr>
          <a:xfrm>
            <a:off x="5860605" y="4897477"/>
            <a:ext cx="4826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Addison</a:t>
            </a:r>
            <a:r>
              <a:rPr sz="600" spc="-3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45" name="object 45"/>
          <p:cNvSpPr txBox="1"/>
          <p:nvPr/>
        </p:nvSpPr>
        <p:spPr>
          <a:xfrm>
            <a:off x="7012063" y="4897477"/>
            <a:ext cx="56642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Americana</a:t>
            </a:r>
            <a:r>
              <a:rPr sz="600" spc="-2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46" name="object 46"/>
          <p:cNvSpPr txBox="1"/>
          <p:nvPr/>
        </p:nvSpPr>
        <p:spPr>
          <a:xfrm>
            <a:off x="8289861" y="4897477"/>
            <a:ext cx="46291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Mackey</a:t>
            </a:r>
            <a:r>
              <a:rPr sz="600" spc="-25"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47" name="object 47"/>
          <p:cNvSpPr txBox="1"/>
          <p:nvPr/>
        </p:nvSpPr>
        <p:spPr>
          <a:xfrm>
            <a:off x="9484906" y="4897477"/>
            <a:ext cx="52133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Class</a:t>
            </a:r>
            <a:r>
              <a:rPr sz="600" spc="-5" dirty="0">
                <a:solidFill>
                  <a:srgbClr val="716A66"/>
                </a:solidFill>
                <a:latin typeface="DIN 2014 Bold"/>
                <a:cs typeface="DIN 2014 Bold"/>
              </a:rPr>
              <a:t> </a:t>
            </a:r>
            <a:r>
              <a:rPr sz="600" dirty="0">
                <a:solidFill>
                  <a:srgbClr val="716A66"/>
                </a:solidFill>
                <a:latin typeface="DIN 2014 Bold"/>
                <a:cs typeface="DIN 2014 Bold"/>
              </a:rPr>
              <a:t>Act </a:t>
            </a:r>
            <a:r>
              <a:rPr sz="600" spc="-10" dirty="0">
                <a:solidFill>
                  <a:srgbClr val="716A66"/>
                </a:solidFill>
                <a:latin typeface="DIN 2014 Bold"/>
                <a:cs typeface="DIN 2014 Bold"/>
              </a:rPr>
              <a:t>Guest</a:t>
            </a:r>
            <a:endParaRPr sz="600">
              <a:latin typeface="DIN 2014 Bold"/>
              <a:cs typeface="DIN 2014 Bold"/>
            </a:endParaRPr>
          </a:p>
        </p:txBody>
      </p:sp>
      <p:sp>
        <p:nvSpPr>
          <p:cNvPr id="48" name="object 48"/>
          <p:cNvSpPr txBox="1"/>
          <p:nvPr/>
        </p:nvSpPr>
        <p:spPr>
          <a:xfrm>
            <a:off x="5893828" y="3711423"/>
            <a:ext cx="3873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Wink </a:t>
            </a:r>
            <a:r>
              <a:rPr sz="600" spc="-10" dirty="0">
                <a:solidFill>
                  <a:srgbClr val="716A66"/>
                </a:solidFill>
                <a:latin typeface="DIN 2014 Bold"/>
                <a:cs typeface="DIN 2014 Bold"/>
              </a:rPr>
              <a:t>Guest</a:t>
            </a:r>
            <a:endParaRPr sz="600">
              <a:latin typeface="DIN 2014 Bold"/>
              <a:cs typeface="DIN 2014 Bold"/>
            </a:endParaRPr>
          </a:p>
        </p:txBody>
      </p:sp>
      <p:sp>
        <p:nvSpPr>
          <p:cNvPr id="49" name="object 49"/>
          <p:cNvSpPr txBox="1"/>
          <p:nvPr/>
        </p:nvSpPr>
        <p:spPr>
          <a:xfrm>
            <a:off x="7127506" y="3711423"/>
            <a:ext cx="3829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Jude </a:t>
            </a:r>
            <a:r>
              <a:rPr sz="600" spc="-10" dirty="0">
                <a:solidFill>
                  <a:srgbClr val="716A66"/>
                </a:solidFill>
                <a:latin typeface="DIN 2014 Bold"/>
                <a:cs typeface="DIN 2014 Bold"/>
              </a:rPr>
              <a:t>Guest</a:t>
            </a:r>
            <a:endParaRPr sz="600">
              <a:latin typeface="DIN 2014 Bold"/>
              <a:cs typeface="DIN 2014 Bold"/>
            </a:endParaRPr>
          </a:p>
        </p:txBody>
      </p:sp>
      <p:sp>
        <p:nvSpPr>
          <p:cNvPr id="50" name="object 50"/>
          <p:cNvSpPr txBox="1"/>
          <p:nvPr/>
        </p:nvSpPr>
        <p:spPr>
          <a:xfrm>
            <a:off x="8329409" y="3711423"/>
            <a:ext cx="37846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Bryn </a:t>
            </a:r>
            <a:r>
              <a:rPr sz="600" spc="-10" dirty="0">
                <a:solidFill>
                  <a:srgbClr val="716A66"/>
                </a:solidFill>
                <a:latin typeface="DIN 2014 Bold"/>
                <a:cs typeface="DIN 2014 Bold"/>
              </a:rPr>
              <a:t>Guest</a:t>
            </a:r>
            <a:endParaRPr sz="600">
              <a:latin typeface="DIN 2014 Bold"/>
              <a:cs typeface="DIN 2014 Bold"/>
            </a:endParaRPr>
          </a:p>
        </p:txBody>
      </p:sp>
      <p:sp>
        <p:nvSpPr>
          <p:cNvPr id="51" name="object 51"/>
          <p:cNvSpPr txBox="1"/>
          <p:nvPr/>
        </p:nvSpPr>
        <p:spPr>
          <a:xfrm>
            <a:off x="9545484" y="3711423"/>
            <a:ext cx="40068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Millie</a:t>
            </a:r>
            <a:r>
              <a:rPr sz="600" spc="-15"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52" name="object 52"/>
          <p:cNvSpPr txBox="1"/>
          <p:nvPr/>
        </p:nvSpPr>
        <p:spPr>
          <a:xfrm>
            <a:off x="10759122" y="3711423"/>
            <a:ext cx="38481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Avini</a:t>
            </a:r>
            <a:r>
              <a:rPr sz="600" spc="-35"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53" name="object 53"/>
          <p:cNvSpPr txBox="1"/>
          <p:nvPr/>
        </p:nvSpPr>
        <p:spPr>
          <a:xfrm>
            <a:off x="3355225" y="2572691"/>
            <a:ext cx="52832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Cosgrove </a:t>
            </a:r>
            <a:r>
              <a:rPr sz="600" spc="-10" dirty="0">
                <a:solidFill>
                  <a:srgbClr val="716A66"/>
                </a:solidFill>
                <a:latin typeface="DIN 2014 Bold"/>
                <a:cs typeface="DIN 2014 Bold"/>
              </a:rPr>
              <a:t>Guest</a:t>
            </a:r>
            <a:endParaRPr sz="600">
              <a:latin typeface="DIN 2014 Bold"/>
              <a:cs typeface="DIN 2014 Bold"/>
            </a:endParaRPr>
          </a:p>
        </p:txBody>
      </p:sp>
      <p:sp>
        <p:nvSpPr>
          <p:cNvPr id="54" name="object 54"/>
          <p:cNvSpPr txBox="1"/>
          <p:nvPr/>
        </p:nvSpPr>
        <p:spPr>
          <a:xfrm>
            <a:off x="10733823" y="2594712"/>
            <a:ext cx="3816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Sosa </a:t>
            </a:r>
            <a:r>
              <a:rPr sz="600" spc="-10" dirty="0">
                <a:solidFill>
                  <a:srgbClr val="716A66"/>
                </a:solidFill>
                <a:latin typeface="DIN 2014 Bold"/>
                <a:cs typeface="DIN 2014 Bold"/>
              </a:rPr>
              <a:t>Guest</a:t>
            </a:r>
            <a:endParaRPr sz="600">
              <a:latin typeface="DIN 2014 Bold"/>
              <a:cs typeface="DIN 2014 Bold"/>
            </a:endParaRPr>
          </a:p>
        </p:txBody>
      </p:sp>
      <p:sp>
        <p:nvSpPr>
          <p:cNvPr id="55" name="object 55"/>
          <p:cNvSpPr txBox="1"/>
          <p:nvPr/>
        </p:nvSpPr>
        <p:spPr>
          <a:xfrm>
            <a:off x="9464788" y="2579777"/>
            <a:ext cx="4457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Gatsby </a:t>
            </a:r>
            <a:r>
              <a:rPr sz="600" spc="-10" dirty="0">
                <a:solidFill>
                  <a:srgbClr val="716A66"/>
                </a:solidFill>
                <a:latin typeface="DIN 2014 Bold"/>
                <a:cs typeface="DIN 2014 Bold"/>
              </a:rPr>
              <a:t>Guest</a:t>
            </a:r>
            <a:endParaRPr sz="600">
              <a:latin typeface="DIN 2014 Bold"/>
              <a:cs typeface="DIN 2014 Bold"/>
            </a:endParaRPr>
          </a:p>
        </p:txBody>
      </p:sp>
      <p:sp>
        <p:nvSpPr>
          <p:cNvPr id="56" name="object 56"/>
          <p:cNvSpPr txBox="1"/>
          <p:nvPr/>
        </p:nvSpPr>
        <p:spPr>
          <a:xfrm>
            <a:off x="7059307" y="2572615"/>
            <a:ext cx="48704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Ramona</a:t>
            </a:r>
            <a:r>
              <a:rPr sz="600" spc="-3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57" name="object 57"/>
          <p:cNvSpPr txBox="1"/>
          <p:nvPr/>
        </p:nvSpPr>
        <p:spPr>
          <a:xfrm>
            <a:off x="4649406" y="2572615"/>
            <a:ext cx="4464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Henley</a:t>
            </a:r>
            <a:r>
              <a:rPr sz="600" spc="-10" dirty="0">
                <a:solidFill>
                  <a:srgbClr val="716A66"/>
                </a:solidFill>
                <a:latin typeface="DIN 2014 Bold"/>
                <a:cs typeface="DIN 2014 Bold"/>
              </a:rPr>
              <a:t> Guest</a:t>
            </a:r>
            <a:endParaRPr sz="600">
              <a:latin typeface="DIN 2014 Bold"/>
              <a:cs typeface="DIN 2014 Bold"/>
            </a:endParaRPr>
          </a:p>
        </p:txBody>
      </p:sp>
      <p:sp>
        <p:nvSpPr>
          <p:cNvPr id="58" name="object 58"/>
          <p:cNvSpPr txBox="1"/>
          <p:nvPr/>
        </p:nvSpPr>
        <p:spPr>
          <a:xfrm>
            <a:off x="5864568" y="2572615"/>
            <a:ext cx="3892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Knox</a:t>
            </a:r>
            <a:r>
              <a:rPr sz="600" spc="-3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
        <p:nvSpPr>
          <p:cNvPr id="59" name="object 59"/>
          <p:cNvSpPr txBox="1"/>
          <p:nvPr/>
        </p:nvSpPr>
        <p:spPr>
          <a:xfrm>
            <a:off x="8373147" y="2572615"/>
            <a:ext cx="3295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Ria</a:t>
            </a:r>
            <a:r>
              <a:rPr sz="600" spc="-20" dirty="0">
                <a:solidFill>
                  <a:srgbClr val="716A66"/>
                </a:solidFill>
                <a:latin typeface="DIN 2014 Bold"/>
                <a:cs typeface="DIN 2014 Bold"/>
              </a:rPr>
              <a:t> </a:t>
            </a:r>
            <a:r>
              <a:rPr sz="600" spc="-10" dirty="0">
                <a:solidFill>
                  <a:srgbClr val="716A66"/>
                </a:solidFill>
                <a:latin typeface="DIN 2014 Bold"/>
                <a:cs typeface="DIN 2014 Bold"/>
              </a:rPr>
              <a:t>Guest</a:t>
            </a:r>
            <a:endParaRPr sz="600">
              <a:latin typeface="DIN 2014 Bold"/>
              <a:cs typeface="DIN 2014 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656288" y="1709359"/>
            <a:ext cx="1014028" cy="937320"/>
          </a:xfrm>
          <a:prstGeom prst="rect">
            <a:avLst/>
          </a:prstGeom>
        </p:spPr>
      </p:pic>
      <p:pic>
        <p:nvPicPr>
          <p:cNvPr id="8" name="object 8"/>
          <p:cNvPicPr/>
          <p:nvPr/>
        </p:nvPicPr>
        <p:blipFill>
          <a:blip r:embed="rId3" cstate="print"/>
          <a:stretch>
            <a:fillRect/>
          </a:stretch>
        </p:blipFill>
        <p:spPr>
          <a:xfrm>
            <a:off x="605612" y="2723400"/>
            <a:ext cx="1115390" cy="1078153"/>
          </a:xfrm>
          <a:prstGeom prst="rect">
            <a:avLst/>
          </a:prstGeom>
        </p:spPr>
      </p:pic>
      <p:pic>
        <p:nvPicPr>
          <p:cNvPr id="41" name="object 41"/>
          <p:cNvPicPr/>
          <p:nvPr/>
        </p:nvPicPr>
        <p:blipFill>
          <a:blip r:embed="rId4" cstate="print"/>
          <a:stretch>
            <a:fillRect/>
          </a:stretch>
        </p:blipFill>
        <p:spPr>
          <a:xfrm>
            <a:off x="760363" y="4797502"/>
            <a:ext cx="899210" cy="899210"/>
          </a:xfrm>
          <a:prstGeom prst="rect">
            <a:avLst/>
          </a:prstGeom>
        </p:spPr>
      </p:pic>
      <p:pic>
        <p:nvPicPr>
          <p:cNvPr id="42" name="object 42"/>
          <p:cNvPicPr/>
          <p:nvPr/>
        </p:nvPicPr>
        <p:blipFill>
          <a:blip r:embed="rId5" cstate="print"/>
          <a:stretch>
            <a:fillRect/>
          </a:stretch>
        </p:blipFill>
        <p:spPr>
          <a:xfrm>
            <a:off x="4637186" y="4797502"/>
            <a:ext cx="899210" cy="899210"/>
          </a:xfrm>
          <a:prstGeom prst="rect">
            <a:avLst/>
          </a:prstGeom>
        </p:spPr>
      </p:pic>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sp>
        <p:nvSpPr>
          <p:cNvPr id="4" name="object 4"/>
          <p:cNvSpPr txBox="1"/>
          <p:nvPr/>
        </p:nvSpPr>
        <p:spPr>
          <a:xfrm>
            <a:off x="748296" y="1485263"/>
            <a:ext cx="467995" cy="177800"/>
          </a:xfrm>
          <a:prstGeom prst="rect">
            <a:avLst/>
          </a:prstGeom>
        </p:spPr>
        <p:txBody>
          <a:bodyPr vert="horz" wrap="square" lIns="0" tIns="12700" rIns="0" bIns="0" rtlCol="0">
            <a:spAutoFit/>
          </a:bodyPr>
          <a:lstStyle/>
          <a:p>
            <a:pPr marL="12700">
              <a:lnSpc>
                <a:spcPct val="100000"/>
              </a:lnSpc>
              <a:spcBef>
                <a:spcPts val="100"/>
              </a:spcBef>
            </a:pPr>
            <a:r>
              <a:rPr sz="1000" b="1" spc="-10" dirty="0">
                <a:solidFill>
                  <a:srgbClr val="716A66"/>
                </a:solidFill>
                <a:latin typeface="DIN 2014 Bold"/>
                <a:cs typeface="DIN 2014 Bold"/>
              </a:rPr>
              <a:t>STOOLS</a:t>
            </a:r>
            <a:endParaRPr sz="1000">
              <a:latin typeface="DIN 2014 Bold"/>
              <a:cs typeface="DIN 2014 Bold"/>
            </a:endParaRPr>
          </a:p>
        </p:txBody>
      </p:sp>
      <p:sp>
        <p:nvSpPr>
          <p:cNvPr id="5" name="object 5"/>
          <p:cNvSpPr txBox="1"/>
          <p:nvPr/>
        </p:nvSpPr>
        <p:spPr>
          <a:xfrm>
            <a:off x="960564" y="2572691"/>
            <a:ext cx="4057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Ansen </a:t>
            </a:r>
            <a:r>
              <a:rPr sz="600" spc="-10" dirty="0">
                <a:solidFill>
                  <a:srgbClr val="716A66"/>
                </a:solidFill>
                <a:latin typeface="DIN 2014 Bold"/>
                <a:cs typeface="DIN 2014 Bold"/>
              </a:rPr>
              <a:t>Stool</a:t>
            </a:r>
            <a:endParaRPr sz="600">
              <a:latin typeface="DIN 2014 Bold"/>
              <a:cs typeface="DIN 2014 Bold"/>
            </a:endParaRPr>
          </a:p>
        </p:txBody>
      </p:sp>
      <p:sp>
        <p:nvSpPr>
          <p:cNvPr id="6" name="object 6"/>
          <p:cNvSpPr txBox="1"/>
          <p:nvPr/>
        </p:nvSpPr>
        <p:spPr>
          <a:xfrm>
            <a:off x="979233" y="3711423"/>
            <a:ext cx="3683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Wink </a:t>
            </a:r>
            <a:r>
              <a:rPr sz="600" spc="-10" dirty="0">
                <a:solidFill>
                  <a:srgbClr val="716A66"/>
                </a:solidFill>
                <a:latin typeface="DIN 2014 Bold"/>
                <a:cs typeface="DIN 2014 Bold"/>
              </a:rPr>
              <a:t>Stool</a:t>
            </a:r>
            <a:endParaRPr sz="600">
              <a:latin typeface="DIN 2014 Bold"/>
              <a:cs typeface="DIN 2014 Bold"/>
            </a:endParaRPr>
          </a:p>
        </p:txBody>
      </p:sp>
      <p:pic>
        <p:nvPicPr>
          <p:cNvPr id="9" name="object 9"/>
          <p:cNvPicPr/>
          <p:nvPr/>
        </p:nvPicPr>
        <p:blipFill>
          <a:blip r:embed="rId6" cstate="print"/>
          <a:stretch>
            <a:fillRect/>
          </a:stretch>
        </p:blipFill>
        <p:spPr>
          <a:xfrm>
            <a:off x="3266275" y="2825495"/>
            <a:ext cx="998523" cy="976058"/>
          </a:xfrm>
          <a:prstGeom prst="rect">
            <a:avLst/>
          </a:prstGeom>
        </p:spPr>
      </p:pic>
      <p:pic>
        <p:nvPicPr>
          <p:cNvPr id="10" name="object 10"/>
          <p:cNvPicPr/>
          <p:nvPr/>
        </p:nvPicPr>
        <p:blipFill>
          <a:blip r:embed="rId7" cstate="print"/>
          <a:stretch>
            <a:fillRect/>
          </a:stretch>
        </p:blipFill>
        <p:spPr>
          <a:xfrm>
            <a:off x="4447028" y="2825495"/>
            <a:ext cx="998528" cy="976058"/>
          </a:xfrm>
          <a:prstGeom prst="rect">
            <a:avLst/>
          </a:prstGeom>
        </p:spPr>
      </p:pic>
      <p:pic>
        <p:nvPicPr>
          <p:cNvPr id="11" name="object 11"/>
          <p:cNvPicPr/>
          <p:nvPr/>
        </p:nvPicPr>
        <p:blipFill>
          <a:blip r:embed="rId8" cstate="print"/>
          <a:stretch>
            <a:fillRect/>
          </a:stretch>
        </p:blipFill>
        <p:spPr>
          <a:xfrm>
            <a:off x="5640489" y="2825495"/>
            <a:ext cx="998531" cy="976058"/>
          </a:xfrm>
          <a:prstGeom prst="rect">
            <a:avLst/>
          </a:prstGeom>
        </p:spPr>
      </p:pic>
      <p:grpSp>
        <p:nvGrpSpPr>
          <p:cNvPr id="12" name="object 12"/>
          <p:cNvGrpSpPr/>
          <p:nvPr/>
        </p:nvGrpSpPr>
        <p:grpSpPr>
          <a:xfrm>
            <a:off x="1871548" y="1709359"/>
            <a:ext cx="1115695" cy="2092325"/>
            <a:chOff x="1871548" y="1709359"/>
            <a:chExt cx="1115695" cy="2092325"/>
          </a:xfrm>
        </p:grpSpPr>
        <p:pic>
          <p:nvPicPr>
            <p:cNvPr id="13" name="object 13"/>
            <p:cNvPicPr/>
            <p:nvPr/>
          </p:nvPicPr>
          <p:blipFill>
            <a:blip r:embed="rId9" cstate="print"/>
            <a:stretch>
              <a:fillRect/>
            </a:stretch>
          </p:blipFill>
          <p:spPr>
            <a:xfrm>
              <a:off x="1871548" y="2631122"/>
              <a:ext cx="1115390" cy="1170432"/>
            </a:xfrm>
            <a:prstGeom prst="rect">
              <a:avLst/>
            </a:prstGeom>
          </p:spPr>
        </p:pic>
        <p:pic>
          <p:nvPicPr>
            <p:cNvPr id="14" name="object 14"/>
            <p:cNvPicPr/>
            <p:nvPr/>
          </p:nvPicPr>
          <p:blipFill>
            <a:blip r:embed="rId10" cstate="print"/>
            <a:stretch>
              <a:fillRect/>
            </a:stretch>
          </p:blipFill>
          <p:spPr>
            <a:xfrm>
              <a:off x="1884122" y="1709359"/>
              <a:ext cx="1014028" cy="937320"/>
            </a:xfrm>
            <a:prstGeom prst="rect">
              <a:avLst/>
            </a:prstGeom>
          </p:spPr>
        </p:pic>
      </p:grpSp>
      <p:pic>
        <p:nvPicPr>
          <p:cNvPr id="15" name="object 15"/>
          <p:cNvPicPr/>
          <p:nvPr/>
        </p:nvPicPr>
        <p:blipFill>
          <a:blip r:embed="rId11" cstate="print"/>
          <a:stretch>
            <a:fillRect/>
          </a:stretch>
        </p:blipFill>
        <p:spPr>
          <a:xfrm>
            <a:off x="3069069" y="1583448"/>
            <a:ext cx="1115390" cy="1063231"/>
          </a:xfrm>
          <a:prstGeom prst="rect">
            <a:avLst/>
          </a:prstGeom>
        </p:spPr>
      </p:pic>
      <p:pic>
        <p:nvPicPr>
          <p:cNvPr id="16" name="object 16"/>
          <p:cNvPicPr/>
          <p:nvPr/>
        </p:nvPicPr>
        <p:blipFill>
          <a:blip r:embed="rId12" cstate="print"/>
          <a:stretch>
            <a:fillRect/>
          </a:stretch>
        </p:blipFill>
        <p:spPr>
          <a:xfrm>
            <a:off x="10374541" y="1583448"/>
            <a:ext cx="1115390" cy="1101394"/>
          </a:xfrm>
          <a:prstGeom prst="rect">
            <a:avLst/>
          </a:prstGeom>
        </p:spPr>
      </p:pic>
      <p:pic>
        <p:nvPicPr>
          <p:cNvPr id="17" name="object 17"/>
          <p:cNvPicPr/>
          <p:nvPr/>
        </p:nvPicPr>
        <p:blipFill>
          <a:blip r:embed="rId13" cstate="print"/>
          <a:stretch>
            <a:fillRect/>
          </a:stretch>
        </p:blipFill>
        <p:spPr>
          <a:xfrm>
            <a:off x="9187158" y="1711160"/>
            <a:ext cx="1000616" cy="958785"/>
          </a:xfrm>
          <a:prstGeom prst="rect">
            <a:avLst/>
          </a:prstGeom>
        </p:spPr>
      </p:pic>
      <p:grpSp>
        <p:nvGrpSpPr>
          <p:cNvPr id="18" name="object 18"/>
          <p:cNvGrpSpPr/>
          <p:nvPr/>
        </p:nvGrpSpPr>
        <p:grpSpPr>
          <a:xfrm>
            <a:off x="4371237" y="1583448"/>
            <a:ext cx="2241550" cy="1063625"/>
            <a:chOff x="4371237" y="1583448"/>
            <a:chExt cx="2241550" cy="1063625"/>
          </a:xfrm>
        </p:grpSpPr>
        <p:pic>
          <p:nvPicPr>
            <p:cNvPr id="19" name="object 19"/>
            <p:cNvPicPr/>
            <p:nvPr/>
          </p:nvPicPr>
          <p:blipFill>
            <a:blip r:embed="rId14" cstate="print"/>
            <a:stretch>
              <a:fillRect/>
            </a:stretch>
          </p:blipFill>
          <p:spPr>
            <a:xfrm>
              <a:off x="4371237" y="1640852"/>
              <a:ext cx="1089661" cy="1005827"/>
            </a:xfrm>
            <a:prstGeom prst="rect">
              <a:avLst/>
            </a:prstGeom>
          </p:spPr>
        </p:pic>
        <p:pic>
          <p:nvPicPr>
            <p:cNvPr id="20" name="object 20"/>
            <p:cNvPicPr/>
            <p:nvPr/>
          </p:nvPicPr>
          <p:blipFill>
            <a:blip r:embed="rId15" cstate="print"/>
            <a:stretch>
              <a:fillRect/>
            </a:stretch>
          </p:blipFill>
          <p:spPr>
            <a:xfrm>
              <a:off x="5500154" y="1583448"/>
              <a:ext cx="1112443" cy="1063231"/>
            </a:xfrm>
            <a:prstGeom prst="rect">
              <a:avLst/>
            </a:prstGeom>
          </p:spPr>
        </p:pic>
      </p:grpSp>
      <p:pic>
        <p:nvPicPr>
          <p:cNvPr id="21" name="object 21"/>
          <p:cNvPicPr/>
          <p:nvPr/>
        </p:nvPicPr>
        <p:blipFill>
          <a:blip r:embed="rId16" cstate="print"/>
          <a:stretch>
            <a:fillRect/>
          </a:stretch>
        </p:blipFill>
        <p:spPr>
          <a:xfrm>
            <a:off x="6799036" y="1658569"/>
            <a:ext cx="1004909" cy="988110"/>
          </a:xfrm>
          <a:prstGeom prst="rect">
            <a:avLst/>
          </a:prstGeom>
        </p:spPr>
      </p:pic>
      <p:pic>
        <p:nvPicPr>
          <p:cNvPr id="22" name="object 22"/>
          <p:cNvPicPr/>
          <p:nvPr/>
        </p:nvPicPr>
        <p:blipFill>
          <a:blip r:embed="rId17" cstate="print"/>
          <a:stretch>
            <a:fillRect/>
          </a:stretch>
        </p:blipFill>
        <p:spPr>
          <a:xfrm>
            <a:off x="8030603" y="1709359"/>
            <a:ext cx="1014018" cy="937320"/>
          </a:xfrm>
          <a:prstGeom prst="rect">
            <a:avLst/>
          </a:prstGeom>
        </p:spPr>
      </p:pic>
      <p:sp>
        <p:nvSpPr>
          <p:cNvPr id="23" name="object 23"/>
          <p:cNvSpPr txBox="1"/>
          <p:nvPr/>
        </p:nvSpPr>
        <p:spPr>
          <a:xfrm>
            <a:off x="2171725" y="2572691"/>
            <a:ext cx="43942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Bourne </a:t>
            </a:r>
            <a:r>
              <a:rPr sz="600" spc="-10" dirty="0">
                <a:solidFill>
                  <a:srgbClr val="716A66"/>
                </a:solidFill>
                <a:latin typeface="DIN 2014 Bold"/>
                <a:cs typeface="DIN 2014 Bold"/>
              </a:rPr>
              <a:t>Stool</a:t>
            </a:r>
            <a:endParaRPr sz="600">
              <a:latin typeface="DIN 2014 Bold"/>
              <a:cs typeface="DIN 2014 Bold"/>
            </a:endParaRPr>
          </a:p>
        </p:txBody>
      </p:sp>
      <p:sp>
        <p:nvSpPr>
          <p:cNvPr id="24" name="object 24"/>
          <p:cNvSpPr txBox="1"/>
          <p:nvPr/>
        </p:nvSpPr>
        <p:spPr>
          <a:xfrm>
            <a:off x="2246934" y="3711423"/>
            <a:ext cx="3651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10" dirty="0">
                <a:solidFill>
                  <a:srgbClr val="716A66"/>
                </a:solidFill>
                <a:latin typeface="DIN 2014 Bold"/>
                <a:cs typeface="DIN 2014 Bold"/>
              </a:rPr>
              <a:t>Stool</a:t>
            </a:r>
            <a:endParaRPr sz="600">
              <a:latin typeface="DIN 2014 Bold"/>
              <a:cs typeface="DIN 2014 Bold"/>
            </a:endParaRPr>
          </a:p>
        </p:txBody>
      </p:sp>
      <p:sp>
        <p:nvSpPr>
          <p:cNvPr id="25" name="object 25"/>
          <p:cNvSpPr txBox="1"/>
          <p:nvPr/>
        </p:nvSpPr>
        <p:spPr>
          <a:xfrm>
            <a:off x="3528009" y="3711423"/>
            <a:ext cx="3702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Knox</a:t>
            </a:r>
            <a:r>
              <a:rPr sz="600" spc="-30"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26" name="object 26"/>
          <p:cNvSpPr txBox="1"/>
          <p:nvPr/>
        </p:nvSpPr>
        <p:spPr>
          <a:xfrm>
            <a:off x="4712690" y="3711423"/>
            <a:ext cx="3816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Millie</a:t>
            </a:r>
            <a:r>
              <a:rPr sz="600" spc="-15"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27" name="object 27"/>
          <p:cNvSpPr txBox="1"/>
          <p:nvPr/>
        </p:nvSpPr>
        <p:spPr>
          <a:xfrm>
            <a:off x="5893714" y="3711423"/>
            <a:ext cx="4635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Addison</a:t>
            </a:r>
            <a:r>
              <a:rPr sz="600" spc="-30"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28" name="object 28"/>
          <p:cNvSpPr txBox="1"/>
          <p:nvPr/>
        </p:nvSpPr>
        <p:spPr>
          <a:xfrm>
            <a:off x="3439388" y="2572691"/>
            <a:ext cx="36004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Byrn </a:t>
            </a:r>
            <a:r>
              <a:rPr sz="600" spc="-10" dirty="0">
                <a:solidFill>
                  <a:srgbClr val="716A66"/>
                </a:solidFill>
                <a:latin typeface="DIN 2014 Bold"/>
                <a:cs typeface="DIN 2014 Bold"/>
              </a:rPr>
              <a:t>Stool</a:t>
            </a:r>
            <a:endParaRPr sz="600">
              <a:latin typeface="DIN 2014 Bold"/>
              <a:cs typeface="DIN 2014 Bold"/>
            </a:endParaRPr>
          </a:p>
        </p:txBody>
      </p:sp>
      <p:sp>
        <p:nvSpPr>
          <p:cNvPr id="29" name="object 29"/>
          <p:cNvSpPr txBox="1"/>
          <p:nvPr/>
        </p:nvSpPr>
        <p:spPr>
          <a:xfrm>
            <a:off x="10650956" y="2594712"/>
            <a:ext cx="5473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Americana</a:t>
            </a:r>
            <a:r>
              <a:rPr sz="600" spc="-20"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30" name="object 30"/>
          <p:cNvSpPr txBox="1"/>
          <p:nvPr/>
        </p:nvSpPr>
        <p:spPr>
          <a:xfrm>
            <a:off x="9504832" y="2579777"/>
            <a:ext cx="36576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Avini</a:t>
            </a:r>
            <a:r>
              <a:rPr sz="600" spc="-35"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31" name="object 31"/>
          <p:cNvSpPr txBox="1"/>
          <p:nvPr/>
        </p:nvSpPr>
        <p:spPr>
          <a:xfrm>
            <a:off x="7128306" y="2572615"/>
            <a:ext cx="3492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Kyla</a:t>
            </a:r>
            <a:r>
              <a:rPr sz="600" spc="-30"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32" name="object 32"/>
          <p:cNvSpPr txBox="1"/>
          <p:nvPr/>
        </p:nvSpPr>
        <p:spPr>
          <a:xfrm>
            <a:off x="4669180" y="2572615"/>
            <a:ext cx="40703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Hoopz</a:t>
            </a:r>
            <a:r>
              <a:rPr sz="600" spc="-25"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33" name="object 33"/>
          <p:cNvSpPr txBox="1"/>
          <p:nvPr/>
        </p:nvSpPr>
        <p:spPr>
          <a:xfrm>
            <a:off x="5905601" y="2572615"/>
            <a:ext cx="3644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Jude </a:t>
            </a:r>
            <a:r>
              <a:rPr sz="600" spc="-10" dirty="0">
                <a:solidFill>
                  <a:srgbClr val="716A66"/>
                </a:solidFill>
                <a:latin typeface="DIN 2014 Bold"/>
                <a:cs typeface="DIN 2014 Bold"/>
              </a:rPr>
              <a:t>Stool</a:t>
            </a:r>
            <a:endParaRPr sz="600">
              <a:latin typeface="DIN 2014 Bold"/>
              <a:cs typeface="DIN 2014 Bold"/>
            </a:endParaRPr>
          </a:p>
        </p:txBody>
      </p:sp>
      <p:sp>
        <p:nvSpPr>
          <p:cNvPr id="34" name="object 34"/>
          <p:cNvSpPr txBox="1"/>
          <p:nvPr/>
        </p:nvSpPr>
        <p:spPr>
          <a:xfrm>
            <a:off x="8315731" y="2572615"/>
            <a:ext cx="4438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Mackey</a:t>
            </a:r>
            <a:r>
              <a:rPr sz="600" spc="-25"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35" name="object 35"/>
          <p:cNvSpPr txBox="1"/>
          <p:nvPr/>
        </p:nvSpPr>
        <p:spPr>
          <a:xfrm>
            <a:off x="748296" y="4535295"/>
            <a:ext cx="104521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BARIATRIC </a:t>
            </a:r>
            <a:r>
              <a:rPr sz="1000" b="1" spc="-10" dirty="0">
                <a:solidFill>
                  <a:srgbClr val="716A66"/>
                </a:solidFill>
                <a:latin typeface="DIN 2014 Bold"/>
                <a:cs typeface="DIN 2014 Bold"/>
              </a:rPr>
              <a:t>GUEST</a:t>
            </a:r>
            <a:endParaRPr sz="1000">
              <a:latin typeface="DIN 2014 Bold"/>
              <a:cs typeface="DIN 2014 Bold"/>
            </a:endParaRPr>
          </a:p>
        </p:txBody>
      </p:sp>
      <p:sp>
        <p:nvSpPr>
          <p:cNvPr id="36" name="object 36"/>
          <p:cNvSpPr txBox="1"/>
          <p:nvPr/>
        </p:nvSpPr>
        <p:spPr>
          <a:xfrm>
            <a:off x="4625098" y="4535295"/>
            <a:ext cx="90995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TANDEM</a:t>
            </a:r>
            <a:r>
              <a:rPr sz="1000" b="1" spc="10" dirty="0">
                <a:solidFill>
                  <a:srgbClr val="716A66"/>
                </a:solidFill>
                <a:latin typeface="DIN 2014 Bold"/>
                <a:cs typeface="DIN 2014 Bold"/>
              </a:rPr>
              <a:t> </a:t>
            </a:r>
            <a:r>
              <a:rPr sz="1000" b="1" spc="-10" dirty="0">
                <a:solidFill>
                  <a:srgbClr val="716A66"/>
                </a:solidFill>
                <a:latin typeface="DIN 2014 Bold"/>
                <a:cs typeface="DIN 2014 Bold"/>
              </a:rPr>
              <a:t>GUEST</a:t>
            </a:r>
            <a:endParaRPr sz="1000">
              <a:latin typeface="DIN 2014 Bold"/>
              <a:cs typeface="DIN 2014 Bold"/>
            </a:endParaRPr>
          </a:p>
        </p:txBody>
      </p:sp>
      <p:sp>
        <p:nvSpPr>
          <p:cNvPr id="37" name="object 37"/>
          <p:cNvSpPr txBox="1"/>
          <p:nvPr/>
        </p:nvSpPr>
        <p:spPr>
          <a:xfrm>
            <a:off x="8394331" y="4535295"/>
            <a:ext cx="112966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EASY ACCESS + </a:t>
            </a:r>
            <a:r>
              <a:rPr sz="1000" b="1" spc="-25" dirty="0">
                <a:solidFill>
                  <a:srgbClr val="716A66"/>
                </a:solidFill>
                <a:latin typeface="DIN 2014 Bold"/>
                <a:cs typeface="DIN 2014 Bold"/>
              </a:rPr>
              <a:t>HIP</a:t>
            </a:r>
            <a:endParaRPr sz="1000">
              <a:latin typeface="DIN 2014 Bold"/>
              <a:cs typeface="DIN 2014 Bold"/>
            </a:endParaRPr>
          </a:p>
        </p:txBody>
      </p:sp>
      <p:sp>
        <p:nvSpPr>
          <p:cNvPr id="38" name="object 38"/>
          <p:cNvSpPr txBox="1"/>
          <p:nvPr/>
        </p:nvSpPr>
        <p:spPr>
          <a:xfrm>
            <a:off x="922959" y="5622721"/>
            <a:ext cx="4806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Knox</a:t>
            </a:r>
            <a:r>
              <a:rPr sz="600" spc="-30" dirty="0">
                <a:solidFill>
                  <a:srgbClr val="716A66"/>
                </a:solidFill>
                <a:latin typeface="DIN 2014 Bold"/>
                <a:cs typeface="DIN 2014 Bold"/>
              </a:rPr>
              <a:t> </a:t>
            </a:r>
            <a:r>
              <a:rPr sz="600" spc="-10" dirty="0">
                <a:solidFill>
                  <a:srgbClr val="716A66"/>
                </a:solidFill>
                <a:latin typeface="DIN 2014 Bold"/>
                <a:cs typeface="DIN 2014 Bold"/>
              </a:rPr>
              <a:t>Bariatric</a:t>
            </a:r>
            <a:endParaRPr sz="600">
              <a:latin typeface="DIN 2014 Bold"/>
              <a:cs typeface="DIN 2014 Bold"/>
            </a:endParaRPr>
          </a:p>
        </p:txBody>
      </p:sp>
      <p:sp>
        <p:nvSpPr>
          <p:cNvPr id="39" name="object 39"/>
          <p:cNvSpPr txBox="1"/>
          <p:nvPr/>
        </p:nvSpPr>
        <p:spPr>
          <a:xfrm>
            <a:off x="4811598" y="5622721"/>
            <a:ext cx="4572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Knox</a:t>
            </a:r>
            <a:r>
              <a:rPr sz="600" spc="-30" dirty="0">
                <a:solidFill>
                  <a:srgbClr val="716A66"/>
                </a:solidFill>
                <a:latin typeface="DIN 2014 Bold"/>
                <a:cs typeface="DIN 2014 Bold"/>
              </a:rPr>
              <a:t> </a:t>
            </a:r>
            <a:r>
              <a:rPr sz="600" spc="-10" dirty="0">
                <a:solidFill>
                  <a:srgbClr val="716A66"/>
                </a:solidFill>
                <a:latin typeface="DIN 2014 Bold"/>
                <a:cs typeface="DIN 2014 Bold"/>
              </a:rPr>
              <a:t>Tandem</a:t>
            </a:r>
            <a:endParaRPr sz="600">
              <a:latin typeface="DIN 2014 Bold"/>
              <a:cs typeface="DIN 2014 Bold"/>
            </a:endParaRPr>
          </a:p>
        </p:txBody>
      </p:sp>
      <p:sp>
        <p:nvSpPr>
          <p:cNvPr id="40" name="object 40"/>
          <p:cNvSpPr txBox="1"/>
          <p:nvPr/>
        </p:nvSpPr>
        <p:spPr>
          <a:xfrm>
            <a:off x="8359888" y="5599655"/>
            <a:ext cx="1277620" cy="128240"/>
          </a:xfrm>
          <a:prstGeom prst="rect">
            <a:avLst/>
          </a:prstGeom>
        </p:spPr>
        <p:txBody>
          <a:bodyPr vert="horz" wrap="square" lIns="0" tIns="35560" rIns="0" bIns="0" rtlCol="0">
            <a:spAutoFit/>
          </a:bodyPr>
          <a:lstStyle/>
          <a:p>
            <a:pPr marL="368300">
              <a:lnSpc>
                <a:spcPct val="100000"/>
              </a:lnSpc>
              <a:spcBef>
                <a:spcPts val="280"/>
              </a:spcBef>
            </a:pPr>
            <a:r>
              <a:rPr sz="600" spc="-20" dirty="0">
                <a:solidFill>
                  <a:srgbClr val="716A66"/>
                </a:solidFill>
                <a:latin typeface="DIN 2014 Bold"/>
                <a:cs typeface="DIN 2014 Bold"/>
              </a:rPr>
              <a:t>Knox</a:t>
            </a:r>
            <a:endParaRPr sz="600">
              <a:latin typeface="DIN 2014 Bold"/>
              <a:cs typeface="DIN 2014 Bold"/>
            </a:endParaRPr>
          </a:p>
        </p:txBody>
      </p:sp>
      <p:pic>
        <p:nvPicPr>
          <p:cNvPr id="44" name="object 44"/>
          <p:cNvPicPr/>
          <p:nvPr/>
        </p:nvPicPr>
        <p:blipFill>
          <a:blip r:embed="rId18" cstate="print"/>
          <a:stretch>
            <a:fillRect/>
          </a:stretch>
        </p:blipFill>
        <p:spPr>
          <a:xfrm>
            <a:off x="9479457" y="4823396"/>
            <a:ext cx="1115390" cy="873315"/>
          </a:xfrm>
          <a:prstGeom prst="rect">
            <a:avLst/>
          </a:prstGeom>
        </p:spPr>
      </p:pic>
      <p:pic>
        <p:nvPicPr>
          <p:cNvPr id="45" name="object 45"/>
          <p:cNvPicPr/>
          <p:nvPr/>
        </p:nvPicPr>
        <p:blipFill>
          <a:blip r:embed="rId19" cstate="print"/>
          <a:stretch>
            <a:fillRect/>
          </a:stretch>
        </p:blipFill>
        <p:spPr>
          <a:xfrm>
            <a:off x="3230765" y="4797502"/>
            <a:ext cx="899210" cy="899210"/>
          </a:xfrm>
          <a:prstGeom prst="rect">
            <a:avLst/>
          </a:prstGeom>
        </p:spPr>
      </p:pic>
      <p:pic>
        <p:nvPicPr>
          <p:cNvPr id="46" name="object 46"/>
          <p:cNvPicPr/>
          <p:nvPr/>
        </p:nvPicPr>
        <p:blipFill>
          <a:blip r:embed="rId20" cstate="print"/>
          <a:stretch>
            <a:fillRect/>
          </a:stretch>
        </p:blipFill>
        <p:spPr>
          <a:xfrm>
            <a:off x="7107588" y="4797502"/>
            <a:ext cx="899202" cy="899209"/>
          </a:xfrm>
          <a:prstGeom prst="rect">
            <a:avLst/>
          </a:prstGeom>
        </p:spPr>
      </p:pic>
      <p:pic>
        <p:nvPicPr>
          <p:cNvPr id="47" name="object 47"/>
          <p:cNvPicPr/>
          <p:nvPr/>
        </p:nvPicPr>
        <p:blipFill>
          <a:blip r:embed="rId21" cstate="print"/>
          <a:stretch>
            <a:fillRect/>
          </a:stretch>
        </p:blipFill>
        <p:spPr>
          <a:xfrm>
            <a:off x="1833626" y="4526279"/>
            <a:ext cx="1115390" cy="1170432"/>
          </a:xfrm>
          <a:prstGeom prst="rect">
            <a:avLst/>
          </a:prstGeom>
        </p:spPr>
      </p:pic>
      <p:pic>
        <p:nvPicPr>
          <p:cNvPr id="48" name="object 48"/>
          <p:cNvPicPr/>
          <p:nvPr/>
        </p:nvPicPr>
        <p:blipFill>
          <a:blip r:embed="rId22" cstate="print"/>
          <a:stretch>
            <a:fillRect/>
          </a:stretch>
        </p:blipFill>
        <p:spPr>
          <a:xfrm>
            <a:off x="5710453" y="4526279"/>
            <a:ext cx="1115390" cy="1170432"/>
          </a:xfrm>
          <a:prstGeom prst="rect">
            <a:avLst/>
          </a:prstGeom>
        </p:spPr>
      </p:pic>
      <p:sp>
        <p:nvSpPr>
          <p:cNvPr id="49" name="object 49"/>
          <p:cNvSpPr txBox="1"/>
          <p:nvPr/>
        </p:nvSpPr>
        <p:spPr>
          <a:xfrm>
            <a:off x="2115947" y="5622721"/>
            <a:ext cx="55118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a:t>
            </a:r>
            <a:r>
              <a:rPr sz="600" spc="-10" dirty="0">
                <a:solidFill>
                  <a:srgbClr val="716A66"/>
                </a:solidFill>
                <a:latin typeface="DIN 2014 Bold"/>
                <a:cs typeface="DIN 2014 Bold"/>
              </a:rPr>
              <a:t>Bariatric</a:t>
            </a:r>
            <a:endParaRPr sz="600">
              <a:latin typeface="DIN 2014 Bold"/>
              <a:cs typeface="DIN 2014 Bold"/>
            </a:endParaRPr>
          </a:p>
        </p:txBody>
      </p:sp>
      <p:sp>
        <p:nvSpPr>
          <p:cNvPr id="50" name="object 50"/>
          <p:cNvSpPr txBox="1"/>
          <p:nvPr/>
        </p:nvSpPr>
        <p:spPr>
          <a:xfrm>
            <a:off x="6004585" y="5622721"/>
            <a:ext cx="5270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a:t>
            </a:r>
            <a:r>
              <a:rPr sz="600" spc="-10" dirty="0">
                <a:solidFill>
                  <a:srgbClr val="716A66"/>
                </a:solidFill>
                <a:latin typeface="DIN 2014 Bold"/>
                <a:cs typeface="DIN 2014 Bold"/>
              </a:rPr>
              <a:t>Tandem</a:t>
            </a:r>
            <a:endParaRPr sz="600">
              <a:latin typeface="DIN 2014 Bold"/>
              <a:cs typeface="DIN 2014 Bold"/>
            </a:endParaRPr>
          </a:p>
        </p:txBody>
      </p:sp>
      <p:sp>
        <p:nvSpPr>
          <p:cNvPr id="51" name="object 51"/>
          <p:cNvSpPr txBox="1"/>
          <p:nvPr/>
        </p:nvSpPr>
        <p:spPr>
          <a:xfrm>
            <a:off x="9722383" y="5622721"/>
            <a:ext cx="62992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a:t>
            </a:r>
            <a:r>
              <a:rPr sz="600" spc="-10" dirty="0">
                <a:solidFill>
                  <a:srgbClr val="716A66"/>
                </a:solidFill>
                <a:latin typeface="DIN 2014 Bold"/>
                <a:cs typeface="DIN 2014 Bold"/>
              </a:rPr>
              <a:t> </a:t>
            </a:r>
            <a:r>
              <a:rPr sz="600" dirty="0">
                <a:solidFill>
                  <a:srgbClr val="716A66"/>
                </a:solidFill>
                <a:latin typeface="DIN 2014 Bold"/>
                <a:cs typeface="DIN 2014 Bold"/>
              </a:rPr>
              <a:t>Easy</a:t>
            </a:r>
            <a:r>
              <a:rPr sz="600" spc="-10" dirty="0">
                <a:solidFill>
                  <a:srgbClr val="716A66"/>
                </a:solidFill>
                <a:latin typeface="DIN 2014 Bold"/>
                <a:cs typeface="DIN 2014 Bold"/>
              </a:rPr>
              <a:t> Acess</a:t>
            </a:r>
            <a:endParaRPr sz="600">
              <a:latin typeface="DIN 2014 Bold"/>
              <a:cs typeface="DIN 2014 Bold"/>
            </a:endParaRPr>
          </a:p>
        </p:txBody>
      </p:sp>
      <p:sp>
        <p:nvSpPr>
          <p:cNvPr id="52" name="object 52"/>
          <p:cNvSpPr txBox="1"/>
          <p:nvPr/>
        </p:nvSpPr>
        <p:spPr>
          <a:xfrm>
            <a:off x="3350463" y="5622721"/>
            <a:ext cx="53784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Gatsby </a:t>
            </a:r>
            <a:r>
              <a:rPr sz="600" spc="-10" dirty="0">
                <a:solidFill>
                  <a:srgbClr val="716A66"/>
                </a:solidFill>
                <a:latin typeface="DIN 2014 Bold"/>
                <a:cs typeface="DIN 2014 Bold"/>
              </a:rPr>
              <a:t>Bariatric</a:t>
            </a:r>
            <a:endParaRPr sz="600">
              <a:latin typeface="DIN 2014 Bold"/>
              <a:cs typeface="DIN 2014 Bold"/>
            </a:endParaRPr>
          </a:p>
        </p:txBody>
      </p:sp>
      <p:sp>
        <p:nvSpPr>
          <p:cNvPr id="53" name="object 53"/>
          <p:cNvSpPr txBox="1"/>
          <p:nvPr/>
        </p:nvSpPr>
        <p:spPr>
          <a:xfrm>
            <a:off x="7239101" y="5622721"/>
            <a:ext cx="51371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Gatsby </a:t>
            </a:r>
            <a:r>
              <a:rPr sz="600" spc="-10" dirty="0">
                <a:solidFill>
                  <a:srgbClr val="716A66"/>
                </a:solidFill>
                <a:latin typeface="DIN 2014 Bold"/>
                <a:cs typeface="DIN 2014 Bold"/>
              </a:rPr>
              <a:t>Tandem</a:t>
            </a:r>
            <a:endParaRPr sz="600">
              <a:latin typeface="DIN 2014 Bold"/>
              <a:cs typeface="DIN 2014 Bold"/>
            </a:endParaRPr>
          </a:p>
        </p:txBody>
      </p:sp>
      <p:sp>
        <p:nvSpPr>
          <p:cNvPr id="54" name="Rectangle 53">
            <a:extLst>
              <a:ext uri="{FF2B5EF4-FFF2-40B4-BE49-F238E27FC236}">
                <a16:creationId xmlns:a16="http://schemas.microsoft.com/office/drawing/2014/main" id="{31C8E9D6-3B08-71BE-BD20-C5E6A4007DBB}"/>
              </a:ext>
            </a:extLst>
          </p:cNvPr>
          <p:cNvSpPr/>
          <p:nvPr/>
        </p:nvSpPr>
        <p:spPr>
          <a:xfrm>
            <a:off x="8388166" y="4800600"/>
            <a:ext cx="902069" cy="7762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bject 37">
            <a:extLst>
              <a:ext uri="{FF2B5EF4-FFF2-40B4-BE49-F238E27FC236}">
                <a16:creationId xmlns:a16="http://schemas.microsoft.com/office/drawing/2014/main" id="{60E71108-D372-E426-5959-7650854636EA}"/>
              </a:ext>
            </a:extLst>
          </p:cNvPr>
          <p:cNvSpPr txBox="1"/>
          <p:nvPr/>
        </p:nvSpPr>
        <p:spPr>
          <a:xfrm>
            <a:off x="8413566" y="5132195"/>
            <a:ext cx="851269" cy="151323"/>
          </a:xfrm>
          <a:prstGeom prst="rect">
            <a:avLst/>
          </a:prstGeom>
        </p:spPr>
        <p:txBody>
          <a:bodyPr vert="horz" wrap="square" lIns="0" tIns="12700" rIns="0" bIns="0" rtlCol="0">
            <a:spAutoFit/>
          </a:bodyPr>
          <a:lstStyle/>
          <a:p>
            <a:pPr marL="12700" algn="ctr">
              <a:lnSpc>
                <a:spcPct val="100000"/>
              </a:lnSpc>
              <a:spcBef>
                <a:spcPts val="100"/>
              </a:spcBef>
            </a:pPr>
            <a:r>
              <a:rPr lang="en-US" sz="900" dirty="0">
                <a:solidFill>
                  <a:schemeClr val="bg1">
                    <a:lumMod val="75000"/>
                  </a:schemeClr>
                </a:solidFill>
                <a:latin typeface="DIN 2014 Bold"/>
                <a:cs typeface="DIN 2014 Bold"/>
              </a:rPr>
              <a:t>coming soon</a:t>
            </a:r>
            <a:endParaRPr sz="900">
              <a:solidFill>
                <a:schemeClr val="bg1">
                  <a:lumMod val="75000"/>
                </a:schemeClr>
              </a:solidFill>
              <a:latin typeface="DIN 2014 Bold"/>
              <a:cs typeface="DIN 2014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object 12">
            <a:extLst>
              <a:ext uri="{FF2B5EF4-FFF2-40B4-BE49-F238E27FC236}">
                <a16:creationId xmlns:a16="http://schemas.microsoft.com/office/drawing/2014/main" id="{876F308B-2F37-302A-AF20-242C5EBB70A8}"/>
              </a:ext>
            </a:extLst>
          </p:cNvPr>
          <p:cNvPicPr/>
          <p:nvPr/>
        </p:nvPicPr>
        <p:blipFill>
          <a:blip r:embed="rId2" cstate="print">
            <a:alphaModFix amt="93000"/>
            <a:extLst>
              <a:ext uri="{28A0092B-C50C-407E-A947-70E740481C1C}">
                <a14:useLocalDpi xmlns:a14="http://schemas.microsoft.com/office/drawing/2010/main" val="0"/>
              </a:ext>
            </a:extLst>
          </a:blip>
          <a:srcRect/>
          <a:stretch/>
        </p:blipFill>
        <p:spPr>
          <a:xfrm>
            <a:off x="6825064" y="5724799"/>
            <a:ext cx="852528" cy="598525"/>
          </a:xfrm>
          <a:prstGeom prst="rect">
            <a:avLst/>
          </a:prstGeom>
        </p:spPr>
      </p:pic>
      <p:pic>
        <p:nvPicPr>
          <p:cNvPr id="56" name="object 56"/>
          <p:cNvPicPr/>
          <p:nvPr/>
        </p:nvPicPr>
        <p:blipFill>
          <a:blip r:embed="rId3" cstate="print"/>
          <a:stretch>
            <a:fillRect/>
          </a:stretch>
        </p:blipFill>
        <p:spPr>
          <a:xfrm>
            <a:off x="3130080" y="2634602"/>
            <a:ext cx="1115390" cy="1131925"/>
          </a:xfrm>
          <a:prstGeom prst="rect">
            <a:avLst/>
          </a:prstGeom>
        </p:spPr>
      </p:pic>
      <p:pic>
        <p:nvPicPr>
          <p:cNvPr id="43" name="object 43"/>
          <p:cNvPicPr/>
          <p:nvPr/>
        </p:nvPicPr>
        <p:blipFill>
          <a:blip r:embed="rId4" cstate="print"/>
          <a:stretch>
            <a:fillRect/>
          </a:stretch>
        </p:blipFill>
        <p:spPr>
          <a:xfrm>
            <a:off x="3069069" y="1546721"/>
            <a:ext cx="1115390" cy="1120647"/>
          </a:xfrm>
          <a:prstGeom prst="rect">
            <a:avLst/>
          </a:prstGeom>
        </p:spPr>
      </p:pic>
      <p:pic>
        <p:nvPicPr>
          <p:cNvPr id="5" name="object 5"/>
          <p:cNvPicPr/>
          <p:nvPr/>
        </p:nvPicPr>
        <p:blipFill>
          <a:blip r:embed="rId5" cstate="print"/>
          <a:stretch>
            <a:fillRect/>
          </a:stretch>
        </p:blipFill>
        <p:spPr>
          <a:xfrm>
            <a:off x="605612" y="5285282"/>
            <a:ext cx="1115390" cy="1170432"/>
          </a:xfrm>
          <a:prstGeom prst="rect">
            <a:avLst/>
          </a:prstGeom>
        </p:spPr>
      </p:pic>
      <p:pic>
        <p:nvPicPr>
          <p:cNvPr id="17" name="object 17"/>
          <p:cNvPicPr/>
          <p:nvPr/>
        </p:nvPicPr>
        <p:blipFill>
          <a:blip r:embed="rId6" cstate="print"/>
          <a:stretch>
            <a:fillRect/>
          </a:stretch>
        </p:blipFill>
        <p:spPr>
          <a:xfrm>
            <a:off x="656501" y="4304444"/>
            <a:ext cx="1115390" cy="1131155"/>
          </a:xfrm>
          <a:prstGeom prst="rect">
            <a:avLst/>
          </a:prstGeom>
        </p:spPr>
      </p:pic>
      <p:pic>
        <p:nvPicPr>
          <p:cNvPr id="19" name="object 19"/>
          <p:cNvPicPr/>
          <p:nvPr/>
        </p:nvPicPr>
        <p:blipFill>
          <a:blip r:embed="rId7" cstate="print"/>
          <a:stretch>
            <a:fillRect/>
          </a:stretch>
        </p:blipFill>
        <p:spPr>
          <a:xfrm>
            <a:off x="6756082" y="4265169"/>
            <a:ext cx="1115390" cy="1170430"/>
          </a:xfrm>
          <a:prstGeom prst="rect">
            <a:avLst/>
          </a:prstGeom>
        </p:spPr>
      </p:pic>
      <p:pic>
        <p:nvPicPr>
          <p:cNvPr id="21" name="object 21"/>
          <p:cNvPicPr/>
          <p:nvPr/>
        </p:nvPicPr>
        <p:blipFill>
          <a:blip r:embed="rId8" cstate="print"/>
          <a:stretch>
            <a:fillRect/>
          </a:stretch>
        </p:blipFill>
        <p:spPr>
          <a:xfrm>
            <a:off x="5528157" y="4265169"/>
            <a:ext cx="1115390" cy="1170430"/>
          </a:xfrm>
          <a:prstGeom prst="rect">
            <a:avLst/>
          </a:prstGeom>
        </p:spPr>
      </p:pic>
      <p:pic>
        <p:nvPicPr>
          <p:cNvPr id="42" name="object 42"/>
          <p:cNvPicPr/>
          <p:nvPr/>
        </p:nvPicPr>
        <p:blipFill>
          <a:blip r:embed="rId9" cstate="print"/>
          <a:stretch>
            <a:fillRect/>
          </a:stretch>
        </p:blipFill>
        <p:spPr>
          <a:xfrm>
            <a:off x="9099486" y="1511846"/>
            <a:ext cx="1115390" cy="1170431"/>
          </a:xfrm>
          <a:prstGeom prst="rect">
            <a:avLst/>
          </a:prstGeom>
        </p:spPr>
      </p:pic>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sp>
        <p:nvSpPr>
          <p:cNvPr id="4" name="object 4"/>
          <p:cNvSpPr txBox="1"/>
          <p:nvPr/>
        </p:nvSpPr>
        <p:spPr>
          <a:xfrm>
            <a:off x="991652" y="6362664"/>
            <a:ext cx="3435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20" dirty="0">
                <a:solidFill>
                  <a:srgbClr val="716A66"/>
                </a:solidFill>
                <a:latin typeface="DIN 2014 Bold"/>
                <a:cs typeface="DIN 2014 Bold"/>
              </a:rPr>
              <a:t>Pouf</a:t>
            </a:r>
            <a:endParaRPr sz="600">
              <a:latin typeface="DIN 2014 Bold"/>
              <a:cs typeface="DIN 2014 Bold"/>
            </a:endParaRPr>
          </a:p>
        </p:txBody>
      </p:sp>
      <p:pic>
        <p:nvPicPr>
          <p:cNvPr id="6" name="object 6"/>
          <p:cNvPicPr/>
          <p:nvPr/>
        </p:nvPicPr>
        <p:blipFill>
          <a:blip r:embed="rId10" cstate="print"/>
          <a:stretch>
            <a:fillRect/>
          </a:stretch>
        </p:blipFill>
        <p:spPr>
          <a:xfrm>
            <a:off x="3005188" y="5285282"/>
            <a:ext cx="1115390" cy="1170432"/>
          </a:xfrm>
          <a:prstGeom prst="rect">
            <a:avLst/>
          </a:prstGeom>
        </p:spPr>
      </p:pic>
      <p:pic>
        <p:nvPicPr>
          <p:cNvPr id="7" name="object 7"/>
          <p:cNvPicPr/>
          <p:nvPr/>
        </p:nvPicPr>
        <p:blipFill>
          <a:blip r:embed="rId11" cstate="print"/>
          <a:stretch>
            <a:fillRect/>
          </a:stretch>
        </p:blipFill>
        <p:spPr>
          <a:xfrm>
            <a:off x="4440435" y="5448439"/>
            <a:ext cx="976617" cy="976617"/>
          </a:xfrm>
          <a:prstGeom prst="rect">
            <a:avLst/>
          </a:prstGeom>
        </p:spPr>
      </p:pic>
      <p:pic>
        <p:nvPicPr>
          <p:cNvPr id="8" name="object 8"/>
          <p:cNvPicPr/>
          <p:nvPr/>
        </p:nvPicPr>
        <p:blipFill>
          <a:blip r:embed="rId12" cstate="print"/>
          <a:stretch>
            <a:fillRect/>
          </a:stretch>
        </p:blipFill>
        <p:spPr>
          <a:xfrm>
            <a:off x="1833537" y="5285282"/>
            <a:ext cx="1115390" cy="1170432"/>
          </a:xfrm>
          <a:prstGeom prst="rect">
            <a:avLst/>
          </a:prstGeom>
        </p:spPr>
      </p:pic>
      <p:sp>
        <p:nvSpPr>
          <p:cNvPr id="9" name="object 9"/>
          <p:cNvSpPr txBox="1"/>
          <p:nvPr/>
        </p:nvSpPr>
        <p:spPr>
          <a:xfrm>
            <a:off x="2230625" y="6362664"/>
            <a:ext cx="32131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25" dirty="0">
                <a:solidFill>
                  <a:srgbClr val="716A66"/>
                </a:solidFill>
                <a:latin typeface="DIN 2014 Bold"/>
                <a:cs typeface="DIN 2014 Bold"/>
              </a:rPr>
              <a:t>Pod</a:t>
            </a:r>
            <a:endParaRPr sz="600">
              <a:latin typeface="DIN 2014 Bold"/>
              <a:cs typeface="DIN 2014 Bold"/>
            </a:endParaRPr>
          </a:p>
        </p:txBody>
      </p:sp>
      <p:sp>
        <p:nvSpPr>
          <p:cNvPr id="10" name="object 10"/>
          <p:cNvSpPr txBox="1"/>
          <p:nvPr/>
        </p:nvSpPr>
        <p:spPr>
          <a:xfrm>
            <a:off x="3388255" y="6362664"/>
            <a:ext cx="46228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BeSPACE</a:t>
            </a:r>
            <a:r>
              <a:rPr sz="600" spc="25" dirty="0">
                <a:solidFill>
                  <a:srgbClr val="716A66"/>
                </a:solidFill>
                <a:latin typeface="DIN 2014 Bold"/>
                <a:cs typeface="DIN 2014 Bold"/>
              </a:rPr>
              <a:t> </a:t>
            </a:r>
            <a:r>
              <a:rPr sz="600" spc="-25" dirty="0">
                <a:solidFill>
                  <a:srgbClr val="716A66"/>
                </a:solidFill>
                <a:latin typeface="DIN 2014 Bold"/>
                <a:cs typeface="DIN 2014 Bold"/>
              </a:rPr>
              <a:t>Pod</a:t>
            </a:r>
            <a:endParaRPr sz="600">
              <a:latin typeface="DIN 2014 Bold"/>
              <a:cs typeface="DIN 2014 Bold"/>
            </a:endParaRPr>
          </a:p>
        </p:txBody>
      </p:sp>
      <p:sp>
        <p:nvSpPr>
          <p:cNvPr id="11" name="object 11"/>
          <p:cNvSpPr txBox="1"/>
          <p:nvPr/>
        </p:nvSpPr>
        <p:spPr>
          <a:xfrm>
            <a:off x="4516549" y="6362664"/>
            <a:ext cx="7118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Collective</a:t>
            </a:r>
            <a:r>
              <a:rPr sz="600" spc="-10" dirty="0">
                <a:solidFill>
                  <a:srgbClr val="716A66"/>
                </a:solidFill>
                <a:latin typeface="DIN 2014 Bold"/>
                <a:cs typeface="DIN 2014 Bold"/>
              </a:rPr>
              <a:t> </a:t>
            </a:r>
            <a:r>
              <a:rPr sz="600" dirty="0">
                <a:solidFill>
                  <a:srgbClr val="716A66"/>
                </a:solidFill>
                <a:latin typeface="DIN 2014 Bold"/>
                <a:cs typeface="DIN 2014 Bold"/>
              </a:rPr>
              <a:t>Motion</a:t>
            </a:r>
            <a:r>
              <a:rPr sz="600" spc="-10" dirty="0">
                <a:solidFill>
                  <a:srgbClr val="716A66"/>
                </a:solidFill>
                <a:latin typeface="DIN 2014 Bold"/>
                <a:cs typeface="DIN 2014 Bold"/>
              </a:rPr>
              <a:t> </a:t>
            </a:r>
            <a:r>
              <a:rPr sz="600" spc="-25" dirty="0">
                <a:solidFill>
                  <a:srgbClr val="716A66"/>
                </a:solidFill>
                <a:latin typeface="DIN 2014 Bold"/>
                <a:cs typeface="DIN 2014 Bold"/>
              </a:rPr>
              <a:t>Pod</a:t>
            </a:r>
            <a:endParaRPr sz="600">
              <a:latin typeface="DIN 2014 Bold"/>
              <a:cs typeface="DIN 2014 Bold"/>
            </a:endParaRPr>
          </a:p>
        </p:txBody>
      </p:sp>
      <p:pic>
        <p:nvPicPr>
          <p:cNvPr id="12" name="object 12"/>
          <p:cNvPicPr/>
          <p:nvPr/>
        </p:nvPicPr>
        <p:blipFill>
          <a:blip r:embed="rId13" cstate="print"/>
          <a:stretch>
            <a:fillRect/>
          </a:stretch>
        </p:blipFill>
        <p:spPr>
          <a:xfrm>
            <a:off x="5637588" y="5507412"/>
            <a:ext cx="1005946" cy="991456"/>
          </a:xfrm>
          <a:prstGeom prst="rect">
            <a:avLst/>
          </a:prstGeom>
        </p:spPr>
      </p:pic>
      <p:sp>
        <p:nvSpPr>
          <p:cNvPr id="13" name="object 13"/>
          <p:cNvSpPr txBox="1"/>
          <p:nvPr/>
        </p:nvSpPr>
        <p:spPr>
          <a:xfrm>
            <a:off x="5945738" y="6362664"/>
            <a:ext cx="36004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Totem</a:t>
            </a:r>
            <a:r>
              <a:rPr sz="600" spc="5" dirty="0">
                <a:solidFill>
                  <a:srgbClr val="716A66"/>
                </a:solidFill>
                <a:latin typeface="DIN 2014 Bold"/>
                <a:cs typeface="DIN 2014 Bold"/>
              </a:rPr>
              <a:t> </a:t>
            </a:r>
            <a:r>
              <a:rPr sz="600" spc="-25" dirty="0">
                <a:solidFill>
                  <a:srgbClr val="716A66"/>
                </a:solidFill>
                <a:latin typeface="DIN 2014 Bold"/>
                <a:cs typeface="DIN 2014 Bold"/>
              </a:rPr>
              <a:t>Pod</a:t>
            </a:r>
            <a:endParaRPr sz="600">
              <a:latin typeface="DIN 2014 Bold"/>
              <a:cs typeface="DIN 2014 Bold"/>
            </a:endParaRPr>
          </a:p>
        </p:txBody>
      </p:sp>
      <p:sp>
        <p:nvSpPr>
          <p:cNvPr id="14" name="object 14"/>
          <p:cNvSpPr txBox="1"/>
          <p:nvPr/>
        </p:nvSpPr>
        <p:spPr>
          <a:xfrm>
            <a:off x="7047286" y="6362664"/>
            <a:ext cx="39814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Moto</a:t>
            </a:r>
            <a:r>
              <a:rPr sz="600" spc="-15"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sp>
        <p:nvSpPr>
          <p:cNvPr id="16" name="object 16"/>
          <p:cNvSpPr txBox="1"/>
          <p:nvPr/>
        </p:nvSpPr>
        <p:spPr>
          <a:xfrm>
            <a:off x="964641" y="5335700"/>
            <a:ext cx="39751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10" dirty="0">
                <a:solidFill>
                  <a:srgbClr val="716A66"/>
                </a:solidFill>
                <a:latin typeface="DIN 2014 Bold"/>
                <a:cs typeface="DIN 2014 Bold"/>
              </a:rPr>
              <a:t>Bench</a:t>
            </a:r>
            <a:endParaRPr sz="600">
              <a:latin typeface="DIN 2014 Bold"/>
              <a:cs typeface="DIN 2014 Bold"/>
            </a:endParaRPr>
          </a:p>
        </p:txBody>
      </p:sp>
      <p:sp>
        <p:nvSpPr>
          <p:cNvPr id="18" name="object 18"/>
          <p:cNvSpPr txBox="1"/>
          <p:nvPr/>
        </p:nvSpPr>
        <p:spPr>
          <a:xfrm>
            <a:off x="7091067" y="5335700"/>
            <a:ext cx="4457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a:t>
            </a:r>
            <a:r>
              <a:rPr sz="600" spc="-10" dirty="0">
                <a:solidFill>
                  <a:srgbClr val="716A66"/>
                </a:solidFill>
                <a:latin typeface="DIN 2014 Bold"/>
                <a:cs typeface="DIN 2014 Bold"/>
              </a:rPr>
              <a:t>Bench</a:t>
            </a:r>
            <a:endParaRPr sz="600">
              <a:latin typeface="DIN 2014 Bold"/>
              <a:cs typeface="DIN 2014 Bold"/>
            </a:endParaRPr>
          </a:p>
        </p:txBody>
      </p:sp>
      <p:sp>
        <p:nvSpPr>
          <p:cNvPr id="20" name="object 20"/>
          <p:cNvSpPr txBox="1"/>
          <p:nvPr/>
        </p:nvSpPr>
        <p:spPr>
          <a:xfrm>
            <a:off x="5898499" y="5335700"/>
            <a:ext cx="37528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Ziva</a:t>
            </a:r>
            <a:r>
              <a:rPr sz="600" spc="-15"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pic>
        <p:nvPicPr>
          <p:cNvPr id="22" name="object 22"/>
          <p:cNvPicPr/>
          <p:nvPr/>
        </p:nvPicPr>
        <p:blipFill>
          <a:blip r:embed="rId14" cstate="print"/>
          <a:stretch>
            <a:fillRect/>
          </a:stretch>
        </p:blipFill>
        <p:spPr>
          <a:xfrm>
            <a:off x="1844560" y="4277867"/>
            <a:ext cx="1115390" cy="1170432"/>
          </a:xfrm>
          <a:prstGeom prst="rect">
            <a:avLst/>
          </a:prstGeom>
        </p:spPr>
      </p:pic>
      <p:sp>
        <p:nvSpPr>
          <p:cNvPr id="23" name="object 23"/>
          <p:cNvSpPr txBox="1"/>
          <p:nvPr/>
        </p:nvSpPr>
        <p:spPr>
          <a:xfrm>
            <a:off x="2179779" y="5335700"/>
            <a:ext cx="44513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20"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pic>
        <p:nvPicPr>
          <p:cNvPr id="24" name="object 24"/>
          <p:cNvPicPr/>
          <p:nvPr/>
        </p:nvPicPr>
        <p:blipFill>
          <a:blip r:embed="rId15" cstate="print"/>
          <a:stretch>
            <a:fillRect/>
          </a:stretch>
        </p:blipFill>
        <p:spPr>
          <a:xfrm>
            <a:off x="7984007" y="4265169"/>
            <a:ext cx="1115390" cy="1170430"/>
          </a:xfrm>
          <a:prstGeom prst="rect">
            <a:avLst/>
          </a:prstGeom>
        </p:spPr>
      </p:pic>
      <p:sp>
        <p:nvSpPr>
          <p:cNvPr id="25" name="object 25"/>
          <p:cNvSpPr txBox="1"/>
          <p:nvPr/>
        </p:nvSpPr>
        <p:spPr>
          <a:xfrm>
            <a:off x="8272738" y="5335700"/>
            <a:ext cx="53848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BeSPACE</a:t>
            </a:r>
            <a:r>
              <a:rPr sz="600" spc="25"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pic>
        <p:nvPicPr>
          <p:cNvPr id="26" name="object 26"/>
          <p:cNvPicPr/>
          <p:nvPr/>
        </p:nvPicPr>
        <p:blipFill>
          <a:blip r:embed="rId16" cstate="print"/>
          <a:stretch>
            <a:fillRect/>
          </a:stretch>
        </p:blipFill>
        <p:spPr>
          <a:xfrm>
            <a:off x="3097796" y="4265167"/>
            <a:ext cx="1115390" cy="1170432"/>
          </a:xfrm>
          <a:prstGeom prst="rect">
            <a:avLst/>
          </a:prstGeom>
        </p:spPr>
      </p:pic>
      <p:sp>
        <p:nvSpPr>
          <p:cNvPr id="27" name="object 27"/>
          <p:cNvSpPr txBox="1"/>
          <p:nvPr/>
        </p:nvSpPr>
        <p:spPr>
          <a:xfrm>
            <a:off x="3447872" y="5335700"/>
            <a:ext cx="4152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Oxley</a:t>
            </a:r>
            <a:r>
              <a:rPr sz="600" spc="-25"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pic>
        <p:nvPicPr>
          <p:cNvPr id="28" name="object 28"/>
          <p:cNvPicPr/>
          <p:nvPr/>
        </p:nvPicPr>
        <p:blipFill>
          <a:blip r:embed="rId17" cstate="print"/>
          <a:stretch>
            <a:fillRect/>
          </a:stretch>
        </p:blipFill>
        <p:spPr>
          <a:xfrm>
            <a:off x="4351020" y="4265167"/>
            <a:ext cx="1115402" cy="1170432"/>
          </a:xfrm>
          <a:prstGeom prst="rect">
            <a:avLst/>
          </a:prstGeom>
        </p:spPr>
      </p:pic>
      <p:sp>
        <p:nvSpPr>
          <p:cNvPr id="29" name="object 29"/>
          <p:cNvSpPr txBox="1"/>
          <p:nvPr/>
        </p:nvSpPr>
        <p:spPr>
          <a:xfrm>
            <a:off x="4717222" y="5335700"/>
            <a:ext cx="38354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5"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pic>
        <p:nvPicPr>
          <p:cNvPr id="30" name="object 30"/>
          <p:cNvPicPr/>
          <p:nvPr/>
        </p:nvPicPr>
        <p:blipFill>
          <a:blip r:embed="rId18" cstate="print"/>
          <a:stretch>
            <a:fillRect/>
          </a:stretch>
        </p:blipFill>
        <p:spPr>
          <a:xfrm>
            <a:off x="9211830" y="4265169"/>
            <a:ext cx="1115390" cy="1170430"/>
          </a:xfrm>
          <a:prstGeom prst="rect">
            <a:avLst/>
          </a:prstGeom>
        </p:spPr>
      </p:pic>
      <p:pic>
        <p:nvPicPr>
          <p:cNvPr id="31" name="object 31"/>
          <p:cNvPicPr/>
          <p:nvPr/>
        </p:nvPicPr>
        <p:blipFill>
          <a:blip r:embed="rId19" cstate="print"/>
          <a:stretch>
            <a:fillRect/>
          </a:stretch>
        </p:blipFill>
        <p:spPr>
          <a:xfrm>
            <a:off x="10428820" y="4265169"/>
            <a:ext cx="1115390" cy="1170430"/>
          </a:xfrm>
          <a:prstGeom prst="rect">
            <a:avLst/>
          </a:prstGeom>
        </p:spPr>
      </p:pic>
      <p:sp>
        <p:nvSpPr>
          <p:cNvPr id="32" name="object 32"/>
          <p:cNvSpPr txBox="1"/>
          <p:nvPr/>
        </p:nvSpPr>
        <p:spPr>
          <a:xfrm>
            <a:off x="9579552" y="5335700"/>
            <a:ext cx="3803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 </a:t>
            </a:r>
            <a:r>
              <a:rPr sz="600" spc="-10" dirty="0">
                <a:solidFill>
                  <a:srgbClr val="716A66"/>
                </a:solidFill>
                <a:latin typeface="DIN 2014 Bold"/>
                <a:cs typeface="DIN 2014 Bold"/>
              </a:rPr>
              <a:t>Bench</a:t>
            </a:r>
            <a:endParaRPr sz="600">
              <a:latin typeface="DIN 2014 Bold"/>
              <a:cs typeface="DIN 2014 Bold"/>
            </a:endParaRPr>
          </a:p>
        </p:txBody>
      </p:sp>
      <p:sp>
        <p:nvSpPr>
          <p:cNvPr id="33" name="object 33"/>
          <p:cNvSpPr txBox="1"/>
          <p:nvPr/>
        </p:nvSpPr>
        <p:spPr>
          <a:xfrm>
            <a:off x="10742669" y="5335700"/>
            <a:ext cx="48831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a:t>
            </a:r>
            <a:r>
              <a:rPr sz="600" spc="-5" dirty="0">
                <a:solidFill>
                  <a:srgbClr val="716A66"/>
                </a:solidFill>
                <a:latin typeface="DIN 2014 Bold"/>
                <a:cs typeface="DIN 2014 Bold"/>
              </a:rPr>
              <a:t> </a:t>
            </a:r>
            <a:r>
              <a:rPr sz="600" dirty="0">
                <a:solidFill>
                  <a:srgbClr val="716A66"/>
                </a:solidFill>
                <a:latin typeface="DIN 2014 Bold"/>
                <a:cs typeface="DIN 2014 Bold"/>
              </a:rPr>
              <a:t>Nu</a:t>
            </a:r>
            <a:r>
              <a:rPr sz="600" spc="-5" dirty="0">
                <a:solidFill>
                  <a:srgbClr val="716A66"/>
                </a:solidFill>
                <a:latin typeface="DIN 2014 Bold"/>
                <a:cs typeface="DIN 2014 Bold"/>
              </a:rPr>
              <a:t> </a:t>
            </a:r>
            <a:r>
              <a:rPr sz="600" spc="-10" dirty="0">
                <a:solidFill>
                  <a:srgbClr val="716A66"/>
                </a:solidFill>
                <a:latin typeface="DIN 2014 Bold"/>
                <a:cs typeface="DIN 2014 Bold"/>
              </a:rPr>
              <a:t>Bench</a:t>
            </a:r>
            <a:endParaRPr sz="600">
              <a:latin typeface="DIN 2014 Bold"/>
              <a:cs typeface="DIN 2014 Bold"/>
            </a:endParaRPr>
          </a:p>
        </p:txBody>
      </p:sp>
      <p:pic>
        <p:nvPicPr>
          <p:cNvPr id="34" name="object 34"/>
          <p:cNvPicPr/>
          <p:nvPr/>
        </p:nvPicPr>
        <p:blipFill>
          <a:blip r:embed="rId20" cstate="print"/>
          <a:stretch>
            <a:fillRect/>
          </a:stretch>
        </p:blipFill>
        <p:spPr>
          <a:xfrm>
            <a:off x="656288" y="1730049"/>
            <a:ext cx="1014028" cy="937318"/>
          </a:xfrm>
          <a:prstGeom prst="rect">
            <a:avLst/>
          </a:prstGeom>
        </p:spPr>
      </p:pic>
      <p:pic>
        <p:nvPicPr>
          <p:cNvPr id="35" name="object 35"/>
          <p:cNvPicPr/>
          <p:nvPr/>
        </p:nvPicPr>
        <p:blipFill>
          <a:blip r:embed="rId21" cstate="print"/>
          <a:stretch>
            <a:fillRect/>
          </a:stretch>
        </p:blipFill>
        <p:spPr>
          <a:xfrm>
            <a:off x="719797" y="2851233"/>
            <a:ext cx="1014018" cy="937315"/>
          </a:xfrm>
          <a:prstGeom prst="rect">
            <a:avLst/>
          </a:prstGeom>
        </p:spPr>
      </p:pic>
      <p:sp>
        <p:nvSpPr>
          <p:cNvPr id="37" name="object 37"/>
          <p:cNvSpPr txBox="1"/>
          <p:nvPr/>
        </p:nvSpPr>
        <p:spPr>
          <a:xfrm>
            <a:off x="9315589" y="1505951"/>
            <a:ext cx="812165" cy="177800"/>
          </a:xfrm>
          <a:prstGeom prst="rect">
            <a:avLst/>
          </a:prstGeom>
        </p:spPr>
        <p:txBody>
          <a:bodyPr vert="horz" wrap="square" lIns="0" tIns="12700" rIns="0" bIns="0" rtlCol="0">
            <a:spAutoFit/>
          </a:bodyPr>
          <a:lstStyle/>
          <a:p>
            <a:pPr marL="12700">
              <a:lnSpc>
                <a:spcPct val="100000"/>
              </a:lnSpc>
              <a:spcBef>
                <a:spcPts val="100"/>
              </a:spcBef>
            </a:pPr>
            <a:r>
              <a:rPr sz="1000" b="1" spc="-20" dirty="0">
                <a:solidFill>
                  <a:srgbClr val="716A66"/>
                </a:solidFill>
                <a:latin typeface="DIN 2014 Bold"/>
                <a:cs typeface="DIN 2014 Bold"/>
              </a:rPr>
              <a:t>SIT-</a:t>
            </a:r>
            <a:r>
              <a:rPr sz="1000" b="1" spc="-10" dirty="0">
                <a:solidFill>
                  <a:srgbClr val="716A66"/>
                </a:solidFill>
                <a:latin typeface="DIN 2014 Bold"/>
                <a:cs typeface="DIN 2014 Bold"/>
              </a:rPr>
              <a:t>TO-</a:t>
            </a:r>
            <a:r>
              <a:rPr sz="1000" b="1" spc="-20" dirty="0">
                <a:solidFill>
                  <a:srgbClr val="716A66"/>
                </a:solidFill>
                <a:latin typeface="DIN 2014 Bold"/>
                <a:cs typeface="DIN 2014 Bold"/>
              </a:rPr>
              <a:t>STAND</a:t>
            </a:r>
            <a:endParaRPr sz="1000">
              <a:latin typeface="DIN 2014 Bold"/>
              <a:cs typeface="DIN 2014 Bold"/>
            </a:endParaRPr>
          </a:p>
        </p:txBody>
      </p:sp>
      <p:sp>
        <p:nvSpPr>
          <p:cNvPr id="38" name="object 38"/>
          <p:cNvSpPr txBox="1"/>
          <p:nvPr/>
        </p:nvSpPr>
        <p:spPr>
          <a:xfrm>
            <a:off x="859335" y="2593378"/>
            <a:ext cx="60833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a:t>
            </a:r>
            <a:r>
              <a:rPr sz="600" spc="-10" dirty="0">
                <a:solidFill>
                  <a:srgbClr val="716A66"/>
                </a:solidFill>
                <a:latin typeface="DIN 2014 Bold"/>
                <a:cs typeface="DIN 2014 Bold"/>
              </a:rPr>
              <a:t>Conference</a:t>
            </a:r>
            <a:endParaRPr sz="600">
              <a:latin typeface="DIN 2014 Bold"/>
              <a:cs typeface="DIN 2014 Bold"/>
            </a:endParaRPr>
          </a:p>
        </p:txBody>
      </p:sp>
      <p:sp>
        <p:nvSpPr>
          <p:cNvPr id="39" name="object 39"/>
          <p:cNvSpPr txBox="1"/>
          <p:nvPr/>
        </p:nvSpPr>
        <p:spPr>
          <a:xfrm>
            <a:off x="851258" y="3714584"/>
            <a:ext cx="6242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Boston</a:t>
            </a:r>
            <a:r>
              <a:rPr sz="600" spc="-20"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pic>
        <p:nvPicPr>
          <p:cNvPr id="40" name="object 40"/>
          <p:cNvPicPr/>
          <p:nvPr/>
        </p:nvPicPr>
        <p:blipFill>
          <a:blip r:embed="rId22" cstate="print"/>
          <a:stretch>
            <a:fillRect/>
          </a:stretch>
        </p:blipFill>
        <p:spPr>
          <a:xfrm>
            <a:off x="1833435" y="1546721"/>
            <a:ext cx="1115390" cy="1120647"/>
          </a:xfrm>
          <a:prstGeom prst="rect">
            <a:avLst/>
          </a:prstGeom>
        </p:spPr>
      </p:pic>
      <p:pic>
        <p:nvPicPr>
          <p:cNvPr id="41" name="object 41"/>
          <p:cNvPicPr/>
          <p:nvPr/>
        </p:nvPicPr>
        <p:blipFill>
          <a:blip r:embed="rId23" cstate="print"/>
          <a:stretch>
            <a:fillRect/>
          </a:stretch>
        </p:blipFill>
        <p:spPr>
          <a:xfrm>
            <a:off x="1884122" y="2851233"/>
            <a:ext cx="1014028" cy="937315"/>
          </a:xfrm>
          <a:prstGeom prst="rect">
            <a:avLst/>
          </a:prstGeom>
        </p:spPr>
      </p:pic>
      <p:pic>
        <p:nvPicPr>
          <p:cNvPr id="44" name="object 44"/>
          <p:cNvPicPr/>
          <p:nvPr/>
        </p:nvPicPr>
        <p:blipFill>
          <a:blip r:embed="rId24" cstate="print"/>
          <a:stretch>
            <a:fillRect/>
          </a:stretch>
        </p:blipFill>
        <p:spPr>
          <a:xfrm>
            <a:off x="4345698" y="1580074"/>
            <a:ext cx="1115384" cy="1087294"/>
          </a:xfrm>
          <a:prstGeom prst="rect">
            <a:avLst/>
          </a:prstGeom>
        </p:spPr>
      </p:pic>
      <p:pic>
        <p:nvPicPr>
          <p:cNvPr id="45" name="object 45"/>
          <p:cNvPicPr/>
          <p:nvPr/>
        </p:nvPicPr>
        <p:blipFill>
          <a:blip r:embed="rId25" cstate="print"/>
          <a:stretch>
            <a:fillRect/>
          </a:stretch>
        </p:blipFill>
        <p:spPr>
          <a:xfrm>
            <a:off x="5618605" y="1730049"/>
            <a:ext cx="1014020" cy="937318"/>
          </a:xfrm>
          <a:prstGeom prst="rect">
            <a:avLst/>
          </a:prstGeom>
        </p:spPr>
      </p:pic>
      <p:pic>
        <p:nvPicPr>
          <p:cNvPr id="46" name="object 46"/>
          <p:cNvPicPr/>
          <p:nvPr/>
        </p:nvPicPr>
        <p:blipFill>
          <a:blip r:embed="rId26" cstate="print"/>
          <a:stretch>
            <a:fillRect/>
          </a:stretch>
        </p:blipFill>
        <p:spPr>
          <a:xfrm>
            <a:off x="6777342" y="1679249"/>
            <a:ext cx="1014018" cy="988118"/>
          </a:xfrm>
          <a:prstGeom prst="rect">
            <a:avLst/>
          </a:prstGeom>
        </p:spPr>
      </p:pic>
      <p:sp>
        <p:nvSpPr>
          <p:cNvPr id="47" name="object 47"/>
          <p:cNvSpPr txBox="1"/>
          <p:nvPr/>
        </p:nvSpPr>
        <p:spPr>
          <a:xfrm>
            <a:off x="2039216" y="2593378"/>
            <a:ext cx="70421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Cosgrove </a:t>
            </a:r>
            <a:r>
              <a:rPr sz="600" spc="-10" dirty="0">
                <a:solidFill>
                  <a:srgbClr val="716A66"/>
                </a:solidFill>
                <a:latin typeface="DIN 2014 Bold"/>
                <a:cs typeface="DIN 2014 Bold"/>
              </a:rPr>
              <a:t>Conference</a:t>
            </a:r>
            <a:endParaRPr sz="600">
              <a:latin typeface="DIN 2014 Bold"/>
              <a:cs typeface="DIN 2014 Bold"/>
            </a:endParaRPr>
          </a:p>
        </p:txBody>
      </p:sp>
      <p:sp>
        <p:nvSpPr>
          <p:cNvPr id="48" name="object 48"/>
          <p:cNvSpPr txBox="1"/>
          <p:nvPr/>
        </p:nvSpPr>
        <p:spPr>
          <a:xfrm>
            <a:off x="2056361" y="3714584"/>
            <a:ext cx="6699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Madison</a:t>
            </a:r>
            <a:r>
              <a:rPr sz="600" spc="-25"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sp>
        <p:nvSpPr>
          <p:cNvPr id="49" name="object 49"/>
          <p:cNvSpPr txBox="1"/>
          <p:nvPr/>
        </p:nvSpPr>
        <p:spPr>
          <a:xfrm>
            <a:off x="9535390" y="2593378"/>
            <a:ext cx="3917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Proxy</a:t>
            </a:r>
            <a:r>
              <a:rPr sz="600" spc="-25" dirty="0">
                <a:solidFill>
                  <a:srgbClr val="716A66"/>
                </a:solidFill>
                <a:latin typeface="DIN 2014 Bold"/>
                <a:cs typeface="DIN 2014 Bold"/>
              </a:rPr>
              <a:t> </a:t>
            </a:r>
            <a:r>
              <a:rPr sz="600" spc="-10" dirty="0">
                <a:solidFill>
                  <a:srgbClr val="716A66"/>
                </a:solidFill>
                <a:latin typeface="DIN 2014 Bold"/>
                <a:cs typeface="DIN 2014 Bold"/>
              </a:rPr>
              <a:t>Stool</a:t>
            </a:r>
            <a:endParaRPr sz="600">
              <a:latin typeface="DIN 2014 Bold"/>
              <a:cs typeface="DIN 2014 Bold"/>
            </a:endParaRPr>
          </a:p>
        </p:txBody>
      </p:sp>
      <p:sp>
        <p:nvSpPr>
          <p:cNvPr id="50" name="object 50"/>
          <p:cNvSpPr txBox="1"/>
          <p:nvPr/>
        </p:nvSpPr>
        <p:spPr>
          <a:xfrm>
            <a:off x="3325700" y="2593378"/>
            <a:ext cx="58737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Proxy</a:t>
            </a:r>
            <a:r>
              <a:rPr sz="600" spc="-25"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sp>
        <p:nvSpPr>
          <p:cNvPr id="51" name="object 51"/>
          <p:cNvSpPr txBox="1"/>
          <p:nvPr/>
        </p:nvSpPr>
        <p:spPr>
          <a:xfrm>
            <a:off x="6979947" y="2593378"/>
            <a:ext cx="6457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Newton</a:t>
            </a:r>
            <a:r>
              <a:rPr sz="600" spc="-5"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sp>
        <p:nvSpPr>
          <p:cNvPr id="52" name="object 52"/>
          <p:cNvSpPr txBox="1"/>
          <p:nvPr/>
        </p:nvSpPr>
        <p:spPr>
          <a:xfrm>
            <a:off x="4507029" y="2593378"/>
            <a:ext cx="73088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Garvey</a:t>
            </a:r>
            <a:r>
              <a:rPr sz="600" spc="-10" dirty="0">
                <a:solidFill>
                  <a:srgbClr val="716A66"/>
                </a:solidFill>
                <a:latin typeface="DIN 2014 Bold"/>
                <a:cs typeface="DIN 2014 Bold"/>
              </a:rPr>
              <a:t> </a:t>
            </a:r>
            <a:r>
              <a:rPr sz="600" dirty="0">
                <a:solidFill>
                  <a:srgbClr val="716A66"/>
                </a:solidFill>
                <a:latin typeface="DIN 2014 Bold"/>
                <a:cs typeface="DIN 2014 Bold"/>
              </a:rPr>
              <a:t>R5</a:t>
            </a:r>
            <a:r>
              <a:rPr sz="600" spc="-5"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sp>
        <p:nvSpPr>
          <p:cNvPr id="53" name="object 53"/>
          <p:cNvSpPr txBox="1"/>
          <p:nvPr/>
        </p:nvSpPr>
        <p:spPr>
          <a:xfrm>
            <a:off x="5804867" y="2593378"/>
            <a:ext cx="5651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Knox</a:t>
            </a:r>
            <a:r>
              <a:rPr sz="600" spc="-30"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pic>
        <p:nvPicPr>
          <p:cNvPr id="54" name="object 54"/>
          <p:cNvPicPr/>
          <p:nvPr/>
        </p:nvPicPr>
        <p:blipFill>
          <a:blip r:embed="rId27" cstate="print"/>
          <a:stretch>
            <a:fillRect/>
          </a:stretch>
        </p:blipFill>
        <p:spPr>
          <a:xfrm>
            <a:off x="5633097" y="2782400"/>
            <a:ext cx="1000621" cy="1000621"/>
          </a:xfrm>
          <a:prstGeom prst="rect">
            <a:avLst/>
          </a:prstGeom>
        </p:spPr>
      </p:pic>
      <p:pic>
        <p:nvPicPr>
          <p:cNvPr id="55" name="object 55"/>
          <p:cNvPicPr/>
          <p:nvPr/>
        </p:nvPicPr>
        <p:blipFill>
          <a:blip r:embed="rId28" cstate="print"/>
          <a:stretch>
            <a:fillRect/>
          </a:stretch>
        </p:blipFill>
        <p:spPr>
          <a:xfrm>
            <a:off x="4413521" y="2767505"/>
            <a:ext cx="1000621" cy="1000621"/>
          </a:xfrm>
          <a:prstGeom prst="rect">
            <a:avLst/>
          </a:prstGeom>
        </p:spPr>
      </p:pic>
      <p:sp>
        <p:nvSpPr>
          <p:cNvPr id="57" name="object 57"/>
          <p:cNvSpPr txBox="1"/>
          <p:nvPr/>
        </p:nvSpPr>
        <p:spPr>
          <a:xfrm>
            <a:off x="5754623" y="3714565"/>
            <a:ext cx="7429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Americana</a:t>
            </a:r>
            <a:r>
              <a:rPr sz="600" spc="-20"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sp>
        <p:nvSpPr>
          <p:cNvPr id="58" name="object 58"/>
          <p:cNvSpPr txBox="1"/>
          <p:nvPr/>
        </p:nvSpPr>
        <p:spPr>
          <a:xfrm>
            <a:off x="4600346" y="3699630"/>
            <a:ext cx="62738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Harbor</a:t>
            </a:r>
            <a:r>
              <a:rPr sz="600" spc="-20" dirty="0">
                <a:solidFill>
                  <a:srgbClr val="716A66"/>
                </a:solidFill>
                <a:latin typeface="DIN 2014 Bold"/>
                <a:cs typeface="DIN 2014 Bold"/>
              </a:rPr>
              <a:t> </a:t>
            </a:r>
            <a:r>
              <a:rPr sz="600" spc="-10" dirty="0">
                <a:solidFill>
                  <a:srgbClr val="716A66"/>
                </a:solidFill>
                <a:latin typeface="DIN 2014 Bold"/>
                <a:cs typeface="DIN 2014 Bold"/>
              </a:rPr>
              <a:t>Conference</a:t>
            </a:r>
            <a:endParaRPr sz="600">
              <a:latin typeface="DIN 2014 Bold"/>
              <a:cs typeface="DIN 2014 Bold"/>
            </a:endParaRPr>
          </a:p>
        </p:txBody>
      </p:sp>
      <p:sp>
        <p:nvSpPr>
          <p:cNvPr id="59" name="object 59"/>
          <p:cNvSpPr txBox="1"/>
          <p:nvPr/>
        </p:nvSpPr>
        <p:spPr>
          <a:xfrm>
            <a:off x="3352495" y="3692467"/>
            <a:ext cx="67056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Protocol </a:t>
            </a:r>
            <a:r>
              <a:rPr sz="600" spc="-10" dirty="0">
                <a:solidFill>
                  <a:srgbClr val="716A66"/>
                </a:solidFill>
                <a:latin typeface="DIN 2014 Bold"/>
                <a:cs typeface="DIN 2014 Bold"/>
              </a:rPr>
              <a:t>Conference</a:t>
            </a:r>
            <a:endParaRPr sz="600">
              <a:latin typeface="DIN 2014 Bold"/>
              <a:cs typeface="DIN 2014 Bold"/>
            </a:endParaRPr>
          </a:p>
        </p:txBody>
      </p:sp>
      <p:sp>
        <p:nvSpPr>
          <p:cNvPr id="15" name="object 15"/>
          <p:cNvSpPr txBox="1"/>
          <p:nvPr/>
        </p:nvSpPr>
        <p:spPr>
          <a:xfrm>
            <a:off x="748296" y="4237099"/>
            <a:ext cx="151955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BENCHES</a:t>
            </a:r>
            <a:r>
              <a:rPr sz="1000" b="1" spc="15" dirty="0">
                <a:solidFill>
                  <a:srgbClr val="716A66"/>
                </a:solidFill>
                <a:latin typeface="DIN 2014 Bold"/>
                <a:cs typeface="DIN 2014 Bold"/>
              </a:rPr>
              <a:t> </a:t>
            </a:r>
            <a:r>
              <a:rPr sz="1000" b="1" dirty="0">
                <a:solidFill>
                  <a:srgbClr val="716A66"/>
                </a:solidFill>
                <a:latin typeface="DIN 2014 Bold"/>
                <a:cs typeface="DIN 2014 Bold"/>
              </a:rPr>
              <a:t>+</a:t>
            </a:r>
            <a:r>
              <a:rPr sz="1000" b="1" spc="15" dirty="0">
                <a:solidFill>
                  <a:srgbClr val="716A66"/>
                </a:solidFill>
                <a:latin typeface="DIN 2014 Bold"/>
                <a:cs typeface="DIN 2014 Bold"/>
              </a:rPr>
              <a:t> </a:t>
            </a:r>
            <a:r>
              <a:rPr sz="1000" b="1" dirty="0">
                <a:solidFill>
                  <a:srgbClr val="716A66"/>
                </a:solidFill>
                <a:latin typeface="DIN 2014 Bold"/>
                <a:cs typeface="DIN 2014 Bold"/>
              </a:rPr>
              <a:t>PODS</a:t>
            </a:r>
            <a:r>
              <a:rPr sz="1000" b="1" spc="25" dirty="0">
                <a:solidFill>
                  <a:srgbClr val="716A66"/>
                </a:solidFill>
                <a:latin typeface="DIN 2014 Bold"/>
                <a:cs typeface="DIN 2014 Bold"/>
              </a:rPr>
              <a:t> </a:t>
            </a:r>
            <a:r>
              <a:rPr sz="1000" b="1" dirty="0">
                <a:solidFill>
                  <a:srgbClr val="716A66"/>
                </a:solidFill>
                <a:latin typeface="DIN 2014 Bold"/>
                <a:cs typeface="DIN 2014 Bold"/>
              </a:rPr>
              <a:t>+</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POUFS</a:t>
            </a:r>
            <a:endParaRPr sz="1000">
              <a:latin typeface="DIN 2014 Bold"/>
              <a:cs typeface="DIN 2014 Bold"/>
            </a:endParaRPr>
          </a:p>
        </p:txBody>
      </p:sp>
      <p:sp>
        <p:nvSpPr>
          <p:cNvPr id="36" name="object 36"/>
          <p:cNvSpPr txBox="1"/>
          <p:nvPr/>
        </p:nvSpPr>
        <p:spPr>
          <a:xfrm>
            <a:off x="748296" y="1505951"/>
            <a:ext cx="121221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CONFERENCE</a:t>
            </a:r>
            <a:r>
              <a:rPr sz="1000" b="1" spc="40" dirty="0">
                <a:solidFill>
                  <a:srgbClr val="716A66"/>
                </a:solidFill>
                <a:latin typeface="DIN 2014 Bold"/>
                <a:cs typeface="DIN 2014 Bold"/>
              </a:rPr>
              <a:t> </a:t>
            </a:r>
            <a:r>
              <a:rPr sz="1000" b="1" dirty="0">
                <a:solidFill>
                  <a:srgbClr val="716A66"/>
                </a:solidFill>
                <a:latin typeface="DIN 2014 Bold"/>
                <a:cs typeface="DIN 2014 Bold"/>
              </a:rPr>
              <a:t>+</a:t>
            </a:r>
            <a:r>
              <a:rPr sz="1000" b="1" spc="40" dirty="0">
                <a:solidFill>
                  <a:srgbClr val="716A66"/>
                </a:solidFill>
                <a:latin typeface="DIN 2014 Bold"/>
                <a:cs typeface="DIN 2014 Bold"/>
              </a:rPr>
              <a:t> </a:t>
            </a:r>
            <a:r>
              <a:rPr sz="1000" b="1" spc="-20" dirty="0">
                <a:solidFill>
                  <a:srgbClr val="716A66"/>
                </a:solidFill>
                <a:latin typeface="DIN 2014 Bold"/>
                <a:cs typeface="DIN 2014 Bold"/>
              </a:rPr>
              <a:t>TASK</a:t>
            </a:r>
            <a:endParaRPr sz="1000" dirty="0">
              <a:latin typeface="DIN 2014 Bold"/>
              <a:cs typeface="DIN 2014 Bo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ject 14"/>
          <p:cNvPicPr/>
          <p:nvPr/>
        </p:nvPicPr>
        <p:blipFill>
          <a:blip r:embed="rId2" cstate="print"/>
          <a:stretch>
            <a:fillRect/>
          </a:stretch>
        </p:blipFill>
        <p:spPr>
          <a:xfrm>
            <a:off x="605612" y="4808689"/>
            <a:ext cx="1115390" cy="1170432"/>
          </a:xfrm>
          <a:prstGeom prst="rect">
            <a:avLst/>
          </a:prstGeom>
        </p:spPr>
      </p:pic>
      <p:pic>
        <p:nvPicPr>
          <p:cNvPr id="27" name="object 27"/>
          <p:cNvPicPr/>
          <p:nvPr/>
        </p:nvPicPr>
        <p:blipFill>
          <a:blip r:embed="rId3" cstate="print"/>
          <a:stretch>
            <a:fillRect/>
          </a:stretch>
        </p:blipFill>
        <p:spPr>
          <a:xfrm>
            <a:off x="656501" y="4050791"/>
            <a:ext cx="1115390" cy="911034"/>
          </a:xfrm>
          <a:prstGeom prst="rect">
            <a:avLst/>
          </a:prstGeom>
        </p:spPr>
      </p:pic>
      <p:pic>
        <p:nvPicPr>
          <p:cNvPr id="29" name="object 29"/>
          <p:cNvPicPr/>
          <p:nvPr/>
        </p:nvPicPr>
        <p:blipFill>
          <a:blip r:embed="rId4" cstate="print"/>
          <a:stretch>
            <a:fillRect/>
          </a:stretch>
        </p:blipFill>
        <p:spPr>
          <a:xfrm>
            <a:off x="6756082" y="3788587"/>
            <a:ext cx="1115390" cy="1170432"/>
          </a:xfrm>
          <a:prstGeom prst="rect">
            <a:avLst/>
          </a:prstGeom>
        </p:spPr>
      </p:pic>
      <p:pic>
        <p:nvPicPr>
          <p:cNvPr id="31" name="object 31"/>
          <p:cNvPicPr/>
          <p:nvPr/>
        </p:nvPicPr>
        <p:blipFill>
          <a:blip r:embed="rId5" cstate="print"/>
          <a:stretch>
            <a:fillRect/>
          </a:stretch>
        </p:blipFill>
        <p:spPr>
          <a:xfrm>
            <a:off x="5528157" y="3916102"/>
            <a:ext cx="1088097" cy="1042917"/>
          </a:xfrm>
          <a:prstGeom prst="rect">
            <a:avLst/>
          </a:prstGeom>
        </p:spPr>
      </p:pic>
      <p:pic>
        <p:nvPicPr>
          <p:cNvPr id="7" name="object 7"/>
          <p:cNvPicPr/>
          <p:nvPr/>
        </p:nvPicPr>
        <p:blipFill>
          <a:blip r:embed="rId6" cstate="print"/>
          <a:stretch>
            <a:fillRect/>
          </a:stretch>
        </p:blipFill>
        <p:spPr>
          <a:xfrm>
            <a:off x="1833435" y="1546721"/>
            <a:ext cx="1115390" cy="1120647"/>
          </a:xfrm>
          <a:prstGeom prst="rect">
            <a:avLst/>
          </a:prstGeom>
        </p:spPr>
      </p:pic>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pic>
        <p:nvPicPr>
          <p:cNvPr id="4" name="object 4"/>
          <p:cNvPicPr/>
          <p:nvPr/>
        </p:nvPicPr>
        <p:blipFill>
          <a:blip r:embed="rId7" cstate="print"/>
          <a:stretch>
            <a:fillRect/>
          </a:stretch>
        </p:blipFill>
        <p:spPr>
          <a:xfrm>
            <a:off x="662928" y="1661538"/>
            <a:ext cx="1036227" cy="1005829"/>
          </a:xfrm>
          <a:prstGeom prst="rect">
            <a:avLst/>
          </a:prstGeom>
        </p:spPr>
      </p:pic>
      <p:sp>
        <p:nvSpPr>
          <p:cNvPr id="5" name="object 5"/>
          <p:cNvSpPr txBox="1"/>
          <p:nvPr/>
        </p:nvSpPr>
        <p:spPr>
          <a:xfrm>
            <a:off x="748295" y="1505951"/>
            <a:ext cx="2579155"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HEALTHCARE-</a:t>
            </a:r>
            <a:r>
              <a:rPr lang="en-US" sz="1000" b="1" dirty="0">
                <a:solidFill>
                  <a:srgbClr val="716A66"/>
                </a:solidFill>
                <a:latin typeface="DIN 2014 Bold"/>
                <a:cs typeface="DIN 2014 Bold"/>
              </a:rPr>
              <a:t>DESIGNED</a:t>
            </a:r>
            <a:r>
              <a:rPr sz="1000" b="1" spc="45" dirty="0">
                <a:solidFill>
                  <a:srgbClr val="716A66"/>
                </a:solidFill>
                <a:latin typeface="DIN 2014 Bold"/>
                <a:cs typeface="DIN 2014 Bold"/>
              </a:rPr>
              <a:t> </a:t>
            </a:r>
            <a:r>
              <a:rPr sz="1000" b="1" spc="-10" dirty="0">
                <a:solidFill>
                  <a:srgbClr val="716A66"/>
                </a:solidFill>
                <a:latin typeface="DIN 2014 Bold"/>
                <a:cs typeface="DIN 2014 Bold"/>
              </a:rPr>
              <a:t>SEATING</a:t>
            </a:r>
            <a:endParaRPr sz="1000">
              <a:latin typeface="DIN 2014 Bold"/>
              <a:cs typeface="DIN 2014 Bold"/>
            </a:endParaRPr>
          </a:p>
        </p:txBody>
      </p:sp>
      <p:sp>
        <p:nvSpPr>
          <p:cNvPr id="6" name="object 6"/>
          <p:cNvSpPr txBox="1"/>
          <p:nvPr/>
        </p:nvSpPr>
        <p:spPr>
          <a:xfrm>
            <a:off x="884213" y="2593378"/>
            <a:ext cx="5588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Kindera</a:t>
            </a:r>
            <a:r>
              <a:rPr sz="600" spc="-35" dirty="0">
                <a:solidFill>
                  <a:srgbClr val="716A66"/>
                </a:solidFill>
                <a:latin typeface="DIN 2014 Bold"/>
                <a:cs typeface="DIN 2014 Bold"/>
              </a:rPr>
              <a:t> </a:t>
            </a:r>
            <a:r>
              <a:rPr sz="600" spc="-10" dirty="0">
                <a:solidFill>
                  <a:srgbClr val="716A66"/>
                </a:solidFill>
                <a:latin typeface="DIN 2014 Bold"/>
                <a:cs typeface="DIN 2014 Bold"/>
              </a:rPr>
              <a:t>Recliner</a:t>
            </a:r>
            <a:endParaRPr sz="600">
              <a:latin typeface="DIN 2014 Bold"/>
              <a:cs typeface="DIN 2014 Bold"/>
            </a:endParaRPr>
          </a:p>
        </p:txBody>
      </p:sp>
      <p:pic>
        <p:nvPicPr>
          <p:cNvPr id="8" name="object 8"/>
          <p:cNvPicPr/>
          <p:nvPr/>
        </p:nvPicPr>
        <p:blipFill>
          <a:blip r:embed="rId8" cstate="print"/>
          <a:stretch>
            <a:fillRect/>
          </a:stretch>
        </p:blipFill>
        <p:spPr>
          <a:xfrm>
            <a:off x="3069069" y="1546721"/>
            <a:ext cx="1115390" cy="1120647"/>
          </a:xfrm>
          <a:prstGeom prst="rect">
            <a:avLst/>
          </a:prstGeom>
        </p:spPr>
      </p:pic>
      <p:pic>
        <p:nvPicPr>
          <p:cNvPr id="9" name="object 9"/>
          <p:cNvPicPr/>
          <p:nvPr/>
        </p:nvPicPr>
        <p:blipFill>
          <a:blip r:embed="rId9" cstate="print"/>
          <a:stretch>
            <a:fillRect/>
          </a:stretch>
        </p:blipFill>
        <p:spPr>
          <a:xfrm>
            <a:off x="4345698" y="1580074"/>
            <a:ext cx="1115384" cy="1087294"/>
          </a:xfrm>
          <a:prstGeom prst="rect">
            <a:avLst/>
          </a:prstGeom>
        </p:spPr>
      </p:pic>
      <p:sp>
        <p:nvSpPr>
          <p:cNvPr id="10" name="object 10"/>
          <p:cNvSpPr txBox="1"/>
          <p:nvPr/>
        </p:nvSpPr>
        <p:spPr>
          <a:xfrm>
            <a:off x="2057400" y="2593378"/>
            <a:ext cx="648081" cy="105157"/>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Somna </a:t>
            </a:r>
            <a:r>
              <a:rPr sz="600" spc="-10" dirty="0">
                <a:solidFill>
                  <a:srgbClr val="716A66"/>
                </a:solidFill>
                <a:latin typeface="DIN 2014 Bold"/>
                <a:cs typeface="DIN 2014 Bold"/>
              </a:rPr>
              <a:t>Sleeper</a:t>
            </a:r>
            <a:r>
              <a:rPr lang="en-US" sz="600" spc="-10" dirty="0">
                <a:solidFill>
                  <a:srgbClr val="716A66"/>
                </a:solidFill>
                <a:latin typeface="DIN 2014 Bold"/>
                <a:cs typeface="DIN 2014 Bold"/>
              </a:rPr>
              <a:t> Sofa</a:t>
            </a:r>
            <a:endParaRPr sz="600" dirty="0">
              <a:latin typeface="DIN 2014 Bold"/>
              <a:cs typeface="DIN 2014 Bold"/>
            </a:endParaRPr>
          </a:p>
        </p:txBody>
      </p:sp>
      <p:sp>
        <p:nvSpPr>
          <p:cNvPr id="11" name="object 11"/>
          <p:cNvSpPr txBox="1"/>
          <p:nvPr/>
        </p:nvSpPr>
        <p:spPr>
          <a:xfrm>
            <a:off x="3274642" y="2593378"/>
            <a:ext cx="68961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a:t>
            </a:r>
            <a:r>
              <a:rPr sz="600" spc="-10" dirty="0">
                <a:solidFill>
                  <a:srgbClr val="716A66"/>
                </a:solidFill>
                <a:latin typeface="DIN 2014 Bold"/>
                <a:cs typeface="DIN 2014 Bold"/>
              </a:rPr>
              <a:t> </a:t>
            </a:r>
            <a:r>
              <a:rPr sz="600" dirty="0">
                <a:solidFill>
                  <a:srgbClr val="716A66"/>
                </a:solidFill>
                <a:latin typeface="DIN 2014 Bold"/>
                <a:cs typeface="DIN 2014 Bold"/>
              </a:rPr>
              <a:t>Patient</a:t>
            </a:r>
            <a:r>
              <a:rPr sz="600" spc="-5" dirty="0">
                <a:solidFill>
                  <a:srgbClr val="716A66"/>
                </a:solidFill>
                <a:latin typeface="DIN 2014 Bold"/>
                <a:cs typeface="DIN 2014 Bold"/>
              </a:rPr>
              <a:t> </a:t>
            </a:r>
            <a:r>
              <a:rPr sz="600" spc="-10" dirty="0">
                <a:solidFill>
                  <a:srgbClr val="716A66"/>
                </a:solidFill>
                <a:latin typeface="DIN 2014 Bold"/>
                <a:cs typeface="DIN 2014 Bold"/>
              </a:rPr>
              <a:t>Chair</a:t>
            </a:r>
            <a:endParaRPr sz="600">
              <a:latin typeface="DIN 2014 Bold"/>
              <a:cs typeface="DIN 2014 Bold"/>
            </a:endParaRPr>
          </a:p>
        </p:txBody>
      </p:sp>
      <p:sp>
        <p:nvSpPr>
          <p:cNvPr id="12" name="object 12"/>
          <p:cNvSpPr txBox="1"/>
          <p:nvPr/>
        </p:nvSpPr>
        <p:spPr>
          <a:xfrm>
            <a:off x="4540705" y="2593378"/>
            <a:ext cx="66357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a:t>
            </a:r>
            <a:r>
              <a:rPr sz="600" spc="-10" dirty="0">
                <a:solidFill>
                  <a:srgbClr val="716A66"/>
                </a:solidFill>
                <a:latin typeface="DIN 2014 Bold"/>
                <a:cs typeface="DIN 2014 Bold"/>
              </a:rPr>
              <a:t> </a:t>
            </a:r>
            <a:r>
              <a:rPr sz="600" dirty="0">
                <a:solidFill>
                  <a:srgbClr val="716A66"/>
                </a:solidFill>
                <a:latin typeface="DIN 2014 Bold"/>
                <a:cs typeface="DIN 2014 Bold"/>
              </a:rPr>
              <a:t>Easy</a:t>
            </a:r>
            <a:r>
              <a:rPr sz="600" spc="-10" dirty="0">
                <a:solidFill>
                  <a:srgbClr val="716A66"/>
                </a:solidFill>
                <a:latin typeface="DIN 2014 Bold"/>
                <a:cs typeface="DIN 2014 Bold"/>
              </a:rPr>
              <a:t> Access</a:t>
            </a:r>
            <a:endParaRPr sz="600">
              <a:latin typeface="DIN 2014 Bold"/>
              <a:cs typeface="DIN 2014 Bold"/>
            </a:endParaRPr>
          </a:p>
        </p:txBody>
      </p:sp>
      <p:sp>
        <p:nvSpPr>
          <p:cNvPr id="13" name="object 13"/>
          <p:cNvSpPr txBox="1"/>
          <p:nvPr/>
        </p:nvSpPr>
        <p:spPr>
          <a:xfrm>
            <a:off x="853464" y="5886056"/>
            <a:ext cx="61976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Bourne </a:t>
            </a:r>
            <a:r>
              <a:rPr sz="600" spc="-10" dirty="0">
                <a:solidFill>
                  <a:srgbClr val="716A66"/>
                </a:solidFill>
                <a:latin typeface="DIN 2014 Bold"/>
                <a:cs typeface="DIN 2014 Bold"/>
              </a:rPr>
              <a:t>Casegoods</a:t>
            </a:r>
            <a:endParaRPr sz="600">
              <a:latin typeface="DIN 2014 Bold"/>
              <a:cs typeface="DIN 2014 Bold"/>
            </a:endParaRPr>
          </a:p>
        </p:txBody>
      </p:sp>
      <p:pic>
        <p:nvPicPr>
          <p:cNvPr id="15" name="object 15"/>
          <p:cNvPicPr/>
          <p:nvPr/>
        </p:nvPicPr>
        <p:blipFill>
          <a:blip r:embed="rId10" cstate="print"/>
          <a:stretch>
            <a:fillRect/>
          </a:stretch>
        </p:blipFill>
        <p:spPr>
          <a:xfrm>
            <a:off x="3005188" y="5137615"/>
            <a:ext cx="1115390" cy="723981"/>
          </a:xfrm>
          <a:prstGeom prst="rect">
            <a:avLst/>
          </a:prstGeom>
        </p:spPr>
      </p:pic>
      <p:pic>
        <p:nvPicPr>
          <p:cNvPr id="16" name="object 16"/>
          <p:cNvPicPr/>
          <p:nvPr/>
        </p:nvPicPr>
        <p:blipFill>
          <a:blip r:embed="rId11" cstate="print"/>
          <a:stretch>
            <a:fillRect/>
          </a:stretch>
        </p:blipFill>
        <p:spPr>
          <a:xfrm>
            <a:off x="4491041" y="5016949"/>
            <a:ext cx="891540" cy="891540"/>
          </a:xfrm>
          <a:prstGeom prst="rect">
            <a:avLst/>
          </a:prstGeom>
        </p:spPr>
      </p:pic>
      <p:pic>
        <p:nvPicPr>
          <p:cNvPr id="17" name="object 17"/>
          <p:cNvPicPr/>
          <p:nvPr/>
        </p:nvPicPr>
        <p:blipFill>
          <a:blip r:embed="rId12" cstate="print"/>
          <a:stretch>
            <a:fillRect/>
          </a:stretch>
        </p:blipFill>
        <p:spPr>
          <a:xfrm>
            <a:off x="5519991" y="4808689"/>
            <a:ext cx="1115390" cy="1170432"/>
          </a:xfrm>
          <a:prstGeom prst="rect">
            <a:avLst/>
          </a:prstGeom>
        </p:spPr>
      </p:pic>
      <p:pic>
        <p:nvPicPr>
          <p:cNvPr id="18" name="object 18"/>
          <p:cNvPicPr/>
          <p:nvPr/>
        </p:nvPicPr>
        <p:blipFill>
          <a:blip r:embed="rId13" cstate="print"/>
          <a:stretch>
            <a:fillRect/>
          </a:stretch>
        </p:blipFill>
        <p:spPr>
          <a:xfrm>
            <a:off x="6784040" y="5084064"/>
            <a:ext cx="957087" cy="895057"/>
          </a:xfrm>
          <a:prstGeom prst="rect">
            <a:avLst/>
          </a:prstGeom>
        </p:spPr>
      </p:pic>
      <p:pic>
        <p:nvPicPr>
          <p:cNvPr id="19" name="object 19"/>
          <p:cNvPicPr/>
          <p:nvPr/>
        </p:nvPicPr>
        <p:blipFill>
          <a:blip r:embed="rId14" cstate="print"/>
          <a:stretch>
            <a:fillRect/>
          </a:stretch>
        </p:blipFill>
        <p:spPr>
          <a:xfrm>
            <a:off x="1910137" y="5086350"/>
            <a:ext cx="905998" cy="892771"/>
          </a:xfrm>
          <a:prstGeom prst="rect">
            <a:avLst/>
          </a:prstGeom>
        </p:spPr>
      </p:pic>
      <p:sp>
        <p:nvSpPr>
          <p:cNvPr id="20" name="object 20"/>
          <p:cNvSpPr txBox="1"/>
          <p:nvPr/>
        </p:nvSpPr>
        <p:spPr>
          <a:xfrm>
            <a:off x="2068170" y="5886079"/>
            <a:ext cx="64643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Connect </a:t>
            </a:r>
            <a:r>
              <a:rPr sz="600" spc="-10" dirty="0">
                <a:solidFill>
                  <a:srgbClr val="716A66"/>
                </a:solidFill>
                <a:latin typeface="DIN 2014 Bold"/>
                <a:cs typeface="DIN 2014 Bold"/>
              </a:rPr>
              <a:t>Casegoods</a:t>
            </a:r>
            <a:endParaRPr sz="600">
              <a:latin typeface="DIN 2014 Bold"/>
              <a:cs typeface="DIN 2014 Bold"/>
            </a:endParaRPr>
          </a:p>
        </p:txBody>
      </p:sp>
      <p:sp>
        <p:nvSpPr>
          <p:cNvPr id="21" name="object 21"/>
          <p:cNvSpPr txBox="1"/>
          <p:nvPr/>
        </p:nvSpPr>
        <p:spPr>
          <a:xfrm>
            <a:off x="3327451" y="5886079"/>
            <a:ext cx="5835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Finale </a:t>
            </a:r>
            <a:r>
              <a:rPr sz="600" spc="-10" dirty="0">
                <a:solidFill>
                  <a:srgbClr val="716A66"/>
                </a:solidFill>
                <a:latin typeface="DIN 2014 Bold"/>
                <a:cs typeface="DIN 2014 Bold"/>
              </a:rPr>
              <a:t>Casegoods</a:t>
            </a:r>
            <a:endParaRPr sz="600">
              <a:latin typeface="DIN 2014 Bold"/>
              <a:cs typeface="DIN 2014 Bold"/>
            </a:endParaRPr>
          </a:p>
        </p:txBody>
      </p:sp>
      <p:sp>
        <p:nvSpPr>
          <p:cNvPr id="22" name="object 22"/>
          <p:cNvSpPr txBox="1"/>
          <p:nvPr/>
        </p:nvSpPr>
        <p:spPr>
          <a:xfrm>
            <a:off x="4721988" y="5886079"/>
            <a:ext cx="4298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Flux </a:t>
            </a:r>
            <a:r>
              <a:rPr sz="600" spc="-10" dirty="0">
                <a:solidFill>
                  <a:srgbClr val="716A66"/>
                </a:solidFill>
                <a:latin typeface="DIN 2014 Bold"/>
                <a:cs typeface="DIN 2014 Bold"/>
              </a:rPr>
              <a:t>Lockers</a:t>
            </a:r>
            <a:endParaRPr sz="600">
              <a:latin typeface="DIN 2014 Bold"/>
              <a:cs typeface="DIN 2014 Bold"/>
            </a:endParaRPr>
          </a:p>
        </p:txBody>
      </p:sp>
      <p:sp>
        <p:nvSpPr>
          <p:cNvPr id="23" name="object 23"/>
          <p:cNvSpPr txBox="1"/>
          <p:nvPr/>
        </p:nvSpPr>
        <p:spPr>
          <a:xfrm>
            <a:off x="5847995" y="5886079"/>
            <a:ext cx="57213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Forge</a:t>
            </a:r>
            <a:r>
              <a:rPr sz="600" spc="-20"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sp>
        <p:nvSpPr>
          <p:cNvPr id="24" name="object 24"/>
          <p:cNvSpPr txBox="1"/>
          <p:nvPr/>
        </p:nvSpPr>
        <p:spPr>
          <a:xfrm>
            <a:off x="6992138" y="5886079"/>
            <a:ext cx="5314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Reef</a:t>
            </a:r>
            <a:r>
              <a:rPr sz="600" spc="-10" dirty="0">
                <a:solidFill>
                  <a:srgbClr val="716A66"/>
                </a:solidFill>
                <a:latin typeface="DIN 2014 Bold"/>
                <a:cs typeface="DIN 2014 Bold"/>
              </a:rPr>
              <a:t> Casegoods</a:t>
            </a:r>
            <a:endParaRPr sz="600">
              <a:latin typeface="DIN 2014 Bold"/>
              <a:cs typeface="DIN 2014 Bold"/>
            </a:endParaRPr>
          </a:p>
        </p:txBody>
      </p:sp>
      <p:sp>
        <p:nvSpPr>
          <p:cNvPr id="26" name="object 26"/>
          <p:cNvSpPr txBox="1"/>
          <p:nvPr/>
        </p:nvSpPr>
        <p:spPr>
          <a:xfrm>
            <a:off x="899833" y="4859118"/>
            <a:ext cx="5270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Flux </a:t>
            </a:r>
            <a:r>
              <a:rPr sz="600" spc="-10" dirty="0">
                <a:solidFill>
                  <a:srgbClr val="716A66"/>
                </a:solidFill>
                <a:latin typeface="DIN 2014 Bold"/>
                <a:cs typeface="DIN 2014 Bold"/>
              </a:rPr>
              <a:t>Casegoods</a:t>
            </a:r>
            <a:endParaRPr sz="600">
              <a:latin typeface="DIN 2014 Bold"/>
              <a:cs typeface="DIN 2014 Bold"/>
            </a:endParaRPr>
          </a:p>
        </p:txBody>
      </p:sp>
      <p:sp>
        <p:nvSpPr>
          <p:cNvPr id="28" name="object 28"/>
          <p:cNvSpPr txBox="1"/>
          <p:nvPr/>
        </p:nvSpPr>
        <p:spPr>
          <a:xfrm>
            <a:off x="6948461" y="4859118"/>
            <a:ext cx="73088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Wellington</a:t>
            </a:r>
            <a:r>
              <a:rPr sz="600" spc="-10" dirty="0">
                <a:solidFill>
                  <a:srgbClr val="716A66"/>
                </a:solidFill>
                <a:latin typeface="DIN 2014 Bold"/>
                <a:cs typeface="DIN 2014 Bold"/>
              </a:rPr>
              <a:t> Casegoods</a:t>
            </a:r>
            <a:endParaRPr sz="600">
              <a:latin typeface="DIN 2014 Bold"/>
              <a:cs typeface="DIN 2014 Bold"/>
            </a:endParaRPr>
          </a:p>
        </p:txBody>
      </p:sp>
      <p:sp>
        <p:nvSpPr>
          <p:cNvPr id="30" name="object 30"/>
          <p:cNvSpPr txBox="1"/>
          <p:nvPr/>
        </p:nvSpPr>
        <p:spPr>
          <a:xfrm>
            <a:off x="5812852" y="4859118"/>
            <a:ext cx="5461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Moto</a:t>
            </a:r>
            <a:r>
              <a:rPr sz="600" spc="-15"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pic>
        <p:nvPicPr>
          <p:cNvPr id="32" name="object 32"/>
          <p:cNvPicPr/>
          <p:nvPr/>
        </p:nvPicPr>
        <p:blipFill>
          <a:blip r:embed="rId15" cstate="print"/>
          <a:stretch>
            <a:fillRect/>
          </a:stretch>
        </p:blipFill>
        <p:spPr>
          <a:xfrm>
            <a:off x="1844560" y="4060685"/>
            <a:ext cx="1115390" cy="911034"/>
          </a:xfrm>
          <a:prstGeom prst="rect">
            <a:avLst/>
          </a:prstGeom>
        </p:spPr>
      </p:pic>
      <p:sp>
        <p:nvSpPr>
          <p:cNvPr id="33" name="object 33"/>
          <p:cNvSpPr txBox="1"/>
          <p:nvPr/>
        </p:nvSpPr>
        <p:spPr>
          <a:xfrm>
            <a:off x="2109829" y="4859118"/>
            <a:ext cx="5854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Vision</a:t>
            </a:r>
            <a:r>
              <a:rPr sz="600" spc="-20"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pic>
        <p:nvPicPr>
          <p:cNvPr id="34" name="object 34"/>
          <p:cNvPicPr/>
          <p:nvPr/>
        </p:nvPicPr>
        <p:blipFill>
          <a:blip r:embed="rId16" cstate="print"/>
          <a:stretch>
            <a:fillRect/>
          </a:stretch>
        </p:blipFill>
        <p:spPr>
          <a:xfrm>
            <a:off x="8011286" y="3916102"/>
            <a:ext cx="1088097" cy="1042917"/>
          </a:xfrm>
          <a:prstGeom prst="rect">
            <a:avLst/>
          </a:prstGeom>
        </p:spPr>
      </p:pic>
      <p:sp>
        <p:nvSpPr>
          <p:cNvPr id="35" name="object 35"/>
          <p:cNvSpPr txBox="1"/>
          <p:nvPr/>
        </p:nvSpPr>
        <p:spPr>
          <a:xfrm>
            <a:off x="8198709" y="4859118"/>
            <a:ext cx="68643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BeSPACE</a:t>
            </a:r>
            <a:r>
              <a:rPr sz="600" spc="25"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pic>
        <p:nvPicPr>
          <p:cNvPr id="36" name="object 36"/>
          <p:cNvPicPr/>
          <p:nvPr/>
        </p:nvPicPr>
        <p:blipFill>
          <a:blip r:embed="rId17" cstate="print"/>
          <a:stretch>
            <a:fillRect/>
          </a:stretch>
        </p:blipFill>
        <p:spPr>
          <a:xfrm>
            <a:off x="3097796" y="3829050"/>
            <a:ext cx="1115390" cy="1129969"/>
          </a:xfrm>
          <a:prstGeom prst="rect">
            <a:avLst/>
          </a:prstGeom>
        </p:spPr>
      </p:pic>
      <p:sp>
        <p:nvSpPr>
          <p:cNvPr id="37" name="object 37"/>
          <p:cNvSpPr txBox="1"/>
          <p:nvPr/>
        </p:nvSpPr>
        <p:spPr>
          <a:xfrm>
            <a:off x="3358986" y="4859118"/>
            <a:ext cx="5930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20"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pic>
        <p:nvPicPr>
          <p:cNvPr id="38" name="object 38"/>
          <p:cNvPicPr/>
          <p:nvPr/>
        </p:nvPicPr>
        <p:blipFill>
          <a:blip r:embed="rId18" cstate="print"/>
          <a:stretch>
            <a:fillRect/>
          </a:stretch>
        </p:blipFill>
        <p:spPr>
          <a:xfrm>
            <a:off x="4351020" y="3858691"/>
            <a:ext cx="1115402" cy="1100327"/>
          </a:xfrm>
          <a:prstGeom prst="rect">
            <a:avLst/>
          </a:prstGeom>
        </p:spPr>
      </p:pic>
      <p:sp>
        <p:nvSpPr>
          <p:cNvPr id="39" name="object 39"/>
          <p:cNvSpPr txBox="1"/>
          <p:nvPr/>
        </p:nvSpPr>
        <p:spPr>
          <a:xfrm>
            <a:off x="4584330" y="4859118"/>
            <a:ext cx="6489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Brogran</a:t>
            </a:r>
            <a:r>
              <a:rPr sz="600" spc="-35"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pic>
        <p:nvPicPr>
          <p:cNvPr id="40" name="object 40"/>
          <p:cNvPicPr/>
          <p:nvPr/>
        </p:nvPicPr>
        <p:blipFill>
          <a:blip r:embed="rId19" cstate="print"/>
          <a:stretch>
            <a:fillRect/>
          </a:stretch>
        </p:blipFill>
        <p:spPr>
          <a:xfrm>
            <a:off x="9211830" y="3858691"/>
            <a:ext cx="1106030" cy="1100327"/>
          </a:xfrm>
          <a:prstGeom prst="rect">
            <a:avLst/>
          </a:prstGeom>
        </p:spPr>
      </p:pic>
      <p:pic>
        <p:nvPicPr>
          <p:cNvPr id="41" name="object 41"/>
          <p:cNvPicPr/>
          <p:nvPr/>
        </p:nvPicPr>
        <p:blipFill>
          <a:blip r:embed="rId20" cstate="print"/>
          <a:stretch>
            <a:fillRect/>
          </a:stretch>
        </p:blipFill>
        <p:spPr>
          <a:xfrm>
            <a:off x="10428820" y="3916821"/>
            <a:ext cx="1115390" cy="1042198"/>
          </a:xfrm>
          <a:prstGeom prst="rect">
            <a:avLst/>
          </a:prstGeom>
        </p:spPr>
      </p:pic>
      <p:sp>
        <p:nvSpPr>
          <p:cNvPr id="42" name="object 42"/>
          <p:cNvSpPr txBox="1"/>
          <p:nvPr/>
        </p:nvSpPr>
        <p:spPr>
          <a:xfrm>
            <a:off x="9455804" y="4859118"/>
            <a:ext cx="62801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Walden</a:t>
            </a:r>
            <a:r>
              <a:rPr sz="600" spc="-5" dirty="0">
                <a:solidFill>
                  <a:srgbClr val="716A66"/>
                </a:solidFill>
                <a:latin typeface="DIN 2014 Bold"/>
                <a:cs typeface="DIN 2014 Bold"/>
              </a:rPr>
              <a:t> </a:t>
            </a:r>
            <a:r>
              <a:rPr sz="600" spc="-10" dirty="0">
                <a:solidFill>
                  <a:srgbClr val="716A66"/>
                </a:solidFill>
                <a:latin typeface="DIN 2014 Bold"/>
                <a:cs typeface="DIN 2014 Bold"/>
              </a:rPr>
              <a:t>Casegoods</a:t>
            </a:r>
            <a:endParaRPr sz="600">
              <a:latin typeface="DIN 2014 Bold"/>
              <a:cs typeface="DIN 2014 Bold"/>
            </a:endParaRPr>
          </a:p>
        </p:txBody>
      </p:sp>
      <p:sp>
        <p:nvSpPr>
          <p:cNvPr id="43" name="object 43"/>
          <p:cNvSpPr txBox="1"/>
          <p:nvPr/>
        </p:nvSpPr>
        <p:spPr>
          <a:xfrm>
            <a:off x="10735431" y="4859118"/>
            <a:ext cx="50228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Lok </a:t>
            </a:r>
            <a:r>
              <a:rPr sz="600" spc="-10" dirty="0">
                <a:solidFill>
                  <a:srgbClr val="716A66"/>
                </a:solidFill>
                <a:latin typeface="DIN 2014 Bold"/>
                <a:cs typeface="DIN 2014 Bold"/>
              </a:rPr>
              <a:t>Casegoods</a:t>
            </a:r>
            <a:endParaRPr sz="600">
              <a:latin typeface="DIN 2014 Bold"/>
              <a:cs typeface="DIN 2014 Bold"/>
            </a:endParaRPr>
          </a:p>
        </p:txBody>
      </p:sp>
      <p:sp>
        <p:nvSpPr>
          <p:cNvPr id="25" name="object 25"/>
          <p:cNvSpPr txBox="1"/>
          <p:nvPr/>
        </p:nvSpPr>
        <p:spPr>
          <a:xfrm>
            <a:off x="748296" y="3760514"/>
            <a:ext cx="3101975"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CASEGOODS</a:t>
            </a:r>
            <a:r>
              <a:rPr sz="1000" b="1" spc="15" dirty="0">
                <a:solidFill>
                  <a:srgbClr val="716A66"/>
                </a:solidFill>
                <a:latin typeface="DIN 2014 Bold"/>
                <a:cs typeface="DIN 2014 Bold"/>
              </a:rPr>
              <a:t> </a:t>
            </a:r>
            <a:r>
              <a:rPr sz="1000" b="1" dirty="0">
                <a:solidFill>
                  <a:srgbClr val="716A66"/>
                </a:solidFill>
                <a:latin typeface="DIN 2014 Bold"/>
                <a:cs typeface="DIN 2014 Bold"/>
              </a:rPr>
              <a:t>+</a:t>
            </a:r>
            <a:r>
              <a:rPr sz="1000" b="1" spc="20" dirty="0">
                <a:solidFill>
                  <a:srgbClr val="716A66"/>
                </a:solidFill>
                <a:latin typeface="DIN 2014 Bold"/>
                <a:cs typeface="DIN 2014 Bold"/>
              </a:rPr>
              <a:t> </a:t>
            </a:r>
            <a:r>
              <a:rPr sz="1000" b="1" dirty="0">
                <a:solidFill>
                  <a:srgbClr val="716A66"/>
                </a:solidFill>
                <a:latin typeface="DIN 2014 Bold"/>
                <a:cs typeface="DIN 2014 Bold"/>
              </a:rPr>
              <a:t>STORAGE</a:t>
            </a:r>
            <a:r>
              <a:rPr sz="1000" b="1" spc="20" dirty="0">
                <a:solidFill>
                  <a:srgbClr val="716A66"/>
                </a:solidFill>
                <a:latin typeface="DIN 2014 Bold"/>
                <a:cs typeface="DIN 2014 Bold"/>
              </a:rPr>
              <a:t> </a:t>
            </a:r>
            <a:r>
              <a:rPr sz="1000" b="1" dirty="0">
                <a:solidFill>
                  <a:srgbClr val="716A66"/>
                </a:solidFill>
                <a:latin typeface="DIN 2014 Bold"/>
                <a:cs typeface="DIN 2014 Bold"/>
              </a:rPr>
              <a:t>+</a:t>
            </a:r>
            <a:r>
              <a:rPr sz="1000" b="1" spc="20" dirty="0">
                <a:solidFill>
                  <a:srgbClr val="716A66"/>
                </a:solidFill>
                <a:latin typeface="DIN 2014 Bold"/>
                <a:cs typeface="DIN 2014 Bold"/>
              </a:rPr>
              <a:t> </a:t>
            </a:r>
            <a:r>
              <a:rPr sz="1000" b="1" dirty="0">
                <a:solidFill>
                  <a:srgbClr val="716A66"/>
                </a:solidFill>
                <a:latin typeface="DIN 2014 Bold"/>
                <a:cs typeface="DIN 2014 Bold"/>
              </a:rPr>
              <a:t>ARCH</a:t>
            </a:r>
            <a:r>
              <a:rPr lang="en-US" sz="1000" b="1" dirty="0">
                <a:solidFill>
                  <a:srgbClr val="716A66"/>
                </a:solidFill>
                <a:latin typeface="DIN 2014 Bold"/>
                <a:cs typeface="DIN 2014 Bold"/>
              </a:rPr>
              <a:t>I</a:t>
            </a:r>
            <a:r>
              <a:rPr sz="1000" b="1" dirty="0">
                <a:solidFill>
                  <a:srgbClr val="716A66"/>
                </a:solidFill>
                <a:latin typeface="DIN 2014 Bold"/>
                <a:cs typeface="DIN 2014 Bold"/>
              </a:rPr>
              <a:t>TECTURAL</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SOLUTIONS</a:t>
            </a:r>
            <a:endParaRPr sz="1000" dirty="0">
              <a:latin typeface="DIN 2014 Bold"/>
              <a:cs typeface="DIN 2014 Bo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object 11"/>
          <p:cNvGrpSpPr/>
          <p:nvPr/>
        </p:nvGrpSpPr>
        <p:grpSpPr>
          <a:xfrm>
            <a:off x="539889" y="3627793"/>
            <a:ext cx="2420620" cy="1331595"/>
            <a:chOff x="539889" y="3627793"/>
            <a:chExt cx="2420620" cy="1331595"/>
          </a:xfrm>
        </p:grpSpPr>
        <p:pic>
          <p:nvPicPr>
            <p:cNvPr id="12" name="object 12"/>
            <p:cNvPicPr/>
            <p:nvPr/>
          </p:nvPicPr>
          <p:blipFill>
            <a:blip r:embed="rId2" cstate="print"/>
            <a:stretch>
              <a:fillRect/>
            </a:stretch>
          </p:blipFill>
          <p:spPr>
            <a:xfrm>
              <a:off x="539889" y="3654374"/>
              <a:ext cx="1304670" cy="1304674"/>
            </a:xfrm>
            <a:prstGeom prst="rect">
              <a:avLst/>
            </a:prstGeom>
          </p:spPr>
        </p:pic>
        <p:pic>
          <p:nvPicPr>
            <p:cNvPr id="13" name="object 13"/>
            <p:cNvPicPr/>
            <p:nvPr/>
          </p:nvPicPr>
          <p:blipFill>
            <a:blip r:embed="rId3" cstate="print"/>
            <a:stretch>
              <a:fillRect/>
            </a:stretch>
          </p:blipFill>
          <p:spPr>
            <a:xfrm>
              <a:off x="1844560" y="3627793"/>
              <a:ext cx="1115390" cy="1170432"/>
            </a:xfrm>
            <a:prstGeom prst="rect">
              <a:avLst/>
            </a:prstGeom>
          </p:spPr>
        </p:pic>
      </p:grpSp>
      <p:pic>
        <p:nvPicPr>
          <p:cNvPr id="15" name="object 15"/>
          <p:cNvPicPr/>
          <p:nvPr/>
        </p:nvPicPr>
        <p:blipFill>
          <a:blip r:embed="rId4" cstate="print"/>
          <a:stretch>
            <a:fillRect/>
          </a:stretch>
        </p:blipFill>
        <p:spPr>
          <a:xfrm>
            <a:off x="6712598" y="3743783"/>
            <a:ext cx="1113586" cy="1042922"/>
          </a:xfrm>
          <a:prstGeom prst="rect">
            <a:avLst/>
          </a:prstGeom>
        </p:spPr>
      </p:pic>
      <p:pic>
        <p:nvPicPr>
          <p:cNvPr id="23" name="object 23"/>
          <p:cNvPicPr/>
          <p:nvPr/>
        </p:nvPicPr>
        <p:blipFill>
          <a:blip r:embed="rId5" cstate="print"/>
          <a:stretch>
            <a:fillRect/>
          </a:stretch>
        </p:blipFill>
        <p:spPr>
          <a:xfrm>
            <a:off x="9493529" y="3914279"/>
            <a:ext cx="1115390" cy="929170"/>
          </a:xfrm>
          <a:prstGeom prst="rect">
            <a:avLst/>
          </a:prstGeom>
        </p:spPr>
      </p:pic>
      <p:pic>
        <p:nvPicPr>
          <p:cNvPr id="27" name="object 27"/>
          <p:cNvPicPr/>
          <p:nvPr/>
        </p:nvPicPr>
        <p:blipFill>
          <a:blip r:embed="rId6" cstate="print"/>
          <a:stretch>
            <a:fillRect/>
          </a:stretch>
        </p:blipFill>
        <p:spPr>
          <a:xfrm>
            <a:off x="5528157" y="3685209"/>
            <a:ext cx="1115390" cy="1100315"/>
          </a:xfrm>
          <a:prstGeom prst="rect">
            <a:avLst/>
          </a:prstGeom>
        </p:spPr>
      </p:pic>
      <p:pic>
        <p:nvPicPr>
          <p:cNvPr id="10" name="object 10"/>
          <p:cNvPicPr/>
          <p:nvPr/>
        </p:nvPicPr>
        <p:blipFill>
          <a:blip r:embed="rId7" cstate="print"/>
          <a:stretch>
            <a:fillRect/>
          </a:stretch>
        </p:blipFill>
        <p:spPr>
          <a:xfrm>
            <a:off x="656501" y="1797291"/>
            <a:ext cx="1115390" cy="941882"/>
          </a:xfrm>
          <a:prstGeom prst="rect">
            <a:avLst/>
          </a:prstGeom>
        </p:spPr>
      </p:pic>
      <p:pic>
        <p:nvPicPr>
          <p:cNvPr id="22" name="object 22"/>
          <p:cNvPicPr/>
          <p:nvPr/>
        </p:nvPicPr>
        <p:blipFill>
          <a:blip r:embed="rId8" cstate="print"/>
          <a:stretch>
            <a:fillRect/>
          </a:stretch>
        </p:blipFill>
        <p:spPr>
          <a:xfrm>
            <a:off x="6643446" y="1566267"/>
            <a:ext cx="2230958" cy="1170430"/>
          </a:xfrm>
          <a:prstGeom prst="rect">
            <a:avLst/>
          </a:prstGeom>
        </p:spPr>
      </p:pic>
      <p:grpSp>
        <p:nvGrpSpPr>
          <p:cNvPr id="24" name="object 24"/>
          <p:cNvGrpSpPr/>
          <p:nvPr/>
        </p:nvGrpSpPr>
        <p:grpSpPr>
          <a:xfrm>
            <a:off x="9493529" y="1756727"/>
            <a:ext cx="2231390" cy="987425"/>
            <a:chOff x="9493529" y="1756727"/>
            <a:chExt cx="2231390" cy="987425"/>
          </a:xfrm>
        </p:grpSpPr>
        <p:pic>
          <p:nvPicPr>
            <p:cNvPr id="25" name="object 25"/>
            <p:cNvPicPr/>
            <p:nvPr/>
          </p:nvPicPr>
          <p:blipFill>
            <a:blip r:embed="rId9" cstate="print"/>
            <a:stretch>
              <a:fillRect/>
            </a:stretch>
          </p:blipFill>
          <p:spPr>
            <a:xfrm>
              <a:off x="9493529" y="1814652"/>
              <a:ext cx="1115390" cy="929170"/>
            </a:xfrm>
            <a:prstGeom prst="rect">
              <a:avLst/>
            </a:prstGeom>
          </p:spPr>
        </p:pic>
        <p:pic>
          <p:nvPicPr>
            <p:cNvPr id="26" name="object 26"/>
            <p:cNvPicPr/>
            <p:nvPr/>
          </p:nvPicPr>
          <p:blipFill>
            <a:blip r:embed="rId10" cstate="print"/>
            <a:stretch>
              <a:fillRect/>
            </a:stretch>
          </p:blipFill>
          <p:spPr>
            <a:xfrm>
              <a:off x="10609097" y="1756727"/>
              <a:ext cx="1115390" cy="794448"/>
            </a:xfrm>
            <a:prstGeom prst="rect">
              <a:avLst/>
            </a:prstGeom>
          </p:spPr>
        </p:pic>
      </p:grpSp>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sp>
        <p:nvSpPr>
          <p:cNvPr id="4" name="object 4"/>
          <p:cNvSpPr txBox="1"/>
          <p:nvPr/>
        </p:nvSpPr>
        <p:spPr>
          <a:xfrm>
            <a:off x="748296" y="1487399"/>
            <a:ext cx="158369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ACCESSORIES</a:t>
            </a:r>
            <a:r>
              <a:rPr sz="1000" b="1" spc="5" dirty="0">
                <a:solidFill>
                  <a:srgbClr val="716A66"/>
                </a:solidFill>
                <a:latin typeface="DIN 2014 Bold"/>
                <a:cs typeface="DIN 2014 Bold"/>
              </a:rPr>
              <a:t> </a:t>
            </a:r>
            <a:r>
              <a:rPr sz="1000" b="1" dirty="0">
                <a:solidFill>
                  <a:srgbClr val="716A66"/>
                </a:solidFill>
                <a:latin typeface="DIN 2014 Bold"/>
                <a:cs typeface="DIN 2014 Bold"/>
              </a:rPr>
              <a:t>+</a:t>
            </a:r>
            <a:r>
              <a:rPr sz="1000" b="1" spc="10" dirty="0">
                <a:solidFill>
                  <a:srgbClr val="716A66"/>
                </a:solidFill>
                <a:latin typeface="DIN 2014 Bold"/>
                <a:cs typeface="DIN 2014 Bold"/>
              </a:rPr>
              <a:t> </a:t>
            </a:r>
            <a:r>
              <a:rPr sz="1000" b="1" spc="-10" dirty="0">
                <a:solidFill>
                  <a:srgbClr val="716A66"/>
                </a:solidFill>
                <a:latin typeface="DIN 2014 Bold"/>
                <a:cs typeface="DIN 2014 Bold"/>
              </a:rPr>
              <a:t>ANCILLARY</a:t>
            </a:r>
            <a:endParaRPr sz="1000">
              <a:latin typeface="DIN 2014 Bold"/>
              <a:cs typeface="DIN 2014 Bold"/>
            </a:endParaRPr>
          </a:p>
        </p:txBody>
      </p:sp>
      <p:sp>
        <p:nvSpPr>
          <p:cNvPr id="5" name="object 5"/>
          <p:cNvSpPr txBox="1"/>
          <p:nvPr/>
        </p:nvSpPr>
        <p:spPr>
          <a:xfrm>
            <a:off x="9627628" y="1487399"/>
            <a:ext cx="821055"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MEDIA</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WALLS</a:t>
            </a:r>
            <a:endParaRPr sz="1000">
              <a:latin typeface="DIN 2014 Bold"/>
              <a:cs typeface="DIN 2014 Bold"/>
            </a:endParaRPr>
          </a:p>
        </p:txBody>
      </p:sp>
      <p:sp>
        <p:nvSpPr>
          <p:cNvPr id="6" name="object 6"/>
          <p:cNvSpPr txBox="1"/>
          <p:nvPr/>
        </p:nvSpPr>
        <p:spPr>
          <a:xfrm>
            <a:off x="9627628" y="3586964"/>
            <a:ext cx="117856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HOSPITALITY</a:t>
            </a:r>
            <a:r>
              <a:rPr sz="1000" b="1" spc="10" dirty="0">
                <a:solidFill>
                  <a:srgbClr val="716A66"/>
                </a:solidFill>
                <a:latin typeface="DIN 2014 Bold"/>
                <a:cs typeface="DIN 2014 Bold"/>
              </a:rPr>
              <a:t> </a:t>
            </a:r>
            <a:r>
              <a:rPr sz="1000" b="1" spc="-10" dirty="0">
                <a:solidFill>
                  <a:srgbClr val="716A66"/>
                </a:solidFill>
                <a:latin typeface="DIN 2014 Bold"/>
                <a:cs typeface="DIN 2014 Bold"/>
              </a:rPr>
              <a:t>CARTS</a:t>
            </a:r>
            <a:endParaRPr sz="1000">
              <a:latin typeface="DIN 2014 Bold"/>
              <a:cs typeface="DIN 2014 Bold"/>
            </a:endParaRPr>
          </a:p>
        </p:txBody>
      </p:sp>
      <p:sp>
        <p:nvSpPr>
          <p:cNvPr id="7" name="object 7"/>
          <p:cNvSpPr txBox="1"/>
          <p:nvPr/>
        </p:nvSpPr>
        <p:spPr>
          <a:xfrm>
            <a:off x="748296" y="3586964"/>
            <a:ext cx="1684020" cy="177800"/>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HEIGHT-ADJUSTABLE</a:t>
            </a:r>
            <a:r>
              <a:rPr sz="1000" b="1" spc="35" dirty="0">
                <a:solidFill>
                  <a:srgbClr val="716A66"/>
                </a:solidFill>
                <a:latin typeface="DIN 2014 Bold"/>
                <a:cs typeface="DIN 2014 Bold"/>
              </a:rPr>
              <a:t> </a:t>
            </a:r>
            <a:r>
              <a:rPr sz="1000" b="1" spc="-10" dirty="0">
                <a:solidFill>
                  <a:srgbClr val="716A66"/>
                </a:solidFill>
                <a:latin typeface="DIN 2014 Bold"/>
                <a:cs typeface="DIN 2014 Bold"/>
              </a:rPr>
              <a:t>TABLES</a:t>
            </a:r>
            <a:endParaRPr sz="1000">
              <a:latin typeface="DIN 2014 Bold"/>
              <a:cs typeface="DIN 2014 Bold"/>
            </a:endParaRPr>
          </a:p>
        </p:txBody>
      </p:sp>
      <p:sp>
        <p:nvSpPr>
          <p:cNvPr id="8" name="object 8"/>
          <p:cNvSpPr txBox="1"/>
          <p:nvPr/>
        </p:nvSpPr>
        <p:spPr>
          <a:xfrm>
            <a:off x="873737" y="2636801"/>
            <a:ext cx="5797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10" dirty="0">
                <a:solidFill>
                  <a:srgbClr val="716A66"/>
                </a:solidFill>
                <a:latin typeface="DIN 2014 Bold"/>
                <a:cs typeface="DIN 2014 Bold"/>
              </a:rPr>
              <a:t>Accessories</a:t>
            </a:r>
            <a:endParaRPr sz="600">
              <a:latin typeface="DIN 2014 Bold"/>
              <a:cs typeface="DIN 2014 Bold"/>
            </a:endParaRPr>
          </a:p>
        </p:txBody>
      </p:sp>
      <p:sp>
        <p:nvSpPr>
          <p:cNvPr id="9" name="object 9"/>
          <p:cNvSpPr txBox="1"/>
          <p:nvPr/>
        </p:nvSpPr>
        <p:spPr>
          <a:xfrm>
            <a:off x="866879" y="4685591"/>
            <a:ext cx="593090" cy="208279"/>
          </a:xfrm>
          <a:prstGeom prst="rect">
            <a:avLst/>
          </a:prstGeom>
        </p:spPr>
        <p:txBody>
          <a:bodyPr vert="horz" wrap="square" lIns="0" tIns="12700" rIns="0" bIns="0" rtlCol="0">
            <a:spAutoFit/>
          </a:bodyPr>
          <a:lstStyle/>
          <a:p>
            <a:pPr marL="12700" marR="5080">
              <a:lnSpc>
                <a:spcPct val="100000"/>
              </a:lnSpc>
              <a:spcBef>
                <a:spcPts val="100"/>
              </a:spcBef>
            </a:pPr>
            <a:r>
              <a:rPr sz="600" dirty="0">
                <a:solidFill>
                  <a:srgbClr val="716A66"/>
                </a:solidFill>
                <a:latin typeface="DIN 2014 Bold"/>
                <a:cs typeface="DIN 2014 Bold"/>
              </a:rPr>
              <a:t>Flux</a:t>
            </a:r>
            <a:r>
              <a:rPr sz="600" spc="-10" dirty="0">
                <a:solidFill>
                  <a:srgbClr val="716A66"/>
                </a:solidFill>
                <a:latin typeface="DIN 2014 Bold"/>
                <a:cs typeface="DIN 2014 Bold"/>
              </a:rPr>
              <a:t> </a:t>
            </a:r>
            <a:r>
              <a:rPr sz="600" dirty="0">
                <a:solidFill>
                  <a:srgbClr val="716A66"/>
                </a:solidFill>
                <a:latin typeface="DIN 2014 Bold"/>
                <a:cs typeface="DIN 2014 Bold"/>
              </a:rPr>
              <a:t>Private</a:t>
            </a:r>
            <a:r>
              <a:rPr sz="600" spc="-10" dirty="0">
                <a:solidFill>
                  <a:srgbClr val="716A66"/>
                </a:solidFill>
                <a:latin typeface="DIN 2014 Bold"/>
                <a:cs typeface="DIN 2014 Bold"/>
              </a:rPr>
              <a:t> Offce</a:t>
            </a:r>
            <a:r>
              <a:rPr sz="600" spc="50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sp>
        <p:nvSpPr>
          <p:cNvPr id="14" name="object 14"/>
          <p:cNvSpPr txBox="1"/>
          <p:nvPr/>
        </p:nvSpPr>
        <p:spPr>
          <a:xfrm>
            <a:off x="6848192" y="4686800"/>
            <a:ext cx="84264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Brogan</a:t>
            </a:r>
            <a:r>
              <a:rPr sz="600" spc="4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sp>
        <p:nvSpPr>
          <p:cNvPr id="16" name="object 16"/>
          <p:cNvSpPr txBox="1"/>
          <p:nvPr/>
        </p:nvSpPr>
        <p:spPr>
          <a:xfrm>
            <a:off x="6911081" y="2636801"/>
            <a:ext cx="5803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Cāav</a:t>
            </a:r>
            <a:r>
              <a:rPr sz="600" spc="-15" dirty="0">
                <a:solidFill>
                  <a:srgbClr val="716A66"/>
                </a:solidFill>
                <a:latin typeface="DIN 2014 Bold"/>
                <a:cs typeface="DIN 2014 Bold"/>
              </a:rPr>
              <a:t> </a:t>
            </a:r>
            <a:r>
              <a:rPr sz="600" spc="-10" dirty="0">
                <a:solidFill>
                  <a:srgbClr val="716A66"/>
                </a:solidFill>
                <a:latin typeface="DIN 2014 Bold"/>
                <a:cs typeface="DIN 2014 Bold"/>
              </a:rPr>
              <a:t>Accessories</a:t>
            </a:r>
            <a:endParaRPr sz="600">
              <a:latin typeface="DIN 2014 Bold"/>
              <a:cs typeface="DIN 2014 Bold"/>
            </a:endParaRPr>
          </a:p>
        </p:txBody>
      </p:sp>
      <p:sp>
        <p:nvSpPr>
          <p:cNvPr id="17" name="object 17"/>
          <p:cNvSpPr txBox="1"/>
          <p:nvPr/>
        </p:nvSpPr>
        <p:spPr>
          <a:xfrm>
            <a:off x="9936602" y="2585976"/>
            <a:ext cx="22987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Native</a:t>
            </a:r>
            <a:endParaRPr sz="600">
              <a:latin typeface="DIN 2014 Bold"/>
              <a:cs typeface="DIN 2014 Bold"/>
            </a:endParaRPr>
          </a:p>
        </p:txBody>
      </p:sp>
      <p:sp>
        <p:nvSpPr>
          <p:cNvPr id="18" name="object 18"/>
          <p:cNvSpPr txBox="1"/>
          <p:nvPr/>
        </p:nvSpPr>
        <p:spPr>
          <a:xfrm>
            <a:off x="9936602" y="4685591"/>
            <a:ext cx="22987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Native</a:t>
            </a:r>
            <a:endParaRPr sz="600">
              <a:latin typeface="DIN 2014 Bold"/>
              <a:cs typeface="DIN 2014 Bold"/>
            </a:endParaRPr>
          </a:p>
        </p:txBody>
      </p:sp>
      <p:sp>
        <p:nvSpPr>
          <p:cNvPr id="19" name="object 19"/>
          <p:cNvSpPr txBox="1"/>
          <p:nvPr/>
        </p:nvSpPr>
        <p:spPr>
          <a:xfrm>
            <a:off x="7951286" y="2636801"/>
            <a:ext cx="73152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10" dirty="0">
                <a:solidFill>
                  <a:srgbClr val="716A66"/>
                </a:solidFill>
                <a:latin typeface="DIN 2014 Bold"/>
                <a:cs typeface="DIN 2014 Bold"/>
              </a:rPr>
              <a:t> </a:t>
            </a:r>
            <a:r>
              <a:rPr sz="600" dirty="0">
                <a:solidFill>
                  <a:srgbClr val="716A66"/>
                </a:solidFill>
                <a:latin typeface="DIN 2014 Bold"/>
                <a:cs typeface="DIN 2014 Bold"/>
              </a:rPr>
              <a:t>Waste</a:t>
            </a:r>
            <a:r>
              <a:rPr sz="600" spc="-5" dirty="0">
                <a:solidFill>
                  <a:srgbClr val="716A66"/>
                </a:solidFill>
                <a:latin typeface="DIN 2014 Bold"/>
                <a:cs typeface="DIN 2014 Bold"/>
              </a:rPr>
              <a:t> </a:t>
            </a:r>
            <a:r>
              <a:rPr sz="600" dirty="0">
                <a:solidFill>
                  <a:srgbClr val="716A66"/>
                </a:solidFill>
                <a:latin typeface="DIN 2014 Bold"/>
                <a:cs typeface="DIN 2014 Bold"/>
              </a:rPr>
              <a:t>/</a:t>
            </a:r>
            <a:r>
              <a:rPr sz="600" spc="-5" dirty="0">
                <a:solidFill>
                  <a:srgbClr val="716A66"/>
                </a:solidFill>
                <a:latin typeface="DIN 2014 Bold"/>
                <a:cs typeface="DIN 2014 Bold"/>
              </a:rPr>
              <a:t> </a:t>
            </a:r>
            <a:r>
              <a:rPr sz="600" spc="-10" dirty="0">
                <a:solidFill>
                  <a:srgbClr val="716A66"/>
                </a:solidFill>
                <a:latin typeface="DIN 2014 Bold"/>
                <a:cs typeface="DIN 2014 Bold"/>
              </a:rPr>
              <a:t>Recyle</a:t>
            </a:r>
            <a:endParaRPr sz="600">
              <a:latin typeface="DIN 2014 Bold"/>
              <a:cs typeface="DIN 2014 Bold"/>
            </a:endParaRPr>
          </a:p>
        </p:txBody>
      </p:sp>
      <p:sp>
        <p:nvSpPr>
          <p:cNvPr id="20" name="object 20"/>
          <p:cNvSpPr txBox="1"/>
          <p:nvPr/>
        </p:nvSpPr>
        <p:spPr>
          <a:xfrm>
            <a:off x="11075715" y="2585976"/>
            <a:ext cx="182880" cy="116839"/>
          </a:xfrm>
          <a:prstGeom prst="rect">
            <a:avLst/>
          </a:prstGeom>
        </p:spPr>
        <p:txBody>
          <a:bodyPr vert="horz" wrap="square" lIns="0" tIns="12700" rIns="0" bIns="0" rtlCol="0">
            <a:spAutoFit/>
          </a:bodyPr>
          <a:lstStyle/>
          <a:p>
            <a:pPr marL="12700">
              <a:lnSpc>
                <a:spcPct val="100000"/>
              </a:lnSpc>
              <a:spcBef>
                <a:spcPts val="100"/>
              </a:spcBef>
            </a:pPr>
            <a:r>
              <a:rPr sz="600" spc="-20" dirty="0">
                <a:solidFill>
                  <a:srgbClr val="716A66"/>
                </a:solidFill>
                <a:latin typeface="DIN 2014 Bold"/>
                <a:cs typeface="DIN 2014 Bold"/>
              </a:rPr>
              <a:t>Moto</a:t>
            </a:r>
            <a:endParaRPr sz="600">
              <a:latin typeface="DIN 2014 Bold"/>
              <a:cs typeface="DIN 2014 Bold"/>
            </a:endParaRPr>
          </a:p>
        </p:txBody>
      </p:sp>
      <p:sp>
        <p:nvSpPr>
          <p:cNvPr id="21" name="object 21"/>
          <p:cNvSpPr txBox="1"/>
          <p:nvPr/>
        </p:nvSpPr>
        <p:spPr>
          <a:xfrm>
            <a:off x="5723427" y="4685591"/>
            <a:ext cx="7251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Lok</a:t>
            </a:r>
            <a:r>
              <a:rPr sz="600" spc="6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pic>
        <p:nvPicPr>
          <p:cNvPr id="28" name="object 28"/>
          <p:cNvPicPr/>
          <p:nvPr/>
        </p:nvPicPr>
        <p:blipFill>
          <a:blip r:embed="rId11" cstate="print"/>
          <a:stretch>
            <a:fillRect/>
          </a:stretch>
        </p:blipFill>
        <p:spPr>
          <a:xfrm>
            <a:off x="1844560" y="1636382"/>
            <a:ext cx="1115390" cy="1113015"/>
          </a:xfrm>
          <a:prstGeom prst="rect">
            <a:avLst/>
          </a:prstGeom>
        </p:spPr>
      </p:pic>
      <p:pic>
        <p:nvPicPr>
          <p:cNvPr id="29" name="object 29"/>
          <p:cNvPicPr/>
          <p:nvPr/>
        </p:nvPicPr>
        <p:blipFill>
          <a:blip r:embed="rId12" cstate="print"/>
          <a:stretch>
            <a:fillRect/>
          </a:stretch>
        </p:blipFill>
        <p:spPr>
          <a:xfrm>
            <a:off x="3045409" y="1693786"/>
            <a:ext cx="1115390" cy="1055611"/>
          </a:xfrm>
          <a:prstGeom prst="rect">
            <a:avLst/>
          </a:prstGeom>
        </p:spPr>
      </p:pic>
      <p:sp>
        <p:nvSpPr>
          <p:cNvPr id="30" name="object 30"/>
          <p:cNvSpPr txBox="1"/>
          <p:nvPr/>
        </p:nvSpPr>
        <p:spPr>
          <a:xfrm>
            <a:off x="2134289" y="2636801"/>
            <a:ext cx="53594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Lok </a:t>
            </a:r>
            <a:r>
              <a:rPr sz="600" spc="-10" dirty="0">
                <a:solidFill>
                  <a:srgbClr val="716A66"/>
                </a:solidFill>
                <a:latin typeface="DIN 2014 Bold"/>
                <a:cs typeface="DIN 2014 Bold"/>
              </a:rPr>
              <a:t>Accessories</a:t>
            </a:r>
            <a:endParaRPr sz="600">
              <a:latin typeface="DIN 2014 Bold"/>
              <a:cs typeface="DIN 2014 Bold"/>
            </a:endParaRPr>
          </a:p>
        </p:txBody>
      </p:sp>
      <p:sp>
        <p:nvSpPr>
          <p:cNvPr id="31" name="object 31"/>
          <p:cNvSpPr txBox="1"/>
          <p:nvPr/>
        </p:nvSpPr>
        <p:spPr>
          <a:xfrm>
            <a:off x="3365986" y="2636801"/>
            <a:ext cx="47434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20" dirty="0">
                <a:solidFill>
                  <a:srgbClr val="716A66"/>
                </a:solidFill>
                <a:latin typeface="DIN 2014 Bold"/>
                <a:cs typeface="DIN 2014 Bold"/>
              </a:rPr>
              <a:t> </a:t>
            </a:r>
            <a:r>
              <a:rPr sz="600" spc="-10" dirty="0">
                <a:solidFill>
                  <a:srgbClr val="716A66"/>
                </a:solidFill>
                <a:latin typeface="DIN 2014 Bold"/>
                <a:cs typeface="DIN 2014 Bold"/>
              </a:rPr>
              <a:t>Boards</a:t>
            </a:r>
            <a:endParaRPr sz="600">
              <a:latin typeface="DIN 2014 Bold"/>
              <a:cs typeface="DIN 2014 Bold"/>
            </a:endParaRPr>
          </a:p>
        </p:txBody>
      </p:sp>
      <p:sp>
        <p:nvSpPr>
          <p:cNvPr id="32" name="object 32"/>
          <p:cNvSpPr txBox="1"/>
          <p:nvPr/>
        </p:nvSpPr>
        <p:spPr>
          <a:xfrm>
            <a:off x="1994310" y="4685591"/>
            <a:ext cx="81597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4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pic>
        <p:nvPicPr>
          <p:cNvPr id="33" name="object 33"/>
          <p:cNvPicPr/>
          <p:nvPr/>
        </p:nvPicPr>
        <p:blipFill>
          <a:blip r:embed="rId13" cstate="print"/>
          <a:stretch>
            <a:fillRect/>
          </a:stretch>
        </p:blipFill>
        <p:spPr>
          <a:xfrm>
            <a:off x="656590" y="5049967"/>
            <a:ext cx="1115390" cy="1012504"/>
          </a:xfrm>
          <a:prstGeom prst="rect">
            <a:avLst/>
          </a:prstGeom>
        </p:spPr>
      </p:pic>
      <p:sp>
        <p:nvSpPr>
          <p:cNvPr id="34" name="object 34"/>
          <p:cNvSpPr txBox="1"/>
          <p:nvPr/>
        </p:nvSpPr>
        <p:spPr>
          <a:xfrm>
            <a:off x="811143" y="5962573"/>
            <a:ext cx="8064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Finale</a:t>
            </a:r>
            <a:r>
              <a:rPr sz="600" spc="5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pic>
        <p:nvPicPr>
          <p:cNvPr id="35" name="object 35"/>
          <p:cNvPicPr/>
          <p:nvPr/>
        </p:nvPicPr>
        <p:blipFill>
          <a:blip r:embed="rId14" cstate="print"/>
          <a:stretch>
            <a:fillRect/>
          </a:stretch>
        </p:blipFill>
        <p:spPr>
          <a:xfrm>
            <a:off x="4213085" y="1566265"/>
            <a:ext cx="1115390" cy="1170432"/>
          </a:xfrm>
          <a:prstGeom prst="rect">
            <a:avLst/>
          </a:prstGeom>
        </p:spPr>
      </p:pic>
      <p:pic>
        <p:nvPicPr>
          <p:cNvPr id="36" name="object 36"/>
          <p:cNvPicPr/>
          <p:nvPr/>
        </p:nvPicPr>
        <p:blipFill>
          <a:blip r:embed="rId15" cstate="print"/>
          <a:stretch>
            <a:fillRect/>
          </a:stretch>
        </p:blipFill>
        <p:spPr>
          <a:xfrm>
            <a:off x="3140076" y="3791297"/>
            <a:ext cx="1030819" cy="994227"/>
          </a:xfrm>
          <a:prstGeom prst="rect">
            <a:avLst/>
          </a:prstGeom>
        </p:spPr>
      </p:pic>
      <p:sp>
        <p:nvSpPr>
          <p:cNvPr id="37" name="object 37"/>
          <p:cNvSpPr txBox="1"/>
          <p:nvPr/>
        </p:nvSpPr>
        <p:spPr>
          <a:xfrm>
            <a:off x="4457406" y="2636801"/>
            <a:ext cx="62738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20" dirty="0">
                <a:solidFill>
                  <a:srgbClr val="716A66"/>
                </a:solidFill>
                <a:latin typeface="DIN 2014 Bold"/>
                <a:cs typeface="DIN 2014 Bold"/>
              </a:rPr>
              <a:t> </a:t>
            </a:r>
            <a:r>
              <a:rPr sz="600" spc="-10" dirty="0">
                <a:solidFill>
                  <a:srgbClr val="716A66"/>
                </a:solidFill>
                <a:latin typeface="DIN 2014 Bold"/>
                <a:cs typeface="DIN 2014 Bold"/>
              </a:rPr>
              <a:t>Accessories</a:t>
            </a:r>
            <a:endParaRPr sz="600">
              <a:latin typeface="DIN 2014 Bold"/>
              <a:cs typeface="DIN 2014 Bold"/>
            </a:endParaRPr>
          </a:p>
        </p:txBody>
      </p:sp>
      <p:sp>
        <p:nvSpPr>
          <p:cNvPr id="38" name="object 38"/>
          <p:cNvSpPr txBox="1"/>
          <p:nvPr/>
        </p:nvSpPr>
        <p:spPr>
          <a:xfrm>
            <a:off x="3238282" y="4685591"/>
            <a:ext cx="8350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Copilot</a:t>
            </a:r>
            <a:r>
              <a:rPr sz="600" spc="4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pic>
        <p:nvPicPr>
          <p:cNvPr id="39" name="object 39"/>
          <p:cNvPicPr/>
          <p:nvPr/>
        </p:nvPicPr>
        <p:blipFill>
          <a:blip r:embed="rId16" cstate="print"/>
          <a:stretch>
            <a:fillRect/>
          </a:stretch>
        </p:blipFill>
        <p:spPr>
          <a:xfrm>
            <a:off x="5466334" y="1566265"/>
            <a:ext cx="1115390" cy="1170432"/>
          </a:xfrm>
          <a:prstGeom prst="rect">
            <a:avLst/>
          </a:prstGeom>
        </p:spPr>
      </p:pic>
      <p:pic>
        <p:nvPicPr>
          <p:cNvPr id="40" name="object 40"/>
          <p:cNvPicPr/>
          <p:nvPr/>
        </p:nvPicPr>
        <p:blipFill>
          <a:blip r:embed="rId17" cstate="print"/>
          <a:stretch>
            <a:fillRect/>
          </a:stretch>
        </p:blipFill>
        <p:spPr>
          <a:xfrm>
            <a:off x="4351020" y="3685209"/>
            <a:ext cx="1115402" cy="1100315"/>
          </a:xfrm>
          <a:prstGeom prst="rect">
            <a:avLst/>
          </a:prstGeom>
        </p:spPr>
      </p:pic>
      <p:sp>
        <p:nvSpPr>
          <p:cNvPr id="41" name="object 41"/>
          <p:cNvSpPr txBox="1"/>
          <p:nvPr/>
        </p:nvSpPr>
        <p:spPr>
          <a:xfrm>
            <a:off x="5894965" y="2636801"/>
            <a:ext cx="25844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Pillows</a:t>
            </a:r>
            <a:endParaRPr sz="600">
              <a:latin typeface="DIN 2014 Bold"/>
              <a:cs typeface="DIN 2014 Bold"/>
            </a:endParaRPr>
          </a:p>
        </p:txBody>
      </p:sp>
      <p:sp>
        <p:nvSpPr>
          <p:cNvPr id="42" name="object 42"/>
          <p:cNvSpPr txBox="1"/>
          <p:nvPr/>
        </p:nvSpPr>
        <p:spPr>
          <a:xfrm>
            <a:off x="4514373" y="4685591"/>
            <a:ext cx="8083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Vision</a:t>
            </a:r>
            <a:r>
              <a:rPr sz="600" spc="40" dirty="0">
                <a:solidFill>
                  <a:srgbClr val="716A66"/>
                </a:solidFill>
                <a:latin typeface="DIN 2014 Bold"/>
                <a:cs typeface="DIN 2014 Bold"/>
              </a:rPr>
              <a:t> </a:t>
            </a:r>
            <a:r>
              <a:rPr sz="600" spc="-10" dirty="0">
                <a:solidFill>
                  <a:srgbClr val="716A66"/>
                </a:solidFill>
                <a:latin typeface="DIN 2014 Bold"/>
                <a:cs typeface="DIN 2014 Bold"/>
              </a:rPr>
              <a:t>Height-Adjustable</a:t>
            </a:r>
            <a:endParaRPr sz="600">
              <a:latin typeface="DIN 2014 Bold"/>
              <a:cs typeface="DIN 2014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grpSp>
        <p:nvGrpSpPr>
          <p:cNvPr id="3" name="object 3"/>
          <p:cNvGrpSpPr/>
          <p:nvPr/>
        </p:nvGrpSpPr>
        <p:grpSpPr>
          <a:xfrm>
            <a:off x="7244687" y="1911094"/>
            <a:ext cx="2967990" cy="2967990"/>
            <a:chOff x="7244687" y="1911094"/>
            <a:chExt cx="2967990" cy="2967990"/>
          </a:xfrm>
        </p:grpSpPr>
        <p:sp>
          <p:nvSpPr>
            <p:cNvPr id="4" name="object 4"/>
            <p:cNvSpPr/>
            <p:nvPr/>
          </p:nvSpPr>
          <p:spPr>
            <a:xfrm>
              <a:off x="9576328" y="4316602"/>
              <a:ext cx="13970" cy="0"/>
            </a:xfrm>
            <a:custGeom>
              <a:avLst/>
              <a:gdLst/>
              <a:ahLst/>
              <a:cxnLst/>
              <a:rect l="l" t="t" r="r" b="b"/>
              <a:pathLst>
                <a:path w="13970">
                  <a:moveTo>
                    <a:pt x="13716" y="0"/>
                  </a:moveTo>
                  <a:lnTo>
                    <a:pt x="0" y="0"/>
                  </a:lnTo>
                </a:path>
              </a:pathLst>
            </a:custGeom>
            <a:ln w="6350">
              <a:solidFill>
                <a:srgbClr val="90A19A"/>
              </a:solidFill>
            </a:ln>
          </p:spPr>
          <p:txBody>
            <a:bodyPr wrap="square" lIns="0" tIns="0" rIns="0" bIns="0" rtlCol="0"/>
            <a:lstStyle/>
            <a:p>
              <a:endParaRPr/>
            </a:p>
          </p:txBody>
        </p:sp>
        <p:sp>
          <p:nvSpPr>
            <p:cNvPr id="5" name="object 5"/>
            <p:cNvSpPr/>
            <p:nvPr/>
          </p:nvSpPr>
          <p:spPr>
            <a:xfrm>
              <a:off x="7244687" y="1911094"/>
              <a:ext cx="2967990" cy="2967990"/>
            </a:xfrm>
            <a:custGeom>
              <a:avLst/>
              <a:gdLst/>
              <a:ahLst/>
              <a:cxnLst/>
              <a:rect l="l" t="t" r="r" b="b"/>
              <a:pathLst>
                <a:path w="2967990" h="2967990">
                  <a:moveTo>
                    <a:pt x="1483779" y="0"/>
                  </a:moveTo>
                  <a:lnTo>
                    <a:pt x="1435757" y="762"/>
                  </a:lnTo>
                  <a:lnTo>
                    <a:pt x="1388117" y="3034"/>
                  </a:lnTo>
                  <a:lnTo>
                    <a:pt x="1340881" y="6792"/>
                  </a:lnTo>
                  <a:lnTo>
                    <a:pt x="1294072" y="12013"/>
                  </a:lnTo>
                  <a:lnTo>
                    <a:pt x="1247712" y="18675"/>
                  </a:lnTo>
                  <a:lnTo>
                    <a:pt x="1201826" y="26754"/>
                  </a:lnTo>
                  <a:lnTo>
                    <a:pt x="1156436" y="36228"/>
                  </a:lnTo>
                  <a:lnTo>
                    <a:pt x="1111565" y="47072"/>
                  </a:lnTo>
                  <a:lnTo>
                    <a:pt x="1067237" y="59265"/>
                  </a:lnTo>
                  <a:lnTo>
                    <a:pt x="1023473" y="72783"/>
                  </a:lnTo>
                  <a:lnTo>
                    <a:pt x="980298" y="87603"/>
                  </a:lnTo>
                  <a:lnTo>
                    <a:pt x="937733" y="103702"/>
                  </a:lnTo>
                  <a:lnTo>
                    <a:pt x="895804" y="121058"/>
                  </a:lnTo>
                  <a:lnTo>
                    <a:pt x="854531" y="139646"/>
                  </a:lnTo>
                  <a:lnTo>
                    <a:pt x="813939" y="159444"/>
                  </a:lnTo>
                  <a:lnTo>
                    <a:pt x="774050" y="180430"/>
                  </a:lnTo>
                  <a:lnTo>
                    <a:pt x="734887" y="202579"/>
                  </a:lnTo>
                  <a:lnTo>
                    <a:pt x="696474" y="225869"/>
                  </a:lnTo>
                  <a:lnTo>
                    <a:pt x="658834" y="250277"/>
                  </a:lnTo>
                  <a:lnTo>
                    <a:pt x="621989" y="275780"/>
                  </a:lnTo>
                  <a:lnTo>
                    <a:pt x="585962" y="302355"/>
                  </a:lnTo>
                  <a:lnTo>
                    <a:pt x="550777" y="329979"/>
                  </a:lnTo>
                  <a:lnTo>
                    <a:pt x="516456" y="358628"/>
                  </a:lnTo>
                  <a:lnTo>
                    <a:pt x="483023" y="388281"/>
                  </a:lnTo>
                  <a:lnTo>
                    <a:pt x="450501" y="418913"/>
                  </a:lnTo>
                  <a:lnTo>
                    <a:pt x="418913" y="450501"/>
                  </a:lnTo>
                  <a:lnTo>
                    <a:pt x="388281" y="483023"/>
                  </a:lnTo>
                  <a:lnTo>
                    <a:pt x="358628" y="516456"/>
                  </a:lnTo>
                  <a:lnTo>
                    <a:pt x="329979" y="550777"/>
                  </a:lnTo>
                  <a:lnTo>
                    <a:pt x="302355" y="585962"/>
                  </a:lnTo>
                  <a:lnTo>
                    <a:pt x="275780" y="621989"/>
                  </a:lnTo>
                  <a:lnTo>
                    <a:pt x="250277" y="658834"/>
                  </a:lnTo>
                  <a:lnTo>
                    <a:pt x="225869" y="696474"/>
                  </a:lnTo>
                  <a:lnTo>
                    <a:pt x="202579" y="734887"/>
                  </a:lnTo>
                  <a:lnTo>
                    <a:pt x="180430" y="774050"/>
                  </a:lnTo>
                  <a:lnTo>
                    <a:pt x="159444" y="813939"/>
                  </a:lnTo>
                  <a:lnTo>
                    <a:pt x="139646" y="854531"/>
                  </a:lnTo>
                  <a:lnTo>
                    <a:pt x="121058" y="895804"/>
                  </a:lnTo>
                  <a:lnTo>
                    <a:pt x="103702" y="937733"/>
                  </a:lnTo>
                  <a:lnTo>
                    <a:pt x="87603" y="980298"/>
                  </a:lnTo>
                  <a:lnTo>
                    <a:pt x="72783" y="1023473"/>
                  </a:lnTo>
                  <a:lnTo>
                    <a:pt x="59265" y="1067237"/>
                  </a:lnTo>
                  <a:lnTo>
                    <a:pt x="47072" y="1111565"/>
                  </a:lnTo>
                  <a:lnTo>
                    <a:pt x="36228" y="1156436"/>
                  </a:lnTo>
                  <a:lnTo>
                    <a:pt x="26754" y="1201826"/>
                  </a:lnTo>
                  <a:lnTo>
                    <a:pt x="18675" y="1247712"/>
                  </a:lnTo>
                  <a:lnTo>
                    <a:pt x="12013" y="1294072"/>
                  </a:lnTo>
                  <a:lnTo>
                    <a:pt x="6792" y="1340881"/>
                  </a:lnTo>
                  <a:lnTo>
                    <a:pt x="3034" y="1388117"/>
                  </a:lnTo>
                  <a:lnTo>
                    <a:pt x="762" y="1435757"/>
                  </a:lnTo>
                  <a:lnTo>
                    <a:pt x="0" y="1483779"/>
                  </a:lnTo>
                  <a:lnTo>
                    <a:pt x="762" y="1531800"/>
                  </a:lnTo>
                  <a:lnTo>
                    <a:pt x="3034" y="1579440"/>
                  </a:lnTo>
                  <a:lnTo>
                    <a:pt x="6792" y="1626676"/>
                  </a:lnTo>
                  <a:lnTo>
                    <a:pt x="12013" y="1673486"/>
                  </a:lnTo>
                  <a:lnTo>
                    <a:pt x="18675" y="1719845"/>
                  </a:lnTo>
                  <a:lnTo>
                    <a:pt x="26754" y="1765731"/>
                  </a:lnTo>
                  <a:lnTo>
                    <a:pt x="36228" y="1811121"/>
                  </a:lnTo>
                  <a:lnTo>
                    <a:pt x="47072" y="1855992"/>
                  </a:lnTo>
                  <a:lnTo>
                    <a:pt x="59265" y="1900321"/>
                  </a:lnTo>
                  <a:lnTo>
                    <a:pt x="72783" y="1944084"/>
                  </a:lnTo>
                  <a:lnTo>
                    <a:pt x="87603" y="1987260"/>
                  </a:lnTo>
                  <a:lnTo>
                    <a:pt x="103702" y="2029824"/>
                  </a:lnTo>
                  <a:lnTo>
                    <a:pt x="121058" y="2071754"/>
                  </a:lnTo>
                  <a:lnTo>
                    <a:pt x="139646" y="2113026"/>
                  </a:lnTo>
                  <a:lnTo>
                    <a:pt x="159444" y="2153618"/>
                  </a:lnTo>
                  <a:lnTo>
                    <a:pt x="180430" y="2193507"/>
                  </a:lnTo>
                  <a:lnTo>
                    <a:pt x="202579" y="2232670"/>
                  </a:lnTo>
                  <a:lnTo>
                    <a:pt x="225869" y="2271083"/>
                  </a:lnTo>
                  <a:lnTo>
                    <a:pt x="250277" y="2308724"/>
                  </a:lnTo>
                  <a:lnTo>
                    <a:pt x="275780" y="2345569"/>
                  </a:lnTo>
                  <a:lnTo>
                    <a:pt x="302355" y="2381595"/>
                  </a:lnTo>
                  <a:lnTo>
                    <a:pt x="329979" y="2416780"/>
                  </a:lnTo>
                  <a:lnTo>
                    <a:pt x="358628" y="2451101"/>
                  </a:lnTo>
                  <a:lnTo>
                    <a:pt x="388281" y="2484534"/>
                  </a:lnTo>
                  <a:lnTo>
                    <a:pt x="418913" y="2517056"/>
                  </a:lnTo>
                  <a:lnTo>
                    <a:pt x="450501" y="2548645"/>
                  </a:lnTo>
                  <a:lnTo>
                    <a:pt x="483023" y="2579277"/>
                  </a:lnTo>
                  <a:lnTo>
                    <a:pt x="516456" y="2608929"/>
                  </a:lnTo>
                  <a:lnTo>
                    <a:pt x="550777" y="2637578"/>
                  </a:lnTo>
                  <a:lnTo>
                    <a:pt x="585962" y="2665202"/>
                  </a:lnTo>
                  <a:lnTo>
                    <a:pt x="621989" y="2691777"/>
                  </a:lnTo>
                  <a:lnTo>
                    <a:pt x="658834" y="2717280"/>
                  </a:lnTo>
                  <a:lnTo>
                    <a:pt x="696474" y="2741688"/>
                  </a:lnTo>
                  <a:lnTo>
                    <a:pt x="734887" y="2764978"/>
                  </a:lnTo>
                  <a:lnTo>
                    <a:pt x="774050" y="2787127"/>
                  </a:lnTo>
                  <a:lnTo>
                    <a:pt x="813939" y="2808113"/>
                  </a:lnTo>
                  <a:lnTo>
                    <a:pt x="854531" y="2827911"/>
                  </a:lnTo>
                  <a:lnTo>
                    <a:pt x="895804" y="2846500"/>
                  </a:lnTo>
                  <a:lnTo>
                    <a:pt x="937733" y="2863855"/>
                  </a:lnTo>
                  <a:lnTo>
                    <a:pt x="980298" y="2879954"/>
                  </a:lnTo>
                  <a:lnTo>
                    <a:pt x="1023473" y="2894774"/>
                  </a:lnTo>
                  <a:lnTo>
                    <a:pt x="1067237" y="2908292"/>
                  </a:lnTo>
                  <a:lnTo>
                    <a:pt x="1111565" y="2920485"/>
                  </a:lnTo>
                  <a:lnTo>
                    <a:pt x="1156436" y="2931330"/>
                  </a:lnTo>
                  <a:lnTo>
                    <a:pt x="1201826" y="2940803"/>
                  </a:lnTo>
                  <a:lnTo>
                    <a:pt x="1247712" y="2948882"/>
                  </a:lnTo>
                  <a:lnTo>
                    <a:pt x="1294072" y="2955544"/>
                  </a:lnTo>
                  <a:lnTo>
                    <a:pt x="1340881" y="2960765"/>
                  </a:lnTo>
                  <a:lnTo>
                    <a:pt x="1388117" y="2964524"/>
                  </a:lnTo>
                  <a:lnTo>
                    <a:pt x="1435757" y="2966795"/>
                  </a:lnTo>
                  <a:lnTo>
                    <a:pt x="1483779" y="2967558"/>
                  </a:lnTo>
                  <a:lnTo>
                    <a:pt x="1531800" y="2966795"/>
                  </a:lnTo>
                  <a:lnTo>
                    <a:pt x="1579440" y="2964524"/>
                  </a:lnTo>
                  <a:lnTo>
                    <a:pt x="1626676" y="2960765"/>
                  </a:lnTo>
                  <a:lnTo>
                    <a:pt x="1673486" y="2955544"/>
                  </a:lnTo>
                  <a:lnTo>
                    <a:pt x="1719845" y="2948882"/>
                  </a:lnTo>
                  <a:lnTo>
                    <a:pt x="1765731" y="2940803"/>
                  </a:lnTo>
                  <a:lnTo>
                    <a:pt x="1811121" y="2931330"/>
                  </a:lnTo>
                  <a:lnTo>
                    <a:pt x="1855992" y="2920485"/>
                  </a:lnTo>
                  <a:lnTo>
                    <a:pt x="1900321" y="2908292"/>
                  </a:lnTo>
                  <a:lnTo>
                    <a:pt x="1944084" y="2894774"/>
                  </a:lnTo>
                  <a:lnTo>
                    <a:pt x="1987260" y="2879954"/>
                  </a:lnTo>
                  <a:lnTo>
                    <a:pt x="2029824" y="2863855"/>
                  </a:lnTo>
                  <a:lnTo>
                    <a:pt x="2071754" y="2846500"/>
                  </a:lnTo>
                  <a:lnTo>
                    <a:pt x="2113026" y="2827911"/>
                  </a:lnTo>
                  <a:lnTo>
                    <a:pt x="2153618" y="2808113"/>
                  </a:lnTo>
                  <a:lnTo>
                    <a:pt x="2193507" y="2787127"/>
                  </a:lnTo>
                  <a:lnTo>
                    <a:pt x="2232670" y="2764978"/>
                  </a:lnTo>
                  <a:lnTo>
                    <a:pt x="2271083" y="2741688"/>
                  </a:lnTo>
                  <a:lnTo>
                    <a:pt x="2308724" y="2717280"/>
                  </a:lnTo>
                  <a:lnTo>
                    <a:pt x="2345569" y="2691777"/>
                  </a:lnTo>
                  <a:lnTo>
                    <a:pt x="2381595" y="2665202"/>
                  </a:lnTo>
                  <a:lnTo>
                    <a:pt x="2416780" y="2637578"/>
                  </a:lnTo>
                  <a:lnTo>
                    <a:pt x="2451101" y="2608929"/>
                  </a:lnTo>
                  <a:lnTo>
                    <a:pt x="2484534" y="2579277"/>
                  </a:lnTo>
                  <a:lnTo>
                    <a:pt x="2517056" y="2548645"/>
                  </a:lnTo>
                  <a:lnTo>
                    <a:pt x="2548645" y="2517056"/>
                  </a:lnTo>
                  <a:lnTo>
                    <a:pt x="2579277" y="2484534"/>
                  </a:lnTo>
                  <a:lnTo>
                    <a:pt x="2608929" y="2451101"/>
                  </a:lnTo>
                  <a:lnTo>
                    <a:pt x="2637578" y="2416780"/>
                  </a:lnTo>
                  <a:lnTo>
                    <a:pt x="2665202" y="2381595"/>
                  </a:lnTo>
                  <a:lnTo>
                    <a:pt x="2691777" y="2345569"/>
                  </a:lnTo>
                  <a:lnTo>
                    <a:pt x="2717280" y="2308724"/>
                  </a:lnTo>
                  <a:lnTo>
                    <a:pt x="2741688" y="2271083"/>
                  </a:lnTo>
                  <a:lnTo>
                    <a:pt x="2764978" y="2232670"/>
                  </a:lnTo>
                  <a:lnTo>
                    <a:pt x="2787127" y="2193507"/>
                  </a:lnTo>
                  <a:lnTo>
                    <a:pt x="2808113" y="2153618"/>
                  </a:lnTo>
                  <a:lnTo>
                    <a:pt x="2827911" y="2113026"/>
                  </a:lnTo>
                  <a:lnTo>
                    <a:pt x="2846500" y="2071754"/>
                  </a:lnTo>
                  <a:lnTo>
                    <a:pt x="2863855" y="2029824"/>
                  </a:lnTo>
                  <a:lnTo>
                    <a:pt x="2879954" y="1987260"/>
                  </a:lnTo>
                  <a:lnTo>
                    <a:pt x="2894774" y="1944084"/>
                  </a:lnTo>
                  <a:lnTo>
                    <a:pt x="2908292" y="1900321"/>
                  </a:lnTo>
                  <a:lnTo>
                    <a:pt x="2920485" y="1855992"/>
                  </a:lnTo>
                  <a:lnTo>
                    <a:pt x="2931330" y="1811121"/>
                  </a:lnTo>
                  <a:lnTo>
                    <a:pt x="2940803" y="1765731"/>
                  </a:lnTo>
                  <a:lnTo>
                    <a:pt x="2948882" y="1719845"/>
                  </a:lnTo>
                  <a:lnTo>
                    <a:pt x="2955544" y="1673486"/>
                  </a:lnTo>
                  <a:lnTo>
                    <a:pt x="2960765" y="1626676"/>
                  </a:lnTo>
                  <a:lnTo>
                    <a:pt x="2964524" y="1579440"/>
                  </a:lnTo>
                  <a:lnTo>
                    <a:pt x="2966795" y="1531800"/>
                  </a:lnTo>
                  <a:lnTo>
                    <a:pt x="2967558" y="1483779"/>
                  </a:lnTo>
                  <a:lnTo>
                    <a:pt x="2966795" y="1435757"/>
                  </a:lnTo>
                  <a:lnTo>
                    <a:pt x="2964524" y="1388117"/>
                  </a:lnTo>
                  <a:lnTo>
                    <a:pt x="2960765" y="1340881"/>
                  </a:lnTo>
                  <a:lnTo>
                    <a:pt x="2955544" y="1294072"/>
                  </a:lnTo>
                  <a:lnTo>
                    <a:pt x="2948882" y="1247712"/>
                  </a:lnTo>
                  <a:lnTo>
                    <a:pt x="2940803" y="1201826"/>
                  </a:lnTo>
                  <a:lnTo>
                    <a:pt x="2931330" y="1156436"/>
                  </a:lnTo>
                  <a:lnTo>
                    <a:pt x="2920485" y="1111565"/>
                  </a:lnTo>
                  <a:lnTo>
                    <a:pt x="2908292" y="1067237"/>
                  </a:lnTo>
                  <a:lnTo>
                    <a:pt x="2894774" y="1023473"/>
                  </a:lnTo>
                  <a:lnTo>
                    <a:pt x="2879954" y="980298"/>
                  </a:lnTo>
                  <a:lnTo>
                    <a:pt x="2863855" y="937733"/>
                  </a:lnTo>
                  <a:lnTo>
                    <a:pt x="2846500" y="895804"/>
                  </a:lnTo>
                  <a:lnTo>
                    <a:pt x="2827911" y="854531"/>
                  </a:lnTo>
                  <a:lnTo>
                    <a:pt x="2808113" y="813939"/>
                  </a:lnTo>
                  <a:lnTo>
                    <a:pt x="2787127" y="774050"/>
                  </a:lnTo>
                  <a:lnTo>
                    <a:pt x="2764978" y="734887"/>
                  </a:lnTo>
                  <a:lnTo>
                    <a:pt x="2741688" y="696474"/>
                  </a:lnTo>
                  <a:lnTo>
                    <a:pt x="2717280" y="658834"/>
                  </a:lnTo>
                  <a:lnTo>
                    <a:pt x="2691777" y="621989"/>
                  </a:lnTo>
                  <a:lnTo>
                    <a:pt x="2665202" y="585962"/>
                  </a:lnTo>
                  <a:lnTo>
                    <a:pt x="2637578" y="550777"/>
                  </a:lnTo>
                  <a:lnTo>
                    <a:pt x="2608929" y="516456"/>
                  </a:lnTo>
                  <a:lnTo>
                    <a:pt x="2579277" y="483023"/>
                  </a:lnTo>
                  <a:lnTo>
                    <a:pt x="2548645" y="450501"/>
                  </a:lnTo>
                  <a:lnTo>
                    <a:pt x="2517056" y="418913"/>
                  </a:lnTo>
                  <a:lnTo>
                    <a:pt x="2484534" y="388281"/>
                  </a:lnTo>
                  <a:lnTo>
                    <a:pt x="2451101" y="358628"/>
                  </a:lnTo>
                  <a:lnTo>
                    <a:pt x="2416780" y="329979"/>
                  </a:lnTo>
                  <a:lnTo>
                    <a:pt x="2381595" y="302355"/>
                  </a:lnTo>
                  <a:lnTo>
                    <a:pt x="2345569" y="275780"/>
                  </a:lnTo>
                  <a:lnTo>
                    <a:pt x="2308724" y="250277"/>
                  </a:lnTo>
                  <a:lnTo>
                    <a:pt x="2271083" y="225869"/>
                  </a:lnTo>
                  <a:lnTo>
                    <a:pt x="2232670" y="202579"/>
                  </a:lnTo>
                  <a:lnTo>
                    <a:pt x="2193507" y="180430"/>
                  </a:lnTo>
                  <a:lnTo>
                    <a:pt x="2153618" y="159444"/>
                  </a:lnTo>
                  <a:lnTo>
                    <a:pt x="2113026" y="139646"/>
                  </a:lnTo>
                  <a:lnTo>
                    <a:pt x="2071754" y="121058"/>
                  </a:lnTo>
                  <a:lnTo>
                    <a:pt x="2029824" y="103702"/>
                  </a:lnTo>
                  <a:lnTo>
                    <a:pt x="1987260" y="87603"/>
                  </a:lnTo>
                  <a:lnTo>
                    <a:pt x="1944084" y="72783"/>
                  </a:lnTo>
                  <a:lnTo>
                    <a:pt x="1900321" y="59265"/>
                  </a:lnTo>
                  <a:lnTo>
                    <a:pt x="1855992" y="47072"/>
                  </a:lnTo>
                  <a:lnTo>
                    <a:pt x="1811121" y="36228"/>
                  </a:lnTo>
                  <a:lnTo>
                    <a:pt x="1765731" y="26754"/>
                  </a:lnTo>
                  <a:lnTo>
                    <a:pt x="1719845" y="18675"/>
                  </a:lnTo>
                  <a:lnTo>
                    <a:pt x="1673486" y="12013"/>
                  </a:lnTo>
                  <a:lnTo>
                    <a:pt x="1626676" y="6792"/>
                  </a:lnTo>
                  <a:lnTo>
                    <a:pt x="1579440" y="3034"/>
                  </a:lnTo>
                  <a:lnTo>
                    <a:pt x="1531800" y="762"/>
                  </a:lnTo>
                  <a:lnTo>
                    <a:pt x="1483779" y="0"/>
                  </a:lnTo>
                  <a:close/>
                </a:path>
              </a:pathLst>
            </a:custGeom>
            <a:solidFill>
              <a:srgbClr val="D7DDDB">
                <a:alpha val="50000"/>
              </a:srgbClr>
            </a:solidFill>
          </p:spPr>
          <p:txBody>
            <a:bodyPr wrap="square" lIns="0" tIns="0" rIns="0" bIns="0" rtlCol="0"/>
            <a:lstStyle/>
            <a:p>
              <a:endParaRPr/>
            </a:p>
          </p:txBody>
        </p:sp>
        <p:sp>
          <p:nvSpPr>
            <p:cNvPr id="6" name="object 6"/>
            <p:cNvSpPr/>
            <p:nvPr/>
          </p:nvSpPr>
          <p:spPr>
            <a:xfrm>
              <a:off x="7537767" y="2204173"/>
              <a:ext cx="2381885" cy="2381885"/>
            </a:xfrm>
            <a:custGeom>
              <a:avLst/>
              <a:gdLst/>
              <a:ahLst/>
              <a:cxnLst/>
              <a:rect l="l" t="t" r="r" b="b"/>
              <a:pathLst>
                <a:path w="2381884" h="2381885">
                  <a:moveTo>
                    <a:pt x="0" y="1190701"/>
                  </a:moveTo>
                  <a:lnTo>
                    <a:pt x="945" y="1142811"/>
                  </a:lnTo>
                  <a:lnTo>
                    <a:pt x="3758" y="1095402"/>
                  </a:lnTo>
                  <a:lnTo>
                    <a:pt x="8402" y="1048508"/>
                  </a:lnTo>
                  <a:lnTo>
                    <a:pt x="14842" y="1002165"/>
                  </a:lnTo>
                  <a:lnTo>
                    <a:pt x="23043" y="956409"/>
                  </a:lnTo>
                  <a:lnTo>
                    <a:pt x="32969" y="911276"/>
                  </a:lnTo>
                  <a:lnTo>
                    <a:pt x="44584" y="866800"/>
                  </a:lnTo>
                  <a:lnTo>
                    <a:pt x="57853" y="823017"/>
                  </a:lnTo>
                  <a:lnTo>
                    <a:pt x="72740" y="779964"/>
                  </a:lnTo>
                  <a:lnTo>
                    <a:pt x="89210" y="737675"/>
                  </a:lnTo>
                  <a:lnTo>
                    <a:pt x="107227" y="696186"/>
                  </a:lnTo>
                  <a:lnTo>
                    <a:pt x="126755" y="655533"/>
                  </a:lnTo>
                  <a:lnTo>
                    <a:pt x="147760" y="615751"/>
                  </a:lnTo>
                  <a:lnTo>
                    <a:pt x="170205" y="576876"/>
                  </a:lnTo>
                  <a:lnTo>
                    <a:pt x="194054" y="538943"/>
                  </a:lnTo>
                  <a:lnTo>
                    <a:pt x="219273" y="501988"/>
                  </a:lnTo>
                  <a:lnTo>
                    <a:pt x="245825" y="466047"/>
                  </a:lnTo>
                  <a:lnTo>
                    <a:pt x="273676" y="431155"/>
                  </a:lnTo>
                  <a:lnTo>
                    <a:pt x="302789" y="397347"/>
                  </a:lnTo>
                  <a:lnTo>
                    <a:pt x="333129" y="364660"/>
                  </a:lnTo>
                  <a:lnTo>
                    <a:pt x="364660" y="333129"/>
                  </a:lnTo>
                  <a:lnTo>
                    <a:pt x="397347" y="302789"/>
                  </a:lnTo>
                  <a:lnTo>
                    <a:pt x="431155" y="273676"/>
                  </a:lnTo>
                  <a:lnTo>
                    <a:pt x="466047" y="245825"/>
                  </a:lnTo>
                  <a:lnTo>
                    <a:pt x="501988" y="219273"/>
                  </a:lnTo>
                  <a:lnTo>
                    <a:pt x="538943" y="194054"/>
                  </a:lnTo>
                  <a:lnTo>
                    <a:pt x="576876" y="170205"/>
                  </a:lnTo>
                  <a:lnTo>
                    <a:pt x="615751" y="147760"/>
                  </a:lnTo>
                  <a:lnTo>
                    <a:pt x="655533" y="126755"/>
                  </a:lnTo>
                  <a:lnTo>
                    <a:pt x="696186" y="107227"/>
                  </a:lnTo>
                  <a:lnTo>
                    <a:pt x="737675" y="89210"/>
                  </a:lnTo>
                  <a:lnTo>
                    <a:pt x="779964" y="72740"/>
                  </a:lnTo>
                  <a:lnTo>
                    <a:pt x="823017" y="57853"/>
                  </a:lnTo>
                  <a:lnTo>
                    <a:pt x="866800" y="44584"/>
                  </a:lnTo>
                  <a:lnTo>
                    <a:pt x="911276" y="32969"/>
                  </a:lnTo>
                  <a:lnTo>
                    <a:pt x="956409" y="23043"/>
                  </a:lnTo>
                  <a:lnTo>
                    <a:pt x="1002165" y="14842"/>
                  </a:lnTo>
                  <a:lnTo>
                    <a:pt x="1048508" y="8402"/>
                  </a:lnTo>
                  <a:lnTo>
                    <a:pt x="1095402" y="3758"/>
                  </a:lnTo>
                  <a:lnTo>
                    <a:pt x="1142811" y="945"/>
                  </a:lnTo>
                  <a:lnTo>
                    <a:pt x="1190701" y="0"/>
                  </a:lnTo>
                  <a:lnTo>
                    <a:pt x="1238590" y="945"/>
                  </a:lnTo>
                  <a:lnTo>
                    <a:pt x="1285999" y="3758"/>
                  </a:lnTo>
                  <a:lnTo>
                    <a:pt x="1332893" y="8402"/>
                  </a:lnTo>
                  <a:lnTo>
                    <a:pt x="1379236" y="14842"/>
                  </a:lnTo>
                  <a:lnTo>
                    <a:pt x="1424991" y="23043"/>
                  </a:lnTo>
                  <a:lnTo>
                    <a:pt x="1470125" y="32969"/>
                  </a:lnTo>
                  <a:lnTo>
                    <a:pt x="1514601" y="44584"/>
                  </a:lnTo>
                  <a:lnTo>
                    <a:pt x="1558383" y="57853"/>
                  </a:lnTo>
                  <a:lnTo>
                    <a:pt x="1601436" y="72740"/>
                  </a:lnTo>
                  <a:lnTo>
                    <a:pt x="1643725" y="89210"/>
                  </a:lnTo>
                  <a:lnTo>
                    <a:pt x="1685213" y="107227"/>
                  </a:lnTo>
                  <a:lnTo>
                    <a:pt x="1725866" y="126755"/>
                  </a:lnTo>
                  <a:lnTo>
                    <a:pt x="1765648" y="147760"/>
                  </a:lnTo>
                  <a:lnTo>
                    <a:pt x="1804522" y="170205"/>
                  </a:lnTo>
                  <a:lnTo>
                    <a:pt x="1842455" y="194054"/>
                  </a:lnTo>
                  <a:lnTo>
                    <a:pt x="1879409" y="219273"/>
                  </a:lnTo>
                  <a:lnTo>
                    <a:pt x="1915350" y="245825"/>
                  </a:lnTo>
                  <a:lnTo>
                    <a:pt x="1950241" y="273676"/>
                  </a:lnTo>
                  <a:lnTo>
                    <a:pt x="1984048" y="302789"/>
                  </a:lnTo>
                  <a:lnTo>
                    <a:pt x="2016735" y="333129"/>
                  </a:lnTo>
                  <a:lnTo>
                    <a:pt x="2048266" y="364660"/>
                  </a:lnTo>
                  <a:lnTo>
                    <a:pt x="2078605" y="397347"/>
                  </a:lnTo>
                  <a:lnTo>
                    <a:pt x="2107718" y="431155"/>
                  </a:lnTo>
                  <a:lnTo>
                    <a:pt x="2135568" y="466047"/>
                  </a:lnTo>
                  <a:lnTo>
                    <a:pt x="2162120" y="501988"/>
                  </a:lnTo>
                  <a:lnTo>
                    <a:pt x="2187338" y="538943"/>
                  </a:lnTo>
                  <a:lnTo>
                    <a:pt x="2211188" y="576876"/>
                  </a:lnTo>
                  <a:lnTo>
                    <a:pt x="2233632" y="615751"/>
                  </a:lnTo>
                  <a:lnTo>
                    <a:pt x="2254636" y="655533"/>
                  </a:lnTo>
                  <a:lnTo>
                    <a:pt x="2274164" y="696186"/>
                  </a:lnTo>
                  <a:lnTo>
                    <a:pt x="2292180" y="737675"/>
                  </a:lnTo>
                  <a:lnTo>
                    <a:pt x="2308650" y="779964"/>
                  </a:lnTo>
                  <a:lnTo>
                    <a:pt x="2323537" y="823017"/>
                  </a:lnTo>
                  <a:lnTo>
                    <a:pt x="2336806" y="866800"/>
                  </a:lnTo>
                  <a:lnTo>
                    <a:pt x="2348420" y="911276"/>
                  </a:lnTo>
                  <a:lnTo>
                    <a:pt x="2358346" y="956409"/>
                  </a:lnTo>
                  <a:lnTo>
                    <a:pt x="2366547" y="1002165"/>
                  </a:lnTo>
                  <a:lnTo>
                    <a:pt x="2372987" y="1048508"/>
                  </a:lnTo>
                  <a:lnTo>
                    <a:pt x="2377631" y="1095402"/>
                  </a:lnTo>
                  <a:lnTo>
                    <a:pt x="2380444" y="1142811"/>
                  </a:lnTo>
                  <a:lnTo>
                    <a:pt x="2381389" y="1190701"/>
                  </a:lnTo>
                  <a:lnTo>
                    <a:pt x="2380444" y="1238590"/>
                  </a:lnTo>
                  <a:lnTo>
                    <a:pt x="2377631" y="1285999"/>
                  </a:lnTo>
                  <a:lnTo>
                    <a:pt x="2372987" y="1332893"/>
                  </a:lnTo>
                  <a:lnTo>
                    <a:pt x="2366547" y="1379236"/>
                  </a:lnTo>
                  <a:lnTo>
                    <a:pt x="2358346" y="1424992"/>
                  </a:lnTo>
                  <a:lnTo>
                    <a:pt x="2348420" y="1470126"/>
                  </a:lnTo>
                  <a:lnTo>
                    <a:pt x="2336806" y="1514602"/>
                  </a:lnTo>
                  <a:lnTo>
                    <a:pt x="2323537" y="1558384"/>
                  </a:lnTo>
                  <a:lnTo>
                    <a:pt x="2308650" y="1601438"/>
                  </a:lnTo>
                  <a:lnTo>
                    <a:pt x="2292180" y="1643727"/>
                  </a:lnTo>
                  <a:lnTo>
                    <a:pt x="2274164" y="1685216"/>
                  </a:lnTo>
                  <a:lnTo>
                    <a:pt x="2254636" y="1725869"/>
                  </a:lnTo>
                  <a:lnTo>
                    <a:pt x="2233632" y="1765651"/>
                  </a:lnTo>
                  <a:lnTo>
                    <a:pt x="2211188" y="1804526"/>
                  </a:lnTo>
                  <a:lnTo>
                    <a:pt x="2187338" y="1842458"/>
                  </a:lnTo>
                  <a:lnTo>
                    <a:pt x="2162120" y="1879413"/>
                  </a:lnTo>
                  <a:lnTo>
                    <a:pt x="2135568" y="1915354"/>
                  </a:lnTo>
                  <a:lnTo>
                    <a:pt x="2107718" y="1950247"/>
                  </a:lnTo>
                  <a:lnTo>
                    <a:pt x="2078605" y="1984054"/>
                  </a:lnTo>
                  <a:lnTo>
                    <a:pt x="2048266" y="2016741"/>
                  </a:lnTo>
                  <a:lnTo>
                    <a:pt x="2016735" y="2048273"/>
                  </a:lnTo>
                  <a:lnTo>
                    <a:pt x="1984048" y="2078613"/>
                  </a:lnTo>
                  <a:lnTo>
                    <a:pt x="1950241" y="2107726"/>
                  </a:lnTo>
                  <a:lnTo>
                    <a:pt x="1915350" y="2135576"/>
                  </a:lnTo>
                  <a:lnTo>
                    <a:pt x="1879409" y="2162129"/>
                  </a:lnTo>
                  <a:lnTo>
                    <a:pt x="1842455" y="2187347"/>
                  </a:lnTo>
                  <a:lnTo>
                    <a:pt x="1804522" y="2211197"/>
                  </a:lnTo>
                  <a:lnTo>
                    <a:pt x="1765648" y="2233642"/>
                  </a:lnTo>
                  <a:lnTo>
                    <a:pt x="1725866" y="2254646"/>
                  </a:lnTo>
                  <a:lnTo>
                    <a:pt x="1685213" y="2274174"/>
                  </a:lnTo>
                  <a:lnTo>
                    <a:pt x="1643725" y="2292191"/>
                  </a:lnTo>
                  <a:lnTo>
                    <a:pt x="1601436" y="2308661"/>
                  </a:lnTo>
                  <a:lnTo>
                    <a:pt x="1558383" y="2323548"/>
                  </a:lnTo>
                  <a:lnTo>
                    <a:pt x="1514601" y="2336817"/>
                  </a:lnTo>
                  <a:lnTo>
                    <a:pt x="1470125" y="2348432"/>
                  </a:lnTo>
                  <a:lnTo>
                    <a:pt x="1424991" y="2358358"/>
                  </a:lnTo>
                  <a:lnTo>
                    <a:pt x="1379236" y="2366559"/>
                  </a:lnTo>
                  <a:lnTo>
                    <a:pt x="1332893" y="2372999"/>
                  </a:lnTo>
                  <a:lnTo>
                    <a:pt x="1285999" y="2377644"/>
                  </a:lnTo>
                  <a:lnTo>
                    <a:pt x="1238590" y="2380456"/>
                  </a:lnTo>
                  <a:lnTo>
                    <a:pt x="1190701" y="2381402"/>
                  </a:lnTo>
                  <a:lnTo>
                    <a:pt x="1142811" y="2380456"/>
                  </a:lnTo>
                  <a:lnTo>
                    <a:pt x="1095402" y="2377644"/>
                  </a:lnTo>
                  <a:lnTo>
                    <a:pt x="1048508" y="2372999"/>
                  </a:lnTo>
                  <a:lnTo>
                    <a:pt x="1002165" y="2366559"/>
                  </a:lnTo>
                  <a:lnTo>
                    <a:pt x="956409" y="2358358"/>
                  </a:lnTo>
                  <a:lnTo>
                    <a:pt x="911276" y="2348432"/>
                  </a:lnTo>
                  <a:lnTo>
                    <a:pt x="866800" y="2336817"/>
                  </a:lnTo>
                  <a:lnTo>
                    <a:pt x="823017" y="2323548"/>
                  </a:lnTo>
                  <a:lnTo>
                    <a:pt x="779964" y="2308661"/>
                  </a:lnTo>
                  <a:lnTo>
                    <a:pt x="737675" y="2292191"/>
                  </a:lnTo>
                  <a:lnTo>
                    <a:pt x="696186" y="2274174"/>
                  </a:lnTo>
                  <a:lnTo>
                    <a:pt x="655533" y="2254646"/>
                  </a:lnTo>
                  <a:lnTo>
                    <a:pt x="615751" y="2233642"/>
                  </a:lnTo>
                  <a:lnTo>
                    <a:pt x="576876" y="2211197"/>
                  </a:lnTo>
                  <a:lnTo>
                    <a:pt x="538943" y="2187347"/>
                  </a:lnTo>
                  <a:lnTo>
                    <a:pt x="501988" y="2162129"/>
                  </a:lnTo>
                  <a:lnTo>
                    <a:pt x="466047" y="2135576"/>
                  </a:lnTo>
                  <a:lnTo>
                    <a:pt x="431155" y="2107726"/>
                  </a:lnTo>
                  <a:lnTo>
                    <a:pt x="397347" y="2078613"/>
                  </a:lnTo>
                  <a:lnTo>
                    <a:pt x="364660" y="2048273"/>
                  </a:lnTo>
                  <a:lnTo>
                    <a:pt x="333129" y="2016741"/>
                  </a:lnTo>
                  <a:lnTo>
                    <a:pt x="302789" y="1984054"/>
                  </a:lnTo>
                  <a:lnTo>
                    <a:pt x="273676" y="1950247"/>
                  </a:lnTo>
                  <a:lnTo>
                    <a:pt x="245825" y="1915354"/>
                  </a:lnTo>
                  <a:lnTo>
                    <a:pt x="219273" y="1879413"/>
                  </a:lnTo>
                  <a:lnTo>
                    <a:pt x="194054" y="1842458"/>
                  </a:lnTo>
                  <a:lnTo>
                    <a:pt x="170205" y="1804526"/>
                  </a:lnTo>
                  <a:lnTo>
                    <a:pt x="147760" y="1765651"/>
                  </a:lnTo>
                  <a:lnTo>
                    <a:pt x="126755" y="1725869"/>
                  </a:lnTo>
                  <a:lnTo>
                    <a:pt x="107227" y="1685216"/>
                  </a:lnTo>
                  <a:lnTo>
                    <a:pt x="89210" y="1643727"/>
                  </a:lnTo>
                  <a:lnTo>
                    <a:pt x="72740" y="1601438"/>
                  </a:lnTo>
                  <a:lnTo>
                    <a:pt x="57853" y="1558384"/>
                  </a:lnTo>
                  <a:lnTo>
                    <a:pt x="44584" y="1514602"/>
                  </a:lnTo>
                  <a:lnTo>
                    <a:pt x="32969" y="1470126"/>
                  </a:lnTo>
                  <a:lnTo>
                    <a:pt x="23043" y="1424992"/>
                  </a:lnTo>
                  <a:lnTo>
                    <a:pt x="14842" y="1379236"/>
                  </a:lnTo>
                  <a:lnTo>
                    <a:pt x="8402" y="1332893"/>
                  </a:lnTo>
                  <a:lnTo>
                    <a:pt x="3758" y="1285999"/>
                  </a:lnTo>
                  <a:lnTo>
                    <a:pt x="945" y="1238590"/>
                  </a:lnTo>
                  <a:lnTo>
                    <a:pt x="0" y="1190701"/>
                  </a:lnTo>
                  <a:close/>
                </a:path>
              </a:pathLst>
            </a:custGeom>
            <a:ln w="83248">
              <a:solidFill>
                <a:srgbClr val="D7DDDB"/>
              </a:solidFill>
            </a:ln>
          </p:spPr>
          <p:txBody>
            <a:bodyPr wrap="square" lIns="0" tIns="0" rIns="0" bIns="0" rtlCol="0"/>
            <a:lstStyle/>
            <a:p>
              <a:endParaRPr/>
            </a:p>
          </p:txBody>
        </p:sp>
        <p:sp>
          <p:nvSpPr>
            <p:cNvPr id="7" name="object 7"/>
            <p:cNvSpPr/>
            <p:nvPr/>
          </p:nvSpPr>
          <p:spPr>
            <a:xfrm>
              <a:off x="8728466" y="2204176"/>
              <a:ext cx="1191260" cy="1663064"/>
            </a:xfrm>
            <a:custGeom>
              <a:avLst/>
              <a:gdLst/>
              <a:ahLst/>
              <a:cxnLst/>
              <a:rect l="l" t="t" r="r" b="b"/>
              <a:pathLst>
                <a:path w="1191259" h="1663064">
                  <a:moveTo>
                    <a:pt x="0" y="0"/>
                  </a:moveTo>
                  <a:lnTo>
                    <a:pt x="47889" y="945"/>
                  </a:lnTo>
                  <a:lnTo>
                    <a:pt x="95298" y="3758"/>
                  </a:lnTo>
                  <a:lnTo>
                    <a:pt x="142192" y="8402"/>
                  </a:lnTo>
                  <a:lnTo>
                    <a:pt x="188535" y="14842"/>
                  </a:lnTo>
                  <a:lnTo>
                    <a:pt x="234291" y="23043"/>
                  </a:lnTo>
                  <a:lnTo>
                    <a:pt x="279425" y="32969"/>
                  </a:lnTo>
                  <a:lnTo>
                    <a:pt x="323900" y="44584"/>
                  </a:lnTo>
                  <a:lnTo>
                    <a:pt x="367683" y="57853"/>
                  </a:lnTo>
                  <a:lnTo>
                    <a:pt x="410736" y="72740"/>
                  </a:lnTo>
                  <a:lnTo>
                    <a:pt x="453025" y="89210"/>
                  </a:lnTo>
                  <a:lnTo>
                    <a:pt x="494514" y="107227"/>
                  </a:lnTo>
                  <a:lnTo>
                    <a:pt x="535168" y="126755"/>
                  </a:lnTo>
                  <a:lnTo>
                    <a:pt x="574949" y="147760"/>
                  </a:lnTo>
                  <a:lnTo>
                    <a:pt x="613825" y="170205"/>
                  </a:lnTo>
                  <a:lnTo>
                    <a:pt x="651757" y="194054"/>
                  </a:lnTo>
                  <a:lnTo>
                    <a:pt x="688712" y="219273"/>
                  </a:lnTo>
                  <a:lnTo>
                    <a:pt x="724653" y="245825"/>
                  </a:lnTo>
                  <a:lnTo>
                    <a:pt x="759545" y="273676"/>
                  </a:lnTo>
                  <a:lnTo>
                    <a:pt x="793353" y="302789"/>
                  </a:lnTo>
                  <a:lnTo>
                    <a:pt x="826040" y="333129"/>
                  </a:lnTo>
                  <a:lnTo>
                    <a:pt x="857571" y="364660"/>
                  </a:lnTo>
                  <a:lnTo>
                    <a:pt x="887911" y="397347"/>
                  </a:lnTo>
                  <a:lnTo>
                    <a:pt x="917024" y="431155"/>
                  </a:lnTo>
                  <a:lnTo>
                    <a:pt x="944875" y="466047"/>
                  </a:lnTo>
                  <a:lnTo>
                    <a:pt x="971427" y="501988"/>
                  </a:lnTo>
                  <a:lnTo>
                    <a:pt x="996646" y="538943"/>
                  </a:lnTo>
                  <a:lnTo>
                    <a:pt x="1020496" y="576876"/>
                  </a:lnTo>
                  <a:lnTo>
                    <a:pt x="1042940" y="615751"/>
                  </a:lnTo>
                  <a:lnTo>
                    <a:pt x="1063945" y="655533"/>
                  </a:lnTo>
                  <a:lnTo>
                    <a:pt x="1083473" y="696186"/>
                  </a:lnTo>
                  <a:lnTo>
                    <a:pt x="1101490" y="737675"/>
                  </a:lnTo>
                  <a:lnTo>
                    <a:pt x="1117960" y="779964"/>
                  </a:lnTo>
                  <a:lnTo>
                    <a:pt x="1132847" y="823017"/>
                  </a:lnTo>
                  <a:lnTo>
                    <a:pt x="1146116" y="866800"/>
                  </a:lnTo>
                  <a:lnTo>
                    <a:pt x="1157731" y="911276"/>
                  </a:lnTo>
                  <a:lnTo>
                    <a:pt x="1167657" y="956409"/>
                  </a:lnTo>
                  <a:lnTo>
                    <a:pt x="1175858" y="1002165"/>
                  </a:lnTo>
                  <a:lnTo>
                    <a:pt x="1182298" y="1048508"/>
                  </a:lnTo>
                  <a:lnTo>
                    <a:pt x="1186943" y="1095402"/>
                  </a:lnTo>
                  <a:lnTo>
                    <a:pt x="1189755" y="1142811"/>
                  </a:lnTo>
                  <a:lnTo>
                    <a:pt x="1190701" y="1190701"/>
                  </a:lnTo>
                  <a:lnTo>
                    <a:pt x="1189667" y="1240758"/>
                  </a:lnTo>
                  <a:lnTo>
                    <a:pt x="1186594" y="1290289"/>
                  </a:lnTo>
                  <a:lnTo>
                    <a:pt x="1181523" y="1339252"/>
                  </a:lnTo>
                  <a:lnTo>
                    <a:pt x="1174493" y="1387608"/>
                  </a:lnTo>
                  <a:lnTo>
                    <a:pt x="1165545" y="1435315"/>
                  </a:lnTo>
                  <a:lnTo>
                    <a:pt x="1154721" y="1482334"/>
                  </a:lnTo>
                  <a:lnTo>
                    <a:pt x="1142060" y="1528623"/>
                  </a:lnTo>
                  <a:lnTo>
                    <a:pt x="1127605" y="1574142"/>
                  </a:lnTo>
                  <a:lnTo>
                    <a:pt x="1111394" y="1618851"/>
                  </a:lnTo>
                  <a:lnTo>
                    <a:pt x="1093470" y="1662709"/>
                  </a:lnTo>
                </a:path>
              </a:pathLst>
            </a:custGeom>
            <a:ln w="83248">
              <a:solidFill>
                <a:srgbClr val="90A19A"/>
              </a:solidFill>
            </a:ln>
          </p:spPr>
          <p:txBody>
            <a:bodyPr wrap="square" lIns="0" tIns="0" rIns="0" bIns="0" rtlCol="0"/>
            <a:lstStyle/>
            <a:p>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Healthcare</a:t>
            </a:r>
            <a:r>
              <a:rPr spc="-170" dirty="0"/>
              <a:t> </a:t>
            </a:r>
            <a:r>
              <a:rPr dirty="0"/>
              <a:t>Occupational</a:t>
            </a:r>
            <a:r>
              <a:rPr spc="-165" dirty="0"/>
              <a:t> </a:t>
            </a:r>
            <a:r>
              <a:rPr spc="-10" dirty="0"/>
              <a:t>Growth</a:t>
            </a:r>
          </a:p>
        </p:txBody>
      </p:sp>
      <p:sp>
        <p:nvSpPr>
          <p:cNvPr id="9" name="object 9"/>
          <p:cNvSpPr txBox="1"/>
          <p:nvPr/>
        </p:nvSpPr>
        <p:spPr>
          <a:xfrm>
            <a:off x="10824006" y="6599084"/>
            <a:ext cx="1120140" cy="132080"/>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B8B4B2"/>
                </a:solidFill>
                <a:latin typeface="DIN 2014 Bold"/>
                <a:cs typeface="DIN 2014 Bold"/>
              </a:rPr>
              <a:t>US Bureau of</a:t>
            </a:r>
            <a:r>
              <a:rPr sz="700" spc="5" dirty="0">
                <a:solidFill>
                  <a:srgbClr val="B8B4B2"/>
                </a:solidFill>
                <a:latin typeface="DIN 2014 Bold"/>
                <a:cs typeface="DIN 2014 Bold"/>
              </a:rPr>
              <a:t> </a:t>
            </a:r>
            <a:r>
              <a:rPr sz="700" dirty="0">
                <a:solidFill>
                  <a:srgbClr val="B8B4B2"/>
                </a:solidFill>
                <a:latin typeface="DIN 2014 Bold"/>
                <a:cs typeface="DIN 2014 Bold"/>
              </a:rPr>
              <a:t>Labor </a:t>
            </a:r>
            <a:r>
              <a:rPr sz="700" spc="-10" dirty="0">
                <a:solidFill>
                  <a:srgbClr val="B8B4B2"/>
                </a:solidFill>
                <a:latin typeface="DIN 2014 Bold"/>
                <a:cs typeface="DIN 2014 Bold"/>
              </a:rPr>
              <a:t>Statistics</a:t>
            </a:r>
            <a:endParaRPr sz="700">
              <a:latin typeface="DIN 2014 Bold"/>
              <a:cs typeface="DIN 2014 Bold"/>
            </a:endParaRPr>
          </a:p>
        </p:txBody>
      </p:sp>
      <p:sp>
        <p:nvSpPr>
          <p:cNvPr id="10" name="object 10"/>
          <p:cNvSpPr txBox="1"/>
          <p:nvPr/>
        </p:nvSpPr>
        <p:spPr>
          <a:xfrm>
            <a:off x="2040444" y="5067259"/>
            <a:ext cx="2360295" cy="978535"/>
          </a:xfrm>
          <a:prstGeom prst="rect">
            <a:avLst/>
          </a:prstGeom>
        </p:spPr>
        <p:txBody>
          <a:bodyPr vert="horz" wrap="square" lIns="0" tIns="12700" rIns="0" bIns="0" rtlCol="0">
            <a:spAutoFit/>
          </a:bodyPr>
          <a:lstStyle/>
          <a:p>
            <a:pPr marL="12700" marR="5080" indent="-635" algn="ctr">
              <a:lnSpc>
                <a:spcPct val="109700"/>
              </a:lnSpc>
              <a:spcBef>
                <a:spcPts val="100"/>
              </a:spcBef>
            </a:pPr>
            <a:r>
              <a:rPr sz="1900" b="1" dirty="0">
                <a:solidFill>
                  <a:srgbClr val="716A66"/>
                </a:solidFill>
                <a:latin typeface="DIN 2014 Demi"/>
                <a:cs typeface="DIN 2014 Demi"/>
              </a:rPr>
              <a:t>Projected</a:t>
            </a:r>
            <a:r>
              <a:rPr sz="1900" b="1" spc="-70" dirty="0">
                <a:solidFill>
                  <a:srgbClr val="716A66"/>
                </a:solidFill>
                <a:latin typeface="DIN 2014 Demi"/>
                <a:cs typeface="DIN 2014 Demi"/>
              </a:rPr>
              <a:t> </a:t>
            </a:r>
            <a:r>
              <a:rPr sz="1900" b="1" dirty="0">
                <a:solidFill>
                  <a:srgbClr val="716A66"/>
                </a:solidFill>
                <a:latin typeface="DIN 2014 Demi"/>
                <a:cs typeface="DIN 2014 Demi"/>
              </a:rPr>
              <a:t>increase</a:t>
            </a:r>
            <a:r>
              <a:rPr sz="1900" b="1" spc="-65" dirty="0">
                <a:solidFill>
                  <a:srgbClr val="716A66"/>
                </a:solidFill>
                <a:latin typeface="DIN 2014 Demi"/>
                <a:cs typeface="DIN 2014 Demi"/>
              </a:rPr>
              <a:t> </a:t>
            </a:r>
            <a:r>
              <a:rPr sz="1900" b="1" spc="-25" dirty="0">
                <a:solidFill>
                  <a:srgbClr val="716A66"/>
                </a:solidFill>
                <a:latin typeface="DIN 2014 Demi"/>
                <a:cs typeface="DIN 2014 Demi"/>
              </a:rPr>
              <a:t>in </a:t>
            </a:r>
            <a:r>
              <a:rPr sz="1900" b="1" dirty="0">
                <a:solidFill>
                  <a:srgbClr val="716A66"/>
                </a:solidFill>
                <a:latin typeface="DIN 2014 Demi"/>
                <a:cs typeface="DIN 2014 Demi"/>
              </a:rPr>
              <a:t>healthcare</a:t>
            </a:r>
            <a:r>
              <a:rPr sz="1900" b="1" spc="-85" dirty="0">
                <a:solidFill>
                  <a:srgbClr val="716A66"/>
                </a:solidFill>
                <a:latin typeface="DIN 2014 Demi"/>
                <a:cs typeface="DIN 2014 Demi"/>
              </a:rPr>
              <a:t> </a:t>
            </a:r>
            <a:r>
              <a:rPr sz="1900" b="1" spc="-10" dirty="0">
                <a:solidFill>
                  <a:srgbClr val="716A66"/>
                </a:solidFill>
                <a:latin typeface="DIN 2014 Demi"/>
                <a:cs typeface="DIN 2014 Demi"/>
              </a:rPr>
              <a:t>occupations </a:t>
            </a:r>
            <a:r>
              <a:rPr sz="1900" b="1" dirty="0">
                <a:solidFill>
                  <a:srgbClr val="716A66"/>
                </a:solidFill>
                <a:latin typeface="DIN 2014 Demi"/>
                <a:cs typeface="DIN 2014 Demi"/>
              </a:rPr>
              <a:t>from</a:t>
            </a:r>
            <a:r>
              <a:rPr sz="1900" b="1" spc="-25" dirty="0">
                <a:solidFill>
                  <a:srgbClr val="716A66"/>
                </a:solidFill>
                <a:latin typeface="DIN 2014 Demi"/>
                <a:cs typeface="DIN 2014 Demi"/>
              </a:rPr>
              <a:t> </a:t>
            </a:r>
            <a:r>
              <a:rPr sz="1900" b="1" dirty="0">
                <a:solidFill>
                  <a:srgbClr val="716A66"/>
                </a:solidFill>
                <a:latin typeface="DIN 2014 Demi"/>
                <a:cs typeface="DIN 2014 Demi"/>
              </a:rPr>
              <a:t>2018</a:t>
            </a:r>
            <a:r>
              <a:rPr sz="1900" b="1" spc="-20" dirty="0">
                <a:solidFill>
                  <a:srgbClr val="716A66"/>
                </a:solidFill>
                <a:latin typeface="DIN 2014 Demi"/>
                <a:cs typeface="DIN 2014 Demi"/>
              </a:rPr>
              <a:t> </a:t>
            </a:r>
            <a:r>
              <a:rPr sz="1900" b="1" dirty="0">
                <a:solidFill>
                  <a:srgbClr val="716A66"/>
                </a:solidFill>
                <a:latin typeface="DIN 2014 Demi"/>
                <a:cs typeface="DIN 2014 Demi"/>
              </a:rPr>
              <a:t>to</a:t>
            </a:r>
            <a:r>
              <a:rPr sz="1900" b="1" spc="-20" dirty="0">
                <a:solidFill>
                  <a:srgbClr val="716A66"/>
                </a:solidFill>
                <a:latin typeface="DIN 2014 Demi"/>
                <a:cs typeface="DIN 2014 Demi"/>
              </a:rPr>
              <a:t> </a:t>
            </a:r>
            <a:r>
              <a:rPr sz="1900" b="1" spc="-10" dirty="0">
                <a:solidFill>
                  <a:srgbClr val="716A66"/>
                </a:solidFill>
                <a:latin typeface="DIN 2014 Demi"/>
                <a:cs typeface="DIN 2014 Demi"/>
              </a:rPr>
              <a:t>2028.</a:t>
            </a:r>
            <a:endParaRPr sz="1900" dirty="0">
              <a:latin typeface="DIN 2014 Demi"/>
              <a:cs typeface="DIN 2014 Demi"/>
            </a:endParaRPr>
          </a:p>
        </p:txBody>
      </p:sp>
      <p:sp>
        <p:nvSpPr>
          <p:cNvPr id="11" name="object 11"/>
          <p:cNvSpPr txBox="1"/>
          <p:nvPr/>
        </p:nvSpPr>
        <p:spPr>
          <a:xfrm>
            <a:off x="7321536" y="5067259"/>
            <a:ext cx="3004185" cy="978535"/>
          </a:xfrm>
          <a:prstGeom prst="rect">
            <a:avLst/>
          </a:prstGeom>
        </p:spPr>
        <p:txBody>
          <a:bodyPr vert="horz" wrap="square" lIns="0" tIns="12700" rIns="0" bIns="0" rtlCol="0">
            <a:spAutoFit/>
          </a:bodyPr>
          <a:lstStyle/>
          <a:p>
            <a:pPr marL="38735" marR="5080" indent="-26670" algn="ctr">
              <a:lnSpc>
                <a:spcPct val="109700"/>
              </a:lnSpc>
              <a:spcBef>
                <a:spcPts val="100"/>
              </a:spcBef>
            </a:pPr>
            <a:r>
              <a:rPr sz="1900" b="1" dirty="0">
                <a:solidFill>
                  <a:srgbClr val="716A66"/>
                </a:solidFill>
                <a:latin typeface="DIN 2014 Demi"/>
                <a:cs typeface="DIN 2014 Demi"/>
              </a:rPr>
              <a:t>Projected</a:t>
            </a:r>
            <a:r>
              <a:rPr sz="1900" b="1" spc="-50" dirty="0">
                <a:solidFill>
                  <a:srgbClr val="716A66"/>
                </a:solidFill>
                <a:latin typeface="DIN 2014 Demi"/>
                <a:cs typeface="DIN 2014 Demi"/>
              </a:rPr>
              <a:t> </a:t>
            </a:r>
            <a:r>
              <a:rPr sz="1900" b="1" dirty="0">
                <a:solidFill>
                  <a:srgbClr val="716A66"/>
                </a:solidFill>
                <a:latin typeface="DIN 2014 Demi"/>
                <a:cs typeface="DIN 2014 Demi"/>
              </a:rPr>
              <a:t>increase</a:t>
            </a:r>
            <a:r>
              <a:rPr sz="1900" b="1" spc="-50" dirty="0">
                <a:solidFill>
                  <a:srgbClr val="716A66"/>
                </a:solidFill>
                <a:latin typeface="DIN 2014 Demi"/>
                <a:cs typeface="DIN 2014 Demi"/>
              </a:rPr>
              <a:t> </a:t>
            </a:r>
            <a:r>
              <a:rPr sz="1900" b="1" dirty="0">
                <a:solidFill>
                  <a:srgbClr val="716A66"/>
                </a:solidFill>
                <a:latin typeface="DIN 2014 Demi"/>
                <a:cs typeface="DIN 2014 Demi"/>
              </a:rPr>
              <a:t>of</a:t>
            </a:r>
            <a:r>
              <a:rPr sz="1900" b="1" spc="-50" dirty="0">
                <a:solidFill>
                  <a:srgbClr val="716A66"/>
                </a:solidFill>
                <a:latin typeface="DIN 2014 Demi"/>
                <a:cs typeface="DIN 2014 Demi"/>
              </a:rPr>
              <a:t> </a:t>
            </a:r>
            <a:r>
              <a:rPr sz="1900" b="1" spc="-10" dirty="0">
                <a:solidFill>
                  <a:srgbClr val="716A66"/>
                </a:solidFill>
                <a:latin typeface="DIN 2014 Demi"/>
                <a:cs typeface="DIN 2014 Demi"/>
              </a:rPr>
              <a:t>medical </a:t>
            </a:r>
            <a:r>
              <a:rPr sz="1900" b="1" dirty="0">
                <a:solidFill>
                  <a:srgbClr val="716A66"/>
                </a:solidFill>
                <a:latin typeface="DIN 2014 Demi"/>
                <a:cs typeface="DIN 2014 Demi"/>
              </a:rPr>
              <a:t>and</a:t>
            </a:r>
            <a:r>
              <a:rPr sz="1900" b="1" spc="-30" dirty="0">
                <a:solidFill>
                  <a:srgbClr val="716A66"/>
                </a:solidFill>
                <a:latin typeface="DIN 2014 Demi"/>
                <a:cs typeface="DIN 2014 Demi"/>
              </a:rPr>
              <a:t> </a:t>
            </a:r>
            <a:r>
              <a:rPr sz="1900" b="1" dirty="0">
                <a:solidFill>
                  <a:srgbClr val="716A66"/>
                </a:solidFill>
                <a:latin typeface="DIN 2014 Demi"/>
                <a:cs typeface="DIN 2014 Demi"/>
              </a:rPr>
              <a:t>health</a:t>
            </a:r>
            <a:r>
              <a:rPr sz="1900" b="1" spc="-25" dirty="0">
                <a:solidFill>
                  <a:srgbClr val="716A66"/>
                </a:solidFill>
                <a:latin typeface="DIN 2014 Demi"/>
                <a:cs typeface="DIN 2014 Demi"/>
              </a:rPr>
              <a:t> </a:t>
            </a:r>
            <a:r>
              <a:rPr sz="1900" b="1" dirty="0">
                <a:solidFill>
                  <a:srgbClr val="716A66"/>
                </a:solidFill>
                <a:latin typeface="DIN 2014 Demi"/>
                <a:cs typeface="DIN 2014 Demi"/>
              </a:rPr>
              <a:t>services</a:t>
            </a:r>
            <a:r>
              <a:rPr sz="1900" b="1" spc="-25" dirty="0">
                <a:solidFill>
                  <a:srgbClr val="716A66"/>
                </a:solidFill>
                <a:latin typeface="DIN 2014 Demi"/>
                <a:cs typeface="DIN 2014 Demi"/>
              </a:rPr>
              <a:t> </a:t>
            </a:r>
            <a:r>
              <a:rPr sz="1900" b="1" spc="-10" dirty="0">
                <a:solidFill>
                  <a:srgbClr val="716A66"/>
                </a:solidFill>
                <a:latin typeface="DIN 2014 Demi"/>
                <a:cs typeface="DIN 2014 Demi"/>
              </a:rPr>
              <a:t>manager </a:t>
            </a:r>
            <a:r>
              <a:rPr sz="1900" b="1" dirty="0">
                <a:solidFill>
                  <a:srgbClr val="716A66"/>
                </a:solidFill>
                <a:latin typeface="DIN 2014 Demi"/>
                <a:cs typeface="DIN 2014 Demi"/>
              </a:rPr>
              <a:t>positions</a:t>
            </a:r>
            <a:r>
              <a:rPr sz="1900" b="1" spc="-35" dirty="0">
                <a:solidFill>
                  <a:srgbClr val="716A66"/>
                </a:solidFill>
                <a:latin typeface="DIN 2014 Demi"/>
                <a:cs typeface="DIN 2014 Demi"/>
              </a:rPr>
              <a:t> </a:t>
            </a:r>
            <a:r>
              <a:rPr sz="1900" b="1" dirty="0">
                <a:solidFill>
                  <a:srgbClr val="716A66"/>
                </a:solidFill>
                <a:latin typeface="DIN 2014 Demi"/>
                <a:cs typeface="DIN 2014 Demi"/>
              </a:rPr>
              <a:t>from</a:t>
            </a:r>
            <a:r>
              <a:rPr sz="1900" b="1" spc="-35" dirty="0">
                <a:solidFill>
                  <a:srgbClr val="716A66"/>
                </a:solidFill>
                <a:latin typeface="DIN 2014 Demi"/>
                <a:cs typeface="DIN 2014 Demi"/>
              </a:rPr>
              <a:t> </a:t>
            </a:r>
            <a:r>
              <a:rPr sz="1900" b="1" dirty="0">
                <a:solidFill>
                  <a:srgbClr val="716A66"/>
                </a:solidFill>
                <a:latin typeface="DIN 2014 Demi"/>
                <a:cs typeface="DIN 2014 Demi"/>
              </a:rPr>
              <a:t>2022</a:t>
            </a:r>
            <a:r>
              <a:rPr sz="1900" b="1" spc="-35" dirty="0">
                <a:solidFill>
                  <a:srgbClr val="716A66"/>
                </a:solidFill>
                <a:latin typeface="DIN 2014 Demi"/>
                <a:cs typeface="DIN 2014 Demi"/>
              </a:rPr>
              <a:t> </a:t>
            </a:r>
            <a:r>
              <a:rPr sz="1900" b="1" dirty="0">
                <a:solidFill>
                  <a:srgbClr val="716A66"/>
                </a:solidFill>
                <a:latin typeface="DIN 2014 Demi"/>
                <a:cs typeface="DIN 2014 Demi"/>
              </a:rPr>
              <a:t>to</a:t>
            </a:r>
            <a:r>
              <a:rPr sz="1900" b="1" spc="-35" dirty="0">
                <a:solidFill>
                  <a:srgbClr val="716A66"/>
                </a:solidFill>
                <a:latin typeface="DIN 2014 Demi"/>
                <a:cs typeface="DIN 2014 Demi"/>
              </a:rPr>
              <a:t> </a:t>
            </a:r>
            <a:r>
              <a:rPr sz="1900" b="1" spc="-10" dirty="0">
                <a:solidFill>
                  <a:srgbClr val="716A66"/>
                </a:solidFill>
                <a:latin typeface="DIN 2014 Demi"/>
                <a:cs typeface="DIN 2014 Demi"/>
              </a:rPr>
              <a:t>2032.</a:t>
            </a:r>
            <a:endParaRPr sz="1900" dirty="0">
              <a:latin typeface="DIN 2014 Demi"/>
              <a:cs typeface="DIN 2014 Demi"/>
            </a:endParaRPr>
          </a:p>
        </p:txBody>
      </p:sp>
      <p:grpSp>
        <p:nvGrpSpPr>
          <p:cNvPr id="12" name="object 12"/>
          <p:cNvGrpSpPr/>
          <p:nvPr/>
        </p:nvGrpSpPr>
        <p:grpSpPr>
          <a:xfrm>
            <a:off x="1784704" y="1911094"/>
            <a:ext cx="2967990" cy="2967990"/>
            <a:chOff x="1784704" y="1911094"/>
            <a:chExt cx="2967990" cy="2967990"/>
          </a:xfrm>
        </p:grpSpPr>
        <p:sp>
          <p:nvSpPr>
            <p:cNvPr id="13" name="object 13"/>
            <p:cNvSpPr/>
            <p:nvPr/>
          </p:nvSpPr>
          <p:spPr>
            <a:xfrm>
              <a:off x="1784704" y="1911094"/>
              <a:ext cx="2967990" cy="2967990"/>
            </a:xfrm>
            <a:custGeom>
              <a:avLst/>
              <a:gdLst/>
              <a:ahLst/>
              <a:cxnLst/>
              <a:rect l="l" t="t" r="r" b="b"/>
              <a:pathLst>
                <a:path w="2967990" h="2967990">
                  <a:moveTo>
                    <a:pt x="1483779" y="0"/>
                  </a:moveTo>
                  <a:lnTo>
                    <a:pt x="1435757" y="762"/>
                  </a:lnTo>
                  <a:lnTo>
                    <a:pt x="1388117" y="3034"/>
                  </a:lnTo>
                  <a:lnTo>
                    <a:pt x="1340881" y="6792"/>
                  </a:lnTo>
                  <a:lnTo>
                    <a:pt x="1294072" y="12013"/>
                  </a:lnTo>
                  <a:lnTo>
                    <a:pt x="1247712" y="18675"/>
                  </a:lnTo>
                  <a:lnTo>
                    <a:pt x="1201826" y="26754"/>
                  </a:lnTo>
                  <a:lnTo>
                    <a:pt x="1156436" y="36228"/>
                  </a:lnTo>
                  <a:lnTo>
                    <a:pt x="1111565" y="47072"/>
                  </a:lnTo>
                  <a:lnTo>
                    <a:pt x="1067237" y="59265"/>
                  </a:lnTo>
                  <a:lnTo>
                    <a:pt x="1023473" y="72783"/>
                  </a:lnTo>
                  <a:lnTo>
                    <a:pt x="980298" y="87603"/>
                  </a:lnTo>
                  <a:lnTo>
                    <a:pt x="937733" y="103702"/>
                  </a:lnTo>
                  <a:lnTo>
                    <a:pt x="895804" y="121058"/>
                  </a:lnTo>
                  <a:lnTo>
                    <a:pt x="854531" y="139646"/>
                  </a:lnTo>
                  <a:lnTo>
                    <a:pt x="813939" y="159444"/>
                  </a:lnTo>
                  <a:lnTo>
                    <a:pt x="774050" y="180430"/>
                  </a:lnTo>
                  <a:lnTo>
                    <a:pt x="734887" y="202579"/>
                  </a:lnTo>
                  <a:lnTo>
                    <a:pt x="696474" y="225869"/>
                  </a:lnTo>
                  <a:lnTo>
                    <a:pt x="658834" y="250277"/>
                  </a:lnTo>
                  <a:lnTo>
                    <a:pt x="621989" y="275780"/>
                  </a:lnTo>
                  <a:lnTo>
                    <a:pt x="585962" y="302355"/>
                  </a:lnTo>
                  <a:lnTo>
                    <a:pt x="550777" y="329979"/>
                  </a:lnTo>
                  <a:lnTo>
                    <a:pt x="516456" y="358628"/>
                  </a:lnTo>
                  <a:lnTo>
                    <a:pt x="483023" y="388281"/>
                  </a:lnTo>
                  <a:lnTo>
                    <a:pt x="450501" y="418913"/>
                  </a:lnTo>
                  <a:lnTo>
                    <a:pt x="418913" y="450501"/>
                  </a:lnTo>
                  <a:lnTo>
                    <a:pt x="388281" y="483023"/>
                  </a:lnTo>
                  <a:lnTo>
                    <a:pt x="358628" y="516456"/>
                  </a:lnTo>
                  <a:lnTo>
                    <a:pt x="329979" y="550777"/>
                  </a:lnTo>
                  <a:lnTo>
                    <a:pt x="302355" y="585962"/>
                  </a:lnTo>
                  <a:lnTo>
                    <a:pt x="275780" y="621989"/>
                  </a:lnTo>
                  <a:lnTo>
                    <a:pt x="250277" y="658834"/>
                  </a:lnTo>
                  <a:lnTo>
                    <a:pt x="225869" y="696474"/>
                  </a:lnTo>
                  <a:lnTo>
                    <a:pt x="202579" y="734887"/>
                  </a:lnTo>
                  <a:lnTo>
                    <a:pt x="180430" y="774050"/>
                  </a:lnTo>
                  <a:lnTo>
                    <a:pt x="159444" y="813939"/>
                  </a:lnTo>
                  <a:lnTo>
                    <a:pt x="139646" y="854531"/>
                  </a:lnTo>
                  <a:lnTo>
                    <a:pt x="121058" y="895804"/>
                  </a:lnTo>
                  <a:lnTo>
                    <a:pt x="103702" y="937733"/>
                  </a:lnTo>
                  <a:lnTo>
                    <a:pt x="87603" y="980298"/>
                  </a:lnTo>
                  <a:lnTo>
                    <a:pt x="72783" y="1023473"/>
                  </a:lnTo>
                  <a:lnTo>
                    <a:pt x="59265" y="1067237"/>
                  </a:lnTo>
                  <a:lnTo>
                    <a:pt x="47072" y="1111565"/>
                  </a:lnTo>
                  <a:lnTo>
                    <a:pt x="36228" y="1156436"/>
                  </a:lnTo>
                  <a:lnTo>
                    <a:pt x="26754" y="1201826"/>
                  </a:lnTo>
                  <a:lnTo>
                    <a:pt x="18675" y="1247712"/>
                  </a:lnTo>
                  <a:lnTo>
                    <a:pt x="12013" y="1294072"/>
                  </a:lnTo>
                  <a:lnTo>
                    <a:pt x="6792" y="1340881"/>
                  </a:lnTo>
                  <a:lnTo>
                    <a:pt x="3034" y="1388117"/>
                  </a:lnTo>
                  <a:lnTo>
                    <a:pt x="762" y="1435757"/>
                  </a:lnTo>
                  <a:lnTo>
                    <a:pt x="0" y="1483779"/>
                  </a:lnTo>
                  <a:lnTo>
                    <a:pt x="762" y="1531800"/>
                  </a:lnTo>
                  <a:lnTo>
                    <a:pt x="3034" y="1579440"/>
                  </a:lnTo>
                  <a:lnTo>
                    <a:pt x="6792" y="1626676"/>
                  </a:lnTo>
                  <a:lnTo>
                    <a:pt x="12013" y="1673486"/>
                  </a:lnTo>
                  <a:lnTo>
                    <a:pt x="18675" y="1719845"/>
                  </a:lnTo>
                  <a:lnTo>
                    <a:pt x="26754" y="1765731"/>
                  </a:lnTo>
                  <a:lnTo>
                    <a:pt x="36228" y="1811121"/>
                  </a:lnTo>
                  <a:lnTo>
                    <a:pt x="47072" y="1855992"/>
                  </a:lnTo>
                  <a:lnTo>
                    <a:pt x="59265" y="1900321"/>
                  </a:lnTo>
                  <a:lnTo>
                    <a:pt x="72783" y="1944084"/>
                  </a:lnTo>
                  <a:lnTo>
                    <a:pt x="87603" y="1987260"/>
                  </a:lnTo>
                  <a:lnTo>
                    <a:pt x="103702" y="2029824"/>
                  </a:lnTo>
                  <a:lnTo>
                    <a:pt x="121058" y="2071754"/>
                  </a:lnTo>
                  <a:lnTo>
                    <a:pt x="139646" y="2113026"/>
                  </a:lnTo>
                  <a:lnTo>
                    <a:pt x="159444" y="2153618"/>
                  </a:lnTo>
                  <a:lnTo>
                    <a:pt x="180430" y="2193507"/>
                  </a:lnTo>
                  <a:lnTo>
                    <a:pt x="202579" y="2232670"/>
                  </a:lnTo>
                  <a:lnTo>
                    <a:pt x="225869" y="2271083"/>
                  </a:lnTo>
                  <a:lnTo>
                    <a:pt x="250277" y="2308724"/>
                  </a:lnTo>
                  <a:lnTo>
                    <a:pt x="275780" y="2345569"/>
                  </a:lnTo>
                  <a:lnTo>
                    <a:pt x="302355" y="2381595"/>
                  </a:lnTo>
                  <a:lnTo>
                    <a:pt x="329979" y="2416780"/>
                  </a:lnTo>
                  <a:lnTo>
                    <a:pt x="358628" y="2451101"/>
                  </a:lnTo>
                  <a:lnTo>
                    <a:pt x="388281" y="2484534"/>
                  </a:lnTo>
                  <a:lnTo>
                    <a:pt x="418913" y="2517056"/>
                  </a:lnTo>
                  <a:lnTo>
                    <a:pt x="450501" y="2548645"/>
                  </a:lnTo>
                  <a:lnTo>
                    <a:pt x="483023" y="2579277"/>
                  </a:lnTo>
                  <a:lnTo>
                    <a:pt x="516456" y="2608929"/>
                  </a:lnTo>
                  <a:lnTo>
                    <a:pt x="550777" y="2637578"/>
                  </a:lnTo>
                  <a:lnTo>
                    <a:pt x="585962" y="2665202"/>
                  </a:lnTo>
                  <a:lnTo>
                    <a:pt x="621989" y="2691777"/>
                  </a:lnTo>
                  <a:lnTo>
                    <a:pt x="658834" y="2717280"/>
                  </a:lnTo>
                  <a:lnTo>
                    <a:pt x="696474" y="2741688"/>
                  </a:lnTo>
                  <a:lnTo>
                    <a:pt x="734887" y="2764978"/>
                  </a:lnTo>
                  <a:lnTo>
                    <a:pt x="774050" y="2787127"/>
                  </a:lnTo>
                  <a:lnTo>
                    <a:pt x="813939" y="2808113"/>
                  </a:lnTo>
                  <a:lnTo>
                    <a:pt x="854531" y="2827911"/>
                  </a:lnTo>
                  <a:lnTo>
                    <a:pt x="895804" y="2846500"/>
                  </a:lnTo>
                  <a:lnTo>
                    <a:pt x="937733" y="2863855"/>
                  </a:lnTo>
                  <a:lnTo>
                    <a:pt x="980298" y="2879954"/>
                  </a:lnTo>
                  <a:lnTo>
                    <a:pt x="1023473" y="2894774"/>
                  </a:lnTo>
                  <a:lnTo>
                    <a:pt x="1067237" y="2908292"/>
                  </a:lnTo>
                  <a:lnTo>
                    <a:pt x="1111565" y="2920485"/>
                  </a:lnTo>
                  <a:lnTo>
                    <a:pt x="1156436" y="2931330"/>
                  </a:lnTo>
                  <a:lnTo>
                    <a:pt x="1201826" y="2940803"/>
                  </a:lnTo>
                  <a:lnTo>
                    <a:pt x="1247712" y="2948882"/>
                  </a:lnTo>
                  <a:lnTo>
                    <a:pt x="1294072" y="2955544"/>
                  </a:lnTo>
                  <a:lnTo>
                    <a:pt x="1340881" y="2960765"/>
                  </a:lnTo>
                  <a:lnTo>
                    <a:pt x="1388117" y="2964524"/>
                  </a:lnTo>
                  <a:lnTo>
                    <a:pt x="1435757" y="2966795"/>
                  </a:lnTo>
                  <a:lnTo>
                    <a:pt x="1483779" y="2967558"/>
                  </a:lnTo>
                  <a:lnTo>
                    <a:pt x="1531800" y="2966795"/>
                  </a:lnTo>
                  <a:lnTo>
                    <a:pt x="1579440" y="2964524"/>
                  </a:lnTo>
                  <a:lnTo>
                    <a:pt x="1626676" y="2960765"/>
                  </a:lnTo>
                  <a:lnTo>
                    <a:pt x="1673486" y="2955544"/>
                  </a:lnTo>
                  <a:lnTo>
                    <a:pt x="1719845" y="2948882"/>
                  </a:lnTo>
                  <a:lnTo>
                    <a:pt x="1765731" y="2940803"/>
                  </a:lnTo>
                  <a:lnTo>
                    <a:pt x="1811121" y="2931330"/>
                  </a:lnTo>
                  <a:lnTo>
                    <a:pt x="1855992" y="2920485"/>
                  </a:lnTo>
                  <a:lnTo>
                    <a:pt x="1900321" y="2908292"/>
                  </a:lnTo>
                  <a:lnTo>
                    <a:pt x="1944084" y="2894774"/>
                  </a:lnTo>
                  <a:lnTo>
                    <a:pt x="1987260" y="2879954"/>
                  </a:lnTo>
                  <a:lnTo>
                    <a:pt x="2029824" y="2863855"/>
                  </a:lnTo>
                  <a:lnTo>
                    <a:pt x="2071754" y="2846500"/>
                  </a:lnTo>
                  <a:lnTo>
                    <a:pt x="2113026" y="2827911"/>
                  </a:lnTo>
                  <a:lnTo>
                    <a:pt x="2153618" y="2808113"/>
                  </a:lnTo>
                  <a:lnTo>
                    <a:pt x="2193507" y="2787127"/>
                  </a:lnTo>
                  <a:lnTo>
                    <a:pt x="2232670" y="2764978"/>
                  </a:lnTo>
                  <a:lnTo>
                    <a:pt x="2271083" y="2741688"/>
                  </a:lnTo>
                  <a:lnTo>
                    <a:pt x="2308724" y="2717280"/>
                  </a:lnTo>
                  <a:lnTo>
                    <a:pt x="2345569" y="2691777"/>
                  </a:lnTo>
                  <a:lnTo>
                    <a:pt x="2381595" y="2665202"/>
                  </a:lnTo>
                  <a:lnTo>
                    <a:pt x="2416780" y="2637578"/>
                  </a:lnTo>
                  <a:lnTo>
                    <a:pt x="2451101" y="2608929"/>
                  </a:lnTo>
                  <a:lnTo>
                    <a:pt x="2484534" y="2579277"/>
                  </a:lnTo>
                  <a:lnTo>
                    <a:pt x="2517056" y="2548645"/>
                  </a:lnTo>
                  <a:lnTo>
                    <a:pt x="2548645" y="2517056"/>
                  </a:lnTo>
                  <a:lnTo>
                    <a:pt x="2579277" y="2484534"/>
                  </a:lnTo>
                  <a:lnTo>
                    <a:pt x="2608929" y="2451101"/>
                  </a:lnTo>
                  <a:lnTo>
                    <a:pt x="2637578" y="2416780"/>
                  </a:lnTo>
                  <a:lnTo>
                    <a:pt x="2665202" y="2381595"/>
                  </a:lnTo>
                  <a:lnTo>
                    <a:pt x="2691777" y="2345569"/>
                  </a:lnTo>
                  <a:lnTo>
                    <a:pt x="2717280" y="2308724"/>
                  </a:lnTo>
                  <a:lnTo>
                    <a:pt x="2741688" y="2271083"/>
                  </a:lnTo>
                  <a:lnTo>
                    <a:pt x="2764978" y="2232670"/>
                  </a:lnTo>
                  <a:lnTo>
                    <a:pt x="2787127" y="2193507"/>
                  </a:lnTo>
                  <a:lnTo>
                    <a:pt x="2808113" y="2153618"/>
                  </a:lnTo>
                  <a:lnTo>
                    <a:pt x="2827911" y="2113026"/>
                  </a:lnTo>
                  <a:lnTo>
                    <a:pt x="2846500" y="2071754"/>
                  </a:lnTo>
                  <a:lnTo>
                    <a:pt x="2863855" y="2029824"/>
                  </a:lnTo>
                  <a:lnTo>
                    <a:pt x="2879954" y="1987260"/>
                  </a:lnTo>
                  <a:lnTo>
                    <a:pt x="2894774" y="1944084"/>
                  </a:lnTo>
                  <a:lnTo>
                    <a:pt x="2908292" y="1900321"/>
                  </a:lnTo>
                  <a:lnTo>
                    <a:pt x="2920485" y="1855992"/>
                  </a:lnTo>
                  <a:lnTo>
                    <a:pt x="2931330" y="1811121"/>
                  </a:lnTo>
                  <a:lnTo>
                    <a:pt x="2940803" y="1765731"/>
                  </a:lnTo>
                  <a:lnTo>
                    <a:pt x="2948882" y="1719845"/>
                  </a:lnTo>
                  <a:lnTo>
                    <a:pt x="2955544" y="1673486"/>
                  </a:lnTo>
                  <a:lnTo>
                    <a:pt x="2960765" y="1626676"/>
                  </a:lnTo>
                  <a:lnTo>
                    <a:pt x="2964524" y="1579440"/>
                  </a:lnTo>
                  <a:lnTo>
                    <a:pt x="2966795" y="1531800"/>
                  </a:lnTo>
                  <a:lnTo>
                    <a:pt x="2967558" y="1483779"/>
                  </a:lnTo>
                  <a:lnTo>
                    <a:pt x="2966795" y="1435757"/>
                  </a:lnTo>
                  <a:lnTo>
                    <a:pt x="2964524" y="1388117"/>
                  </a:lnTo>
                  <a:lnTo>
                    <a:pt x="2960765" y="1340881"/>
                  </a:lnTo>
                  <a:lnTo>
                    <a:pt x="2955544" y="1294072"/>
                  </a:lnTo>
                  <a:lnTo>
                    <a:pt x="2948882" y="1247712"/>
                  </a:lnTo>
                  <a:lnTo>
                    <a:pt x="2940803" y="1201826"/>
                  </a:lnTo>
                  <a:lnTo>
                    <a:pt x="2931330" y="1156436"/>
                  </a:lnTo>
                  <a:lnTo>
                    <a:pt x="2920485" y="1111565"/>
                  </a:lnTo>
                  <a:lnTo>
                    <a:pt x="2908292" y="1067237"/>
                  </a:lnTo>
                  <a:lnTo>
                    <a:pt x="2894774" y="1023473"/>
                  </a:lnTo>
                  <a:lnTo>
                    <a:pt x="2879954" y="980298"/>
                  </a:lnTo>
                  <a:lnTo>
                    <a:pt x="2863855" y="937733"/>
                  </a:lnTo>
                  <a:lnTo>
                    <a:pt x="2846500" y="895804"/>
                  </a:lnTo>
                  <a:lnTo>
                    <a:pt x="2827911" y="854531"/>
                  </a:lnTo>
                  <a:lnTo>
                    <a:pt x="2808113" y="813939"/>
                  </a:lnTo>
                  <a:lnTo>
                    <a:pt x="2787127" y="774050"/>
                  </a:lnTo>
                  <a:lnTo>
                    <a:pt x="2764978" y="734887"/>
                  </a:lnTo>
                  <a:lnTo>
                    <a:pt x="2741688" y="696474"/>
                  </a:lnTo>
                  <a:lnTo>
                    <a:pt x="2717280" y="658834"/>
                  </a:lnTo>
                  <a:lnTo>
                    <a:pt x="2691777" y="621989"/>
                  </a:lnTo>
                  <a:lnTo>
                    <a:pt x="2665202" y="585962"/>
                  </a:lnTo>
                  <a:lnTo>
                    <a:pt x="2637578" y="550777"/>
                  </a:lnTo>
                  <a:lnTo>
                    <a:pt x="2608929" y="516456"/>
                  </a:lnTo>
                  <a:lnTo>
                    <a:pt x="2579277" y="483023"/>
                  </a:lnTo>
                  <a:lnTo>
                    <a:pt x="2548645" y="450501"/>
                  </a:lnTo>
                  <a:lnTo>
                    <a:pt x="2517056" y="418913"/>
                  </a:lnTo>
                  <a:lnTo>
                    <a:pt x="2484534" y="388281"/>
                  </a:lnTo>
                  <a:lnTo>
                    <a:pt x="2451101" y="358628"/>
                  </a:lnTo>
                  <a:lnTo>
                    <a:pt x="2416780" y="329979"/>
                  </a:lnTo>
                  <a:lnTo>
                    <a:pt x="2381595" y="302355"/>
                  </a:lnTo>
                  <a:lnTo>
                    <a:pt x="2345569" y="275780"/>
                  </a:lnTo>
                  <a:lnTo>
                    <a:pt x="2308724" y="250277"/>
                  </a:lnTo>
                  <a:lnTo>
                    <a:pt x="2271083" y="225869"/>
                  </a:lnTo>
                  <a:lnTo>
                    <a:pt x="2232670" y="202579"/>
                  </a:lnTo>
                  <a:lnTo>
                    <a:pt x="2193507" y="180430"/>
                  </a:lnTo>
                  <a:lnTo>
                    <a:pt x="2153618" y="159444"/>
                  </a:lnTo>
                  <a:lnTo>
                    <a:pt x="2113026" y="139646"/>
                  </a:lnTo>
                  <a:lnTo>
                    <a:pt x="2071754" y="121058"/>
                  </a:lnTo>
                  <a:lnTo>
                    <a:pt x="2029824" y="103702"/>
                  </a:lnTo>
                  <a:lnTo>
                    <a:pt x="1987260" y="87603"/>
                  </a:lnTo>
                  <a:lnTo>
                    <a:pt x="1944084" y="72783"/>
                  </a:lnTo>
                  <a:lnTo>
                    <a:pt x="1900321" y="59265"/>
                  </a:lnTo>
                  <a:lnTo>
                    <a:pt x="1855992" y="47072"/>
                  </a:lnTo>
                  <a:lnTo>
                    <a:pt x="1811121" y="36228"/>
                  </a:lnTo>
                  <a:lnTo>
                    <a:pt x="1765731" y="26754"/>
                  </a:lnTo>
                  <a:lnTo>
                    <a:pt x="1719845" y="18675"/>
                  </a:lnTo>
                  <a:lnTo>
                    <a:pt x="1673486" y="12013"/>
                  </a:lnTo>
                  <a:lnTo>
                    <a:pt x="1626676" y="6792"/>
                  </a:lnTo>
                  <a:lnTo>
                    <a:pt x="1579440" y="3034"/>
                  </a:lnTo>
                  <a:lnTo>
                    <a:pt x="1531800" y="762"/>
                  </a:lnTo>
                  <a:lnTo>
                    <a:pt x="1483779" y="0"/>
                  </a:lnTo>
                  <a:close/>
                </a:path>
              </a:pathLst>
            </a:custGeom>
            <a:solidFill>
              <a:srgbClr val="D7DDDB">
                <a:alpha val="50000"/>
              </a:srgbClr>
            </a:solidFill>
          </p:spPr>
          <p:txBody>
            <a:bodyPr wrap="square" lIns="0" tIns="0" rIns="0" bIns="0" rtlCol="0"/>
            <a:lstStyle/>
            <a:p>
              <a:endParaRPr/>
            </a:p>
          </p:txBody>
        </p:sp>
        <p:sp>
          <p:nvSpPr>
            <p:cNvPr id="14" name="object 14"/>
            <p:cNvSpPr/>
            <p:nvPr/>
          </p:nvSpPr>
          <p:spPr>
            <a:xfrm>
              <a:off x="2077149" y="2195012"/>
              <a:ext cx="2381885" cy="2381885"/>
            </a:xfrm>
            <a:custGeom>
              <a:avLst/>
              <a:gdLst/>
              <a:ahLst/>
              <a:cxnLst/>
              <a:rect l="l" t="t" r="r" b="b"/>
              <a:pathLst>
                <a:path w="2381885" h="2381885">
                  <a:moveTo>
                    <a:pt x="0" y="1190701"/>
                  </a:moveTo>
                  <a:lnTo>
                    <a:pt x="945" y="1142811"/>
                  </a:lnTo>
                  <a:lnTo>
                    <a:pt x="3758" y="1095402"/>
                  </a:lnTo>
                  <a:lnTo>
                    <a:pt x="8402" y="1048508"/>
                  </a:lnTo>
                  <a:lnTo>
                    <a:pt x="14842" y="1002165"/>
                  </a:lnTo>
                  <a:lnTo>
                    <a:pt x="23043" y="956409"/>
                  </a:lnTo>
                  <a:lnTo>
                    <a:pt x="32969" y="911276"/>
                  </a:lnTo>
                  <a:lnTo>
                    <a:pt x="44584" y="866800"/>
                  </a:lnTo>
                  <a:lnTo>
                    <a:pt x="57853" y="823017"/>
                  </a:lnTo>
                  <a:lnTo>
                    <a:pt x="72740" y="779964"/>
                  </a:lnTo>
                  <a:lnTo>
                    <a:pt x="89210" y="737675"/>
                  </a:lnTo>
                  <a:lnTo>
                    <a:pt x="107227" y="696186"/>
                  </a:lnTo>
                  <a:lnTo>
                    <a:pt x="126755" y="655533"/>
                  </a:lnTo>
                  <a:lnTo>
                    <a:pt x="147760" y="615751"/>
                  </a:lnTo>
                  <a:lnTo>
                    <a:pt x="170205" y="576876"/>
                  </a:lnTo>
                  <a:lnTo>
                    <a:pt x="194054" y="538943"/>
                  </a:lnTo>
                  <a:lnTo>
                    <a:pt x="219273" y="501988"/>
                  </a:lnTo>
                  <a:lnTo>
                    <a:pt x="245825" y="466047"/>
                  </a:lnTo>
                  <a:lnTo>
                    <a:pt x="273676" y="431155"/>
                  </a:lnTo>
                  <a:lnTo>
                    <a:pt x="302789" y="397347"/>
                  </a:lnTo>
                  <a:lnTo>
                    <a:pt x="333129" y="364660"/>
                  </a:lnTo>
                  <a:lnTo>
                    <a:pt x="364660" y="333129"/>
                  </a:lnTo>
                  <a:lnTo>
                    <a:pt x="397347" y="302789"/>
                  </a:lnTo>
                  <a:lnTo>
                    <a:pt x="431155" y="273676"/>
                  </a:lnTo>
                  <a:lnTo>
                    <a:pt x="466047" y="245825"/>
                  </a:lnTo>
                  <a:lnTo>
                    <a:pt x="501988" y="219273"/>
                  </a:lnTo>
                  <a:lnTo>
                    <a:pt x="538943" y="194054"/>
                  </a:lnTo>
                  <a:lnTo>
                    <a:pt x="576876" y="170205"/>
                  </a:lnTo>
                  <a:lnTo>
                    <a:pt x="615751" y="147760"/>
                  </a:lnTo>
                  <a:lnTo>
                    <a:pt x="655533" y="126755"/>
                  </a:lnTo>
                  <a:lnTo>
                    <a:pt x="696186" y="107227"/>
                  </a:lnTo>
                  <a:lnTo>
                    <a:pt x="737675" y="89210"/>
                  </a:lnTo>
                  <a:lnTo>
                    <a:pt x="779964" y="72740"/>
                  </a:lnTo>
                  <a:lnTo>
                    <a:pt x="823017" y="57853"/>
                  </a:lnTo>
                  <a:lnTo>
                    <a:pt x="866800" y="44584"/>
                  </a:lnTo>
                  <a:lnTo>
                    <a:pt x="911276" y="32969"/>
                  </a:lnTo>
                  <a:lnTo>
                    <a:pt x="956409" y="23043"/>
                  </a:lnTo>
                  <a:lnTo>
                    <a:pt x="1002165" y="14842"/>
                  </a:lnTo>
                  <a:lnTo>
                    <a:pt x="1048508" y="8402"/>
                  </a:lnTo>
                  <a:lnTo>
                    <a:pt x="1095402" y="3758"/>
                  </a:lnTo>
                  <a:lnTo>
                    <a:pt x="1142811" y="945"/>
                  </a:lnTo>
                  <a:lnTo>
                    <a:pt x="1190701" y="0"/>
                  </a:lnTo>
                  <a:lnTo>
                    <a:pt x="1238590" y="945"/>
                  </a:lnTo>
                  <a:lnTo>
                    <a:pt x="1285999" y="3758"/>
                  </a:lnTo>
                  <a:lnTo>
                    <a:pt x="1332893" y="8402"/>
                  </a:lnTo>
                  <a:lnTo>
                    <a:pt x="1379236" y="14842"/>
                  </a:lnTo>
                  <a:lnTo>
                    <a:pt x="1424991" y="23043"/>
                  </a:lnTo>
                  <a:lnTo>
                    <a:pt x="1470125" y="32969"/>
                  </a:lnTo>
                  <a:lnTo>
                    <a:pt x="1514601" y="44584"/>
                  </a:lnTo>
                  <a:lnTo>
                    <a:pt x="1558383" y="57853"/>
                  </a:lnTo>
                  <a:lnTo>
                    <a:pt x="1601436" y="72740"/>
                  </a:lnTo>
                  <a:lnTo>
                    <a:pt x="1643725" y="89210"/>
                  </a:lnTo>
                  <a:lnTo>
                    <a:pt x="1685213" y="107227"/>
                  </a:lnTo>
                  <a:lnTo>
                    <a:pt x="1725866" y="126755"/>
                  </a:lnTo>
                  <a:lnTo>
                    <a:pt x="1765648" y="147760"/>
                  </a:lnTo>
                  <a:lnTo>
                    <a:pt x="1804522" y="170205"/>
                  </a:lnTo>
                  <a:lnTo>
                    <a:pt x="1842455" y="194054"/>
                  </a:lnTo>
                  <a:lnTo>
                    <a:pt x="1879409" y="219273"/>
                  </a:lnTo>
                  <a:lnTo>
                    <a:pt x="1915350" y="245825"/>
                  </a:lnTo>
                  <a:lnTo>
                    <a:pt x="1950241" y="273676"/>
                  </a:lnTo>
                  <a:lnTo>
                    <a:pt x="1984048" y="302789"/>
                  </a:lnTo>
                  <a:lnTo>
                    <a:pt x="2016735" y="333129"/>
                  </a:lnTo>
                  <a:lnTo>
                    <a:pt x="2048266" y="364660"/>
                  </a:lnTo>
                  <a:lnTo>
                    <a:pt x="2078605" y="397347"/>
                  </a:lnTo>
                  <a:lnTo>
                    <a:pt x="2107718" y="431155"/>
                  </a:lnTo>
                  <a:lnTo>
                    <a:pt x="2135568" y="466047"/>
                  </a:lnTo>
                  <a:lnTo>
                    <a:pt x="2162120" y="501988"/>
                  </a:lnTo>
                  <a:lnTo>
                    <a:pt x="2187338" y="538943"/>
                  </a:lnTo>
                  <a:lnTo>
                    <a:pt x="2211188" y="576876"/>
                  </a:lnTo>
                  <a:lnTo>
                    <a:pt x="2233632" y="615751"/>
                  </a:lnTo>
                  <a:lnTo>
                    <a:pt x="2254636" y="655533"/>
                  </a:lnTo>
                  <a:lnTo>
                    <a:pt x="2274164" y="696186"/>
                  </a:lnTo>
                  <a:lnTo>
                    <a:pt x="2292180" y="737675"/>
                  </a:lnTo>
                  <a:lnTo>
                    <a:pt x="2308650" y="779964"/>
                  </a:lnTo>
                  <a:lnTo>
                    <a:pt x="2323537" y="823017"/>
                  </a:lnTo>
                  <a:lnTo>
                    <a:pt x="2336806" y="866800"/>
                  </a:lnTo>
                  <a:lnTo>
                    <a:pt x="2348420" y="911276"/>
                  </a:lnTo>
                  <a:lnTo>
                    <a:pt x="2358346" y="956409"/>
                  </a:lnTo>
                  <a:lnTo>
                    <a:pt x="2366547" y="1002165"/>
                  </a:lnTo>
                  <a:lnTo>
                    <a:pt x="2372987" y="1048508"/>
                  </a:lnTo>
                  <a:lnTo>
                    <a:pt x="2377631" y="1095402"/>
                  </a:lnTo>
                  <a:lnTo>
                    <a:pt x="2380444" y="1142811"/>
                  </a:lnTo>
                  <a:lnTo>
                    <a:pt x="2381389" y="1190701"/>
                  </a:lnTo>
                  <a:lnTo>
                    <a:pt x="2380444" y="1238590"/>
                  </a:lnTo>
                  <a:lnTo>
                    <a:pt x="2377631" y="1285999"/>
                  </a:lnTo>
                  <a:lnTo>
                    <a:pt x="2372987" y="1332893"/>
                  </a:lnTo>
                  <a:lnTo>
                    <a:pt x="2366547" y="1379236"/>
                  </a:lnTo>
                  <a:lnTo>
                    <a:pt x="2358346" y="1424992"/>
                  </a:lnTo>
                  <a:lnTo>
                    <a:pt x="2348420" y="1470126"/>
                  </a:lnTo>
                  <a:lnTo>
                    <a:pt x="2336806" y="1514602"/>
                  </a:lnTo>
                  <a:lnTo>
                    <a:pt x="2323537" y="1558384"/>
                  </a:lnTo>
                  <a:lnTo>
                    <a:pt x="2308650" y="1601438"/>
                  </a:lnTo>
                  <a:lnTo>
                    <a:pt x="2292180" y="1643727"/>
                  </a:lnTo>
                  <a:lnTo>
                    <a:pt x="2274164" y="1685216"/>
                  </a:lnTo>
                  <a:lnTo>
                    <a:pt x="2254636" y="1725869"/>
                  </a:lnTo>
                  <a:lnTo>
                    <a:pt x="2233632" y="1765651"/>
                  </a:lnTo>
                  <a:lnTo>
                    <a:pt x="2211188" y="1804526"/>
                  </a:lnTo>
                  <a:lnTo>
                    <a:pt x="2187338" y="1842458"/>
                  </a:lnTo>
                  <a:lnTo>
                    <a:pt x="2162120" y="1879413"/>
                  </a:lnTo>
                  <a:lnTo>
                    <a:pt x="2135568" y="1915354"/>
                  </a:lnTo>
                  <a:lnTo>
                    <a:pt x="2107718" y="1950247"/>
                  </a:lnTo>
                  <a:lnTo>
                    <a:pt x="2078605" y="1984054"/>
                  </a:lnTo>
                  <a:lnTo>
                    <a:pt x="2048266" y="2016741"/>
                  </a:lnTo>
                  <a:lnTo>
                    <a:pt x="2016735" y="2048273"/>
                  </a:lnTo>
                  <a:lnTo>
                    <a:pt x="1984048" y="2078613"/>
                  </a:lnTo>
                  <a:lnTo>
                    <a:pt x="1950241" y="2107726"/>
                  </a:lnTo>
                  <a:lnTo>
                    <a:pt x="1915350" y="2135576"/>
                  </a:lnTo>
                  <a:lnTo>
                    <a:pt x="1879409" y="2162129"/>
                  </a:lnTo>
                  <a:lnTo>
                    <a:pt x="1842455" y="2187347"/>
                  </a:lnTo>
                  <a:lnTo>
                    <a:pt x="1804522" y="2211197"/>
                  </a:lnTo>
                  <a:lnTo>
                    <a:pt x="1765648" y="2233642"/>
                  </a:lnTo>
                  <a:lnTo>
                    <a:pt x="1725866" y="2254646"/>
                  </a:lnTo>
                  <a:lnTo>
                    <a:pt x="1685213" y="2274174"/>
                  </a:lnTo>
                  <a:lnTo>
                    <a:pt x="1643725" y="2292191"/>
                  </a:lnTo>
                  <a:lnTo>
                    <a:pt x="1601436" y="2308661"/>
                  </a:lnTo>
                  <a:lnTo>
                    <a:pt x="1558383" y="2323548"/>
                  </a:lnTo>
                  <a:lnTo>
                    <a:pt x="1514601" y="2336817"/>
                  </a:lnTo>
                  <a:lnTo>
                    <a:pt x="1470125" y="2348432"/>
                  </a:lnTo>
                  <a:lnTo>
                    <a:pt x="1424991" y="2358358"/>
                  </a:lnTo>
                  <a:lnTo>
                    <a:pt x="1379236" y="2366559"/>
                  </a:lnTo>
                  <a:lnTo>
                    <a:pt x="1332893" y="2372999"/>
                  </a:lnTo>
                  <a:lnTo>
                    <a:pt x="1285999" y="2377644"/>
                  </a:lnTo>
                  <a:lnTo>
                    <a:pt x="1238590" y="2380456"/>
                  </a:lnTo>
                  <a:lnTo>
                    <a:pt x="1190701" y="2381402"/>
                  </a:lnTo>
                  <a:lnTo>
                    <a:pt x="1142811" y="2380456"/>
                  </a:lnTo>
                  <a:lnTo>
                    <a:pt x="1095402" y="2377644"/>
                  </a:lnTo>
                  <a:lnTo>
                    <a:pt x="1048508" y="2372999"/>
                  </a:lnTo>
                  <a:lnTo>
                    <a:pt x="1002165" y="2366559"/>
                  </a:lnTo>
                  <a:lnTo>
                    <a:pt x="956409" y="2358358"/>
                  </a:lnTo>
                  <a:lnTo>
                    <a:pt x="911276" y="2348432"/>
                  </a:lnTo>
                  <a:lnTo>
                    <a:pt x="866800" y="2336817"/>
                  </a:lnTo>
                  <a:lnTo>
                    <a:pt x="823017" y="2323548"/>
                  </a:lnTo>
                  <a:lnTo>
                    <a:pt x="779964" y="2308661"/>
                  </a:lnTo>
                  <a:lnTo>
                    <a:pt x="737675" y="2292191"/>
                  </a:lnTo>
                  <a:lnTo>
                    <a:pt x="696186" y="2274174"/>
                  </a:lnTo>
                  <a:lnTo>
                    <a:pt x="655533" y="2254646"/>
                  </a:lnTo>
                  <a:lnTo>
                    <a:pt x="615751" y="2233642"/>
                  </a:lnTo>
                  <a:lnTo>
                    <a:pt x="576876" y="2211197"/>
                  </a:lnTo>
                  <a:lnTo>
                    <a:pt x="538943" y="2187347"/>
                  </a:lnTo>
                  <a:lnTo>
                    <a:pt x="501988" y="2162129"/>
                  </a:lnTo>
                  <a:lnTo>
                    <a:pt x="466047" y="2135576"/>
                  </a:lnTo>
                  <a:lnTo>
                    <a:pt x="431155" y="2107726"/>
                  </a:lnTo>
                  <a:lnTo>
                    <a:pt x="397347" y="2078613"/>
                  </a:lnTo>
                  <a:lnTo>
                    <a:pt x="364660" y="2048273"/>
                  </a:lnTo>
                  <a:lnTo>
                    <a:pt x="333129" y="2016741"/>
                  </a:lnTo>
                  <a:lnTo>
                    <a:pt x="302789" y="1984054"/>
                  </a:lnTo>
                  <a:lnTo>
                    <a:pt x="273676" y="1950247"/>
                  </a:lnTo>
                  <a:lnTo>
                    <a:pt x="245825" y="1915354"/>
                  </a:lnTo>
                  <a:lnTo>
                    <a:pt x="219273" y="1879413"/>
                  </a:lnTo>
                  <a:lnTo>
                    <a:pt x="194054" y="1842458"/>
                  </a:lnTo>
                  <a:lnTo>
                    <a:pt x="170205" y="1804526"/>
                  </a:lnTo>
                  <a:lnTo>
                    <a:pt x="147760" y="1765651"/>
                  </a:lnTo>
                  <a:lnTo>
                    <a:pt x="126755" y="1725869"/>
                  </a:lnTo>
                  <a:lnTo>
                    <a:pt x="107227" y="1685216"/>
                  </a:lnTo>
                  <a:lnTo>
                    <a:pt x="89210" y="1643727"/>
                  </a:lnTo>
                  <a:lnTo>
                    <a:pt x="72740" y="1601438"/>
                  </a:lnTo>
                  <a:lnTo>
                    <a:pt x="57853" y="1558384"/>
                  </a:lnTo>
                  <a:lnTo>
                    <a:pt x="44584" y="1514602"/>
                  </a:lnTo>
                  <a:lnTo>
                    <a:pt x="32969" y="1470126"/>
                  </a:lnTo>
                  <a:lnTo>
                    <a:pt x="23043" y="1424992"/>
                  </a:lnTo>
                  <a:lnTo>
                    <a:pt x="14842" y="1379236"/>
                  </a:lnTo>
                  <a:lnTo>
                    <a:pt x="8402" y="1332893"/>
                  </a:lnTo>
                  <a:lnTo>
                    <a:pt x="3758" y="1285999"/>
                  </a:lnTo>
                  <a:lnTo>
                    <a:pt x="945" y="1238590"/>
                  </a:lnTo>
                  <a:lnTo>
                    <a:pt x="0" y="1190701"/>
                  </a:lnTo>
                  <a:close/>
                </a:path>
              </a:pathLst>
            </a:custGeom>
            <a:ln w="83248">
              <a:solidFill>
                <a:srgbClr val="D7DDDB"/>
              </a:solidFill>
            </a:ln>
          </p:spPr>
          <p:txBody>
            <a:bodyPr wrap="square" lIns="0" tIns="0" rIns="0" bIns="0" rtlCol="0"/>
            <a:lstStyle/>
            <a:p>
              <a:endParaRPr/>
            </a:p>
          </p:txBody>
        </p:sp>
        <p:sp>
          <p:nvSpPr>
            <p:cNvPr id="15" name="object 15"/>
            <p:cNvSpPr/>
            <p:nvPr/>
          </p:nvSpPr>
          <p:spPr>
            <a:xfrm>
              <a:off x="3267848" y="2195015"/>
              <a:ext cx="905510" cy="417195"/>
            </a:xfrm>
            <a:custGeom>
              <a:avLst/>
              <a:gdLst/>
              <a:ahLst/>
              <a:cxnLst/>
              <a:rect l="l" t="t" r="r" b="b"/>
              <a:pathLst>
                <a:path w="905510" h="417194">
                  <a:moveTo>
                    <a:pt x="0" y="0"/>
                  </a:moveTo>
                  <a:lnTo>
                    <a:pt x="51495" y="1093"/>
                  </a:lnTo>
                  <a:lnTo>
                    <a:pt x="102432" y="4344"/>
                  </a:lnTo>
                  <a:lnTo>
                    <a:pt x="152766" y="9709"/>
                  </a:lnTo>
                  <a:lnTo>
                    <a:pt x="202454" y="17142"/>
                  </a:lnTo>
                  <a:lnTo>
                    <a:pt x="251450" y="26600"/>
                  </a:lnTo>
                  <a:lnTo>
                    <a:pt x="299711" y="38039"/>
                  </a:lnTo>
                  <a:lnTo>
                    <a:pt x="347192" y="51413"/>
                  </a:lnTo>
                  <a:lnTo>
                    <a:pt x="393848" y="66680"/>
                  </a:lnTo>
                  <a:lnTo>
                    <a:pt x="439637" y="83794"/>
                  </a:lnTo>
                  <a:lnTo>
                    <a:pt x="484513" y="102712"/>
                  </a:lnTo>
                  <a:lnTo>
                    <a:pt x="528432" y="123388"/>
                  </a:lnTo>
                  <a:lnTo>
                    <a:pt x="571349" y="145779"/>
                  </a:lnTo>
                  <a:lnTo>
                    <a:pt x="613221" y="169841"/>
                  </a:lnTo>
                  <a:lnTo>
                    <a:pt x="654003" y="195529"/>
                  </a:lnTo>
                  <a:lnTo>
                    <a:pt x="693651" y="222798"/>
                  </a:lnTo>
                  <a:lnTo>
                    <a:pt x="732121" y="251606"/>
                  </a:lnTo>
                  <a:lnTo>
                    <a:pt x="769368" y="281906"/>
                  </a:lnTo>
                  <a:lnTo>
                    <a:pt x="805348" y="313656"/>
                  </a:lnTo>
                  <a:lnTo>
                    <a:pt x="840017" y="346810"/>
                  </a:lnTo>
                  <a:lnTo>
                    <a:pt x="873330" y="381325"/>
                  </a:lnTo>
                  <a:lnTo>
                    <a:pt x="905243" y="417156"/>
                  </a:lnTo>
                </a:path>
              </a:pathLst>
            </a:custGeom>
            <a:ln w="83248">
              <a:solidFill>
                <a:srgbClr val="90A19A"/>
              </a:solidFill>
            </a:ln>
          </p:spPr>
          <p:txBody>
            <a:bodyPr wrap="square" lIns="0" tIns="0" rIns="0" bIns="0" rtlCol="0"/>
            <a:lstStyle/>
            <a:p>
              <a:endParaRPr/>
            </a:p>
          </p:txBody>
        </p:sp>
      </p:grpSp>
      <p:sp>
        <p:nvSpPr>
          <p:cNvPr id="16" name="object 16"/>
          <p:cNvSpPr txBox="1"/>
          <p:nvPr/>
        </p:nvSpPr>
        <p:spPr>
          <a:xfrm>
            <a:off x="2551170" y="2693587"/>
            <a:ext cx="1435100" cy="1280795"/>
          </a:xfrm>
          <a:prstGeom prst="rect">
            <a:avLst/>
          </a:prstGeom>
        </p:spPr>
        <p:txBody>
          <a:bodyPr vert="horz" wrap="square" lIns="0" tIns="17145" rIns="0" bIns="0" rtlCol="0">
            <a:spAutoFit/>
          </a:bodyPr>
          <a:lstStyle/>
          <a:p>
            <a:pPr marL="38100">
              <a:lnSpc>
                <a:spcPct val="100000"/>
              </a:lnSpc>
              <a:spcBef>
                <a:spcPts val="135"/>
              </a:spcBef>
            </a:pPr>
            <a:r>
              <a:rPr sz="8200" spc="-865" dirty="0">
                <a:solidFill>
                  <a:srgbClr val="90A19A"/>
                </a:solidFill>
                <a:latin typeface="DIN 2014 Light"/>
                <a:cs typeface="DIN 2014 Light"/>
              </a:rPr>
              <a:t>1</a:t>
            </a:r>
            <a:r>
              <a:rPr sz="8200" spc="-40" dirty="0">
                <a:solidFill>
                  <a:srgbClr val="90A19A"/>
                </a:solidFill>
                <a:latin typeface="DIN 2014 Light"/>
                <a:cs typeface="DIN 2014 Light"/>
              </a:rPr>
              <a:t>4</a:t>
            </a:r>
            <a:r>
              <a:rPr sz="7200" spc="-60" baseline="31828" dirty="0">
                <a:solidFill>
                  <a:srgbClr val="90A19A"/>
                </a:solidFill>
                <a:latin typeface="DIN 2014 Light"/>
                <a:cs typeface="DIN 2014 Light"/>
              </a:rPr>
              <a:t>%</a:t>
            </a:r>
            <a:endParaRPr sz="7200" baseline="31828">
              <a:latin typeface="DIN 2014 Light"/>
              <a:cs typeface="DIN 2014 Light"/>
            </a:endParaRPr>
          </a:p>
        </p:txBody>
      </p:sp>
      <p:sp>
        <p:nvSpPr>
          <p:cNvPr id="17" name="object 17"/>
          <p:cNvSpPr txBox="1"/>
          <p:nvPr/>
        </p:nvSpPr>
        <p:spPr>
          <a:xfrm>
            <a:off x="7958849" y="2693587"/>
            <a:ext cx="1539240" cy="1280795"/>
          </a:xfrm>
          <a:prstGeom prst="rect">
            <a:avLst/>
          </a:prstGeom>
        </p:spPr>
        <p:txBody>
          <a:bodyPr vert="horz" wrap="square" lIns="0" tIns="17145" rIns="0" bIns="0" rtlCol="0">
            <a:spAutoFit/>
          </a:bodyPr>
          <a:lstStyle/>
          <a:p>
            <a:pPr marL="38100">
              <a:lnSpc>
                <a:spcPct val="100000"/>
              </a:lnSpc>
              <a:spcBef>
                <a:spcPts val="135"/>
              </a:spcBef>
            </a:pPr>
            <a:r>
              <a:rPr sz="8200" spc="-25" dirty="0">
                <a:solidFill>
                  <a:srgbClr val="90A19A"/>
                </a:solidFill>
                <a:latin typeface="DIN 2014 Light"/>
                <a:cs typeface="DIN 2014 Light"/>
              </a:rPr>
              <a:t>28</a:t>
            </a:r>
            <a:r>
              <a:rPr sz="7200" spc="-37" baseline="31828" dirty="0">
                <a:solidFill>
                  <a:srgbClr val="90A19A"/>
                </a:solidFill>
                <a:latin typeface="DIN 2014 Light"/>
                <a:cs typeface="DIN 2014 Light"/>
              </a:rPr>
              <a:t>%</a:t>
            </a:r>
            <a:endParaRPr sz="7200" baseline="31828">
              <a:latin typeface="DIN 2014 Light"/>
              <a:cs typeface="DIN 2014 Light"/>
            </a:endParaRPr>
          </a:p>
        </p:txBody>
      </p:sp>
      <p:grpSp>
        <p:nvGrpSpPr>
          <p:cNvPr id="18" name="object 18"/>
          <p:cNvGrpSpPr/>
          <p:nvPr/>
        </p:nvGrpSpPr>
        <p:grpSpPr>
          <a:xfrm>
            <a:off x="5213108" y="2653795"/>
            <a:ext cx="1559560" cy="1559560"/>
            <a:chOff x="5213108" y="2653795"/>
            <a:chExt cx="1559560" cy="1559560"/>
          </a:xfrm>
        </p:grpSpPr>
        <p:sp>
          <p:nvSpPr>
            <p:cNvPr id="19" name="object 19"/>
            <p:cNvSpPr/>
            <p:nvPr/>
          </p:nvSpPr>
          <p:spPr>
            <a:xfrm>
              <a:off x="5213108" y="2653795"/>
              <a:ext cx="1559560" cy="1559560"/>
            </a:xfrm>
            <a:custGeom>
              <a:avLst/>
              <a:gdLst/>
              <a:ahLst/>
              <a:cxnLst/>
              <a:rect l="l" t="t" r="r" b="b"/>
              <a:pathLst>
                <a:path w="1559559" h="1559560">
                  <a:moveTo>
                    <a:pt x="779767" y="0"/>
                  </a:moveTo>
                  <a:lnTo>
                    <a:pt x="732265" y="1423"/>
                  </a:lnTo>
                  <a:lnTo>
                    <a:pt x="685516" y="5638"/>
                  </a:lnTo>
                  <a:lnTo>
                    <a:pt x="639602" y="12563"/>
                  </a:lnTo>
                  <a:lnTo>
                    <a:pt x="594603" y="22117"/>
                  </a:lnTo>
                  <a:lnTo>
                    <a:pt x="550602" y="34218"/>
                  </a:lnTo>
                  <a:lnTo>
                    <a:pt x="507679" y="48785"/>
                  </a:lnTo>
                  <a:lnTo>
                    <a:pt x="465918" y="65736"/>
                  </a:lnTo>
                  <a:lnTo>
                    <a:pt x="425398" y="84989"/>
                  </a:lnTo>
                  <a:lnTo>
                    <a:pt x="386202" y="106463"/>
                  </a:lnTo>
                  <a:lnTo>
                    <a:pt x="348411" y="130077"/>
                  </a:lnTo>
                  <a:lnTo>
                    <a:pt x="312107" y="155748"/>
                  </a:lnTo>
                  <a:lnTo>
                    <a:pt x="277371" y="183395"/>
                  </a:lnTo>
                  <a:lnTo>
                    <a:pt x="244285" y="212937"/>
                  </a:lnTo>
                  <a:lnTo>
                    <a:pt x="212931" y="244292"/>
                  </a:lnTo>
                  <a:lnTo>
                    <a:pt x="183390" y="277379"/>
                  </a:lnTo>
                  <a:lnTo>
                    <a:pt x="155743" y="312115"/>
                  </a:lnTo>
                  <a:lnTo>
                    <a:pt x="130073" y="348420"/>
                  </a:lnTo>
                  <a:lnTo>
                    <a:pt x="106460" y="386211"/>
                  </a:lnTo>
                  <a:lnTo>
                    <a:pt x="84986" y="425408"/>
                  </a:lnTo>
                  <a:lnTo>
                    <a:pt x="65734" y="465928"/>
                  </a:lnTo>
                  <a:lnTo>
                    <a:pt x="48783" y="507690"/>
                  </a:lnTo>
                  <a:lnTo>
                    <a:pt x="34217" y="550613"/>
                  </a:lnTo>
                  <a:lnTo>
                    <a:pt x="22116" y="594615"/>
                  </a:lnTo>
                  <a:lnTo>
                    <a:pt x="12562" y="639614"/>
                  </a:lnTo>
                  <a:lnTo>
                    <a:pt x="5637" y="685529"/>
                  </a:lnTo>
                  <a:lnTo>
                    <a:pt x="1423" y="732278"/>
                  </a:lnTo>
                  <a:lnTo>
                    <a:pt x="0" y="779780"/>
                  </a:lnTo>
                  <a:lnTo>
                    <a:pt x="1423" y="827280"/>
                  </a:lnTo>
                  <a:lnTo>
                    <a:pt x="5637" y="874028"/>
                  </a:lnTo>
                  <a:lnTo>
                    <a:pt x="12562" y="919941"/>
                  </a:lnTo>
                  <a:lnTo>
                    <a:pt x="22116" y="964939"/>
                  </a:lnTo>
                  <a:lnTo>
                    <a:pt x="34217" y="1008940"/>
                  </a:lnTo>
                  <a:lnTo>
                    <a:pt x="48783" y="1051862"/>
                  </a:lnTo>
                  <a:lnTo>
                    <a:pt x="65734" y="1093623"/>
                  </a:lnTo>
                  <a:lnTo>
                    <a:pt x="84986" y="1134143"/>
                  </a:lnTo>
                  <a:lnTo>
                    <a:pt x="106460" y="1173339"/>
                  </a:lnTo>
                  <a:lnTo>
                    <a:pt x="130073" y="1211130"/>
                  </a:lnTo>
                  <a:lnTo>
                    <a:pt x="155743" y="1247434"/>
                  </a:lnTo>
                  <a:lnTo>
                    <a:pt x="183390" y="1282170"/>
                  </a:lnTo>
                  <a:lnTo>
                    <a:pt x="212931" y="1315256"/>
                  </a:lnTo>
                  <a:lnTo>
                    <a:pt x="244285" y="1346611"/>
                  </a:lnTo>
                  <a:lnTo>
                    <a:pt x="277371" y="1376152"/>
                  </a:lnTo>
                  <a:lnTo>
                    <a:pt x="312107" y="1403799"/>
                  </a:lnTo>
                  <a:lnTo>
                    <a:pt x="348411" y="1429470"/>
                  </a:lnTo>
                  <a:lnTo>
                    <a:pt x="386202" y="1453084"/>
                  </a:lnTo>
                  <a:lnTo>
                    <a:pt x="425398" y="1474558"/>
                  </a:lnTo>
                  <a:lnTo>
                    <a:pt x="465918" y="1493811"/>
                  </a:lnTo>
                  <a:lnTo>
                    <a:pt x="507679" y="1510762"/>
                  </a:lnTo>
                  <a:lnTo>
                    <a:pt x="550602" y="1525328"/>
                  </a:lnTo>
                  <a:lnTo>
                    <a:pt x="594603" y="1537429"/>
                  </a:lnTo>
                  <a:lnTo>
                    <a:pt x="639602" y="1546983"/>
                  </a:lnTo>
                  <a:lnTo>
                    <a:pt x="685516" y="1553909"/>
                  </a:lnTo>
                  <a:lnTo>
                    <a:pt x="732265" y="1558124"/>
                  </a:lnTo>
                  <a:lnTo>
                    <a:pt x="779767" y="1559547"/>
                  </a:lnTo>
                  <a:lnTo>
                    <a:pt x="827268" y="1558124"/>
                  </a:lnTo>
                  <a:lnTo>
                    <a:pt x="874017" y="1553909"/>
                  </a:lnTo>
                  <a:lnTo>
                    <a:pt x="919932" y="1546983"/>
                  </a:lnTo>
                  <a:lnTo>
                    <a:pt x="964931" y="1537429"/>
                  </a:lnTo>
                  <a:lnTo>
                    <a:pt x="1008932" y="1525328"/>
                  </a:lnTo>
                  <a:lnTo>
                    <a:pt x="1051854" y="1510762"/>
                  </a:lnTo>
                  <a:lnTo>
                    <a:pt x="1093616" y="1493811"/>
                  </a:lnTo>
                  <a:lnTo>
                    <a:pt x="1134136" y="1474558"/>
                  </a:lnTo>
                  <a:lnTo>
                    <a:pt x="1173332" y="1453084"/>
                  </a:lnTo>
                  <a:lnTo>
                    <a:pt x="1211123" y="1429470"/>
                  </a:lnTo>
                  <a:lnTo>
                    <a:pt x="1247427" y="1403799"/>
                  </a:lnTo>
                  <a:lnTo>
                    <a:pt x="1282162" y="1376152"/>
                  </a:lnTo>
                  <a:lnTo>
                    <a:pt x="1315248" y="1346611"/>
                  </a:lnTo>
                  <a:lnTo>
                    <a:pt x="1346602" y="1315256"/>
                  </a:lnTo>
                  <a:lnTo>
                    <a:pt x="1376144" y="1282170"/>
                  </a:lnTo>
                  <a:lnTo>
                    <a:pt x="1403790" y="1247434"/>
                  </a:lnTo>
                  <a:lnTo>
                    <a:pt x="1429461" y="1211130"/>
                  </a:lnTo>
                  <a:lnTo>
                    <a:pt x="1453074" y="1173339"/>
                  </a:lnTo>
                  <a:lnTo>
                    <a:pt x="1474547" y="1134143"/>
                  </a:lnTo>
                  <a:lnTo>
                    <a:pt x="1493800" y="1093623"/>
                  </a:lnTo>
                  <a:lnTo>
                    <a:pt x="1510750" y="1051862"/>
                  </a:lnTo>
                  <a:lnTo>
                    <a:pt x="1525317" y="1008940"/>
                  </a:lnTo>
                  <a:lnTo>
                    <a:pt x="1537417" y="964939"/>
                  </a:lnTo>
                  <a:lnTo>
                    <a:pt x="1546971" y="919941"/>
                  </a:lnTo>
                  <a:lnTo>
                    <a:pt x="1553896" y="874028"/>
                  </a:lnTo>
                  <a:lnTo>
                    <a:pt x="1558111" y="827280"/>
                  </a:lnTo>
                  <a:lnTo>
                    <a:pt x="1559534" y="779780"/>
                  </a:lnTo>
                  <a:lnTo>
                    <a:pt x="1558111" y="732278"/>
                  </a:lnTo>
                  <a:lnTo>
                    <a:pt x="1553896" y="685529"/>
                  </a:lnTo>
                  <a:lnTo>
                    <a:pt x="1546971" y="639614"/>
                  </a:lnTo>
                  <a:lnTo>
                    <a:pt x="1537417" y="594615"/>
                  </a:lnTo>
                  <a:lnTo>
                    <a:pt x="1525317" y="550613"/>
                  </a:lnTo>
                  <a:lnTo>
                    <a:pt x="1510750" y="507690"/>
                  </a:lnTo>
                  <a:lnTo>
                    <a:pt x="1493800" y="465928"/>
                  </a:lnTo>
                  <a:lnTo>
                    <a:pt x="1474547" y="425408"/>
                  </a:lnTo>
                  <a:lnTo>
                    <a:pt x="1453074" y="386211"/>
                  </a:lnTo>
                  <a:lnTo>
                    <a:pt x="1429461" y="348420"/>
                  </a:lnTo>
                  <a:lnTo>
                    <a:pt x="1403790" y="312115"/>
                  </a:lnTo>
                  <a:lnTo>
                    <a:pt x="1376144" y="277379"/>
                  </a:lnTo>
                  <a:lnTo>
                    <a:pt x="1346602" y="244292"/>
                  </a:lnTo>
                  <a:lnTo>
                    <a:pt x="1315248" y="212937"/>
                  </a:lnTo>
                  <a:lnTo>
                    <a:pt x="1282162" y="183395"/>
                  </a:lnTo>
                  <a:lnTo>
                    <a:pt x="1247427" y="155748"/>
                  </a:lnTo>
                  <a:lnTo>
                    <a:pt x="1211123" y="130077"/>
                  </a:lnTo>
                  <a:lnTo>
                    <a:pt x="1173332" y="106463"/>
                  </a:lnTo>
                  <a:lnTo>
                    <a:pt x="1134136" y="84989"/>
                  </a:lnTo>
                  <a:lnTo>
                    <a:pt x="1093616" y="65736"/>
                  </a:lnTo>
                  <a:lnTo>
                    <a:pt x="1051854" y="48785"/>
                  </a:lnTo>
                  <a:lnTo>
                    <a:pt x="1008932" y="34218"/>
                  </a:lnTo>
                  <a:lnTo>
                    <a:pt x="964931" y="22117"/>
                  </a:lnTo>
                  <a:lnTo>
                    <a:pt x="919932" y="12563"/>
                  </a:lnTo>
                  <a:lnTo>
                    <a:pt x="874017" y="5638"/>
                  </a:lnTo>
                  <a:lnTo>
                    <a:pt x="827268" y="1423"/>
                  </a:lnTo>
                  <a:lnTo>
                    <a:pt x="779767" y="0"/>
                  </a:lnTo>
                  <a:close/>
                </a:path>
              </a:pathLst>
            </a:custGeom>
            <a:solidFill>
              <a:srgbClr val="EBE1D6"/>
            </a:solidFill>
          </p:spPr>
          <p:txBody>
            <a:bodyPr wrap="square" lIns="0" tIns="0" rIns="0" bIns="0" rtlCol="0"/>
            <a:lstStyle/>
            <a:p>
              <a:endParaRPr/>
            </a:p>
          </p:txBody>
        </p:sp>
        <p:sp>
          <p:nvSpPr>
            <p:cNvPr id="20" name="object 20"/>
            <p:cNvSpPr/>
            <p:nvPr/>
          </p:nvSpPr>
          <p:spPr>
            <a:xfrm>
              <a:off x="5528018" y="2902889"/>
              <a:ext cx="929640" cy="1050290"/>
            </a:xfrm>
            <a:custGeom>
              <a:avLst/>
              <a:gdLst/>
              <a:ahLst/>
              <a:cxnLst/>
              <a:rect l="l" t="t" r="r" b="b"/>
              <a:pathLst>
                <a:path w="929639" h="1050289">
                  <a:moveTo>
                    <a:pt x="82410" y="408063"/>
                  </a:moveTo>
                  <a:lnTo>
                    <a:pt x="81191" y="407250"/>
                  </a:lnTo>
                  <a:lnTo>
                    <a:pt x="73088" y="407238"/>
                  </a:lnTo>
                  <a:lnTo>
                    <a:pt x="65125" y="406793"/>
                  </a:lnTo>
                  <a:lnTo>
                    <a:pt x="57226" y="405777"/>
                  </a:lnTo>
                  <a:lnTo>
                    <a:pt x="49326" y="404063"/>
                  </a:lnTo>
                  <a:lnTo>
                    <a:pt x="49326" y="646887"/>
                  </a:lnTo>
                  <a:lnTo>
                    <a:pt x="56413" y="645337"/>
                  </a:lnTo>
                  <a:lnTo>
                    <a:pt x="77304" y="644842"/>
                  </a:lnTo>
                  <a:lnTo>
                    <a:pt x="82410" y="643902"/>
                  </a:lnTo>
                  <a:lnTo>
                    <a:pt x="82410" y="408063"/>
                  </a:lnTo>
                  <a:close/>
                </a:path>
                <a:path w="929639" h="1050289">
                  <a:moveTo>
                    <a:pt x="147828" y="299732"/>
                  </a:moveTo>
                  <a:lnTo>
                    <a:pt x="136499" y="264604"/>
                  </a:lnTo>
                  <a:lnTo>
                    <a:pt x="110032" y="238988"/>
                  </a:lnTo>
                  <a:lnTo>
                    <a:pt x="72517" y="229552"/>
                  </a:lnTo>
                  <a:lnTo>
                    <a:pt x="31724" y="242646"/>
                  </a:lnTo>
                  <a:lnTo>
                    <a:pt x="6210" y="273748"/>
                  </a:lnTo>
                  <a:lnTo>
                    <a:pt x="177" y="313563"/>
                  </a:lnTo>
                  <a:lnTo>
                    <a:pt x="17868" y="352729"/>
                  </a:lnTo>
                  <a:lnTo>
                    <a:pt x="47955" y="373392"/>
                  </a:lnTo>
                  <a:lnTo>
                    <a:pt x="82842" y="377202"/>
                  </a:lnTo>
                  <a:lnTo>
                    <a:pt x="115747" y="365010"/>
                  </a:lnTo>
                  <a:lnTo>
                    <a:pt x="139928" y="337705"/>
                  </a:lnTo>
                  <a:lnTo>
                    <a:pt x="147828" y="299732"/>
                  </a:lnTo>
                  <a:close/>
                </a:path>
                <a:path w="929639" h="1050289">
                  <a:moveTo>
                    <a:pt x="147916" y="744232"/>
                  </a:moveTo>
                  <a:lnTo>
                    <a:pt x="135724" y="707618"/>
                  </a:lnTo>
                  <a:lnTo>
                    <a:pt x="106895" y="681951"/>
                  </a:lnTo>
                  <a:lnTo>
                    <a:pt x="66395" y="674624"/>
                  </a:lnTo>
                  <a:lnTo>
                    <a:pt x="28765" y="689305"/>
                  </a:lnTo>
                  <a:lnTo>
                    <a:pt x="5473" y="719594"/>
                  </a:lnTo>
                  <a:lnTo>
                    <a:pt x="0" y="757415"/>
                  </a:lnTo>
                  <a:lnTo>
                    <a:pt x="15824" y="794702"/>
                  </a:lnTo>
                  <a:lnTo>
                    <a:pt x="45300" y="816775"/>
                  </a:lnTo>
                  <a:lnTo>
                    <a:pt x="79984" y="822058"/>
                  </a:lnTo>
                  <a:lnTo>
                    <a:pt x="113258" y="811072"/>
                  </a:lnTo>
                  <a:lnTo>
                    <a:pt x="138531" y="784352"/>
                  </a:lnTo>
                  <a:lnTo>
                    <a:pt x="147916" y="744232"/>
                  </a:lnTo>
                  <a:close/>
                </a:path>
                <a:path w="929639" h="1050289">
                  <a:moveTo>
                    <a:pt x="286943" y="404393"/>
                  </a:moveTo>
                  <a:lnTo>
                    <a:pt x="173545" y="338213"/>
                  </a:lnTo>
                  <a:lnTo>
                    <a:pt x="171335" y="338099"/>
                  </a:lnTo>
                  <a:lnTo>
                    <a:pt x="156019" y="368490"/>
                  </a:lnTo>
                  <a:lnTo>
                    <a:pt x="268465" y="433400"/>
                  </a:lnTo>
                  <a:lnTo>
                    <a:pt x="270319" y="432549"/>
                  </a:lnTo>
                  <a:lnTo>
                    <a:pt x="286943" y="404393"/>
                  </a:lnTo>
                  <a:close/>
                </a:path>
                <a:path w="929639" h="1050289">
                  <a:moveTo>
                    <a:pt x="287020" y="649846"/>
                  </a:moveTo>
                  <a:lnTo>
                    <a:pt x="270687" y="620102"/>
                  </a:lnTo>
                  <a:lnTo>
                    <a:pt x="268439" y="618540"/>
                  </a:lnTo>
                  <a:lnTo>
                    <a:pt x="158051" y="682955"/>
                  </a:lnTo>
                  <a:lnTo>
                    <a:pt x="155435" y="685673"/>
                  </a:lnTo>
                  <a:lnTo>
                    <a:pt x="162458" y="692619"/>
                  </a:lnTo>
                  <a:lnTo>
                    <a:pt x="167474" y="701700"/>
                  </a:lnTo>
                  <a:lnTo>
                    <a:pt x="170167" y="707720"/>
                  </a:lnTo>
                  <a:lnTo>
                    <a:pt x="172364" y="713867"/>
                  </a:lnTo>
                  <a:lnTo>
                    <a:pt x="174586" y="713778"/>
                  </a:lnTo>
                  <a:lnTo>
                    <a:pt x="287020" y="649846"/>
                  </a:lnTo>
                  <a:close/>
                </a:path>
                <a:path w="929639" h="1050289">
                  <a:moveTo>
                    <a:pt x="379526" y="134797"/>
                  </a:moveTo>
                  <a:lnTo>
                    <a:pt x="371551" y="119964"/>
                  </a:lnTo>
                  <a:lnTo>
                    <a:pt x="368020" y="112331"/>
                  </a:lnTo>
                  <a:lnTo>
                    <a:pt x="365290" y="104343"/>
                  </a:lnTo>
                  <a:lnTo>
                    <a:pt x="146875" y="231317"/>
                  </a:lnTo>
                  <a:lnTo>
                    <a:pt x="152958" y="236664"/>
                  </a:lnTo>
                  <a:lnTo>
                    <a:pt x="158242" y="243014"/>
                  </a:lnTo>
                  <a:lnTo>
                    <a:pt x="167678" y="256679"/>
                  </a:lnTo>
                  <a:lnTo>
                    <a:pt x="379526" y="134797"/>
                  </a:lnTo>
                  <a:close/>
                </a:path>
                <a:path w="929639" h="1050289">
                  <a:moveTo>
                    <a:pt x="380479" y="918248"/>
                  </a:moveTo>
                  <a:lnTo>
                    <a:pt x="166649" y="795350"/>
                  </a:lnTo>
                  <a:lnTo>
                    <a:pt x="157607" y="809396"/>
                  </a:lnTo>
                  <a:lnTo>
                    <a:pt x="152666" y="816102"/>
                  </a:lnTo>
                  <a:lnTo>
                    <a:pt x="146875" y="822147"/>
                  </a:lnTo>
                  <a:lnTo>
                    <a:pt x="364807" y="948601"/>
                  </a:lnTo>
                  <a:lnTo>
                    <a:pt x="380479" y="918248"/>
                  </a:lnTo>
                  <a:close/>
                </a:path>
                <a:path w="929639" h="1050289">
                  <a:moveTo>
                    <a:pt x="481965" y="874217"/>
                  </a:moveTo>
                  <a:lnTo>
                    <a:pt x="481787" y="874217"/>
                  </a:lnTo>
                  <a:lnTo>
                    <a:pt x="481787" y="743407"/>
                  </a:lnTo>
                  <a:lnTo>
                    <a:pt x="481558" y="743407"/>
                  </a:lnTo>
                  <a:lnTo>
                    <a:pt x="481558" y="740867"/>
                  </a:lnTo>
                  <a:lnTo>
                    <a:pt x="447586" y="740867"/>
                  </a:lnTo>
                  <a:lnTo>
                    <a:pt x="447586" y="743407"/>
                  </a:lnTo>
                  <a:lnTo>
                    <a:pt x="447167" y="743407"/>
                  </a:lnTo>
                  <a:lnTo>
                    <a:pt x="447167" y="874217"/>
                  </a:lnTo>
                  <a:lnTo>
                    <a:pt x="447598" y="874217"/>
                  </a:lnTo>
                  <a:lnTo>
                    <a:pt x="447598" y="875487"/>
                  </a:lnTo>
                  <a:lnTo>
                    <a:pt x="454418" y="875487"/>
                  </a:lnTo>
                  <a:lnTo>
                    <a:pt x="454418" y="874217"/>
                  </a:lnTo>
                  <a:lnTo>
                    <a:pt x="472478" y="874217"/>
                  </a:lnTo>
                  <a:lnTo>
                    <a:pt x="472478" y="875487"/>
                  </a:lnTo>
                  <a:lnTo>
                    <a:pt x="481965" y="875487"/>
                  </a:lnTo>
                  <a:lnTo>
                    <a:pt x="481965" y="874217"/>
                  </a:lnTo>
                  <a:close/>
                </a:path>
                <a:path w="929639" h="1050289">
                  <a:moveTo>
                    <a:pt x="483019" y="308927"/>
                  </a:moveTo>
                  <a:lnTo>
                    <a:pt x="482142" y="176479"/>
                  </a:lnTo>
                  <a:lnTo>
                    <a:pt x="473570" y="177558"/>
                  </a:lnTo>
                  <a:lnTo>
                    <a:pt x="464908" y="177558"/>
                  </a:lnTo>
                  <a:lnTo>
                    <a:pt x="447598" y="176466"/>
                  </a:lnTo>
                  <a:lnTo>
                    <a:pt x="447382" y="206057"/>
                  </a:lnTo>
                  <a:lnTo>
                    <a:pt x="448005" y="265303"/>
                  </a:lnTo>
                  <a:lnTo>
                    <a:pt x="447548" y="298018"/>
                  </a:lnTo>
                  <a:lnTo>
                    <a:pt x="444487" y="309181"/>
                  </a:lnTo>
                  <a:lnTo>
                    <a:pt x="448259" y="310451"/>
                  </a:lnTo>
                  <a:lnTo>
                    <a:pt x="482219" y="310146"/>
                  </a:lnTo>
                  <a:lnTo>
                    <a:pt x="483019" y="308927"/>
                  </a:lnTo>
                  <a:close/>
                </a:path>
                <a:path w="929639" h="1050289">
                  <a:moveTo>
                    <a:pt x="537248" y="964171"/>
                  </a:moveTo>
                  <a:lnTo>
                    <a:pt x="523138" y="932548"/>
                  </a:lnTo>
                  <a:lnTo>
                    <a:pt x="494931" y="910653"/>
                  </a:lnTo>
                  <a:lnTo>
                    <a:pt x="453491" y="905256"/>
                  </a:lnTo>
                  <a:lnTo>
                    <a:pt x="434733" y="910577"/>
                  </a:lnTo>
                  <a:lnTo>
                    <a:pt x="417779" y="921410"/>
                  </a:lnTo>
                  <a:lnTo>
                    <a:pt x="404063" y="936231"/>
                  </a:lnTo>
                  <a:lnTo>
                    <a:pt x="395071" y="953516"/>
                  </a:lnTo>
                  <a:lnTo>
                    <a:pt x="392709" y="995426"/>
                  </a:lnTo>
                  <a:lnTo>
                    <a:pt x="411340" y="1029690"/>
                  </a:lnTo>
                  <a:lnTo>
                    <a:pt x="444741" y="1049794"/>
                  </a:lnTo>
                  <a:lnTo>
                    <a:pt x="486740" y="1049248"/>
                  </a:lnTo>
                  <a:lnTo>
                    <a:pt x="519874" y="1029309"/>
                  </a:lnTo>
                  <a:lnTo>
                    <a:pt x="536435" y="998689"/>
                  </a:lnTo>
                  <a:lnTo>
                    <a:pt x="537248" y="964171"/>
                  </a:lnTo>
                  <a:close/>
                </a:path>
                <a:path w="929639" h="1050289">
                  <a:moveTo>
                    <a:pt x="537565" y="84251"/>
                  </a:moveTo>
                  <a:lnTo>
                    <a:pt x="535228" y="52730"/>
                  </a:lnTo>
                  <a:lnTo>
                    <a:pt x="521233" y="24739"/>
                  </a:lnTo>
                  <a:lnTo>
                    <a:pt x="495909" y="5435"/>
                  </a:lnTo>
                  <a:lnTo>
                    <a:pt x="459587" y="0"/>
                  </a:lnTo>
                  <a:lnTo>
                    <a:pt x="424268" y="10998"/>
                  </a:lnTo>
                  <a:lnTo>
                    <a:pt x="401916" y="34010"/>
                  </a:lnTo>
                  <a:lnTo>
                    <a:pt x="392176" y="63868"/>
                  </a:lnTo>
                  <a:lnTo>
                    <a:pt x="394652" y="95377"/>
                  </a:lnTo>
                  <a:lnTo>
                    <a:pt x="408940" y="123367"/>
                  </a:lnTo>
                  <a:lnTo>
                    <a:pt x="434682" y="142633"/>
                  </a:lnTo>
                  <a:lnTo>
                    <a:pt x="471462" y="148018"/>
                  </a:lnTo>
                  <a:lnTo>
                    <a:pt x="506006" y="137071"/>
                  </a:lnTo>
                  <a:lnTo>
                    <a:pt x="527939" y="114084"/>
                  </a:lnTo>
                  <a:lnTo>
                    <a:pt x="537565" y="84251"/>
                  </a:lnTo>
                  <a:close/>
                </a:path>
                <a:path w="929639" h="1050289">
                  <a:moveTo>
                    <a:pt x="651725" y="512851"/>
                  </a:moveTo>
                  <a:lnTo>
                    <a:pt x="644004" y="471919"/>
                  </a:lnTo>
                  <a:lnTo>
                    <a:pt x="628091" y="434797"/>
                  </a:lnTo>
                  <a:lnTo>
                    <a:pt x="604799" y="401840"/>
                  </a:lnTo>
                  <a:lnTo>
                    <a:pt x="601662" y="398970"/>
                  </a:lnTo>
                  <a:lnTo>
                    <a:pt x="592480" y="390550"/>
                  </a:lnTo>
                  <a:lnTo>
                    <a:pt x="592480" y="522300"/>
                  </a:lnTo>
                  <a:lnTo>
                    <a:pt x="592455" y="526707"/>
                  </a:lnTo>
                  <a:lnTo>
                    <a:pt x="592340" y="539851"/>
                  </a:lnTo>
                  <a:lnTo>
                    <a:pt x="591756" y="551776"/>
                  </a:lnTo>
                  <a:lnTo>
                    <a:pt x="591312" y="555891"/>
                  </a:lnTo>
                  <a:lnTo>
                    <a:pt x="591235" y="556691"/>
                  </a:lnTo>
                  <a:lnTo>
                    <a:pt x="590270" y="560451"/>
                  </a:lnTo>
                  <a:lnTo>
                    <a:pt x="585571" y="564146"/>
                  </a:lnTo>
                  <a:lnTo>
                    <a:pt x="581507" y="566635"/>
                  </a:lnTo>
                  <a:lnTo>
                    <a:pt x="505510" y="566635"/>
                  </a:lnTo>
                  <a:lnTo>
                    <a:pt x="505510" y="647446"/>
                  </a:lnTo>
                  <a:lnTo>
                    <a:pt x="496887" y="651954"/>
                  </a:lnTo>
                  <a:lnTo>
                    <a:pt x="491540" y="652729"/>
                  </a:lnTo>
                  <a:lnTo>
                    <a:pt x="479767" y="653478"/>
                  </a:lnTo>
                  <a:lnTo>
                    <a:pt x="462432" y="653618"/>
                  </a:lnTo>
                  <a:lnTo>
                    <a:pt x="445300" y="653072"/>
                  </a:lnTo>
                  <a:lnTo>
                    <a:pt x="434162" y="651700"/>
                  </a:lnTo>
                  <a:lnTo>
                    <a:pt x="430352" y="650595"/>
                  </a:lnTo>
                  <a:lnTo>
                    <a:pt x="424243" y="645223"/>
                  </a:lnTo>
                  <a:lnTo>
                    <a:pt x="424243" y="566635"/>
                  </a:lnTo>
                  <a:lnTo>
                    <a:pt x="345084" y="566635"/>
                  </a:lnTo>
                  <a:lnTo>
                    <a:pt x="339521" y="559549"/>
                  </a:lnTo>
                  <a:lnTo>
                    <a:pt x="339077" y="556691"/>
                  </a:lnTo>
                  <a:lnTo>
                    <a:pt x="338963" y="555891"/>
                  </a:lnTo>
                  <a:lnTo>
                    <a:pt x="338086" y="541909"/>
                  </a:lnTo>
                  <a:lnTo>
                    <a:pt x="338645" y="526707"/>
                  </a:lnTo>
                  <a:lnTo>
                    <a:pt x="339267" y="512851"/>
                  </a:lnTo>
                  <a:lnTo>
                    <a:pt x="339331" y="511365"/>
                  </a:lnTo>
                  <a:lnTo>
                    <a:pt x="338861" y="497001"/>
                  </a:lnTo>
                  <a:lnTo>
                    <a:pt x="339102" y="490753"/>
                  </a:lnTo>
                  <a:lnTo>
                    <a:pt x="347040" y="485355"/>
                  </a:lnTo>
                  <a:lnTo>
                    <a:pt x="424243" y="485355"/>
                  </a:lnTo>
                  <a:lnTo>
                    <a:pt x="424243" y="406971"/>
                  </a:lnTo>
                  <a:lnTo>
                    <a:pt x="431965" y="400672"/>
                  </a:lnTo>
                  <a:lnTo>
                    <a:pt x="436016" y="400100"/>
                  </a:lnTo>
                  <a:lnTo>
                    <a:pt x="447484" y="399262"/>
                  </a:lnTo>
                  <a:lnTo>
                    <a:pt x="444995" y="399262"/>
                  </a:lnTo>
                  <a:lnTo>
                    <a:pt x="464235" y="398970"/>
                  </a:lnTo>
                  <a:lnTo>
                    <a:pt x="480453" y="399262"/>
                  </a:lnTo>
                  <a:lnTo>
                    <a:pt x="492861" y="399961"/>
                  </a:lnTo>
                  <a:lnTo>
                    <a:pt x="497700" y="400405"/>
                  </a:lnTo>
                  <a:lnTo>
                    <a:pt x="505510" y="405561"/>
                  </a:lnTo>
                  <a:lnTo>
                    <a:pt x="505510" y="485355"/>
                  </a:lnTo>
                  <a:lnTo>
                    <a:pt x="582320" y="485355"/>
                  </a:lnTo>
                  <a:lnTo>
                    <a:pt x="589165" y="490054"/>
                  </a:lnTo>
                  <a:lnTo>
                    <a:pt x="590575" y="494271"/>
                  </a:lnTo>
                  <a:lnTo>
                    <a:pt x="591972" y="505104"/>
                  </a:lnTo>
                  <a:lnTo>
                    <a:pt x="592480" y="522300"/>
                  </a:lnTo>
                  <a:lnTo>
                    <a:pt x="592480" y="390550"/>
                  </a:lnTo>
                  <a:lnTo>
                    <a:pt x="574903" y="374421"/>
                  </a:lnTo>
                  <a:lnTo>
                    <a:pt x="539191" y="353936"/>
                  </a:lnTo>
                  <a:lnTo>
                    <a:pt x="498462" y="341782"/>
                  </a:lnTo>
                  <a:lnTo>
                    <a:pt x="453491" y="339344"/>
                  </a:lnTo>
                  <a:lnTo>
                    <a:pt x="406984" y="348081"/>
                  </a:lnTo>
                  <a:lnTo>
                    <a:pt x="365988" y="367157"/>
                  </a:lnTo>
                  <a:lnTo>
                    <a:pt x="331546" y="394868"/>
                  </a:lnTo>
                  <a:lnTo>
                    <a:pt x="304711" y="429526"/>
                  </a:lnTo>
                  <a:lnTo>
                    <a:pt x="286524" y="469417"/>
                  </a:lnTo>
                  <a:lnTo>
                    <a:pt x="278041" y="512851"/>
                  </a:lnTo>
                  <a:lnTo>
                    <a:pt x="280174" y="555891"/>
                  </a:lnTo>
                  <a:lnTo>
                    <a:pt x="294335" y="603567"/>
                  </a:lnTo>
                  <a:lnTo>
                    <a:pt x="318287" y="643001"/>
                  </a:lnTo>
                  <a:lnTo>
                    <a:pt x="349516" y="673836"/>
                  </a:lnTo>
                  <a:lnTo>
                    <a:pt x="386194" y="695909"/>
                  </a:lnTo>
                  <a:lnTo>
                    <a:pt x="426491" y="709028"/>
                  </a:lnTo>
                  <a:lnTo>
                    <a:pt x="468566" y="713016"/>
                  </a:lnTo>
                  <a:lnTo>
                    <a:pt x="510603" y="707682"/>
                  </a:lnTo>
                  <a:lnTo>
                    <a:pt x="550760" y="692861"/>
                  </a:lnTo>
                  <a:lnTo>
                    <a:pt x="587197" y="668362"/>
                  </a:lnTo>
                  <a:lnTo>
                    <a:pt x="600456" y="653618"/>
                  </a:lnTo>
                  <a:lnTo>
                    <a:pt x="618109" y="634009"/>
                  </a:lnTo>
                  <a:lnTo>
                    <a:pt x="639584" y="594220"/>
                  </a:lnTo>
                  <a:lnTo>
                    <a:pt x="650544" y="553008"/>
                  </a:lnTo>
                  <a:lnTo>
                    <a:pt x="651725" y="512851"/>
                  </a:lnTo>
                  <a:close/>
                </a:path>
                <a:path w="929639" h="1050289">
                  <a:moveTo>
                    <a:pt x="773684" y="367055"/>
                  </a:moveTo>
                  <a:lnTo>
                    <a:pt x="768667" y="360502"/>
                  </a:lnTo>
                  <a:lnTo>
                    <a:pt x="764374" y="353466"/>
                  </a:lnTo>
                  <a:lnTo>
                    <a:pt x="760704" y="346100"/>
                  </a:lnTo>
                  <a:lnTo>
                    <a:pt x="757516" y="338493"/>
                  </a:lnTo>
                  <a:lnTo>
                    <a:pt x="643750" y="402120"/>
                  </a:lnTo>
                  <a:lnTo>
                    <a:pt x="659955" y="433527"/>
                  </a:lnTo>
                  <a:lnTo>
                    <a:pt x="773264" y="368528"/>
                  </a:lnTo>
                  <a:lnTo>
                    <a:pt x="773684" y="367055"/>
                  </a:lnTo>
                  <a:close/>
                </a:path>
                <a:path w="929639" h="1050289">
                  <a:moveTo>
                    <a:pt x="774738" y="684987"/>
                  </a:moveTo>
                  <a:lnTo>
                    <a:pt x="660946" y="618921"/>
                  </a:lnTo>
                  <a:lnTo>
                    <a:pt x="643788" y="648576"/>
                  </a:lnTo>
                  <a:lnTo>
                    <a:pt x="644131" y="649973"/>
                  </a:lnTo>
                  <a:lnTo>
                    <a:pt x="758482" y="714959"/>
                  </a:lnTo>
                  <a:lnTo>
                    <a:pt x="761466" y="706932"/>
                  </a:lnTo>
                  <a:lnTo>
                    <a:pt x="765276" y="699249"/>
                  </a:lnTo>
                  <a:lnTo>
                    <a:pt x="769759" y="691934"/>
                  </a:lnTo>
                  <a:lnTo>
                    <a:pt x="774738" y="684987"/>
                  </a:lnTo>
                  <a:close/>
                </a:path>
                <a:path w="929639" h="1050289">
                  <a:moveTo>
                    <a:pt x="782828" y="230759"/>
                  </a:moveTo>
                  <a:lnTo>
                    <a:pt x="566521" y="104787"/>
                  </a:lnTo>
                  <a:lnTo>
                    <a:pt x="563473" y="104381"/>
                  </a:lnTo>
                  <a:lnTo>
                    <a:pt x="550278" y="134734"/>
                  </a:lnTo>
                  <a:lnTo>
                    <a:pt x="763930" y="256667"/>
                  </a:lnTo>
                  <a:lnTo>
                    <a:pt x="768184" y="249923"/>
                  </a:lnTo>
                  <a:lnTo>
                    <a:pt x="772731" y="243306"/>
                  </a:lnTo>
                  <a:lnTo>
                    <a:pt x="777608" y="236905"/>
                  </a:lnTo>
                  <a:lnTo>
                    <a:pt x="782828" y="230759"/>
                  </a:lnTo>
                  <a:close/>
                </a:path>
                <a:path w="929639" h="1050289">
                  <a:moveTo>
                    <a:pt x="785736" y="820648"/>
                  </a:moveTo>
                  <a:lnTo>
                    <a:pt x="780186" y="819404"/>
                  </a:lnTo>
                  <a:lnTo>
                    <a:pt x="778154" y="817219"/>
                  </a:lnTo>
                  <a:lnTo>
                    <a:pt x="773988" y="812266"/>
                  </a:lnTo>
                  <a:lnTo>
                    <a:pt x="762914" y="796315"/>
                  </a:lnTo>
                  <a:lnTo>
                    <a:pt x="550278" y="918654"/>
                  </a:lnTo>
                  <a:lnTo>
                    <a:pt x="554786" y="925664"/>
                  </a:lnTo>
                  <a:lnTo>
                    <a:pt x="558876" y="932967"/>
                  </a:lnTo>
                  <a:lnTo>
                    <a:pt x="562216" y="940600"/>
                  </a:lnTo>
                  <a:lnTo>
                    <a:pt x="564451" y="948639"/>
                  </a:lnTo>
                  <a:lnTo>
                    <a:pt x="780783" y="824115"/>
                  </a:lnTo>
                  <a:lnTo>
                    <a:pt x="785736" y="820648"/>
                  </a:lnTo>
                  <a:close/>
                </a:path>
                <a:path w="929639" h="1050289">
                  <a:moveTo>
                    <a:pt x="881430" y="646887"/>
                  </a:moveTo>
                  <a:lnTo>
                    <a:pt x="881392" y="406704"/>
                  </a:lnTo>
                  <a:lnTo>
                    <a:pt x="880795" y="404190"/>
                  </a:lnTo>
                  <a:lnTo>
                    <a:pt x="871385" y="407060"/>
                  </a:lnTo>
                  <a:lnTo>
                    <a:pt x="862863" y="407390"/>
                  </a:lnTo>
                  <a:lnTo>
                    <a:pt x="854887" y="406273"/>
                  </a:lnTo>
                  <a:lnTo>
                    <a:pt x="847496" y="407466"/>
                  </a:lnTo>
                  <a:lnTo>
                    <a:pt x="847140" y="408597"/>
                  </a:lnTo>
                  <a:lnTo>
                    <a:pt x="846848" y="418757"/>
                  </a:lnTo>
                  <a:lnTo>
                    <a:pt x="846886" y="642327"/>
                  </a:lnTo>
                  <a:lnTo>
                    <a:pt x="847839" y="644423"/>
                  </a:lnTo>
                  <a:lnTo>
                    <a:pt x="864654" y="645121"/>
                  </a:lnTo>
                  <a:lnTo>
                    <a:pt x="873048" y="645769"/>
                  </a:lnTo>
                  <a:lnTo>
                    <a:pt x="881430" y="646887"/>
                  </a:lnTo>
                  <a:close/>
                </a:path>
                <a:path w="929639" h="1050289">
                  <a:moveTo>
                    <a:pt x="928916" y="734326"/>
                  </a:moveTo>
                  <a:lnTo>
                    <a:pt x="913892" y="701852"/>
                  </a:lnTo>
                  <a:lnTo>
                    <a:pt x="885380" y="680212"/>
                  </a:lnTo>
                  <a:lnTo>
                    <a:pt x="847699" y="674624"/>
                  </a:lnTo>
                  <a:lnTo>
                    <a:pt x="811644" y="688657"/>
                  </a:lnTo>
                  <a:lnTo>
                    <a:pt x="788758" y="717435"/>
                  </a:lnTo>
                  <a:lnTo>
                    <a:pt x="782231" y="753783"/>
                  </a:lnTo>
                  <a:lnTo>
                    <a:pt x="795261" y="790473"/>
                  </a:lnTo>
                  <a:lnTo>
                    <a:pt x="827493" y="816622"/>
                  </a:lnTo>
                  <a:lnTo>
                    <a:pt x="866381" y="821512"/>
                  </a:lnTo>
                  <a:lnTo>
                    <a:pt x="902436" y="806361"/>
                  </a:lnTo>
                  <a:lnTo>
                    <a:pt x="926160" y="772388"/>
                  </a:lnTo>
                  <a:lnTo>
                    <a:pt x="928916" y="734326"/>
                  </a:lnTo>
                  <a:close/>
                </a:path>
                <a:path w="929639" h="1050289">
                  <a:moveTo>
                    <a:pt x="929487" y="315785"/>
                  </a:moveTo>
                  <a:lnTo>
                    <a:pt x="926973" y="283210"/>
                  </a:lnTo>
                  <a:lnTo>
                    <a:pt x="911161" y="254431"/>
                  </a:lnTo>
                  <a:lnTo>
                    <a:pt x="883297" y="235038"/>
                  </a:lnTo>
                  <a:lnTo>
                    <a:pt x="844626" y="230606"/>
                  </a:lnTo>
                  <a:lnTo>
                    <a:pt x="824407" y="236588"/>
                  </a:lnTo>
                  <a:lnTo>
                    <a:pt x="806767" y="248653"/>
                  </a:lnTo>
                  <a:lnTo>
                    <a:pt x="793064" y="265150"/>
                  </a:lnTo>
                  <a:lnTo>
                    <a:pt x="784644" y="284416"/>
                  </a:lnTo>
                  <a:lnTo>
                    <a:pt x="786015" y="328028"/>
                  </a:lnTo>
                  <a:lnTo>
                    <a:pt x="809358" y="361251"/>
                  </a:lnTo>
                  <a:lnTo>
                    <a:pt x="846594" y="377482"/>
                  </a:lnTo>
                  <a:lnTo>
                    <a:pt x="889596" y="370065"/>
                  </a:lnTo>
                  <a:lnTo>
                    <a:pt x="917448" y="346595"/>
                  </a:lnTo>
                  <a:lnTo>
                    <a:pt x="929487" y="315785"/>
                  </a:lnTo>
                  <a:close/>
                </a:path>
              </a:pathLst>
            </a:custGeom>
            <a:solidFill>
              <a:srgbClr val="C7AD8E"/>
            </a:solidFill>
          </p:spPr>
          <p:txBody>
            <a:bodyPr wrap="square" lIns="0" tIns="0" rIns="0" bIns="0" rtlCol="0"/>
            <a:lstStyle/>
            <a:p>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A565C-AD0F-7081-C1BF-BDC8A53383A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417775D-EAED-6959-B413-E7069BB26A73}"/>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7DC84CD0-8135-31E7-80BE-C2AAEFCF7885}"/>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JSI</a:t>
            </a:r>
            <a:r>
              <a:rPr spc="-90" dirty="0"/>
              <a:t> </a:t>
            </a:r>
            <a:r>
              <a:rPr dirty="0"/>
              <a:t>Health</a:t>
            </a:r>
            <a:r>
              <a:rPr spc="-85" dirty="0"/>
              <a:t> </a:t>
            </a:r>
            <a:r>
              <a:rPr dirty="0"/>
              <a:t>Integrated</a:t>
            </a:r>
            <a:r>
              <a:rPr spc="-85" dirty="0"/>
              <a:t> </a:t>
            </a:r>
            <a:r>
              <a:rPr spc="-10" dirty="0"/>
              <a:t>Portfolio</a:t>
            </a:r>
          </a:p>
        </p:txBody>
      </p:sp>
      <p:grpSp>
        <p:nvGrpSpPr>
          <p:cNvPr id="77" name="Group 76">
            <a:extLst>
              <a:ext uri="{FF2B5EF4-FFF2-40B4-BE49-F238E27FC236}">
                <a16:creationId xmlns:a16="http://schemas.microsoft.com/office/drawing/2014/main" id="{20441B99-2442-4D23-3BE6-C576D25C4B42}"/>
              </a:ext>
            </a:extLst>
          </p:cNvPr>
          <p:cNvGrpSpPr/>
          <p:nvPr/>
        </p:nvGrpSpPr>
        <p:grpSpPr>
          <a:xfrm>
            <a:off x="625456" y="5340003"/>
            <a:ext cx="9274673" cy="1228369"/>
            <a:chOff x="625456" y="1487399"/>
            <a:chExt cx="9274673" cy="1228369"/>
          </a:xfrm>
        </p:grpSpPr>
        <p:pic>
          <p:nvPicPr>
            <p:cNvPr id="43" name="object 43">
              <a:extLst>
                <a:ext uri="{FF2B5EF4-FFF2-40B4-BE49-F238E27FC236}">
                  <a16:creationId xmlns:a16="http://schemas.microsoft.com/office/drawing/2014/main" id="{BC76FCF2-A35D-7CB8-CC51-7ED97E648F7C}"/>
                </a:ext>
              </a:extLst>
            </p:cNvPr>
            <p:cNvPicPr/>
            <p:nvPr/>
          </p:nvPicPr>
          <p:blipFill>
            <a:blip r:embed="rId2" cstate="print"/>
            <a:stretch>
              <a:fillRect/>
            </a:stretch>
          </p:blipFill>
          <p:spPr>
            <a:xfrm>
              <a:off x="5463251" y="1515467"/>
              <a:ext cx="1115390" cy="1170430"/>
            </a:xfrm>
            <a:prstGeom prst="rect">
              <a:avLst/>
            </a:prstGeom>
          </p:spPr>
        </p:pic>
        <p:pic>
          <p:nvPicPr>
            <p:cNvPr id="45" name="object 45">
              <a:extLst>
                <a:ext uri="{FF2B5EF4-FFF2-40B4-BE49-F238E27FC236}">
                  <a16:creationId xmlns:a16="http://schemas.microsoft.com/office/drawing/2014/main" id="{D085C823-E45B-BA1D-3813-B434E6658AF2}"/>
                </a:ext>
              </a:extLst>
            </p:cNvPr>
            <p:cNvPicPr/>
            <p:nvPr/>
          </p:nvPicPr>
          <p:blipFill>
            <a:blip r:embed="rId3" cstate="print"/>
            <a:stretch>
              <a:fillRect/>
            </a:stretch>
          </p:blipFill>
          <p:spPr>
            <a:xfrm>
              <a:off x="6650624" y="1675332"/>
              <a:ext cx="963776" cy="963783"/>
            </a:xfrm>
            <a:prstGeom prst="rect">
              <a:avLst/>
            </a:prstGeom>
          </p:spPr>
        </p:pic>
        <p:pic>
          <p:nvPicPr>
            <p:cNvPr id="12" name="object 12">
              <a:extLst>
                <a:ext uri="{FF2B5EF4-FFF2-40B4-BE49-F238E27FC236}">
                  <a16:creationId xmlns:a16="http://schemas.microsoft.com/office/drawing/2014/main" id="{B1F54319-9A8F-FEA8-1BAE-963459950F53}"/>
                </a:ext>
              </a:extLst>
            </p:cNvPr>
            <p:cNvPicPr/>
            <p:nvPr/>
          </p:nvPicPr>
          <p:blipFill>
            <a:blip r:embed="rId4" cstate="print"/>
            <a:stretch>
              <a:fillRect/>
            </a:stretch>
          </p:blipFill>
          <p:spPr>
            <a:xfrm>
              <a:off x="8784740" y="1522553"/>
              <a:ext cx="1115389" cy="1158963"/>
            </a:xfrm>
            <a:prstGeom prst="rect">
              <a:avLst/>
            </a:prstGeom>
          </p:spPr>
        </p:pic>
        <p:pic>
          <p:nvPicPr>
            <p:cNvPr id="13" name="object 13">
              <a:extLst>
                <a:ext uri="{FF2B5EF4-FFF2-40B4-BE49-F238E27FC236}">
                  <a16:creationId xmlns:a16="http://schemas.microsoft.com/office/drawing/2014/main" id="{9E0581D3-4BC2-1319-7E98-FC3CA6123F5B}"/>
                </a:ext>
              </a:extLst>
            </p:cNvPr>
            <p:cNvPicPr/>
            <p:nvPr/>
          </p:nvPicPr>
          <p:blipFill>
            <a:blip r:embed="rId5" cstate="print"/>
            <a:stretch>
              <a:fillRect/>
            </a:stretch>
          </p:blipFill>
          <p:spPr>
            <a:xfrm>
              <a:off x="4281330" y="1583612"/>
              <a:ext cx="1017305" cy="1010156"/>
            </a:xfrm>
            <a:prstGeom prst="rect">
              <a:avLst/>
            </a:prstGeom>
          </p:spPr>
        </p:pic>
        <p:sp>
          <p:nvSpPr>
            <p:cNvPr id="24" name="object 24">
              <a:extLst>
                <a:ext uri="{FF2B5EF4-FFF2-40B4-BE49-F238E27FC236}">
                  <a16:creationId xmlns:a16="http://schemas.microsoft.com/office/drawing/2014/main" id="{0A473893-F61A-39C3-DAA9-ADE9A1700787}"/>
                </a:ext>
              </a:extLst>
            </p:cNvPr>
            <p:cNvSpPr txBox="1"/>
            <p:nvPr/>
          </p:nvSpPr>
          <p:spPr>
            <a:xfrm>
              <a:off x="9202645" y="2598929"/>
              <a:ext cx="44577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Brogan</a:t>
              </a:r>
              <a:r>
                <a:rPr sz="600" spc="-20"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25" name="object 25">
              <a:extLst>
                <a:ext uri="{FF2B5EF4-FFF2-40B4-BE49-F238E27FC236}">
                  <a16:creationId xmlns:a16="http://schemas.microsoft.com/office/drawing/2014/main" id="{824DF029-1412-019B-42F4-2A7CE2A985DF}"/>
                </a:ext>
              </a:extLst>
            </p:cNvPr>
            <p:cNvSpPr txBox="1"/>
            <p:nvPr/>
          </p:nvSpPr>
          <p:spPr>
            <a:xfrm>
              <a:off x="4501247" y="2575543"/>
              <a:ext cx="55689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Wellington</a:t>
              </a:r>
              <a:r>
                <a:rPr sz="600" spc="-10" dirty="0">
                  <a:solidFill>
                    <a:srgbClr val="716A66"/>
                  </a:solidFill>
                  <a:latin typeface="DIN 2014 Bold"/>
                  <a:cs typeface="DIN 2014 Bold"/>
                </a:rPr>
                <a:t> Table</a:t>
              </a:r>
              <a:endParaRPr sz="600">
                <a:latin typeface="DIN 2014 Bold"/>
                <a:cs typeface="DIN 2014 Bold"/>
              </a:endParaRPr>
            </a:p>
          </p:txBody>
        </p:sp>
        <p:pic>
          <p:nvPicPr>
            <p:cNvPr id="32" name="object 32">
              <a:extLst>
                <a:ext uri="{FF2B5EF4-FFF2-40B4-BE49-F238E27FC236}">
                  <a16:creationId xmlns:a16="http://schemas.microsoft.com/office/drawing/2014/main" id="{B46F05CD-97A1-9878-11D1-33E2E4E1DBC9}"/>
                </a:ext>
              </a:extLst>
            </p:cNvPr>
            <p:cNvPicPr/>
            <p:nvPr/>
          </p:nvPicPr>
          <p:blipFill>
            <a:blip r:embed="rId6" cstate="print"/>
            <a:stretch>
              <a:fillRect/>
            </a:stretch>
          </p:blipFill>
          <p:spPr>
            <a:xfrm>
              <a:off x="7667998" y="1698910"/>
              <a:ext cx="1115390" cy="916629"/>
            </a:xfrm>
            <a:prstGeom prst="rect">
              <a:avLst/>
            </a:prstGeom>
          </p:spPr>
        </p:pic>
        <p:sp>
          <p:nvSpPr>
            <p:cNvPr id="36" name="object 36">
              <a:extLst>
                <a:ext uri="{FF2B5EF4-FFF2-40B4-BE49-F238E27FC236}">
                  <a16:creationId xmlns:a16="http://schemas.microsoft.com/office/drawing/2014/main" id="{8C6FEFF7-0F0B-5645-C8B0-05F3E479E2E6}"/>
                </a:ext>
              </a:extLst>
            </p:cNvPr>
            <p:cNvSpPr txBox="1"/>
            <p:nvPr/>
          </p:nvSpPr>
          <p:spPr>
            <a:xfrm>
              <a:off x="7943632" y="2575543"/>
              <a:ext cx="57086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Anthology </a:t>
              </a:r>
              <a:r>
                <a:rPr sz="600" spc="-10" dirty="0">
                  <a:solidFill>
                    <a:srgbClr val="716A66"/>
                  </a:solidFill>
                  <a:latin typeface="DIN 2014 Bold"/>
                  <a:cs typeface="DIN 2014 Bold"/>
                </a:rPr>
                <a:t>Tables</a:t>
              </a:r>
              <a:endParaRPr sz="600">
                <a:latin typeface="DIN 2014 Bold"/>
                <a:cs typeface="DIN 2014 Bold"/>
              </a:endParaRPr>
            </a:p>
          </p:txBody>
        </p:sp>
        <p:sp>
          <p:nvSpPr>
            <p:cNvPr id="40" name="object 40">
              <a:extLst>
                <a:ext uri="{FF2B5EF4-FFF2-40B4-BE49-F238E27FC236}">
                  <a16:creationId xmlns:a16="http://schemas.microsoft.com/office/drawing/2014/main" id="{ECF030E2-4660-0C41-5297-8095F13F5871}"/>
                </a:ext>
              </a:extLst>
            </p:cNvPr>
            <p:cNvSpPr txBox="1"/>
            <p:nvPr/>
          </p:nvSpPr>
          <p:spPr>
            <a:xfrm>
              <a:off x="5760720" y="2575543"/>
              <a:ext cx="41148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Vision</a:t>
              </a:r>
              <a:r>
                <a:rPr sz="600" spc="-20"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42" name="object 42">
              <a:extLst>
                <a:ext uri="{FF2B5EF4-FFF2-40B4-BE49-F238E27FC236}">
                  <a16:creationId xmlns:a16="http://schemas.microsoft.com/office/drawing/2014/main" id="{7D3969A3-56E9-1F47-0BA6-8D26A243D916}"/>
                </a:ext>
              </a:extLst>
            </p:cNvPr>
            <p:cNvSpPr txBox="1"/>
            <p:nvPr/>
          </p:nvSpPr>
          <p:spPr>
            <a:xfrm>
              <a:off x="6918532" y="2575543"/>
              <a:ext cx="40957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Finale </a:t>
              </a:r>
              <a:r>
                <a:rPr sz="600" spc="-10" dirty="0">
                  <a:solidFill>
                    <a:srgbClr val="716A66"/>
                  </a:solidFill>
                  <a:latin typeface="DIN 2014 Bold"/>
                  <a:cs typeface="DIN 2014 Bold"/>
                </a:rPr>
                <a:t>Table</a:t>
              </a:r>
              <a:endParaRPr sz="600">
                <a:latin typeface="DIN 2014 Bold"/>
                <a:cs typeface="DIN 2014 Bold"/>
              </a:endParaRPr>
            </a:p>
          </p:txBody>
        </p:sp>
        <p:pic>
          <p:nvPicPr>
            <p:cNvPr id="56" name="object 56">
              <a:extLst>
                <a:ext uri="{FF2B5EF4-FFF2-40B4-BE49-F238E27FC236}">
                  <a16:creationId xmlns:a16="http://schemas.microsoft.com/office/drawing/2014/main" id="{CD8AE827-E0FF-874D-81DE-09A542C64CE9}"/>
                </a:ext>
              </a:extLst>
            </p:cNvPr>
            <p:cNvPicPr/>
            <p:nvPr/>
          </p:nvPicPr>
          <p:blipFill>
            <a:blip r:embed="rId7" cstate="print"/>
            <a:stretch>
              <a:fillRect/>
            </a:stretch>
          </p:blipFill>
          <p:spPr>
            <a:xfrm>
              <a:off x="3048000" y="1515465"/>
              <a:ext cx="1115402" cy="1170432"/>
            </a:xfrm>
            <a:prstGeom prst="rect">
              <a:avLst/>
            </a:prstGeom>
          </p:spPr>
        </p:pic>
        <p:sp>
          <p:nvSpPr>
            <p:cNvPr id="57" name="object 57">
              <a:extLst>
                <a:ext uri="{FF2B5EF4-FFF2-40B4-BE49-F238E27FC236}">
                  <a16:creationId xmlns:a16="http://schemas.microsoft.com/office/drawing/2014/main" id="{12429EFC-54F3-BFFC-756E-5E4CCB64551F}"/>
                </a:ext>
              </a:extLst>
            </p:cNvPr>
            <p:cNvSpPr txBox="1"/>
            <p:nvPr/>
          </p:nvSpPr>
          <p:spPr>
            <a:xfrm>
              <a:off x="3394002" y="2575543"/>
              <a:ext cx="41910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Native</a:t>
              </a:r>
              <a:r>
                <a:rPr sz="600" spc="-20"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pic>
          <p:nvPicPr>
            <p:cNvPr id="66" name="object 66">
              <a:extLst>
                <a:ext uri="{FF2B5EF4-FFF2-40B4-BE49-F238E27FC236}">
                  <a16:creationId xmlns:a16="http://schemas.microsoft.com/office/drawing/2014/main" id="{AB20D8CA-47FE-D6FC-BCDE-CF1B7905DBBA}"/>
                </a:ext>
              </a:extLst>
            </p:cNvPr>
            <p:cNvPicPr/>
            <p:nvPr/>
          </p:nvPicPr>
          <p:blipFill>
            <a:blip r:embed="rId8" cstate="print"/>
            <a:stretch>
              <a:fillRect/>
            </a:stretch>
          </p:blipFill>
          <p:spPr>
            <a:xfrm>
              <a:off x="625456" y="1528165"/>
              <a:ext cx="1115390" cy="1170432"/>
            </a:xfrm>
            <a:prstGeom prst="rect">
              <a:avLst/>
            </a:prstGeom>
          </p:spPr>
        </p:pic>
        <p:sp>
          <p:nvSpPr>
            <p:cNvPr id="67" name="object 67">
              <a:extLst>
                <a:ext uri="{FF2B5EF4-FFF2-40B4-BE49-F238E27FC236}">
                  <a16:creationId xmlns:a16="http://schemas.microsoft.com/office/drawing/2014/main" id="{94C16515-1E9D-3952-0EA4-86C1808B9AE6}"/>
                </a:ext>
              </a:extLst>
            </p:cNvPr>
            <p:cNvSpPr txBox="1"/>
            <p:nvPr/>
          </p:nvSpPr>
          <p:spPr>
            <a:xfrm>
              <a:off x="829959" y="2575543"/>
              <a:ext cx="7067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Lok Conference </a:t>
              </a:r>
              <a:r>
                <a:rPr sz="600" spc="-10" dirty="0">
                  <a:solidFill>
                    <a:srgbClr val="716A66"/>
                  </a:solidFill>
                  <a:latin typeface="DIN 2014 Bold"/>
                  <a:cs typeface="DIN 2014 Bold"/>
                </a:rPr>
                <a:t>Table</a:t>
              </a:r>
              <a:endParaRPr sz="600">
                <a:latin typeface="DIN 2014 Bold"/>
                <a:cs typeface="DIN 2014 Bold"/>
              </a:endParaRPr>
            </a:p>
          </p:txBody>
        </p:sp>
        <p:pic>
          <p:nvPicPr>
            <p:cNvPr id="68" name="object 68">
              <a:extLst>
                <a:ext uri="{FF2B5EF4-FFF2-40B4-BE49-F238E27FC236}">
                  <a16:creationId xmlns:a16="http://schemas.microsoft.com/office/drawing/2014/main" id="{0DC776E2-78CC-7BCB-8651-17918391A36E}"/>
                </a:ext>
              </a:extLst>
            </p:cNvPr>
            <p:cNvPicPr/>
            <p:nvPr/>
          </p:nvPicPr>
          <p:blipFill>
            <a:blip r:embed="rId9" cstate="print"/>
            <a:stretch>
              <a:fillRect/>
            </a:stretch>
          </p:blipFill>
          <p:spPr>
            <a:xfrm>
              <a:off x="1905000" y="1636776"/>
              <a:ext cx="1115390" cy="1049121"/>
            </a:xfrm>
            <a:prstGeom prst="rect">
              <a:avLst/>
            </a:prstGeom>
          </p:spPr>
        </p:pic>
        <p:sp>
          <p:nvSpPr>
            <p:cNvPr id="69" name="object 69">
              <a:extLst>
                <a:ext uri="{FF2B5EF4-FFF2-40B4-BE49-F238E27FC236}">
                  <a16:creationId xmlns:a16="http://schemas.microsoft.com/office/drawing/2014/main" id="{0B2F6377-2C3D-EC8F-7A1F-7748F774F9EE}"/>
                </a:ext>
              </a:extLst>
            </p:cNvPr>
            <p:cNvSpPr txBox="1"/>
            <p:nvPr/>
          </p:nvSpPr>
          <p:spPr>
            <a:xfrm>
              <a:off x="2027898" y="2575543"/>
              <a:ext cx="79565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Flux</a:t>
              </a:r>
              <a:r>
                <a:rPr sz="600" spc="-5" dirty="0">
                  <a:solidFill>
                    <a:srgbClr val="716A66"/>
                  </a:solidFill>
                  <a:latin typeface="DIN 2014 Bold"/>
                  <a:cs typeface="DIN 2014 Bold"/>
                </a:rPr>
                <a:t> </a:t>
              </a:r>
              <a:r>
                <a:rPr sz="600" dirty="0">
                  <a:solidFill>
                    <a:srgbClr val="716A66"/>
                  </a:solidFill>
                  <a:latin typeface="DIN 2014 Bold"/>
                  <a:cs typeface="DIN 2014 Bold"/>
                </a:rPr>
                <a:t>Private</a:t>
              </a:r>
              <a:r>
                <a:rPr sz="600" spc="-5" dirty="0">
                  <a:solidFill>
                    <a:srgbClr val="716A66"/>
                  </a:solidFill>
                  <a:latin typeface="DIN 2014 Bold"/>
                  <a:cs typeface="DIN 2014 Bold"/>
                </a:rPr>
                <a:t> </a:t>
              </a:r>
              <a:r>
                <a:rPr sz="600" spc="-10" dirty="0">
                  <a:solidFill>
                    <a:srgbClr val="716A66"/>
                  </a:solidFill>
                  <a:latin typeface="DIN 2014 Bold"/>
                  <a:cs typeface="DIN 2014 Bold"/>
                </a:rPr>
                <a:t>Office</a:t>
              </a:r>
              <a:r>
                <a:rPr sz="600" spc="-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37" name="object 37">
              <a:extLst>
                <a:ext uri="{FF2B5EF4-FFF2-40B4-BE49-F238E27FC236}">
                  <a16:creationId xmlns:a16="http://schemas.microsoft.com/office/drawing/2014/main" id="{4F553326-3CD8-4881-A618-F1A36FF47689}"/>
                </a:ext>
              </a:extLst>
            </p:cNvPr>
            <p:cNvSpPr txBox="1"/>
            <p:nvPr/>
          </p:nvSpPr>
          <p:spPr>
            <a:xfrm>
              <a:off x="748296" y="1487399"/>
              <a:ext cx="2790825" cy="166712"/>
            </a:xfrm>
            <a:prstGeom prst="rect">
              <a:avLst/>
            </a:prstGeom>
          </p:spPr>
          <p:txBody>
            <a:bodyPr vert="horz" wrap="square" lIns="0" tIns="12700" rIns="0" bIns="0" rtlCol="0">
              <a:spAutoFit/>
            </a:bodyPr>
            <a:lstStyle/>
            <a:p>
              <a:pPr marL="12700">
                <a:lnSpc>
                  <a:spcPct val="100000"/>
                </a:lnSpc>
                <a:spcBef>
                  <a:spcPts val="100"/>
                </a:spcBef>
              </a:pPr>
              <a:r>
                <a:rPr sz="1000" b="1" dirty="0">
                  <a:solidFill>
                    <a:srgbClr val="716A66"/>
                  </a:solidFill>
                  <a:latin typeface="DIN 2014 Bold"/>
                  <a:cs typeface="DIN 2014 Bold"/>
                </a:rPr>
                <a:t>CONFERENCE</a:t>
              </a:r>
              <a:r>
                <a:rPr sz="1000" b="1" spc="40" dirty="0">
                  <a:solidFill>
                    <a:srgbClr val="716A66"/>
                  </a:solidFill>
                  <a:latin typeface="DIN 2014 Bold"/>
                  <a:cs typeface="DIN 2014 Bold"/>
                </a:rPr>
                <a:t> </a:t>
              </a:r>
              <a:r>
                <a:rPr sz="1000" b="1" spc="-10" dirty="0">
                  <a:solidFill>
                    <a:srgbClr val="716A66"/>
                  </a:solidFill>
                  <a:latin typeface="DIN 2014 Bold"/>
                  <a:cs typeface="DIN 2014 Bold"/>
                </a:rPr>
                <a:t>TABLES</a:t>
              </a:r>
              <a:endParaRPr sz="1000" dirty="0">
                <a:latin typeface="DIN 2014 Bold"/>
                <a:cs typeface="DIN 2014 Bold"/>
              </a:endParaRPr>
            </a:p>
          </p:txBody>
        </p:sp>
      </p:grpSp>
      <p:grpSp>
        <p:nvGrpSpPr>
          <p:cNvPr id="76" name="Group 75">
            <a:extLst>
              <a:ext uri="{FF2B5EF4-FFF2-40B4-BE49-F238E27FC236}">
                <a16:creationId xmlns:a16="http://schemas.microsoft.com/office/drawing/2014/main" id="{9C09EB9D-2B2B-ACF4-854D-B785CA64216B}"/>
              </a:ext>
            </a:extLst>
          </p:cNvPr>
          <p:cNvGrpSpPr/>
          <p:nvPr/>
        </p:nvGrpSpPr>
        <p:grpSpPr>
          <a:xfrm>
            <a:off x="605612" y="1466306"/>
            <a:ext cx="8221264" cy="3426508"/>
            <a:chOff x="605612" y="3124813"/>
            <a:chExt cx="8221264" cy="3426508"/>
          </a:xfrm>
        </p:grpSpPr>
        <p:pic>
          <p:nvPicPr>
            <p:cNvPr id="7" name="object 7">
              <a:extLst>
                <a:ext uri="{FF2B5EF4-FFF2-40B4-BE49-F238E27FC236}">
                  <a16:creationId xmlns:a16="http://schemas.microsoft.com/office/drawing/2014/main" id="{748F5CB4-E422-DE54-53AC-1D5AF9700085}"/>
                </a:ext>
              </a:extLst>
            </p:cNvPr>
            <p:cNvPicPr/>
            <p:nvPr/>
          </p:nvPicPr>
          <p:blipFill>
            <a:blip r:embed="rId10" cstate="print"/>
            <a:stretch>
              <a:fillRect/>
            </a:stretch>
          </p:blipFill>
          <p:spPr>
            <a:xfrm>
              <a:off x="605612" y="3206014"/>
              <a:ext cx="1115390" cy="1170432"/>
            </a:xfrm>
            <a:prstGeom prst="rect">
              <a:avLst/>
            </a:prstGeom>
          </p:spPr>
        </p:pic>
        <p:pic>
          <p:nvPicPr>
            <p:cNvPr id="9" name="object 9">
              <a:extLst>
                <a:ext uri="{FF2B5EF4-FFF2-40B4-BE49-F238E27FC236}">
                  <a16:creationId xmlns:a16="http://schemas.microsoft.com/office/drawing/2014/main" id="{364FB46C-CC85-F8FC-5BD9-AE2549FF5A3B}"/>
                </a:ext>
              </a:extLst>
            </p:cNvPr>
            <p:cNvPicPr/>
            <p:nvPr/>
          </p:nvPicPr>
          <p:blipFill>
            <a:blip r:embed="rId11" cstate="print"/>
            <a:stretch>
              <a:fillRect/>
            </a:stretch>
          </p:blipFill>
          <p:spPr>
            <a:xfrm>
              <a:off x="605612" y="4255446"/>
              <a:ext cx="1115390" cy="1111600"/>
            </a:xfrm>
            <a:prstGeom prst="rect">
              <a:avLst/>
            </a:prstGeom>
          </p:spPr>
        </p:pic>
        <p:pic>
          <p:nvPicPr>
            <p:cNvPr id="10" name="object 10">
              <a:extLst>
                <a:ext uri="{FF2B5EF4-FFF2-40B4-BE49-F238E27FC236}">
                  <a16:creationId xmlns:a16="http://schemas.microsoft.com/office/drawing/2014/main" id="{AF4652AB-9D1A-474D-BD13-6979C6924787}"/>
                </a:ext>
              </a:extLst>
            </p:cNvPr>
            <p:cNvPicPr/>
            <p:nvPr/>
          </p:nvPicPr>
          <p:blipFill>
            <a:blip r:embed="rId12" cstate="print"/>
            <a:stretch>
              <a:fillRect/>
            </a:stretch>
          </p:blipFill>
          <p:spPr>
            <a:xfrm>
              <a:off x="605612" y="5299748"/>
              <a:ext cx="1115390" cy="1170432"/>
            </a:xfrm>
            <a:prstGeom prst="rect">
              <a:avLst/>
            </a:prstGeom>
          </p:spPr>
        </p:pic>
        <p:pic>
          <p:nvPicPr>
            <p:cNvPr id="44" name="object 44">
              <a:extLst>
                <a:ext uri="{FF2B5EF4-FFF2-40B4-BE49-F238E27FC236}">
                  <a16:creationId xmlns:a16="http://schemas.microsoft.com/office/drawing/2014/main" id="{E6ECD9EE-F631-9612-60EA-A33372FD157B}"/>
                </a:ext>
              </a:extLst>
            </p:cNvPr>
            <p:cNvPicPr/>
            <p:nvPr/>
          </p:nvPicPr>
          <p:blipFill>
            <a:blip r:embed="rId13" cstate="print"/>
            <a:stretch>
              <a:fillRect/>
            </a:stretch>
          </p:blipFill>
          <p:spPr>
            <a:xfrm>
              <a:off x="6477000" y="5363921"/>
              <a:ext cx="1115390" cy="1170432"/>
            </a:xfrm>
            <a:prstGeom prst="rect">
              <a:avLst/>
            </a:prstGeom>
          </p:spPr>
        </p:pic>
        <p:sp>
          <p:nvSpPr>
            <p:cNvPr id="4" name="object 4">
              <a:extLst>
                <a:ext uri="{FF2B5EF4-FFF2-40B4-BE49-F238E27FC236}">
                  <a16:creationId xmlns:a16="http://schemas.microsoft.com/office/drawing/2014/main" id="{09DA5B01-5F2E-A8C7-A2BE-988BFFEBB98D}"/>
                </a:ext>
              </a:extLst>
            </p:cNvPr>
            <p:cNvSpPr txBox="1"/>
            <p:nvPr/>
          </p:nvSpPr>
          <p:spPr>
            <a:xfrm>
              <a:off x="977289" y="4283411"/>
              <a:ext cx="37211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Moto</a:t>
              </a:r>
              <a:r>
                <a:rPr sz="600" spc="-1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5" name="object 5">
              <a:extLst>
                <a:ext uri="{FF2B5EF4-FFF2-40B4-BE49-F238E27FC236}">
                  <a16:creationId xmlns:a16="http://schemas.microsoft.com/office/drawing/2014/main" id="{A843A048-CD39-BC3A-E4CE-E604C1DC45EC}"/>
                </a:ext>
              </a:extLst>
            </p:cNvPr>
            <p:cNvSpPr txBox="1"/>
            <p:nvPr/>
          </p:nvSpPr>
          <p:spPr>
            <a:xfrm>
              <a:off x="983918" y="5274011"/>
              <a:ext cx="35877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Trail</a:t>
              </a:r>
              <a:r>
                <a:rPr sz="600" spc="5" dirty="0">
                  <a:solidFill>
                    <a:srgbClr val="716A66"/>
                  </a:solidFill>
                  <a:latin typeface="DIN 2014 Bold"/>
                  <a:cs typeface="DIN 2014 Bold"/>
                </a:rPr>
                <a:t> </a:t>
              </a:r>
              <a:r>
                <a:rPr sz="600" spc="-20" dirty="0">
                  <a:solidFill>
                    <a:srgbClr val="716A66"/>
                  </a:solidFill>
                  <a:latin typeface="DIN 2014 Bold"/>
                  <a:cs typeface="DIN 2014 Bold"/>
                </a:rPr>
                <a:t>Table</a:t>
              </a:r>
              <a:endParaRPr sz="600">
                <a:latin typeface="DIN 2014 Bold"/>
                <a:cs typeface="DIN 2014 Bold"/>
              </a:endParaRPr>
            </a:p>
          </p:txBody>
        </p:sp>
        <p:sp>
          <p:nvSpPr>
            <p:cNvPr id="6" name="object 6">
              <a:extLst>
                <a:ext uri="{FF2B5EF4-FFF2-40B4-BE49-F238E27FC236}">
                  <a16:creationId xmlns:a16="http://schemas.microsoft.com/office/drawing/2014/main" id="{E1C7758D-1A25-3159-9074-D681A525C217}"/>
                </a:ext>
              </a:extLst>
            </p:cNvPr>
            <p:cNvSpPr txBox="1"/>
            <p:nvPr/>
          </p:nvSpPr>
          <p:spPr>
            <a:xfrm>
              <a:off x="873199" y="6377106"/>
              <a:ext cx="5803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Lok Lounge </a:t>
              </a:r>
              <a:r>
                <a:rPr sz="600" spc="-10" dirty="0">
                  <a:solidFill>
                    <a:srgbClr val="716A66"/>
                  </a:solidFill>
                  <a:latin typeface="DIN 2014 Bold"/>
                  <a:cs typeface="DIN 2014 Bold"/>
                </a:rPr>
                <a:t>Table</a:t>
              </a:r>
              <a:endParaRPr sz="600">
                <a:latin typeface="DIN 2014 Bold"/>
                <a:cs typeface="DIN 2014 Bold"/>
              </a:endParaRPr>
            </a:p>
          </p:txBody>
        </p:sp>
        <p:pic>
          <p:nvPicPr>
            <p:cNvPr id="11" name="object 11">
              <a:extLst>
                <a:ext uri="{FF2B5EF4-FFF2-40B4-BE49-F238E27FC236}">
                  <a16:creationId xmlns:a16="http://schemas.microsoft.com/office/drawing/2014/main" id="{EF8BEC2D-A18B-05AF-51DA-808AE4CE745C}"/>
                </a:ext>
              </a:extLst>
            </p:cNvPr>
            <p:cNvPicPr/>
            <p:nvPr/>
          </p:nvPicPr>
          <p:blipFill>
            <a:blip r:embed="rId14" cstate="print"/>
            <a:stretch>
              <a:fillRect/>
            </a:stretch>
          </p:blipFill>
          <p:spPr>
            <a:xfrm>
              <a:off x="3005188" y="3206014"/>
              <a:ext cx="1115390" cy="1170432"/>
            </a:xfrm>
            <a:prstGeom prst="rect">
              <a:avLst/>
            </a:prstGeom>
          </p:spPr>
        </p:pic>
        <p:pic>
          <p:nvPicPr>
            <p:cNvPr id="14" name="object 14">
              <a:extLst>
                <a:ext uri="{FF2B5EF4-FFF2-40B4-BE49-F238E27FC236}">
                  <a16:creationId xmlns:a16="http://schemas.microsoft.com/office/drawing/2014/main" id="{DF59D34F-B4E0-8CB6-A821-3857F1F6966A}"/>
                </a:ext>
              </a:extLst>
            </p:cNvPr>
            <p:cNvPicPr/>
            <p:nvPr/>
          </p:nvPicPr>
          <p:blipFill>
            <a:blip r:embed="rId15" cstate="print"/>
            <a:stretch>
              <a:fillRect/>
            </a:stretch>
          </p:blipFill>
          <p:spPr>
            <a:xfrm>
              <a:off x="4267200" y="3369183"/>
              <a:ext cx="976617" cy="976617"/>
            </a:xfrm>
            <a:prstGeom prst="rect">
              <a:avLst/>
            </a:prstGeom>
          </p:spPr>
        </p:pic>
        <p:pic>
          <p:nvPicPr>
            <p:cNvPr id="15" name="object 15">
              <a:extLst>
                <a:ext uri="{FF2B5EF4-FFF2-40B4-BE49-F238E27FC236}">
                  <a16:creationId xmlns:a16="http://schemas.microsoft.com/office/drawing/2014/main" id="{45CA2EC9-0B03-55E3-185A-57FBE56E58A9}"/>
                </a:ext>
              </a:extLst>
            </p:cNvPr>
            <p:cNvPicPr/>
            <p:nvPr/>
          </p:nvPicPr>
          <p:blipFill>
            <a:blip r:embed="rId16" cstate="print"/>
            <a:stretch>
              <a:fillRect/>
            </a:stretch>
          </p:blipFill>
          <p:spPr>
            <a:xfrm>
              <a:off x="4267200" y="4359780"/>
              <a:ext cx="976617" cy="976617"/>
            </a:xfrm>
            <a:prstGeom prst="rect">
              <a:avLst/>
            </a:prstGeom>
          </p:spPr>
        </p:pic>
        <p:pic>
          <p:nvPicPr>
            <p:cNvPr id="16" name="object 16">
              <a:extLst>
                <a:ext uri="{FF2B5EF4-FFF2-40B4-BE49-F238E27FC236}">
                  <a16:creationId xmlns:a16="http://schemas.microsoft.com/office/drawing/2014/main" id="{526A7AA2-2389-E816-0828-3A13C86D7DE1}"/>
                </a:ext>
              </a:extLst>
            </p:cNvPr>
            <p:cNvPicPr/>
            <p:nvPr/>
          </p:nvPicPr>
          <p:blipFill>
            <a:blip r:embed="rId17" cstate="print"/>
            <a:stretch>
              <a:fillRect/>
            </a:stretch>
          </p:blipFill>
          <p:spPr>
            <a:xfrm>
              <a:off x="3149861" y="4362931"/>
              <a:ext cx="976617" cy="976617"/>
            </a:xfrm>
            <a:prstGeom prst="rect">
              <a:avLst/>
            </a:prstGeom>
          </p:spPr>
        </p:pic>
        <p:pic>
          <p:nvPicPr>
            <p:cNvPr id="17" name="object 17">
              <a:extLst>
                <a:ext uri="{FF2B5EF4-FFF2-40B4-BE49-F238E27FC236}">
                  <a16:creationId xmlns:a16="http://schemas.microsoft.com/office/drawing/2014/main" id="{7B0E82B5-347C-2E62-9145-1460E8FB5EBC}"/>
                </a:ext>
              </a:extLst>
            </p:cNvPr>
            <p:cNvPicPr/>
            <p:nvPr/>
          </p:nvPicPr>
          <p:blipFill>
            <a:blip r:embed="rId18" cstate="print"/>
            <a:stretch>
              <a:fillRect/>
            </a:stretch>
          </p:blipFill>
          <p:spPr>
            <a:xfrm>
              <a:off x="1833537" y="3249178"/>
              <a:ext cx="1115390" cy="1127268"/>
            </a:xfrm>
            <a:prstGeom prst="rect">
              <a:avLst/>
            </a:prstGeom>
          </p:spPr>
        </p:pic>
        <p:pic>
          <p:nvPicPr>
            <p:cNvPr id="18" name="object 18">
              <a:extLst>
                <a:ext uri="{FF2B5EF4-FFF2-40B4-BE49-F238E27FC236}">
                  <a16:creationId xmlns:a16="http://schemas.microsoft.com/office/drawing/2014/main" id="{50081AD4-F94F-0678-8148-F6777FCDBD07}"/>
                </a:ext>
              </a:extLst>
            </p:cNvPr>
            <p:cNvPicPr/>
            <p:nvPr/>
          </p:nvPicPr>
          <p:blipFill>
            <a:blip r:embed="rId19" cstate="print"/>
            <a:stretch>
              <a:fillRect/>
            </a:stretch>
          </p:blipFill>
          <p:spPr>
            <a:xfrm>
              <a:off x="1833537" y="4196614"/>
              <a:ext cx="1115390" cy="1170432"/>
            </a:xfrm>
            <a:prstGeom prst="rect">
              <a:avLst/>
            </a:prstGeom>
          </p:spPr>
        </p:pic>
        <p:pic>
          <p:nvPicPr>
            <p:cNvPr id="19" name="object 19">
              <a:extLst>
                <a:ext uri="{FF2B5EF4-FFF2-40B4-BE49-F238E27FC236}">
                  <a16:creationId xmlns:a16="http://schemas.microsoft.com/office/drawing/2014/main" id="{ECC89275-C6F7-C94E-24E7-A1921DC66930}"/>
                </a:ext>
              </a:extLst>
            </p:cNvPr>
            <p:cNvPicPr/>
            <p:nvPr/>
          </p:nvPicPr>
          <p:blipFill>
            <a:blip r:embed="rId20" cstate="print"/>
            <a:stretch>
              <a:fillRect/>
            </a:stretch>
          </p:blipFill>
          <p:spPr>
            <a:xfrm>
              <a:off x="1833537" y="5331733"/>
              <a:ext cx="1115390" cy="1138446"/>
            </a:xfrm>
            <a:prstGeom prst="rect">
              <a:avLst/>
            </a:prstGeom>
          </p:spPr>
        </p:pic>
        <p:sp>
          <p:nvSpPr>
            <p:cNvPr id="20" name="object 20">
              <a:extLst>
                <a:ext uri="{FF2B5EF4-FFF2-40B4-BE49-F238E27FC236}">
                  <a16:creationId xmlns:a16="http://schemas.microsoft.com/office/drawing/2014/main" id="{55F669BF-AA6A-95AC-6B89-0B6DA5E65632}"/>
                </a:ext>
              </a:extLst>
            </p:cNvPr>
            <p:cNvSpPr txBox="1"/>
            <p:nvPr/>
          </p:nvSpPr>
          <p:spPr>
            <a:xfrm>
              <a:off x="2202661" y="4283411"/>
              <a:ext cx="3771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Nosh </a:t>
              </a:r>
              <a:r>
                <a:rPr sz="600" spc="-10" dirty="0">
                  <a:solidFill>
                    <a:srgbClr val="716A66"/>
                  </a:solidFill>
                  <a:latin typeface="DIN 2014 Bold"/>
                  <a:cs typeface="DIN 2014 Bold"/>
                </a:rPr>
                <a:t>Table</a:t>
              </a:r>
              <a:endParaRPr sz="600">
                <a:latin typeface="DIN 2014 Bold"/>
                <a:cs typeface="DIN 2014 Bold"/>
              </a:endParaRPr>
            </a:p>
          </p:txBody>
        </p:sp>
        <p:sp>
          <p:nvSpPr>
            <p:cNvPr id="21" name="object 21">
              <a:extLst>
                <a:ext uri="{FF2B5EF4-FFF2-40B4-BE49-F238E27FC236}">
                  <a16:creationId xmlns:a16="http://schemas.microsoft.com/office/drawing/2014/main" id="{7B585D2A-6BC2-C59D-A655-1BE790AF802E}"/>
                </a:ext>
              </a:extLst>
            </p:cNvPr>
            <p:cNvSpPr txBox="1"/>
            <p:nvPr/>
          </p:nvSpPr>
          <p:spPr>
            <a:xfrm>
              <a:off x="2216834" y="5274011"/>
              <a:ext cx="3492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Ziva</a:t>
              </a:r>
              <a:r>
                <a:rPr sz="600" spc="-1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22" name="object 22">
              <a:extLst>
                <a:ext uri="{FF2B5EF4-FFF2-40B4-BE49-F238E27FC236}">
                  <a16:creationId xmlns:a16="http://schemas.microsoft.com/office/drawing/2014/main" id="{C81603A4-AC68-D43B-1093-8F2446C5DD11}"/>
                </a:ext>
              </a:extLst>
            </p:cNvPr>
            <p:cNvSpPr txBox="1"/>
            <p:nvPr/>
          </p:nvSpPr>
          <p:spPr>
            <a:xfrm>
              <a:off x="2164485" y="6377106"/>
              <a:ext cx="45402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Walden</a:t>
              </a:r>
              <a:r>
                <a:rPr sz="600" spc="-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23" name="object 23">
              <a:extLst>
                <a:ext uri="{FF2B5EF4-FFF2-40B4-BE49-F238E27FC236}">
                  <a16:creationId xmlns:a16="http://schemas.microsoft.com/office/drawing/2014/main" id="{6E9D87B2-7464-D376-1131-A5FB13D89CE8}"/>
                </a:ext>
              </a:extLst>
            </p:cNvPr>
            <p:cNvSpPr txBox="1"/>
            <p:nvPr/>
          </p:nvSpPr>
          <p:spPr>
            <a:xfrm>
              <a:off x="3440606" y="4283411"/>
              <a:ext cx="3575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Poet</a:t>
              </a:r>
              <a:r>
                <a:rPr sz="600" spc="-1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26" name="object 26">
              <a:extLst>
                <a:ext uri="{FF2B5EF4-FFF2-40B4-BE49-F238E27FC236}">
                  <a16:creationId xmlns:a16="http://schemas.microsoft.com/office/drawing/2014/main" id="{1FB0ED39-CA10-D69E-A08B-D3EE39AB09F3}"/>
                </a:ext>
              </a:extLst>
            </p:cNvPr>
            <p:cNvSpPr txBox="1"/>
            <p:nvPr/>
          </p:nvSpPr>
          <p:spPr>
            <a:xfrm>
              <a:off x="4534218" y="4283411"/>
              <a:ext cx="39560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Romy</a:t>
              </a:r>
              <a:r>
                <a:rPr sz="600" spc="-10" dirty="0">
                  <a:solidFill>
                    <a:srgbClr val="716A66"/>
                  </a:solidFill>
                  <a:latin typeface="DIN 2014 Bold"/>
                  <a:cs typeface="DIN 2014 Bold"/>
                </a:rPr>
                <a:t> Table</a:t>
              </a:r>
              <a:endParaRPr sz="600">
                <a:latin typeface="DIN 2014 Bold"/>
                <a:cs typeface="DIN 2014 Bold"/>
              </a:endParaRPr>
            </a:p>
          </p:txBody>
        </p:sp>
        <p:sp>
          <p:nvSpPr>
            <p:cNvPr id="27" name="object 27">
              <a:extLst>
                <a:ext uri="{FF2B5EF4-FFF2-40B4-BE49-F238E27FC236}">
                  <a16:creationId xmlns:a16="http://schemas.microsoft.com/office/drawing/2014/main" id="{44FC666D-4D2B-6FBE-1604-7734773AD243}"/>
                </a:ext>
              </a:extLst>
            </p:cNvPr>
            <p:cNvSpPr txBox="1"/>
            <p:nvPr/>
          </p:nvSpPr>
          <p:spPr>
            <a:xfrm>
              <a:off x="4495800" y="5274011"/>
              <a:ext cx="47244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Connect </a:t>
              </a:r>
              <a:r>
                <a:rPr sz="600" spc="-10" dirty="0">
                  <a:solidFill>
                    <a:srgbClr val="716A66"/>
                  </a:solidFill>
                  <a:latin typeface="DIN 2014 Bold"/>
                  <a:cs typeface="DIN 2014 Bold"/>
                </a:rPr>
                <a:t>Table</a:t>
              </a:r>
              <a:endParaRPr sz="600">
                <a:latin typeface="DIN 2014 Bold"/>
                <a:cs typeface="DIN 2014 Bold"/>
              </a:endParaRPr>
            </a:p>
          </p:txBody>
        </p:sp>
        <p:sp>
          <p:nvSpPr>
            <p:cNvPr id="28" name="object 28">
              <a:extLst>
                <a:ext uri="{FF2B5EF4-FFF2-40B4-BE49-F238E27FC236}">
                  <a16:creationId xmlns:a16="http://schemas.microsoft.com/office/drawing/2014/main" id="{FE6A7F1F-AC41-CB6A-309F-F9816737018D}"/>
                </a:ext>
              </a:extLst>
            </p:cNvPr>
            <p:cNvSpPr txBox="1"/>
            <p:nvPr/>
          </p:nvSpPr>
          <p:spPr>
            <a:xfrm>
              <a:off x="3342029" y="5289333"/>
              <a:ext cx="480059"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Lincoln </a:t>
              </a:r>
              <a:r>
                <a:rPr sz="600" spc="-10" dirty="0">
                  <a:solidFill>
                    <a:srgbClr val="716A66"/>
                  </a:solidFill>
                  <a:latin typeface="DIN 2014 Bold"/>
                  <a:cs typeface="DIN 2014 Bold"/>
                </a:rPr>
                <a:t>Tables</a:t>
              </a:r>
              <a:endParaRPr sz="600">
                <a:latin typeface="DIN 2014 Bold"/>
                <a:cs typeface="DIN 2014 Bold"/>
              </a:endParaRPr>
            </a:p>
          </p:txBody>
        </p:sp>
        <p:pic>
          <p:nvPicPr>
            <p:cNvPr id="29" name="object 29">
              <a:extLst>
                <a:ext uri="{FF2B5EF4-FFF2-40B4-BE49-F238E27FC236}">
                  <a16:creationId xmlns:a16="http://schemas.microsoft.com/office/drawing/2014/main" id="{6B1082FC-E189-13F4-1E74-8B002ADF3B40}"/>
                </a:ext>
              </a:extLst>
            </p:cNvPr>
            <p:cNvPicPr/>
            <p:nvPr/>
          </p:nvPicPr>
          <p:blipFill>
            <a:blip r:embed="rId21" cstate="print"/>
            <a:stretch>
              <a:fillRect/>
            </a:stretch>
          </p:blipFill>
          <p:spPr>
            <a:xfrm>
              <a:off x="5410200" y="3249169"/>
              <a:ext cx="1115390" cy="1170431"/>
            </a:xfrm>
            <a:prstGeom prst="rect">
              <a:avLst/>
            </a:prstGeom>
          </p:spPr>
        </p:pic>
        <p:pic>
          <p:nvPicPr>
            <p:cNvPr id="30" name="object 30">
              <a:extLst>
                <a:ext uri="{FF2B5EF4-FFF2-40B4-BE49-F238E27FC236}">
                  <a16:creationId xmlns:a16="http://schemas.microsoft.com/office/drawing/2014/main" id="{DFAC695D-872E-F680-EF58-E5144C02B633}"/>
                </a:ext>
              </a:extLst>
            </p:cNvPr>
            <p:cNvPicPr/>
            <p:nvPr/>
          </p:nvPicPr>
          <p:blipFill>
            <a:blip r:embed="rId22" cstate="print"/>
            <a:stretch>
              <a:fillRect/>
            </a:stretch>
          </p:blipFill>
          <p:spPr>
            <a:xfrm>
              <a:off x="5418049" y="4269767"/>
              <a:ext cx="1115390" cy="1140433"/>
            </a:xfrm>
            <a:prstGeom prst="rect">
              <a:avLst/>
            </a:prstGeom>
          </p:spPr>
        </p:pic>
        <p:pic>
          <p:nvPicPr>
            <p:cNvPr id="31" name="object 31">
              <a:extLst>
                <a:ext uri="{FF2B5EF4-FFF2-40B4-BE49-F238E27FC236}">
                  <a16:creationId xmlns:a16="http://schemas.microsoft.com/office/drawing/2014/main" id="{5EB7DACE-2531-CA11-2AE5-21A380191765}"/>
                </a:ext>
              </a:extLst>
            </p:cNvPr>
            <p:cNvPicPr/>
            <p:nvPr/>
          </p:nvPicPr>
          <p:blipFill>
            <a:blip r:embed="rId23" cstate="print"/>
            <a:stretch>
              <a:fillRect/>
            </a:stretch>
          </p:blipFill>
          <p:spPr>
            <a:xfrm>
              <a:off x="3092112" y="5521883"/>
              <a:ext cx="1005946" cy="991451"/>
            </a:xfrm>
            <a:prstGeom prst="rect">
              <a:avLst/>
            </a:prstGeom>
          </p:spPr>
        </p:pic>
        <p:sp>
          <p:nvSpPr>
            <p:cNvPr id="33" name="object 33">
              <a:extLst>
                <a:ext uri="{FF2B5EF4-FFF2-40B4-BE49-F238E27FC236}">
                  <a16:creationId xmlns:a16="http://schemas.microsoft.com/office/drawing/2014/main" id="{25DC161E-58FD-9EB2-98B2-98E364856AA2}"/>
                </a:ext>
              </a:extLst>
            </p:cNvPr>
            <p:cNvSpPr txBox="1"/>
            <p:nvPr/>
          </p:nvSpPr>
          <p:spPr>
            <a:xfrm>
              <a:off x="5722937" y="4283411"/>
              <a:ext cx="419734"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Arwyn </a:t>
              </a:r>
              <a:r>
                <a:rPr sz="600" spc="-10" dirty="0">
                  <a:solidFill>
                    <a:srgbClr val="716A66"/>
                  </a:solidFill>
                  <a:latin typeface="DIN 2014 Bold"/>
                  <a:cs typeface="DIN 2014 Bold"/>
                </a:rPr>
                <a:t>Table</a:t>
              </a:r>
              <a:endParaRPr sz="600">
                <a:latin typeface="DIN 2014 Bold"/>
                <a:cs typeface="DIN 2014 Bold"/>
              </a:endParaRPr>
            </a:p>
          </p:txBody>
        </p:sp>
        <p:sp>
          <p:nvSpPr>
            <p:cNvPr id="34" name="object 34">
              <a:extLst>
                <a:ext uri="{FF2B5EF4-FFF2-40B4-BE49-F238E27FC236}">
                  <a16:creationId xmlns:a16="http://schemas.microsoft.com/office/drawing/2014/main" id="{27FDE755-A93C-7AD2-4244-4858C9C6DEEB}"/>
                </a:ext>
              </a:extLst>
            </p:cNvPr>
            <p:cNvSpPr txBox="1"/>
            <p:nvPr/>
          </p:nvSpPr>
          <p:spPr>
            <a:xfrm>
              <a:off x="5715000" y="5274011"/>
              <a:ext cx="435609"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Encore </a:t>
              </a:r>
              <a:r>
                <a:rPr sz="600" spc="-10" dirty="0">
                  <a:solidFill>
                    <a:srgbClr val="716A66"/>
                  </a:solidFill>
                  <a:latin typeface="DIN 2014 Bold"/>
                  <a:cs typeface="DIN 2014 Bold"/>
                </a:rPr>
                <a:t>Table</a:t>
              </a:r>
              <a:endParaRPr sz="600">
                <a:latin typeface="DIN 2014 Bold"/>
                <a:cs typeface="DIN 2014 Bold"/>
              </a:endParaRPr>
            </a:p>
          </p:txBody>
        </p:sp>
        <p:sp>
          <p:nvSpPr>
            <p:cNvPr id="35" name="object 35">
              <a:extLst>
                <a:ext uri="{FF2B5EF4-FFF2-40B4-BE49-F238E27FC236}">
                  <a16:creationId xmlns:a16="http://schemas.microsoft.com/office/drawing/2014/main" id="{142361C7-9826-2879-5F96-ECEF1EBA4C81}"/>
                </a:ext>
              </a:extLst>
            </p:cNvPr>
            <p:cNvSpPr txBox="1"/>
            <p:nvPr/>
          </p:nvSpPr>
          <p:spPr>
            <a:xfrm>
              <a:off x="3284439" y="6377106"/>
              <a:ext cx="591820"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Traditional</a:t>
              </a:r>
              <a:r>
                <a:rPr sz="600" spc="55" dirty="0">
                  <a:solidFill>
                    <a:srgbClr val="716A66"/>
                  </a:solidFill>
                  <a:latin typeface="DIN 2014 Bold"/>
                  <a:cs typeface="DIN 2014 Bold"/>
                </a:rPr>
                <a:t> </a:t>
              </a:r>
              <a:r>
                <a:rPr sz="600" spc="-10" dirty="0">
                  <a:solidFill>
                    <a:srgbClr val="716A66"/>
                  </a:solidFill>
                  <a:latin typeface="DIN 2014 Bold"/>
                  <a:cs typeface="DIN 2014 Bold"/>
                </a:rPr>
                <a:t>Tables</a:t>
              </a:r>
              <a:endParaRPr sz="600">
                <a:latin typeface="DIN 2014 Bold"/>
                <a:cs typeface="DIN 2014 Bold"/>
              </a:endParaRPr>
            </a:p>
          </p:txBody>
        </p:sp>
        <p:sp>
          <p:nvSpPr>
            <p:cNvPr id="41" name="object 41">
              <a:extLst>
                <a:ext uri="{FF2B5EF4-FFF2-40B4-BE49-F238E27FC236}">
                  <a16:creationId xmlns:a16="http://schemas.microsoft.com/office/drawing/2014/main" id="{51510674-6462-FB93-33AA-A52D92A919F0}"/>
                </a:ext>
              </a:extLst>
            </p:cNvPr>
            <p:cNvSpPr txBox="1"/>
            <p:nvPr/>
          </p:nvSpPr>
          <p:spPr>
            <a:xfrm>
              <a:off x="6858000" y="6434482"/>
              <a:ext cx="512445" cy="116839"/>
            </a:xfrm>
            <a:prstGeom prst="rect">
              <a:avLst/>
            </a:prstGeom>
          </p:spPr>
          <p:txBody>
            <a:bodyPr vert="horz" wrap="square" lIns="0" tIns="12700" rIns="0" bIns="0" rtlCol="0">
              <a:spAutoFit/>
            </a:bodyPr>
            <a:lstStyle/>
            <a:p>
              <a:pPr marL="12700">
                <a:lnSpc>
                  <a:spcPct val="100000"/>
                </a:lnSpc>
                <a:spcBef>
                  <a:spcPts val="100"/>
                </a:spcBef>
              </a:pPr>
              <a:r>
                <a:rPr sz="600" spc="-10" dirty="0">
                  <a:solidFill>
                    <a:srgbClr val="716A66"/>
                  </a:solidFill>
                  <a:latin typeface="DIN 2014 Bold"/>
                  <a:cs typeface="DIN 2014 Bold"/>
                </a:rPr>
                <a:t>BeSPACE</a:t>
              </a:r>
              <a:r>
                <a:rPr sz="600" spc="2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pic>
          <p:nvPicPr>
            <p:cNvPr id="49" name="object 49">
              <a:extLst>
                <a:ext uri="{FF2B5EF4-FFF2-40B4-BE49-F238E27FC236}">
                  <a16:creationId xmlns:a16="http://schemas.microsoft.com/office/drawing/2014/main" id="{3FF004F8-01F5-D745-92A2-9E4547CB149A}"/>
                </a:ext>
              </a:extLst>
            </p:cNvPr>
            <p:cNvPicPr/>
            <p:nvPr/>
          </p:nvPicPr>
          <p:blipFill>
            <a:blip r:embed="rId24" cstate="print"/>
            <a:stretch>
              <a:fillRect/>
            </a:stretch>
          </p:blipFill>
          <p:spPr>
            <a:xfrm>
              <a:off x="5365909" y="5459714"/>
              <a:ext cx="1115390" cy="1048977"/>
            </a:xfrm>
            <a:prstGeom prst="rect">
              <a:avLst/>
            </a:prstGeom>
          </p:spPr>
        </p:pic>
        <p:pic>
          <p:nvPicPr>
            <p:cNvPr id="50" name="object 50">
              <a:extLst>
                <a:ext uri="{FF2B5EF4-FFF2-40B4-BE49-F238E27FC236}">
                  <a16:creationId xmlns:a16="http://schemas.microsoft.com/office/drawing/2014/main" id="{4E610A06-42BD-D8E4-DDFC-B8FC73291EAD}"/>
                </a:ext>
              </a:extLst>
            </p:cNvPr>
            <p:cNvPicPr/>
            <p:nvPr/>
          </p:nvPicPr>
          <p:blipFill>
            <a:blip r:embed="rId25" cstate="print"/>
            <a:stretch>
              <a:fillRect/>
            </a:stretch>
          </p:blipFill>
          <p:spPr>
            <a:xfrm>
              <a:off x="6553200" y="4239782"/>
              <a:ext cx="1115390" cy="1141260"/>
            </a:xfrm>
            <a:prstGeom prst="rect">
              <a:avLst/>
            </a:prstGeom>
          </p:spPr>
        </p:pic>
        <p:sp>
          <p:nvSpPr>
            <p:cNvPr id="52" name="object 52">
              <a:extLst>
                <a:ext uri="{FF2B5EF4-FFF2-40B4-BE49-F238E27FC236}">
                  <a16:creationId xmlns:a16="http://schemas.microsoft.com/office/drawing/2014/main" id="{4C733DBE-98DB-4E40-DFC0-AE417FBD03B7}"/>
                </a:ext>
              </a:extLst>
            </p:cNvPr>
            <p:cNvSpPr txBox="1"/>
            <p:nvPr/>
          </p:nvSpPr>
          <p:spPr>
            <a:xfrm>
              <a:off x="5747067" y="6408821"/>
              <a:ext cx="371475"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Indie </a:t>
              </a:r>
              <a:r>
                <a:rPr sz="600" spc="-10" dirty="0">
                  <a:solidFill>
                    <a:srgbClr val="716A66"/>
                  </a:solidFill>
                  <a:latin typeface="DIN 2014 Bold"/>
                  <a:cs typeface="DIN 2014 Bold"/>
                </a:rPr>
                <a:t>Table</a:t>
              </a:r>
              <a:endParaRPr sz="600">
                <a:latin typeface="DIN 2014 Bold"/>
                <a:cs typeface="DIN 2014 Bold"/>
              </a:endParaRPr>
            </a:p>
          </p:txBody>
        </p:sp>
        <p:sp>
          <p:nvSpPr>
            <p:cNvPr id="53" name="object 53">
              <a:extLst>
                <a:ext uri="{FF2B5EF4-FFF2-40B4-BE49-F238E27FC236}">
                  <a16:creationId xmlns:a16="http://schemas.microsoft.com/office/drawing/2014/main" id="{C144A235-8F19-0BE9-62BD-97516AD50BBE}"/>
                </a:ext>
              </a:extLst>
            </p:cNvPr>
            <p:cNvSpPr txBox="1"/>
            <p:nvPr/>
          </p:nvSpPr>
          <p:spPr>
            <a:xfrm>
              <a:off x="6937057" y="5281172"/>
              <a:ext cx="35433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 </a:t>
              </a:r>
              <a:r>
                <a:rPr sz="600" spc="-10" dirty="0">
                  <a:solidFill>
                    <a:srgbClr val="716A66"/>
                  </a:solidFill>
                  <a:latin typeface="DIN 2014 Bold"/>
                  <a:cs typeface="DIN 2014 Bold"/>
                </a:rPr>
                <a:t>Table</a:t>
              </a:r>
              <a:endParaRPr sz="600">
                <a:latin typeface="DIN 2014 Bold"/>
                <a:cs typeface="DIN 2014 Bold"/>
              </a:endParaRPr>
            </a:p>
          </p:txBody>
        </p:sp>
        <p:pic>
          <p:nvPicPr>
            <p:cNvPr id="58" name="object 58">
              <a:extLst>
                <a:ext uri="{FF2B5EF4-FFF2-40B4-BE49-F238E27FC236}">
                  <a16:creationId xmlns:a16="http://schemas.microsoft.com/office/drawing/2014/main" id="{D691038B-D198-033B-42E9-112F5B98BA13}"/>
                </a:ext>
              </a:extLst>
            </p:cNvPr>
            <p:cNvPicPr/>
            <p:nvPr/>
          </p:nvPicPr>
          <p:blipFill>
            <a:blip r:embed="rId26" cstate="print"/>
            <a:stretch>
              <a:fillRect/>
            </a:stretch>
          </p:blipFill>
          <p:spPr>
            <a:xfrm>
              <a:off x="4210860" y="5366943"/>
              <a:ext cx="1115402" cy="1100315"/>
            </a:xfrm>
            <a:prstGeom prst="rect">
              <a:avLst/>
            </a:prstGeom>
          </p:spPr>
        </p:pic>
        <p:pic>
          <p:nvPicPr>
            <p:cNvPr id="59" name="object 59">
              <a:extLst>
                <a:ext uri="{FF2B5EF4-FFF2-40B4-BE49-F238E27FC236}">
                  <a16:creationId xmlns:a16="http://schemas.microsoft.com/office/drawing/2014/main" id="{5E5AE963-7E84-A04A-28DD-7992E1A405D5}"/>
                </a:ext>
              </a:extLst>
            </p:cNvPr>
            <p:cNvPicPr/>
            <p:nvPr/>
          </p:nvPicPr>
          <p:blipFill>
            <a:blip r:embed="rId27" cstate="print"/>
            <a:stretch>
              <a:fillRect/>
            </a:stretch>
          </p:blipFill>
          <p:spPr>
            <a:xfrm>
              <a:off x="7711588" y="5416746"/>
              <a:ext cx="1115288" cy="1091945"/>
            </a:xfrm>
            <a:prstGeom prst="rect">
              <a:avLst/>
            </a:prstGeom>
          </p:spPr>
        </p:pic>
        <p:pic>
          <p:nvPicPr>
            <p:cNvPr id="60" name="object 60">
              <a:extLst>
                <a:ext uri="{FF2B5EF4-FFF2-40B4-BE49-F238E27FC236}">
                  <a16:creationId xmlns:a16="http://schemas.microsoft.com/office/drawing/2014/main" id="{9FFB31D6-50F3-106A-B4CA-45BD3EF15E6E}"/>
                </a:ext>
              </a:extLst>
            </p:cNvPr>
            <p:cNvPicPr/>
            <p:nvPr/>
          </p:nvPicPr>
          <p:blipFill>
            <a:blip r:embed="rId28" cstate="print"/>
            <a:stretch>
              <a:fillRect/>
            </a:stretch>
          </p:blipFill>
          <p:spPr>
            <a:xfrm>
              <a:off x="7696200" y="4242335"/>
              <a:ext cx="1115390" cy="1138707"/>
            </a:xfrm>
            <a:prstGeom prst="rect">
              <a:avLst/>
            </a:prstGeom>
          </p:spPr>
        </p:pic>
        <p:pic>
          <p:nvPicPr>
            <p:cNvPr id="61" name="object 61">
              <a:extLst>
                <a:ext uri="{FF2B5EF4-FFF2-40B4-BE49-F238E27FC236}">
                  <a16:creationId xmlns:a16="http://schemas.microsoft.com/office/drawing/2014/main" id="{2E71BF96-7F91-7C01-984B-51B8F3772D64}"/>
                </a:ext>
              </a:extLst>
            </p:cNvPr>
            <p:cNvPicPr/>
            <p:nvPr/>
          </p:nvPicPr>
          <p:blipFill>
            <a:blip r:embed="rId29" cstate="print"/>
            <a:stretch>
              <a:fillRect/>
            </a:stretch>
          </p:blipFill>
          <p:spPr>
            <a:xfrm>
              <a:off x="6553200" y="3213895"/>
              <a:ext cx="1115390" cy="1154670"/>
            </a:xfrm>
            <a:prstGeom prst="rect">
              <a:avLst/>
            </a:prstGeom>
          </p:spPr>
        </p:pic>
        <p:pic>
          <p:nvPicPr>
            <p:cNvPr id="62" name="object 62">
              <a:extLst>
                <a:ext uri="{FF2B5EF4-FFF2-40B4-BE49-F238E27FC236}">
                  <a16:creationId xmlns:a16="http://schemas.microsoft.com/office/drawing/2014/main" id="{E60A8A9A-444D-10B4-74C5-C4D9EF794B3C}"/>
                </a:ext>
              </a:extLst>
            </p:cNvPr>
            <p:cNvPicPr/>
            <p:nvPr/>
          </p:nvPicPr>
          <p:blipFill>
            <a:blip r:embed="rId30" cstate="print"/>
            <a:stretch>
              <a:fillRect/>
            </a:stretch>
          </p:blipFill>
          <p:spPr>
            <a:xfrm>
              <a:off x="7696200" y="3316726"/>
              <a:ext cx="1115390" cy="1051839"/>
            </a:xfrm>
            <a:prstGeom prst="rect">
              <a:avLst/>
            </a:prstGeom>
          </p:spPr>
        </p:pic>
        <p:sp>
          <p:nvSpPr>
            <p:cNvPr id="63" name="object 63">
              <a:extLst>
                <a:ext uri="{FF2B5EF4-FFF2-40B4-BE49-F238E27FC236}">
                  <a16:creationId xmlns:a16="http://schemas.microsoft.com/office/drawing/2014/main" id="{725A8DF2-22EE-3627-3A46-28EFE7F5FBA1}"/>
                </a:ext>
              </a:extLst>
            </p:cNvPr>
            <p:cNvSpPr txBox="1"/>
            <p:nvPr/>
          </p:nvSpPr>
          <p:spPr>
            <a:xfrm>
              <a:off x="4512945" y="6377137"/>
              <a:ext cx="4381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Copilot</a:t>
              </a:r>
              <a:r>
                <a:rPr sz="600" spc="-20"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64" name="object 64">
              <a:extLst>
                <a:ext uri="{FF2B5EF4-FFF2-40B4-BE49-F238E27FC236}">
                  <a16:creationId xmlns:a16="http://schemas.microsoft.com/office/drawing/2014/main" id="{C603C044-566F-7E4E-4EF4-804771713830}"/>
                </a:ext>
              </a:extLst>
            </p:cNvPr>
            <p:cNvSpPr txBox="1"/>
            <p:nvPr/>
          </p:nvSpPr>
          <p:spPr>
            <a:xfrm>
              <a:off x="8038465" y="6408778"/>
              <a:ext cx="38735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Prost </a:t>
              </a:r>
              <a:r>
                <a:rPr sz="600" spc="-10" dirty="0">
                  <a:solidFill>
                    <a:srgbClr val="716A66"/>
                  </a:solidFill>
                  <a:latin typeface="DIN 2014 Bold"/>
                  <a:cs typeface="DIN 2014 Bold"/>
                </a:rPr>
                <a:t>Table</a:t>
              </a:r>
              <a:endParaRPr sz="600">
                <a:latin typeface="DIN 2014 Bold"/>
                <a:cs typeface="DIN 2014 Bold"/>
              </a:endParaRPr>
            </a:p>
          </p:txBody>
        </p:sp>
        <p:sp>
          <p:nvSpPr>
            <p:cNvPr id="65" name="object 65">
              <a:extLst>
                <a:ext uri="{FF2B5EF4-FFF2-40B4-BE49-F238E27FC236}">
                  <a16:creationId xmlns:a16="http://schemas.microsoft.com/office/drawing/2014/main" id="{88AB2D4C-CC6E-3FF4-D3B8-6AE9D38A8446}"/>
                </a:ext>
              </a:extLst>
            </p:cNvPr>
            <p:cNvSpPr txBox="1"/>
            <p:nvPr/>
          </p:nvSpPr>
          <p:spPr>
            <a:xfrm>
              <a:off x="8001000" y="5281129"/>
              <a:ext cx="46228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Finn</a:t>
              </a:r>
              <a:r>
                <a:rPr sz="600" spc="-5" dirty="0">
                  <a:solidFill>
                    <a:srgbClr val="716A66"/>
                  </a:solidFill>
                  <a:latin typeface="DIN 2014 Bold"/>
                  <a:cs typeface="DIN 2014 Bold"/>
                </a:rPr>
                <a:t> </a:t>
              </a:r>
              <a:r>
                <a:rPr sz="600" dirty="0">
                  <a:solidFill>
                    <a:srgbClr val="716A66"/>
                  </a:solidFill>
                  <a:latin typeface="DIN 2014 Bold"/>
                  <a:cs typeface="DIN 2014 Bold"/>
                </a:rPr>
                <a:t>Nu</a:t>
              </a:r>
              <a:r>
                <a:rPr sz="600" spc="-5"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70" name="object 70">
              <a:extLst>
                <a:ext uri="{FF2B5EF4-FFF2-40B4-BE49-F238E27FC236}">
                  <a16:creationId xmlns:a16="http://schemas.microsoft.com/office/drawing/2014/main" id="{9D1AE7BB-2BAB-2179-5CB3-6C0A88434D06}"/>
                </a:ext>
              </a:extLst>
            </p:cNvPr>
            <p:cNvSpPr txBox="1"/>
            <p:nvPr/>
          </p:nvSpPr>
          <p:spPr>
            <a:xfrm>
              <a:off x="6890702" y="4287322"/>
              <a:ext cx="44704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Satisse </a:t>
              </a:r>
              <a:r>
                <a:rPr sz="600" spc="-10" dirty="0">
                  <a:solidFill>
                    <a:srgbClr val="716A66"/>
                  </a:solidFill>
                  <a:latin typeface="DIN 2014 Bold"/>
                  <a:cs typeface="DIN 2014 Bold"/>
                </a:rPr>
                <a:t>Table</a:t>
              </a:r>
              <a:endParaRPr sz="600">
                <a:latin typeface="DIN 2014 Bold"/>
                <a:cs typeface="DIN 2014 Bold"/>
              </a:endParaRPr>
            </a:p>
          </p:txBody>
        </p:sp>
        <p:sp>
          <p:nvSpPr>
            <p:cNvPr id="71" name="object 71">
              <a:extLst>
                <a:ext uri="{FF2B5EF4-FFF2-40B4-BE49-F238E27FC236}">
                  <a16:creationId xmlns:a16="http://schemas.microsoft.com/office/drawing/2014/main" id="{85E30A97-41F0-B385-6307-9E15FF356712}"/>
                </a:ext>
              </a:extLst>
            </p:cNvPr>
            <p:cNvSpPr txBox="1"/>
            <p:nvPr/>
          </p:nvSpPr>
          <p:spPr>
            <a:xfrm>
              <a:off x="8043545" y="4289896"/>
              <a:ext cx="377190" cy="116839"/>
            </a:xfrm>
            <a:prstGeom prst="rect">
              <a:avLst/>
            </a:prstGeom>
          </p:spPr>
          <p:txBody>
            <a:bodyPr vert="horz" wrap="square" lIns="0" tIns="12700" rIns="0" bIns="0" rtlCol="0">
              <a:spAutoFit/>
            </a:bodyPr>
            <a:lstStyle/>
            <a:p>
              <a:pPr marL="12700">
                <a:lnSpc>
                  <a:spcPct val="100000"/>
                </a:lnSpc>
                <a:spcBef>
                  <a:spcPts val="100"/>
                </a:spcBef>
              </a:pPr>
              <a:r>
                <a:rPr sz="600" dirty="0">
                  <a:solidFill>
                    <a:srgbClr val="716A66"/>
                  </a:solidFill>
                  <a:latin typeface="DIN 2014 Bold"/>
                  <a:cs typeface="DIN 2014 Bold"/>
                </a:rPr>
                <a:t>Knox</a:t>
              </a:r>
              <a:r>
                <a:rPr sz="600" spc="-30" dirty="0">
                  <a:solidFill>
                    <a:srgbClr val="716A66"/>
                  </a:solidFill>
                  <a:latin typeface="DIN 2014 Bold"/>
                  <a:cs typeface="DIN 2014 Bold"/>
                </a:rPr>
                <a:t> </a:t>
              </a:r>
              <a:r>
                <a:rPr sz="600" spc="-10" dirty="0">
                  <a:solidFill>
                    <a:srgbClr val="716A66"/>
                  </a:solidFill>
                  <a:latin typeface="DIN 2014 Bold"/>
                  <a:cs typeface="DIN 2014 Bold"/>
                </a:rPr>
                <a:t>Table</a:t>
              </a:r>
              <a:endParaRPr sz="600">
                <a:latin typeface="DIN 2014 Bold"/>
                <a:cs typeface="DIN 2014 Bold"/>
              </a:endParaRPr>
            </a:p>
          </p:txBody>
        </p:sp>
        <p:sp>
          <p:nvSpPr>
            <p:cNvPr id="72" name="object 37">
              <a:extLst>
                <a:ext uri="{FF2B5EF4-FFF2-40B4-BE49-F238E27FC236}">
                  <a16:creationId xmlns:a16="http://schemas.microsoft.com/office/drawing/2014/main" id="{74B802B1-1D9D-906D-2AB1-EC5B0D49C5FA}"/>
                </a:ext>
              </a:extLst>
            </p:cNvPr>
            <p:cNvSpPr txBox="1"/>
            <p:nvPr/>
          </p:nvSpPr>
          <p:spPr>
            <a:xfrm>
              <a:off x="748296" y="3124813"/>
              <a:ext cx="2790825" cy="166712"/>
            </a:xfrm>
            <a:prstGeom prst="rect">
              <a:avLst/>
            </a:prstGeom>
          </p:spPr>
          <p:txBody>
            <a:bodyPr vert="horz" wrap="square" lIns="0" tIns="12700" rIns="0" bIns="0" rtlCol="0">
              <a:spAutoFit/>
            </a:bodyPr>
            <a:lstStyle/>
            <a:p>
              <a:pPr marL="12700">
                <a:lnSpc>
                  <a:spcPct val="100000"/>
                </a:lnSpc>
                <a:spcBef>
                  <a:spcPts val="100"/>
                </a:spcBef>
              </a:pPr>
              <a:r>
                <a:rPr lang="en-US" sz="1000" b="1" spc="40" dirty="0">
                  <a:solidFill>
                    <a:srgbClr val="716A66"/>
                  </a:solidFill>
                  <a:latin typeface="DIN 2014 Bold"/>
                  <a:cs typeface="DIN 2014 Bold"/>
                </a:rPr>
                <a:t>OCCASIONAL</a:t>
              </a:r>
              <a:r>
                <a:rPr sz="1000" b="1" spc="40" dirty="0">
                  <a:solidFill>
                    <a:srgbClr val="716A66"/>
                  </a:solidFill>
                  <a:latin typeface="DIN 2014 Bold"/>
                  <a:cs typeface="DIN 2014 Bold"/>
                </a:rPr>
                <a:t> </a:t>
              </a:r>
              <a:r>
                <a:rPr sz="1000" b="1" spc="-10" dirty="0">
                  <a:solidFill>
                    <a:srgbClr val="716A66"/>
                  </a:solidFill>
                  <a:latin typeface="DIN 2014 Bold"/>
                  <a:cs typeface="DIN 2014 Bold"/>
                </a:rPr>
                <a:t>TABLES</a:t>
              </a:r>
              <a:endParaRPr sz="1000" dirty="0">
                <a:latin typeface="DIN 2014 Bold"/>
                <a:cs typeface="DIN 2014 Bold"/>
              </a:endParaRPr>
            </a:p>
          </p:txBody>
        </p:sp>
      </p:grpSp>
      <p:grpSp>
        <p:nvGrpSpPr>
          <p:cNvPr id="79" name="Group 78">
            <a:extLst>
              <a:ext uri="{FF2B5EF4-FFF2-40B4-BE49-F238E27FC236}">
                <a16:creationId xmlns:a16="http://schemas.microsoft.com/office/drawing/2014/main" id="{6510BC84-D13D-8D46-6316-D829FC629BAC}"/>
              </a:ext>
            </a:extLst>
          </p:cNvPr>
          <p:cNvGrpSpPr/>
          <p:nvPr/>
        </p:nvGrpSpPr>
        <p:grpSpPr>
          <a:xfrm>
            <a:off x="9525000" y="1466306"/>
            <a:ext cx="2892307" cy="1263755"/>
            <a:chOff x="9525000" y="3124813"/>
            <a:chExt cx="2892307" cy="1263755"/>
          </a:xfrm>
        </p:grpSpPr>
        <p:pic>
          <p:nvPicPr>
            <p:cNvPr id="78" name="object 54">
              <a:extLst>
                <a:ext uri="{FF2B5EF4-FFF2-40B4-BE49-F238E27FC236}">
                  <a16:creationId xmlns:a16="http://schemas.microsoft.com/office/drawing/2014/main" id="{04012311-2B71-2EA2-8116-8DD4D2DB80D7}"/>
                </a:ext>
              </a:extLst>
            </p:cNvPr>
            <p:cNvPicPr/>
            <p:nvPr/>
          </p:nvPicPr>
          <p:blipFill>
            <a:blip r:embed="rId31" cstate="print"/>
            <a:stretch>
              <a:fillRect/>
            </a:stretch>
          </p:blipFill>
          <p:spPr>
            <a:xfrm>
              <a:off x="9525000" y="3185942"/>
              <a:ext cx="1115390" cy="1170432"/>
            </a:xfrm>
            <a:prstGeom prst="rect">
              <a:avLst/>
            </a:prstGeom>
          </p:spPr>
        </p:pic>
        <p:sp>
          <p:nvSpPr>
            <p:cNvPr id="75" name="object 37">
              <a:extLst>
                <a:ext uri="{FF2B5EF4-FFF2-40B4-BE49-F238E27FC236}">
                  <a16:creationId xmlns:a16="http://schemas.microsoft.com/office/drawing/2014/main" id="{23993891-A1CC-5AFF-A675-91D0BC603F65}"/>
                </a:ext>
              </a:extLst>
            </p:cNvPr>
            <p:cNvSpPr txBox="1"/>
            <p:nvPr/>
          </p:nvSpPr>
          <p:spPr>
            <a:xfrm>
              <a:off x="9626482" y="3124813"/>
              <a:ext cx="2790825" cy="166712"/>
            </a:xfrm>
            <a:prstGeom prst="rect">
              <a:avLst/>
            </a:prstGeom>
          </p:spPr>
          <p:txBody>
            <a:bodyPr vert="horz" wrap="square" lIns="0" tIns="12700" rIns="0" bIns="0" rtlCol="0">
              <a:spAutoFit/>
            </a:bodyPr>
            <a:lstStyle/>
            <a:p>
              <a:pPr marL="12700">
                <a:lnSpc>
                  <a:spcPct val="100000"/>
                </a:lnSpc>
                <a:spcBef>
                  <a:spcPts val="100"/>
                </a:spcBef>
              </a:pPr>
              <a:r>
                <a:rPr lang="en-US" sz="1000" b="1" spc="40" dirty="0">
                  <a:solidFill>
                    <a:srgbClr val="716A66"/>
                  </a:solidFill>
                  <a:latin typeface="DIN 2014 Bold"/>
                  <a:cs typeface="DIN 2014 Bold"/>
                </a:rPr>
                <a:t>TRAINING TABLES</a:t>
              </a:r>
              <a:endParaRPr sz="1000" dirty="0">
                <a:latin typeface="DIN 2014 Bold"/>
                <a:cs typeface="DIN 2014 Bold"/>
              </a:endParaRPr>
            </a:p>
          </p:txBody>
        </p:sp>
        <p:sp>
          <p:nvSpPr>
            <p:cNvPr id="74" name="object 4">
              <a:extLst>
                <a:ext uri="{FF2B5EF4-FFF2-40B4-BE49-F238E27FC236}">
                  <a16:creationId xmlns:a16="http://schemas.microsoft.com/office/drawing/2014/main" id="{A9666071-5206-B4AD-E81C-6AF999AC2684}"/>
                </a:ext>
              </a:extLst>
            </p:cNvPr>
            <p:cNvSpPr txBox="1"/>
            <p:nvPr/>
          </p:nvSpPr>
          <p:spPr>
            <a:xfrm>
              <a:off x="9726382" y="4283411"/>
              <a:ext cx="1041125" cy="105157"/>
            </a:xfrm>
            <a:prstGeom prst="rect">
              <a:avLst/>
            </a:prstGeom>
          </p:spPr>
          <p:txBody>
            <a:bodyPr vert="horz" wrap="square" lIns="0" tIns="12700" rIns="0" bIns="0" rtlCol="0">
              <a:spAutoFit/>
            </a:bodyPr>
            <a:lstStyle/>
            <a:p>
              <a:pPr marL="12700">
                <a:lnSpc>
                  <a:spcPct val="100000"/>
                </a:lnSpc>
                <a:spcBef>
                  <a:spcPts val="100"/>
                </a:spcBef>
              </a:pPr>
              <a:r>
                <a:rPr lang="en-US" sz="600" dirty="0">
                  <a:solidFill>
                    <a:srgbClr val="716A66"/>
                  </a:solidFill>
                  <a:latin typeface="DIN 2014 Bold"/>
                  <a:cs typeface="DIN 2014 Bold"/>
                </a:rPr>
                <a:t>Lok</a:t>
              </a:r>
              <a:r>
                <a:rPr lang="en-US" sz="600" spc="15" dirty="0">
                  <a:solidFill>
                    <a:srgbClr val="716A66"/>
                  </a:solidFill>
                  <a:latin typeface="DIN 2014 Bold"/>
                  <a:cs typeface="DIN 2014 Bold"/>
                </a:rPr>
                <a:t> </a:t>
              </a:r>
              <a:r>
                <a:rPr lang="en-US" sz="600" spc="-10" dirty="0">
                  <a:solidFill>
                    <a:srgbClr val="716A66"/>
                  </a:solidFill>
                  <a:latin typeface="DIN 2014 Bold"/>
                  <a:cs typeface="DIN 2014 Bold"/>
                </a:rPr>
                <a:t>Training</a:t>
              </a:r>
              <a:r>
                <a:rPr lang="en-US" sz="600" spc="15" dirty="0">
                  <a:solidFill>
                    <a:srgbClr val="716A66"/>
                  </a:solidFill>
                  <a:latin typeface="DIN 2014 Bold"/>
                  <a:cs typeface="DIN 2014 Bold"/>
                </a:rPr>
                <a:t> </a:t>
              </a:r>
              <a:r>
                <a:rPr lang="en-US" sz="600" spc="-10" dirty="0">
                  <a:solidFill>
                    <a:srgbClr val="716A66"/>
                  </a:solidFill>
                  <a:latin typeface="DIN 2014 Bold"/>
                  <a:cs typeface="DIN 2014 Bold"/>
                </a:rPr>
                <a:t>Table</a:t>
              </a:r>
              <a:endParaRPr lang="en-US" sz="600">
                <a:latin typeface="DIN 2014 Bold"/>
                <a:cs typeface="DIN 2014 Bold"/>
              </a:endParaRPr>
            </a:p>
          </p:txBody>
        </p:sp>
      </p:grpSp>
    </p:spTree>
    <p:extLst>
      <p:ext uri="{BB962C8B-B14F-4D97-AF65-F5344CB8AC3E}">
        <p14:creationId xmlns:p14="http://schemas.microsoft.com/office/powerpoint/2010/main" val="1378817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p:nvPr/>
        </p:nvSpPr>
        <p:spPr>
          <a:xfrm>
            <a:off x="750823" y="798467"/>
            <a:ext cx="5146675"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Custom</a:t>
            </a:r>
            <a:r>
              <a:rPr sz="2800" b="1" spc="-90" dirty="0">
                <a:solidFill>
                  <a:srgbClr val="716A66"/>
                </a:solidFill>
                <a:latin typeface="DIN 2014 Bold"/>
                <a:cs typeface="DIN 2014 Bold"/>
              </a:rPr>
              <a:t> </a:t>
            </a:r>
            <a:r>
              <a:rPr sz="2800" b="1" spc="-10" dirty="0">
                <a:solidFill>
                  <a:srgbClr val="716A66"/>
                </a:solidFill>
                <a:latin typeface="DIN 2014 Bold"/>
                <a:cs typeface="DIN 2014 Bold"/>
              </a:rPr>
              <a:t>Craftsmanship</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14"/>
              </a:spcBef>
            </a:pPr>
            <a:r>
              <a:rPr sz="3600" dirty="0">
                <a:solidFill>
                  <a:srgbClr val="716A66"/>
                </a:solidFill>
                <a:latin typeface="DIN 2014 Light"/>
                <a:cs typeface="DIN 2014 Light"/>
              </a:rPr>
              <a:t>What</a:t>
            </a:r>
            <a:r>
              <a:rPr sz="3600" spc="-40" dirty="0">
                <a:solidFill>
                  <a:srgbClr val="716A66"/>
                </a:solidFill>
                <a:latin typeface="DIN 2014 Light"/>
                <a:cs typeface="DIN 2014 Light"/>
              </a:rPr>
              <a:t> </a:t>
            </a:r>
            <a:r>
              <a:rPr sz="3600" dirty="0">
                <a:solidFill>
                  <a:srgbClr val="716A66"/>
                </a:solidFill>
                <a:latin typeface="DIN 2014 Light"/>
                <a:cs typeface="DIN 2014 Light"/>
              </a:rPr>
              <a:t>percentage</a:t>
            </a:r>
            <a:r>
              <a:rPr sz="3600" spc="-50" dirty="0">
                <a:solidFill>
                  <a:srgbClr val="716A66"/>
                </a:solidFill>
                <a:latin typeface="DIN 2014 Light"/>
                <a:cs typeface="DIN 2014 Light"/>
              </a:rPr>
              <a:t> </a:t>
            </a:r>
            <a:r>
              <a:rPr sz="3600" spc="-25" dirty="0">
                <a:solidFill>
                  <a:srgbClr val="716A66"/>
                </a:solidFill>
                <a:latin typeface="DIN 2014 Light"/>
                <a:cs typeface="DIN 2014 Light"/>
              </a:rPr>
              <a:t>of </a:t>
            </a:r>
            <a:r>
              <a:rPr sz="3600" dirty="0">
                <a:solidFill>
                  <a:srgbClr val="716A66"/>
                </a:solidFill>
                <a:latin typeface="DIN 2014 Light"/>
                <a:cs typeface="DIN 2014 Light"/>
              </a:rPr>
              <a:t>healthcare</a:t>
            </a:r>
            <a:r>
              <a:rPr sz="3600" spc="-80" dirty="0">
                <a:solidFill>
                  <a:srgbClr val="716A66"/>
                </a:solidFill>
                <a:latin typeface="DIN 2014 Light"/>
                <a:cs typeface="DIN 2014 Light"/>
              </a:rPr>
              <a:t> </a:t>
            </a:r>
            <a:r>
              <a:rPr sz="3600" dirty="0">
                <a:solidFill>
                  <a:srgbClr val="716A66"/>
                </a:solidFill>
                <a:latin typeface="DIN 2014 Light"/>
                <a:cs typeface="DIN 2014 Light"/>
              </a:rPr>
              <a:t>projects</a:t>
            </a:r>
            <a:r>
              <a:rPr sz="3600" spc="-80" dirty="0">
                <a:solidFill>
                  <a:srgbClr val="716A66"/>
                </a:solidFill>
                <a:latin typeface="DIN 2014 Light"/>
                <a:cs typeface="DIN 2014 Light"/>
              </a:rPr>
              <a:t> </a:t>
            </a:r>
            <a:r>
              <a:rPr sz="3600" spc="-10" dirty="0">
                <a:solidFill>
                  <a:srgbClr val="716A66"/>
                </a:solidFill>
                <a:latin typeface="DIN 2014 Light"/>
                <a:cs typeface="DIN 2014 Light"/>
              </a:rPr>
              <a:t>require </a:t>
            </a:r>
            <a:r>
              <a:rPr sz="3600" dirty="0">
                <a:solidFill>
                  <a:srgbClr val="716A66"/>
                </a:solidFill>
                <a:latin typeface="DIN 2014 Light"/>
                <a:cs typeface="DIN 2014 Light"/>
              </a:rPr>
              <a:t>product</a:t>
            </a:r>
            <a:r>
              <a:rPr sz="3600" spc="-100" dirty="0">
                <a:solidFill>
                  <a:srgbClr val="716A66"/>
                </a:solidFill>
                <a:latin typeface="DIN 2014 Light"/>
                <a:cs typeface="DIN 2014 Light"/>
              </a:rPr>
              <a:t> </a:t>
            </a:r>
            <a:r>
              <a:rPr sz="3600" spc="-10" dirty="0">
                <a:solidFill>
                  <a:srgbClr val="716A66"/>
                </a:solidFill>
                <a:latin typeface="DIN 2014 Light"/>
                <a:cs typeface="DIN 2014 Light"/>
              </a:rPr>
              <a:t>customization?</a:t>
            </a:r>
            <a:endParaRPr sz="3600">
              <a:latin typeface="DIN 2014 Light"/>
              <a:cs typeface="DIN 2014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pic>
        <p:nvPicPr>
          <p:cNvPr id="3" name="object 3"/>
          <p:cNvPicPr/>
          <p:nvPr/>
        </p:nvPicPr>
        <p:blipFill>
          <a:blip r:embed="rId2" cstate="print"/>
          <a:stretch>
            <a:fillRect/>
          </a:stretch>
        </p:blipFill>
        <p:spPr>
          <a:xfrm>
            <a:off x="5464047" y="840282"/>
            <a:ext cx="6080759" cy="5386781"/>
          </a:xfrm>
          <a:prstGeom prst="rect">
            <a:avLst/>
          </a:prstGeom>
        </p:spPr>
      </p:pic>
      <p:sp>
        <p:nvSpPr>
          <p:cNvPr id="4" name="object 4"/>
          <p:cNvSpPr txBox="1">
            <a:spLocks noGrp="1"/>
          </p:cNvSpPr>
          <p:nvPr>
            <p:ph type="title"/>
          </p:nvPr>
        </p:nvSpPr>
        <p:spPr>
          <a:prstGeom prst="rect">
            <a:avLst/>
          </a:prstGeom>
        </p:spPr>
        <p:txBody>
          <a:bodyPr vert="horz" wrap="square" lIns="0" tIns="12700" rIns="0" bIns="0" rtlCol="0">
            <a:spAutoFit/>
          </a:bodyPr>
          <a:lstStyle/>
          <a:p>
            <a:pPr marL="5715">
              <a:lnSpc>
                <a:spcPct val="100000"/>
              </a:lnSpc>
              <a:spcBef>
                <a:spcPts val="100"/>
              </a:spcBef>
            </a:pPr>
            <a:r>
              <a:rPr dirty="0"/>
              <a:t>Custom</a:t>
            </a:r>
            <a:r>
              <a:rPr spc="-90" dirty="0"/>
              <a:t> </a:t>
            </a:r>
            <a:r>
              <a:rPr spc="-10" dirty="0"/>
              <a:t>Craftsmanship</a:t>
            </a:r>
          </a:p>
        </p:txBody>
      </p:sp>
      <p:sp>
        <p:nvSpPr>
          <p:cNvPr id="5" name="object 5"/>
          <p:cNvSpPr txBox="1"/>
          <p:nvPr/>
        </p:nvSpPr>
        <p:spPr>
          <a:xfrm>
            <a:off x="750823" y="4548705"/>
            <a:ext cx="2760345" cy="1092200"/>
          </a:xfrm>
          <a:prstGeom prst="rect">
            <a:avLst/>
          </a:prstGeom>
        </p:spPr>
        <p:txBody>
          <a:bodyPr vert="horz" wrap="square" lIns="0" tIns="12700" rIns="0" bIns="0" rtlCol="0">
            <a:spAutoFit/>
          </a:bodyPr>
          <a:lstStyle/>
          <a:p>
            <a:pPr marL="12700" marR="5080">
              <a:lnSpc>
                <a:spcPct val="111100"/>
              </a:lnSpc>
              <a:spcBef>
                <a:spcPts val="100"/>
              </a:spcBef>
            </a:pPr>
            <a:r>
              <a:rPr sz="2100" dirty="0">
                <a:solidFill>
                  <a:srgbClr val="716A66"/>
                </a:solidFill>
                <a:latin typeface="DIN 2014 Light"/>
                <a:cs typeface="DIN 2014 Light"/>
              </a:rPr>
              <a:t>of</a:t>
            </a:r>
            <a:r>
              <a:rPr sz="2100" spc="-25" dirty="0">
                <a:solidFill>
                  <a:srgbClr val="716A66"/>
                </a:solidFill>
                <a:latin typeface="DIN 2014 Light"/>
                <a:cs typeface="DIN 2014 Light"/>
              </a:rPr>
              <a:t> </a:t>
            </a:r>
            <a:r>
              <a:rPr sz="2100" dirty="0">
                <a:solidFill>
                  <a:srgbClr val="716A66"/>
                </a:solidFill>
                <a:latin typeface="DIN 2014 Light"/>
                <a:cs typeface="DIN 2014 Light"/>
              </a:rPr>
              <a:t>all</a:t>
            </a:r>
            <a:r>
              <a:rPr sz="2100" spc="-20" dirty="0">
                <a:solidFill>
                  <a:srgbClr val="716A66"/>
                </a:solidFill>
                <a:latin typeface="DIN 2014 Light"/>
                <a:cs typeface="DIN 2014 Light"/>
              </a:rPr>
              <a:t> </a:t>
            </a:r>
            <a:r>
              <a:rPr sz="2100" dirty="0">
                <a:solidFill>
                  <a:srgbClr val="716A66"/>
                </a:solidFill>
                <a:latin typeface="DIN 2014 Light"/>
                <a:cs typeface="DIN 2014 Light"/>
              </a:rPr>
              <a:t>healthcare</a:t>
            </a:r>
            <a:r>
              <a:rPr sz="2100" spc="-20" dirty="0">
                <a:solidFill>
                  <a:srgbClr val="716A66"/>
                </a:solidFill>
                <a:latin typeface="DIN 2014 Light"/>
                <a:cs typeface="DIN 2014 Light"/>
              </a:rPr>
              <a:t> </a:t>
            </a:r>
            <a:r>
              <a:rPr sz="2100" spc="-10" dirty="0">
                <a:solidFill>
                  <a:srgbClr val="716A66"/>
                </a:solidFill>
                <a:latin typeface="DIN 2014 Light"/>
                <a:cs typeface="DIN 2014 Light"/>
              </a:rPr>
              <a:t>projects </a:t>
            </a:r>
            <a:r>
              <a:rPr sz="2100" dirty="0">
                <a:solidFill>
                  <a:srgbClr val="716A66"/>
                </a:solidFill>
                <a:latin typeface="DIN 2014 Light"/>
                <a:cs typeface="DIN 2014 Light"/>
              </a:rPr>
              <a:t>require</a:t>
            </a:r>
            <a:r>
              <a:rPr sz="2100" spc="-25" dirty="0">
                <a:solidFill>
                  <a:srgbClr val="716A66"/>
                </a:solidFill>
                <a:latin typeface="DIN 2014 Light"/>
                <a:cs typeface="DIN 2014 Light"/>
              </a:rPr>
              <a:t> </a:t>
            </a:r>
            <a:r>
              <a:rPr sz="2100" dirty="0">
                <a:solidFill>
                  <a:srgbClr val="716A66"/>
                </a:solidFill>
                <a:latin typeface="DIN 2014 Light"/>
                <a:cs typeface="DIN 2014 Light"/>
              </a:rPr>
              <a:t>some</a:t>
            </a:r>
            <a:r>
              <a:rPr sz="2100" spc="-25" dirty="0">
                <a:solidFill>
                  <a:srgbClr val="716A66"/>
                </a:solidFill>
                <a:latin typeface="DIN 2014 Light"/>
                <a:cs typeface="DIN 2014 Light"/>
              </a:rPr>
              <a:t> </a:t>
            </a:r>
            <a:r>
              <a:rPr sz="2100" dirty="0">
                <a:solidFill>
                  <a:srgbClr val="716A66"/>
                </a:solidFill>
                <a:latin typeface="DIN 2014 Light"/>
                <a:cs typeface="DIN 2014 Light"/>
              </a:rPr>
              <a:t>level</a:t>
            </a:r>
            <a:r>
              <a:rPr sz="2100" spc="-25" dirty="0">
                <a:solidFill>
                  <a:srgbClr val="716A66"/>
                </a:solidFill>
                <a:latin typeface="DIN 2014 Light"/>
                <a:cs typeface="DIN 2014 Light"/>
              </a:rPr>
              <a:t> of </a:t>
            </a:r>
            <a:r>
              <a:rPr sz="2100" dirty="0">
                <a:solidFill>
                  <a:srgbClr val="716A66"/>
                </a:solidFill>
                <a:latin typeface="DIN 2014 Light"/>
                <a:cs typeface="DIN 2014 Light"/>
              </a:rPr>
              <a:t>furniture</a:t>
            </a:r>
            <a:r>
              <a:rPr sz="2100" spc="-10" dirty="0">
                <a:solidFill>
                  <a:srgbClr val="716A66"/>
                </a:solidFill>
                <a:latin typeface="DIN 2014 Light"/>
                <a:cs typeface="DIN 2014 Light"/>
              </a:rPr>
              <a:t> customization.</a:t>
            </a:r>
            <a:endParaRPr sz="2100">
              <a:latin typeface="DIN 2014 Light"/>
              <a:cs typeface="DIN 2014 Light"/>
            </a:endParaRPr>
          </a:p>
        </p:txBody>
      </p:sp>
      <p:grpSp>
        <p:nvGrpSpPr>
          <p:cNvPr id="6" name="object 6"/>
          <p:cNvGrpSpPr/>
          <p:nvPr/>
        </p:nvGrpSpPr>
        <p:grpSpPr>
          <a:xfrm>
            <a:off x="756554" y="1944629"/>
            <a:ext cx="2374265" cy="2374265"/>
            <a:chOff x="756554" y="1944629"/>
            <a:chExt cx="2374265" cy="2374265"/>
          </a:xfrm>
        </p:grpSpPr>
        <p:sp>
          <p:nvSpPr>
            <p:cNvPr id="7" name="object 7"/>
            <p:cNvSpPr/>
            <p:nvPr/>
          </p:nvSpPr>
          <p:spPr>
            <a:xfrm>
              <a:off x="756554" y="1944629"/>
              <a:ext cx="2374265" cy="2374265"/>
            </a:xfrm>
            <a:custGeom>
              <a:avLst/>
              <a:gdLst/>
              <a:ahLst/>
              <a:cxnLst/>
              <a:rect l="l" t="t" r="r" b="b"/>
              <a:pathLst>
                <a:path w="2374265" h="2374265">
                  <a:moveTo>
                    <a:pt x="1187018" y="0"/>
                  </a:moveTo>
                  <a:lnTo>
                    <a:pt x="1139276" y="942"/>
                  </a:lnTo>
                  <a:lnTo>
                    <a:pt x="1092013" y="3746"/>
                  </a:lnTo>
                  <a:lnTo>
                    <a:pt x="1045265" y="8376"/>
                  </a:lnTo>
                  <a:lnTo>
                    <a:pt x="999065" y="14796"/>
                  </a:lnTo>
                  <a:lnTo>
                    <a:pt x="953451" y="22972"/>
                  </a:lnTo>
                  <a:lnTo>
                    <a:pt x="908456" y="32867"/>
                  </a:lnTo>
                  <a:lnTo>
                    <a:pt x="864118" y="44446"/>
                  </a:lnTo>
                  <a:lnTo>
                    <a:pt x="820471" y="57674"/>
                  </a:lnTo>
                  <a:lnTo>
                    <a:pt x="777550" y="72515"/>
                  </a:lnTo>
                  <a:lnTo>
                    <a:pt x="735392" y="88934"/>
                  </a:lnTo>
                  <a:lnTo>
                    <a:pt x="694032" y="106895"/>
                  </a:lnTo>
                  <a:lnTo>
                    <a:pt x="653504" y="126363"/>
                  </a:lnTo>
                  <a:lnTo>
                    <a:pt x="613845" y="147302"/>
                  </a:lnTo>
                  <a:lnTo>
                    <a:pt x="575090" y="169678"/>
                  </a:lnTo>
                  <a:lnTo>
                    <a:pt x="537275" y="193453"/>
                  </a:lnTo>
                  <a:lnTo>
                    <a:pt x="500435" y="218594"/>
                  </a:lnTo>
                  <a:lnTo>
                    <a:pt x="464605" y="245064"/>
                  </a:lnTo>
                  <a:lnTo>
                    <a:pt x="429820" y="272829"/>
                  </a:lnTo>
                  <a:lnTo>
                    <a:pt x="396118" y="301852"/>
                  </a:lnTo>
                  <a:lnTo>
                    <a:pt x="363532" y="332098"/>
                  </a:lnTo>
                  <a:lnTo>
                    <a:pt x="332098" y="363532"/>
                  </a:lnTo>
                  <a:lnTo>
                    <a:pt x="301852" y="396118"/>
                  </a:lnTo>
                  <a:lnTo>
                    <a:pt x="272829" y="429820"/>
                  </a:lnTo>
                  <a:lnTo>
                    <a:pt x="245064" y="464605"/>
                  </a:lnTo>
                  <a:lnTo>
                    <a:pt x="218594" y="500435"/>
                  </a:lnTo>
                  <a:lnTo>
                    <a:pt x="193453" y="537275"/>
                  </a:lnTo>
                  <a:lnTo>
                    <a:pt x="169678" y="575090"/>
                  </a:lnTo>
                  <a:lnTo>
                    <a:pt x="147302" y="613845"/>
                  </a:lnTo>
                  <a:lnTo>
                    <a:pt x="126363" y="653504"/>
                  </a:lnTo>
                  <a:lnTo>
                    <a:pt x="106895" y="694032"/>
                  </a:lnTo>
                  <a:lnTo>
                    <a:pt x="88934" y="735392"/>
                  </a:lnTo>
                  <a:lnTo>
                    <a:pt x="72515" y="777550"/>
                  </a:lnTo>
                  <a:lnTo>
                    <a:pt x="57674" y="820471"/>
                  </a:lnTo>
                  <a:lnTo>
                    <a:pt x="44446" y="864118"/>
                  </a:lnTo>
                  <a:lnTo>
                    <a:pt x="32867" y="908456"/>
                  </a:lnTo>
                  <a:lnTo>
                    <a:pt x="22972" y="953451"/>
                  </a:lnTo>
                  <a:lnTo>
                    <a:pt x="14796" y="999065"/>
                  </a:lnTo>
                  <a:lnTo>
                    <a:pt x="8376" y="1045265"/>
                  </a:lnTo>
                  <a:lnTo>
                    <a:pt x="3746" y="1092013"/>
                  </a:lnTo>
                  <a:lnTo>
                    <a:pt x="942" y="1139276"/>
                  </a:lnTo>
                  <a:lnTo>
                    <a:pt x="0" y="1187018"/>
                  </a:lnTo>
                  <a:lnTo>
                    <a:pt x="942" y="1234759"/>
                  </a:lnTo>
                  <a:lnTo>
                    <a:pt x="3746" y="1282022"/>
                  </a:lnTo>
                  <a:lnTo>
                    <a:pt x="8376" y="1328771"/>
                  </a:lnTo>
                  <a:lnTo>
                    <a:pt x="14796" y="1374970"/>
                  </a:lnTo>
                  <a:lnTo>
                    <a:pt x="22972" y="1420585"/>
                  </a:lnTo>
                  <a:lnTo>
                    <a:pt x="32867" y="1465579"/>
                  </a:lnTo>
                  <a:lnTo>
                    <a:pt x="44446" y="1509918"/>
                  </a:lnTo>
                  <a:lnTo>
                    <a:pt x="57674" y="1553565"/>
                  </a:lnTo>
                  <a:lnTo>
                    <a:pt x="72515" y="1596485"/>
                  </a:lnTo>
                  <a:lnTo>
                    <a:pt x="88934" y="1638643"/>
                  </a:lnTo>
                  <a:lnTo>
                    <a:pt x="106895" y="1680004"/>
                  </a:lnTo>
                  <a:lnTo>
                    <a:pt x="126363" y="1720531"/>
                  </a:lnTo>
                  <a:lnTo>
                    <a:pt x="147302" y="1760190"/>
                  </a:lnTo>
                  <a:lnTo>
                    <a:pt x="169678" y="1798945"/>
                  </a:lnTo>
                  <a:lnTo>
                    <a:pt x="193453" y="1836760"/>
                  </a:lnTo>
                  <a:lnTo>
                    <a:pt x="218594" y="1873601"/>
                  </a:lnTo>
                  <a:lnTo>
                    <a:pt x="245064" y="1909431"/>
                  </a:lnTo>
                  <a:lnTo>
                    <a:pt x="272829" y="1944215"/>
                  </a:lnTo>
                  <a:lnTo>
                    <a:pt x="301852" y="1977918"/>
                  </a:lnTo>
                  <a:lnTo>
                    <a:pt x="332098" y="2010504"/>
                  </a:lnTo>
                  <a:lnTo>
                    <a:pt x="363532" y="2041938"/>
                  </a:lnTo>
                  <a:lnTo>
                    <a:pt x="396118" y="2072184"/>
                  </a:lnTo>
                  <a:lnTo>
                    <a:pt x="429820" y="2101207"/>
                  </a:lnTo>
                  <a:lnTo>
                    <a:pt x="464605" y="2128971"/>
                  </a:lnTo>
                  <a:lnTo>
                    <a:pt x="500435" y="2155441"/>
                  </a:lnTo>
                  <a:lnTo>
                    <a:pt x="537275" y="2180582"/>
                  </a:lnTo>
                  <a:lnTo>
                    <a:pt x="575090" y="2204358"/>
                  </a:lnTo>
                  <a:lnTo>
                    <a:pt x="613845" y="2226733"/>
                  </a:lnTo>
                  <a:lnTo>
                    <a:pt x="653504" y="2247672"/>
                  </a:lnTo>
                  <a:lnTo>
                    <a:pt x="694032" y="2267140"/>
                  </a:lnTo>
                  <a:lnTo>
                    <a:pt x="735392" y="2285101"/>
                  </a:lnTo>
                  <a:lnTo>
                    <a:pt x="777550" y="2301520"/>
                  </a:lnTo>
                  <a:lnTo>
                    <a:pt x="820471" y="2316361"/>
                  </a:lnTo>
                  <a:lnTo>
                    <a:pt x="864118" y="2329589"/>
                  </a:lnTo>
                  <a:lnTo>
                    <a:pt x="908456" y="2341168"/>
                  </a:lnTo>
                  <a:lnTo>
                    <a:pt x="953451" y="2351064"/>
                  </a:lnTo>
                  <a:lnTo>
                    <a:pt x="999065" y="2359239"/>
                  </a:lnTo>
                  <a:lnTo>
                    <a:pt x="1045265" y="2365659"/>
                  </a:lnTo>
                  <a:lnTo>
                    <a:pt x="1092013" y="2370289"/>
                  </a:lnTo>
                  <a:lnTo>
                    <a:pt x="1139276" y="2373093"/>
                  </a:lnTo>
                  <a:lnTo>
                    <a:pt x="1187018" y="2374036"/>
                  </a:lnTo>
                  <a:lnTo>
                    <a:pt x="1234759" y="2373093"/>
                  </a:lnTo>
                  <a:lnTo>
                    <a:pt x="1282022" y="2370289"/>
                  </a:lnTo>
                  <a:lnTo>
                    <a:pt x="1328771" y="2365659"/>
                  </a:lnTo>
                  <a:lnTo>
                    <a:pt x="1374971" y="2359239"/>
                  </a:lnTo>
                  <a:lnTo>
                    <a:pt x="1420585" y="2351064"/>
                  </a:lnTo>
                  <a:lnTo>
                    <a:pt x="1465580" y="2341168"/>
                  </a:lnTo>
                  <a:lnTo>
                    <a:pt x="1509919" y="2329589"/>
                  </a:lnTo>
                  <a:lnTo>
                    <a:pt x="1553566" y="2316361"/>
                  </a:lnTo>
                  <a:lnTo>
                    <a:pt x="1596487" y="2301520"/>
                  </a:lnTo>
                  <a:lnTo>
                    <a:pt x="1638645" y="2285101"/>
                  </a:lnTo>
                  <a:lnTo>
                    <a:pt x="1680006" y="2267140"/>
                  </a:lnTo>
                  <a:lnTo>
                    <a:pt x="1720534" y="2247672"/>
                  </a:lnTo>
                  <a:lnTo>
                    <a:pt x="1760193" y="2226733"/>
                  </a:lnTo>
                  <a:lnTo>
                    <a:pt x="1798948" y="2204358"/>
                  </a:lnTo>
                  <a:lnTo>
                    <a:pt x="1836764" y="2180582"/>
                  </a:lnTo>
                  <a:lnTo>
                    <a:pt x="1873605" y="2155441"/>
                  </a:lnTo>
                  <a:lnTo>
                    <a:pt x="1909436" y="2128971"/>
                  </a:lnTo>
                  <a:lnTo>
                    <a:pt x="1944220" y="2101207"/>
                  </a:lnTo>
                  <a:lnTo>
                    <a:pt x="1977924" y="2072184"/>
                  </a:lnTo>
                  <a:lnTo>
                    <a:pt x="2010510" y="2041938"/>
                  </a:lnTo>
                  <a:lnTo>
                    <a:pt x="2041944" y="2010504"/>
                  </a:lnTo>
                  <a:lnTo>
                    <a:pt x="2072191" y="1977918"/>
                  </a:lnTo>
                  <a:lnTo>
                    <a:pt x="2101214" y="1944215"/>
                  </a:lnTo>
                  <a:lnTo>
                    <a:pt x="2128979" y="1909431"/>
                  </a:lnTo>
                  <a:lnTo>
                    <a:pt x="2155450" y="1873601"/>
                  </a:lnTo>
                  <a:lnTo>
                    <a:pt x="2180591" y="1836760"/>
                  </a:lnTo>
                  <a:lnTo>
                    <a:pt x="2204367" y="1798945"/>
                  </a:lnTo>
                  <a:lnTo>
                    <a:pt x="2226743" y="1760190"/>
                  </a:lnTo>
                  <a:lnTo>
                    <a:pt x="2247682" y="1720531"/>
                  </a:lnTo>
                  <a:lnTo>
                    <a:pt x="2267151" y="1680004"/>
                  </a:lnTo>
                  <a:lnTo>
                    <a:pt x="2285112" y="1638643"/>
                  </a:lnTo>
                  <a:lnTo>
                    <a:pt x="2301531" y="1596485"/>
                  </a:lnTo>
                  <a:lnTo>
                    <a:pt x="2316373" y="1553565"/>
                  </a:lnTo>
                  <a:lnTo>
                    <a:pt x="2329601" y="1509918"/>
                  </a:lnTo>
                  <a:lnTo>
                    <a:pt x="2341180" y="1465579"/>
                  </a:lnTo>
                  <a:lnTo>
                    <a:pt x="2351076" y="1420585"/>
                  </a:lnTo>
                  <a:lnTo>
                    <a:pt x="2359251" y="1374970"/>
                  </a:lnTo>
                  <a:lnTo>
                    <a:pt x="2365672" y="1328771"/>
                  </a:lnTo>
                  <a:lnTo>
                    <a:pt x="2370302" y="1282022"/>
                  </a:lnTo>
                  <a:lnTo>
                    <a:pt x="2373106" y="1234759"/>
                  </a:lnTo>
                  <a:lnTo>
                    <a:pt x="2374049" y="1187018"/>
                  </a:lnTo>
                  <a:lnTo>
                    <a:pt x="2373106" y="1139276"/>
                  </a:lnTo>
                  <a:lnTo>
                    <a:pt x="2370302" y="1092013"/>
                  </a:lnTo>
                  <a:lnTo>
                    <a:pt x="2365672" y="1045265"/>
                  </a:lnTo>
                  <a:lnTo>
                    <a:pt x="2359251" y="999065"/>
                  </a:lnTo>
                  <a:lnTo>
                    <a:pt x="2351076" y="953451"/>
                  </a:lnTo>
                  <a:lnTo>
                    <a:pt x="2341180" y="908456"/>
                  </a:lnTo>
                  <a:lnTo>
                    <a:pt x="2329601" y="864118"/>
                  </a:lnTo>
                  <a:lnTo>
                    <a:pt x="2316373" y="820471"/>
                  </a:lnTo>
                  <a:lnTo>
                    <a:pt x="2301531" y="777550"/>
                  </a:lnTo>
                  <a:lnTo>
                    <a:pt x="2285112" y="735392"/>
                  </a:lnTo>
                  <a:lnTo>
                    <a:pt x="2267151" y="694032"/>
                  </a:lnTo>
                  <a:lnTo>
                    <a:pt x="2247682" y="653504"/>
                  </a:lnTo>
                  <a:lnTo>
                    <a:pt x="2226743" y="613845"/>
                  </a:lnTo>
                  <a:lnTo>
                    <a:pt x="2204367" y="575090"/>
                  </a:lnTo>
                  <a:lnTo>
                    <a:pt x="2180591" y="537275"/>
                  </a:lnTo>
                  <a:lnTo>
                    <a:pt x="2155450" y="500435"/>
                  </a:lnTo>
                  <a:lnTo>
                    <a:pt x="2128979" y="464605"/>
                  </a:lnTo>
                  <a:lnTo>
                    <a:pt x="2101214" y="429820"/>
                  </a:lnTo>
                  <a:lnTo>
                    <a:pt x="2072191" y="396118"/>
                  </a:lnTo>
                  <a:lnTo>
                    <a:pt x="2041944" y="363532"/>
                  </a:lnTo>
                  <a:lnTo>
                    <a:pt x="2010510" y="332098"/>
                  </a:lnTo>
                  <a:lnTo>
                    <a:pt x="1977924" y="301852"/>
                  </a:lnTo>
                  <a:lnTo>
                    <a:pt x="1944220" y="272829"/>
                  </a:lnTo>
                  <a:lnTo>
                    <a:pt x="1909436" y="245064"/>
                  </a:lnTo>
                  <a:lnTo>
                    <a:pt x="1873605" y="218594"/>
                  </a:lnTo>
                  <a:lnTo>
                    <a:pt x="1836764" y="193453"/>
                  </a:lnTo>
                  <a:lnTo>
                    <a:pt x="1798948" y="169678"/>
                  </a:lnTo>
                  <a:lnTo>
                    <a:pt x="1760193" y="147302"/>
                  </a:lnTo>
                  <a:lnTo>
                    <a:pt x="1720534" y="126363"/>
                  </a:lnTo>
                  <a:lnTo>
                    <a:pt x="1680006" y="106895"/>
                  </a:lnTo>
                  <a:lnTo>
                    <a:pt x="1638645" y="88934"/>
                  </a:lnTo>
                  <a:lnTo>
                    <a:pt x="1596487" y="72515"/>
                  </a:lnTo>
                  <a:lnTo>
                    <a:pt x="1553566" y="57674"/>
                  </a:lnTo>
                  <a:lnTo>
                    <a:pt x="1509919" y="44446"/>
                  </a:lnTo>
                  <a:lnTo>
                    <a:pt x="1465580" y="32867"/>
                  </a:lnTo>
                  <a:lnTo>
                    <a:pt x="1420585" y="22972"/>
                  </a:lnTo>
                  <a:lnTo>
                    <a:pt x="1374971" y="14796"/>
                  </a:lnTo>
                  <a:lnTo>
                    <a:pt x="1328771" y="8376"/>
                  </a:lnTo>
                  <a:lnTo>
                    <a:pt x="1282022" y="3746"/>
                  </a:lnTo>
                  <a:lnTo>
                    <a:pt x="1234759" y="942"/>
                  </a:lnTo>
                  <a:lnTo>
                    <a:pt x="1187018" y="0"/>
                  </a:lnTo>
                  <a:close/>
                </a:path>
              </a:pathLst>
            </a:custGeom>
            <a:solidFill>
              <a:srgbClr val="D7DDDB">
                <a:alpha val="50000"/>
              </a:srgbClr>
            </a:solidFill>
          </p:spPr>
          <p:txBody>
            <a:bodyPr wrap="square" lIns="0" tIns="0" rIns="0" bIns="0" rtlCol="0"/>
            <a:lstStyle/>
            <a:p>
              <a:endParaRPr/>
            </a:p>
          </p:txBody>
        </p:sp>
        <p:sp>
          <p:nvSpPr>
            <p:cNvPr id="8" name="object 8"/>
            <p:cNvSpPr/>
            <p:nvPr/>
          </p:nvSpPr>
          <p:spPr>
            <a:xfrm>
              <a:off x="990511" y="2171754"/>
              <a:ext cx="1905635" cy="1905635"/>
            </a:xfrm>
            <a:custGeom>
              <a:avLst/>
              <a:gdLst/>
              <a:ahLst/>
              <a:cxnLst/>
              <a:rect l="l" t="t" r="r" b="b"/>
              <a:pathLst>
                <a:path w="1905635" h="1905635">
                  <a:moveTo>
                    <a:pt x="0" y="952563"/>
                  </a:moveTo>
                  <a:lnTo>
                    <a:pt x="1165" y="905021"/>
                  </a:lnTo>
                  <a:lnTo>
                    <a:pt x="4626" y="858082"/>
                  </a:lnTo>
                  <a:lnTo>
                    <a:pt x="10328" y="811800"/>
                  </a:lnTo>
                  <a:lnTo>
                    <a:pt x="18215" y="766232"/>
                  </a:lnTo>
                  <a:lnTo>
                    <a:pt x="28234" y="721430"/>
                  </a:lnTo>
                  <a:lnTo>
                    <a:pt x="40330" y="677451"/>
                  </a:lnTo>
                  <a:lnTo>
                    <a:pt x="54448" y="634347"/>
                  </a:lnTo>
                  <a:lnTo>
                    <a:pt x="70534" y="592174"/>
                  </a:lnTo>
                  <a:lnTo>
                    <a:pt x="88533" y="550987"/>
                  </a:lnTo>
                  <a:lnTo>
                    <a:pt x="108391" y="510839"/>
                  </a:lnTo>
                  <a:lnTo>
                    <a:pt x="130053" y="471787"/>
                  </a:lnTo>
                  <a:lnTo>
                    <a:pt x="153464" y="433883"/>
                  </a:lnTo>
                  <a:lnTo>
                    <a:pt x="178570" y="397183"/>
                  </a:lnTo>
                  <a:lnTo>
                    <a:pt x="205316" y="361741"/>
                  </a:lnTo>
                  <a:lnTo>
                    <a:pt x="233648" y="327612"/>
                  </a:lnTo>
                  <a:lnTo>
                    <a:pt x="263511" y="294850"/>
                  </a:lnTo>
                  <a:lnTo>
                    <a:pt x="294850" y="263511"/>
                  </a:lnTo>
                  <a:lnTo>
                    <a:pt x="327612" y="233648"/>
                  </a:lnTo>
                  <a:lnTo>
                    <a:pt x="361741" y="205316"/>
                  </a:lnTo>
                  <a:lnTo>
                    <a:pt x="397183" y="178570"/>
                  </a:lnTo>
                  <a:lnTo>
                    <a:pt x="433883" y="153464"/>
                  </a:lnTo>
                  <a:lnTo>
                    <a:pt x="471787" y="130053"/>
                  </a:lnTo>
                  <a:lnTo>
                    <a:pt x="510839" y="108391"/>
                  </a:lnTo>
                  <a:lnTo>
                    <a:pt x="550987" y="88533"/>
                  </a:lnTo>
                  <a:lnTo>
                    <a:pt x="592174" y="70534"/>
                  </a:lnTo>
                  <a:lnTo>
                    <a:pt x="634347" y="54448"/>
                  </a:lnTo>
                  <a:lnTo>
                    <a:pt x="677451" y="40330"/>
                  </a:lnTo>
                  <a:lnTo>
                    <a:pt x="721430" y="28234"/>
                  </a:lnTo>
                  <a:lnTo>
                    <a:pt x="766232" y="18215"/>
                  </a:lnTo>
                  <a:lnTo>
                    <a:pt x="811800" y="10328"/>
                  </a:lnTo>
                  <a:lnTo>
                    <a:pt x="858082" y="4626"/>
                  </a:lnTo>
                  <a:lnTo>
                    <a:pt x="905021" y="1165"/>
                  </a:lnTo>
                  <a:lnTo>
                    <a:pt x="952563" y="0"/>
                  </a:lnTo>
                  <a:lnTo>
                    <a:pt x="1000104" y="1165"/>
                  </a:lnTo>
                  <a:lnTo>
                    <a:pt x="1047042" y="4626"/>
                  </a:lnTo>
                  <a:lnTo>
                    <a:pt x="1093322" y="10328"/>
                  </a:lnTo>
                  <a:lnTo>
                    <a:pt x="1138890" y="18215"/>
                  </a:lnTo>
                  <a:lnTo>
                    <a:pt x="1183691" y="28234"/>
                  </a:lnTo>
                  <a:lnTo>
                    <a:pt x="1227670" y="40330"/>
                  </a:lnTo>
                  <a:lnTo>
                    <a:pt x="1270772" y="54448"/>
                  </a:lnTo>
                  <a:lnTo>
                    <a:pt x="1312945" y="70534"/>
                  </a:lnTo>
                  <a:lnTo>
                    <a:pt x="1354131" y="88533"/>
                  </a:lnTo>
                  <a:lnTo>
                    <a:pt x="1394278" y="108391"/>
                  </a:lnTo>
                  <a:lnTo>
                    <a:pt x="1433330" y="130053"/>
                  </a:lnTo>
                  <a:lnTo>
                    <a:pt x="1471234" y="153464"/>
                  </a:lnTo>
                  <a:lnTo>
                    <a:pt x="1507933" y="178570"/>
                  </a:lnTo>
                  <a:lnTo>
                    <a:pt x="1543375" y="205316"/>
                  </a:lnTo>
                  <a:lnTo>
                    <a:pt x="1577503" y="233648"/>
                  </a:lnTo>
                  <a:lnTo>
                    <a:pt x="1610265" y="263511"/>
                  </a:lnTo>
                  <a:lnTo>
                    <a:pt x="1641604" y="294850"/>
                  </a:lnTo>
                  <a:lnTo>
                    <a:pt x="1671467" y="327612"/>
                  </a:lnTo>
                  <a:lnTo>
                    <a:pt x="1699798" y="361741"/>
                  </a:lnTo>
                  <a:lnTo>
                    <a:pt x="1726544" y="397183"/>
                  </a:lnTo>
                  <a:lnTo>
                    <a:pt x="1751650" y="433883"/>
                  </a:lnTo>
                  <a:lnTo>
                    <a:pt x="1775061" y="471787"/>
                  </a:lnTo>
                  <a:lnTo>
                    <a:pt x="1796723" y="510839"/>
                  </a:lnTo>
                  <a:lnTo>
                    <a:pt x="1816580" y="550987"/>
                  </a:lnTo>
                  <a:lnTo>
                    <a:pt x="1834579" y="592174"/>
                  </a:lnTo>
                  <a:lnTo>
                    <a:pt x="1850665" y="634347"/>
                  </a:lnTo>
                  <a:lnTo>
                    <a:pt x="1864783" y="677451"/>
                  </a:lnTo>
                  <a:lnTo>
                    <a:pt x="1876879" y="721430"/>
                  </a:lnTo>
                  <a:lnTo>
                    <a:pt x="1886898" y="766232"/>
                  </a:lnTo>
                  <a:lnTo>
                    <a:pt x="1894786" y="811800"/>
                  </a:lnTo>
                  <a:lnTo>
                    <a:pt x="1900487" y="858082"/>
                  </a:lnTo>
                  <a:lnTo>
                    <a:pt x="1903948" y="905021"/>
                  </a:lnTo>
                  <a:lnTo>
                    <a:pt x="1905114" y="952563"/>
                  </a:lnTo>
                  <a:lnTo>
                    <a:pt x="1903948" y="1000105"/>
                  </a:lnTo>
                  <a:lnTo>
                    <a:pt x="1900487" y="1047044"/>
                  </a:lnTo>
                  <a:lnTo>
                    <a:pt x="1894786" y="1093326"/>
                  </a:lnTo>
                  <a:lnTo>
                    <a:pt x="1886898" y="1138894"/>
                  </a:lnTo>
                  <a:lnTo>
                    <a:pt x="1876879" y="1183696"/>
                  </a:lnTo>
                  <a:lnTo>
                    <a:pt x="1864783" y="1227675"/>
                  </a:lnTo>
                  <a:lnTo>
                    <a:pt x="1850665" y="1270779"/>
                  </a:lnTo>
                  <a:lnTo>
                    <a:pt x="1834579" y="1312952"/>
                  </a:lnTo>
                  <a:lnTo>
                    <a:pt x="1816580" y="1354139"/>
                  </a:lnTo>
                  <a:lnTo>
                    <a:pt x="1796723" y="1394287"/>
                  </a:lnTo>
                  <a:lnTo>
                    <a:pt x="1775061" y="1433339"/>
                  </a:lnTo>
                  <a:lnTo>
                    <a:pt x="1751650" y="1471243"/>
                  </a:lnTo>
                  <a:lnTo>
                    <a:pt x="1726544" y="1507943"/>
                  </a:lnTo>
                  <a:lnTo>
                    <a:pt x="1699798" y="1543385"/>
                  </a:lnTo>
                  <a:lnTo>
                    <a:pt x="1671467" y="1577514"/>
                  </a:lnTo>
                  <a:lnTo>
                    <a:pt x="1641604" y="1610276"/>
                  </a:lnTo>
                  <a:lnTo>
                    <a:pt x="1610265" y="1641615"/>
                  </a:lnTo>
                  <a:lnTo>
                    <a:pt x="1577503" y="1671478"/>
                  </a:lnTo>
                  <a:lnTo>
                    <a:pt x="1543375" y="1699810"/>
                  </a:lnTo>
                  <a:lnTo>
                    <a:pt x="1507933" y="1726556"/>
                  </a:lnTo>
                  <a:lnTo>
                    <a:pt x="1471234" y="1751662"/>
                  </a:lnTo>
                  <a:lnTo>
                    <a:pt x="1433330" y="1775073"/>
                  </a:lnTo>
                  <a:lnTo>
                    <a:pt x="1394278" y="1796735"/>
                  </a:lnTo>
                  <a:lnTo>
                    <a:pt x="1354131" y="1816593"/>
                  </a:lnTo>
                  <a:lnTo>
                    <a:pt x="1312945" y="1834592"/>
                  </a:lnTo>
                  <a:lnTo>
                    <a:pt x="1270772" y="1850678"/>
                  </a:lnTo>
                  <a:lnTo>
                    <a:pt x="1227670" y="1864796"/>
                  </a:lnTo>
                  <a:lnTo>
                    <a:pt x="1183691" y="1876892"/>
                  </a:lnTo>
                  <a:lnTo>
                    <a:pt x="1138890" y="1886911"/>
                  </a:lnTo>
                  <a:lnTo>
                    <a:pt x="1093322" y="1894798"/>
                  </a:lnTo>
                  <a:lnTo>
                    <a:pt x="1047042" y="1900500"/>
                  </a:lnTo>
                  <a:lnTo>
                    <a:pt x="1000104" y="1903961"/>
                  </a:lnTo>
                  <a:lnTo>
                    <a:pt x="952563" y="1905127"/>
                  </a:lnTo>
                  <a:lnTo>
                    <a:pt x="905021" y="1903961"/>
                  </a:lnTo>
                  <a:lnTo>
                    <a:pt x="858082" y="1900500"/>
                  </a:lnTo>
                  <a:lnTo>
                    <a:pt x="811800" y="1894798"/>
                  </a:lnTo>
                  <a:lnTo>
                    <a:pt x="766232" y="1886911"/>
                  </a:lnTo>
                  <a:lnTo>
                    <a:pt x="721430" y="1876892"/>
                  </a:lnTo>
                  <a:lnTo>
                    <a:pt x="677451" y="1864796"/>
                  </a:lnTo>
                  <a:lnTo>
                    <a:pt x="634347" y="1850678"/>
                  </a:lnTo>
                  <a:lnTo>
                    <a:pt x="592174" y="1834592"/>
                  </a:lnTo>
                  <a:lnTo>
                    <a:pt x="550987" y="1816593"/>
                  </a:lnTo>
                  <a:lnTo>
                    <a:pt x="510839" y="1796735"/>
                  </a:lnTo>
                  <a:lnTo>
                    <a:pt x="471787" y="1775073"/>
                  </a:lnTo>
                  <a:lnTo>
                    <a:pt x="433883" y="1751662"/>
                  </a:lnTo>
                  <a:lnTo>
                    <a:pt x="397183" y="1726556"/>
                  </a:lnTo>
                  <a:lnTo>
                    <a:pt x="361741" y="1699810"/>
                  </a:lnTo>
                  <a:lnTo>
                    <a:pt x="327612" y="1671478"/>
                  </a:lnTo>
                  <a:lnTo>
                    <a:pt x="294850" y="1641615"/>
                  </a:lnTo>
                  <a:lnTo>
                    <a:pt x="263511" y="1610276"/>
                  </a:lnTo>
                  <a:lnTo>
                    <a:pt x="233648" y="1577514"/>
                  </a:lnTo>
                  <a:lnTo>
                    <a:pt x="205316" y="1543385"/>
                  </a:lnTo>
                  <a:lnTo>
                    <a:pt x="178570" y="1507943"/>
                  </a:lnTo>
                  <a:lnTo>
                    <a:pt x="153464" y="1471243"/>
                  </a:lnTo>
                  <a:lnTo>
                    <a:pt x="130053" y="1433339"/>
                  </a:lnTo>
                  <a:lnTo>
                    <a:pt x="108391" y="1394287"/>
                  </a:lnTo>
                  <a:lnTo>
                    <a:pt x="88533" y="1354139"/>
                  </a:lnTo>
                  <a:lnTo>
                    <a:pt x="70534" y="1312952"/>
                  </a:lnTo>
                  <a:lnTo>
                    <a:pt x="54448" y="1270779"/>
                  </a:lnTo>
                  <a:lnTo>
                    <a:pt x="40330" y="1227675"/>
                  </a:lnTo>
                  <a:lnTo>
                    <a:pt x="28234" y="1183696"/>
                  </a:lnTo>
                  <a:lnTo>
                    <a:pt x="18215" y="1138894"/>
                  </a:lnTo>
                  <a:lnTo>
                    <a:pt x="10328" y="1093326"/>
                  </a:lnTo>
                  <a:lnTo>
                    <a:pt x="4626" y="1047044"/>
                  </a:lnTo>
                  <a:lnTo>
                    <a:pt x="1165" y="1000105"/>
                  </a:lnTo>
                  <a:lnTo>
                    <a:pt x="0" y="952563"/>
                  </a:lnTo>
                  <a:close/>
                </a:path>
              </a:pathLst>
            </a:custGeom>
            <a:ln w="66598">
              <a:solidFill>
                <a:srgbClr val="D7DDDB"/>
              </a:solidFill>
            </a:ln>
          </p:spPr>
          <p:txBody>
            <a:bodyPr wrap="square" lIns="0" tIns="0" rIns="0" bIns="0" rtlCol="0"/>
            <a:lstStyle/>
            <a:p>
              <a:endParaRPr/>
            </a:p>
          </p:txBody>
        </p:sp>
      </p:grpSp>
      <p:sp>
        <p:nvSpPr>
          <p:cNvPr id="9" name="object 9"/>
          <p:cNvSpPr txBox="1"/>
          <p:nvPr/>
        </p:nvSpPr>
        <p:spPr>
          <a:xfrm>
            <a:off x="1320264" y="2678084"/>
            <a:ext cx="1247140" cy="1029969"/>
          </a:xfrm>
          <a:prstGeom prst="rect">
            <a:avLst/>
          </a:prstGeom>
        </p:spPr>
        <p:txBody>
          <a:bodyPr vert="horz" wrap="square" lIns="0" tIns="17780" rIns="0" bIns="0" rtlCol="0">
            <a:spAutoFit/>
          </a:bodyPr>
          <a:lstStyle/>
          <a:p>
            <a:pPr marL="38100">
              <a:lnSpc>
                <a:spcPct val="100000"/>
              </a:lnSpc>
              <a:spcBef>
                <a:spcPts val="140"/>
              </a:spcBef>
            </a:pPr>
            <a:r>
              <a:rPr sz="6550" spc="-25" dirty="0">
                <a:solidFill>
                  <a:srgbClr val="90A19A"/>
                </a:solidFill>
                <a:latin typeface="DIN 2014 Light"/>
                <a:cs typeface="DIN 2014 Light"/>
              </a:rPr>
              <a:t>80</a:t>
            </a:r>
            <a:r>
              <a:rPr sz="5775" spc="-37" baseline="31746" dirty="0">
                <a:solidFill>
                  <a:srgbClr val="90A19A"/>
                </a:solidFill>
                <a:latin typeface="DIN 2014 Light"/>
                <a:cs typeface="DIN 2014 Light"/>
              </a:rPr>
              <a:t>%</a:t>
            </a:r>
            <a:endParaRPr sz="5775" baseline="31746">
              <a:latin typeface="DIN 2014 Light"/>
              <a:cs typeface="DIN 2014 Light"/>
            </a:endParaRPr>
          </a:p>
        </p:txBody>
      </p:sp>
      <p:sp>
        <p:nvSpPr>
          <p:cNvPr id="10" name="object 10"/>
          <p:cNvSpPr/>
          <p:nvPr/>
        </p:nvSpPr>
        <p:spPr>
          <a:xfrm>
            <a:off x="990506" y="2171759"/>
            <a:ext cx="1905635" cy="1905635"/>
          </a:xfrm>
          <a:custGeom>
            <a:avLst/>
            <a:gdLst/>
            <a:ahLst/>
            <a:cxnLst/>
            <a:rect l="l" t="t" r="r" b="b"/>
            <a:pathLst>
              <a:path w="1905635" h="1905635">
                <a:moveTo>
                  <a:pt x="952563" y="0"/>
                </a:moveTo>
                <a:lnTo>
                  <a:pt x="1000105" y="1165"/>
                </a:lnTo>
                <a:lnTo>
                  <a:pt x="1047044" y="4626"/>
                </a:lnTo>
                <a:lnTo>
                  <a:pt x="1093326" y="10328"/>
                </a:lnTo>
                <a:lnTo>
                  <a:pt x="1138894" y="18215"/>
                </a:lnTo>
                <a:lnTo>
                  <a:pt x="1183696" y="28234"/>
                </a:lnTo>
                <a:lnTo>
                  <a:pt x="1227675" y="40330"/>
                </a:lnTo>
                <a:lnTo>
                  <a:pt x="1270779" y="54448"/>
                </a:lnTo>
                <a:lnTo>
                  <a:pt x="1312952" y="70534"/>
                </a:lnTo>
                <a:lnTo>
                  <a:pt x="1354139" y="88533"/>
                </a:lnTo>
                <a:lnTo>
                  <a:pt x="1394287" y="108391"/>
                </a:lnTo>
                <a:lnTo>
                  <a:pt x="1433339" y="130053"/>
                </a:lnTo>
                <a:lnTo>
                  <a:pt x="1471243" y="153464"/>
                </a:lnTo>
                <a:lnTo>
                  <a:pt x="1507943" y="178570"/>
                </a:lnTo>
                <a:lnTo>
                  <a:pt x="1543385" y="205316"/>
                </a:lnTo>
                <a:lnTo>
                  <a:pt x="1577514" y="233648"/>
                </a:lnTo>
                <a:lnTo>
                  <a:pt x="1610276" y="263511"/>
                </a:lnTo>
                <a:lnTo>
                  <a:pt x="1641615" y="294850"/>
                </a:lnTo>
                <a:lnTo>
                  <a:pt x="1671478" y="327612"/>
                </a:lnTo>
                <a:lnTo>
                  <a:pt x="1699810" y="361741"/>
                </a:lnTo>
                <a:lnTo>
                  <a:pt x="1726556" y="397183"/>
                </a:lnTo>
                <a:lnTo>
                  <a:pt x="1751662" y="433883"/>
                </a:lnTo>
                <a:lnTo>
                  <a:pt x="1775073" y="471787"/>
                </a:lnTo>
                <a:lnTo>
                  <a:pt x="1796735" y="510839"/>
                </a:lnTo>
                <a:lnTo>
                  <a:pt x="1816593" y="550987"/>
                </a:lnTo>
                <a:lnTo>
                  <a:pt x="1834592" y="592174"/>
                </a:lnTo>
                <a:lnTo>
                  <a:pt x="1850678" y="634347"/>
                </a:lnTo>
                <a:lnTo>
                  <a:pt x="1864796" y="677451"/>
                </a:lnTo>
                <a:lnTo>
                  <a:pt x="1876892" y="721430"/>
                </a:lnTo>
                <a:lnTo>
                  <a:pt x="1886911" y="766232"/>
                </a:lnTo>
                <a:lnTo>
                  <a:pt x="1894798" y="811800"/>
                </a:lnTo>
                <a:lnTo>
                  <a:pt x="1900500" y="858082"/>
                </a:lnTo>
                <a:lnTo>
                  <a:pt x="1903961" y="905021"/>
                </a:lnTo>
                <a:lnTo>
                  <a:pt x="1905127" y="952563"/>
                </a:lnTo>
                <a:lnTo>
                  <a:pt x="1903961" y="1000104"/>
                </a:lnTo>
                <a:lnTo>
                  <a:pt x="1900500" y="1047042"/>
                </a:lnTo>
                <a:lnTo>
                  <a:pt x="1894798" y="1093322"/>
                </a:lnTo>
                <a:lnTo>
                  <a:pt x="1886911" y="1138890"/>
                </a:lnTo>
                <a:lnTo>
                  <a:pt x="1876892" y="1183691"/>
                </a:lnTo>
                <a:lnTo>
                  <a:pt x="1864796" y="1227670"/>
                </a:lnTo>
                <a:lnTo>
                  <a:pt x="1850678" y="1270772"/>
                </a:lnTo>
                <a:lnTo>
                  <a:pt x="1834592" y="1312945"/>
                </a:lnTo>
                <a:lnTo>
                  <a:pt x="1816593" y="1354131"/>
                </a:lnTo>
                <a:lnTo>
                  <a:pt x="1796735" y="1394278"/>
                </a:lnTo>
                <a:lnTo>
                  <a:pt x="1775073" y="1433330"/>
                </a:lnTo>
                <a:lnTo>
                  <a:pt x="1751662" y="1471234"/>
                </a:lnTo>
                <a:lnTo>
                  <a:pt x="1726556" y="1507933"/>
                </a:lnTo>
                <a:lnTo>
                  <a:pt x="1699810" y="1543375"/>
                </a:lnTo>
                <a:lnTo>
                  <a:pt x="1671478" y="1577503"/>
                </a:lnTo>
                <a:lnTo>
                  <a:pt x="1641615" y="1610265"/>
                </a:lnTo>
                <a:lnTo>
                  <a:pt x="1610276" y="1641604"/>
                </a:lnTo>
                <a:lnTo>
                  <a:pt x="1577514" y="1671467"/>
                </a:lnTo>
                <a:lnTo>
                  <a:pt x="1543385" y="1699798"/>
                </a:lnTo>
                <a:lnTo>
                  <a:pt x="1507943" y="1726544"/>
                </a:lnTo>
                <a:lnTo>
                  <a:pt x="1471243" y="1751650"/>
                </a:lnTo>
                <a:lnTo>
                  <a:pt x="1433339" y="1775061"/>
                </a:lnTo>
                <a:lnTo>
                  <a:pt x="1394287" y="1796723"/>
                </a:lnTo>
                <a:lnTo>
                  <a:pt x="1354139" y="1816580"/>
                </a:lnTo>
                <a:lnTo>
                  <a:pt x="1312952" y="1834579"/>
                </a:lnTo>
                <a:lnTo>
                  <a:pt x="1270779" y="1850665"/>
                </a:lnTo>
                <a:lnTo>
                  <a:pt x="1227675" y="1864783"/>
                </a:lnTo>
                <a:lnTo>
                  <a:pt x="1183696" y="1876879"/>
                </a:lnTo>
                <a:lnTo>
                  <a:pt x="1138894" y="1886898"/>
                </a:lnTo>
                <a:lnTo>
                  <a:pt x="1093326" y="1894786"/>
                </a:lnTo>
                <a:lnTo>
                  <a:pt x="1047044" y="1900487"/>
                </a:lnTo>
                <a:lnTo>
                  <a:pt x="1000105" y="1903948"/>
                </a:lnTo>
                <a:lnTo>
                  <a:pt x="952563" y="1905114"/>
                </a:lnTo>
                <a:lnTo>
                  <a:pt x="905021" y="1903948"/>
                </a:lnTo>
                <a:lnTo>
                  <a:pt x="858082" y="1900487"/>
                </a:lnTo>
                <a:lnTo>
                  <a:pt x="811800" y="1894786"/>
                </a:lnTo>
                <a:lnTo>
                  <a:pt x="766232" y="1886898"/>
                </a:lnTo>
                <a:lnTo>
                  <a:pt x="721430" y="1876879"/>
                </a:lnTo>
                <a:lnTo>
                  <a:pt x="677451" y="1864783"/>
                </a:lnTo>
                <a:lnTo>
                  <a:pt x="634347" y="1850665"/>
                </a:lnTo>
                <a:lnTo>
                  <a:pt x="592174" y="1834579"/>
                </a:lnTo>
                <a:lnTo>
                  <a:pt x="550987" y="1816580"/>
                </a:lnTo>
                <a:lnTo>
                  <a:pt x="510839" y="1796723"/>
                </a:lnTo>
                <a:lnTo>
                  <a:pt x="471787" y="1775061"/>
                </a:lnTo>
                <a:lnTo>
                  <a:pt x="433883" y="1751650"/>
                </a:lnTo>
                <a:lnTo>
                  <a:pt x="397183" y="1726544"/>
                </a:lnTo>
                <a:lnTo>
                  <a:pt x="361741" y="1699798"/>
                </a:lnTo>
                <a:lnTo>
                  <a:pt x="327612" y="1671467"/>
                </a:lnTo>
                <a:lnTo>
                  <a:pt x="294850" y="1641604"/>
                </a:lnTo>
                <a:lnTo>
                  <a:pt x="263511" y="1610265"/>
                </a:lnTo>
                <a:lnTo>
                  <a:pt x="233648" y="1577503"/>
                </a:lnTo>
                <a:lnTo>
                  <a:pt x="205316" y="1543375"/>
                </a:lnTo>
                <a:lnTo>
                  <a:pt x="178570" y="1507933"/>
                </a:lnTo>
                <a:lnTo>
                  <a:pt x="153464" y="1471234"/>
                </a:lnTo>
                <a:lnTo>
                  <a:pt x="130053" y="1433330"/>
                </a:lnTo>
                <a:lnTo>
                  <a:pt x="108391" y="1394278"/>
                </a:lnTo>
                <a:lnTo>
                  <a:pt x="88533" y="1354131"/>
                </a:lnTo>
                <a:lnTo>
                  <a:pt x="70534" y="1312945"/>
                </a:lnTo>
                <a:lnTo>
                  <a:pt x="54448" y="1270772"/>
                </a:lnTo>
                <a:lnTo>
                  <a:pt x="40330" y="1227670"/>
                </a:lnTo>
                <a:lnTo>
                  <a:pt x="28234" y="1183691"/>
                </a:lnTo>
                <a:lnTo>
                  <a:pt x="18215" y="1138890"/>
                </a:lnTo>
                <a:lnTo>
                  <a:pt x="10328" y="1093322"/>
                </a:lnTo>
                <a:lnTo>
                  <a:pt x="4626" y="1047042"/>
                </a:lnTo>
                <a:lnTo>
                  <a:pt x="1165" y="1000104"/>
                </a:lnTo>
                <a:lnTo>
                  <a:pt x="0" y="952563"/>
                </a:lnTo>
                <a:lnTo>
                  <a:pt x="1514" y="898390"/>
                </a:lnTo>
                <a:lnTo>
                  <a:pt x="6004" y="845011"/>
                </a:lnTo>
                <a:lnTo>
                  <a:pt x="13389" y="792508"/>
                </a:lnTo>
                <a:lnTo>
                  <a:pt x="23587" y="740962"/>
                </a:lnTo>
                <a:lnTo>
                  <a:pt x="36517" y="690454"/>
                </a:lnTo>
                <a:lnTo>
                  <a:pt x="52098" y="641064"/>
                </a:lnTo>
                <a:lnTo>
                  <a:pt x="70250" y="592874"/>
                </a:lnTo>
                <a:lnTo>
                  <a:pt x="90892" y="545965"/>
                </a:lnTo>
                <a:lnTo>
                  <a:pt x="113941" y="500416"/>
                </a:lnTo>
                <a:lnTo>
                  <a:pt x="139319" y="456311"/>
                </a:lnTo>
              </a:path>
            </a:pathLst>
          </a:custGeom>
          <a:ln w="66598">
            <a:solidFill>
              <a:srgbClr val="90A19A"/>
            </a:solidFill>
          </a:ln>
        </p:spPr>
        <p:txBody>
          <a:bodyPr wrap="square" lIns="0" tIns="0" rIns="0" bIns="0" rtlCol="0"/>
          <a:lstStyle/>
          <a:p>
            <a:endParaRPr/>
          </a:p>
        </p:txBody>
      </p:sp>
      <p:sp>
        <p:nvSpPr>
          <p:cNvPr id="11" name="object 11"/>
          <p:cNvSpPr txBox="1"/>
          <p:nvPr/>
        </p:nvSpPr>
        <p:spPr>
          <a:xfrm>
            <a:off x="1624620" y="2569551"/>
            <a:ext cx="638175" cy="223520"/>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90A19A"/>
                </a:solidFill>
                <a:latin typeface="DIN 2014 Bold"/>
                <a:cs typeface="DIN 2014 Bold"/>
              </a:rPr>
              <a:t>NEARLY</a:t>
            </a:r>
            <a:endParaRPr sz="1300">
              <a:latin typeface="DIN 2014 Bold"/>
              <a:cs typeface="DIN 2014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5715">
              <a:lnSpc>
                <a:spcPct val="100000"/>
              </a:lnSpc>
              <a:spcBef>
                <a:spcPts val="100"/>
              </a:spcBef>
            </a:pPr>
            <a:r>
              <a:rPr dirty="0"/>
              <a:t>Custom</a:t>
            </a:r>
            <a:r>
              <a:rPr spc="-90" dirty="0"/>
              <a:t> </a:t>
            </a:r>
            <a:r>
              <a:rPr spc="-10" dirty="0"/>
              <a:t>Craftsmanship</a:t>
            </a:r>
          </a:p>
        </p:txBody>
      </p:sp>
      <p:sp>
        <p:nvSpPr>
          <p:cNvPr id="4" name="object 4"/>
          <p:cNvSpPr txBox="1"/>
          <p:nvPr/>
        </p:nvSpPr>
        <p:spPr>
          <a:xfrm>
            <a:off x="750823" y="1360408"/>
            <a:ext cx="3037205"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716A66"/>
                </a:solidFill>
                <a:latin typeface="DIN 2014 Light"/>
                <a:cs typeface="DIN 2014 Light"/>
              </a:rPr>
              <a:t>The</a:t>
            </a:r>
            <a:r>
              <a:rPr sz="2100" spc="-15" dirty="0">
                <a:solidFill>
                  <a:srgbClr val="716A66"/>
                </a:solidFill>
                <a:latin typeface="DIN 2014 Light"/>
                <a:cs typeface="DIN 2014 Light"/>
              </a:rPr>
              <a:t> </a:t>
            </a:r>
            <a:r>
              <a:rPr sz="2100" dirty="0">
                <a:solidFill>
                  <a:srgbClr val="716A66"/>
                </a:solidFill>
                <a:latin typeface="DIN 2014 Light"/>
                <a:cs typeface="DIN 2014 Light"/>
              </a:rPr>
              <a:t>Value</a:t>
            </a:r>
            <a:r>
              <a:rPr sz="2100" spc="-15" dirty="0">
                <a:solidFill>
                  <a:srgbClr val="716A66"/>
                </a:solidFill>
                <a:latin typeface="DIN 2014 Light"/>
                <a:cs typeface="DIN 2014 Light"/>
              </a:rPr>
              <a:t> </a:t>
            </a:r>
            <a:r>
              <a:rPr sz="2100" dirty="0">
                <a:solidFill>
                  <a:srgbClr val="716A66"/>
                </a:solidFill>
                <a:latin typeface="DIN 2014 Light"/>
                <a:cs typeface="DIN 2014 Light"/>
              </a:rPr>
              <a:t>of</a:t>
            </a:r>
            <a:r>
              <a:rPr sz="2100" spc="-15" dirty="0">
                <a:solidFill>
                  <a:srgbClr val="716A66"/>
                </a:solidFill>
                <a:latin typeface="DIN 2014 Light"/>
                <a:cs typeface="DIN 2014 Light"/>
              </a:rPr>
              <a:t> </a:t>
            </a:r>
            <a:r>
              <a:rPr sz="2100" dirty="0">
                <a:solidFill>
                  <a:srgbClr val="716A66"/>
                </a:solidFill>
                <a:latin typeface="DIN 2014 Light"/>
                <a:cs typeface="DIN 2014 Light"/>
              </a:rPr>
              <a:t>Being</a:t>
            </a:r>
            <a:r>
              <a:rPr sz="2100" spc="-15" dirty="0">
                <a:solidFill>
                  <a:srgbClr val="716A66"/>
                </a:solidFill>
                <a:latin typeface="DIN 2014 Light"/>
                <a:cs typeface="DIN 2014 Light"/>
              </a:rPr>
              <a:t> </a:t>
            </a:r>
            <a:r>
              <a:rPr sz="2100" dirty="0">
                <a:solidFill>
                  <a:srgbClr val="716A66"/>
                </a:solidFill>
                <a:latin typeface="DIN 2014 Light"/>
                <a:cs typeface="DIN 2014 Light"/>
              </a:rPr>
              <a:t>a</a:t>
            </a:r>
            <a:r>
              <a:rPr sz="2100" spc="-15" dirty="0">
                <a:solidFill>
                  <a:srgbClr val="716A66"/>
                </a:solidFill>
                <a:latin typeface="DIN 2014 Light"/>
                <a:cs typeface="DIN 2014 Light"/>
              </a:rPr>
              <a:t> </a:t>
            </a:r>
            <a:r>
              <a:rPr sz="2100" spc="-20" dirty="0">
                <a:solidFill>
                  <a:srgbClr val="716A66"/>
                </a:solidFill>
                <a:latin typeface="DIN 2014 Light"/>
                <a:cs typeface="DIN 2014 Light"/>
              </a:rPr>
              <a:t>Maker</a:t>
            </a:r>
            <a:endParaRPr sz="2100">
              <a:latin typeface="DIN 2014 Light"/>
              <a:cs typeface="DIN 2014 Light"/>
            </a:endParaRPr>
          </a:p>
        </p:txBody>
      </p:sp>
      <p:sp>
        <p:nvSpPr>
          <p:cNvPr id="5" name="object 5"/>
          <p:cNvSpPr txBox="1"/>
          <p:nvPr/>
        </p:nvSpPr>
        <p:spPr>
          <a:xfrm>
            <a:off x="1263449" y="4513463"/>
            <a:ext cx="2829560" cy="1812289"/>
          </a:xfrm>
          <a:prstGeom prst="rect">
            <a:avLst/>
          </a:prstGeom>
        </p:spPr>
        <p:txBody>
          <a:bodyPr vert="horz" wrap="square" lIns="0" tIns="194310" rIns="0" bIns="0" rtlCol="0">
            <a:spAutoFit/>
          </a:bodyPr>
          <a:lstStyle/>
          <a:p>
            <a:pPr marL="14604">
              <a:lnSpc>
                <a:spcPct val="100000"/>
              </a:lnSpc>
              <a:spcBef>
                <a:spcPts val="1530"/>
              </a:spcBef>
            </a:pPr>
            <a:r>
              <a:rPr sz="2100" b="1" dirty="0">
                <a:solidFill>
                  <a:srgbClr val="716A66"/>
                </a:solidFill>
                <a:latin typeface="DIN 2014 Bold"/>
                <a:cs typeface="DIN 2014 Bold"/>
              </a:rPr>
              <a:t>Brand</a:t>
            </a:r>
            <a:r>
              <a:rPr sz="2100" b="1" spc="-70" dirty="0">
                <a:solidFill>
                  <a:srgbClr val="716A66"/>
                </a:solidFill>
                <a:latin typeface="DIN 2014 Bold"/>
                <a:cs typeface="DIN 2014 Bold"/>
              </a:rPr>
              <a:t> </a:t>
            </a:r>
            <a:r>
              <a:rPr sz="2100" b="1" spc="-10" dirty="0">
                <a:solidFill>
                  <a:srgbClr val="716A66"/>
                </a:solidFill>
                <a:latin typeface="DIN 2014 Bold"/>
                <a:cs typeface="DIN 2014 Bold"/>
              </a:rPr>
              <a:t>Alignment</a:t>
            </a:r>
            <a:endParaRPr sz="2100" dirty="0">
              <a:latin typeface="DIN 2014 Bold"/>
              <a:cs typeface="DIN 2014 Bold"/>
            </a:endParaRPr>
          </a:p>
          <a:p>
            <a:pPr marL="12700" marR="5080">
              <a:lnSpc>
                <a:spcPts val="2200"/>
              </a:lnSpc>
              <a:spcBef>
                <a:spcPts val="1385"/>
              </a:spcBef>
            </a:pPr>
            <a:r>
              <a:rPr sz="1850" dirty="0">
                <a:solidFill>
                  <a:srgbClr val="716A66"/>
                </a:solidFill>
                <a:latin typeface="DIN 2014 Light"/>
                <a:cs typeface="DIN 2014 Light"/>
              </a:rPr>
              <a:t>Healthcare </a:t>
            </a:r>
            <a:r>
              <a:rPr sz="1850" spc="-10" dirty="0">
                <a:solidFill>
                  <a:srgbClr val="716A66"/>
                </a:solidFill>
                <a:latin typeface="DIN 2014 Light"/>
                <a:cs typeface="DIN 2014 Light"/>
              </a:rPr>
              <a:t>organizations</a:t>
            </a:r>
            <a:r>
              <a:rPr sz="1850" dirty="0">
                <a:solidFill>
                  <a:srgbClr val="716A66"/>
                </a:solidFill>
                <a:latin typeface="DIN 2014 Light"/>
                <a:cs typeface="DIN 2014 Light"/>
              </a:rPr>
              <a:t> and</a:t>
            </a:r>
            <a:r>
              <a:rPr sz="1850" spc="5" dirty="0">
                <a:solidFill>
                  <a:srgbClr val="716A66"/>
                </a:solidFill>
                <a:latin typeface="DIN 2014 Light"/>
                <a:cs typeface="DIN 2014 Light"/>
              </a:rPr>
              <a:t> </a:t>
            </a:r>
            <a:r>
              <a:rPr sz="1850" dirty="0">
                <a:solidFill>
                  <a:srgbClr val="716A66"/>
                </a:solidFill>
                <a:latin typeface="DIN 2014 Light"/>
                <a:cs typeface="DIN 2014 Light"/>
              </a:rPr>
              <a:t>A+D</a:t>
            </a:r>
            <a:r>
              <a:rPr sz="1850" spc="5" dirty="0">
                <a:solidFill>
                  <a:srgbClr val="716A66"/>
                </a:solidFill>
                <a:latin typeface="DIN 2014 Light"/>
                <a:cs typeface="DIN 2014 Light"/>
              </a:rPr>
              <a:t> </a:t>
            </a:r>
            <a:r>
              <a:rPr sz="1850" dirty="0">
                <a:solidFill>
                  <a:srgbClr val="716A66"/>
                </a:solidFill>
                <a:latin typeface="DIN 2014 Light"/>
                <a:cs typeface="DIN 2014 Light"/>
              </a:rPr>
              <a:t>want</a:t>
            </a:r>
            <a:r>
              <a:rPr sz="1850" spc="5" dirty="0">
                <a:solidFill>
                  <a:srgbClr val="716A66"/>
                </a:solidFill>
                <a:latin typeface="DIN 2014 Light"/>
                <a:cs typeface="DIN 2014 Light"/>
              </a:rPr>
              <a:t> </a:t>
            </a:r>
            <a:r>
              <a:rPr sz="1850" dirty="0">
                <a:solidFill>
                  <a:srgbClr val="716A66"/>
                </a:solidFill>
                <a:latin typeface="DIN 2014 Light"/>
                <a:cs typeface="DIN 2014 Light"/>
              </a:rPr>
              <a:t>to</a:t>
            </a:r>
            <a:r>
              <a:rPr sz="1850" spc="5" dirty="0">
                <a:solidFill>
                  <a:srgbClr val="716A66"/>
                </a:solidFill>
                <a:latin typeface="DIN 2014 Light"/>
                <a:cs typeface="DIN 2014 Light"/>
              </a:rPr>
              <a:t> </a:t>
            </a:r>
            <a:r>
              <a:rPr sz="1850" dirty="0">
                <a:solidFill>
                  <a:srgbClr val="716A66"/>
                </a:solidFill>
                <a:latin typeface="DIN 2014 Light"/>
                <a:cs typeface="DIN 2014 Light"/>
              </a:rPr>
              <a:t>fully</a:t>
            </a:r>
            <a:r>
              <a:rPr sz="1850" spc="5" dirty="0">
                <a:solidFill>
                  <a:srgbClr val="716A66"/>
                </a:solidFill>
                <a:latin typeface="DIN 2014 Light"/>
                <a:cs typeface="DIN 2014 Light"/>
              </a:rPr>
              <a:t> </a:t>
            </a:r>
            <a:r>
              <a:rPr sz="1850" spc="-10" dirty="0">
                <a:solidFill>
                  <a:srgbClr val="716A66"/>
                </a:solidFill>
                <a:latin typeface="DIN 2014 Light"/>
                <a:cs typeface="DIN 2014 Light"/>
              </a:rPr>
              <a:t>realize </a:t>
            </a:r>
            <a:r>
              <a:rPr sz="1850" dirty="0">
                <a:solidFill>
                  <a:srgbClr val="716A66"/>
                </a:solidFill>
                <a:latin typeface="DIN 2014 Light"/>
                <a:cs typeface="DIN 2014 Light"/>
              </a:rPr>
              <a:t>their</a:t>
            </a:r>
            <a:r>
              <a:rPr sz="1850" spc="20" dirty="0">
                <a:solidFill>
                  <a:srgbClr val="716A66"/>
                </a:solidFill>
                <a:latin typeface="DIN 2014 Light"/>
                <a:cs typeface="DIN 2014 Light"/>
              </a:rPr>
              <a:t> </a:t>
            </a:r>
            <a:r>
              <a:rPr sz="1850" dirty="0">
                <a:solidFill>
                  <a:srgbClr val="716A66"/>
                </a:solidFill>
                <a:latin typeface="DIN 2014 Light"/>
                <a:cs typeface="DIN 2014 Light"/>
              </a:rPr>
              <a:t>brand</a:t>
            </a:r>
            <a:r>
              <a:rPr sz="1850" spc="25" dirty="0">
                <a:solidFill>
                  <a:srgbClr val="716A66"/>
                </a:solidFill>
                <a:latin typeface="DIN 2014 Light"/>
                <a:cs typeface="DIN 2014 Light"/>
              </a:rPr>
              <a:t> </a:t>
            </a:r>
            <a:r>
              <a:rPr sz="1850" dirty="0">
                <a:solidFill>
                  <a:srgbClr val="716A66"/>
                </a:solidFill>
                <a:latin typeface="DIN 2014 Light"/>
                <a:cs typeface="DIN 2014 Light"/>
              </a:rPr>
              <a:t>vision</a:t>
            </a:r>
            <a:r>
              <a:rPr sz="1850" spc="25" dirty="0">
                <a:solidFill>
                  <a:srgbClr val="716A66"/>
                </a:solidFill>
                <a:latin typeface="DIN 2014 Light"/>
                <a:cs typeface="DIN 2014 Light"/>
              </a:rPr>
              <a:t> </a:t>
            </a:r>
            <a:r>
              <a:rPr sz="1850" spc="-25" dirty="0">
                <a:solidFill>
                  <a:srgbClr val="716A66"/>
                </a:solidFill>
                <a:latin typeface="DIN 2014 Light"/>
                <a:cs typeface="DIN 2014 Light"/>
              </a:rPr>
              <a:t>and </a:t>
            </a:r>
            <a:r>
              <a:rPr sz="1850" dirty="0">
                <a:solidFill>
                  <a:srgbClr val="716A66"/>
                </a:solidFill>
                <a:latin typeface="DIN 2014 Light"/>
                <a:cs typeface="DIN 2014 Light"/>
              </a:rPr>
              <a:t>desired</a:t>
            </a:r>
            <a:r>
              <a:rPr sz="1850" spc="50" dirty="0">
                <a:solidFill>
                  <a:srgbClr val="716A66"/>
                </a:solidFill>
                <a:latin typeface="DIN 2014 Light"/>
                <a:cs typeface="DIN 2014 Light"/>
              </a:rPr>
              <a:t> </a:t>
            </a:r>
            <a:r>
              <a:rPr sz="1850" spc="-10" dirty="0">
                <a:solidFill>
                  <a:srgbClr val="716A66"/>
                </a:solidFill>
                <a:latin typeface="DIN 2014 Light"/>
                <a:cs typeface="DIN 2014 Light"/>
              </a:rPr>
              <a:t>efficiencies.</a:t>
            </a:r>
            <a:endParaRPr sz="1850" dirty="0">
              <a:latin typeface="DIN 2014 Light"/>
              <a:cs typeface="DIN 2014 Light"/>
            </a:endParaRPr>
          </a:p>
        </p:txBody>
      </p:sp>
      <p:sp>
        <p:nvSpPr>
          <p:cNvPr id="6" name="object 6"/>
          <p:cNvSpPr txBox="1"/>
          <p:nvPr/>
        </p:nvSpPr>
        <p:spPr>
          <a:xfrm>
            <a:off x="4733988" y="4513353"/>
            <a:ext cx="2780030" cy="1812289"/>
          </a:xfrm>
          <a:prstGeom prst="rect">
            <a:avLst/>
          </a:prstGeom>
        </p:spPr>
        <p:txBody>
          <a:bodyPr vert="horz" wrap="square" lIns="0" tIns="194310" rIns="0" bIns="0" rtlCol="0">
            <a:spAutoFit/>
          </a:bodyPr>
          <a:lstStyle/>
          <a:p>
            <a:pPr marL="15240" indent="-3175">
              <a:lnSpc>
                <a:spcPct val="100000"/>
              </a:lnSpc>
              <a:spcBef>
                <a:spcPts val="1530"/>
              </a:spcBef>
            </a:pPr>
            <a:r>
              <a:rPr sz="2100" b="1" spc="-10" dirty="0">
                <a:solidFill>
                  <a:srgbClr val="716A66"/>
                </a:solidFill>
                <a:latin typeface="DIN 2014 Bold"/>
                <a:cs typeface="DIN 2014 Bold"/>
              </a:rPr>
              <a:t>Competitive</a:t>
            </a:r>
            <a:r>
              <a:rPr sz="2100" b="1" spc="-30" dirty="0">
                <a:solidFill>
                  <a:srgbClr val="716A66"/>
                </a:solidFill>
                <a:latin typeface="DIN 2014 Bold"/>
                <a:cs typeface="DIN 2014 Bold"/>
              </a:rPr>
              <a:t> </a:t>
            </a:r>
            <a:r>
              <a:rPr sz="2100" b="1" spc="-10" dirty="0">
                <a:solidFill>
                  <a:srgbClr val="716A66"/>
                </a:solidFill>
                <a:latin typeface="DIN 2014 Bold"/>
                <a:cs typeface="DIN 2014 Bold"/>
              </a:rPr>
              <a:t>Advantage</a:t>
            </a:r>
            <a:endParaRPr sz="2100" dirty="0">
              <a:latin typeface="DIN 2014 Bold"/>
              <a:cs typeface="DIN 2014 Bold"/>
            </a:endParaRPr>
          </a:p>
          <a:p>
            <a:pPr marL="15240" marR="5080">
              <a:lnSpc>
                <a:spcPts val="2200"/>
              </a:lnSpc>
              <a:spcBef>
                <a:spcPts val="1385"/>
              </a:spcBef>
            </a:pPr>
            <a:r>
              <a:rPr sz="1850" dirty="0">
                <a:solidFill>
                  <a:srgbClr val="716A66"/>
                </a:solidFill>
                <a:latin typeface="DIN 2014 Light"/>
                <a:cs typeface="DIN 2014 Light"/>
              </a:rPr>
              <a:t>Most</a:t>
            </a:r>
            <a:r>
              <a:rPr sz="1850" spc="20" dirty="0">
                <a:solidFill>
                  <a:srgbClr val="716A66"/>
                </a:solidFill>
                <a:latin typeface="DIN 2014 Light"/>
                <a:cs typeface="DIN 2014 Light"/>
              </a:rPr>
              <a:t> </a:t>
            </a:r>
            <a:r>
              <a:rPr sz="1850" dirty="0">
                <a:solidFill>
                  <a:srgbClr val="716A66"/>
                </a:solidFill>
                <a:latin typeface="DIN 2014 Light"/>
                <a:cs typeface="DIN 2014 Light"/>
              </a:rPr>
              <a:t>full-line</a:t>
            </a:r>
            <a:r>
              <a:rPr sz="1850" spc="25" dirty="0">
                <a:solidFill>
                  <a:srgbClr val="716A66"/>
                </a:solidFill>
                <a:latin typeface="DIN 2014 Light"/>
                <a:cs typeface="DIN 2014 Light"/>
              </a:rPr>
              <a:t> </a:t>
            </a:r>
            <a:r>
              <a:rPr sz="1850" spc="-10" dirty="0">
                <a:solidFill>
                  <a:srgbClr val="716A66"/>
                </a:solidFill>
                <a:latin typeface="DIN 2014 Light"/>
                <a:cs typeface="DIN 2014 Light"/>
              </a:rPr>
              <a:t>competitors </a:t>
            </a:r>
            <a:r>
              <a:rPr sz="1850" dirty="0">
                <a:solidFill>
                  <a:srgbClr val="716A66"/>
                </a:solidFill>
                <a:latin typeface="DIN 2014 Light"/>
                <a:cs typeface="DIN 2014 Light"/>
              </a:rPr>
              <a:t>choose</a:t>
            </a:r>
            <a:r>
              <a:rPr sz="1850" spc="15" dirty="0">
                <a:solidFill>
                  <a:srgbClr val="716A66"/>
                </a:solidFill>
                <a:latin typeface="DIN 2014 Light"/>
                <a:cs typeface="DIN 2014 Light"/>
              </a:rPr>
              <a:t> </a:t>
            </a:r>
            <a:r>
              <a:rPr sz="1850" dirty="0">
                <a:solidFill>
                  <a:srgbClr val="716A66"/>
                </a:solidFill>
                <a:latin typeface="DIN 2014 Light"/>
                <a:cs typeface="DIN 2014 Light"/>
              </a:rPr>
              <a:t>not</a:t>
            </a:r>
            <a:r>
              <a:rPr sz="1850" spc="15" dirty="0">
                <a:solidFill>
                  <a:srgbClr val="716A66"/>
                </a:solidFill>
                <a:latin typeface="DIN 2014 Light"/>
                <a:cs typeface="DIN 2014 Light"/>
              </a:rPr>
              <a:t> </a:t>
            </a:r>
            <a:r>
              <a:rPr sz="1850" dirty="0">
                <a:solidFill>
                  <a:srgbClr val="716A66"/>
                </a:solidFill>
                <a:latin typeface="DIN 2014 Light"/>
                <a:cs typeface="DIN 2014 Light"/>
              </a:rPr>
              <a:t>to</a:t>
            </a:r>
            <a:r>
              <a:rPr sz="1850" spc="15" dirty="0">
                <a:solidFill>
                  <a:srgbClr val="716A66"/>
                </a:solidFill>
                <a:latin typeface="DIN 2014 Light"/>
                <a:cs typeface="DIN 2014 Light"/>
              </a:rPr>
              <a:t> </a:t>
            </a:r>
            <a:r>
              <a:rPr sz="1850" dirty="0">
                <a:solidFill>
                  <a:srgbClr val="716A66"/>
                </a:solidFill>
                <a:latin typeface="DIN 2014 Light"/>
                <a:cs typeface="DIN 2014 Light"/>
              </a:rPr>
              <a:t>compete</a:t>
            </a:r>
            <a:r>
              <a:rPr sz="1850" spc="15" dirty="0">
                <a:solidFill>
                  <a:srgbClr val="716A66"/>
                </a:solidFill>
                <a:latin typeface="DIN 2014 Light"/>
                <a:cs typeface="DIN 2014 Light"/>
              </a:rPr>
              <a:t> </a:t>
            </a:r>
            <a:r>
              <a:rPr sz="1850" spc="-25" dirty="0">
                <a:solidFill>
                  <a:srgbClr val="716A66"/>
                </a:solidFill>
                <a:latin typeface="DIN 2014 Light"/>
                <a:cs typeface="DIN 2014 Light"/>
              </a:rPr>
              <a:t>in </a:t>
            </a:r>
            <a:r>
              <a:rPr sz="1850" dirty="0">
                <a:solidFill>
                  <a:srgbClr val="716A66"/>
                </a:solidFill>
                <a:latin typeface="DIN 2014 Light"/>
                <a:cs typeface="DIN 2014 Light"/>
              </a:rPr>
              <a:t>this</a:t>
            </a:r>
            <a:r>
              <a:rPr sz="1850" spc="25" dirty="0">
                <a:solidFill>
                  <a:srgbClr val="716A66"/>
                </a:solidFill>
                <a:latin typeface="DIN 2014 Light"/>
                <a:cs typeface="DIN 2014 Light"/>
              </a:rPr>
              <a:t> </a:t>
            </a:r>
            <a:r>
              <a:rPr sz="1850" dirty="0">
                <a:solidFill>
                  <a:srgbClr val="716A66"/>
                </a:solidFill>
                <a:latin typeface="DIN 2014 Light"/>
                <a:cs typeface="DIN 2014 Light"/>
              </a:rPr>
              <a:t>arena,</a:t>
            </a:r>
            <a:r>
              <a:rPr sz="1850" spc="30" dirty="0">
                <a:solidFill>
                  <a:srgbClr val="716A66"/>
                </a:solidFill>
                <a:latin typeface="DIN 2014 Light"/>
                <a:cs typeface="DIN 2014 Light"/>
              </a:rPr>
              <a:t> </a:t>
            </a:r>
            <a:r>
              <a:rPr sz="1850" dirty="0">
                <a:solidFill>
                  <a:srgbClr val="716A66"/>
                </a:solidFill>
                <a:latin typeface="DIN 2014 Light"/>
                <a:cs typeface="DIN 2014 Light"/>
              </a:rPr>
              <a:t>opening</a:t>
            </a:r>
            <a:r>
              <a:rPr sz="1850" spc="30" dirty="0">
                <a:solidFill>
                  <a:srgbClr val="716A66"/>
                </a:solidFill>
                <a:latin typeface="DIN 2014 Light"/>
                <a:cs typeface="DIN 2014 Light"/>
              </a:rPr>
              <a:t> </a:t>
            </a:r>
            <a:r>
              <a:rPr sz="1850" dirty="0">
                <a:solidFill>
                  <a:srgbClr val="716A66"/>
                </a:solidFill>
                <a:latin typeface="DIN 2014 Light"/>
                <a:cs typeface="DIN 2014 Light"/>
              </a:rPr>
              <a:t>the</a:t>
            </a:r>
            <a:r>
              <a:rPr sz="1850" spc="30" dirty="0">
                <a:solidFill>
                  <a:srgbClr val="716A66"/>
                </a:solidFill>
                <a:latin typeface="DIN 2014 Light"/>
                <a:cs typeface="DIN 2014 Light"/>
              </a:rPr>
              <a:t> </a:t>
            </a:r>
            <a:r>
              <a:rPr sz="1850" spc="-20" dirty="0">
                <a:solidFill>
                  <a:srgbClr val="716A66"/>
                </a:solidFill>
                <a:latin typeface="DIN 2014 Light"/>
                <a:cs typeface="DIN 2014 Light"/>
              </a:rPr>
              <a:t>door </a:t>
            </a:r>
            <a:r>
              <a:rPr sz="1850" dirty="0">
                <a:solidFill>
                  <a:srgbClr val="716A66"/>
                </a:solidFill>
                <a:latin typeface="DIN 2014 Light"/>
                <a:cs typeface="DIN 2014 Light"/>
              </a:rPr>
              <a:t>for</a:t>
            </a:r>
            <a:r>
              <a:rPr sz="1850" spc="15" dirty="0">
                <a:solidFill>
                  <a:srgbClr val="716A66"/>
                </a:solidFill>
                <a:latin typeface="DIN 2014 Light"/>
                <a:cs typeface="DIN 2014 Light"/>
              </a:rPr>
              <a:t> </a:t>
            </a:r>
            <a:r>
              <a:rPr sz="1850" dirty="0">
                <a:solidFill>
                  <a:srgbClr val="716A66"/>
                </a:solidFill>
                <a:latin typeface="DIN 2014 Light"/>
                <a:cs typeface="DIN 2014 Light"/>
              </a:rPr>
              <a:t>JSI</a:t>
            </a:r>
            <a:r>
              <a:rPr sz="1850" spc="20" dirty="0">
                <a:solidFill>
                  <a:srgbClr val="716A66"/>
                </a:solidFill>
                <a:latin typeface="DIN 2014 Light"/>
                <a:cs typeface="DIN 2014 Light"/>
              </a:rPr>
              <a:t> </a:t>
            </a:r>
            <a:r>
              <a:rPr sz="1850" spc="-10" dirty="0">
                <a:solidFill>
                  <a:srgbClr val="716A66"/>
                </a:solidFill>
                <a:latin typeface="DIN 2014 Light"/>
                <a:cs typeface="DIN 2014 Light"/>
              </a:rPr>
              <a:t>Health.</a:t>
            </a:r>
            <a:endParaRPr sz="1850" dirty="0">
              <a:latin typeface="DIN 2014 Light"/>
              <a:cs typeface="DIN 2014 Light"/>
            </a:endParaRPr>
          </a:p>
        </p:txBody>
      </p:sp>
      <p:sp>
        <p:nvSpPr>
          <p:cNvPr id="7" name="object 7"/>
          <p:cNvSpPr txBox="1"/>
          <p:nvPr/>
        </p:nvSpPr>
        <p:spPr>
          <a:xfrm>
            <a:off x="8396046" y="4513478"/>
            <a:ext cx="2781300" cy="1812289"/>
          </a:xfrm>
          <a:prstGeom prst="rect">
            <a:avLst/>
          </a:prstGeom>
        </p:spPr>
        <p:txBody>
          <a:bodyPr vert="horz" wrap="square" lIns="0" tIns="194310" rIns="0" bIns="0" rtlCol="0">
            <a:spAutoFit/>
          </a:bodyPr>
          <a:lstStyle/>
          <a:p>
            <a:pPr marL="12700">
              <a:lnSpc>
                <a:spcPct val="100000"/>
              </a:lnSpc>
              <a:spcBef>
                <a:spcPts val="1530"/>
              </a:spcBef>
            </a:pPr>
            <a:r>
              <a:rPr sz="2100" b="1" dirty="0">
                <a:solidFill>
                  <a:srgbClr val="716A66"/>
                </a:solidFill>
                <a:latin typeface="DIN 2014 Bold"/>
                <a:cs typeface="DIN 2014 Bold"/>
              </a:rPr>
              <a:t>Build</a:t>
            </a:r>
            <a:r>
              <a:rPr sz="2100" b="1" spc="-45" dirty="0">
                <a:solidFill>
                  <a:srgbClr val="716A66"/>
                </a:solidFill>
                <a:latin typeface="DIN 2014 Bold"/>
                <a:cs typeface="DIN 2014 Bold"/>
              </a:rPr>
              <a:t> </a:t>
            </a:r>
            <a:r>
              <a:rPr sz="2100" b="1" dirty="0">
                <a:solidFill>
                  <a:srgbClr val="716A66"/>
                </a:solidFill>
                <a:latin typeface="DIN 2014 Bold"/>
                <a:cs typeface="DIN 2014 Bold"/>
              </a:rPr>
              <a:t>A</a:t>
            </a:r>
            <a:r>
              <a:rPr lang="en-US" sz="2100" b="1" dirty="0">
                <a:solidFill>
                  <a:srgbClr val="716A66"/>
                </a:solidFill>
                <a:latin typeface="DIN 2014 Bold"/>
                <a:cs typeface="DIN 2014 Bold"/>
              </a:rPr>
              <a:t>+</a:t>
            </a:r>
            <a:r>
              <a:rPr sz="2100" b="1" dirty="0">
                <a:solidFill>
                  <a:srgbClr val="716A66"/>
                </a:solidFill>
                <a:latin typeface="DIN 2014 Bold"/>
                <a:cs typeface="DIN 2014 Bold"/>
              </a:rPr>
              <a:t>D</a:t>
            </a:r>
            <a:r>
              <a:rPr sz="2100" b="1" spc="-45" dirty="0">
                <a:solidFill>
                  <a:srgbClr val="716A66"/>
                </a:solidFill>
                <a:latin typeface="DIN 2014 Bold"/>
                <a:cs typeface="DIN 2014 Bold"/>
              </a:rPr>
              <a:t> </a:t>
            </a:r>
            <a:r>
              <a:rPr sz="2100" b="1" spc="-10" dirty="0">
                <a:solidFill>
                  <a:srgbClr val="716A66"/>
                </a:solidFill>
                <a:latin typeface="DIN 2014 Bold"/>
                <a:cs typeface="DIN 2014 Bold"/>
              </a:rPr>
              <a:t>Relationship</a:t>
            </a:r>
            <a:endParaRPr sz="2100" dirty="0">
              <a:latin typeface="DIN 2014 Bold"/>
              <a:cs typeface="DIN 2014 Bold"/>
            </a:endParaRPr>
          </a:p>
          <a:p>
            <a:pPr marL="20320" marR="5080" indent="-635">
              <a:lnSpc>
                <a:spcPts val="2200"/>
              </a:lnSpc>
              <a:spcBef>
                <a:spcPts val="1385"/>
              </a:spcBef>
            </a:pPr>
            <a:r>
              <a:rPr sz="1850" dirty="0">
                <a:solidFill>
                  <a:srgbClr val="716A66"/>
                </a:solidFill>
                <a:latin typeface="DIN 2014 Light"/>
                <a:cs typeface="DIN 2014 Light"/>
              </a:rPr>
              <a:t>Creates</a:t>
            </a:r>
            <a:r>
              <a:rPr sz="1850" spc="50" dirty="0">
                <a:solidFill>
                  <a:srgbClr val="716A66"/>
                </a:solidFill>
                <a:latin typeface="DIN 2014 Light"/>
                <a:cs typeface="DIN 2014 Light"/>
              </a:rPr>
              <a:t> </a:t>
            </a:r>
            <a:r>
              <a:rPr sz="1850" dirty="0">
                <a:solidFill>
                  <a:srgbClr val="716A66"/>
                </a:solidFill>
                <a:latin typeface="DIN 2014 Light"/>
                <a:cs typeface="DIN 2014 Light"/>
              </a:rPr>
              <a:t>opportunities</a:t>
            </a:r>
            <a:r>
              <a:rPr sz="1850" spc="55" dirty="0">
                <a:solidFill>
                  <a:srgbClr val="716A66"/>
                </a:solidFill>
                <a:latin typeface="DIN 2014 Light"/>
                <a:cs typeface="DIN 2014 Light"/>
              </a:rPr>
              <a:t> </a:t>
            </a:r>
            <a:r>
              <a:rPr sz="1850" spc="-25" dirty="0">
                <a:solidFill>
                  <a:srgbClr val="716A66"/>
                </a:solidFill>
                <a:latin typeface="DIN 2014 Light"/>
                <a:cs typeface="DIN 2014 Light"/>
              </a:rPr>
              <a:t>to </a:t>
            </a:r>
            <a:r>
              <a:rPr sz="1850" dirty="0">
                <a:solidFill>
                  <a:srgbClr val="716A66"/>
                </a:solidFill>
                <a:latin typeface="DIN 2014 Light"/>
                <a:cs typeface="DIN 2014 Light"/>
              </a:rPr>
              <a:t>highlight</a:t>
            </a:r>
            <a:r>
              <a:rPr sz="1850" spc="50" dirty="0">
                <a:solidFill>
                  <a:srgbClr val="716A66"/>
                </a:solidFill>
                <a:latin typeface="DIN 2014 Light"/>
                <a:cs typeface="DIN 2014 Light"/>
              </a:rPr>
              <a:t> </a:t>
            </a:r>
            <a:r>
              <a:rPr sz="1850" dirty="0">
                <a:solidFill>
                  <a:srgbClr val="716A66"/>
                </a:solidFill>
                <a:latin typeface="DIN 2014 Light"/>
                <a:cs typeface="DIN 2014 Light"/>
              </a:rPr>
              <a:t>our</a:t>
            </a:r>
            <a:r>
              <a:rPr sz="1850" spc="50" dirty="0">
                <a:solidFill>
                  <a:srgbClr val="716A66"/>
                </a:solidFill>
                <a:latin typeface="DIN 2014 Light"/>
                <a:cs typeface="DIN 2014 Light"/>
              </a:rPr>
              <a:t> </a:t>
            </a:r>
            <a:r>
              <a:rPr sz="1850" spc="-10" dirty="0">
                <a:solidFill>
                  <a:srgbClr val="716A66"/>
                </a:solidFill>
                <a:latin typeface="DIN 2014 Light"/>
                <a:cs typeface="DIN 2014 Light"/>
              </a:rPr>
              <a:t>manufacturing </a:t>
            </a:r>
            <a:r>
              <a:rPr sz="1850" dirty="0">
                <a:solidFill>
                  <a:srgbClr val="716A66"/>
                </a:solidFill>
                <a:latin typeface="DIN 2014 Light"/>
                <a:cs typeface="DIN 2014 Light"/>
              </a:rPr>
              <a:t>expertise,</a:t>
            </a:r>
            <a:r>
              <a:rPr sz="1850" spc="30" dirty="0">
                <a:solidFill>
                  <a:srgbClr val="716A66"/>
                </a:solidFill>
                <a:latin typeface="DIN 2014 Light"/>
                <a:cs typeface="DIN 2014 Light"/>
              </a:rPr>
              <a:t> </a:t>
            </a:r>
            <a:r>
              <a:rPr sz="1850" dirty="0">
                <a:solidFill>
                  <a:srgbClr val="716A66"/>
                </a:solidFill>
                <a:latin typeface="DIN 2014 Light"/>
                <a:cs typeface="DIN 2014 Light"/>
              </a:rPr>
              <a:t>build</a:t>
            </a:r>
            <a:r>
              <a:rPr sz="1850" spc="30" dirty="0">
                <a:solidFill>
                  <a:srgbClr val="716A66"/>
                </a:solidFill>
                <a:latin typeface="DIN 2014 Light"/>
                <a:cs typeface="DIN 2014 Light"/>
              </a:rPr>
              <a:t> </a:t>
            </a:r>
            <a:r>
              <a:rPr sz="1850" dirty="0">
                <a:solidFill>
                  <a:srgbClr val="716A66"/>
                </a:solidFill>
                <a:latin typeface="DIN 2014 Light"/>
                <a:cs typeface="DIN 2014 Light"/>
              </a:rPr>
              <a:t>trust,</a:t>
            </a:r>
            <a:r>
              <a:rPr sz="1850" spc="35" dirty="0">
                <a:solidFill>
                  <a:srgbClr val="716A66"/>
                </a:solidFill>
                <a:latin typeface="DIN 2014 Light"/>
                <a:cs typeface="DIN 2014 Light"/>
              </a:rPr>
              <a:t> </a:t>
            </a:r>
            <a:r>
              <a:rPr sz="1850" spc="-25" dirty="0">
                <a:solidFill>
                  <a:srgbClr val="716A66"/>
                </a:solidFill>
                <a:latin typeface="DIN 2014 Light"/>
                <a:cs typeface="DIN 2014 Light"/>
              </a:rPr>
              <a:t>and </a:t>
            </a:r>
            <a:r>
              <a:rPr sz="1850" dirty="0">
                <a:solidFill>
                  <a:srgbClr val="716A66"/>
                </a:solidFill>
                <a:latin typeface="DIN 2014 Light"/>
                <a:cs typeface="DIN 2014 Light"/>
              </a:rPr>
              <a:t>deepen</a:t>
            </a:r>
            <a:r>
              <a:rPr sz="1850" spc="-5" dirty="0">
                <a:solidFill>
                  <a:srgbClr val="716A66"/>
                </a:solidFill>
                <a:latin typeface="DIN 2014 Light"/>
                <a:cs typeface="DIN 2014 Light"/>
              </a:rPr>
              <a:t> </a:t>
            </a:r>
            <a:r>
              <a:rPr sz="1850" dirty="0">
                <a:solidFill>
                  <a:srgbClr val="716A66"/>
                </a:solidFill>
                <a:latin typeface="DIN 2014 Light"/>
                <a:cs typeface="DIN 2014 Light"/>
              </a:rPr>
              <a:t>A+D</a:t>
            </a:r>
            <a:r>
              <a:rPr sz="1850" spc="5" dirty="0">
                <a:solidFill>
                  <a:srgbClr val="716A66"/>
                </a:solidFill>
                <a:latin typeface="DIN 2014 Light"/>
                <a:cs typeface="DIN 2014 Light"/>
              </a:rPr>
              <a:t> </a:t>
            </a:r>
            <a:r>
              <a:rPr sz="1850" spc="-10" dirty="0">
                <a:solidFill>
                  <a:srgbClr val="716A66"/>
                </a:solidFill>
                <a:latin typeface="DIN 2014 Light"/>
                <a:cs typeface="DIN 2014 Light"/>
              </a:rPr>
              <a:t>connections.</a:t>
            </a:r>
            <a:endParaRPr sz="1850" dirty="0">
              <a:latin typeface="DIN 2014 Light"/>
              <a:cs typeface="DIN 2014 Light"/>
            </a:endParaRPr>
          </a:p>
        </p:txBody>
      </p:sp>
      <p:grpSp>
        <p:nvGrpSpPr>
          <p:cNvPr id="8" name="object 8"/>
          <p:cNvGrpSpPr/>
          <p:nvPr/>
        </p:nvGrpSpPr>
        <p:grpSpPr>
          <a:xfrm>
            <a:off x="1210975" y="2350023"/>
            <a:ext cx="2040255" cy="2040255"/>
            <a:chOff x="1210975" y="2350023"/>
            <a:chExt cx="2040255" cy="2040255"/>
          </a:xfrm>
        </p:grpSpPr>
        <p:sp>
          <p:nvSpPr>
            <p:cNvPr id="9" name="object 9"/>
            <p:cNvSpPr/>
            <p:nvPr/>
          </p:nvSpPr>
          <p:spPr>
            <a:xfrm>
              <a:off x="1210975" y="2350023"/>
              <a:ext cx="2040255" cy="2040255"/>
            </a:xfrm>
            <a:custGeom>
              <a:avLst/>
              <a:gdLst/>
              <a:ahLst/>
              <a:cxnLst/>
              <a:rect l="l" t="t" r="r" b="b"/>
              <a:pathLst>
                <a:path w="2040254" h="2040254">
                  <a:moveTo>
                    <a:pt x="1019924" y="0"/>
                  </a:moveTo>
                  <a:lnTo>
                    <a:pt x="971912" y="1110"/>
                  </a:lnTo>
                  <a:lnTo>
                    <a:pt x="924471" y="4407"/>
                  </a:lnTo>
                  <a:lnTo>
                    <a:pt x="877650" y="9844"/>
                  </a:lnTo>
                  <a:lnTo>
                    <a:pt x="831499" y="17369"/>
                  </a:lnTo>
                  <a:lnTo>
                    <a:pt x="786066" y="26936"/>
                  </a:lnTo>
                  <a:lnTo>
                    <a:pt x="741401" y="38494"/>
                  </a:lnTo>
                  <a:lnTo>
                    <a:pt x="697551" y="51995"/>
                  </a:lnTo>
                  <a:lnTo>
                    <a:pt x="654567" y="67390"/>
                  </a:lnTo>
                  <a:lnTo>
                    <a:pt x="612496" y="84629"/>
                  </a:lnTo>
                  <a:lnTo>
                    <a:pt x="571389" y="103664"/>
                  </a:lnTo>
                  <a:lnTo>
                    <a:pt x="531294" y="124446"/>
                  </a:lnTo>
                  <a:lnTo>
                    <a:pt x="492261" y="146926"/>
                  </a:lnTo>
                  <a:lnTo>
                    <a:pt x="454337" y="171054"/>
                  </a:lnTo>
                  <a:lnTo>
                    <a:pt x="417572" y="196783"/>
                  </a:lnTo>
                  <a:lnTo>
                    <a:pt x="382015" y="224062"/>
                  </a:lnTo>
                  <a:lnTo>
                    <a:pt x="347716" y="252843"/>
                  </a:lnTo>
                  <a:lnTo>
                    <a:pt x="314722" y="283078"/>
                  </a:lnTo>
                  <a:lnTo>
                    <a:pt x="283084" y="314716"/>
                  </a:lnTo>
                  <a:lnTo>
                    <a:pt x="252849" y="347709"/>
                  </a:lnTo>
                  <a:lnTo>
                    <a:pt x="224067" y="382008"/>
                  </a:lnTo>
                  <a:lnTo>
                    <a:pt x="196787" y="417564"/>
                  </a:lnTo>
                  <a:lnTo>
                    <a:pt x="171058" y="454328"/>
                  </a:lnTo>
                  <a:lnTo>
                    <a:pt x="146929" y="492251"/>
                  </a:lnTo>
                  <a:lnTo>
                    <a:pt x="124449" y="531285"/>
                  </a:lnTo>
                  <a:lnTo>
                    <a:pt x="103667" y="571379"/>
                  </a:lnTo>
                  <a:lnTo>
                    <a:pt x="84631" y="612486"/>
                  </a:lnTo>
                  <a:lnTo>
                    <a:pt x="67391" y="654556"/>
                  </a:lnTo>
                  <a:lnTo>
                    <a:pt x="51996" y="697540"/>
                  </a:lnTo>
                  <a:lnTo>
                    <a:pt x="38495" y="741389"/>
                  </a:lnTo>
                  <a:lnTo>
                    <a:pt x="26937" y="786054"/>
                  </a:lnTo>
                  <a:lnTo>
                    <a:pt x="17370" y="831487"/>
                  </a:lnTo>
                  <a:lnTo>
                    <a:pt x="9844" y="877638"/>
                  </a:lnTo>
                  <a:lnTo>
                    <a:pt x="4407" y="924458"/>
                  </a:lnTo>
                  <a:lnTo>
                    <a:pt x="1110" y="971899"/>
                  </a:lnTo>
                  <a:lnTo>
                    <a:pt x="0" y="1019911"/>
                  </a:lnTo>
                  <a:lnTo>
                    <a:pt x="1110" y="1067924"/>
                  </a:lnTo>
                  <a:lnTo>
                    <a:pt x="4407" y="1115366"/>
                  </a:lnTo>
                  <a:lnTo>
                    <a:pt x="9844" y="1162187"/>
                  </a:lnTo>
                  <a:lnTo>
                    <a:pt x="17370" y="1208339"/>
                  </a:lnTo>
                  <a:lnTo>
                    <a:pt x="26937" y="1253773"/>
                  </a:lnTo>
                  <a:lnTo>
                    <a:pt x="38495" y="1298439"/>
                  </a:lnTo>
                  <a:lnTo>
                    <a:pt x="51996" y="1342289"/>
                  </a:lnTo>
                  <a:lnTo>
                    <a:pt x="67391" y="1385273"/>
                  </a:lnTo>
                  <a:lnTo>
                    <a:pt x="84631" y="1427344"/>
                  </a:lnTo>
                  <a:lnTo>
                    <a:pt x="103667" y="1468451"/>
                  </a:lnTo>
                  <a:lnTo>
                    <a:pt x="124449" y="1508546"/>
                  </a:lnTo>
                  <a:lnTo>
                    <a:pt x="146929" y="1547580"/>
                  </a:lnTo>
                  <a:lnTo>
                    <a:pt x="171058" y="1585504"/>
                  </a:lnTo>
                  <a:lnTo>
                    <a:pt x="196787" y="1622268"/>
                  </a:lnTo>
                  <a:lnTo>
                    <a:pt x="224067" y="1657825"/>
                  </a:lnTo>
                  <a:lnTo>
                    <a:pt x="252849" y="1692124"/>
                  </a:lnTo>
                  <a:lnTo>
                    <a:pt x="283084" y="1725118"/>
                  </a:lnTo>
                  <a:lnTo>
                    <a:pt x="314722" y="1756756"/>
                  </a:lnTo>
                  <a:lnTo>
                    <a:pt x="347716" y="1786990"/>
                  </a:lnTo>
                  <a:lnTo>
                    <a:pt x="382015" y="1815772"/>
                  </a:lnTo>
                  <a:lnTo>
                    <a:pt x="417572" y="1843051"/>
                  </a:lnTo>
                  <a:lnTo>
                    <a:pt x="454337" y="1868780"/>
                  </a:lnTo>
                  <a:lnTo>
                    <a:pt x="492261" y="1892909"/>
                  </a:lnTo>
                  <a:lnTo>
                    <a:pt x="531294" y="1915388"/>
                  </a:lnTo>
                  <a:lnTo>
                    <a:pt x="571389" y="1936170"/>
                  </a:lnTo>
                  <a:lnTo>
                    <a:pt x="612496" y="1955206"/>
                  </a:lnTo>
                  <a:lnTo>
                    <a:pt x="654567" y="1972445"/>
                  </a:lnTo>
                  <a:lnTo>
                    <a:pt x="697551" y="1987840"/>
                  </a:lnTo>
                  <a:lnTo>
                    <a:pt x="741401" y="2001341"/>
                  </a:lnTo>
                  <a:lnTo>
                    <a:pt x="786066" y="2012899"/>
                  </a:lnTo>
                  <a:lnTo>
                    <a:pt x="831499" y="2022465"/>
                  </a:lnTo>
                  <a:lnTo>
                    <a:pt x="877650" y="2029991"/>
                  </a:lnTo>
                  <a:lnTo>
                    <a:pt x="924471" y="2035428"/>
                  </a:lnTo>
                  <a:lnTo>
                    <a:pt x="971912" y="2038725"/>
                  </a:lnTo>
                  <a:lnTo>
                    <a:pt x="1019924" y="2039835"/>
                  </a:lnTo>
                  <a:lnTo>
                    <a:pt x="1067936" y="2038725"/>
                  </a:lnTo>
                  <a:lnTo>
                    <a:pt x="1115377" y="2035428"/>
                  </a:lnTo>
                  <a:lnTo>
                    <a:pt x="1162197" y="2029991"/>
                  </a:lnTo>
                  <a:lnTo>
                    <a:pt x="1208348" y="2022465"/>
                  </a:lnTo>
                  <a:lnTo>
                    <a:pt x="1253781" y="2012899"/>
                  </a:lnTo>
                  <a:lnTo>
                    <a:pt x="1298447" y="2001341"/>
                  </a:lnTo>
                  <a:lnTo>
                    <a:pt x="1342297" y="1987840"/>
                  </a:lnTo>
                  <a:lnTo>
                    <a:pt x="1385281" y="1972445"/>
                  </a:lnTo>
                  <a:lnTo>
                    <a:pt x="1427351" y="1955206"/>
                  </a:lnTo>
                  <a:lnTo>
                    <a:pt x="1468458" y="1936170"/>
                  </a:lnTo>
                  <a:lnTo>
                    <a:pt x="1508553" y="1915388"/>
                  </a:lnTo>
                  <a:lnTo>
                    <a:pt x="1547587" y="1892909"/>
                  </a:lnTo>
                  <a:lnTo>
                    <a:pt x="1585511" y="1868780"/>
                  </a:lnTo>
                  <a:lnTo>
                    <a:pt x="1622275" y="1843051"/>
                  </a:lnTo>
                  <a:lnTo>
                    <a:pt x="1657832" y="1815772"/>
                  </a:lnTo>
                  <a:lnTo>
                    <a:pt x="1692132" y="1786990"/>
                  </a:lnTo>
                  <a:lnTo>
                    <a:pt x="1725125" y="1756756"/>
                  </a:lnTo>
                  <a:lnTo>
                    <a:pt x="1756764" y="1725118"/>
                  </a:lnTo>
                  <a:lnTo>
                    <a:pt x="1786999" y="1692124"/>
                  </a:lnTo>
                  <a:lnTo>
                    <a:pt x="1815780" y="1657825"/>
                  </a:lnTo>
                  <a:lnTo>
                    <a:pt x="1843060" y="1622268"/>
                  </a:lnTo>
                  <a:lnTo>
                    <a:pt x="1868789" y="1585504"/>
                  </a:lnTo>
                  <a:lnTo>
                    <a:pt x="1892918" y="1547580"/>
                  </a:lnTo>
                  <a:lnTo>
                    <a:pt x="1915398" y="1508546"/>
                  </a:lnTo>
                  <a:lnTo>
                    <a:pt x="1936181" y="1468451"/>
                  </a:lnTo>
                  <a:lnTo>
                    <a:pt x="1955216" y="1427344"/>
                  </a:lnTo>
                  <a:lnTo>
                    <a:pt x="1972456" y="1385273"/>
                  </a:lnTo>
                  <a:lnTo>
                    <a:pt x="1987851" y="1342289"/>
                  </a:lnTo>
                  <a:lnTo>
                    <a:pt x="2001352" y="1298439"/>
                  </a:lnTo>
                  <a:lnTo>
                    <a:pt x="2012911" y="1253773"/>
                  </a:lnTo>
                  <a:lnTo>
                    <a:pt x="2022478" y="1208339"/>
                  </a:lnTo>
                  <a:lnTo>
                    <a:pt x="2030004" y="1162187"/>
                  </a:lnTo>
                  <a:lnTo>
                    <a:pt x="2035440" y="1115366"/>
                  </a:lnTo>
                  <a:lnTo>
                    <a:pt x="2038738" y="1067924"/>
                  </a:lnTo>
                  <a:lnTo>
                    <a:pt x="2039848" y="1019911"/>
                  </a:lnTo>
                  <a:lnTo>
                    <a:pt x="2038738" y="971899"/>
                  </a:lnTo>
                  <a:lnTo>
                    <a:pt x="2035440" y="924458"/>
                  </a:lnTo>
                  <a:lnTo>
                    <a:pt x="2030004" y="877638"/>
                  </a:lnTo>
                  <a:lnTo>
                    <a:pt x="2022478" y="831487"/>
                  </a:lnTo>
                  <a:lnTo>
                    <a:pt x="2012911" y="786054"/>
                  </a:lnTo>
                  <a:lnTo>
                    <a:pt x="2001352" y="741389"/>
                  </a:lnTo>
                  <a:lnTo>
                    <a:pt x="1987851" y="697540"/>
                  </a:lnTo>
                  <a:lnTo>
                    <a:pt x="1972456" y="654556"/>
                  </a:lnTo>
                  <a:lnTo>
                    <a:pt x="1955216" y="612486"/>
                  </a:lnTo>
                  <a:lnTo>
                    <a:pt x="1936181" y="571379"/>
                  </a:lnTo>
                  <a:lnTo>
                    <a:pt x="1915398" y="531285"/>
                  </a:lnTo>
                  <a:lnTo>
                    <a:pt x="1892918" y="492251"/>
                  </a:lnTo>
                  <a:lnTo>
                    <a:pt x="1868789" y="454328"/>
                  </a:lnTo>
                  <a:lnTo>
                    <a:pt x="1843060" y="417564"/>
                  </a:lnTo>
                  <a:lnTo>
                    <a:pt x="1815780" y="382008"/>
                  </a:lnTo>
                  <a:lnTo>
                    <a:pt x="1786999" y="347709"/>
                  </a:lnTo>
                  <a:lnTo>
                    <a:pt x="1756764" y="314716"/>
                  </a:lnTo>
                  <a:lnTo>
                    <a:pt x="1725125" y="283078"/>
                  </a:lnTo>
                  <a:lnTo>
                    <a:pt x="1692132" y="252843"/>
                  </a:lnTo>
                  <a:lnTo>
                    <a:pt x="1657832" y="224062"/>
                  </a:lnTo>
                  <a:lnTo>
                    <a:pt x="1622275" y="196783"/>
                  </a:lnTo>
                  <a:lnTo>
                    <a:pt x="1585511" y="171054"/>
                  </a:lnTo>
                  <a:lnTo>
                    <a:pt x="1547587" y="146926"/>
                  </a:lnTo>
                  <a:lnTo>
                    <a:pt x="1508553" y="124446"/>
                  </a:lnTo>
                  <a:lnTo>
                    <a:pt x="1468458" y="103664"/>
                  </a:lnTo>
                  <a:lnTo>
                    <a:pt x="1427351" y="84629"/>
                  </a:lnTo>
                  <a:lnTo>
                    <a:pt x="1385281" y="67390"/>
                  </a:lnTo>
                  <a:lnTo>
                    <a:pt x="1342297" y="51995"/>
                  </a:lnTo>
                  <a:lnTo>
                    <a:pt x="1298447" y="38494"/>
                  </a:lnTo>
                  <a:lnTo>
                    <a:pt x="1253781" y="26936"/>
                  </a:lnTo>
                  <a:lnTo>
                    <a:pt x="1208348" y="17369"/>
                  </a:lnTo>
                  <a:lnTo>
                    <a:pt x="1162197" y="9844"/>
                  </a:lnTo>
                  <a:lnTo>
                    <a:pt x="1115377" y="4407"/>
                  </a:lnTo>
                  <a:lnTo>
                    <a:pt x="1067936" y="1110"/>
                  </a:lnTo>
                  <a:lnTo>
                    <a:pt x="1019924" y="0"/>
                  </a:lnTo>
                  <a:close/>
                </a:path>
              </a:pathLst>
            </a:custGeom>
            <a:solidFill>
              <a:srgbClr val="C7AD8E"/>
            </a:solidFill>
          </p:spPr>
          <p:txBody>
            <a:bodyPr wrap="square" lIns="0" tIns="0" rIns="0" bIns="0" rtlCol="0"/>
            <a:lstStyle/>
            <a:p>
              <a:endParaRPr/>
            </a:p>
          </p:txBody>
        </p:sp>
        <p:sp>
          <p:nvSpPr>
            <p:cNvPr id="10" name="object 10"/>
            <p:cNvSpPr/>
            <p:nvPr/>
          </p:nvSpPr>
          <p:spPr>
            <a:xfrm>
              <a:off x="1941645" y="2695648"/>
              <a:ext cx="872490" cy="963930"/>
            </a:xfrm>
            <a:custGeom>
              <a:avLst/>
              <a:gdLst/>
              <a:ahLst/>
              <a:cxnLst/>
              <a:rect l="l" t="t" r="r" b="b"/>
              <a:pathLst>
                <a:path w="872489" h="963929">
                  <a:moveTo>
                    <a:pt x="288328" y="0"/>
                  </a:moveTo>
                  <a:lnTo>
                    <a:pt x="289255" y="385064"/>
                  </a:lnTo>
                  <a:lnTo>
                    <a:pt x="242206" y="388883"/>
                  </a:lnTo>
                  <a:lnTo>
                    <a:pt x="197622" y="399929"/>
                  </a:lnTo>
                  <a:lnTo>
                    <a:pt x="156089" y="417583"/>
                  </a:lnTo>
                  <a:lnTo>
                    <a:pt x="118193" y="441228"/>
                  </a:lnTo>
                  <a:lnTo>
                    <a:pt x="84520" y="470246"/>
                  </a:lnTo>
                  <a:lnTo>
                    <a:pt x="55655" y="504017"/>
                  </a:lnTo>
                  <a:lnTo>
                    <a:pt x="32184" y="541924"/>
                  </a:lnTo>
                  <a:lnTo>
                    <a:pt x="14695" y="583349"/>
                  </a:lnTo>
                  <a:lnTo>
                    <a:pt x="3771" y="627674"/>
                  </a:lnTo>
                  <a:lnTo>
                    <a:pt x="0" y="674281"/>
                  </a:lnTo>
                  <a:lnTo>
                    <a:pt x="3771" y="721347"/>
                  </a:lnTo>
                  <a:lnTo>
                    <a:pt x="14695" y="765939"/>
                  </a:lnTo>
                  <a:lnTo>
                    <a:pt x="32184" y="807472"/>
                  </a:lnTo>
                  <a:lnTo>
                    <a:pt x="55655" y="845362"/>
                  </a:lnTo>
                  <a:lnTo>
                    <a:pt x="84520" y="879025"/>
                  </a:lnTo>
                  <a:lnTo>
                    <a:pt x="118193" y="907878"/>
                  </a:lnTo>
                  <a:lnTo>
                    <a:pt x="156089" y="931335"/>
                  </a:lnTo>
                  <a:lnTo>
                    <a:pt x="197622" y="948814"/>
                  </a:lnTo>
                  <a:lnTo>
                    <a:pt x="242206" y="959729"/>
                  </a:lnTo>
                  <a:lnTo>
                    <a:pt x="289255" y="963498"/>
                  </a:lnTo>
                  <a:lnTo>
                    <a:pt x="336078" y="959729"/>
                  </a:lnTo>
                  <a:lnTo>
                    <a:pt x="380531" y="948814"/>
                  </a:lnTo>
                  <a:lnTo>
                    <a:pt x="422011" y="931335"/>
                  </a:lnTo>
                  <a:lnTo>
                    <a:pt x="459916" y="907878"/>
                  </a:lnTo>
                  <a:lnTo>
                    <a:pt x="493642" y="879025"/>
                  </a:lnTo>
                  <a:lnTo>
                    <a:pt x="522588" y="845362"/>
                  </a:lnTo>
                  <a:lnTo>
                    <a:pt x="546150" y="807472"/>
                  </a:lnTo>
                  <a:lnTo>
                    <a:pt x="563726" y="765939"/>
                  </a:lnTo>
                  <a:lnTo>
                    <a:pt x="574713" y="721347"/>
                  </a:lnTo>
                  <a:lnTo>
                    <a:pt x="578510" y="674281"/>
                  </a:lnTo>
                  <a:lnTo>
                    <a:pt x="575819" y="635264"/>
                  </a:lnTo>
                  <a:lnTo>
                    <a:pt x="568034" y="598298"/>
                  </a:lnTo>
                  <a:lnTo>
                    <a:pt x="555584" y="563383"/>
                  </a:lnTo>
                  <a:lnTo>
                    <a:pt x="538899" y="530517"/>
                  </a:lnTo>
                  <a:lnTo>
                    <a:pt x="539826" y="530517"/>
                  </a:lnTo>
                  <a:lnTo>
                    <a:pt x="872375" y="337146"/>
                  </a:lnTo>
                  <a:lnTo>
                    <a:pt x="847831" y="297845"/>
                  </a:lnTo>
                  <a:lnTo>
                    <a:pt x="820708" y="260396"/>
                  </a:lnTo>
                  <a:lnTo>
                    <a:pt x="791127" y="224927"/>
                  </a:lnTo>
                  <a:lnTo>
                    <a:pt x="759213" y="191565"/>
                  </a:lnTo>
                  <a:lnTo>
                    <a:pt x="725088" y="160437"/>
                  </a:lnTo>
                  <a:lnTo>
                    <a:pt x="688874" y="131670"/>
                  </a:lnTo>
                  <a:lnTo>
                    <a:pt x="650695" y="105392"/>
                  </a:lnTo>
                  <a:lnTo>
                    <a:pt x="610674" y="81729"/>
                  </a:lnTo>
                  <a:lnTo>
                    <a:pt x="568932" y="60808"/>
                  </a:lnTo>
                  <a:lnTo>
                    <a:pt x="525595" y="42758"/>
                  </a:lnTo>
                  <a:lnTo>
                    <a:pt x="480783" y="27704"/>
                  </a:lnTo>
                  <a:lnTo>
                    <a:pt x="434620" y="15774"/>
                  </a:lnTo>
                  <a:lnTo>
                    <a:pt x="387229" y="7095"/>
                  </a:lnTo>
                  <a:lnTo>
                    <a:pt x="338733" y="1795"/>
                  </a:lnTo>
                  <a:lnTo>
                    <a:pt x="288328" y="0"/>
                  </a:lnTo>
                  <a:close/>
                </a:path>
              </a:pathLst>
            </a:custGeom>
            <a:solidFill>
              <a:srgbClr val="D6C2AB"/>
            </a:solidFill>
          </p:spPr>
          <p:txBody>
            <a:bodyPr wrap="square" lIns="0" tIns="0" rIns="0" bIns="0" rtlCol="0"/>
            <a:lstStyle/>
            <a:p>
              <a:endParaRPr/>
            </a:p>
          </p:txBody>
        </p:sp>
        <p:sp>
          <p:nvSpPr>
            <p:cNvPr id="11" name="object 11"/>
            <p:cNvSpPr/>
            <p:nvPr/>
          </p:nvSpPr>
          <p:spPr>
            <a:xfrm>
              <a:off x="1646854" y="2695647"/>
              <a:ext cx="584200" cy="530860"/>
            </a:xfrm>
            <a:custGeom>
              <a:avLst/>
              <a:gdLst/>
              <a:ahLst/>
              <a:cxnLst/>
              <a:rect l="l" t="t" r="r" b="b"/>
              <a:pathLst>
                <a:path w="584200" h="530860">
                  <a:moveTo>
                    <a:pt x="583120" y="0"/>
                  </a:moveTo>
                  <a:lnTo>
                    <a:pt x="533655" y="1795"/>
                  </a:lnTo>
                  <a:lnTo>
                    <a:pt x="485192" y="7095"/>
                  </a:lnTo>
                  <a:lnTo>
                    <a:pt x="437848" y="15774"/>
                  </a:lnTo>
                  <a:lnTo>
                    <a:pt x="391742" y="27704"/>
                  </a:lnTo>
                  <a:lnTo>
                    <a:pt x="346992" y="42758"/>
                  </a:lnTo>
                  <a:lnTo>
                    <a:pt x="303715" y="60808"/>
                  </a:lnTo>
                  <a:lnTo>
                    <a:pt x="262029" y="81729"/>
                  </a:lnTo>
                  <a:lnTo>
                    <a:pt x="222053" y="105392"/>
                  </a:lnTo>
                  <a:lnTo>
                    <a:pt x="183905" y="131670"/>
                  </a:lnTo>
                  <a:lnTo>
                    <a:pt x="147702" y="160437"/>
                  </a:lnTo>
                  <a:lnTo>
                    <a:pt x="113562" y="191565"/>
                  </a:lnTo>
                  <a:lnTo>
                    <a:pt x="81605" y="224927"/>
                  </a:lnTo>
                  <a:lnTo>
                    <a:pt x="51946" y="260396"/>
                  </a:lnTo>
                  <a:lnTo>
                    <a:pt x="24705" y="297845"/>
                  </a:lnTo>
                  <a:lnTo>
                    <a:pt x="0" y="337146"/>
                  </a:lnTo>
                  <a:lnTo>
                    <a:pt x="333489" y="530517"/>
                  </a:lnTo>
                  <a:lnTo>
                    <a:pt x="361896" y="489677"/>
                  </a:lnTo>
                  <a:lnTo>
                    <a:pt x="396806" y="454323"/>
                  </a:lnTo>
                  <a:lnTo>
                    <a:pt x="437346" y="425319"/>
                  </a:lnTo>
                  <a:lnTo>
                    <a:pt x="482647" y="403532"/>
                  </a:lnTo>
                  <a:lnTo>
                    <a:pt x="531838" y="389825"/>
                  </a:lnTo>
                  <a:lnTo>
                    <a:pt x="584047" y="385063"/>
                  </a:lnTo>
                  <a:lnTo>
                    <a:pt x="583120" y="0"/>
                  </a:lnTo>
                  <a:close/>
                </a:path>
              </a:pathLst>
            </a:custGeom>
            <a:solidFill>
              <a:srgbClr val="E0D1C0"/>
            </a:solidFill>
          </p:spPr>
          <p:txBody>
            <a:bodyPr wrap="square" lIns="0" tIns="0" rIns="0" bIns="0" rtlCol="0"/>
            <a:lstStyle/>
            <a:p>
              <a:endParaRPr/>
            </a:p>
          </p:txBody>
        </p:sp>
        <p:sp>
          <p:nvSpPr>
            <p:cNvPr id="12" name="object 12"/>
            <p:cNvSpPr/>
            <p:nvPr/>
          </p:nvSpPr>
          <p:spPr>
            <a:xfrm>
              <a:off x="2480543" y="3032790"/>
              <a:ext cx="424815" cy="674370"/>
            </a:xfrm>
            <a:custGeom>
              <a:avLst/>
              <a:gdLst/>
              <a:ahLst/>
              <a:cxnLst/>
              <a:rect l="l" t="t" r="r" b="b"/>
              <a:pathLst>
                <a:path w="424814" h="674370">
                  <a:moveTo>
                    <a:pt x="333476" y="0"/>
                  </a:moveTo>
                  <a:lnTo>
                    <a:pt x="927" y="193382"/>
                  </a:lnTo>
                  <a:lnTo>
                    <a:pt x="0" y="193382"/>
                  </a:lnTo>
                  <a:lnTo>
                    <a:pt x="16685" y="226243"/>
                  </a:lnTo>
                  <a:lnTo>
                    <a:pt x="29135" y="261158"/>
                  </a:lnTo>
                  <a:lnTo>
                    <a:pt x="36920" y="298122"/>
                  </a:lnTo>
                  <a:lnTo>
                    <a:pt x="39611" y="337134"/>
                  </a:lnTo>
                  <a:lnTo>
                    <a:pt x="36920" y="376158"/>
                  </a:lnTo>
                  <a:lnTo>
                    <a:pt x="29135" y="413127"/>
                  </a:lnTo>
                  <a:lnTo>
                    <a:pt x="16685" y="448044"/>
                  </a:lnTo>
                  <a:lnTo>
                    <a:pt x="0" y="480910"/>
                  </a:lnTo>
                  <a:lnTo>
                    <a:pt x="333476" y="674281"/>
                  </a:lnTo>
                  <a:lnTo>
                    <a:pt x="356803" y="630773"/>
                  </a:lnTo>
                  <a:lnTo>
                    <a:pt x="376938" y="585544"/>
                  </a:lnTo>
                  <a:lnTo>
                    <a:pt x="393737" y="538694"/>
                  </a:lnTo>
                  <a:lnTo>
                    <a:pt x="407055" y="490327"/>
                  </a:lnTo>
                  <a:lnTo>
                    <a:pt x="416747" y="440543"/>
                  </a:lnTo>
                  <a:lnTo>
                    <a:pt x="422669" y="389444"/>
                  </a:lnTo>
                  <a:lnTo>
                    <a:pt x="424675" y="337134"/>
                  </a:lnTo>
                  <a:lnTo>
                    <a:pt x="422669" y="284828"/>
                  </a:lnTo>
                  <a:lnTo>
                    <a:pt x="416747" y="233733"/>
                  </a:lnTo>
                  <a:lnTo>
                    <a:pt x="407055" y="183951"/>
                  </a:lnTo>
                  <a:lnTo>
                    <a:pt x="393737" y="135585"/>
                  </a:lnTo>
                  <a:lnTo>
                    <a:pt x="376938" y="88736"/>
                  </a:lnTo>
                  <a:lnTo>
                    <a:pt x="356803" y="43507"/>
                  </a:lnTo>
                  <a:lnTo>
                    <a:pt x="333476" y="0"/>
                  </a:lnTo>
                  <a:close/>
                </a:path>
              </a:pathLst>
            </a:custGeom>
            <a:solidFill>
              <a:srgbClr val="F0EAE1"/>
            </a:solidFill>
          </p:spPr>
          <p:txBody>
            <a:bodyPr wrap="square" lIns="0" tIns="0" rIns="0" bIns="0" rtlCol="0"/>
            <a:lstStyle/>
            <a:p>
              <a:endParaRPr/>
            </a:p>
          </p:txBody>
        </p:sp>
        <p:sp>
          <p:nvSpPr>
            <p:cNvPr id="13" name="object 13"/>
            <p:cNvSpPr/>
            <p:nvPr/>
          </p:nvSpPr>
          <p:spPr>
            <a:xfrm>
              <a:off x="1556581" y="3032795"/>
              <a:ext cx="424180" cy="674370"/>
            </a:xfrm>
            <a:custGeom>
              <a:avLst/>
              <a:gdLst/>
              <a:ahLst/>
              <a:cxnLst/>
              <a:rect l="l" t="t" r="r" b="b"/>
              <a:pathLst>
                <a:path w="424180" h="674370">
                  <a:moveTo>
                    <a:pt x="90271" y="0"/>
                  </a:moveTo>
                  <a:lnTo>
                    <a:pt x="67292" y="43503"/>
                  </a:lnTo>
                  <a:lnTo>
                    <a:pt x="47404" y="88730"/>
                  </a:lnTo>
                  <a:lnTo>
                    <a:pt x="30770" y="135579"/>
                  </a:lnTo>
                  <a:lnTo>
                    <a:pt x="17550" y="183947"/>
                  </a:lnTo>
                  <a:lnTo>
                    <a:pt x="7908" y="233731"/>
                  </a:lnTo>
                  <a:lnTo>
                    <a:pt x="2004" y="284827"/>
                  </a:lnTo>
                  <a:lnTo>
                    <a:pt x="0" y="337134"/>
                  </a:lnTo>
                  <a:lnTo>
                    <a:pt x="2004" y="389444"/>
                  </a:lnTo>
                  <a:lnTo>
                    <a:pt x="7908" y="440543"/>
                  </a:lnTo>
                  <a:lnTo>
                    <a:pt x="17550" y="490327"/>
                  </a:lnTo>
                  <a:lnTo>
                    <a:pt x="30770" y="538694"/>
                  </a:lnTo>
                  <a:lnTo>
                    <a:pt x="47404" y="585544"/>
                  </a:lnTo>
                  <a:lnTo>
                    <a:pt x="67292" y="630773"/>
                  </a:lnTo>
                  <a:lnTo>
                    <a:pt x="90271" y="674281"/>
                  </a:lnTo>
                  <a:lnTo>
                    <a:pt x="423760" y="480898"/>
                  </a:lnTo>
                  <a:lnTo>
                    <a:pt x="407604" y="448037"/>
                  </a:lnTo>
                  <a:lnTo>
                    <a:pt x="395425" y="413121"/>
                  </a:lnTo>
                  <a:lnTo>
                    <a:pt x="387740" y="376152"/>
                  </a:lnTo>
                  <a:lnTo>
                    <a:pt x="385063" y="337134"/>
                  </a:lnTo>
                  <a:lnTo>
                    <a:pt x="387740" y="298117"/>
                  </a:lnTo>
                  <a:lnTo>
                    <a:pt x="395425" y="261151"/>
                  </a:lnTo>
                  <a:lnTo>
                    <a:pt x="407604" y="226236"/>
                  </a:lnTo>
                  <a:lnTo>
                    <a:pt x="423760" y="193370"/>
                  </a:lnTo>
                  <a:lnTo>
                    <a:pt x="90271" y="0"/>
                  </a:lnTo>
                  <a:close/>
                </a:path>
              </a:pathLst>
            </a:custGeom>
            <a:solidFill>
              <a:srgbClr val="EBE1D6"/>
            </a:solidFill>
          </p:spPr>
          <p:txBody>
            <a:bodyPr wrap="square" lIns="0" tIns="0" rIns="0" bIns="0" rtlCol="0"/>
            <a:lstStyle/>
            <a:p>
              <a:endParaRPr/>
            </a:p>
          </p:txBody>
        </p:sp>
        <p:sp>
          <p:nvSpPr>
            <p:cNvPr id="14" name="object 14"/>
            <p:cNvSpPr/>
            <p:nvPr/>
          </p:nvSpPr>
          <p:spPr>
            <a:xfrm>
              <a:off x="2230902" y="3513695"/>
              <a:ext cx="583565" cy="530860"/>
            </a:xfrm>
            <a:custGeom>
              <a:avLst/>
              <a:gdLst/>
              <a:ahLst/>
              <a:cxnLst/>
              <a:rect l="l" t="t" r="r" b="b"/>
              <a:pathLst>
                <a:path w="583564" h="530860">
                  <a:moveTo>
                    <a:pt x="249643" y="0"/>
                  </a:moveTo>
                  <a:lnTo>
                    <a:pt x="221303" y="40839"/>
                  </a:lnTo>
                  <a:lnTo>
                    <a:pt x="186563" y="76193"/>
                  </a:lnTo>
                  <a:lnTo>
                    <a:pt x="146243" y="105197"/>
                  </a:lnTo>
                  <a:lnTo>
                    <a:pt x="101163" y="126984"/>
                  </a:lnTo>
                  <a:lnTo>
                    <a:pt x="52141" y="140691"/>
                  </a:lnTo>
                  <a:lnTo>
                    <a:pt x="0" y="145453"/>
                  </a:lnTo>
                  <a:lnTo>
                    <a:pt x="0" y="530517"/>
                  </a:lnTo>
                  <a:lnTo>
                    <a:pt x="49478" y="528722"/>
                  </a:lnTo>
                  <a:lnTo>
                    <a:pt x="97974" y="523422"/>
                  </a:lnTo>
                  <a:lnTo>
                    <a:pt x="145365" y="514744"/>
                  </a:lnTo>
                  <a:lnTo>
                    <a:pt x="191528" y="502815"/>
                  </a:lnTo>
                  <a:lnTo>
                    <a:pt x="236339" y="487762"/>
                  </a:lnTo>
                  <a:lnTo>
                    <a:pt x="279677" y="469712"/>
                  </a:lnTo>
                  <a:lnTo>
                    <a:pt x="321418" y="448793"/>
                  </a:lnTo>
                  <a:lnTo>
                    <a:pt x="361440" y="425131"/>
                  </a:lnTo>
                  <a:lnTo>
                    <a:pt x="399619" y="398854"/>
                  </a:lnTo>
                  <a:lnTo>
                    <a:pt x="435832" y="370088"/>
                  </a:lnTo>
                  <a:lnTo>
                    <a:pt x="469958" y="338961"/>
                  </a:lnTo>
                  <a:lnTo>
                    <a:pt x="501872" y="305600"/>
                  </a:lnTo>
                  <a:lnTo>
                    <a:pt x="531453" y="270132"/>
                  </a:lnTo>
                  <a:lnTo>
                    <a:pt x="558576" y="232684"/>
                  </a:lnTo>
                  <a:lnTo>
                    <a:pt x="583120" y="193382"/>
                  </a:lnTo>
                  <a:lnTo>
                    <a:pt x="249643" y="0"/>
                  </a:lnTo>
                  <a:close/>
                </a:path>
              </a:pathLst>
            </a:custGeom>
            <a:solidFill>
              <a:srgbClr val="FFFFFF"/>
            </a:solidFill>
          </p:spPr>
          <p:txBody>
            <a:bodyPr wrap="square" lIns="0" tIns="0" rIns="0" bIns="0" rtlCol="0"/>
            <a:lstStyle/>
            <a:p>
              <a:endParaRPr/>
            </a:p>
          </p:txBody>
        </p:sp>
        <p:sp>
          <p:nvSpPr>
            <p:cNvPr id="15" name="object 15"/>
            <p:cNvSpPr/>
            <p:nvPr/>
          </p:nvSpPr>
          <p:spPr>
            <a:xfrm>
              <a:off x="1646852" y="3513695"/>
              <a:ext cx="584200" cy="530860"/>
            </a:xfrm>
            <a:custGeom>
              <a:avLst/>
              <a:gdLst/>
              <a:ahLst/>
              <a:cxnLst/>
              <a:rect l="l" t="t" r="r" b="b"/>
              <a:pathLst>
                <a:path w="584200" h="530860">
                  <a:moveTo>
                    <a:pt x="333489" y="0"/>
                  </a:moveTo>
                  <a:lnTo>
                    <a:pt x="0" y="193382"/>
                  </a:lnTo>
                  <a:lnTo>
                    <a:pt x="24717" y="232684"/>
                  </a:lnTo>
                  <a:lnTo>
                    <a:pt x="51990" y="270132"/>
                  </a:lnTo>
                  <a:lnTo>
                    <a:pt x="81698" y="305600"/>
                  </a:lnTo>
                  <a:lnTo>
                    <a:pt x="113721" y="338961"/>
                  </a:lnTo>
                  <a:lnTo>
                    <a:pt x="147937" y="370088"/>
                  </a:lnTo>
                  <a:lnTo>
                    <a:pt x="184224" y="398854"/>
                  </a:lnTo>
                  <a:lnTo>
                    <a:pt x="222462" y="425131"/>
                  </a:lnTo>
                  <a:lnTo>
                    <a:pt x="262529" y="448793"/>
                  </a:lnTo>
                  <a:lnTo>
                    <a:pt x="304305" y="469712"/>
                  </a:lnTo>
                  <a:lnTo>
                    <a:pt x="347667" y="487762"/>
                  </a:lnTo>
                  <a:lnTo>
                    <a:pt x="392496" y="502815"/>
                  </a:lnTo>
                  <a:lnTo>
                    <a:pt x="438669" y="514744"/>
                  </a:lnTo>
                  <a:lnTo>
                    <a:pt x="486066" y="523422"/>
                  </a:lnTo>
                  <a:lnTo>
                    <a:pt x="534566" y="528722"/>
                  </a:lnTo>
                  <a:lnTo>
                    <a:pt x="584047" y="530517"/>
                  </a:lnTo>
                  <a:lnTo>
                    <a:pt x="584047" y="145453"/>
                  </a:lnTo>
                  <a:lnTo>
                    <a:pt x="531838" y="140691"/>
                  </a:lnTo>
                  <a:lnTo>
                    <a:pt x="482647" y="126984"/>
                  </a:lnTo>
                  <a:lnTo>
                    <a:pt x="437346" y="105197"/>
                  </a:lnTo>
                  <a:lnTo>
                    <a:pt x="396806" y="76193"/>
                  </a:lnTo>
                  <a:lnTo>
                    <a:pt x="361896" y="40839"/>
                  </a:lnTo>
                  <a:lnTo>
                    <a:pt x="333489" y="0"/>
                  </a:lnTo>
                  <a:close/>
                </a:path>
              </a:pathLst>
            </a:custGeom>
            <a:solidFill>
              <a:srgbClr val="F0EAE1"/>
            </a:solidFill>
          </p:spPr>
          <p:txBody>
            <a:bodyPr wrap="square" lIns="0" tIns="0" rIns="0" bIns="0" rtlCol="0"/>
            <a:lstStyle/>
            <a:p>
              <a:endParaRPr/>
            </a:p>
          </p:txBody>
        </p:sp>
        <p:sp>
          <p:nvSpPr>
            <p:cNvPr id="16" name="object 16"/>
            <p:cNvSpPr/>
            <p:nvPr/>
          </p:nvSpPr>
          <p:spPr>
            <a:xfrm>
              <a:off x="1929122" y="3077474"/>
              <a:ext cx="603885" cy="603885"/>
            </a:xfrm>
            <a:custGeom>
              <a:avLst/>
              <a:gdLst/>
              <a:ahLst/>
              <a:cxnLst/>
              <a:rect l="l" t="t" r="r" b="b"/>
              <a:pathLst>
                <a:path w="603885" h="603885">
                  <a:moveTo>
                    <a:pt x="301777" y="0"/>
                  </a:moveTo>
                  <a:lnTo>
                    <a:pt x="252825" y="3948"/>
                  </a:lnTo>
                  <a:lnTo>
                    <a:pt x="206389" y="15381"/>
                  </a:lnTo>
                  <a:lnTo>
                    <a:pt x="163089" y="33677"/>
                  </a:lnTo>
                  <a:lnTo>
                    <a:pt x="123548" y="58215"/>
                  </a:lnTo>
                  <a:lnTo>
                    <a:pt x="88385" y="88374"/>
                  </a:lnTo>
                  <a:lnTo>
                    <a:pt x="58223" y="123534"/>
                  </a:lnTo>
                  <a:lnTo>
                    <a:pt x="33682" y="163074"/>
                  </a:lnTo>
                  <a:lnTo>
                    <a:pt x="15384" y="206373"/>
                  </a:lnTo>
                  <a:lnTo>
                    <a:pt x="3949" y="252810"/>
                  </a:lnTo>
                  <a:lnTo>
                    <a:pt x="0" y="301764"/>
                  </a:lnTo>
                  <a:lnTo>
                    <a:pt x="3949" y="350719"/>
                  </a:lnTo>
                  <a:lnTo>
                    <a:pt x="15384" y="397157"/>
                  </a:lnTo>
                  <a:lnTo>
                    <a:pt x="33682" y="440457"/>
                  </a:lnTo>
                  <a:lnTo>
                    <a:pt x="58223" y="479999"/>
                  </a:lnTo>
                  <a:lnTo>
                    <a:pt x="88385" y="515161"/>
                  </a:lnTo>
                  <a:lnTo>
                    <a:pt x="123548" y="545322"/>
                  </a:lnTo>
                  <a:lnTo>
                    <a:pt x="163089" y="569862"/>
                  </a:lnTo>
                  <a:lnTo>
                    <a:pt x="206389" y="588159"/>
                  </a:lnTo>
                  <a:lnTo>
                    <a:pt x="252825" y="599592"/>
                  </a:lnTo>
                  <a:lnTo>
                    <a:pt x="301777" y="603542"/>
                  </a:lnTo>
                  <a:lnTo>
                    <a:pt x="350729" y="599592"/>
                  </a:lnTo>
                  <a:lnTo>
                    <a:pt x="397165" y="588159"/>
                  </a:lnTo>
                  <a:lnTo>
                    <a:pt x="440464" y="569862"/>
                  </a:lnTo>
                  <a:lnTo>
                    <a:pt x="480006" y="545322"/>
                  </a:lnTo>
                  <a:lnTo>
                    <a:pt x="515169" y="515161"/>
                  </a:lnTo>
                  <a:lnTo>
                    <a:pt x="545331" y="479999"/>
                  </a:lnTo>
                  <a:lnTo>
                    <a:pt x="569872" y="440457"/>
                  </a:lnTo>
                  <a:lnTo>
                    <a:pt x="588170" y="397157"/>
                  </a:lnTo>
                  <a:lnTo>
                    <a:pt x="599605" y="350719"/>
                  </a:lnTo>
                  <a:lnTo>
                    <a:pt x="603554" y="301764"/>
                  </a:lnTo>
                  <a:lnTo>
                    <a:pt x="599605" y="252810"/>
                  </a:lnTo>
                  <a:lnTo>
                    <a:pt x="588170" y="206373"/>
                  </a:lnTo>
                  <a:lnTo>
                    <a:pt x="569872" y="163074"/>
                  </a:lnTo>
                  <a:lnTo>
                    <a:pt x="545331" y="123534"/>
                  </a:lnTo>
                  <a:lnTo>
                    <a:pt x="515169" y="88374"/>
                  </a:lnTo>
                  <a:lnTo>
                    <a:pt x="480006" y="58215"/>
                  </a:lnTo>
                  <a:lnTo>
                    <a:pt x="440464" y="33677"/>
                  </a:lnTo>
                  <a:lnTo>
                    <a:pt x="397165" y="15381"/>
                  </a:lnTo>
                  <a:lnTo>
                    <a:pt x="350729" y="3948"/>
                  </a:lnTo>
                  <a:lnTo>
                    <a:pt x="301777" y="0"/>
                  </a:lnTo>
                  <a:close/>
                </a:path>
              </a:pathLst>
            </a:custGeom>
            <a:solidFill>
              <a:srgbClr val="C7AD8E"/>
            </a:solidFill>
          </p:spPr>
          <p:txBody>
            <a:bodyPr wrap="square" lIns="0" tIns="0" rIns="0" bIns="0" rtlCol="0"/>
            <a:lstStyle/>
            <a:p>
              <a:endParaRPr/>
            </a:p>
          </p:txBody>
        </p:sp>
        <p:sp>
          <p:nvSpPr>
            <p:cNvPr id="17" name="object 17"/>
            <p:cNvSpPr/>
            <p:nvPr/>
          </p:nvSpPr>
          <p:spPr>
            <a:xfrm>
              <a:off x="2088247" y="3260623"/>
              <a:ext cx="279400" cy="234315"/>
            </a:xfrm>
            <a:custGeom>
              <a:avLst/>
              <a:gdLst/>
              <a:ahLst/>
              <a:cxnLst/>
              <a:rect l="l" t="t" r="r" b="b"/>
              <a:pathLst>
                <a:path w="279400" h="234314">
                  <a:moveTo>
                    <a:pt x="247091" y="0"/>
                  </a:moveTo>
                  <a:lnTo>
                    <a:pt x="98298" y="180047"/>
                  </a:lnTo>
                  <a:lnTo>
                    <a:pt x="31762" y="99796"/>
                  </a:lnTo>
                  <a:lnTo>
                    <a:pt x="0" y="127253"/>
                  </a:lnTo>
                  <a:lnTo>
                    <a:pt x="82169" y="227050"/>
                  </a:lnTo>
                  <a:lnTo>
                    <a:pt x="86067" y="230949"/>
                  </a:lnTo>
                  <a:lnTo>
                    <a:pt x="91986" y="233857"/>
                  </a:lnTo>
                  <a:lnTo>
                    <a:pt x="98298" y="233857"/>
                  </a:lnTo>
                  <a:lnTo>
                    <a:pt x="104216" y="233857"/>
                  </a:lnTo>
                  <a:lnTo>
                    <a:pt x="110617" y="230949"/>
                  </a:lnTo>
                  <a:lnTo>
                    <a:pt x="114528" y="227050"/>
                  </a:lnTo>
                  <a:lnTo>
                    <a:pt x="279349" y="26454"/>
                  </a:lnTo>
                  <a:lnTo>
                    <a:pt x="247091" y="0"/>
                  </a:lnTo>
                  <a:close/>
                </a:path>
              </a:pathLst>
            </a:custGeom>
            <a:solidFill>
              <a:srgbClr val="FFFFFF"/>
            </a:solidFill>
          </p:spPr>
          <p:txBody>
            <a:bodyPr wrap="square" lIns="0" tIns="0" rIns="0" bIns="0" rtlCol="0"/>
            <a:lstStyle/>
            <a:p>
              <a:endParaRPr/>
            </a:p>
          </p:txBody>
        </p:sp>
      </p:grpSp>
      <p:grpSp>
        <p:nvGrpSpPr>
          <p:cNvPr id="18" name="object 18"/>
          <p:cNvGrpSpPr/>
          <p:nvPr/>
        </p:nvGrpSpPr>
        <p:grpSpPr>
          <a:xfrm>
            <a:off x="4904475" y="2350009"/>
            <a:ext cx="2018664" cy="2018664"/>
            <a:chOff x="4904475" y="2350009"/>
            <a:chExt cx="2018664" cy="2018664"/>
          </a:xfrm>
        </p:grpSpPr>
        <p:sp>
          <p:nvSpPr>
            <p:cNvPr id="19" name="object 19"/>
            <p:cNvSpPr/>
            <p:nvPr/>
          </p:nvSpPr>
          <p:spPr>
            <a:xfrm>
              <a:off x="4904475" y="2350009"/>
              <a:ext cx="2018664" cy="2018664"/>
            </a:xfrm>
            <a:custGeom>
              <a:avLst/>
              <a:gdLst/>
              <a:ahLst/>
              <a:cxnLst/>
              <a:rect l="l" t="t" r="r" b="b"/>
              <a:pathLst>
                <a:path w="2018665" h="2018664">
                  <a:moveTo>
                    <a:pt x="1009192" y="0"/>
                  </a:moveTo>
                  <a:lnTo>
                    <a:pt x="961685" y="1098"/>
                  </a:lnTo>
                  <a:lnTo>
                    <a:pt x="914742" y="4361"/>
                  </a:lnTo>
                  <a:lnTo>
                    <a:pt x="868414" y="9740"/>
                  </a:lnTo>
                  <a:lnTo>
                    <a:pt x="822748" y="17187"/>
                  </a:lnTo>
                  <a:lnTo>
                    <a:pt x="777793" y="26653"/>
                  </a:lnTo>
                  <a:lnTo>
                    <a:pt x="733597" y="38090"/>
                  </a:lnTo>
                  <a:lnTo>
                    <a:pt x="690208" y="51449"/>
                  </a:lnTo>
                  <a:lnTo>
                    <a:pt x="647676" y="66681"/>
                  </a:lnTo>
                  <a:lnTo>
                    <a:pt x="606048" y="83739"/>
                  </a:lnTo>
                  <a:lnTo>
                    <a:pt x="565374" y="102574"/>
                  </a:lnTo>
                  <a:lnTo>
                    <a:pt x="525700" y="123138"/>
                  </a:lnTo>
                  <a:lnTo>
                    <a:pt x="487077" y="145381"/>
                  </a:lnTo>
                  <a:lnTo>
                    <a:pt x="449553" y="169256"/>
                  </a:lnTo>
                  <a:lnTo>
                    <a:pt x="413175" y="194714"/>
                  </a:lnTo>
                  <a:lnTo>
                    <a:pt x="377992" y="221707"/>
                  </a:lnTo>
                  <a:lnTo>
                    <a:pt x="344054" y="250186"/>
                  </a:lnTo>
                  <a:lnTo>
                    <a:pt x="311407" y="280102"/>
                  </a:lnTo>
                  <a:lnTo>
                    <a:pt x="280102" y="311407"/>
                  </a:lnTo>
                  <a:lnTo>
                    <a:pt x="250186" y="344054"/>
                  </a:lnTo>
                  <a:lnTo>
                    <a:pt x="221707" y="377992"/>
                  </a:lnTo>
                  <a:lnTo>
                    <a:pt x="194714" y="413175"/>
                  </a:lnTo>
                  <a:lnTo>
                    <a:pt x="169256" y="449553"/>
                  </a:lnTo>
                  <a:lnTo>
                    <a:pt x="145381" y="487077"/>
                  </a:lnTo>
                  <a:lnTo>
                    <a:pt x="123138" y="525700"/>
                  </a:lnTo>
                  <a:lnTo>
                    <a:pt x="102574" y="565374"/>
                  </a:lnTo>
                  <a:lnTo>
                    <a:pt x="83739" y="606048"/>
                  </a:lnTo>
                  <a:lnTo>
                    <a:pt x="66681" y="647676"/>
                  </a:lnTo>
                  <a:lnTo>
                    <a:pt x="51449" y="690208"/>
                  </a:lnTo>
                  <a:lnTo>
                    <a:pt x="38090" y="733597"/>
                  </a:lnTo>
                  <a:lnTo>
                    <a:pt x="26653" y="777793"/>
                  </a:lnTo>
                  <a:lnTo>
                    <a:pt x="17187" y="822748"/>
                  </a:lnTo>
                  <a:lnTo>
                    <a:pt x="9740" y="868414"/>
                  </a:lnTo>
                  <a:lnTo>
                    <a:pt x="4361" y="914742"/>
                  </a:lnTo>
                  <a:lnTo>
                    <a:pt x="1098" y="961685"/>
                  </a:lnTo>
                  <a:lnTo>
                    <a:pt x="0" y="1009192"/>
                  </a:lnTo>
                  <a:lnTo>
                    <a:pt x="1098" y="1056700"/>
                  </a:lnTo>
                  <a:lnTo>
                    <a:pt x="4361" y="1103642"/>
                  </a:lnTo>
                  <a:lnTo>
                    <a:pt x="9740" y="1149971"/>
                  </a:lnTo>
                  <a:lnTo>
                    <a:pt x="17187" y="1195637"/>
                  </a:lnTo>
                  <a:lnTo>
                    <a:pt x="26653" y="1240592"/>
                  </a:lnTo>
                  <a:lnTo>
                    <a:pt x="38090" y="1284788"/>
                  </a:lnTo>
                  <a:lnTo>
                    <a:pt x="51449" y="1328176"/>
                  </a:lnTo>
                  <a:lnTo>
                    <a:pt x="66681" y="1370709"/>
                  </a:lnTo>
                  <a:lnTo>
                    <a:pt x="83739" y="1412336"/>
                  </a:lnTo>
                  <a:lnTo>
                    <a:pt x="102574" y="1453011"/>
                  </a:lnTo>
                  <a:lnTo>
                    <a:pt x="123138" y="1492684"/>
                  </a:lnTo>
                  <a:lnTo>
                    <a:pt x="145381" y="1531307"/>
                  </a:lnTo>
                  <a:lnTo>
                    <a:pt x="169256" y="1568832"/>
                  </a:lnTo>
                  <a:lnTo>
                    <a:pt x="194714" y="1605210"/>
                  </a:lnTo>
                  <a:lnTo>
                    <a:pt x="221707" y="1640392"/>
                  </a:lnTo>
                  <a:lnTo>
                    <a:pt x="250186" y="1674331"/>
                  </a:lnTo>
                  <a:lnTo>
                    <a:pt x="280102" y="1706977"/>
                  </a:lnTo>
                  <a:lnTo>
                    <a:pt x="311407" y="1738283"/>
                  </a:lnTo>
                  <a:lnTo>
                    <a:pt x="344054" y="1768199"/>
                  </a:lnTo>
                  <a:lnTo>
                    <a:pt x="377992" y="1796678"/>
                  </a:lnTo>
                  <a:lnTo>
                    <a:pt x="413175" y="1823670"/>
                  </a:lnTo>
                  <a:lnTo>
                    <a:pt x="449553" y="1849128"/>
                  </a:lnTo>
                  <a:lnTo>
                    <a:pt x="487077" y="1873003"/>
                  </a:lnTo>
                  <a:lnTo>
                    <a:pt x="525700" y="1895247"/>
                  </a:lnTo>
                  <a:lnTo>
                    <a:pt x="565374" y="1915810"/>
                  </a:lnTo>
                  <a:lnTo>
                    <a:pt x="606048" y="1934645"/>
                  </a:lnTo>
                  <a:lnTo>
                    <a:pt x="647676" y="1951703"/>
                  </a:lnTo>
                  <a:lnTo>
                    <a:pt x="690208" y="1966936"/>
                  </a:lnTo>
                  <a:lnTo>
                    <a:pt x="733597" y="1980295"/>
                  </a:lnTo>
                  <a:lnTo>
                    <a:pt x="777793" y="1991732"/>
                  </a:lnTo>
                  <a:lnTo>
                    <a:pt x="822748" y="2001198"/>
                  </a:lnTo>
                  <a:lnTo>
                    <a:pt x="868414" y="2008645"/>
                  </a:lnTo>
                  <a:lnTo>
                    <a:pt x="914742" y="2014024"/>
                  </a:lnTo>
                  <a:lnTo>
                    <a:pt x="961685" y="2017287"/>
                  </a:lnTo>
                  <a:lnTo>
                    <a:pt x="1009192" y="2018385"/>
                  </a:lnTo>
                  <a:lnTo>
                    <a:pt x="1056700" y="2017287"/>
                  </a:lnTo>
                  <a:lnTo>
                    <a:pt x="1103642" y="2014024"/>
                  </a:lnTo>
                  <a:lnTo>
                    <a:pt x="1149971" y="2008645"/>
                  </a:lnTo>
                  <a:lnTo>
                    <a:pt x="1195637" y="2001198"/>
                  </a:lnTo>
                  <a:lnTo>
                    <a:pt x="1240592" y="1991732"/>
                  </a:lnTo>
                  <a:lnTo>
                    <a:pt x="1284788" y="1980295"/>
                  </a:lnTo>
                  <a:lnTo>
                    <a:pt x="1328176" y="1966936"/>
                  </a:lnTo>
                  <a:lnTo>
                    <a:pt x="1370709" y="1951703"/>
                  </a:lnTo>
                  <a:lnTo>
                    <a:pt x="1412336" y="1934645"/>
                  </a:lnTo>
                  <a:lnTo>
                    <a:pt x="1453011" y="1915810"/>
                  </a:lnTo>
                  <a:lnTo>
                    <a:pt x="1492684" y="1895247"/>
                  </a:lnTo>
                  <a:lnTo>
                    <a:pt x="1531307" y="1873003"/>
                  </a:lnTo>
                  <a:lnTo>
                    <a:pt x="1568832" y="1849128"/>
                  </a:lnTo>
                  <a:lnTo>
                    <a:pt x="1605210" y="1823670"/>
                  </a:lnTo>
                  <a:lnTo>
                    <a:pt x="1640392" y="1796678"/>
                  </a:lnTo>
                  <a:lnTo>
                    <a:pt x="1674331" y="1768199"/>
                  </a:lnTo>
                  <a:lnTo>
                    <a:pt x="1706977" y="1738283"/>
                  </a:lnTo>
                  <a:lnTo>
                    <a:pt x="1738283" y="1706977"/>
                  </a:lnTo>
                  <a:lnTo>
                    <a:pt x="1768199" y="1674331"/>
                  </a:lnTo>
                  <a:lnTo>
                    <a:pt x="1796678" y="1640392"/>
                  </a:lnTo>
                  <a:lnTo>
                    <a:pt x="1823670" y="1605210"/>
                  </a:lnTo>
                  <a:lnTo>
                    <a:pt x="1849128" y="1568832"/>
                  </a:lnTo>
                  <a:lnTo>
                    <a:pt x="1873003" y="1531307"/>
                  </a:lnTo>
                  <a:lnTo>
                    <a:pt x="1895247" y="1492684"/>
                  </a:lnTo>
                  <a:lnTo>
                    <a:pt x="1915810" y="1453011"/>
                  </a:lnTo>
                  <a:lnTo>
                    <a:pt x="1934645" y="1412336"/>
                  </a:lnTo>
                  <a:lnTo>
                    <a:pt x="1951703" y="1370709"/>
                  </a:lnTo>
                  <a:lnTo>
                    <a:pt x="1966936" y="1328176"/>
                  </a:lnTo>
                  <a:lnTo>
                    <a:pt x="1980295" y="1284788"/>
                  </a:lnTo>
                  <a:lnTo>
                    <a:pt x="1991732" y="1240592"/>
                  </a:lnTo>
                  <a:lnTo>
                    <a:pt x="2001198" y="1195637"/>
                  </a:lnTo>
                  <a:lnTo>
                    <a:pt x="2008645" y="1149971"/>
                  </a:lnTo>
                  <a:lnTo>
                    <a:pt x="2014024" y="1103642"/>
                  </a:lnTo>
                  <a:lnTo>
                    <a:pt x="2017287" y="1056700"/>
                  </a:lnTo>
                  <a:lnTo>
                    <a:pt x="2018385" y="1009192"/>
                  </a:lnTo>
                  <a:lnTo>
                    <a:pt x="2017287" y="961685"/>
                  </a:lnTo>
                  <a:lnTo>
                    <a:pt x="2014024" y="914742"/>
                  </a:lnTo>
                  <a:lnTo>
                    <a:pt x="2008645" y="868414"/>
                  </a:lnTo>
                  <a:lnTo>
                    <a:pt x="2001198" y="822748"/>
                  </a:lnTo>
                  <a:lnTo>
                    <a:pt x="1991732" y="777793"/>
                  </a:lnTo>
                  <a:lnTo>
                    <a:pt x="1980295" y="733597"/>
                  </a:lnTo>
                  <a:lnTo>
                    <a:pt x="1966936" y="690208"/>
                  </a:lnTo>
                  <a:lnTo>
                    <a:pt x="1951703" y="647676"/>
                  </a:lnTo>
                  <a:lnTo>
                    <a:pt x="1934645" y="606048"/>
                  </a:lnTo>
                  <a:lnTo>
                    <a:pt x="1915810" y="565374"/>
                  </a:lnTo>
                  <a:lnTo>
                    <a:pt x="1895247" y="525700"/>
                  </a:lnTo>
                  <a:lnTo>
                    <a:pt x="1873003" y="487077"/>
                  </a:lnTo>
                  <a:lnTo>
                    <a:pt x="1849128" y="449553"/>
                  </a:lnTo>
                  <a:lnTo>
                    <a:pt x="1823670" y="413175"/>
                  </a:lnTo>
                  <a:lnTo>
                    <a:pt x="1796678" y="377992"/>
                  </a:lnTo>
                  <a:lnTo>
                    <a:pt x="1768199" y="344054"/>
                  </a:lnTo>
                  <a:lnTo>
                    <a:pt x="1738283" y="311407"/>
                  </a:lnTo>
                  <a:lnTo>
                    <a:pt x="1706977" y="280102"/>
                  </a:lnTo>
                  <a:lnTo>
                    <a:pt x="1674331" y="250186"/>
                  </a:lnTo>
                  <a:lnTo>
                    <a:pt x="1640392" y="221707"/>
                  </a:lnTo>
                  <a:lnTo>
                    <a:pt x="1605210" y="194714"/>
                  </a:lnTo>
                  <a:lnTo>
                    <a:pt x="1568832" y="169256"/>
                  </a:lnTo>
                  <a:lnTo>
                    <a:pt x="1531307" y="145381"/>
                  </a:lnTo>
                  <a:lnTo>
                    <a:pt x="1492684" y="123138"/>
                  </a:lnTo>
                  <a:lnTo>
                    <a:pt x="1453011" y="102574"/>
                  </a:lnTo>
                  <a:lnTo>
                    <a:pt x="1412336" y="83739"/>
                  </a:lnTo>
                  <a:lnTo>
                    <a:pt x="1370709" y="66681"/>
                  </a:lnTo>
                  <a:lnTo>
                    <a:pt x="1328176" y="51449"/>
                  </a:lnTo>
                  <a:lnTo>
                    <a:pt x="1284788" y="38090"/>
                  </a:lnTo>
                  <a:lnTo>
                    <a:pt x="1240592" y="26653"/>
                  </a:lnTo>
                  <a:lnTo>
                    <a:pt x="1195637" y="17187"/>
                  </a:lnTo>
                  <a:lnTo>
                    <a:pt x="1149971" y="9740"/>
                  </a:lnTo>
                  <a:lnTo>
                    <a:pt x="1103642" y="4361"/>
                  </a:lnTo>
                  <a:lnTo>
                    <a:pt x="1056700" y="1098"/>
                  </a:lnTo>
                  <a:lnTo>
                    <a:pt x="1009192" y="0"/>
                  </a:lnTo>
                  <a:close/>
                </a:path>
              </a:pathLst>
            </a:custGeom>
            <a:solidFill>
              <a:srgbClr val="90A19A">
                <a:alpha val="96998"/>
              </a:srgbClr>
            </a:solidFill>
          </p:spPr>
          <p:txBody>
            <a:bodyPr wrap="square" lIns="0" tIns="0" rIns="0" bIns="0" rtlCol="0"/>
            <a:lstStyle/>
            <a:p>
              <a:endParaRPr/>
            </a:p>
          </p:txBody>
        </p:sp>
        <p:sp>
          <p:nvSpPr>
            <p:cNvPr id="20" name="object 20"/>
            <p:cNvSpPr/>
            <p:nvPr/>
          </p:nvSpPr>
          <p:spPr>
            <a:xfrm>
              <a:off x="5427802" y="2740126"/>
              <a:ext cx="998219" cy="1012825"/>
            </a:xfrm>
            <a:custGeom>
              <a:avLst/>
              <a:gdLst/>
              <a:ahLst/>
              <a:cxnLst/>
              <a:rect l="l" t="t" r="r" b="b"/>
              <a:pathLst>
                <a:path w="998220" h="1012825">
                  <a:moveTo>
                    <a:pt x="176009" y="679729"/>
                  </a:moveTo>
                  <a:lnTo>
                    <a:pt x="0" y="679729"/>
                  </a:lnTo>
                  <a:lnTo>
                    <a:pt x="0" y="1012418"/>
                  </a:lnTo>
                  <a:lnTo>
                    <a:pt x="176009" y="1012418"/>
                  </a:lnTo>
                  <a:lnTo>
                    <a:pt x="176009" y="679729"/>
                  </a:lnTo>
                  <a:close/>
                </a:path>
                <a:path w="998220" h="1012825">
                  <a:moveTo>
                    <a:pt x="528015" y="423341"/>
                  </a:moveTo>
                  <a:lnTo>
                    <a:pt x="352018" y="423341"/>
                  </a:lnTo>
                  <a:lnTo>
                    <a:pt x="352018" y="1012405"/>
                  </a:lnTo>
                  <a:lnTo>
                    <a:pt x="528015" y="1012405"/>
                  </a:lnTo>
                  <a:lnTo>
                    <a:pt x="528015" y="423341"/>
                  </a:lnTo>
                  <a:close/>
                </a:path>
                <a:path w="998220" h="1012825">
                  <a:moveTo>
                    <a:pt x="997927" y="226161"/>
                  </a:moveTo>
                  <a:lnTo>
                    <a:pt x="791705" y="0"/>
                  </a:lnTo>
                  <a:lnTo>
                    <a:pt x="585482" y="226161"/>
                  </a:lnTo>
                  <a:lnTo>
                    <a:pt x="704011" y="226161"/>
                  </a:lnTo>
                  <a:lnTo>
                    <a:pt x="704011" y="1012418"/>
                  </a:lnTo>
                  <a:lnTo>
                    <a:pt x="879398" y="1012418"/>
                  </a:lnTo>
                  <a:lnTo>
                    <a:pt x="879398" y="226161"/>
                  </a:lnTo>
                  <a:lnTo>
                    <a:pt x="997927" y="226161"/>
                  </a:lnTo>
                  <a:close/>
                </a:path>
              </a:pathLst>
            </a:custGeom>
            <a:solidFill>
              <a:srgbClr val="C3C9C5"/>
            </a:solidFill>
          </p:spPr>
          <p:txBody>
            <a:bodyPr wrap="square" lIns="0" tIns="0" rIns="0" bIns="0" rtlCol="0"/>
            <a:lstStyle/>
            <a:p>
              <a:endParaRPr/>
            </a:p>
          </p:txBody>
        </p:sp>
        <p:sp>
          <p:nvSpPr>
            <p:cNvPr id="21" name="object 21"/>
            <p:cNvSpPr/>
            <p:nvPr/>
          </p:nvSpPr>
          <p:spPr>
            <a:xfrm>
              <a:off x="5528881" y="3076397"/>
              <a:ext cx="830580" cy="676275"/>
            </a:xfrm>
            <a:custGeom>
              <a:avLst/>
              <a:gdLst/>
              <a:ahLst/>
              <a:cxnLst/>
              <a:rect l="l" t="t" r="r" b="b"/>
              <a:pathLst>
                <a:path w="830579" h="676275">
                  <a:moveTo>
                    <a:pt x="126339" y="448741"/>
                  </a:moveTo>
                  <a:lnTo>
                    <a:pt x="0" y="448741"/>
                  </a:lnTo>
                  <a:lnTo>
                    <a:pt x="0" y="676148"/>
                  </a:lnTo>
                  <a:lnTo>
                    <a:pt x="126339" y="676148"/>
                  </a:lnTo>
                  <a:lnTo>
                    <a:pt x="126339" y="448741"/>
                  </a:lnTo>
                  <a:close/>
                </a:path>
                <a:path w="830579" h="676275">
                  <a:moveTo>
                    <a:pt x="478345" y="192354"/>
                  </a:moveTo>
                  <a:lnTo>
                    <a:pt x="351866" y="192354"/>
                  </a:lnTo>
                  <a:lnTo>
                    <a:pt x="351866" y="676148"/>
                  </a:lnTo>
                  <a:lnTo>
                    <a:pt x="478345" y="676148"/>
                  </a:lnTo>
                  <a:lnTo>
                    <a:pt x="478345" y="192354"/>
                  </a:lnTo>
                  <a:close/>
                </a:path>
                <a:path w="830579" h="676275">
                  <a:moveTo>
                    <a:pt x="830351" y="0"/>
                  </a:moveTo>
                  <a:lnTo>
                    <a:pt x="703872" y="0"/>
                  </a:lnTo>
                  <a:lnTo>
                    <a:pt x="703872" y="676148"/>
                  </a:lnTo>
                  <a:lnTo>
                    <a:pt x="830351" y="676148"/>
                  </a:lnTo>
                  <a:lnTo>
                    <a:pt x="830351" y="0"/>
                  </a:lnTo>
                  <a:close/>
                </a:path>
              </a:pathLst>
            </a:custGeom>
            <a:solidFill>
              <a:srgbClr val="E4E6E4"/>
            </a:solidFill>
          </p:spPr>
          <p:txBody>
            <a:bodyPr wrap="square" lIns="0" tIns="0" rIns="0" bIns="0" rtlCol="0"/>
            <a:lstStyle/>
            <a:p>
              <a:endParaRPr/>
            </a:p>
          </p:txBody>
        </p:sp>
      </p:grpSp>
      <p:grpSp>
        <p:nvGrpSpPr>
          <p:cNvPr id="22" name="object 22"/>
          <p:cNvGrpSpPr/>
          <p:nvPr/>
        </p:nvGrpSpPr>
        <p:grpSpPr>
          <a:xfrm>
            <a:off x="8577499" y="2350009"/>
            <a:ext cx="2018664" cy="2018664"/>
            <a:chOff x="8577499" y="2350009"/>
            <a:chExt cx="2018664" cy="2018664"/>
          </a:xfrm>
        </p:grpSpPr>
        <p:sp>
          <p:nvSpPr>
            <p:cNvPr id="23" name="object 23"/>
            <p:cNvSpPr/>
            <p:nvPr/>
          </p:nvSpPr>
          <p:spPr>
            <a:xfrm>
              <a:off x="8577499" y="2350009"/>
              <a:ext cx="2018664" cy="2018664"/>
            </a:xfrm>
            <a:custGeom>
              <a:avLst/>
              <a:gdLst/>
              <a:ahLst/>
              <a:cxnLst/>
              <a:rect l="l" t="t" r="r" b="b"/>
              <a:pathLst>
                <a:path w="2018665" h="2018664">
                  <a:moveTo>
                    <a:pt x="1009192" y="0"/>
                  </a:moveTo>
                  <a:lnTo>
                    <a:pt x="961685" y="1098"/>
                  </a:lnTo>
                  <a:lnTo>
                    <a:pt x="914742" y="4361"/>
                  </a:lnTo>
                  <a:lnTo>
                    <a:pt x="868414" y="9740"/>
                  </a:lnTo>
                  <a:lnTo>
                    <a:pt x="822748" y="17187"/>
                  </a:lnTo>
                  <a:lnTo>
                    <a:pt x="777793" y="26653"/>
                  </a:lnTo>
                  <a:lnTo>
                    <a:pt x="733597" y="38090"/>
                  </a:lnTo>
                  <a:lnTo>
                    <a:pt x="690208" y="51449"/>
                  </a:lnTo>
                  <a:lnTo>
                    <a:pt x="647676" y="66681"/>
                  </a:lnTo>
                  <a:lnTo>
                    <a:pt x="606048" y="83739"/>
                  </a:lnTo>
                  <a:lnTo>
                    <a:pt x="565374" y="102574"/>
                  </a:lnTo>
                  <a:lnTo>
                    <a:pt x="525700" y="123138"/>
                  </a:lnTo>
                  <a:lnTo>
                    <a:pt x="487077" y="145381"/>
                  </a:lnTo>
                  <a:lnTo>
                    <a:pt x="449553" y="169256"/>
                  </a:lnTo>
                  <a:lnTo>
                    <a:pt x="413175" y="194714"/>
                  </a:lnTo>
                  <a:lnTo>
                    <a:pt x="377992" y="221707"/>
                  </a:lnTo>
                  <a:lnTo>
                    <a:pt x="344054" y="250186"/>
                  </a:lnTo>
                  <a:lnTo>
                    <a:pt x="311407" y="280102"/>
                  </a:lnTo>
                  <a:lnTo>
                    <a:pt x="280102" y="311407"/>
                  </a:lnTo>
                  <a:lnTo>
                    <a:pt x="250186" y="344054"/>
                  </a:lnTo>
                  <a:lnTo>
                    <a:pt x="221707" y="377992"/>
                  </a:lnTo>
                  <a:lnTo>
                    <a:pt x="194714" y="413175"/>
                  </a:lnTo>
                  <a:lnTo>
                    <a:pt x="169256" y="449553"/>
                  </a:lnTo>
                  <a:lnTo>
                    <a:pt x="145381" y="487077"/>
                  </a:lnTo>
                  <a:lnTo>
                    <a:pt x="123138" y="525700"/>
                  </a:lnTo>
                  <a:lnTo>
                    <a:pt x="102574" y="565374"/>
                  </a:lnTo>
                  <a:lnTo>
                    <a:pt x="83739" y="606048"/>
                  </a:lnTo>
                  <a:lnTo>
                    <a:pt x="66681" y="647676"/>
                  </a:lnTo>
                  <a:lnTo>
                    <a:pt x="51449" y="690208"/>
                  </a:lnTo>
                  <a:lnTo>
                    <a:pt x="38090" y="733597"/>
                  </a:lnTo>
                  <a:lnTo>
                    <a:pt x="26653" y="777793"/>
                  </a:lnTo>
                  <a:lnTo>
                    <a:pt x="17187" y="822748"/>
                  </a:lnTo>
                  <a:lnTo>
                    <a:pt x="9740" y="868414"/>
                  </a:lnTo>
                  <a:lnTo>
                    <a:pt x="4361" y="914742"/>
                  </a:lnTo>
                  <a:lnTo>
                    <a:pt x="1098" y="961685"/>
                  </a:lnTo>
                  <a:lnTo>
                    <a:pt x="0" y="1009192"/>
                  </a:lnTo>
                  <a:lnTo>
                    <a:pt x="1098" y="1056700"/>
                  </a:lnTo>
                  <a:lnTo>
                    <a:pt x="4361" y="1103642"/>
                  </a:lnTo>
                  <a:lnTo>
                    <a:pt x="9740" y="1149971"/>
                  </a:lnTo>
                  <a:lnTo>
                    <a:pt x="17187" y="1195637"/>
                  </a:lnTo>
                  <a:lnTo>
                    <a:pt x="26653" y="1240592"/>
                  </a:lnTo>
                  <a:lnTo>
                    <a:pt x="38090" y="1284788"/>
                  </a:lnTo>
                  <a:lnTo>
                    <a:pt x="51449" y="1328176"/>
                  </a:lnTo>
                  <a:lnTo>
                    <a:pt x="66681" y="1370709"/>
                  </a:lnTo>
                  <a:lnTo>
                    <a:pt x="83739" y="1412336"/>
                  </a:lnTo>
                  <a:lnTo>
                    <a:pt x="102574" y="1453011"/>
                  </a:lnTo>
                  <a:lnTo>
                    <a:pt x="123138" y="1492684"/>
                  </a:lnTo>
                  <a:lnTo>
                    <a:pt x="145381" y="1531307"/>
                  </a:lnTo>
                  <a:lnTo>
                    <a:pt x="169256" y="1568832"/>
                  </a:lnTo>
                  <a:lnTo>
                    <a:pt x="194714" y="1605210"/>
                  </a:lnTo>
                  <a:lnTo>
                    <a:pt x="221707" y="1640392"/>
                  </a:lnTo>
                  <a:lnTo>
                    <a:pt x="250186" y="1674331"/>
                  </a:lnTo>
                  <a:lnTo>
                    <a:pt x="280102" y="1706977"/>
                  </a:lnTo>
                  <a:lnTo>
                    <a:pt x="311407" y="1738283"/>
                  </a:lnTo>
                  <a:lnTo>
                    <a:pt x="344054" y="1768199"/>
                  </a:lnTo>
                  <a:lnTo>
                    <a:pt x="377992" y="1796678"/>
                  </a:lnTo>
                  <a:lnTo>
                    <a:pt x="413175" y="1823670"/>
                  </a:lnTo>
                  <a:lnTo>
                    <a:pt x="449553" y="1849128"/>
                  </a:lnTo>
                  <a:lnTo>
                    <a:pt x="487077" y="1873003"/>
                  </a:lnTo>
                  <a:lnTo>
                    <a:pt x="525700" y="1895247"/>
                  </a:lnTo>
                  <a:lnTo>
                    <a:pt x="565374" y="1915810"/>
                  </a:lnTo>
                  <a:lnTo>
                    <a:pt x="606048" y="1934645"/>
                  </a:lnTo>
                  <a:lnTo>
                    <a:pt x="647676" y="1951703"/>
                  </a:lnTo>
                  <a:lnTo>
                    <a:pt x="690208" y="1966936"/>
                  </a:lnTo>
                  <a:lnTo>
                    <a:pt x="733597" y="1980295"/>
                  </a:lnTo>
                  <a:lnTo>
                    <a:pt x="777793" y="1991732"/>
                  </a:lnTo>
                  <a:lnTo>
                    <a:pt x="822748" y="2001198"/>
                  </a:lnTo>
                  <a:lnTo>
                    <a:pt x="868414" y="2008645"/>
                  </a:lnTo>
                  <a:lnTo>
                    <a:pt x="914742" y="2014024"/>
                  </a:lnTo>
                  <a:lnTo>
                    <a:pt x="961685" y="2017287"/>
                  </a:lnTo>
                  <a:lnTo>
                    <a:pt x="1009192" y="2018385"/>
                  </a:lnTo>
                  <a:lnTo>
                    <a:pt x="1056700" y="2017287"/>
                  </a:lnTo>
                  <a:lnTo>
                    <a:pt x="1103642" y="2014024"/>
                  </a:lnTo>
                  <a:lnTo>
                    <a:pt x="1149971" y="2008645"/>
                  </a:lnTo>
                  <a:lnTo>
                    <a:pt x="1195637" y="2001198"/>
                  </a:lnTo>
                  <a:lnTo>
                    <a:pt x="1240592" y="1991732"/>
                  </a:lnTo>
                  <a:lnTo>
                    <a:pt x="1284788" y="1980295"/>
                  </a:lnTo>
                  <a:lnTo>
                    <a:pt x="1328176" y="1966936"/>
                  </a:lnTo>
                  <a:lnTo>
                    <a:pt x="1370709" y="1951703"/>
                  </a:lnTo>
                  <a:lnTo>
                    <a:pt x="1412336" y="1934645"/>
                  </a:lnTo>
                  <a:lnTo>
                    <a:pt x="1453011" y="1915810"/>
                  </a:lnTo>
                  <a:lnTo>
                    <a:pt x="1492684" y="1895247"/>
                  </a:lnTo>
                  <a:lnTo>
                    <a:pt x="1531307" y="1873003"/>
                  </a:lnTo>
                  <a:lnTo>
                    <a:pt x="1568832" y="1849128"/>
                  </a:lnTo>
                  <a:lnTo>
                    <a:pt x="1605210" y="1823670"/>
                  </a:lnTo>
                  <a:lnTo>
                    <a:pt x="1640392" y="1796678"/>
                  </a:lnTo>
                  <a:lnTo>
                    <a:pt x="1674331" y="1768199"/>
                  </a:lnTo>
                  <a:lnTo>
                    <a:pt x="1706977" y="1738283"/>
                  </a:lnTo>
                  <a:lnTo>
                    <a:pt x="1738283" y="1706977"/>
                  </a:lnTo>
                  <a:lnTo>
                    <a:pt x="1768199" y="1674331"/>
                  </a:lnTo>
                  <a:lnTo>
                    <a:pt x="1796678" y="1640392"/>
                  </a:lnTo>
                  <a:lnTo>
                    <a:pt x="1823670" y="1605210"/>
                  </a:lnTo>
                  <a:lnTo>
                    <a:pt x="1849128" y="1568832"/>
                  </a:lnTo>
                  <a:lnTo>
                    <a:pt x="1873003" y="1531307"/>
                  </a:lnTo>
                  <a:lnTo>
                    <a:pt x="1895247" y="1492684"/>
                  </a:lnTo>
                  <a:lnTo>
                    <a:pt x="1915810" y="1453011"/>
                  </a:lnTo>
                  <a:lnTo>
                    <a:pt x="1934645" y="1412336"/>
                  </a:lnTo>
                  <a:lnTo>
                    <a:pt x="1951703" y="1370709"/>
                  </a:lnTo>
                  <a:lnTo>
                    <a:pt x="1966936" y="1328176"/>
                  </a:lnTo>
                  <a:lnTo>
                    <a:pt x="1980295" y="1284788"/>
                  </a:lnTo>
                  <a:lnTo>
                    <a:pt x="1991732" y="1240592"/>
                  </a:lnTo>
                  <a:lnTo>
                    <a:pt x="2001198" y="1195637"/>
                  </a:lnTo>
                  <a:lnTo>
                    <a:pt x="2008645" y="1149971"/>
                  </a:lnTo>
                  <a:lnTo>
                    <a:pt x="2014024" y="1103642"/>
                  </a:lnTo>
                  <a:lnTo>
                    <a:pt x="2017287" y="1056700"/>
                  </a:lnTo>
                  <a:lnTo>
                    <a:pt x="2018385" y="1009192"/>
                  </a:lnTo>
                  <a:lnTo>
                    <a:pt x="2017287" y="961685"/>
                  </a:lnTo>
                  <a:lnTo>
                    <a:pt x="2014024" y="914742"/>
                  </a:lnTo>
                  <a:lnTo>
                    <a:pt x="2008645" y="868414"/>
                  </a:lnTo>
                  <a:lnTo>
                    <a:pt x="2001198" y="822748"/>
                  </a:lnTo>
                  <a:lnTo>
                    <a:pt x="1991732" y="777793"/>
                  </a:lnTo>
                  <a:lnTo>
                    <a:pt x="1980295" y="733597"/>
                  </a:lnTo>
                  <a:lnTo>
                    <a:pt x="1966936" y="690208"/>
                  </a:lnTo>
                  <a:lnTo>
                    <a:pt x="1951703" y="647676"/>
                  </a:lnTo>
                  <a:lnTo>
                    <a:pt x="1934645" y="606048"/>
                  </a:lnTo>
                  <a:lnTo>
                    <a:pt x="1915810" y="565374"/>
                  </a:lnTo>
                  <a:lnTo>
                    <a:pt x="1895247" y="525700"/>
                  </a:lnTo>
                  <a:lnTo>
                    <a:pt x="1873003" y="487077"/>
                  </a:lnTo>
                  <a:lnTo>
                    <a:pt x="1849128" y="449553"/>
                  </a:lnTo>
                  <a:lnTo>
                    <a:pt x="1823670" y="413175"/>
                  </a:lnTo>
                  <a:lnTo>
                    <a:pt x="1796678" y="377992"/>
                  </a:lnTo>
                  <a:lnTo>
                    <a:pt x="1768199" y="344054"/>
                  </a:lnTo>
                  <a:lnTo>
                    <a:pt x="1738283" y="311407"/>
                  </a:lnTo>
                  <a:lnTo>
                    <a:pt x="1706977" y="280102"/>
                  </a:lnTo>
                  <a:lnTo>
                    <a:pt x="1674331" y="250186"/>
                  </a:lnTo>
                  <a:lnTo>
                    <a:pt x="1640392" y="221707"/>
                  </a:lnTo>
                  <a:lnTo>
                    <a:pt x="1605210" y="194714"/>
                  </a:lnTo>
                  <a:lnTo>
                    <a:pt x="1568832" y="169256"/>
                  </a:lnTo>
                  <a:lnTo>
                    <a:pt x="1531307" y="145381"/>
                  </a:lnTo>
                  <a:lnTo>
                    <a:pt x="1492684" y="123138"/>
                  </a:lnTo>
                  <a:lnTo>
                    <a:pt x="1453011" y="102574"/>
                  </a:lnTo>
                  <a:lnTo>
                    <a:pt x="1412336" y="83739"/>
                  </a:lnTo>
                  <a:lnTo>
                    <a:pt x="1370709" y="66681"/>
                  </a:lnTo>
                  <a:lnTo>
                    <a:pt x="1328176" y="51449"/>
                  </a:lnTo>
                  <a:lnTo>
                    <a:pt x="1284788" y="38090"/>
                  </a:lnTo>
                  <a:lnTo>
                    <a:pt x="1240592" y="26653"/>
                  </a:lnTo>
                  <a:lnTo>
                    <a:pt x="1195637" y="17187"/>
                  </a:lnTo>
                  <a:lnTo>
                    <a:pt x="1149971" y="9740"/>
                  </a:lnTo>
                  <a:lnTo>
                    <a:pt x="1103642" y="4361"/>
                  </a:lnTo>
                  <a:lnTo>
                    <a:pt x="1056700" y="1098"/>
                  </a:lnTo>
                  <a:lnTo>
                    <a:pt x="1009192" y="0"/>
                  </a:lnTo>
                  <a:close/>
                </a:path>
              </a:pathLst>
            </a:custGeom>
            <a:solidFill>
              <a:srgbClr val="879095">
                <a:alpha val="96998"/>
              </a:srgbClr>
            </a:solidFill>
          </p:spPr>
          <p:txBody>
            <a:bodyPr wrap="square" lIns="0" tIns="0" rIns="0" bIns="0" rtlCol="0"/>
            <a:lstStyle/>
            <a:p>
              <a:endParaRPr/>
            </a:p>
          </p:txBody>
        </p:sp>
        <p:sp>
          <p:nvSpPr>
            <p:cNvPr id="24" name="object 24"/>
            <p:cNvSpPr/>
            <p:nvPr/>
          </p:nvSpPr>
          <p:spPr>
            <a:xfrm>
              <a:off x="8975347" y="2697479"/>
              <a:ext cx="874394" cy="974090"/>
            </a:xfrm>
            <a:custGeom>
              <a:avLst/>
              <a:gdLst/>
              <a:ahLst/>
              <a:cxnLst/>
              <a:rect l="l" t="t" r="r" b="b"/>
              <a:pathLst>
                <a:path w="874395" h="974089">
                  <a:moveTo>
                    <a:pt x="437197" y="0"/>
                  </a:moveTo>
                  <a:lnTo>
                    <a:pt x="389594" y="2572"/>
                  </a:lnTo>
                  <a:lnTo>
                    <a:pt x="343467" y="10109"/>
                  </a:lnTo>
                  <a:lnTo>
                    <a:pt x="299084" y="22342"/>
                  </a:lnTo>
                  <a:lnTo>
                    <a:pt x="256713" y="39001"/>
                  </a:lnTo>
                  <a:lnTo>
                    <a:pt x="216622" y="59816"/>
                  </a:lnTo>
                  <a:lnTo>
                    <a:pt x="179078" y="84516"/>
                  </a:lnTo>
                  <a:lnTo>
                    <a:pt x="144350" y="112834"/>
                  </a:lnTo>
                  <a:lnTo>
                    <a:pt x="112704" y="144498"/>
                  </a:lnTo>
                  <a:lnTo>
                    <a:pt x="84410" y="179240"/>
                  </a:lnTo>
                  <a:lnTo>
                    <a:pt x="59733" y="216789"/>
                  </a:lnTo>
                  <a:lnTo>
                    <a:pt x="38943" y="256877"/>
                  </a:lnTo>
                  <a:lnTo>
                    <a:pt x="22307" y="299232"/>
                  </a:lnTo>
                  <a:lnTo>
                    <a:pt x="10092" y="343586"/>
                  </a:lnTo>
                  <a:lnTo>
                    <a:pt x="2567" y="389668"/>
                  </a:lnTo>
                  <a:lnTo>
                    <a:pt x="0" y="437210"/>
                  </a:lnTo>
                  <a:lnTo>
                    <a:pt x="0" y="973772"/>
                  </a:lnTo>
                  <a:lnTo>
                    <a:pt x="224269" y="819365"/>
                  </a:lnTo>
                  <a:lnTo>
                    <a:pt x="273357" y="842654"/>
                  </a:lnTo>
                  <a:lnTo>
                    <a:pt x="325470" y="859910"/>
                  </a:lnTo>
                  <a:lnTo>
                    <a:pt x="380215" y="870633"/>
                  </a:lnTo>
                  <a:lnTo>
                    <a:pt x="437197" y="874318"/>
                  </a:lnTo>
                  <a:lnTo>
                    <a:pt x="484877" y="871757"/>
                  </a:lnTo>
                  <a:lnTo>
                    <a:pt x="531057" y="864250"/>
                  </a:lnTo>
                  <a:lnTo>
                    <a:pt x="575473" y="852062"/>
                  </a:lnTo>
                  <a:lnTo>
                    <a:pt x="617859" y="835458"/>
                  </a:lnTo>
                  <a:lnTo>
                    <a:pt x="657950" y="814704"/>
                  </a:lnTo>
                  <a:lnTo>
                    <a:pt x="695481" y="790064"/>
                  </a:lnTo>
                  <a:lnTo>
                    <a:pt x="730187" y="761804"/>
                  </a:lnTo>
                  <a:lnTo>
                    <a:pt x="761803" y="730189"/>
                  </a:lnTo>
                  <a:lnTo>
                    <a:pt x="790063" y="695484"/>
                  </a:lnTo>
                  <a:lnTo>
                    <a:pt x="814703" y="657954"/>
                  </a:lnTo>
                  <a:lnTo>
                    <a:pt x="835458" y="617864"/>
                  </a:lnTo>
                  <a:lnTo>
                    <a:pt x="852061" y="575479"/>
                  </a:lnTo>
                  <a:lnTo>
                    <a:pt x="864250" y="531065"/>
                  </a:lnTo>
                  <a:lnTo>
                    <a:pt x="871757" y="484887"/>
                  </a:lnTo>
                  <a:lnTo>
                    <a:pt x="874318" y="437210"/>
                  </a:lnTo>
                  <a:lnTo>
                    <a:pt x="871757" y="389668"/>
                  </a:lnTo>
                  <a:lnTo>
                    <a:pt x="864250" y="343586"/>
                  </a:lnTo>
                  <a:lnTo>
                    <a:pt x="852061" y="299232"/>
                  </a:lnTo>
                  <a:lnTo>
                    <a:pt x="835458" y="256877"/>
                  </a:lnTo>
                  <a:lnTo>
                    <a:pt x="814703" y="216789"/>
                  </a:lnTo>
                  <a:lnTo>
                    <a:pt x="790063" y="179240"/>
                  </a:lnTo>
                  <a:lnTo>
                    <a:pt x="761803" y="144498"/>
                  </a:lnTo>
                  <a:lnTo>
                    <a:pt x="730187" y="112834"/>
                  </a:lnTo>
                  <a:lnTo>
                    <a:pt x="695481" y="84516"/>
                  </a:lnTo>
                  <a:lnTo>
                    <a:pt x="657950" y="59816"/>
                  </a:lnTo>
                  <a:lnTo>
                    <a:pt x="617859" y="39001"/>
                  </a:lnTo>
                  <a:lnTo>
                    <a:pt x="575473" y="22342"/>
                  </a:lnTo>
                  <a:lnTo>
                    <a:pt x="531057" y="10109"/>
                  </a:lnTo>
                  <a:lnTo>
                    <a:pt x="484877" y="2572"/>
                  </a:lnTo>
                  <a:lnTo>
                    <a:pt x="437197" y="0"/>
                  </a:lnTo>
                  <a:close/>
                </a:path>
              </a:pathLst>
            </a:custGeom>
            <a:solidFill>
              <a:srgbClr val="C3C7CA"/>
            </a:solidFill>
          </p:spPr>
          <p:txBody>
            <a:bodyPr wrap="square" lIns="0" tIns="0" rIns="0" bIns="0" rtlCol="0"/>
            <a:lstStyle/>
            <a:p>
              <a:endParaRPr/>
            </a:p>
          </p:txBody>
        </p:sp>
        <p:sp>
          <p:nvSpPr>
            <p:cNvPr id="25" name="object 25"/>
            <p:cNvSpPr/>
            <p:nvPr/>
          </p:nvSpPr>
          <p:spPr>
            <a:xfrm>
              <a:off x="9154223" y="2953119"/>
              <a:ext cx="258445" cy="461009"/>
            </a:xfrm>
            <a:custGeom>
              <a:avLst/>
              <a:gdLst/>
              <a:ahLst/>
              <a:cxnLst/>
              <a:rect l="l" t="t" r="r" b="b"/>
              <a:pathLst>
                <a:path w="258445" h="461010">
                  <a:moveTo>
                    <a:pt x="138772" y="0"/>
                  </a:moveTo>
                  <a:lnTo>
                    <a:pt x="94831" y="7063"/>
                  </a:lnTo>
                  <a:lnTo>
                    <a:pt x="56726" y="26740"/>
                  </a:lnTo>
                  <a:lnTo>
                    <a:pt x="26715" y="56762"/>
                  </a:lnTo>
                  <a:lnTo>
                    <a:pt x="7055" y="94858"/>
                  </a:lnTo>
                  <a:lnTo>
                    <a:pt x="0" y="138760"/>
                  </a:lnTo>
                  <a:lnTo>
                    <a:pt x="40362" y="258290"/>
                  </a:lnTo>
                  <a:lnTo>
                    <a:pt x="129159" y="361299"/>
                  </a:lnTo>
                  <a:lnTo>
                    <a:pt x="217955" y="433547"/>
                  </a:lnTo>
                  <a:lnTo>
                    <a:pt x="258318" y="460794"/>
                  </a:lnTo>
                  <a:lnTo>
                    <a:pt x="258318" y="68973"/>
                  </a:lnTo>
                  <a:lnTo>
                    <a:pt x="236676" y="40896"/>
                  </a:lnTo>
                  <a:lnTo>
                    <a:pt x="208665" y="19108"/>
                  </a:lnTo>
                  <a:lnTo>
                    <a:pt x="175595" y="5010"/>
                  </a:lnTo>
                  <a:lnTo>
                    <a:pt x="138772" y="0"/>
                  </a:lnTo>
                  <a:close/>
                </a:path>
              </a:pathLst>
            </a:custGeom>
            <a:solidFill>
              <a:srgbClr val="9FA6AB"/>
            </a:solidFill>
          </p:spPr>
          <p:txBody>
            <a:bodyPr wrap="square" lIns="0" tIns="0" rIns="0" bIns="0" rtlCol="0"/>
            <a:lstStyle/>
            <a:p>
              <a:endParaRPr/>
            </a:p>
          </p:txBody>
        </p:sp>
        <p:sp>
          <p:nvSpPr>
            <p:cNvPr id="26" name="object 26"/>
            <p:cNvSpPr/>
            <p:nvPr/>
          </p:nvSpPr>
          <p:spPr>
            <a:xfrm>
              <a:off x="9412541" y="2953122"/>
              <a:ext cx="259079" cy="461009"/>
            </a:xfrm>
            <a:custGeom>
              <a:avLst/>
              <a:gdLst/>
              <a:ahLst/>
              <a:cxnLst/>
              <a:rect l="l" t="t" r="r" b="b"/>
              <a:pathLst>
                <a:path w="259079" h="461010">
                  <a:moveTo>
                    <a:pt x="119557" y="0"/>
                  </a:moveTo>
                  <a:lnTo>
                    <a:pt x="82935" y="5010"/>
                  </a:lnTo>
                  <a:lnTo>
                    <a:pt x="49930" y="19108"/>
                  </a:lnTo>
                  <a:lnTo>
                    <a:pt x="21849" y="40896"/>
                  </a:lnTo>
                  <a:lnTo>
                    <a:pt x="0" y="68973"/>
                  </a:lnTo>
                  <a:lnTo>
                    <a:pt x="0" y="460781"/>
                  </a:lnTo>
                  <a:lnTo>
                    <a:pt x="149553" y="366895"/>
                  </a:lnTo>
                  <a:lnTo>
                    <a:pt x="226350" y="302056"/>
                  </a:lnTo>
                  <a:lnTo>
                    <a:pt x="254644" y="236074"/>
                  </a:lnTo>
                  <a:lnTo>
                    <a:pt x="258686" y="138760"/>
                  </a:lnTo>
                  <a:lnTo>
                    <a:pt x="251585" y="94853"/>
                  </a:lnTo>
                  <a:lnTo>
                    <a:pt x="231819" y="56756"/>
                  </a:lnTo>
                  <a:lnTo>
                    <a:pt x="201690" y="26737"/>
                  </a:lnTo>
                  <a:lnTo>
                    <a:pt x="163502" y="7062"/>
                  </a:lnTo>
                  <a:lnTo>
                    <a:pt x="119557" y="0"/>
                  </a:lnTo>
                  <a:close/>
                </a:path>
              </a:pathLst>
            </a:custGeom>
            <a:solidFill>
              <a:srgbClr val="879095"/>
            </a:solidFill>
          </p:spPr>
          <p:txBody>
            <a:bodyPr wrap="square" lIns="0" tIns="0" rIns="0" bIns="0" rtlCol="0"/>
            <a:lstStyle/>
            <a:p>
              <a:endParaRPr/>
            </a:p>
          </p:txBody>
        </p:sp>
        <p:sp>
          <p:nvSpPr>
            <p:cNvPr id="27" name="object 27"/>
            <p:cNvSpPr/>
            <p:nvPr/>
          </p:nvSpPr>
          <p:spPr>
            <a:xfrm>
              <a:off x="9720580" y="3359200"/>
              <a:ext cx="537210" cy="598170"/>
            </a:xfrm>
            <a:custGeom>
              <a:avLst/>
              <a:gdLst/>
              <a:ahLst/>
              <a:cxnLst/>
              <a:rect l="l" t="t" r="r" b="b"/>
              <a:pathLst>
                <a:path w="537209" h="598170">
                  <a:moveTo>
                    <a:pt x="268427" y="0"/>
                  </a:moveTo>
                  <a:lnTo>
                    <a:pt x="220130" y="4336"/>
                  </a:lnTo>
                  <a:lnTo>
                    <a:pt x="174693" y="16836"/>
                  </a:lnTo>
                  <a:lnTo>
                    <a:pt x="132868" y="36732"/>
                  </a:lnTo>
                  <a:lnTo>
                    <a:pt x="95410" y="63256"/>
                  </a:lnTo>
                  <a:lnTo>
                    <a:pt x="63072" y="95643"/>
                  </a:lnTo>
                  <a:lnTo>
                    <a:pt x="36608" y="133126"/>
                  </a:lnTo>
                  <a:lnTo>
                    <a:pt x="16773" y="174937"/>
                  </a:lnTo>
                  <a:lnTo>
                    <a:pt x="4318" y="220310"/>
                  </a:lnTo>
                  <a:lnTo>
                    <a:pt x="0" y="268478"/>
                  </a:lnTo>
                  <a:lnTo>
                    <a:pt x="4318" y="316775"/>
                  </a:lnTo>
                  <a:lnTo>
                    <a:pt x="16773" y="362213"/>
                  </a:lnTo>
                  <a:lnTo>
                    <a:pt x="36608" y="404040"/>
                  </a:lnTo>
                  <a:lnTo>
                    <a:pt x="63072" y="441500"/>
                  </a:lnTo>
                  <a:lnTo>
                    <a:pt x="95410" y="473840"/>
                  </a:lnTo>
                  <a:lnTo>
                    <a:pt x="132868" y="500305"/>
                  </a:lnTo>
                  <a:lnTo>
                    <a:pt x="174693" y="520143"/>
                  </a:lnTo>
                  <a:lnTo>
                    <a:pt x="220130" y="532598"/>
                  </a:lnTo>
                  <a:lnTo>
                    <a:pt x="268427" y="536917"/>
                  </a:lnTo>
                  <a:lnTo>
                    <a:pt x="303417" y="534652"/>
                  </a:lnTo>
                  <a:lnTo>
                    <a:pt x="337035" y="528064"/>
                  </a:lnTo>
                  <a:lnTo>
                    <a:pt x="369039" y="517463"/>
                  </a:lnTo>
                  <a:lnTo>
                    <a:pt x="399186" y="503161"/>
                  </a:lnTo>
                  <a:lnTo>
                    <a:pt x="536905" y="597979"/>
                  </a:lnTo>
                  <a:lnTo>
                    <a:pt x="536905" y="268478"/>
                  </a:lnTo>
                  <a:lnTo>
                    <a:pt x="532575" y="220310"/>
                  </a:lnTo>
                  <a:lnTo>
                    <a:pt x="520094" y="174937"/>
                  </a:lnTo>
                  <a:lnTo>
                    <a:pt x="500223" y="133126"/>
                  </a:lnTo>
                  <a:lnTo>
                    <a:pt x="473723" y="95643"/>
                  </a:lnTo>
                  <a:lnTo>
                    <a:pt x="441355" y="63256"/>
                  </a:lnTo>
                  <a:lnTo>
                    <a:pt x="403880" y="36732"/>
                  </a:lnTo>
                  <a:lnTo>
                    <a:pt x="362060" y="16836"/>
                  </a:lnTo>
                  <a:lnTo>
                    <a:pt x="316655" y="4336"/>
                  </a:lnTo>
                  <a:lnTo>
                    <a:pt x="268427" y="0"/>
                  </a:lnTo>
                  <a:close/>
                </a:path>
              </a:pathLst>
            </a:custGeom>
            <a:solidFill>
              <a:srgbClr val="C3C7CA"/>
            </a:solidFill>
          </p:spPr>
          <p:txBody>
            <a:bodyPr wrap="square" lIns="0" tIns="0" rIns="0" bIns="0" rtlCol="0"/>
            <a:lstStyle/>
            <a:p>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POSITIONING</a:t>
            </a:r>
            <a:r>
              <a:rPr sz="1100" b="1" spc="15" dirty="0">
                <a:solidFill>
                  <a:srgbClr val="716A66"/>
                </a:solidFill>
                <a:latin typeface="DIN 2014 Bold"/>
                <a:cs typeface="DIN 2014 Bold"/>
              </a:rPr>
              <a:t> </a:t>
            </a:r>
            <a:r>
              <a:rPr sz="1100" b="1" dirty="0">
                <a:solidFill>
                  <a:srgbClr val="716A66"/>
                </a:solidFill>
                <a:latin typeface="DIN 2014 Bold"/>
                <a:cs typeface="DIN 2014 Bold"/>
              </a:rPr>
              <a:t>OURSELVES</a:t>
            </a:r>
            <a:r>
              <a:rPr sz="1100" b="1" spc="20" dirty="0">
                <a:solidFill>
                  <a:srgbClr val="716A66"/>
                </a:solidFill>
                <a:latin typeface="DIN 2014 Bold"/>
                <a:cs typeface="DIN 2014 Bold"/>
              </a:rPr>
              <a:t> </a:t>
            </a:r>
            <a:r>
              <a:rPr sz="1100" b="1" dirty="0">
                <a:solidFill>
                  <a:srgbClr val="716A66"/>
                </a:solidFill>
                <a:latin typeface="DIN 2014 Bold"/>
                <a:cs typeface="DIN 2014 Bold"/>
              </a:rPr>
              <a:t>FOR</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SUCCESS</a:t>
            </a:r>
            <a:endParaRPr sz="1100">
              <a:latin typeface="DIN 2014 Bold"/>
              <a:cs typeface="DIN 2014 Bold"/>
            </a:endParaRPr>
          </a:p>
        </p:txBody>
      </p:sp>
      <p:sp>
        <p:nvSpPr>
          <p:cNvPr id="3" name="object 3"/>
          <p:cNvSpPr txBox="1"/>
          <p:nvPr/>
        </p:nvSpPr>
        <p:spPr>
          <a:xfrm>
            <a:off x="750823" y="798467"/>
            <a:ext cx="5314315"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Framework</a:t>
            </a:r>
            <a:r>
              <a:rPr sz="2800" b="1" spc="-75" dirty="0">
                <a:solidFill>
                  <a:srgbClr val="716A66"/>
                </a:solidFill>
                <a:latin typeface="DIN 2014 Bold"/>
                <a:cs typeface="DIN 2014 Bold"/>
              </a:rPr>
              <a:t> </a:t>
            </a:r>
            <a:r>
              <a:rPr sz="2800" b="1" dirty="0">
                <a:solidFill>
                  <a:srgbClr val="716A66"/>
                </a:solidFill>
                <a:latin typeface="DIN 2014 Bold"/>
                <a:cs typeface="DIN 2014 Bold"/>
              </a:rPr>
              <a:t>for</a:t>
            </a:r>
            <a:r>
              <a:rPr sz="2800" b="1" spc="-70" dirty="0">
                <a:solidFill>
                  <a:srgbClr val="716A66"/>
                </a:solidFill>
                <a:latin typeface="DIN 2014 Bold"/>
                <a:cs typeface="DIN 2014 Bold"/>
              </a:rPr>
              <a:t> </a:t>
            </a:r>
            <a:r>
              <a:rPr sz="2800" b="1" spc="-10" dirty="0">
                <a:solidFill>
                  <a:srgbClr val="716A66"/>
                </a:solidFill>
                <a:latin typeface="DIN 2014 Bold"/>
                <a:cs typeface="DIN 2014 Bold"/>
              </a:rPr>
              <a:t>Success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How</a:t>
            </a:r>
            <a:r>
              <a:rPr sz="3600" spc="-10" dirty="0">
                <a:solidFill>
                  <a:srgbClr val="716A66"/>
                </a:solidFill>
                <a:latin typeface="DIN 2014 Light"/>
                <a:cs typeface="DIN 2014 Light"/>
              </a:rPr>
              <a:t> </a:t>
            </a:r>
            <a:r>
              <a:rPr sz="3600" dirty="0">
                <a:solidFill>
                  <a:srgbClr val="716A66"/>
                </a:solidFill>
                <a:latin typeface="DIN 2014 Light"/>
                <a:cs typeface="DIN 2014 Light"/>
              </a:rPr>
              <a:t>can</a:t>
            </a:r>
            <a:r>
              <a:rPr sz="3600" spc="5" dirty="0">
                <a:solidFill>
                  <a:srgbClr val="716A66"/>
                </a:solidFill>
                <a:latin typeface="DIN 2014 Light"/>
                <a:cs typeface="DIN 2014 Light"/>
              </a:rPr>
              <a:t> </a:t>
            </a:r>
            <a:r>
              <a:rPr sz="3600" dirty="0">
                <a:solidFill>
                  <a:srgbClr val="716A66"/>
                </a:solidFill>
                <a:latin typeface="DIN 2014 Light"/>
                <a:cs typeface="DIN 2014 Light"/>
              </a:rPr>
              <a:t>JSI</a:t>
            </a:r>
            <a:r>
              <a:rPr sz="3600" spc="10" dirty="0">
                <a:solidFill>
                  <a:srgbClr val="716A66"/>
                </a:solidFill>
                <a:latin typeface="DIN 2014 Light"/>
                <a:cs typeface="DIN 2014 Light"/>
              </a:rPr>
              <a:t> </a:t>
            </a:r>
            <a:r>
              <a:rPr sz="3600" dirty="0">
                <a:solidFill>
                  <a:srgbClr val="716A66"/>
                </a:solidFill>
                <a:latin typeface="DIN 2014 Light"/>
                <a:cs typeface="DIN 2014 Light"/>
              </a:rPr>
              <a:t>Health</a:t>
            </a:r>
            <a:r>
              <a:rPr sz="3600" spc="-10" dirty="0">
                <a:solidFill>
                  <a:srgbClr val="716A66"/>
                </a:solidFill>
                <a:latin typeface="DIN 2014 Light"/>
                <a:cs typeface="DIN 2014 Light"/>
              </a:rPr>
              <a:t> support </a:t>
            </a:r>
            <a:r>
              <a:rPr sz="3600" dirty="0">
                <a:solidFill>
                  <a:srgbClr val="716A66"/>
                </a:solidFill>
                <a:latin typeface="DIN 2014 Light"/>
                <a:cs typeface="DIN 2014 Light"/>
              </a:rPr>
              <a:t>your</a:t>
            </a:r>
            <a:r>
              <a:rPr sz="3600" spc="-35" dirty="0">
                <a:solidFill>
                  <a:srgbClr val="716A66"/>
                </a:solidFill>
                <a:latin typeface="DIN 2014 Light"/>
                <a:cs typeface="DIN 2014 Light"/>
              </a:rPr>
              <a:t> </a:t>
            </a:r>
            <a:r>
              <a:rPr sz="3600" dirty="0">
                <a:solidFill>
                  <a:srgbClr val="716A66"/>
                </a:solidFill>
                <a:latin typeface="DIN 2014 Light"/>
                <a:cs typeface="DIN 2014 Light"/>
              </a:rPr>
              <a:t>local</a:t>
            </a:r>
            <a:r>
              <a:rPr sz="3600" spc="-30" dirty="0">
                <a:solidFill>
                  <a:srgbClr val="716A66"/>
                </a:solidFill>
                <a:latin typeface="DIN 2014 Light"/>
                <a:cs typeface="DIN 2014 Light"/>
              </a:rPr>
              <a:t> </a:t>
            </a:r>
            <a:r>
              <a:rPr sz="3600" dirty="0">
                <a:solidFill>
                  <a:srgbClr val="716A66"/>
                </a:solidFill>
                <a:latin typeface="DIN 2014 Light"/>
                <a:cs typeface="DIN 2014 Light"/>
              </a:rPr>
              <a:t>sales</a:t>
            </a:r>
            <a:r>
              <a:rPr sz="3600" spc="-30" dirty="0">
                <a:solidFill>
                  <a:srgbClr val="716A66"/>
                </a:solidFill>
                <a:latin typeface="DIN 2014 Light"/>
                <a:cs typeface="DIN 2014 Light"/>
              </a:rPr>
              <a:t> </a:t>
            </a:r>
            <a:r>
              <a:rPr sz="3600" spc="-10" dirty="0">
                <a:solidFill>
                  <a:srgbClr val="716A66"/>
                </a:solidFill>
                <a:latin typeface="DIN 2014 Light"/>
                <a:cs typeface="DIN 2014 Light"/>
              </a:rPr>
              <a:t>efforts?</a:t>
            </a:r>
            <a:endParaRPr sz="3600">
              <a:latin typeface="DIN 2014 Light"/>
              <a:cs typeface="DIN 2014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DCA2-8760-AE0E-70E8-A6C73105E356}"/>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63C53E2-4BD3-B65A-E98F-5B637EFC3F80}"/>
              </a:ext>
            </a:extLst>
          </p:cNvPr>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a:extLst>
              <a:ext uri="{FF2B5EF4-FFF2-40B4-BE49-F238E27FC236}">
                <a16:creationId xmlns:a16="http://schemas.microsoft.com/office/drawing/2014/main" id="{934DEEBB-E57B-1E89-9DCB-BAA941424F0C}"/>
              </a:ext>
            </a:extLst>
          </p:cNvPr>
          <p:cNvSpPr txBox="1"/>
          <p:nvPr/>
        </p:nvSpPr>
        <p:spPr>
          <a:xfrm>
            <a:off x="751521" y="426783"/>
            <a:ext cx="217614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4" name="object 4">
            <a:extLst>
              <a:ext uri="{FF2B5EF4-FFF2-40B4-BE49-F238E27FC236}">
                <a16:creationId xmlns:a16="http://schemas.microsoft.com/office/drawing/2014/main" id="{539B473C-0DF5-7CE5-DE82-3F689F037463}"/>
              </a:ext>
            </a:extLst>
          </p:cNvPr>
          <p:cNvSpPr txBox="1"/>
          <p:nvPr/>
        </p:nvSpPr>
        <p:spPr>
          <a:xfrm>
            <a:off x="750823" y="798467"/>
            <a:ext cx="4399806" cy="443711"/>
          </a:xfrm>
          <a:prstGeom prst="rect">
            <a:avLst/>
          </a:prstGeom>
        </p:spPr>
        <p:txBody>
          <a:bodyPr vert="horz" wrap="square" lIns="0" tIns="12700" rIns="0" bIns="0" rtlCol="0">
            <a:spAutoFit/>
          </a:bodyPr>
          <a:lstStyle/>
          <a:p>
            <a:pPr marL="12700">
              <a:lnSpc>
                <a:spcPct val="100000"/>
              </a:lnSpc>
              <a:spcBef>
                <a:spcPts val="100"/>
              </a:spcBef>
            </a:pPr>
            <a:r>
              <a:rPr lang="en-US" sz="2800" b="1" dirty="0">
                <a:solidFill>
                  <a:srgbClr val="716A66"/>
                </a:solidFill>
                <a:latin typeface="DIN 2014 Bold"/>
                <a:cs typeface="DIN 2014 Bold"/>
              </a:rPr>
              <a:t>Surround The Opportunity</a:t>
            </a:r>
            <a:endParaRPr sz="1400" dirty="0">
              <a:latin typeface="DIN 2014 Bold"/>
              <a:cs typeface="DIN 2014 Bold"/>
            </a:endParaRPr>
          </a:p>
        </p:txBody>
      </p:sp>
      <p:sp>
        <p:nvSpPr>
          <p:cNvPr id="9" name="object 2">
            <a:extLst>
              <a:ext uri="{FF2B5EF4-FFF2-40B4-BE49-F238E27FC236}">
                <a16:creationId xmlns:a16="http://schemas.microsoft.com/office/drawing/2014/main" id="{8D09C46C-63AC-D58F-7A5F-5C46D257657F}"/>
              </a:ext>
            </a:extLst>
          </p:cNvPr>
          <p:cNvSpPr/>
          <p:nvPr/>
        </p:nvSpPr>
        <p:spPr>
          <a:xfrm>
            <a:off x="4572" y="6289103"/>
            <a:ext cx="12179935" cy="1270"/>
          </a:xfrm>
          <a:custGeom>
            <a:avLst/>
            <a:gdLst/>
            <a:ahLst/>
            <a:cxnLst/>
            <a:rect l="l" t="t" r="r" b="b"/>
            <a:pathLst>
              <a:path w="12179935" h="1270">
                <a:moveTo>
                  <a:pt x="0" y="939"/>
                </a:moveTo>
                <a:lnTo>
                  <a:pt x="12179808" y="939"/>
                </a:lnTo>
                <a:lnTo>
                  <a:pt x="12179808" y="0"/>
                </a:lnTo>
                <a:lnTo>
                  <a:pt x="0" y="0"/>
                </a:lnTo>
                <a:lnTo>
                  <a:pt x="0" y="939"/>
                </a:lnTo>
                <a:close/>
              </a:path>
            </a:pathLst>
          </a:custGeom>
          <a:solidFill>
            <a:srgbClr val="F6F2EE"/>
          </a:solidFill>
        </p:spPr>
        <p:txBody>
          <a:bodyPr wrap="square" lIns="0" tIns="0" rIns="0" bIns="0" rtlCol="0"/>
          <a:lstStyle/>
          <a:p>
            <a:endParaRPr/>
          </a:p>
        </p:txBody>
      </p:sp>
      <p:grpSp>
        <p:nvGrpSpPr>
          <p:cNvPr id="10" name="object 5">
            <a:extLst>
              <a:ext uri="{FF2B5EF4-FFF2-40B4-BE49-F238E27FC236}">
                <a16:creationId xmlns:a16="http://schemas.microsoft.com/office/drawing/2014/main" id="{64352C18-7FDB-F92D-C896-182B264B27BA}"/>
              </a:ext>
            </a:extLst>
          </p:cNvPr>
          <p:cNvGrpSpPr/>
          <p:nvPr/>
        </p:nvGrpSpPr>
        <p:grpSpPr>
          <a:xfrm>
            <a:off x="0" y="2777385"/>
            <a:ext cx="12189460" cy="4081145"/>
            <a:chOff x="0" y="2777385"/>
            <a:chExt cx="12189460" cy="4081145"/>
          </a:xfrm>
        </p:grpSpPr>
        <p:sp>
          <p:nvSpPr>
            <p:cNvPr id="11" name="object 6">
              <a:extLst>
                <a:ext uri="{FF2B5EF4-FFF2-40B4-BE49-F238E27FC236}">
                  <a16:creationId xmlns:a16="http://schemas.microsoft.com/office/drawing/2014/main" id="{7FC4D85F-AE74-B726-9F0B-DCE97A067125}"/>
                </a:ext>
              </a:extLst>
            </p:cNvPr>
            <p:cNvSpPr/>
            <p:nvPr/>
          </p:nvSpPr>
          <p:spPr>
            <a:xfrm>
              <a:off x="0" y="6290043"/>
              <a:ext cx="12189460" cy="568325"/>
            </a:xfrm>
            <a:custGeom>
              <a:avLst/>
              <a:gdLst/>
              <a:ahLst/>
              <a:cxnLst/>
              <a:rect l="l" t="t" r="r" b="b"/>
              <a:pathLst>
                <a:path w="12189460" h="568325">
                  <a:moveTo>
                    <a:pt x="12188952" y="0"/>
                  </a:moveTo>
                  <a:lnTo>
                    <a:pt x="0" y="0"/>
                  </a:lnTo>
                  <a:lnTo>
                    <a:pt x="0" y="567956"/>
                  </a:lnTo>
                  <a:lnTo>
                    <a:pt x="12188952" y="567956"/>
                  </a:lnTo>
                  <a:lnTo>
                    <a:pt x="12188952" y="0"/>
                  </a:lnTo>
                  <a:close/>
                </a:path>
              </a:pathLst>
            </a:custGeom>
            <a:solidFill>
              <a:srgbClr val="90A19A"/>
            </a:solidFill>
          </p:spPr>
          <p:txBody>
            <a:bodyPr wrap="square" lIns="0" tIns="0" rIns="0" bIns="0" rtlCol="0"/>
            <a:lstStyle/>
            <a:p>
              <a:endParaRPr/>
            </a:p>
          </p:txBody>
        </p:sp>
        <p:sp>
          <p:nvSpPr>
            <p:cNvPr id="12" name="object 7">
              <a:extLst>
                <a:ext uri="{FF2B5EF4-FFF2-40B4-BE49-F238E27FC236}">
                  <a16:creationId xmlns:a16="http://schemas.microsoft.com/office/drawing/2014/main" id="{BD3944AB-6A90-6D15-F417-5CD7DFE6EE07}"/>
                </a:ext>
              </a:extLst>
            </p:cNvPr>
            <p:cNvSpPr/>
            <p:nvPr/>
          </p:nvSpPr>
          <p:spPr>
            <a:xfrm>
              <a:off x="0" y="6185839"/>
              <a:ext cx="12189460" cy="103505"/>
            </a:xfrm>
            <a:custGeom>
              <a:avLst/>
              <a:gdLst/>
              <a:ahLst/>
              <a:cxnLst/>
              <a:rect l="l" t="t" r="r" b="b"/>
              <a:pathLst>
                <a:path w="12189460" h="103504">
                  <a:moveTo>
                    <a:pt x="12188952" y="0"/>
                  </a:moveTo>
                  <a:lnTo>
                    <a:pt x="0" y="0"/>
                  </a:lnTo>
                  <a:lnTo>
                    <a:pt x="0" y="103263"/>
                  </a:lnTo>
                  <a:lnTo>
                    <a:pt x="12188952" y="103263"/>
                  </a:lnTo>
                  <a:lnTo>
                    <a:pt x="12188952" y="0"/>
                  </a:lnTo>
                  <a:close/>
                </a:path>
              </a:pathLst>
            </a:custGeom>
            <a:solidFill>
              <a:srgbClr val="B8C0BC"/>
            </a:solidFill>
          </p:spPr>
          <p:txBody>
            <a:bodyPr wrap="square" lIns="0" tIns="0" rIns="0" bIns="0" rtlCol="0"/>
            <a:lstStyle/>
            <a:p>
              <a:endParaRPr/>
            </a:p>
          </p:txBody>
        </p:sp>
        <p:sp>
          <p:nvSpPr>
            <p:cNvPr id="97" name="object 8">
              <a:extLst>
                <a:ext uri="{FF2B5EF4-FFF2-40B4-BE49-F238E27FC236}">
                  <a16:creationId xmlns:a16="http://schemas.microsoft.com/office/drawing/2014/main" id="{8C27C701-8958-C389-9912-55AE2C9EB0E2}"/>
                </a:ext>
              </a:extLst>
            </p:cNvPr>
            <p:cNvSpPr/>
            <p:nvPr/>
          </p:nvSpPr>
          <p:spPr>
            <a:xfrm>
              <a:off x="9715500" y="5417959"/>
              <a:ext cx="1545590" cy="867410"/>
            </a:xfrm>
            <a:custGeom>
              <a:avLst/>
              <a:gdLst/>
              <a:ahLst/>
              <a:cxnLst/>
              <a:rect l="l" t="t" r="r" b="b"/>
              <a:pathLst>
                <a:path w="1545590" h="867410">
                  <a:moveTo>
                    <a:pt x="1545437" y="0"/>
                  </a:moveTo>
                  <a:lnTo>
                    <a:pt x="391604" y="0"/>
                  </a:lnTo>
                  <a:lnTo>
                    <a:pt x="391604" y="391604"/>
                  </a:lnTo>
                  <a:lnTo>
                    <a:pt x="0" y="391604"/>
                  </a:lnTo>
                  <a:lnTo>
                    <a:pt x="0" y="867117"/>
                  </a:lnTo>
                  <a:lnTo>
                    <a:pt x="391604" y="867117"/>
                  </a:lnTo>
                  <a:lnTo>
                    <a:pt x="1545437" y="867130"/>
                  </a:lnTo>
                  <a:lnTo>
                    <a:pt x="1545437" y="0"/>
                  </a:lnTo>
                  <a:close/>
                </a:path>
              </a:pathLst>
            </a:custGeom>
            <a:solidFill>
              <a:srgbClr val="C8D2CF"/>
            </a:solidFill>
          </p:spPr>
          <p:txBody>
            <a:bodyPr wrap="square" lIns="0" tIns="0" rIns="0" bIns="0" rtlCol="0"/>
            <a:lstStyle/>
            <a:p>
              <a:endParaRPr/>
            </a:p>
          </p:txBody>
        </p:sp>
        <p:sp>
          <p:nvSpPr>
            <p:cNvPr id="98" name="object 9">
              <a:extLst>
                <a:ext uri="{FF2B5EF4-FFF2-40B4-BE49-F238E27FC236}">
                  <a16:creationId xmlns:a16="http://schemas.microsoft.com/office/drawing/2014/main" id="{9EB8DFFE-B373-079C-54C0-4DA761E61161}"/>
                </a:ext>
              </a:extLst>
            </p:cNvPr>
            <p:cNvSpPr/>
            <p:nvPr/>
          </p:nvSpPr>
          <p:spPr>
            <a:xfrm>
              <a:off x="3401847" y="3175000"/>
              <a:ext cx="1413510" cy="2261870"/>
            </a:xfrm>
            <a:custGeom>
              <a:avLst/>
              <a:gdLst/>
              <a:ahLst/>
              <a:cxnLst/>
              <a:rect l="l" t="t" r="r" b="b"/>
              <a:pathLst>
                <a:path w="1413510" h="2261870">
                  <a:moveTo>
                    <a:pt x="1413446" y="0"/>
                  </a:moveTo>
                  <a:lnTo>
                    <a:pt x="0" y="0"/>
                  </a:lnTo>
                  <a:lnTo>
                    <a:pt x="0" y="2261514"/>
                  </a:lnTo>
                  <a:lnTo>
                    <a:pt x="1413446" y="2261514"/>
                  </a:lnTo>
                  <a:lnTo>
                    <a:pt x="1413446" y="0"/>
                  </a:lnTo>
                  <a:close/>
                </a:path>
              </a:pathLst>
            </a:custGeom>
            <a:solidFill>
              <a:srgbClr val="FFFFFF"/>
            </a:solidFill>
          </p:spPr>
          <p:txBody>
            <a:bodyPr wrap="square" lIns="0" tIns="0" rIns="0" bIns="0" rtlCol="0"/>
            <a:lstStyle/>
            <a:p>
              <a:endParaRPr/>
            </a:p>
          </p:txBody>
        </p:sp>
        <p:sp>
          <p:nvSpPr>
            <p:cNvPr id="99" name="object 10">
              <a:extLst>
                <a:ext uri="{FF2B5EF4-FFF2-40B4-BE49-F238E27FC236}">
                  <a16:creationId xmlns:a16="http://schemas.microsoft.com/office/drawing/2014/main" id="{3D8277B2-D019-05F4-2642-7FAAAB6F871B}"/>
                </a:ext>
              </a:extLst>
            </p:cNvPr>
            <p:cNvSpPr/>
            <p:nvPr/>
          </p:nvSpPr>
          <p:spPr>
            <a:xfrm>
              <a:off x="3636477" y="5436510"/>
              <a:ext cx="944244" cy="853440"/>
            </a:xfrm>
            <a:custGeom>
              <a:avLst/>
              <a:gdLst/>
              <a:ahLst/>
              <a:cxnLst/>
              <a:rect l="l" t="t" r="r" b="b"/>
              <a:pathLst>
                <a:path w="944245" h="853439">
                  <a:moveTo>
                    <a:pt x="472097" y="0"/>
                  </a:moveTo>
                  <a:lnTo>
                    <a:pt x="472097" y="853008"/>
                  </a:lnTo>
                </a:path>
                <a:path w="944245" h="853439">
                  <a:moveTo>
                    <a:pt x="944194" y="853008"/>
                  </a:moveTo>
                  <a:lnTo>
                    <a:pt x="472097" y="379514"/>
                  </a:lnTo>
                  <a:lnTo>
                    <a:pt x="0" y="853008"/>
                  </a:lnTo>
                </a:path>
              </a:pathLst>
            </a:custGeom>
            <a:ln w="36969">
              <a:solidFill>
                <a:srgbClr val="414141"/>
              </a:solidFill>
            </a:ln>
          </p:spPr>
          <p:txBody>
            <a:bodyPr wrap="square" lIns="0" tIns="0" rIns="0" bIns="0" rtlCol="0"/>
            <a:lstStyle/>
            <a:p>
              <a:endParaRPr/>
            </a:p>
          </p:txBody>
        </p:sp>
        <p:sp>
          <p:nvSpPr>
            <p:cNvPr id="100" name="object 11">
              <a:extLst>
                <a:ext uri="{FF2B5EF4-FFF2-40B4-BE49-F238E27FC236}">
                  <a16:creationId xmlns:a16="http://schemas.microsoft.com/office/drawing/2014/main" id="{429DAAAE-2152-943D-9705-A852EE155B8C}"/>
                </a:ext>
              </a:extLst>
            </p:cNvPr>
            <p:cNvSpPr/>
            <p:nvPr/>
          </p:nvSpPr>
          <p:spPr>
            <a:xfrm>
              <a:off x="3401852" y="5216295"/>
              <a:ext cx="1413510" cy="220345"/>
            </a:xfrm>
            <a:custGeom>
              <a:avLst/>
              <a:gdLst/>
              <a:ahLst/>
              <a:cxnLst/>
              <a:rect l="l" t="t" r="r" b="b"/>
              <a:pathLst>
                <a:path w="1413510" h="220345">
                  <a:moveTo>
                    <a:pt x="0" y="0"/>
                  </a:moveTo>
                  <a:lnTo>
                    <a:pt x="0" y="220218"/>
                  </a:lnTo>
                  <a:lnTo>
                    <a:pt x="1413446" y="220218"/>
                  </a:lnTo>
                  <a:lnTo>
                    <a:pt x="0" y="0"/>
                  </a:lnTo>
                  <a:close/>
                </a:path>
              </a:pathLst>
            </a:custGeom>
            <a:solidFill>
              <a:srgbClr val="FFFFFF"/>
            </a:solidFill>
          </p:spPr>
          <p:txBody>
            <a:bodyPr wrap="square" lIns="0" tIns="0" rIns="0" bIns="0" rtlCol="0"/>
            <a:lstStyle/>
            <a:p>
              <a:endParaRPr/>
            </a:p>
          </p:txBody>
        </p:sp>
        <p:sp>
          <p:nvSpPr>
            <p:cNvPr id="101" name="object 12">
              <a:extLst>
                <a:ext uri="{FF2B5EF4-FFF2-40B4-BE49-F238E27FC236}">
                  <a16:creationId xmlns:a16="http://schemas.microsoft.com/office/drawing/2014/main" id="{75752C92-1AF4-6985-F110-8D8C7846E48B}"/>
                </a:ext>
              </a:extLst>
            </p:cNvPr>
            <p:cNvSpPr/>
            <p:nvPr/>
          </p:nvSpPr>
          <p:spPr>
            <a:xfrm>
              <a:off x="3513201" y="4275797"/>
              <a:ext cx="1200150" cy="867410"/>
            </a:xfrm>
            <a:custGeom>
              <a:avLst/>
              <a:gdLst/>
              <a:ahLst/>
              <a:cxnLst/>
              <a:rect l="l" t="t" r="r" b="b"/>
              <a:pathLst>
                <a:path w="1200150" h="867410">
                  <a:moveTo>
                    <a:pt x="1199819" y="776211"/>
                  </a:moveTo>
                  <a:lnTo>
                    <a:pt x="0" y="776211"/>
                  </a:lnTo>
                  <a:lnTo>
                    <a:pt x="0" y="867105"/>
                  </a:lnTo>
                  <a:lnTo>
                    <a:pt x="1199819" y="867105"/>
                  </a:lnTo>
                  <a:lnTo>
                    <a:pt x="1199819" y="776211"/>
                  </a:lnTo>
                  <a:close/>
                </a:path>
                <a:path w="1200150" h="867410">
                  <a:moveTo>
                    <a:pt x="1199819" y="517474"/>
                  </a:moveTo>
                  <a:lnTo>
                    <a:pt x="0" y="517474"/>
                  </a:lnTo>
                  <a:lnTo>
                    <a:pt x="0" y="608368"/>
                  </a:lnTo>
                  <a:lnTo>
                    <a:pt x="1199819" y="608368"/>
                  </a:lnTo>
                  <a:lnTo>
                    <a:pt x="1199819" y="517474"/>
                  </a:lnTo>
                  <a:close/>
                </a:path>
                <a:path w="1200150" h="867410">
                  <a:moveTo>
                    <a:pt x="1199819" y="258724"/>
                  </a:moveTo>
                  <a:lnTo>
                    <a:pt x="0" y="258724"/>
                  </a:lnTo>
                  <a:lnTo>
                    <a:pt x="0" y="349631"/>
                  </a:lnTo>
                  <a:lnTo>
                    <a:pt x="1199819" y="349631"/>
                  </a:lnTo>
                  <a:lnTo>
                    <a:pt x="1199819" y="258724"/>
                  </a:lnTo>
                  <a:close/>
                </a:path>
                <a:path w="1200150" h="867410">
                  <a:moveTo>
                    <a:pt x="1199819" y="0"/>
                  </a:moveTo>
                  <a:lnTo>
                    <a:pt x="0" y="0"/>
                  </a:lnTo>
                  <a:lnTo>
                    <a:pt x="0" y="90893"/>
                  </a:lnTo>
                  <a:lnTo>
                    <a:pt x="1199819" y="90893"/>
                  </a:lnTo>
                  <a:lnTo>
                    <a:pt x="1199819" y="0"/>
                  </a:lnTo>
                  <a:close/>
                </a:path>
              </a:pathLst>
            </a:custGeom>
            <a:solidFill>
              <a:srgbClr val="EBEBEB"/>
            </a:solidFill>
          </p:spPr>
          <p:txBody>
            <a:bodyPr wrap="square" lIns="0" tIns="0" rIns="0" bIns="0" rtlCol="0"/>
            <a:lstStyle/>
            <a:p>
              <a:endParaRPr/>
            </a:p>
          </p:txBody>
        </p:sp>
        <p:pic>
          <p:nvPicPr>
            <p:cNvPr id="102" name="object 13">
              <a:extLst>
                <a:ext uri="{FF2B5EF4-FFF2-40B4-BE49-F238E27FC236}">
                  <a16:creationId xmlns:a16="http://schemas.microsoft.com/office/drawing/2014/main" id="{B1A60710-2D4F-6268-383A-635B01367DA0}"/>
                </a:ext>
              </a:extLst>
            </p:cNvPr>
            <p:cNvPicPr/>
            <p:nvPr/>
          </p:nvPicPr>
          <p:blipFill>
            <a:blip r:embed="rId2" cstate="print"/>
            <a:stretch>
              <a:fillRect/>
            </a:stretch>
          </p:blipFill>
          <p:spPr>
            <a:xfrm>
              <a:off x="3806264" y="3588487"/>
              <a:ext cx="421410" cy="209537"/>
            </a:xfrm>
            <a:prstGeom prst="rect">
              <a:avLst/>
            </a:prstGeom>
          </p:spPr>
        </p:pic>
        <p:pic>
          <p:nvPicPr>
            <p:cNvPr id="103" name="object 14">
              <a:extLst>
                <a:ext uri="{FF2B5EF4-FFF2-40B4-BE49-F238E27FC236}">
                  <a16:creationId xmlns:a16="http://schemas.microsoft.com/office/drawing/2014/main" id="{0C2903AC-AECC-0814-17CA-98FF54E3AD81}"/>
                </a:ext>
              </a:extLst>
            </p:cNvPr>
            <p:cNvPicPr/>
            <p:nvPr/>
          </p:nvPicPr>
          <p:blipFill>
            <a:blip r:embed="rId3" cstate="print"/>
            <a:stretch>
              <a:fillRect/>
            </a:stretch>
          </p:blipFill>
          <p:spPr>
            <a:xfrm>
              <a:off x="3542350" y="3593645"/>
              <a:ext cx="231495" cy="199212"/>
            </a:xfrm>
            <a:prstGeom prst="rect">
              <a:avLst/>
            </a:prstGeom>
          </p:spPr>
        </p:pic>
        <p:pic>
          <p:nvPicPr>
            <p:cNvPr id="104" name="object 15">
              <a:extLst>
                <a:ext uri="{FF2B5EF4-FFF2-40B4-BE49-F238E27FC236}">
                  <a16:creationId xmlns:a16="http://schemas.microsoft.com/office/drawing/2014/main" id="{4B85BAFD-C840-3345-935C-4FD1D08EB4FE}"/>
                </a:ext>
              </a:extLst>
            </p:cNvPr>
            <p:cNvPicPr/>
            <p:nvPr/>
          </p:nvPicPr>
          <p:blipFill>
            <a:blip r:embed="rId4" cstate="print"/>
            <a:stretch>
              <a:fillRect/>
            </a:stretch>
          </p:blipFill>
          <p:spPr>
            <a:xfrm>
              <a:off x="3542474" y="3862311"/>
              <a:ext cx="1165854" cy="146603"/>
            </a:xfrm>
            <a:prstGeom prst="rect">
              <a:avLst/>
            </a:prstGeom>
          </p:spPr>
        </p:pic>
        <p:sp>
          <p:nvSpPr>
            <p:cNvPr id="105" name="object 16">
              <a:extLst>
                <a:ext uri="{FF2B5EF4-FFF2-40B4-BE49-F238E27FC236}">
                  <a16:creationId xmlns:a16="http://schemas.microsoft.com/office/drawing/2014/main" id="{01EF2FBD-D467-F4BB-5B9E-9D42AF46C8B6}"/>
                </a:ext>
              </a:extLst>
            </p:cNvPr>
            <p:cNvSpPr/>
            <p:nvPr/>
          </p:nvSpPr>
          <p:spPr>
            <a:xfrm>
              <a:off x="9246529" y="5436514"/>
              <a:ext cx="0" cy="835025"/>
            </a:xfrm>
            <a:custGeom>
              <a:avLst/>
              <a:gdLst/>
              <a:ahLst/>
              <a:cxnLst/>
              <a:rect l="l" t="t" r="r" b="b"/>
              <a:pathLst>
                <a:path h="835025">
                  <a:moveTo>
                    <a:pt x="0" y="0"/>
                  </a:moveTo>
                  <a:lnTo>
                    <a:pt x="0" y="834807"/>
                  </a:lnTo>
                </a:path>
              </a:pathLst>
            </a:custGeom>
            <a:ln w="36969">
              <a:solidFill>
                <a:srgbClr val="414141"/>
              </a:solidFill>
            </a:ln>
          </p:spPr>
          <p:txBody>
            <a:bodyPr wrap="square" lIns="0" tIns="0" rIns="0" bIns="0" rtlCol="0"/>
            <a:lstStyle/>
            <a:p>
              <a:endParaRPr/>
            </a:p>
          </p:txBody>
        </p:sp>
        <p:sp>
          <p:nvSpPr>
            <p:cNvPr id="106" name="object 17">
              <a:extLst>
                <a:ext uri="{FF2B5EF4-FFF2-40B4-BE49-F238E27FC236}">
                  <a16:creationId xmlns:a16="http://schemas.microsoft.com/office/drawing/2014/main" id="{AE796398-FB66-8343-AC5D-B883BB6394F4}"/>
                </a:ext>
              </a:extLst>
            </p:cNvPr>
            <p:cNvSpPr/>
            <p:nvPr/>
          </p:nvSpPr>
          <p:spPr>
            <a:xfrm>
              <a:off x="8774508" y="5776835"/>
              <a:ext cx="944244" cy="494665"/>
            </a:xfrm>
            <a:custGeom>
              <a:avLst/>
              <a:gdLst/>
              <a:ahLst/>
              <a:cxnLst/>
              <a:rect l="l" t="t" r="r" b="b"/>
              <a:pathLst>
                <a:path w="944245" h="494664">
                  <a:moveTo>
                    <a:pt x="944041" y="494487"/>
                  </a:moveTo>
                  <a:lnTo>
                    <a:pt x="472020" y="0"/>
                  </a:lnTo>
                  <a:lnTo>
                    <a:pt x="0" y="494487"/>
                  </a:lnTo>
                </a:path>
              </a:pathLst>
            </a:custGeom>
            <a:ln w="36969">
              <a:solidFill>
                <a:srgbClr val="414141"/>
              </a:solidFill>
            </a:ln>
          </p:spPr>
          <p:txBody>
            <a:bodyPr wrap="square" lIns="0" tIns="0" rIns="0" bIns="0" rtlCol="0"/>
            <a:lstStyle/>
            <a:p>
              <a:endParaRPr/>
            </a:p>
          </p:txBody>
        </p:sp>
        <p:sp>
          <p:nvSpPr>
            <p:cNvPr id="107" name="object 18">
              <a:extLst>
                <a:ext uri="{FF2B5EF4-FFF2-40B4-BE49-F238E27FC236}">
                  <a16:creationId xmlns:a16="http://schemas.microsoft.com/office/drawing/2014/main" id="{2D860FFA-917C-0483-D65A-BE93BACA82A8}"/>
                </a:ext>
              </a:extLst>
            </p:cNvPr>
            <p:cNvSpPr/>
            <p:nvPr/>
          </p:nvSpPr>
          <p:spPr>
            <a:xfrm>
              <a:off x="8534654" y="3175000"/>
              <a:ext cx="1413510" cy="2261870"/>
            </a:xfrm>
            <a:custGeom>
              <a:avLst/>
              <a:gdLst/>
              <a:ahLst/>
              <a:cxnLst/>
              <a:rect l="l" t="t" r="r" b="b"/>
              <a:pathLst>
                <a:path w="1413509" h="2261870">
                  <a:moveTo>
                    <a:pt x="1413446" y="0"/>
                  </a:moveTo>
                  <a:lnTo>
                    <a:pt x="0" y="0"/>
                  </a:lnTo>
                  <a:lnTo>
                    <a:pt x="0" y="2261514"/>
                  </a:lnTo>
                  <a:lnTo>
                    <a:pt x="1413446" y="2261514"/>
                  </a:lnTo>
                  <a:lnTo>
                    <a:pt x="1413446" y="0"/>
                  </a:lnTo>
                  <a:close/>
                </a:path>
              </a:pathLst>
            </a:custGeom>
            <a:solidFill>
              <a:srgbClr val="FFFFFF"/>
            </a:solidFill>
          </p:spPr>
          <p:txBody>
            <a:bodyPr wrap="square" lIns="0" tIns="0" rIns="0" bIns="0" rtlCol="0"/>
            <a:lstStyle/>
            <a:p>
              <a:endParaRPr/>
            </a:p>
          </p:txBody>
        </p:sp>
        <p:sp>
          <p:nvSpPr>
            <p:cNvPr id="108" name="object 19">
              <a:extLst>
                <a:ext uri="{FF2B5EF4-FFF2-40B4-BE49-F238E27FC236}">
                  <a16:creationId xmlns:a16="http://schemas.microsoft.com/office/drawing/2014/main" id="{610BB571-B0A2-A012-0E29-1EC12E34894D}"/>
                </a:ext>
              </a:extLst>
            </p:cNvPr>
            <p:cNvSpPr/>
            <p:nvPr/>
          </p:nvSpPr>
          <p:spPr>
            <a:xfrm>
              <a:off x="9048674" y="4532083"/>
              <a:ext cx="370840" cy="480059"/>
            </a:xfrm>
            <a:custGeom>
              <a:avLst/>
              <a:gdLst/>
              <a:ahLst/>
              <a:cxnLst/>
              <a:rect l="l" t="t" r="r" b="b"/>
              <a:pathLst>
                <a:path w="370840" h="480060">
                  <a:moveTo>
                    <a:pt x="370522" y="479056"/>
                  </a:moveTo>
                  <a:lnTo>
                    <a:pt x="331825" y="429641"/>
                  </a:lnTo>
                  <a:lnTo>
                    <a:pt x="291655" y="395465"/>
                  </a:lnTo>
                  <a:lnTo>
                    <a:pt x="245021" y="365645"/>
                  </a:lnTo>
                  <a:lnTo>
                    <a:pt x="212496" y="353695"/>
                  </a:lnTo>
                  <a:lnTo>
                    <a:pt x="214604" y="347814"/>
                  </a:lnTo>
                  <a:lnTo>
                    <a:pt x="220802" y="300151"/>
                  </a:lnTo>
                  <a:lnTo>
                    <a:pt x="249567" y="235648"/>
                  </a:lnTo>
                  <a:lnTo>
                    <a:pt x="286524" y="195046"/>
                  </a:lnTo>
                  <a:lnTo>
                    <a:pt x="322287" y="167792"/>
                  </a:lnTo>
                  <a:lnTo>
                    <a:pt x="288163" y="184721"/>
                  </a:lnTo>
                  <a:lnTo>
                    <a:pt x="244665" y="214604"/>
                  </a:lnTo>
                  <a:lnTo>
                    <a:pt x="216103" y="245567"/>
                  </a:lnTo>
                  <a:lnTo>
                    <a:pt x="212725" y="250431"/>
                  </a:lnTo>
                  <a:lnTo>
                    <a:pt x="204787" y="205460"/>
                  </a:lnTo>
                  <a:lnTo>
                    <a:pt x="195872" y="161963"/>
                  </a:lnTo>
                  <a:lnTo>
                    <a:pt x="183692" y="119811"/>
                  </a:lnTo>
                  <a:lnTo>
                    <a:pt x="165989" y="78867"/>
                  </a:lnTo>
                  <a:lnTo>
                    <a:pt x="140474" y="38976"/>
                  </a:lnTo>
                  <a:lnTo>
                    <a:pt x="104863" y="0"/>
                  </a:lnTo>
                  <a:lnTo>
                    <a:pt x="127228" y="34518"/>
                  </a:lnTo>
                  <a:lnTo>
                    <a:pt x="146545" y="82854"/>
                  </a:lnTo>
                  <a:lnTo>
                    <a:pt x="162242" y="139725"/>
                  </a:lnTo>
                  <a:lnTo>
                    <a:pt x="173799" y="199821"/>
                  </a:lnTo>
                  <a:lnTo>
                    <a:pt x="180657" y="257822"/>
                  </a:lnTo>
                  <a:lnTo>
                    <a:pt x="182295" y="308457"/>
                  </a:lnTo>
                  <a:lnTo>
                    <a:pt x="178155" y="346417"/>
                  </a:lnTo>
                  <a:lnTo>
                    <a:pt x="178206" y="349440"/>
                  </a:lnTo>
                  <a:lnTo>
                    <a:pt x="109093" y="376809"/>
                  </a:lnTo>
                  <a:lnTo>
                    <a:pt x="65239" y="412394"/>
                  </a:lnTo>
                  <a:lnTo>
                    <a:pt x="27406" y="449440"/>
                  </a:lnTo>
                  <a:lnTo>
                    <a:pt x="0" y="479615"/>
                  </a:lnTo>
                  <a:lnTo>
                    <a:pt x="370154" y="479615"/>
                  </a:lnTo>
                  <a:lnTo>
                    <a:pt x="370154" y="479336"/>
                  </a:lnTo>
                  <a:lnTo>
                    <a:pt x="370522" y="479056"/>
                  </a:lnTo>
                  <a:close/>
                </a:path>
              </a:pathLst>
            </a:custGeom>
            <a:solidFill>
              <a:srgbClr val="90A19A"/>
            </a:solidFill>
          </p:spPr>
          <p:txBody>
            <a:bodyPr wrap="square" lIns="0" tIns="0" rIns="0" bIns="0" rtlCol="0"/>
            <a:lstStyle/>
            <a:p>
              <a:endParaRPr/>
            </a:p>
          </p:txBody>
        </p:sp>
        <p:pic>
          <p:nvPicPr>
            <p:cNvPr id="109" name="object 20">
              <a:extLst>
                <a:ext uri="{FF2B5EF4-FFF2-40B4-BE49-F238E27FC236}">
                  <a16:creationId xmlns:a16="http://schemas.microsoft.com/office/drawing/2014/main" id="{C307F8FC-D970-CC9A-499A-7C7F0CBA8912}"/>
                </a:ext>
              </a:extLst>
            </p:cNvPr>
            <p:cNvPicPr/>
            <p:nvPr/>
          </p:nvPicPr>
          <p:blipFill>
            <a:blip r:embed="rId5" cstate="print"/>
            <a:stretch>
              <a:fillRect/>
            </a:stretch>
          </p:blipFill>
          <p:spPr>
            <a:xfrm>
              <a:off x="9251727" y="4408604"/>
              <a:ext cx="124295" cy="193865"/>
            </a:xfrm>
            <a:prstGeom prst="rect">
              <a:avLst/>
            </a:prstGeom>
          </p:spPr>
        </p:pic>
        <p:sp>
          <p:nvSpPr>
            <p:cNvPr id="110" name="object 21">
              <a:extLst>
                <a:ext uri="{FF2B5EF4-FFF2-40B4-BE49-F238E27FC236}">
                  <a16:creationId xmlns:a16="http://schemas.microsoft.com/office/drawing/2014/main" id="{3471DE4E-95F1-02BB-1C7B-30087FDEABAC}"/>
                </a:ext>
              </a:extLst>
            </p:cNvPr>
            <p:cNvSpPr/>
            <p:nvPr/>
          </p:nvSpPr>
          <p:spPr>
            <a:xfrm>
              <a:off x="9308338" y="4561687"/>
              <a:ext cx="300990" cy="216535"/>
            </a:xfrm>
            <a:custGeom>
              <a:avLst/>
              <a:gdLst/>
              <a:ahLst/>
              <a:cxnLst/>
              <a:rect l="l" t="t" r="r" b="b"/>
              <a:pathLst>
                <a:path w="300990" h="216535">
                  <a:moveTo>
                    <a:pt x="300418" y="22364"/>
                  </a:moveTo>
                  <a:lnTo>
                    <a:pt x="283413" y="20307"/>
                  </a:lnTo>
                  <a:lnTo>
                    <a:pt x="272834" y="37731"/>
                  </a:lnTo>
                  <a:lnTo>
                    <a:pt x="285838" y="5461"/>
                  </a:lnTo>
                  <a:lnTo>
                    <a:pt x="229247" y="965"/>
                  </a:lnTo>
                  <a:lnTo>
                    <a:pt x="178981" y="0"/>
                  </a:lnTo>
                  <a:lnTo>
                    <a:pt x="134899" y="4356"/>
                  </a:lnTo>
                  <a:lnTo>
                    <a:pt x="96862" y="15811"/>
                  </a:lnTo>
                  <a:lnTo>
                    <a:pt x="38328" y="67132"/>
                  </a:lnTo>
                  <a:lnTo>
                    <a:pt x="17538" y="110553"/>
                  </a:lnTo>
                  <a:lnTo>
                    <a:pt x="2235" y="168198"/>
                  </a:lnTo>
                  <a:lnTo>
                    <a:pt x="30937" y="134607"/>
                  </a:lnTo>
                  <a:lnTo>
                    <a:pt x="71094" y="105829"/>
                  </a:lnTo>
                  <a:lnTo>
                    <a:pt x="117068" y="81800"/>
                  </a:lnTo>
                  <a:lnTo>
                    <a:pt x="163233" y="62445"/>
                  </a:lnTo>
                  <a:lnTo>
                    <a:pt x="203949" y="47713"/>
                  </a:lnTo>
                  <a:lnTo>
                    <a:pt x="174142" y="70688"/>
                  </a:lnTo>
                  <a:lnTo>
                    <a:pt x="128993" y="103974"/>
                  </a:lnTo>
                  <a:lnTo>
                    <a:pt x="78333" y="140169"/>
                  </a:lnTo>
                  <a:lnTo>
                    <a:pt x="32054" y="171856"/>
                  </a:lnTo>
                  <a:lnTo>
                    <a:pt x="0" y="191655"/>
                  </a:lnTo>
                  <a:lnTo>
                    <a:pt x="6159" y="193662"/>
                  </a:lnTo>
                  <a:lnTo>
                    <a:pt x="5245" y="193890"/>
                  </a:lnTo>
                  <a:lnTo>
                    <a:pt x="50203" y="210362"/>
                  </a:lnTo>
                  <a:lnTo>
                    <a:pt x="92125" y="216344"/>
                  </a:lnTo>
                  <a:lnTo>
                    <a:pt x="131000" y="212534"/>
                  </a:lnTo>
                  <a:lnTo>
                    <a:pt x="199618" y="178269"/>
                  </a:lnTo>
                  <a:lnTo>
                    <a:pt x="229374" y="149186"/>
                  </a:lnTo>
                  <a:lnTo>
                    <a:pt x="256082" y="113042"/>
                  </a:lnTo>
                  <a:lnTo>
                    <a:pt x="279768" y="70548"/>
                  </a:lnTo>
                  <a:lnTo>
                    <a:pt x="300418" y="22364"/>
                  </a:lnTo>
                  <a:close/>
                </a:path>
              </a:pathLst>
            </a:custGeom>
            <a:solidFill>
              <a:srgbClr val="90A19A"/>
            </a:solidFill>
          </p:spPr>
          <p:txBody>
            <a:bodyPr wrap="square" lIns="0" tIns="0" rIns="0" bIns="0" rtlCol="0"/>
            <a:lstStyle/>
            <a:p>
              <a:endParaRPr/>
            </a:p>
          </p:txBody>
        </p:sp>
        <p:pic>
          <p:nvPicPr>
            <p:cNvPr id="111" name="object 22">
              <a:extLst>
                <a:ext uri="{FF2B5EF4-FFF2-40B4-BE49-F238E27FC236}">
                  <a16:creationId xmlns:a16="http://schemas.microsoft.com/office/drawing/2014/main" id="{3EBCB927-C670-6CB2-1220-6053C0E4A33E}"/>
                </a:ext>
              </a:extLst>
            </p:cNvPr>
            <p:cNvPicPr/>
            <p:nvPr/>
          </p:nvPicPr>
          <p:blipFill>
            <a:blip r:embed="rId6" cstate="print"/>
            <a:stretch>
              <a:fillRect/>
            </a:stretch>
          </p:blipFill>
          <p:spPr>
            <a:xfrm>
              <a:off x="9043964" y="4313077"/>
              <a:ext cx="151759" cy="241909"/>
            </a:xfrm>
            <a:prstGeom prst="rect">
              <a:avLst/>
            </a:prstGeom>
          </p:spPr>
        </p:pic>
        <p:sp>
          <p:nvSpPr>
            <p:cNvPr id="112" name="object 23">
              <a:extLst>
                <a:ext uri="{FF2B5EF4-FFF2-40B4-BE49-F238E27FC236}">
                  <a16:creationId xmlns:a16="http://schemas.microsoft.com/office/drawing/2014/main" id="{459B3F51-ED89-DCFE-0E50-174A89D90C0D}"/>
                </a:ext>
              </a:extLst>
            </p:cNvPr>
            <p:cNvSpPr/>
            <p:nvPr/>
          </p:nvSpPr>
          <p:spPr>
            <a:xfrm>
              <a:off x="8884298" y="4568926"/>
              <a:ext cx="346710" cy="227329"/>
            </a:xfrm>
            <a:custGeom>
              <a:avLst/>
              <a:gdLst/>
              <a:ahLst/>
              <a:cxnLst/>
              <a:rect l="l" t="t" r="r" b="b"/>
              <a:pathLst>
                <a:path w="346709" h="227329">
                  <a:moveTo>
                    <a:pt x="346087" y="189560"/>
                  </a:moveTo>
                  <a:lnTo>
                    <a:pt x="308914" y="171704"/>
                  </a:lnTo>
                  <a:lnTo>
                    <a:pt x="254914" y="142405"/>
                  </a:lnTo>
                  <a:lnTo>
                    <a:pt x="195668" y="108648"/>
                  </a:lnTo>
                  <a:lnTo>
                    <a:pt x="142735" y="77406"/>
                  </a:lnTo>
                  <a:lnTo>
                    <a:pt x="107721" y="55689"/>
                  </a:lnTo>
                  <a:lnTo>
                    <a:pt x="153784" y="67183"/>
                  </a:lnTo>
                  <a:lnTo>
                    <a:pt x="206260" y="83070"/>
                  </a:lnTo>
                  <a:lnTo>
                    <a:pt x="259003" y="104089"/>
                  </a:lnTo>
                  <a:lnTo>
                    <a:pt x="305904" y="130987"/>
                  </a:lnTo>
                  <a:lnTo>
                    <a:pt x="340842" y="164503"/>
                  </a:lnTo>
                  <a:lnTo>
                    <a:pt x="320573" y="109385"/>
                  </a:lnTo>
                  <a:lnTo>
                    <a:pt x="296875" y="67144"/>
                  </a:lnTo>
                  <a:lnTo>
                    <a:pt x="269494" y="36423"/>
                  </a:lnTo>
                  <a:lnTo>
                    <a:pt x="202704" y="4203"/>
                  </a:lnTo>
                  <a:lnTo>
                    <a:pt x="162788" y="0"/>
                  </a:lnTo>
                  <a:lnTo>
                    <a:pt x="118198" y="1943"/>
                  </a:lnTo>
                  <a:lnTo>
                    <a:pt x="68694" y="8686"/>
                  </a:lnTo>
                  <a:lnTo>
                    <a:pt x="14020" y="18872"/>
                  </a:lnTo>
                  <a:lnTo>
                    <a:pt x="32740" y="54813"/>
                  </a:lnTo>
                  <a:lnTo>
                    <a:pt x="18224" y="34861"/>
                  </a:lnTo>
                  <a:lnTo>
                    <a:pt x="24980" y="84226"/>
                  </a:lnTo>
                  <a:lnTo>
                    <a:pt x="52260" y="124320"/>
                  </a:lnTo>
                  <a:lnTo>
                    <a:pt x="81749" y="158623"/>
                  </a:lnTo>
                  <a:lnTo>
                    <a:pt x="113360" y="186575"/>
                  </a:lnTo>
                  <a:lnTo>
                    <a:pt x="147015" y="207670"/>
                  </a:lnTo>
                  <a:lnTo>
                    <a:pt x="182626" y="221335"/>
                  </a:lnTo>
                  <a:lnTo>
                    <a:pt x="220103" y="227076"/>
                  </a:lnTo>
                  <a:lnTo>
                    <a:pt x="259359" y="224320"/>
                  </a:lnTo>
                  <a:lnTo>
                    <a:pt x="300329" y="212559"/>
                  </a:lnTo>
                  <a:lnTo>
                    <a:pt x="342900" y="191236"/>
                  </a:lnTo>
                  <a:lnTo>
                    <a:pt x="342519" y="191185"/>
                  </a:lnTo>
                  <a:lnTo>
                    <a:pt x="346087" y="189560"/>
                  </a:lnTo>
                  <a:close/>
                </a:path>
              </a:pathLst>
            </a:custGeom>
            <a:solidFill>
              <a:srgbClr val="90A19A"/>
            </a:solidFill>
          </p:spPr>
          <p:txBody>
            <a:bodyPr wrap="square" lIns="0" tIns="0" rIns="0" bIns="0" rtlCol="0"/>
            <a:lstStyle/>
            <a:p>
              <a:endParaRPr/>
            </a:p>
          </p:txBody>
        </p:sp>
        <p:sp>
          <p:nvSpPr>
            <p:cNvPr id="113" name="object 24">
              <a:extLst>
                <a:ext uri="{FF2B5EF4-FFF2-40B4-BE49-F238E27FC236}">
                  <a16:creationId xmlns:a16="http://schemas.microsoft.com/office/drawing/2014/main" id="{6899892F-5F2D-EFDB-95AF-5C57E82194B0}"/>
                </a:ext>
              </a:extLst>
            </p:cNvPr>
            <p:cNvSpPr/>
            <p:nvPr/>
          </p:nvSpPr>
          <p:spPr>
            <a:xfrm>
              <a:off x="8982202" y="4872515"/>
              <a:ext cx="538480" cy="506095"/>
            </a:xfrm>
            <a:custGeom>
              <a:avLst/>
              <a:gdLst/>
              <a:ahLst/>
              <a:cxnLst/>
              <a:rect l="l" t="t" r="r" b="b"/>
              <a:pathLst>
                <a:path w="538479" h="506095">
                  <a:moveTo>
                    <a:pt x="538060" y="0"/>
                  </a:moveTo>
                  <a:lnTo>
                    <a:pt x="0" y="0"/>
                  </a:lnTo>
                  <a:lnTo>
                    <a:pt x="58280" y="505815"/>
                  </a:lnTo>
                  <a:lnTo>
                    <a:pt x="489508" y="505815"/>
                  </a:lnTo>
                  <a:lnTo>
                    <a:pt x="538060" y="0"/>
                  </a:lnTo>
                  <a:close/>
                </a:path>
              </a:pathLst>
            </a:custGeom>
            <a:solidFill>
              <a:srgbClr val="C5C5C5"/>
            </a:solidFill>
          </p:spPr>
          <p:txBody>
            <a:bodyPr wrap="square" lIns="0" tIns="0" rIns="0" bIns="0" rtlCol="0"/>
            <a:lstStyle/>
            <a:p>
              <a:endParaRPr/>
            </a:p>
          </p:txBody>
        </p:sp>
        <p:sp>
          <p:nvSpPr>
            <p:cNvPr id="114" name="object 25">
              <a:extLst>
                <a:ext uri="{FF2B5EF4-FFF2-40B4-BE49-F238E27FC236}">
                  <a16:creationId xmlns:a16="http://schemas.microsoft.com/office/drawing/2014/main" id="{737727E8-3D47-8587-5D51-C4A9E76F6CB7}"/>
                </a:ext>
              </a:extLst>
            </p:cNvPr>
            <p:cNvSpPr/>
            <p:nvPr/>
          </p:nvSpPr>
          <p:spPr>
            <a:xfrm>
              <a:off x="9429329" y="3209111"/>
              <a:ext cx="686435" cy="647065"/>
            </a:xfrm>
            <a:custGeom>
              <a:avLst/>
              <a:gdLst/>
              <a:ahLst/>
              <a:cxnLst/>
              <a:rect l="l" t="t" r="r" b="b"/>
              <a:pathLst>
                <a:path w="686434" h="647064">
                  <a:moveTo>
                    <a:pt x="540883" y="554230"/>
                  </a:moveTo>
                  <a:lnTo>
                    <a:pt x="70357" y="554230"/>
                  </a:lnTo>
                  <a:lnTo>
                    <a:pt x="361124" y="590781"/>
                  </a:lnTo>
                  <a:lnTo>
                    <a:pt x="365036" y="592953"/>
                  </a:lnTo>
                  <a:lnTo>
                    <a:pt x="367385" y="595543"/>
                  </a:lnTo>
                  <a:lnTo>
                    <a:pt x="375132" y="604247"/>
                  </a:lnTo>
                  <a:lnTo>
                    <a:pt x="382755" y="613060"/>
                  </a:lnTo>
                  <a:lnTo>
                    <a:pt x="397878" y="630786"/>
                  </a:lnTo>
                  <a:lnTo>
                    <a:pt x="412572" y="642454"/>
                  </a:lnTo>
                  <a:lnTo>
                    <a:pt x="429275" y="646801"/>
                  </a:lnTo>
                  <a:lnTo>
                    <a:pt x="446270" y="643755"/>
                  </a:lnTo>
                  <a:lnTo>
                    <a:pt x="461835" y="633250"/>
                  </a:lnTo>
                  <a:lnTo>
                    <a:pt x="540883" y="554230"/>
                  </a:lnTo>
                  <a:close/>
                </a:path>
                <a:path w="686434" h="647064">
                  <a:moveTo>
                    <a:pt x="6222" y="441353"/>
                  </a:moveTo>
                  <a:lnTo>
                    <a:pt x="2400" y="442013"/>
                  </a:lnTo>
                  <a:lnTo>
                    <a:pt x="0" y="448427"/>
                  </a:lnTo>
                  <a:lnTo>
                    <a:pt x="50" y="450624"/>
                  </a:lnTo>
                  <a:lnTo>
                    <a:pt x="143" y="554230"/>
                  </a:lnTo>
                  <a:lnTo>
                    <a:pt x="228" y="594553"/>
                  </a:lnTo>
                  <a:lnTo>
                    <a:pt x="1866" y="598122"/>
                  </a:lnTo>
                  <a:lnTo>
                    <a:pt x="5346" y="600471"/>
                  </a:lnTo>
                  <a:lnTo>
                    <a:pt x="9321" y="598998"/>
                  </a:lnTo>
                  <a:lnTo>
                    <a:pt x="50431" y="567360"/>
                  </a:lnTo>
                  <a:lnTo>
                    <a:pt x="63538" y="557405"/>
                  </a:lnTo>
                  <a:lnTo>
                    <a:pt x="66166" y="555437"/>
                  </a:lnTo>
                  <a:lnTo>
                    <a:pt x="70357" y="554230"/>
                  </a:lnTo>
                  <a:lnTo>
                    <a:pt x="540883" y="554230"/>
                  </a:lnTo>
                  <a:lnTo>
                    <a:pt x="603428" y="491708"/>
                  </a:lnTo>
                  <a:lnTo>
                    <a:pt x="72428" y="491708"/>
                  </a:lnTo>
                  <a:lnTo>
                    <a:pt x="68529" y="490514"/>
                  </a:lnTo>
                  <a:lnTo>
                    <a:pt x="52125" y="477734"/>
                  </a:lnTo>
                  <a:lnTo>
                    <a:pt x="6222" y="441353"/>
                  </a:lnTo>
                  <a:close/>
                </a:path>
                <a:path w="686434" h="647064">
                  <a:moveTo>
                    <a:pt x="385722" y="0"/>
                  </a:moveTo>
                  <a:lnTo>
                    <a:pt x="335521" y="3406"/>
                  </a:lnTo>
                  <a:lnTo>
                    <a:pt x="292712" y="14831"/>
                  </a:lnTo>
                  <a:lnTo>
                    <a:pt x="254374" y="33073"/>
                  </a:lnTo>
                  <a:lnTo>
                    <a:pt x="220846" y="57227"/>
                  </a:lnTo>
                  <a:lnTo>
                    <a:pt x="192465" y="86385"/>
                  </a:lnTo>
                  <a:lnTo>
                    <a:pt x="169568" y="119644"/>
                  </a:lnTo>
                  <a:lnTo>
                    <a:pt x="152493" y="156098"/>
                  </a:lnTo>
                  <a:lnTo>
                    <a:pt x="141577" y="194841"/>
                  </a:lnTo>
                  <a:lnTo>
                    <a:pt x="137158" y="234967"/>
                  </a:lnTo>
                  <a:lnTo>
                    <a:pt x="139573" y="275572"/>
                  </a:lnTo>
                  <a:lnTo>
                    <a:pt x="149160" y="315750"/>
                  </a:lnTo>
                  <a:lnTo>
                    <a:pt x="166256" y="354594"/>
                  </a:lnTo>
                  <a:lnTo>
                    <a:pt x="191198" y="391200"/>
                  </a:lnTo>
                  <a:lnTo>
                    <a:pt x="211545" y="414248"/>
                  </a:lnTo>
                  <a:lnTo>
                    <a:pt x="218351" y="421922"/>
                  </a:lnTo>
                  <a:lnTo>
                    <a:pt x="263055" y="473801"/>
                  </a:lnTo>
                  <a:lnTo>
                    <a:pt x="72428" y="491708"/>
                  </a:lnTo>
                  <a:lnTo>
                    <a:pt x="603428" y="491708"/>
                  </a:lnTo>
                  <a:lnTo>
                    <a:pt x="672757" y="422328"/>
                  </a:lnTo>
                  <a:lnTo>
                    <a:pt x="683186" y="406840"/>
                  </a:lnTo>
                  <a:lnTo>
                    <a:pt x="686212" y="389926"/>
                  </a:lnTo>
                  <a:lnTo>
                    <a:pt x="681933" y="373338"/>
                  </a:lnTo>
                  <a:lnTo>
                    <a:pt x="670445" y="358828"/>
                  </a:lnTo>
                  <a:lnTo>
                    <a:pt x="643870" y="336095"/>
                  </a:lnTo>
                  <a:lnTo>
                    <a:pt x="239521" y="336095"/>
                  </a:lnTo>
                  <a:lnTo>
                    <a:pt x="230879" y="323143"/>
                  </a:lnTo>
                  <a:lnTo>
                    <a:pt x="223566" y="310043"/>
                  </a:lnTo>
                  <a:lnTo>
                    <a:pt x="217474" y="296678"/>
                  </a:lnTo>
                  <a:lnTo>
                    <a:pt x="212496" y="282933"/>
                  </a:lnTo>
                  <a:lnTo>
                    <a:pt x="204052" y="232081"/>
                  </a:lnTo>
                  <a:lnTo>
                    <a:pt x="203975" y="231617"/>
                  </a:lnTo>
                  <a:lnTo>
                    <a:pt x="210506" y="184268"/>
                  </a:lnTo>
                  <a:lnTo>
                    <a:pt x="229765" y="142514"/>
                  </a:lnTo>
                  <a:lnTo>
                    <a:pt x="259427" y="107985"/>
                  </a:lnTo>
                  <a:lnTo>
                    <a:pt x="297168" y="82311"/>
                  </a:lnTo>
                  <a:lnTo>
                    <a:pt x="340664" y="67122"/>
                  </a:lnTo>
                  <a:lnTo>
                    <a:pt x="390203" y="63810"/>
                  </a:lnTo>
                  <a:lnTo>
                    <a:pt x="538535" y="63810"/>
                  </a:lnTo>
                  <a:lnTo>
                    <a:pt x="519509" y="46653"/>
                  </a:lnTo>
                  <a:lnTo>
                    <a:pt x="478888" y="22484"/>
                  </a:lnTo>
                  <a:lnTo>
                    <a:pt x="433901" y="6646"/>
                  </a:lnTo>
                  <a:lnTo>
                    <a:pt x="385722" y="0"/>
                  </a:lnTo>
                  <a:close/>
                </a:path>
                <a:path w="686434" h="647064">
                  <a:moveTo>
                    <a:pt x="425481" y="164421"/>
                  </a:moveTo>
                  <a:lnTo>
                    <a:pt x="410275" y="168114"/>
                  </a:lnTo>
                  <a:lnTo>
                    <a:pt x="396544" y="177701"/>
                  </a:lnTo>
                  <a:lnTo>
                    <a:pt x="242468" y="331764"/>
                  </a:lnTo>
                  <a:lnTo>
                    <a:pt x="241299" y="333746"/>
                  </a:lnTo>
                  <a:lnTo>
                    <a:pt x="239521" y="336095"/>
                  </a:lnTo>
                  <a:lnTo>
                    <a:pt x="643870" y="336095"/>
                  </a:lnTo>
                  <a:lnTo>
                    <a:pt x="626842" y="321609"/>
                  </a:lnTo>
                  <a:lnTo>
                    <a:pt x="608647" y="306326"/>
                  </a:lnTo>
                  <a:lnTo>
                    <a:pt x="607910" y="303748"/>
                  </a:lnTo>
                  <a:lnTo>
                    <a:pt x="609091" y="299354"/>
                  </a:lnTo>
                  <a:lnTo>
                    <a:pt x="613879" y="277087"/>
                  </a:lnTo>
                  <a:lnTo>
                    <a:pt x="616062" y="257723"/>
                  </a:lnTo>
                  <a:lnTo>
                    <a:pt x="551941" y="257723"/>
                  </a:lnTo>
                  <a:lnTo>
                    <a:pt x="454952" y="174831"/>
                  </a:lnTo>
                  <a:lnTo>
                    <a:pt x="440821" y="166651"/>
                  </a:lnTo>
                  <a:lnTo>
                    <a:pt x="425481" y="164421"/>
                  </a:lnTo>
                  <a:close/>
                </a:path>
                <a:path w="686434" h="647064">
                  <a:moveTo>
                    <a:pt x="538535" y="63810"/>
                  </a:moveTo>
                  <a:lnTo>
                    <a:pt x="390203" y="63810"/>
                  </a:lnTo>
                  <a:lnTo>
                    <a:pt x="436757" y="73643"/>
                  </a:lnTo>
                  <a:lnTo>
                    <a:pt x="478239" y="95151"/>
                  </a:lnTo>
                  <a:lnTo>
                    <a:pt x="512563" y="126861"/>
                  </a:lnTo>
                  <a:lnTo>
                    <a:pt x="537644" y="167301"/>
                  </a:lnTo>
                  <a:lnTo>
                    <a:pt x="551395" y="215001"/>
                  </a:lnTo>
                  <a:lnTo>
                    <a:pt x="552722" y="242397"/>
                  </a:lnTo>
                  <a:lnTo>
                    <a:pt x="552856" y="251564"/>
                  </a:lnTo>
                  <a:lnTo>
                    <a:pt x="552907" y="253304"/>
                  </a:lnTo>
                  <a:lnTo>
                    <a:pt x="552361" y="255069"/>
                  </a:lnTo>
                  <a:lnTo>
                    <a:pt x="551941" y="257723"/>
                  </a:lnTo>
                  <a:lnTo>
                    <a:pt x="616062" y="257723"/>
                  </a:lnTo>
                  <a:lnTo>
                    <a:pt x="616361" y="255069"/>
                  </a:lnTo>
                  <a:lnTo>
                    <a:pt x="616452" y="251564"/>
                  </a:lnTo>
                  <a:lnTo>
                    <a:pt x="616583" y="242397"/>
                  </a:lnTo>
                  <a:lnTo>
                    <a:pt x="616692" y="231617"/>
                  </a:lnTo>
                  <a:lnTo>
                    <a:pt x="614895" y="209400"/>
                  </a:lnTo>
                  <a:lnTo>
                    <a:pt x="603458" y="160525"/>
                  </a:lnTo>
                  <a:lnTo>
                    <a:pt x="582966" y="116534"/>
                  </a:lnTo>
                  <a:lnTo>
                    <a:pt x="554592" y="78290"/>
                  </a:lnTo>
                  <a:lnTo>
                    <a:pt x="538535" y="63810"/>
                  </a:lnTo>
                  <a:close/>
                </a:path>
              </a:pathLst>
            </a:custGeom>
            <a:solidFill>
              <a:srgbClr val="6F6967"/>
            </a:solidFill>
          </p:spPr>
          <p:txBody>
            <a:bodyPr wrap="square" lIns="0" tIns="0" rIns="0" bIns="0" rtlCol="0"/>
            <a:lstStyle/>
            <a:p>
              <a:endParaRPr/>
            </a:p>
          </p:txBody>
        </p:sp>
        <p:pic>
          <p:nvPicPr>
            <p:cNvPr id="115" name="object 26">
              <a:extLst>
                <a:ext uri="{FF2B5EF4-FFF2-40B4-BE49-F238E27FC236}">
                  <a16:creationId xmlns:a16="http://schemas.microsoft.com/office/drawing/2014/main" id="{70285A74-08D5-34D2-A6BE-965DB326E89B}"/>
                </a:ext>
              </a:extLst>
            </p:cNvPr>
            <p:cNvPicPr/>
            <p:nvPr/>
          </p:nvPicPr>
          <p:blipFill>
            <a:blip r:embed="rId7" cstate="print"/>
            <a:stretch>
              <a:fillRect/>
            </a:stretch>
          </p:blipFill>
          <p:spPr>
            <a:xfrm>
              <a:off x="9178007" y="3796587"/>
              <a:ext cx="184805" cy="197452"/>
            </a:xfrm>
            <a:prstGeom prst="rect">
              <a:avLst/>
            </a:prstGeom>
          </p:spPr>
        </p:pic>
        <p:sp>
          <p:nvSpPr>
            <p:cNvPr id="116" name="object 27">
              <a:extLst>
                <a:ext uri="{FF2B5EF4-FFF2-40B4-BE49-F238E27FC236}">
                  <a16:creationId xmlns:a16="http://schemas.microsoft.com/office/drawing/2014/main" id="{4BBC905A-D963-A08D-3F66-ABF0EA38A83D}"/>
                </a:ext>
              </a:extLst>
            </p:cNvPr>
            <p:cNvSpPr/>
            <p:nvPr/>
          </p:nvSpPr>
          <p:spPr>
            <a:xfrm>
              <a:off x="9210244" y="3701834"/>
              <a:ext cx="168910" cy="70485"/>
            </a:xfrm>
            <a:custGeom>
              <a:avLst/>
              <a:gdLst/>
              <a:ahLst/>
              <a:cxnLst/>
              <a:rect l="l" t="t" r="r" b="b"/>
              <a:pathLst>
                <a:path w="168909" h="70485">
                  <a:moveTo>
                    <a:pt x="62306" y="24549"/>
                  </a:moveTo>
                  <a:lnTo>
                    <a:pt x="50584" y="23266"/>
                  </a:lnTo>
                  <a:lnTo>
                    <a:pt x="39090" y="22390"/>
                  </a:lnTo>
                  <a:lnTo>
                    <a:pt x="27749" y="22466"/>
                  </a:lnTo>
                  <a:lnTo>
                    <a:pt x="0" y="44310"/>
                  </a:lnTo>
                  <a:lnTo>
                    <a:pt x="520" y="51981"/>
                  </a:lnTo>
                  <a:lnTo>
                    <a:pt x="3149" y="58801"/>
                  </a:lnTo>
                  <a:lnTo>
                    <a:pt x="7683" y="64401"/>
                  </a:lnTo>
                  <a:lnTo>
                    <a:pt x="13944" y="68478"/>
                  </a:lnTo>
                  <a:lnTo>
                    <a:pt x="20853" y="70434"/>
                  </a:lnTo>
                  <a:lnTo>
                    <a:pt x="27889" y="70358"/>
                  </a:lnTo>
                  <a:lnTo>
                    <a:pt x="57581" y="35179"/>
                  </a:lnTo>
                  <a:lnTo>
                    <a:pt x="62306" y="24549"/>
                  </a:lnTo>
                  <a:close/>
                </a:path>
                <a:path w="168909" h="70485">
                  <a:moveTo>
                    <a:pt x="168490" y="3949"/>
                  </a:moveTo>
                  <a:lnTo>
                    <a:pt x="157149" y="2108"/>
                  </a:lnTo>
                  <a:lnTo>
                    <a:pt x="146050" y="660"/>
                  </a:lnTo>
                  <a:lnTo>
                    <a:pt x="135064" y="0"/>
                  </a:lnTo>
                  <a:lnTo>
                    <a:pt x="124066" y="558"/>
                  </a:lnTo>
                  <a:lnTo>
                    <a:pt x="104203" y="27279"/>
                  </a:lnTo>
                  <a:lnTo>
                    <a:pt x="106311" y="34607"/>
                  </a:lnTo>
                  <a:lnTo>
                    <a:pt x="110566" y="40855"/>
                  </a:lnTo>
                  <a:lnTo>
                    <a:pt x="116725" y="45567"/>
                  </a:lnTo>
                  <a:lnTo>
                    <a:pt x="123774" y="48069"/>
                  </a:lnTo>
                  <a:lnTo>
                    <a:pt x="131064" y="48399"/>
                  </a:lnTo>
                  <a:lnTo>
                    <a:pt x="137960" y="46532"/>
                  </a:lnTo>
                  <a:lnTo>
                    <a:pt x="163055" y="14414"/>
                  </a:lnTo>
                  <a:lnTo>
                    <a:pt x="168490" y="3949"/>
                  </a:lnTo>
                  <a:close/>
                </a:path>
              </a:pathLst>
            </a:custGeom>
            <a:solidFill>
              <a:srgbClr val="90A19A"/>
            </a:solidFill>
          </p:spPr>
          <p:txBody>
            <a:bodyPr wrap="square" lIns="0" tIns="0" rIns="0" bIns="0" rtlCol="0"/>
            <a:lstStyle/>
            <a:p>
              <a:endParaRPr/>
            </a:p>
          </p:txBody>
        </p:sp>
        <p:sp>
          <p:nvSpPr>
            <p:cNvPr id="117" name="object 28">
              <a:extLst>
                <a:ext uri="{FF2B5EF4-FFF2-40B4-BE49-F238E27FC236}">
                  <a16:creationId xmlns:a16="http://schemas.microsoft.com/office/drawing/2014/main" id="{6F7F3A53-FD66-9B09-C105-BFC96D38CC52}"/>
                </a:ext>
              </a:extLst>
            </p:cNvPr>
            <p:cNvSpPr/>
            <p:nvPr/>
          </p:nvSpPr>
          <p:spPr>
            <a:xfrm>
              <a:off x="1553394" y="5436514"/>
              <a:ext cx="0" cy="829310"/>
            </a:xfrm>
            <a:custGeom>
              <a:avLst/>
              <a:gdLst/>
              <a:ahLst/>
              <a:cxnLst/>
              <a:rect l="l" t="t" r="r" b="b"/>
              <a:pathLst>
                <a:path h="829310">
                  <a:moveTo>
                    <a:pt x="0" y="0"/>
                  </a:moveTo>
                  <a:lnTo>
                    <a:pt x="0" y="828898"/>
                  </a:lnTo>
                </a:path>
              </a:pathLst>
            </a:custGeom>
            <a:ln w="36969">
              <a:solidFill>
                <a:srgbClr val="414141"/>
              </a:solidFill>
            </a:ln>
          </p:spPr>
          <p:txBody>
            <a:bodyPr wrap="square" lIns="0" tIns="0" rIns="0" bIns="0" rtlCol="0"/>
            <a:lstStyle/>
            <a:p>
              <a:endParaRPr/>
            </a:p>
          </p:txBody>
        </p:sp>
        <p:sp>
          <p:nvSpPr>
            <p:cNvPr id="118" name="object 29">
              <a:extLst>
                <a:ext uri="{FF2B5EF4-FFF2-40B4-BE49-F238E27FC236}">
                  <a16:creationId xmlns:a16="http://schemas.microsoft.com/office/drawing/2014/main" id="{4624049E-77B3-C608-7B69-81BD23C5F49D}"/>
                </a:ext>
              </a:extLst>
            </p:cNvPr>
            <p:cNvSpPr/>
            <p:nvPr/>
          </p:nvSpPr>
          <p:spPr>
            <a:xfrm>
              <a:off x="1081297" y="5791918"/>
              <a:ext cx="944244" cy="473709"/>
            </a:xfrm>
            <a:custGeom>
              <a:avLst/>
              <a:gdLst/>
              <a:ahLst/>
              <a:cxnLst/>
              <a:rect l="l" t="t" r="r" b="b"/>
              <a:pathLst>
                <a:path w="944244" h="473710">
                  <a:moveTo>
                    <a:pt x="944194" y="473494"/>
                  </a:moveTo>
                  <a:lnTo>
                    <a:pt x="472097" y="0"/>
                  </a:lnTo>
                  <a:lnTo>
                    <a:pt x="0" y="473494"/>
                  </a:lnTo>
                </a:path>
              </a:pathLst>
            </a:custGeom>
            <a:ln w="36969">
              <a:solidFill>
                <a:srgbClr val="414141"/>
              </a:solidFill>
            </a:ln>
          </p:spPr>
          <p:txBody>
            <a:bodyPr wrap="square" lIns="0" tIns="0" rIns="0" bIns="0" rtlCol="0"/>
            <a:lstStyle/>
            <a:p>
              <a:endParaRPr/>
            </a:p>
          </p:txBody>
        </p:sp>
        <p:sp>
          <p:nvSpPr>
            <p:cNvPr id="119" name="object 30">
              <a:extLst>
                <a:ext uri="{FF2B5EF4-FFF2-40B4-BE49-F238E27FC236}">
                  <a16:creationId xmlns:a16="http://schemas.microsoft.com/office/drawing/2014/main" id="{A79CB70C-CC82-1B38-72AC-66308CCE58FF}"/>
                </a:ext>
              </a:extLst>
            </p:cNvPr>
            <p:cNvSpPr/>
            <p:nvPr/>
          </p:nvSpPr>
          <p:spPr>
            <a:xfrm>
              <a:off x="842441" y="3175000"/>
              <a:ext cx="1413510" cy="2261870"/>
            </a:xfrm>
            <a:custGeom>
              <a:avLst/>
              <a:gdLst/>
              <a:ahLst/>
              <a:cxnLst/>
              <a:rect l="l" t="t" r="r" b="b"/>
              <a:pathLst>
                <a:path w="1413510" h="2261870">
                  <a:moveTo>
                    <a:pt x="1413446" y="0"/>
                  </a:moveTo>
                  <a:lnTo>
                    <a:pt x="0" y="0"/>
                  </a:lnTo>
                  <a:lnTo>
                    <a:pt x="0" y="2261514"/>
                  </a:lnTo>
                  <a:lnTo>
                    <a:pt x="1413446" y="2261514"/>
                  </a:lnTo>
                  <a:lnTo>
                    <a:pt x="1413446" y="0"/>
                  </a:lnTo>
                  <a:close/>
                </a:path>
              </a:pathLst>
            </a:custGeom>
            <a:solidFill>
              <a:srgbClr val="FFFFFF"/>
            </a:solidFill>
          </p:spPr>
          <p:txBody>
            <a:bodyPr wrap="square" lIns="0" tIns="0" rIns="0" bIns="0" rtlCol="0"/>
            <a:lstStyle/>
            <a:p>
              <a:endParaRPr/>
            </a:p>
          </p:txBody>
        </p:sp>
        <p:sp>
          <p:nvSpPr>
            <p:cNvPr id="120" name="object 31">
              <a:extLst>
                <a:ext uri="{FF2B5EF4-FFF2-40B4-BE49-F238E27FC236}">
                  <a16:creationId xmlns:a16="http://schemas.microsoft.com/office/drawing/2014/main" id="{2FDFDB0A-7865-E00B-B297-9B6AF0F413E7}"/>
                </a:ext>
              </a:extLst>
            </p:cNvPr>
            <p:cNvSpPr/>
            <p:nvPr/>
          </p:nvSpPr>
          <p:spPr>
            <a:xfrm>
              <a:off x="957300" y="4275797"/>
              <a:ext cx="1200150" cy="867410"/>
            </a:xfrm>
            <a:custGeom>
              <a:avLst/>
              <a:gdLst/>
              <a:ahLst/>
              <a:cxnLst/>
              <a:rect l="l" t="t" r="r" b="b"/>
              <a:pathLst>
                <a:path w="1200150" h="867410">
                  <a:moveTo>
                    <a:pt x="1199819" y="776211"/>
                  </a:moveTo>
                  <a:lnTo>
                    <a:pt x="0" y="776211"/>
                  </a:lnTo>
                  <a:lnTo>
                    <a:pt x="0" y="867105"/>
                  </a:lnTo>
                  <a:lnTo>
                    <a:pt x="1199819" y="867105"/>
                  </a:lnTo>
                  <a:lnTo>
                    <a:pt x="1199819" y="776211"/>
                  </a:lnTo>
                  <a:close/>
                </a:path>
                <a:path w="1200150" h="867410">
                  <a:moveTo>
                    <a:pt x="1199819" y="517474"/>
                  </a:moveTo>
                  <a:lnTo>
                    <a:pt x="0" y="517474"/>
                  </a:lnTo>
                  <a:lnTo>
                    <a:pt x="0" y="608368"/>
                  </a:lnTo>
                  <a:lnTo>
                    <a:pt x="1199819" y="608368"/>
                  </a:lnTo>
                  <a:lnTo>
                    <a:pt x="1199819" y="517474"/>
                  </a:lnTo>
                  <a:close/>
                </a:path>
                <a:path w="1200150" h="867410">
                  <a:moveTo>
                    <a:pt x="1199819" y="258724"/>
                  </a:moveTo>
                  <a:lnTo>
                    <a:pt x="0" y="258724"/>
                  </a:lnTo>
                  <a:lnTo>
                    <a:pt x="0" y="349631"/>
                  </a:lnTo>
                  <a:lnTo>
                    <a:pt x="1199819" y="349631"/>
                  </a:lnTo>
                  <a:lnTo>
                    <a:pt x="1199819" y="258724"/>
                  </a:lnTo>
                  <a:close/>
                </a:path>
                <a:path w="1200150" h="867410">
                  <a:moveTo>
                    <a:pt x="1199819" y="0"/>
                  </a:moveTo>
                  <a:lnTo>
                    <a:pt x="0" y="0"/>
                  </a:lnTo>
                  <a:lnTo>
                    <a:pt x="0" y="90893"/>
                  </a:lnTo>
                  <a:lnTo>
                    <a:pt x="1199819" y="90893"/>
                  </a:lnTo>
                  <a:lnTo>
                    <a:pt x="1199819" y="0"/>
                  </a:lnTo>
                  <a:close/>
                </a:path>
              </a:pathLst>
            </a:custGeom>
            <a:solidFill>
              <a:srgbClr val="EBEBEB"/>
            </a:solidFill>
          </p:spPr>
          <p:txBody>
            <a:bodyPr wrap="square" lIns="0" tIns="0" rIns="0" bIns="0" rtlCol="0"/>
            <a:lstStyle/>
            <a:p>
              <a:endParaRPr/>
            </a:p>
          </p:txBody>
        </p:sp>
        <p:sp>
          <p:nvSpPr>
            <p:cNvPr id="121" name="object 32">
              <a:extLst>
                <a:ext uri="{FF2B5EF4-FFF2-40B4-BE49-F238E27FC236}">
                  <a16:creationId xmlns:a16="http://schemas.microsoft.com/office/drawing/2014/main" id="{850A0567-8E92-0AE3-3E91-4681C45471C2}"/>
                </a:ext>
              </a:extLst>
            </p:cNvPr>
            <p:cNvSpPr/>
            <p:nvPr/>
          </p:nvSpPr>
          <p:spPr>
            <a:xfrm>
              <a:off x="6209093" y="5436510"/>
              <a:ext cx="944244" cy="853440"/>
            </a:xfrm>
            <a:custGeom>
              <a:avLst/>
              <a:gdLst/>
              <a:ahLst/>
              <a:cxnLst/>
              <a:rect l="l" t="t" r="r" b="b"/>
              <a:pathLst>
                <a:path w="944245" h="853439">
                  <a:moveTo>
                    <a:pt x="472097" y="0"/>
                  </a:moveTo>
                  <a:lnTo>
                    <a:pt x="472097" y="853008"/>
                  </a:lnTo>
                </a:path>
                <a:path w="944245" h="853439">
                  <a:moveTo>
                    <a:pt x="944194" y="853008"/>
                  </a:moveTo>
                  <a:lnTo>
                    <a:pt x="472097" y="379514"/>
                  </a:lnTo>
                  <a:lnTo>
                    <a:pt x="0" y="853008"/>
                  </a:lnTo>
                </a:path>
              </a:pathLst>
            </a:custGeom>
            <a:ln w="36969">
              <a:solidFill>
                <a:srgbClr val="414141"/>
              </a:solidFill>
            </a:ln>
          </p:spPr>
          <p:txBody>
            <a:bodyPr wrap="square" lIns="0" tIns="0" rIns="0" bIns="0" rtlCol="0"/>
            <a:lstStyle/>
            <a:p>
              <a:endParaRPr/>
            </a:p>
          </p:txBody>
        </p:sp>
        <p:sp>
          <p:nvSpPr>
            <p:cNvPr id="122" name="object 33">
              <a:extLst>
                <a:ext uri="{FF2B5EF4-FFF2-40B4-BE49-F238E27FC236}">
                  <a16:creationId xmlns:a16="http://schemas.microsoft.com/office/drawing/2014/main" id="{17B2E660-54AE-A699-2C7A-B5CBCF5DD3A1}"/>
                </a:ext>
              </a:extLst>
            </p:cNvPr>
            <p:cNvSpPr/>
            <p:nvPr/>
          </p:nvSpPr>
          <p:spPr>
            <a:xfrm>
              <a:off x="5950775" y="3175000"/>
              <a:ext cx="1413510" cy="2261870"/>
            </a:xfrm>
            <a:custGeom>
              <a:avLst/>
              <a:gdLst/>
              <a:ahLst/>
              <a:cxnLst/>
              <a:rect l="l" t="t" r="r" b="b"/>
              <a:pathLst>
                <a:path w="1413509" h="2261870">
                  <a:moveTo>
                    <a:pt x="1413446" y="0"/>
                  </a:moveTo>
                  <a:lnTo>
                    <a:pt x="0" y="0"/>
                  </a:lnTo>
                  <a:lnTo>
                    <a:pt x="0" y="2261514"/>
                  </a:lnTo>
                  <a:lnTo>
                    <a:pt x="1413446" y="2261514"/>
                  </a:lnTo>
                  <a:lnTo>
                    <a:pt x="1413446" y="0"/>
                  </a:lnTo>
                  <a:close/>
                </a:path>
              </a:pathLst>
            </a:custGeom>
            <a:solidFill>
              <a:srgbClr val="FFFFFF"/>
            </a:solidFill>
          </p:spPr>
          <p:txBody>
            <a:bodyPr wrap="square" lIns="0" tIns="0" rIns="0" bIns="0" rtlCol="0"/>
            <a:lstStyle/>
            <a:p>
              <a:endParaRPr/>
            </a:p>
          </p:txBody>
        </p:sp>
        <p:sp>
          <p:nvSpPr>
            <p:cNvPr id="123" name="object 34">
              <a:extLst>
                <a:ext uri="{FF2B5EF4-FFF2-40B4-BE49-F238E27FC236}">
                  <a16:creationId xmlns:a16="http://schemas.microsoft.com/office/drawing/2014/main" id="{872221B6-AAB1-60C5-92B3-E5DD460F5DB3}"/>
                </a:ext>
              </a:extLst>
            </p:cNvPr>
            <p:cNvSpPr/>
            <p:nvPr/>
          </p:nvSpPr>
          <p:spPr>
            <a:xfrm>
              <a:off x="6059157" y="4275797"/>
              <a:ext cx="1200150" cy="867410"/>
            </a:xfrm>
            <a:custGeom>
              <a:avLst/>
              <a:gdLst/>
              <a:ahLst/>
              <a:cxnLst/>
              <a:rect l="l" t="t" r="r" b="b"/>
              <a:pathLst>
                <a:path w="1200150" h="867410">
                  <a:moveTo>
                    <a:pt x="1199819" y="776211"/>
                  </a:moveTo>
                  <a:lnTo>
                    <a:pt x="0" y="776211"/>
                  </a:lnTo>
                  <a:lnTo>
                    <a:pt x="0" y="867105"/>
                  </a:lnTo>
                  <a:lnTo>
                    <a:pt x="1199819" y="867105"/>
                  </a:lnTo>
                  <a:lnTo>
                    <a:pt x="1199819" y="776211"/>
                  </a:lnTo>
                  <a:close/>
                </a:path>
                <a:path w="1200150" h="867410">
                  <a:moveTo>
                    <a:pt x="1199819" y="517474"/>
                  </a:moveTo>
                  <a:lnTo>
                    <a:pt x="0" y="517474"/>
                  </a:lnTo>
                  <a:lnTo>
                    <a:pt x="0" y="608368"/>
                  </a:lnTo>
                  <a:lnTo>
                    <a:pt x="1199819" y="608368"/>
                  </a:lnTo>
                  <a:lnTo>
                    <a:pt x="1199819" y="517474"/>
                  </a:lnTo>
                  <a:close/>
                </a:path>
                <a:path w="1200150" h="867410">
                  <a:moveTo>
                    <a:pt x="1199819" y="258724"/>
                  </a:moveTo>
                  <a:lnTo>
                    <a:pt x="0" y="258724"/>
                  </a:lnTo>
                  <a:lnTo>
                    <a:pt x="0" y="349631"/>
                  </a:lnTo>
                  <a:lnTo>
                    <a:pt x="1199819" y="349631"/>
                  </a:lnTo>
                  <a:lnTo>
                    <a:pt x="1199819" y="258724"/>
                  </a:lnTo>
                  <a:close/>
                </a:path>
                <a:path w="1200150" h="867410">
                  <a:moveTo>
                    <a:pt x="1199819" y="0"/>
                  </a:moveTo>
                  <a:lnTo>
                    <a:pt x="0" y="0"/>
                  </a:lnTo>
                  <a:lnTo>
                    <a:pt x="0" y="90893"/>
                  </a:lnTo>
                  <a:lnTo>
                    <a:pt x="1199819" y="90893"/>
                  </a:lnTo>
                  <a:lnTo>
                    <a:pt x="1199819" y="0"/>
                  </a:lnTo>
                  <a:close/>
                </a:path>
              </a:pathLst>
            </a:custGeom>
            <a:solidFill>
              <a:srgbClr val="EBEBEB"/>
            </a:solidFill>
          </p:spPr>
          <p:txBody>
            <a:bodyPr wrap="square" lIns="0" tIns="0" rIns="0" bIns="0" rtlCol="0"/>
            <a:lstStyle/>
            <a:p>
              <a:endParaRPr/>
            </a:p>
          </p:txBody>
        </p:sp>
        <p:sp>
          <p:nvSpPr>
            <p:cNvPr id="124" name="object 35">
              <a:extLst>
                <a:ext uri="{FF2B5EF4-FFF2-40B4-BE49-F238E27FC236}">
                  <a16:creationId xmlns:a16="http://schemas.microsoft.com/office/drawing/2014/main" id="{DDCCC714-34B3-522D-C2E9-7612B9864AA5}"/>
                </a:ext>
              </a:extLst>
            </p:cNvPr>
            <p:cNvSpPr/>
            <p:nvPr/>
          </p:nvSpPr>
          <p:spPr>
            <a:xfrm>
              <a:off x="6327889" y="3429635"/>
              <a:ext cx="667385" cy="668020"/>
            </a:xfrm>
            <a:custGeom>
              <a:avLst/>
              <a:gdLst/>
              <a:ahLst/>
              <a:cxnLst/>
              <a:rect l="l" t="t" r="r" b="b"/>
              <a:pathLst>
                <a:path w="667384" h="668020">
                  <a:moveTo>
                    <a:pt x="667384" y="0"/>
                  </a:moveTo>
                  <a:lnTo>
                    <a:pt x="0" y="0"/>
                  </a:lnTo>
                  <a:lnTo>
                    <a:pt x="0" y="667410"/>
                  </a:lnTo>
                  <a:lnTo>
                    <a:pt x="667384" y="667410"/>
                  </a:lnTo>
                  <a:lnTo>
                    <a:pt x="667384" y="0"/>
                  </a:lnTo>
                  <a:close/>
                </a:path>
              </a:pathLst>
            </a:custGeom>
            <a:solidFill>
              <a:srgbClr val="E73E2E"/>
            </a:solidFill>
          </p:spPr>
          <p:txBody>
            <a:bodyPr wrap="square" lIns="0" tIns="0" rIns="0" bIns="0" rtlCol="0"/>
            <a:lstStyle/>
            <a:p>
              <a:endParaRPr/>
            </a:p>
          </p:txBody>
        </p:sp>
        <p:sp>
          <p:nvSpPr>
            <p:cNvPr id="125" name="object 36">
              <a:extLst>
                <a:ext uri="{FF2B5EF4-FFF2-40B4-BE49-F238E27FC236}">
                  <a16:creationId xmlns:a16="http://schemas.microsoft.com/office/drawing/2014/main" id="{42B4E426-D78B-F2ED-F414-F45CB009B77A}"/>
                </a:ext>
              </a:extLst>
            </p:cNvPr>
            <p:cNvSpPr/>
            <p:nvPr/>
          </p:nvSpPr>
          <p:spPr>
            <a:xfrm>
              <a:off x="6432575" y="3429634"/>
              <a:ext cx="563245" cy="399415"/>
            </a:xfrm>
            <a:custGeom>
              <a:avLst/>
              <a:gdLst/>
              <a:ahLst/>
              <a:cxnLst/>
              <a:rect l="l" t="t" r="r" b="b"/>
              <a:pathLst>
                <a:path w="563245" h="399414">
                  <a:moveTo>
                    <a:pt x="235737" y="384746"/>
                  </a:moveTo>
                  <a:lnTo>
                    <a:pt x="208457" y="384746"/>
                  </a:lnTo>
                  <a:lnTo>
                    <a:pt x="208457" y="260350"/>
                  </a:lnTo>
                  <a:lnTo>
                    <a:pt x="206362" y="248056"/>
                  </a:lnTo>
                  <a:lnTo>
                    <a:pt x="199059" y="234962"/>
                  </a:lnTo>
                  <a:lnTo>
                    <a:pt x="185026" y="224332"/>
                  </a:lnTo>
                  <a:lnTo>
                    <a:pt x="162750" y="219430"/>
                  </a:lnTo>
                  <a:lnTo>
                    <a:pt x="133959" y="223062"/>
                  </a:lnTo>
                  <a:lnTo>
                    <a:pt x="109029" y="232981"/>
                  </a:lnTo>
                  <a:lnTo>
                    <a:pt x="89992" y="244665"/>
                  </a:lnTo>
                  <a:lnTo>
                    <a:pt x="78892" y="253568"/>
                  </a:lnTo>
                  <a:lnTo>
                    <a:pt x="75666" y="256552"/>
                  </a:lnTo>
                  <a:lnTo>
                    <a:pt x="73698" y="254469"/>
                  </a:lnTo>
                  <a:lnTo>
                    <a:pt x="73698" y="0"/>
                  </a:lnTo>
                  <a:lnTo>
                    <a:pt x="0" y="0"/>
                  </a:lnTo>
                  <a:lnTo>
                    <a:pt x="0" y="14122"/>
                  </a:lnTo>
                  <a:lnTo>
                    <a:pt x="24307" y="14122"/>
                  </a:lnTo>
                  <a:lnTo>
                    <a:pt x="24307" y="384695"/>
                  </a:lnTo>
                  <a:lnTo>
                    <a:pt x="0" y="384695"/>
                  </a:lnTo>
                  <a:lnTo>
                    <a:pt x="0" y="398881"/>
                  </a:lnTo>
                  <a:lnTo>
                    <a:pt x="99593" y="398881"/>
                  </a:lnTo>
                  <a:lnTo>
                    <a:pt x="99593" y="384695"/>
                  </a:lnTo>
                  <a:lnTo>
                    <a:pt x="73698" y="384695"/>
                  </a:lnTo>
                  <a:lnTo>
                    <a:pt x="73698" y="274701"/>
                  </a:lnTo>
                  <a:lnTo>
                    <a:pt x="84416" y="262928"/>
                  </a:lnTo>
                  <a:lnTo>
                    <a:pt x="100228" y="252044"/>
                  </a:lnTo>
                  <a:lnTo>
                    <a:pt x="117983" y="244043"/>
                  </a:lnTo>
                  <a:lnTo>
                    <a:pt x="134569" y="240931"/>
                  </a:lnTo>
                  <a:lnTo>
                    <a:pt x="143789" y="242836"/>
                  </a:lnTo>
                  <a:lnTo>
                    <a:pt x="151599" y="248361"/>
                  </a:lnTo>
                  <a:lnTo>
                    <a:pt x="157010" y="257213"/>
                  </a:lnTo>
                  <a:lnTo>
                    <a:pt x="159042" y="269113"/>
                  </a:lnTo>
                  <a:lnTo>
                    <a:pt x="159042" y="384746"/>
                  </a:lnTo>
                  <a:lnTo>
                    <a:pt x="136118" y="384746"/>
                  </a:lnTo>
                  <a:lnTo>
                    <a:pt x="136118" y="398881"/>
                  </a:lnTo>
                  <a:lnTo>
                    <a:pt x="235737" y="398881"/>
                  </a:lnTo>
                  <a:lnTo>
                    <a:pt x="235737" y="384746"/>
                  </a:lnTo>
                  <a:close/>
                </a:path>
                <a:path w="563245" h="399414">
                  <a:moveTo>
                    <a:pt x="331393" y="293611"/>
                  </a:moveTo>
                  <a:lnTo>
                    <a:pt x="289623" y="293611"/>
                  </a:lnTo>
                  <a:lnTo>
                    <a:pt x="289623" y="251701"/>
                  </a:lnTo>
                  <a:lnTo>
                    <a:pt x="273494" y="251701"/>
                  </a:lnTo>
                  <a:lnTo>
                    <a:pt x="273494" y="293611"/>
                  </a:lnTo>
                  <a:lnTo>
                    <a:pt x="231749" y="293611"/>
                  </a:lnTo>
                  <a:lnTo>
                    <a:pt x="231749" y="310121"/>
                  </a:lnTo>
                  <a:lnTo>
                    <a:pt x="273494" y="310121"/>
                  </a:lnTo>
                  <a:lnTo>
                    <a:pt x="273494" y="352031"/>
                  </a:lnTo>
                  <a:lnTo>
                    <a:pt x="289623" y="352031"/>
                  </a:lnTo>
                  <a:lnTo>
                    <a:pt x="289623" y="310121"/>
                  </a:lnTo>
                  <a:lnTo>
                    <a:pt x="331393" y="310121"/>
                  </a:lnTo>
                  <a:lnTo>
                    <a:pt x="331393" y="293611"/>
                  </a:lnTo>
                  <a:close/>
                </a:path>
                <a:path w="563245" h="399414">
                  <a:moveTo>
                    <a:pt x="562698" y="384746"/>
                  </a:moveTo>
                  <a:lnTo>
                    <a:pt x="548881" y="384746"/>
                  </a:lnTo>
                  <a:lnTo>
                    <a:pt x="492188" y="291655"/>
                  </a:lnTo>
                  <a:lnTo>
                    <a:pt x="472160" y="258762"/>
                  </a:lnTo>
                  <a:lnTo>
                    <a:pt x="480949" y="251663"/>
                  </a:lnTo>
                  <a:lnTo>
                    <a:pt x="490956" y="243433"/>
                  </a:lnTo>
                  <a:lnTo>
                    <a:pt x="497878" y="238518"/>
                  </a:lnTo>
                  <a:lnTo>
                    <a:pt x="506158" y="233997"/>
                  </a:lnTo>
                  <a:lnTo>
                    <a:pt x="514756" y="230682"/>
                  </a:lnTo>
                  <a:lnTo>
                    <a:pt x="522592" y="229400"/>
                  </a:lnTo>
                  <a:lnTo>
                    <a:pt x="545401" y="229400"/>
                  </a:lnTo>
                  <a:lnTo>
                    <a:pt x="545401" y="215214"/>
                  </a:lnTo>
                  <a:lnTo>
                    <a:pt x="463384" y="215214"/>
                  </a:lnTo>
                  <a:lnTo>
                    <a:pt x="463384" y="229400"/>
                  </a:lnTo>
                  <a:lnTo>
                    <a:pt x="489978" y="229400"/>
                  </a:lnTo>
                  <a:lnTo>
                    <a:pt x="406488" y="296900"/>
                  </a:lnTo>
                  <a:lnTo>
                    <a:pt x="404114" y="295605"/>
                  </a:lnTo>
                  <a:lnTo>
                    <a:pt x="404114" y="12"/>
                  </a:lnTo>
                  <a:lnTo>
                    <a:pt x="330301" y="12"/>
                  </a:lnTo>
                  <a:lnTo>
                    <a:pt x="330301" y="14224"/>
                  </a:lnTo>
                  <a:lnTo>
                    <a:pt x="354647" y="14224"/>
                  </a:lnTo>
                  <a:lnTo>
                    <a:pt x="354647" y="384746"/>
                  </a:lnTo>
                  <a:lnTo>
                    <a:pt x="330301" y="384746"/>
                  </a:lnTo>
                  <a:lnTo>
                    <a:pt x="330301" y="398894"/>
                  </a:lnTo>
                  <a:lnTo>
                    <a:pt x="429933" y="398894"/>
                  </a:lnTo>
                  <a:lnTo>
                    <a:pt x="429933" y="384746"/>
                  </a:lnTo>
                  <a:lnTo>
                    <a:pt x="404114" y="384746"/>
                  </a:lnTo>
                  <a:lnTo>
                    <a:pt x="404253" y="314032"/>
                  </a:lnTo>
                  <a:lnTo>
                    <a:pt x="425335" y="296900"/>
                  </a:lnTo>
                  <a:lnTo>
                    <a:pt x="431800" y="291655"/>
                  </a:lnTo>
                  <a:lnTo>
                    <a:pt x="488378" y="384746"/>
                  </a:lnTo>
                  <a:lnTo>
                    <a:pt x="463384" y="384746"/>
                  </a:lnTo>
                  <a:lnTo>
                    <a:pt x="463384" y="398894"/>
                  </a:lnTo>
                  <a:lnTo>
                    <a:pt x="562698" y="398894"/>
                  </a:lnTo>
                  <a:lnTo>
                    <a:pt x="562698" y="384746"/>
                  </a:lnTo>
                  <a:close/>
                </a:path>
              </a:pathLst>
            </a:custGeom>
            <a:solidFill>
              <a:srgbClr val="FFFFFF"/>
            </a:solidFill>
          </p:spPr>
          <p:txBody>
            <a:bodyPr wrap="square" lIns="0" tIns="0" rIns="0" bIns="0" rtlCol="0"/>
            <a:lstStyle/>
            <a:p>
              <a:endParaRPr/>
            </a:p>
          </p:txBody>
        </p:sp>
        <p:pic>
          <p:nvPicPr>
            <p:cNvPr id="126" name="object 37">
              <a:extLst>
                <a:ext uri="{FF2B5EF4-FFF2-40B4-BE49-F238E27FC236}">
                  <a16:creationId xmlns:a16="http://schemas.microsoft.com/office/drawing/2014/main" id="{718832C1-276C-575A-00D1-26B39EC70C55}"/>
                </a:ext>
              </a:extLst>
            </p:cNvPr>
            <p:cNvPicPr/>
            <p:nvPr/>
          </p:nvPicPr>
          <p:blipFill>
            <a:blip r:embed="rId8" cstate="print"/>
            <a:stretch>
              <a:fillRect/>
            </a:stretch>
          </p:blipFill>
          <p:spPr>
            <a:xfrm>
              <a:off x="6545677" y="3443757"/>
              <a:ext cx="201828" cy="179717"/>
            </a:xfrm>
            <a:prstGeom prst="rect">
              <a:avLst/>
            </a:prstGeom>
          </p:spPr>
        </p:pic>
        <p:pic>
          <p:nvPicPr>
            <p:cNvPr id="127" name="object 38">
              <a:extLst>
                <a:ext uri="{FF2B5EF4-FFF2-40B4-BE49-F238E27FC236}">
                  <a16:creationId xmlns:a16="http://schemas.microsoft.com/office/drawing/2014/main" id="{4D504045-9145-6B77-F8D9-86DC58147A87}"/>
                </a:ext>
              </a:extLst>
            </p:cNvPr>
            <p:cNvPicPr/>
            <p:nvPr/>
          </p:nvPicPr>
          <p:blipFill>
            <a:blip r:embed="rId9" cstate="print"/>
            <a:stretch>
              <a:fillRect/>
            </a:stretch>
          </p:blipFill>
          <p:spPr>
            <a:xfrm>
              <a:off x="9935285" y="3200085"/>
              <a:ext cx="167909" cy="119495"/>
            </a:xfrm>
            <a:prstGeom prst="rect">
              <a:avLst/>
            </a:prstGeom>
          </p:spPr>
        </p:pic>
        <p:pic>
          <p:nvPicPr>
            <p:cNvPr id="128" name="object 39">
              <a:extLst>
                <a:ext uri="{FF2B5EF4-FFF2-40B4-BE49-F238E27FC236}">
                  <a16:creationId xmlns:a16="http://schemas.microsoft.com/office/drawing/2014/main" id="{CC95D970-AA82-A86E-8539-055137B95489}"/>
                </a:ext>
              </a:extLst>
            </p:cNvPr>
            <p:cNvPicPr/>
            <p:nvPr/>
          </p:nvPicPr>
          <p:blipFill>
            <a:blip r:embed="rId10" cstate="print"/>
            <a:stretch>
              <a:fillRect/>
            </a:stretch>
          </p:blipFill>
          <p:spPr>
            <a:xfrm>
              <a:off x="10372707" y="3468510"/>
              <a:ext cx="167921" cy="163519"/>
            </a:xfrm>
            <a:prstGeom prst="rect">
              <a:avLst/>
            </a:prstGeom>
          </p:spPr>
        </p:pic>
        <p:sp>
          <p:nvSpPr>
            <p:cNvPr id="129" name="object 40">
              <a:extLst>
                <a:ext uri="{FF2B5EF4-FFF2-40B4-BE49-F238E27FC236}">
                  <a16:creationId xmlns:a16="http://schemas.microsoft.com/office/drawing/2014/main" id="{E284290D-9897-6252-6D42-855CDD41DB6F}"/>
                </a:ext>
              </a:extLst>
            </p:cNvPr>
            <p:cNvSpPr/>
            <p:nvPr/>
          </p:nvSpPr>
          <p:spPr>
            <a:xfrm>
              <a:off x="10041039" y="3186302"/>
              <a:ext cx="819785" cy="2051050"/>
            </a:xfrm>
            <a:custGeom>
              <a:avLst/>
              <a:gdLst/>
              <a:ahLst/>
              <a:cxnLst/>
              <a:rect l="l" t="t" r="r" b="b"/>
              <a:pathLst>
                <a:path w="819784" h="2051050">
                  <a:moveTo>
                    <a:pt x="600595" y="104419"/>
                  </a:moveTo>
                  <a:lnTo>
                    <a:pt x="572681" y="52552"/>
                  </a:lnTo>
                  <a:lnTo>
                    <a:pt x="472694" y="0"/>
                  </a:lnTo>
                  <a:lnTo>
                    <a:pt x="414108" y="37960"/>
                  </a:lnTo>
                  <a:lnTo>
                    <a:pt x="377913" y="73812"/>
                  </a:lnTo>
                  <a:lnTo>
                    <a:pt x="349123" y="128447"/>
                  </a:lnTo>
                  <a:lnTo>
                    <a:pt x="315518" y="215531"/>
                  </a:lnTo>
                  <a:lnTo>
                    <a:pt x="65633" y="77317"/>
                  </a:lnTo>
                  <a:lnTo>
                    <a:pt x="43662" y="65151"/>
                  </a:lnTo>
                  <a:lnTo>
                    <a:pt x="0" y="124777"/>
                  </a:lnTo>
                  <a:lnTo>
                    <a:pt x="25006" y="145796"/>
                  </a:lnTo>
                  <a:lnTo>
                    <a:pt x="371487" y="436880"/>
                  </a:lnTo>
                  <a:lnTo>
                    <a:pt x="470649" y="301320"/>
                  </a:lnTo>
                  <a:lnTo>
                    <a:pt x="454736" y="292531"/>
                  </a:lnTo>
                  <a:lnTo>
                    <a:pt x="551548" y="186537"/>
                  </a:lnTo>
                  <a:lnTo>
                    <a:pt x="600595" y="104419"/>
                  </a:lnTo>
                  <a:close/>
                </a:path>
                <a:path w="819784" h="2051050">
                  <a:moveTo>
                    <a:pt x="819277" y="1009777"/>
                  </a:moveTo>
                  <a:lnTo>
                    <a:pt x="818591" y="970813"/>
                  </a:lnTo>
                  <a:lnTo>
                    <a:pt x="817092" y="936332"/>
                  </a:lnTo>
                  <a:lnTo>
                    <a:pt x="534339" y="953058"/>
                  </a:lnTo>
                  <a:lnTo>
                    <a:pt x="535368" y="962621"/>
                  </a:lnTo>
                  <a:lnTo>
                    <a:pt x="362839" y="957237"/>
                  </a:lnTo>
                  <a:lnTo>
                    <a:pt x="349338" y="1008608"/>
                  </a:lnTo>
                  <a:lnTo>
                    <a:pt x="337985" y="1063320"/>
                  </a:lnTo>
                  <a:lnTo>
                    <a:pt x="328599" y="1120394"/>
                  </a:lnTo>
                  <a:lnTo>
                    <a:pt x="320979" y="1178801"/>
                  </a:lnTo>
                  <a:lnTo>
                    <a:pt x="314960" y="1237538"/>
                  </a:lnTo>
                  <a:lnTo>
                    <a:pt x="310349" y="1295615"/>
                  </a:lnTo>
                  <a:lnTo>
                    <a:pt x="306959" y="1352029"/>
                  </a:lnTo>
                  <a:lnTo>
                    <a:pt x="304596" y="1405750"/>
                  </a:lnTo>
                  <a:lnTo>
                    <a:pt x="303085" y="1455788"/>
                  </a:lnTo>
                  <a:lnTo>
                    <a:pt x="302234" y="1501152"/>
                  </a:lnTo>
                  <a:lnTo>
                    <a:pt x="301777" y="1573771"/>
                  </a:lnTo>
                  <a:lnTo>
                    <a:pt x="304012" y="1646910"/>
                  </a:lnTo>
                  <a:lnTo>
                    <a:pt x="319659" y="1719656"/>
                  </a:lnTo>
                  <a:lnTo>
                    <a:pt x="362127" y="1835531"/>
                  </a:lnTo>
                  <a:lnTo>
                    <a:pt x="444817" y="2038057"/>
                  </a:lnTo>
                  <a:lnTo>
                    <a:pt x="569048" y="2038057"/>
                  </a:lnTo>
                  <a:lnTo>
                    <a:pt x="556450" y="1981250"/>
                  </a:lnTo>
                  <a:lnTo>
                    <a:pt x="541489" y="1909762"/>
                  </a:lnTo>
                  <a:lnTo>
                    <a:pt x="514489" y="1776323"/>
                  </a:lnTo>
                  <a:lnTo>
                    <a:pt x="465734" y="1533626"/>
                  </a:lnTo>
                  <a:lnTo>
                    <a:pt x="496646" y="1403045"/>
                  </a:lnTo>
                  <a:lnTo>
                    <a:pt x="558215" y="1144485"/>
                  </a:lnTo>
                  <a:lnTo>
                    <a:pt x="589826" y="1347901"/>
                  </a:lnTo>
                  <a:lnTo>
                    <a:pt x="621512" y="1558721"/>
                  </a:lnTo>
                  <a:lnTo>
                    <a:pt x="656475" y="2050618"/>
                  </a:lnTo>
                  <a:lnTo>
                    <a:pt x="779868" y="2050618"/>
                  </a:lnTo>
                  <a:lnTo>
                    <a:pt x="785101" y="1901101"/>
                  </a:lnTo>
                  <a:lnTo>
                    <a:pt x="788809" y="1801952"/>
                  </a:lnTo>
                  <a:lnTo>
                    <a:pt x="792746" y="1708746"/>
                  </a:lnTo>
                  <a:lnTo>
                    <a:pt x="811428" y="1307084"/>
                  </a:lnTo>
                  <a:lnTo>
                    <a:pt x="815759" y="1199578"/>
                  </a:lnTo>
                  <a:lnTo>
                    <a:pt x="817410" y="1148156"/>
                  </a:lnTo>
                  <a:lnTo>
                    <a:pt x="818603" y="1099007"/>
                  </a:lnTo>
                  <a:lnTo>
                    <a:pt x="819264" y="1052703"/>
                  </a:lnTo>
                  <a:lnTo>
                    <a:pt x="819277" y="1009777"/>
                  </a:lnTo>
                  <a:close/>
                </a:path>
              </a:pathLst>
            </a:custGeom>
            <a:solidFill>
              <a:srgbClr val="716A66"/>
            </a:solidFill>
          </p:spPr>
          <p:txBody>
            <a:bodyPr wrap="square" lIns="0" tIns="0" rIns="0" bIns="0" rtlCol="0"/>
            <a:lstStyle/>
            <a:p>
              <a:endParaRPr/>
            </a:p>
          </p:txBody>
        </p:sp>
        <p:pic>
          <p:nvPicPr>
            <p:cNvPr id="130" name="object 41">
              <a:extLst>
                <a:ext uri="{FF2B5EF4-FFF2-40B4-BE49-F238E27FC236}">
                  <a16:creationId xmlns:a16="http://schemas.microsoft.com/office/drawing/2014/main" id="{DBA81C23-64EA-B361-1D38-D3911BD594EB}"/>
                </a:ext>
              </a:extLst>
            </p:cNvPr>
            <p:cNvPicPr/>
            <p:nvPr/>
          </p:nvPicPr>
          <p:blipFill>
            <a:blip r:embed="rId11" cstate="print"/>
            <a:stretch>
              <a:fillRect/>
            </a:stretch>
          </p:blipFill>
          <p:spPr>
            <a:xfrm>
              <a:off x="10723735" y="5249741"/>
              <a:ext cx="92570" cy="103174"/>
            </a:xfrm>
            <a:prstGeom prst="rect">
              <a:avLst/>
            </a:prstGeom>
          </p:spPr>
        </p:pic>
        <p:pic>
          <p:nvPicPr>
            <p:cNvPr id="131" name="object 42">
              <a:extLst>
                <a:ext uri="{FF2B5EF4-FFF2-40B4-BE49-F238E27FC236}">
                  <a16:creationId xmlns:a16="http://schemas.microsoft.com/office/drawing/2014/main" id="{3FAFE955-5329-9F85-379A-4E6E92F517F2}"/>
                </a:ext>
              </a:extLst>
            </p:cNvPr>
            <p:cNvPicPr/>
            <p:nvPr/>
          </p:nvPicPr>
          <p:blipFill>
            <a:blip r:embed="rId12" cstate="print"/>
            <a:stretch>
              <a:fillRect/>
            </a:stretch>
          </p:blipFill>
          <p:spPr>
            <a:xfrm>
              <a:off x="10494514" y="5229655"/>
              <a:ext cx="107492" cy="112801"/>
            </a:xfrm>
            <a:prstGeom prst="rect">
              <a:avLst/>
            </a:prstGeom>
          </p:spPr>
        </p:pic>
        <p:sp>
          <p:nvSpPr>
            <p:cNvPr id="132" name="object 43">
              <a:extLst>
                <a:ext uri="{FF2B5EF4-FFF2-40B4-BE49-F238E27FC236}">
                  <a16:creationId xmlns:a16="http://schemas.microsoft.com/office/drawing/2014/main" id="{CEB89C80-80C4-CEBC-7D16-CB68B1A71AAA}"/>
                </a:ext>
              </a:extLst>
            </p:cNvPr>
            <p:cNvSpPr/>
            <p:nvPr/>
          </p:nvSpPr>
          <p:spPr>
            <a:xfrm>
              <a:off x="10317163" y="5304396"/>
              <a:ext cx="306705" cy="139065"/>
            </a:xfrm>
            <a:custGeom>
              <a:avLst/>
              <a:gdLst/>
              <a:ahLst/>
              <a:cxnLst/>
              <a:rect l="l" t="t" r="r" b="b"/>
              <a:pathLst>
                <a:path w="306704" h="139064">
                  <a:moveTo>
                    <a:pt x="306552" y="70612"/>
                  </a:moveTo>
                  <a:lnTo>
                    <a:pt x="304711" y="53949"/>
                  </a:lnTo>
                  <a:lnTo>
                    <a:pt x="298157" y="37084"/>
                  </a:lnTo>
                  <a:lnTo>
                    <a:pt x="284988" y="12268"/>
                  </a:lnTo>
                  <a:lnTo>
                    <a:pt x="260781" y="20548"/>
                  </a:lnTo>
                  <a:lnTo>
                    <a:pt x="241973" y="22034"/>
                  </a:lnTo>
                  <a:lnTo>
                    <a:pt x="218871" y="15570"/>
                  </a:lnTo>
                  <a:lnTo>
                    <a:pt x="181813" y="0"/>
                  </a:lnTo>
                  <a:lnTo>
                    <a:pt x="152476" y="13284"/>
                  </a:lnTo>
                  <a:lnTo>
                    <a:pt x="133286" y="22580"/>
                  </a:lnTo>
                  <a:lnTo>
                    <a:pt x="115773" y="32308"/>
                  </a:lnTo>
                  <a:lnTo>
                    <a:pt x="91465" y="46850"/>
                  </a:lnTo>
                  <a:lnTo>
                    <a:pt x="77089" y="54610"/>
                  </a:lnTo>
                  <a:lnTo>
                    <a:pt x="62471" y="61023"/>
                  </a:lnTo>
                  <a:lnTo>
                    <a:pt x="48171" y="66192"/>
                  </a:lnTo>
                  <a:lnTo>
                    <a:pt x="34747" y="70243"/>
                  </a:lnTo>
                  <a:lnTo>
                    <a:pt x="20675" y="76720"/>
                  </a:lnTo>
                  <a:lnTo>
                    <a:pt x="9690" y="87058"/>
                  </a:lnTo>
                  <a:lnTo>
                    <a:pt x="2540" y="100330"/>
                  </a:lnTo>
                  <a:lnTo>
                    <a:pt x="127" y="114744"/>
                  </a:lnTo>
                  <a:lnTo>
                    <a:pt x="0" y="114744"/>
                  </a:lnTo>
                  <a:lnTo>
                    <a:pt x="0" y="115582"/>
                  </a:lnTo>
                  <a:lnTo>
                    <a:pt x="0" y="132867"/>
                  </a:lnTo>
                  <a:lnTo>
                    <a:pt x="0" y="133794"/>
                  </a:lnTo>
                  <a:lnTo>
                    <a:pt x="927" y="133794"/>
                  </a:lnTo>
                  <a:lnTo>
                    <a:pt x="1917" y="134785"/>
                  </a:lnTo>
                  <a:lnTo>
                    <a:pt x="1917" y="138874"/>
                  </a:lnTo>
                  <a:lnTo>
                    <a:pt x="303707" y="138874"/>
                  </a:lnTo>
                  <a:lnTo>
                    <a:pt x="303707" y="134785"/>
                  </a:lnTo>
                  <a:lnTo>
                    <a:pt x="304698" y="133794"/>
                  </a:lnTo>
                  <a:lnTo>
                    <a:pt x="305625" y="133794"/>
                  </a:lnTo>
                  <a:lnTo>
                    <a:pt x="305625" y="132867"/>
                  </a:lnTo>
                  <a:lnTo>
                    <a:pt x="305625" y="114744"/>
                  </a:lnTo>
                  <a:lnTo>
                    <a:pt x="305625" y="94805"/>
                  </a:lnTo>
                  <a:lnTo>
                    <a:pt x="306552" y="70612"/>
                  </a:lnTo>
                  <a:close/>
                </a:path>
              </a:pathLst>
            </a:custGeom>
            <a:solidFill>
              <a:srgbClr val="716A66"/>
            </a:solidFill>
          </p:spPr>
          <p:txBody>
            <a:bodyPr wrap="square" lIns="0" tIns="0" rIns="0" bIns="0" rtlCol="0"/>
            <a:lstStyle/>
            <a:p>
              <a:endParaRPr/>
            </a:p>
          </p:txBody>
        </p:sp>
        <p:pic>
          <p:nvPicPr>
            <p:cNvPr id="133" name="object 44">
              <a:extLst>
                <a:ext uri="{FF2B5EF4-FFF2-40B4-BE49-F238E27FC236}">
                  <a16:creationId xmlns:a16="http://schemas.microsoft.com/office/drawing/2014/main" id="{C42901CB-A9B0-A317-CAB6-D98910BD85B0}"/>
                </a:ext>
              </a:extLst>
            </p:cNvPr>
            <p:cNvPicPr/>
            <p:nvPr/>
          </p:nvPicPr>
          <p:blipFill>
            <a:blip r:embed="rId13" cstate="print"/>
            <a:stretch>
              <a:fillRect/>
            </a:stretch>
          </p:blipFill>
          <p:spPr>
            <a:xfrm>
              <a:off x="10401526" y="5298691"/>
              <a:ext cx="223305" cy="120591"/>
            </a:xfrm>
            <a:prstGeom prst="rect">
              <a:avLst/>
            </a:prstGeom>
          </p:spPr>
        </p:pic>
        <p:pic>
          <p:nvPicPr>
            <p:cNvPr id="134" name="object 45">
              <a:extLst>
                <a:ext uri="{FF2B5EF4-FFF2-40B4-BE49-F238E27FC236}">
                  <a16:creationId xmlns:a16="http://schemas.microsoft.com/office/drawing/2014/main" id="{5958BE21-29FD-FB0A-AB79-3385A8FF318E}"/>
                </a:ext>
              </a:extLst>
            </p:cNvPr>
            <p:cNvPicPr/>
            <p:nvPr/>
          </p:nvPicPr>
          <p:blipFill>
            <a:blip r:embed="rId14" cstate="print"/>
            <a:stretch>
              <a:fillRect/>
            </a:stretch>
          </p:blipFill>
          <p:spPr>
            <a:xfrm>
              <a:off x="10660133" y="5320505"/>
              <a:ext cx="169090" cy="165851"/>
            </a:xfrm>
            <a:prstGeom prst="rect">
              <a:avLst/>
            </a:prstGeom>
          </p:spPr>
        </p:pic>
        <p:sp>
          <p:nvSpPr>
            <p:cNvPr id="135" name="object 46">
              <a:extLst>
                <a:ext uri="{FF2B5EF4-FFF2-40B4-BE49-F238E27FC236}">
                  <a16:creationId xmlns:a16="http://schemas.microsoft.com/office/drawing/2014/main" id="{CA53DBDD-034E-C642-0440-5ABDE9D6BE87}"/>
                </a:ext>
              </a:extLst>
            </p:cNvPr>
            <p:cNvSpPr/>
            <p:nvPr/>
          </p:nvSpPr>
          <p:spPr>
            <a:xfrm>
              <a:off x="10335374" y="3120974"/>
              <a:ext cx="697230" cy="2151380"/>
            </a:xfrm>
            <a:custGeom>
              <a:avLst/>
              <a:gdLst/>
              <a:ahLst/>
              <a:cxnLst/>
              <a:rect l="l" t="t" r="r" b="b"/>
              <a:pathLst>
                <a:path w="697229" h="2151379">
                  <a:moveTo>
                    <a:pt x="282384" y="2095131"/>
                  </a:moveTo>
                  <a:lnTo>
                    <a:pt x="278091" y="2090839"/>
                  </a:lnTo>
                  <a:lnTo>
                    <a:pt x="144462" y="2090839"/>
                  </a:lnTo>
                  <a:lnTo>
                    <a:pt x="140169" y="2095131"/>
                  </a:lnTo>
                  <a:lnTo>
                    <a:pt x="140169" y="2131720"/>
                  </a:lnTo>
                  <a:lnTo>
                    <a:pt x="144462" y="2136013"/>
                  </a:lnTo>
                  <a:lnTo>
                    <a:pt x="149758" y="2136013"/>
                  </a:lnTo>
                  <a:lnTo>
                    <a:pt x="278091" y="2136013"/>
                  </a:lnTo>
                  <a:lnTo>
                    <a:pt x="282384" y="2131720"/>
                  </a:lnTo>
                  <a:lnTo>
                    <a:pt x="282384" y="2095131"/>
                  </a:lnTo>
                  <a:close/>
                </a:path>
                <a:path w="697229" h="2151379">
                  <a:moveTo>
                    <a:pt x="496544" y="2109673"/>
                  </a:moveTo>
                  <a:lnTo>
                    <a:pt x="492772" y="2105901"/>
                  </a:lnTo>
                  <a:lnTo>
                    <a:pt x="358101" y="2105901"/>
                  </a:lnTo>
                  <a:lnTo>
                    <a:pt x="354330" y="2109673"/>
                  </a:lnTo>
                  <a:lnTo>
                    <a:pt x="354330" y="2147303"/>
                  </a:lnTo>
                  <a:lnTo>
                    <a:pt x="358101" y="2151075"/>
                  </a:lnTo>
                  <a:lnTo>
                    <a:pt x="362750" y="2151075"/>
                  </a:lnTo>
                  <a:lnTo>
                    <a:pt x="492772" y="2151075"/>
                  </a:lnTo>
                  <a:lnTo>
                    <a:pt x="496544" y="2147303"/>
                  </a:lnTo>
                  <a:lnTo>
                    <a:pt x="496544" y="2109673"/>
                  </a:lnTo>
                  <a:close/>
                </a:path>
                <a:path w="697229" h="2151379">
                  <a:moveTo>
                    <a:pt x="696760" y="441172"/>
                  </a:moveTo>
                  <a:lnTo>
                    <a:pt x="682929" y="187299"/>
                  </a:lnTo>
                  <a:lnTo>
                    <a:pt x="661416" y="60325"/>
                  </a:lnTo>
                  <a:lnTo>
                    <a:pt x="616991" y="22136"/>
                  </a:lnTo>
                  <a:lnTo>
                    <a:pt x="556234" y="31318"/>
                  </a:lnTo>
                  <a:lnTo>
                    <a:pt x="544690" y="23901"/>
                  </a:lnTo>
                  <a:lnTo>
                    <a:pt x="499795" y="10896"/>
                  </a:lnTo>
                  <a:lnTo>
                    <a:pt x="459308" y="3162"/>
                  </a:lnTo>
                  <a:lnTo>
                    <a:pt x="425589" y="0"/>
                  </a:lnTo>
                  <a:lnTo>
                    <a:pt x="392112" y="3454"/>
                  </a:lnTo>
                  <a:lnTo>
                    <a:pt x="354977" y="10452"/>
                  </a:lnTo>
                  <a:lnTo>
                    <a:pt x="310273" y="17868"/>
                  </a:lnTo>
                  <a:lnTo>
                    <a:pt x="260477" y="27800"/>
                  </a:lnTo>
                  <a:lnTo>
                    <a:pt x="217639" y="43103"/>
                  </a:lnTo>
                  <a:lnTo>
                    <a:pt x="181229" y="63334"/>
                  </a:lnTo>
                  <a:lnTo>
                    <a:pt x="150736" y="88023"/>
                  </a:lnTo>
                  <a:lnTo>
                    <a:pt x="125653" y="116713"/>
                  </a:lnTo>
                  <a:lnTo>
                    <a:pt x="89598" y="184289"/>
                  </a:lnTo>
                  <a:lnTo>
                    <a:pt x="77609" y="222250"/>
                  </a:lnTo>
                  <a:lnTo>
                    <a:pt x="68948" y="262382"/>
                  </a:lnTo>
                  <a:lnTo>
                    <a:pt x="63106" y="304228"/>
                  </a:lnTo>
                  <a:lnTo>
                    <a:pt x="60248" y="338988"/>
                  </a:lnTo>
                  <a:lnTo>
                    <a:pt x="26022" y="250545"/>
                  </a:lnTo>
                  <a:lnTo>
                    <a:pt x="20764" y="247116"/>
                  </a:lnTo>
                  <a:lnTo>
                    <a:pt x="0" y="248043"/>
                  </a:lnTo>
                  <a:lnTo>
                    <a:pt x="57810" y="391096"/>
                  </a:lnTo>
                  <a:lnTo>
                    <a:pt x="57810" y="391261"/>
                  </a:lnTo>
                  <a:lnTo>
                    <a:pt x="57302" y="435508"/>
                  </a:lnTo>
                  <a:lnTo>
                    <a:pt x="58039" y="523214"/>
                  </a:lnTo>
                  <a:lnTo>
                    <a:pt x="58242" y="565759"/>
                  </a:lnTo>
                  <a:lnTo>
                    <a:pt x="57632" y="606806"/>
                  </a:lnTo>
                  <a:lnTo>
                    <a:pt x="53987" y="744512"/>
                  </a:lnTo>
                  <a:lnTo>
                    <a:pt x="51333" y="867181"/>
                  </a:lnTo>
                  <a:lnTo>
                    <a:pt x="48526" y="1035812"/>
                  </a:lnTo>
                  <a:lnTo>
                    <a:pt x="56134" y="1043393"/>
                  </a:lnTo>
                  <a:lnTo>
                    <a:pt x="522795" y="1038021"/>
                  </a:lnTo>
                  <a:lnTo>
                    <a:pt x="537908" y="998842"/>
                  </a:lnTo>
                  <a:lnTo>
                    <a:pt x="542937" y="913892"/>
                  </a:lnTo>
                  <a:lnTo>
                    <a:pt x="545668" y="860539"/>
                  </a:lnTo>
                  <a:lnTo>
                    <a:pt x="548144" y="803478"/>
                  </a:lnTo>
                  <a:lnTo>
                    <a:pt x="550087" y="745350"/>
                  </a:lnTo>
                  <a:lnTo>
                    <a:pt x="551205" y="688784"/>
                  </a:lnTo>
                  <a:lnTo>
                    <a:pt x="553186" y="647357"/>
                  </a:lnTo>
                  <a:lnTo>
                    <a:pt x="556488" y="613435"/>
                  </a:lnTo>
                  <a:lnTo>
                    <a:pt x="558914" y="595071"/>
                  </a:lnTo>
                  <a:lnTo>
                    <a:pt x="615505" y="592861"/>
                  </a:lnTo>
                  <a:lnTo>
                    <a:pt x="673049" y="561098"/>
                  </a:lnTo>
                  <a:lnTo>
                    <a:pt x="694778" y="487248"/>
                  </a:lnTo>
                  <a:lnTo>
                    <a:pt x="689457" y="444271"/>
                  </a:lnTo>
                  <a:lnTo>
                    <a:pt x="696760" y="441172"/>
                  </a:lnTo>
                  <a:close/>
                </a:path>
              </a:pathLst>
            </a:custGeom>
            <a:solidFill>
              <a:srgbClr val="716A66"/>
            </a:solidFill>
          </p:spPr>
          <p:txBody>
            <a:bodyPr wrap="square" lIns="0" tIns="0" rIns="0" bIns="0" rtlCol="0"/>
            <a:lstStyle/>
            <a:p>
              <a:endParaRPr/>
            </a:p>
          </p:txBody>
        </p:sp>
        <p:pic>
          <p:nvPicPr>
            <p:cNvPr id="136" name="object 47">
              <a:extLst>
                <a:ext uri="{FF2B5EF4-FFF2-40B4-BE49-F238E27FC236}">
                  <a16:creationId xmlns:a16="http://schemas.microsoft.com/office/drawing/2014/main" id="{ACD9633B-4023-1E05-89E8-153AFE3BE2F3}"/>
                </a:ext>
              </a:extLst>
            </p:cNvPr>
            <p:cNvPicPr/>
            <p:nvPr/>
          </p:nvPicPr>
          <p:blipFill>
            <a:blip r:embed="rId15" cstate="print"/>
            <a:stretch>
              <a:fillRect/>
            </a:stretch>
          </p:blipFill>
          <p:spPr>
            <a:xfrm>
              <a:off x="10332662" y="3428146"/>
              <a:ext cx="173291" cy="124673"/>
            </a:xfrm>
            <a:prstGeom prst="rect">
              <a:avLst/>
            </a:prstGeom>
          </p:spPr>
        </p:pic>
        <p:sp>
          <p:nvSpPr>
            <p:cNvPr id="137" name="object 48">
              <a:extLst>
                <a:ext uri="{FF2B5EF4-FFF2-40B4-BE49-F238E27FC236}">
                  <a16:creationId xmlns:a16="http://schemas.microsoft.com/office/drawing/2014/main" id="{D3E3E5CF-E390-F418-1677-145C113ABC5E}"/>
                </a:ext>
              </a:extLst>
            </p:cNvPr>
            <p:cNvSpPr/>
            <p:nvPr/>
          </p:nvSpPr>
          <p:spPr>
            <a:xfrm>
              <a:off x="10462907" y="2777388"/>
              <a:ext cx="347345" cy="1943100"/>
            </a:xfrm>
            <a:custGeom>
              <a:avLst/>
              <a:gdLst/>
              <a:ahLst/>
              <a:cxnLst/>
              <a:rect l="l" t="t" r="r" b="b"/>
              <a:pathLst>
                <a:path w="347345" h="1943100">
                  <a:moveTo>
                    <a:pt x="136347" y="1553324"/>
                  </a:moveTo>
                  <a:lnTo>
                    <a:pt x="128714" y="1504149"/>
                  </a:lnTo>
                  <a:lnTo>
                    <a:pt x="43865" y="1942541"/>
                  </a:lnTo>
                  <a:lnTo>
                    <a:pt x="136347" y="1553324"/>
                  </a:lnTo>
                  <a:close/>
                </a:path>
                <a:path w="347345" h="1943100">
                  <a:moveTo>
                    <a:pt x="346722" y="84861"/>
                  </a:moveTo>
                  <a:lnTo>
                    <a:pt x="340055" y="64833"/>
                  </a:lnTo>
                  <a:lnTo>
                    <a:pt x="326669" y="51460"/>
                  </a:lnTo>
                  <a:lnTo>
                    <a:pt x="317169" y="41960"/>
                  </a:lnTo>
                  <a:lnTo>
                    <a:pt x="279996" y="13271"/>
                  </a:lnTo>
                  <a:lnTo>
                    <a:pt x="213131" y="0"/>
                  </a:lnTo>
                  <a:lnTo>
                    <a:pt x="182651" y="0"/>
                  </a:lnTo>
                  <a:lnTo>
                    <a:pt x="150317" y="2070"/>
                  </a:lnTo>
                  <a:lnTo>
                    <a:pt x="91871" y="14058"/>
                  </a:lnTo>
                  <a:lnTo>
                    <a:pt x="52158" y="34124"/>
                  </a:lnTo>
                  <a:lnTo>
                    <a:pt x="32867" y="53162"/>
                  </a:lnTo>
                  <a:lnTo>
                    <a:pt x="35674" y="62090"/>
                  </a:lnTo>
                  <a:lnTo>
                    <a:pt x="43497" y="60807"/>
                  </a:lnTo>
                  <a:lnTo>
                    <a:pt x="31419" y="79832"/>
                  </a:lnTo>
                  <a:lnTo>
                    <a:pt x="23799" y="100584"/>
                  </a:lnTo>
                  <a:lnTo>
                    <a:pt x="23266" y="126822"/>
                  </a:lnTo>
                  <a:lnTo>
                    <a:pt x="27927" y="169405"/>
                  </a:lnTo>
                  <a:lnTo>
                    <a:pt x="12649" y="190982"/>
                  </a:lnTo>
                  <a:lnTo>
                    <a:pt x="4648" y="204762"/>
                  </a:lnTo>
                  <a:lnTo>
                    <a:pt x="1308" y="216649"/>
                  </a:lnTo>
                  <a:lnTo>
                    <a:pt x="0" y="232587"/>
                  </a:lnTo>
                  <a:lnTo>
                    <a:pt x="4292" y="238531"/>
                  </a:lnTo>
                  <a:lnTo>
                    <a:pt x="14198" y="243103"/>
                  </a:lnTo>
                  <a:lnTo>
                    <a:pt x="24206" y="246049"/>
                  </a:lnTo>
                  <a:lnTo>
                    <a:pt x="24968" y="246227"/>
                  </a:lnTo>
                  <a:lnTo>
                    <a:pt x="19913" y="270979"/>
                  </a:lnTo>
                  <a:lnTo>
                    <a:pt x="14224" y="309384"/>
                  </a:lnTo>
                  <a:lnTo>
                    <a:pt x="13131" y="344474"/>
                  </a:lnTo>
                  <a:lnTo>
                    <a:pt x="16967" y="351548"/>
                  </a:lnTo>
                  <a:lnTo>
                    <a:pt x="25717" y="355650"/>
                  </a:lnTo>
                  <a:lnTo>
                    <a:pt x="25908" y="355650"/>
                  </a:lnTo>
                  <a:lnTo>
                    <a:pt x="36969" y="357695"/>
                  </a:lnTo>
                  <a:lnTo>
                    <a:pt x="49009" y="358927"/>
                  </a:lnTo>
                  <a:lnTo>
                    <a:pt x="71247" y="355650"/>
                  </a:lnTo>
                  <a:lnTo>
                    <a:pt x="80530" y="352996"/>
                  </a:lnTo>
                  <a:lnTo>
                    <a:pt x="98056" y="355244"/>
                  </a:lnTo>
                  <a:lnTo>
                    <a:pt x="115493" y="361200"/>
                  </a:lnTo>
                  <a:lnTo>
                    <a:pt x="127152" y="373024"/>
                  </a:lnTo>
                  <a:lnTo>
                    <a:pt x="131699" y="394995"/>
                  </a:lnTo>
                  <a:lnTo>
                    <a:pt x="133972" y="422617"/>
                  </a:lnTo>
                  <a:lnTo>
                    <a:pt x="139941" y="445211"/>
                  </a:lnTo>
                  <a:lnTo>
                    <a:pt x="155600" y="452056"/>
                  </a:lnTo>
                  <a:lnTo>
                    <a:pt x="196951" y="434327"/>
                  </a:lnTo>
                  <a:lnTo>
                    <a:pt x="213855" y="420039"/>
                  </a:lnTo>
                  <a:lnTo>
                    <a:pt x="212191" y="423062"/>
                  </a:lnTo>
                  <a:lnTo>
                    <a:pt x="239610" y="400380"/>
                  </a:lnTo>
                  <a:lnTo>
                    <a:pt x="255905" y="384683"/>
                  </a:lnTo>
                  <a:lnTo>
                    <a:pt x="267500" y="368655"/>
                  </a:lnTo>
                  <a:lnTo>
                    <a:pt x="280847" y="344970"/>
                  </a:lnTo>
                  <a:lnTo>
                    <a:pt x="273532" y="309473"/>
                  </a:lnTo>
                  <a:lnTo>
                    <a:pt x="270090" y="288277"/>
                  </a:lnTo>
                  <a:lnTo>
                    <a:pt x="269608" y="272910"/>
                  </a:lnTo>
                  <a:lnTo>
                    <a:pt x="271170" y="254965"/>
                  </a:lnTo>
                  <a:lnTo>
                    <a:pt x="272148" y="248119"/>
                  </a:lnTo>
                  <a:lnTo>
                    <a:pt x="283743" y="223380"/>
                  </a:lnTo>
                  <a:lnTo>
                    <a:pt x="300596" y="177203"/>
                  </a:lnTo>
                  <a:lnTo>
                    <a:pt x="300748" y="175907"/>
                  </a:lnTo>
                  <a:lnTo>
                    <a:pt x="301675" y="174180"/>
                  </a:lnTo>
                  <a:lnTo>
                    <a:pt x="307822" y="161074"/>
                  </a:lnTo>
                  <a:lnTo>
                    <a:pt x="319671" y="141135"/>
                  </a:lnTo>
                  <a:lnTo>
                    <a:pt x="336257" y="113220"/>
                  </a:lnTo>
                  <a:lnTo>
                    <a:pt x="346722" y="84861"/>
                  </a:lnTo>
                  <a:close/>
                </a:path>
              </a:pathLst>
            </a:custGeom>
            <a:solidFill>
              <a:srgbClr val="716A66"/>
            </a:solidFill>
          </p:spPr>
          <p:txBody>
            <a:bodyPr wrap="square" lIns="0" tIns="0" rIns="0" bIns="0" rtlCol="0"/>
            <a:lstStyle/>
            <a:p>
              <a:endParaRPr/>
            </a:p>
          </p:txBody>
        </p:sp>
        <p:pic>
          <p:nvPicPr>
            <p:cNvPr id="138" name="object 49">
              <a:extLst>
                <a:ext uri="{FF2B5EF4-FFF2-40B4-BE49-F238E27FC236}">
                  <a16:creationId xmlns:a16="http://schemas.microsoft.com/office/drawing/2014/main" id="{430BA98F-03F3-8A6F-AE35-58A9A719488B}"/>
                </a:ext>
              </a:extLst>
            </p:cNvPr>
            <p:cNvPicPr/>
            <p:nvPr/>
          </p:nvPicPr>
          <p:blipFill>
            <a:blip r:embed="rId16" cstate="print"/>
            <a:stretch>
              <a:fillRect/>
            </a:stretch>
          </p:blipFill>
          <p:spPr>
            <a:xfrm>
              <a:off x="973836" y="3588473"/>
              <a:ext cx="1165985" cy="420433"/>
            </a:xfrm>
            <a:prstGeom prst="rect">
              <a:avLst/>
            </a:prstGeom>
          </p:spPr>
        </p:pic>
      </p:grpSp>
      <p:sp>
        <p:nvSpPr>
          <p:cNvPr id="139" name="object 50">
            <a:extLst>
              <a:ext uri="{FF2B5EF4-FFF2-40B4-BE49-F238E27FC236}">
                <a16:creationId xmlns:a16="http://schemas.microsoft.com/office/drawing/2014/main" id="{FDE3EF1E-ADC9-DB04-3898-B120A4F15F9A}"/>
              </a:ext>
            </a:extLst>
          </p:cNvPr>
          <p:cNvSpPr txBox="1"/>
          <p:nvPr/>
        </p:nvSpPr>
        <p:spPr>
          <a:xfrm>
            <a:off x="814832" y="2060344"/>
            <a:ext cx="1753235" cy="564257"/>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16A66"/>
                </a:solidFill>
                <a:latin typeface="D-DIN" panose="020B0504030202030204" pitchFamily="34" charset="77"/>
                <a:cs typeface="DIN 2014 Bold"/>
              </a:rPr>
              <a:t>Establish</a:t>
            </a:r>
            <a:endParaRPr sz="2000" b="1" dirty="0">
              <a:latin typeface="D-DIN" panose="020B0504030202030204" pitchFamily="34" charset="77"/>
              <a:cs typeface="DIN 2014 Bold"/>
            </a:endParaRPr>
          </a:p>
          <a:p>
            <a:pPr marL="12700">
              <a:lnSpc>
                <a:spcPct val="100000"/>
              </a:lnSpc>
              <a:spcBef>
                <a:spcPts val="80"/>
              </a:spcBef>
            </a:pPr>
            <a:r>
              <a:rPr sz="1500" dirty="0">
                <a:solidFill>
                  <a:srgbClr val="716A66"/>
                </a:solidFill>
                <a:latin typeface="DIN 2014 Light"/>
                <a:cs typeface="DIN 2014 Light"/>
              </a:rPr>
              <a:t>Strategic Partners</a:t>
            </a:r>
            <a:endParaRPr sz="1500" dirty="0">
              <a:latin typeface="DIN 2014 Light"/>
              <a:cs typeface="DIN 2014 Light"/>
            </a:endParaRPr>
          </a:p>
        </p:txBody>
      </p:sp>
      <p:sp>
        <p:nvSpPr>
          <p:cNvPr id="143" name="object 50">
            <a:extLst>
              <a:ext uri="{FF2B5EF4-FFF2-40B4-BE49-F238E27FC236}">
                <a16:creationId xmlns:a16="http://schemas.microsoft.com/office/drawing/2014/main" id="{B603D5D9-D593-6F24-4099-69FFB65DF2C0}"/>
              </a:ext>
            </a:extLst>
          </p:cNvPr>
          <p:cNvSpPr txBox="1"/>
          <p:nvPr/>
        </p:nvSpPr>
        <p:spPr>
          <a:xfrm>
            <a:off x="3397394" y="2060344"/>
            <a:ext cx="1753235" cy="564257"/>
          </a:xfrm>
          <a:prstGeom prst="rect">
            <a:avLst/>
          </a:prstGeom>
        </p:spPr>
        <p:txBody>
          <a:bodyPr vert="horz" wrap="square" lIns="0" tIns="12700" rIns="0" bIns="0" rtlCol="0">
            <a:spAutoFit/>
          </a:bodyPr>
          <a:lstStyle/>
          <a:p>
            <a:pPr marL="12700">
              <a:lnSpc>
                <a:spcPct val="100000"/>
              </a:lnSpc>
              <a:spcBef>
                <a:spcPts val="100"/>
              </a:spcBef>
            </a:pPr>
            <a:r>
              <a:rPr lang="en-US" sz="2000" b="1" dirty="0">
                <a:solidFill>
                  <a:srgbClr val="716A66"/>
                </a:solidFill>
                <a:latin typeface="D-DIN" panose="020B0504030202030204" pitchFamily="34" charset="77"/>
                <a:cs typeface="DIN 2014 Bold"/>
              </a:rPr>
              <a:t>Build</a:t>
            </a:r>
            <a:endParaRPr sz="2000" b="1" dirty="0">
              <a:latin typeface="D-DIN" panose="020B0504030202030204" pitchFamily="34" charset="77"/>
              <a:cs typeface="DIN 2014 Bold"/>
            </a:endParaRPr>
          </a:p>
          <a:p>
            <a:pPr marL="12700">
              <a:lnSpc>
                <a:spcPct val="100000"/>
              </a:lnSpc>
              <a:spcBef>
                <a:spcPts val="80"/>
              </a:spcBef>
            </a:pPr>
            <a:r>
              <a:rPr lang="en-US" sz="1500" dirty="0">
                <a:solidFill>
                  <a:srgbClr val="716A66"/>
                </a:solidFill>
                <a:latin typeface="DIN 2014 Light"/>
                <a:cs typeface="DIN 2014 Light"/>
              </a:rPr>
              <a:t>Institution Alliances</a:t>
            </a:r>
            <a:endParaRPr sz="1500" dirty="0">
              <a:latin typeface="DIN 2014 Light"/>
              <a:cs typeface="DIN 2014 Light"/>
            </a:endParaRPr>
          </a:p>
        </p:txBody>
      </p:sp>
      <p:sp>
        <p:nvSpPr>
          <p:cNvPr id="144" name="object 50">
            <a:extLst>
              <a:ext uri="{FF2B5EF4-FFF2-40B4-BE49-F238E27FC236}">
                <a16:creationId xmlns:a16="http://schemas.microsoft.com/office/drawing/2014/main" id="{FC9BD6AA-7938-28DF-AF75-C39A813430E3}"/>
              </a:ext>
            </a:extLst>
          </p:cNvPr>
          <p:cNvSpPr txBox="1"/>
          <p:nvPr/>
        </p:nvSpPr>
        <p:spPr>
          <a:xfrm>
            <a:off x="5955243" y="2060344"/>
            <a:ext cx="1753235" cy="564257"/>
          </a:xfrm>
          <a:prstGeom prst="rect">
            <a:avLst/>
          </a:prstGeom>
        </p:spPr>
        <p:txBody>
          <a:bodyPr vert="horz" wrap="square" lIns="0" tIns="12700" rIns="0" bIns="0" rtlCol="0">
            <a:spAutoFit/>
          </a:bodyPr>
          <a:lstStyle/>
          <a:p>
            <a:pPr marL="12700">
              <a:lnSpc>
                <a:spcPct val="100000"/>
              </a:lnSpc>
              <a:spcBef>
                <a:spcPts val="100"/>
              </a:spcBef>
            </a:pPr>
            <a:r>
              <a:rPr lang="en-US" sz="2000" b="1" dirty="0">
                <a:solidFill>
                  <a:srgbClr val="716A66"/>
                </a:solidFill>
                <a:latin typeface="D-DIN" panose="020B0504030202030204" pitchFamily="34" charset="77"/>
                <a:cs typeface="DIN 2014 Bold"/>
              </a:rPr>
              <a:t>Develop</a:t>
            </a:r>
            <a:endParaRPr sz="2000" b="1" dirty="0">
              <a:latin typeface="D-DIN" panose="020B0504030202030204" pitchFamily="34" charset="77"/>
              <a:cs typeface="DIN 2014 Bold"/>
            </a:endParaRPr>
          </a:p>
          <a:p>
            <a:pPr marL="12700">
              <a:lnSpc>
                <a:spcPct val="100000"/>
              </a:lnSpc>
              <a:spcBef>
                <a:spcPts val="80"/>
              </a:spcBef>
            </a:pPr>
            <a:r>
              <a:rPr lang="en-US" sz="1500" dirty="0">
                <a:solidFill>
                  <a:srgbClr val="716A66"/>
                </a:solidFill>
                <a:latin typeface="DIN 2014 Light"/>
                <a:cs typeface="DIN 2014 Light"/>
              </a:rPr>
              <a:t>A+D Relationships</a:t>
            </a:r>
            <a:endParaRPr sz="1500" dirty="0">
              <a:latin typeface="DIN 2014 Light"/>
              <a:cs typeface="DIN 2014 Light"/>
            </a:endParaRPr>
          </a:p>
        </p:txBody>
      </p:sp>
      <p:sp>
        <p:nvSpPr>
          <p:cNvPr id="145" name="object 50">
            <a:extLst>
              <a:ext uri="{FF2B5EF4-FFF2-40B4-BE49-F238E27FC236}">
                <a16:creationId xmlns:a16="http://schemas.microsoft.com/office/drawing/2014/main" id="{A8A1D205-AB4A-7618-3884-519F483D8149}"/>
              </a:ext>
            </a:extLst>
          </p:cNvPr>
          <p:cNvSpPr txBox="1"/>
          <p:nvPr/>
        </p:nvSpPr>
        <p:spPr>
          <a:xfrm>
            <a:off x="8537805" y="2060344"/>
            <a:ext cx="2272447" cy="564257"/>
          </a:xfrm>
          <a:prstGeom prst="rect">
            <a:avLst/>
          </a:prstGeom>
        </p:spPr>
        <p:txBody>
          <a:bodyPr vert="horz" wrap="square" lIns="0" tIns="12700" rIns="0" bIns="0" rtlCol="0">
            <a:spAutoFit/>
          </a:bodyPr>
          <a:lstStyle/>
          <a:p>
            <a:pPr marL="12700">
              <a:lnSpc>
                <a:spcPct val="100000"/>
              </a:lnSpc>
              <a:spcBef>
                <a:spcPts val="100"/>
              </a:spcBef>
            </a:pPr>
            <a:r>
              <a:rPr lang="en-US" sz="2000" b="1" dirty="0">
                <a:solidFill>
                  <a:srgbClr val="716A66"/>
                </a:solidFill>
                <a:latin typeface="D-DIN" panose="020B0504030202030204" pitchFamily="34" charset="77"/>
                <a:cs typeface="DIN 2014 Bold"/>
              </a:rPr>
              <a:t>Grow</a:t>
            </a:r>
            <a:endParaRPr sz="2000" b="1" dirty="0">
              <a:latin typeface="D-DIN" panose="020B0504030202030204" pitchFamily="34" charset="77"/>
              <a:cs typeface="DIN 2014 Bold"/>
            </a:endParaRPr>
          </a:p>
          <a:p>
            <a:pPr marL="12700">
              <a:lnSpc>
                <a:spcPct val="100000"/>
              </a:lnSpc>
              <a:spcBef>
                <a:spcPts val="80"/>
              </a:spcBef>
            </a:pPr>
            <a:r>
              <a:rPr lang="en-US" sz="1500" dirty="0">
                <a:solidFill>
                  <a:srgbClr val="716A66"/>
                </a:solidFill>
                <a:latin typeface="DIN 2014 Light"/>
                <a:cs typeface="DIN 2014 Light"/>
              </a:rPr>
              <a:t>New Market Opportunities</a:t>
            </a:r>
            <a:endParaRPr sz="1500" dirty="0">
              <a:latin typeface="DIN 2014 Light"/>
              <a:cs typeface="DIN 2014 Light"/>
            </a:endParaRPr>
          </a:p>
        </p:txBody>
      </p:sp>
    </p:spTree>
    <p:extLst>
      <p:ext uri="{BB962C8B-B14F-4D97-AF65-F5344CB8AC3E}">
        <p14:creationId xmlns:p14="http://schemas.microsoft.com/office/powerpoint/2010/main" val="4071800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A16AA-0C8B-6348-C9ED-E0F1DF6171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AD292BE-303C-B7FB-3577-C24BAB5B81FC}"/>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9EC58567-ED6B-52E4-197A-9B641DABAD77}"/>
              </a:ext>
            </a:extLst>
          </p:cNvPr>
          <p:cNvSpPr txBox="1">
            <a:spLocks noGrp="1"/>
          </p:cNvSpPr>
          <p:nvPr>
            <p:ph type="title"/>
          </p:nvPr>
        </p:nvSpPr>
        <p:spPr>
          <a:prstGeom prst="rect">
            <a:avLst/>
          </a:prstGeom>
        </p:spPr>
        <p:txBody>
          <a:bodyPr vert="horz" wrap="square" lIns="0" tIns="12700" rIns="0" bIns="0" rtlCol="0">
            <a:spAutoFit/>
          </a:bodyPr>
          <a:lstStyle/>
          <a:p>
            <a:pPr marL="5715">
              <a:lnSpc>
                <a:spcPct val="100000"/>
              </a:lnSpc>
              <a:spcBef>
                <a:spcPts val="100"/>
              </a:spcBef>
            </a:pPr>
            <a:r>
              <a:rPr lang="en-US" dirty="0"/>
              <a:t>JSI Health’s Commitment</a:t>
            </a:r>
            <a:endParaRPr spc="-10" dirty="0"/>
          </a:p>
        </p:txBody>
      </p:sp>
      <p:sp>
        <p:nvSpPr>
          <p:cNvPr id="4" name="object 4">
            <a:extLst>
              <a:ext uri="{FF2B5EF4-FFF2-40B4-BE49-F238E27FC236}">
                <a16:creationId xmlns:a16="http://schemas.microsoft.com/office/drawing/2014/main" id="{09B6CCCE-5568-4925-619D-ED42935F100A}"/>
              </a:ext>
            </a:extLst>
          </p:cNvPr>
          <p:cNvSpPr txBox="1"/>
          <p:nvPr/>
        </p:nvSpPr>
        <p:spPr>
          <a:xfrm>
            <a:off x="750823" y="1360408"/>
            <a:ext cx="4430777" cy="335989"/>
          </a:xfrm>
          <a:prstGeom prst="rect">
            <a:avLst/>
          </a:prstGeom>
        </p:spPr>
        <p:txBody>
          <a:bodyPr vert="horz" wrap="square" lIns="0" tIns="12700" rIns="0" bIns="0" rtlCol="0">
            <a:spAutoFit/>
          </a:bodyPr>
          <a:lstStyle/>
          <a:p>
            <a:pPr marL="12700">
              <a:lnSpc>
                <a:spcPct val="100000"/>
              </a:lnSpc>
              <a:spcBef>
                <a:spcPts val="100"/>
              </a:spcBef>
            </a:pPr>
            <a:r>
              <a:rPr lang="en-US" sz="2100" dirty="0">
                <a:solidFill>
                  <a:srgbClr val="716A66"/>
                </a:solidFill>
                <a:latin typeface="DIN 2014 Light"/>
                <a:cs typeface="DIN 2014 Light"/>
              </a:rPr>
              <a:t>Building National Relationships</a:t>
            </a:r>
            <a:endParaRPr sz="2100" dirty="0">
              <a:latin typeface="DIN 2014 Light"/>
              <a:cs typeface="DIN 2014 Light"/>
            </a:endParaRPr>
          </a:p>
        </p:txBody>
      </p:sp>
      <p:sp>
        <p:nvSpPr>
          <p:cNvPr id="5" name="object 5">
            <a:extLst>
              <a:ext uri="{FF2B5EF4-FFF2-40B4-BE49-F238E27FC236}">
                <a16:creationId xmlns:a16="http://schemas.microsoft.com/office/drawing/2014/main" id="{35865CA2-5739-5833-2887-5806C9F85FBD}"/>
              </a:ext>
            </a:extLst>
          </p:cNvPr>
          <p:cNvSpPr txBox="1"/>
          <p:nvPr/>
        </p:nvSpPr>
        <p:spPr>
          <a:xfrm>
            <a:off x="1263448" y="4513463"/>
            <a:ext cx="3037205" cy="1827423"/>
          </a:xfrm>
          <a:prstGeom prst="rect">
            <a:avLst/>
          </a:prstGeom>
        </p:spPr>
        <p:txBody>
          <a:bodyPr vert="horz" wrap="square" lIns="0" tIns="194310" rIns="0" bIns="0" rtlCol="0">
            <a:spAutoFit/>
          </a:bodyPr>
          <a:lstStyle/>
          <a:p>
            <a:pPr marL="14604">
              <a:lnSpc>
                <a:spcPct val="100000"/>
              </a:lnSpc>
              <a:spcBef>
                <a:spcPts val="1530"/>
              </a:spcBef>
            </a:pPr>
            <a:r>
              <a:rPr lang="en-US" sz="2100" b="1" dirty="0">
                <a:solidFill>
                  <a:srgbClr val="716A66"/>
                </a:solidFill>
                <a:latin typeface="DIN 2014 Bold"/>
                <a:cs typeface="DIN 2014 Bold"/>
              </a:rPr>
              <a:t>Strategic Health Accounts</a:t>
            </a:r>
            <a:endParaRPr sz="2100" dirty="0">
              <a:latin typeface="DIN 2014 Bold"/>
              <a:cs typeface="DIN 2014 Bold"/>
            </a:endParaRPr>
          </a:p>
          <a:p>
            <a:pPr marL="12700" marR="5080">
              <a:lnSpc>
                <a:spcPts val="2200"/>
              </a:lnSpc>
              <a:spcBef>
                <a:spcPts val="1385"/>
              </a:spcBef>
            </a:pPr>
            <a:r>
              <a:rPr lang="en-US" sz="1850" dirty="0">
                <a:solidFill>
                  <a:srgbClr val="716A66"/>
                </a:solidFill>
                <a:latin typeface="DIN 2014 Light"/>
                <a:cs typeface="DIN 2014 Light"/>
              </a:rPr>
              <a:t>Build relationships with National </a:t>
            </a:r>
            <a:r>
              <a:rPr sz="1850" dirty="0">
                <a:solidFill>
                  <a:srgbClr val="716A66"/>
                </a:solidFill>
                <a:latin typeface="DIN 2014 Light"/>
                <a:cs typeface="DIN 2014 Light"/>
              </a:rPr>
              <a:t>Healthcare </a:t>
            </a:r>
            <a:r>
              <a:rPr sz="1850" spc="-10" dirty="0">
                <a:solidFill>
                  <a:srgbClr val="716A66"/>
                </a:solidFill>
                <a:latin typeface="DIN 2014 Light"/>
                <a:cs typeface="DIN 2014 Light"/>
              </a:rPr>
              <a:t>organizations</a:t>
            </a:r>
            <a:r>
              <a:rPr sz="1850" dirty="0">
                <a:solidFill>
                  <a:srgbClr val="716A66"/>
                </a:solidFill>
                <a:latin typeface="DIN 2014 Light"/>
                <a:cs typeface="DIN 2014 Light"/>
              </a:rPr>
              <a:t> to</a:t>
            </a:r>
            <a:r>
              <a:rPr sz="1850" spc="5" dirty="0">
                <a:solidFill>
                  <a:srgbClr val="716A66"/>
                </a:solidFill>
                <a:latin typeface="DIN 2014 Light"/>
                <a:cs typeface="DIN 2014 Light"/>
              </a:rPr>
              <a:t> </a:t>
            </a:r>
            <a:r>
              <a:rPr lang="en-US" sz="1850" dirty="0">
                <a:solidFill>
                  <a:srgbClr val="716A66"/>
                </a:solidFill>
                <a:latin typeface="DIN 2014 Light"/>
                <a:cs typeface="DIN 2014 Light"/>
              </a:rPr>
              <a:t>drive valued on their </a:t>
            </a:r>
            <a:r>
              <a:rPr sz="1850" dirty="0">
                <a:solidFill>
                  <a:srgbClr val="716A66"/>
                </a:solidFill>
                <a:latin typeface="DIN 2014 Light"/>
                <a:cs typeface="DIN 2014 Light"/>
              </a:rPr>
              <a:t>desired</a:t>
            </a:r>
            <a:r>
              <a:rPr sz="1850" spc="50" dirty="0">
                <a:solidFill>
                  <a:srgbClr val="716A66"/>
                </a:solidFill>
                <a:latin typeface="DIN 2014 Light"/>
                <a:cs typeface="DIN 2014 Light"/>
              </a:rPr>
              <a:t> </a:t>
            </a:r>
            <a:r>
              <a:rPr sz="1850" spc="-10" dirty="0">
                <a:solidFill>
                  <a:srgbClr val="716A66"/>
                </a:solidFill>
                <a:latin typeface="DIN 2014 Light"/>
                <a:cs typeface="DIN 2014 Light"/>
              </a:rPr>
              <a:t>efficiencies.</a:t>
            </a:r>
            <a:endParaRPr sz="1850" dirty="0">
              <a:latin typeface="DIN 2014 Light"/>
              <a:cs typeface="DIN 2014 Light"/>
            </a:endParaRPr>
          </a:p>
        </p:txBody>
      </p:sp>
      <p:sp>
        <p:nvSpPr>
          <p:cNvPr id="6" name="object 6">
            <a:extLst>
              <a:ext uri="{FF2B5EF4-FFF2-40B4-BE49-F238E27FC236}">
                <a16:creationId xmlns:a16="http://schemas.microsoft.com/office/drawing/2014/main" id="{2EB3AF5E-1A99-3D27-D419-DD86A0CB89C8}"/>
              </a:ext>
            </a:extLst>
          </p:cNvPr>
          <p:cNvSpPr txBox="1"/>
          <p:nvPr/>
        </p:nvSpPr>
        <p:spPr>
          <a:xfrm>
            <a:off x="4733987" y="4513353"/>
            <a:ext cx="3157361" cy="1827423"/>
          </a:xfrm>
          <a:prstGeom prst="rect">
            <a:avLst/>
          </a:prstGeom>
        </p:spPr>
        <p:txBody>
          <a:bodyPr vert="horz" wrap="square" lIns="0" tIns="194310" rIns="0" bIns="0" rtlCol="0">
            <a:spAutoFit/>
          </a:bodyPr>
          <a:lstStyle/>
          <a:p>
            <a:pPr marL="15240" indent="-3175">
              <a:lnSpc>
                <a:spcPct val="100000"/>
              </a:lnSpc>
              <a:spcBef>
                <a:spcPts val="1530"/>
              </a:spcBef>
            </a:pPr>
            <a:r>
              <a:rPr lang="en-US" sz="2100" b="1" spc="-10" dirty="0">
                <a:solidFill>
                  <a:srgbClr val="716A66"/>
                </a:solidFill>
                <a:latin typeface="DIN 2014 Bold"/>
                <a:cs typeface="DIN 2014 Bold"/>
              </a:rPr>
              <a:t>Relationships with Alliances</a:t>
            </a:r>
            <a:endParaRPr sz="2100" dirty="0">
              <a:latin typeface="DIN 2014 Bold"/>
              <a:cs typeface="DIN 2014 Bold"/>
            </a:endParaRPr>
          </a:p>
          <a:p>
            <a:pPr marL="15240" marR="5080">
              <a:lnSpc>
                <a:spcPts val="2200"/>
              </a:lnSpc>
              <a:spcBef>
                <a:spcPts val="1385"/>
              </a:spcBef>
            </a:pPr>
            <a:r>
              <a:rPr lang="en-US" sz="1850" dirty="0">
                <a:solidFill>
                  <a:srgbClr val="716A66"/>
                </a:solidFill>
                <a:latin typeface="DIN 2014 Light"/>
                <a:cs typeface="DIN 2014 Light"/>
              </a:rPr>
              <a:t>Build deeper relationships with current GPOs and foster new relationships with upcoming GPOs.</a:t>
            </a:r>
            <a:endParaRPr sz="1850" dirty="0">
              <a:latin typeface="DIN 2014 Light"/>
              <a:cs typeface="DIN 2014 Light"/>
            </a:endParaRPr>
          </a:p>
        </p:txBody>
      </p:sp>
      <p:sp>
        <p:nvSpPr>
          <p:cNvPr id="7" name="object 7">
            <a:extLst>
              <a:ext uri="{FF2B5EF4-FFF2-40B4-BE49-F238E27FC236}">
                <a16:creationId xmlns:a16="http://schemas.microsoft.com/office/drawing/2014/main" id="{F916B9E8-ECC3-FC34-B232-8F7E4386D32E}"/>
              </a:ext>
            </a:extLst>
          </p:cNvPr>
          <p:cNvSpPr txBox="1"/>
          <p:nvPr/>
        </p:nvSpPr>
        <p:spPr>
          <a:xfrm>
            <a:off x="8396046" y="4513478"/>
            <a:ext cx="3262554" cy="1827423"/>
          </a:xfrm>
          <a:prstGeom prst="rect">
            <a:avLst/>
          </a:prstGeom>
        </p:spPr>
        <p:txBody>
          <a:bodyPr vert="horz" wrap="square" lIns="0" tIns="194310" rIns="0" bIns="0" rtlCol="0">
            <a:spAutoFit/>
          </a:bodyPr>
          <a:lstStyle/>
          <a:p>
            <a:pPr marL="12700">
              <a:lnSpc>
                <a:spcPct val="100000"/>
              </a:lnSpc>
              <a:spcBef>
                <a:spcPts val="1530"/>
              </a:spcBef>
            </a:pPr>
            <a:r>
              <a:rPr lang="en-US" sz="2100" b="1" dirty="0">
                <a:solidFill>
                  <a:srgbClr val="716A66"/>
                </a:solidFill>
                <a:latin typeface="DIN 2014 Bold"/>
                <a:cs typeface="DIN 2014 Bold"/>
              </a:rPr>
              <a:t>National</a:t>
            </a:r>
            <a:r>
              <a:rPr sz="2100" b="1" spc="-45" dirty="0">
                <a:solidFill>
                  <a:srgbClr val="716A66"/>
                </a:solidFill>
                <a:latin typeface="DIN 2014 Bold"/>
                <a:cs typeface="DIN 2014 Bold"/>
              </a:rPr>
              <a:t> </a:t>
            </a:r>
            <a:r>
              <a:rPr sz="2100" b="1" dirty="0">
                <a:solidFill>
                  <a:srgbClr val="716A66"/>
                </a:solidFill>
                <a:latin typeface="DIN 2014 Bold"/>
                <a:cs typeface="DIN 2014 Bold"/>
              </a:rPr>
              <a:t>A</a:t>
            </a:r>
            <a:r>
              <a:rPr lang="en-US" sz="2100" b="1" dirty="0">
                <a:solidFill>
                  <a:srgbClr val="716A66"/>
                </a:solidFill>
                <a:latin typeface="DIN 2014 Bold"/>
                <a:cs typeface="DIN 2014 Bold"/>
              </a:rPr>
              <a:t>+</a:t>
            </a:r>
            <a:r>
              <a:rPr sz="2100" b="1" dirty="0">
                <a:solidFill>
                  <a:srgbClr val="716A66"/>
                </a:solidFill>
                <a:latin typeface="DIN 2014 Bold"/>
                <a:cs typeface="DIN 2014 Bold"/>
              </a:rPr>
              <a:t>D</a:t>
            </a:r>
            <a:r>
              <a:rPr sz="2100" b="1" spc="-45" dirty="0">
                <a:solidFill>
                  <a:srgbClr val="716A66"/>
                </a:solidFill>
                <a:latin typeface="DIN 2014 Bold"/>
                <a:cs typeface="DIN 2014 Bold"/>
              </a:rPr>
              <a:t> </a:t>
            </a:r>
            <a:r>
              <a:rPr sz="2100" b="1" spc="-10" dirty="0">
                <a:solidFill>
                  <a:srgbClr val="716A66"/>
                </a:solidFill>
                <a:latin typeface="DIN 2014 Bold"/>
                <a:cs typeface="DIN 2014 Bold"/>
              </a:rPr>
              <a:t>Relationship</a:t>
            </a:r>
            <a:r>
              <a:rPr lang="en-US" sz="2100" b="1" spc="-10" dirty="0">
                <a:solidFill>
                  <a:srgbClr val="716A66"/>
                </a:solidFill>
                <a:latin typeface="DIN 2014 Bold"/>
                <a:cs typeface="DIN 2014 Bold"/>
              </a:rPr>
              <a:t>s</a:t>
            </a:r>
            <a:endParaRPr sz="2100" dirty="0">
              <a:latin typeface="DIN 2014 Bold"/>
              <a:cs typeface="DIN 2014 Bold"/>
            </a:endParaRPr>
          </a:p>
          <a:p>
            <a:pPr marL="20320" marR="5080" indent="-635">
              <a:lnSpc>
                <a:spcPts val="2200"/>
              </a:lnSpc>
              <a:spcBef>
                <a:spcPts val="1385"/>
              </a:spcBef>
            </a:pPr>
            <a:r>
              <a:rPr lang="en-US" sz="1850" dirty="0">
                <a:solidFill>
                  <a:srgbClr val="716A66"/>
                </a:solidFill>
                <a:latin typeface="DIN 2014 Light"/>
                <a:cs typeface="DIN 2014 Light"/>
              </a:rPr>
              <a:t>Build relationships with key A+ Firms to highlight our </a:t>
            </a:r>
            <a:r>
              <a:rPr sz="1850" dirty="0">
                <a:solidFill>
                  <a:srgbClr val="716A66"/>
                </a:solidFill>
                <a:latin typeface="DIN 2014 Light"/>
                <a:cs typeface="DIN 2014 Light"/>
              </a:rPr>
              <a:t>expertise,</a:t>
            </a:r>
            <a:r>
              <a:rPr sz="1850" spc="30" dirty="0">
                <a:solidFill>
                  <a:srgbClr val="716A66"/>
                </a:solidFill>
                <a:latin typeface="DIN 2014 Light"/>
                <a:cs typeface="DIN 2014 Light"/>
              </a:rPr>
              <a:t> </a:t>
            </a:r>
            <a:r>
              <a:rPr sz="1850" dirty="0">
                <a:solidFill>
                  <a:srgbClr val="716A66"/>
                </a:solidFill>
                <a:latin typeface="DIN 2014 Light"/>
                <a:cs typeface="DIN 2014 Light"/>
              </a:rPr>
              <a:t>build</a:t>
            </a:r>
            <a:r>
              <a:rPr sz="1850" spc="30" dirty="0">
                <a:solidFill>
                  <a:srgbClr val="716A66"/>
                </a:solidFill>
                <a:latin typeface="DIN 2014 Light"/>
                <a:cs typeface="DIN 2014 Light"/>
              </a:rPr>
              <a:t> </a:t>
            </a:r>
            <a:r>
              <a:rPr sz="1850" dirty="0">
                <a:solidFill>
                  <a:srgbClr val="716A66"/>
                </a:solidFill>
                <a:latin typeface="DIN 2014 Light"/>
                <a:cs typeface="DIN 2014 Light"/>
              </a:rPr>
              <a:t>trust,</a:t>
            </a:r>
            <a:r>
              <a:rPr sz="1850" spc="35" dirty="0">
                <a:solidFill>
                  <a:srgbClr val="716A66"/>
                </a:solidFill>
                <a:latin typeface="DIN 2014 Light"/>
                <a:cs typeface="DIN 2014 Light"/>
              </a:rPr>
              <a:t> </a:t>
            </a:r>
            <a:r>
              <a:rPr sz="1850" spc="-25" dirty="0">
                <a:solidFill>
                  <a:srgbClr val="716A66"/>
                </a:solidFill>
                <a:latin typeface="DIN 2014 Light"/>
                <a:cs typeface="DIN 2014 Light"/>
              </a:rPr>
              <a:t>and </a:t>
            </a:r>
            <a:r>
              <a:rPr sz="1850" dirty="0">
                <a:solidFill>
                  <a:srgbClr val="716A66"/>
                </a:solidFill>
                <a:latin typeface="DIN 2014 Light"/>
                <a:cs typeface="DIN 2014 Light"/>
              </a:rPr>
              <a:t>deepen</a:t>
            </a:r>
            <a:r>
              <a:rPr sz="1850" spc="-5" dirty="0">
                <a:solidFill>
                  <a:srgbClr val="716A66"/>
                </a:solidFill>
                <a:latin typeface="DIN 2014 Light"/>
                <a:cs typeface="DIN 2014 Light"/>
              </a:rPr>
              <a:t> </a:t>
            </a:r>
            <a:r>
              <a:rPr sz="1850" dirty="0">
                <a:solidFill>
                  <a:srgbClr val="716A66"/>
                </a:solidFill>
                <a:latin typeface="DIN 2014 Light"/>
                <a:cs typeface="DIN 2014 Light"/>
              </a:rPr>
              <a:t>A+D</a:t>
            </a:r>
            <a:r>
              <a:rPr sz="1850" spc="5" dirty="0">
                <a:solidFill>
                  <a:srgbClr val="716A66"/>
                </a:solidFill>
                <a:latin typeface="DIN 2014 Light"/>
                <a:cs typeface="DIN 2014 Light"/>
              </a:rPr>
              <a:t> </a:t>
            </a:r>
            <a:r>
              <a:rPr sz="1850" spc="-10" dirty="0">
                <a:solidFill>
                  <a:srgbClr val="716A66"/>
                </a:solidFill>
                <a:latin typeface="DIN 2014 Light"/>
                <a:cs typeface="DIN 2014 Light"/>
              </a:rPr>
              <a:t>connections.</a:t>
            </a:r>
            <a:endParaRPr sz="1850" dirty="0">
              <a:latin typeface="DIN 2014 Light"/>
              <a:cs typeface="DIN 2014 Light"/>
            </a:endParaRPr>
          </a:p>
        </p:txBody>
      </p:sp>
      <p:grpSp>
        <p:nvGrpSpPr>
          <p:cNvPr id="8" name="object 8">
            <a:extLst>
              <a:ext uri="{FF2B5EF4-FFF2-40B4-BE49-F238E27FC236}">
                <a16:creationId xmlns:a16="http://schemas.microsoft.com/office/drawing/2014/main" id="{6DCEB9CF-2E52-DAFF-AB1F-5616746782B6}"/>
              </a:ext>
            </a:extLst>
          </p:cNvPr>
          <p:cNvGrpSpPr/>
          <p:nvPr/>
        </p:nvGrpSpPr>
        <p:grpSpPr>
          <a:xfrm>
            <a:off x="1210975" y="2350023"/>
            <a:ext cx="2040255" cy="2040255"/>
            <a:chOff x="1210975" y="2350023"/>
            <a:chExt cx="2040255" cy="2040255"/>
          </a:xfrm>
        </p:grpSpPr>
        <p:sp>
          <p:nvSpPr>
            <p:cNvPr id="9" name="object 9">
              <a:extLst>
                <a:ext uri="{FF2B5EF4-FFF2-40B4-BE49-F238E27FC236}">
                  <a16:creationId xmlns:a16="http://schemas.microsoft.com/office/drawing/2014/main" id="{EEBB205B-E211-F9DB-2B44-A5B03A846309}"/>
                </a:ext>
              </a:extLst>
            </p:cNvPr>
            <p:cNvSpPr/>
            <p:nvPr/>
          </p:nvSpPr>
          <p:spPr>
            <a:xfrm>
              <a:off x="1210975" y="2350023"/>
              <a:ext cx="2040255" cy="2040255"/>
            </a:xfrm>
            <a:custGeom>
              <a:avLst/>
              <a:gdLst/>
              <a:ahLst/>
              <a:cxnLst/>
              <a:rect l="l" t="t" r="r" b="b"/>
              <a:pathLst>
                <a:path w="2040254" h="2040254">
                  <a:moveTo>
                    <a:pt x="1019924" y="0"/>
                  </a:moveTo>
                  <a:lnTo>
                    <a:pt x="971912" y="1110"/>
                  </a:lnTo>
                  <a:lnTo>
                    <a:pt x="924471" y="4407"/>
                  </a:lnTo>
                  <a:lnTo>
                    <a:pt x="877650" y="9844"/>
                  </a:lnTo>
                  <a:lnTo>
                    <a:pt x="831499" y="17369"/>
                  </a:lnTo>
                  <a:lnTo>
                    <a:pt x="786066" y="26936"/>
                  </a:lnTo>
                  <a:lnTo>
                    <a:pt x="741401" y="38494"/>
                  </a:lnTo>
                  <a:lnTo>
                    <a:pt x="697551" y="51995"/>
                  </a:lnTo>
                  <a:lnTo>
                    <a:pt x="654567" y="67390"/>
                  </a:lnTo>
                  <a:lnTo>
                    <a:pt x="612496" y="84629"/>
                  </a:lnTo>
                  <a:lnTo>
                    <a:pt x="571389" y="103664"/>
                  </a:lnTo>
                  <a:lnTo>
                    <a:pt x="531294" y="124446"/>
                  </a:lnTo>
                  <a:lnTo>
                    <a:pt x="492261" y="146926"/>
                  </a:lnTo>
                  <a:lnTo>
                    <a:pt x="454337" y="171054"/>
                  </a:lnTo>
                  <a:lnTo>
                    <a:pt x="417572" y="196783"/>
                  </a:lnTo>
                  <a:lnTo>
                    <a:pt x="382015" y="224062"/>
                  </a:lnTo>
                  <a:lnTo>
                    <a:pt x="347716" y="252843"/>
                  </a:lnTo>
                  <a:lnTo>
                    <a:pt x="314722" y="283078"/>
                  </a:lnTo>
                  <a:lnTo>
                    <a:pt x="283084" y="314716"/>
                  </a:lnTo>
                  <a:lnTo>
                    <a:pt x="252849" y="347709"/>
                  </a:lnTo>
                  <a:lnTo>
                    <a:pt x="224067" y="382008"/>
                  </a:lnTo>
                  <a:lnTo>
                    <a:pt x="196787" y="417564"/>
                  </a:lnTo>
                  <a:lnTo>
                    <a:pt x="171058" y="454328"/>
                  </a:lnTo>
                  <a:lnTo>
                    <a:pt x="146929" y="492251"/>
                  </a:lnTo>
                  <a:lnTo>
                    <a:pt x="124449" y="531285"/>
                  </a:lnTo>
                  <a:lnTo>
                    <a:pt x="103667" y="571379"/>
                  </a:lnTo>
                  <a:lnTo>
                    <a:pt x="84631" y="612486"/>
                  </a:lnTo>
                  <a:lnTo>
                    <a:pt x="67391" y="654556"/>
                  </a:lnTo>
                  <a:lnTo>
                    <a:pt x="51996" y="697540"/>
                  </a:lnTo>
                  <a:lnTo>
                    <a:pt x="38495" y="741389"/>
                  </a:lnTo>
                  <a:lnTo>
                    <a:pt x="26937" y="786054"/>
                  </a:lnTo>
                  <a:lnTo>
                    <a:pt x="17370" y="831487"/>
                  </a:lnTo>
                  <a:lnTo>
                    <a:pt x="9844" y="877638"/>
                  </a:lnTo>
                  <a:lnTo>
                    <a:pt x="4407" y="924458"/>
                  </a:lnTo>
                  <a:lnTo>
                    <a:pt x="1110" y="971899"/>
                  </a:lnTo>
                  <a:lnTo>
                    <a:pt x="0" y="1019911"/>
                  </a:lnTo>
                  <a:lnTo>
                    <a:pt x="1110" y="1067924"/>
                  </a:lnTo>
                  <a:lnTo>
                    <a:pt x="4407" y="1115366"/>
                  </a:lnTo>
                  <a:lnTo>
                    <a:pt x="9844" y="1162187"/>
                  </a:lnTo>
                  <a:lnTo>
                    <a:pt x="17370" y="1208339"/>
                  </a:lnTo>
                  <a:lnTo>
                    <a:pt x="26937" y="1253773"/>
                  </a:lnTo>
                  <a:lnTo>
                    <a:pt x="38495" y="1298439"/>
                  </a:lnTo>
                  <a:lnTo>
                    <a:pt x="51996" y="1342289"/>
                  </a:lnTo>
                  <a:lnTo>
                    <a:pt x="67391" y="1385273"/>
                  </a:lnTo>
                  <a:lnTo>
                    <a:pt x="84631" y="1427344"/>
                  </a:lnTo>
                  <a:lnTo>
                    <a:pt x="103667" y="1468451"/>
                  </a:lnTo>
                  <a:lnTo>
                    <a:pt x="124449" y="1508546"/>
                  </a:lnTo>
                  <a:lnTo>
                    <a:pt x="146929" y="1547580"/>
                  </a:lnTo>
                  <a:lnTo>
                    <a:pt x="171058" y="1585504"/>
                  </a:lnTo>
                  <a:lnTo>
                    <a:pt x="196787" y="1622268"/>
                  </a:lnTo>
                  <a:lnTo>
                    <a:pt x="224067" y="1657825"/>
                  </a:lnTo>
                  <a:lnTo>
                    <a:pt x="252849" y="1692124"/>
                  </a:lnTo>
                  <a:lnTo>
                    <a:pt x="283084" y="1725118"/>
                  </a:lnTo>
                  <a:lnTo>
                    <a:pt x="314722" y="1756756"/>
                  </a:lnTo>
                  <a:lnTo>
                    <a:pt x="347716" y="1786990"/>
                  </a:lnTo>
                  <a:lnTo>
                    <a:pt x="382015" y="1815772"/>
                  </a:lnTo>
                  <a:lnTo>
                    <a:pt x="417572" y="1843051"/>
                  </a:lnTo>
                  <a:lnTo>
                    <a:pt x="454337" y="1868780"/>
                  </a:lnTo>
                  <a:lnTo>
                    <a:pt x="492261" y="1892909"/>
                  </a:lnTo>
                  <a:lnTo>
                    <a:pt x="531294" y="1915388"/>
                  </a:lnTo>
                  <a:lnTo>
                    <a:pt x="571389" y="1936170"/>
                  </a:lnTo>
                  <a:lnTo>
                    <a:pt x="612496" y="1955206"/>
                  </a:lnTo>
                  <a:lnTo>
                    <a:pt x="654567" y="1972445"/>
                  </a:lnTo>
                  <a:lnTo>
                    <a:pt x="697551" y="1987840"/>
                  </a:lnTo>
                  <a:lnTo>
                    <a:pt x="741401" y="2001341"/>
                  </a:lnTo>
                  <a:lnTo>
                    <a:pt x="786066" y="2012899"/>
                  </a:lnTo>
                  <a:lnTo>
                    <a:pt x="831499" y="2022465"/>
                  </a:lnTo>
                  <a:lnTo>
                    <a:pt x="877650" y="2029991"/>
                  </a:lnTo>
                  <a:lnTo>
                    <a:pt x="924471" y="2035428"/>
                  </a:lnTo>
                  <a:lnTo>
                    <a:pt x="971912" y="2038725"/>
                  </a:lnTo>
                  <a:lnTo>
                    <a:pt x="1019924" y="2039835"/>
                  </a:lnTo>
                  <a:lnTo>
                    <a:pt x="1067936" y="2038725"/>
                  </a:lnTo>
                  <a:lnTo>
                    <a:pt x="1115377" y="2035428"/>
                  </a:lnTo>
                  <a:lnTo>
                    <a:pt x="1162197" y="2029991"/>
                  </a:lnTo>
                  <a:lnTo>
                    <a:pt x="1208348" y="2022465"/>
                  </a:lnTo>
                  <a:lnTo>
                    <a:pt x="1253781" y="2012899"/>
                  </a:lnTo>
                  <a:lnTo>
                    <a:pt x="1298447" y="2001341"/>
                  </a:lnTo>
                  <a:lnTo>
                    <a:pt x="1342297" y="1987840"/>
                  </a:lnTo>
                  <a:lnTo>
                    <a:pt x="1385281" y="1972445"/>
                  </a:lnTo>
                  <a:lnTo>
                    <a:pt x="1427351" y="1955206"/>
                  </a:lnTo>
                  <a:lnTo>
                    <a:pt x="1468458" y="1936170"/>
                  </a:lnTo>
                  <a:lnTo>
                    <a:pt x="1508553" y="1915388"/>
                  </a:lnTo>
                  <a:lnTo>
                    <a:pt x="1547587" y="1892909"/>
                  </a:lnTo>
                  <a:lnTo>
                    <a:pt x="1585511" y="1868780"/>
                  </a:lnTo>
                  <a:lnTo>
                    <a:pt x="1622275" y="1843051"/>
                  </a:lnTo>
                  <a:lnTo>
                    <a:pt x="1657832" y="1815772"/>
                  </a:lnTo>
                  <a:lnTo>
                    <a:pt x="1692132" y="1786990"/>
                  </a:lnTo>
                  <a:lnTo>
                    <a:pt x="1725125" y="1756756"/>
                  </a:lnTo>
                  <a:lnTo>
                    <a:pt x="1756764" y="1725118"/>
                  </a:lnTo>
                  <a:lnTo>
                    <a:pt x="1786999" y="1692124"/>
                  </a:lnTo>
                  <a:lnTo>
                    <a:pt x="1815780" y="1657825"/>
                  </a:lnTo>
                  <a:lnTo>
                    <a:pt x="1843060" y="1622268"/>
                  </a:lnTo>
                  <a:lnTo>
                    <a:pt x="1868789" y="1585504"/>
                  </a:lnTo>
                  <a:lnTo>
                    <a:pt x="1892918" y="1547580"/>
                  </a:lnTo>
                  <a:lnTo>
                    <a:pt x="1915398" y="1508546"/>
                  </a:lnTo>
                  <a:lnTo>
                    <a:pt x="1936181" y="1468451"/>
                  </a:lnTo>
                  <a:lnTo>
                    <a:pt x="1955216" y="1427344"/>
                  </a:lnTo>
                  <a:lnTo>
                    <a:pt x="1972456" y="1385273"/>
                  </a:lnTo>
                  <a:lnTo>
                    <a:pt x="1987851" y="1342289"/>
                  </a:lnTo>
                  <a:lnTo>
                    <a:pt x="2001352" y="1298439"/>
                  </a:lnTo>
                  <a:lnTo>
                    <a:pt x="2012911" y="1253773"/>
                  </a:lnTo>
                  <a:lnTo>
                    <a:pt x="2022478" y="1208339"/>
                  </a:lnTo>
                  <a:lnTo>
                    <a:pt x="2030004" y="1162187"/>
                  </a:lnTo>
                  <a:lnTo>
                    <a:pt x="2035440" y="1115366"/>
                  </a:lnTo>
                  <a:lnTo>
                    <a:pt x="2038738" y="1067924"/>
                  </a:lnTo>
                  <a:lnTo>
                    <a:pt x="2039848" y="1019911"/>
                  </a:lnTo>
                  <a:lnTo>
                    <a:pt x="2038738" y="971899"/>
                  </a:lnTo>
                  <a:lnTo>
                    <a:pt x="2035440" y="924458"/>
                  </a:lnTo>
                  <a:lnTo>
                    <a:pt x="2030004" y="877638"/>
                  </a:lnTo>
                  <a:lnTo>
                    <a:pt x="2022478" y="831487"/>
                  </a:lnTo>
                  <a:lnTo>
                    <a:pt x="2012911" y="786054"/>
                  </a:lnTo>
                  <a:lnTo>
                    <a:pt x="2001352" y="741389"/>
                  </a:lnTo>
                  <a:lnTo>
                    <a:pt x="1987851" y="697540"/>
                  </a:lnTo>
                  <a:lnTo>
                    <a:pt x="1972456" y="654556"/>
                  </a:lnTo>
                  <a:lnTo>
                    <a:pt x="1955216" y="612486"/>
                  </a:lnTo>
                  <a:lnTo>
                    <a:pt x="1936181" y="571379"/>
                  </a:lnTo>
                  <a:lnTo>
                    <a:pt x="1915398" y="531285"/>
                  </a:lnTo>
                  <a:lnTo>
                    <a:pt x="1892918" y="492251"/>
                  </a:lnTo>
                  <a:lnTo>
                    <a:pt x="1868789" y="454328"/>
                  </a:lnTo>
                  <a:lnTo>
                    <a:pt x="1843060" y="417564"/>
                  </a:lnTo>
                  <a:lnTo>
                    <a:pt x="1815780" y="382008"/>
                  </a:lnTo>
                  <a:lnTo>
                    <a:pt x="1786999" y="347709"/>
                  </a:lnTo>
                  <a:lnTo>
                    <a:pt x="1756764" y="314716"/>
                  </a:lnTo>
                  <a:lnTo>
                    <a:pt x="1725125" y="283078"/>
                  </a:lnTo>
                  <a:lnTo>
                    <a:pt x="1692132" y="252843"/>
                  </a:lnTo>
                  <a:lnTo>
                    <a:pt x="1657832" y="224062"/>
                  </a:lnTo>
                  <a:lnTo>
                    <a:pt x="1622275" y="196783"/>
                  </a:lnTo>
                  <a:lnTo>
                    <a:pt x="1585511" y="171054"/>
                  </a:lnTo>
                  <a:lnTo>
                    <a:pt x="1547587" y="146926"/>
                  </a:lnTo>
                  <a:lnTo>
                    <a:pt x="1508553" y="124446"/>
                  </a:lnTo>
                  <a:lnTo>
                    <a:pt x="1468458" y="103664"/>
                  </a:lnTo>
                  <a:lnTo>
                    <a:pt x="1427351" y="84629"/>
                  </a:lnTo>
                  <a:lnTo>
                    <a:pt x="1385281" y="67390"/>
                  </a:lnTo>
                  <a:lnTo>
                    <a:pt x="1342297" y="51995"/>
                  </a:lnTo>
                  <a:lnTo>
                    <a:pt x="1298447" y="38494"/>
                  </a:lnTo>
                  <a:lnTo>
                    <a:pt x="1253781" y="26936"/>
                  </a:lnTo>
                  <a:lnTo>
                    <a:pt x="1208348" y="17369"/>
                  </a:lnTo>
                  <a:lnTo>
                    <a:pt x="1162197" y="9844"/>
                  </a:lnTo>
                  <a:lnTo>
                    <a:pt x="1115377" y="4407"/>
                  </a:lnTo>
                  <a:lnTo>
                    <a:pt x="1067936" y="1110"/>
                  </a:lnTo>
                  <a:lnTo>
                    <a:pt x="1019924" y="0"/>
                  </a:lnTo>
                  <a:close/>
                </a:path>
              </a:pathLst>
            </a:custGeom>
            <a:solidFill>
              <a:srgbClr val="C7AD8E"/>
            </a:solidFill>
          </p:spPr>
          <p:txBody>
            <a:bodyPr wrap="square" lIns="0" tIns="0" rIns="0" bIns="0" rtlCol="0"/>
            <a:lstStyle/>
            <a:p>
              <a:endParaRPr/>
            </a:p>
          </p:txBody>
        </p:sp>
        <p:sp>
          <p:nvSpPr>
            <p:cNvPr id="10" name="object 10">
              <a:extLst>
                <a:ext uri="{FF2B5EF4-FFF2-40B4-BE49-F238E27FC236}">
                  <a16:creationId xmlns:a16="http://schemas.microsoft.com/office/drawing/2014/main" id="{A2B5377E-70B5-176B-5A97-9E46D0A456C0}"/>
                </a:ext>
              </a:extLst>
            </p:cNvPr>
            <p:cNvSpPr/>
            <p:nvPr/>
          </p:nvSpPr>
          <p:spPr>
            <a:xfrm>
              <a:off x="1941645" y="2695648"/>
              <a:ext cx="872490" cy="963930"/>
            </a:xfrm>
            <a:custGeom>
              <a:avLst/>
              <a:gdLst/>
              <a:ahLst/>
              <a:cxnLst/>
              <a:rect l="l" t="t" r="r" b="b"/>
              <a:pathLst>
                <a:path w="872489" h="963929">
                  <a:moveTo>
                    <a:pt x="288328" y="0"/>
                  </a:moveTo>
                  <a:lnTo>
                    <a:pt x="289255" y="385064"/>
                  </a:lnTo>
                  <a:lnTo>
                    <a:pt x="242206" y="388883"/>
                  </a:lnTo>
                  <a:lnTo>
                    <a:pt x="197622" y="399929"/>
                  </a:lnTo>
                  <a:lnTo>
                    <a:pt x="156089" y="417583"/>
                  </a:lnTo>
                  <a:lnTo>
                    <a:pt x="118193" y="441228"/>
                  </a:lnTo>
                  <a:lnTo>
                    <a:pt x="84520" y="470246"/>
                  </a:lnTo>
                  <a:lnTo>
                    <a:pt x="55655" y="504017"/>
                  </a:lnTo>
                  <a:lnTo>
                    <a:pt x="32184" y="541924"/>
                  </a:lnTo>
                  <a:lnTo>
                    <a:pt x="14695" y="583349"/>
                  </a:lnTo>
                  <a:lnTo>
                    <a:pt x="3771" y="627674"/>
                  </a:lnTo>
                  <a:lnTo>
                    <a:pt x="0" y="674281"/>
                  </a:lnTo>
                  <a:lnTo>
                    <a:pt x="3771" y="721347"/>
                  </a:lnTo>
                  <a:lnTo>
                    <a:pt x="14695" y="765939"/>
                  </a:lnTo>
                  <a:lnTo>
                    <a:pt x="32184" y="807472"/>
                  </a:lnTo>
                  <a:lnTo>
                    <a:pt x="55655" y="845362"/>
                  </a:lnTo>
                  <a:lnTo>
                    <a:pt x="84520" y="879025"/>
                  </a:lnTo>
                  <a:lnTo>
                    <a:pt x="118193" y="907878"/>
                  </a:lnTo>
                  <a:lnTo>
                    <a:pt x="156089" y="931335"/>
                  </a:lnTo>
                  <a:lnTo>
                    <a:pt x="197622" y="948814"/>
                  </a:lnTo>
                  <a:lnTo>
                    <a:pt x="242206" y="959729"/>
                  </a:lnTo>
                  <a:lnTo>
                    <a:pt x="289255" y="963498"/>
                  </a:lnTo>
                  <a:lnTo>
                    <a:pt x="336078" y="959729"/>
                  </a:lnTo>
                  <a:lnTo>
                    <a:pt x="380531" y="948814"/>
                  </a:lnTo>
                  <a:lnTo>
                    <a:pt x="422011" y="931335"/>
                  </a:lnTo>
                  <a:lnTo>
                    <a:pt x="459916" y="907878"/>
                  </a:lnTo>
                  <a:lnTo>
                    <a:pt x="493642" y="879025"/>
                  </a:lnTo>
                  <a:lnTo>
                    <a:pt x="522588" y="845362"/>
                  </a:lnTo>
                  <a:lnTo>
                    <a:pt x="546150" y="807472"/>
                  </a:lnTo>
                  <a:lnTo>
                    <a:pt x="563726" y="765939"/>
                  </a:lnTo>
                  <a:lnTo>
                    <a:pt x="574713" y="721347"/>
                  </a:lnTo>
                  <a:lnTo>
                    <a:pt x="578510" y="674281"/>
                  </a:lnTo>
                  <a:lnTo>
                    <a:pt x="575819" y="635264"/>
                  </a:lnTo>
                  <a:lnTo>
                    <a:pt x="568034" y="598298"/>
                  </a:lnTo>
                  <a:lnTo>
                    <a:pt x="555584" y="563383"/>
                  </a:lnTo>
                  <a:lnTo>
                    <a:pt x="538899" y="530517"/>
                  </a:lnTo>
                  <a:lnTo>
                    <a:pt x="539826" y="530517"/>
                  </a:lnTo>
                  <a:lnTo>
                    <a:pt x="872375" y="337146"/>
                  </a:lnTo>
                  <a:lnTo>
                    <a:pt x="847831" y="297845"/>
                  </a:lnTo>
                  <a:lnTo>
                    <a:pt x="820708" y="260396"/>
                  </a:lnTo>
                  <a:lnTo>
                    <a:pt x="791127" y="224927"/>
                  </a:lnTo>
                  <a:lnTo>
                    <a:pt x="759213" y="191565"/>
                  </a:lnTo>
                  <a:lnTo>
                    <a:pt x="725088" y="160437"/>
                  </a:lnTo>
                  <a:lnTo>
                    <a:pt x="688874" y="131670"/>
                  </a:lnTo>
                  <a:lnTo>
                    <a:pt x="650695" y="105392"/>
                  </a:lnTo>
                  <a:lnTo>
                    <a:pt x="610674" y="81729"/>
                  </a:lnTo>
                  <a:lnTo>
                    <a:pt x="568932" y="60808"/>
                  </a:lnTo>
                  <a:lnTo>
                    <a:pt x="525595" y="42758"/>
                  </a:lnTo>
                  <a:lnTo>
                    <a:pt x="480783" y="27704"/>
                  </a:lnTo>
                  <a:lnTo>
                    <a:pt x="434620" y="15774"/>
                  </a:lnTo>
                  <a:lnTo>
                    <a:pt x="387229" y="7095"/>
                  </a:lnTo>
                  <a:lnTo>
                    <a:pt x="338733" y="1795"/>
                  </a:lnTo>
                  <a:lnTo>
                    <a:pt x="288328" y="0"/>
                  </a:lnTo>
                  <a:close/>
                </a:path>
              </a:pathLst>
            </a:custGeom>
            <a:solidFill>
              <a:srgbClr val="D6C2AB"/>
            </a:solidFill>
          </p:spPr>
          <p:txBody>
            <a:bodyPr wrap="square" lIns="0" tIns="0" rIns="0" bIns="0" rtlCol="0"/>
            <a:lstStyle/>
            <a:p>
              <a:endParaRPr/>
            </a:p>
          </p:txBody>
        </p:sp>
        <p:sp>
          <p:nvSpPr>
            <p:cNvPr id="11" name="object 11">
              <a:extLst>
                <a:ext uri="{FF2B5EF4-FFF2-40B4-BE49-F238E27FC236}">
                  <a16:creationId xmlns:a16="http://schemas.microsoft.com/office/drawing/2014/main" id="{3E8F2609-A7AE-5905-03D0-8A4C76EB81F7}"/>
                </a:ext>
              </a:extLst>
            </p:cNvPr>
            <p:cNvSpPr/>
            <p:nvPr/>
          </p:nvSpPr>
          <p:spPr>
            <a:xfrm>
              <a:off x="1646854" y="2695647"/>
              <a:ext cx="584200" cy="530860"/>
            </a:xfrm>
            <a:custGeom>
              <a:avLst/>
              <a:gdLst/>
              <a:ahLst/>
              <a:cxnLst/>
              <a:rect l="l" t="t" r="r" b="b"/>
              <a:pathLst>
                <a:path w="584200" h="530860">
                  <a:moveTo>
                    <a:pt x="583120" y="0"/>
                  </a:moveTo>
                  <a:lnTo>
                    <a:pt x="533655" y="1795"/>
                  </a:lnTo>
                  <a:lnTo>
                    <a:pt x="485192" y="7095"/>
                  </a:lnTo>
                  <a:lnTo>
                    <a:pt x="437848" y="15774"/>
                  </a:lnTo>
                  <a:lnTo>
                    <a:pt x="391742" y="27704"/>
                  </a:lnTo>
                  <a:lnTo>
                    <a:pt x="346992" y="42758"/>
                  </a:lnTo>
                  <a:lnTo>
                    <a:pt x="303715" y="60808"/>
                  </a:lnTo>
                  <a:lnTo>
                    <a:pt x="262029" y="81729"/>
                  </a:lnTo>
                  <a:lnTo>
                    <a:pt x="222053" y="105392"/>
                  </a:lnTo>
                  <a:lnTo>
                    <a:pt x="183905" y="131670"/>
                  </a:lnTo>
                  <a:lnTo>
                    <a:pt x="147702" y="160437"/>
                  </a:lnTo>
                  <a:lnTo>
                    <a:pt x="113562" y="191565"/>
                  </a:lnTo>
                  <a:lnTo>
                    <a:pt x="81605" y="224927"/>
                  </a:lnTo>
                  <a:lnTo>
                    <a:pt x="51946" y="260396"/>
                  </a:lnTo>
                  <a:lnTo>
                    <a:pt x="24705" y="297845"/>
                  </a:lnTo>
                  <a:lnTo>
                    <a:pt x="0" y="337146"/>
                  </a:lnTo>
                  <a:lnTo>
                    <a:pt x="333489" y="530517"/>
                  </a:lnTo>
                  <a:lnTo>
                    <a:pt x="361896" y="489677"/>
                  </a:lnTo>
                  <a:lnTo>
                    <a:pt x="396806" y="454323"/>
                  </a:lnTo>
                  <a:lnTo>
                    <a:pt x="437346" y="425319"/>
                  </a:lnTo>
                  <a:lnTo>
                    <a:pt x="482647" y="403532"/>
                  </a:lnTo>
                  <a:lnTo>
                    <a:pt x="531838" y="389825"/>
                  </a:lnTo>
                  <a:lnTo>
                    <a:pt x="584047" y="385063"/>
                  </a:lnTo>
                  <a:lnTo>
                    <a:pt x="583120" y="0"/>
                  </a:lnTo>
                  <a:close/>
                </a:path>
              </a:pathLst>
            </a:custGeom>
            <a:solidFill>
              <a:srgbClr val="E0D1C0"/>
            </a:solidFill>
          </p:spPr>
          <p:txBody>
            <a:bodyPr wrap="square" lIns="0" tIns="0" rIns="0" bIns="0" rtlCol="0"/>
            <a:lstStyle/>
            <a:p>
              <a:endParaRPr/>
            </a:p>
          </p:txBody>
        </p:sp>
        <p:sp>
          <p:nvSpPr>
            <p:cNvPr id="12" name="object 12">
              <a:extLst>
                <a:ext uri="{FF2B5EF4-FFF2-40B4-BE49-F238E27FC236}">
                  <a16:creationId xmlns:a16="http://schemas.microsoft.com/office/drawing/2014/main" id="{CE03DDE4-2BE9-E5E4-E06A-769940B5029D}"/>
                </a:ext>
              </a:extLst>
            </p:cNvPr>
            <p:cNvSpPr/>
            <p:nvPr/>
          </p:nvSpPr>
          <p:spPr>
            <a:xfrm>
              <a:off x="2480543" y="3032790"/>
              <a:ext cx="424815" cy="674370"/>
            </a:xfrm>
            <a:custGeom>
              <a:avLst/>
              <a:gdLst/>
              <a:ahLst/>
              <a:cxnLst/>
              <a:rect l="l" t="t" r="r" b="b"/>
              <a:pathLst>
                <a:path w="424814" h="674370">
                  <a:moveTo>
                    <a:pt x="333476" y="0"/>
                  </a:moveTo>
                  <a:lnTo>
                    <a:pt x="927" y="193382"/>
                  </a:lnTo>
                  <a:lnTo>
                    <a:pt x="0" y="193382"/>
                  </a:lnTo>
                  <a:lnTo>
                    <a:pt x="16685" y="226243"/>
                  </a:lnTo>
                  <a:lnTo>
                    <a:pt x="29135" y="261158"/>
                  </a:lnTo>
                  <a:lnTo>
                    <a:pt x="36920" y="298122"/>
                  </a:lnTo>
                  <a:lnTo>
                    <a:pt x="39611" y="337134"/>
                  </a:lnTo>
                  <a:lnTo>
                    <a:pt x="36920" y="376158"/>
                  </a:lnTo>
                  <a:lnTo>
                    <a:pt x="29135" y="413127"/>
                  </a:lnTo>
                  <a:lnTo>
                    <a:pt x="16685" y="448044"/>
                  </a:lnTo>
                  <a:lnTo>
                    <a:pt x="0" y="480910"/>
                  </a:lnTo>
                  <a:lnTo>
                    <a:pt x="333476" y="674281"/>
                  </a:lnTo>
                  <a:lnTo>
                    <a:pt x="356803" y="630773"/>
                  </a:lnTo>
                  <a:lnTo>
                    <a:pt x="376938" y="585544"/>
                  </a:lnTo>
                  <a:lnTo>
                    <a:pt x="393737" y="538694"/>
                  </a:lnTo>
                  <a:lnTo>
                    <a:pt x="407055" y="490327"/>
                  </a:lnTo>
                  <a:lnTo>
                    <a:pt x="416747" y="440543"/>
                  </a:lnTo>
                  <a:lnTo>
                    <a:pt x="422669" y="389444"/>
                  </a:lnTo>
                  <a:lnTo>
                    <a:pt x="424675" y="337134"/>
                  </a:lnTo>
                  <a:lnTo>
                    <a:pt x="422669" y="284828"/>
                  </a:lnTo>
                  <a:lnTo>
                    <a:pt x="416747" y="233733"/>
                  </a:lnTo>
                  <a:lnTo>
                    <a:pt x="407055" y="183951"/>
                  </a:lnTo>
                  <a:lnTo>
                    <a:pt x="393737" y="135585"/>
                  </a:lnTo>
                  <a:lnTo>
                    <a:pt x="376938" y="88736"/>
                  </a:lnTo>
                  <a:lnTo>
                    <a:pt x="356803" y="43507"/>
                  </a:lnTo>
                  <a:lnTo>
                    <a:pt x="333476" y="0"/>
                  </a:lnTo>
                  <a:close/>
                </a:path>
              </a:pathLst>
            </a:custGeom>
            <a:solidFill>
              <a:srgbClr val="F0EAE1"/>
            </a:solidFill>
          </p:spPr>
          <p:txBody>
            <a:bodyPr wrap="square" lIns="0" tIns="0" rIns="0" bIns="0" rtlCol="0"/>
            <a:lstStyle/>
            <a:p>
              <a:endParaRPr/>
            </a:p>
          </p:txBody>
        </p:sp>
        <p:sp>
          <p:nvSpPr>
            <p:cNvPr id="13" name="object 13">
              <a:extLst>
                <a:ext uri="{FF2B5EF4-FFF2-40B4-BE49-F238E27FC236}">
                  <a16:creationId xmlns:a16="http://schemas.microsoft.com/office/drawing/2014/main" id="{5742388D-514D-79AA-F81D-EC26565C8CE0}"/>
                </a:ext>
              </a:extLst>
            </p:cNvPr>
            <p:cNvSpPr/>
            <p:nvPr/>
          </p:nvSpPr>
          <p:spPr>
            <a:xfrm>
              <a:off x="1556581" y="3032795"/>
              <a:ext cx="424180" cy="674370"/>
            </a:xfrm>
            <a:custGeom>
              <a:avLst/>
              <a:gdLst/>
              <a:ahLst/>
              <a:cxnLst/>
              <a:rect l="l" t="t" r="r" b="b"/>
              <a:pathLst>
                <a:path w="424180" h="674370">
                  <a:moveTo>
                    <a:pt x="90271" y="0"/>
                  </a:moveTo>
                  <a:lnTo>
                    <a:pt x="67292" y="43503"/>
                  </a:lnTo>
                  <a:lnTo>
                    <a:pt x="47404" y="88730"/>
                  </a:lnTo>
                  <a:lnTo>
                    <a:pt x="30770" y="135579"/>
                  </a:lnTo>
                  <a:lnTo>
                    <a:pt x="17550" y="183947"/>
                  </a:lnTo>
                  <a:lnTo>
                    <a:pt x="7908" y="233731"/>
                  </a:lnTo>
                  <a:lnTo>
                    <a:pt x="2004" y="284827"/>
                  </a:lnTo>
                  <a:lnTo>
                    <a:pt x="0" y="337134"/>
                  </a:lnTo>
                  <a:lnTo>
                    <a:pt x="2004" y="389444"/>
                  </a:lnTo>
                  <a:lnTo>
                    <a:pt x="7908" y="440543"/>
                  </a:lnTo>
                  <a:lnTo>
                    <a:pt x="17550" y="490327"/>
                  </a:lnTo>
                  <a:lnTo>
                    <a:pt x="30770" y="538694"/>
                  </a:lnTo>
                  <a:lnTo>
                    <a:pt x="47404" y="585544"/>
                  </a:lnTo>
                  <a:lnTo>
                    <a:pt x="67292" y="630773"/>
                  </a:lnTo>
                  <a:lnTo>
                    <a:pt x="90271" y="674281"/>
                  </a:lnTo>
                  <a:lnTo>
                    <a:pt x="423760" y="480898"/>
                  </a:lnTo>
                  <a:lnTo>
                    <a:pt x="407604" y="448037"/>
                  </a:lnTo>
                  <a:lnTo>
                    <a:pt x="395425" y="413121"/>
                  </a:lnTo>
                  <a:lnTo>
                    <a:pt x="387740" y="376152"/>
                  </a:lnTo>
                  <a:lnTo>
                    <a:pt x="385063" y="337134"/>
                  </a:lnTo>
                  <a:lnTo>
                    <a:pt x="387740" y="298117"/>
                  </a:lnTo>
                  <a:lnTo>
                    <a:pt x="395425" y="261151"/>
                  </a:lnTo>
                  <a:lnTo>
                    <a:pt x="407604" y="226236"/>
                  </a:lnTo>
                  <a:lnTo>
                    <a:pt x="423760" y="193370"/>
                  </a:lnTo>
                  <a:lnTo>
                    <a:pt x="90271" y="0"/>
                  </a:lnTo>
                  <a:close/>
                </a:path>
              </a:pathLst>
            </a:custGeom>
            <a:solidFill>
              <a:srgbClr val="EBE1D6"/>
            </a:solidFill>
          </p:spPr>
          <p:txBody>
            <a:bodyPr wrap="square" lIns="0" tIns="0" rIns="0" bIns="0" rtlCol="0"/>
            <a:lstStyle/>
            <a:p>
              <a:endParaRPr/>
            </a:p>
          </p:txBody>
        </p:sp>
        <p:sp>
          <p:nvSpPr>
            <p:cNvPr id="14" name="object 14">
              <a:extLst>
                <a:ext uri="{FF2B5EF4-FFF2-40B4-BE49-F238E27FC236}">
                  <a16:creationId xmlns:a16="http://schemas.microsoft.com/office/drawing/2014/main" id="{93C7BDD4-BA08-730A-D9E2-EC02B81A5424}"/>
                </a:ext>
              </a:extLst>
            </p:cNvPr>
            <p:cNvSpPr/>
            <p:nvPr/>
          </p:nvSpPr>
          <p:spPr>
            <a:xfrm>
              <a:off x="2230902" y="3513695"/>
              <a:ext cx="583565" cy="530860"/>
            </a:xfrm>
            <a:custGeom>
              <a:avLst/>
              <a:gdLst/>
              <a:ahLst/>
              <a:cxnLst/>
              <a:rect l="l" t="t" r="r" b="b"/>
              <a:pathLst>
                <a:path w="583564" h="530860">
                  <a:moveTo>
                    <a:pt x="249643" y="0"/>
                  </a:moveTo>
                  <a:lnTo>
                    <a:pt x="221303" y="40839"/>
                  </a:lnTo>
                  <a:lnTo>
                    <a:pt x="186563" y="76193"/>
                  </a:lnTo>
                  <a:lnTo>
                    <a:pt x="146243" y="105197"/>
                  </a:lnTo>
                  <a:lnTo>
                    <a:pt x="101163" y="126984"/>
                  </a:lnTo>
                  <a:lnTo>
                    <a:pt x="52141" y="140691"/>
                  </a:lnTo>
                  <a:lnTo>
                    <a:pt x="0" y="145453"/>
                  </a:lnTo>
                  <a:lnTo>
                    <a:pt x="0" y="530517"/>
                  </a:lnTo>
                  <a:lnTo>
                    <a:pt x="49478" y="528722"/>
                  </a:lnTo>
                  <a:lnTo>
                    <a:pt x="97974" y="523422"/>
                  </a:lnTo>
                  <a:lnTo>
                    <a:pt x="145365" y="514744"/>
                  </a:lnTo>
                  <a:lnTo>
                    <a:pt x="191528" y="502815"/>
                  </a:lnTo>
                  <a:lnTo>
                    <a:pt x="236339" y="487762"/>
                  </a:lnTo>
                  <a:lnTo>
                    <a:pt x="279677" y="469712"/>
                  </a:lnTo>
                  <a:lnTo>
                    <a:pt x="321418" y="448793"/>
                  </a:lnTo>
                  <a:lnTo>
                    <a:pt x="361440" y="425131"/>
                  </a:lnTo>
                  <a:lnTo>
                    <a:pt x="399619" y="398854"/>
                  </a:lnTo>
                  <a:lnTo>
                    <a:pt x="435832" y="370088"/>
                  </a:lnTo>
                  <a:lnTo>
                    <a:pt x="469958" y="338961"/>
                  </a:lnTo>
                  <a:lnTo>
                    <a:pt x="501872" y="305600"/>
                  </a:lnTo>
                  <a:lnTo>
                    <a:pt x="531453" y="270132"/>
                  </a:lnTo>
                  <a:lnTo>
                    <a:pt x="558576" y="232684"/>
                  </a:lnTo>
                  <a:lnTo>
                    <a:pt x="583120" y="193382"/>
                  </a:lnTo>
                  <a:lnTo>
                    <a:pt x="249643"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D09C25A7-B0EA-4B87-9751-54B74A523B9F}"/>
                </a:ext>
              </a:extLst>
            </p:cNvPr>
            <p:cNvSpPr/>
            <p:nvPr/>
          </p:nvSpPr>
          <p:spPr>
            <a:xfrm>
              <a:off x="1646852" y="3513695"/>
              <a:ext cx="584200" cy="530860"/>
            </a:xfrm>
            <a:custGeom>
              <a:avLst/>
              <a:gdLst/>
              <a:ahLst/>
              <a:cxnLst/>
              <a:rect l="l" t="t" r="r" b="b"/>
              <a:pathLst>
                <a:path w="584200" h="530860">
                  <a:moveTo>
                    <a:pt x="333489" y="0"/>
                  </a:moveTo>
                  <a:lnTo>
                    <a:pt x="0" y="193382"/>
                  </a:lnTo>
                  <a:lnTo>
                    <a:pt x="24717" y="232684"/>
                  </a:lnTo>
                  <a:lnTo>
                    <a:pt x="51990" y="270132"/>
                  </a:lnTo>
                  <a:lnTo>
                    <a:pt x="81698" y="305600"/>
                  </a:lnTo>
                  <a:lnTo>
                    <a:pt x="113721" y="338961"/>
                  </a:lnTo>
                  <a:lnTo>
                    <a:pt x="147937" y="370088"/>
                  </a:lnTo>
                  <a:lnTo>
                    <a:pt x="184224" y="398854"/>
                  </a:lnTo>
                  <a:lnTo>
                    <a:pt x="222462" y="425131"/>
                  </a:lnTo>
                  <a:lnTo>
                    <a:pt x="262529" y="448793"/>
                  </a:lnTo>
                  <a:lnTo>
                    <a:pt x="304305" y="469712"/>
                  </a:lnTo>
                  <a:lnTo>
                    <a:pt x="347667" y="487762"/>
                  </a:lnTo>
                  <a:lnTo>
                    <a:pt x="392496" y="502815"/>
                  </a:lnTo>
                  <a:lnTo>
                    <a:pt x="438669" y="514744"/>
                  </a:lnTo>
                  <a:lnTo>
                    <a:pt x="486066" y="523422"/>
                  </a:lnTo>
                  <a:lnTo>
                    <a:pt x="534566" y="528722"/>
                  </a:lnTo>
                  <a:lnTo>
                    <a:pt x="584047" y="530517"/>
                  </a:lnTo>
                  <a:lnTo>
                    <a:pt x="584047" y="145453"/>
                  </a:lnTo>
                  <a:lnTo>
                    <a:pt x="531838" y="140691"/>
                  </a:lnTo>
                  <a:lnTo>
                    <a:pt x="482647" y="126984"/>
                  </a:lnTo>
                  <a:lnTo>
                    <a:pt x="437346" y="105197"/>
                  </a:lnTo>
                  <a:lnTo>
                    <a:pt x="396806" y="76193"/>
                  </a:lnTo>
                  <a:lnTo>
                    <a:pt x="361896" y="40839"/>
                  </a:lnTo>
                  <a:lnTo>
                    <a:pt x="333489" y="0"/>
                  </a:lnTo>
                  <a:close/>
                </a:path>
              </a:pathLst>
            </a:custGeom>
            <a:solidFill>
              <a:srgbClr val="F0EAE1"/>
            </a:solidFill>
          </p:spPr>
          <p:txBody>
            <a:bodyPr wrap="square" lIns="0" tIns="0" rIns="0" bIns="0" rtlCol="0"/>
            <a:lstStyle/>
            <a:p>
              <a:endParaRPr/>
            </a:p>
          </p:txBody>
        </p:sp>
        <p:sp>
          <p:nvSpPr>
            <p:cNvPr id="16" name="object 16">
              <a:extLst>
                <a:ext uri="{FF2B5EF4-FFF2-40B4-BE49-F238E27FC236}">
                  <a16:creationId xmlns:a16="http://schemas.microsoft.com/office/drawing/2014/main" id="{D25E3378-4506-8041-B555-20468819DA76}"/>
                </a:ext>
              </a:extLst>
            </p:cNvPr>
            <p:cNvSpPr/>
            <p:nvPr/>
          </p:nvSpPr>
          <p:spPr>
            <a:xfrm>
              <a:off x="1929122" y="3077474"/>
              <a:ext cx="603885" cy="603885"/>
            </a:xfrm>
            <a:custGeom>
              <a:avLst/>
              <a:gdLst/>
              <a:ahLst/>
              <a:cxnLst/>
              <a:rect l="l" t="t" r="r" b="b"/>
              <a:pathLst>
                <a:path w="603885" h="603885">
                  <a:moveTo>
                    <a:pt x="301777" y="0"/>
                  </a:moveTo>
                  <a:lnTo>
                    <a:pt x="252825" y="3948"/>
                  </a:lnTo>
                  <a:lnTo>
                    <a:pt x="206389" y="15381"/>
                  </a:lnTo>
                  <a:lnTo>
                    <a:pt x="163089" y="33677"/>
                  </a:lnTo>
                  <a:lnTo>
                    <a:pt x="123548" y="58215"/>
                  </a:lnTo>
                  <a:lnTo>
                    <a:pt x="88385" y="88374"/>
                  </a:lnTo>
                  <a:lnTo>
                    <a:pt x="58223" y="123534"/>
                  </a:lnTo>
                  <a:lnTo>
                    <a:pt x="33682" y="163074"/>
                  </a:lnTo>
                  <a:lnTo>
                    <a:pt x="15384" y="206373"/>
                  </a:lnTo>
                  <a:lnTo>
                    <a:pt x="3949" y="252810"/>
                  </a:lnTo>
                  <a:lnTo>
                    <a:pt x="0" y="301764"/>
                  </a:lnTo>
                  <a:lnTo>
                    <a:pt x="3949" y="350719"/>
                  </a:lnTo>
                  <a:lnTo>
                    <a:pt x="15384" y="397157"/>
                  </a:lnTo>
                  <a:lnTo>
                    <a:pt x="33682" y="440457"/>
                  </a:lnTo>
                  <a:lnTo>
                    <a:pt x="58223" y="479999"/>
                  </a:lnTo>
                  <a:lnTo>
                    <a:pt x="88385" y="515161"/>
                  </a:lnTo>
                  <a:lnTo>
                    <a:pt x="123548" y="545322"/>
                  </a:lnTo>
                  <a:lnTo>
                    <a:pt x="163089" y="569862"/>
                  </a:lnTo>
                  <a:lnTo>
                    <a:pt x="206389" y="588159"/>
                  </a:lnTo>
                  <a:lnTo>
                    <a:pt x="252825" y="599592"/>
                  </a:lnTo>
                  <a:lnTo>
                    <a:pt x="301777" y="603542"/>
                  </a:lnTo>
                  <a:lnTo>
                    <a:pt x="350729" y="599592"/>
                  </a:lnTo>
                  <a:lnTo>
                    <a:pt x="397165" y="588159"/>
                  </a:lnTo>
                  <a:lnTo>
                    <a:pt x="440464" y="569862"/>
                  </a:lnTo>
                  <a:lnTo>
                    <a:pt x="480006" y="545322"/>
                  </a:lnTo>
                  <a:lnTo>
                    <a:pt x="515169" y="515161"/>
                  </a:lnTo>
                  <a:lnTo>
                    <a:pt x="545331" y="479999"/>
                  </a:lnTo>
                  <a:lnTo>
                    <a:pt x="569872" y="440457"/>
                  </a:lnTo>
                  <a:lnTo>
                    <a:pt x="588170" y="397157"/>
                  </a:lnTo>
                  <a:lnTo>
                    <a:pt x="599605" y="350719"/>
                  </a:lnTo>
                  <a:lnTo>
                    <a:pt x="603554" y="301764"/>
                  </a:lnTo>
                  <a:lnTo>
                    <a:pt x="599605" y="252810"/>
                  </a:lnTo>
                  <a:lnTo>
                    <a:pt x="588170" y="206373"/>
                  </a:lnTo>
                  <a:lnTo>
                    <a:pt x="569872" y="163074"/>
                  </a:lnTo>
                  <a:lnTo>
                    <a:pt x="545331" y="123534"/>
                  </a:lnTo>
                  <a:lnTo>
                    <a:pt x="515169" y="88374"/>
                  </a:lnTo>
                  <a:lnTo>
                    <a:pt x="480006" y="58215"/>
                  </a:lnTo>
                  <a:lnTo>
                    <a:pt x="440464" y="33677"/>
                  </a:lnTo>
                  <a:lnTo>
                    <a:pt x="397165" y="15381"/>
                  </a:lnTo>
                  <a:lnTo>
                    <a:pt x="350729" y="3948"/>
                  </a:lnTo>
                  <a:lnTo>
                    <a:pt x="301777" y="0"/>
                  </a:lnTo>
                  <a:close/>
                </a:path>
              </a:pathLst>
            </a:custGeom>
            <a:solidFill>
              <a:srgbClr val="C7AD8E"/>
            </a:solidFill>
          </p:spPr>
          <p:txBody>
            <a:bodyPr wrap="square" lIns="0" tIns="0" rIns="0" bIns="0" rtlCol="0"/>
            <a:lstStyle/>
            <a:p>
              <a:endParaRPr/>
            </a:p>
          </p:txBody>
        </p:sp>
        <p:sp>
          <p:nvSpPr>
            <p:cNvPr id="17" name="object 17">
              <a:extLst>
                <a:ext uri="{FF2B5EF4-FFF2-40B4-BE49-F238E27FC236}">
                  <a16:creationId xmlns:a16="http://schemas.microsoft.com/office/drawing/2014/main" id="{2285DFF0-6397-EC61-71A4-7F1B8B0E2CFE}"/>
                </a:ext>
              </a:extLst>
            </p:cNvPr>
            <p:cNvSpPr/>
            <p:nvPr/>
          </p:nvSpPr>
          <p:spPr>
            <a:xfrm>
              <a:off x="2088247" y="3260623"/>
              <a:ext cx="279400" cy="234315"/>
            </a:xfrm>
            <a:custGeom>
              <a:avLst/>
              <a:gdLst/>
              <a:ahLst/>
              <a:cxnLst/>
              <a:rect l="l" t="t" r="r" b="b"/>
              <a:pathLst>
                <a:path w="279400" h="234314">
                  <a:moveTo>
                    <a:pt x="247091" y="0"/>
                  </a:moveTo>
                  <a:lnTo>
                    <a:pt x="98298" y="180047"/>
                  </a:lnTo>
                  <a:lnTo>
                    <a:pt x="31762" y="99796"/>
                  </a:lnTo>
                  <a:lnTo>
                    <a:pt x="0" y="127253"/>
                  </a:lnTo>
                  <a:lnTo>
                    <a:pt x="82169" y="227050"/>
                  </a:lnTo>
                  <a:lnTo>
                    <a:pt x="86067" y="230949"/>
                  </a:lnTo>
                  <a:lnTo>
                    <a:pt x="91986" y="233857"/>
                  </a:lnTo>
                  <a:lnTo>
                    <a:pt x="98298" y="233857"/>
                  </a:lnTo>
                  <a:lnTo>
                    <a:pt x="104216" y="233857"/>
                  </a:lnTo>
                  <a:lnTo>
                    <a:pt x="110617" y="230949"/>
                  </a:lnTo>
                  <a:lnTo>
                    <a:pt x="114528" y="227050"/>
                  </a:lnTo>
                  <a:lnTo>
                    <a:pt x="279349" y="26454"/>
                  </a:lnTo>
                  <a:lnTo>
                    <a:pt x="247091" y="0"/>
                  </a:lnTo>
                  <a:close/>
                </a:path>
              </a:pathLst>
            </a:custGeom>
            <a:solidFill>
              <a:srgbClr val="FFFFFF"/>
            </a:solidFill>
          </p:spPr>
          <p:txBody>
            <a:bodyPr wrap="square" lIns="0" tIns="0" rIns="0" bIns="0" rtlCol="0"/>
            <a:lstStyle/>
            <a:p>
              <a:endParaRPr/>
            </a:p>
          </p:txBody>
        </p:sp>
      </p:grpSp>
      <p:grpSp>
        <p:nvGrpSpPr>
          <p:cNvPr id="18" name="object 18">
            <a:extLst>
              <a:ext uri="{FF2B5EF4-FFF2-40B4-BE49-F238E27FC236}">
                <a16:creationId xmlns:a16="http://schemas.microsoft.com/office/drawing/2014/main" id="{F7B2A2E6-AC85-8173-AEB3-0693C6CF4409}"/>
              </a:ext>
            </a:extLst>
          </p:cNvPr>
          <p:cNvGrpSpPr/>
          <p:nvPr/>
        </p:nvGrpSpPr>
        <p:grpSpPr>
          <a:xfrm>
            <a:off x="4904475" y="2350009"/>
            <a:ext cx="2018664" cy="2018664"/>
            <a:chOff x="4904475" y="2350009"/>
            <a:chExt cx="2018664" cy="2018664"/>
          </a:xfrm>
        </p:grpSpPr>
        <p:sp>
          <p:nvSpPr>
            <p:cNvPr id="19" name="object 19">
              <a:extLst>
                <a:ext uri="{FF2B5EF4-FFF2-40B4-BE49-F238E27FC236}">
                  <a16:creationId xmlns:a16="http://schemas.microsoft.com/office/drawing/2014/main" id="{9E935BB3-5670-0DBF-824B-85D8E0CD6A99}"/>
                </a:ext>
              </a:extLst>
            </p:cNvPr>
            <p:cNvSpPr/>
            <p:nvPr/>
          </p:nvSpPr>
          <p:spPr>
            <a:xfrm>
              <a:off x="4904475" y="2350009"/>
              <a:ext cx="2018664" cy="2018664"/>
            </a:xfrm>
            <a:custGeom>
              <a:avLst/>
              <a:gdLst/>
              <a:ahLst/>
              <a:cxnLst/>
              <a:rect l="l" t="t" r="r" b="b"/>
              <a:pathLst>
                <a:path w="2018665" h="2018664">
                  <a:moveTo>
                    <a:pt x="1009192" y="0"/>
                  </a:moveTo>
                  <a:lnTo>
                    <a:pt x="961685" y="1098"/>
                  </a:lnTo>
                  <a:lnTo>
                    <a:pt x="914742" y="4361"/>
                  </a:lnTo>
                  <a:lnTo>
                    <a:pt x="868414" y="9740"/>
                  </a:lnTo>
                  <a:lnTo>
                    <a:pt x="822748" y="17187"/>
                  </a:lnTo>
                  <a:lnTo>
                    <a:pt x="777793" y="26653"/>
                  </a:lnTo>
                  <a:lnTo>
                    <a:pt x="733597" y="38090"/>
                  </a:lnTo>
                  <a:lnTo>
                    <a:pt x="690208" y="51449"/>
                  </a:lnTo>
                  <a:lnTo>
                    <a:pt x="647676" y="66681"/>
                  </a:lnTo>
                  <a:lnTo>
                    <a:pt x="606048" y="83739"/>
                  </a:lnTo>
                  <a:lnTo>
                    <a:pt x="565374" y="102574"/>
                  </a:lnTo>
                  <a:lnTo>
                    <a:pt x="525700" y="123138"/>
                  </a:lnTo>
                  <a:lnTo>
                    <a:pt x="487077" y="145381"/>
                  </a:lnTo>
                  <a:lnTo>
                    <a:pt x="449553" y="169256"/>
                  </a:lnTo>
                  <a:lnTo>
                    <a:pt x="413175" y="194714"/>
                  </a:lnTo>
                  <a:lnTo>
                    <a:pt x="377992" y="221707"/>
                  </a:lnTo>
                  <a:lnTo>
                    <a:pt x="344054" y="250186"/>
                  </a:lnTo>
                  <a:lnTo>
                    <a:pt x="311407" y="280102"/>
                  </a:lnTo>
                  <a:lnTo>
                    <a:pt x="280102" y="311407"/>
                  </a:lnTo>
                  <a:lnTo>
                    <a:pt x="250186" y="344054"/>
                  </a:lnTo>
                  <a:lnTo>
                    <a:pt x="221707" y="377992"/>
                  </a:lnTo>
                  <a:lnTo>
                    <a:pt x="194714" y="413175"/>
                  </a:lnTo>
                  <a:lnTo>
                    <a:pt x="169256" y="449553"/>
                  </a:lnTo>
                  <a:lnTo>
                    <a:pt x="145381" y="487077"/>
                  </a:lnTo>
                  <a:lnTo>
                    <a:pt x="123138" y="525700"/>
                  </a:lnTo>
                  <a:lnTo>
                    <a:pt x="102574" y="565374"/>
                  </a:lnTo>
                  <a:lnTo>
                    <a:pt x="83739" y="606048"/>
                  </a:lnTo>
                  <a:lnTo>
                    <a:pt x="66681" y="647676"/>
                  </a:lnTo>
                  <a:lnTo>
                    <a:pt x="51449" y="690208"/>
                  </a:lnTo>
                  <a:lnTo>
                    <a:pt x="38090" y="733597"/>
                  </a:lnTo>
                  <a:lnTo>
                    <a:pt x="26653" y="777793"/>
                  </a:lnTo>
                  <a:lnTo>
                    <a:pt x="17187" y="822748"/>
                  </a:lnTo>
                  <a:lnTo>
                    <a:pt x="9740" y="868414"/>
                  </a:lnTo>
                  <a:lnTo>
                    <a:pt x="4361" y="914742"/>
                  </a:lnTo>
                  <a:lnTo>
                    <a:pt x="1098" y="961685"/>
                  </a:lnTo>
                  <a:lnTo>
                    <a:pt x="0" y="1009192"/>
                  </a:lnTo>
                  <a:lnTo>
                    <a:pt x="1098" y="1056700"/>
                  </a:lnTo>
                  <a:lnTo>
                    <a:pt x="4361" y="1103642"/>
                  </a:lnTo>
                  <a:lnTo>
                    <a:pt x="9740" y="1149971"/>
                  </a:lnTo>
                  <a:lnTo>
                    <a:pt x="17187" y="1195637"/>
                  </a:lnTo>
                  <a:lnTo>
                    <a:pt x="26653" y="1240592"/>
                  </a:lnTo>
                  <a:lnTo>
                    <a:pt x="38090" y="1284788"/>
                  </a:lnTo>
                  <a:lnTo>
                    <a:pt x="51449" y="1328176"/>
                  </a:lnTo>
                  <a:lnTo>
                    <a:pt x="66681" y="1370709"/>
                  </a:lnTo>
                  <a:lnTo>
                    <a:pt x="83739" y="1412336"/>
                  </a:lnTo>
                  <a:lnTo>
                    <a:pt x="102574" y="1453011"/>
                  </a:lnTo>
                  <a:lnTo>
                    <a:pt x="123138" y="1492684"/>
                  </a:lnTo>
                  <a:lnTo>
                    <a:pt x="145381" y="1531307"/>
                  </a:lnTo>
                  <a:lnTo>
                    <a:pt x="169256" y="1568832"/>
                  </a:lnTo>
                  <a:lnTo>
                    <a:pt x="194714" y="1605210"/>
                  </a:lnTo>
                  <a:lnTo>
                    <a:pt x="221707" y="1640392"/>
                  </a:lnTo>
                  <a:lnTo>
                    <a:pt x="250186" y="1674331"/>
                  </a:lnTo>
                  <a:lnTo>
                    <a:pt x="280102" y="1706977"/>
                  </a:lnTo>
                  <a:lnTo>
                    <a:pt x="311407" y="1738283"/>
                  </a:lnTo>
                  <a:lnTo>
                    <a:pt x="344054" y="1768199"/>
                  </a:lnTo>
                  <a:lnTo>
                    <a:pt x="377992" y="1796678"/>
                  </a:lnTo>
                  <a:lnTo>
                    <a:pt x="413175" y="1823670"/>
                  </a:lnTo>
                  <a:lnTo>
                    <a:pt x="449553" y="1849128"/>
                  </a:lnTo>
                  <a:lnTo>
                    <a:pt x="487077" y="1873003"/>
                  </a:lnTo>
                  <a:lnTo>
                    <a:pt x="525700" y="1895247"/>
                  </a:lnTo>
                  <a:lnTo>
                    <a:pt x="565374" y="1915810"/>
                  </a:lnTo>
                  <a:lnTo>
                    <a:pt x="606048" y="1934645"/>
                  </a:lnTo>
                  <a:lnTo>
                    <a:pt x="647676" y="1951703"/>
                  </a:lnTo>
                  <a:lnTo>
                    <a:pt x="690208" y="1966936"/>
                  </a:lnTo>
                  <a:lnTo>
                    <a:pt x="733597" y="1980295"/>
                  </a:lnTo>
                  <a:lnTo>
                    <a:pt x="777793" y="1991732"/>
                  </a:lnTo>
                  <a:lnTo>
                    <a:pt x="822748" y="2001198"/>
                  </a:lnTo>
                  <a:lnTo>
                    <a:pt x="868414" y="2008645"/>
                  </a:lnTo>
                  <a:lnTo>
                    <a:pt x="914742" y="2014024"/>
                  </a:lnTo>
                  <a:lnTo>
                    <a:pt x="961685" y="2017287"/>
                  </a:lnTo>
                  <a:lnTo>
                    <a:pt x="1009192" y="2018385"/>
                  </a:lnTo>
                  <a:lnTo>
                    <a:pt x="1056700" y="2017287"/>
                  </a:lnTo>
                  <a:lnTo>
                    <a:pt x="1103642" y="2014024"/>
                  </a:lnTo>
                  <a:lnTo>
                    <a:pt x="1149971" y="2008645"/>
                  </a:lnTo>
                  <a:lnTo>
                    <a:pt x="1195637" y="2001198"/>
                  </a:lnTo>
                  <a:lnTo>
                    <a:pt x="1240592" y="1991732"/>
                  </a:lnTo>
                  <a:lnTo>
                    <a:pt x="1284788" y="1980295"/>
                  </a:lnTo>
                  <a:lnTo>
                    <a:pt x="1328176" y="1966936"/>
                  </a:lnTo>
                  <a:lnTo>
                    <a:pt x="1370709" y="1951703"/>
                  </a:lnTo>
                  <a:lnTo>
                    <a:pt x="1412336" y="1934645"/>
                  </a:lnTo>
                  <a:lnTo>
                    <a:pt x="1453011" y="1915810"/>
                  </a:lnTo>
                  <a:lnTo>
                    <a:pt x="1492684" y="1895247"/>
                  </a:lnTo>
                  <a:lnTo>
                    <a:pt x="1531307" y="1873003"/>
                  </a:lnTo>
                  <a:lnTo>
                    <a:pt x="1568832" y="1849128"/>
                  </a:lnTo>
                  <a:lnTo>
                    <a:pt x="1605210" y="1823670"/>
                  </a:lnTo>
                  <a:lnTo>
                    <a:pt x="1640392" y="1796678"/>
                  </a:lnTo>
                  <a:lnTo>
                    <a:pt x="1674331" y="1768199"/>
                  </a:lnTo>
                  <a:lnTo>
                    <a:pt x="1706977" y="1738283"/>
                  </a:lnTo>
                  <a:lnTo>
                    <a:pt x="1738283" y="1706977"/>
                  </a:lnTo>
                  <a:lnTo>
                    <a:pt x="1768199" y="1674331"/>
                  </a:lnTo>
                  <a:lnTo>
                    <a:pt x="1796678" y="1640392"/>
                  </a:lnTo>
                  <a:lnTo>
                    <a:pt x="1823670" y="1605210"/>
                  </a:lnTo>
                  <a:lnTo>
                    <a:pt x="1849128" y="1568832"/>
                  </a:lnTo>
                  <a:lnTo>
                    <a:pt x="1873003" y="1531307"/>
                  </a:lnTo>
                  <a:lnTo>
                    <a:pt x="1895247" y="1492684"/>
                  </a:lnTo>
                  <a:lnTo>
                    <a:pt x="1915810" y="1453011"/>
                  </a:lnTo>
                  <a:lnTo>
                    <a:pt x="1934645" y="1412336"/>
                  </a:lnTo>
                  <a:lnTo>
                    <a:pt x="1951703" y="1370709"/>
                  </a:lnTo>
                  <a:lnTo>
                    <a:pt x="1966936" y="1328176"/>
                  </a:lnTo>
                  <a:lnTo>
                    <a:pt x="1980295" y="1284788"/>
                  </a:lnTo>
                  <a:lnTo>
                    <a:pt x="1991732" y="1240592"/>
                  </a:lnTo>
                  <a:lnTo>
                    <a:pt x="2001198" y="1195637"/>
                  </a:lnTo>
                  <a:lnTo>
                    <a:pt x="2008645" y="1149971"/>
                  </a:lnTo>
                  <a:lnTo>
                    <a:pt x="2014024" y="1103642"/>
                  </a:lnTo>
                  <a:lnTo>
                    <a:pt x="2017287" y="1056700"/>
                  </a:lnTo>
                  <a:lnTo>
                    <a:pt x="2018385" y="1009192"/>
                  </a:lnTo>
                  <a:lnTo>
                    <a:pt x="2017287" y="961685"/>
                  </a:lnTo>
                  <a:lnTo>
                    <a:pt x="2014024" y="914742"/>
                  </a:lnTo>
                  <a:lnTo>
                    <a:pt x="2008645" y="868414"/>
                  </a:lnTo>
                  <a:lnTo>
                    <a:pt x="2001198" y="822748"/>
                  </a:lnTo>
                  <a:lnTo>
                    <a:pt x="1991732" y="777793"/>
                  </a:lnTo>
                  <a:lnTo>
                    <a:pt x="1980295" y="733597"/>
                  </a:lnTo>
                  <a:lnTo>
                    <a:pt x="1966936" y="690208"/>
                  </a:lnTo>
                  <a:lnTo>
                    <a:pt x="1951703" y="647676"/>
                  </a:lnTo>
                  <a:lnTo>
                    <a:pt x="1934645" y="606048"/>
                  </a:lnTo>
                  <a:lnTo>
                    <a:pt x="1915810" y="565374"/>
                  </a:lnTo>
                  <a:lnTo>
                    <a:pt x="1895247" y="525700"/>
                  </a:lnTo>
                  <a:lnTo>
                    <a:pt x="1873003" y="487077"/>
                  </a:lnTo>
                  <a:lnTo>
                    <a:pt x="1849128" y="449553"/>
                  </a:lnTo>
                  <a:lnTo>
                    <a:pt x="1823670" y="413175"/>
                  </a:lnTo>
                  <a:lnTo>
                    <a:pt x="1796678" y="377992"/>
                  </a:lnTo>
                  <a:lnTo>
                    <a:pt x="1768199" y="344054"/>
                  </a:lnTo>
                  <a:lnTo>
                    <a:pt x="1738283" y="311407"/>
                  </a:lnTo>
                  <a:lnTo>
                    <a:pt x="1706977" y="280102"/>
                  </a:lnTo>
                  <a:lnTo>
                    <a:pt x="1674331" y="250186"/>
                  </a:lnTo>
                  <a:lnTo>
                    <a:pt x="1640392" y="221707"/>
                  </a:lnTo>
                  <a:lnTo>
                    <a:pt x="1605210" y="194714"/>
                  </a:lnTo>
                  <a:lnTo>
                    <a:pt x="1568832" y="169256"/>
                  </a:lnTo>
                  <a:lnTo>
                    <a:pt x="1531307" y="145381"/>
                  </a:lnTo>
                  <a:lnTo>
                    <a:pt x="1492684" y="123138"/>
                  </a:lnTo>
                  <a:lnTo>
                    <a:pt x="1453011" y="102574"/>
                  </a:lnTo>
                  <a:lnTo>
                    <a:pt x="1412336" y="83739"/>
                  </a:lnTo>
                  <a:lnTo>
                    <a:pt x="1370709" y="66681"/>
                  </a:lnTo>
                  <a:lnTo>
                    <a:pt x="1328176" y="51449"/>
                  </a:lnTo>
                  <a:lnTo>
                    <a:pt x="1284788" y="38090"/>
                  </a:lnTo>
                  <a:lnTo>
                    <a:pt x="1240592" y="26653"/>
                  </a:lnTo>
                  <a:lnTo>
                    <a:pt x="1195637" y="17187"/>
                  </a:lnTo>
                  <a:lnTo>
                    <a:pt x="1149971" y="9740"/>
                  </a:lnTo>
                  <a:lnTo>
                    <a:pt x="1103642" y="4361"/>
                  </a:lnTo>
                  <a:lnTo>
                    <a:pt x="1056700" y="1098"/>
                  </a:lnTo>
                  <a:lnTo>
                    <a:pt x="1009192" y="0"/>
                  </a:lnTo>
                  <a:close/>
                </a:path>
              </a:pathLst>
            </a:custGeom>
            <a:solidFill>
              <a:srgbClr val="90A19A">
                <a:alpha val="96998"/>
              </a:srgbClr>
            </a:solidFill>
          </p:spPr>
          <p:txBody>
            <a:bodyPr wrap="square" lIns="0" tIns="0" rIns="0" bIns="0" rtlCol="0"/>
            <a:lstStyle/>
            <a:p>
              <a:endParaRPr/>
            </a:p>
          </p:txBody>
        </p:sp>
        <p:sp>
          <p:nvSpPr>
            <p:cNvPr id="20" name="object 20">
              <a:extLst>
                <a:ext uri="{FF2B5EF4-FFF2-40B4-BE49-F238E27FC236}">
                  <a16:creationId xmlns:a16="http://schemas.microsoft.com/office/drawing/2014/main" id="{8617A132-0540-2771-D6B0-87E7E0CDF13C}"/>
                </a:ext>
              </a:extLst>
            </p:cNvPr>
            <p:cNvSpPr/>
            <p:nvPr/>
          </p:nvSpPr>
          <p:spPr>
            <a:xfrm>
              <a:off x="5427802" y="2740126"/>
              <a:ext cx="998219" cy="1012825"/>
            </a:xfrm>
            <a:custGeom>
              <a:avLst/>
              <a:gdLst/>
              <a:ahLst/>
              <a:cxnLst/>
              <a:rect l="l" t="t" r="r" b="b"/>
              <a:pathLst>
                <a:path w="998220" h="1012825">
                  <a:moveTo>
                    <a:pt x="176009" y="679729"/>
                  </a:moveTo>
                  <a:lnTo>
                    <a:pt x="0" y="679729"/>
                  </a:lnTo>
                  <a:lnTo>
                    <a:pt x="0" y="1012418"/>
                  </a:lnTo>
                  <a:lnTo>
                    <a:pt x="176009" y="1012418"/>
                  </a:lnTo>
                  <a:lnTo>
                    <a:pt x="176009" y="679729"/>
                  </a:lnTo>
                  <a:close/>
                </a:path>
                <a:path w="998220" h="1012825">
                  <a:moveTo>
                    <a:pt x="528015" y="423341"/>
                  </a:moveTo>
                  <a:lnTo>
                    <a:pt x="352018" y="423341"/>
                  </a:lnTo>
                  <a:lnTo>
                    <a:pt x="352018" y="1012405"/>
                  </a:lnTo>
                  <a:lnTo>
                    <a:pt x="528015" y="1012405"/>
                  </a:lnTo>
                  <a:lnTo>
                    <a:pt x="528015" y="423341"/>
                  </a:lnTo>
                  <a:close/>
                </a:path>
                <a:path w="998220" h="1012825">
                  <a:moveTo>
                    <a:pt x="997927" y="226161"/>
                  </a:moveTo>
                  <a:lnTo>
                    <a:pt x="791705" y="0"/>
                  </a:lnTo>
                  <a:lnTo>
                    <a:pt x="585482" y="226161"/>
                  </a:lnTo>
                  <a:lnTo>
                    <a:pt x="704011" y="226161"/>
                  </a:lnTo>
                  <a:lnTo>
                    <a:pt x="704011" y="1012418"/>
                  </a:lnTo>
                  <a:lnTo>
                    <a:pt x="879398" y="1012418"/>
                  </a:lnTo>
                  <a:lnTo>
                    <a:pt x="879398" y="226161"/>
                  </a:lnTo>
                  <a:lnTo>
                    <a:pt x="997927" y="226161"/>
                  </a:lnTo>
                  <a:close/>
                </a:path>
              </a:pathLst>
            </a:custGeom>
            <a:solidFill>
              <a:srgbClr val="C3C9C5"/>
            </a:solidFill>
          </p:spPr>
          <p:txBody>
            <a:bodyPr wrap="square" lIns="0" tIns="0" rIns="0" bIns="0" rtlCol="0"/>
            <a:lstStyle/>
            <a:p>
              <a:endParaRPr/>
            </a:p>
          </p:txBody>
        </p:sp>
        <p:sp>
          <p:nvSpPr>
            <p:cNvPr id="21" name="object 21">
              <a:extLst>
                <a:ext uri="{FF2B5EF4-FFF2-40B4-BE49-F238E27FC236}">
                  <a16:creationId xmlns:a16="http://schemas.microsoft.com/office/drawing/2014/main" id="{1CDD6E80-1B9A-29D0-E7F1-0DFFDDA9BE30}"/>
                </a:ext>
              </a:extLst>
            </p:cNvPr>
            <p:cNvSpPr/>
            <p:nvPr/>
          </p:nvSpPr>
          <p:spPr>
            <a:xfrm>
              <a:off x="5528881" y="3076397"/>
              <a:ext cx="830580" cy="676275"/>
            </a:xfrm>
            <a:custGeom>
              <a:avLst/>
              <a:gdLst/>
              <a:ahLst/>
              <a:cxnLst/>
              <a:rect l="l" t="t" r="r" b="b"/>
              <a:pathLst>
                <a:path w="830579" h="676275">
                  <a:moveTo>
                    <a:pt x="126339" y="448741"/>
                  </a:moveTo>
                  <a:lnTo>
                    <a:pt x="0" y="448741"/>
                  </a:lnTo>
                  <a:lnTo>
                    <a:pt x="0" y="676148"/>
                  </a:lnTo>
                  <a:lnTo>
                    <a:pt x="126339" y="676148"/>
                  </a:lnTo>
                  <a:lnTo>
                    <a:pt x="126339" y="448741"/>
                  </a:lnTo>
                  <a:close/>
                </a:path>
                <a:path w="830579" h="676275">
                  <a:moveTo>
                    <a:pt x="478345" y="192354"/>
                  </a:moveTo>
                  <a:lnTo>
                    <a:pt x="351866" y="192354"/>
                  </a:lnTo>
                  <a:lnTo>
                    <a:pt x="351866" y="676148"/>
                  </a:lnTo>
                  <a:lnTo>
                    <a:pt x="478345" y="676148"/>
                  </a:lnTo>
                  <a:lnTo>
                    <a:pt x="478345" y="192354"/>
                  </a:lnTo>
                  <a:close/>
                </a:path>
                <a:path w="830579" h="676275">
                  <a:moveTo>
                    <a:pt x="830351" y="0"/>
                  </a:moveTo>
                  <a:lnTo>
                    <a:pt x="703872" y="0"/>
                  </a:lnTo>
                  <a:lnTo>
                    <a:pt x="703872" y="676148"/>
                  </a:lnTo>
                  <a:lnTo>
                    <a:pt x="830351" y="676148"/>
                  </a:lnTo>
                  <a:lnTo>
                    <a:pt x="830351" y="0"/>
                  </a:lnTo>
                  <a:close/>
                </a:path>
              </a:pathLst>
            </a:custGeom>
            <a:solidFill>
              <a:srgbClr val="E4E6E4"/>
            </a:solidFill>
          </p:spPr>
          <p:txBody>
            <a:bodyPr wrap="square" lIns="0" tIns="0" rIns="0" bIns="0" rtlCol="0"/>
            <a:lstStyle/>
            <a:p>
              <a:endParaRPr/>
            </a:p>
          </p:txBody>
        </p:sp>
      </p:grpSp>
      <p:grpSp>
        <p:nvGrpSpPr>
          <p:cNvPr id="22" name="object 22">
            <a:extLst>
              <a:ext uri="{FF2B5EF4-FFF2-40B4-BE49-F238E27FC236}">
                <a16:creationId xmlns:a16="http://schemas.microsoft.com/office/drawing/2014/main" id="{E2C4B9E3-AA95-EEAF-D7DD-F6E73500B150}"/>
              </a:ext>
            </a:extLst>
          </p:cNvPr>
          <p:cNvGrpSpPr/>
          <p:nvPr/>
        </p:nvGrpSpPr>
        <p:grpSpPr>
          <a:xfrm>
            <a:off x="8577499" y="2350009"/>
            <a:ext cx="2018664" cy="2018664"/>
            <a:chOff x="8577499" y="2350009"/>
            <a:chExt cx="2018664" cy="2018664"/>
          </a:xfrm>
        </p:grpSpPr>
        <p:sp>
          <p:nvSpPr>
            <p:cNvPr id="23" name="object 23">
              <a:extLst>
                <a:ext uri="{FF2B5EF4-FFF2-40B4-BE49-F238E27FC236}">
                  <a16:creationId xmlns:a16="http://schemas.microsoft.com/office/drawing/2014/main" id="{ECA1A6A1-3804-6692-9244-71BB29973BA7}"/>
                </a:ext>
              </a:extLst>
            </p:cNvPr>
            <p:cNvSpPr/>
            <p:nvPr/>
          </p:nvSpPr>
          <p:spPr>
            <a:xfrm>
              <a:off x="8577499" y="2350009"/>
              <a:ext cx="2018664" cy="2018664"/>
            </a:xfrm>
            <a:custGeom>
              <a:avLst/>
              <a:gdLst/>
              <a:ahLst/>
              <a:cxnLst/>
              <a:rect l="l" t="t" r="r" b="b"/>
              <a:pathLst>
                <a:path w="2018665" h="2018664">
                  <a:moveTo>
                    <a:pt x="1009192" y="0"/>
                  </a:moveTo>
                  <a:lnTo>
                    <a:pt x="961685" y="1098"/>
                  </a:lnTo>
                  <a:lnTo>
                    <a:pt x="914742" y="4361"/>
                  </a:lnTo>
                  <a:lnTo>
                    <a:pt x="868414" y="9740"/>
                  </a:lnTo>
                  <a:lnTo>
                    <a:pt x="822748" y="17187"/>
                  </a:lnTo>
                  <a:lnTo>
                    <a:pt x="777793" y="26653"/>
                  </a:lnTo>
                  <a:lnTo>
                    <a:pt x="733597" y="38090"/>
                  </a:lnTo>
                  <a:lnTo>
                    <a:pt x="690208" y="51449"/>
                  </a:lnTo>
                  <a:lnTo>
                    <a:pt x="647676" y="66681"/>
                  </a:lnTo>
                  <a:lnTo>
                    <a:pt x="606048" y="83739"/>
                  </a:lnTo>
                  <a:lnTo>
                    <a:pt x="565374" y="102574"/>
                  </a:lnTo>
                  <a:lnTo>
                    <a:pt x="525700" y="123138"/>
                  </a:lnTo>
                  <a:lnTo>
                    <a:pt x="487077" y="145381"/>
                  </a:lnTo>
                  <a:lnTo>
                    <a:pt x="449553" y="169256"/>
                  </a:lnTo>
                  <a:lnTo>
                    <a:pt x="413175" y="194714"/>
                  </a:lnTo>
                  <a:lnTo>
                    <a:pt x="377992" y="221707"/>
                  </a:lnTo>
                  <a:lnTo>
                    <a:pt x="344054" y="250186"/>
                  </a:lnTo>
                  <a:lnTo>
                    <a:pt x="311407" y="280102"/>
                  </a:lnTo>
                  <a:lnTo>
                    <a:pt x="280102" y="311407"/>
                  </a:lnTo>
                  <a:lnTo>
                    <a:pt x="250186" y="344054"/>
                  </a:lnTo>
                  <a:lnTo>
                    <a:pt x="221707" y="377992"/>
                  </a:lnTo>
                  <a:lnTo>
                    <a:pt x="194714" y="413175"/>
                  </a:lnTo>
                  <a:lnTo>
                    <a:pt x="169256" y="449553"/>
                  </a:lnTo>
                  <a:lnTo>
                    <a:pt x="145381" y="487077"/>
                  </a:lnTo>
                  <a:lnTo>
                    <a:pt x="123138" y="525700"/>
                  </a:lnTo>
                  <a:lnTo>
                    <a:pt x="102574" y="565374"/>
                  </a:lnTo>
                  <a:lnTo>
                    <a:pt x="83739" y="606048"/>
                  </a:lnTo>
                  <a:lnTo>
                    <a:pt x="66681" y="647676"/>
                  </a:lnTo>
                  <a:lnTo>
                    <a:pt x="51449" y="690208"/>
                  </a:lnTo>
                  <a:lnTo>
                    <a:pt x="38090" y="733597"/>
                  </a:lnTo>
                  <a:lnTo>
                    <a:pt x="26653" y="777793"/>
                  </a:lnTo>
                  <a:lnTo>
                    <a:pt x="17187" y="822748"/>
                  </a:lnTo>
                  <a:lnTo>
                    <a:pt x="9740" y="868414"/>
                  </a:lnTo>
                  <a:lnTo>
                    <a:pt x="4361" y="914742"/>
                  </a:lnTo>
                  <a:lnTo>
                    <a:pt x="1098" y="961685"/>
                  </a:lnTo>
                  <a:lnTo>
                    <a:pt x="0" y="1009192"/>
                  </a:lnTo>
                  <a:lnTo>
                    <a:pt x="1098" y="1056700"/>
                  </a:lnTo>
                  <a:lnTo>
                    <a:pt x="4361" y="1103642"/>
                  </a:lnTo>
                  <a:lnTo>
                    <a:pt x="9740" y="1149971"/>
                  </a:lnTo>
                  <a:lnTo>
                    <a:pt x="17187" y="1195637"/>
                  </a:lnTo>
                  <a:lnTo>
                    <a:pt x="26653" y="1240592"/>
                  </a:lnTo>
                  <a:lnTo>
                    <a:pt x="38090" y="1284788"/>
                  </a:lnTo>
                  <a:lnTo>
                    <a:pt x="51449" y="1328176"/>
                  </a:lnTo>
                  <a:lnTo>
                    <a:pt x="66681" y="1370709"/>
                  </a:lnTo>
                  <a:lnTo>
                    <a:pt x="83739" y="1412336"/>
                  </a:lnTo>
                  <a:lnTo>
                    <a:pt x="102574" y="1453011"/>
                  </a:lnTo>
                  <a:lnTo>
                    <a:pt x="123138" y="1492684"/>
                  </a:lnTo>
                  <a:lnTo>
                    <a:pt x="145381" y="1531307"/>
                  </a:lnTo>
                  <a:lnTo>
                    <a:pt x="169256" y="1568832"/>
                  </a:lnTo>
                  <a:lnTo>
                    <a:pt x="194714" y="1605210"/>
                  </a:lnTo>
                  <a:lnTo>
                    <a:pt x="221707" y="1640392"/>
                  </a:lnTo>
                  <a:lnTo>
                    <a:pt x="250186" y="1674331"/>
                  </a:lnTo>
                  <a:lnTo>
                    <a:pt x="280102" y="1706977"/>
                  </a:lnTo>
                  <a:lnTo>
                    <a:pt x="311407" y="1738283"/>
                  </a:lnTo>
                  <a:lnTo>
                    <a:pt x="344054" y="1768199"/>
                  </a:lnTo>
                  <a:lnTo>
                    <a:pt x="377992" y="1796678"/>
                  </a:lnTo>
                  <a:lnTo>
                    <a:pt x="413175" y="1823670"/>
                  </a:lnTo>
                  <a:lnTo>
                    <a:pt x="449553" y="1849128"/>
                  </a:lnTo>
                  <a:lnTo>
                    <a:pt x="487077" y="1873003"/>
                  </a:lnTo>
                  <a:lnTo>
                    <a:pt x="525700" y="1895247"/>
                  </a:lnTo>
                  <a:lnTo>
                    <a:pt x="565374" y="1915810"/>
                  </a:lnTo>
                  <a:lnTo>
                    <a:pt x="606048" y="1934645"/>
                  </a:lnTo>
                  <a:lnTo>
                    <a:pt x="647676" y="1951703"/>
                  </a:lnTo>
                  <a:lnTo>
                    <a:pt x="690208" y="1966936"/>
                  </a:lnTo>
                  <a:lnTo>
                    <a:pt x="733597" y="1980295"/>
                  </a:lnTo>
                  <a:lnTo>
                    <a:pt x="777793" y="1991732"/>
                  </a:lnTo>
                  <a:lnTo>
                    <a:pt x="822748" y="2001198"/>
                  </a:lnTo>
                  <a:lnTo>
                    <a:pt x="868414" y="2008645"/>
                  </a:lnTo>
                  <a:lnTo>
                    <a:pt x="914742" y="2014024"/>
                  </a:lnTo>
                  <a:lnTo>
                    <a:pt x="961685" y="2017287"/>
                  </a:lnTo>
                  <a:lnTo>
                    <a:pt x="1009192" y="2018385"/>
                  </a:lnTo>
                  <a:lnTo>
                    <a:pt x="1056700" y="2017287"/>
                  </a:lnTo>
                  <a:lnTo>
                    <a:pt x="1103642" y="2014024"/>
                  </a:lnTo>
                  <a:lnTo>
                    <a:pt x="1149971" y="2008645"/>
                  </a:lnTo>
                  <a:lnTo>
                    <a:pt x="1195637" y="2001198"/>
                  </a:lnTo>
                  <a:lnTo>
                    <a:pt x="1240592" y="1991732"/>
                  </a:lnTo>
                  <a:lnTo>
                    <a:pt x="1284788" y="1980295"/>
                  </a:lnTo>
                  <a:lnTo>
                    <a:pt x="1328176" y="1966936"/>
                  </a:lnTo>
                  <a:lnTo>
                    <a:pt x="1370709" y="1951703"/>
                  </a:lnTo>
                  <a:lnTo>
                    <a:pt x="1412336" y="1934645"/>
                  </a:lnTo>
                  <a:lnTo>
                    <a:pt x="1453011" y="1915810"/>
                  </a:lnTo>
                  <a:lnTo>
                    <a:pt x="1492684" y="1895247"/>
                  </a:lnTo>
                  <a:lnTo>
                    <a:pt x="1531307" y="1873003"/>
                  </a:lnTo>
                  <a:lnTo>
                    <a:pt x="1568832" y="1849128"/>
                  </a:lnTo>
                  <a:lnTo>
                    <a:pt x="1605210" y="1823670"/>
                  </a:lnTo>
                  <a:lnTo>
                    <a:pt x="1640392" y="1796678"/>
                  </a:lnTo>
                  <a:lnTo>
                    <a:pt x="1674331" y="1768199"/>
                  </a:lnTo>
                  <a:lnTo>
                    <a:pt x="1706977" y="1738283"/>
                  </a:lnTo>
                  <a:lnTo>
                    <a:pt x="1738283" y="1706977"/>
                  </a:lnTo>
                  <a:lnTo>
                    <a:pt x="1768199" y="1674331"/>
                  </a:lnTo>
                  <a:lnTo>
                    <a:pt x="1796678" y="1640392"/>
                  </a:lnTo>
                  <a:lnTo>
                    <a:pt x="1823670" y="1605210"/>
                  </a:lnTo>
                  <a:lnTo>
                    <a:pt x="1849128" y="1568832"/>
                  </a:lnTo>
                  <a:lnTo>
                    <a:pt x="1873003" y="1531307"/>
                  </a:lnTo>
                  <a:lnTo>
                    <a:pt x="1895247" y="1492684"/>
                  </a:lnTo>
                  <a:lnTo>
                    <a:pt x="1915810" y="1453011"/>
                  </a:lnTo>
                  <a:lnTo>
                    <a:pt x="1934645" y="1412336"/>
                  </a:lnTo>
                  <a:lnTo>
                    <a:pt x="1951703" y="1370709"/>
                  </a:lnTo>
                  <a:lnTo>
                    <a:pt x="1966936" y="1328176"/>
                  </a:lnTo>
                  <a:lnTo>
                    <a:pt x="1980295" y="1284788"/>
                  </a:lnTo>
                  <a:lnTo>
                    <a:pt x="1991732" y="1240592"/>
                  </a:lnTo>
                  <a:lnTo>
                    <a:pt x="2001198" y="1195637"/>
                  </a:lnTo>
                  <a:lnTo>
                    <a:pt x="2008645" y="1149971"/>
                  </a:lnTo>
                  <a:lnTo>
                    <a:pt x="2014024" y="1103642"/>
                  </a:lnTo>
                  <a:lnTo>
                    <a:pt x="2017287" y="1056700"/>
                  </a:lnTo>
                  <a:lnTo>
                    <a:pt x="2018385" y="1009192"/>
                  </a:lnTo>
                  <a:lnTo>
                    <a:pt x="2017287" y="961685"/>
                  </a:lnTo>
                  <a:lnTo>
                    <a:pt x="2014024" y="914742"/>
                  </a:lnTo>
                  <a:lnTo>
                    <a:pt x="2008645" y="868414"/>
                  </a:lnTo>
                  <a:lnTo>
                    <a:pt x="2001198" y="822748"/>
                  </a:lnTo>
                  <a:lnTo>
                    <a:pt x="1991732" y="777793"/>
                  </a:lnTo>
                  <a:lnTo>
                    <a:pt x="1980295" y="733597"/>
                  </a:lnTo>
                  <a:lnTo>
                    <a:pt x="1966936" y="690208"/>
                  </a:lnTo>
                  <a:lnTo>
                    <a:pt x="1951703" y="647676"/>
                  </a:lnTo>
                  <a:lnTo>
                    <a:pt x="1934645" y="606048"/>
                  </a:lnTo>
                  <a:lnTo>
                    <a:pt x="1915810" y="565374"/>
                  </a:lnTo>
                  <a:lnTo>
                    <a:pt x="1895247" y="525700"/>
                  </a:lnTo>
                  <a:lnTo>
                    <a:pt x="1873003" y="487077"/>
                  </a:lnTo>
                  <a:lnTo>
                    <a:pt x="1849128" y="449553"/>
                  </a:lnTo>
                  <a:lnTo>
                    <a:pt x="1823670" y="413175"/>
                  </a:lnTo>
                  <a:lnTo>
                    <a:pt x="1796678" y="377992"/>
                  </a:lnTo>
                  <a:lnTo>
                    <a:pt x="1768199" y="344054"/>
                  </a:lnTo>
                  <a:lnTo>
                    <a:pt x="1738283" y="311407"/>
                  </a:lnTo>
                  <a:lnTo>
                    <a:pt x="1706977" y="280102"/>
                  </a:lnTo>
                  <a:lnTo>
                    <a:pt x="1674331" y="250186"/>
                  </a:lnTo>
                  <a:lnTo>
                    <a:pt x="1640392" y="221707"/>
                  </a:lnTo>
                  <a:lnTo>
                    <a:pt x="1605210" y="194714"/>
                  </a:lnTo>
                  <a:lnTo>
                    <a:pt x="1568832" y="169256"/>
                  </a:lnTo>
                  <a:lnTo>
                    <a:pt x="1531307" y="145381"/>
                  </a:lnTo>
                  <a:lnTo>
                    <a:pt x="1492684" y="123138"/>
                  </a:lnTo>
                  <a:lnTo>
                    <a:pt x="1453011" y="102574"/>
                  </a:lnTo>
                  <a:lnTo>
                    <a:pt x="1412336" y="83739"/>
                  </a:lnTo>
                  <a:lnTo>
                    <a:pt x="1370709" y="66681"/>
                  </a:lnTo>
                  <a:lnTo>
                    <a:pt x="1328176" y="51449"/>
                  </a:lnTo>
                  <a:lnTo>
                    <a:pt x="1284788" y="38090"/>
                  </a:lnTo>
                  <a:lnTo>
                    <a:pt x="1240592" y="26653"/>
                  </a:lnTo>
                  <a:lnTo>
                    <a:pt x="1195637" y="17187"/>
                  </a:lnTo>
                  <a:lnTo>
                    <a:pt x="1149971" y="9740"/>
                  </a:lnTo>
                  <a:lnTo>
                    <a:pt x="1103642" y="4361"/>
                  </a:lnTo>
                  <a:lnTo>
                    <a:pt x="1056700" y="1098"/>
                  </a:lnTo>
                  <a:lnTo>
                    <a:pt x="1009192" y="0"/>
                  </a:lnTo>
                  <a:close/>
                </a:path>
              </a:pathLst>
            </a:custGeom>
            <a:solidFill>
              <a:srgbClr val="879095">
                <a:alpha val="96998"/>
              </a:srgbClr>
            </a:solidFill>
          </p:spPr>
          <p:txBody>
            <a:bodyPr wrap="square" lIns="0" tIns="0" rIns="0" bIns="0" rtlCol="0"/>
            <a:lstStyle/>
            <a:p>
              <a:endParaRPr/>
            </a:p>
          </p:txBody>
        </p:sp>
        <p:sp>
          <p:nvSpPr>
            <p:cNvPr id="24" name="object 24">
              <a:extLst>
                <a:ext uri="{FF2B5EF4-FFF2-40B4-BE49-F238E27FC236}">
                  <a16:creationId xmlns:a16="http://schemas.microsoft.com/office/drawing/2014/main" id="{C7DE5970-BDF6-68F0-83D6-34E70B838128}"/>
                </a:ext>
              </a:extLst>
            </p:cNvPr>
            <p:cNvSpPr/>
            <p:nvPr/>
          </p:nvSpPr>
          <p:spPr>
            <a:xfrm>
              <a:off x="8975347" y="2697479"/>
              <a:ext cx="874394" cy="974090"/>
            </a:xfrm>
            <a:custGeom>
              <a:avLst/>
              <a:gdLst/>
              <a:ahLst/>
              <a:cxnLst/>
              <a:rect l="l" t="t" r="r" b="b"/>
              <a:pathLst>
                <a:path w="874395" h="974089">
                  <a:moveTo>
                    <a:pt x="437197" y="0"/>
                  </a:moveTo>
                  <a:lnTo>
                    <a:pt x="389594" y="2572"/>
                  </a:lnTo>
                  <a:lnTo>
                    <a:pt x="343467" y="10109"/>
                  </a:lnTo>
                  <a:lnTo>
                    <a:pt x="299084" y="22342"/>
                  </a:lnTo>
                  <a:lnTo>
                    <a:pt x="256713" y="39001"/>
                  </a:lnTo>
                  <a:lnTo>
                    <a:pt x="216622" y="59816"/>
                  </a:lnTo>
                  <a:lnTo>
                    <a:pt x="179078" y="84516"/>
                  </a:lnTo>
                  <a:lnTo>
                    <a:pt x="144350" y="112834"/>
                  </a:lnTo>
                  <a:lnTo>
                    <a:pt x="112704" y="144498"/>
                  </a:lnTo>
                  <a:lnTo>
                    <a:pt x="84410" y="179240"/>
                  </a:lnTo>
                  <a:lnTo>
                    <a:pt x="59733" y="216789"/>
                  </a:lnTo>
                  <a:lnTo>
                    <a:pt x="38943" y="256877"/>
                  </a:lnTo>
                  <a:lnTo>
                    <a:pt x="22307" y="299232"/>
                  </a:lnTo>
                  <a:lnTo>
                    <a:pt x="10092" y="343586"/>
                  </a:lnTo>
                  <a:lnTo>
                    <a:pt x="2567" y="389668"/>
                  </a:lnTo>
                  <a:lnTo>
                    <a:pt x="0" y="437210"/>
                  </a:lnTo>
                  <a:lnTo>
                    <a:pt x="0" y="973772"/>
                  </a:lnTo>
                  <a:lnTo>
                    <a:pt x="224269" y="819365"/>
                  </a:lnTo>
                  <a:lnTo>
                    <a:pt x="273357" y="842654"/>
                  </a:lnTo>
                  <a:lnTo>
                    <a:pt x="325470" y="859910"/>
                  </a:lnTo>
                  <a:lnTo>
                    <a:pt x="380215" y="870633"/>
                  </a:lnTo>
                  <a:lnTo>
                    <a:pt x="437197" y="874318"/>
                  </a:lnTo>
                  <a:lnTo>
                    <a:pt x="484877" y="871757"/>
                  </a:lnTo>
                  <a:lnTo>
                    <a:pt x="531057" y="864250"/>
                  </a:lnTo>
                  <a:lnTo>
                    <a:pt x="575473" y="852062"/>
                  </a:lnTo>
                  <a:lnTo>
                    <a:pt x="617859" y="835458"/>
                  </a:lnTo>
                  <a:lnTo>
                    <a:pt x="657950" y="814704"/>
                  </a:lnTo>
                  <a:lnTo>
                    <a:pt x="695481" y="790064"/>
                  </a:lnTo>
                  <a:lnTo>
                    <a:pt x="730187" y="761804"/>
                  </a:lnTo>
                  <a:lnTo>
                    <a:pt x="761803" y="730189"/>
                  </a:lnTo>
                  <a:lnTo>
                    <a:pt x="790063" y="695484"/>
                  </a:lnTo>
                  <a:lnTo>
                    <a:pt x="814703" y="657954"/>
                  </a:lnTo>
                  <a:lnTo>
                    <a:pt x="835458" y="617864"/>
                  </a:lnTo>
                  <a:lnTo>
                    <a:pt x="852061" y="575479"/>
                  </a:lnTo>
                  <a:lnTo>
                    <a:pt x="864250" y="531065"/>
                  </a:lnTo>
                  <a:lnTo>
                    <a:pt x="871757" y="484887"/>
                  </a:lnTo>
                  <a:lnTo>
                    <a:pt x="874318" y="437210"/>
                  </a:lnTo>
                  <a:lnTo>
                    <a:pt x="871757" y="389668"/>
                  </a:lnTo>
                  <a:lnTo>
                    <a:pt x="864250" y="343586"/>
                  </a:lnTo>
                  <a:lnTo>
                    <a:pt x="852061" y="299232"/>
                  </a:lnTo>
                  <a:lnTo>
                    <a:pt x="835458" y="256877"/>
                  </a:lnTo>
                  <a:lnTo>
                    <a:pt x="814703" y="216789"/>
                  </a:lnTo>
                  <a:lnTo>
                    <a:pt x="790063" y="179240"/>
                  </a:lnTo>
                  <a:lnTo>
                    <a:pt x="761803" y="144498"/>
                  </a:lnTo>
                  <a:lnTo>
                    <a:pt x="730187" y="112834"/>
                  </a:lnTo>
                  <a:lnTo>
                    <a:pt x="695481" y="84516"/>
                  </a:lnTo>
                  <a:lnTo>
                    <a:pt x="657950" y="59816"/>
                  </a:lnTo>
                  <a:lnTo>
                    <a:pt x="617859" y="39001"/>
                  </a:lnTo>
                  <a:lnTo>
                    <a:pt x="575473" y="22342"/>
                  </a:lnTo>
                  <a:lnTo>
                    <a:pt x="531057" y="10109"/>
                  </a:lnTo>
                  <a:lnTo>
                    <a:pt x="484877" y="2572"/>
                  </a:lnTo>
                  <a:lnTo>
                    <a:pt x="437197" y="0"/>
                  </a:lnTo>
                  <a:close/>
                </a:path>
              </a:pathLst>
            </a:custGeom>
            <a:solidFill>
              <a:srgbClr val="C3C7CA"/>
            </a:solidFill>
          </p:spPr>
          <p:txBody>
            <a:bodyPr wrap="square" lIns="0" tIns="0" rIns="0" bIns="0" rtlCol="0"/>
            <a:lstStyle/>
            <a:p>
              <a:endParaRPr/>
            </a:p>
          </p:txBody>
        </p:sp>
        <p:sp>
          <p:nvSpPr>
            <p:cNvPr id="25" name="object 25">
              <a:extLst>
                <a:ext uri="{FF2B5EF4-FFF2-40B4-BE49-F238E27FC236}">
                  <a16:creationId xmlns:a16="http://schemas.microsoft.com/office/drawing/2014/main" id="{78C1AEE5-F6B6-7047-ABAF-82E5216D102C}"/>
                </a:ext>
              </a:extLst>
            </p:cNvPr>
            <p:cNvSpPr/>
            <p:nvPr/>
          </p:nvSpPr>
          <p:spPr>
            <a:xfrm>
              <a:off x="9154223" y="2953119"/>
              <a:ext cx="258445" cy="461009"/>
            </a:xfrm>
            <a:custGeom>
              <a:avLst/>
              <a:gdLst/>
              <a:ahLst/>
              <a:cxnLst/>
              <a:rect l="l" t="t" r="r" b="b"/>
              <a:pathLst>
                <a:path w="258445" h="461010">
                  <a:moveTo>
                    <a:pt x="138772" y="0"/>
                  </a:moveTo>
                  <a:lnTo>
                    <a:pt x="94831" y="7063"/>
                  </a:lnTo>
                  <a:lnTo>
                    <a:pt x="56726" y="26740"/>
                  </a:lnTo>
                  <a:lnTo>
                    <a:pt x="26715" y="56762"/>
                  </a:lnTo>
                  <a:lnTo>
                    <a:pt x="7055" y="94858"/>
                  </a:lnTo>
                  <a:lnTo>
                    <a:pt x="0" y="138760"/>
                  </a:lnTo>
                  <a:lnTo>
                    <a:pt x="40362" y="258290"/>
                  </a:lnTo>
                  <a:lnTo>
                    <a:pt x="129159" y="361299"/>
                  </a:lnTo>
                  <a:lnTo>
                    <a:pt x="217955" y="433547"/>
                  </a:lnTo>
                  <a:lnTo>
                    <a:pt x="258318" y="460794"/>
                  </a:lnTo>
                  <a:lnTo>
                    <a:pt x="258318" y="68973"/>
                  </a:lnTo>
                  <a:lnTo>
                    <a:pt x="236676" y="40896"/>
                  </a:lnTo>
                  <a:lnTo>
                    <a:pt x="208665" y="19108"/>
                  </a:lnTo>
                  <a:lnTo>
                    <a:pt x="175595" y="5010"/>
                  </a:lnTo>
                  <a:lnTo>
                    <a:pt x="138772" y="0"/>
                  </a:lnTo>
                  <a:close/>
                </a:path>
              </a:pathLst>
            </a:custGeom>
            <a:solidFill>
              <a:srgbClr val="9FA6AB"/>
            </a:solidFill>
          </p:spPr>
          <p:txBody>
            <a:bodyPr wrap="square" lIns="0" tIns="0" rIns="0" bIns="0" rtlCol="0"/>
            <a:lstStyle/>
            <a:p>
              <a:endParaRPr/>
            </a:p>
          </p:txBody>
        </p:sp>
        <p:sp>
          <p:nvSpPr>
            <p:cNvPr id="26" name="object 26">
              <a:extLst>
                <a:ext uri="{FF2B5EF4-FFF2-40B4-BE49-F238E27FC236}">
                  <a16:creationId xmlns:a16="http://schemas.microsoft.com/office/drawing/2014/main" id="{1DE8C07F-F7C4-1023-BC4D-677A99E80BFD}"/>
                </a:ext>
              </a:extLst>
            </p:cNvPr>
            <p:cNvSpPr/>
            <p:nvPr/>
          </p:nvSpPr>
          <p:spPr>
            <a:xfrm>
              <a:off x="9412541" y="2953122"/>
              <a:ext cx="259079" cy="461009"/>
            </a:xfrm>
            <a:custGeom>
              <a:avLst/>
              <a:gdLst/>
              <a:ahLst/>
              <a:cxnLst/>
              <a:rect l="l" t="t" r="r" b="b"/>
              <a:pathLst>
                <a:path w="259079" h="461010">
                  <a:moveTo>
                    <a:pt x="119557" y="0"/>
                  </a:moveTo>
                  <a:lnTo>
                    <a:pt x="82935" y="5010"/>
                  </a:lnTo>
                  <a:lnTo>
                    <a:pt x="49930" y="19108"/>
                  </a:lnTo>
                  <a:lnTo>
                    <a:pt x="21849" y="40896"/>
                  </a:lnTo>
                  <a:lnTo>
                    <a:pt x="0" y="68973"/>
                  </a:lnTo>
                  <a:lnTo>
                    <a:pt x="0" y="460781"/>
                  </a:lnTo>
                  <a:lnTo>
                    <a:pt x="149553" y="366895"/>
                  </a:lnTo>
                  <a:lnTo>
                    <a:pt x="226350" y="302056"/>
                  </a:lnTo>
                  <a:lnTo>
                    <a:pt x="254644" y="236074"/>
                  </a:lnTo>
                  <a:lnTo>
                    <a:pt x="258686" y="138760"/>
                  </a:lnTo>
                  <a:lnTo>
                    <a:pt x="251585" y="94853"/>
                  </a:lnTo>
                  <a:lnTo>
                    <a:pt x="231819" y="56756"/>
                  </a:lnTo>
                  <a:lnTo>
                    <a:pt x="201690" y="26737"/>
                  </a:lnTo>
                  <a:lnTo>
                    <a:pt x="163502" y="7062"/>
                  </a:lnTo>
                  <a:lnTo>
                    <a:pt x="119557" y="0"/>
                  </a:lnTo>
                  <a:close/>
                </a:path>
              </a:pathLst>
            </a:custGeom>
            <a:solidFill>
              <a:srgbClr val="879095"/>
            </a:solidFill>
          </p:spPr>
          <p:txBody>
            <a:bodyPr wrap="square" lIns="0" tIns="0" rIns="0" bIns="0" rtlCol="0"/>
            <a:lstStyle/>
            <a:p>
              <a:endParaRPr/>
            </a:p>
          </p:txBody>
        </p:sp>
        <p:sp>
          <p:nvSpPr>
            <p:cNvPr id="27" name="object 27">
              <a:extLst>
                <a:ext uri="{FF2B5EF4-FFF2-40B4-BE49-F238E27FC236}">
                  <a16:creationId xmlns:a16="http://schemas.microsoft.com/office/drawing/2014/main" id="{15A5D9F9-9147-0ADB-79AC-0636DD7D5B2E}"/>
                </a:ext>
              </a:extLst>
            </p:cNvPr>
            <p:cNvSpPr/>
            <p:nvPr/>
          </p:nvSpPr>
          <p:spPr>
            <a:xfrm>
              <a:off x="9720580" y="3359200"/>
              <a:ext cx="537210" cy="598170"/>
            </a:xfrm>
            <a:custGeom>
              <a:avLst/>
              <a:gdLst/>
              <a:ahLst/>
              <a:cxnLst/>
              <a:rect l="l" t="t" r="r" b="b"/>
              <a:pathLst>
                <a:path w="537209" h="598170">
                  <a:moveTo>
                    <a:pt x="268427" y="0"/>
                  </a:moveTo>
                  <a:lnTo>
                    <a:pt x="220130" y="4336"/>
                  </a:lnTo>
                  <a:lnTo>
                    <a:pt x="174693" y="16836"/>
                  </a:lnTo>
                  <a:lnTo>
                    <a:pt x="132868" y="36732"/>
                  </a:lnTo>
                  <a:lnTo>
                    <a:pt x="95410" y="63256"/>
                  </a:lnTo>
                  <a:lnTo>
                    <a:pt x="63072" y="95643"/>
                  </a:lnTo>
                  <a:lnTo>
                    <a:pt x="36608" y="133126"/>
                  </a:lnTo>
                  <a:lnTo>
                    <a:pt x="16773" y="174937"/>
                  </a:lnTo>
                  <a:lnTo>
                    <a:pt x="4318" y="220310"/>
                  </a:lnTo>
                  <a:lnTo>
                    <a:pt x="0" y="268478"/>
                  </a:lnTo>
                  <a:lnTo>
                    <a:pt x="4318" y="316775"/>
                  </a:lnTo>
                  <a:lnTo>
                    <a:pt x="16773" y="362213"/>
                  </a:lnTo>
                  <a:lnTo>
                    <a:pt x="36608" y="404040"/>
                  </a:lnTo>
                  <a:lnTo>
                    <a:pt x="63072" y="441500"/>
                  </a:lnTo>
                  <a:lnTo>
                    <a:pt x="95410" y="473840"/>
                  </a:lnTo>
                  <a:lnTo>
                    <a:pt x="132868" y="500305"/>
                  </a:lnTo>
                  <a:lnTo>
                    <a:pt x="174693" y="520143"/>
                  </a:lnTo>
                  <a:lnTo>
                    <a:pt x="220130" y="532598"/>
                  </a:lnTo>
                  <a:lnTo>
                    <a:pt x="268427" y="536917"/>
                  </a:lnTo>
                  <a:lnTo>
                    <a:pt x="303417" y="534652"/>
                  </a:lnTo>
                  <a:lnTo>
                    <a:pt x="337035" y="528064"/>
                  </a:lnTo>
                  <a:lnTo>
                    <a:pt x="369039" y="517463"/>
                  </a:lnTo>
                  <a:lnTo>
                    <a:pt x="399186" y="503161"/>
                  </a:lnTo>
                  <a:lnTo>
                    <a:pt x="536905" y="597979"/>
                  </a:lnTo>
                  <a:lnTo>
                    <a:pt x="536905" y="268478"/>
                  </a:lnTo>
                  <a:lnTo>
                    <a:pt x="532575" y="220310"/>
                  </a:lnTo>
                  <a:lnTo>
                    <a:pt x="520094" y="174937"/>
                  </a:lnTo>
                  <a:lnTo>
                    <a:pt x="500223" y="133126"/>
                  </a:lnTo>
                  <a:lnTo>
                    <a:pt x="473723" y="95643"/>
                  </a:lnTo>
                  <a:lnTo>
                    <a:pt x="441355" y="63256"/>
                  </a:lnTo>
                  <a:lnTo>
                    <a:pt x="403880" y="36732"/>
                  </a:lnTo>
                  <a:lnTo>
                    <a:pt x="362060" y="16836"/>
                  </a:lnTo>
                  <a:lnTo>
                    <a:pt x="316655" y="4336"/>
                  </a:lnTo>
                  <a:lnTo>
                    <a:pt x="268427" y="0"/>
                  </a:lnTo>
                  <a:close/>
                </a:path>
              </a:pathLst>
            </a:custGeom>
            <a:solidFill>
              <a:srgbClr val="C3C7CA"/>
            </a:solidFill>
          </p:spPr>
          <p:txBody>
            <a:bodyPr wrap="square" lIns="0" tIns="0" rIns="0" bIns="0" rtlCol="0"/>
            <a:lstStyle/>
            <a:p>
              <a:endParaRPr/>
            </a:p>
          </p:txBody>
        </p:sp>
      </p:grpSp>
    </p:spTree>
    <p:extLst>
      <p:ext uri="{BB962C8B-B14F-4D97-AF65-F5344CB8AC3E}">
        <p14:creationId xmlns:p14="http://schemas.microsoft.com/office/powerpoint/2010/main" val="20522786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F753E-DCDF-4AEA-B8D2-66AF46A029F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9CE6416-2E54-34D5-4B0F-B5D8869D3A18}"/>
              </a:ext>
            </a:extLst>
          </p:cNvPr>
          <p:cNvSpPr txBox="1"/>
          <p:nvPr/>
        </p:nvSpPr>
        <p:spPr>
          <a:xfrm>
            <a:off x="750822" y="426783"/>
            <a:ext cx="1992377"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C8EFFE84-7436-0EEC-2EA7-230952246A5E}"/>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lang="en-US" spc="-20" dirty="0"/>
              <a:t>Top 25 Health Systems</a:t>
            </a:r>
            <a:endParaRPr spc="-10" dirty="0"/>
          </a:p>
        </p:txBody>
      </p:sp>
      <p:graphicFrame>
        <p:nvGraphicFramePr>
          <p:cNvPr id="6" name="object 4">
            <a:extLst>
              <a:ext uri="{FF2B5EF4-FFF2-40B4-BE49-F238E27FC236}">
                <a16:creationId xmlns:a16="http://schemas.microsoft.com/office/drawing/2014/main" id="{A8895B6B-D1A7-98BE-DF5A-5EFEE06A469D}"/>
              </a:ext>
            </a:extLst>
          </p:cNvPr>
          <p:cNvGraphicFramePr>
            <a:graphicFrameLocks noGrp="1"/>
          </p:cNvGraphicFramePr>
          <p:nvPr>
            <p:extLst>
              <p:ext uri="{D42A27DB-BD31-4B8C-83A1-F6EECF244321}">
                <p14:modId xmlns:p14="http://schemas.microsoft.com/office/powerpoint/2010/main" val="1079030049"/>
              </p:ext>
            </p:extLst>
          </p:nvPr>
        </p:nvGraphicFramePr>
        <p:xfrm>
          <a:off x="763523" y="1507997"/>
          <a:ext cx="5130165" cy="4966335"/>
        </p:xfrm>
        <a:graphic>
          <a:graphicData uri="http://schemas.openxmlformats.org/drawingml/2006/table">
            <a:tbl>
              <a:tblPr firstRow="1" bandRow="1">
                <a:tableStyleId>{2D5ABB26-0587-4C30-8999-92F81FD0307C}</a:tableStyleId>
              </a:tblPr>
              <a:tblGrid>
                <a:gridCol w="871855">
                  <a:extLst>
                    <a:ext uri="{9D8B030D-6E8A-4147-A177-3AD203B41FA5}">
                      <a16:colId xmlns:a16="http://schemas.microsoft.com/office/drawing/2014/main" val="20000"/>
                    </a:ext>
                  </a:extLst>
                </a:gridCol>
                <a:gridCol w="2129155">
                  <a:extLst>
                    <a:ext uri="{9D8B030D-6E8A-4147-A177-3AD203B41FA5}">
                      <a16:colId xmlns:a16="http://schemas.microsoft.com/office/drawing/2014/main" val="20001"/>
                    </a:ext>
                  </a:extLst>
                </a:gridCol>
                <a:gridCol w="2129155">
                  <a:extLst>
                    <a:ext uri="{9D8B030D-6E8A-4147-A177-3AD203B41FA5}">
                      <a16:colId xmlns:a16="http://schemas.microsoft.com/office/drawing/2014/main" val="20002"/>
                    </a:ext>
                  </a:extLst>
                </a:gridCol>
              </a:tblGrid>
              <a:tr h="310515">
                <a:tc>
                  <a:txBody>
                    <a:bodyPr/>
                    <a:lstStyle/>
                    <a:p>
                      <a:pPr marL="114300">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SYSTEM</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REVENUE</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358140">
                <a:tc>
                  <a:txBody>
                    <a:bodyPr/>
                    <a:lstStyle/>
                    <a:p>
                      <a:pPr marL="114300">
                        <a:lnSpc>
                          <a:spcPct val="100000"/>
                        </a:lnSpc>
                        <a:spcBef>
                          <a:spcPts val="735"/>
                        </a:spcBef>
                      </a:pPr>
                      <a:r>
                        <a:rPr sz="1100" b="1" spc="-50" dirty="0">
                          <a:solidFill>
                            <a:srgbClr val="716A66"/>
                          </a:solidFill>
                          <a:latin typeface="DIN 2014 Bold"/>
                          <a:cs typeface="DIN 2014 Bold"/>
                        </a:rPr>
                        <a:t>1</a:t>
                      </a:r>
                      <a:endParaRPr sz="1100">
                        <a:latin typeface="DIN 2014 Bold"/>
                        <a:cs typeface="DIN 2014 Bold"/>
                      </a:endParaRPr>
                    </a:p>
                  </a:txBody>
                  <a:tcPr marL="0" marR="0" marT="9334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504825">
                        <a:lnSpc>
                          <a:spcPts val="1140"/>
                        </a:lnSpc>
                        <a:spcBef>
                          <a:spcPts val="355"/>
                        </a:spcBef>
                      </a:pPr>
                      <a:r>
                        <a:rPr sz="1100" b="1" dirty="0">
                          <a:solidFill>
                            <a:srgbClr val="716A66"/>
                          </a:solidFill>
                          <a:latin typeface="DIN 2014 Bold"/>
                          <a:cs typeface="DIN 2014 Bold"/>
                        </a:rPr>
                        <a:t>HCA</a:t>
                      </a:r>
                      <a:r>
                        <a:rPr sz="1100" b="1" spc="-25" dirty="0">
                          <a:solidFill>
                            <a:srgbClr val="716A66"/>
                          </a:solidFill>
                          <a:latin typeface="DIN 2014 Bold"/>
                          <a:cs typeface="DIN 2014 Bold"/>
                        </a:rPr>
                        <a:t> </a:t>
                      </a:r>
                      <a:r>
                        <a:rPr sz="1100" b="1" dirty="0">
                          <a:solidFill>
                            <a:srgbClr val="716A66"/>
                          </a:solidFill>
                          <a:latin typeface="DIN 2014 Bold"/>
                          <a:cs typeface="DIN 2014 Bold"/>
                        </a:rPr>
                        <a:t>Healthcare</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(Hospital </a:t>
                      </a:r>
                      <a:r>
                        <a:rPr sz="1100" b="1" dirty="0">
                          <a:solidFill>
                            <a:srgbClr val="716A66"/>
                          </a:solidFill>
                          <a:latin typeface="DIN 2014 Bold"/>
                          <a:cs typeface="DIN 2014 Bold"/>
                        </a:rPr>
                        <a:t>Corporation</a:t>
                      </a:r>
                      <a:r>
                        <a:rPr sz="1100" b="1" spc="-20" dirty="0">
                          <a:solidFill>
                            <a:srgbClr val="716A66"/>
                          </a:solidFill>
                          <a:latin typeface="DIN 2014 Bold"/>
                          <a:cs typeface="DIN 2014 Bold"/>
                        </a:rPr>
                        <a:t> </a:t>
                      </a:r>
                      <a:r>
                        <a:rPr sz="1100" b="1" dirty="0">
                          <a:solidFill>
                            <a:srgbClr val="716A66"/>
                          </a:solidFill>
                          <a:latin typeface="DIN 2014 Bold"/>
                          <a:cs typeface="DIN 2014 Bold"/>
                        </a:rPr>
                        <a:t>of</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America)</a:t>
                      </a:r>
                      <a:endParaRPr sz="1100">
                        <a:latin typeface="DIN 2014 Bold"/>
                        <a:cs typeface="DIN 2014 Bold"/>
                      </a:endParaRPr>
                    </a:p>
                  </a:txBody>
                  <a:tcPr marL="0" marR="0" marT="450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655"/>
                        </a:spcBef>
                      </a:pPr>
                      <a:r>
                        <a:rPr sz="1100" b="1" spc="-10" dirty="0">
                          <a:solidFill>
                            <a:srgbClr val="716A66"/>
                          </a:solidFill>
                          <a:latin typeface="DIN 2014 Bold"/>
                          <a:cs typeface="DIN 2014 Bold"/>
                        </a:rPr>
                        <a:t>$51,384,221,832</a:t>
                      </a:r>
                      <a:endParaRPr sz="1100">
                        <a:latin typeface="DIN 2014 Bold"/>
                        <a:cs typeface="DIN 2014 Bold"/>
                      </a:endParaRPr>
                    </a:p>
                  </a:txBody>
                  <a:tcPr marL="0" marR="0" marT="831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358140">
                <a:tc>
                  <a:txBody>
                    <a:bodyPr/>
                    <a:lstStyle/>
                    <a:p>
                      <a:pPr marL="114300">
                        <a:lnSpc>
                          <a:spcPct val="100000"/>
                        </a:lnSpc>
                        <a:spcBef>
                          <a:spcPts val="740"/>
                        </a:spcBef>
                      </a:pPr>
                      <a:r>
                        <a:rPr sz="1100" b="1" spc="-50" dirty="0">
                          <a:solidFill>
                            <a:srgbClr val="716A66"/>
                          </a:solidFill>
                          <a:latin typeface="DIN 2014 Bold"/>
                          <a:cs typeface="DIN 2014 Bold"/>
                        </a:rPr>
                        <a:t>2</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740"/>
                        </a:spcBef>
                      </a:pPr>
                      <a:r>
                        <a:rPr sz="1100" b="1" dirty="0">
                          <a:solidFill>
                            <a:srgbClr val="716A66"/>
                          </a:solidFill>
                          <a:latin typeface="DIN 2014 Bold"/>
                          <a:cs typeface="DIN 2014 Bold"/>
                        </a:rPr>
                        <a:t>CommonSpirit </a:t>
                      </a:r>
                      <a:r>
                        <a:rPr sz="1100" b="1" spc="-10" dirty="0">
                          <a:solidFill>
                            <a:srgbClr val="716A66"/>
                          </a:solidFill>
                          <a:latin typeface="DIN 2014 Bold"/>
                          <a:cs typeface="DIN 2014 Bold"/>
                        </a:rPr>
                        <a:t>Health</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655"/>
                        </a:spcBef>
                      </a:pPr>
                      <a:r>
                        <a:rPr sz="1100" b="1" spc="-10" dirty="0">
                          <a:solidFill>
                            <a:srgbClr val="716A66"/>
                          </a:solidFill>
                          <a:latin typeface="DIN 2014 Bold"/>
                          <a:cs typeface="DIN 2014 Bold"/>
                        </a:rPr>
                        <a:t>$30,619,819,853</a:t>
                      </a:r>
                      <a:endParaRPr sz="1100">
                        <a:latin typeface="DIN 2014 Bold"/>
                        <a:cs typeface="DIN 2014 Bold"/>
                      </a:endParaRPr>
                    </a:p>
                  </a:txBody>
                  <a:tcPr marL="0" marR="0" marT="831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358140">
                <a:tc>
                  <a:txBody>
                    <a:bodyPr/>
                    <a:lstStyle/>
                    <a:p>
                      <a:pPr marL="114300">
                        <a:lnSpc>
                          <a:spcPct val="100000"/>
                        </a:lnSpc>
                        <a:spcBef>
                          <a:spcPts val="740"/>
                        </a:spcBef>
                      </a:pPr>
                      <a:r>
                        <a:rPr sz="1100" b="1" spc="-50" dirty="0">
                          <a:solidFill>
                            <a:srgbClr val="716A66"/>
                          </a:solidFill>
                          <a:latin typeface="DIN 2014 Bold"/>
                          <a:cs typeface="DIN 2014 Bold"/>
                        </a:rPr>
                        <a:t>3</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740"/>
                        </a:spcBef>
                      </a:pPr>
                      <a:r>
                        <a:rPr sz="1100" b="1" dirty="0">
                          <a:solidFill>
                            <a:srgbClr val="716A66"/>
                          </a:solidFill>
                          <a:latin typeface="DIN 2014 Bold"/>
                          <a:cs typeface="DIN 2014 Bold"/>
                        </a:rPr>
                        <a:t>Ascension</a:t>
                      </a:r>
                      <a:r>
                        <a:rPr sz="1100" b="1" spc="-45"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655"/>
                        </a:spcBef>
                      </a:pPr>
                      <a:r>
                        <a:rPr sz="1100" b="1" spc="-10" dirty="0">
                          <a:solidFill>
                            <a:srgbClr val="716A66"/>
                          </a:solidFill>
                          <a:latin typeface="DIN 2014 Bold"/>
                          <a:cs typeface="DIN 2014 Bold"/>
                        </a:rPr>
                        <a:t>$22,299,893,095</a:t>
                      </a:r>
                      <a:endParaRPr sz="1100">
                        <a:latin typeface="DIN 2014 Bold"/>
                        <a:cs typeface="DIN 2014 Bold"/>
                      </a:endParaRPr>
                    </a:p>
                  </a:txBody>
                  <a:tcPr marL="0" marR="0" marT="831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358140">
                <a:tc>
                  <a:txBody>
                    <a:bodyPr/>
                    <a:lstStyle/>
                    <a:p>
                      <a:pPr marL="114300">
                        <a:lnSpc>
                          <a:spcPct val="100000"/>
                        </a:lnSpc>
                        <a:spcBef>
                          <a:spcPts val="740"/>
                        </a:spcBef>
                      </a:pPr>
                      <a:r>
                        <a:rPr sz="1100" b="1" spc="-50" dirty="0">
                          <a:solidFill>
                            <a:srgbClr val="716A66"/>
                          </a:solidFill>
                          <a:latin typeface="DIN 2014 Bold"/>
                          <a:cs typeface="DIN 2014 Bold"/>
                        </a:rPr>
                        <a:t>4</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655"/>
                        </a:spcBef>
                      </a:pPr>
                      <a:r>
                        <a:rPr sz="1100" b="1" dirty="0">
                          <a:solidFill>
                            <a:srgbClr val="716A66"/>
                          </a:solidFill>
                          <a:latin typeface="DIN 2014 Bold"/>
                          <a:cs typeface="DIN 2014 Bold"/>
                        </a:rPr>
                        <a:t>Kaiser</a:t>
                      </a:r>
                      <a:r>
                        <a:rPr sz="1100" b="1" spc="-65" dirty="0">
                          <a:solidFill>
                            <a:srgbClr val="716A66"/>
                          </a:solidFill>
                          <a:latin typeface="DIN 2014 Bold"/>
                          <a:cs typeface="DIN 2014 Bold"/>
                        </a:rPr>
                        <a:t> </a:t>
                      </a:r>
                      <a:r>
                        <a:rPr sz="1100" b="1" spc="-10" dirty="0">
                          <a:solidFill>
                            <a:srgbClr val="716A66"/>
                          </a:solidFill>
                          <a:latin typeface="DIN 2014 Bold"/>
                          <a:cs typeface="DIN 2014 Bold"/>
                        </a:rPr>
                        <a:t>Permanente</a:t>
                      </a:r>
                      <a:endParaRPr sz="1100">
                        <a:latin typeface="DIN 2014 Bold"/>
                        <a:cs typeface="DIN 2014 Bold"/>
                      </a:endParaRPr>
                    </a:p>
                  </a:txBody>
                  <a:tcPr marL="0" marR="0" marT="831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655"/>
                        </a:spcBef>
                      </a:pPr>
                      <a:r>
                        <a:rPr sz="1100" b="1" spc="-10" dirty="0">
                          <a:solidFill>
                            <a:srgbClr val="716A66"/>
                          </a:solidFill>
                          <a:latin typeface="DIN 2014 Bold"/>
                          <a:cs typeface="DIN 2014 Bold"/>
                        </a:rPr>
                        <a:t>$22,109,572,373</a:t>
                      </a:r>
                      <a:endParaRPr sz="1100">
                        <a:latin typeface="DIN 2014 Bold"/>
                        <a:cs typeface="DIN 2014 Bold"/>
                      </a:endParaRPr>
                    </a:p>
                  </a:txBody>
                  <a:tcPr marL="0" marR="0" marT="831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358140">
                <a:tc>
                  <a:txBody>
                    <a:bodyPr/>
                    <a:lstStyle/>
                    <a:p>
                      <a:pPr marL="114300">
                        <a:lnSpc>
                          <a:spcPct val="100000"/>
                        </a:lnSpc>
                        <a:spcBef>
                          <a:spcPts val="740"/>
                        </a:spcBef>
                      </a:pPr>
                      <a:r>
                        <a:rPr sz="1100" b="1" spc="-50" dirty="0">
                          <a:solidFill>
                            <a:srgbClr val="716A66"/>
                          </a:solidFill>
                          <a:latin typeface="DIN 2014 Bold"/>
                          <a:cs typeface="DIN 2014 Bold"/>
                        </a:rPr>
                        <a:t>5</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ts val="1230"/>
                        </a:lnSpc>
                        <a:spcBef>
                          <a:spcPts val="85"/>
                        </a:spcBef>
                      </a:pPr>
                      <a:r>
                        <a:rPr sz="1100" b="1" dirty="0">
                          <a:solidFill>
                            <a:srgbClr val="716A66"/>
                          </a:solidFill>
                          <a:latin typeface="DIN 2014 Bold"/>
                          <a:cs typeface="DIN 2014 Bold"/>
                        </a:rPr>
                        <a:t>Trinity</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p>
                      <a:pPr marL="114300">
                        <a:lnSpc>
                          <a:spcPts val="1230"/>
                        </a:lnSpc>
                      </a:pPr>
                      <a:r>
                        <a:rPr sz="1100" b="1" dirty="0">
                          <a:solidFill>
                            <a:srgbClr val="716A66"/>
                          </a:solidFill>
                          <a:latin typeface="DIN 2014 Bold"/>
                          <a:cs typeface="DIN 2014 Bold"/>
                        </a:rPr>
                        <a:t>(CHE</a:t>
                      </a:r>
                      <a:r>
                        <a:rPr sz="1100" b="1" spc="-15" dirty="0">
                          <a:solidFill>
                            <a:srgbClr val="716A66"/>
                          </a:solidFill>
                          <a:latin typeface="DIN 2014 Bold"/>
                          <a:cs typeface="DIN 2014 Bold"/>
                        </a:rPr>
                        <a:t> </a:t>
                      </a:r>
                      <a:r>
                        <a:rPr sz="1100" b="1" dirty="0">
                          <a:solidFill>
                            <a:srgbClr val="716A66"/>
                          </a:solidFill>
                          <a:latin typeface="DIN 2014 Bold"/>
                          <a:cs typeface="DIN 2014 Bold"/>
                        </a:rPr>
                        <a:t>Trinity</a:t>
                      </a:r>
                      <a:r>
                        <a:rPr sz="1100" b="1" spc="-10" dirty="0">
                          <a:solidFill>
                            <a:srgbClr val="716A66"/>
                          </a:solidFill>
                          <a:latin typeface="DIN 2014 Bold"/>
                          <a:cs typeface="DIN 2014 Bold"/>
                        </a:rPr>
                        <a:t> Health)</a:t>
                      </a:r>
                      <a:endParaRPr sz="1100">
                        <a:latin typeface="DIN 2014 Bold"/>
                        <a:cs typeface="DIN 2014 Bold"/>
                      </a:endParaRPr>
                    </a:p>
                  </a:txBody>
                  <a:tcPr marL="0" marR="0" marT="1079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655"/>
                        </a:spcBef>
                      </a:pPr>
                      <a:r>
                        <a:rPr sz="1100" b="1" spc="-10" dirty="0">
                          <a:solidFill>
                            <a:srgbClr val="716A66"/>
                          </a:solidFill>
                          <a:latin typeface="DIN 2014 Bold"/>
                          <a:cs typeface="DIN 2014 Bold"/>
                        </a:rPr>
                        <a:t>$21,373,343,612</a:t>
                      </a:r>
                      <a:endParaRPr sz="1100">
                        <a:latin typeface="DIN 2014 Bold"/>
                        <a:cs typeface="DIN 2014 Bold"/>
                      </a:endParaRPr>
                    </a:p>
                  </a:txBody>
                  <a:tcPr marL="0" marR="0" marT="831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358140">
                <a:tc>
                  <a:txBody>
                    <a:bodyPr/>
                    <a:lstStyle/>
                    <a:p>
                      <a:pPr marL="114935">
                        <a:lnSpc>
                          <a:spcPct val="100000"/>
                        </a:lnSpc>
                        <a:spcBef>
                          <a:spcPts val="740"/>
                        </a:spcBef>
                      </a:pPr>
                      <a:r>
                        <a:rPr sz="1100" b="1" spc="-50" dirty="0">
                          <a:solidFill>
                            <a:srgbClr val="716A66"/>
                          </a:solidFill>
                          <a:latin typeface="DIN 2014 Bold"/>
                          <a:cs typeface="DIN 2014 Bold"/>
                        </a:rPr>
                        <a:t>6</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740"/>
                        </a:spcBef>
                      </a:pPr>
                      <a:r>
                        <a:rPr sz="1100" b="1" dirty="0">
                          <a:solidFill>
                            <a:srgbClr val="716A66"/>
                          </a:solidFill>
                          <a:latin typeface="DIN 2014 Bold"/>
                          <a:cs typeface="DIN 2014 Bold"/>
                        </a:rPr>
                        <a:t>Advocate</a:t>
                      </a:r>
                      <a:r>
                        <a:rPr sz="1100" b="1" spc="-45"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740"/>
                        </a:spcBef>
                      </a:pPr>
                      <a:r>
                        <a:rPr sz="1100" b="1" spc="-10" dirty="0">
                          <a:solidFill>
                            <a:srgbClr val="716A66"/>
                          </a:solidFill>
                          <a:latin typeface="DIN 2014 Bold"/>
                          <a:cs typeface="DIN 2014 Bold"/>
                        </a:rPr>
                        <a:t>$20,146,366,247</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358140">
                <a:tc>
                  <a:txBody>
                    <a:bodyPr/>
                    <a:lstStyle/>
                    <a:p>
                      <a:pPr marL="114935">
                        <a:lnSpc>
                          <a:spcPct val="100000"/>
                        </a:lnSpc>
                        <a:spcBef>
                          <a:spcPts val="740"/>
                        </a:spcBef>
                      </a:pPr>
                      <a:r>
                        <a:rPr sz="1100" b="1" spc="-50" dirty="0">
                          <a:solidFill>
                            <a:srgbClr val="716A66"/>
                          </a:solidFill>
                          <a:latin typeface="DIN 2014 Bold"/>
                          <a:cs typeface="DIN 2014 Bold"/>
                        </a:rPr>
                        <a:t>7</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marR="219075">
                        <a:lnSpc>
                          <a:spcPts val="1140"/>
                        </a:lnSpc>
                        <a:spcBef>
                          <a:spcPts val="360"/>
                        </a:spcBef>
                      </a:pPr>
                      <a:r>
                        <a:rPr sz="1100" b="1" dirty="0">
                          <a:solidFill>
                            <a:srgbClr val="716A66"/>
                          </a:solidFill>
                          <a:latin typeface="DIN 2014 Bold"/>
                          <a:cs typeface="DIN 2014 Bold"/>
                        </a:rPr>
                        <a:t>University</a:t>
                      </a:r>
                      <a:r>
                        <a:rPr sz="1100" b="1" spc="-20" dirty="0">
                          <a:solidFill>
                            <a:srgbClr val="716A66"/>
                          </a:solidFill>
                          <a:latin typeface="DIN 2014 Bold"/>
                          <a:cs typeface="DIN 2014 Bold"/>
                        </a:rPr>
                        <a:t> </a:t>
                      </a:r>
                      <a:r>
                        <a:rPr sz="1100" b="1" dirty="0">
                          <a:solidFill>
                            <a:srgbClr val="716A66"/>
                          </a:solidFill>
                          <a:latin typeface="DIN 2014 Bold"/>
                          <a:cs typeface="DIN 2014 Bold"/>
                        </a:rPr>
                        <a:t>of</a:t>
                      </a:r>
                      <a:r>
                        <a:rPr sz="1100" b="1" spc="-20" dirty="0">
                          <a:solidFill>
                            <a:srgbClr val="716A66"/>
                          </a:solidFill>
                          <a:latin typeface="DIN 2014 Bold"/>
                          <a:cs typeface="DIN 2014 Bold"/>
                        </a:rPr>
                        <a:t> </a:t>
                      </a:r>
                      <a:r>
                        <a:rPr sz="1100" b="1" dirty="0">
                          <a:solidFill>
                            <a:srgbClr val="716A66"/>
                          </a:solidFill>
                          <a:latin typeface="DIN 2014 Bold"/>
                          <a:cs typeface="DIN 2014 Bold"/>
                        </a:rPr>
                        <a:t>California</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Health </a:t>
                      </a:r>
                      <a:r>
                        <a:rPr sz="1100" b="1" dirty="0">
                          <a:solidFill>
                            <a:srgbClr val="716A66"/>
                          </a:solidFill>
                          <a:latin typeface="DIN 2014 Bold"/>
                          <a:cs typeface="DIN 2014 Bold"/>
                        </a:rPr>
                        <a:t>(UC</a:t>
                      </a:r>
                      <a:r>
                        <a:rPr sz="1100" b="1" spc="-2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25" dirty="0">
                          <a:solidFill>
                            <a:srgbClr val="716A66"/>
                          </a:solidFill>
                          <a:latin typeface="DIN 2014 Bold"/>
                          <a:cs typeface="DIN 2014 Bold"/>
                        </a:rPr>
                        <a:t>CA)</a:t>
                      </a:r>
                      <a:endParaRPr sz="1100">
                        <a:latin typeface="DIN 2014 Bold"/>
                        <a:cs typeface="DIN 2014 Bold"/>
                      </a:endParaRPr>
                    </a:p>
                  </a:txBody>
                  <a:tcPr marL="0" marR="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740"/>
                        </a:spcBef>
                      </a:pPr>
                      <a:r>
                        <a:rPr sz="1100" b="1" spc="-10" dirty="0">
                          <a:solidFill>
                            <a:srgbClr val="716A66"/>
                          </a:solidFill>
                          <a:latin typeface="DIN 2014 Bold"/>
                          <a:cs typeface="DIN 2014 Bold"/>
                        </a:rPr>
                        <a:t>$19,321,094,207</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358140">
                <a:tc>
                  <a:txBody>
                    <a:bodyPr/>
                    <a:lstStyle/>
                    <a:p>
                      <a:pPr marL="114935">
                        <a:lnSpc>
                          <a:spcPct val="100000"/>
                        </a:lnSpc>
                        <a:spcBef>
                          <a:spcPts val="740"/>
                        </a:spcBef>
                      </a:pPr>
                      <a:r>
                        <a:rPr sz="1100" b="1" spc="-50" dirty="0">
                          <a:solidFill>
                            <a:srgbClr val="716A66"/>
                          </a:solidFill>
                          <a:latin typeface="DIN 2014 Bold"/>
                          <a:cs typeface="DIN 2014 Bold"/>
                        </a:rPr>
                        <a:t>8</a:t>
                      </a:r>
                      <a:endParaRPr sz="1100">
                        <a:latin typeface="DIN 2014 Bold"/>
                        <a:cs typeface="DIN 2014 Bold"/>
                      </a:endParaRPr>
                    </a:p>
                  </a:txBody>
                  <a:tcPr marL="0" marR="0" marT="9398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marR="311785">
                        <a:lnSpc>
                          <a:spcPts val="1140"/>
                        </a:lnSpc>
                        <a:spcBef>
                          <a:spcPts val="360"/>
                        </a:spcBef>
                      </a:pPr>
                      <a:r>
                        <a:rPr sz="1100" b="1" dirty="0">
                          <a:solidFill>
                            <a:srgbClr val="716A66"/>
                          </a:solidFill>
                          <a:latin typeface="DIN 2014 Bold"/>
                          <a:cs typeface="DIN 2014 Bold"/>
                        </a:rPr>
                        <a:t>Providence</a:t>
                      </a:r>
                      <a:r>
                        <a:rPr sz="1100" b="1" spc="-25" dirty="0">
                          <a:solidFill>
                            <a:srgbClr val="716A66"/>
                          </a:solidFill>
                          <a:latin typeface="DIN 2014 Bold"/>
                          <a:cs typeface="DIN 2014 Bold"/>
                        </a:rPr>
                        <a:t> </a:t>
                      </a:r>
                      <a:r>
                        <a:rPr sz="1100" b="1" dirty="0">
                          <a:solidFill>
                            <a:srgbClr val="716A66"/>
                          </a:solidFill>
                          <a:latin typeface="DIN 2014 Bold"/>
                          <a:cs typeface="DIN 2014 Bold"/>
                        </a:rPr>
                        <a:t>St</a:t>
                      </a:r>
                      <a:r>
                        <a:rPr lang="en-US" sz="1100" b="1" dirty="0">
                          <a:solidFill>
                            <a:srgbClr val="716A66"/>
                          </a:solidFill>
                          <a:latin typeface="DIN 2014 Bold"/>
                          <a:cs typeface="DIN 2014 Bold"/>
                        </a:rPr>
                        <a:t>.</a:t>
                      </a:r>
                      <a:r>
                        <a:rPr sz="1100" b="1" spc="-20" dirty="0">
                          <a:solidFill>
                            <a:srgbClr val="716A66"/>
                          </a:solidFill>
                          <a:latin typeface="DIN 2014 Bold"/>
                          <a:cs typeface="DIN 2014 Bold"/>
                        </a:rPr>
                        <a:t> </a:t>
                      </a:r>
                      <a:r>
                        <a:rPr sz="1100" b="1" dirty="0">
                          <a:solidFill>
                            <a:srgbClr val="716A66"/>
                          </a:solidFill>
                          <a:latin typeface="DIN 2014 Bold"/>
                          <a:cs typeface="DIN 2014 Bold"/>
                        </a:rPr>
                        <a:t>Joseph</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Health (Providence)</a:t>
                      </a:r>
                      <a:endParaRPr sz="1100" dirty="0">
                        <a:latin typeface="DIN 2014 Bold"/>
                        <a:cs typeface="DIN 2014 Bold"/>
                      </a:endParaRPr>
                    </a:p>
                  </a:txBody>
                  <a:tcPr marL="0" marR="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745"/>
                        </a:spcBef>
                      </a:pPr>
                      <a:r>
                        <a:rPr sz="1100" b="1" spc="-10" dirty="0">
                          <a:solidFill>
                            <a:srgbClr val="716A66"/>
                          </a:solidFill>
                          <a:latin typeface="DIN 2014 Bold"/>
                          <a:cs typeface="DIN 2014 Bold"/>
                        </a:rPr>
                        <a:t>$17,607,865,714</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358140">
                <a:tc>
                  <a:txBody>
                    <a:bodyPr/>
                    <a:lstStyle/>
                    <a:p>
                      <a:pPr marL="114935">
                        <a:lnSpc>
                          <a:spcPct val="100000"/>
                        </a:lnSpc>
                        <a:spcBef>
                          <a:spcPts val="745"/>
                        </a:spcBef>
                      </a:pPr>
                      <a:r>
                        <a:rPr sz="1100" b="1" spc="-50" dirty="0">
                          <a:solidFill>
                            <a:srgbClr val="716A66"/>
                          </a:solidFill>
                          <a:latin typeface="DIN 2014 Bold"/>
                          <a:cs typeface="DIN 2014 Bold"/>
                        </a:rPr>
                        <a:t>9</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745"/>
                        </a:spcBef>
                      </a:pPr>
                      <a:r>
                        <a:rPr sz="1100" b="1" dirty="0">
                          <a:solidFill>
                            <a:srgbClr val="716A66"/>
                          </a:solidFill>
                          <a:latin typeface="DIN 2014 Bold"/>
                          <a:cs typeface="DIN 2014 Bold"/>
                        </a:rPr>
                        <a:t>Dignity </a:t>
                      </a:r>
                      <a:r>
                        <a:rPr sz="1100" b="1" spc="-10" dirty="0">
                          <a:solidFill>
                            <a:srgbClr val="716A66"/>
                          </a:solidFill>
                          <a:latin typeface="DIN 2014 Bold"/>
                          <a:cs typeface="DIN 2014 Bold"/>
                        </a:rPr>
                        <a:t>Health</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660"/>
                        </a:spcBef>
                      </a:pPr>
                      <a:r>
                        <a:rPr sz="1100" b="1" spc="-10" dirty="0">
                          <a:solidFill>
                            <a:srgbClr val="716A66"/>
                          </a:solidFill>
                          <a:latin typeface="DIN 2014 Bold"/>
                          <a:cs typeface="DIN 2014 Bold"/>
                        </a:rPr>
                        <a:t>$14,967,486,129</a:t>
                      </a:r>
                      <a:endParaRPr sz="1100">
                        <a:latin typeface="DIN 2014 Bold"/>
                        <a:cs typeface="DIN 2014 Bold"/>
                      </a:endParaRPr>
                    </a:p>
                  </a:txBody>
                  <a:tcPr marL="0" marR="0" marT="838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358140">
                <a:tc>
                  <a:txBody>
                    <a:bodyPr/>
                    <a:lstStyle/>
                    <a:p>
                      <a:pPr marL="114935">
                        <a:lnSpc>
                          <a:spcPct val="100000"/>
                        </a:lnSpc>
                        <a:spcBef>
                          <a:spcPts val="745"/>
                        </a:spcBef>
                      </a:pPr>
                      <a:r>
                        <a:rPr sz="1100" b="1" spc="-25" dirty="0">
                          <a:solidFill>
                            <a:srgbClr val="716A66"/>
                          </a:solidFill>
                          <a:latin typeface="DIN 2014 Bold"/>
                          <a:cs typeface="DIN 2014 Bold"/>
                        </a:rPr>
                        <a:t>10</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marR="282575">
                        <a:lnSpc>
                          <a:spcPts val="1140"/>
                        </a:lnSpc>
                        <a:spcBef>
                          <a:spcPts val="360"/>
                        </a:spcBef>
                      </a:pPr>
                      <a:r>
                        <a:rPr sz="1100" b="1" spc="-10" dirty="0">
                          <a:solidFill>
                            <a:srgbClr val="716A66"/>
                          </a:solidFill>
                          <a:latin typeface="DIN 2014 Bold"/>
                          <a:cs typeface="DIN 2014 Bold"/>
                        </a:rPr>
                        <a:t>AdventHealth</a:t>
                      </a:r>
                      <a:r>
                        <a:rPr sz="1100" b="1" spc="15" dirty="0">
                          <a:solidFill>
                            <a:srgbClr val="716A66"/>
                          </a:solidFill>
                          <a:latin typeface="DIN 2014 Bold"/>
                          <a:cs typeface="DIN 2014 Bold"/>
                        </a:rPr>
                        <a:t> </a:t>
                      </a:r>
                      <a:r>
                        <a:rPr sz="1100" b="1" dirty="0">
                          <a:solidFill>
                            <a:srgbClr val="716A66"/>
                          </a:solidFill>
                          <a:latin typeface="DIN 2014 Bold"/>
                          <a:cs typeface="DIN 2014 Bold"/>
                        </a:rPr>
                        <a:t>(FKA</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Adventist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5570">
                        <a:lnSpc>
                          <a:spcPct val="100000"/>
                        </a:lnSpc>
                        <a:spcBef>
                          <a:spcPts val="660"/>
                        </a:spcBef>
                      </a:pPr>
                      <a:r>
                        <a:rPr sz="1100" b="1" spc="-10" dirty="0">
                          <a:solidFill>
                            <a:srgbClr val="716A66"/>
                          </a:solidFill>
                          <a:latin typeface="DIN 2014 Bold"/>
                          <a:cs typeface="DIN 2014 Bold"/>
                        </a:rPr>
                        <a:t>$13,383,421,372</a:t>
                      </a:r>
                      <a:endParaRPr sz="1100">
                        <a:latin typeface="DIN 2014 Bold"/>
                        <a:cs typeface="DIN 2014 Bold"/>
                      </a:endParaRPr>
                    </a:p>
                  </a:txBody>
                  <a:tcPr marL="0" marR="0" marT="838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0"/>
                  </a:ext>
                </a:extLst>
              </a:tr>
              <a:tr h="358140">
                <a:tc>
                  <a:txBody>
                    <a:bodyPr/>
                    <a:lstStyle/>
                    <a:p>
                      <a:pPr marL="115570">
                        <a:lnSpc>
                          <a:spcPct val="100000"/>
                        </a:lnSpc>
                        <a:spcBef>
                          <a:spcPts val="745"/>
                        </a:spcBef>
                      </a:pPr>
                      <a:r>
                        <a:rPr sz="1100" b="1" spc="-25" dirty="0">
                          <a:solidFill>
                            <a:srgbClr val="716A66"/>
                          </a:solidFill>
                          <a:latin typeface="DIN 2014 Bold"/>
                          <a:cs typeface="DIN 2014 Bold"/>
                        </a:rPr>
                        <a:t>11</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5570">
                        <a:lnSpc>
                          <a:spcPct val="100000"/>
                        </a:lnSpc>
                        <a:spcBef>
                          <a:spcPts val="745"/>
                        </a:spcBef>
                      </a:pPr>
                      <a:r>
                        <a:rPr sz="1100" b="1" spc="-10" dirty="0">
                          <a:solidFill>
                            <a:srgbClr val="716A66"/>
                          </a:solidFill>
                          <a:latin typeface="DIN 2014 Bold"/>
                          <a:cs typeface="DIN 2014 Bold"/>
                        </a:rPr>
                        <a:t>Tenet</a:t>
                      </a:r>
                      <a:r>
                        <a:rPr sz="1100" b="1" spc="-45" dirty="0">
                          <a:solidFill>
                            <a:srgbClr val="716A66"/>
                          </a:solidFill>
                          <a:latin typeface="DIN 2014 Bold"/>
                          <a:cs typeface="DIN 2014 Bold"/>
                        </a:rPr>
                        <a:t> </a:t>
                      </a:r>
                      <a:r>
                        <a:rPr sz="1100" b="1" spc="-10" dirty="0">
                          <a:solidFill>
                            <a:srgbClr val="716A66"/>
                          </a:solidFill>
                          <a:latin typeface="DIN 2014 Bold"/>
                          <a:cs typeface="DIN 2014 Bold"/>
                        </a:rPr>
                        <a:t>Healthcare</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5570">
                        <a:lnSpc>
                          <a:spcPct val="100000"/>
                        </a:lnSpc>
                        <a:spcBef>
                          <a:spcPts val="660"/>
                        </a:spcBef>
                      </a:pPr>
                      <a:r>
                        <a:rPr sz="1100" b="1" spc="-10" dirty="0">
                          <a:solidFill>
                            <a:srgbClr val="716A66"/>
                          </a:solidFill>
                          <a:latin typeface="DIN 2014 Bold"/>
                          <a:cs typeface="DIN 2014 Bold"/>
                        </a:rPr>
                        <a:t>$12,818,577,941</a:t>
                      </a:r>
                      <a:endParaRPr sz="1100">
                        <a:latin typeface="DIN 2014 Bold"/>
                        <a:cs typeface="DIN 2014 Bold"/>
                      </a:endParaRPr>
                    </a:p>
                  </a:txBody>
                  <a:tcPr marL="0" marR="0" marT="838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1"/>
                  </a:ext>
                </a:extLst>
              </a:tr>
              <a:tr h="358140">
                <a:tc>
                  <a:txBody>
                    <a:bodyPr/>
                    <a:lstStyle/>
                    <a:p>
                      <a:pPr marL="115570">
                        <a:lnSpc>
                          <a:spcPct val="100000"/>
                        </a:lnSpc>
                        <a:spcBef>
                          <a:spcPts val="745"/>
                        </a:spcBef>
                      </a:pPr>
                      <a:r>
                        <a:rPr sz="1100" b="1" spc="-25" dirty="0">
                          <a:solidFill>
                            <a:srgbClr val="716A66"/>
                          </a:solidFill>
                          <a:latin typeface="DIN 2014 Bold"/>
                          <a:cs typeface="DIN 2014 Bold"/>
                        </a:rPr>
                        <a:t>12</a:t>
                      </a:r>
                      <a:endParaRPr sz="1100">
                        <a:latin typeface="DIN 2014 Bold"/>
                        <a:cs typeface="DIN 2014 Bold"/>
                      </a:endParaRPr>
                    </a:p>
                  </a:txBody>
                  <a:tcPr marL="0" marR="0" marT="9461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5570" marR="304165">
                        <a:lnSpc>
                          <a:spcPts val="1140"/>
                        </a:lnSpc>
                        <a:spcBef>
                          <a:spcPts val="365"/>
                        </a:spcBef>
                      </a:pPr>
                      <a:r>
                        <a:rPr sz="1100" b="1" dirty="0">
                          <a:solidFill>
                            <a:srgbClr val="716A66"/>
                          </a:solidFill>
                          <a:latin typeface="DIN 2014 Bold"/>
                          <a:cs typeface="DIN 2014 Bold"/>
                        </a:rPr>
                        <a:t>Kaiser</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Permanente</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Northern California</a:t>
                      </a:r>
                      <a:endParaRPr sz="1100">
                        <a:latin typeface="DIN 2014 Bold"/>
                        <a:cs typeface="DIN 2014 Bold"/>
                      </a:endParaRPr>
                    </a:p>
                  </a:txBody>
                  <a:tcPr marL="0" marR="0" marT="463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5570">
                        <a:lnSpc>
                          <a:spcPct val="100000"/>
                        </a:lnSpc>
                        <a:spcBef>
                          <a:spcPts val="660"/>
                        </a:spcBef>
                      </a:pPr>
                      <a:r>
                        <a:rPr sz="1100" b="1" spc="-10" dirty="0">
                          <a:solidFill>
                            <a:srgbClr val="716A66"/>
                          </a:solidFill>
                          <a:latin typeface="DIN 2014 Bold"/>
                          <a:cs typeface="DIN 2014 Bold"/>
                        </a:rPr>
                        <a:t>$12,088,937,583</a:t>
                      </a:r>
                      <a:endParaRPr sz="1100">
                        <a:latin typeface="DIN 2014 Bold"/>
                        <a:cs typeface="DIN 2014 Bold"/>
                      </a:endParaRPr>
                    </a:p>
                  </a:txBody>
                  <a:tcPr marL="0" marR="0" marT="838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2"/>
                  </a:ext>
                </a:extLst>
              </a:tr>
              <a:tr h="358140">
                <a:tc>
                  <a:txBody>
                    <a:bodyPr/>
                    <a:lstStyle/>
                    <a:p>
                      <a:pPr marL="115570">
                        <a:lnSpc>
                          <a:spcPct val="100000"/>
                        </a:lnSpc>
                        <a:spcBef>
                          <a:spcPts val="685"/>
                        </a:spcBef>
                      </a:pPr>
                      <a:r>
                        <a:rPr sz="1100" b="1" spc="-25" dirty="0">
                          <a:solidFill>
                            <a:srgbClr val="716A66"/>
                          </a:solidFill>
                          <a:latin typeface="DIN 2014 Bold"/>
                          <a:cs typeface="DIN 2014 Bold"/>
                        </a:rPr>
                        <a:t>13</a:t>
                      </a:r>
                      <a:endParaRPr sz="1100">
                        <a:latin typeface="DIN 2014 Bold"/>
                        <a:cs typeface="DIN 2014 Bold"/>
                      </a:endParaRPr>
                    </a:p>
                  </a:txBody>
                  <a:tcPr marL="0" marR="0" marT="8699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tc>
                  <a:txBody>
                    <a:bodyPr/>
                    <a:lstStyle/>
                    <a:p>
                      <a:pPr marL="115570">
                        <a:lnSpc>
                          <a:spcPct val="100000"/>
                        </a:lnSpc>
                        <a:spcBef>
                          <a:spcPts val="685"/>
                        </a:spcBef>
                      </a:pPr>
                      <a:r>
                        <a:rPr sz="1100" b="1" dirty="0">
                          <a:solidFill>
                            <a:srgbClr val="716A66"/>
                          </a:solidFill>
                          <a:latin typeface="DIN 2014 Bold"/>
                          <a:cs typeface="DIN 2014 Bold"/>
                        </a:rPr>
                        <a:t>Cleveland</a:t>
                      </a:r>
                      <a:r>
                        <a:rPr sz="1100" b="1" spc="-25" dirty="0">
                          <a:solidFill>
                            <a:srgbClr val="716A66"/>
                          </a:solidFill>
                          <a:latin typeface="DIN 2014 Bold"/>
                          <a:cs typeface="DIN 2014 Bold"/>
                        </a:rPr>
                        <a:t> </a:t>
                      </a:r>
                      <a:r>
                        <a:rPr sz="1100" b="1" dirty="0">
                          <a:solidFill>
                            <a:srgbClr val="716A66"/>
                          </a:solidFill>
                          <a:latin typeface="DIN 2014 Bold"/>
                          <a:cs typeface="DIN 2014 Bold"/>
                        </a:rPr>
                        <a:t>Clinic</a:t>
                      </a:r>
                      <a:r>
                        <a:rPr sz="1100" b="1" spc="-25" dirty="0">
                          <a:solidFill>
                            <a:srgbClr val="716A66"/>
                          </a:solidFill>
                          <a:latin typeface="DIN 2014 Bold"/>
                          <a:cs typeface="DIN 2014 Bold"/>
                        </a:rPr>
                        <a:t> </a:t>
                      </a:r>
                      <a:r>
                        <a:rPr sz="1100" b="1" dirty="0">
                          <a:solidFill>
                            <a:srgbClr val="716A66"/>
                          </a:solidFill>
                          <a:latin typeface="DIN 2014 Bold"/>
                          <a:cs typeface="DIN 2014 Bold"/>
                        </a:rPr>
                        <a:t>Health</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8699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tc>
                  <a:txBody>
                    <a:bodyPr/>
                    <a:lstStyle/>
                    <a:p>
                      <a:pPr marL="115570">
                        <a:lnSpc>
                          <a:spcPct val="100000"/>
                        </a:lnSpc>
                        <a:spcBef>
                          <a:spcPts val="600"/>
                        </a:spcBef>
                      </a:pPr>
                      <a:r>
                        <a:rPr sz="1100" b="1" spc="-10" dirty="0">
                          <a:solidFill>
                            <a:srgbClr val="716A66"/>
                          </a:solidFill>
                          <a:latin typeface="DIN 2014 Bold"/>
                          <a:cs typeface="DIN 2014 Bold"/>
                        </a:rPr>
                        <a:t>$11,712,463,759</a:t>
                      </a:r>
                      <a:endParaRPr sz="1100" dirty="0">
                        <a:latin typeface="DIN 2014 Bold"/>
                        <a:cs typeface="DIN 2014 Bold"/>
                      </a:endParaRPr>
                    </a:p>
                  </a:txBody>
                  <a:tcPr marL="0" marR="0" marT="7620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FFFFF"/>
                    </a:solidFill>
                  </a:tcPr>
                </a:tc>
                <a:extLst>
                  <a:ext uri="{0D108BD9-81ED-4DB2-BD59-A6C34878D82A}">
                    <a16:rowId xmlns:a16="http://schemas.microsoft.com/office/drawing/2014/main" val="10013"/>
                  </a:ext>
                </a:extLst>
              </a:tr>
            </a:tbl>
          </a:graphicData>
        </a:graphic>
      </p:graphicFrame>
      <p:graphicFrame>
        <p:nvGraphicFramePr>
          <p:cNvPr id="7" name="object 5">
            <a:extLst>
              <a:ext uri="{FF2B5EF4-FFF2-40B4-BE49-F238E27FC236}">
                <a16:creationId xmlns:a16="http://schemas.microsoft.com/office/drawing/2014/main" id="{ED105146-5A72-BB92-E671-2A0C7B39098C}"/>
              </a:ext>
            </a:extLst>
          </p:cNvPr>
          <p:cNvGraphicFramePr>
            <a:graphicFrameLocks noGrp="1"/>
          </p:cNvGraphicFramePr>
          <p:nvPr>
            <p:extLst>
              <p:ext uri="{D42A27DB-BD31-4B8C-83A1-F6EECF244321}">
                <p14:modId xmlns:p14="http://schemas.microsoft.com/office/powerpoint/2010/main" val="3645149204"/>
              </p:ext>
            </p:extLst>
          </p:nvPr>
        </p:nvGraphicFramePr>
        <p:xfrm>
          <a:off x="6400801" y="1507997"/>
          <a:ext cx="5148579" cy="4966335"/>
        </p:xfrm>
        <a:graphic>
          <a:graphicData uri="http://schemas.openxmlformats.org/drawingml/2006/table">
            <a:tbl>
              <a:tblPr firstRow="1" bandRow="1">
                <a:tableStyleId>{2D5ABB26-0587-4C30-8999-92F81FD0307C}</a:tableStyleId>
              </a:tblPr>
              <a:tblGrid>
                <a:gridCol w="769620">
                  <a:extLst>
                    <a:ext uri="{9D8B030D-6E8A-4147-A177-3AD203B41FA5}">
                      <a16:colId xmlns:a16="http://schemas.microsoft.com/office/drawing/2014/main" val="20000"/>
                    </a:ext>
                  </a:extLst>
                </a:gridCol>
                <a:gridCol w="2249805">
                  <a:extLst>
                    <a:ext uri="{9D8B030D-6E8A-4147-A177-3AD203B41FA5}">
                      <a16:colId xmlns:a16="http://schemas.microsoft.com/office/drawing/2014/main" val="20001"/>
                    </a:ext>
                  </a:extLst>
                </a:gridCol>
                <a:gridCol w="2129154">
                  <a:extLst>
                    <a:ext uri="{9D8B030D-6E8A-4147-A177-3AD203B41FA5}">
                      <a16:colId xmlns:a16="http://schemas.microsoft.com/office/drawing/2014/main" val="20002"/>
                    </a:ext>
                  </a:extLst>
                </a:gridCol>
              </a:tblGrid>
              <a:tr h="310515">
                <a:tc>
                  <a:txBody>
                    <a:bodyPr/>
                    <a:lstStyle/>
                    <a:p>
                      <a:pPr marL="114300">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SYSTEM</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REVENUE</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14</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3664" marR="64135">
                        <a:lnSpc>
                          <a:spcPts val="1140"/>
                        </a:lnSpc>
                        <a:spcBef>
                          <a:spcPts val="475"/>
                        </a:spcBef>
                      </a:pPr>
                      <a:r>
                        <a:rPr sz="1100" b="1" dirty="0">
                          <a:solidFill>
                            <a:srgbClr val="716A66"/>
                          </a:solidFill>
                          <a:latin typeface="DIN 2014 Bold"/>
                          <a:cs typeface="DIN 2014 Bold"/>
                        </a:rPr>
                        <a:t>Northwell</a:t>
                      </a:r>
                      <a:r>
                        <a:rPr sz="1100" b="1" spc="-3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25" dirty="0">
                          <a:solidFill>
                            <a:srgbClr val="716A66"/>
                          </a:solidFill>
                          <a:latin typeface="DIN 2014 Bold"/>
                          <a:cs typeface="DIN 2014 Bold"/>
                        </a:rPr>
                        <a:t> </a:t>
                      </a:r>
                      <a:r>
                        <a:rPr sz="1100" b="1" dirty="0">
                          <a:solidFill>
                            <a:srgbClr val="716A66"/>
                          </a:solidFill>
                          <a:latin typeface="DIN 2014 Bold"/>
                          <a:cs typeface="DIN 2014 Bold"/>
                        </a:rPr>
                        <a:t>(North</a:t>
                      </a:r>
                      <a:r>
                        <a:rPr sz="1100" b="1" spc="-30" dirty="0">
                          <a:solidFill>
                            <a:srgbClr val="716A66"/>
                          </a:solidFill>
                          <a:latin typeface="DIN 2014 Bold"/>
                          <a:cs typeface="DIN 2014 Bold"/>
                        </a:rPr>
                        <a:t> </a:t>
                      </a:r>
                      <a:r>
                        <a:rPr sz="1100" b="1" spc="-20" dirty="0">
                          <a:solidFill>
                            <a:srgbClr val="716A66"/>
                          </a:solidFill>
                          <a:latin typeface="DIN 2014 Bold"/>
                          <a:cs typeface="DIN 2014 Bold"/>
                        </a:rPr>
                        <a:t>Shore </a:t>
                      </a:r>
                      <a:r>
                        <a:rPr sz="1100" b="1" dirty="0">
                          <a:solidFill>
                            <a:srgbClr val="716A66"/>
                          </a:solidFill>
                          <a:latin typeface="DIN 2014 Bold"/>
                          <a:cs typeface="DIN 2014 Bold"/>
                        </a:rPr>
                        <a:t>Long</a:t>
                      </a:r>
                      <a:r>
                        <a:rPr sz="1100" b="1" spc="-15" dirty="0">
                          <a:solidFill>
                            <a:srgbClr val="716A66"/>
                          </a:solidFill>
                          <a:latin typeface="DIN 2014 Bold"/>
                          <a:cs typeface="DIN 2014 Bold"/>
                        </a:rPr>
                        <a:t> </a:t>
                      </a:r>
                      <a:r>
                        <a:rPr sz="1100" b="1" dirty="0">
                          <a:solidFill>
                            <a:srgbClr val="716A66"/>
                          </a:solidFill>
                          <a:latin typeface="DIN 2014 Bold"/>
                          <a:cs typeface="DIN 2014 Bold"/>
                        </a:rPr>
                        <a:t>Island</a:t>
                      </a:r>
                      <a:r>
                        <a:rPr sz="1100" b="1" spc="-15" dirty="0">
                          <a:solidFill>
                            <a:srgbClr val="716A66"/>
                          </a:solidFill>
                          <a:latin typeface="DIN 2014 Bold"/>
                          <a:cs typeface="DIN 2014 Bold"/>
                        </a:rPr>
                        <a:t> </a:t>
                      </a:r>
                      <a:r>
                        <a:rPr sz="1100" b="1" dirty="0">
                          <a:solidFill>
                            <a:srgbClr val="716A66"/>
                          </a:solidFill>
                          <a:latin typeface="DIN 2014 Bold"/>
                          <a:cs typeface="DIN 2014 Bold"/>
                        </a:rPr>
                        <a:t>Jewish</a:t>
                      </a:r>
                      <a:r>
                        <a:rPr sz="1100" b="1" spc="-1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System)</a:t>
                      </a:r>
                      <a:endParaRPr sz="1100">
                        <a:latin typeface="DIN 2014 Bold"/>
                        <a:cs typeface="DIN 2014 Bold"/>
                      </a:endParaRPr>
                    </a:p>
                  </a:txBody>
                  <a:tcPr marL="0" marR="0" marT="603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770"/>
                        </a:spcBef>
                      </a:pPr>
                      <a:r>
                        <a:rPr sz="1100" b="1" spc="-10" dirty="0">
                          <a:solidFill>
                            <a:srgbClr val="716A66"/>
                          </a:solidFill>
                          <a:latin typeface="DIN 2014 Bold"/>
                          <a:cs typeface="DIN 2014 Bold"/>
                        </a:rPr>
                        <a:t>$10,920,269,929</a:t>
                      </a:r>
                      <a:endParaRPr sz="1100">
                        <a:latin typeface="DIN 2014 Bold"/>
                        <a:cs typeface="DIN 2014 Bold"/>
                      </a:endParaRPr>
                    </a:p>
                  </a:txBody>
                  <a:tcPr marL="0" marR="0" marT="977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15</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3664">
                        <a:lnSpc>
                          <a:spcPct val="100000"/>
                        </a:lnSpc>
                        <a:spcBef>
                          <a:spcPts val="855"/>
                        </a:spcBef>
                      </a:pPr>
                      <a:r>
                        <a:rPr sz="1100" b="1" dirty="0">
                          <a:solidFill>
                            <a:srgbClr val="716A66"/>
                          </a:solidFill>
                          <a:latin typeface="DIN 2014 Bold"/>
                          <a:cs typeface="DIN 2014 Bold"/>
                        </a:rPr>
                        <a:t>Community</a:t>
                      </a:r>
                      <a:r>
                        <a:rPr sz="1100" b="1" spc="-1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15" dirty="0">
                          <a:solidFill>
                            <a:srgbClr val="716A66"/>
                          </a:solidFill>
                          <a:latin typeface="DIN 2014 Bold"/>
                          <a:cs typeface="DIN 2014 Bold"/>
                        </a:rPr>
                        <a:t> </a:t>
                      </a:r>
                      <a:r>
                        <a:rPr sz="1100" b="1" spc="-10" dirty="0">
                          <a:solidFill>
                            <a:srgbClr val="716A66"/>
                          </a:solidFill>
                          <a:latin typeface="DIN 2014 Bold"/>
                          <a:cs typeface="DIN 2014 Bold"/>
                        </a:rPr>
                        <a:t>Systems (CHS)</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770"/>
                        </a:spcBef>
                      </a:pPr>
                      <a:r>
                        <a:rPr sz="1100" b="1" spc="-10" dirty="0">
                          <a:solidFill>
                            <a:srgbClr val="716A66"/>
                          </a:solidFill>
                          <a:latin typeface="DIN 2014 Bold"/>
                          <a:cs typeface="DIN 2014 Bold"/>
                        </a:rPr>
                        <a:t>$10,660,441,725</a:t>
                      </a:r>
                      <a:endParaRPr sz="1100">
                        <a:latin typeface="DIN 2014 Bold"/>
                        <a:cs typeface="DIN 2014 Bold"/>
                      </a:endParaRPr>
                    </a:p>
                  </a:txBody>
                  <a:tcPr marL="0" marR="0" marT="977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16</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3664">
                        <a:lnSpc>
                          <a:spcPct val="100000"/>
                        </a:lnSpc>
                        <a:spcBef>
                          <a:spcPts val="855"/>
                        </a:spcBef>
                      </a:pPr>
                      <a:r>
                        <a:rPr sz="1100" b="1" dirty="0">
                          <a:solidFill>
                            <a:srgbClr val="716A66"/>
                          </a:solidFill>
                          <a:latin typeface="DIN 2014 Bold"/>
                          <a:cs typeface="DIN 2014 Bold"/>
                        </a:rPr>
                        <a:t>Universal</a:t>
                      </a:r>
                      <a:r>
                        <a:rPr sz="1100" b="1" spc="-4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35" dirty="0">
                          <a:solidFill>
                            <a:srgbClr val="716A66"/>
                          </a:solidFill>
                          <a:latin typeface="DIN 2014 Bold"/>
                          <a:cs typeface="DIN 2014 Bold"/>
                        </a:rPr>
                        <a:t> </a:t>
                      </a:r>
                      <a:r>
                        <a:rPr sz="1100" b="1" spc="-10" dirty="0">
                          <a:solidFill>
                            <a:srgbClr val="716A66"/>
                          </a:solidFill>
                          <a:latin typeface="DIN 2014 Bold"/>
                          <a:cs typeface="DIN 2014 Bold"/>
                        </a:rPr>
                        <a:t>Services</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770"/>
                        </a:spcBef>
                      </a:pPr>
                      <a:r>
                        <a:rPr sz="1100" b="1" spc="-10" dirty="0">
                          <a:solidFill>
                            <a:srgbClr val="716A66"/>
                          </a:solidFill>
                          <a:latin typeface="DIN 2014 Bold"/>
                          <a:cs typeface="DIN 2014 Bold"/>
                        </a:rPr>
                        <a:t>$10,428,923,269</a:t>
                      </a:r>
                      <a:endParaRPr sz="1100">
                        <a:latin typeface="DIN 2014 Bold"/>
                        <a:cs typeface="DIN 2014 Bold"/>
                      </a:endParaRPr>
                    </a:p>
                  </a:txBody>
                  <a:tcPr marL="0" marR="0" marT="977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17</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3664">
                        <a:lnSpc>
                          <a:spcPct val="100000"/>
                        </a:lnSpc>
                        <a:spcBef>
                          <a:spcPts val="770"/>
                        </a:spcBef>
                      </a:pPr>
                      <a:r>
                        <a:rPr sz="1100" b="1" dirty="0">
                          <a:solidFill>
                            <a:srgbClr val="716A66"/>
                          </a:solidFill>
                          <a:latin typeface="DIN 2014 Bold"/>
                          <a:cs typeface="DIN 2014 Bold"/>
                        </a:rPr>
                        <a:t>St</a:t>
                      </a:r>
                      <a:r>
                        <a:rPr lang="en-US" sz="1100" b="1" dirty="0">
                          <a:solidFill>
                            <a:srgbClr val="716A66"/>
                          </a:solidFill>
                          <a:latin typeface="DIN 2014 Bold"/>
                          <a:cs typeface="DIN 2014 Bold"/>
                        </a:rPr>
                        <a:t>.</a:t>
                      </a:r>
                      <a:r>
                        <a:rPr sz="1100" b="1" spc="-30" dirty="0">
                          <a:solidFill>
                            <a:srgbClr val="716A66"/>
                          </a:solidFill>
                          <a:latin typeface="DIN 2014 Bold"/>
                          <a:cs typeface="DIN 2014 Bold"/>
                        </a:rPr>
                        <a:t> </a:t>
                      </a:r>
                      <a:r>
                        <a:rPr sz="1100" b="1" dirty="0">
                          <a:solidFill>
                            <a:srgbClr val="716A66"/>
                          </a:solidFill>
                          <a:latin typeface="DIN 2014 Bold"/>
                          <a:cs typeface="DIN 2014 Bold"/>
                        </a:rPr>
                        <a:t>Lukes</a:t>
                      </a:r>
                      <a:r>
                        <a:rPr sz="1100" b="1" spc="-25" dirty="0">
                          <a:solidFill>
                            <a:srgbClr val="716A66"/>
                          </a:solidFill>
                          <a:latin typeface="DIN 2014 Bold"/>
                          <a:cs typeface="DIN 2014 Bold"/>
                        </a:rPr>
                        <a:t> </a:t>
                      </a:r>
                      <a:r>
                        <a:rPr sz="1100" b="1" dirty="0">
                          <a:solidFill>
                            <a:srgbClr val="716A66"/>
                          </a:solidFill>
                          <a:latin typeface="DIN 2014 Bold"/>
                          <a:cs typeface="DIN 2014 Bold"/>
                        </a:rPr>
                        <a:t>University</a:t>
                      </a:r>
                      <a:r>
                        <a:rPr sz="1100" b="1" spc="-3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Network</a:t>
                      </a:r>
                      <a:endParaRPr sz="1100" dirty="0">
                        <a:latin typeface="DIN 2014 Bold"/>
                        <a:cs typeface="DIN 2014 Bold"/>
                      </a:endParaRPr>
                    </a:p>
                  </a:txBody>
                  <a:tcPr marL="0" marR="0" marT="977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770"/>
                        </a:spcBef>
                      </a:pPr>
                      <a:r>
                        <a:rPr sz="1100" b="1" spc="-10" dirty="0">
                          <a:solidFill>
                            <a:srgbClr val="716A66"/>
                          </a:solidFill>
                          <a:latin typeface="DIN 2014 Bold"/>
                          <a:cs typeface="DIN 2014 Bold"/>
                        </a:rPr>
                        <a:t>$10,354,167,683</a:t>
                      </a:r>
                      <a:endParaRPr sz="1100">
                        <a:latin typeface="DIN 2014 Bold"/>
                        <a:cs typeface="DIN 2014 Bold"/>
                      </a:endParaRPr>
                    </a:p>
                  </a:txBody>
                  <a:tcPr marL="0" marR="0" marT="977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18</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3664" marR="193675">
                        <a:lnSpc>
                          <a:spcPts val="1140"/>
                        </a:lnSpc>
                        <a:spcBef>
                          <a:spcPts val="390"/>
                        </a:spcBef>
                      </a:pPr>
                      <a:r>
                        <a:rPr sz="1100" b="1" dirty="0">
                          <a:solidFill>
                            <a:srgbClr val="716A66"/>
                          </a:solidFill>
                          <a:latin typeface="DIN 2014 Bold"/>
                          <a:cs typeface="DIN 2014 Bold"/>
                        </a:rPr>
                        <a:t>Mass</a:t>
                      </a:r>
                      <a:r>
                        <a:rPr sz="1100" b="1" spc="-25" dirty="0">
                          <a:solidFill>
                            <a:srgbClr val="716A66"/>
                          </a:solidFill>
                          <a:latin typeface="DIN 2014 Bold"/>
                          <a:cs typeface="DIN 2014 Bold"/>
                        </a:rPr>
                        <a:t> </a:t>
                      </a:r>
                      <a:r>
                        <a:rPr sz="1100" b="1" dirty="0">
                          <a:solidFill>
                            <a:srgbClr val="716A66"/>
                          </a:solidFill>
                          <a:latin typeface="DIN 2014 Bold"/>
                          <a:cs typeface="DIN 2014 Bold"/>
                        </a:rPr>
                        <a:t>General</a:t>
                      </a:r>
                      <a:r>
                        <a:rPr sz="1100" b="1" spc="-25" dirty="0">
                          <a:solidFill>
                            <a:srgbClr val="716A66"/>
                          </a:solidFill>
                          <a:latin typeface="DIN 2014 Bold"/>
                          <a:cs typeface="DIN 2014 Bold"/>
                        </a:rPr>
                        <a:t> </a:t>
                      </a:r>
                      <a:r>
                        <a:rPr sz="1100" b="1" dirty="0">
                          <a:solidFill>
                            <a:srgbClr val="716A66"/>
                          </a:solidFill>
                          <a:latin typeface="DIN 2014 Bold"/>
                          <a:cs typeface="DIN 2014 Bold"/>
                        </a:rPr>
                        <a:t>Brigham</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(Partners HealthCare)</a:t>
                      </a:r>
                      <a:endParaRPr sz="1100">
                        <a:latin typeface="DIN 2014 Bold"/>
                        <a:cs typeface="DIN 2014 Bold"/>
                      </a:endParaRPr>
                    </a:p>
                  </a:txBody>
                  <a:tcPr marL="0" marR="0" marT="4953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770"/>
                        </a:spcBef>
                      </a:pPr>
                      <a:r>
                        <a:rPr sz="1100" b="1" spc="-10" dirty="0">
                          <a:solidFill>
                            <a:srgbClr val="716A66"/>
                          </a:solidFill>
                          <a:latin typeface="DIN 2014 Bold"/>
                          <a:cs typeface="DIN 2014 Bold"/>
                        </a:rPr>
                        <a:t>$10,243,196,913</a:t>
                      </a:r>
                      <a:endParaRPr sz="1100">
                        <a:latin typeface="DIN 2014 Bold"/>
                        <a:cs typeface="DIN 2014 Bold"/>
                      </a:endParaRPr>
                    </a:p>
                  </a:txBody>
                  <a:tcPr marL="0" marR="0" marT="977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19</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3664" marR="125730">
                        <a:lnSpc>
                          <a:spcPts val="1140"/>
                        </a:lnSpc>
                        <a:spcBef>
                          <a:spcPts val="475"/>
                        </a:spcBef>
                      </a:pPr>
                      <a:r>
                        <a:rPr sz="1100" b="1" spc="-25" dirty="0">
                          <a:solidFill>
                            <a:srgbClr val="716A66"/>
                          </a:solidFill>
                          <a:latin typeface="DIN 2014 Bold"/>
                          <a:cs typeface="DIN 2014 Bold"/>
                        </a:rPr>
                        <a:t>NewYork-</a:t>
                      </a:r>
                      <a:r>
                        <a:rPr sz="1100" b="1" dirty="0">
                          <a:solidFill>
                            <a:srgbClr val="716A66"/>
                          </a:solidFill>
                          <a:latin typeface="DIN 2014 Bold"/>
                          <a:cs typeface="DIN 2014 Bold"/>
                        </a:rPr>
                        <a:t>Presbyterian</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Healthcare System</a:t>
                      </a:r>
                      <a:endParaRPr sz="1100">
                        <a:latin typeface="DIN 2014 Bold"/>
                        <a:cs typeface="DIN 2014 Bold"/>
                      </a:endParaRPr>
                    </a:p>
                  </a:txBody>
                  <a:tcPr marL="0" marR="0" marT="603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855"/>
                        </a:spcBef>
                      </a:pPr>
                      <a:r>
                        <a:rPr sz="1100" b="1" spc="-10" dirty="0">
                          <a:solidFill>
                            <a:srgbClr val="716A66"/>
                          </a:solidFill>
                          <a:latin typeface="DIN 2014 Bold"/>
                          <a:cs typeface="DIN 2014 Bold"/>
                        </a:rPr>
                        <a:t>$10,228,262,503</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20</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3664" marR="221615">
                        <a:lnSpc>
                          <a:spcPts val="1140"/>
                        </a:lnSpc>
                        <a:spcBef>
                          <a:spcPts val="475"/>
                        </a:spcBef>
                      </a:pPr>
                      <a:r>
                        <a:rPr sz="1100" b="1" dirty="0">
                          <a:solidFill>
                            <a:srgbClr val="716A66"/>
                          </a:solidFill>
                          <a:latin typeface="DIN 2014 Bold"/>
                          <a:cs typeface="DIN 2014 Bold"/>
                        </a:rPr>
                        <a:t>University</a:t>
                      </a:r>
                      <a:r>
                        <a:rPr sz="1100" b="1" spc="-20" dirty="0">
                          <a:solidFill>
                            <a:srgbClr val="716A66"/>
                          </a:solidFill>
                          <a:latin typeface="DIN 2014 Bold"/>
                          <a:cs typeface="DIN 2014 Bold"/>
                        </a:rPr>
                        <a:t> </a:t>
                      </a:r>
                      <a:r>
                        <a:rPr sz="1100" b="1" dirty="0">
                          <a:solidFill>
                            <a:srgbClr val="716A66"/>
                          </a:solidFill>
                          <a:latin typeface="DIN 2014 Bold"/>
                          <a:cs typeface="DIN 2014 Bold"/>
                        </a:rPr>
                        <a:t>of</a:t>
                      </a:r>
                      <a:r>
                        <a:rPr sz="1100" b="1" spc="-20" dirty="0">
                          <a:solidFill>
                            <a:srgbClr val="716A66"/>
                          </a:solidFill>
                          <a:latin typeface="DIN 2014 Bold"/>
                          <a:cs typeface="DIN 2014 Bold"/>
                        </a:rPr>
                        <a:t> </a:t>
                      </a:r>
                      <a:r>
                        <a:rPr sz="1100" b="1" dirty="0">
                          <a:solidFill>
                            <a:srgbClr val="716A66"/>
                          </a:solidFill>
                          <a:latin typeface="DIN 2014 Bold"/>
                          <a:cs typeface="DIN 2014 Bold"/>
                        </a:rPr>
                        <a:t>Pittsburgh</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Medical </a:t>
                      </a:r>
                      <a:r>
                        <a:rPr sz="1100" b="1" dirty="0">
                          <a:solidFill>
                            <a:srgbClr val="716A66"/>
                          </a:solidFill>
                          <a:latin typeface="DIN 2014 Bold"/>
                          <a:cs typeface="DIN 2014 Bold"/>
                        </a:rPr>
                        <a:t>Center </a:t>
                      </a:r>
                      <a:r>
                        <a:rPr sz="1100" b="1" spc="-10" dirty="0">
                          <a:solidFill>
                            <a:srgbClr val="716A66"/>
                          </a:solidFill>
                          <a:latin typeface="DIN 2014 Bold"/>
                          <a:cs typeface="DIN 2014 Bold"/>
                        </a:rPr>
                        <a:t>(UPMC)</a:t>
                      </a:r>
                      <a:endParaRPr sz="1100">
                        <a:latin typeface="DIN 2014 Bold"/>
                        <a:cs typeface="DIN 2014 Bold"/>
                      </a:endParaRPr>
                    </a:p>
                  </a:txBody>
                  <a:tcPr marL="0" marR="0" marT="603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855"/>
                        </a:spcBef>
                      </a:pPr>
                      <a:r>
                        <a:rPr sz="1100" b="1" spc="-10" dirty="0">
                          <a:solidFill>
                            <a:srgbClr val="716A66"/>
                          </a:solidFill>
                          <a:latin typeface="DIN 2014 Bold"/>
                          <a:cs typeface="DIN 2014 Bold"/>
                        </a:rPr>
                        <a:t>$10,137,426,933</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21</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3664">
                        <a:lnSpc>
                          <a:spcPct val="100000"/>
                        </a:lnSpc>
                        <a:spcBef>
                          <a:spcPts val="855"/>
                        </a:spcBef>
                      </a:pPr>
                      <a:r>
                        <a:rPr sz="1100" b="1" dirty="0">
                          <a:solidFill>
                            <a:srgbClr val="716A66"/>
                          </a:solidFill>
                          <a:latin typeface="DIN 2014 Bold"/>
                          <a:cs typeface="DIN 2014 Bold"/>
                        </a:rPr>
                        <a:t>Banner </a:t>
                      </a:r>
                      <a:r>
                        <a:rPr sz="1100" b="1" spc="-10" dirty="0">
                          <a:solidFill>
                            <a:srgbClr val="716A66"/>
                          </a:solidFill>
                          <a:latin typeface="DIN 2014 Bold"/>
                          <a:cs typeface="DIN 2014 Bold"/>
                        </a:rPr>
                        <a:t>Health</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855"/>
                        </a:spcBef>
                      </a:pPr>
                      <a:r>
                        <a:rPr sz="1100" b="1" spc="-10" dirty="0">
                          <a:solidFill>
                            <a:srgbClr val="716A66"/>
                          </a:solidFill>
                          <a:latin typeface="DIN 2014 Bold"/>
                          <a:cs typeface="DIN 2014 Bold"/>
                        </a:rPr>
                        <a:t>$10,054,203,618</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387985">
                <a:tc>
                  <a:txBody>
                    <a:bodyPr/>
                    <a:lstStyle/>
                    <a:p>
                      <a:pPr marL="114300">
                        <a:lnSpc>
                          <a:spcPct val="100000"/>
                        </a:lnSpc>
                        <a:spcBef>
                          <a:spcPts val="855"/>
                        </a:spcBef>
                      </a:pPr>
                      <a:r>
                        <a:rPr sz="1100" b="1" spc="-25" dirty="0">
                          <a:solidFill>
                            <a:srgbClr val="716A66"/>
                          </a:solidFill>
                          <a:latin typeface="DIN 2014 Bold"/>
                          <a:cs typeface="DIN 2014 Bold"/>
                        </a:rPr>
                        <a:t>22</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3664">
                        <a:lnSpc>
                          <a:spcPct val="100000"/>
                        </a:lnSpc>
                        <a:spcBef>
                          <a:spcPts val="855"/>
                        </a:spcBef>
                      </a:pPr>
                      <a:r>
                        <a:rPr sz="1100" b="1" dirty="0">
                          <a:solidFill>
                            <a:srgbClr val="716A66"/>
                          </a:solidFill>
                          <a:latin typeface="DIN 2014 Bold"/>
                          <a:cs typeface="DIN 2014 Bold"/>
                        </a:rPr>
                        <a:t>Stanford</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Medicine</a:t>
                      </a:r>
                      <a:endParaRPr sz="1100">
                        <a:latin typeface="DIN 2014 Bold"/>
                        <a:cs typeface="DIN 2014 Bold"/>
                      </a:endParaRPr>
                    </a:p>
                  </a:txBody>
                  <a:tcPr marL="0" marR="0" marT="1085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775"/>
                        </a:spcBef>
                      </a:pPr>
                      <a:r>
                        <a:rPr sz="1100" b="1" spc="-10" dirty="0">
                          <a:solidFill>
                            <a:srgbClr val="716A66"/>
                          </a:solidFill>
                          <a:latin typeface="DIN 2014 Bold"/>
                          <a:cs typeface="DIN 2014 Bold"/>
                        </a:rPr>
                        <a:t>$9,621,542,663</a:t>
                      </a:r>
                      <a:endParaRPr sz="1100">
                        <a:latin typeface="DIN 2014 Bold"/>
                        <a:cs typeface="DIN 2014 Bold"/>
                      </a:endParaRPr>
                    </a:p>
                  </a:txBody>
                  <a:tcPr marL="0" marR="0" marT="984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387985">
                <a:tc>
                  <a:txBody>
                    <a:bodyPr/>
                    <a:lstStyle/>
                    <a:p>
                      <a:pPr marL="114300">
                        <a:lnSpc>
                          <a:spcPct val="100000"/>
                        </a:lnSpc>
                        <a:spcBef>
                          <a:spcPts val="860"/>
                        </a:spcBef>
                      </a:pPr>
                      <a:r>
                        <a:rPr sz="1100" b="1" spc="-25" dirty="0">
                          <a:solidFill>
                            <a:srgbClr val="716A66"/>
                          </a:solidFill>
                          <a:latin typeface="DIN 2014 Bold"/>
                          <a:cs typeface="DIN 2014 Bold"/>
                        </a:rPr>
                        <a:t>23</a:t>
                      </a:r>
                      <a:endParaRPr sz="1100">
                        <a:latin typeface="DIN 2014 Bold"/>
                        <a:cs typeface="DIN 2014 Bold"/>
                      </a:endParaRPr>
                    </a:p>
                  </a:txBody>
                  <a:tcPr marL="0" marR="0" marT="1092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3664">
                        <a:lnSpc>
                          <a:spcPct val="100000"/>
                        </a:lnSpc>
                        <a:spcBef>
                          <a:spcPts val="860"/>
                        </a:spcBef>
                      </a:pPr>
                      <a:r>
                        <a:rPr sz="1100" b="1" dirty="0">
                          <a:solidFill>
                            <a:srgbClr val="716A66"/>
                          </a:solidFill>
                          <a:latin typeface="DIN 2014 Bold"/>
                          <a:cs typeface="DIN 2014 Bold"/>
                        </a:rPr>
                        <a:t>Baylor</a:t>
                      </a:r>
                      <a:r>
                        <a:rPr sz="1100" b="1" spc="-15" dirty="0">
                          <a:solidFill>
                            <a:srgbClr val="716A66"/>
                          </a:solidFill>
                          <a:latin typeface="DIN 2014 Bold"/>
                          <a:cs typeface="DIN 2014 Bold"/>
                        </a:rPr>
                        <a:t> </a:t>
                      </a:r>
                      <a:r>
                        <a:rPr sz="1100" b="1" dirty="0">
                          <a:solidFill>
                            <a:srgbClr val="716A66"/>
                          </a:solidFill>
                          <a:latin typeface="DIN 2014 Bold"/>
                          <a:cs typeface="DIN 2014 Bold"/>
                        </a:rPr>
                        <a:t>Scott</a:t>
                      </a:r>
                      <a:r>
                        <a:rPr sz="1100" b="1" spc="-10" dirty="0">
                          <a:solidFill>
                            <a:srgbClr val="716A66"/>
                          </a:solidFill>
                          <a:latin typeface="DIN 2014 Bold"/>
                          <a:cs typeface="DIN 2014 Bold"/>
                        </a:rPr>
                        <a:t> </a:t>
                      </a:r>
                      <a:r>
                        <a:rPr sz="1100" b="1" dirty="0">
                          <a:solidFill>
                            <a:srgbClr val="716A66"/>
                          </a:solidFill>
                          <a:latin typeface="DIN 2014 Bold"/>
                          <a:cs typeface="DIN 2014 Bold"/>
                        </a:rPr>
                        <a:t>&amp;</a:t>
                      </a:r>
                      <a:r>
                        <a:rPr sz="1100" b="1" spc="-15" dirty="0">
                          <a:solidFill>
                            <a:srgbClr val="716A66"/>
                          </a:solidFill>
                          <a:latin typeface="DIN 2014 Bold"/>
                          <a:cs typeface="DIN 2014 Bold"/>
                        </a:rPr>
                        <a:t> </a:t>
                      </a:r>
                      <a:r>
                        <a:rPr sz="1100" b="1" dirty="0">
                          <a:solidFill>
                            <a:srgbClr val="716A66"/>
                          </a:solidFill>
                          <a:latin typeface="DIN 2014 Bold"/>
                          <a:cs typeface="DIN 2014 Bold"/>
                        </a:rPr>
                        <a:t>White</a:t>
                      </a:r>
                      <a:r>
                        <a:rPr sz="1100" b="1" spc="-10" dirty="0">
                          <a:solidFill>
                            <a:srgbClr val="716A66"/>
                          </a:solidFill>
                          <a:latin typeface="DIN 2014 Bold"/>
                          <a:cs typeface="DIN 2014 Bold"/>
                        </a:rPr>
                        <a:t> Health</a:t>
                      </a:r>
                      <a:endParaRPr sz="1100">
                        <a:latin typeface="DIN 2014 Bold"/>
                        <a:cs typeface="DIN 2014 Bold"/>
                      </a:endParaRPr>
                    </a:p>
                  </a:txBody>
                  <a:tcPr marL="0" marR="0" marT="1092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775"/>
                        </a:spcBef>
                      </a:pPr>
                      <a:r>
                        <a:rPr sz="1100" b="1" spc="-10" dirty="0">
                          <a:solidFill>
                            <a:srgbClr val="716A66"/>
                          </a:solidFill>
                          <a:latin typeface="DIN 2014 Bold"/>
                          <a:cs typeface="DIN 2014 Bold"/>
                        </a:rPr>
                        <a:t>$9,537,700,608</a:t>
                      </a:r>
                      <a:endParaRPr sz="1100">
                        <a:latin typeface="DIN 2014 Bold"/>
                        <a:cs typeface="DIN 2014 Bold"/>
                      </a:endParaRPr>
                    </a:p>
                  </a:txBody>
                  <a:tcPr marL="0" marR="0" marT="984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10"/>
                  </a:ext>
                </a:extLst>
              </a:tr>
              <a:tr h="387985">
                <a:tc>
                  <a:txBody>
                    <a:bodyPr/>
                    <a:lstStyle/>
                    <a:p>
                      <a:pPr marL="114300">
                        <a:lnSpc>
                          <a:spcPct val="100000"/>
                        </a:lnSpc>
                        <a:spcBef>
                          <a:spcPts val="860"/>
                        </a:spcBef>
                      </a:pPr>
                      <a:r>
                        <a:rPr sz="1100" b="1" spc="-25" dirty="0">
                          <a:solidFill>
                            <a:srgbClr val="716A66"/>
                          </a:solidFill>
                          <a:latin typeface="DIN 2014 Bold"/>
                          <a:cs typeface="DIN 2014 Bold"/>
                        </a:rPr>
                        <a:t>24</a:t>
                      </a:r>
                      <a:endParaRPr sz="1100">
                        <a:latin typeface="DIN 2014 Bold"/>
                        <a:cs typeface="DIN 2014 Bold"/>
                      </a:endParaRPr>
                    </a:p>
                  </a:txBody>
                  <a:tcPr marL="0" marR="0" marT="1092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3664">
                        <a:lnSpc>
                          <a:spcPct val="100000"/>
                        </a:lnSpc>
                        <a:spcBef>
                          <a:spcPts val="860"/>
                        </a:spcBef>
                      </a:pPr>
                      <a:r>
                        <a:rPr sz="1100" b="1" dirty="0">
                          <a:solidFill>
                            <a:srgbClr val="716A66"/>
                          </a:solidFill>
                          <a:latin typeface="DIN 2014 Bold"/>
                          <a:cs typeface="DIN 2014 Bold"/>
                        </a:rPr>
                        <a:t>Mayo</a:t>
                      </a:r>
                      <a:r>
                        <a:rPr sz="1100" b="1" spc="-60" dirty="0">
                          <a:solidFill>
                            <a:srgbClr val="716A66"/>
                          </a:solidFill>
                          <a:latin typeface="DIN 2014 Bold"/>
                          <a:cs typeface="DIN 2014 Bold"/>
                        </a:rPr>
                        <a:t> </a:t>
                      </a:r>
                      <a:r>
                        <a:rPr sz="1100" b="1" spc="-10" dirty="0">
                          <a:solidFill>
                            <a:srgbClr val="716A66"/>
                          </a:solidFill>
                          <a:latin typeface="DIN 2014 Bold"/>
                          <a:cs typeface="DIN 2014 Bold"/>
                        </a:rPr>
                        <a:t>Clinic</a:t>
                      </a:r>
                      <a:endParaRPr sz="1100">
                        <a:latin typeface="DIN 2014 Bold"/>
                        <a:cs typeface="DIN 2014 Bold"/>
                      </a:endParaRPr>
                    </a:p>
                  </a:txBody>
                  <a:tcPr marL="0" marR="0" marT="1092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775"/>
                        </a:spcBef>
                      </a:pPr>
                      <a:r>
                        <a:rPr sz="1100" b="1" spc="-10" dirty="0">
                          <a:solidFill>
                            <a:srgbClr val="716A66"/>
                          </a:solidFill>
                          <a:latin typeface="DIN 2014 Bold"/>
                          <a:cs typeface="DIN 2014 Bold"/>
                        </a:rPr>
                        <a:t>$9,377,911,804</a:t>
                      </a:r>
                      <a:endParaRPr sz="1100">
                        <a:latin typeface="DIN 2014 Bold"/>
                        <a:cs typeface="DIN 2014 Bold"/>
                      </a:endParaRPr>
                    </a:p>
                  </a:txBody>
                  <a:tcPr marL="0" marR="0" marT="984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11"/>
                  </a:ext>
                </a:extLst>
              </a:tr>
              <a:tr h="387985">
                <a:tc>
                  <a:txBody>
                    <a:bodyPr/>
                    <a:lstStyle/>
                    <a:p>
                      <a:pPr marL="114300">
                        <a:lnSpc>
                          <a:spcPct val="100000"/>
                        </a:lnSpc>
                        <a:spcBef>
                          <a:spcPts val="795"/>
                        </a:spcBef>
                      </a:pPr>
                      <a:r>
                        <a:rPr sz="1100" b="1" spc="-25" dirty="0">
                          <a:solidFill>
                            <a:srgbClr val="716A66"/>
                          </a:solidFill>
                          <a:latin typeface="DIN 2014 Bold"/>
                          <a:cs typeface="DIN 2014 Bold"/>
                        </a:rPr>
                        <a:t>25</a:t>
                      </a:r>
                      <a:endParaRPr sz="1100">
                        <a:latin typeface="DIN 2014 Bold"/>
                        <a:cs typeface="DIN 2014 Bold"/>
                      </a:endParaRPr>
                    </a:p>
                  </a:txBody>
                  <a:tcPr marL="0" marR="0" marT="1009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3664" marR="421640">
                        <a:lnSpc>
                          <a:spcPts val="1140"/>
                        </a:lnSpc>
                        <a:spcBef>
                          <a:spcPts val="414"/>
                        </a:spcBef>
                      </a:pPr>
                      <a:r>
                        <a:rPr sz="1100" b="1" dirty="0">
                          <a:solidFill>
                            <a:srgbClr val="716A66"/>
                          </a:solidFill>
                          <a:latin typeface="DIN 2014 Bold"/>
                          <a:cs typeface="DIN 2014 Bold"/>
                        </a:rPr>
                        <a:t>Kaiser</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Permanente</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Southern California</a:t>
                      </a:r>
                      <a:endParaRPr sz="1100">
                        <a:latin typeface="DIN 2014 Bold"/>
                        <a:cs typeface="DIN 2014 Bold"/>
                      </a:endParaRPr>
                    </a:p>
                  </a:txBody>
                  <a:tcPr marL="0" marR="0" marT="52704"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300">
                        <a:lnSpc>
                          <a:spcPct val="100000"/>
                        </a:lnSpc>
                        <a:spcBef>
                          <a:spcPts val="710"/>
                        </a:spcBef>
                      </a:pPr>
                      <a:r>
                        <a:rPr sz="1100" b="1" spc="-10" dirty="0">
                          <a:solidFill>
                            <a:srgbClr val="716A66"/>
                          </a:solidFill>
                          <a:latin typeface="DIN 2014 Bold"/>
                          <a:cs typeface="DIN 2014 Bold"/>
                        </a:rPr>
                        <a:t>$9,279,357,000</a:t>
                      </a:r>
                      <a:endParaRPr sz="1100" dirty="0">
                        <a:latin typeface="DIN 2014 Bold"/>
                        <a:cs typeface="DIN 2014 Bold"/>
                      </a:endParaRPr>
                    </a:p>
                  </a:txBody>
                  <a:tcPr marL="0" marR="0" marT="901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27374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A2CA-FF88-4526-C3D1-BBCDF17DA01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00854006-BEA5-AD49-A7C1-562C9875C51A}"/>
              </a:ext>
            </a:extLst>
          </p:cNvPr>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a:extLst>
              <a:ext uri="{FF2B5EF4-FFF2-40B4-BE49-F238E27FC236}">
                <a16:creationId xmlns:a16="http://schemas.microsoft.com/office/drawing/2014/main" id="{287EE419-BFB0-494D-739F-A3F4AF2E5670}"/>
              </a:ext>
            </a:extLst>
          </p:cNvPr>
          <p:cNvSpPr txBox="1">
            <a:spLocks noGrp="1"/>
          </p:cNvSpPr>
          <p:nvPr>
            <p:ph type="title"/>
          </p:nvPr>
        </p:nvSpPr>
        <p:spPr>
          <a:xfrm>
            <a:off x="750823" y="1289453"/>
            <a:ext cx="3618229" cy="452120"/>
          </a:xfrm>
          <a:prstGeom prst="rect">
            <a:avLst/>
          </a:prstGeom>
        </p:spPr>
        <p:txBody>
          <a:bodyPr vert="horz" wrap="square" lIns="0" tIns="12700" rIns="0" bIns="0" rtlCol="0">
            <a:spAutoFit/>
          </a:bodyPr>
          <a:lstStyle/>
          <a:p>
            <a:pPr marL="12700">
              <a:lnSpc>
                <a:spcPct val="100000"/>
              </a:lnSpc>
              <a:spcBef>
                <a:spcPts val="100"/>
              </a:spcBef>
            </a:pPr>
            <a:r>
              <a:rPr dirty="0"/>
              <a:t>JSI</a:t>
            </a:r>
            <a:r>
              <a:rPr spc="-40" dirty="0"/>
              <a:t> </a:t>
            </a:r>
            <a:r>
              <a:rPr dirty="0"/>
              <a:t>Health</a:t>
            </a:r>
            <a:r>
              <a:rPr spc="-40" dirty="0"/>
              <a:t> </a:t>
            </a:r>
            <a:r>
              <a:rPr dirty="0"/>
              <a:t>Existing</a:t>
            </a:r>
            <a:r>
              <a:rPr spc="-40" dirty="0"/>
              <a:t> </a:t>
            </a:r>
            <a:r>
              <a:rPr spc="-25" dirty="0"/>
              <a:t>GPO</a:t>
            </a:r>
          </a:p>
        </p:txBody>
      </p:sp>
      <p:pic>
        <p:nvPicPr>
          <p:cNvPr id="4" name="object 4">
            <a:extLst>
              <a:ext uri="{FF2B5EF4-FFF2-40B4-BE49-F238E27FC236}">
                <a16:creationId xmlns:a16="http://schemas.microsoft.com/office/drawing/2014/main" id="{64A3EB92-9D04-9013-1767-AF992D7B38AD}"/>
              </a:ext>
            </a:extLst>
          </p:cNvPr>
          <p:cNvPicPr/>
          <p:nvPr/>
        </p:nvPicPr>
        <p:blipFill>
          <a:blip r:embed="rId2" cstate="print">
            <a:extLst>
              <a:ext uri="{28A0092B-C50C-407E-A947-70E740481C1C}">
                <a14:useLocalDpi xmlns:a14="http://schemas.microsoft.com/office/drawing/2010/main" val="0"/>
              </a:ext>
            </a:extLst>
          </a:blip>
          <a:srcRect l="60357" t="17904" r="8786" b="66281"/>
          <a:stretch/>
        </p:blipFill>
        <p:spPr>
          <a:xfrm>
            <a:off x="7467600" y="1289453"/>
            <a:ext cx="3717059" cy="1072748"/>
          </a:xfrm>
          <a:prstGeom prst="rect">
            <a:avLst/>
          </a:prstGeom>
        </p:spPr>
      </p:pic>
      <p:sp>
        <p:nvSpPr>
          <p:cNvPr id="5" name="object 5">
            <a:extLst>
              <a:ext uri="{FF2B5EF4-FFF2-40B4-BE49-F238E27FC236}">
                <a16:creationId xmlns:a16="http://schemas.microsoft.com/office/drawing/2014/main" id="{6288B313-BA62-18F6-9294-E4DCB1AB0E11}"/>
              </a:ext>
            </a:extLst>
          </p:cNvPr>
          <p:cNvSpPr txBox="1"/>
          <p:nvPr/>
        </p:nvSpPr>
        <p:spPr>
          <a:xfrm>
            <a:off x="750823" y="1819479"/>
            <a:ext cx="5212080" cy="736600"/>
          </a:xfrm>
          <a:prstGeom prst="rect">
            <a:avLst/>
          </a:prstGeom>
        </p:spPr>
        <p:txBody>
          <a:bodyPr vert="horz" wrap="square" lIns="0" tIns="12700" rIns="0" bIns="0" rtlCol="0">
            <a:spAutoFit/>
          </a:bodyPr>
          <a:lstStyle/>
          <a:p>
            <a:pPr marL="12700" marR="5080">
              <a:lnSpc>
                <a:spcPct val="111100"/>
              </a:lnSpc>
              <a:spcBef>
                <a:spcPts val="100"/>
              </a:spcBef>
            </a:pPr>
            <a:r>
              <a:rPr sz="2100" dirty="0">
                <a:solidFill>
                  <a:srgbClr val="716A66"/>
                </a:solidFill>
                <a:latin typeface="DIN 2014 Light"/>
                <a:cs typeface="DIN 2014 Light"/>
              </a:rPr>
              <a:t>JSI</a:t>
            </a:r>
            <a:r>
              <a:rPr sz="2100" spc="-40" dirty="0">
                <a:solidFill>
                  <a:srgbClr val="716A66"/>
                </a:solidFill>
                <a:latin typeface="DIN 2014 Light"/>
                <a:cs typeface="DIN 2014 Light"/>
              </a:rPr>
              <a:t> </a:t>
            </a:r>
            <a:r>
              <a:rPr sz="2100" dirty="0">
                <a:solidFill>
                  <a:srgbClr val="716A66"/>
                </a:solidFill>
                <a:latin typeface="DIN 2014 Light"/>
                <a:cs typeface="DIN 2014 Light"/>
              </a:rPr>
              <a:t>Health</a:t>
            </a:r>
            <a:r>
              <a:rPr sz="2100" spc="-35" dirty="0">
                <a:solidFill>
                  <a:srgbClr val="716A66"/>
                </a:solidFill>
                <a:latin typeface="DIN 2014 Light"/>
                <a:cs typeface="DIN 2014 Light"/>
              </a:rPr>
              <a:t> </a:t>
            </a:r>
            <a:r>
              <a:rPr sz="2100" dirty="0">
                <a:solidFill>
                  <a:srgbClr val="716A66"/>
                </a:solidFill>
                <a:latin typeface="DIN 2014 Light"/>
                <a:cs typeface="DIN 2014 Light"/>
              </a:rPr>
              <a:t>has</a:t>
            </a:r>
            <a:r>
              <a:rPr sz="2100" spc="-35" dirty="0">
                <a:solidFill>
                  <a:srgbClr val="716A66"/>
                </a:solidFill>
                <a:latin typeface="DIN 2014 Light"/>
                <a:cs typeface="DIN 2014 Light"/>
              </a:rPr>
              <a:t> </a:t>
            </a:r>
            <a:r>
              <a:rPr sz="2100" dirty="0">
                <a:solidFill>
                  <a:srgbClr val="716A66"/>
                </a:solidFill>
                <a:latin typeface="DIN 2014 Light"/>
                <a:cs typeface="DIN 2014 Light"/>
              </a:rPr>
              <a:t>negotiated</a:t>
            </a:r>
            <a:r>
              <a:rPr sz="2100" spc="-40" dirty="0">
                <a:solidFill>
                  <a:srgbClr val="716A66"/>
                </a:solidFill>
                <a:latin typeface="DIN 2014 Light"/>
                <a:cs typeface="DIN 2014 Light"/>
              </a:rPr>
              <a:t> </a:t>
            </a:r>
            <a:r>
              <a:rPr sz="2100" dirty="0">
                <a:solidFill>
                  <a:srgbClr val="716A66"/>
                </a:solidFill>
                <a:latin typeface="DIN 2014 Light"/>
                <a:cs typeface="DIN 2014 Light"/>
              </a:rPr>
              <a:t>a</a:t>
            </a:r>
            <a:r>
              <a:rPr sz="2100" spc="-35" dirty="0">
                <a:solidFill>
                  <a:srgbClr val="716A66"/>
                </a:solidFill>
                <a:latin typeface="DIN 2014 Light"/>
                <a:cs typeface="DIN 2014 Light"/>
              </a:rPr>
              <a:t> </a:t>
            </a:r>
            <a:r>
              <a:rPr sz="2100" dirty="0">
                <a:solidFill>
                  <a:srgbClr val="716A66"/>
                </a:solidFill>
                <a:latin typeface="DIN 2014 Light"/>
                <a:cs typeface="DIN 2014 Light"/>
              </a:rPr>
              <a:t>competitive</a:t>
            </a:r>
            <a:r>
              <a:rPr sz="2100" spc="-35" dirty="0">
                <a:solidFill>
                  <a:srgbClr val="716A66"/>
                </a:solidFill>
                <a:latin typeface="DIN 2014 Light"/>
                <a:cs typeface="DIN 2014 Light"/>
              </a:rPr>
              <a:t> </a:t>
            </a:r>
            <a:r>
              <a:rPr sz="2100" spc="-10" dirty="0">
                <a:solidFill>
                  <a:srgbClr val="716A66"/>
                </a:solidFill>
                <a:latin typeface="DIN 2014 Light"/>
                <a:cs typeface="DIN 2014 Light"/>
              </a:rPr>
              <a:t>pricing </a:t>
            </a:r>
            <a:r>
              <a:rPr sz="2100" dirty="0">
                <a:solidFill>
                  <a:srgbClr val="716A66"/>
                </a:solidFill>
                <a:latin typeface="DIN 2014 Light"/>
                <a:cs typeface="DIN 2014 Light"/>
              </a:rPr>
              <a:t>agreement</a:t>
            </a:r>
            <a:r>
              <a:rPr sz="2100" spc="-30" dirty="0">
                <a:solidFill>
                  <a:srgbClr val="716A66"/>
                </a:solidFill>
                <a:latin typeface="DIN 2014 Light"/>
                <a:cs typeface="DIN 2014 Light"/>
              </a:rPr>
              <a:t> </a:t>
            </a:r>
            <a:r>
              <a:rPr sz="2100" dirty="0">
                <a:solidFill>
                  <a:srgbClr val="716A66"/>
                </a:solidFill>
                <a:latin typeface="DIN 2014 Light"/>
                <a:cs typeface="DIN 2014 Light"/>
              </a:rPr>
              <a:t>with</a:t>
            </a:r>
            <a:r>
              <a:rPr sz="2100" spc="-25" dirty="0">
                <a:solidFill>
                  <a:srgbClr val="716A66"/>
                </a:solidFill>
                <a:latin typeface="DIN 2014 Light"/>
                <a:cs typeface="DIN 2014 Light"/>
              </a:rPr>
              <a:t> </a:t>
            </a:r>
            <a:r>
              <a:rPr sz="2100" dirty="0">
                <a:solidFill>
                  <a:srgbClr val="716A66"/>
                </a:solidFill>
                <a:latin typeface="DIN 2014 Light"/>
                <a:cs typeface="DIN 2014 Light"/>
              </a:rPr>
              <a:t>the</a:t>
            </a:r>
            <a:r>
              <a:rPr sz="2100" spc="-30" dirty="0">
                <a:solidFill>
                  <a:srgbClr val="716A66"/>
                </a:solidFill>
                <a:latin typeface="DIN 2014 Light"/>
                <a:cs typeface="DIN 2014 Light"/>
              </a:rPr>
              <a:t> </a:t>
            </a:r>
            <a:r>
              <a:rPr sz="2100" dirty="0">
                <a:solidFill>
                  <a:srgbClr val="716A66"/>
                </a:solidFill>
                <a:latin typeface="DIN 2014 Light"/>
                <a:cs typeface="DIN 2014 Light"/>
              </a:rPr>
              <a:t>following</a:t>
            </a:r>
            <a:r>
              <a:rPr sz="2100" spc="-25" dirty="0">
                <a:solidFill>
                  <a:srgbClr val="716A66"/>
                </a:solidFill>
                <a:latin typeface="DIN 2014 Light"/>
                <a:cs typeface="DIN 2014 Light"/>
              </a:rPr>
              <a:t> </a:t>
            </a:r>
            <a:r>
              <a:rPr sz="2100" spc="-20" dirty="0">
                <a:solidFill>
                  <a:srgbClr val="716A66"/>
                </a:solidFill>
                <a:latin typeface="DIN 2014 Light"/>
                <a:cs typeface="DIN 2014 Light"/>
              </a:rPr>
              <a:t>GPO:</a:t>
            </a:r>
            <a:endParaRPr sz="2100">
              <a:latin typeface="DIN 2014 Light"/>
              <a:cs typeface="DIN 2014 Light"/>
            </a:endParaRPr>
          </a:p>
        </p:txBody>
      </p:sp>
      <p:sp>
        <p:nvSpPr>
          <p:cNvPr id="6" name="object 6">
            <a:extLst>
              <a:ext uri="{FF2B5EF4-FFF2-40B4-BE49-F238E27FC236}">
                <a16:creationId xmlns:a16="http://schemas.microsoft.com/office/drawing/2014/main" id="{3A940B31-107A-4852-BDB1-3BFE03D755C5}"/>
              </a:ext>
            </a:extLst>
          </p:cNvPr>
          <p:cNvSpPr txBox="1"/>
          <p:nvPr/>
        </p:nvSpPr>
        <p:spPr>
          <a:xfrm>
            <a:off x="750823" y="3742851"/>
            <a:ext cx="4861560" cy="1443355"/>
          </a:xfrm>
          <a:prstGeom prst="rect">
            <a:avLst/>
          </a:prstGeom>
        </p:spPr>
        <p:txBody>
          <a:bodyPr vert="horz" wrap="square" lIns="0" tIns="192405" rIns="0" bIns="0" rtlCol="0">
            <a:spAutoFit/>
          </a:bodyPr>
          <a:lstStyle/>
          <a:p>
            <a:pPr marL="12700">
              <a:lnSpc>
                <a:spcPct val="100000"/>
              </a:lnSpc>
              <a:spcBef>
                <a:spcPts val="1515"/>
              </a:spcBef>
            </a:pPr>
            <a:r>
              <a:rPr sz="2800" b="1" dirty="0">
                <a:solidFill>
                  <a:srgbClr val="716A66"/>
                </a:solidFill>
                <a:latin typeface="DIN 2014 Bold"/>
                <a:cs typeface="DIN 2014 Bold"/>
              </a:rPr>
              <a:t>Securing</a:t>
            </a:r>
            <a:r>
              <a:rPr sz="2800" b="1" spc="-114" dirty="0">
                <a:solidFill>
                  <a:srgbClr val="716A66"/>
                </a:solidFill>
                <a:latin typeface="DIN 2014 Bold"/>
                <a:cs typeface="DIN 2014 Bold"/>
              </a:rPr>
              <a:t> </a:t>
            </a:r>
            <a:r>
              <a:rPr sz="2800" b="1" spc="-20" dirty="0">
                <a:solidFill>
                  <a:srgbClr val="716A66"/>
                </a:solidFill>
                <a:latin typeface="DIN 2014 Bold"/>
                <a:cs typeface="DIN 2014 Bold"/>
              </a:rPr>
              <a:t>GPOs</a:t>
            </a:r>
            <a:endParaRPr sz="2800">
              <a:latin typeface="DIN 2014 Bold"/>
              <a:cs typeface="DIN 2014 Bold"/>
            </a:endParaRPr>
          </a:p>
          <a:p>
            <a:pPr marL="12700" marR="5080">
              <a:lnSpc>
                <a:spcPct val="111100"/>
              </a:lnSpc>
              <a:spcBef>
                <a:spcPts val="785"/>
              </a:spcBef>
            </a:pPr>
            <a:r>
              <a:rPr sz="2100" dirty="0">
                <a:solidFill>
                  <a:srgbClr val="716A66"/>
                </a:solidFill>
                <a:latin typeface="DIN 2014 Light"/>
                <a:cs typeface="DIN 2014 Light"/>
              </a:rPr>
              <a:t>JSI</a:t>
            </a:r>
            <a:r>
              <a:rPr sz="2100" spc="-10" dirty="0">
                <a:solidFill>
                  <a:srgbClr val="716A66"/>
                </a:solidFill>
                <a:latin typeface="DIN 2014 Light"/>
                <a:cs typeface="DIN 2014 Light"/>
              </a:rPr>
              <a:t> </a:t>
            </a:r>
            <a:r>
              <a:rPr sz="2100" dirty="0">
                <a:solidFill>
                  <a:srgbClr val="716A66"/>
                </a:solidFill>
                <a:latin typeface="DIN 2014 Light"/>
                <a:cs typeface="DIN 2014 Light"/>
              </a:rPr>
              <a:t>Health</a:t>
            </a:r>
            <a:r>
              <a:rPr sz="2100" spc="-10" dirty="0">
                <a:solidFill>
                  <a:srgbClr val="716A66"/>
                </a:solidFill>
                <a:latin typeface="DIN 2014 Light"/>
                <a:cs typeface="DIN 2014 Light"/>
              </a:rPr>
              <a:t> </a:t>
            </a:r>
            <a:r>
              <a:rPr sz="2100" dirty="0">
                <a:solidFill>
                  <a:srgbClr val="716A66"/>
                </a:solidFill>
                <a:latin typeface="DIN 2014 Light"/>
                <a:cs typeface="DIN 2014 Light"/>
              </a:rPr>
              <a:t>is</a:t>
            </a:r>
            <a:r>
              <a:rPr sz="2100" spc="-10" dirty="0">
                <a:solidFill>
                  <a:srgbClr val="716A66"/>
                </a:solidFill>
                <a:latin typeface="DIN 2014 Light"/>
                <a:cs typeface="DIN 2014 Light"/>
              </a:rPr>
              <a:t> </a:t>
            </a:r>
            <a:r>
              <a:rPr sz="2100" dirty="0">
                <a:solidFill>
                  <a:srgbClr val="716A66"/>
                </a:solidFill>
                <a:latin typeface="DIN 2014 Light"/>
                <a:cs typeface="DIN 2014 Light"/>
              </a:rPr>
              <a:t>working</a:t>
            </a:r>
            <a:r>
              <a:rPr sz="2100" spc="-10" dirty="0">
                <a:solidFill>
                  <a:srgbClr val="716A66"/>
                </a:solidFill>
                <a:latin typeface="DIN 2014 Light"/>
                <a:cs typeface="DIN 2014 Light"/>
              </a:rPr>
              <a:t> </a:t>
            </a:r>
            <a:r>
              <a:rPr sz="2100" dirty="0">
                <a:solidFill>
                  <a:srgbClr val="716A66"/>
                </a:solidFill>
                <a:latin typeface="DIN 2014 Light"/>
                <a:cs typeface="DIN 2014 Light"/>
              </a:rPr>
              <a:t>to</a:t>
            </a:r>
            <a:r>
              <a:rPr sz="2100" spc="-10" dirty="0">
                <a:solidFill>
                  <a:srgbClr val="716A66"/>
                </a:solidFill>
                <a:latin typeface="DIN 2014 Light"/>
                <a:cs typeface="DIN 2014 Light"/>
              </a:rPr>
              <a:t> negotiate </a:t>
            </a:r>
            <a:r>
              <a:rPr sz="2100" dirty="0">
                <a:solidFill>
                  <a:srgbClr val="716A66"/>
                </a:solidFill>
                <a:latin typeface="DIN 2014 Light"/>
                <a:cs typeface="DIN 2014 Light"/>
              </a:rPr>
              <a:t>competitive</a:t>
            </a:r>
            <a:r>
              <a:rPr sz="2100" spc="-55" dirty="0">
                <a:solidFill>
                  <a:srgbClr val="716A66"/>
                </a:solidFill>
                <a:latin typeface="DIN 2014 Light"/>
                <a:cs typeface="DIN 2014 Light"/>
              </a:rPr>
              <a:t> </a:t>
            </a:r>
            <a:r>
              <a:rPr sz="2100" dirty="0">
                <a:solidFill>
                  <a:srgbClr val="716A66"/>
                </a:solidFill>
                <a:latin typeface="DIN 2014 Light"/>
                <a:cs typeface="DIN 2014 Light"/>
              </a:rPr>
              <a:t>pricing</a:t>
            </a:r>
            <a:r>
              <a:rPr sz="2100" spc="-55" dirty="0">
                <a:solidFill>
                  <a:srgbClr val="716A66"/>
                </a:solidFill>
                <a:latin typeface="DIN 2014 Light"/>
                <a:cs typeface="DIN 2014 Light"/>
              </a:rPr>
              <a:t> </a:t>
            </a:r>
            <a:r>
              <a:rPr sz="2100" dirty="0">
                <a:solidFill>
                  <a:srgbClr val="716A66"/>
                </a:solidFill>
                <a:latin typeface="DIN 2014 Light"/>
                <a:cs typeface="DIN 2014 Light"/>
              </a:rPr>
              <a:t>with</a:t>
            </a:r>
            <a:r>
              <a:rPr sz="2100" spc="-55" dirty="0">
                <a:solidFill>
                  <a:srgbClr val="716A66"/>
                </a:solidFill>
                <a:latin typeface="DIN 2014 Light"/>
                <a:cs typeface="DIN 2014 Light"/>
              </a:rPr>
              <a:t> </a:t>
            </a:r>
            <a:r>
              <a:rPr sz="2100" dirty="0">
                <a:solidFill>
                  <a:srgbClr val="716A66"/>
                </a:solidFill>
                <a:latin typeface="DIN 2014 Light"/>
                <a:cs typeface="DIN 2014 Light"/>
              </a:rPr>
              <a:t>the</a:t>
            </a:r>
            <a:r>
              <a:rPr sz="2100" spc="-55" dirty="0">
                <a:solidFill>
                  <a:srgbClr val="716A66"/>
                </a:solidFill>
                <a:latin typeface="DIN 2014 Light"/>
                <a:cs typeface="DIN 2014 Light"/>
              </a:rPr>
              <a:t> </a:t>
            </a:r>
            <a:r>
              <a:rPr sz="2100" dirty="0">
                <a:solidFill>
                  <a:srgbClr val="716A66"/>
                </a:solidFill>
                <a:latin typeface="DIN 2014 Light"/>
                <a:cs typeface="DIN 2014 Light"/>
              </a:rPr>
              <a:t>following</a:t>
            </a:r>
            <a:r>
              <a:rPr sz="2100" spc="-55" dirty="0">
                <a:solidFill>
                  <a:srgbClr val="716A66"/>
                </a:solidFill>
                <a:latin typeface="DIN 2014 Light"/>
                <a:cs typeface="DIN 2014 Light"/>
              </a:rPr>
              <a:t> </a:t>
            </a:r>
            <a:r>
              <a:rPr sz="2100" spc="-10" dirty="0">
                <a:solidFill>
                  <a:srgbClr val="716A66"/>
                </a:solidFill>
                <a:latin typeface="DIN 2014 Light"/>
                <a:cs typeface="DIN 2014 Light"/>
              </a:rPr>
              <a:t>GPOs:</a:t>
            </a:r>
            <a:endParaRPr sz="2100">
              <a:latin typeface="DIN 2014 Light"/>
              <a:cs typeface="DIN 2014 Light"/>
            </a:endParaRPr>
          </a:p>
        </p:txBody>
      </p:sp>
      <p:pic>
        <p:nvPicPr>
          <p:cNvPr id="9" name="object 9">
            <a:extLst>
              <a:ext uri="{FF2B5EF4-FFF2-40B4-BE49-F238E27FC236}">
                <a16:creationId xmlns:a16="http://schemas.microsoft.com/office/drawing/2014/main" id="{E1C36209-620B-5851-0687-30022CB62F7A}"/>
              </a:ext>
            </a:extLst>
          </p:cNvPr>
          <p:cNvPicPr/>
          <p:nvPr/>
        </p:nvPicPr>
        <p:blipFill>
          <a:blip r:embed="rId3" cstate="print"/>
          <a:stretch>
            <a:fillRect/>
          </a:stretch>
        </p:blipFill>
        <p:spPr>
          <a:xfrm>
            <a:off x="9201194" y="4956904"/>
            <a:ext cx="1132890" cy="199504"/>
          </a:xfrm>
          <a:prstGeom prst="rect">
            <a:avLst/>
          </a:prstGeom>
        </p:spPr>
      </p:pic>
      <p:grpSp>
        <p:nvGrpSpPr>
          <p:cNvPr id="10" name="object 10">
            <a:extLst>
              <a:ext uri="{FF2B5EF4-FFF2-40B4-BE49-F238E27FC236}">
                <a16:creationId xmlns:a16="http://schemas.microsoft.com/office/drawing/2014/main" id="{055B6936-E94E-827F-0B7D-147BB6D67717}"/>
              </a:ext>
            </a:extLst>
          </p:cNvPr>
          <p:cNvGrpSpPr/>
          <p:nvPr/>
        </p:nvGrpSpPr>
        <p:grpSpPr>
          <a:xfrm>
            <a:off x="10380415" y="4764023"/>
            <a:ext cx="1047750" cy="464184"/>
            <a:chOff x="10380415" y="4764023"/>
            <a:chExt cx="1047750" cy="464184"/>
          </a:xfrm>
        </p:grpSpPr>
        <p:pic>
          <p:nvPicPr>
            <p:cNvPr id="11" name="object 11">
              <a:extLst>
                <a:ext uri="{FF2B5EF4-FFF2-40B4-BE49-F238E27FC236}">
                  <a16:creationId xmlns:a16="http://schemas.microsoft.com/office/drawing/2014/main" id="{06AD666C-7A02-E602-5D6C-C11B6BE46842}"/>
                </a:ext>
              </a:extLst>
            </p:cNvPr>
            <p:cNvPicPr/>
            <p:nvPr/>
          </p:nvPicPr>
          <p:blipFill>
            <a:blip r:embed="rId4" cstate="print"/>
            <a:stretch>
              <a:fillRect/>
            </a:stretch>
          </p:blipFill>
          <p:spPr>
            <a:xfrm>
              <a:off x="11156908" y="4767963"/>
              <a:ext cx="164210" cy="164083"/>
            </a:xfrm>
            <a:prstGeom prst="rect">
              <a:avLst/>
            </a:prstGeom>
          </p:spPr>
        </p:pic>
        <p:sp>
          <p:nvSpPr>
            <p:cNvPr id="12" name="object 12">
              <a:extLst>
                <a:ext uri="{FF2B5EF4-FFF2-40B4-BE49-F238E27FC236}">
                  <a16:creationId xmlns:a16="http://schemas.microsoft.com/office/drawing/2014/main" id="{CF5B8434-0A74-B4AA-1B4B-1633CF0DE429}"/>
                </a:ext>
              </a:extLst>
            </p:cNvPr>
            <p:cNvSpPr/>
            <p:nvPr/>
          </p:nvSpPr>
          <p:spPr>
            <a:xfrm>
              <a:off x="11184659" y="4957184"/>
              <a:ext cx="243204" cy="261620"/>
            </a:xfrm>
            <a:custGeom>
              <a:avLst/>
              <a:gdLst/>
              <a:ahLst/>
              <a:cxnLst/>
              <a:rect l="l" t="t" r="r" b="b"/>
              <a:pathLst>
                <a:path w="243204" h="261620">
                  <a:moveTo>
                    <a:pt x="113880" y="0"/>
                  </a:moveTo>
                  <a:lnTo>
                    <a:pt x="0" y="0"/>
                  </a:lnTo>
                  <a:lnTo>
                    <a:pt x="243141" y="261404"/>
                  </a:lnTo>
                  <a:lnTo>
                    <a:pt x="243141" y="129298"/>
                  </a:lnTo>
                  <a:lnTo>
                    <a:pt x="232985" y="78977"/>
                  </a:lnTo>
                  <a:lnTo>
                    <a:pt x="205285" y="37884"/>
                  </a:lnTo>
                  <a:lnTo>
                    <a:pt x="164199" y="10173"/>
                  </a:lnTo>
                  <a:lnTo>
                    <a:pt x="113880" y="0"/>
                  </a:lnTo>
                  <a:close/>
                </a:path>
              </a:pathLst>
            </a:custGeom>
            <a:solidFill>
              <a:srgbClr val="003763"/>
            </a:solidFill>
          </p:spPr>
          <p:txBody>
            <a:bodyPr wrap="square" lIns="0" tIns="0" rIns="0" bIns="0" rtlCol="0"/>
            <a:lstStyle/>
            <a:p>
              <a:endParaRPr/>
            </a:p>
          </p:txBody>
        </p:sp>
        <p:sp>
          <p:nvSpPr>
            <p:cNvPr id="13" name="object 13">
              <a:extLst>
                <a:ext uri="{FF2B5EF4-FFF2-40B4-BE49-F238E27FC236}">
                  <a16:creationId xmlns:a16="http://schemas.microsoft.com/office/drawing/2014/main" id="{1263C19D-C8CA-C892-5234-10834C16243F}"/>
                </a:ext>
              </a:extLst>
            </p:cNvPr>
            <p:cNvSpPr/>
            <p:nvPr/>
          </p:nvSpPr>
          <p:spPr>
            <a:xfrm>
              <a:off x="11156913" y="4984934"/>
              <a:ext cx="264795" cy="243204"/>
            </a:xfrm>
            <a:custGeom>
              <a:avLst/>
              <a:gdLst/>
              <a:ahLst/>
              <a:cxnLst/>
              <a:rect l="l" t="t" r="r" b="b"/>
              <a:pathLst>
                <a:path w="264795" h="243204">
                  <a:moveTo>
                    <a:pt x="0" y="0"/>
                  </a:moveTo>
                  <a:lnTo>
                    <a:pt x="0" y="113880"/>
                  </a:lnTo>
                  <a:lnTo>
                    <a:pt x="10160" y="164210"/>
                  </a:lnTo>
                  <a:lnTo>
                    <a:pt x="37869" y="205309"/>
                  </a:lnTo>
                  <a:lnTo>
                    <a:pt x="78968" y="233019"/>
                  </a:lnTo>
                  <a:lnTo>
                    <a:pt x="129298" y="243179"/>
                  </a:lnTo>
                  <a:lnTo>
                    <a:pt x="264325" y="243179"/>
                  </a:lnTo>
                  <a:lnTo>
                    <a:pt x="0" y="0"/>
                  </a:lnTo>
                  <a:close/>
                </a:path>
              </a:pathLst>
            </a:custGeom>
            <a:solidFill>
              <a:srgbClr val="009FDD"/>
            </a:solidFill>
          </p:spPr>
          <p:txBody>
            <a:bodyPr wrap="square" lIns="0" tIns="0" rIns="0" bIns="0" rtlCol="0"/>
            <a:lstStyle/>
            <a:p>
              <a:endParaRPr/>
            </a:p>
          </p:txBody>
        </p:sp>
        <p:pic>
          <p:nvPicPr>
            <p:cNvPr id="14" name="object 14">
              <a:extLst>
                <a:ext uri="{FF2B5EF4-FFF2-40B4-BE49-F238E27FC236}">
                  <a16:creationId xmlns:a16="http://schemas.microsoft.com/office/drawing/2014/main" id="{006ABAB2-6AE0-EE0D-A23C-F4515B136E7D}"/>
                </a:ext>
              </a:extLst>
            </p:cNvPr>
            <p:cNvPicPr/>
            <p:nvPr/>
          </p:nvPicPr>
          <p:blipFill>
            <a:blip r:embed="rId5" cstate="print"/>
            <a:stretch>
              <a:fillRect/>
            </a:stretch>
          </p:blipFill>
          <p:spPr>
            <a:xfrm>
              <a:off x="10923691" y="4764023"/>
              <a:ext cx="207567" cy="168022"/>
            </a:xfrm>
            <a:prstGeom prst="rect">
              <a:avLst/>
            </a:prstGeom>
          </p:spPr>
        </p:pic>
        <p:sp>
          <p:nvSpPr>
            <p:cNvPr id="15" name="object 15">
              <a:extLst>
                <a:ext uri="{FF2B5EF4-FFF2-40B4-BE49-F238E27FC236}">
                  <a16:creationId xmlns:a16="http://schemas.microsoft.com/office/drawing/2014/main" id="{7155A413-7395-DD9A-3F68-3C82FE65005D}"/>
                </a:ext>
              </a:extLst>
            </p:cNvPr>
            <p:cNvSpPr/>
            <p:nvPr/>
          </p:nvSpPr>
          <p:spPr>
            <a:xfrm>
              <a:off x="10380415" y="4958339"/>
              <a:ext cx="749935" cy="198120"/>
            </a:xfrm>
            <a:custGeom>
              <a:avLst/>
              <a:gdLst/>
              <a:ahLst/>
              <a:cxnLst/>
              <a:rect l="l" t="t" r="r" b="b"/>
              <a:pathLst>
                <a:path w="749934" h="198120">
                  <a:moveTo>
                    <a:pt x="25844" y="3162"/>
                  </a:moveTo>
                  <a:lnTo>
                    <a:pt x="12827" y="3162"/>
                  </a:lnTo>
                  <a:lnTo>
                    <a:pt x="6298" y="3695"/>
                  </a:lnTo>
                  <a:lnTo>
                    <a:pt x="0" y="4737"/>
                  </a:lnTo>
                  <a:lnTo>
                    <a:pt x="0" y="194792"/>
                  </a:lnTo>
                  <a:lnTo>
                    <a:pt x="6477" y="195821"/>
                  </a:lnTo>
                  <a:lnTo>
                    <a:pt x="13017" y="196354"/>
                  </a:lnTo>
                  <a:lnTo>
                    <a:pt x="25707" y="196354"/>
                  </a:lnTo>
                  <a:lnTo>
                    <a:pt x="32316" y="195821"/>
                  </a:lnTo>
                  <a:lnTo>
                    <a:pt x="38862" y="194792"/>
                  </a:lnTo>
                  <a:lnTo>
                    <a:pt x="38862" y="112572"/>
                  </a:lnTo>
                  <a:lnTo>
                    <a:pt x="141389" y="112572"/>
                  </a:lnTo>
                  <a:lnTo>
                    <a:pt x="141389" y="79286"/>
                  </a:lnTo>
                  <a:lnTo>
                    <a:pt x="38862" y="79286"/>
                  </a:lnTo>
                  <a:lnTo>
                    <a:pt x="38862" y="4737"/>
                  </a:lnTo>
                  <a:lnTo>
                    <a:pt x="32384" y="3695"/>
                  </a:lnTo>
                  <a:lnTo>
                    <a:pt x="25844" y="3162"/>
                  </a:lnTo>
                  <a:close/>
                </a:path>
                <a:path w="749934" h="198120">
                  <a:moveTo>
                    <a:pt x="141389" y="112572"/>
                  </a:moveTo>
                  <a:lnTo>
                    <a:pt x="102539" y="112572"/>
                  </a:lnTo>
                  <a:lnTo>
                    <a:pt x="102539" y="194792"/>
                  </a:lnTo>
                  <a:lnTo>
                    <a:pt x="109004" y="195821"/>
                  </a:lnTo>
                  <a:lnTo>
                    <a:pt x="115544" y="196354"/>
                  </a:lnTo>
                  <a:lnTo>
                    <a:pt x="128247" y="196354"/>
                  </a:lnTo>
                  <a:lnTo>
                    <a:pt x="134856" y="195821"/>
                  </a:lnTo>
                  <a:lnTo>
                    <a:pt x="141389" y="194792"/>
                  </a:lnTo>
                  <a:lnTo>
                    <a:pt x="141389" y="112572"/>
                  </a:lnTo>
                  <a:close/>
                </a:path>
                <a:path w="749934" h="198120">
                  <a:moveTo>
                    <a:pt x="128384" y="3162"/>
                  </a:moveTo>
                  <a:lnTo>
                    <a:pt x="115366" y="3162"/>
                  </a:lnTo>
                  <a:lnTo>
                    <a:pt x="108838" y="3695"/>
                  </a:lnTo>
                  <a:lnTo>
                    <a:pt x="102539" y="4737"/>
                  </a:lnTo>
                  <a:lnTo>
                    <a:pt x="102539" y="79286"/>
                  </a:lnTo>
                  <a:lnTo>
                    <a:pt x="141389" y="79286"/>
                  </a:lnTo>
                  <a:lnTo>
                    <a:pt x="141389" y="4737"/>
                  </a:lnTo>
                  <a:lnTo>
                    <a:pt x="134924" y="3695"/>
                  </a:lnTo>
                  <a:lnTo>
                    <a:pt x="128384" y="3162"/>
                  </a:lnTo>
                  <a:close/>
                </a:path>
                <a:path w="749934" h="198120">
                  <a:moveTo>
                    <a:pt x="232029" y="54902"/>
                  </a:moveTo>
                  <a:lnTo>
                    <a:pt x="192211" y="67148"/>
                  </a:lnTo>
                  <a:lnTo>
                    <a:pt x="170167" y="99009"/>
                  </a:lnTo>
                  <a:lnTo>
                    <a:pt x="165995" y="127296"/>
                  </a:lnTo>
                  <a:lnTo>
                    <a:pt x="167038" y="141552"/>
                  </a:lnTo>
                  <a:lnTo>
                    <a:pt x="170167" y="155575"/>
                  </a:lnTo>
                  <a:lnTo>
                    <a:pt x="172332" y="161467"/>
                  </a:lnTo>
                  <a:lnTo>
                    <a:pt x="172403" y="161660"/>
                  </a:lnTo>
                  <a:lnTo>
                    <a:pt x="199070" y="189966"/>
                  </a:lnTo>
                  <a:lnTo>
                    <a:pt x="237680" y="197878"/>
                  </a:lnTo>
                  <a:lnTo>
                    <a:pt x="249548" y="197521"/>
                  </a:lnTo>
                  <a:lnTo>
                    <a:pt x="261308" y="196075"/>
                  </a:lnTo>
                  <a:lnTo>
                    <a:pt x="272888" y="193553"/>
                  </a:lnTo>
                  <a:lnTo>
                    <a:pt x="284213" y="189966"/>
                  </a:lnTo>
                  <a:lnTo>
                    <a:pt x="284131" y="186537"/>
                  </a:lnTo>
                  <a:lnTo>
                    <a:pt x="284086" y="184619"/>
                  </a:lnTo>
                  <a:lnTo>
                    <a:pt x="283286" y="179311"/>
                  </a:lnTo>
                  <a:lnTo>
                    <a:pt x="281838" y="174155"/>
                  </a:lnTo>
                  <a:lnTo>
                    <a:pt x="280631" y="169748"/>
                  </a:lnTo>
                  <a:lnTo>
                    <a:pt x="279971" y="168071"/>
                  </a:lnTo>
                  <a:lnTo>
                    <a:pt x="240614" y="168071"/>
                  </a:lnTo>
                  <a:lnTo>
                    <a:pt x="233642" y="167855"/>
                  </a:lnTo>
                  <a:lnTo>
                    <a:pt x="203103" y="137985"/>
                  </a:lnTo>
                  <a:lnTo>
                    <a:pt x="290766" y="137985"/>
                  </a:lnTo>
                  <a:lnTo>
                    <a:pt x="291719" y="130086"/>
                  </a:lnTo>
                  <a:lnTo>
                    <a:pt x="292112" y="120154"/>
                  </a:lnTo>
                  <a:lnTo>
                    <a:pt x="291892" y="113613"/>
                  </a:lnTo>
                  <a:lnTo>
                    <a:pt x="291685" y="111785"/>
                  </a:lnTo>
                  <a:lnTo>
                    <a:pt x="203333" y="111785"/>
                  </a:lnTo>
                  <a:lnTo>
                    <a:pt x="203677" y="104368"/>
                  </a:lnTo>
                  <a:lnTo>
                    <a:pt x="224193" y="82867"/>
                  </a:lnTo>
                  <a:lnTo>
                    <a:pt x="283482" y="82867"/>
                  </a:lnTo>
                  <a:lnTo>
                    <a:pt x="281647" y="79654"/>
                  </a:lnTo>
                  <a:lnTo>
                    <a:pt x="244992" y="56038"/>
                  </a:lnTo>
                  <a:lnTo>
                    <a:pt x="238683" y="55140"/>
                  </a:lnTo>
                  <a:lnTo>
                    <a:pt x="239111" y="55140"/>
                  </a:lnTo>
                  <a:lnTo>
                    <a:pt x="232029" y="54902"/>
                  </a:lnTo>
                  <a:close/>
                </a:path>
                <a:path w="749934" h="198120">
                  <a:moveTo>
                    <a:pt x="276821" y="161467"/>
                  </a:moveTo>
                  <a:lnTo>
                    <a:pt x="268010" y="164314"/>
                  </a:lnTo>
                  <a:lnTo>
                    <a:pt x="259003" y="166370"/>
                  </a:lnTo>
                  <a:lnTo>
                    <a:pt x="249854" y="167625"/>
                  </a:lnTo>
                  <a:lnTo>
                    <a:pt x="240614" y="168071"/>
                  </a:lnTo>
                  <a:lnTo>
                    <a:pt x="279971" y="168071"/>
                  </a:lnTo>
                  <a:lnTo>
                    <a:pt x="278955" y="165493"/>
                  </a:lnTo>
                  <a:lnTo>
                    <a:pt x="276924" y="161660"/>
                  </a:lnTo>
                  <a:lnTo>
                    <a:pt x="276821" y="161467"/>
                  </a:lnTo>
                  <a:close/>
                </a:path>
                <a:path w="749934" h="198120">
                  <a:moveTo>
                    <a:pt x="283591" y="83058"/>
                  </a:moveTo>
                  <a:lnTo>
                    <a:pt x="238582" y="83058"/>
                  </a:lnTo>
                  <a:lnTo>
                    <a:pt x="245275" y="85979"/>
                  </a:lnTo>
                  <a:lnTo>
                    <a:pt x="249745" y="91300"/>
                  </a:lnTo>
                  <a:lnTo>
                    <a:pt x="254292" y="97155"/>
                  </a:lnTo>
                  <a:lnTo>
                    <a:pt x="256625" y="103987"/>
                  </a:lnTo>
                  <a:lnTo>
                    <a:pt x="256743" y="111785"/>
                  </a:lnTo>
                  <a:lnTo>
                    <a:pt x="291685" y="111785"/>
                  </a:lnTo>
                  <a:lnTo>
                    <a:pt x="285686" y="86728"/>
                  </a:lnTo>
                  <a:lnTo>
                    <a:pt x="283591" y="83058"/>
                  </a:lnTo>
                  <a:close/>
                </a:path>
                <a:path w="749934" h="198120">
                  <a:moveTo>
                    <a:pt x="283482" y="82867"/>
                  </a:moveTo>
                  <a:lnTo>
                    <a:pt x="224193" y="82867"/>
                  </a:lnTo>
                  <a:lnTo>
                    <a:pt x="231635" y="83400"/>
                  </a:lnTo>
                  <a:lnTo>
                    <a:pt x="238582" y="83058"/>
                  </a:lnTo>
                  <a:lnTo>
                    <a:pt x="283591" y="83058"/>
                  </a:lnTo>
                  <a:lnTo>
                    <a:pt x="283482" y="82867"/>
                  </a:lnTo>
                  <a:close/>
                </a:path>
                <a:path w="749934" h="198120">
                  <a:moveTo>
                    <a:pt x="368325" y="107315"/>
                  </a:moveTo>
                  <a:lnTo>
                    <a:pt x="361213" y="107315"/>
                  </a:lnTo>
                  <a:lnTo>
                    <a:pt x="354008" y="108102"/>
                  </a:lnTo>
                  <a:lnTo>
                    <a:pt x="317512" y="125082"/>
                  </a:lnTo>
                  <a:lnTo>
                    <a:pt x="308330" y="144513"/>
                  </a:lnTo>
                  <a:lnTo>
                    <a:pt x="308539" y="150355"/>
                  </a:lnTo>
                  <a:lnTo>
                    <a:pt x="308527" y="154114"/>
                  </a:lnTo>
                  <a:lnTo>
                    <a:pt x="308405" y="157861"/>
                  </a:lnTo>
                  <a:lnTo>
                    <a:pt x="308356" y="159359"/>
                  </a:lnTo>
                  <a:lnTo>
                    <a:pt x="309854" y="166700"/>
                  </a:lnTo>
                  <a:lnTo>
                    <a:pt x="337756" y="194233"/>
                  </a:lnTo>
                  <a:lnTo>
                    <a:pt x="353388" y="197351"/>
                  </a:lnTo>
                  <a:lnTo>
                    <a:pt x="354064" y="197351"/>
                  </a:lnTo>
                  <a:lnTo>
                    <a:pt x="361086" y="198018"/>
                  </a:lnTo>
                  <a:lnTo>
                    <a:pt x="374012" y="198018"/>
                  </a:lnTo>
                  <a:lnTo>
                    <a:pt x="384376" y="197351"/>
                  </a:lnTo>
                  <a:lnTo>
                    <a:pt x="421690" y="189776"/>
                  </a:lnTo>
                  <a:lnTo>
                    <a:pt x="421690" y="168859"/>
                  </a:lnTo>
                  <a:lnTo>
                    <a:pt x="370268" y="168859"/>
                  </a:lnTo>
                  <a:lnTo>
                    <a:pt x="362356" y="168465"/>
                  </a:lnTo>
                  <a:lnTo>
                    <a:pt x="343484" y="154114"/>
                  </a:lnTo>
                  <a:lnTo>
                    <a:pt x="343628" y="151980"/>
                  </a:lnTo>
                  <a:lnTo>
                    <a:pt x="343738" y="150355"/>
                  </a:lnTo>
                  <a:lnTo>
                    <a:pt x="343305" y="144513"/>
                  </a:lnTo>
                  <a:lnTo>
                    <a:pt x="343293" y="144360"/>
                  </a:lnTo>
                  <a:lnTo>
                    <a:pt x="346202" y="138620"/>
                  </a:lnTo>
                  <a:lnTo>
                    <a:pt x="351294" y="135420"/>
                  </a:lnTo>
                  <a:lnTo>
                    <a:pt x="357425" y="132143"/>
                  </a:lnTo>
                  <a:lnTo>
                    <a:pt x="357228" y="132143"/>
                  </a:lnTo>
                  <a:lnTo>
                    <a:pt x="364655" y="130479"/>
                  </a:lnTo>
                  <a:lnTo>
                    <a:pt x="421690" y="130479"/>
                  </a:lnTo>
                  <a:lnTo>
                    <a:pt x="421626" y="109562"/>
                  </a:lnTo>
                  <a:lnTo>
                    <a:pt x="421523" y="108102"/>
                  </a:lnTo>
                  <a:lnTo>
                    <a:pt x="385241" y="108102"/>
                  </a:lnTo>
                  <a:lnTo>
                    <a:pt x="368325" y="107315"/>
                  </a:lnTo>
                  <a:close/>
                </a:path>
                <a:path w="749934" h="198120">
                  <a:moveTo>
                    <a:pt x="421690" y="130479"/>
                  </a:moveTo>
                  <a:lnTo>
                    <a:pt x="364655" y="130479"/>
                  </a:lnTo>
                  <a:lnTo>
                    <a:pt x="374561" y="130975"/>
                  </a:lnTo>
                  <a:lnTo>
                    <a:pt x="376174" y="130975"/>
                  </a:lnTo>
                  <a:lnTo>
                    <a:pt x="378371" y="131229"/>
                  </a:lnTo>
                  <a:lnTo>
                    <a:pt x="385241" y="132143"/>
                  </a:lnTo>
                  <a:lnTo>
                    <a:pt x="385175" y="144360"/>
                  </a:lnTo>
                  <a:lnTo>
                    <a:pt x="385051" y="167043"/>
                  </a:lnTo>
                  <a:lnTo>
                    <a:pt x="375551" y="168656"/>
                  </a:lnTo>
                  <a:lnTo>
                    <a:pt x="372910" y="168859"/>
                  </a:lnTo>
                  <a:lnTo>
                    <a:pt x="421690" y="168859"/>
                  </a:lnTo>
                  <a:lnTo>
                    <a:pt x="421690" y="130479"/>
                  </a:lnTo>
                  <a:close/>
                </a:path>
                <a:path w="749934" h="198120">
                  <a:moveTo>
                    <a:pt x="417373" y="84543"/>
                  </a:moveTo>
                  <a:lnTo>
                    <a:pt x="360462" y="84543"/>
                  </a:lnTo>
                  <a:lnTo>
                    <a:pt x="364236" y="84797"/>
                  </a:lnTo>
                  <a:lnTo>
                    <a:pt x="371386" y="85737"/>
                  </a:lnTo>
                  <a:lnTo>
                    <a:pt x="385394" y="101358"/>
                  </a:lnTo>
                  <a:lnTo>
                    <a:pt x="385241" y="104902"/>
                  </a:lnTo>
                  <a:lnTo>
                    <a:pt x="385241" y="108102"/>
                  </a:lnTo>
                  <a:lnTo>
                    <a:pt x="421523" y="108102"/>
                  </a:lnTo>
                  <a:lnTo>
                    <a:pt x="420796" y="97815"/>
                  </a:lnTo>
                  <a:lnTo>
                    <a:pt x="420738" y="96992"/>
                  </a:lnTo>
                  <a:lnTo>
                    <a:pt x="418012" y="86144"/>
                  </a:lnTo>
                  <a:lnTo>
                    <a:pt x="417910" y="85737"/>
                  </a:lnTo>
                  <a:lnTo>
                    <a:pt x="417844" y="85474"/>
                  </a:lnTo>
                  <a:lnTo>
                    <a:pt x="417373" y="84543"/>
                  </a:lnTo>
                  <a:close/>
                </a:path>
                <a:path w="749934" h="198120">
                  <a:moveTo>
                    <a:pt x="364106" y="55181"/>
                  </a:moveTo>
                  <a:lnTo>
                    <a:pt x="356031" y="55181"/>
                  </a:lnTo>
                  <a:lnTo>
                    <a:pt x="348780" y="55778"/>
                  </a:lnTo>
                  <a:lnTo>
                    <a:pt x="333717" y="58254"/>
                  </a:lnTo>
                  <a:lnTo>
                    <a:pt x="325932" y="60198"/>
                  </a:lnTo>
                  <a:lnTo>
                    <a:pt x="318363" y="62763"/>
                  </a:lnTo>
                  <a:lnTo>
                    <a:pt x="318358" y="68338"/>
                  </a:lnTo>
                  <a:lnTo>
                    <a:pt x="318897" y="72580"/>
                  </a:lnTo>
                  <a:lnTo>
                    <a:pt x="320217" y="77317"/>
                  </a:lnTo>
                  <a:lnTo>
                    <a:pt x="321640" y="81800"/>
                  </a:lnTo>
                  <a:lnTo>
                    <a:pt x="323481" y="86144"/>
                  </a:lnTo>
                  <a:lnTo>
                    <a:pt x="325755" y="90271"/>
                  </a:lnTo>
                  <a:lnTo>
                    <a:pt x="333192" y="87887"/>
                  </a:lnTo>
                  <a:lnTo>
                    <a:pt x="340735" y="86144"/>
                  </a:lnTo>
                  <a:lnTo>
                    <a:pt x="348509" y="85013"/>
                  </a:lnTo>
                  <a:lnTo>
                    <a:pt x="356311" y="84543"/>
                  </a:lnTo>
                  <a:lnTo>
                    <a:pt x="417373" y="84543"/>
                  </a:lnTo>
                  <a:lnTo>
                    <a:pt x="413009" y="75922"/>
                  </a:lnTo>
                  <a:lnTo>
                    <a:pt x="406234" y="68338"/>
                  </a:lnTo>
                  <a:lnTo>
                    <a:pt x="397743" y="62561"/>
                  </a:lnTo>
                  <a:lnTo>
                    <a:pt x="387757" y="58434"/>
                  </a:lnTo>
                  <a:lnTo>
                    <a:pt x="376279" y="55956"/>
                  </a:lnTo>
                  <a:lnTo>
                    <a:pt x="364106" y="55181"/>
                  </a:lnTo>
                  <a:close/>
                </a:path>
                <a:path w="749934" h="198120">
                  <a:moveTo>
                    <a:pt x="475081" y="0"/>
                  </a:moveTo>
                  <a:lnTo>
                    <a:pt x="462610" y="0"/>
                  </a:lnTo>
                  <a:lnTo>
                    <a:pt x="456261" y="533"/>
                  </a:lnTo>
                  <a:lnTo>
                    <a:pt x="450151" y="1574"/>
                  </a:lnTo>
                  <a:lnTo>
                    <a:pt x="450161" y="149212"/>
                  </a:lnTo>
                  <a:lnTo>
                    <a:pt x="450797" y="159169"/>
                  </a:lnTo>
                  <a:lnTo>
                    <a:pt x="450904" y="160847"/>
                  </a:lnTo>
                  <a:lnTo>
                    <a:pt x="453116" y="170500"/>
                  </a:lnTo>
                  <a:lnTo>
                    <a:pt x="453202" y="170875"/>
                  </a:lnTo>
                  <a:lnTo>
                    <a:pt x="457048" y="179145"/>
                  </a:lnTo>
                  <a:lnTo>
                    <a:pt x="462445" y="185661"/>
                  </a:lnTo>
                  <a:lnTo>
                    <a:pt x="469675" y="190780"/>
                  </a:lnTo>
                  <a:lnTo>
                    <a:pt x="477817" y="194475"/>
                  </a:lnTo>
                  <a:lnTo>
                    <a:pt x="477946" y="194475"/>
                  </a:lnTo>
                  <a:lnTo>
                    <a:pt x="486361" y="196507"/>
                  </a:lnTo>
                  <a:lnTo>
                    <a:pt x="486996" y="196507"/>
                  </a:lnTo>
                  <a:lnTo>
                    <a:pt x="495058" y="196888"/>
                  </a:lnTo>
                  <a:lnTo>
                    <a:pt x="506044" y="196329"/>
                  </a:lnTo>
                  <a:lnTo>
                    <a:pt x="509485" y="196088"/>
                  </a:lnTo>
                  <a:lnTo>
                    <a:pt x="512611" y="195516"/>
                  </a:lnTo>
                  <a:lnTo>
                    <a:pt x="516204" y="194475"/>
                  </a:lnTo>
                  <a:lnTo>
                    <a:pt x="516559" y="193179"/>
                  </a:lnTo>
                  <a:lnTo>
                    <a:pt x="516551" y="178257"/>
                  </a:lnTo>
                  <a:lnTo>
                    <a:pt x="515734" y="172313"/>
                  </a:lnTo>
                  <a:lnTo>
                    <a:pt x="514138" y="166535"/>
                  </a:lnTo>
                  <a:lnTo>
                    <a:pt x="501637" y="166535"/>
                  </a:lnTo>
                  <a:lnTo>
                    <a:pt x="497904" y="166039"/>
                  </a:lnTo>
                  <a:lnTo>
                    <a:pt x="498487" y="166039"/>
                  </a:lnTo>
                  <a:lnTo>
                    <a:pt x="496392" y="165417"/>
                  </a:lnTo>
                  <a:lnTo>
                    <a:pt x="494434" y="164757"/>
                  </a:lnTo>
                  <a:lnTo>
                    <a:pt x="488340" y="153555"/>
                  </a:lnTo>
                  <a:lnTo>
                    <a:pt x="487633" y="149212"/>
                  </a:lnTo>
                  <a:lnTo>
                    <a:pt x="487312" y="144767"/>
                  </a:lnTo>
                  <a:lnTo>
                    <a:pt x="487387" y="1574"/>
                  </a:lnTo>
                  <a:lnTo>
                    <a:pt x="481279" y="533"/>
                  </a:lnTo>
                  <a:lnTo>
                    <a:pt x="475081" y="0"/>
                  </a:lnTo>
                  <a:close/>
                </a:path>
                <a:path w="749934" h="198120">
                  <a:moveTo>
                    <a:pt x="570750" y="86677"/>
                  </a:moveTo>
                  <a:lnTo>
                    <a:pt x="533831" y="86677"/>
                  </a:lnTo>
                  <a:lnTo>
                    <a:pt x="534093" y="144767"/>
                  </a:lnTo>
                  <a:lnTo>
                    <a:pt x="546798" y="185267"/>
                  </a:lnTo>
                  <a:lnTo>
                    <a:pt x="583718" y="196507"/>
                  </a:lnTo>
                  <a:lnTo>
                    <a:pt x="591972" y="196507"/>
                  </a:lnTo>
                  <a:lnTo>
                    <a:pt x="600392" y="195516"/>
                  </a:lnTo>
                  <a:lnTo>
                    <a:pt x="608094" y="193686"/>
                  </a:lnTo>
                  <a:lnTo>
                    <a:pt x="608607" y="193686"/>
                  </a:lnTo>
                  <a:lnTo>
                    <a:pt x="608665" y="193179"/>
                  </a:lnTo>
                  <a:lnTo>
                    <a:pt x="608774" y="192214"/>
                  </a:lnTo>
                  <a:lnTo>
                    <a:pt x="609015" y="190919"/>
                  </a:lnTo>
                  <a:lnTo>
                    <a:pt x="608990" y="181483"/>
                  </a:lnTo>
                  <a:lnTo>
                    <a:pt x="608820" y="179425"/>
                  </a:lnTo>
                  <a:lnTo>
                    <a:pt x="608723" y="178257"/>
                  </a:lnTo>
                  <a:lnTo>
                    <a:pt x="608228" y="175069"/>
                  </a:lnTo>
                  <a:lnTo>
                    <a:pt x="607836" y="172313"/>
                  </a:lnTo>
                  <a:lnTo>
                    <a:pt x="607720" y="171500"/>
                  </a:lnTo>
                  <a:lnTo>
                    <a:pt x="606844" y="168008"/>
                  </a:lnTo>
                  <a:lnTo>
                    <a:pt x="606306" y="166535"/>
                  </a:lnTo>
                  <a:lnTo>
                    <a:pt x="587997" y="166535"/>
                  </a:lnTo>
                  <a:lnTo>
                    <a:pt x="583911" y="166039"/>
                  </a:lnTo>
                  <a:lnTo>
                    <a:pt x="584545" y="166039"/>
                  </a:lnTo>
                  <a:lnTo>
                    <a:pt x="579793" y="164757"/>
                  </a:lnTo>
                  <a:lnTo>
                    <a:pt x="577634" y="163385"/>
                  </a:lnTo>
                  <a:lnTo>
                    <a:pt x="570649" y="144767"/>
                  </a:lnTo>
                  <a:lnTo>
                    <a:pt x="570750" y="86677"/>
                  </a:lnTo>
                  <a:close/>
                </a:path>
                <a:path w="749934" h="198120">
                  <a:moveTo>
                    <a:pt x="513829" y="165417"/>
                  </a:moveTo>
                  <a:lnTo>
                    <a:pt x="512216" y="165773"/>
                  </a:lnTo>
                  <a:lnTo>
                    <a:pt x="510578" y="166039"/>
                  </a:lnTo>
                  <a:lnTo>
                    <a:pt x="505606" y="166535"/>
                  </a:lnTo>
                  <a:lnTo>
                    <a:pt x="514138" y="166535"/>
                  </a:lnTo>
                  <a:lnTo>
                    <a:pt x="514001" y="166039"/>
                  </a:lnTo>
                  <a:lnTo>
                    <a:pt x="513927" y="165773"/>
                  </a:lnTo>
                  <a:lnTo>
                    <a:pt x="513829" y="165417"/>
                  </a:lnTo>
                  <a:close/>
                </a:path>
                <a:path w="749934" h="198120">
                  <a:moveTo>
                    <a:pt x="605658" y="164757"/>
                  </a:moveTo>
                  <a:lnTo>
                    <a:pt x="604892" y="164757"/>
                  </a:lnTo>
                  <a:lnTo>
                    <a:pt x="597620" y="166039"/>
                  </a:lnTo>
                  <a:lnTo>
                    <a:pt x="599054" y="166039"/>
                  </a:lnTo>
                  <a:lnTo>
                    <a:pt x="593303" y="166535"/>
                  </a:lnTo>
                  <a:lnTo>
                    <a:pt x="606306" y="166535"/>
                  </a:lnTo>
                  <a:lnTo>
                    <a:pt x="605658" y="164757"/>
                  </a:lnTo>
                  <a:close/>
                </a:path>
                <a:path w="749934" h="198120">
                  <a:moveTo>
                    <a:pt x="570750" y="18135"/>
                  </a:moveTo>
                  <a:lnTo>
                    <a:pt x="564667" y="18135"/>
                  </a:lnTo>
                  <a:lnTo>
                    <a:pt x="515152" y="81508"/>
                  </a:lnTo>
                  <a:lnTo>
                    <a:pt x="515283" y="81508"/>
                  </a:lnTo>
                  <a:lnTo>
                    <a:pt x="516559" y="86677"/>
                  </a:lnTo>
                  <a:lnTo>
                    <a:pt x="602714" y="86677"/>
                  </a:lnTo>
                  <a:lnTo>
                    <a:pt x="603211" y="84061"/>
                  </a:lnTo>
                  <a:lnTo>
                    <a:pt x="603554" y="81508"/>
                  </a:lnTo>
                  <a:lnTo>
                    <a:pt x="603758" y="78930"/>
                  </a:lnTo>
                  <a:lnTo>
                    <a:pt x="604037" y="71780"/>
                  </a:lnTo>
                  <a:lnTo>
                    <a:pt x="603948" y="67373"/>
                  </a:lnTo>
                  <a:lnTo>
                    <a:pt x="603554" y="62788"/>
                  </a:lnTo>
                  <a:lnTo>
                    <a:pt x="603211" y="60413"/>
                  </a:lnTo>
                  <a:lnTo>
                    <a:pt x="602729" y="58064"/>
                  </a:lnTo>
                  <a:lnTo>
                    <a:pt x="570750" y="58064"/>
                  </a:lnTo>
                  <a:lnTo>
                    <a:pt x="570750" y="18135"/>
                  </a:lnTo>
                  <a:close/>
                </a:path>
                <a:path w="749934" h="198120">
                  <a:moveTo>
                    <a:pt x="652614" y="355"/>
                  </a:moveTo>
                  <a:lnTo>
                    <a:pt x="640435" y="355"/>
                  </a:lnTo>
                  <a:lnTo>
                    <a:pt x="637273" y="508"/>
                  </a:lnTo>
                  <a:lnTo>
                    <a:pt x="633761" y="723"/>
                  </a:lnTo>
                  <a:lnTo>
                    <a:pt x="633954" y="723"/>
                  </a:lnTo>
                  <a:lnTo>
                    <a:pt x="630939" y="1079"/>
                  </a:lnTo>
                  <a:lnTo>
                    <a:pt x="628027" y="1574"/>
                  </a:lnTo>
                  <a:lnTo>
                    <a:pt x="628103" y="195021"/>
                  </a:lnTo>
                  <a:lnTo>
                    <a:pt x="631310" y="195580"/>
                  </a:lnTo>
                  <a:lnTo>
                    <a:pt x="634339" y="195935"/>
                  </a:lnTo>
                  <a:lnTo>
                    <a:pt x="637476" y="196088"/>
                  </a:lnTo>
                  <a:lnTo>
                    <a:pt x="640562" y="196367"/>
                  </a:lnTo>
                  <a:lnTo>
                    <a:pt x="646607" y="196367"/>
                  </a:lnTo>
                  <a:lnTo>
                    <a:pt x="655853" y="196088"/>
                  </a:lnTo>
                  <a:lnTo>
                    <a:pt x="659041" y="195935"/>
                  </a:lnTo>
                  <a:lnTo>
                    <a:pt x="662203" y="195580"/>
                  </a:lnTo>
                  <a:lnTo>
                    <a:pt x="665340" y="195021"/>
                  </a:lnTo>
                  <a:lnTo>
                    <a:pt x="665340" y="123164"/>
                  </a:lnTo>
                  <a:lnTo>
                    <a:pt x="665154" y="117589"/>
                  </a:lnTo>
                  <a:lnTo>
                    <a:pt x="665137" y="117068"/>
                  </a:lnTo>
                  <a:lnTo>
                    <a:pt x="666000" y="110985"/>
                  </a:lnTo>
                  <a:lnTo>
                    <a:pt x="688936" y="88011"/>
                  </a:lnTo>
                  <a:lnTo>
                    <a:pt x="691775" y="88011"/>
                  </a:lnTo>
                  <a:lnTo>
                    <a:pt x="698207" y="87439"/>
                  </a:lnTo>
                  <a:lnTo>
                    <a:pt x="747074" y="87439"/>
                  </a:lnTo>
                  <a:lnTo>
                    <a:pt x="746394" y="84131"/>
                  </a:lnTo>
                  <a:lnTo>
                    <a:pt x="742706" y="75067"/>
                  </a:lnTo>
                  <a:lnTo>
                    <a:pt x="742274" y="74460"/>
                  </a:lnTo>
                  <a:lnTo>
                    <a:pt x="665264" y="74460"/>
                  </a:lnTo>
                  <a:lnTo>
                    <a:pt x="665264" y="1574"/>
                  </a:lnTo>
                  <a:lnTo>
                    <a:pt x="662101" y="1079"/>
                  </a:lnTo>
                  <a:lnTo>
                    <a:pt x="658939" y="723"/>
                  </a:lnTo>
                  <a:lnTo>
                    <a:pt x="655777" y="508"/>
                  </a:lnTo>
                  <a:lnTo>
                    <a:pt x="652614" y="355"/>
                  </a:lnTo>
                  <a:close/>
                </a:path>
                <a:path w="749934" h="198120">
                  <a:moveTo>
                    <a:pt x="747074" y="87439"/>
                  </a:moveTo>
                  <a:lnTo>
                    <a:pt x="698207" y="87439"/>
                  </a:lnTo>
                  <a:lnTo>
                    <a:pt x="704126" y="90411"/>
                  </a:lnTo>
                  <a:lnTo>
                    <a:pt x="707364" y="95656"/>
                  </a:lnTo>
                  <a:lnTo>
                    <a:pt x="710742" y="102450"/>
                  </a:lnTo>
                  <a:lnTo>
                    <a:pt x="712292" y="110007"/>
                  </a:lnTo>
                  <a:lnTo>
                    <a:pt x="711901" y="117068"/>
                  </a:lnTo>
                  <a:lnTo>
                    <a:pt x="711873" y="195021"/>
                  </a:lnTo>
                  <a:lnTo>
                    <a:pt x="715022" y="195580"/>
                  </a:lnTo>
                  <a:lnTo>
                    <a:pt x="718197" y="195935"/>
                  </a:lnTo>
                  <a:lnTo>
                    <a:pt x="721398" y="196088"/>
                  </a:lnTo>
                  <a:lnTo>
                    <a:pt x="724560" y="196367"/>
                  </a:lnTo>
                  <a:lnTo>
                    <a:pt x="730643" y="196367"/>
                  </a:lnTo>
                  <a:lnTo>
                    <a:pt x="739889" y="196088"/>
                  </a:lnTo>
                  <a:lnTo>
                    <a:pt x="743089" y="195935"/>
                  </a:lnTo>
                  <a:lnTo>
                    <a:pt x="746264" y="195580"/>
                  </a:lnTo>
                  <a:lnTo>
                    <a:pt x="749414" y="195021"/>
                  </a:lnTo>
                  <a:lnTo>
                    <a:pt x="749414" y="107746"/>
                  </a:lnTo>
                  <a:lnTo>
                    <a:pt x="748786" y="97548"/>
                  </a:lnTo>
                  <a:lnTo>
                    <a:pt x="748669" y="95656"/>
                  </a:lnTo>
                  <a:lnTo>
                    <a:pt x="748630" y="95023"/>
                  </a:lnTo>
                  <a:lnTo>
                    <a:pt x="747285" y="88468"/>
                  </a:lnTo>
                  <a:lnTo>
                    <a:pt x="747191" y="88011"/>
                  </a:lnTo>
                  <a:lnTo>
                    <a:pt x="747074" y="87439"/>
                  </a:lnTo>
                  <a:close/>
                </a:path>
                <a:path w="749934" h="198120">
                  <a:moveTo>
                    <a:pt x="703059" y="55181"/>
                  </a:moveTo>
                  <a:lnTo>
                    <a:pt x="697433" y="55181"/>
                  </a:lnTo>
                  <a:lnTo>
                    <a:pt x="693242" y="55791"/>
                  </a:lnTo>
                  <a:lnTo>
                    <a:pt x="665264" y="74460"/>
                  </a:lnTo>
                  <a:lnTo>
                    <a:pt x="742274" y="74460"/>
                  </a:lnTo>
                  <a:lnTo>
                    <a:pt x="703059" y="55181"/>
                  </a:lnTo>
                  <a:close/>
                </a:path>
              </a:pathLst>
            </a:custGeom>
            <a:solidFill>
              <a:srgbClr val="009FDD"/>
            </a:solidFill>
          </p:spPr>
          <p:txBody>
            <a:bodyPr wrap="square" lIns="0" tIns="0" rIns="0" bIns="0" rtlCol="0"/>
            <a:lstStyle/>
            <a:p>
              <a:endParaRPr/>
            </a:p>
          </p:txBody>
        </p:sp>
      </p:grpSp>
      <p:pic>
        <p:nvPicPr>
          <p:cNvPr id="16" name="object 16">
            <a:extLst>
              <a:ext uri="{FF2B5EF4-FFF2-40B4-BE49-F238E27FC236}">
                <a16:creationId xmlns:a16="http://schemas.microsoft.com/office/drawing/2014/main" id="{9E5E0FB8-6134-6D73-4A5E-4EE1A40FAD33}"/>
              </a:ext>
            </a:extLst>
          </p:cNvPr>
          <p:cNvPicPr/>
          <p:nvPr/>
        </p:nvPicPr>
        <p:blipFill>
          <a:blip r:embed="rId6" cstate="print"/>
          <a:stretch>
            <a:fillRect/>
          </a:stretch>
        </p:blipFill>
        <p:spPr>
          <a:xfrm>
            <a:off x="6918115" y="4897158"/>
            <a:ext cx="1784432" cy="439483"/>
          </a:xfrm>
          <a:prstGeom prst="rect">
            <a:avLst/>
          </a:prstGeom>
        </p:spPr>
      </p:pic>
      <p:sp>
        <p:nvSpPr>
          <p:cNvPr id="18" name="object 18">
            <a:extLst>
              <a:ext uri="{FF2B5EF4-FFF2-40B4-BE49-F238E27FC236}">
                <a16:creationId xmlns:a16="http://schemas.microsoft.com/office/drawing/2014/main" id="{9CD8226D-6729-C64A-A95D-292D25F5B73E}"/>
              </a:ext>
            </a:extLst>
          </p:cNvPr>
          <p:cNvSpPr/>
          <p:nvPr/>
        </p:nvSpPr>
        <p:spPr>
          <a:xfrm>
            <a:off x="754380" y="3325627"/>
            <a:ext cx="10716895" cy="0"/>
          </a:xfrm>
          <a:custGeom>
            <a:avLst/>
            <a:gdLst/>
            <a:ahLst/>
            <a:cxnLst/>
            <a:rect l="l" t="t" r="r" b="b"/>
            <a:pathLst>
              <a:path w="10716895">
                <a:moveTo>
                  <a:pt x="0" y="0"/>
                </a:moveTo>
                <a:lnTo>
                  <a:pt x="10716768" y="0"/>
                </a:lnTo>
              </a:path>
            </a:pathLst>
          </a:custGeom>
          <a:ln w="12700">
            <a:solidFill>
              <a:srgbClr val="D7D3D1"/>
            </a:solidFill>
          </a:ln>
        </p:spPr>
        <p:txBody>
          <a:bodyPr wrap="square" lIns="0" tIns="0" rIns="0" bIns="0" rtlCol="0"/>
          <a:lstStyle/>
          <a:p>
            <a:endParaRPr/>
          </a:p>
        </p:txBody>
      </p:sp>
      <p:pic>
        <p:nvPicPr>
          <p:cNvPr id="19" name="object 4">
            <a:extLst>
              <a:ext uri="{FF2B5EF4-FFF2-40B4-BE49-F238E27FC236}">
                <a16:creationId xmlns:a16="http://schemas.microsoft.com/office/drawing/2014/main" id="{2DABE008-E7B7-79F5-28C4-899646F3AF79}"/>
              </a:ext>
            </a:extLst>
          </p:cNvPr>
          <p:cNvPicPr/>
          <p:nvPr/>
        </p:nvPicPr>
        <p:blipFill>
          <a:blip r:embed="rId7" cstate="print">
            <a:extLst>
              <a:ext uri="{28A0092B-C50C-407E-A947-70E740481C1C}">
                <a14:useLocalDpi xmlns:a14="http://schemas.microsoft.com/office/drawing/2010/main" val="0"/>
              </a:ext>
            </a:extLst>
          </a:blip>
          <a:srcRect l="56009" t="52726" r="29872" b="31459"/>
          <a:stretch/>
        </p:blipFill>
        <p:spPr>
          <a:xfrm>
            <a:off x="7001790" y="3569190"/>
            <a:ext cx="1700758" cy="1072748"/>
          </a:xfrm>
          <a:prstGeom prst="rect">
            <a:avLst/>
          </a:prstGeom>
        </p:spPr>
      </p:pic>
      <p:pic>
        <p:nvPicPr>
          <p:cNvPr id="20" name="object 4">
            <a:extLst>
              <a:ext uri="{FF2B5EF4-FFF2-40B4-BE49-F238E27FC236}">
                <a16:creationId xmlns:a16="http://schemas.microsoft.com/office/drawing/2014/main" id="{27E79EEF-BBC6-1094-93C0-731166676B70}"/>
              </a:ext>
            </a:extLst>
          </p:cNvPr>
          <p:cNvPicPr/>
          <p:nvPr/>
        </p:nvPicPr>
        <p:blipFill>
          <a:blip r:embed="rId2" cstate="print">
            <a:extLst>
              <a:ext uri="{28A0092B-C50C-407E-A947-70E740481C1C}">
                <a14:useLocalDpi xmlns:a14="http://schemas.microsoft.com/office/drawing/2010/main" val="0"/>
              </a:ext>
            </a:extLst>
          </a:blip>
          <a:srcRect l="74495" t="52726" r="5113" b="31459"/>
          <a:stretch/>
        </p:blipFill>
        <p:spPr>
          <a:xfrm>
            <a:off x="9014870" y="3569190"/>
            <a:ext cx="2456405" cy="1072748"/>
          </a:xfrm>
          <a:prstGeom prst="rect">
            <a:avLst/>
          </a:prstGeom>
        </p:spPr>
      </p:pic>
      <p:pic>
        <p:nvPicPr>
          <p:cNvPr id="21" name="object 4">
            <a:extLst>
              <a:ext uri="{FF2B5EF4-FFF2-40B4-BE49-F238E27FC236}">
                <a16:creationId xmlns:a16="http://schemas.microsoft.com/office/drawing/2014/main" id="{E3386B0A-A46A-A641-57E9-378238B50E35}"/>
              </a:ext>
            </a:extLst>
          </p:cNvPr>
          <p:cNvPicPr/>
          <p:nvPr/>
        </p:nvPicPr>
        <p:blipFill>
          <a:blip r:embed="rId7" cstate="print">
            <a:extLst>
              <a:ext uri="{28A0092B-C50C-407E-A947-70E740481C1C}">
                <a14:useLocalDpi xmlns:a14="http://schemas.microsoft.com/office/drawing/2010/main" val="0"/>
              </a:ext>
            </a:extLst>
          </a:blip>
          <a:srcRect l="56009" t="77700" r="25732" b="6485"/>
          <a:stretch/>
        </p:blipFill>
        <p:spPr>
          <a:xfrm>
            <a:off x="6918115" y="5448094"/>
            <a:ext cx="2199404" cy="1072748"/>
          </a:xfrm>
          <a:prstGeom prst="rect">
            <a:avLst/>
          </a:prstGeom>
        </p:spPr>
      </p:pic>
      <p:pic>
        <p:nvPicPr>
          <p:cNvPr id="8" name="Picture 7" descr="A close up of a logo&#10;&#10;AI-generated content may be incorrect.">
            <a:extLst>
              <a:ext uri="{FF2B5EF4-FFF2-40B4-BE49-F238E27FC236}">
                <a16:creationId xmlns:a16="http://schemas.microsoft.com/office/drawing/2014/main" id="{B1BF16E5-7189-C94D-5450-2635F8545D80}"/>
              </a:ext>
            </a:extLst>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271579" y="5728782"/>
            <a:ext cx="2084140" cy="627305"/>
          </a:xfrm>
          <a:prstGeom prst="rect">
            <a:avLst/>
          </a:prstGeom>
          <a:effectLst>
            <a:glow rad="127000">
              <a:schemeClr val="bg2"/>
            </a:glow>
          </a:effectLst>
        </p:spPr>
      </p:pic>
      <p:pic>
        <p:nvPicPr>
          <p:cNvPr id="22" name="Picture 21">
            <a:extLst>
              <a:ext uri="{FF2B5EF4-FFF2-40B4-BE49-F238E27FC236}">
                <a16:creationId xmlns:a16="http://schemas.microsoft.com/office/drawing/2014/main" id="{21ED46DC-7838-AD3C-D9DC-5C1E89C103E4}"/>
              </a:ext>
            </a:extLst>
          </p:cNvPr>
          <p:cNvPicPr>
            <a:picLocks noChangeAspect="1"/>
          </p:cNvPicPr>
          <p:nvPr/>
        </p:nvPicPr>
        <p:blipFill>
          <a:blip r:embed="rId9"/>
          <a:stretch>
            <a:fillRect/>
          </a:stretch>
        </p:blipFill>
        <p:spPr>
          <a:xfrm>
            <a:off x="7980074" y="6188068"/>
            <a:ext cx="1291505" cy="166234"/>
          </a:xfrm>
          <a:prstGeom prst="rect">
            <a:avLst/>
          </a:prstGeom>
        </p:spPr>
      </p:pic>
      <p:sp>
        <p:nvSpPr>
          <p:cNvPr id="7" name="object 3">
            <a:extLst>
              <a:ext uri="{FF2B5EF4-FFF2-40B4-BE49-F238E27FC236}">
                <a16:creationId xmlns:a16="http://schemas.microsoft.com/office/drawing/2014/main" id="{4581D585-46B1-611A-9E71-BE74954F394C}"/>
              </a:ext>
            </a:extLst>
          </p:cNvPr>
          <p:cNvSpPr txBox="1">
            <a:spLocks/>
          </p:cNvSpPr>
          <p:nvPr/>
        </p:nvSpPr>
        <p:spPr>
          <a:xfrm>
            <a:off x="750823" y="798467"/>
            <a:ext cx="7481570" cy="452119"/>
          </a:xfrm>
          <a:prstGeom prst="rect">
            <a:avLst/>
          </a:prstGeom>
        </p:spPr>
        <p:txBody>
          <a:bodyPr vert="horz" wrap="square" lIns="0" tIns="12700" rIns="0" bIns="0" rtlCol="0">
            <a:spAutoFit/>
          </a:bodyPr>
          <a:lstStyle>
            <a:lvl1pPr>
              <a:defRPr sz="2800" b="1" i="0">
                <a:solidFill>
                  <a:srgbClr val="716A66"/>
                </a:solidFill>
                <a:latin typeface="DIN 2014 Bold"/>
                <a:ea typeface="+mj-ea"/>
                <a:cs typeface="DIN 2014 Bold"/>
              </a:defRPr>
            </a:lvl1pPr>
          </a:lstStyle>
          <a:p>
            <a:pPr marL="5715">
              <a:spcBef>
                <a:spcPts val="100"/>
              </a:spcBef>
            </a:pPr>
            <a:r>
              <a:rPr lang="en-US"/>
              <a:t>JSI Health’s Commitment</a:t>
            </a:r>
            <a:endParaRPr lang="en-US" spc="-10" dirty="0"/>
          </a:p>
        </p:txBody>
      </p:sp>
    </p:spTree>
    <p:extLst>
      <p:ext uri="{BB962C8B-B14F-4D97-AF65-F5344CB8AC3E}">
        <p14:creationId xmlns:p14="http://schemas.microsoft.com/office/powerpoint/2010/main" val="2246033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2" y="426783"/>
            <a:ext cx="1992377"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Top</a:t>
            </a:r>
            <a:r>
              <a:rPr spc="-95" dirty="0"/>
              <a:t> </a:t>
            </a:r>
            <a:r>
              <a:rPr dirty="0"/>
              <a:t>20</a:t>
            </a:r>
            <a:r>
              <a:rPr spc="-95" dirty="0"/>
              <a:t> </a:t>
            </a:r>
            <a:r>
              <a:rPr dirty="0"/>
              <a:t>Healthcare</a:t>
            </a:r>
            <a:r>
              <a:rPr spc="-95" dirty="0"/>
              <a:t> </a:t>
            </a:r>
            <a:r>
              <a:rPr dirty="0"/>
              <a:t>A+D</a:t>
            </a:r>
            <a:r>
              <a:rPr spc="-95" dirty="0"/>
              <a:t> </a:t>
            </a:r>
            <a:r>
              <a:rPr spc="-10" dirty="0"/>
              <a:t>Firms</a:t>
            </a:r>
          </a:p>
        </p:txBody>
      </p:sp>
      <p:graphicFrame>
        <p:nvGraphicFramePr>
          <p:cNvPr id="4" name="object 4"/>
          <p:cNvGraphicFramePr>
            <a:graphicFrameLocks noGrp="1"/>
          </p:cNvGraphicFramePr>
          <p:nvPr>
            <p:extLst>
              <p:ext uri="{D42A27DB-BD31-4B8C-83A1-F6EECF244321}">
                <p14:modId xmlns:p14="http://schemas.microsoft.com/office/powerpoint/2010/main" val="1564951549"/>
              </p:ext>
            </p:extLst>
          </p:nvPr>
        </p:nvGraphicFramePr>
        <p:xfrm>
          <a:off x="763523" y="1507997"/>
          <a:ext cx="5130165" cy="4952355"/>
        </p:xfrm>
        <a:graphic>
          <a:graphicData uri="http://schemas.openxmlformats.org/drawingml/2006/table">
            <a:tbl>
              <a:tblPr firstRow="1" bandRow="1">
                <a:tableStyleId>{2D5ABB26-0587-4C30-8999-92F81FD0307C}</a:tableStyleId>
              </a:tblPr>
              <a:tblGrid>
                <a:gridCol w="871855">
                  <a:extLst>
                    <a:ext uri="{9D8B030D-6E8A-4147-A177-3AD203B41FA5}">
                      <a16:colId xmlns:a16="http://schemas.microsoft.com/office/drawing/2014/main" val="20000"/>
                    </a:ext>
                  </a:extLst>
                </a:gridCol>
                <a:gridCol w="2129155">
                  <a:extLst>
                    <a:ext uri="{9D8B030D-6E8A-4147-A177-3AD203B41FA5}">
                      <a16:colId xmlns:a16="http://schemas.microsoft.com/office/drawing/2014/main" val="20001"/>
                    </a:ext>
                  </a:extLst>
                </a:gridCol>
                <a:gridCol w="2129155">
                  <a:extLst>
                    <a:ext uri="{9D8B030D-6E8A-4147-A177-3AD203B41FA5}">
                      <a16:colId xmlns:a16="http://schemas.microsoft.com/office/drawing/2014/main" val="20002"/>
                    </a:ext>
                  </a:extLst>
                </a:gridCol>
              </a:tblGrid>
              <a:tr h="310515">
                <a:tc>
                  <a:txBody>
                    <a:bodyPr/>
                    <a:lstStyle/>
                    <a:p>
                      <a:pPr marL="114300">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113664">
                        <a:lnSpc>
                          <a:spcPct val="100000"/>
                        </a:lnSpc>
                        <a:spcBef>
                          <a:spcPts val="720"/>
                        </a:spcBef>
                      </a:pPr>
                      <a:r>
                        <a:rPr sz="800" b="1" spc="10" dirty="0">
                          <a:solidFill>
                            <a:srgbClr val="FFFFFF"/>
                          </a:solidFill>
                          <a:latin typeface="DIN 2014 Bold"/>
                          <a:cs typeface="DIN 2014 Bold"/>
                        </a:rPr>
                        <a:t>2023</a:t>
                      </a:r>
                      <a:r>
                        <a:rPr sz="800" b="1" spc="210" dirty="0">
                          <a:solidFill>
                            <a:srgbClr val="FFFFFF"/>
                          </a:solidFill>
                          <a:latin typeface="DIN 2014 Bold"/>
                          <a:cs typeface="DIN 2014 Bold"/>
                        </a:rPr>
                        <a:t> </a:t>
                      </a:r>
                      <a:r>
                        <a:rPr sz="800" b="1" spc="10" dirty="0">
                          <a:solidFill>
                            <a:srgbClr val="FFFFFF"/>
                          </a:solidFill>
                          <a:latin typeface="DIN 2014 Bold"/>
                          <a:cs typeface="DIN 2014 Bold"/>
                        </a:rPr>
                        <a:t>HEATHCARE</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DESIGN</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REVENUE</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marL="114300">
                        <a:lnSpc>
                          <a:spcPct val="100000"/>
                        </a:lnSpc>
                        <a:spcBef>
                          <a:spcPts val="1155"/>
                        </a:spcBef>
                      </a:pPr>
                      <a:r>
                        <a:rPr sz="1100" b="1" spc="-50" dirty="0">
                          <a:solidFill>
                            <a:srgbClr val="716A66"/>
                          </a:solidFill>
                          <a:latin typeface="DIN 2014 Bold"/>
                          <a:cs typeface="DIN 2014 Bold"/>
                        </a:rPr>
                        <a:t>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25" dirty="0">
                          <a:solidFill>
                            <a:srgbClr val="716A66"/>
                          </a:solidFill>
                          <a:latin typeface="DIN 2014 Bold"/>
                          <a:cs typeface="DIN 2014 Bold"/>
                        </a:rPr>
                        <a:t>HKS</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0"/>
                        </a:spcBef>
                      </a:pPr>
                      <a:r>
                        <a:rPr sz="1100" b="1" spc="-10" dirty="0">
                          <a:solidFill>
                            <a:srgbClr val="716A66"/>
                          </a:solidFill>
                          <a:latin typeface="DIN 2014 Bold"/>
                          <a:cs typeface="DIN 2014 Bold"/>
                        </a:rPr>
                        <a:t>$286,388,671</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marL="114300">
                        <a:lnSpc>
                          <a:spcPct val="100000"/>
                        </a:lnSpc>
                        <a:spcBef>
                          <a:spcPts val="1155"/>
                        </a:spcBef>
                      </a:pPr>
                      <a:r>
                        <a:rPr sz="1100" b="1" spc="-50" dirty="0">
                          <a:solidFill>
                            <a:srgbClr val="716A66"/>
                          </a:solidFill>
                          <a:latin typeface="DIN 2014 Bold"/>
                          <a:cs typeface="DIN 2014 Bold"/>
                        </a:rPr>
                        <a:t>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55"/>
                        </a:spcBef>
                      </a:pPr>
                      <a:r>
                        <a:rPr sz="1100" b="1" spc="-25" dirty="0">
                          <a:solidFill>
                            <a:srgbClr val="716A66"/>
                          </a:solidFill>
                          <a:latin typeface="DIN 2014 Bold"/>
                          <a:cs typeface="DIN 2014 Bold"/>
                        </a:rPr>
                        <a:t>HDR</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$268,100,000</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marL="114300">
                        <a:lnSpc>
                          <a:spcPct val="100000"/>
                        </a:lnSpc>
                        <a:spcBef>
                          <a:spcPts val="1155"/>
                        </a:spcBef>
                      </a:pPr>
                      <a:r>
                        <a:rPr sz="1100" b="1" spc="-50" dirty="0">
                          <a:solidFill>
                            <a:srgbClr val="716A66"/>
                          </a:solidFill>
                          <a:latin typeface="DIN 2014 Bold"/>
                          <a:cs typeface="DIN 2014 Bold"/>
                        </a:rPr>
                        <a:t>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10" dirty="0">
                          <a:solidFill>
                            <a:srgbClr val="716A66"/>
                          </a:solidFill>
                          <a:latin typeface="DIN 2014 Bold"/>
                          <a:cs typeface="DIN 2014 Bold"/>
                        </a:rPr>
                        <a:t>CannonDesign</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$235,000,000</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marL="114300">
                        <a:lnSpc>
                          <a:spcPct val="100000"/>
                        </a:lnSpc>
                        <a:spcBef>
                          <a:spcPts val="1160"/>
                        </a:spcBef>
                      </a:pPr>
                      <a:r>
                        <a:rPr sz="1100" b="1" spc="-50" dirty="0">
                          <a:solidFill>
                            <a:srgbClr val="716A66"/>
                          </a:solidFill>
                          <a:latin typeface="DIN 2014 Bold"/>
                          <a:cs typeface="DIN 2014 Bold"/>
                        </a:rPr>
                        <a:t>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Stantec</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$219,100,647</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marL="114300">
                        <a:lnSpc>
                          <a:spcPct val="100000"/>
                        </a:lnSpc>
                        <a:spcBef>
                          <a:spcPts val="1160"/>
                        </a:spcBef>
                      </a:pPr>
                      <a:r>
                        <a:rPr sz="1100" b="1" spc="-50" dirty="0">
                          <a:solidFill>
                            <a:srgbClr val="716A66"/>
                          </a:solidFill>
                          <a:latin typeface="DIN 2014 Bold"/>
                          <a:cs typeface="DIN 2014 Bold"/>
                        </a:rPr>
                        <a:t>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err="1">
                          <a:solidFill>
                            <a:srgbClr val="716A66"/>
                          </a:solidFill>
                          <a:latin typeface="DIN 2014 Bold"/>
                          <a:cs typeface="DIN 2014 Bold"/>
                        </a:rPr>
                        <a:t>Perkins&amp;Will</a:t>
                      </a:r>
                      <a:endParaRPr sz="1100" dirty="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$194,697,852</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marL="114935">
                        <a:lnSpc>
                          <a:spcPct val="100000"/>
                        </a:lnSpc>
                        <a:spcBef>
                          <a:spcPts val="1160"/>
                        </a:spcBef>
                      </a:pPr>
                      <a:r>
                        <a:rPr sz="1100" b="1" spc="-50" dirty="0">
                          <a:solidFill>
                            <a:srgbClr val="716A66"/>
                          </a:solidFill>
                          <a:latin typeface="DIN 2014 Bold"/>
                          <a:cs typeface="DIN 2014 Bold"/>
                        </a:rPr>
                        <a:t>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SmithGroup</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$134,338,720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marL="114935">
                        <a:lnSpc>
                          <a:spcPct val="100000"/>
                        </a:lnSpc>
                        <a:spcBef>
                          <a:spcPts val="1160"/>
                        </a:spcBef>
                      </a:pPr>
                      <a:r>
                        <a:rPr sz="1100" b="1" spc="-50" dirty="0">
                          <a:solidFill>
                            <a:srgbClr val="716A66"/>
                          </a:solidFill>
                          <a:latin typeface="DIN 2014 Bold"/>
                          <a:cs typeface="DIN 2014 Bold"/>
                        </a:rPr>
                        <a:t>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spc="-25" dirty="0">
                          <a:solidFill>
                            <a:srgbClr val="716A66"/>
                          </a:solidFill>
                          <a:latin typeface="DIN 2014 Bold"/>
                          <a:cs typeface="DIN 2014 Bold"/>
                        </a:rPr>
                        <a:t>HOK</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spc="-10" dirty="0">
                          <a:solidFill>
                            <a:srgbClr val="716A66"/>
                          </a:solidFill>
                          <a:latin typeface="DIN 2014 Bold"/>
                          <a:cs typeface="DIN 2014 Bold"/>
                        </a:rPr>
                        <a:t>$125,740,853</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marL="114935">
                        <a:lnSpc>
                          <a:spcPct val="100000"/>
                        </a:lnSpc>
                        <a:spcBef>
                          <a:spcPts val="1160"/>
                        </a:spcBef>
                      </a:pPr>
                      <a:r>
                        <a:rPr sz="1100" b="1" spc="-50" dirty="0">
                          <a:solidFill>
                            <a:srgbClr val="716A66"/>
                          </a:solidFill>
                          <a:latin typeface="DIN 2014 Bold"/>
                          <a:cs typeface="DIN 2014 Bold"/>
                        </a:rPr>
                        <a:t>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20" dirty="0">
                          <a:solidFill>
                            <a:srgbClr val="716A66"/>
                          </a:solidFill>
                          <a:latin typeface="DIN 2014 Bold"/>
                          <a:cs typeface="DIN 2014 Bold"/>
                        </a:rPr>
                        <a:t>Page</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$117,548,000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marL="114935">
                        <a:lnSpc>
                          <a:spcPct val="100000"/>
                        </a:lnSpc>
                        <a:spcBef>
                          <a:spcPts val="1155"/>
                        </a:spcBef>
                      </a:pPr>
                      <a:r>
                        <a:rPr sz="1100" b="1" spc="-50" dirty="0">
                          <a:solidFill>
                            <a:srgbClr val="716A66"/>
                          </a:solidFill>
                          <a:latin typeface="DIN 2014 Bold"/>
                          <a:cs typeface="DIN 2014 Bold"/>
                        </a:rPr>
                        <a:t>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55"/>
                        </a:spcBef>
                      </a:pPr>
                      <a:r>
                        <a:rPr sz="1100" b="1" spc="-25" dirty="0">
                          <a:solidFill>
                            <a:srgbClr val="716A66"/>
                          </a:solidFill>
                          <a:latin typeface="DIN 2014 Bold"/>
                          <a:cs typeface="DIN 2014 Bold"/>
                        </a:rPr>
                        <a:t>HGA</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075"/>
                        </a:spcBef>
                      </a:pPr>
                      <a:r>
                        <a:rPr sz="1100" b="1" spc="-10" dirty="0">
                          <a:solidFill>
                            <a:srgbClr val="716A66"/>
                          </a:solidFill>
                          <a:latin typeface="DIN 2014 Bold"/>
                          <a:cs typeface="DIN 2014 Bold"/>
                        </a:rPr>
                        <a:t>$115,539,448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marL="114935">
                        <a:lnSpc>
                          <a:spcPct val="100000"/>
                        </a:lnSpc>
                        <a:spcBef>
                          <a:spcPts val="1095"/>
                        </a:spcBef>
                      </a:pPr>
                      <a:r>
                        <a:rPr sz="1100" b="1" spc="-25" dirty="0">
                          <a:solidFill>
                            <a:srgbClr val="716A66"/>
                          </a:solidFill>
                          <a:latin typeface="DIN 2014 Bold"/>
                          <a:cs typeface="DIN 2014 Bold"/>
                        </a:rPr>
                        <a:t>10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4935">
                        <a:lnSpc>
                          <a:spcPct val="100000"/>
                        </a:lnSpc>
                        <a:spcBef>
                          <a:spcPts val="1095"/>
                        </a:spcBef>
                      </a:pPr>
                      <a:r>
                        <a:rPr sz="1100" b="1" spc="-20" dirty="0">
                          <a:solidFill>
                            <a:srgbClr val="716A66"/>
                          </a:solidFill>
                          <a:latin typeface="DIN 2014 Bold"/>
                          <a:cs typeface="DIN 2014 Bold"/>
                        </a:rPr>
                        <a:t>NBBJ</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5570">
                        <a:lnSpc>
                          <a:spcPct val="100000"/>
                        </a:lnSpc>
                        <a:spcBef>
                          <a:spcPts val="1010"/>
                        </a:spcBef>
                      </a:pPr>
                      <a:r>
                        <a:rPr sz="1100" b="1" spc="-10" dirty="0">
                          <a:solidFill>
                            <a:srgbClr val="716A66"/>
                          </a:solidFill>
                          <a:latin typeface="DIN 2014 Bold"/>
                          <a:cs typeface="DIN 2014 Bold"/>
                        </a:rPr>
                        <a:t>$87,000,000</a:t>
                      </a:r>
                      <a:endParaRPr sz="1100" dirty="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graphicFrame>
        <p:nvGraphicFramePr>
          <p:cNvPr id="5" name="object 5"/>
          <p:cNvGraphicFramePr>
            <a:graphicFrameLocks noGrp="1"/>
          </p:cNvGraphicFramePr>
          <p:nvPr/>
        </p:nvGraphicFramePr>
        <p:xfrm>
          <a:off x="6460235" y="1507997"/>
          <a:ext cx="5130165" cy="4952355"/>
        </p:xfrm>
        <a:graphic>
          <a:graphicData uri="http://schemas.openxmlformats.org/drawingml/2006/table">
            <a:tbl>
              <a:tblPr firstRow="1" bandRow="1">
                <a:tableStyleId>{2D5ABB26-0587-4C30-8999-92F81FD0307C}</a:tableStyleId>
              </a:tblPr>
              <a:tblGrid>
                <a:gridCol w="871855">
                  <a:extLst>
                    <a:ext uri="{9D8B030D-6E8A-4147-A177-3AD203B41FA5}">
                      <a16:colId xmlns:a16="http://schemas.microsoft.com/office/drawing/2014/main" val="20000"/>
                    </a:ext>
                  </a:extLst>
                </a:gridCol>
                <a:gridCol w="2129155">
                  <a:extLst>
                    <a:ext uri="{9D8B030D-6E8A-4147-A177-3AD203B41FA5}">
                      <a16:colId xmlns:a16="http://schemas.microsoft.com/office/drawing/2014/main" val="20001"/>
                    </a:ext>
                  </a:extLst>
                </a:gridCol>
                <a:gridCol w="2129155">
                  <a:extLst>
                    <a:ext uri="{9D8B030D-6E8A-4147-A177-3AD203B41FA5}">
                      <a16:colId xmlns:a16="http://schemas.microsoft.com/office/drawing/2014/main" val="20002"/>
                    </a:ext>
                  </a:extLst>
                </a:gridCol>
              </a:tblGrid>
              <a:tr h="310515">
                <a:tc>
                  <a:txBody>
                    <a:bodyPr/>
                    <a:lstStyle/>
                    <a:p>
                      <a:pPr marL="114300">
                        <a:lnSpc>
                          <a:spcPct val="100000"/>
                        </a:lnSpc>
                        <a:spcBef>
                          <a:spcPts val="720"/>
                        </a:spcBef>
                      </a:pPr>
                      <a:r>
                        <a:rPr sz="800" b="1" spc="-20" dirty="0">
                          <a:solidFill>
                            <a:srgbClr val="FFFFFF"/>
                          </a:solidFill>
                          <a:latin typeface="DIN 2014 Bold"/>
                          <a:cs typeface="DIN 2014 Bold"/>
                        </a:rPr>
                        <a:t>RANK</a:t>
                      </a:r>
                      <a:endParaRPr sz="800">
                        <a:latin typeface="DIN 2014 Bold"/>
                        <a:cs typeface="DIN 2014 Bold"/>
                      </a:endParaRPr>
                    </a:p>
                  </a:txBody>
                  <a:tcPr marL="0" marR="0" marT="91440" marB="0">
                    <a:lnR w="3175">
                      <a:solidFill>
                        <a:srgbClr val="D4D2D1"/>
                      </a:solidFill>
                      <a:prstDash val="solid"/>
                    </a:lnR>
                    <a:lnB w="6350">
                      <a:solidFill>
                        <a:srgbClr val="E8E5E4"/>
                      </a:solidFill>
                      <a:prstDash val="solid"/>
                    </a:lnB>
                    <a:solidFill>
                      <a:srgbClr val="90A19A"/>
                    </a:solidFill>
                  </a:tcPr>
                </a:tc>
                <a:tc>
                  <a:txBody>
                    <a:bodyPr/>
                    <a:lstStyle/>
                    <a:p>
                      <a:pPr marL="114300">
                        <a:lnSpc>
                          <a:spcPct val="100000"/>
                        </a:lnSpc>
                        <a:spcBef>
                          <a:spcPts val="720"/>
                        </a:spcBef>
                      </a:pPr>
                      <a:r>
                        <a:rPr sz="800" b="1" spc="-10" dirty="0">
                          <a:solidFill>
                            <a:srgbClr val="FFFFFF"/>
                          </a:solidFill>
                          <a:latin typeface="DIN 2014 Bold"/>
                          <a:cs typeface="DIN 2014 Bold"/>
                        </a:rPr>
                        <a:t>COMPANY</a:t>
                      </a:r>
                      <a:endParaRPr sz="800">
                        <a:latin typeface="DIN 2014 Bold"/>
                        <a:cs typeface="DIN 2014 Bold"/>
                      </a:endParaRPr>
                    </a:p>
                  </a:txBody>
                  <a:tcPr marL="0" marR="0" marT="91440" marB="0">
                    <a:lnL w="3175">
                      <a:solidFill>
                        <a:srgbClr val="D4D2D1"/>
                      </a:solidFill>
                      <a:prstDash val="solid"/>
                    </a:lnL>
                    <a:lnR w="3175">
                      <a:solidFill>
                        <a:srgbClr val="D4D2D1"/>
                      </a:solidFill>
                      <a:prstDash val="solid"/>
                    </a:lnR>
                    <a:lnB w="6350">
                      <a:solidFill>
                        <a:srgbClr val="E8E5E4"/>
                      </a:solidFill>
                      <a:prstDash val="solid"/>
                    </a:lnB>
                    <a:solidFill>
                      <a:srgbClr val="90A19A"/>
                    </a:solidFill>
                  </a:tcPr>
                </a:tc>
                <a:tc>
                  <a:txBody>
                    <a:bodyPr/>
                    <a:lstStyle/>
                    <a:p>
                      <a:pPr marL="113664">
                        <a:lnSpc>
                          <a:spcPct val="100000"/>
                        </a:lnSpc>
                        <a:spcBef>
                          <a:spcPts val="720"/>
                        </a:spcBef>
                      </a:pPr>
                      <a:r>
                        <a:rPr sz="800" b="1" spc="10" dirty="0">
                          <a:solidFill>
                            <a:srgbClr val="FFFFFF"/>
                          </a:solidFill>
                          <a:latin typeface="DIN 2014 Bold"/>
                          <a:cs typeface="DIN 2014 Bold"/>
                        </a:rPr>
                        <a:t>2023</a:t>
                      </a:r>
                      <a:r>
                        <a:rPr sz="800" b="1" spc="210" dirty="0">
                          <a:solidFill>
                            <a:srgbClr val="FFFFFF"/>
                          </a:solidFill>
                          <a:latin typeface="DIN 2014 Bold"/>
                          <a:cs typeface="DIN 2014 Bold"/>
                        </a:rPr>
                        <a:t> </a:t>
                      </a:r>
                      <a:r>
                        <a:rPr sz="800" b="1" spc="10" dirty="0">
                          <a:solidFill>
                            <a:srgbClr val="FFFFFF"/>
                          </a:solidFill>
                          <a:latin typeface="DIN 2014 Bold"/>
                          <a:cs typeface="DIN 2014 Bold"/>
                        </a:rPr>
                        <a:t>HEATHCARE</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DESIGN</a:t>
                      </a:r>
                      <a:r>
                        <a:rPr sz="800" b="1" spc="220" dirty="0">
                          <a:solidFill>
                            <a:srgbClr val="FFFFFF"/>
                          </a:solidFill>
                          <a:latin typeface="DIN 2014 Bold"/>
                          <a:cs typeface="DIN 2014 Bold"/>
                        </a:rPr>
                        <a:t> </a:t>
                      </a:r>
                      <a:r>
                        <a:rPr sz="800" b="1" spc="-10" dirty="0">
                          <a:solidFill>
                            <a:srgbClr val="FFFFFF"/>
                          </a:solidFill>
                          <a:latin typeface="DIN 2014 Bold"/>
                          <a:cs typeface="DIN 2014 Bold"/>
                        </a:rPr>
                        <a:t>REVENUE</a:t>
                      </a:r>
                      <a:endParaRPr sz="800">
                        <a:latin typeface="DIN 2014 Bold"/>
                        <a:cs typeface="DIN 2014 Bold"/>
                      </a:endParaRPr>
                    </a:p>
                  </a:txBody>
                  <a:tcPr marL="0" marR="0" marT="91440" marB="0">
                    <a:lnL w="3175">
                      <a:solidFill>
                        <a:srgbClr val="D4D2D1"/>
                      </a:solidFill>
                      <a:prstDash val="solid"/>
                    </a:lnL>
                    <a:lnB w="6350">
                      <a:solidFill>
                        <a:srgbClr val="E8E5E4"/>
                      </a:solidFill>
                      <a:prstDash val="solid"/>
                    </a:lnB>
                    <a:solidFill>
                      <a:srgbClr val="90A19A"/>
                    </a:solidFill>
                  </a:tcPr>
                </a:tc>
                <a:extLst>
                  <a:ext uri="{0D108BD9-81ED-4DB2-BD59-A6C34878D82A}">
                    <a16:rowId xmlns:a16="http://schemas.microsoft.com/office/drawing/2014/main" val="10000"/>
                  </a:ext>
                </a:extLst>
              </a:tr>
              <a:tr h="464184">
                <a:tc>
                  <a:txBody>
                    <a:bodyPr/>
                    <a:lstStyle/>
                    <a:p>
                      <a:pPr marL="114300">
                        <a:lnSpc>
                          <a:spcPct val="100000"/>
                        </a:lnSpc>
                        <a:spcBef>
                          <a:spcPts val="1155"/>
                        </a:spcBef>
                      </a:pPr>
                      <a:r>
                        <a:rPr sz="1100" b="1" spc="-25" dirty="0">
                          <a:solidFill>
                            <a:srgbClr val="716A66"/>
                          </a:solidFill>
                          <a:latin typeface="DIN 2014 Bold"/>
                          <a:cs typeface="DIN 2014 Bold"/>
                        </a:rPr>
                        <a:t>11</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marR="35560">
                        <a:lnSpc>
                          <a:spcPts val="1300"/>
                        </a:lnSpc>
                        <a:spcBef>
                          <a:spcPts val="565"/>
                        </a:spcBef>
                      </a:pPr>
                      <a:r>
                        <a:rPr sz="1100" b="1" dirty="0">
                          <a:solidFill>
                            <a:srgbClr val="716A66"/>
                          </a:solidFill>
                          <a:latin typeface="DIN 2014 Bold"/>
                          <a:cs typeface="DIN 2014 Bold"/>
                        </a:rPr>
                        <a:t>E4H</a:t>
                      </a:r>
                      <a:r>
                        <a:rPr sz="1100" b="1" spc="-15" dirty="0">
                          <a:solidFill>
                            <a:srgbClr val="716A66"/>
                          </a:solidFill>
                          <a:latin typeface="DIN 2014 Bold"/>
                          <a:cs typeface="DIN 2014 Bold"/>
                        </a:rPr>
                        <a:t> </a:t>
                      </a:r>
                      <a:r>
                        <a:rPr sz="1100" b="1" dirty="0">
                          <a:solidFill>
                            <a:srgbClr val="716A66"/>
                          </a:solidFill>
                          <a:latin typeface="DIN 2014 Bold"/>
                          <a:cs typeface="DIN 2014 Bold"/>
                        </a:rPr>
                        <a:t>Environments</a:t>
                      </a:r>
                      <a:r>
                        <a:rPr sz="1100" b="1" spc="-15" dirty="0">
                          <a:solidFill>
                            <a:srgbClr val="716A66"/>
                          </a:solidFill>
                          <a:latin typeface="DIN 2014 Bold"/>
                          <a:cs typeface="DIN 2014 Bold"/>
                        </a:rPr>
                        <a:t> </a:t>
                      </a:r>
                      <a:r>
                        <a:rPr sz="1100" b="1" dirty="0">
                          <a:solidFill>
                            <a:srgbClr val="716A66"/>
                          </a:solidFill>
                          <a:latin typeface="DIN 2014 Bold"/>
                          <a:cs typeface="DIN 2014 Bold"/>
                        </a:rPr>
                        <a:t>for</a:t>
                      </a:r>
                      <a:r>
                        <a:rPr sz="1100" b="1" spc="-10" dirty="0">
                          <a:solidFill>
                            <a:srgbClr val="716A66"/>
                          </a:solidFill>
                          <a:latin typeface="DIN 2014 Bold"/>
                          <a:cs typeface="DIN 2014 Bold"/>
                        </a:rPr>
                        <a:t> Healthcare Architecture</a:t>
                      </a:r>
                      <a:endParaRPr sz="1100">
                        <a:latin typeface="DIN 2014 Bold"/>
                        <a:cs typeface="DIN 2014 Bold"/>
                      </a:endParaRPr>
                    </a:p>
                  </a:txBody>
                  <a:tcPr marL="0" marR="0" marT="7175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0"/>
                        </a:spcBef>
                      </a:pPr>
                      <a:r>
                        <a:rPr sz="1100" b="1" spc="-10" dirty="0">
                          <a:solidFill>
                            <a:srgbClr val="716A66"/>
                          </a:solidFill>
                          <a:latin typeface="DIN 2014 Bold"/>
                          <a:cs typeface="DIN 2014 Bold"/>
                        </a:rPr>
                        <a:t>$83,914,020</a:t>
                      </a:r>
                      <a:endParaRPr sz="1100">
                        <a:latin typeface="DIN 2014 Bold"/>
                        <a:cs typeface="DIN 2014 Bold"/>
                      </a:endParaRPr>
                    </a:p>
                  </a:txBody>
                  <a:tcPr marL="0" marR="0" marT="13589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1"/>
                  </a:ext>
                </a:extLst>
              </a:tr>
              <a:tr h="464184">
                <a:tc>
                  <a:txBody>
                    <a:bodyPr/>
                    <a:lstStyle/>
                    <a:p>
                      <a:pPr marL="114300">
                        <a:lnSpc>
                          <a:spcPct val="100000"/>
                        </a:lnSpc>
                        <a:spcBef>
                          <a:spcPts val="1155"/>
                        </a:spcBef>
                      </a:pPr>
                      <a:r>
                        <a:rPr sz="1100" b="1" spc="-25" dirty="0">
                          <a:solidFill>
                            <a:srgbClr val="716A66"/>
                          </a:solidFill>
                          <a:latin typeface="DIN 2014 Bold"/>
                          <a:cs typeface="DIN 2014 Bold"/>
                        </a:rPr>
                        <a:t>12</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155"/>
                        </a:spcBef>
                      </a:pPr>
                      <a:r>
                        <a:rPr sz="1100" b="1" spc="-25" dirty="0">
                          <a:solidFill>
                            <a:srgbClr val="716A66"/>
                          </a:solidFill>
                          <a:latin typeface="DIN 2014 Bold"/>
                          <a:cs typeface="DIN 2014 Bold"/>
                        </a:rPr>
                        <a:t>ZGF</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$75,495,862</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2"/>
                  </a:ext>
                </a:extLst>
              </a:tr>
              <a:tr h="464184">
                <a:tc>
                  <a:txBody>
                    <a:bodyPr/>
                    <a:lstStyle/>
                    <a:p>
                      <a:pPr marL="114300">
                        <a:lnSpc>
                          <a:spcPct val="100000"/>
                        </a:lnSpc>
                        <a:spcBef>
                          <a:spcPts val="1155"/>
                        </a:spcBef>
                      </a:pPr>
                      <a:r>
                        <a:rPr sz="1100" b="1" spc="-25" dirty="0">
                          <a:solidFill>
                            <a:srgbClr val="716A66"/>
                          </a:solidFill>
                          <a:latin typeface="DIN 2014 Bold"/>
                          <a:cs typeface="DIN 2014 Bold"/>
                        </a:rPr>
                        <a:t>13</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155"/>
                        </a:spcBef>
                      </a:pPr>
                      <a:r>
                        <a:rPr sz="1100" b="1" spc="-10" dirty="0">
                          <a:solidFill>
                            <a:srgbClr val="716A66"/>
                          </a:solidFill>
                          <a:latin typeface="DIN 2014 Bold"/>
                          <a:cs typeface="DIN 2014 Bold"/>
                        </a:rPr>
                        <a:t>Ballinger</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spc="-10" dirty="0">
                          <a:solidFill>
                            <a:srgbClr val="716A66"/>
                          </a:solidFill>
                          <a:latin typeface="DIN 2014 Bold"/>
                          <a:cs typeface="DIN 2014 Bold"/>
                        </a:rPr>
                        <a:t>$70,110,508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3"/>
                  </a:ext>
                </a:extLst>
              </a:tr>
              <a:tr h="464184">
                <a:tc>
                  <a:txBody>
                    <a:bodyPr/>
                    <a:lstStyle/>
                    <a:p>
                      <a:pPr marL="114300">
                        <a:lnSpc>
                          <a:spcPct val="100000"/>
                        </a:lnSpc>
                        <a:spcBef>
                          <a:spcPts val="1160"/>
                        </a:spcBef>
                      </a:pPr>
                      <a:r>
                        <a:rPr sz="1100" b="1" spc="-25" dirty="0">
                          <a:solidFill>
                            <a:srgbClr val="716A66"/>
                          </a:solidFill>
                          <a:latin typeface="DIN 2014 Bold"/>
                          <a:cs typeface="DIN 2014 Bold"/>
                        </a:rPr>
                        <a:t>14</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dirty="0">
                          <a:solidFill>
                            <a:srgbClr val="716A66"/>
                          </a:solidFill>
                          <a:latin typeface="DIN 2014 Bold"/>
                          <a:cs typeface="DIN 2014 Bold"/>
                        </a:rPr>
                        <a:t>Gresham</a:t>
                      </a:r>
                      <a:r>
                        <a:rPr sz="1100" b="1" spc="-55" dirty="0">
                          <a:solidFill>
                            <a:srgbClr val="716A66"/>
                          </a:solidFill>
                          <a:latin typeface="DIN 2014 Bold"/>
                          <a:cs typeface="DIN 2014 Bold"/>
                        </a:rPr>
                        <a:t> </a:t>
                      </a:r>
                      <a:r>
                        <a:rPr sz="1100" b="1" spc="-10" dirty="0">
                          <a:solidFill>
                            <a:srgbClr val="716A66"/>
                          </a:solidFill>
                          <a:latin typeface="DIN 2014 Bold"/>
                          <a:cs typeface="DIN 2014 Bold"/>
                        </a:rPr>
                        <a:t>Smith</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300">
                        <a:lnSpc>
                          <a:spcPct val="100000"/>
                        </a:lnSpc>
                        <a:spcBef>
                          <a:spcPts val="1075"/>
                        </a:spcBef>
                      </a:pPr>
                      <a:r>
                        <a:rPr sz="1100" b="1" spc="-10" dirty="0">
                          <a:solidFill>
                            <a:srgbClr val="716A66"/>
                          </a:solidFill>
                          <a:latin typeface="DIN 2014 Bold"/>
                          <a:cs typeface="DIN 2014 Bold"/>
                        </a:rPr>
                        <a:t>$69,664,000</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4"/>
                  </a:ext>
                </a:extLst>
              </a:tr>
              <a:tr h="464184">
                <a:tc>
                  <a:txBody>
                    <a:bodyPr/>
                    <a:lstStyle/>
                    <a:p>
                      <a:pPr marL="114300">
                        <a:lnSpc>
                          <a:spcPct val="100000"/>
                        </a:lnSpc>
                        <a:spcBef>
                          <a:spcPts val="1160"/>
                        </a:spcBef>
                      </a:pPr>
                      <a:r>
                        <a:rPr sz="1100" b="1" spc="-25" dirty="0">
                          <a:solidFill>
                            <a:srgbClr val="716A66"/>
                          </a:solidFill>
                          <a:latin typeface="DIN 2014 Bold"/>
                          <a:cs typeface="DIN 2014 Bold"/>
                        </a:rPr>
                        <a:t>15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300">
                        <a:lnSpc>
                          <a:spcPct val="100000"/>
                        </a:lnSpc>
                        <a:spcBef>
                          <a:spcPts val="1075"/>
                        </a:spcBef>
                      </a:pPr>
                      <a:r>
                        <a:rPr sz="1100" b="1" dirty="0">
                          <a:solidFill>
                            <a:srgbClr val="716A66"/>
                          </a:solidFill>
                          <a:latin typeface="DIN 2014 Bold"/>
                          <a:cs typeface="DIN 2014 Bold"/>
                        </a:rPr>
                        <a:t>HMC </a:t>
                      </a:r>
                      <a:r>
                        <a:rPr sz="1100" b="1" spc="-10" dirty="0">
                          <a:solidFill>
                            <a:srgbClr val="716A66"/>
                          </a:solidFill>
                          <a:latin typeface="DIN 2014 Bold"/>
                          <a:cs typeface="DIN 2014 Bold"/>
                        </a:rPr>
                        <a:t>Architects</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075"/>
                        </a:spcBef>
                      </a:pPr>
                      <a:r>
                        <a:rPr sz="1100" b="1" spc="-10" dirty="0">
                          <a:solidFill>
                            <a:srgbClr val="716A66"/>
                          </a:solidFill>
                          <a:latin typeface="DIN 2014 Bold"/>
                          <a:cs typeface="DIN 2014 Bold"/>
                        </a:rPr>
                        <a:t>$55,987,565</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5"/>
                  </a:ext>
                </a:extLst>
              </a:tr>
              <a:tr h="464184">
                <a:tc>
                  <a:txBody>
                    <a:bodyPr/>
                    <a:lstStyle/>
                    <a:p>
                      <a:pPr marL="114935">
                        <a:lnSpc>
                          <a:spcPct val="100000"/>
                        </a:lnSpc>
                        <a:spcBef>
                          <a:spcPts val="1160"/>
                        </a:spcBef>
                      </a:pPr>
                      <a:r>
                        <a:rPr sz="1100" b="1" spc="-25" dirty="0">
                          <a:solidFill>
                            <a:srgbClr val="716A66"/>
                          </a:solidFill>
                          <a:latin typeface="DIN 2014 Bold"/>
                          <a:cs typeface="DIN 2014 Bold"/>
                        </a:rPr>
                        <a:t>16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dirty="0">
                          <a:solidFill>
                            <a:srgbClr val="716A66"/>
                          </a:solidFill>
                          <a:latin typeface="DIN 2014 Bold"/>
                          <a:cs typeface="DIN 2014 Bold"/>
                        </a:rPr>
                        <a:t>LEO</a:t>
                      </a:r>
                      <a:r>
                        <a:rPr sz="1100" b="1" spc="-10" dirty="0">
                          <a:solidFill>
                            <a:srgbClr val="716A66"/>
                          </a:solidFill>
                          <a:latin typeface="DIN 2014 Bold"/>
                          <a:cs typeface="DIN 2014 Bold"/>
                        </a:rPr>
                        <a:t> </a:t>
                      </a:r>
                      <a:r>
                        <a:rPr sz="1100" b="1" dirty="0">
                          <a:solidFill>
                            <a:srgbClr val="716A66"/>
                          </a:solidFill>
                          <a:latin typeface="DIN 2014 Bold"/>
                          <a:cs typeface="DIN 2014 Bold"/>
                        </a:rPr>
                        <a:t>A </a:t>
                      </a:r>
                      <a:r>
                        <a:rPr sz="1100" b="1" spc="-20" dirty="0">
                          <a:solidFill>
                            <a:srgbClr val="716A66"/>
                          </a:solidFill>
                          <a:latin typeface="DIN 2014 Bold"/>
                          <a:cs typeface="DIN 2014 Bold"/>
                        </a:rPr>
                        <a:t>DALY</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$46,280,000</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6"/>
                  </a:ext>
                </a:extLst>
              </a:tr>
              <a:tr h="464184">
                <a:tc>
                  <a:txBody>
                    <a:bodyPr/>
                    <a:lstStyle/>
                    <a:p>
                      <a:pPr marL="114935">
                        <a:lnSpc>
                          <a:spcPct val="100000"/>
                        </a:lnSpc>
                        <a:spcBef>
                          <a:spcPts val="1160"/>
                        </a:spcBef>
                      </a:pPr>
                      <a:r>
                        <a:rPr sz="1100" b="1" spc="-25" dirty="0">
                          <a:solidFill>
                            <a:srgbClr val="716A66"/>
                          </a:solidFill>
                          <a:latin typeface="DIN 2014 Bold"/>
                          <a:cs typeface="DIN 2014 Bold"/>
                        </a:rPr>
                        <a:t>17</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dirty="0">
                          <a:solidFill>
                            <a:srgbClr val="716A66"/>
                          </a:solidFill>
                          <a:latin typeface="DIN 2014 Bold"/>
                          <a:cs typeface="DIN 2014 Bold"/>
                        </a:rPr>
                        <a:t>Arcadis</a:t>
                      </a:r>
                      <a:r>
                        <a:rPr sz="1100" b="1" spc="-25" dirty="0">
                          <a:solidFill>
                            <a:srgbClr val="716A66"/>
                          </a:solidFill>
                          <a:latin typeface="DIN 2014 Bold"/>
                          <a:cs typeface="DIN 2014 Bold"/>
                        </a:rPr>
                        <a:t> </a:t>
                      </a:r>
                      <a:r>
                        <a:rPr sz="1100" b="1" dirty="0">
                          <a:solidFill>
                            <a:srgbClr val="716A66"/>
                          </a:solidFill>
                          <a:latin typeface="DIN 2014 Bold"/>
                          <a:cs typeface="DIN 2014 Bold"/>
                        </a:rPr>
                        <a:t>North</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America</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60"/>
                        </a:spcBef>
                      </a:pPr>
                      <a:r>
                        <a:rPr sz="1100" b="1" spc="-10" dirty="0">
                          <a:solidFill>
                            <a:srgbClr val="716A66"/>
                          </a:solidFill>
                          <a:latin typeface="DIN 2014 Bold"/>
                          <a:cs typeface="DIN 2014 Bold"/>
                        </a:rPr>
                        <a:t>$44,504,106</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7"/>
                  </a:ext>
                </a:extLst>
              </a:tr>
              <a:tr h="464184">
                <a:tc>
                  <a:txBody>
                    <a:bodyPr/>
                    <a:lstStyle/>
                    <a:p>
                      <a:pPr marL="114935">
                        <a:lnSpc>
                          <a:spcPct val="100000"/>
                        </a:lnSpc>
                        <a:spcBef>
                          <a:spcPts val="1160"/>
                        </a:spcBef>
                      </a:pPr>
                      <a:r>
                        <a:rPr sz="1100" b="1" spc="-25" dirty="0">
                          <a:solidFill>
                            <a:srgbClr val="716A66"/>
                          </a:solidFill>
                          <a:latin typeface="DIN 2014 Bold"/>
                          <a:cs typeface="DIN 2014 Bold"/>
                        </a:rPr>
                        <a:t>18</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dirty="0">
                          <a:solidFill>
                            <a:srgbClr val="716A66"/>
                          </a:solidFill>
                          <a:latin typeface="DIN 2014 Bold"/>
                          <a:cs typeface="DIN 2014 Bold"/>
                        </a:rPr>
                        <a:t>Stengel</a:t>
                      </a:r>
                      <a:r>
                        <a:rPr sz="1100" b="1" spc="-10" dirty="0">
                          <a:solidFill>
                            <a:srgbClr val="716A66"/>
                          </a:solidFill>
                          <a:latin typeface="DIN 2014 Bold"/>
                          <a:cs typeface="DIN 2014 Bold"/>
                        </a:rPr>
                        <a:t> </a:t>
                      </a:r>
                      <a:r>
                        <a:rPr sz="1100" b="1" dirty="0">
                          <a:solidFill>
                            <a:srgbClr val="716A66"/>
                          </a:solidFill>
                          <a:latin typeface="DIN 2014 Bold"/>
                          <a:cs typeface="DIN 2014 Bold"/>
                        </a:rPr>
                        <a:t>Hill</a:t>
                      </a:r>
                      <a:r>
                        <a:rPr sz="1100" b="1" spc="-10" dirty="0">
                          <a:solidFill>
                            <a:srgbClr val="716A66"/>
                          </a:solidFill>
                          <a:latin typeface="DIN 2014 Bold"/>
                          <a:cs typeface="DIN 2014 Bold"/>
                        </a:rPr>
                        <a:t> Architechure</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tc>
                  <a:txBody>
                    <a:bodyPr/>
                    <a:lstStyle/>
                    <a:p>
                      <a:pPr marL="114935">
                        <a:lnSpc>
                          <a:spcPct val="100000"/>
                        </a:lnSpc>
                        <a:spcBef>
                          <a:spcPts val="1160"/>
                        </a:spcBef>
                      </a:pPr>
                      <a:r>
                        <a:rPr sz="1100" b="1" spc="-10" dirty="0">
                          <a:solidFill>
                            <a:srgbClr val="716A66"/>
                          </a:solidFill>
                          <a:latin typeface="DIN 2014 Bold"/>
                          <a:cs typeface="DIN 2014 Bold"/>
                        </a:rPr>
                        <a:t>$42,253,575</a:t>
                      </a:r>
                      <a:endParaRPr sz="1100">
                        <a:latin typeface="DIN 2014 Bold"/>
                        <a:cs typeface="DIN 2014 Bold"/>
                      </a:endParaRPr>
                    </a:p>
                  </a:txBody>
                  <a:tcPr marL="0" marR="0" marT="147320"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5F4F4"/>
                    </a:solidFill>
                  </a:tcPr>
                </a:tc>
                <a:extLst>
                  <a:ext uri="{0D108BD9-81ED-4DB2-BD59-A6C34878D82A}">
                    <a16:rowId xmlns:a16="http://schemas.microsoft.com/office/drawing/2014/main" val="10008"/>
                  </a:ext>
                </a:extLst>
              </a:tr>
              <a:tr h="464184">
                <a:tc>
                  <a:txBody>
                    <a:bodyPr/>
                    <a:lstStyle/>
                    <a:p>
                      <a:pPr marL="114935">
                        <a:lnSpc>
                          <a:spcPct val="100000"/>
                        </a:lnSpc>
                        <a:spcBef>
                          <a:spcPts val="1155"/>
                        </a:spcBef>
                      </a:pPr>
                      <a:r>
                        <a:rPr sz="1100" b="1" spc="-25" dirty="0">
                          <a:solidFill>
                            <a:srgbClr val="716A66"/>
                          </a:solidFill>
                          <a:latin typeface="DIN 2014 Bold"/>
                          <a:cs typeface="DIN 2014 Bold"/>
                        </a:rPr>
                        <a:t>19</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155"/>
                        </a:spcBef>
                      </a:pPr>
                      <a:r>
                        <a:rPr sz="1100" b="1" spc="-10" dirty="0">
                          <a:solidFill>
                            <a:srgbClr val="716A66"/>
                          </a:solidFill>
                          <a:latin typeface="DIN 2014 Bold"/>
                          <a:cs typeface="DIN 2014 Bold"/>
                        </a:rPr>
                        <a:t>Gensler</a:t>
                      </a:r>
                      <a:endParaRPr sz="1100">
                        <a:latin typeface="DIN 2014 Bold"/>
                        <a:cs typeface="DIN 2014 Bold"/>
                      </a:endParaRPr>
                    </a:p>
                  </a:txBody>
                  <a:tcPr marL="0" marR="0" marT="14668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tc>
                  <a:txBody>
                    <a:bodyPr/>
                    <a:lstStyle/>
                    <a:p>
                      <a:pPr marL="114935">
                        <a:lnSpc>
                          <a:spcPct val="100000"/>
                        </a:lnSpc>
                        <a:spcBef>
                          <a:spcPts val="1075"/>
                        </a:spcBef>
                      </a:pPr>
                      <a:r>
                        <a:rPr sz="1100" b="1" spc="-10" dirty="0">
                          <a:solidFill>
                            <a:srgbClr val="716A66"/>
                          </a:solidFill>
                          <a:latin typeface="DIN 2014 Bold"/>
                          <a:cs typeface="DIN 2014 Bold"/>
                        </a:rPr>
                        <a:t>$36,958,878</a:t>
                      </a:r>
                      <a:endParaRPr sz="1100">
                        <a:latin typeface="DIN 2014 Bold"/>
                        <a:cs typeface="DIN 2014 Bold"/>
                      </a:endParaRPr>
                    </a:p>
                  </a:txBody>
                  <a:tcPr marL="0" marR="0" marT="136525" marB="0">
                    <a:lnL w="6350">
                      <a:solidFill>
                        <a:srgbClr val="E8E5E4"/>
                      </a:solidFill>
                      <a:prstDash val="solid"/>
                    </a:lnL>
                    <a:lnR w="6350">
                      <a:solidFill>
                        <a:srgbClr val="E8E5E4"/>
                      </a:solidFill>
                      <a:prstDash val="solid"/>
                    </a:lnR>
                    <a:lnT w="6350">
                      <a:solidFill>
                        <a:srgbClr val="E8E5E4"/>
                      </a:solidFill>
                      <a:prstDash val="solid"/>
                    </a:lnT>
                    <a:lnB w="6350">
                      <a:solidFill>
                        <a:srgbClr val="E8E5E4"/>
                      </a:solidFill>
                      <a:prstDash val="solid"/>
                    </a:lnB>
                    <a:solidFill>
                      <a:srgbClr val="FFFFFF"/>
                    </a:solidFill>
                  </a:tcPr>
                </a:tc>
                <a:extLst>
                  <a:ext uri="{0D108BD9-81ED-4DB2-BD59-A6C34878D82A}">
                    <a16:rowId xmlns:a16="http://schemas.microsoft.com/office/drawing/2014/main" val="10009"/>
                  </a:ext>
                </a:extLst>
              </a:tr>
              <a:tr h="464184">
                <a:tc>
                  <a:txBody>
                    <a:bodyPr/>
                    <a:lstStyle/>
                    <a:p>
                      <a:pPr marL="114935">
                        <a:lnSpc>
                          <a:spcPct val="100000"/>
                        </a:lnSpc>
                        <a:spcBef>
                          <a:spcPts val="1095"/>
                        </a:spcBef>
                      </a:pPr>
                      <a:r>
                        <a:rPr sz="1100" b="1" spc="-25" dirty="0">
                          <a:solidFill>
                            <a:srgbClr val="716A66"/>
                          </a:solidFill>
                          <a:latin typeface="DIN 2014 Bold"/>
                          <a:cs typeface="DIN 2014 Bold"/>
                        </a:rPr>
                        <a:t>20</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5570">
                        <a:lnSpc>
                          <a:spcPct val="100000"/>
                        </a:lnSpc>
                        <a:spcBef>
                          <a:spcPts val="1095"/>
                        </a:spcBef>
                      </a:pPr>
                      <a:r>
                        <a:rPr sz="1100" b="1" dirty="0">
                          <a:solidFill>
                            <a:srgbClr val="716A66"/>
                          </a:solidFill>
                          <a:latin typeface="DIN 2014 Bold"/>
                          <a:cs typeface="DIN 2014 Bold"/>
                        </a:rPr>
                        <a:t>BSA</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LifeStructure</a:t>
                      </a:r>
                      <a:endParaRPr sz="1100">
                        <a:latin typeface="DIN 2014 Bold"/>
                        <a:cs typeface="DIN 2014 Bold"/>
                      </a:endParaRPr>
                    </a:p>
                  </a:txBody>
                  <a:tcPr marL="0" marR="0" marT="139065"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tc>
                  <a:txBody>
                    <a:bodyPr/>
                    <a:lstStyle/>
                    <a:p>
                      <a:pPr marL="115570">
                        <a:lnSpc>
                          <a:spcPct val="100000"/>
                        </a:lnSpc>
                        <a:spcBef>
                          <a:spcPts val="1010"/>
                        </a:spcBef>
                      </a:pPr>
                      <a:r>
                        <a:rPr sz="1100" b="1" spc="-10" dirty="0">
                          <a:solidFill>
                            <a:srgbClr val="716A66"/>
                          </a:solidFill>
                          <a:latin typeface="DIN 2014 Bold"/>
                          <a:cs typeface="DIN 2014 Bold"/>
                        </a:rPr>
                        <a:t>$32,033,746</a:t>
                      </a:r>
                      <a:endParaRPr sz="1100">
                        <a:latin typeface="DIN 2014 Bold"/>
                        <a:cs typeface="DIN 2014 Bold"/>
                      </a:endParaRPr>
                    </a:p>
                  </a:txBody>
                  <a:tcPr marL="0" marR="0" marT="128270" marB="0">
                    <a:lnL w="6350">
                      <a:solidFill>
                        <a:srgbClr val="E8E5E4"/>
                      </a:solidFill>
                      <a:prstDash val="solid"/>
                    </a:lnL>
                    <a:lnR w="6350">
                      <a:solidFill>
                        <a:srgbClr val="E8E5E4"/>
                      </a:solidFill>
                      <a:prstDash val="solid"/>
                    </a:lnR>
                    <a:lnT w="6350">
                      <a:solidFill>
                        <a:srgbClr val="E8E5E4"/>
                      </a:solidFill>
                      <a:prstDash val="solid"/>
                    </a:lnT>
                    <a:lnB w="38100">
                      <a:solidFill>
                        <a:srgbClr val="90A19A"/>
                      </a:solidFill>
                      <a:prstDash val="solid"/>
                    </a:lnB>
                    <a:solidFill>
                      <a:srgbClr val="F5F4F4"/>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3" name="object 3"/>
          <p:cNvSpPr txBox="1"/>
          <p:nvPr/>
        </p:nvSpPr>
        <p:spPr>
          <a:xfrm>
            <a:off x="4952736" y="6629400"/>
            <a:ext cx="7544063" cy="120546"/>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B8B4B2"/>
                </a:solidFill>
                <a:latin typeface="DIN 2014 Bold"/>
                <a:cs typeface="DIN 2014 Bold"/>
              </a:rPr>
              <a:t>1.</a:t>
            </a:r>
            <a:r>
              <a:rPr sz="700" spc="114" dirty="0">
                <a:solidFill>
                  <a:srgbClr val="B8B4B2"/>
                </a:solidFill>
                <a:latin typeface="DIN 2014 Bold"/>
                <a:cs typeface="DIN 2014 Bold"/>
              </a:rPr>
              <a:t> </a:t>
            </a:r>
            <a:r>
              <a:rPr sz="700" spc="-10" dirty="0">
                <a:solidFill>
                  <a:srgbClr val="B8B4B2"/>
                </a:solidFill>
                <a:latin typeface="DIN 2014 Bold"/>
                <a:cs typeface="DIN 2014 Bold"/>
              </a:rPr>
              <a:t>benchmarkintl.com/insights/2024-</a:t>
            </a:r>
            <a:r>
              <a:rPr sz="700" dirty="0">
                <a:solidFill>
                  <a:srgbClr val="B8B4B2"/>
                </a:solidFill>
                <a:latin typeface="DIN 2014 Bold"/>
                <a:cs typeface="DIN 2014 Bold"/>
              </a:rPr>
              <a:t>global-</a:t>
            </a:r>
            <a:r>
              <a:rPr sz="700" spc="-10" dirty="0">
                <a:solidFill>
                  <a:srgbClr val="B8B4B2"/>
                </a:solidFill>
                <a:latin typeface="DIN 2014 Bold"/>
                <a:cs typeface="DIN 2014 Bold"/>
              </a:rPr>
              <a:t>healthcare-medical-</a:t>
            </a:r>
            <a:r>
              <a:rPr sz="700" dirty="0">
                <a:solidFill>
                  <a:srgbClr val="B8B4B2"/>
                </a:solidFill>
                <a:latin typeface="DIN 2014 Bold"/>
                <a:cs typeface="DIN 2014 Bold"/>
              </a:rPr>
              <a:t>industry-report,</a:t>
            </a:r>
            <a:r>
              <a:rPr sz="700" spc="409" dirty="0">
                <a:solidFill>
                  <a:srgbClr val="B8B4B2"/>
                </a:solidFill>
                <a:latin typeface="DIN 2014 Bold"/>
                <a:cs typeface="DIN 2014 Bold"/>
              </a:rPr>
              <a:t>  </a:t>
            </a:r>
            <a:r>
              <a:rPr sz="700" dirty="0">
                <a:solidFill>
                  <a:srgbClr val="B8B4B2"/>
                </a:solidFill>
                <a:latin typeface="DIN 2014 Bold"/>
                <a:cs typeface="DIN 2014 Bold"/>
              </a:rPr>
              <a:t>2.</a:t>
            </a:r>
            <a:r>
              <a:rPr sz="700" spc="125" dirty="0">
                <a:solidFill>
                  <a:srgbClr val="B8B4B2"/>
                </a:solidFill>
                <a:latin typeface="DIN 2014 Bold"/>
                <a:cs typeface="DIN 2014 Bold"/>
              </a:rPr>
              <a:t> </a:t>
            </a:r>
            <a:r>
              <a:rPr sz="700" spc="-10" dirty="0">
                <a:solidFill>
                  <a:srgbClr val="B8B4B2"/>
                </a:solidFill>
                <a:latin typeface="DIN 2014 Bold"/>
                <a:cs typeface="DIN 2014 Bold"/>
              </a:rPr>
              <a:t>cms.gov/data-</a:t>
            </a:r>
            <a:r>
              <a:rPr sz="700" dirty="0">
                <a:solidFill>
                  <a:srgbClr val="B8B4B2"/>
                </a:solidFill>
                <a:latin typeface="DIN 2014 Bold"/>
                <a:cs typeface="DIN 2014 Bold"/>
              </a:rPr>
              <a:t>research/statistics-trends-and-reports/national-health-</a:t>
            </a:r>
            <a:r>
              <a:rPr sz="700" spc="-10" dirty="0">
                <a:solidFill>
                  <a:srgbClr val="B8B4B2"/>
                </a:solidFill>
                <a:latin typeface="DIN 2014 Bold"/>
                <a:cs typeface="DIN 2014 Bold"/>
              </a:rPr>
              <a:t>expenditure-</a:t>
            </a:r>
            <a:r>
              <a:rPr sz="700" dirty="0">
                <a:solidFill>
                  <a:srgbClr val="B8B4B2"/>
                </a:solidFill>
                <a:latin typeface="DIN 2014 Bold"/>
                <a:cs typeface="DIN 2014 Bold"/>
              </a:rPr>
              <a:t>data/nhe-fact-</a:t>
            </a:r>
            <a:r>
              <a:rPr sz="700" spc="-10" dirty="0">
                <a:solidFill>
                  <a:srgbClr val="B8B4B2"/>
                </a:solidFill>
                <a:latin typeface="DIN 2014 Bold"/>
                <a:cs typeface="DIN 2014 Bold"/>
              </a:rPr>
              <a:t>sheet</a:t>
            </a:r>
            <a:endParaRPr sz="700">
              <a:latin typeface="DIN 2014 Bold"/>
              <a:cs typeface="DIN 2014 Bold"/>
            </a:endParaRPr>
          </a:p>
        </p:txBody>
      </p:sp>
      <p:sp>
        <p:nvSpPr>
          <p:cNvPr id="4" name="object 4"/>
          <p:cNvSpPr txBox="1"/>
          <p:nvPr/>
        </p:nvSpPr>
        <p:spPr>
          <a:xfrm>
            <a:off x="751840" y="1998366"/>
            <a:ext cx="3347085" cy="2755900"/>
          </a:xfrm>
          <a:prstGeom prst="rect">
            <a:avLst/>
          </a:prstGeom>
        </p:spPr>
        <p:txBody>
          <a:bodyPr vert="horz" wrap="square" lIns="0" tIns="12700" rIns="0" bIns="0" rtlCol="0">
            <a:spAutoFit/>
          </a:bodyPr>
          <a:lstStyle/>
          <a:p>
            <a:pPr marL="12700" marR="5080">
              <a:lnSpc>
                <a:spcPct val="115599"/>
              </a:lnSpc>
              <a:spcBef>
                <a:spcPts val="100"/>
              </a:spcBef>
            </a:pPr>
            <a:r>
              <a:rPr sz="3100" dirty="0">
                <a:solidFill>
                  <a:srgbClr val="716A66"/>
                </a:solidFill>
                <a:latin typeface="DIN 2014 Light"/>
                <a:cs typeface="DIN 2014 Light"/>
              </a:rPr>
              <a:t>The US </a:t>
            </a:r>
            <a:r>
              <a:rPr sz="3100" spc="-10" dirty="0">
                <a:solidFill>
                  <a:srgbClr val="716A66"/>
                </a:solidFill>
                <a:latin typeface="DIN 2014 Light"/>
                <a:cs typeface="DIN 2014 Light"/>
              </a:rPr>
              <a:t>healthcare </a:t>
            </a:r>
            <a:r>
              <a:rPr sz="3100" dirty="0">
                <a:solidFill>
                  <a:srgbClr val="716A66"/>
                </a:solidFill>
                <a:latin typeface="DIN 2014 Light"/>
                <a:cs typeface="DIN 2014 Light"/>
              </a:rPr>
              <a:t>market</a:t>
            </a:r>
            <a:r>
              <a:rPr sz="3100" spc="-45" dirty="0">
                <a:solidFill>
                  <a:srgbClr val="716A66"/>
                </a:solidFill>
                <a:latin typeface="DIN 2014 Light"/>
                <a:cs typeface="DIN 2014 Light"/>
              </a:rPr>
              <a:t> </a:t>
            </a:r>
            <a:r>
              <a:rPr sz="3100" dirty="0">
                <a:solidFill>
                  <a:srgbClr val="716A66"/>
                </a:solidFill>
                <a:latin typeface="DIN 2014 Light"/>
                <a:cs typeface="DIN 2014 Light"/>
              </a:rPr>
              <a:t>is</a:t>
            </a:r>
            <a:r>
              <a:rPr sz="3100" spc="-45" dirty="0">
                <a:solidFill>
                  <a:srgbClr val="716A66"/>
                </a:solidFill>
                <a:latin typeface="DIN 2014 Light"/>
                <a:cs typeface="DIN 2014 Light"/>
              </a:rPr>
              <a:t> </a:t>
            </a:r>
            <a:r>
              <a:rPr sz="3100" spc="-10" dirty="0">
                <a:solidFill>
                  <a:srgbClr val="716A66"/>
                </a:solidFill>
                <a:latin typeface="DIN 2014 Light"/>
                <a:cs typeface="DIN 2014 Light"/>
              </a:rPr>
              <a:t>projected </a:t>
            </a:r>
            <a:r>
              <a:rPr sz="3100" dirty="0">
                <a:solidFill>
                  <a:srgbClr val="716A66"/>
                </a:solidFill>
                <a:latin typeface="DIN 2014 Light"/>
                <a:cs typeface="DIN 2014 Light"/>
              </a:rPr>
              <a:t>to</a:t>
            </a:r>
            <a:r>
              <a:rPr sz="3100" spc="-20" dirty="0">
                <a:solidFill>
                  <a:srgbClr val="716A66"/>
                </a:solidFill>
                <a:latin typeface="DIN 2014 Light"/>
                <a:cs typeface="DIN 2014 Light"/>
              </a:rPr>
              <a:t> </a:t>
            </a:r>
            <a:r>
              <a:rPr sz="3100" spc="-10" dirty="0">
                <a:solidFill>
                  <a:srgbClr val="716A66"/>
                </a:solidFill>
                <a:latin typeface="DIN 2014 Light"/>
                <a:cs typeface="DIN 2014 Light"/>
              </a:rPr>
              <a:t>experience </a:t>
            </a:r>
            <a:r>
              <a:rPr sz="3100" b="1" spc="-10" dirty="0">
                <a:solidFill>
                  <a:srgbClr val="716A66"/>
                </a:solidFill>
                <a:latin typeface="DIN 2014 Demi"/>
                <a:cs typeface="DIN 2014 Demi"/>
              </a:rPr>
              <a:t>significant</a:t>
            </a:r>
            <a:r>
              <a:rPr sz="3100" b="1" spc="-100" dirty="0">
                <a:solidFill>
                  <a:srgbClr val="716A66"/>
                </a:solidFill>
                <a:latin typeface="DIN 2014 Demi"/>
                <a:cs typeface="DIN 2014 Demi"/>
              </a:rPr>
              <a:t> </a:t>
            </a:r>
            <a:r>
              <a:rPr sz="3100" b="1" spc="-10" dirty="0">
                <a:solidFill>
                  <a:srgbClr val="716A66"/>
                </a:solidFill>
                <a:latin typeface="DIN 2014 Demi"/>
                <a:cs typeface="DIN 2014 Demi"/>
              </a:rPr>
              <a:t>growth</a:t>
            </a:r>
            <a:r>
              <a:rPr sz="3100" b="1" spc="775" dirty="0">
                <a:solidFill>
                  <a:srgbClr val="716A66"/>
                </a:solidFill>
                <a:latin typeface="DIN 2014 Demi"/>
                <a:cs typeface="DIN 2014 Demi"/>
              </a:rPr>
              <a:t> </a:t>
            </a:r>
            <a:r>
              <a:rPr sz="3100" b="1" dirty="0">
                <a:solidFill>
                  <a:srgbClr val="716A66"/>
                </a:solidFill>
                <a:latin typeface="DIN 2014 Demi"/>
                <a:cs typeface="DIN 2014 Demi"/>
              </a:rPr>
              <a:t>in</a:t>
            </a:r>
            <a:r>
              <a:rPr sz="3100" b="1" spc="-5" dirty="0">
                <a:solidFill>
                  <a:srgbClr val="716A66"/>
                </a:solidFill>
                <a:latin typeface="DIN 2014 Demi"/>
                <a:cs typeface="DIN 2014 Demi"/>
              </a:rPr>
              <a:t> </a:t>
            </a:r>
            <a:r>
              <a:rPr sz="3100" b="1" dirty="0">
                <a:solidFill>
                  <a:srgbClr val="716A66"/>
                </a:solidFill>
                <a:latin typeface="DIN 2014 Demi"/>
                <a:cs typeface="DIN 2014 Demi"/>
              </a:rPr>
              <a:t>the</a:t>
            </a:r>
            <a:r>
              <a:rPr sz="3100" b="1" spc="-5" dirty="0">
                <a:solidFill>
                  <a:srgbClr val="716A66"/>
                </a:solidFill>
                <a:latin typeface="DIN 2014 Demi"/>
                <a:cs typeface="DIN 2014 Demi"/>
              </a:rPr>
              <a:t> </a:t>
            </a:r>
            <a:r>
              <a:rPr sz="3100" b="1" dirty="0">
                <a:solidFill>
                  <a:srgbClr val="716A66"/>
                </a:solidFill>
                <a:latin typeface="DIN 2014 Demi"/>
                <a:cs typeface="DIN 2014 Demi"/>
              </a:rPr>
              <a:t>coming</a:t>
            </a:r>
            <a:r>
              <a:rPr sz="3100" b="1" spc="-5" dirty="0">
                <a:solidFill>
                  <a:srgbClr val="716A66"/>
                </a:solidFill>
                <a:latin typeface="DIN 2014 Demi"/>
                <a:cs typeface="DIN 2014 Demi"/>
              </a:rPr>
              <a:t> </a:t>
            </a:r>
            <a:r>
              <a:rPr sz="3100" b="1" spc="-10" dirty="0">
                <a:solidFill>
                  <a:srgbClr val="716A66"/>
                </a:solidFill>
                <a:latin typeface="DIN 2014 Demi"/>
                <a:cs typeface="DIN 2014 Demi"/>
              </a:rPr>
              <a:t>years:</a:t>
            </a:r>
            <a:endParaRPr sz="3100">
              <a:latin typeface="DIN 2014 Demi"/>
              <a:cs typeface="DIN 2014 Demi"/>
            </a:endParaRPr>
          </a:p>
        </p:txBody>
      </p:sp>
      <p:grpSp>
        <p:nvGrpSpPr>
          <p:cNvPr id="5" name="object 5"/>
          <p:cNvGrpSpPr/>
          <p:nvPr/>
        </p:nvGrpSpPr>
        <p:grpSpPr>
          <a:xfrm>
            <a:off x="5618985" y="283463"/>
            <a:ext cx="6171565" cy="5993765"/>
            <a:chOff x="5618985" y="283463"/>
            <a:chExt cx="6171565" cy="5993765"/>
          </a:xfrm>
        </p:grpSpPr>
        <p:sp>
          <p:nvSpPr>
            <p:cNvPr id="6" name="object 6"/>
            <p:cNvSpPr/>
            <p:nvPr/>
          </p:nvSpPr>
          <p:spPr>
            <a:xfrm>
              <a:off x="5618985" y="283463"/>
              <a:ext cx="3728720" cy="3778250"/>
            </a:xfrm>
            <a:custGeom>
              <a:avLst/>
              <a:gdLst/>
              <a:ahLst/>
              <a:cxnLst/>
              <a:rect l="l" t="t" r="r" b="b"/>
              <a:pathLst>
                <a:path w="3728720" h="3778250">
                  <a:moveTo>
                    <a:pt x="1864309" y="0"/>
                  </a:moveTo>
                  <a:lnTo>
                    <a:pt x="1816190" y="616"/>
                  </a:lnTo>
                  <a:lnTo>
                    <a:pt x="1768372" y="2457"/>
                  </a:lnTo>
                  <a:lnTo>
                    <a:pt x="1720868" y="5508"/>
                  </a:lnTo>
                  <a:lnTo>
                    <a:pt x="1673694" y="9752"/>
                  </a:lnTo>
                  <a:lnTo>
                    <a:pt x="1626864" y="15176"/>
                  </a:lnTo>
                  <a:lnTo>
                    <a:pt x="1580393" y="21765"/>
                  </a:lnTo>
                  <a:lnTo>
                    <a:pt x="1534296" y="29503"/>
                  </a:lnTo>
                  <a:lnTo>
                    <a:pt x="1488586" y="38377"/>
                  </a:lnTo>
                  <a:lnTo>
                    <a:pt x="1443279" y="48370"/>
                  </a:lnTo>
                  <a:lnTo>
                    <a:pt x="1398390" y="59469"/>
                  </a:lnTo>
                  <a:lnTo>
                    <a:pt x="1353932" y="71658"/>
                  </a:lnTo>
                  <a:lnTo>
                    <a:pt x="1309921" y="84924"/>
                  </a:lnTo>
                  <a:lnTo>
                    <a:pt x="1266371" y="99249"/>
                  </a:lnTo>
                  <a:lnTo>
                    <a:pt x="1223298" y="114621"/>
                  </a:lnTo>
                  <a:lnTo>
                    <a:pt x="1180714" y="131024"/>
                  </a:lnTo>
                  <a:lnTo>
                    <a:pt x="1138636" y="148443"/>
                  </a:lnTo>
                  <a:lnTo>
                    <a:pt x="1097078" y="166864"/>
                  </a:lnTo>
                  <a:lnTo>
                    <a:pt x="1056055" y="186272"/>
                  </a:lnTo>
                  <a:lnTo>
                    <a:pt x="1015580" y="206651"/>
                  </a:lnTo>
                  <a:lnTo>
                    <a:pt x="975669" y="227987"/>
                  </a:lnTo>
                  <a:lnTo>
                    <a:pt x="936337" y="250265"/>
                  </a:lnTo>
                  <a:lnTo>
                    <a:pt x="897598" y="273471"/>
                  </a:lnTo>
                  <a:lnTo>
                    <a:pt x="859466" y="297589"/>
                  </a:lnTo>
                  <a:lnTo>
                    <a:pt x="821957" y="322604"/>
                  </a:lnTo>
                  <a:lnTo>
                    <a:pt x="785084" y="348502"/>
                  </a:lnTo>
                  <a:lnTo>
                    <a:pt x="748864" y="375269"/>
                  </a:lnTo>
                  <a:lnTo>
                    <a:pt x="713309" y="402888"/>
                  </a:lnTo>
                  <a:lnTo>
                    <a:pt x="678436" y="431346"/>
                  </a:lnTo>
                  <a:lnTo>
                    <a:pt x="644258" y="460627"/>
                  </a:lnTo>
                  <a:lnTo>
                    <a:pt x="610790" y="490717"/>
                  </a:lnTo>
                  <a:lnTo>
                    <a:pt x="578047" y="521600"/>
                  </a:lnTo>
                  <a:lnTo>
                    <a:pt x="546044" y="553262"/>
                  </a:lnTo>
                  <a:lnTo>
                    <a:pt x="514795" y="585689"/>
                  </a:lnTo>
                  <a:lnTo>
                    <a:pt x="484314" y="618864"/>
                  </a:lnTo>
                  <a:lnTo>
                    <a:pt x="454617" y="652775"/>
                  </a:lnTo>
                  <a:lnTo>
                    <a:pt x="425718" y="687404"/>
                  </a:lnTo>
                  <a:lnTo>
                    <a:pt x="397631" y="722739"/>
                  </a:lnTo>
                  <a:lnTo>
                    <a:pt x="370372" y="758763"/>
                  </a:lnTo>
                  <a:lnTo>
                    <a:pt x="343955" y="795462"/>
                  </a:lnTo>
                  <a:lnTo>
                    <a:pt x="318395" y="832822"/>
                  </a:lnTo>
                  <a:lnTo>
                    <a:pt x="293706" y="870827"/>
                  </a:lnTo>
                  <a:lnTo>
                    <a:pt x="269902" y="909462"/>
                  </a:lnTo>
                  <a:lnTo>
                    <a:pt x="247000" y="948714"/>
                  </a:lnTo>
                  <a:lnTo>
                    <a:pt x="225012" y="988566"/>
                  </a:lnTo>
                  <a:lnTo>
                    <a:pt x="203954" y="1029004"/>
                  </a:lnTo>
                  <a:lnTo>
                    <a:pt x="183841" y="1070013"/>
                  </a:lnTo>
                  <a:lnTo>
                    <a:pt x="164687" y="1111579"/>
                  </a:lnTo>
                  <a:lnTo>
                    <a:pt x="146507" y="1153687"/>
                  </a:lnTo>
                  <a:lnTo>
                    <a:pt x="129315" y="1196321"/>
                  </a:lnTo>
                  <a:lnTo>
                    <a:pt x="113126" y="1239466"/>
                  </a:lnTo>
                  <a:lnTo>
                    <a:pt x="97954" y="1283109"/>
                  </a:lnTo>
                  <a:lnTo>
                    <a:pt x="83815" y="1327235"/>
                  </a:lnTo>
                  <a:lnTo>
                    <a:pt x="70723" y="1371827"/>
                  </a:lnTo>
                  <a:lnTo>
                    <a:pt x="58693" y="1416872"/>
                  </a:lnTo>
                  <a:lnTo>
                    <a:pt x="47739" y="1462355"/>
                  </a:lnTo>
                  <a:lnTo>
                    <a:pt x="37876" y="1508260"/>
                  </a:lnTo>
                  <a:lnTo>
                    <a:pt x="29118" y="1554574"/>
                  </a:lnTo>
                  <a:lnTo>
                    <a:pt x="21481" y="1601281"/>
                  </a:lnTo>
                  <a:lnTo>
                    <a:pt x="14978" y="1648366"/>
                  </a:lnTo>
                  <a:lnTo>
                    <a:pt x="9625" y="1695814"/>
                  </a:lnTo>
                  <a:lnTo>
                    <a:pt x="5436" y="1743611"/>
                  </a:lnTo>
                  <a:lnTo>
                    <a:pt x="2425" y="1791742"/>
                  </a:lnTo>
                  <a:lnTo>
                    <a:pt x="608" y="1840192"/>
                  </a:lnTo>
                  <a:lnTo>
                    <a:pt x="0" y="1888947"/>
                  </a:lnTo>
                  <a:lnTo>
                    <a:pt x="608" y="1937702"/>
                  </a:lnTo>
                  <a:lnTo>
                    <a:pt x="2425" y="1986152"/>
                  </a:lnTo>
                  <a:lnTo>
                    <a:pt x="5436" y="2034284"/>
                  </a:lnTo>
                  <a:lnTo>
                    <a:pt x="9625" y="2082082"/>
                  </a:lnTo>
                  <a:lnTo>
                    <a:pt x="14978" y="2129531"/>
                  </a:lnTo>
                  <a:lnTo>
                    <a:pt x="21481" y="2176616"/>
                  </a:lnTo>
                  <a:lnTo>
                    <a:pt x="29118" y="2223323"/>
                  </a:lnTo>
                  <a:lnTo>
                    <a:pt x="37876" y="2269637"/>
                  </a:lnTo>
                  <a:lnTo>
                    <a:pt x="47739" y="2315543"/>
                  </a:lnTo>
                  <a:lnTo>
                    <a:pt x="58693" y="2361026"/>
                  </a:lnTo>
                  <a:lnTo>
                    <a:pt x="70723" y="2406072"/>
                  </a:lnTo>
                  <a:lnTo>
                    <a:pt x="83815" y="2450665"/>
                  </a:lnTo>
                  <a:lnTo>
                    <a:pt x="97954" y="2494790"/>
                  </a:lnTo>
                  <a:lnTo>
                    <a:pt x="113126" y="2538434"/>
                  </a:lnTo>
                  <a:lnTo>
                    <a:pt x="129315" y="2581580"/>
                  </a:lnTo>
                  <a:lnTo>
                    <a:pt x="146507" y="2624214"/>
                  </a:lnTo>
                  <a:lnTo>
                    <a:pt x="164687" y="2666322"/>
                  </a:lnTo>
                  <a:lnTo>
                    <a:pt x="183841" y="2707888"/>
                  </a:lnTo>
                  <a:lnTo>
                    <a:pt x="203954" y="2748898"/>
                  </a:lnTo>
                  <a:lnTo>
                    <a:pt x="225012" y="2789336"/>
                  </a:lnTo>
                  <a:lnTo>
                    <a:pt x="247000" y="2829189"/>
                  </a:lnTo>
                  <a:lnTo>
                    <a:pt x="269902" y="2868440"/>
                  </a:lnTo>
                  <a:lnTo>
                    <a:pt x="293706" y="2907076"/>
                  </a:lnTo>
                  <a:lnTo>
                    <a:pt x="318395" y="2945081"/>
                  </a:lnTo>
                  <a:lnTo>
                    <a:pt x="343955" y="2982441"/>
                  </a:lnTo>
                  <a:lnTo>
                    <a:pt x="370372" y="3019141"/>
                  </a:lnTo>
                  <a:lnTo>
                    <a:pt x="397631" y="3055165"/>
                  </a:lnTo>
                  <a:lnTo>
                    <a:pt x="425718" y="3090500"/>
                  </a:lnTo>
                  <a:lnTo>
                    <a:pt x="454617" y="3125130"/>
                  </a:lnTo>
                  <a:lnTo>
                    <a:pt x="484314" y="3159040"/>
                  </a:lnTo>
                  <a:lnTo>
                    <a:pt x="514795" y="3192216"/>
                  </a:lnTo>
                  <a:lnTo>
                    <a:pt x="546044" y="3224642"/>
                  </a:lnTo>
                  <a:lnTo>
                    <a:pt x="578047" y="3256305"/>
                  </a:lnTo>
                  <a:lnTo>
                    <a:pt x="610790" y="3287188"/>
                  </a:lnTo>
                  <a:lnTo>
                    <a:pt x="644258" y="3317278"/>
                  </a:lnTo>
                  <a:lnTo>
                    <a:pt x="678436" y="3346559"/>
                  </a:lnTo>
                  <a:lnTo>
                    <a:pt x="713309" y="3375017"/>
                  </a:lnTo>
                  <a:lnTo>
                    <a:pt x="748864" y="3402637"/>
                  </a:lnTo>
                  <a:lnTo>
                    <a:pt x="785084" y="3429403"/>
                  </a:lnTo>
                  <a:lnTo>
                    <a:pt x="821957" y="3455301"/>
                  </a:lnTo>
                  <a:lnTo>
                    <a:pt x="859466" y="3480317"/>
                  </a:lnTo>
                  <a:lnTo>
                    <a:pt x="897598" y="3504435"/>
                  </a:lnTo>
                  <a:lnTo>
                    <a:pt x="936337" y="3527641"/>
                  </a:lnTo>
                  <a:lnTo>
                    <a:pt x="975669" y="3549919"/>
                  </a:lnTo>
                  <a:lnTo>
                    <a:pt x="1015580" y="3571255"/>
                  </a:lnTo>
                  <a:lnTo>
                    <a:pt x="1056055" y="3591634"/>
                  </a:lnTo>
                  <a:lnTo>
                    <a:pt x="1097078" y="3611042"/>
                  </a:lnTo>
                  <a:lnTo>
                    <a:pt x="1138636" y="3629462"/>
                  </a:lnTo>
                  <a:lnTo>
                    <a:pt x="1180714" y="3646882"/>
                  </a:lnTo>
                  <a:lnTo>
                    <a:pt x="1223298" y="3663285"/>
                  </a:lnTo>
                  <a:lnTo>
                    <a:pt x="1266371" y="3678657"/>
                  </a:lnTo>
                  <a:lnTo>
                    <a:pt x="1309921" y="3692983"/>
                  </a:lnTo>
                  <a:lnTo>
                    <a:pt x="1353932" y="3706248"/>
                  </a:lnTo>
                  <a:lnTo>
                    <a:pt x="1398390" y="3718437"/>
                  </a:lnTo>
                  <a:lnTo>
                    <a:pt x="1443279" y="3729536"/>
                  </a:lnTo>
                  <a:lnTo>
                    <a:pt x="1488586" y="3739530"/>
                  </a:lnTo>
                  <a:lnTo>
                    <a:pt x="1534296" y="3748403"/>
                  </a:lnTo>
                  <a:lnTo>
                    <a:pt x="1580393" y="3756141"/>
                  </a:lnTo>
                  <a:lnTo>
                    <a:pt x="1626864" y="3762730"/>
                  </a:lnTo>
                  <a:lnTo>
                    <a:pt x="1673694" y="3768154"/>
                  </a:lnTo>
                  <a:lnTo>
                    <a:pt x="1720868" y="3772399"/>
                  </a:lnTo>
                  <a:lnTo>
                    <a:pt x="1768372" y="3775449"/>
                  </a:lnTo>
                  <a:lnTo>
                    <a:pt x="1816190" y="3777290"/>
                  </a:lnTo>
                  <a:lnTo>
                    <a:pt x="1864309" y="3777907"/>
                  </a:lnTo>
                  <a:lnTo>
                    <a:pt x="1912427" y="3777290"/>
                  </a:lnTo>
                  <a:lnTo>
                    <a:pt x="1960246" y="3775449"/>
                  </a:lnTo>
                  <a:lnTo>
                    <a:pt x="2007749" y="3772399"/>
                  </a:lnTo>
                  <a:lnTo>
                    <a:pt x="2054923" y="3768154"/>
                  </a:lnTo>
                  <a:lnTo>
                    <a:pt x="2101753" y="3762730"/>
                  </a:lnTo>
                  <a:lnTo>
                    <a:pt x="2148224" y="3756141"/>
                  </a:lnTo>
                  <a:lnTo>
                    <a:pt x="2194322" y="3748403"/>
                  </a:lnTo>
                  <a:lnTo>
                    <a:pt x="2240031" y="3739530"/>
                  </a:lnTo>
                  <a:lnTo>
                    <a:pt x="2285338" y="3729536"/>
                  </a:lnTo>
                  <a:lnTo>
                    <a:pt x="2330228" y="3718437"/>
                  </a:lnTo>
                  <a:lnTo>
                    <a:pt x="2374685" y="3706248"/>
                  </a:lnTo>
                  <a:lnTo>
                    <a:pt x="2418696" y="3692983"/>
                  </a:lnTo>
                  <a:lnTo>
                    <a:pt x="2462246" y="3678657"/>
                  </a:lnTo>
                  <a:lnTo>
                    <a:pt x="2505320" y="3663285"/>
                  </a:lnTo>
                  <a:lnTo>
                    <a:pt x="2547903" y="3646882"/>
                  </a:lnTo>
                  <a:lnTo>
                    <a:pt x="2589981" y="3629462"/>
                  </a:lnTo>
                  <a:lnTo>
                    <a:pt x="2631539" y="3611042"/>
                  </a:lnTo>
                  <a:lnTo>
                    <a:pt x="2672563" y="3591634"/>
                  </a:lnTo>
                  <a:lnTo>
                    <a:pt x="2713037" y="3571255"/>
                  </a:lnTo>
                  <a:lnTo>
                    <a:pt x="2752948" y="3549919"/>
                  </a:lnTo>
                  <a:lnTo>
                    <a:pt x="2792280" y="3527641"/>
                  </a:lnTo>
                  <a:lnTo>
                    <a:pt x="2831020" y="3504435"/>
                  </a:lnTo>
                  <a:lnTo>
                    <a:pt x="2869151" y="3480317"/>
                  </a:lnTo>
                  <a:lnTo>
                    <a:pt x="2906661" y="3455301"/>
                  </a:lnTo>
                  <a:lnTo>
                    <a:pt x="2943533" y="3429403"/>
                  </a:lnTo>
                  <a:lnTo>
                    <a:pt x="2979754" y="3402637"/>
                  </a:lnTo>
                  <a:lnTo>
                    <a:pt x="3015308" y="3375017"/>
                  </a:lnTo>
                  <a:lnTo>
                    <a:pt x="3050181" y="3346559"/>
                  </a:lnTo>
                  <a:lnTo>
                    <a:pt x="3084359" y="3317278"/>
                  </a:lnTo>
                  <a:lnTo>
                    <a:pt x="3117827" y="3287188"/>
                  </a:lnTo>
                  <a:lnTo>
                    <a:pt x="3150570" y="3256305"/>
                  </a:lnTo>
                  <a:lnTo>
                    <a:pt x="3182573" y="3224642"/>
                  </a:lnTo>
                  <a:lnTo>
                    <a:pt x="3213823" y="3192216"/>
                  </a:lnTo>
                  <a:lnTo>
                    <a:pt x="3244303" y="3159040"/>
                  </a:lnTo>
                  <a:lnTo>
                    <a:pt x="3274000" y="3125130"/>
                  </a:lnTo>
                  <a:lnTo>
                    <a:pt x="3302900" y="3090500"/>
                  </a:lnTo>
                  <a:lnTo>
                    <a:pt x="3330986" y="3055165"/>
                  </a:lnTo>
                  <a:lnTo>
                    <a:pt x="3358245" y="3019141"/>
                  </a:lnTo>
                  <a:lnTo>
                    <a:pt x="3384662" y="2982441"/>
                  </a:lnTo>
                  <a:lnTo>
                    <a:pt x="3410223" y="2945081"/>
                  </a:lnTo>
                  <a:lnTo>
                    <a:pt x="3434912" y="2907076"/>
                  </a:lnTo>
                  <a:lnTo>
                    <a:pt x="3458715" y="2868440"/>
                  </a:lnTo>
                  <a:lnTo>
                    <a:pt x="3481618" y="2829189"/>
                  </a:lnTo>
                  <a:lnTo>
                    <a:pt x="3503605" y="2789336"/>
                  </a:lnTo>
                  <a:lnTo>
                    <a:pt x="3524663" y="2748898"/>
                  </a:lnTo>
                  <a:lnTo>
                    <a:pt x="3544776" y="2707888"/>
                  </a:lnTo>
                  <a:lnTo>
                    <a:pt x="3563931" y="2666322"/>
                  </a:lnTo>
                  <a:lnTo>
                    <a:pt x="3582111" y="2624214"/>
                  </a:lnTo>
                  <a:lnTo>
                    <a:pt x="3599303" y="2581580"/>
                  </a:lnTo>
                  <a:lnTo>
                    <a:pt x="3615492" y="2538434"/>
                  </a:lnTo>
                  <a:lnTo>
                    <a:pt x="3630663" y="2494790"/>
                  </a:lnTo>
                  <a:lnTo>
                    <a:pt x="3644802" y="2450665"/>
                  </a:lnTo>
                  <a:lnTo>
                    <a:pt x="3657894" y="2406072"/>
                  </a:lnTo>
                  <a:lnTo>
                    <a:pt x="3669924" y="2361026"/>
                  </a:lnTo>
                  <a:lnTo>
                    <a:pt x="3680878" y="2315543"/>
                  </a:lnTo>
                  <a:lnTo>
                    <a:pt x="3690742" y="2269637"/>
                  </a:lnTo>
                  <a:lnTo>
                    <a:pt x="3699499" y="2223323"/>
                  </a:lnTo>
                  <a:lnTo>
                    <a:pt x="3707137" y="2176616"/>
                  </a:lnTo>
                  <a:lnTo>
                    <a:pt x="3713639" y="2129531"/>
                  </a:lnTo>
                  <a:lnTo>
                    <a:pt x="3718993" y="2082082"/>
                  </a:lnTo>
                  <a:lnTo>
                    <a:pt x="3723182" y="2034284"/>
                  </a:lnTo>
                  <a:lnTo>
                    <a:pt x="3726192" y="1986152"/>
                  </a:lnTo>
                  <a:lnTo>
                    <a:pt x="3728009" y="1937702"/>
                  </a:lnTo>
                  <a:lnTo>
                    <a:pt x="3728618" y="1888947"/>
                  </a:lnTo>
                  <a:lnTo>
                    <a:pt x="3728009" y="1840192"/>
                  </a:lnTo>
                  <a:lnTo>
                    <a:pt x="3726192" y="1791742"/>
                  </a:lnTo>
                  <a:lnTo>
                    <a:pt x="3723182" y="1743611"/>
                  </a:lnTo>
                  <a:lnTo>
                    <a:pt x="3718993" y="1695814"/>
                  </a:lnTo>
                  <a:lnTo>
                    <a:pt x="3713639" y="1648366"/>
                  </a:lnTo>
                  <a:lnTo>
                    <a:pt x="3707137" y="1601281"/>
                  </a:lnTo>
                  <a:lnTo>
                    <a:pt x="3699499" y="1554574"/>
                  </a:lnTo>
                  <a:lnTo>
                    <a:pt x="3690742" y="1508260"/>
                  </a:lnTo>
                  <a:lnTo>
                    <a:pt x="3680878" y="1462355"/>
                  </a:lnTo>
                  <a:lnTo>
                    <a:pt x="3669924" y="1416872"/>
                  </a:lnTo>
                  <a:lnTo>
                    <a:pt x="3657894" y="1371827"/>
                  </a:lnTo>
                  <a:lnTo>
                    <a:pt x="3644802" y="1327235"/>
                  </a:lnTo>
                  <a:lnTo>
                    <a:pt x="3630663" y="1283109"/>
                  </a:lnTo>
                  <a:lnTo>
                    <a:pt x="3615492" y="1239466"/>
                  </a:lnTo>
                  <a:lnTo>
                    <a:pt x="3599303" y="1196321"/>
                  </a:lnTo>
                  <a:lnTo>
                    <a:pt x="3582111" y="1153687"/>
                  </a:lnTo>
                  <a:lnTo>
                    <a:pt x="3563931" y="1111579"/>
                  </a:lnTo>
                  <a:lnTo>
                    <a:pt x="3544776" y="1070013"/>
                  </a:lnTo>
                  <a:lnTo>
                    <a:pt x="3524663" y="1029004"/>
                  </a:lnTo>
                  <a:lnTo>
                    <a:pt x="3503605" y="988566"/>
                  </a:lnTo>
                  <a:lnTo>
                    <a:pt x="3481618" y="948714"/>
                  </a:lnTo>
                  <a:lnTo>
                    <a:pt x="3458715" y="909462"/>
                  </a:lnTo>
                  <a:lnTo>
                    <a:pt x="3434912" y="870827"/>
                  </a:lnTo>
                  <a:lnTo>
                    <a:pt x="3410223" y="832822"/>
                  </a:lnTo>
                  <a:lnTo>
                    <a:pt x="3384662" y="795462"/>
                  </a:lnTo>
                  <a:lnTo>
                    <a:pt x="3358245" y="758763"/>
                  </a:lnTo>
                  <a:lnTo>
                    <a:pt x="3330986" y="722739"/>
                  </a:lnTo>
                  <a:lnTo>
                    <a:pt x="3302900" y="687404"/>
                  </a:lnTo>
                  <a:lnTo>
                    <a:pt x="3274000" y="652775"/>
                  </a:lnTo>
                  <a:lnTo>
                    <a:pt x="3244303" y="618864"/>
                  </a:lnTo>
                  <a:lnTo>
                    <a:pt x="3213823" y="585689"/>
                  </a:lnTo>
                  <a:lnTo>
                    <a:pt x="3182573" y="553262"/>
                  </a:lnTo>
                  <a:lnTo>
                    <a:pt x="3150570" y="521600"/>
                  </a:lnTo>
                  <a:lnTo>
                    <a:pt x="3117827" y="490717"/>
                  </a:lnTo>
                  <a:lnTo>
                    <a:pt x="3084359" y="460627"/>
                  </a:lnTo>
                  <a:lnTo>
                    <a:pt x="3050181" y="431346"/>
                  </a:lnTo>
                  <a:lnTo>
                    <a:pt x="3015308" y="402888"/>
                  </a:lnTo>
                  <a:lnTo>
                    <a:pt x="2979754" y="375269"/>
                  </a:lnTo>
                  <a:lnTo>
                    <a:pt x="2943533" y="348502"/>
                  </a:lnTo>
                  <a:lnTo>
                    <a:pt x="2906661" y="322604"/>
                  </a:lnTo>
                  <a:lnTo>
                    <a:pt x="2869151" y="297589"/>
                  </a:lnTo>
                  <a:lnTo>
                    <a:pt x="2831020" y="273471"/>
                  </a:lnTo>
                  <a:lnTo>
                    <a:pt x="2792280" y="250265"/>
                  </a:lnTo>
                  <a:lnTo>
                    <a:pt x="2752948" y="227987"/>
                  </a:lnTo>
                  <a:lnTo>
                    <a:pt x="2713037" y="206651"/>
                  </a:lnTo>
                  <a:lnTo>
                    <a:pt x="2672563" y="186272"/>
                  </a:lnTo>
                  <a:lnTo>
                    <a:pt x="2631539" y="166864"/>
                  </a:lnTo>
                  <a:lnTo>
                    <a:pt x="2589981" y="148443"/>
                  </a:lnTo>
                  <a:lnTo>
                    <a:pt x="2547903" y="131024"/>
                  </a:lnTo>
                  <a:lnTo>
                    <a:pt x="2505320" y="114621"/>
                  </a:lnTo>
                  <a:lnTo>
                    <a:pt x="2462246" y="99249"/>
                  </a:lnTo>
                  <a:lnTo>
                    <a:pt x="2418696" y="84924"/>
                  </a:lnTo>
                  <a:lnTo>
                    <a:pt x="2374685" y="71658"/>
                  </a:lnTo>
                  <a:lnTo>
                    <a:pt x="2330228" y="59469"/>
                  </a:lnTo>
                  <a:lnTo>
                    <a:pt x="2285338" y="48370"/>
                  </a:lnTo>
                  <a:lnTo>
                    <a:pt x="2240031" y="38377"/>
                  </a:lnTo>
                  <a:lnTo>
                    <a:pt x="2194322" y="29503"/>
                  </a:lnTo>
                  <a:lnTo>
                    <a:pt x="2148224" y="21765"/>
                  </a:lnTo>
                  <a:lnTo>
                    <a:pt x="2101753" y="15176"/>
                  </a:lnTo>
                  <a:lnTo>
                    <a:pt x="2054923" y="9752"/>
                  </a:lnTo>
                  <a:lnTo>
                    <a:pt x="2007749" y="5508"/>
                  </a:lnTo>
                  <a:lnTo>
                    <a:pt x="1960246" y="2457"/>
                  </a:lnTo>
                  <a:lnTo>
                    <a:pt x="1912427" y="616"/>
                  </a:lnTo>
                  <a:lnTo>
                    <a:pt x="1864309" y="0"/>
                  </a:lnTo>
                  <a:close/>
                </a:path>
              </a:pathLst>
            </a:custGeom>
            <a:solidFill>
              <a:srgbClr val="DCE1DF"/>
            </a:solidFill>
          </p:spPr>
          <p:txBody>
            <a:bodyPr wrap="square" lIns="0" tIns="0" rIns="0" bIns="0" rtlCol="0"/>
            <a:lstStyle/>
            <a:p>
              <a:endParaRPr/>
            </a:p>
          </p:txBody>
        </p:sp>
        <p:sp>
          <p:nvSpPr>
            <p:cNvPr id="7" name="object 7"/>
            <p:cNvSpPr/>
            <p:nvPr/>
          </p:nvSpPr>
          <p:spPr>
            <a:xfrm>
              <a:off x="8757507" y="3201120"/>
              <a:ext cx="3033395" cy="2996565"/>
            </a:xfrm>
            <a:custGeom>
              <a:avLst/>
              <a:gdLst/>
              <a:ahLst/>
              <a:cxnLst/>
              <a:rect l="l" t="t" r="r" b="b"/>
              <a:pathLst>
                <a:path w="3033395" h="2996565">
                  <a:moveTo>
                    <a:pt x="1516481" y="0"/>
                  </a:moveTo>
                  <a:lnTo>
                    <a:pt x="1468342" y="740"/>
                  </a:lnTo>
                  <a:lnTo>
                    <a:pt x="1420577" y="2947"/>
                  </a:lnTo>
                  <a:lnTo>
                    <a:pt x="1373208" y="6598"/>
                  </a:lnTo>
                  <a:lnTo>
                    <a:pt x="1326257" y="11672"/>
                  </a:lnTo>
                  <a:lnTo>
                    <a:pt x="1279748" y="18146"/>
                  </a:lnTo>
                  <a:lnTo>
                    <a:pt x="1233701" y="25999"/>
                  </a:lnTo>
                  <a:lnTo>
                    <a:pt x="1188139" y="35209"/>
                  </a:lnTo>
                  <a:lnTo>
                    <a:pt x="1143085" y="45753"/>
                  </a:lnTo>
                  <a:lnTo>
                    <a:pt x="1098560" y="57610"/>
                  </a:lnTo>
                  <a:lnTo>
                    <a:pt x="1054587" y="70758"/>
                  </a:lnTo>
                  <a:lnTo>
                    <a:pt x="1011187" y="85175"/>
                  </a:lnTo>
                  <a:lnTo>
                    <a:pt x="968384" y="100839"/>
                  </a:lnTo>
                  <a:lnTo>
                    <a:pt x="926199" y="117728"/>
                  </a:lnTo>
                  <a:lnTo>
                    <a:pt x="884655" y="135820"/>
                  </a:lnTo>
                  <a:lnTo>
                    <a:pt x="843773" y="155094"/>
                  </a:lnTo>
                  <a:lnTo>
                    <a:pt x="803577" y="175526"/>
                  </a:lnTo>
                  <a:lnTo>
                    <a:pt x="764087" y="197096"/>
                  </a:lnTo>
                  <a:lnTo>
                    <a:pt x="725327" y="219782"/>
                  </a:lnTo>
                  <a:lnTo>
                    <a:pt x="687319" y="243561"/>
                  </a:lnTo>
                  <a:lnTo>
                    <a:pt x="650084" y="268411"/>
                  </a:lnTo>
                  <a:lnTo>
                    <a:pt x="613645" y="294311"/>
                  </a:lnTo>
                  <a:lnTo>
                    <a:pt x="578024" y="321238"/>
                  </a:lnTo>
                  <a:lnTo>
                    <a:pt x="543244" y="349171"/>
                  </a:lnTo>
                  <a:lnTo>
                    <a:pt x="509326" y="378089"/>
                  </a:lnTo>
                  <a:lnTo>
                    <a:pt x="476294" y="407967"/>
                  </a:lnTo>
                  <a:lnTo>
                    <a:pt x="444168" y="438786"/>
                  </a:lnTo>
                  <a:lnTo>
                    <a:pt x="412971" y="470523"/>
                  </a:lnTo>
                  <a:lnTo>
                    <a:pt x="382726" y="503156"/>
                  </a:lnTo>
                  <a:lnTo>
                    <a:pt x="353454" y="536662"/>
                  </a:lnTo>
                  <a:lnTo>
                    <a:pt x="325178" y="571021"/>
                  </a:lnTo>
                  <a:lnTo>
                    <a:pt x="297921" y="606211"/>
                  </a:lnTo>
                  <a:lnTo>
                    <a:pt x="271703" y="642208"/>
                  </a:lnTo>
                  <a:lnTo>
                    <a:pt x="246548" y="678992"/>
                  </a:lnTo>
                  <a:lnTo>
                    <a:pt x="222478" y="716540"/>
                  </a:lnTo>
                  <a:lnTo>
                    <a:pt x="199514" y="754831"/>
                  </a:lnTo>
                  <a:lnTo>
                    <a:pt x="177680" y="793842"/>
                  </a:lnTo>
                  <a:lnTo>
                    <a:pt x="156996" y="833552"/>
                  </a:lnTo>
                  <a:lnTo>
                    <a:pt x="137487" y="873939"/>
                  </a:lnTo>
                  <a:lnTo>
                    <a:pt x="119173" y="914980"/>
                  </a:lnTo>
                  <a:lnTo>
                    <a:pt x="102076" y="956654"/>
                  </a:lnTo>
                  <a:lnTo>
                    <a:pt x="86220" y="998939"/>
                  </a:lnTo>
                  <a:lnTo>
                    <a:pt x="71626" y="1041813"/>
                  </a:lnTo>
                  <a:lnTo>
                    <a:pt x="58317" y="1085254"/>
                  </a:lnTo>
                  <a:lnTo>
                    <a:pt x="46314" y="1129240"/>
                  </a:lnTo>
                  <a:lnTo>
                    <a:pt x="35641" y="1173749"/>
                  </a:lnTo>
                  <a:lnTo>
                    <a:pt x="26318" y="1218759"/>
                  </a:lnTo>
                  <a:lnTo>
                    <a:pt x="18369" y="1264248"/>
                  </a:lnTo>
                  <a:lnTo>
                    <a:pt x="11815" y="1310195"/>
                  </a:lnTo>
                  <a:lnTo>
                    <a:pt x="6679" y="1356577"/>
                  </a:lnTo>
                  <a:lnTo>
                    <a:pt x="2983" y="1403373"/>
                  </a:lnTo>
                  <a:lnTo>
                    <a:pt x="749" y="1450560"/>
                  </a:lnTo>
                  <a:lnTo>
                    <a:pt x="0" y="1498117"/>
                  </a:lnTo>
                  <a:lnTo>
                    <a:pt x="749" y="1545673"/>
                  </a:lnTo>
                  <a:lnTo>
                    <a:pt x="2983" y="1592859"/>
                  </a:lnTo>
                  <a:lnTo>
                    <a:pt x="6679" y="1639654"/>
                  </a:lnTo>
                  <a:lnTo>
                    <a:pt x="11815" y="1686036"/>
                  </a:lnTo>
                  <a:lnTo>
                    <a:pt x="18369" y="1731982"/>
                  </a:lnTo>
                  <a:lnTo>
                    <a:pt x="26318" y="1777471"/>
                  </a:lnTo>
                  <a:lnTo>
                    <a:pt x="35641" y="1822481"/>
                  </a:lnTo>
                  <a:lnTo>
                    <a:pt x="46314" y="1866989"/>
                  </a:lnTo>
                  <a:lnTo>
                    <a:pt x="58317" y="1910975"/>
                  </a:lnTo>
                  <a:lnTo>
                    <a:pt x="71626" y="1954415"/>
                  </a:lnTo>
                  <a:lnTo>
                    <a:pt x="86220" y="1997288"/>
                  </a:lnTo>
                  <a:lnTo>
                    <a:pt x="102076" y="2039573"/>
                  </a:lnTo>
                  <a:lnTo>
                    <a:pt x="119173" y="2081247"/>
                  </a:lnTo>
                  <a:lnTo>
                    <a:pt x="137487" y="2122287"/>
                  </a:lnTo>
                  <a:lnTo>
                    <a:pt x="156996" y="2162674"/>
                  </a:lnTo>
                  <a:lnTo>
                    <a:pt x="177680" y="2202383"/>
                  </a:lnTo>
                  <a:lnTo>
                    <a:pt x="199514" y="2241394"/>
                  </a:lnTo>
                  <a:lnTo>
                    <a:pt x="222478" y="2279684"/>
                  </a:lnTo>
                  <a:lnTo>
                    <a:pt x="246548" y="2317232"/>
                  </a:lnTo>
                  <a:lnTo>
                    <a:pt x="271703" y="2354016"/>
                  </a:lnTo>
                  <a:lnTo>
                    <a:pt x="297921" y="2390013"/>
                  </a:lnTo>
                  <a:lnTo>
                    <a:pt x="325178" y="2425202"/>
                  </a:lnTo>
                  <a:lnTo>
                    <a:pt x="353454" y="2459561"/>
                  </a:lnTo>
                  <a:lnTo>
                    <a:pt x="382726" y="2493068"/>
                  </a:lnTo>
                  <a:lnTo>
                    <a:pt x="412971" y="2525700"/>
                  </a:lnTo>
                  <a:lnTo>
                    <a:pt x="444168" y="2557437"/>
                  </a:lnTo>
                  <a:lnTo>
                    <a:pt x="476294" y="2588255"/>
                  </a:lnTo>
                  <a:lnTo>
                    <a:pt x="509326" y="2618134"/>
                  </a:lnTo>
                  <a:lnTo>
                    <a:pt x="543244" y="2647051"/>
                  </a:lnTo>
                  <a:lnTo>
                    <a:pt x="578024" y="2674984"/>
                  </a:lnTo>
                  <a:lnTo>
                    <a:pt x="613645" y="2701911"/>
                  </a:lnTo>
                  <a:lnTo>
                    <a:pt x="650084" y="2727811"/>
                  </a:lnTo>
                  <a:lnTo>
                    <a:pt x="687319" y="2752661"/>
                  </a:lnTo>
                  <a:lnTo>
                    <a:pt x="725327" y="2776440"/>
                  </a:lnTo>
                  <a:lnTo>
                    <a:pt x="764087" y="2799125"/>
                  </a:lnTo>
                  <a:lnTo>
                    <a:pt x="803577" y="2820695"/>
                  </a:lnTo>
                  <a:lnTo>
                    <a:pt x="843773" y="2841128"/>
                  </a:lnTo>
                  <a:lnTo>
                    <a:pt x="884655" y="2860401"/>
                  </a:lnTo>
                  <a:lnTo>
                    <a:pt x="926199" y="2878493"/>
                  </a:lnTo>
                  <a:lnTo>
                    <a:pt x="968384" y="2895382"/>
                  </a:lnTo>
                  <a:lnTo>
                    <a:pt x="1011187" y="2911046"/>
                  </a:lnTo>
                  <a:lnTo>
                    <a:pt x="1054587" y="2925463"/>
                  </a:lnTo>
                  <a:lnTo>
                    <a:pt x="1098560" y="2938611"/>
                  </a:lnTo>
                  <a:lnTo>
                    <a:pt x="1143085" y="2950468"/>
                  </a:lnTo>
                  <a:lnTo>
                    <a:pt x="1188139" y="2961012"/>
                  </a:lnTo>
                  <a:lnTo>
                    <a:pt x="1233701" y="2970222"/>
                  </a:lnTo>
                  <a:lnTo>
                    <a:pt x="1279748" y="2978075"/>
                  </a:lnTo>
                  <a:lnTo>
                    <a:pt x="1326257" y="2984549"/>
                  </a:lnTo>
                  <a:lnTo>
                    <a:pt x="1373208" y="2989623"/>
                  </a:lnTo>
                  <a:lnTo>
                    <a:pt x="1420577" y="2993274"/>
                  </a:lnTo>
                  <a:lnTo>
                    <a:pt x="1468342" y="2995481"/>
                  </a:lnTo>
                  <a:lnTo>
                    <a:pt x="1516481" y="2996222"/>
                  </a:lnTo>
                  <a:lnTo>
                    <a:pt x="1564620" y="2995481"/>
                  </a:lnTo>
                  <a:lnTo>
                    <a:pt x="1612385" y="2993274"/>
                  </a:lnTo>
                  <a:lnTo>
                    <a:pt x="1659754" y="2989623"/>
                  </a:lnTo>
                  <a:lnTo>
                    <a:pt x="1706705" y="2984549"/>
                  </a:lnTo>
                  <a:lnTo>
                    <a:pt x="1753215" y="2978075"/>
                  </a:lnTo>
                  <a:lnTo>
                    <a:pt x="1799261" y="2970222"/>
                  </a:lnTo>
                  <a:lnTo>
                    <a:pt x="1844823" y="2961012"/>
                  </a:lnTo>
                  <a:lnTo>
                    <a:pt x="1889878" y="2950468"/>
                  </a:lnTo>
                  <a:lnTo>
                    <a:pt x="1934402" y="2938611"/>
                  </a:lnTo>
                  <a:lnTo>
                    <a:pt x="1978376" y="2925463"/>
                  </a:lnTo>
                  <a:lnTo>
                    <a:pt x="2021775" y="2911046"/>
                  </a:lnTo>
                  <a:lnTo>
                    <a:pt x="2064578" y="2895382"/>
                  </a:lnTo>
                  <a:lnTo>
                    <a:pt x="2106763" y="2878493"/>
                  </a:lnTo>
                  <a:lnTo>
                    <a:pt x="2148307" y="2860401"/>
                  </a:lnTo>
                  <a:lnTo>
                    <a:pt x="2189189" y="2841128"/>
                  </a:lnTo>
                  <a:lnTo>
                    <a:pt x="2229386" y="2820695"/>
                  </a:lnTo>
                  <a:lnTo>
                    <a:pt x="2268875" y="2799125"/>
                  </a:lnTo>
                  <a:lnTo>
                    <a:pt x="2307635" y="2776440"/>
                  </a:lnTo>
                  <a:lnTo>
                    <a:pt x="2345644" y="2752661"/>
                  </a:lnTo>
                  <a:lnTo>
                    <a:pt x="2382878" y="2727811"/>
                  </a:lnTo>
                  <a:lnTo>
                    <a:pt x="2419317" y="2701911"/>
                  </a:lnTo>
                  <a:lnTo>
                    <a:pt x="2454938" y="2674984"/>
                  </a:lnTo>
                  <a:lnTo>
                    <a:pt x="2489718" y="2647051"/>
                  </a:lnTo>
                  <a:lnTo>
                    <a:pt x="2523636" y="2618134"/>
                  </a:lnTo>
                  <a:lnTo>
                    <a:pt x="2556669" y="2588255"/>
                  </a:lnTo>
                  <a:lnTo>
                    <a:pt x="2588794" y="2557437"/>
                  </a:lnTo>
                  <a:lnTo>
                    <a:pt x="2619991" y="2525700"/>
                  </a:lnTo>
                  <a:lnTo>
                    <a:pt x="2650236" y="2493068"/>
                  </a:lnTo>
                  <a:lnTo>
                    <a:pt x="2679508" y="2459561"/>
                  </a:lnTo>
                  <a:lnTo>
                    <a:pt x="2707784" y="2425202"/>
                  </a:lnTo>
                  <a:lnTo>
                    <a:pt x="2735041" y="2390013"/>
                  </a:lnTo>
                  <a:lnTo>
                    <a:pt x="2761259" y="2354016"/>
                  </a:lnTo>
                  <a:lnTo>
                    <a:pt x="2786414" y="2317232"/>
                  </a:lnTo>
                  <a:lnTo>
                    <a:pt x="2810484" y="2279684"/>
                  </a:lnTo>
                  <a:lnTo>
                    <a:pt x="2833448" y="2241394"/>
                  </a:lnTo>
                  <a:lnTo>
                    <a:pt x="2855283" y="2202383"/>
                  </a:lnTo>
                  <a:lnTo>
                    <a:pt x="2875966" y="2162674"/>
                  </a:lnTo>
                  <a:lnTo>
                    <a:pt x="2895476" y="2122287"/>
                  </a:lnTo>
                  <a:lnTo>
                    <a:pt x="2913790" y="2081247"/>
                  </a:lnTo>
                  <a:lnTo>
                    <a:pt x="2930886" y="2039573"/>
                  </a:lnTo>
                  <a:lnTo>
                    <a:pt x="2946742" y="1997288"/>
                  </a:lnTo>
                  <a:lnTo>
                    <a:pt x="2961336" y="1954415"/>
                  </a:lnTo>
                  <a:lnTo>
                    <a:pt x="2974645" y="1910975"/>
                  </a:lnTo>
                  <a:lnTo>
                    <a:pt x="2986648" y="1866989"/>
                  </a:lnTo>
                  <a:lnTo>
                    <a:pt x="2997321" y="1822481"/>
                  </a:lnTo>
                  <a:lnTo>
                    <a:pt x="3006644" y="1777471"/>
                  </a:lnTo>
                  <a:lnTo>
                    <a:pt x="3014593" y="1731982"/>
                  </a:lnTo>
                  <a:lnTo>
                    <a:pt x="3021147" y="1686036"/>
                  </a:lnTo>
                  <a:lnTo>
                    <a:pt x="3026283" y="1639654"/>
                  </a:lnTo>
                  <a:lnTo>
                    <a:pt x="3029979" y="1592859"/>
                  </a:lnTo>
                  <a:lnTo>
                    <a:pt x="3032213" y="1545673"/>
                  </a:lnTo>
                  <a:lnTo>
                    <a:pt x="3032963" y="1498117"/>
                  </a:lnTo>
                  <a:lnTo>
                    <a:pt x="3032213" y="1450560"/>
                  </a:lnTo>
                  <a:lnTo>
                    <a:pt x="3029979" y="1403373"/>
                  </a:lnTo>
                  <a:lnTo>
                    <a:pt x="3026283" y="1356577"/>
                  </a:lnTo>
                  <a:lnTo>
                    <a:pt x="3021147" y="1310195"/>
                  </a:lnTo>
                  <a:lnTo>
                    <a:pt x="3014593" y="1264248"/>
                  </a:lnTo>
                  <a:lnTo>
                    <a:pt x="3006644" y="1218759"/>
                  </a:lnTo>
                  <a:lnTo>
                    <a:pt x="2997321" y="1173749"/>
                  </a:lnTo>
                  <a:lnTo>
                    <a:pt x="2986648" y="1129240"/>
                  </a:lnTo>
                  <a:lnTo>
                    <a:pt x="2974645" y="1085254"/>
                  </a:lnTo>
                  <a:lnTo>
                    <a:pt x="2961336" y="1041813"/>
                  </a:lnTo>
                  <a:lnTo>
                    <a:pt x="2946742" y="998939"/>
                  </a:lnTo>
                  <a:lnTo>
                    <a:pt x="2930886" y="956654"/>
                  </a:lnTo>
                  <a:lnTo>
                    <a:pt x="2913790" y="914980"/>
                  </a:lnTo>
                  <a:lnTo>
                    <a:pt x="2895476" y="873939"/>
                  </a:lnTo>
                  <a:lnTo>
                    <a:pt x="2875966" y="833552"/>
                  </a:lnTo>
                  <a:lnTo>
                    <a:pt x="2855283" y="793842"/>
                  </a:lnTo>
                  <a:lnTo>
                    <a:pt x="2833448" y="754831"/>
                  </a:lnTo>
                  <a:lnTo>
                    <a:pt x="2810484" y="716540"/>
                  </a:lnTo>
                  <a:lnTo>
                    <a:pt x="2786414" y="678992"/>
                  </a:lnTo>
                  <a:lnTo>
                    <a:pt x="2761259" y="642208"/>
                  </a:lnTo>
                  <a:lnTo>
                    <a:pt x="2735041" y="606211"/>
                  </a:lnTo>
                  <a:lnTo>
                    <a:pt x="2707784" y="571021"/>
                  </a:lnTo>
                  <a:lnTo>
                    <a:pt x="2679508" y="536662"/>
                  </a:lnTo>
                  <a:lnTo>
                    <a:pt x="2650236" y="503156"/>
                  </a:lnTo>
                  <a:lnTo>
                    <a:pt x="2619991" y="470523"/>
                  </a:lnTo>
                  <a:lnTo>
                    <a:pt x="2588794" y="438786"/>
                  </a:lnTo>
                  <a:lnTo>
                    <a:pt x="2556669" y="407967"/>
                  </a:lnTo>
                  <a:lnTo>
                    <a:pt x="2523636" y="378089"/>
                  </a:lnTo>
                  <a:lnTo>
                    <a:pt x="2489718" y="349171"/>
                  </a:lnTo>
                  <a:lnTo>
                    <a:pt x="2454938" y="321238"/>
                  </a:lnTo>
                  <a:lnTo>
                    <a:pt x="2419317" y="294311"/>
                  </a:lnTo>
                  <a:lnTo>
                    <a:pt x="2382878" y="268411"/>
                  </a:lnTo>
                  <a:lnTo>
                    <a:pt x="2345644" y="243561"/>
                  </a:lnTo>
                  <a:lnTo>
                    <a:pt x="2307635" y="219782"/>
                  </a:lnTo>
                  <a:lnTo>
                    <a:pt x="2268875" y="197096"/>
                  </a:lnTo>
                  <a:lnTo>
                    <a:pt x="2229386" y="175526"/>
                  </a:lnTo>
                  <a:lnTo>
                    <a:pt x="2189189" y="155094"/>
                  </a:lnTo>
                  <a:lnTo>
                    <a:pt x="2148307" y="135820"/>
                  </a:lnTo>
                  <a:lnTo>
                    <a:pt x="2106763" y="117728"/>
                  </a:lnTo>
                  <a:lnTo>
                    <a:pt x="2064578" y="100839"/>
                  </a:lnTo>
                  <a:lnTo>
                    <a:pt x="2021775" y="85175"/>
                  </a:lnTo>
                  <a:lnTo>
                    <a:pt x="1978376" y="70758"/>
                  </a:lnTo>
                  <a:lnTo>
                    <a:pt x="1934402" y="57610"/>
                  </a:lnTo>
                  <a:lnTo>
                    <a:pt x="1889878" y="45753"/>
                  </a:lnTo>
                  <a:lnTo>
                    <a:pt x="1844823" y="35209"/>
                  </a:lnTo>
                  <a:lnTo>
                    <a:pt x="1799261" y="25999"/>
                  </a:lnTo>
                  <a:lnTo>
                    <a:pt x="1753215" y="18146"/>
                  </a:lnTo>
                  <a:lnTo>
                    <a:pt x="1706705" y="11672"/>
                  </a:lnTo>
                  <a:lnTo>
                    <a:pt x="1659754" y="6598"/>
                  </a:lnTo>
                  <a:lnTo>
                    <a:pt x="1612385" y="2947"/>
                  </a:lnTo>
                  <a:lnTo>
                    <a:pt x="1564620" y="740"/>
                  </a:lnTo>
                  <a:lnTo>
                    <a:pt x="1516481" y="0"/>
                  </a:lnTo>
                  <a:close/>
                </a:path>
              </a:pathLst>
            </a:custGeom>
            <a:solidFill>
              <a:srgbClr val="EBE1D6"/>
            </a:solidFill>
          </p:spPr>
          <p:txBody>
            <a:bodyPr wrap="square" lIns="0" tIns="0" rIns="0" bIns="0" rtlCol="0"/>
            <a:lstStyle/>
            <a:p>
              <a:endParaRPr/>
            </a:p>
          </p:txBody>
        </p:sp>
        <p:sp>
          <p:nvSpPr>
            <p:cNvPr id="8" name="object 8"/>
            <p:cNvSpPr/>
            <p:nvPr/>
          </p:nvSpPr>
          <p:spPr>
            <a:xfrm>
              <a:off x="9821457" y="1510283"/>
              <a:ext cx="386080" cy="387350"/>
            </a:xfrm>
            <a:custGeom>
              <a:avLst/>
              <a:gdLst/>
              <a:ahLst/>
              <a:cxnLst/>
              <a:rect l="l" t="t" r="r" b="b"/>
              <a:pathLst>
                <a:path w="386079" h="387350">
                  <a:moveTo>
                    <a:pt x="192811" y="0"/>
                  </a:moveTo>
                  <a:lnTo>
                    <a:pt x="148600" y="5110"/>
                  </a:lnTo>
                  <a:lnTo>
                    <a:pt x="108016" y="19669"/>
                  </a:lnTo>
                  <a:lnTo>
                    <a:pt x="72216" y="42513"/>
                  </a:lnTo>
                  <a:lnTo>
                    <a:pt x="42357" y="72482"/>
                  </a:lnTo>
                  <a:lnTo>
                    <a:pt x="19597" y="108414"/>
                  </a:lnTo>
                  <a:lnTo>
                    <a:pt x="5092" y="149148"/>
                  </a:lnTo>
                  <a:lnTo>
                    <a:pt x="0" y="193522"/>
                  </a:lnTo>
                  <a:lnTo>
                    <a:pt x="5092" y="237897"/>
                  </a:lnTo>
                  <a:lnTo>
                    <a:pt x="19597" y="278633"/>
                  </a:lnTo>
                  <a:lnTo>
                    <a:pt x="42357" y="314567"/>
                  </a:lnTo>
                  <a:lnTo>
                    <a:pt x="72216" y="344539"/>
                  </a:lnTo>
                  <a:lnTo>
                    <a:pt x="108016" y="367386"/>
                  </a:lnTo>
                  <a:lnTo>
                    <a:pt x="148600" y="381946"/>
                  </a:lnTo>
                  <a:lnTo>
                    <a:pt x="192811" y="387057"/>
                  </a:lnTo>
                  <a:lnTo>
                    <a:pt x="237022" y="381946"/>
                  </a:lnTo>
                  <a:lnTo>
                    <a:pt x="277606" y="367386"/>
                  </a:lnTo>
                  <a:lnTo>
                    <a:pt x="313406" y="344539"/>
                  </a:lnTo>
                  <a:lnTo>
                    <a:pt x="343265" y="314567"/>
                  </a:lnTo>
                  <a:lnTo>
                    <a:pt x="366025" y="278633"/>
                  </a:lnTo>
                  <a:lnTo>
                    <a:pt x="380530" y="237897"/>
                  </a:lnTo>
                  <a:lnTo>
                    <a:pt x="385622" y="193522"/>
                  </a:lnTo>
                  <a:lnTo>
                    <a:pt x="380530" y="149148"/>
                  </a:lnTo>
                  <a:lnTo>
                    <a:pt x="366025" y="108414"/>
                  </a:lnTo>
                  <a:lnTo>
                    <a:pt x="343265" y="72482"/>
                  </a:lnTo>
                  <a:lnTo>
                    <a:pt x="313406" y="42513"/>
                  </a:lnTo>
                  <a:lnTo>
                    <a:pt x="277606" y="19669"/>
                  </a:lnTo>
                  <a:lnTo>
                    <a:pt x="237022" y="5110"/>
                  </a:lnTo>
                  <a:lnTo>
                    <a:pt x="192811" y="0"/>
                  </a:lnTo>
                  <a:close/>
                </a:path>
              </a:pathLst>
            </a:custGeom>
            <a:solidFill>
              <a:srgbClr val="FFFFFF">
                <a:alpha val="79998"/>
              </a:srgbClr>
            </a:solidFill>
          </p:spPr>
          <p:txBody>
            <a:bodyPr wrap="square" lIns="0" tIns="0" rIns="0" bIns="0" rtlCol="0"/>
            <a:lstStyle/>
            <a:p>
              <a:endParaRPr/>
            </a:p>
          </p:txBody>
        </p:sp>
        <p:sp>
          <p:nvSpPr>
            <p:cNvPr id="9" name="object 9"/>
            <p:cNvSpPr/>
            <p:nvPr/>
          </p:nvSpPr>
          <p:spPr>
            <a:xfrm>
              <a:off x="10025719" y="2220039"/>
              <a:ext cx="701040" cy="681355"/>
            </a:xfrm>
            <a:custGeom>
              <a:avLst/>
              <a:gdLst/>
              <a:ahLst/>
              <a:cxnLst/>
              <a:rect l="l" t="t" r="r" b="b"/>
              <a:pathLst>
                <a:path w="701040" h="681355">
                  <a:moveTo>
                    <a:pt x="350405" y="0"/>
                  </a:moveTo>
                  <a:lnTo>
                    <a:pt x="302857" y="3108"/>
                  </a:lnTo>
                  <a:lnTo>
                    <a:pt x="257254" y="12162"/>
                  </a:lnTo>
                  <a:lnTo>
                    <a:pt x="214012" y="26756"/>
                  </a:lnTo>
                  <a:lnTo>
                    <a:pt x="173549" y="46485"/>
                  </a:lnTo>
                  <a:lnTo>
                    <a:pt x="136283" y="70942"/>
                  </a:lnTo>
                  <a:lnTo>
                    <a:pt x="102631" y="99723"/>
                  </a:lnTo>
                  <a:lnTo>
                    <a:pt x="73011" y="132421"/>
                  </a:lnTo>
                  <a:lnTo>
                    <a:pt x="47840" y="168631"/>
                  </a:lnTo>
                  <a:lnTo>
                    <a:pt x="27536" y="207947"/>
                  </a:lnTo>
                  <a:lnTo>
                    <a:pt x="12516" y="249963"/>
                  </a:lnTo>
                  <a:lnTo>
                    <a:pt x="3198" y="294274"/>
                  </a:lnTo>
                  <a:lnTo>
                    <a:pt x="0" y="340474"/>
                  </a:lnTo>
                  <a:lnTo>
                    <a:pt x="3198" y="386674"/>
                  </a:lnTo>
                  <a:lnTo>
                    <a:pt x="12516" y="430984"/>
                  </a:lnTo>
                  <a:lnTo>
                    <a:pt x="27536" y="473001"/>
                  </a:lnTo>
                  <a:lnTo>
                    <a:pt x="47840" y="512317"/>
                  </a:lnTo>
                  <a:lnTo>
                    <a:pt x="73011" y="548526"/>
                  </a:lnTo>
                  <a:lnTo>
                    <a:pt x="102631" y="581225"/>
                  </a:lnTo>
                  <a:lnTo>
                    <a:pt x="136283" y="610005"/>
                  </a:lnTo>
                  <a:lnTo>
                    <a:pt x="173549" y="634463"/>
                  </a:lnTo>
                  <a:lnTo>
                    <a:pt x="214012" y="654192"/>
                  </a:lnTo>
                  <a:lnTo>
                    <a:pt x="257254" y="668786"/>
                  </a:lnTo>
                  <a:lnTo>
                    <a:pt x="302857" y="677840"/>
                  </a:lnTo>
                  <a:lnTo>
                    <a:pt x="350405" y="680948"/>
                  </a:lnTo>
                  <a:lnTo>
                    <a:pt x="397953" y="677840"/>
                  </a:lnTo>
                  <a:lnTo>
                    <a:pt x="443557" y="668786"/>
                  </a:lnTo>
                  <a:lnTo>
                    <a:pt x="486798" y="654192"/>
                  </a:lnTo>
                  <a:lnTo>
                    <a:pt x="527261" y="634463"/>
                  </a:lnTo>
                  <a:lnTo>
                    <a:pt x="564527" y="610005"/>
                  </a:lnTo>
                  <a:lnTo>
                    <a:pt x="598179" y="581225"/>
                  </a:lnTo>
                  <a:lnTo>
                    <a:pt x="627799" y="548526"/>
                  </a:lnTo>
                  <a:lnTo>
                    <a:pt x="652970" y="512317"/>
                  </a:lnTo>
                  <a:lnTo>
                    <a:pt x="673274" y="473001"/>
                  </a:lnTo>
                  <a:lnTo>
                    <a:pt x="688294" y="430984"/>
                  </a:lnTo>
                  <a:lnTo>
                    <a:pt x="697612" y="386674"/>
                  </a:lnTo>
                  <a:lnTo>
                    <a:pt x="700811" y="340474"/>
                  </a:lnTo>
                  <a:lnTo>
                    <a:pt x="697612" y="294274"/>
                  </a:lnTo>
                  <a:lnTo>
                    <a:pt x="688294" y="249963"/>
                  </a:lnTo>
                  <a:lnTo>
                    <a:pt x="673274" y="207947"/>
                  </a:lnTo>
                  <a:lnTo>
                    <a:pt x="652970" y="168631"/>
                  </a:lnTo>
                  <a:lnTo>
                    <a:pt x="627799" y="132421"/>
                  </a:lnTo>
                  <a:lnTo>
                    <a:pt x="598179" y="99723"/>
                  </a:lnTo>
                  <a:lnTo>
                    <a:pt x="564527" y="70942"/>
                  </a:lnTo>
                  <a:lnTo>
                    <a:pt x="527261" y="46485"/>
                  </a:lnTo>
                  <a:lnTo>
                    <a:pt x="486798" y="26756"/>
                  </a:lnTo>
                  <a:lnTo>
                    <a:pt x="443557" y="12162"/>
                  </a:lnTo>
                  <a:lnTo>
                    <a:pt x="397953" y="3108"/>
                  </a:lnTo>
                  <a:lnTo>
                    <a:pt x="350405" y="0"/>
                  </a:lnTo>
                  <a:close/>
                </a:path>
              </a:pathLst>
            </a:custGeom>
            <a:solidFill>
              <a:srgbClr val="E5D9CB"/>
            </a:solidFill>
          </p:spPr>
          <p:txBody>
            <a:bodyPr wrap="square" lIns="0" tIns="0" rIns="0" bIns="0" rtlCol="0"/>
            <a:lstStyle/>
            <a:p>
              <a:endParaRPr/>
            </a:p>
          </p:txBody>
        </p:sp>
        <p:sp>
          <p:nvSpPr>
            <p:cNvPr id="10" name="object 10"/>
            <p:cNvSpPr/>
            <p:nvPr/>
          </p:nvSpPr>
          <p:spPr>
            <a:xfrm>
              <a:off x="7041135" y="4449091"/>
              <a:ext cx="1383665" cy="1366520"/>
            </a:xfrm>
            <a:custGeom>
              <a:avLst/>
              <a:gdLst/>
              <a:ahLst/>
              <a:cxnLst/>
              <a:rect l="l" t="t" r="r" b="b"/>
              <a:pathLst>
                <a:path w="1383665" h="1366520">
                  <a:moveTo>
                    <a:pt x="691629" y="0"/>
                  </a:moveTo>
                  <a:lnTo>
                    <a:pt x="644275" y="1576"/>
                  </a:lnTo>
                  <a:lnTo>
                    <a:pt x="597778" y="6237"/>
                  </a:lnTo>
                  <a:lnTo>
                    <a:pt x="552241" y="13881"/>
                  </a:lnTo>
                  <a:lnTo>
                    <a:pt x="507766" y="24406"/>
                  </a:lnTo>
                  <a:lnTo>
                    <a:pt x="464456" y="37711"/>
                  </a:lnTo>
                  <a:lnTo>
                    <a:pt x="422415" y="53693"/>
                  </a:lnTo>
                  <a:lnTo>
                    <a:pt x="381745" y="72251"/>
                  </a:lnTo>
                  <a:lnTo>
                    <a:pt x="342550" y="93284"/>
                  </a:lnTo>
                  <a:lnTo>
                    <a:pt x="304932" y="116689"/>
                  </a:lnTo>
                  <a:lnTo>
                    <a:pt x="268994" y="142364"/>
                  </a:lnTo>
                  <a:lnTo>
                    <a:pt x="234840" y="170208"/>
                  </a:lnTo>
                  <a:lnTo>
                    <a:pt x="202572" y="200120"/>
                  </a:lnTo>
                  <a:lnTo>
                    <a:pt x="172294" y="231996"/>
                  </a:lnTo>
                  <a:lnTo>
                    <a:pt x="144109" y="265737"/>
                  </a:lnTo>
                  <a:lnTo>
                    <a:pt x="118119" y="301239"/>
                  </a:lnTo>
                  <a:lnTo>
                    <a:pt x="94427" y="338401"/>
                  </a:lnTo>
                  <a:lnTo>
                    <a:pt x="73137" y="377121"/>
                  </a:lnTo>
                  <a:lnTo>
                    <a:pt x="54351" y="417298"/>
                  </a:lnTo>
                  <a:lnTo>
                    <a:pt x="38173" y="458830"/>
                  </a:lnTo>
                  <a:lnTo>
                    <a:pt x="24705" y="501614"/>
                  </a:lnTo>
                  <a:lnTo>
                    <a:pt x="14051" y="545550"/>
                  </a:lnTo>
                  <a:lnTo>
                    <a:pt x="6313" y="590535"/>
                  </a:lnTo>
                  <a:lnTo>
                    <a:pt x="1595" y="636468"/>
                  </a:lnTo>
                  <a:lnTo>
                    <a:pt x="0" y="683247"/>
                  </a:lnTo>
                  <a:lnTo>
                    <a:pt x="1595" y="730026"/>
                  </a:lnTo>
                  <a:lnTo>
                    <a:pt x="6313" y="775958"/>
                  </a:lnTo>
                  <a:lnTo>
                    <a:pt x="14051" y="820944"/>
                  </a:lnTo>
                  <a:lnTo>
                    <a:pt x="24705" y="864879"/>
                  </a:lnTo>
                  <a:lnTo>
                    <a:pt x="38173" y="907664"/>
                  </a:lnTo>
                  <a:lnTo>
                    <a:pt x="54351" y="949196"/>
                  </a:lnTo>
                  <a:lnTo>
                    <a:pt x="73137" y="989372"/>
                  </a:lnTo>
                  <a:lnTo>
                    <a:pt x="94427" y="1028093"/>
                  </a:lnTo>
                  <a:lnTo>
                    <a:pt x="118119" y="1065255"/>
                  </a:lnTo>
                  <a:lnTo>
                    <a:pt x="144109" y="1100757"/>
                  </a:lnTo>
                  <a:lnTo>
                    <a:pt x="172294" y="1134497"/>
                  </a:lnTo>
                  <a:lnTo>
                    <a:pt x="202572" y="1166374"/>
                  </a:lnTo>
                  <a:lnTo>
                    <a:pt x="234840" y="1196285"/>
                  </a:lnTo>
                  <a:lnTo>
                    <a:pt x="268994" y="1224130"/>
                  </a:lnTo>
                  <a:lnTo>
                    <a:pt x="304932" y="1249805"/>
                  </a:lnTo>
                  <a:lnTo>
                    <a:pt x="342550" y="1273210"/>
                  </a:lnTo>
                  <a:lnTo>
                    <a:pt x="381745" y="1294242"/>
                  </a:lnTo>
                  <a:lnTo>
                    <a:pt x="422415" y="1312800"/>
                  </a:lnTo>
                  <a:lnTo>
                    <a:pt x="464456" y="1328783"/>
                  </a:lnTo>
                  <a:lnTo>
                    <a:pt x="507766" y="1342088"/>
                  </a:lnTo>
                  <a:lnTo>
                    <a:pt x="552241" y="1352613"/>
                  </a:lnTo>
                  <a:lnTo>
                    <a:pt x="597778" y="1360257"/>
                  </a:lnTo>
                  <a:lnTo>
                    <a:pt x="644275" y="1364918"/>
                  </a:lnTo>
                  <a:lnTo>
                    <a:pt x="691629" y="1366494"/>
                  </a:lnTo>
                  <a:lnTo>
                    <a:pt x="738982" y="1364918"/>
                  </a:lnTo>
                  <a:lnTo>
                    <a:pt x="785479" y="1360257"/>
                  </a:lnTo>
                  <a:lnTo>
                    <a:pt x="831017" y="1352613"/>
                  </a:lnTo>
                  <a:lnTo>
                    <a:pt x="875492" y="1342088"/>
                  </a:lnTo>
                  <a:lnTo>
                    <a:pt x="918802" y="1328783"/>
                  </a:lnTo>
                  <a:lnTo>
                    <a:pt x="960843" y="1312800"/>
                  </a:lnTo>
                  <a:lnTo>
                    <a:pt x="1001513" y="1294242"/>
                  </a:lnTo>
                  <a:lnTo>
                    <a:pt x="1040708" y="1273210"/>
                  </a:lnTo>
                  <a:lnTo>
                    <a:pt x="1078326" y="1249805"/>
                  </a:lnTo>
                  <a:lnTo>
                    <a:pt x="1114264" y="1224130"/>
                  </a:lnTo>
                  <a:lnTo>
                    <a:pt x="1148418" y="1196285"/>
                  </a:lnTo>
                  <a:lnTo>
                    <a:pt x="1180685" y="1166374"/>
                  </a:lnTo>
                  <a:lnTo>
                    <a:pt x="1210963" y="1134497"/>
                  </a:lnTo>
                  <a:lnTo>
                    <a:pt x="1239149" y="1100757"/>
                  </a:lnTo>
                  <a:lnTo>
                    <a:pt x="1265139" y="1065255"/>
                  </a:lnTo>
                  <a:lnTo>
                    <a:pt x="1288831" y="1028093"/>
                  </a:lnTo>
                  <a:lnTo>
                    <a:pt x="1310121" y="989372"/>
                  </a:lnTo>
                  <a:lnTo>
                    <a:pt x="1328907" y="949196"/>
                  </a:lnTo>
                  <a:lnTo>
                    <a:pt x="1345085" y="907664"/>
                  </a:lnTo>
                  <a:lnTo>
                    <a:pt x="1358553" y="864879"/>
                  </a:lnTo>
                  <a:lnTo>
                    <a:pt x="1369207" y="820944"/>
                  </a:lnTo>
                  <a:lnTo>
                    <a:pt x="1376944" y="775958"/>
                  </a:lnTo>
                  <a:lnTo>
                    <a:pt x="1381662" y="730026"/>
                  </a:lnTo>
                  <a:lnTo>
                    <a:pt x="1383258" y="683247"/>
                  </a:lnTo>
                  <a:lnTo>
                    <a:pt x="1381662" y="636468"/>
                  </a:lnTo>
                  <a:lnTo>
                    <a:pt x="1376944" y="590535"/>
                  </a:lnTo>
                  <a:lnTo>
                    <a:pt x="1369207" y="545550"/>
                  </a:lnTo>
                  <a:lnTo>
                    <a:pt x="1358553" y="501614"/>
                  </a:lnTo>
                  <a:lnTo>
                    <a:pt x="1345085" y="458830"/>
                  </a:lnTo>
                  <a:lnTo>
                    <a:pt x="1328907" y="417298"/>
                  </a:lnTo>
                  <a:lnTo>
                    <a:pt x="1310121" y="377121"/>
                  </a:lnTo>
                  <a:lnTo>
                    <a:pt x="1288831" y="338401"/>
                  </a:lnTo>
                  <a:lnTo>
                    <a:pt x="1265139" y="301239"/>
                  </a:lnTo>
                  <a:lnTo>
                    <a:pt x="1239149" y="265737"/>
                  </a:lnTo>
                  <a:lnTo>
                    <a:pt x="1210963" y="231996"/>
                  </a:lnTo>
                  <a:lnTo>
                    <a:pt x="1180685" y="200120"/>
                  </a:lnTo>
                  <a:lnTo>
                    <a:pt x="1148418" y="170208"/>
                  </a:lnTo>
                  <a:lnTo>
                    <a:pt x="1114264" y="142364"/>
                  </a:lnTo>
                  <a:lnTo>
                    <a:pt x="1078326" y="116689"/>
                  </a:lnTo>
                  <a:lnTo>
                    <a:pt x="1040708" y="93284"/>
                  </a:lnTo>
                  <a:lnTo>
                    <a:pt x="1001513" y="72251"/>
                  </a:lnTo>
                  <a:lnTo>
                    <a:pt x="960843" y="53693"/>
                  </a:lnTo>
                  <a:lnTo>
                    <a:pt x="918802" y="37711"/>
                  </a:lnTo>
                  <a:lnTo>
                    <a:pt x="875492" y="24406"/>
                  </a:lnTo>
                  <a:lnTo>
                    <a:pt x="831017" y="13881"/>
                  </a:lnTo>
                  <a:lnTo>
                    <a:pt x="785479" y="6237"/>
                  </a:lnTo>
                  <a:lnTo>
                    <a:pt x="738982" y="1576"/>
                  </a:lnTo>
                  <a:lnTo>
                    <a:pt x="691629" y="0"/>
                  </a:lnTo>
                  <a:close/>
                </a:path>
              </a:pathLst>
            </a:custGeom>
            <a:solidFill>
              <a:srgbClr val="D2D9D7"/>
            </a:solidFill>
          </p:spPr>
          <p:txBody>
            <a:bodyPr wrap="square" lIns="0" tIns="0" rIns="0" bIns="0" rtlCol="0"/>
            <a:lstStyle/>
            <a:p>
              <a:endParaRPr/>
            </a:p>
          </p:txBody>
        </p:sp>
        <p:sp>
          <p:nvSpPr>
            <p:cNvPr id="11" name="object 11"/>
            <p:cNvSpPr/>
            <p:nvPr/>
          </p:nvSpPr>
          <p:spPr>
            <a:xfrm>
              <a:off x="8311884" y="5775930"/>
              <a:ext cx="507365" cy="501015"/>
            </a:xfrm>
            <a:custGeom>
              <a:avLst/>
              <a:gdLst/>
              <a:ahLst/>
              <a:cxnLst/>
              <a:rect l="l" t="t" r="r" b="b"/>
              <a:pathLst>
                <a:path w="507365" h="501014">
                  <a:moveTo>
                    <a:pt x="253542" y="0"/>
                  </a:moveTo>
                  <a:lnTo>
                    <a:pt x="207967" y="4035"/>
                  </a:lnTo>
                  <a:lnTo>
                    <a:pt x="165072" y="15670"/>
                  </a:lnTo>
                  <a:lnTo>
                    <a:pt x="125573" y="34197"/>
                  </a:lnTo>
                  <a:lnTo>
                    <a:pt x="90187" y="58909"/>
                  </a:lnTo>
                  <a:lnTo>
                    <a:pt x="59629" y="89098"/>
                  </a:lnTo>
                  <a:lnTo>
                    <a:pt x="34615" y="124057"/>
                  </a:lnTo>
                  <a:lnTo>
                    <a:pt x="15862" y="163079"/>
                  </a:lnTo>
                  <a:lnTo>
                    <a:pt x="4084" y="205456"/>
                  </a:lnTo>
                  <a:lnTo>
                    <a:pt x="0" y="250482"/>
                  </a:lnTo>
                  <a:lnTo>
                    <a:pt x="4084" y="295503"/>
                  </a:lnTo>
                  <a:lnTo>
                    <a:pt x="15862" y="337878"/>
                  </a:lnTo>
                  <a:lnTo>
                    <a:pt x="34615" y="376897"/>
                  </a:lnTo>
                  <a:lnTo>
                    <a:pt x="59629" y="411855"/>
                  </a:lnTo>
                  <a:lnTo>
                    <a:pt x="90187" y="442043"/>
                  </a:lnTo>
                  <a:lnTo>
                    <a:pt x="125573" y="466754"/>
                  </a:lnTo>
                  <a:lnTo>
                    <a:pt x="165072" y="485281"/>
                  </a:lnTo>
                  <a:lnTo>
                    <a:pt x="207967" y="496916"/>
                  </a:lnTo>
                  <a:lnTo>
                    <a:pt x="253542" y="500951"/>
                  </a:lnTo>
                  <a:lnTo>
                    <a:pt x="299118" y="496916"/>
                  </a:lnTo>
                  <a:lnTo>
                    <a:pt x="342013" y="485281"/>
                  </a:lnTo>
                  <a:lnTo>
                    <a:pt x="381511" y="466754"/>
                  </a:lnTo>
                  <a:lnTo>
                    <a:pt x="416898" y="442043"/>
                  </a:lnTo>
                  <a:lnTo>
                    <a:pt x="447456" y="411855"/>
                  </a:lnTo>
                  <a:lnTo>
                    <a:pt x="472470" y="376897"/>
                  </a:lnTo>
                  <a:lnTo>
                    <a:pt x="491223" y="337878"/>
                  </a:lnTo>
                  <a:lnTo>
                    <a:pt x="503000" y="295503"/>
                  </a:lnTo>
                  <a:lnTo>
                    <a:pt x="507085" y="250482"/>
                  </a:lnTo>
                  <a:lnTo>
                    <a:pt x="503000" y="205456"/>
                  </a:lnTo>
                  <a:lnTo>
                    <a:pt x="491223" y="163079"/>
                  </a:lnTo>
                  <a:lnTo>
                    <a:pt x="472470" y="124057"/>
                  </a:lnTo>
                  <a:lnTo>
                    <a:pt x="447456" y="89098"/>
                  </a:lnTo>
                  <a:lnTo>
                    <a:pt x="416898" y="58909"/>
                  </a:lnTo>
                  <a:lnTo>
                    <a:pt x="381511" y="34197"/>
                  </a:lnTo>
                  <a:lnTo>
                    <a:pt x="342013" y="15670"/>
                  </a:lnTo>
                  <a:lnTo>
                    <a:pt x="299118" y="4035"/>
                  </a:lnTo>
                  <a:lnTo>
                    <a:pt x="253542" y="0"/>
                  </a:lnTo>
                  <a:close/>
                </a:path>
              </a:pathLst>
            </a:custGeom>
            <a:solidFill>
              <a:srgbClr val="FFFFFF">
                <a:alpha val="79998"/>
              </a:srgbClr>
            </a:solidFill>
          </p:spPr>
          <p:txBody>
            <a:bodyPr wrap="square" lIns="0" tIns="0" rIns="0" bIns="0" rtlCol="0"/>
            <a:lstStyle/>
            <a:p>
              <a:endParaRPr/>
            </a:p>
          </p:txBody>
        </p:sp>
      </p:grpSp>
      <p:sp>
        <p:nvSpPr>
          <p:cNvPr id="12" name="object 12"/>
          <p:cNvSpPr txBox="1"/>
          <p:nvPr/>
        </p:nvSpPr>
        <p:spPr>
          <a:xfrm>
            <a:off x="9281533" y="3719228"/>
            <a:ext cx="1789931" cy="1280795"/>
          </a:xfrm>
          <a:prstGeom prst="rect">
            <a:avLst/>
          </a:prstGeom>
        </p:spPr>
        <p:txBody>
          <a:bodyPr vert="horz" wrap="square" lIns="0" tIns="17145" rIns="0" bIns="0" rtlCol="0">
            <a:spAutoFit/>
          </a:bodyPr>
          <a:lstStyle/>
          <a:p>
            <a:pPr marL="12700">
              <a:lnSpc>
                <a:spcPct val="100000"/>
              </a:lnSpc>
              <a:spcBef>
                <a:spcPts val="135"/>
              </a:spcBef>
            </a:pPr>
            <a:r>
              <a:rPr sz="8200" spc="-800" dirty="0">
                <a:solidFill>
                  <a:srgbClr val="C7AD8E"/>
                </a:solidFill>
                <a:latin typeface="DIN 2014 Light"/>
                <a:cs typeface="DIN 2014 Light"/>
              </a:rPr>
              <a:t>1</a:t>
            </a:r>
            <a:r>
              <a:rPr sz="8200" spc="25" dirty="0">
                <a:solidFill>
                  <a:srgbClr val="C7AD8E"/>
                </a:solidFill>
                <a:latin typeface="DIN 2014 Light"/>
                <a:cs typeface="DIN 2014 Light"/>
              </a:rPr>
              <a:t>9.7</a:t>
            </a:r>
            <a:endParaRPr sz="8200" dirty="0">
              <a:latin typeface="DIN 2014 Light"/>
              <a:cs typeface="DIN 2014 Light"/>
            </a:endParaRPr>
          </a:p>
        </p:txBody>
      </p:sp>
      <p:sp>
        <p:nvSpPr>
          <p:cNvPr id="13" name="object 13"/>
          <p:cNvSpPr txBox="1"/>
          <p:nvPr/>
        </p:nvSpPr>
        <p:spPr>
          <a:xfrm>
            <a:off x="11042650" y="3807098"/>
            <a:ext cx="463550" cy="757555"/>
          </a:xfrm>
          <a:prstGeom prst="rect">
            <a:avLst/>
          </a:prstGeom>
        </p:spPr>
        <p:txBody>
          <a:bodyPr vert="horz" wrap="square" lIns="0" tIns="12700" rIns="0" bIns="0" rtlCol="0">
            <a:spAutoFit/>
          </a:bodyPr>
          <a:lstStyle/>
          <a:p>
            <a:pPr marL="12700">
              <a:lnSpc>
                <a:spcPct val="100000"/>
              </a:lnSpc>
              <a:spcBef>
                <a:spcPts val="100"/>
              </a:spcBef>
            </a:pPr>
            <a:r>
              <a:rPr sz="4800" spc="-50" dirty="0">
                <a:solidFill>
                  <a:srgbClr val="C7AD8E"/>
                </a:solidFill>
                <a:latin typeface="DIN 2014 Light"/>
                <a:cs typeface="DIN 2014 Light"/>
              </a:rPr>
              <a:t>%</a:t>
            </a:r>
            <a:endParaRPr sz="4800" dirty="0">
              <a:latin typeface="DIN 2014 Light"/>
              <a:cs typeface="DIN 2014 Light"/>
            </a:endParaRPr>
          </a:p>
        </p:txBody>
      </p:sp>
      <p:sp>
        <p:nvSpPr>
          <p:cNvPr id="14" name="object 14"/>
          <p:cNvSpPr txBox="1">
            <a:spLocks noGrp="1"/>
          </p:cNvSpPr>
          <p:nvPr>
            <p:ph type="title"/>
          </p:nvPr>
        </p:nvSpPr>
        <p:spPr>
          <a:xfrm>
            <a:off x="5882524" y="1266393"/>
            <a:ext cx="3239642" cy="1767205"/>
          </a:xfrm>
          <a:prstGeom prst="rect">
            <a:avLst/>
          </a:prstGeom>
        </p:spPr>
        <p:txBody>
          <a:bodyPr vert="horz" wrap="square" lIns="0" tIns="17145" rIns="0" bIns="0" rtlCol="0">
            <a:spAutoFit/>
          </a:bodyPr>
          <a:lstStyle/>
          <a:p>
            <a:pPr marL="38100">
              <a:lnSpc>
                <a:spcPct val="100000"/>
              </a:lnSpc>
              <a:spcBef>
                <a:spcPts val="135"/>
              </a:spcBef>
            </a:pPr>
            <a:r>
              <a:rPr sz="7200" b="0" spc="-15" baseline="31828" dirty="0">
                <a:solidFill>
                  <a:srgbClr val="90A19A"/>
                </a:solidFill>
                <a:latin typeface="DIN 2014 Light"/>
                <a:cs typeface="DIN 2014 Light"/>
              </a:rPr>
              <a:t>$</a:t>
            </a:r>
            <a:r>
              <a:rPr sz="8200" b="0" spc="-10" dirty="0">
                <a:solidFill>
                  <a:srgbClr val="90A19A"/>
                </a:solidFill>
                <a:latin typeface="DIN 2014 Light"/>
                <a:cs typeface="DIN 2014 Light"/>
              </a:rPr>
              <a:t>665.</a:t>
            </a:r>
            <a:r>
              <a:rPr lang="en-US" sz="8200" b="0" spc="-10" dirty="0">
                <a:solidFill>
                  <a:srgbClr val="90A19A"/>
                </a:solidFill>
                <a:latin typeface="DIN 2014 Light"/>
                <a:cs typeface="DIN 2014 Light"/>
              </a:rPr>
              <a:t>3</a:t>
            </a:r>
            <a:r>
              <a:rPr sz="4800" b="0" spc="-10" dirty="0">
                <a:solidFill>
                  <a:srgbClr val="90A19A"/>
                </a:solidFill>
                <a:latin typeface="DIN 2014 Light"/>
                <a:cs typeface="DIN 2014 Light"/>
              </a:rPr>
              <a:t>B</a:t>
            </a:r>
            <a:endParaRPr sz="4800" dirty="0">
              <a:latin typeface="DIN 2014 Light"/>
              <a:cs typeface="DIN 2014 Light"/>
            </a:endParaRPr>
          </a:p>
          <a:p>
            <a:pPr marL="848994" marR="588645" indent="-151765">
              <a:lnSpc>
                <a:spcPts val="1900"/>
              </a:lnSpc>
              <a:spcBef>
                <a:spcPts val="95"/>
              </a:spcBef>
            </a:pPr>
            <a:r>
              <a:rPr sz="1600" dirty="0">
                <a:solidFill>
                  <a:srgbClr val="90A19A"/>
                </a:solidFill>
              </a:rPr>
              <a:t>expected</a:t>
            </a:r>
            <a:r>
              <a:rPr sz="1600" spc="-45" dirty="0">
                <a:solidFill>
                  <a:srgbClr val="90A19A"/>
                </a:solidFill>
              </a:rPr>
              <a:t> </a:t>
            </a:r>
            <a:r>
              <a:rPr sz="1600" spc="-10" dirty="0">
                <a:solidFill>
                  <a:srgbClr val="90A19A"/>
                </a:solidFill>
              </a:rPr>
              <a:t>healthcare </a:t>
            </a:r>
            <a:r>
              <a:rPr sz="1600" dirty="0">
                <a:solidFill>
                  <a:srgbClr val="90A19A"/>
                </a:solidFill>
              </a:rPr>
              <a:t>market</a:t>
            </a:r>
            <a:r>
              <a:rPr sz="1600" spc="-20" dirty="0">
                <a:solidFill>
                  <a:srgbClr val="90A19A"/>
                </a:solidFill>
              </a:rPr>
              <a:t> </a:t>
            </a:r>
            <a:r>
              <a:rPr sz="1600" dirty="0">
                <a:solidFill>
                  <a:srgbClr val="90A19A"/>
                </a:solidFill>
              </a:rPr>
              <a:t>by</a:t>
            </a:r>
            <a:r>
              <a:rPr sz="1600" spc="-20" dirty="0">
                <a:solidFill>
                  <a:srgbClr val="90A19A"/>
                </a:solidFill>
              </a:rPr>
              <a:t> </a:t>
            </a:r>
            <a:r>
              <a:rPr sz="1600" spc="-10" dirty="0">
                <a:solidFill>
                  <a:srgbClr val="90A19A"/>
                </a:solidFill>
              </a:rPr>
              <a:t>2028</a:t>
            </a:r>
            <a:r>
              <a:rPr sz="1350" spc="-15" baseline="33950" dirty="0">
                <a:solidFill>
                  <a:srgbClr val="90A19A"/>
                </a:solidFill>
              </a:rPr>
              <a:t>1</a:t>
            </a:r>
            <a:endParaRPr sz="1350" baseline="33950" dirty="0"/>
          </a:p>
        </p:txBody>
      </p:sp>
      <p:sp>
        <p:nvSpPr>
          <p:cNvPr id="15" name="object 15"/>
          <p:cNvSpPr txBox="1"/>
          <p:nvPr/>
        </p:nvSpPr>
        <p:spPr>
          <a:xfrm>
            <a:off x="9122166" y="4934208"/>
            <a:ext cx="2303780" cy="751840"/>
          </a:xfrm>
          <a:prstGeom prst="rect">
            <a:avLst/>
          </a:prstGeom>
        </p:spPr>
        <p:txBody>
          <a:bodyPr vert="horz" wrap="square" lIns="0" tIns="22860" rIns="0" bIns="0" rtlCol="0">
            <a:spAutoFit/>
          </a:bodyPr>
          <a:lstStyle/>
          <a:p>
            <a:pPr marL="37465" marR="30480" algn="ctr">
              <a:lnSpc>
                <a:spcPts val="1900"/>
              </a:lnSpc>
              <a:spcBef>
                <a:spcPts val="180"/>
              </a:spcBef>
            </a:pPr>
            <a:r>
              <a:rPr sz="1600" b="1" dirty="0">
                <a:solidFill>
                  <a:srgbClr val="C7AD8E"/>
                </a:solidFill>
                <a:latin typeface="DIN 2014 Bold"/>
                <a:cs typeface="DIN 2014 Bold"/>
              </a:rPr>
              <a:t>Projected</a:t>
            </a:r>
            <a:r>
              <a:rPr sz="1600" b="1" spc="-20" dirty="0">
                <a:solidFill>
                  <a:srgbClr val="C7AD8E"/>
                </a:solidFill>
                <a:latin typeface="DIN 2014 Bold"/>
                <a:cs typeface="DIN 2014 Bold"/>
              </a:rPr>
              <a:t> </a:t>
            </a:r>
            <a:r>
              <a:rPr sz="1600" b="1" dirty="0">
                <a:solidFill>
                  <a:srgbClr val="C7AD8E"/>
                </a:solidFill>
                <a:latin typeface="DIN 2014 Bold"/>
                <a:cs typeface="DIN 2014 Bold"/>
              </a:rPr>
              <a:t>health</a:t>
            </a:r>
            <a:r>
              <a:rPr sz="1600" b="1" spc="-5" dirty="0">
                <a:solidFill>
                  <a:srgbClr val="C7AD8E"/>
                </a:solidFill>
                <a:latin typeface="DIN 2014 Bold"/>
                <a:cs typeface="DIN 2014 Bold"/>
              </a:rPr>
              <a:t> </a:t>
            </a:r>
            <a:r>
              <a:rPr sz="1600" b="1" spc="-10" dirty="0">
                <a:solidFill>
                  <a:srgbClr val="C7AD8E"/>
                </a:solidFill>
                <a:latin typeface="DIN 2014 Bold"/>
                <a:cs typeface="DIN 2014 Bold"/>
              </a:rPr>
              <a:t>spending </a:t>
            </a:r>
            <a:r>
              <a:rPr sz="1600" b="1" dirty="0">
                <a:solidFill>
                  <a:srgbClr val="C7AD8E"/>
                </a:solidFill>
                <a:latin typeface="DIN 2014 Bold"/>
                <a:cs typeface="DIN 2014 Bold"/>
              </a:rPr>
              <a:t>share</a:t>
            </a:r>
            <a:r>
              <a:rPr sz="1600" b="1" spc="-25" dirty="0">
                <a:solidFill>
                  <a:srgbClr val="C7AD8E"/>
                </a:solidFill>
                <a:latin typeface="DIN 2014 Bold"/>
                <a:cs typeface="DIN 2014 Bold"/>
              </a:rPr>
              <a:t> </a:t>
            </a:r>
            <a:r>
              <a:rPr sz="1600" b="1" dirty="0">
                <a:solidFill>
                  <a:srgbClr val="C7AD8E"/>
                </a:solidFill>
                <a:latin typeface="DIN 2014 Bold"/>
                <a:cs typeface="DIN 2014 Bold"/>
              </a:rPr>
              <a:t>of</a:t>
            </a:r>
            <a:r>
              <a:rPr sz="1600" b="1" spc="-20" dirty="0">
                <a:solidFill>
                  <a:srgbClr val="C7AD8E"/>
                </a:solidFill>
                <a:latin typeface="DIN 2014 Bold"/>
                <a:cs typeface="DIN 2014 Bold"/>
              </a:rPr>
              <a:t> </a:t>
            </a:r>
            <a:r>
              <a:rPr sz="1600" b="1" dirty="0">
                <a:solidFill>
                  <a:srgbClr val="C7AD8E"/>
                </a:solidFill>
                <a:latin typeface="DIN 2014 Bold"/>
                <a:cs typeface="DIN 2014 Bold"/>
              </a:rPr>
              <a:t>GDP</a:t>
            </a:r>
            <a:r>
              <a:rPr sz="1600" b="1" spc="-20" dirty="0">
                <a:solidFill>
                  <a:srgbClr val="C7AD8E"/>
                </a:solidFill>
                <a:latin typeface="DIN 2014 Bold"/>
                <a:cs typeface="DIN 2014 Bold"/>
              </a:rPr>
              <a:t> </a:t>
            </a:r>
            <a:r>
              <a:rPr sz="1600" b="1" dirty="0">
                <a:solidFill>
                  <a:srgbClr val="C7AD8E"/>
                </a:solidFill>
                <a:latin typeface="DIN 2014 Bold"/>
                <a:cs typeface="DIN 2014 Bold"/>
              </a:rPr>
              <a:t>by</a:t>
            </a:r>
            <a:r>
              <a:rPr sz="1600" b="1" spc="-20" dirty="0">
                <a:solidFill>
                  <a:srgbClr val="C7AD8E"/>
                </a:solidFill>
                <a:latin typeface="DIN 2014 Bold"/>
                <a:cs typeface="DIN 2014 Bold"/>
              </a:rPr>
              <a:t> 2032 </a:t>
            </a:r>
            <a:r>
              <a:rPr sz="1600" b="1" dirty="0">
                <a:solidFill>
                  <a:srgbClr val="C7AD8E"/>
                </a:solidFill>
                <a:latin typeface="DIN 2014 Bold"/>
                <a:cs typeface="DIN 2014 Bold"/>
              </a:rPr>
              <a:t>from</a:t>
            </a:r>
            <a:r>
              <a:rPr sz="1600" b="1" spc="-35" dirty="0">
                <a:solidFill>
                  <a:srgbClr val="C7AD8E"/>
                </a:solidFill>
                <a:latin typeface="DIN 2014 Bold"/>
                <a:cs typeface="DIN 2014 Bold"/>
              </a:rPr>
              <a:t> </a:t>
            </a:r>
            <a:r>
              <a:rPr sz="1600" b="1" spc="-10" dirty="0">
                <a:solidFill>
                  <a:srgbClr val="C7AD8E"/>
                </a:solidFill>
                <a:latin typeface="DIN 2014 Bold"/>
                <a:cs typeface="DIN 2014 Bold"/>
              </a:rPr>
              <a:t>17.3%</a:t>
            </a:r>
            <a:r>
              <a:rPr sz="1600" b="1" spc="-30" dirty="0">
                <a:solidFill>
                  <a:srgbClr val="C7AD8E"/>
                </a:solidFill>
                <a:latin typeface="DIN 2014 Bold"/>
                <a:cs typeface="DIN 2014 Bold"/>
              </a:rPr>
              <a:t> </a:t>
            </a:r>
            <a:r>
              <a:rPr sz="1600" b="1" dirty="0">
                <a:solidFill>
                  <a:srgbClr val="C7AD8E"/>
                </a:solidFill>
                <a:latin typeface="DIN 2014 Bold"/>
                <a:cs typeface="DIN 2014 Bold"/>
              </a:rPr>
              <a:t>in</a:t>
            </a:r>
            <a:r>
              <a:rPr sz="1600" b="1" spc="-30" dirty="0">
                <a:solidFill>
                  <a:srgbClr val="C7AD8E"/>
                </a:solidFill>
                <a:latin typeface="DIN 2014 Bold"/>
                <a:cs typeface="DIN 2014 Bold"/>
              </a:rPr>
              <a:t> </a:t>
            </a:r>
            <a:r>
              <a:rPr sz="1600" b="1" spc="-10" dirty="0">
                <a:solidFill>
                  <a:srgbClr val="C7AD8E"/>
                </a:solidFill>
                <a:latin typeface="DIN 2014 Bold"/>
                <a:cs typeface="DIN 2014 Bold"/>
              </a:rPr>
              <a:t>2022</a:t>
            </a:r>
            <a:r>
              <a:rPr sz="1350" b="1" spc="-15" baseline="33950" dirty="0">
                <a:solidFill>
                  <a:srgbClr val="C7AD8E"/>
                </a:solidFill>
                <a:latin typeface="DIN 2014 Bold"/>
                <a:cs typeface="DIN 2014 Bold"/>
              </a:rPr>
              <a:t>2</a:t>
            </a:r>
            <a:endParaRPr sz="1350" baseline="33950" dirty="0">
              <a:latin typeface="DIN 2014 Bold"/>
              <a:cs typeface="DIN 2014 Bold"/>
            </a:endParaRPr>
          </a:p>
        </p:txBody>
      </p:sp>
      <p:sp>
        <p:nvSpPr>
          <p:cNvPr id="16" name="object 16"/>
          <p:cNvSpPr txBox="1"/>
          <p:nvPr/>
        </p:nvSpPr>
        <p:spPr>
          <a:xfrm>
            <a:off x="10251665" y="2285530"/>
            <a:ext cx="245110" cy="513080"/>
          </a:xfrm>
          <a:prstGeom prst="rect">
            <a:avLst/>
          </a:prstGeom>
        </p:spPr>
        <p:txBody>
          <a:bodyPr vert="horz" wrap="square" lIns="0" tIns="12700" rIns="0" bIns="0" rtlCol="0">
            <a:spAutoFit/>
          </a:bodyPr>
          <a:lstStyle/>
          <a:p>
            <a:pPr marL="12700">
              <a:lnSpc>
                <a:spcPct val="100000"/>
              </a:lnSpc>
              <a:spcBef>
                <a:spcPts val="100"/>
              </a:spcBef>
            </a:pPr>
            <a:r>
              <a:rPr sz="3200" b="1" spc="-50" dirty="0">
                <a:solidFill>
                  <a:srgbClr val="FFFFFF"/>
                </a:solidFill>
                <a:latin typeface="DIN 2014 Bold"/>
                <a:cs typeface="DIN 2014 Bold"/>
              </a:rPr>
              <a:t>$</a:t>
            </a:r>
            <a:endParaRPr sz="3200">
              <a:latin typeface="DIN 2014 Bold"/>
              <a:cs typeface="DIN 2014 Bold"/>
            </a:endParaRPr>
          </a:p>
        </p:txBody>
      </p:sp>
      <p:grpSp>
        <p:nvGrpSpPr>
          <p:cNvPr id="17" name="object 17"/>
          <p:cNvGrpSpPr/>
          <p:nvPr/>
        </p:nvGrpSpPr>
        <p:grpSpPr>
          <a:xfrm>
            <a:off x="7422969" y="4721138"/>
            <a:ext cx="555625" cy="765810"/>
            <a:chOff x="7422969" y="4721138"/>
            <a:chExt cx="555625" cy="765810"/>
          </a:xfrm>
        </p:grpSpPr>
        <p:sp>
          <p:nvSpPr>
            <p:cNvPr id="18" name="object 18"/>
            <p:cNvSpPr/>
            <p:nvPr/>
          </p:nvSpPr>
          <p:spPr>
            <a:xfrm>
              <a:off x="7479309" y="4946903"/>
              <a:ext cx="499109" cy="539750"/>
            </a:xfrm>
            <a:custGeom>
              <a:avLst/>
              <a:gdLst/>
              <a:ahLst/>
              <a:cxnLst/>
              <a:rect l="l" t="t" r="r" b="b"/>
              <a:pathLst>
                <a:path w="499109" h="539750">
                  <a:moveTo>
                    <a:pt x="91440" y="216573"/>
                  </a:moveTo>
                  <a:lnTo>
                    <a:pt x="0" y="216573"/>
                  </a:lnTo>
                  <a:lnTo>
                    <a:pt x="0" y="539496"/>
                  </a:lnTo>
                  <a:lnTo>
                    <a:pt x="91440" y="539496"/>
                  </a:lnTo>
                  <a:lnTo>
                    <a:pt x="91440" y="216573"/>
                  </a:lnTo>
                  <a:close/>
                </a:path>
                <a:path w="499109" h="539750">
                  <a:moveTo>
                    <a:pt x="295186" y="128587"/>
                  </a:moveTo>
                  <a:lnTo>
                    <a:pt x="203746" y="128587"/>
                  </a:lnTo>
                  <a:lnTo>
                    <a:pt x="203746" y="539496"/>
                  </a:lnTo>
                  <a:lnTo>
                    <a:pt x="295186" y="539496"/>
                  </a:lnTo>
                  <a:lnTo>
                    <a:pt x="295186" y="128587"/>
                  </a:lnTo>
                  <a:close/>
                </a:path>
                <a:path w="499109" h="539750">
                  <a:moveTo>
                    <a:pt x="498932" y="0"/>
                  </a:moveTo>
                  <a:lnTo>
                    <a:pt x="407492" y="0"/>
                  </a:lnTo>
                  <a:lnTo>
                    <a:pt x="407492" y="539496"/>
                  </a:lnTo>
                  <a:lnTo>
                    <a:pt x="498932" y="539496"/>
                  </a:lnTo>
                  <a:lnTo>
                    <a:pt x="498932" y="0"/>
                  </a:lnTo>
                  <a:close/>
                </a:path>
              </a:pathLst>
            </a:custGeom>
            <a:solidFill>
              <a:srgbClr val="F1F2F1"/>
            </a:solidFill>
          </p:spPr>
          <p:txBody>
            <a:bodyPr wrap="square" lIns="0" tIns="0" rIns="0" bIns="0" rtlCol="0"/>
            <a:lstStyle/>
            <a:p>
              <a:endParaRPr/>
            </a:p>
          </p:txBody>
        </p:sp>
        <p:sp>
          <p:nvSpPr>
            <p:cNvPr id="19" name="object 19"/>
            <p:cNvSpPr/>
            <p:nvPr/>
          </p:nvSpPr>
          <p:spPr>
            <a:xfrm>
              <a:off x="7448369" y="4773941"/>
              <a:ext cx="434975" cy="249554"/>
            </a:xfrm>
            <a:custGeom>
              <a:avLst/>
              <a:gdLst/>
              <a:ahLst/>
              <a:cxnLst/>
              <a:rect l="l" t="t" r="r" b="b"/>
              <a:pathLst>
                <a:path w="434975" h="249554">
                  <a:moveTo>
                    <a:pt x="0" y="249085"/>
                  </a:moveTo>
                  <a:lnTo>
                    <a:pt x="434911" y="0"/>
                  </a:lnTo>
                </a:path>
              </a:pathLst>
            </a:custGeom>
            <a:ln w="50800">
              <a:solidFill>
                <a:srgbClr val="F1F2F1"/>
              </a:solidFill>
            </a:ln>
          </p:spPr>
          <p:txBody>
            <a:bodyPr wrap="square" lIns="0" tIns="0" rIns="0" bIns="0" rtlCol="0"/>
            <a:lstStyle/>
            <a:p>
              <a:endParaRPr/>
            </a:p>
          </p:txBody>
        </p:sp>
        <p:sp>
          <p:nvSpPr>
            <p:cNvPr id="20" name="object 20"/>
            <p:cNvSpPr/>
            <p:nvPr/>
          </p:nvSpPr>
          <p:spPr>
            <a:xfrm>
              <a:off x="7826897" y="4721138"/>
              <a:ext cx="106045" cy="128270"/>
            </a:xfrm>
            <a:custGeom>
              <a:avLst/>
              <a:gdLst/>
              <a:ahLst/>
              <a:cxnLst/>
              <a:rect l="l" t="t" r="r" b="b"/>
              <a:pathLst>
                <a:path w="106045" h="128270">
                  <a:moveTo>
                    <a:pt x="0" y="0"/>
                  </a:moveTo>
                  <a:lnTo>
                    <a:pt x="73406" y="128155"/>
                  </a:lnTo>
                  <a:lnTo>
                    <a:pt x="105625" y="24599"/>
                  </a:lnTo>
                  <a:lnTo>
                    <a:pt x="0" y="0"/>
                  </a:lnTo>
                  <a:close/>
                </a:path>
              </a:pathLst>
            </a:custGeom>
            <a:solidFill>
              <a:srgbClr val="F1F2F1"/>
            </a:solidFill>
          </p:spPr>
          <p:txBody>
            <a:bodyPr wrap="square" lIns="0" tIns="0" rIns="0" bIns="0" rtlCol="0"/>
            <a:lstStyle/>
            <a:p>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A group of people standing in different positions&#10;&#10;AI-generated content may be incorrect.">
            <a:extLst>
              <a:ext uri="{FF2B5EF4-FFF2-40B4-BE49-F238E27FC236}">
                <a16:creationId xmlns:a16="http://schemas.microsoft.com/office/drawing/2014/main" id="{356621FC-743A-949A-BF99-245AD4652B01}"/>
              </a:ext>
            </a:extLst>
          </p:cNvPr>
          <p:cNvPicPr>
            <a:picLocks noChangeAspect="1"/>
          </p:cNvPicPr>
          <p:nvPr/>
        </p:nvPicPr>
        <p:blipFill>
          <a:blip r:embed="rId2" cstate="print">
            <a:extLst>
              <a:ext uri="{28A0092B-C50C-407E-A947-70E740481C1C}">
                <a14:useLocalDpi xmlns:a14="http://schemas.microsoft.com/office/drawing/2010/main" val="0"/>
              </a:ext>
            </a:extLst>
          </a:blip>
          <a:srcRect t="36078" r="67346"/>
          <a:stretch/>
        </p:blipFill>
        <p:spPr>
          <a:xfrm>
            <a:off x="6350" y="2474210"/>
            <a:ext cx="3977004" cy="4383789"/>
          </a:xfrm>
          <a:prstGeom prst="rect">
            <a:avLst/>
          </a:prstGeom>
        </p:spPr>
      </p:pic>
      <p:pic>
        <p:nvPicPr>
          <p:cNvPr id="70" name="Picture 69" descr="A group of people standing in different positions&#10;&#10;AI-generated content may be incorrect.">
            <a:extLst>
              <a:ext uri="{FF2B5EF4-FFF2-40B4-BE49-F238E27FC236}">
                <a16:creationId xmlns:a16="http://schemas.microsoft.com/office/drawing/2014/main" id="{4FE17987-8B03-002D-064C-15659EC823AB}"/>
              </a:ext>
            </a:extLst>
          </p:cNvPr>
          <p:cNvPicPr>
            <a:picLocks noChangeAspect="1"/>
          </p:cNvPicPr>
          <p:nvPr/>
        </p:nvPicPr>
        <p:blipFill>
          <a:blip r:embed="rId2" cstate="print">
            <a:extLst>
              <a:ext uri="{28A0092B-C50C-407E-A947-70E740481C1C}">
                <a14:useLocalDpi xmlns:a14="http://schemas.microsoft.com/office/drawing/2010/main" val="0"/>
              </a:ext>
            </a:extLst>
          </a:blip>
          <a:srcRect l="33476" t="36078" r="33870"/>
          <a:stretch/>
        </p:blipFill>
        <p:spPr>
          <a:xfrm>
            <a:off x="4100196" y="2474210"/>
            <a:ext cx="3977004" cy="4383789"/>
          </a:xfrm>
          <a:prstGeom prst="rect">
            <a:avLst/>
          </a:prstGeom>
        </p:spPr>
      </p:pic>
      <p:pic>
        <p:nvPicPr>
          <p:cNvPr id="71" name="Picture 70" descr="A group of people standing in different positions&#10;&#10;AI-generated content may be incorrect.">
            <a:extLst>
              <a:ext uri="{FF2B5EF4-FFF2-40B4-BE49-F238E27FC236}">
                <a16:creationId xmlns:a16="http://schemas.microsoft.com/office/drawing/2014/main" id="{AA66ABB4-2EB1-A56C-D350-F6EF0F6F1A58}"/>
              </a:ext>
            </a:extLst>
          </p:cNvPr>
          <p:cNvPicPr>
            <a:picLocks noChangeAspect="1"/>
          </p:cNvPicPr>
          <p:nvPr/>
        </p:nvPicPr>
        <p:blipFill>
          <a:blip r:embed="rId2" cstate="print">
            <a:extLst>
              <a:ext uri="{28A0092B-C50C-407E-A947-70E740481C1C}">
                <a14:useLocalDpi xmlns:a14="http://schemas.microsoft.com/office/drawing/2010/main" val="0"/>
              </a:ext>
            </a:extLst>
          </a:blip>
          <a:srcRect l="67231" t="36078" r="115"/>
          <a:stretch/>
        </p:blipFill>
        <p:spPr>
          <a:xfrm>
            <a:off x="8223593" y="2474210"/>
            <a:ext cx="3977004" cy="4383789"/>
          </a:xfrm>
          <a:prstGeom prst="rect">
            <a:avLst/>
          </a:prstGeom>
        </p:spPr>
      </p:pic>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11" name="object 11"/>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n-US" dirty="0"/>
              <a:t>Guide The Procurement Jouney</a:t>
            </a:r>
            <a:endParaRPr spc="-10" dirty="0"/>
          </a:p>
        </p:txBody>
      </p:sp>
      <p:sp>
        <p:nvSpPr>
          <p:cNvPr id="30" name="object 30"/>
          <p:cNvSpPr txBox="1"/>
          <p:nvPr/>
        </p:nvSpPr>
        <p:spPr>
          <a:xfrm>
            <a:off x="1197989" y="6030211"/>
            <a:ext cx="157734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16A66"/>
                </a:solidFill>
                <a:latin typeface="DIN 2014 Bold"/>
                <a:cs typeface="DIN 2014 Bold"/>
              </a:rPr>
              <a:t>Share</a:t>
            </a:r>
            <a:r>
              <a:rPr sz="2000" b="1" spc="-65" dirty="0">
                <a:solidFill>
                  <a:srgbClr val="716A66"/>
                </a:solidFill>
                <a:latin typeface="DIN 2014 Bold"/>
                <a:cs typeface="DIN 2014 Bold"/>
              </a:rPr>
              <a:t> </a:t>
            </a:r>
            <a:r>
              <a:rPr sz="2000" b="1" spc="-10" dirty="0">
                <a:solidFill>
                  <a:srgbClr val="716A66"/>
                </a:solidFill>
                <a:latin typeface="DIN 2014 Bold"/>
                <a:cs typeface="DIN 2014 Bold"/>
              </a:rPr>
              <a:t>Insights</a:t>
            </a:r>
            <a:endParaRPr sz="2000">
              <a:latin typeface="DIN 2014 Bold"/>
              <a:cs typeface="DIN 2014 Bold"/>
            </a:endParaRPr>
          </a:p>
        </p:txBody>
      </p:sp>
      <p:sp>
        <p:nvSpPr>
          <p:cNvPr id="31" name="object 31"/>
          <p:cNvSpPr txBox="1"/>
          <p:nvPr/>
        </p:nvSpPr>
        <p:spPr>
          <a:xfrm>
            <a:off x="4099305" y="6030211"/>
            <a:ext cx="3977004" cy="330200"/>
          </a:xfrm>
          <a:prstGeom prst="rect">
            <a:avLst/>
          </a:prstGeom>
        </p:spPr>
        <p:txBody>
          <a:bodyPr vert="horz" wrap="square" lIns="0" tIns="12700" rIns="0" bIns="0" rtlCol="0">
            <a:spAutoFit/>
          </a:bodyPr>
          <a:lstStyle/>
          <a:p>
            <a:pPr marL="827405">
              <a:lnSpc>
                <a:spcPct val="100000"/>
              </a:lnSpc>
              <a:spcBef>
                <a:spcPts val="100"/>
              </a:spcBef>
            </a:pPr>
            <a:r>
              <a:rPr sz="2000" b="1" dirty="0">
                <a:solidFill>
                  <a:srgbClr val="716A66"/>
                </a:solidFill>
                <a:latin typeface="DIN 2014 Bold"/>
                <a:cs typeface="DIN 2014 Bold"/>
              </a:rPr>
              <a:t>Shape</a:t>
            </a:r>
            <a:r>
              <a:rPr sz="2000" b="1" spc="-45" dirty="0">
                <a:solidFill>
                  <a:srgbClr val="716A66"/>
                </a:solidFill>
                <a:latin typeface="DIN 2014 Bold"/>
                <a:cs typeface="DIN 2014 Bold"/>
              </a:rPr>
              <a:t> </a:t>
            </a:r>
            <a:r>
              <a:rPr sz="2000" b="1" dirty="0">
                <a:solidFill>
                  <a:srgbClr val="716A66"/>
                </a:solidFill>
                <a:latin typeface="DIN 2014 Bold"/>
                <a:cs typeface="DIN 2014 Bold"/>
              </a:rPr>
              <a:t>The</a:t>
            </a:r>
            <a:r>
              <a:rPr sz="2000" b="1" spc="-40" dirty="0">
                <a:solidFill>
                  <a:srgbClr val="716A66"/>
                </a:solidFill>
                <a:latin typeface="DIN 2014 Bold"/>
                <a:cs typeface="DIN 2014 Bold"/>
              </a:rPr>
              <a:t> </a:t>
            </a:r>
            <a:r>
              <a:rPr sz="2000" b="1" spc="-10" dirty="0">
                <a:solidFill>
                  <a:srgbClr val="716A66"/>
                </a:solidFill>
                <a:latin typeface="DIN 2014 Bold"/>
                <a:cs typeface="DIN 2014 Bold"/>
              </a:rPr>
              <a:t>Experience</a:t>
            </a:r>
            <a:endParaRPr sz="2000">
              <a:latin typeface="DIN 2014 Bold"/>
              <a:cs typeface="DIN 2014 Bold"/>
            </a:endParaRPr>
          </a:p>
        </p:txBody>
      </p:sp>
      <p:sp>
        <p:nvSpPr>
          <p:cNvPr id="32" name="object 32"/>
          <p:cNvSpPr txBox="1"/>
          <p:nvPr/>
        </p:nvSpPr>
        <p:spPr>
          <a:xfrm>
            <a:off x="8869043" y="6030211"/>
            <a:ext cx="2668270" cy="330200"/>
          </a:xfrm>
          <a:prstGeom prst="rect">
            <a:avLst/>
          </a:prstGeom>
        </p:spPr>
        <p:txBody>
          <a:bodyPr vert="horz" wrap="square" lIns="0" tIns="12700" rIns="0" bIns="0" rtlCol="0">
            <a:spAutoFit/>
          </a:bodyPr>
          <a:lstStyle/>
          <a:p>
            <a:pPr marL="12700">
              <a:lnSpc>
                <a:spcPct val="100000"/>
              </a:lnSpc>
              <a:spcBef>
                <a:spcPts val="100"/>
              </a:spcBef>
            </a:pPr>
            <a:r>
              <a:rPr sz="2000" b="1" dirty="0">
                <a:solidFill>
                  <a:srgbClr val="716A66"/>
                </a:solidFill>
                <a:latin typeface="DIN 2014 Bold"/>
                <a:cs typeface="DIN 2014 Bold"/>
              </a:rPr>
              <a:t>Take</a:t>
            </a:r>
            <a:r>
              <a:rPr sz="2000" b="1" spc="-65" dirty="0">
                <a:solidFill>
                  <a:srgbClr val="716A66"/>
                </a:solidFill>
                <a:latin typeface="DIN 2014 Bold"/>
                <a:cs typeface="DIN 2014 Bold"/>
              </a:rPr>
              <a:t> </a:t>
            </a:r>
            <a:r>
              <a:rPr sz="2000" b="1" dirty="0">
                <a:solidFill>
                  <a:srgbClr val="716A66"/>
                </a:solidFill>
                <a:latin typeface="DIN 2014 Bold"/>
                <a:cs typeface="DIN 2014 Bold"/>
              </a:rPr>
              <a:t>Control</a:t>
            </a:r>
            <a:r>
              <a:rPr sz="2000" b="1" spc="-60" dirty="0">
                <a:solidFill>
                  <a:srgbClr val="716A66"/>
                </a:solidFill>
                <a:latin typeface="DIN 2014 Bold"/>
                <a:cs typeface="DIN 2014 Bold"/>
              </a:rPr>
              <a:t> </a:t>
            </a:r>
            <a:r>
              <a:rPr sz="2000" b="1" dirty="0">
                <a:solidFill>
                  <a:srgbClr val="716A66"/>
                </a:solidFill>
                <a:latin typeface="DIN 2014 Bold"/>
                <a:cs typeface="DIN 2014 Bold"/>
              </a:rPr>
              <a:t>Of</a:t>
            </a:r>
            <a:r>
              <a:rPr sz="2000" b="1" spc="-65" dirty="0">
                <a:solidFill>
                  <a:srgbClr val="716A66"/>
                </a:solidFill>
                <a:latin typeface="DIN 2014 Bold"/>
                <a:cs typeface="DIN 2014 Bold"/>
              </a:rPr>
              <a:t> </a:t>
            </a:r>
            <a:r>
              <a:rPr sz="2000" b="1" dirty="0">
                <a:solidFill>
                  <a:srgbClr val="716A66"/>
                </a:solidFill>
                <a:latin typeface="DIN 2014 Bold"/>
                <a:cs typeface="DIN 2014 Bold"/>
              </a:rPr>
              <a:t>The</a:t>
            </a:r>
            <a:r>
              <a:rPr sz="2000" b="1" spc="-60" dirty="0">
                <a:solidFill>
                  <a:srgbClr val="716A66"/>
                </a:solidFill>
                <a:latin typeface="DIN 2014 Bold"/>
                <a:cs typeface="DIN 2014 Bold"/>
              </a:rPr>
              <a:t> </a:t>
            </a:r>
            <a:r>
              <a:rPr sz="2000" b="1" spc="-20" dirty="0">
                <a:solidFill>
                  <a:srgbClr val="716A66"/>
                </a:solidFill>
                <a:latin typeface="DIN 2014 Bold"/>
                <a:cs typeface="DIN 2014 Bold"/>
              </a:rPr>
              <a:t>Sale</a:t>
            </a:r>
            <a:endParaRPr sz="2000">
              <a:latin typeface="DIN 2014 Bold"/>
              <a:cs typeface="DIN 2014 Bo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3" name="object 3"/>
          <p:cNvSpPr/>
          <p:nvPr/>
        </p:nvSpPr>
        <p:spPr>
          <a:xfrm>
            <a:off x="3490467" y="1766316"/>
            <a:ext cx="2647950" cy="4627245"/>
          </a:xfrm>
          <a:custGeom>
            <a:avLst/>
            <a:gdLst/>
            <a:ahLst/>
            <a:cxnLst/>
            <a:rect l="l" t="t" r="r" b="b"/>
            <a:pathLst>
              <a:path w="2647950" h="4627245">
                <a:moveTo>
                  <a:pt x="2647403" y="0"/>
                </a:moveTo>
                <a:lnTo>
                  <a:pt x="0" y="0"/>
                </a:lnTo>
                <a:lnTo>
                  <a:pt x="0" y="4626864"/>
                </a:lnTo>
                <a:lnTo>
                  <a:pt x="2647403" y="4626864"/>
                </a:lnTo>
                <a:lnTo>
                  <a:pt x="2647403" y="0"/>
                </a:lnTo>
                <a:close/>
              </a:path>
            </a:pathLst>
          </a:custGeom>
          <a:solidFill>
            <a:srgbClr val="FAF8F5"/>
          </a:solidFill>
        </p:spPr>
        <p:txBody>
          <a:bodyPr wrap="square" lIns="0" tIns="0" rIns="0" bIns="0" rtlCol="0"/>
          <a:lstStyle/>
          <a:p>
            <a:endParaRPr/>
          </a:p>
        </p:txBody>
      </p:sp>
      <p:grpSp>
        <p:nvGrpSpPr>
          <p:cNvPr id="4" name="object 4"/>
          <p:cNvGrpSpPr/>
          <p:nvPr/>
        </p:nvGrpSpPr>
        <p:grpSpPr>
          <a:xfrm>
            <a:off x="763523" y="1766316"/>
            <a:ext cx="2520315" cy="4627245"/>
            <a:chOff x="763523" y="1766316"/>
            <a:chExt cx="2520315" cy="4627245"/>
          </a:xfrm>
        </p:grpSpPr>
        <p:sp>
          <p:nvSpPr>
            <p:cNvPr id="5" name="object 5"/>
            <p:cNvSpPr/>
            <p:nvPr/>
          </p:nvSpPr>
          <p:spPr>
            <a:xfrm>
              <a:off x="763523" y="1766316"/>
              <a:ext cx="2520315" cy="4627245"/>
            </a:xfrm>
            <a:custGeom>
              <a:avLst/>
              <a:gdLst/>
              <a:ahLst/>
              <a:cxnLst/>
              <a:rect l="l" t="t" r="r" b="b"/>
              <a:pathLst>
                <a:path w="2520315" h="4627245">
                  <a:moveTo>
                    <a:pt x="2519756" y="0"/>
                  </a:moveTo>
                  <a:lnTo>
                    <a:pt x="0" y="0"/>
                  </a:lnTo>
                  <a:lnTo>
                    <a:pt x="0" y="4626864"/>
                  </a:lnTo>
                  <a:lnTo>
                    <a:pt x="2519756" y="4626864"/>
                  </a:lnTo>
                  <a:lnTo>
                    <a:pt x="2519756" y="0"/>
                  </a:lnTo>
                  <a:close/>
                </a:path>
              </a:pathLst>
            </a:custGeom>
            <a:solidFill>
              <a:srgbClr val="FAF8F5"/>
            </a:solidFill>
          </p:spPr>
          <p:txBody>
            <a:bodyPr wrap="square" lIns="0" tIns="0" rIns="0" bIns="0" rtlCol="0"/>
            <a:lstStyle/>
            <a:p>
              <a:endParaRPr/>
            </a:p>
          </p:txBody>
        </p:sp>
        <p:pic>
          <p:nvPicPr>
            <p:cNvPr id="6" name="object 6"/>
            <p:cNvPicPr/>
            <p:nvPr/>
          </p:nvPicPr>
          <p:blipFill>
            <a:blip r:embed="rId2" cstate="print"/>
            <a:stretch>
              <a:fillRect/>
            </a:stretch>
          </p:blipFill>
          <p:spPr>
            <a:xfrm>
              <a:off x="2233075" y="3380806"/>
              <a:ext cx="235483" cy="235483"/>
            </a:xfrm>
            <a:prstGeom prst="rect">
              <a:avLst/>
            </a:prstGeom>
          </p:spPr>
        </p:pic>
      </p:grpSp>
      <p:grpSp>
        <p:nvGrpSpPr>
          <p:cNvPr id="7" name="object 7"/>
          <p:cNvGrpSpPr/>
          <p:nvPr/>
        </p:nvGrpSpPr>
        <p:grpSpPr>
          <a:xfrm>
            <a:off x="6238138" y="1766316"/>
            <a:ext cx="2647950" cy="4627245"/>
            <a:chOff x="6238138" y="1766316"/>
            <a:chExt cx="2647950" cy="4627245"/>
          </a:xfrm>
        </p:grpSpPr>
        <p:sp>
          <p:nvSpPr>
            <p:cNvPr id="8" name="object 8"/>
            <p:cNvSpPr/>
            <p:nvPr/>
          </p:nvSpPr>
          <p:spPr>
            <a:xfrm>
              <a:off x="6238138" y="1766316"/>
              <a:ext cx="2647950" cy="4627245"/>
            </a:xfrm>
            <a:custGeom>
              <a:avLst/>
              <a:gdLst/>
              <a:ahLst/>
              <a:cxnLst/>
              <a:rect l="l" t="t" r="r" b="b"/>
              <a:pathLst>
                <a:path w="2647950" h="4627245">
                  <a:moveTo>
                    <a:pt x="2647403" y="0"/>
                  </a:moveTo>
                  <a:lnTo>
                    <a:pt x="0" y="0"/>
                  </a:lnTo>
                  <a:lnTo>
                    <a:pt x="0" y="4626864"/>
                  </a:lnTo>
                  <a:lnTo>
                    <a:pt x="2647403" y="4626864"/>
                  </a:lnTo>
                  <a:lnTo>
                    <a:pt x="2647403" y="0"/>
                  </a:lnTo>
                  <a:close/>
                </a:path>
              </a:pathLst>
            </a:custGeom>
            <a:solidFill>
              <a:srgbClr val="FAF8F5"/>
            </a:solidFill>
          </p:spPr>
          <p:txBody>
            <a:bodyPr wrap="square" lIns="0" tIns="0" rIns="0" bIns="0" rtlCol="0"/>
            <a:lstStyle/>
            <a:p>
              <a:endParaRPr/>
            </a:p>
          </p:txBody>
        </p:sp>
        <p:pic>
          <p:nvPicPr>
            <p:cNvPr id="9" name="object 9"/>
            <p:cNvPicPr/>
            <p:nvPr/>
          </p:nvPicPr>
          <p:blipFill>
            <a:blip r:embed="rId3" cstate="print"/>
            <a:stretch>
              <a:fillRect/>
            </a:stretch>
          </p:blipFill>
          <p:spPr>
            <a:xfrm>
              <a:off x="7701436" y="3284214"/>
              <a:ext cx="171767" cy="251548"/>
            </a:xfrm>
            <a:prstGeom prst="rect">
              <a:avLst/>
            </a:prstGeom>
          </p:spPr>
        </p:pic>
      </p:grpSp>
      <p:grpSp>
        <p:nvGrpSpPr>
          <p:cNvPr id="10" name="object 10"/>
          <p:cNvGrpSpPr/>
          <p:nvPr/>
        </p:nvGrpSpPr>
        <p:grpSpPr>
          <a:xfrm>
            <a:off x="8985796" y="1766316"/>
            <a:ext cx="2647950" cy="4627245"/>
            <a:chOff x="8985796" y="1766316"/>
            <a:chExt cx="2647950" cy="4627245"/>
          </a:xfrm>
        </p:grpSpPr>
        <p:sp>
          <p:nvSpPr>
            <p:cNvPr id="11" name="object 11"/>
            <p:cNvSpPr/>
            <p:nvPr/>
          </p:nvSpPr>
          <p:spPr>
            <a:xfrm>
              <a:off x="8985796" y="1766316"/>
              <a:ext cx="2647950" cy="4627245"/>
            </a:xfrm>
            <a:custGeom>
              <a:avLst/>
              <a:gdLst/>
              <a:ahLst/>
              <a:cxnLst/>
              <a:rect l="l" t="t" r="r" b="b"/>
              <a:pathLst>
                <a:path w="2647950" h="4627245">
                  <a:moveTo>
                    <a:pt x="2647403" y="0"/>
                  </a:moveTo>
                  <a:lnTo>
                    <a:pt x="0" y="0"/>
                  </a:lnTo>
                  <a:lnTo>
                    <a:pt x="0" y="4626864"/>
                  </a:lnTo>
                  <a:lnTo>
                    <a:pt x="2647403" y="4626864"/>
                  </a:lnTo>
                  <a:lnTo>
                    <a:pt x="2647403" y="0"/>
                  </a:lnTo>
                  <a:close/>
                </a:path>
              </a:pathLst>
            </a:custGeom>
            <a:solidFill>
              <a:srgbClr val="FAF8F5"/>
            </a:solidFill>
          </p:spPr>
          <p:txBody>
            <a:bodyPr wrap="square" lIns="0" tIns="0" rIns="0" bIns="0" rtlCol="0"/>
            <a:lstStyle/>
            <a:p>
              <a:endParaRPr/>
            </a:p>
          </p:txBody>
        </p:sp>
        <p:sp>
          <p:nvSpPr>
            <p:cNvPr id="12" name="object 12"/>
            <p:cNvSpPr/>
            <p:nvPr/>
          </p:nvSpPr>
          <p:spPr>
            <a:xfrm>
              <a:off x="10326595" y="3311746"/>
              <a:ext cx="209550" cy="265430"/>
            </a:xfrm>
            <a:custGeom>
              <a:avLst/>
              <a:gdLst/>
              <a:ahLst/>
              <a:cxnLst/>
              <a:rect l="l" t="t" r="r" b="b"/>
              <a:pathLst>
                <a:path w="209550" h="265429">
                  <a:moveTo>
                    <a:pt x="110883" y="41592"/>
                  </a:moveTo>
                  <a:lnTo>
                    <a:pt x="11722" y="41592"/>
                  </a:lnTo>
                  <a:lnTo>
                    <a:pt x="7670" y="43408"/>
                  </a:lnTo>
                  <a:lnTo>
                    <a:pt x="2916" y="48183"/>
                  </a:lnTo>
                  <a:lnTo>
                    <a:pt x="1770" y="49390"/>
                  </a:lnTo>
                  <a:lnTo>
                    <a:pt x="0" y="53327"/>
                  </a:lnTo>
                  <a:lnTo>
                    <a:pt x="18" y="253352"/>
                  </a:lnTo>
                  <a:lnTo>
                    <a:pt x="1841" y="257403"/>
                  </a:lnTo>
                  <a:lnTo>
                    <a:pt x="7699" y="263271"/>
                  </a:lnTo>
                  <a:lnTo>
                    <a:pt x="11737" y="265087"/>
                  </a:lnTo>
                  <a:lnTo>
                    <a:pt x="158127" y="265087"/>
                  </a:lnTo>
                  <a:lnTo>
                    <a:pt x="162166" y="263271"/>
                  </a:lnTo>
                  <a:lnTo>
                    <a:pt x="165744" y="259702"/>
                  </a:lnTo>
                  <a:lnTo>
                    <a:pt x="13207" y="259702"/>
                  </a:lnTo>
                  <a:lnTo>
                    <a:pt x="10515" y="258483"/>
                  </a:lnTo>
                  <a:lnTo>
                    <a:pt x="6603" y="254571"/>
                  </a:lnTo>
                  <a:lnTo>
                    <a:pt x="5372" y="251866"/>
                  </a:lnTo>
                  <a:lnTo>
                    <a:pt x="5384" y="54889"/>
                  </a:lnTo>
                  <a:lnTo>
                    <a:pt x="5716" y="54063"/>
                  </a:lnTo>
                  <a:lnTo>
                    <a:pt x="6603" y="52095"/>
                  </a:lnTo>
                  <a:lnTo>
                    <a:pt x="10515" y="48183"/>
                  </a:lnTo>
                  <a:lnTo>
                    <a:pt x="13207" y="46964"/>
                  </a:lnTo>
                  <a:lnTo>
                    <a:pt x="116543" y="46964"/>
                  </a:lnTo>
                  <a:lnTo>
                    <a:pt x="112115" y="42532"/>
                  </a:lnTo>
                  <a:lnTo>
                    <a:pt x="111607" y="41960"/>
                  </a:lnTo>
                  <a:lnTo>
                    <a:pt x="110883" y="41592"/>
                  </a:lnTo>
                  <a:close/>
                </a:path>
                <a:path w="209550" h="265429">
                  <a:moveTo>
                    <a:pt x="116543" y="46964"/>
                  </a:moveTo>
                  <a:lnTo>
                    <a:pt x="107365" y="46964"/>
                  </a:lnTo>
                  <a:lnTo>
                    <a:pt x="107365" y="92443"/>
                  </a:lnTo>
                  <a:lnTo>
                    <a:pt x="109181" y="96481"/>
                  </a:lnTo>
                  <a:lnTo>
                    <a:pt x="115061" y="102387"/>
                  </a:lnTo>
                  <a:lnTo>
                    <a:pt x="119113" y="104203"/>
                  </a:lnTo>
                  <a:lnTo>
                    <a:pt x="164553" y="104203"/>
                  </a:lnTo>
                  <a:lnTo>
                    <a:pt x="164477" y="251866"/>
                  </a:lnTo>
                  <a:lnTo>
                    <a:pt x="163283" y="254571"/>
                  </a:lnTo>
                  <a:lnTo>
                    <a:pt x="159331" y="258483"/>
                  </a:lnTo>
                  <a:lnTo>
                    <a:pt x="156626" y="259702"/>
                  </a:lnTo>
                  <a:lnTo>
                    <a:pt x="165744" y="259702"/>
                  </a:lnTo>
                  <a:lnTo>
                    <a:pt x="168033" y="257403"/>
                  </a:lnTo>
                  <a:lnTo>
                    <a:pt x="169849" y="253352"/>
                  </a:lnTo>
                  <a:lnTo>
                    <a:pt x="169875" y="223481"/>
                  </a:lnTo>
                  <a:lnTo>
                    <a:pt x="197256" y="223481"/>
                  </a:lnTo>
                  <a:lnTo>
                    <a:pt x="201294" y="221678"/>
                  </a:lnTo>
                  <a:lnTo>
                    <a:pt x="204876" y="218097"/>
                  </a:lnTo>
                  <a:lnTo>
                    <a:pt x="169875" y="218097"/>
                  </a:lnTo>
                  <a:lnTo>
                    <a:pt x="169925" y="100698"/>
                  </a:lnTo>
                  <a:lnTo>
                    <a:pt x="169570" y="99961"/>
                  </a:lnTo>
                  <a:lnTo>
                    <a:pt x="168998" y="99466"/>
                  </a:lnTo>
                  <a:lnTo>
                    <a:pt x="168339" y="98806"/>
                  </a:lnTo>
                  <a:lnTo>
                    <a:pt x="120573" y="98806"/>
                  </a:lnTo>
                  <a:lnTo>
                    <a:pt x="117881" y="97612"/>
                  </a:lnTo>
                  <a:lnTo>
                    <a:pt x="115938" y="95643"/>
                  </a:lnTo>
                  <a:lnTo>
                    <a:pt x="113969" y="93687"/>
                  </a:lnTo>
                  <a:lnTo>
                    <a:pt x="112775" y="90995"/>
                  </a:lnTo>
                  <a:lnTo>
                    <a:pt x="112775" y="50850"/>
                  </a:lnTo>
                  <a:lnTo>
                    <a:pt x="120426" y="50850"/>
                  </a:lnTo>
                  <a:lnTo>
                    <a:pt x="116543" y="46964"/>
                  </a:lnTo>
                  <a:close/>
                </a:path>
                <a:path w="209550" h="265429">
                  <a:moveTo>
                    <a:pt x="155684" y="5384"/>
                  </a:moveTo>
                  <a:lnTo>
                    <a:pt x="146494" y="5384"/>
                  </a:lnTo>
                  <a:lnTo>
                    <a:pt x="146494" y="50850"/>
                  </a:lnTo>
                  <a:lnTo>
                    <a:pt x="148297" y="54889"/>
                  </a:lnTo>
                  <a:lnTo>
                    <a:pt x="151257" y="57873"/>
                  </a:lnTo>
                  <a:lnTo>
                    <a:pt x="154190" y="60794"/>
                  </a:lnTo>
                  <a:lnTo>
                    <a:pt x="158241" y="62611"/>
                  </a:lnTo>
                  <a:lnTo>
                    <a:pt x="203669" y="62611"/>
                  </a:lnTo>
                  <a:lnTo>
                    <a:pt x="203606" y="210273"/>
                  </a:lnTo>
                  <a:lnTo>
                    <a:pt x="202399" y="212979"/>
                  </a:lnTo>
                  <a:lnTo>
                    <a:pt x="198475" y="216877"/>
                  </a:lnTo>
                  <a:lnTo>
                    <a:pt x="195783" y="218097"/>
                  </a:lnTo>
                  <a:lnTo>
                    <a:pt x="204876" y="218097"/>
                  </a:lnTo>
                  <a:lnTo>
                    <a:pt x="207162" y="215811"/>
                  </a:lnTo>
                  <a:lnTo>
                    <a:pt x="208978" y="211759"/>
                  </a:lnTo>
                  <a:lnTo>
                    <a:pt x="209054" y="59093"/>
                  </a:lnTo>
                  <a:lnTo>
                    <a:pt x="208686" y="58356"/>
                  </a:lnTo>
                  <a:lnTo>
                    <a:pt x="208114" y="57873"/>
                  </a:lnTo>
                  <a:lnTo>
                    <a:pt x="207467" y="57226"/>
                  </a:lnTo>
                  <a:lnTo>
                    <a:pt x="159702" y="57226"/>
                  </a:lnTo>
                  <a:lnTo>
                    <a:pt x="157010" y="55994"/>
                  </a:lnTo>
                  <a:lnTo>
                    <a:pt x="155054" y="54063"/>
                  </a:lnTo>
                  <a:lnTo>
                    <a:pt x="153098" y="52095"/>
                  </a:lnTo>
                  <a:lnTo>
                    <a:pt x="151891" y="49390"/>
                  </a:lnTo>
                  <a:lnTo>
                    <a:pt x="151891" y="9194"/>
                  </a:lnTo>
                  <a:lnTo>
                    <a:pt x="159490" y="9194"/>
                  </a:lnTo>
                  <a:lnTo>
                    <a:pt x="155684" y="5384"/>
                  </a:lnTo>
                  <a:close/>
                </a:path>
                <a:path w="209550" h="265429">
                  <a:moveTo>
                    <a:pt x="120426" y="50850"/>
                  </a:moveTo>
                  <a:lnTo>
                    <a:pt x="112826" y="50850"/>
                  </a:lnTo>
                  <a:lnTo>
                    <a:pt x="160718" y="98806"/>
                  </a:lnTo>
                  <a:lnTo>
                    <a:pt x="168339" y="98806"/>
                  </a:lnTo>
                  <a:lnTo>
                    <a:pt x="120426" y="50850"/>
                  </a:lnTo>
                  <a:close/>
                </a:path>
                <a:path w="209550" h="265429">
                  <a:moveTo>
                    <a:pt x="159490" y="9194"/>
                  </a:moveTo>
                  <a:lnTo>
                    <a:pt x="151891" y="9194"/>
                  </a:lnTo>
                  <a:lnTo>
                    <a:pt x="199859" y="57226"/>
                  </a:lnTo>
                  <a:lnTo>
                    <a:pt x="207467" y="57226"/>
                  </a:lnTo>
                  <a:lnTo>
                    <a:pt x="159490" y="9194"/>
                  </a:lnTo>
                  <a:close/>
                </a:path>
                <a:path w="209550" h="265429">
                  <a:moveTo>
                    <a:pt x="150012" y="0"/>
                  </a:moveTo>
                  <a:lnTo>
                    <a:pt x="50850" y="0"/>
                  </a:lnTo>
                  <a:lnTo>
                    <a:pt x="46812" y="1816"/>
                  </a:lnTo>
                  <a:lnTo>
                    <a:pt x="40932" y="7670"/>
                  </a:lnTo>
                  <a:lnTo>
                    <a:pt x="39128" y="11722"/>
                  </a:lnTo>
                  <a:lnTo>
                    <a:pt x="39128" y="41592"/>
                  </a:lnTo>
                  <a:lnTo>
                    <a:pt x="44526" y="41592"/>
                  </a:lnTo>
                  <a:lnTo>
                    <a:pt x="44526" y="13220"/>
                  </a:lnTo>
                  <a:lnTo>
                    <a:pt x="45732" y="10502"/>
                  </a:lnTo>
                  <a:lnTo>
                    <a:pt x="49644" y="6591"/>
                  </a:lnTo>
                  <a:lnTo>
                    <a:pt x="52349" y="5384"/>
                  </a:lnTo>
                  <a:lnTo>
                    <a:pt x="155684" y="5384"/>
                  </a:lnTo>
                  <a:lnTo>
                    <a:pt x="151244" y="939"/>
                  </a:lnTo>
                  <a:lnTo>
                    <a:pt x="150748" y="355"/>
                  </a:lnTo>
                  <a:lnTo>
                    <a:pt x="150012" y="0"/>
                  </a:lnTo>
                  <a:close/>
                </a:path>
              </a:pathLst>
            </a:custGeom>
            <a:solidFill>
              <a:srgbClr val="716A66"/>
            </a:solidFill>
          </p:spPr>
          <p:txBody>
            <a:bodyPr wrap="square" lIns="0" tIns="0" rIns="0" bIns="0" rtlCol="0"/>
            <a:lstStyle/>
            <a:p>
              <a:endParaRPr/>
            </a:p>
          </p:txBody>
        </p:sp>
        <p:pic>
          <p:nvPicPr>
            <p:cNvPr id="13" name="object 13"/>
            <p:cNvPicPr/>
            <p:nvPr/>
          </p:nvPicPr>
          <p:blipFill>
            <a:blip r:embed="rId4" cstate="print"/>
            <a:stretch>
              <a:fillRect/>
            </a:stretch>
          </p:blipFill>
          <p:spPr>
            <a:xfrm>
              <a:off x="10345958" y="3429505"/>
              <a:ext cx="130505" cy="116827"/>
            </a:xfrm>
            <a:prstGeom prst="rect">
              <a:avLst/>
            </a:prstGeom>
          </p:spPr>
        </p:pic>
      </p:grpSp>
      <p:sp>
        <p:nvSpPr>
          <p:cNvPr id="14" name="object 14"/>
          <p:cNvSpPr txBox="1"/>
          <p:nvPr/>
        </p:nvSpPr>
        <p:spPr>
          <a:xfrm>
            <a:off x="3473335" y="1445615"/>
            <a:ext cx="8160384" cy="214629"/>
          </a:xfrm>
          <a:prstGeom prst="rect">
            <a:avLst/>
          </a:prstGeom>
          <a:solidFill>
            <a:srgbClr val="E0D1C0"/>
          </a:solidFill>
        </p:spPr>
        <p:txBody>
          <a:bodyPr vert="horz" wrap="square" lIns="0" tIns="27305" rIns="0" bIns="0" rtlCol="0">
            <a:spAutoFit/>
          </a:bodyPr>
          <a:lstStyle/>
          <a:p>
            <a:pPr marR="40640" algn="ctr">
              <a:lnSpc>
                <a:spcPct val="100000"/>
              </a:lnSpc>
              <a:spcBef>
                <a:spcPts val="215"/>
              </a:spcBef>
            </a:pPr>
            <a:r>
              <a:rPr sz="900" b="1" dirty="0">
                <a:solidFill>
                  <a:srgbClr val="FFFFFF"/>
                </a:solidFill>
                <a:latin typeface="DIN 2014 Bold"/>
                <a:cs typeface="DIN 2014 Bold"/>
              </a:rPr>
              <a:t>External</a:t>
            </a:r>
            <a:r>
              <a:rPr sz="900" b="1" spc="-25" dirty="0">
                <a:solidFill>
                  <a:srgbClr val="FFFFFF"/>
                </a:solidFill>
                <a:latin typeface="DIN 2014 Bold"/>
                <a:cs typeface="DIN 2014 Bold"/>
              </a:rPr>
              <a:t> </a:t>
            </a:r>
            <a:r>
              <a:rPr sz="900" b="1" dirty="0">
                <a:solidFill>
                  <a:srgbClr val="FFFFFF"/>
                </a:solidFill>
                <a:latin typeface="DIN 2014 Bold"/>
                <a:cs typeface="DIN 2014 Bold"/>
              </a:rPr>
              <a:t>-</a:t>
            </a:r>
            <a:r>
              <a:rPr sz="900" b="1" spc="-25" dirty="0">
                <a:solidFill>
                  <a:srgbClr val="FFFFFF"/>
                </a:solidFill>
                <a:latin typeface="DIN 2014 Bold"/>
                <a:cs typeface="DIN 2014 Bold"/>
              </a:rPr>
              <a:t> </a:t>
            </a:r>
            <a:r>
              <a:rPr sz="900" b="1" dirty="0">
                <a:solidFill>
                  <a:srgbClr val="FFFFFF"/>
                </a:solidFill>
                <a:latin typeface="DIN 2014 Bold"/>
                <a:cs typeface="DIN 2014 Bold"/>
              </a:rPr>
              <a:t>Customer</a:t>
            </a:r>
            <a:r>
              <a:rPr sz="900" b="1" spc="-25" dirty="0">
                <a:solidFill>
                  <a:srgbClr val="FFFFFF"/>
                </a:solidFill>
                <a:latin typeface="DIN 2014 Bold"/>
                <a:cs typeface="DIN 2014 Bold"/>
              </a:rPr>
              <a:t> </a:t>
            </a:r>
            <a:r>
              <a:rPr sz="900" b="1" dirty="0">
                <a:solidFill>
                  <a:srgbClr val="FFFFFF"/>
                </a:solidFill>
                <a:latin typeface="DIN 2014 Bold"/>
                <a:cs typeface="DIN 2014 Bold"/>
              </a:rPr>
              <a:t>Buying</a:t>
            </a:r>
            <a:r>
              <a:rPr sz="900" b="1" spc="-25" dirty="0">
                <a:solidFill>
                  <a:srgbClr val="FFFFFF"/>
                </a:solidFill>
                <a:latin typeface="DIN 2014 Bold"/>
                <a:cs typeface="DIN 2014 Bold"/>
              </a:rPr>
              <a:t> </a:t>
            </a:r>
            <a:r>
              <a:rPr sz="900" b="1" spc="-10" dirty="0">
                <a:solidFill>
                  <a:srgbClr val="FFFFFF"/>
                </a:solidFill>
                <a:latin typeface="DIN 2014 Bold"/>
                <a:cs typeface="DIN 2014 Bold"/>
              </a:rPr>
              <a:t>Journey</a:t>
            </a:r>
            <a:endParaRPr sz="900">
              <a:latin typeface="DIN 2014 Bold"/>
              <a:cs typeface="DIN 2014 Bold"/>
            </a:endParaRPr>
          </a:p>
        </p:txBody>
      </p:sp>
      <p:sp>
        <p:nvSpPr>
          <p:cNvPr id="15" name="object 15"/>
          <p:cNvSpPr txBox="1"/>
          <p:nvPr/>
        </p:nvSpPr>
        <p:spPr>
          <a:xfrm>
            <a:off x="763523" y="1445615"/>
            <a:ext cx="2520315" cy="214629"/>
          </a:xfrm>
          <a:prstGeom prst="rect">
            <a:avLst/>
          </a:prstGeom>
          <a:solidFill>
            <a:srgbClr val="E0D1C0"/>
          </a:solidFill>
        </p:spPr>
        <p:txBody>
          <a:bodyPr vert="horz" wrap="square" lIns="0" tIns="27305" rIns="0" bIns="0" rtlCol="0">
            <a:spAutoFit/>
          </a:bodyPr>
          <a:lstStyle/>
          <a:p>
            <a:pPr marL="233679">
              <a:lnSpc>
                <a:spcPct val="100000"/>
              </a:lnSpc>
              <a:spcBef>
                <a:spcPts val="215"/>
              </a:spcBef>
            </a:pPr>
            <a:r>
              <a:rPr sz="900" b="1" dirty="0">
                <a:solidFill>
                  <a:srgbClr val="FFFFFF"/>
                </a:solidFill>
                <a:latin typeface="DIN 2014 Bold"/>
                <a:cs typeface="DIN 2014 Bold"/>
              </a:rPr>
              <a:t>Internal</a:t>
            </a:r>
            <a:r>
              <a:rPr sz="900" b="1" spc="-15" dirty="0">
                <a:solidFill>
                  <a:srgbClr val="FFFFFF"/>
                </a:solidFill>
                <a:latin typeface="DIN 2014 Bold"/>
                <a:cs typeface="DIN 2014 Bold"/>
              </a:rPr>
              <a:t> </a:t>
            </a:r>
            <a:r>
              <a:rPr sz="900" b="1" dirty="0">
                <a:solidFill>
                  <a:srgbClr val="FFFFFF"/>
                </a:solidFill>
                <a:latin typeface="DIN 2014 Bold"/>
                <a:cs typeface="DIN 2014 Bold"/>
              </a:rPr>
              <a:t>(Specialist,</a:t>
            </a:r>
            <a:r>
              <a:rPr sz="900" b="1" spc="-15" dirty="0">
                <a:solidFill>
                  <a:srgbClr val="FFFFFF"/>
                </a:solidFill>
                <a:latin typeface="DIN 2014 Bold"/>
                <a:cs typeface="DIN 2014 Bold"/>
              </a:rPr>
              <a:t> </a:t>
            </a:r>
            <a:r>
              <a:rPr sz="900" b="1" dirty="0">
                <a:solidFill>
                  <a:srgbClr val="FFFFFF"/>
                </a:solidFill>
                <a:latin typeface="DIN 2014 Bold"/>
                <a:cs typeface="DIN 2014 Bold"/>
              </a:rPr>
              <a:t>Sales,</a:t>
            </a:r>
            <a:r>
              <a:rPr sz="900" b="1" spc="-15" dirty="0">
                <a:solidFill>
                  <a:srgbClr val="FFFFFF"/>
                </a:solidFill>
                <a:latin typeface="DIN 2014 Bold"/>
                <a:cs typeface="DIN 2014 Bold"/>
              </a:rPr>
              <a:t> </a:t>
            </a:r>
            <a:r>
              <a:rPr sz="900" b="1" dirty="0">
                <a:solidFill>
                  <a:srgbClr val="FFFFFF"/>
                </a:solidFill>
                <a:latin typeface="DIN 2014 Bold"/>
                <a:cs typeface="DIN 2014 Bold"/>
              </a:rPr>
              <a:t>Select</a:t>
            </a:r>
            <a:r>
              <a:rPr sz="900" b="1" spc="-10" dirty="0">
                <a:solidFill>
                  <a:srgbClr val="FFFFFF"/>
                </a:solidFill>
                <a:latin typeface="DIN 2014 Bold"/>
                <a:cs typeface="DIN 2014 Bold"/>
              </a:rPr>
              <a:t> Dealers)</a:t>
            </a:r>
            <a:endParaRPr sz="900">
              <a:latin typeface="DIN 2014 Bold"/>
              <a:cs typeface="DIN 2014 Bold"/>
            </a:endParaRPr>
          </a:p>
        </p:txBody>
      </p:sp>
      <p:sp>
        <p:nvSpPr>
          <p:cNvPr id="16" name="object 16"/>
          <p:cNvSpPr txBox="1"/>
          <p:nvPr/>
        </p:nvSpPr>
        <p:spPr>
          <a:xfrm>
            <a:off x="932228" y="4690630"/>
            <a:ext cx="601980" cy="330200"/>
          </a:xfrm>
          <a:prstGeom prst="rect">
            <a:avLst/>
          </a:prstGeom>
        </p:spPr>
        <p:txBody>
          <a:bodyPr vert="horz" wrap="square" lIns="0" tIns="12700" rIns="0" bIns="0" rtlCol="0">
            <a:spAutoFit/>
          </a:bodyPr>
          <a:lstStyle/>
          <a:p>
            <a:pPr marR="5080">
              <a:lnSpc>
                <a:spcPct val="100000"/>
              </a:lnSpc>
              <a:spcBef>
                <a:spcPts val="100"/>
              </a:spcBef>
            </a:pPr>
            <a:r>
              <a:rPr sz="1000" b="1" spc="-10" dirty="0">
                <a:solidFill>
                  <a:srgbClr val="716A66"/>
                </a:solidFill>
                <a:latin typeface="DIN 2014 Bold"/>
                <a:cs typeface="DIN 2014 Bold"/>
              </a:rPr>
              <a:t>HealthCast Webinar</a:t>
            </a:r>
            <a:endParaRPr sz="1000">
              <a:latin typeface="DIN 2014 Bold"/>
              <a:cs typeface="DIN 2014 Bold"/>
            </a:endParaRPr>
          </a:p>
        </p:txBody>
      </p:sp>
      <p:sp>
        <p:nvSpPr>
          <p:cNvPr id="17" name="object 17"/>
          <p:cNvSpPr txBox="1"/>
          <p:nvPr/>
        </p:nvSpPr>
        <p:spPr>
          <a:xfrm>
            <a:off x="2179876" y="4690630"/>
            <a:ext cx="717550"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Insight </a:t>
            </a:r>
            <a:r>
              <a:rPr sz="1000" b="1" spc="-10" dirty="0">
                <a:solidFill>
                  <a:srgbClr val="716A66"/>
                </a:solidFill>
                <a:latin typeface="DIN 2014 Bold"/>
                <a:cs typeface="DIN 2014 Bold"/>
              </a:rPr>
              <a:t>Video Series</a:t>
            </a:r>
            <a:endParaRPr sz="1000">
              <a:latin typeface="DIN 2014 Bold"/>
              <a:cs typeface="DIN 2014 Bold"/>
            </a:endParaRPr>
          </a:p>
        </p:txBody>
      </p:sp>
      <p:sp>
        <p:nvSpPr>
          <p:cNvPr id="18" name="object 18"/>
          <p:cNvSpPr txBox="1"/>
          <p:nvPr/>
        </p:nvSpPr>
        <p:spPr>
          <a:xfrm>
            <a:off x="6475216" y="3679075"/>
            <a:ext cx="672465" cy="4826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Spaces</a:t>
            </a:r>
            <a:r>
              <a:rPr sz="1000" b="1" spc="-35" dirty="0">
                <a:solidFill>
                  <a:srgbClr val="716A66"/>
                </a:solidFill>
                <a:latin typeface="DIN 2014 Bold"/>
                <a:cs typeface="DIN 2014 Bold"/>
              </a:rPr>
              <a:t> </a:t>
            </a:r>
            <a:r>
              <a:rPr sz="1000" b="1" spc="-50" dirty="0">
                <a:solidFill>
                  <a:srgbClr val="716A66"/>
                </a:solidFill>
                <a:latin typeface="DIN 2014 Bold"/>
                <a:cs typeface="DIN 2014 Bold"/>
              </a:rPr>
              <a:t>&amp;</a:t>
            </a:r>
            <a:r>
              <a:rPr sz="1000" b="1" spc="-10" dirty="0">
                <a:solidFill>
                  <a:srgbClr val="716A66"/>
                </a:solidFill>
                <a:latin typeface="DIN 2014 Bold"/>
                <a:cs typeface="DIN 2014 Bold"/>
              </a:rPr>
              <a:t> Applications </a:t>
            </a:r>
            <a:r>
              <a:rPr sz="1000" b="1" dirty="0">
                <a:solidFill>
                  <a:srgbClr val="716A66"/>
                </a:solidFill>
                <a:latin typeface="DIN 2014 Bold"/>
                <a:cs typeface="DIN 2014 Bold"/>
              </a:rPr>
              <a:t>Sales</a:t>
            </a:r>
            <a:r>
              <a:rPr sz="1000" b="1" spc="-25" dirty="0">
                <a:solidFill>
                  <a:srgbClr val="716A66"/>
                </a:solidFill>
                <a:latin typeface="DIN 2014 Bold"/>
                <a:cs typeface="DIN 2014 Bold"/>
              </a:rPr>
              <a:t> </a:t>
            </a:r>
            <a:r>
              <a:rPr sz="1000" b="1" spc="-20" dirty="0">
                <a:solidFill>
                  <a:srgbClr val="716A66"/>
                </a:solidFill>
                <a:latin typeface="DIN 2014 Bold"/>
                <a:cs typeface="DIN 2014 Bold"/>
              </a:rPr>
              <a:t>Tool</a:t>
            </a:r>
            <a:endParaRPr sz="1000">
              <a:latin typeface="DIN 2014 Bold"/>
              <a:cs typeface="DIN 2014 Bold"/>
            </a:endParaRPr>
          </a:p>
        </p:txBody>
      </p:sp>
      <p:sp>
        <p:nvSpPr>
          <p:cNvPr id="19" name="object 19"/>
          <p:cNvSpPr txBox="1"/>
          <p:nvPr/>
        </p:nvSpPr>
        <p:spPr>
          <a:xfrm>
            <a:off x="9193270" y="3679075"/>
            <a:ext cx="631190"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Live</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Design Workshop</a:t>
            </a:r>
            <a:endParaRPr sz="1000">
              <a:latin typeface="DIN 2014 Bold"/>
              <a:cs typeface="DIN 2014 Bold"/>
            </a:endParaRPr>
          </a:p>
        </p:txBody>
      </p:sp>
      <p:sp>
        <p:nvSpPr>
          <p:cNvPr id="20" name="object 20"/>
          <p:cNvSpPr txBox="1"/>
          <p:nvPr/>
        </p:nvSpPr>
        <p:spPr>
          <a:xfrm>
            <a:off x="9193270" y="4595761"/>
            <a:ext cx="765810"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Sales</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Support Services</a:t>
            </a:r>
            <a:endParaRPr sz="1000">
              <a:latin typeface="DIN 2014 Bold"/>
              <a:cs typeface="DIN 2014 Bold"/>
            </a:endParaRPr>
          </a:p>
        </p:txBody>
      </p:sp>
      <p:sp>
        <p:nvSpPr>
          <p:cNvPr id="21" name="object 21"/>
          <p:cNvSpPr txBox="1"/>
          <p:nvPr/>
        </p:nvSpPr>
        <p:spPr>
          <a:xfrm>
            <a:off x="7701909" y="3679075"/>
            <a:ext cx="734695" cy="330200"/>
          </a:xfrm>
          <a:prstGeom prst="rect">
            <a:avLst/>
          </a:prstGeom>
        </p:spPr>
        <p:txBody>
          <a:bodyPr vert="horz" wrap="square" lIns="0" tIns="12700" rIns="0" bIns="0" rtlCol="0">
            <a:spAutoFit/>
          </a:bodyPr>
          <a:lstStyle/>
          <a:p>
            <a:pPr marR="5080">
              <a:lnSpc>
                <a:spcPct val="100000"/>
              </a:lnSpc>
              <a:spcBef>
                <a:spcPts val="100"/>
              </a:spcBef>
            </a:pPr>
            <a:r>
              <a:rPr sz="1000" b="1" spc="-10" dirty="0">
                <a:solidFill>
                  <a:srgbClr val="716A66"/>
                </a:solidFill>
                <a:latin typeface="DIN 2014 Bold"/>
                <a:cs typeface="DIN 2014 Bold"/>
              </a:rPr>
              <a:t>Customizable Solutions</a:t>
            </a:r>
            <a:endParaRPr sz="1000">
              <a:latin typeface="DIN 2014 Bold"/>
              <a:cs typeface="DIN 2014 Bold"/>
            </a:endParaRPr>
          </a:p>
        </p:txBody>
      </p:sp>
      <p:sp>
        <p:nvSpPr>
          <p:cNvPr id="22" name="object 22"/>
          <p:cNvSpPr txBox="1"/>
          <p:nvPr/>
        </p:nvSpPr>
        <p:spPr>
          <a:xfrm>
            <a:off x="10290169" y="3679075"/>
            <a:ext cx="1085215"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Application</a:t>
            </a:r>
            <a:r>
              <a:rPr sz="1000" b="1" spc="-35" dirty="0">
                <a:solidFill>
                  <a:srgbClr val="716A66"/>
                </a:solidFill>
                <a:latin typeface="DIN 2014 Bold"/>
                <a:cs typeface="DIN 2014 Bold"/>
              </a:rPr>
              <a:t> </a:t>
            </a:r>
            <a:r>
              <a:rPr sz="1000" b="1" spc="-10" dirty="0">
                <a:solidFill>
                  <a:srgbClr val="716A66"/>
                </a:solidFill>
                <a:latin typeface="DIN 2014 Bold"/>
                <a:cs typeface="DIN 2014 Bold"/>
              </a:rPr>
              <a:t>Thought Starters</a:t>
            </a:r>
            <a:endParaRPr sz="1000">
              <a:latin typeface="DIN 2014 Bold"/>
              <a:cs typeface="DIN 2014 Bold"/>
            </a:endParaRPr>
          </a:p>
        </p:txBody>
      </p:sp>
      <p:sp>
        <p:nvSpPr>
          <p:cNvPr id="23" name="object 23"/>
          <p:cNvSpPr txBox="1"/>
          <p:nvPr/>
        </p:nvSpPr>
        <p:spPr>
          <a:xfrm>
            <a:off x="10290169" y="4595761"/>
            <a:ext cx="765810"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Sales</a:t>
            </a:r>
            <a:r>
              <a:rPr sz="1000" b="1" spc="-25" dirty="0">
                <a:solidFill>
                  <a:srgbClr val="716A66"/>
                </a:solidFill>
                <a:latin typeface="DIN 2014 Bold"/>
                <a:cs typeface="DIN 2014 Bold"/>
              </a:rPr>
              <a:t> </a:t>
            </a:r>
            <a:r>
              <a:rPr sz="1000" b="1" spc="-10" dirty="0">
                <a:solidFill>
                  <a:srgbClr val="716A66"/>
                </a:solidFill>
                <a:latin typeface="DIN 2014 Bold"/>
                <a:cs typeface="DIN 2014 Bold"/>
              </a:rPr>
              <a:t>Support Toolkit</a:t>
            </a:r>
            <a:endParaRPr sz="1000">
              <a:latin typeface="DIN 2014 Bold"/>
              <a:cs typeface="DIN 2014 Bold"/>
            </a:endParaRPr>
          </a:p>
        </p:txBody>
      </p:sp>
      <p:pic>
        <p:nvPicPr>
          <p:cNvPr id="24" name="object 24"/>
          <p:cNvPicPr/>
          <p:nvPr/>
        </p:nvPicPr>
        <p:blipFill>
          <a:blip r:embed="rId5" cstate="print"/>
          <a:stretch>
            <a:fillRect/>
          </a:stretch>
        </p:blipFill>
        <p:spPr>
          <a:xfrm>
            <a:off x="6476489" y="3352347"/>
            <a:ext cx="225336" cy="224485"/>
          </a:xfrm>
          <a:prstGeom prst="rect">
            <a:avLst/>
          </a:prstGeom>
        </p:spPr>
      </p:pic>
      <p:sp>
        <p:nvSpPr>
          <p:cNvPr id="25" name="object 25"/>
          <p:cNvSpPr txBox="1"/>
          <p:nvPr/>
        </p:nvSpPr>
        <p:spPr>
          <a:xfrm>
            <a:off x="3689626" y="3679075"/>
            <a:ext cx="842644"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Why</a:t>
            </a:r>
            <a:r>
              <a:rPr sz="1000" b="1" spc="-15" dirty="0">
                <a:solidFill>
                  <a:srgbClr val="716A66"/>
                </a:solidFill>
                <a:latin typeface="DIN 2014 Bold"/>
                <a:cs typeface="DIN 2014 Bold"/>
              </a:rPr>
              <a:t> </a:t>
            </a:r>
            <a:r>
              <a:rPr sz="1000" b="1" dirty="0">
                <a:solidFill>
                  <a:srgbClr val="716A66"/>
                </a:solidFill>
                <a:latin typeface="DIN 2014 Bold"/>
                <a:cs typeface="DIN 2014 Bold"/>
              </a:rPr>
              <a:t>JSI</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Health Presentation</a:t>
            </a:r>
            <a:endParaRPr sz="1000">
              <a:latin typeface="DIN 2014 Bold"/>
              <a:cs typeface="DIN 2014 Bold"/>
            </a:endParaRPr>
          </a:p>
        </p:txBody>
      </p:sp>
      <p:grpSp>
        <p:nvGrpSpPr>
          <p:cNvPr id="26" name="object 26"/>
          <p:cNvGrpSpPr/>
          <p:nvPr/>
        </p:nvGrpSpPr>
        <p:grpSpPr>
          <a:xfrm>
            <a:off x="3697599" y="3284221"/>
            <a:ext cx="1411605" cy="1355090"/>
            <a:chOff x="3697599" y="3284221"/>
            <a:chExt cx="1411605" cy="1355090"/>
          </a:xfrm>
        </p:grpSpPr>
        <p:pic>
          <p:nvPicPr>
            <p:cNvPr id="27" name="object 27"/>
            <p:cNvPicPr/>
            <p:nvPr/>
          </p:nvPicPr>
          <p:blipFill>
            <a:blip r:embed="rId6" cstate="print"/>
            <a:stretch>
              <a:fillRect/>
            </a:stretch>
          </p:blipFill>
          <p:spPr>
            <a:xfrm>
              <a:off x="3697599" y="4393186"/>
              <a:ext cx="257205" cy="181952"/>
            </a:xfrm>
            <a:prstGeom prst="rect">
              <a:avLst/>
            </a:prstGeom>
          </p:spPr>
        </p:pic>
        <p:sp>
          <p:nvSpPr>
            <p:cNvPr id="28" name="object 28"/>
            <p:cNvSpPr/>
            <p:nvPr/>
          </p:nvSpPr>
          <p:spPr>
            <a:xfrm>
              <a:off x="4900028" y="3284232"/>
              <a:ext cx="209550" cy="1355090"/>
            </a:xfrm>
            <a:custGeom>
              <a:avLst/>
              <a:gdLst/>
              <a:ahLst/>
              <a:cxnLst/>
              <a:rect l="l" t="t" r="r" b="b"/>
              <a:pathLst>
                <a:path w="209550" h="1355089">
                  <a:moveTo>
                    <a:pt x="131673" y="1328445"/>
                  </a:moveTo>
                  <a:lnTo>
                    <a:pt x="130238" y="1326997"/>
                  </a:lnTo>
                  <a:lnTo>
                    <a:pt x="93179" y="1326997"/>
                  </a:lnTo>
                  <a:lnTo>
                    <a:pt x="91401" y="1326997"/>
                  </a:lnTo>
                  <a:lnTo>
                    <a:pt x="89954" y="1328445"/>
                  </a:lnTo>
                  <a:lnTo>
                    <a:pt x="89954" y="1332026"/>
                  </a:lnTo>
                  <a:lnTo>
                    <a:pt x="91401" y="1333474"/>
                  </a:lnTo>
                  <a:lnTo>
                    <a:pt x="130238" y="1333474"/>
                  </a:lnTo>
                  <a:lnTo>
                    <a:pt x="131673" y="1332026"/>
                  </a:lnTo>
                  <a:lnTo>
                    <a:pt x="131673" y="1328445"/>
                  </a:lnTo>
                  <a:close/>
                </a:path>
                <a:path w="209550" h="1355089">
                  <a:moveTo>
                    <a:pt x="145491" y="214541"/>
                  </a:moveTo>
                  <a:lnTo>
                    <a:pt x="144919" y="214541"/>
                  </a:lnTo>
                  <a:lnTo>
                    <a:pt x="144919" y="213271"/>
                  </a:lnTo>
                  <a:lnTo>
                    <a:pt x="24993" y="213271"/>
                  </a:lnTo>
                  <a:lnTo>
                    <a:pt x="24993" y="214541"/>
                  </a:lnTo>
                  <a:lnTo>
                    <a:pt x="24422" y="214541"/>
                  </a:lnTo>
                  <a:lnTo>
                    <a:pt x="24422" y="217081"/>
                  </a:lnTo>
                  <a:lnTo>
                    <a:pt x="24676" y="217081"/>
                  </a:lnTo>
                  <a:lnTo>
                    <a:pt x="24676" y="218351"/>
                  </a:lnTo>
                  <a:lnTo>
                    <a:pt x="145237" y="218351"/>
                  </a:lnTo>
                  <a:lnTo>
                    <a:pt x="145237" y="217081"/>
                  </a:lnTo>
                  <a:lnTo>
                    <a:pt x="145491" y="217081"/>
                  </a:lnTo>
                  <a:lnTo>
                    <a:pt x="145491" y="214541"/>
                  </a:lnTo>
                  <a:close/>
                </a:path>
                <a:path w="209550" h="1355089">
                  <a:moveTo>
                    <a:pt x="145491" y="191592"/>
                  </a:moveTo>
                  <a:lnTo>
                    <a:pt x="144919" y="191592"/>
                  </a:lnTo>
                  <a:lnTo>
                    <a:pt x="144919" y="190322"/>
                  </a:lnTo>
                  <a:lnTo>
                    <a:pt x="24993" y="190322"/>
                  </a:lnTo>
                  <a:lnTo>
                    <a:pt x="24993" y="191592"/>
                  </a:lnTo>
                  <a:lnTo>
                    <a:pt x="24422" y="191592"/>
                  </a:lnTo>
                  <a:lnTo>
                    <a:pt x="24422" y="194132"/>
                  </a:lnTo>
                  <a:lnTo>
                    <a:pt x="24676" y="194132"/>
                  </a:lnTo>
                  <a:lnTo>
                    <a:pt x="24676" y="195402"/>
                  </a:lnTo>
                  <a:lnTo>
                    <a:pt x="145237" y="195402"/>
                  </a:lnTo>
                  <a:lnTo>
                    <a:pt x="145237" y="194132"/>
                  </a:lnTo>
                  <a:lnTo>
                    <a:pt x="145491" y="194132"/>
                  </a:lnTo>
                  <a:lnTo>
                    <a:pt x="145491" y="191592"/>
                  </a:lnTo>
                  <a:close/>
                </a:path>
                <a:path w="209550" h="1355089">
                  <a:moveTo>
                    <a:pt x="145491" y="168643"/>
                  </a:moveTo>
                  <a:lnTo>
                    <a:pt x="144919" y="168643"/>
                  </a:lnTo>
                  <a:lnTo>
                    <a:pt x="144919" y="167373"/>
                  </a:lnTo>
                  <a:lnTo>
                    <a:pt x="24993" y="167373"/>
                  </a:lnTo>
                  <a:lnTo>
                    <a:pt x="24993" y="168643"/>
                  </a:lnTo>
                  <a:lnTo>
                    <a:pt x="24422" y="168643"/>
                  </a:lnTo>
                  <a:lnTo>
                    <a:pt x="24422" y="171183"/>
                  </a:lnTo>
                  <a:lnTo>
                    <a:pt x="24676" y="171183"/>
                  </a:lnTo>
                  <a:lnTo>
                    <a:pt x="24676" y="172453"/>
                  </a:lnTo>
                  <a:lnTo>
                    <a:pt x="145237" y="172453"/>
                  </a:lnTo>
                  <a:lnTo>
                    <a:pt x="145237" y="171183"/>
                  </a:lnTo>
                  <a:lnTo>
                    <a:pt x="145491" y="171183"/>
                  </a:lnTo>
                  <a:lnTo>
                    <a:pt x="145491" y="168643"/>
                  </a:lnTo>
                  <a:close/>
                </a:path>
                <a:path w="209550" h="1355089">
                  <a:moveTo>
                    <a:pt x="145491" y="142786"/>
                  </a:moveTo>
                  <a:lnTo>
                    <a:pt x="144919" y="142786"/>
                  </a:lnTo>
                  <a:lnTo>
                    <a:pt x="144919" y="141516"/>
                  </a:lnTo>
                  <a:lnTo>
                    <a:pt x="24993" y="141516"/>
                  </a:lnTo>
                  <a:lnTo>
                    <a:pt x="24993" y="142786"/>
                  </a:lnTo>
                  <a:lnTo>
                    <a:pt x="24422" y="142786"/>
                  </a:lnTo>
                  <a:lnTo>
                    <a:pt x="24422" y="145326"/>
                  </a:lnTo>
                  <a:lnTo>
                    <a:pt x="24676" y="145326"/>
                  </a:lnTo>
                  <a:lnTo>
                    <a:pt x="24676" y="146596"/>
                  </a:lnTo>
                  <a:lnTo>
                    <a:pt x="145237" y="146596"/>
                  </a:lnTo>
                  <a:lnTo>
                    <a:pt x="145237" y="145326"/>
                  </a:lnTo>
                  <a:lnTo>
                    <a:pt x="145491" y="145326"/>
                  </a:lnTo>
                  <a:lnTo>
                    <a:pt x="145491" y="142786"/>
                  </a:lnTo>
                  <a:close/>
                </a:path>
                <a:path w="209550" h="1355089">
                  <a:moveTo>
                    <a:pt x="145491" y="119062"/>
                  </a:moveTo>
                  <a:lnTo>
                    <a:pt x="144919" y="119062"/>
                  </a:lnTo>
                  <a:lnTo>
                    <a:pt x="144919" y="117792"/>
                  </a:lnTo>
                  <a:lnTo>
                    <a:pt x="24993" y="117792"/>
                  </a:lnTo>
                  <a:lnTo>
                    <a:pt x="24993" y="119062"/>
                  </a:lnTo>
                  <a:lnTo>
                    <a:pt x="24422" y="119062"/>
                  </a:lnTo>
                  <a:lnTo>
                    <a:pt x="24422" y="121602"/>
                  </a:lnTo>
                  <a:lnTo>
                    <a:pt x="24676" y="121602"/>
                  </a:lnTo>
                  <a:lnTo>
                    <a:pt x="24676" y="122872"/>
                  </a:lnTo>
                  <a:lnTo>
                    <a:pt x="145237" y="122872"/>
                  </a:lnTo>
                  <a:lnTo>
                    <a:pt x="145237" y="121602"/>
                  </a:lnTo>
                  <a:lnTo>
                    <a:pt x="145491" y="121602"/>
                  </a:lnTo>
                  <a:lnTo>
                    <a:pt x="145491" y="119062"/>
                  </a:lnTo>
                  <a:close/>
                </a:path>
                <a:path w="209550" h="1355089">
                  <a:moveTo>
                    <a:pt x="195986" y="1092377"/>
                  </a:moveTo>
                  <a:lnTo>
                    <a:pt x="193814" y="1087526"/>
                  </a:lnTo>
                  <a:lnTo>
                    <a:pt x="191071" y="1084783"/>
                  </a:lnTo>
                  <a:lnTo>
                    <a:pt x="189509" y="1083233"/>
                  </a:lnTo>
                  <a:lnTo>
                    <a:pt x="189509" y="1094155"/>
                  </a:lnTo>
                  <a:lnTo>
                    <a:pt x="189509" y="1338961"/>
                  </a:lnTo>
                  <a:lnTo>
                    <a:pt x="188074" y="1342212"/>
                  </a:lnTo>
                  <a:lnTo>
                    <a:pt x="183375" y="1346898"/>
                  </a:lnTo>
                  <a:lnTo>
                    <a:pt x="180124" y="1348359"/>
                  </a:lnTo>
                  <a:lnTo>
                    <a:pt x="41427" y="1348359"/>
                  </a:lnTo>
                  <a:lnTo>
                    <a:pt x="38188" y="1346898"/>
                  </a:lnTo>
                  <a:lnTo>
                    <a:pt x="33502" y="1342212"/>
                  </a:lnTo>
                  <a:lnTo>
                    <a:pt x="32042" y="1338961"/>
                  </a:lnTo>
                  <a:lnTo>
                    <a:pt x="32042" y="1094155"/>
                  </a:lnTo>
                  <a:lnTo>
                    <a:pt x="33502" y="1090917"/>
                  </a:lnTo>
                  <a:lnTo>
                    <a:pt x="38188" y="1086231"/>
                  </a:lnTo>
                  <a:lnTo>
                    <a:pt x="41427" y="1084783"/>
                  </a:lnTo>
                  <a:lnTo>
                    <a:pt x="180124" y="1084783"/>
                  </a:lnTo>
                  <a:lnTo>
                    <a:pt x="183388" y="1086231"/>
                  </a:lnTo>
                  <a:lnTo>
                    <a:pt x="188074" y="1090917"/>
                  </a:lnTo>
                  <a:lnTo>
                    <a:pt x="189509" y="1094155"/>
                  </a:lnTo>
                  <a:lnTo>
                    <a:pt x="189509" y="1083233"/>
                  </a:lnTo>
                  <a:lnTo>
                    <a:pt x="186753" y="1080477"/>
                  </a:lnTo>
                  <a:lnTo>
                    <a:pt x="181902" y="1078280"/>
                  </a:lnTo>
                  <a:lnTo>
                    <a:pt x="39649" y="1078280"/>
                  </a:lnTo>
                  <a:lnTo>
                    <a:pt x="34785" y="1080477"/>
                  </a:lnTo>
                  <a:lnTo>
                    <a:pt x="27736" y="1087526"/>
                  </a:lnTo>
                  <a:lnTo>
                    <a:pt x="25565" y="1092377"/>
                  </a:lnTo>
                  <a:lnTo>
                    <a:pt x="25565" y="1340764"/>
                  </a:lnTo>
                  <a:lnTo>
                    <a:pt x="27749" y="1345615"/>
                  </a:lnTo>
                  <a:lnTo>
                    <a:pt x="34785" y="1352664"/>
                  </a:lnTo>
                  <a:lnTo>
                    <a:pt x="39649" y="1354836"/>
                  </a:lnTo>
                  <a:lnTo>
                    <a:pt x="181902" y="1354836"/>
                  </a:lnTo>
                  <a:lnTo>
                    <a:pt x="186753" y="1352664"/>
                  </a:lnTo>
                  <a:lnTo>
                    <a:pt x="191058" y="1348359"/>
                  </a:lnTo>
                  <a:lnTo>
                    <a:pt x="193802" y="1345615"/>
                  </a:lnTo>
                  <a:lnTo>
                    <a:pt x="195986" y="1340764"/>
                  </a:lnTo>
                  <a:lnTo>
                    <a:pt x="195986" y="1092377"/>
                  </a:lnTo>
                  <a:close/>
                </a:path>
                <a:path w="209550" h="1355089">
                  <a:moveTo>
                    <a:pt x="209054" y="59093"/>
                  </a:moveTo>
                  <a:lnTo>
                    <a:pt x="208686" y="58356"/>
                  </a:lnTo>
                  <a:lnTo>
                    <a:pt x="208114" y="57873"/>
                  </a:lnTo>
                  <a:lnTo>
                    <a:pt x="207467" y="57226"/>
                  </a:lnTo>
                  <a:lnTo>
                    <a:pt x="203669" y="53428"/>
                  </a:lnTo>
                  <a:lnTo>
                    <a:pt x="203669" y="62611"/>
                  </a:lnTo>
                  <a:lnTo>
                    <a:pt x="203606" y="210273"/>
                  </a:lnTo>
                  <a:lnTo>
                    <a:pt x="202399" y="212979"/>
                  </a:lnTo>
                  <a:lnTo>
                    <a:pt x="198475" y="216877"/>
                  </a:lnTo>
                  <a:lnTo>
                    <a:pt x="195783" y="218097"/>
                  </a:lnTo>
                  <a:lnTo>
                    <a:pt x="169875" y="218097"/>
                  </a:lnTo>
                  <a:lnTo>
                    <a:pt x="169926" y="100698"/>
                  </a:lnTo>
                  <a:lnTo>
                    <a:pt x="169570" y="99961"/>
                  </a:lnTo>
                  <a:lnTo>
                    <a:pt x="168998" y="99466"/>
                  </a:lnTo>
                  <a:lnTo>
                    <a:pt x="168338" y="98806"/>
                  </a:lnTo>
                  <a:lnTo>
                    <a:pt x="164553" y="95021"/>
                  </a:lnTo>
                  <a:lnTo>
                    <a:pt x="164553" y="104203"/>
                  </a:lnTo>
                  <a:lnTo>
                    <a:pt x="164477" y="251866"/>
                  </a:lnTo>
                  <a:lnTo>
                    <a:pt x="163283" y="254571"/>
                  </a:lnTo>
                  <a:lnTo>
                    <a:pt x="159321" y="258483"/>
                  </a:lnTo>
                  <a:lnTo>
                    <a:pt x="156616" y="259702"/>
                  </a:lnTo>
                  <a:lnTo>
                    <a:pt x="13208" y="259702"/>
                  </a:lnTo>
                  <a:lnTo>
                    <a:pt x="10515" y="258483"/>
                  </a:lnTo>
                  <a:lnTo>
                    <a:pt x="6604" y="254571"/>
                  </a:lnTo>
                  <a:lnTo>
                    <a:pt x="5372" y="251866"/>
                  </a:lnTo>
                  <a:lnTo>
                    <a:pt x="5372" y="54889"/>
                  </a:lnTo>
                  <a:lnTo>
                    <a:pt x="5715" y="54063"/>
                  </a:lnTo>
                  <a:lnTo>
                    <a:pt x="6604" y="52095"/>
                  </a:lnTo>
                  <a:lnTo>
                    <a:pt x="10515" y="48183"/>
                  </a:lnTo>
                  <a:lnTo>
                    <a:pt x="13208" y="46964"/>
                  </a:lnTo>
                  <a:lnTo>
                    <a:pt x="107365" y="46964"/>
                  </a:lnTo>
                  <a:lnTo>
                    <a:pt x="107365" y="92443"/>
                  </a:lnTo>
                  <a:lnTo>
                    <a:pt x="109181" y="96481"/>
                  </a:lnTo>
                  <a:lnTo>
                    <a:pt x="115062" y="102387"/>
                  </a:lnTo>
                  <a:lnTo>
                    <a:pt x="119113" y="104203"/>
                  </a:lnTo>
                  <a:lnTo>
                    <a:pt x="164553" y="104203"/>
                  </a:lnTo>
                  <a:lnTo>
                    <a:pt x="164553" y="95021"/>
                  </a:lnTo>
                  <a:lnTo>
                    <a:pt x="160718" y="91186"/>
                  </a:lnTo>
                  <a:lnTo>
                    <a:pt x="160718" y="98806"/>
                  </a:lnTo>
                  <a:lnTo>
                    <a:pt x="120573" y="98806"/>
                  </a:lnTo>
                  <a:lnTo>
                    <a:pt x="117881" y="97612"/>
                  </a:lnTo>
                  <a:lnTo>
                    <a:pt x="115938" y="95643"/>
                  </a:lnTo>
                  <a:lnTo>
                    <a:pt x="113969" y="93687"/>
                  </a:lnTo>
                  <a:lnTo>
                    <a:pt x="112776" y="90995"/>
                  </a:lnTo>
                  <a:lnTo>
                    <a:pt x="112776" y="50850"/>
                  </a:lnTo>
                  <a:lnTo>
                    <a:pt x="160718" y="98806"/>
                  </a:lnTo>
                  <a:lnTo>
                    <a:pt x="160718" y="91186"/>
                  </a:lnTo>
                  <a:lnTo>
                    <a:pt x="120421" y="50850"/>
                  </a:lnTo>
                  <a:lnTo>
                    <a:pt x="116535" y="46964"/>
                  </a:lnTo>
                  <a:lnTo>
                    <a:pt x="112115" y="42532"/>
                  </a:lnTo>
                  <a:lnTo>
                    <a:pt x="111607" y="41960"/>
                  </a:lnTo>
                  <a:lnTo>
                    <a:pt x="110883" y="41592"/>
                  </a:lnTo>
                  <a:lnTo>
                    <a:pt x="44526" y="41592"/>
                  </a:lnTo>
                  <a:lnTo>
                    <a:pt x="44526" y="13220"/>
                  </a:lnTo>
                  <a:lnTo>
                    <a:pt x="45732" y="10502"/>
                  </a:lnTo>
                  <a:lnTo>
                    <a:pt x="49644" y="6591"/>
                  </a:lnTo>
                  <a:lnTo>
                    <a:pt x="52349" y="5384"/>
                  </a:lnTo>
                  <a:lnTo>
                    <a:pt x="146494" y="5384"/>
                  </a:lnTo>
                  <a:lnTo>
                    <a:pt x="146494" y="50850"/>
                  </a:lnTo>
                  <a:lnTo>
                    <a:pt x="148297" y="54889"/>
                  </a:lnTo>
                  <a:lnTo>
                    <a:pt x="151257" y="57873"/>
                  </a:lnTo>
                  <a:lnTo>
                    <a:pt x="154190" y="60794"/>
                  </a:lnTo>
                  <a:lnTo>
                    <a:pt x="158242" y="62611"/>
                  </a:lnTo>
                  <a:lnTo>
                    <a:pt x="203669" y="62611"/>
                  </a:lnTo>
                  <a:lnTo>
                    <a:pt x="203669" y="53428"/>
                  </a:lnTo>
                  <a:lnTo>
                    <a:pt x="199859" y="49618"/>
                  </a:lnTo>
                  <a:lnTo>
                    <a:pt x="199859" y="57226"/>
                  </a:lnTo>
                  <a:lnTo>
                    <a:pt x="159702" y="57226"/>
                  </a:lnTo>
                  <a:lnTo>
                    <a:pt x="157010" y="55994"/>
                  </a:lnTo>
                  <a:lnTo>
                    <a:pt x="155054" y="54063"/>
                  </a:lnTo>
                  <a:lnTo>
                    <a:pt x="153098" y="52095"/>
                  </a:lnTo>
                  <a:lnTo>
                    <a:pt x="151892" y="49390"/>
                  </a:lnTo>
                  <a:lnTo>
                    <a:pt x="151892" y="9194"/>
                  </a:lnTo>
                  <a:lnTo>
                    <a:pt x="199859" y="57226"/>
                  </a:lnTo>
                  <a:lnTo>
                    <a:pt x="199859" y="49618"/>
                  </a:lnTo>
                  <a:lnTo>
                    <a:pt x="159486" y="9194"/>
                  </a:lnTo>
                  <a:lnTo>
                    <a:pt x="155676" y="5384"/>
                  </a:lnTo>
                  <a:lnTo>
                    <a:pt x="151244" y="939"/>
                  </a:lnTo>
                  <a:lnTo>
                    <a:pt x="150749" y="355"/>
                  </a:lnTo>
                  <a:lnTo>
                    <a:pt x="150012" y="0"/>
                  </a:lnTo>
                  <a:lnTo>
                    <a:pt x="50850" y="0"/>
                  </a:lnTo>
                  <a:lnTo>
                    <a:pt x="46812" y="1816"/>
                  </a:lnTo>
                  <a:lnTo>
                    <a:pt x="40932" y="7670"/>
                  </a:lnTo>
                  <a:lnTo>
                    <a:pt x="39128" y="11722"/>
                  </a:lnTo>
                  <a:lnTo>
                    <a:pt x="39128" y="41592"/>
                  </a:lnTo>
                  <a:lnTo>
                    <a:pt x="11722" y="41592"/>
                  </a:lnTo>
                  <a:lnTo>
                    <a:pt x="7670" y="43408"/>
                  </a:lnTo>
                  <a:lnTo>
                    <a:pt x="2908" y="48183"/>
                  </a:lnTo>
                  <a:lnTo>
                    <a:pt x="1765" y="49390"/>
                  </a:lnTo>
                  <a:lnTo>
                    <a:pt x="0" y="53327"/>
                  </a:lnTo>
                  <a:lnTo>
                    <a:pt x="12" y="253352"/>
                  </a:lnTo>
                  <a:lnTo>
                    <a:pt x="1828" y="257403"/>
                  </a:lnTo>
                  <a:lnTo>
                    <a:pt x="7696" y="263271"/>
                  </a:lnTo>
                  <a:lnTo>
                    <a:pt x="11734" y="265087"/>
                  </a:lnTo>
                  <a:lnTo>
                    <a:pt x="158127" y="265087"/>
                  </a:lnTo>
                  <a:lnTo>
                    <a:pt x="162166" y="263271"/>
                  </a:lnTo>
                  <a:lnTo>
                    <a:pt x="165735" y="259702"/>
                  </a:lnTo>
                  <a:lnTo>
                    <a:pt x="168033" y="257403"/>
                  </a:lnTo>
                  <a:lnTo>
                    <a:pt x="169849" y="253352"/>
                  </a:lnTo>
                  <a:lnTo>
                    <a:pt x="169875" y="223481"/>
                  </a:lnTo>
                  <a:lnTo>
                    <a:pt x="197256" y="223481"/>
                  </a:lnTo>
                  <a:lnTo>
                    <a:pt x="201295" y="221678"/>
                  </a:lnTo>
                  <a:lnTo>
                    <a:pt x="204876" y="218097"/>
                  </a:lnTo>
                  <a:lnTo>
                    <a:pt x="207162" y="215811"/>
                  </a:lnTo>
                  <a:lnTo>
                    <a:pt x="208978" y="211759"/>
                  </a:lnTo>
                  <a:lnTo>
                    <a:pt x="209054" y="59093"/>
                  </a:lnTo>
                  <a:close/>
                </a:path>
              </a:pathLst>
            </a:custGeom>
            <a:solidFill>
              <a:srgbClr val="AC8977"/>
            </a:solidFill>
          </p:spPr>
          <p:txBody>
            <a:bodyPr wrap="square" lIns="0" tIns="0" rIns="0" bIns="0" rtlCol="0"/>
            <a:lstStyle/>
            <a:p>
              <a:endParaRPr/>
            </a:p>
          </p:txBody>
        </p:sp>
        <p:pic>
          <p:nvPicPr>
            <p:cNvPr id="29" name="object 29"/>
            <p:cNvPicPr/>
            <p:nvPr/>
          </p:nvPicPr>
          <p:blipFill>
            <a:blip r:embed="rId7" cstate="print"/>
            <a:stretch>
              <a:fillRect/>
            </a:stretch>
          </p:blipFill>
          <p:spPr>
            <a:xfrm>
              <a:off x="4942070" y="4388841"/>
              <a:ext cx="137477" cy="210947"/>
            </a:xfrm>
            <a:prstGeom prst="rect">
              <a:avLst/>
            </a:prstGeom>
          </p:spPr>
        </p:pic>
        <p:pic>
          <p:nvPicPr>
            <p:cNvPr id="30" name="object 30"/>
            <p:cNvPicPr/>
            <p:nvPr/>
          </p:nvPicPr>
          <p:blipFill>
            <a:blip r:embed="rId8" cstate="print"/>
            <a:stretch>
              <a:fillRect/>
            </a:stretch>
          </p:blipFill>
          <p:spPr>
            <a:xfrm>
              <a:off x="3697599" y="3398521"/>
              <a:ext cx="246621" cy="222250"/>
            </a:xfrm>
            <a:prstGeom prst="rect">
              <a:avLst/>
            </a:prstGeom>
          </p:spPr>
        </p:pic>
      </p:grpSp>
      <p:sp>
        <p:nvSpPr>
          <p:cNvPr id="31" name="object 31"/>
          <p:cNvSpPr txBox="1"/>
          <p:nvPr/>
        </p:nvSpPr>
        <p:spPr>
          <a:xfrm>
            <a:off x="4918721" y="4690630"/>
            <a:ext cx="951230"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Healthcare</a:t>
            </a:r>
            <a:r>
              <a:rPr sz="1000" b="1" spc="-30" dirty="0">
                <a:solidFill>
                  <a:srgbClr val="716A66"/>
                </a:solidFill>
                <a:latin typeface="DIN 2014 Bold"/>
                <a:cs typeface="DIN 2014 Bold"/>
              </a:rPr>
              <a:t> </a:t>
            </a:r>
            <a:r>
              <a:rPr sz="1000" b="1" spc="-10" dirty="0">
                <a:solidFill>
                  <a:srgbClr val="716A66"/>
                </a:solidFill>
                <a:latin typeface="DIN 2014 Bold"/>
                <a:cs typeface="DIN 2014 Bold"/>
              </a:rPr>
              <a:t>Social Campaign</a:t>
            </a:r>
            <a:endParaRPr sz="1000">
              <a:latin typeface="DIN 2014 Bold"/>
              <a:cs typeface="DIN 2014 Bold"/>
            </a:endParaRPr>
          </a:p>
        </p:txBody>
      </p:sp>
      <p:sp>
        <p:nvSpPr>
          <p:cNvPr id="32" name="object 32"/>
          <p:cNvSpPr txBox="1"/>
          <p:nvPr/>
        </p:nvSpPr>
        <p:spPr>
          <a:xfrm>
            <a:off x="3689626" y="4690630"/>
            <a:ext cx="684530"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Hero</a:t>
            </a:r>
            <a:r>
              <a:rPr sz="1000" b="1" spc="-15" dirty="0">
                <a:solidFill>
                  <a:srgbClr val="716A66"/>
                </a:solidFill>
                <a:latin typeface="DIN 2014 Bold"/>
                <a:cs typeface="DIN 2014 Bold"/>
              </a:rPr>
              <a:t> </a:t>
            </a:r>
            <a:r>
              <a:rPr sz="1000" b="1" spc="-10" dirty="0">
                <a:solidFill>
                  <a:srgbClr val="716A66"/>
                </a:solidFill>
                <a:latin typeface="DIN 2014 Bold"/>
                <a:cs typeface="DIN 2014 Bold"/>
              </a:rPr>
              <a:t>Market Roadshow</a:t>
            </a:r>
            <a:endParaRPr sz="1000">
              <a:latin typeface="DIN 2014 Bold"/>
              <a:cs typeface="DIN 2014 Bold"/>
            </a:endParaRPr>
          </a:p>
        </p:txBody>
      </p:sp>
      <p:sp>
        <p:nvSpPr>
          <p:cNvPr id="33" name="object 33"/>
          <p:cNvSpPr txBox="1"/>
          <p:nvPr/>
        </p:nvSpPr>
        <p:spPr>
          <a:xfrm>
            <a:off x="4918732" y="3679075"/>
            <a:ext cx="883919" cy="330200"/>
          </a:xfrm>
          <a:prstGeom prst="rect">
            <a:avLst/>
          </a:prstGeom>
        </p:spPr>
        <p:txBody>
          <a:bodyPr vert="horz" wrap="square" lIns="0" tIns="12700" rIns="0" bIns="0" rtlCol="0">
            <a:spAutoFit/>
          </a:bodyPr>
          <a:lstStyle/>
          <a:p>
            <a:pPr marR="5080">
              <a:lnSpc>
                <a:spcPct val="100000"/>
              </a:lnSpc>
              <a:spcBef>
                <a:spcPts val="100"/>
              </a:spcBef>
            </a:pPr>
            <a:r>
              <a:rPr sz="1000" b="1" dirty="0">
                <a:solidFill>
                  <a:srgbClr val="716A66"/>
                </a:solidFill>
                <a:latin typeface="DIN 2014 Bold"/>
                <a:cs typeface="DIN 2014 Bold"/>
              </a:rPr>
              <a:t>Healthcare</a:t>
            </a:r>
            <a:r>
              <a:rPr sz="1000" b="1" spc="-30" dirty="0">
                <a:solidFill>
                  <a:srgbClr val="716A66"/>
                </a:solidFill>
                <a:latin typeface="DIN 2014 Bold"/>
                <a:cs typeface="DIN 2014 Bold"/>
              </a:rPr>
              <a:t> </a:t>
            </a:r>
            <a:r>
              <a:rPr sz="1000" b="1" spc="-20" dirty="0">
                <a:solidFill>
                  <a:srgbClr val="716A66"/>
                </a:solidFill>
                <a:latin typeface="DIN 2014 Bold"/>
                <a:cs typeface="DIN 2014 Bold"/>
              </a:rPr>
              <a:t>Case </a:t>
            </a:r>
            <a:r>
              <a:rPr sz="1000" b="1" spc="-10" dirty="0">
                <a:solidFill>
                  <a:srgbClr val="716A66"/>
                </a:solidFill>
                <a:latin typeface="DIN 2014 Bold"/>
                <a:cs typeface="DIN 2014 Bold"/>
              </a:rPr>
              <a:t>Studies</a:t>
            </a:r>
            <a:endParaRPr sz="1000">
              <a:latin typeface="DIN 2014 Bold"/>
              <a:cs typeface="DIN 2014 Bold"/>
            </a:endParaRPr>
          </a:p>
        </p:txBody>
      </p:sp>
      <p:sp>
        <p:nvSpPr>
          <p:cNvPr id="34" name="object 34"/>
          <p:cNvSpPr txBox="1"/>
          <p:nvPr/>
        </p:nvSpPr>
        <p:spPr>
          <a:xfrm>
            <a:off x="937790" y="3679075"/>
            <a:ext cx="2003425" cy="330200"/>
          </a:xfrm>
          <a:prstGeom prst="rect">
            <a:avLst/>
          </a:prstGeom>
        </p:spPr>
        <p:txBody>
          <a:bodyPr vert="horz" wrap="square" lIns="0" tIns="12700" rIns="0" bIns="0" rtlCol="0">
            <a:spAutoFit/>
          </a:bodyPr>
          <a:lstStyle/>
          <a:p>
            <a:pPr marR="5080">
              <a:lnSpc>
                <a:spcPct val="100000"/>
              </a:lnSpc>
              <a:spcBef>
                <a:spcPts val="100"/>
              </a:spcBef>
              <a:tabLst>
                <a:tab pos="1285240" algn="l"/>
              </a:tabLst>
            </a:pPr>
            <a:r>
              <a:rPr sz="1000" b="1" dirty="0">
                <a:solidFill>
                  <a:srgbClr val="716A66"/>
                </a:solidFill>
                <a:latin typeface="DIN 2014 Bold"/>
                <a:cs typeface="DIN 2014 Bold"/>
              </a:rPr>
              <a:t>Consultative</a:t>
            </a:r>
            <a:r>
              <a:rPr sz="1000" b="1" spc="-20" dirty="0">
                <a:solidFill>
                  <a:srgbClr val="716A66"/>
                </a:solidFill>
                <a:latin typeface="DIN 2014 Bold"/>
                <a:cs typeface="DIN 2014 Bold"/>
              </a:rPr>
              <a:t> </a:t>
            </a:r>
            <a:r>
              <a:rPr sz="1000" b="1" spc="-10" dirty="0">
                <a:solidFill>
                  <a:srgbClr val="716A66"/>
                </a:solidFill>
                <a:latin typeface="DIN 2014 Bold"/>
                <a:cs typeface="DIN 2014 Bold"/>
              </a:rPr>
              <a:t>Selling</a:t>
            </a:r>
            <a:r>
              <a:rPr sz="1000" b="1" dirty="0">
                <a:solidFill>
                  <a:srgbClr val="716A66"/>
                </a:solidFill>
                <a:latin typeface="DIN 2014 Bold"/>
                <a:cs typeface="DIN 2014 Bold"/>
              </a:rPr>
              <a:t>	</a:t>
            </a:r>
            <a:r>
              <a:rPr sz="1000" b="1" spc="-10" dirty="0">
                <a:solidFill>
                  <a:srgbClr val="716A66"/>
                </a:solidFill>
                <a:latin typeface="DIN 2014 Bold"/>
                <a:cs typeface="DIN 2014 Bold"/>
              </a:rPr>
              <a:t>Healthcare Workshop</a:t>
            </a:r>
            <a:r>
              <a:rPr sz="1000" b="1" dirty="0">
                <a:solidFill>
                  <a:srgbClr val="716A66"/>
                </a:solidFill>
                <a:latin typeface="DIN 2014 Bold"/>
                <a:cs typeface="DIN 2014 Bold"/>
              </a:rPr>
              <a:t>	Point</a:t>
            </a:r>
            <a:r>
              <a:rPr sz="1000" b="1" spc="-15" dirty="0">
                <a:solidFill>
                  <a:srgbClr val="716A66"/>
                </a:solidFill>
                <a:latin typeface="DIN 2014 Bold"/>
                <a:cs typeface="DIN 2014 Bold"/>
              </a:rPr>
              <a:t> </a:t>
            </a:r>
            <a:r>
              <a:rPr sz="1000" b="1" dirty="0">
                <a:solidFill>
                  <a:srgbClr val="716A66"/>
                </a:solidFill>
                <a:latin typeface="DIN 2014 Bold"/>
                <a:cs typeface="DIN 2014 Bold"/>
              </a:rPr>
              <a:t>of</a:t>
            </a:r>
            <a:r>
              <a:rPr sz="1000" b="1" spc="-10" dirty="0">
                <a:solidFill>
                  <a:srgbClr val="716A66"/>
                </a:solidFill>
                <a:latin typeface="DIN 2014 Bold"/>
                <a:cs typeface="DIN 2014 Bold"/>
              </a:rPr>
              <a:t> </a:t>
            </a:r>
            <a:r>
              <a:rPr sz="1000" b="1" spc="-20" dirty="0">
                <a:solidFill>
                  <a:srgbClr val="716A66"/>
                </a:solidFill>
                <a:latin typeface="DIN 2014 Bold"/>
                <a:cs typeface="DIN 2014 Bold"/>
              </a:rPr>
              <a:t>View</a:t>
            </a:r>
            <a:endParaRPr sz="1000">
              <a:latin typeface="DIN 2014 Bold"/>
              <a:cs typeface="DIN 2014 Bold"/>
            </a:endParaRPr>
          </a:p>
        </p:txBody>
      </p:sp>
      <p:grpSp>
        <p:nvGrpSpPr>
          <p:cNvPr id="35" name="object 35"/>
          <p:cNvGrpSpPr/>
          <p:nvPr/>
        </p:nvGrpSpPr>
        <p:grpSpPr>
          <a:xfrm>
            <a:off x="937762" y="3325379"/>
            <a:ext cx="1621155" cy="1283335"/>
            <a:chOff x="937762" y="3325379"/>
            <a:chExt cx="1621155" cy="1283335"/>
          </a:xfrm>
        </p:grpSpPr>
        <p:sp>
          <p:nvSpPr>
            <p:cNvPr id="36" name="object 36"/>
            <p:cNvSpPr/>
            <p:nvPr/>
          </p:nvSpPr>
          <p:spPr>
            <a:xfrm>
              <a:off x="937755" y="3325380"/>
              <a:ext cx="340360" cy="1283335"/>
            </a:xfrm>
            <a:custGeom>
              <a:avLst/>
              <a:gdLst/>
              <a:ahLst/>
              <a:cxnLst/>
              <a:rect l="l" t="t" r="r" b="b"/>
              <a:pathLst>
                <a:path w="340359" h="1283335">
                  <a:moveTo>
                    <a:pt x="115811" y="1147038"/>
                  </a:moveTo>
                  <a:lnTo>
                    <a:pt x="114579" y="1144206"/>
                  </a:lnTo>
                  <a:lnTo>
                    <a:pt x="113169" y="1141056"/>
                  </a:lnTo>
                  <a:lnTo>
                    <a:pt x="104711" y="1141056"/>
                  </a:lnTo>
                  <a:lnTo>
                    <a:pt x="107721" y="1144054"/>
                  </a:lnTo>
                  <a:lnTo>
                    <a:pt x="109054" y="1147038"/>
                  </a:lnTo>
                  <a:lnTo>
                    <a:pt x="109753" y="1148676"/>
                  </a:lnTo>
                  <a:lnTo>
                    <a:pt x="109753" y="1158633"/>
                  </a:lnTo>
                  <a:lnTo>
                    <a:pt x="107721" y="1163180"/>
                  </a:lnTo>
                  <a:lnTo>
                    <a:pt x="101155" y="1169746"/>
                  </a:lnTo>
                  <a:lnTo>
                    <a:pt x="96621" y="1171778"/>
                  </a:lnTo>
                  <a:lnTo>
                    <a:pt x="86588" y="1171778"/>
                  </a:lnTo>
                  <a:lnTo>
                    <a:pt x="82042" y="1169746"/>
                  </a:lnTo>
                  <a:lnTo>
                    <a:pt x="75476" y="1163180"/>
                  </a:lnTo>
                  <a:lnTo>
                    <a:pt x="73431" y="1158633"/>
                  </a:lnTo>
                  <a:lnTo>
                    <a:pt x="73431" y="1148676"/>
                  </a:lnTo>
                  <a:lnTo>
                    <a:pt x="75412" y="1144206"/>
                  </a:lnTo>
                  <a:lnTo>
                    <a:pt x="78473" y="1141056"/>
                  </a:lnTo>
                  <a:lnTo>
                    <a:pt x="82042" y="1137513"/>
                  </a:lnTo>
                  <a:lnTo>
                    <a:pt x="86588" y="1135468"/>
                  </a:lnTo>
                  <a:lnTo>
                    <a:pt x="96621" y="1135468"/>
                  </a:lnTo>
                  <a:lnTo>
                    <a:pt x="101168" y="1137513"/>
                  </a:lnTo>
                  <a:lnTo>
                    <a:pt x="104584" y="1140929"/>
                  </a:lnTo>
                  <a:lnTo>
                    <a:pt x="113131" y="1140929"/>
                  </a:lnTo>
                  <a:lnTo>
                    <a:pt x="107670" y="1135468"/>
                  </a:lnTo>
                  <a:lnTo>
                    <a:pt x="104317" y="1132116"/>
                  </a:lnTo>
                  <a:lnTo>
                    <a:pt x="98272" y="1129398"/>
                  </a:lnTo>
                  <a:lnTo>
                    <a:pt x="84899" y="1129398"/>
                  </a:lnTo>
                  <a:lnTo>
                    <a:pt x="78854" y="1132116"/>
                  </a:lnTo>
                  <a:lnTo>
                    <a:pt x="74307" y="1136675"/>
                  </a:lnTo>
                  <a:lnTo>
                    <a:pt x="70142" y="1140929"/>
                  </a:lnTo>
                  <a:lnTo>
                    <a:pt x="70015" y="1141056"/>
                  </a:lnTo>
                  <a:lnTo>
                    <a:pt x="67373" y="1147038"/>
                  </a:lnTo>
                  <a:lnTo>
                    <a:pt x="67373" y="1160310"/>
                  </a:lnTo>
                  <a:lnTo>
                    <a:pt x="68656" y="1163180"/>
                  </a:lnTo>
                  <a:lnTo>
                    <a:pt x="70167" y="1166456"/>
                  </a:lnTo>
                  <a:lnTo>
                    <a:pt x="78854" y="1175143"/>
                  </a:lnTo>
                  <a:lnTo>
                    <a:pt x="84899" y="1177848"/>
                  </a:lnTo>
                  <a:lnTo>
                    <a:pt x="98285" y="1177848"/>
                  </a:lnTo>
                  <a:lnTo>
                    <a:pt x="115811" y="1160310"/>
                  </a:lnTo>
                  <a:lnTo>
                    <a:pt x="115811" y="1147038"/>
                  </a:lnTo>
                  <a:close/>
                </a:path>
                <a:path w="340359" h="1283335">
                  <a:moveTo>
                    <a:pt x="121056" y="1208011"/>
                  </a:moveTo>
                  <a:lnTo>
                    <a:pt x="119697" y="1206652"/>
                  </a:lnTo>
                  <a:lnTo>
                    <a:pt x="65163" y="1206652"/>
                  </a:lnTo>
                  <a:lnTo>
                    <a:pt x="63474" y="1206652"/>
                  </a:lnTo>
                  <a:lnTo>
                    <a:pt x="62128" y="1208011"/>
                  </a:lnTo>
                  <a:lnTo>
                    <a:pt x="62128" y="1211364"/>
                  </a:lnTo>
                  <a:lnTo>
                    <a:pt x="63474" y="1212723"/>
                  </a:lnTo>
                  <a:lnTo>
                    <a:pt x="119697" y="1212723"/>
                  </a:lnTo>
                  <a:lnTo>
                    <a:pt x="121056" y="1211364"/>
                  </a:lnTo>
                  <a:lnTo>
                    <a:pt x="121056" y="1208011"/>
                  </a:lnTo>
                  <a:close/>
                </a:path>
                <a:path w="340359" h="1283335">
                  <a:moveTo>
                    <a:pt x="121056" y="1190574"/>
                  </a:moveTo>
                  <a:lnTo>
                    <a:pt x="119697" y="1189215"/>
                  </a:lnTo>
                  <a:lnTo>
                    <a:pt x="65163" y="1189215"/>
                  </a:lnTo>
                  <a:lnTo>
                    <a:pt x="63474" y="1189215"/>
                  </a:lnTo>
                  <a:lnTo>
                    <a:pt x="62128" y="1190574"/>
                  </a:lnTo>
                  <a:lnTo>
                    <a:pt x="62128" y="1193927"/>
                  </a:lnTo>
                  <a:lnTo>
                    <a:pt x="63474" y="1195285"/>
                  </a:lnTo>
                  <a:lnTo>
                    <a:pt x="119697" y="1195285"/>
                  </a:lnTo>
                  <a:lnTo>
                    <a:pt x="121056" y="1193927"/>
                  </a:lnTo>
                  <a:lnTo>
                    <a:pt x="121056" y="1190574"/>
                  </a:lnTo>
                  <a:close/>
                </a:path>
                <a:path w="340359" h="1283335">
                  <a:moveTo>
                    <a:pt x="146685" y="158762"/>
                  </a:moveTo>
                  <a:lnTo>
                    <a:pt x="145300" y="157378"/>
                  </a:lnTo>
                  <a:lnTo>
                    <a:pt x="49784" y="157378"/>
                  </a:lnTo>
                  <a:lnTo>
                    <a:pt x="48399" y="158762"/>
                  </a:lnTo>
                  <a:lnTo>
                    <a:pt x="48399" y="162166"/>
                  </a:lnTo>
                  <a:lnTo>
                    <a:pt x="49784" y="163563"/>
                  </a:lnTo>
                  <a:lnTo>
                    <a:pt x="145300" y="163563"/>
                  </a:lnTo>
                  <a:lnTo>
                    <a:pt x="146685" y="162166"/>
                  </a:lnTo>
                  <a:lnTo>
                    <a:pt x="146685" y="160464"/>
                  </a:lnTo>
                  <a:lnTo>
                    <a:pt x="146685" y="158762"/>
                  </a:lnTo>
                  <a:close/>
                </a:path>
                <a:path w="340359" h="1283335">
                  <a:moveTo>
                    <a:pt x="162712" y="92456"/>
                  </a:moveTo>
                  <a:lnTo>
                    <a:pt x="161328" y="91071"/>
                  </a:lnTo>
                  <a:lnTo>
                    <a:pt x="49784" y="91071"/>
                  </a:lnTo>
                  <a:lnTo>
                    <a:pt x="48399" y="92456"/>
                  </a:lnTo>
                  <a:lnTo>
                    <a:pt x="48399" y="95872"/>
                  </a:lnTo>
                  <a:lnTo>
                    <a:pt x="49784" y="97256"/>
                  </a:lnTo>
                  <a:lnTo>
                    <a:pt x="159626" y="97256"/>
                  </a:lnTo>
                  <a:lnTo>
                    <a:pt x="161328" y="97256"/>
                  </a:lnTo>
                  <a:lnTo>
                    <a:pt x="162712" y="95872"/>
                  </a:lnTo>
                  <a:lnTo>
                    <a:pt x="162712" y="92456"/>
                  </a:lnTo>
                  <a:close/>
                </a:path>
                <a:path w="340359" h="1283335">
                  <a:moveTo>
                    <a:pt x="171551" y="124612"/>
                  </a:moveTo>
                  <a:lnTo>
                    <a:pt x="170154" y="123215"/>
                  </a:lnTo>
                  <a:lnTo>
                    <a:pt x="49784" y="123215"/>
                  </a:lnTo>
                  <a:lnTo>
                    <a:pt x="48412" y="124612"/>
                  </a:lnTo>
                  <a:lnTo>
                    <a:pt x="48412" y="128028"/>
                  </a:lnTo>
                  <a:lnTo>
                    <a:pt x="49784" y="129400"/>
                  </a:lnTo>
                  <a:lnTo>
                    <a:pt x="168452" y="129400"/>
                  </a:lnTo>
                  <a:lnTo>
                    <a:pt x="170154" y="129400"/>
                  </a:lnTo>
                  <a:lnTo>
                    <a:pt x="171551" y="128028"/>
                  </a:lnTo>
                  <a:lnTo>
                    <a:pt x="171551" y="124612"/>
                  </a:lnTo>
                  <a:close/>
                </a:path>
                <a:path w="340359" h="1283335">
                  <a:moveTo>
                    <a:pt x="188175" y="186258"/>
                  </a:moveTo>
                  <a:lnTo>
                    <a:pt x="186918" y="183362"/>
                  </a:lnTo>
                  <a:lnTo>
                    <a:pt x="185470" y="180149"/>
                  </a:lnTo>
                  <a:lnTo>
                    <a:pt x="185420" y="180022"/>
                  </a:lnTo>
                  <a:lnTo>
                    <a:pt x="181978" y="176580"/>
                  </a:lnTo>
                  <a:lnTo>
                    <a:pt x="181978" y="187921"/>
                  </a:lnTo>
                  <a:lnTo>
                    <a:pt x="181978" y="198094"/>
                  </a:lnTo>
                  <a:lnTo>
                    <a:pt x="179920" y="202730"/>
                  </a:lnTo>
                  <a:lnTo>
                    <a:pt x="176555" y="206070"/>
                  </a:lnTo>
                  <a:lnTo>
                    <a:pt x="173215" y="209423"/>
                  </a:lnTo>
                  <a:lnTo>
                    <a:pt x="168592" y="211493"/>
                  </a:lnTo>
                  <a:lnTo>
                    <a:pt x="158343" y="211493"/>
                  </a:lnTo>
                  <a:lnTo>
                    <a:pt x="153708" y="209423"/>
                  </a:lnTo>
                  <a:lnTo>
                    <a:pt x="147015" y="202730"/>
                  </a:lnTo>
                  <a:lnTo>
                    <a:pt x="144932" y="198094"/>
                  </a:lnTo>
                  <a:lnTo>
                    <a:pt x="144932" y="187921"/>
                  </a:lnTo>
                  <a:lnTo>
                    <a:pt x="146951" y="183362"/>
                  </a:lnTo>
                  <a:lnTo>
                    <a:pt x="150075" y="180149"/>
                  </a:lnTo>
                  <a:lnTo>
                    <a:pt x="153708" y="176530"/>
                  </a:lnTo>
                  <a:lnTo>
                    <a:pt x="158343" y="174459"/>
                  </a:lnTo>
                  <a:lnTo>
                    <a:pt x="168592" y="174459"/>
                  </a:lnTo>
                  <a:lnTo>
                    <a:pt x="173215" y="176530"/>
                  </a:lnTo>
                  <a:lnTo>
                    <a:pt x="179920" y="183210"/>
                  </a:lnTo>
                  <a:lnTo>
                    <a:pt x="181267" y="186258"/>
                  </a:lnTo>
                  <a:lnTo>
                    <a:pt x="181978" y="187921"/>
                  </a:lnTo>
                  <a:lnTo>
                    <a:pt x="181978" y="176580"/>
                  </a:lnTo>
                  <a:lnTo>
                    <a:pt x="179857" y="174459"/>
                  </a:lnTo>
                  <a:lnTo>
                    <a:pt x="176428" y="171030"/>
                  </a:lnTo>
                  <a:lnTo>
                    <a:pt x="170268" y="168262"/>
                  </a:lnTo>
                  <a:lnTo>
                    <a:pt x="156629" y="168262"/>
                  </a:lnTo>
                  <a:lnTo>
                    <a:pt x="150456" y="171030"/>
                  </a:lnTo>
                  <a:lnTo>
                    <a:pt x="145808" y="175691"/>
                  </a:lnTo>
                  <a:lnTo>
                    <a:pt x="141566" y="180022"/>
                  </a:lnTo>
                  <a:lnTo>
                    <a:pt x="141439" y="180149"/>
                  </a:lnTo>
                  <a:lnTo>
                    <a:pt x="138747" y="186258"/>
                  </a:lnTo>
                  <a:lnTo>
                    <a:pt x="138747" y="199796"/>
                  </a:lnTo>
                  <a:lnTo>
                    <a:pt x="140055" y="202730"/>
                  </a:lnTo>
                  <a:lnTo>
                    <a:pt x="141592" y="206070"/>
                  </a:lnTo>
                  <a:lnTo>
                    <a:pt x="150456" y="214934"/>
                  </a:lnTo>
                  <a:lnTo>
                    <a:pt x="156629" y="217690"/>
                  </a:lnTo>
                  <a:lnTo>
                    <a:pt x="170281" y="217690"/>
                  </a:lnTo>
                  <a:lnTo>
                    <a:pt x="188175" y="199796"/>
                  </a:lnTo>
                  <a:lnTo>
                    <a:pt x="188175" y="186258"/>
                  </a:lnTo>
                  <a:close/>
                </a:path>
                <a:path w="340359" h="1283335">
                  <a:moveTo>
                    <a:pt x="194348" y="1147038"/>
                  </a:moveTo>
                  <a:lnTo>
                    <a:pt x="193116" y="1144206"/>
                  </a:lnTo>
                  <a:lnTo>
                    <a:pt x="191693" y="1141056"/>
                  </a:lnTo>
                  <a:lnTo>
                    <a:pt x="183248" y="1141056"/>
                  </a:lnTo>
                  <a:lnTo>
                    <a:pt x="186258" y="1144054"/>
                  </a:lnTo>
                  <a:lnTo>
                    <a:pt x="187591" y="1147038"/>
                  </a:lnTo>
                  <a:lnTo>
                    <a:pt x="188290" y="1148676"/>
                  </a:lnTo>
                  <a:lnTo>
                    <a:pt x="188290" y="1158633"/>
                  </a:lnTo>
                  <a:lnTo>
                    <a:pt x="186258" y="1163180"/>
                  </a:lnTo>
                  <a:lnTo>
                    <a:pt x="179692" y="1169746"/>
                  </a:lnTo>
                  <a:lnTo>
                    <a:pt x="175158" y="1171778"/>
                  </a:lnTo>
                  <a:lnTo>
                    <a:pt x="165125" y="1171778"/>
                  </a:lnTo>
                  <a:lnTo>
                    <a:pt x="160578" y="1169746"/>
                  </a:lnTo>
                  <a:lnTo>
                    <a:pt x="154012" y="1163180"/>
                  </a:lnTo>
                  <a:lnTo>
                    <a:pt x="151968" y="1158633"/>
                  </a:lnTo>
                  <a:lnTo>
                    <a:pt x="151968" y="1148676"/>
                  </a:lnTo>
                  <a:lnTo>
                    <a:pt x="153949" y="1144206"/>
                  </a:lnTo>
                  <a:lnTo>
                    <a:pt x="157010" y="1141056"/>
                  </a:lnTo>
                  <a:lnTo>
                    <a:pt x="160578" y="1137513"/>
                  </a:lnTo>
                  <a:lnTo>
                    <a:pt x="165125" y="1135468"/>
                  </a:lnTo>
                  <a:lnTo>
                    <a:pt x="175158" y="1135468"/>
                  </a:lnTo>
                  <a:lnTo>
                    <a:pt x="179705" y="1137513"/>
                  </a:lnTo>
                  <a:lnTo>
                    <a:pt x="183121" y="1140929"/>
                  </a:lnTo>
                  <a:lnTo>
                    <a:pt x="191668" y="1140929"/>
                  </a:lnTo>
                  <a:lnTo>
                    <a:pt x="186207" y="1135468"/>
                  </a:lnTo>
                  <a:lnTo>
                    <a:pt x="182854" y="1132116"/>
                  </a:lnTo>
                  <a:lnTo>
                    <a:pt x="176809" y="1129398"/>
                  </a:lnTo>
                  <a:lnTo>
                    <a:pt x="163436" y="1129398"/>
                  </a:lnTo>
                  <a:lnTo>
                    <a:pt x="157391" y="1132116"/>
                  </a:lnTo>
                  <a:lnTo>
                    <a:pt x="152844" y="1136675"/>
                  </a:lnTo>
                  <a:lnTo>
                    <a:pt x="148666" y="1140929"/>
                  </a:lnTo>
                  <a:lnTo>
                    <a:pt x="148551" y="1141056"/>
                  </a:lnTo>
                  <a:lnTo>
                    <a:pt x="145910" y="1147038"/>
                  </a:lnTo>
                  <a:lnTo>
                    <a:pt x="145910" y="1160310"/>
                  </a:lnTo>
                  <a:lnTo>
                    <a:pt x="147180" y="1163180"/>
                  </a:lnTo>
                  <a:lnTo>
                    <a:pt x="148704" y="1166456"/>
                  </a:lnTo>
                  <a:lnTo>
                    <a:pt x="157391" y="1175143"/>
                  </a:lnTo>
                  <a:lnTo>
                    <a:pt x="163436" y="1177848"/>
                  </a:lnTo>
                  <a:lnTo>
                    <a:pt x="176822" y="1177848"/>
                  </a:lnTo>
                  <a:lnTo>
                    <a:pt x="194348" y="1160310"/>
                  </a:lnTo>
                  <a:lnTo>
                    <a:pt x="194348" y="1147038"/>
                  </a:lnTo>
                  <a:close/>
                </a:path>
                <a:path w="340359" h="1283335">
                  <a:moveTo>
                    <a:pt x="202006" y="1208011"/>
                  </a:moveTo>
                  <a:lnTo>
                    <a:pt x="200647" y="1206652"/>
                  </a:lnTo>
                  <a:lnTo>
                    <a:pt x="146113" y="1206652"/>
                  </a:lnTo>
                  <a:lnTo>
                    <a:pt x="144424" y="1206652"/>
                  </a:lnTo>
                  <a:lnTo>
                    <a:pt x="143078" y="1208011"/>
                  </a:lnTo>
                  <a:lnTo>
                    <a:pt x="143078" y="1211364"/>
                  </a:lnTo>
                  <a:lnTo>
                    <a:pt x="144424" y="1212723"/>
                  </a:lnTo>
                  <a:lnTo>
                    <a:pt x="200647" y="1212723"/>
                  </a:lnTo>
                  <a:lnTo>
                    <a:pt x="202006" y="1211364"/>
                  </a:lnTo>
                  <a:lnTo>
                    <a:pt x="202006" y="1208011"/>
                  </a:lnTo>
                  <a:close/>
                </a:path>
                <a:path w="340359" h="1283335">
                  <a:moveTo>
                    <a:pt x="202006" y="1190574"/>
                  </a:moveTo>
                  <a:lnTo>
                    <a:pt x="200647" y="1189215"/>
                  </a:lnTo>
                  <a:lnTo>
                    <a:pt x="146113" y="1189215"/>
                  </a:lnTo>
                  <a:lnTo>
                    <a:pt x="144424" y="1189215"/>
                  </a:lnTo>
                  <a:lnTo>
                    <a:pt x="143078" y="1190574"/>
                  </a:lnTo>
                  <a:lnTo>
                    <a:pt x="143078" y="1193927"/>
                  </a:lnTo>
                  <a:lnTo>
                    <a:pt x="144424" y="1195285"/>
                  </a:lnTo>
                  <a:lnTo>
                    <a:pt x="200647" y="1195285"/>
                  </a:lnTo>
                  <a:lnTo>
                    <a:pt x="202006" y="1193927"/>
                  </a:lnTo>
                  <a:lnTo>
                    <a:pt x="202006" y="1190574"/>
                  </a:lnTo>
                  <a:close/>
                </a:path>
                <a:path w="340359" h="1283335">
                  <a:moveTo>
                    <a:pt x="210756" y="67767"/>
                  </a:moveTo>
                  <a:lnTo>
                    <a:pt x="210337" y="66916"/>
                  </a:lnTo>
                  <a:lnTo>
                    <a:pt x="209677" y="66357"/>
                  </a:lnTo>
                  <a:lnTo>
                    <a:pt x="208915" y="65595"/>
                  </a:lnTo>
                  <a:lnTo>
                    <a:pt x="204571" y="61252"/>
                  </a:lnTo>
                  <a:lnTo>
                    <a:pt x="204571" y="71793"/>
                  </a:lnTo>
                  <a:lnTo>
                    <a:pt x="204508" y="241084"/>
                  </a:lnTo>
                  <a:lnTo>
                    <a:pt x="203111" y="244182"/>
                  </a:lnTo>
                  <a:lnTo>
                    <a:pt x="198602" y="248678"/>
                  </a:lnTo>
                  <a:lnTo>
                    <a:pt x="195491" y="250075"/>
                  </a:lnTo>
                  <a:lnTo>
                    <a:pt x="31076" y="250075"/>
                  </a:lnTo>
                  <a:lnTo>
                    <a:pt x="27990" y="248678"/>
                  </a:lnTo>
                  <a:lnTo>
                    <a:pt x="23495" y="244182"/>
                  </a:lnTo>
                  <a:lnTo>
                    <a:pt x="22098" y="241084"/>
                  </a:lnTo>
                  <a:lnTo>
                    <a:pt x="22110" y="15151"/>
                  </a:lnTo>
                  <a:lnTo>
                    <a:pt x="23495" y="12039"/>
                  </a:lnTo>
                  <a:lnTo>
                    <a:pt x="27990" y="7556"/>
                  </a:lnTo>
                  <a:lnTo>
                    <a:pt x="31076" y="6172"/>
                  </a:lnTo>
                  <a:lnTo>
                    <a:pt x="139026" y="6172"/>
                  </a:lnTo>
                  <a:lnTo>
                    <a:pt x="139026" y="58305"/>
                  </a:lnTo>
                  <a:lnTo>
                    <a:pt x="141097" y="62928"/>
                  </a:lnTo>
                  <a:lnTo>
                    <a:pt x="147853" y="69710"/>
                  </a:lnTo>
                  <a:lnTo>
                    <a:pt x="152488" y="71793"/>
                  </a:lnTo>
                  <a:lnTo>
                    <a:pt x="204571" y="71793"/>
                  </a:lnTo>
                  <a:lnTo>
                    <a:pt x="204571" y="61252"/>
                  </a:lnTo>
                  <a:lnTo>
                    <a:pt x="200215" y="56896"/>
                  </a:lnTo>
                  <a:lnTo>
                    <a:pt x="200215" y="65595"/>
                  </a:lnTo>
                  <a:lnTo>
                    <a:pt x="154178" y="65595"/>
                  </a:lnTo>
                  <a:lnTo>
                    <a:pt x="151066" y="64211"/>
                  </a:lnTo>
                  <a:lnTo>
                    <a:pt x="148856" y="61976"/>
                  </a:lnTo>
                  <a:lnTo>
                    <a:pt x="146596" y="59728"/>
                  </a:lnTo>
                  <a:lnTo>
                    <a:pt x="145211" y="56642"/>
                  </a:lnTo>
                  <a:lnTo>
                    <a:pt x="145211" y="10541"/>
                  </a:lnTo>
                  <a:lnTo>
                    <a:pt x="200215" y="65595"/>
                  </a:lnTo>
                  <a:lnTo>
                    <a:pt x="200215" y="56896"/>
                  </a:lnTo>
                  <a:lnTo>
                    <a:pt x="153936" y="10541"/>
                  </a:lnTo>
                  <a:lnTo>
                    <a:pt x="149580" y="6172"/>
                  </a:lnTo>
                  <a:lnTo>
                    <a:pt x="144475" y="1066"/>
                  </a:lnTo>
                  <a:lnTo>
                    <a:pt x="143903" y="431"/>
                  </a:lnTo>
                  <a:lnTo>
                    <a:pt x="143052" y="0"/>
                  </a:lnTo>
                  <a:lnTo>
                    <a:pt x="29375" y="0"/>
                  </a:lnTo>
                  <a:lnTo>
                    <a:pt x="24726" y="2095"/>
                  </a:lnTo>
                  <a:lnTo>
                    <a:pt x="17995" y="8826"/>
                  </a:lnTo>
                  <a:lnTo>
                    <a:pt x="15925" y="13462"/>
                  </a:lnTo>
                  <a:lnTo>
                    <a:pt x="15938" y="242798"/>
                  </a:lnTo>
                  <a:lnTo>
                    <a:pt x="18034" y="247446"/>
                  </a:lnTo>
                  <a:lnTo>
                    <a:pt x="24765" y="254152"/>
                  </a:lnTo>
                  <a:lnTo>
                    <a:pt x="29438" y="256247"/>
                  </a:lnTo>
                  <a:lnTo>
                    <a:pt x="197231" y="256247"/>
                  </a:lnTo>
                  <a:lnTo>
                    <a:pt x="201879" y="254152"/>
                  </a:lnTo>
                  <a:lnTo>
                    <a:pt x="205955" y="250075"/>
                  </a:lnTo>
                  <a:lnTo>
                    <a:pt x="208597" y="247446"/>
                  </a:lnTo>
                  <a:lnTo>
                    <a:pt x="210667" y="242798"/>
                  </a:lnTo>
                  <a:lnTo>
                    <a:pt x="210756" y="67767"/>
                  </a:lnTo>
                  <a:close/>
                </a:path>
                <a:path w="340359" h="1283335">
                  <a:moveTo>
                    <a:pt x="222199" y="1267193"/>
                  </a:moveTo>
                  <a:lnTo>
                    <a:pt x="220827" y="1265834"/>
                  </a:lnTo>
                  <a:lnTo>
                    <a:pt x="119049" y="1265834"/>
                  </a:lnTo>
                  <a:lnTo>
                    <a:pt x="117373" y="1265834"/>
                  </a:lnTo>
                  <a:lnTo>
                    <a:pt x="116014" y="1267193"/>
                  </a:lnTo>
                  <a:lnTo>
                    <a:pt x="116014" y="1270546"/>
                  </a:lnTo>
                  <a:lnTo>
                    <a:pt x="117373" y="1271905"/>
                  </a:lnTo>
                  <a:lnTo>
                    <a:pt x="220827" y="1271905"/>
                  </a:lnTo>
                  <a:lnTo>
                    <a:pt x="222199" y="1270546"/>
                  </a:lnTo>
                  <a:lnTo>
                    <a:pt x="222199" y="1267193"/>
                  </a:lnTo>
                  <a:close/>
                </a:path>
                <a:path w="340359" h="1283335">
                  <a:moveTo>
                    <a:pt x="272872" y="1147038"/>
                  </a:moveTo>
                  <a:lnTo>
                    <a:pt x="271640" y="1144206"/>
                  </a:lnTo>
                  <a:lnTo>
                    <a:pt x="270230" y="1141056"/>
                  </a:lnTo>
                  <a:lnTo>
                    <a:pt x="261785" y="1141056"/>
                  </a:lnTo>
                  <a:lnTo>
                    <a:pt x="264782" y="1144054"/>
                  </a:lnTo>
                  <a:lnTo>
                    <a:pt x="266115" y="1147038"/>
                  </a:lnTo>
                  <a:lnTo>
                    <a:pt x="266814" y="1148676"/>
                  </a:lnTo>
                  <a:lnTo>
                    <a:pt x="266814" y="1158633"/>
                  </a:lnTo>
                  <a:lnTo>
                    <a:pt x="264782" y="1163180"/>
                  </a:lnTo>
                  <a:lnTo>
                    <a:pt x="258216" y="1169746"/>
                  </a:lnTo>
                  <a:lnTo>
                    <a:pt x="253682" y="1171778"/>
                  </a:lnTo>
                  <a:lnTo>
                    <a:pt x="243649" y="1171778"/>
                  </a:lnTo>
                  <a:lnTo>
                    <a:pt x="239102" y="1169746"/>
                  </a:lnTo>
                  <a:lnTo>
                    <a:pt x="232537" y="1163180"/>
                  </a:lnTo>
                  <a:lnTo>
                    <a:pt x="230492" y="1158633"/>
                  </a:lnTo>
                  <a:lnTo>
                    <a:pt x="230492" y="1148676"/>
                  </a:lnTo>
                  <a:lnTo>
                    <a:pt x="232473" y="1144206"/>
                  </a:lnTo>
                  <a:lnTo>
                    <a:pt x="235534" y="1141056"/>
                  </a:lnTo>
                  <a:lnTo>
                    <a:pt x="239102" y="1137513"/>
                  </a:lnTo>
                  <a:lnTo>
                    <a:pt x="243649" y="1135468"/>
                  </a:lnTo>
                  <a:lnTo>
                    <a:pt x="253682" y="1135468"/>
                  </a:lnTo>
                  <a:lnTo>
                    <a:pt x="258229" y="1137513"/>
                  </a:lnTo>
                  <a:lnTo>
                    <a:pt x="261658" y="1140929"/>
                  </a:lnTo>
                  <a:lnTo>
                    <a:pt x="270192" y="1140929"/>
                  </a:lnTo>
                  <a:lnTo>
                    <a:pt x="264731" y="1135468"/>
                  </a:lnTo>
                  <a:lnTo>
                    <a:pt x="261378" y="1132116"/>
                  </a:lnTo>
                  <a:lnTo>
                    <a:pt x="255333" y="1129398"/>
                  </a:lnTo>
                  <a:lnTo>
                    <a:pt x="241960" y="1129398"/>
                  </a:lnTo>
                  <a:lnTo>
                    <a:pt x="235915" y="1132116"/>
                  </a:lnTo>
                  <a:lnTo>
                    <a:pt x="231368" y="1136675"/>
                  </a:lnTo>
                  <a:lnTo>
                    <a:pt x="227203" y="1140929"/>
                  </a:lnTo>
                  <a:lnTo>
                    <a:pt x="227076" y="1141056"/>
                  </a:lnTo>
                  <a:lnTo>
                    <a:pt x="224434" y="1147038"/>
                  </a:lnTo>
                  <a:lnTo>
                    <a:pt x="224434" y="1160310"/>
                  </a:lnTo>
                  <a:lnTo>
                    <a:pt x="225717" y="1163180"/>
                  </a:lnTo>
                  <a:lnTo>
                    <a:pt x="227228" y="1166456"/>
                  </a:lnTo>
                  <a:lnTo>
                    <a:pt x="235915" y="1175143"/>
                  </a:lnTo>
                  <a:lnTo>
                    <a:pt x="241960" y="1177848"/>
                  </a:lnTo>
                  <a:lnTo>
                    <a:pt x="255346" y="1177848"/>
                  </a:lnTo>
                  <a:lnTo>
                    <a:pt x="272872" y="1160310"/>
                  </a:lnTo>
                  <a:lnTo>
                    <a:pt x="272872" y="1147038"/>
                  </a:lnTo>
                  <a:close/>
                </a:path>
                <a:path w="340359" h="1283335">
                  <a:moveTo>
                    <a:pt x="278117" y="1208011"/>
                  </a:moveTo>
                  <a:lnTo>
                    <a:pt x="276758" y="1206652"/>
                  </a:lnTo>
                  <a:lnTo>
                    <a:pt x="222224" y="1206652"/>
                  </a:lnTo>
                  <a:lnTo>
                    <a:pt x="220535" y="1206652"/>
                  </a:lnTo>
                  <a:lnTo>
                    <a:pt x="219189" y="1208011"/>
                  </a:lnTo>
                  <a:lnTo>
                    <a:pt x="219189" y="1211364"/>
                  </a:lnTo>
                  <a:lnTo>
                    <a:pt x="220535" y="1212723"/>
                  </a:lnTo>
                  <a:lnTo>
                    <a:pt x="276758" y="1212723"/>
                  </a:lnTo>
                  <a:lnTo>
                    <a:pt x="278117" y="1211364"/>
                  </a:lnTo>
                  <a:lnTo>
                    <a:pt x="278117" y="1208011"/>
                  </a:lnTo>
                  <a:close/>
                </a:path>
                <a:path w="340359" h="1283335">
                  <a:moveTo>
                    <a:pt x="278117" y="1190574"/>
                  </a:moveTo>
                  <a:lnTo>
                    <a:pt x="276758" y="1189215"/>
                  </a:lnTo>
                  <a:lnTo>
                    <a:pt x="222224" y="1189215"/>
                  </a:lnTo>
                  <a:lnTo>
                    <a:pt x="220535" y="1189215"/>
                  </a:lnTo>
                  <a:lnTo>
                    <a:pt x="219189" y="1190574"/>
                  </a:lnTo>
                  <a:lnTo>
                    <a:pt x="219189" y="1193927"/>
                  </a:lnTo>
                  <a:lnTo>
                    <a:pt x="220535" y="1195285"/>
                  </a:lnTo>
                  <a:lnTo>
                    <a:pt x="276758" y="1195285"/>
                  </a:lnTo>
                  <a:lnTo>
                    <a:pt x="278117" y="1193927"/>
                  </a:lnTo>
                  <a:lnTo>
                    <a:pt x="278117" y="1190574"/>
                  </a:lnTo>
                  <a:close/>
                </a:path>
                <a:path w="340359" h="1283335">
                  <a:moveTo>
                    <a:pt x="301117" y="1080973"/>
                  </a:moveTo>
                  <a:lnTo>
                    <a:pt x="299758" y="1079614"/>
                  </a:lnTo>
                  <a:lnTo>
                    <a:pt x="295059" y="1079614"/>
                  </a:lnTo>
                  <a:lnTo>
                    <a:pt x="295059" y="1085672"/>
                  </a:lnTo>
                  <a:lnTo>
                    <a:pt x="295059" y="1240929"/>
                  </a:lnTo>
                  <a:lnTo>
                    <a:pt x="45173" y="1240929"/>
                  </a:lnTo>
                  <a:lnTo>
                    <a:pt x="45173" y="1085672"/>
                  </a:lnTo>
                  <a:lnTo>
                    <a:pt x="295059" y="1085672"/>
                  </a:lnTo>
                  <a:lnTo>
                    <a:pt x="295059" y="1079614"/>
                  </a:lnTo>
                  <a:lnTo>
                    <a:pt x="40474" y="1079614"/>
                  </a:lnTo>
                  <a:lnTo>
                    <a:pt x="39116" y="1080973"/>
                  </a:lnTo>
                  <a:lnTo>
                    <a:pt x="39116" y="1245641"/>
                  </a:lnTo>
                  <a:lnTo>
                    <a:pt x="40474" y="1246974"/>
                  </a:lnTo>
                  <a:lnTo>
                    <a:pt x="299758" y="1246974"/>
                  </a:lnTo>
                  <a:lnTo>
                    <a:pt x="301117" y="1245641"/>
                  </a:lnTo>
                  <a:lnTo>
                    <a:pt x="301117" y="1240929"/>
                  </a:lnTo>
                  <a:lnTo>
                    <a:pt x="301117" y="1085672"/>
                  </a:lnTo>
                  <a:lnTo>
                    <a:pt x="301117" y="1080973"/>
                  </a:lnTo>
                  <a:close/>
                </a:path>
                <a:path w="340359" h="1283335">
                  <a:moveTo>
                    <a:pt x="340245" y="1263218"/>
                  </a:moveTo>
                  <a:lnTo>
                    <a:pt x="334175" y="1256284"/>
                  </a:lnTo>
                  <a:lnTo>
                    <a:pt x="334175" y="1264881"/>
                  </a:lnTo>
                  <a:lnTo>
                    <a:pt x="334175" y="1273898"/>
                  </a:lnTo>
                  <a:lnTo>
                    <a:pt x="333654" y="1275041"/>
                  </a:lnTo>
                  <a:lnTo>
                    <a:pt x="332016" y="1276680"/>
                  </a:lnTo>
                  <a:lnTo>
                    <a:pt x="330885" y="1277188"/>
                  </a:lnTo>
                  <a:lnTo>
                    <a:pt x="9372" y="1277188"/>
                  </a:lnTo>
                  <a:lnTo>
                    <a:pt x="8216" y="1276680"/>
                  </a:lnTo>
                  <a:lnTo>
                    <a:pt x="6578" y="1275041"/>
                  </a:lnTo>
                  <a:lnTo>
                    <a:pt x="6057" y="1273898"/>
                  </a:lnTo>
                  <a:lnTo>
                    <a:pt x="6057" y="1264881"/>
                  </a:lnTo>
                  <a:lnTo>
                    <a:pt x="6578" y="1263738"/>
                  </a:lnTo>
                  <a:lnTo>
                    <a:pt x="8204" y="1262075"/>
                  </a:lnTo>
                  <a:lnTo>
                    <a:pt x="9359" y="1261579"/>
                  </a:lnTo>
                  <a:lnTo>
                    <a:pt x="330835" y="1261579"/>
                  </a:lnTo>
                  <a:lnTo>
                    <a:pt x="331965" y="1262075"/>
                  </a:lnTo>
                  <a:lnTo>
                    <a:pt x="332727" y="1262799"/>
                  </a:lnTo>
                  <a:lnTo>
                    <a:pt x="333667" y="1263738"/>
                  </a:lnTo>
                  <a:lnTo>
                    <a:pt x="334175" y="1264881"/>
                  </a:lnTo>
                  <a:lnTo>
                    <a:pt x="334175" y="1256284"/>
                  </a:lnTo>
                  <a:lnTo>
                    <a:pt x="332460" y="1255509"/>
                  </a:lnTo>
                  <a:lnTo>
                    <a:pt x="316471" y="1255509"/>
                  </a:lnTo>
                  <a:lnTo>
                    <a:pt x="316471" y="1072743"/>
                  </a:lnTo>
                  <a:lnTo>
                    <a:pt x="315747" y="1071105"/>
                  </a:lnTo>
                  <a:lnTo>
                    <a:pt x="315290" y="1070089"/>
                  </a:lnTo>
                  <a:lnTo>
                    <a:pt x="311416" y="1066228"/>
                  </a:lnTo>
                  <a:lnTo>
                    <a:pt x="310388" y="1065771"/>
                  </a:lnTo>
                  <a:lnTo>
                    <a:pt x="310388" y="1074407"/>
                  </a:lnTo>
                  <a:lnTo>
                    <a:pt x="310388" y="1255509"/>
                  </a:lnTo>
                  <a:lnTo>
                    <a:pt x="29857" y="1255509"/>
                  </a:lnTo>
                  <a:lnTo>
                    <a:pt x="29857" y="1074407"/>
                  </a:lnTo>
                  <a:lnTo>
                    <a:pt x="30365" y="1073264"/>
                  </a:lnTo>
                  <a:lnTo>
                    <a:pt x="32004" y="1071626"/>
                  </a:lnTo>
                  <a:lnTo>
                    <a:pt x="33147" y="1071105"/>
                  </a:lnTo>
                  <a:lnTo>
                    <a:pt x="307098" y="1071105"/>
                  </a:lnTo>
                  <a:lnTo>
                    <a:pt x="308241" y="1071626"/>
                  </a:lnTo>
                  <a:lnTo>
                    <a:pt x="309892" y="1073264"/>
                  </a:lnTo>
                  <a:lnTo>
                    <a:pt x="310388" y="1074407"/>
                  </a:lnTo>
                  <a:lnTo>
                    <a:pt x="310388" y="1065771"/>
                  </a:lnTo>
                  <a:lnTo>
                    <a:pt x="308762" y="1065047"/>
                  </a:lnTo>
                  <a:lnTo>
                    <a:pt x="31483" y="1065047"/>
                  </a:lnTo>
                  <a:lnTo>
                    <a:pt x="28829" y="1066228"/>
                  </a:lnTo>
                  <a:lnTo>
                    <a:pt x="24968" y="1070089"/>
                  </a:lnTo>
                  <a:lnTo>
                    <a:pt x="23787" y="1072743"/>
                  </a:lnTo>
                  <a:lnTo>
                    <a:pt x="23787" y="1255509"/>
                  </a:lnTo>
                  <a:lnTo>
                    <a:pt x="7696" y="1255509"/>
                  </a:lnTo>
                  <a:lnTo>
                    <a:pt x="5054" y="1256703"/>
                  </a:lnTo>
                  <a:lnTo>
                    <a:pt x="3111" y="1258620"/>
                  </a:lnTo>
                  <a:lnTo>
                    <a:pt x="1181" y="1260563"/>
                  </a:lnTo>
                  <a:lnTo>
                    <a:pt x="0" y="1263218"/>
                  </a:lnTo>
                  <a:lnTo>
                    <a:pt x="12" y="1275562"/>
                  </a:lnTo>
                  <a:lnTo>
                    <a:pt x="1193" y="1278229"/>
                  </a:lnTo>
                  <a:lnTo>
                    <a:pt x="5041" y="1282065"/>
                  </a:lnTo>
                  <a:lnTo>
                    <a:pt x="7683" y="1283258"/>
                  </a:lnTo>
                  <a:lnTo>
                    <a:pt x="332562" y="1283258"/>
                  </a:lnTo>
                  <a:lnTo>
                    <a:pt x="335216" y="1282065"/>
                  </a:lnTo>
                  <a:lnTo>
                    <a:pt x="339051" y="1278229"/>
                  </a:lnTo>
                  <a:lnTo>
                    <a:pt x="339521" y="1277188"/>
                  </a:lnTo>
                  <a:lnTo>
                    <a:pt x="340245" y="1275562"/>
                  </a:lnTo>
                  <a:lnTo>
                    <a:pt x="340245" y="1263218"/>
                  </a:lnTo>
                  <a:close/>
                </a:path>
              </a:pathLst>
            </a:custGeom>
            <a:solidFill>
              <a:srgbClr val="90A19A"/>
            </a:solidFill>
          </p:spPr>
          <p:txBody>
            <a:bodyPr wrap="square" lIns="0" tIns="0" rIns="0" bIns="0" rtlCol="0"/>
            <a:lstStyle/>
            <a:p>
              <a:endParaRPr/>
            </a:p>
          </p:txBody>
        </p:sp>
        <p:pic>
          <p:nvPicPr>
            <p:cNvPr id="37" name="object 37"/>
            <p:cNvPicPr/>
            <p:nvPr/>
          </p:nvPicPr>
          <p:blipFill>
            <a:blip r:embed="rId9" cstate="print"/>
            <a:stretch>
              <a:fillRect/>
            </a:stretch>
          </p:blipFill>
          <p:spPr>
            <a:xfrm>
              <a:off x="2363796" y="4437199"/>
              <a:ext cx="64312" cy="64350"/>
            </a:xfrm>
            <a:prstGeom prst="rect">
              <a:avLst/>
            </a:prstGeom>
          </p:spPr>
        </p:pic>
        <p:sp>
          <p:nvSpPr>
            <p:cNvPr id="38" name="object 38"/>
            <p:cNvSpPr/>
            <p:nvPr/>
          </p:nvSpPr>
          <p:spPr>
            <a:xfrm>
              <a:off x="2223223" y="4368291"/>
              <a:ext cx="335280" cy="215265"/>
            </a:xfrm>
            <a:custGeom>
              <a:avLst/>
              <a:gdLst/>
              <a:ahLst/>
              <a:cxnLst/>
              <a:rect l="l" t="t" r="r" b="b"/>
              <a:pathLst>
                <a:path w="335280" h="215264">
                  <a:moveTo>
                    <a:pt x="218833" y="199097"/>
                  </a:moveTo>
                  <a:lnTo>
                    <a:pt x="217487" y="197764"/>
                  </a:lnTo>
                  <a:lnTo>
                    <a:pt x="117246" y="197764"/>
                  </a:lnTo>
                  <a:lnTo>
                    <a:pt x="115595" y="197764"/>
                  </a:lnTo>
                  <a:lnTo>
                    <a:pt x="114261" y="199097"/>
                  </a:lnTo>
                  <a:lnTo>
                    <a:pt x="114261" y="202399"/>
                  </a:lnTo>
                  <a:lnTo>
                    <a:pt x="115595" y="203733"/>
                  </a:lnTo>
                  <a:lnTo>
                    <a:pt x="217487" y="203733"/>
                  </a:lnTo>
                  <a:lnTo>
                    <a:pt x="218833" y="202399"/>
                  </a:lnTo>
                  <a:lnTo>
                    <a:pt x="218833" y="199097"/>
                  </a:lnTo>
                  <a:close/>
                </a:path>
                <a:path w="335280" h="215264">
                  <a:moveTo>
                    <a:pt x="296583" y="15697"/>
                  </a:moveTo>
                  <a:lnTo>
                    <a:pt x="295236" y="14363"/>
                  </a:lnTo>
                  <a:lnTo>
                    <a:pt x="290614" y="14363"/>
                  </a:lnTo>
                  <a:lnTo>
                    <a:pt x="290614" y="20332"/>
                  </a:lnTo>
                  <a:lnTo>
                    <a:pt x="290614" y="173240"/>
                  </a:lnTo>
                  <a:lnTo>
                    <a:pt x="44500" y="173240"/>
                  </a:lnTo>
                  <a:lnTo>
                    <a:pt x="44500" y="20332"/>
                  </a:lnTo>
                  <a:lnTo>
                    <a:pt x="290614" y="20332"/>
                  </a:lnTo>
                  <a:lnTo>
                    <a:pt x="290614" y="14363"/>
                  </a:lnTo>
                  <a:lnTo>
                    <a:pt x="39865" y="14363"/>
                  </a:lnTo>
                  <a:lnTo>
                    <a:pt x="38519" y="15697"/>
                  </a:lnTo>
                  <a:lnTo>
                    <a:pt x="38519" y="177876"/>
                  </a:lnTo>
                  <a:lnTo>
                    <a:pt x="39865" y="179197"/>
                  </a:lnTo>
                  <a:lnTo>
                    <a:pt x="295236" y="179197"/>
                  </a:lnTo>
                  <a:lnTo>
                    <a:pt x="296583" y="177876"/>
                  </a:lnTo>
                  <a:lnTo>
                    <a:pt x="296583" y="173240"/>
                  </a:lnTo>
                  <a:lnTo>
                    <a:pt x="296583" y="20332"/>
                  </a:lnTo>
                  <a:lnTo>
                    <a:pt x="296583" y="15697"/>
                  </a:lnTo>
                  <a:close/>
                </a:path>
                <a:path w="335280" h="215264">
                  <a:moveTo>
                    <a:pt x="335102" y="195173"/>
                  </a:moveTo>
                  <a:lnTo>
                    <a:pt x="329120" y="188353"/>
                  </a:lnTo>
                  <a:lnTo>
                    <a:pt x="329120" y="196824"/>
                  </a:lnTo>
                  <a:lnTo>
                    <a:pt x="329120" y="205701"/>
                  </a:lnTo>
                  <a:lnTo>
                    <a:pt x="328612" y="206832"/>
                  </a:lnTo>
                  <a:lnTo>
                    <a:pt x="326999" y="208432"/>
                  </a:lnTo>
                  <a:lnTo>
                    <a:pt x="325882" y="208940"/>
                  </a:lnTo>
                  <a:lnTo>
                    <a:pt x="9220" y="208940"/>
                  </a:lnTo>
                  <a:lnTo>
                    <a:pt x="8089" y="208432"/>
                  </a:lnTo>
                  <a:lnTo>
                    <a:pt x="6464" y="206832"/>
                  </a:lnTo>
                  <a:lnTo>
                    <a:pt x="5956" y="205701"/>
                  </a:lnTo>
                  <a:lnTo>
                    <a:pt x="5956" y="196824"/>
                  </a:lnTo>
                  <a:lnTo>
                    <a:pt x="6464" y="195694"/>
                  </a:lnTo>
                  <a:lnTo>
                    <a:pt x="8077" y="194056"/>
                  </a:lnTo>
                  <a:lnTo>
                    <a:pt x="9207" y="193573"/>
                  </a:lnTo>
                  <a:lnTo>
                    <a:pt x="325831" y="193573"/>
                  </a:lnTo>
                  <a:lnTo>
                    <a:pt x="326936" y="194056"/>
                  </a:lnTo>
                  <a:lnTo>
                    <a:pt x="327710" y="194767"/>
                  </a:lnTo>
                  <a:lnTo>
                    <a:pt x="328625" y="195694"/>
                  </a:lnTo>
                  <a:lnTo>
                    <a:pt x="329120" y="196824"/>
                  </a:lnTo>
                  <a:lnTo>
                    <a:pt x="329120" y="188353"/>
                  </a:lnTo>
                  <a:lnTo>
                    <a:pt x="327431" y="187591"/>
                  </a:lnTo>
                  <a:lnTo>
                    <a:pt x="311683" y="187591"/>
                  </a:lnTo>
                  <a:lnTo>
                    <a:pt x="311683" y="7581"/>
                  </a:lnTo>
                  <a:lnTo>
                    <a:pt x="310972" y="5969"/>
                  </a:lnTo>
                  <a:lnTo>
                    <a:pt x="310527" y="4965"/>
                  </a:lnTo>
                  <a:lnTo>
                    <a:pt x="306705" y="1168"/>
                  </a:lnTo>
                  <a:lnTo>
                    <a:pt x="305701" y="723"/>
                  </a:lnTo>
                  <a:lnTo>
                    <a:pt x="305701" y="9220"/>
                  </a:lnTo>
                  <a:lnTo>
                    <a:pt x="305701" y="187591"/>
                  </a:lnTo>
                  <a:lnTo>
                    <a:pt x="29387" y="187591"/>
                  </a:lnTo>
                  <a:lnTo>
                    <a:pt x="29387" y="9220"/>
                  </a:lnTo>
                  <a:lnTo>
                    <a:pt x="29895" y="8089"/>
                  </a:lnTo>
                  <a:lnTo>
                    <a:pt x="31508" y="6477"/>
                  </a:lnTo>
                  <a:lnTo>
                    <a:pt x="32626" y="5969"/>
                  </a:lnTo>
                  <a:lnTo>
                    <a:pt x="302463" y="5969"/>
                  </a:lnTo>
                  <a:lnTo>
                    <a:pt x="303580" y="6477"/>
                  </a:lnTo>
                  <a:lnTo>
                    <a:pt x="305206" y="8089"/>
                  </a:lnTo>
                  <a:lnTo>
                    <a:pt x="305701" y="9220"/>
                  </a:lnTo>
                  <a:lnTo>
                    <a:pt x="305701" y="723"/>
                  </a:lnTo>
                  <a:lnTo>
                    <a:pt x="304101" y="0"/>
                  </a:lnTo>
                  <a:lnTo>
                    <a:pt x="31000" y="0"/>
                  </a:lnTo>
                  <a:lnTo>
                    <a:pt x="28384" y="1168"/>
                  </a:lnTo>
                  <a:lnTo>
                    <a:pt x="24587" y="4965"/>
                  </a:lnTo>
                  <a:lnTo>
                    <a:pt x="23406" y="7581"/>
                  </a:lnTo>
                  <a:lnTo>
                    <a:pt x="23406" y="187591"/>
                  </a:lnTo>
                  <a:lnTo>
                    <a:pt x="7569" y="187591"/>
                  </a:lnTo>
                  <a:lnTo>
                    <a:pt x="4965" y="188760"/>
                  </a:lnTo>
                  <a:lnTo>
                    <a:pt x="1155" y="192557"/>
                  </a:lnTo>
                  <a:lnTo>
                    <a:pt x="0" y="195173"/>
                  </a:lnTo>
                  <a:lnTo>
                    <a:pt x="12" y="207340"/>
                  </a:lnTo>
                  <a:lnTo>
                    <a:pt x="1168" y="209956"/>
                  </a:lnTo>
                  <a:lnTo>
                    <a:pt x="4953" y="213741"/>
                  </a:lnTo>
                  <a:lnTo>
                    <a:pt x="7556" y="214909"/>
                  </a:lnTo>
                  <a:lnTo>
                    <a:pt x="327533" y="214909"/>
                  </a:lnTo>
                  <a:lnTo>
                    <a:pt x="330149" y="213741"/>
                  </a:lnTo>
                  <a:lnTo>
                    <a:pt x="333921" y="209956"/>
                  </a:lnTo>
                  <a:lnTo>
                    <a:pt x="334378" y="208940"/>
                  </a:lnTo>
                  <a:lnTo>
                    <a:pt x="335102" y="207340"/>
                  </a:lnTo>
                  <a:lnTo>
                    <a:pt x="335102" y="195173"/>
                  </a:lnTo>
                  <a:close/>
                </a:path>
              </a:pathLst>
            </a:custGeom>
            <a:solidFill>
              <a:srgbClr val="90A19A"/>
            </a:solidFill>
          </p:spPr>
          <p:txBody>
            <a:bodyPr wrap="square" lIns="0" tIns="0" rIns="0" bIns="0" rtlCol="0"/>
            <a:lstStyle/>
            <a:p>
              <a:endParaRPr/>
            </a:p>
          </p:txBody>
        </p:sp>
      </p:grpSp>
      <p:grpSp>
        <p:nvGrpSpPr>
          <p:cNvPr id="39" name="object 39"/>
          <p:cNvGrpSpPr/>
          <p:nvPr/>
        </p:nvGrpSpPr>
        <p:grpSpPr>
          <a:xfrm>
            <a:off x="9211140" y="3314346"/>
            <a:ext cx="1330960" cy="1221105"/>
            <a:chOff x="9211140" y="3314346"/>
            <a:chExt cx="1330960" cy="1221105"/>
          </a:xfrm>
        </p:grpSpPr>
        <p:pic>
          <p:nvPicPr>
            <p:cNvPr id="40" name="object 40"/>
            <p:cNvPicPr/>
            <p:nvPr/>
          </p:nvPicPr>
          <p:blipFill>
            <a:blip r:embed="rId10" cstate="print"/>
            <a:stretch>
              <a:fillRect/>
            </a:stretch>
          </p:blipFill>
          <p:spPr>
            <a:xfrm>
              <a:off x="9290468" y="3362473"/>
              <a:ext cx="129311" cy="128841"/>
            </a:xfrm>
            <a:prstGeom prst="rect">
              <a:avLst/>
            </a:prstGeom>
          </p:spPr>
        </p:pic>
        <p:sp>
          <p:nvSpPr>
            <p:cNvPr id="41" name="object 41"/>
            <p:cNvSpPr/>
            <p:nvPr/>
          </p:nvSpPr>
          <p:spPr>
            <a:xfrm>
              <a:off x="9211149" y="3314346"/>
              <a:ext cx="291465" cy="262890"/>
            </a:xfrm>
            <a:custGeom>
              <a:avLst/>
              <a:gdLst/>
              <a:ahLst/>
              <a:cxnLst/>
              <a:rect l="l" t="t" r="r" b="b"/>
              <a:pathLst>
                <a:path w="291465" h="262889">
                  <a:moveTo>
                    <a:pt x="73660" y="214464"/>
                  </a:moveTo>
                  <a:lnTo>
                    <a:pt x="67157" y="214464"/>
                  </a:lnTo>
                  <a:lnTo>
                    <a:pt x="67157" y="261023"/>
                  </a:lnTo>
                  <a:lnTo>
                    <a:pt x="68618" y="262483"/>
                  </a:lnTo>
                  <a:lnTo>
                    <a:pt x="72199" y="262483"/>
                  </a:lnTo>
                  <a:lnTo>
                    <a:pt x="73660" y="261023"/>
                  </a:lnTo>
                  <a:lnTo>
                    <a:pt x="73660" y="214464"/>
                  </a:lnTo>
                  <a:close/>
                </a:path>
                <a:path w="291465" h="262889">
                  <a:moveTo>
                    <a:pt x="223977" y="214464"/>
                  </a:moveTo>
                  <a:lnTo>
                    <a:pt x="217487" y="214464"/>
                  </a:lnTo>
                  <a:lnTo>
                    <a:pt x="217487" y="261023"/>
                  </a:lnTo>
                  <a:lnTo>
                    <a:pt x="218935" y="262483"/>
                  </a:lnTo>
                  <a:lnTo>
                    <a:pt x="222529" y="262483"/>
                  </a:lnTo>
                  <a:lnTo>
                    <a:pt x="223977" y="261023"/>
                  </a:lnTo>
                  <a:lnTo>
                    <a:pt x="223977" y="214464"/>
                  </a:lnTo>
                  <a:close/>
                </a:path>
                <a:path w="291465" h="262889">
                  <a:moveTo>
                    <a:pt x="289687" y="207987"/>
                  </a:moveTo>
                  <a:lnTo>
                    <a:pt x="1435" y="207987"/>
                  </a:lnTo>
                  <a:lnTo>
                    <a:pt x="0" y="209435"/>
                  </a:lnTo>
                  <a:lnTo>
                    <a:pt x="0" y="213017"/>
                  </a:lnTo>
                  <a:lnTo>
                    <a:pt x="1435" y="214464"/>
                  </a:lnTo>
                  <a:lnTo>
                    <a:pt x="289687" y="214464"/>
                  </a:lnTo>
                  <a:lnTo>
                    <a:pt x="291147" y="213017"/>
                  </a:lnTo>
                  <a:lnTo>
                    <a:pt x="291147" y="209435"/>
                  </a:lnTo>
                  <a:lnTo>
                    <a:pt x="289687" y="207987"/>
                  </a:lnTo>
                  <a:close/>
                </a:path>
                <a:path w="291465" h="262889">
                  <a:moveTo>
                    <a:pt x="18148" y="30530"/>
                  </a:moveTo>
                  <a:lnTo>
                    <a:pt x="11645" y="30530"/>
                  </a:lnTo>
                  <a:lnTo>
                    <a:pt x="11645" y="207987"/>
                  </a:lnTo>
                  <a:lnTo>
                    <a:pt x="18148" y="207987"/>
                  </a:lnTo>
                  <a:lnTo>
                    <a:pt x="18148" y="30530"/>
                  </a:lnTo>
                  <a:close/>
                </a:path>
                <a:path w="291465" h="262889">
                  <a:moveTo>
                    <a:pt x="279488" y="30530"/>
                  </a:moveTo>
                  <a:lnTo>
                    <a:pt x="272999" y="30530"/>
                  </a:lnTo>
                  <a:lnTo>
                    <a:pt x="272999" y="207987"/>
                  </a:lnTo>
                  <a:lnTo>
                    <a:pt x="279488" y="207987"/>
                  </a:lnTo>
                  <a:lnTo>
                    <a:pt x="279488" y="30530"/>
                  </a:lnTo>
                  <a:close/>
                </a:path>
                <a:path w="291465" h="262889">
                  <a:moveTo>
                    <a:pt x="289687" y="0"/>
                  </a:moveTo>
                  <a:lnTo>
                    <a:pt x="1435" y="0"/>
                  </a:lnTo>
                  <a:lnTo>
                    <a:pt x="0" y="1460"/>
                  </a:lnTo>
                  <a:lnTo>
                    <a:pt x="0" y="29070"/>
                  </a:lnTo>
                  <a:lnTo>
                    <a:pt x="1435" y="30530"/>
                  </a:lnTo>
                  <a:lnTo>
                    <a:pt x="289687" y="30530"/>
                  </a:lnTo>
                  <a:lnTo>
                    <a:pt x="291147" y="29070"/>
                  </a:lnTo>
                  <a:lnTo>
                    <a:pt x="291147" y="24041"/>
                  </a:lnTo>
                  <a:lnTo>
                    <a:pt x="6477" y="24041"/>
                  </a:lnTo>
                  <a:lnTo>
                    <a:pt x="6477" y="6502"/>
                  </a:lnTo>
                  <a:lnTo>
                    <a:pt x="291147" y="6502"/>
                  </a:lnTo>
                  <a:lnTo>
                    <a:pt x="291147" y="1460"/>
                  </a:lnTo>
                  <a:lnTo>
                    <a:pt x="289687" y="0"/>
                  </a:lnTo>
                  <a:close/>
                </a:path>
                <a:path w="291465" h="262889">
                  <a:moveTo>
                    <a:pt x="291147" y="6502"/>
                  </a:moveTo>
                  <a:lnTo>
                    <a:pt x="284657" y="6502"/>
                  </a:lnTo>
                  <a:lnTo>
                    <a:pt x="284657" y="24041"/>
                  </a:lnTo>
                  <a:lnTo>
                    <a:pt x="291147" y="24041"/>
                  </a:lnTo>
                  <a:lnTo>
                    <a:pt x="291147" y="6502"/>
                  </a:lnTo>
                  <a:close/>
                </a:path>
              </a:pathLst>
            </a:custGeom>
            <a:solidFill>
              <a:srgbClr val="6F6967"/>
            </a:solidFill>
          </p:spPr>
          <p:txBody>
            <a:bodyPr wrap="square" lIns="0" tIns="0" rIns="0" bIns="0" rtlCol="0"/>
            <a:lstStyle/>
            <a:p>
              <a:endParaRPr/>
            </a:p>
          </p:txBody>
        </p:sp>
        <p:sp>
          <p:nvSpPr>
            <p:cNvPr id="42" name="object 42"/>
            <p:cNvSpPr/>
            <p:nvPr/>
          </p:nvSpPr>
          <p:spPr>
            <a:xfrm>
              <a:off x="9214315" y="4274598"/>
              <a:ext cx="100330" cy="240665"/>
            </a:xfrm>
            <a:custGeom>
              <a:avLst/>
              <a:gdLst/>
              <a:ahLst/>
              <a:cxnLst/>
              <a:rect l="l" t="t" r="r" b="b"/>
              <a:pathLst>
                <a:path w="100329" h="240664">
                  <a:moveTo>
                    <a:pt x="77444" y="70192"/>
                  </a:moveTo>
                  <a:lnTo>
                    <a:pt x="92621" y="83007"/>
                  </a:lnTo>
                  <a:lnTo>
                    <a:pt x="97256" y="86918"/>
                  </a:lnTo>
                  <a:lnTo>
                    <a:pt x="99936" y="92760"/>
                  </a:lnTo>
                  <a:lnTo>
                    <a:pt x="99936" y="98932"/>
                  </a:lnTo>
                  <a:lnTo>
                    <a:pt x="99936" y="132448"/>
                  </a:lnTo>
                  <a:lnTo>
                    <a:pt x="98521" y="139652"/>
                  </a:lnTo>
                  <a:lnTo>
                    <a:pt x="94662" y="145534"/>
                  </a:lnTo>
                  <a:lnTo>
                    <a:pt x="88942" y="149498"/>
                  </a:lnTo>
                  <a:lnTo>
                    <a:pt x="81940" y="150952"/>
                  </a:lnTo>
                </a:path>
                <a:path w="100329" h="240664">
                  <a:moveTo>
                    <a:pt x="22504" y="70192"/>
                  </a:moveTo>
                  <a:lnTo>
                    <a:pt x="7327" y="83007"/>
                  </a:lnTo>
                  <a:lnTo>
                    <a:pt x="2692" y="86918"/>
                  </a:lnTo>
                  <a:lnTo>
                    <a:pt x="0" y="92760"/>
                  </a:lnTo>
                  <a:lnTo>
                    <a:pt x="0" y="98932"/>
                  </a:lnTo>
                  <a:lnTo>
                    <a:pt x="0" y="132448"/>
                  </a:lnTo>
                  <a:lnTo>
                    <a:pt x="1415" y="139652"/>
                  </a:lnTo>
                  <a:lnTo>
                    <a:pt x="5275" y="145534"/>
                  </a:lnTo>
                  <a:lnTo>
                    <a:pt x="10999" y="149498"/>
                  </a:lnTo>
                  <a:lnTo>
                    <a:pt x="18008" y="150952"/>
                  </a:lnTo>
                </a:path>
                <a:path w="100329" h="240664">
                  <a:moveTo>
                    <a:pt x="81076" y="103924"/>
                  </a:moveTo>
                  <a:lnTo>
                    <a:pt x="81165" y="114909"/>
                  </a:lnTo>
                  <a:lnTo>
                    <a:pt x="81165" y="224332"/>
                  </a:lnTo>
                  <a:lnTo>
                    <a:pt x="81165" y="233235"/>
                  </a:lnTo>
                  <a:lnTo>
                    <a:pt x="74142" y="240449"/>
                  </a:lnTo>
                  <a:lnTo>
                    <a:pt x="65481" y="240449"/>
                  </a:lnTo>
                  <a:lnTo>
                    <a:pt x="60566" y="240449"/>
                  </a:lnTo>
                </a:path>
                <a:path w="100329" h="240664">
                  <a:moveTo>
                    <a:pt x="18541" y="103924"/>
                  </a:moveTo>
                  <a:lnTo>
                    <a:pt x="18453" y="114909"/>
                  </a:lnTo>
                  <a:lnTo>
                    <a:pt x="18453" y="224332"/>
                  </a:lnTo>
                  <a:lnTo>
                    <a:pt x="18453" y="233235"/>
                  </a:lnTo>
                  <a:lnTo>
                    <a:pt x="25476" y="240449"/>
                  </a:lnTo>
                  <a:lnTo>
                    <a:pt x="34137" y="240449"/>
                  </a:lnTo>
                  <a:lnTo>
                    <a:pt x="42786" y="240449"/>
                  </a:lnTo>
                  <a:lnTo>
                    <a:pt x="49809" y="233235"/>
                  </a:lnTo>
                  <a:lnTo>
                    <a:pt x="49809" y="224332"/>
                  </a:lnTo>
                  <a:lnTo>
                    <a:pt x="49809" y="160502"/>
                  </a:lnTo>
                </a:path>
                <a:path w="100329" h="240664">
                  <a:moveTo>
                    <a:pt x="81318" y="32384"/>
                  </a:moveTo>
                  <a:lnTo>
                    <a:pt x="78841" y="44994"/>
                  </a:lnTo>
                  <a:lnTo>
                    <a:pt x="72088" y="55287"/>
                  </a:lnTo>
                  <a:lnTo>
                    <a:pt x="62072" y="62226"/>
                  </a:lnTo>
                  <a:lnTo>
                    <a:pt x="49809" y="64769"/>
                  </a:lnTo>
                  <a:lnTo>
                    <a:pt x="37545" y="62226"/>
                  </a:lnTo>
                  <a:lnTo>
                    <a:pt x="27530" y="55287"/>
                  </a:lnTo>
                  <a:lnTo>
                    <a:pt x="20777" y="44994"/>
                  </a:lnTo>
                  <a:lnTo>
                    <a:pt x="18300" y="32384"/>
                  </a:lnTo>
                  <a:lnTo>
                    <a:pt x="20777" y="19781"/>
                  </a:lnTo>
                  <a:lnTo>
                    <a:pt x="27530" y="9486"/>
                  </a:lnTo>
                  <a:lnTo>
                    <a:pt x="37545" y="2545"/>
                  </a:lnTo>
                  <a:lnTo>
                    <a:pt x="49809" y="0"/>
                  </a:lnTo>
                  <a:lnTo>
                    <a:pt x="62072" y="2545"/>
                  </a:lnTo>
                  <a:lnTo>
                    <a:pt x="72088" y="9486"/>
                  </a:lnTo>
                  <a:lnTo>
                    <a:pt x="78841" y="19781"/>
                  </a:lnTo>
                  <a:lnTo>
                    <a:pt x="81318" y="32384"/>
                  </a:lnTo>
                  <a:close/>
                </a:path>
              </a:pathLst>
            </a:custGeom>
            <a:ln w="6350">
              <a:solidFill>
                <a:srgbClr val="716A66"/>
              </a:solidFill>
            </a:ln>
          </p:spPr>
          <p:txBody>
            <a:bodyPr wrap="square" lIns="0" tIns="0" rIns="0" bIns="0" rtlCol="0"/>
            <a:lstStyle/>
            <a:p>
              <a:endParaRPr/>
            </a:p>
          </p:txBody>
        </p:sp>
        <p:pic>
          <p:nvPicPr>
            <p:cNvPr id="43" name="object 43"/>
            <p:cNvPicPr/>
            <p:nvPr/>
          </p:nvPicPr>
          <p:blipFill>
            <a:blip r:embed="rId11" cstate="print"/>
            <a:stretch>
              <a:fillRect/>
            </a:stretch>
          </p:blipFill>
          <p:spPr>
            <a:xfrm>
              <a:off x="9340834" y="4396696"/>
              <a:ext cx="122618" cy="122618"/>
            </a:xfrm>
            <a:prstGeom prst="rect">
              <a:avLst/>
            </a:prstGeom>
          </p:spPr>
        </p:pic>
        <p:sp>
          <p:nvSpPr>
            <p:cNvPr id="44" name="object 44"/>
            <p:cNvSpPr/>
            <p:nvPr/>
          </p:nvSpPr>
          <p:spPr>
            <a:xfrm>
              <a:off x="9266545" y="4205731"/>
              <a:ext cx="170180" cy="100965"/>
            </a:xfrm>
            <a:custGeom>
              <a:avLst/>
              <a:gdLst/>
              <a:ahLst/>
              <a:cxnLst/>
              <a:rect l="l" t="t" r="r" b="b"/>
              <a:pathLst>
                <a:path w="170179" h="100964">
                  <a:moveTo>
                    <a:pt x="46685" y="77063"/>
                  </a:moveTo>
                  <a:lnTo>
                    <a:pt x="66078" y="77063"/>
                  </a:lnTo>
                  <a:lnTo>
                    <a:pt x="77876" y="100825"/>
                  </a:lnTo>
                  <a:lnTo>
                    <a:pt x="89687" y="77063"/>
                  </a:lnTo>
                  <a:lnTo>
                    <a:pt x="156387" y="77063"/>
                  </a:lnTo>
                  <a:lnTo>
                    <a:pt x="163957" y="77063"/>
                  </a:lnTo>
                  <a:lnTo>
                    <a:pt x="170103" y="71183"/>
                  </a:lnTo>
                  <a:lnTo>
                    <a:pt x="170103" y="63931"/>
                  </a:lnTo>
                  <a:lnTo>
                    <a:pt x="170103" y="13131"/>
                  </a:lnTo>
                  <a:lnTo>
                    <a:pt x="170103" y="5880"/>
                  </a:lnTo>
                  <a:lnTo>
                    <a:pt x="163957" y="0"/>
                  </a:lnTo>
                  <a:lnTo>
                    <a:pt x="156387" y="0"/>
                  </a:lnTo>
                  <a:lnTo>
                    <a:pt x="13716" y="0"/>
                  </a:lnTo>
                  <a:lnTo>
                    <a:pt x="6146" y="0"/>
                  </a:lnTo>
                  <a:lnTo>
                    <a:pt x="0" y="5880"/>
                  </a:lnTo>
                  <a:lnTo>
                    <a:pt x="0" y="13131"/>
                  </a:lnTo>
                  <a:lnTo>
                    <a:pt x="0" y="50419"/>
                  </a:lnTo>
                </a:path>
                <a:path w="170179" h="100964">
                  <a:moveTo>
                    <a:pt x="66852" y="35915"/>
                  </a:moveTo>
                  <a:lnTo>
                    <a:pt x="66852" y="36728"/>
                  </a:lnTo>
                  <a:lnTo>
                    <a:pt x="66167" y="37388"/>
                  </a:lnTo>
                  <a:lnTo>
                    <a:pt x="65316" y="37388"/>
                  </a:lnTo>
                  <a:lnTo>
                    <a:pt x="64477" y="37388"/>
                  </a:lnTo>
                  <a:lnTo>
                    <a:pt x="63792" y="36728"/>
                  </a:lnTo>
                  <a:lnTo>
                    <a:pt x="63792" y="35915"/>
                  </a:lnTo>
                  <a:lnTo>
                    <a:pt x="63792" y="35115"/>
                  </a:lnTo>
                  <a:lnTo>
                    <a:pt x="64477" y="34455"/>
                  </a:lnTo>
                  <a:lnTo>
                    <a:pt x="65316" y="34455"/>
                  </a:lnTo>
                  <a:lnTo>
                    <a:pt x="66167" y="34455"/>
                  </a:lnTo>
                  <a:lnTo>
                    <a:pt x="66852" y="35115"/>
                  </a:lnTo>
                  <a:lnTo>
                    <a:pt x="66852" y="35915"/>
                  </a:lnTo>
                  <a:close/>
                </a:path>
                <a:path w="170179" h="100964">
                  <a:moveTo>
                    <a:pt x="88125" y="35915"/>
                  </a:moveTo>
                  <a:lnTo>
                    <a:pt x="88125" y="36728"/>
                  </a:lnTo>
                  <a:lnTo>
                    <a:pt x="87426" y="37388"/>
                  </a:lnTo>
                  <a:lnTo>
                    <a:pt x="86588" y="37388"/>
                  </a:lnTo>
                  <a:lnTo>
                    <a:pt x="85737" y="37388"/>
                  </a:lnTo>
                  <a:lnTo>
                    <a:pt x="85051" y="36728"/>
                  </a:lnTo>
                  <a:lnTo>
                    <a:pt x="85051" y="35915"/>
                  </a:lnTo>
                  <a:lnTo>
                    <a:pt x="85051" y="35115"/>
                  </a:lnTo>
                  <a:lnTo>
                    <a:pt x="85737" y="34455"/>
                  </a:lnTo>
                  <a:lnTo>
                    <a:pt x="86588" y="34455"/>
                  </a:lnTo>
                  <a:lnTo>
                    <a:pt x="87426" y="34455"/>
                  </a:lnTo>
                  <a:lnTo>
                    <a:pt x="88125" y="35115"/>
                  </a:lnTo>
                  <a:lnTo>
                    <a:pt x="88125" y="35915"/>
                  </a:lnTo>
                  <a:close/>
                </a:path>
                <a:path w="170179" h="100964">
                  <a:moveTo>
                    <a:pt x="109385" y="35915"/>
                  </a:moveTo>
                  <a:lnTo>
                    <a:pt x="109385" y="36728"/>
                  </a:lnTo>
                  <a:lnTo>
                    <a:pt x="108699" y="37388"/>
                  </a:lnTo>
                  <a:lnTo>
                    <a:pt x="107848" y="37388"/>
                  </a:lnTo>
                  <a:lnTo>
                    <a:pt x="107010" y="37388"/>
                  </a:lnTo>
                  <a:lnTo>
                    <a:pt x="106324" y="36728"/>
                  </a:lnTo>
                  <a:lnTo>
                    <a:pt x="106324" y="35915"/>
                  </a:lnTo>
                  <a:lnTo>
                    <a:pt x="106324" y="35115"/>
                  </a:lnTo>
                  <a:lnTo>
                    <a:pt x="107010" y="34455"/>
                  </a:lnTo>
                  <a:lnTo>
                    <a:pt x="107848" y="34455"/>
                  </a:lnTo>
                  <a:lnTo>
                    <a:pt x="108699" y="34455"/>
                  </a:lnTo>
                  <a:lnTo>
                    <a:pt x="109385" y="35115"/>
                  </a:lnTo>
                  <a:lnTo>
                    <a:pt x="109385" y="35915"/>
                  </a:lnTo>
                  <a:close/>
                </a:path>
              </a:pathLst>
            </a:custGeom>
            <a:ln w="6350">
              <a:solidFill>
                <a:srgbClr val="716A66"/>
              </a:solidFill>
            </a:ln>
          </p:spPr>
          <p:txBody>
            <a:bodyPr wrap="square" lIns="0" tIns="0" rIns="0" bIns="0" rtlCol="0"/>
            <a:lstStyle/>
            <a:p>
              <a:endParaRPr/>
            </a:p>
          </p:txBody>
        </p:sp>
        <p:pic>
          <p:nvPicPr>
            <p:cNvPr id="45" name="object 45"/>
            <p:cNvPicPr/>
            <p:nvPr/>
          </p:nvPicPr>
          <p:blipFill>
            <a:blip r:embed="rId12" cstate="print"/>
            <a:stretch>
              <a:fillRect/>
            </a:stretch>
          </p:blipFill>
          <p:spPr>
            <a:xfrm>
              <a:off x="10368685" y="4300848"/>
              <a:ext cx="125262" cy="202996"/>
            </a:xfrm>
            <a:prstGeom prst="rect">
              <a:avLst/>
            </a:prstGeom>
          </p:spPr>
        </p:pic>
        <p:sp>
          <p:nvSpPr>
            <p:cNvPr id="46" name="object 46"/>
            <p:cNvSpPr/>
            <p:nvPr/>
          </p:nvSpPr>
          <p:spPr>
            <a:xfrm>
              <a:off x="10322550" y="4240008"/>
              <a:ext cx="215900" cy="292100"/>
            </a:xfrm>
            <a:custGeom>
              <a:avLst/>
              <a:gdLst/>
              <a:ahLst/>
              <a:cxnLst/>
              <a:rect l="l" t="t" r="r" b="b"/>
              <a:pathLst>
                <a:path w="215900" h="292100">
                  <a:moveTo>
                    <a:pt x="165100" y="38100"/>
                  </a:moveTo>
                  <a:lnTo>
                    <a:pt x="50800" y="38100"/>
                  </a:lnTo>
                  <a:lnTo>
                    <a:pt x="50800" y="25400"/>
                  </a:lnTo>
                  <a:lnTo>
                    <a:pt x="52795" y="15516"/>
                  </a:lnTo>
                  <a:lnTo>
                    <a:pt x="58237" y="7442"/>
                  </a:lnTo>
                  <a:lnTo>
                    <a:pt x="66310" y="1997"/>
                  </a:lnTo>
                  <a:lnTo>
                    <a:pt x="76200" y="0"/>
                  </a:lnTo>
                  <a:lnTo>
                    <a:pt x="139700" y="0"/>
                  </a:lnTo>
                  <a:lnTo>
                    <a:pt x="149589" y="1997"/>
                  </a:lnTo>
                  <a:lnTo>
                    <a:pt x="157662" y="7442"/>
                  </a:lnTo>
                  <a:lnTo>
                    <a:pt x="163104" y="15516"/>
                  </a:lnTo>
                  <a:lnTo>
                    <a:pt x="165100" y="25400"/>
                  </a:lnTo>
                  <a:lnTo>
                    <a:pt x="165100" y="38100"/>
                  </a:lnTo>
                  <a:close/>
                </a:path>
                <a:path w="215900" h="292100">
                  <a:moveTo>
                    <a:pt x="190500" y="25400"/>
                  </a:moveTo>
                  <a:lnTo>
                    <a:pt x="215900" y="25400"/>
                  </a:lnTo>
                  <a:lnTo>
                    <a:pt x="215900" y="292100"/>
                  </a:lnTo>
                  <a:lnTo>
                    <a:pt x="0" y="292100"/>
                  </a:lnTo>
                  <a:lnTo>
                    <a:pt x="0" y="25400"/>
                  </a:lnTo>
                  <a:lnTo>
                    <a:pt x="25400" y="25400"/>
                  </a:lnTo>
                </a:path>
              </a:pathLst>
            </a:custGeom>
            <a:ln w="6350">
              <a:solidFill>
                <a:srgbClr val="716A66"/>
              </a:solidFill>
            </a:ln>
          </p:spPr>
          <p:txBody>
            <a:bodyPr wrap="square" lIns="0" tIns="0" rIns="0" bIns="0" rtlCol="0"/>
            <a:lstStyle/>
            <a:p>
              <a:endParaRPr/>
            </a:p>
          </p:txBody>
        </p:sp>
      </p:grpSp>
      <p:sp>
        <p:nvSpPr>
          <p:cNvPr id="47" name="object 47"/>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dirty="0"/>
              <a:t>Framework</a:t>
            </a:r>
            <a:r>
              <a:rPr spc="-75" dirty="0"/>
              <a:t> </a:t>
            </a:r>
            <a:r>
              <a:rPr dirty="0"/>
              <a:t>for</a:t>
            </a:r>
            <a:r>
              <a:rPr spc="-70" dirty="0"/>
              <a:t> </a:t>
            </a:r>
            <a:r>
              <a:rPr spc="-10" dirty="0"/>
              <a:t>Success</a:t>
            </a:r>
          </a:p>
        </p:txBody>
      </p:sp>
      <p:sp>
        <p:nvSpPr>
          <p:cNvPr id="48" name="object 48"/>
          <p:cNvSpPr txBox="1"/>
          <p:nvPr/>
        </p:nvSpPr>
        <p:spPr>
          <a:xfrm>
            <a:off x="932228" y="1978770"/>
            <a:ext cx="1650364" cy="1099820"/>
          </a:xfrm>
          <a:prstGeom prst="rect">
            <a:avLst/>
          </a:prstGeom>
        </p:spPr>
        <p:txBody>
          <a:bodyPr vert="horz" wrap="square" lIns="0" tIns="12700" rIns="0" bIns="0" rtlCol="0">
            <a:spAutoFit/>
          </a:bodyPr>
          <a:lstStyle/>
          <a:p>
            <a:pPr>
              <a:lnSpc>
                <a:spcPts val="1910"/>
              </a:lnSpc>
              <a:spcBef>
                <a:spcPts val="100"/>
              </a:spcBef>
            </a:pPr>
            <a:r>
              <a:rPr sz="1600" b="1" spc="-10" dirty="0">
                <a:solidFill>
                  <a:srgbClr val="90A19A"/>
                </a:solidFill>
                <a:latin typeface="DIN 2014 Bold"/>
                <a:cs typeface="DIN 2014 Bold"/>
              </a:rPr>
              <a:t>Readiness</a:t>
            </a:r>
            <a:endParaRPr sz="1600">
              <a:latin typeface="DIN 2014 Bold"/>
              <a:cs typeface="DIN 2014 Bold"/>
            </a:endParaRPr>
          </a:p>
          <a:p>
            <a:pPr>
              <a:lnSpc>
                <a:spcPts val="1910"/>
              </a:lnSpc>
            </a:pPr>
            <a:r>
              <a:rPr sz="1600" b="1" dirty="0">
                <a:solidFill>
                  <a:srgbClr val="90A19A"/>
                </a:solidFill>
                <a:latin typeface="DIN 2014 Bold"/>
                <a:cs typeface="DIN 2014 Bold"/>
              </a:rPr>
              <a:t>(Sales </a:t>
            </a:r>
            <a:r>
              <a:rPr sz="1600" b="1" spc="-10" dirty="0">
                <a:solidFill>
                  <a:srgbClr val="90A19A"/>
                </a:solidFill>
                <a:latin typeface="DIN 2014 Bold"/>
                <a:cs typeface="DIN 2014 Bold"/>
              </a:rPr>
              <a:t>Alignment)</a:t>
            </a:r>
            <a:endParaRPr sz="1600">
              <a:latin typeface="DIN 2014 Bold"/>
              <a:cs typeface="DIN 2014 Bold"/>
            </a:endParaRPr>
          </a:p>
          <a:p>
            <a:pPr marR="5080">
              <a:lnSpc>
                <a:spcPct val="100000"/>
              </a:lnSpc>
              <a:spcBef>
                <a:spcPts val="1035"/>
              </a:spcBef>
            </a:pPr>
            <a:r>
              <a:rPr sz="1000" dirty="0">
                <a:solidFill>
                  <a:srgbClr val="716A66"/>
                </a:solidFill>
                <a:latin typeface="DIN 2014 Bold"/>
                <a:cs typeface="DIN 2014 Bold"/>
              </a:rPr>
              <a:t>Field</a:t>
            </a:r>
            <a:r>
              <a:rPr sz="1000" spc="-25" dirty="0">
                <a:solidFill>
                  <a:srgbClr val="716A66"/>
                </a:solidFill>
                <a:latin typeface="DIN 2014 Bold"/>
                <a:cs typeface="DIN 2014 Bold"/>
              </a:rPr>
              <a:t> </a:t>
            </a:r>
            <a:r>
              <a:rPr sz="1000" dirty="0">
                <a:solidFill>
                  <a:srgbClr val="716A66"/>
                </a:solidFill>
                <a:latin typeface="DIN 2014 Bold"/>
                <a:cs typeface="DIN 2014 Bold"/>
              </a:rPr>
              <a:t>becomes</a:t>
            </a:r>
            <a:r>
              <a:rPr sz="1000" spc="-20" dirty="0">
                <a:solidFill>
                  <a:srgbClr val="716A66"/>
                </a:solidFill>
                <a:latin typeface="DIN 2014 Bold"/>
                <a:cs typeface="DIN 2014 Bold"/>
              </a:rPr>
              <a:t> </a:t>
            </a:r>
            <a:r>
              <a:rPr sz="1000" dirty="0">
                <a:solidFill>
                  <a:srgbClr val="716A66"/>
                </a:solidFill>
                <a:latin typeface="DIN 2014 Bold"/>
                <a:cs typeface="DIN 2014 Bold"/>
              </a:rPr>
              <a:t>educated</a:t>
            </a:r>
            <a:r>
              <a:rPr sz="1000" spc="-20" dirty="0">
                <a:solidFill>
                  <a:srgbClr val="716A66"/>
                </a:solidFill>
                <a:latin typeface="DIN 2014 Bold"/>
                <a:cs typeface="DIN 2014 Bold"/>
              </a:rPr>
              <a:t> </a:t>
            </a:r>
            <a:r>
              <a:rPr sz="1000" dirty="0">
                <a:solidFill>
                  <a:srgbClr val="716A66"/>
                </a:solidFill>
                <a:latin typeface="DIN 2014 Bold"/>
                <a:cs typeface="DIN 2014 Bold"/>
              </a:rPr>
              <a:t>on</a:t>
            </a:r>
            <a:r>
              <a:rPr sz="1000" spc="-20" dirty="0">
                <a:solidFill>
                  <a:srgbClr val="716A66"/>
                </a:solidFill>
                <a:latin typeface="DIN 2014 Bold"/>
                <a:cs typeface="DIN 2014 Bold"/>
              </a:rPr>
              <a:t> </a:t>
            </a:r>
            <a:r>
              <a:rPr sz="1000" spc="-25" dirty="0">
                <a:solidFill>
                  <a:srgbClr val="716A66"/>
                </a:solidFill>
                <a:latin typeface="DIN 2014 Bold"/>
                <a:cs typeface="DIN 2014 Bold"/>
              </a:rPr>
              <a:t>the </a:t>
            </a:r>
            <a:r>
              <a:rPr sz="1000" dirty="0">
                <a:solidFill>
                  <a:srgbClr val="716A66"/>
                </a:solidFill>
                <a:latin typeface="DIN 2014 Bold"/>
                <a:cs typeface="DIN 2014 Bold"/>
              </a:rPr>
              <a:t>market,</a:t>
            </a:r>
            <a:r>
              <a:rPr sz="1000" spc="-15" dirty="0">
                <a:solidFill>
                  <a:srgbClr val="716A66"/>
                </a:solidFill>
                <a:latin typeface="DIN 2014 Bold"/>
                <a:cs typeface="DIN 2014 Bold"/>
              </a:rPr>
              <a:t> </a:t>
            </a:r>
            <a:r>
              <a:rPr sz="1000" dirty="0">
                <a:solidFill>
                  <a:srgbClr val="716A66"/>
                </a:solidFill>
                <a:latin typeface="DIN 2014 Bold"/>
                <a:cs typeface="DIN 2014 Bold"/>
              </a:rPr>
              <a:t>and</a:t>
            </a:r>
            <a:r>
              <a:rPr sz="1000" spc="-10" dirty="0">
                <a:solidFill>
                  <a:srgbClr val="716A66"/>
                </a:solidFill>
                <a:latin typeface="DIN 2014 Bold"/>
                <a:cs typeface="DIN 2014 Bold"/>
              </a:rPr>
              <a:t> </a:t>
            </a:r>
            <a:r>
              <a:rPr sz="1000" dirty="0">
                <a:solidFill>
                  <a:srgbClr val="716A66"/>
                </a:solidFill>
                <a:latin typeface="DIN 2014 Bold"/>
                <a:cs typeface="DIN 2014 Bold"/>
              </a:rPr>
              <a:t>how</a:t>
            </a:r>
            <a:r>
              <a:rPr sz="1000" spc="-15" dirty="0">
                <a:solidFill>
                  <a:srgbClr val="716A66"/>
                </a:solidFill>
                <a:latin typeface="DIN 2014 Bold"/>
                <a:cs typeface="DIN 2014 Bold"/>
              </a:rPr>
              <a:t> </a:t>
            </a:r>
            <a:r>
              <a:rPr sz="1000" dirty="0">
                <a:solidFill>
                  <a:srgbClr val="716A66"/>
                </a:solidFill>
                <a:latin typeface="DIN 2014 Bold"/>
                <a:cs typeface="DIN 2014 Bold"/>
              </a:rPr>
              <a:t>to</a:t>
            </a:r>
            <a:r>
              <a:rPr sz="1000" spc="-10" dirty="0">
                <a:solidFill>
                  <a:srgbClr val="716A66"/>
                </a:solidFill>
                <a:latin typeface="DIN 2014 Bold"/>
                <a:cs typeface="DIN 2014 Bold"/>
              </a:rPr>
              <a:t> </a:t>
            </a:r>
            <a:r>
              <a:rPr sz="1000" dirty="0">
                <a:solidFill>
                  <a:srgbClr val="716A66"/>
                </a:solidFill>
                <a:latin typeface="DIN 2014 Bold"/>
                <a:cs typeface="DIN 2014 Bold"/>
              </a:rPr>
              <a:t>speak</a:t>
            </a:r>
            <a:r>
              <a:rPr sz="1000" spc="-10" dirty="0">
                <a:solidFill>
                  <a:srgbClr val="716A66"/>
                </a:solidFill>
                <a:latin typeface="DIN 2014 Bold"/>
                <a:cs typeface="DIN 2014 Bold"/>
              </a:rPr>
              <a:t> </a:t>
            </a:r>
            <a:r>
              <a:rPr sz="1000" spc="-25" dirty="0">
                <a:solidFill>
                  <a:srgbClr val="716A66"/>
                </a:solidFill>
                <a:latin typeface="DIN 2014 Bold"/>
                <a:cs typeface="DIN 2014 Bold"/>
              </a:rPr>
              <a:t>to </a:t>
            </a:r>
            <a:r>
              <a:rPr sz="1000" dirty="0">
                <a:solidFill>
                  <a:srgbClr val="716A66"/>
                </a:solidFill>
                <a:latin typeface="DIN 2014 Bold"/>
                <a:cs typeface="DIN 2014 Bold"/>
              </a:rPr>
              <a:t>customer</a:t>
            </a:r>
            <a:r>
              <a:rPr sz="1000" spc="-15" dirty="0">
                <a:solidFill>
                  <a:srgbClr val="716A66"/>
                </a:solidFill>
                <a:latin typeface="DIN 2014 Bold"/>
                <a:cs typeface="DIN 2014 Bold"/>
              </a:rPr>
              <a:t> </a:t>
            </a:r>
            <a:r>
              <a:rPr sz="1000" dirty="0">
                <a:solidFill>
                  <a:srgbClr val="716A66"/>
                </a:solidFill>
                <a:latin typeface="DIN 2014 Bold"/>
                <a:cs typeface="DIN 2014 Bold"/>
              </a:rPr>
              <a:t>needs</a:t>
            </a:r>
            <a:r>
              <a:rPr sz="1000" spc="-15" dirty="0">
                <a:solidFill>
                  <a:srgbClr val="716A66"/>
                </a:solidFill>
                <a:latin typeface="DIN 2014 Bold"/>
                <a:cs typeface="DIN 2014 Bold"/>
              </a:rPr>
              <a:t> </a:t>
            </a:r>
            <a:r>
              <a:rPr sz="1000" dirty="0">
                <a:solidFill>
                  <a:srgbClr val="716A66"/>
                </a:solidFill>
                <a:latin typeface="DIN 2014 Bold"/>
                <a:cs typeface="DIN 2014 Bold"/>
              </a:rPr>
              <a:t>and</a:t>
            </a:r>
            <a:r>
              <a:rPr sz="1000" spc="-10" dirty="0">
                <a:solidFill>
                  <a:srgbClr val="716A66"/>
                </a:solidFill>
                <a:latin typeface="DIN 2014 Bold"/>
                <a:cs typeface="DIN 2014 Bold"/>
              </a:rPr>
              <a:t> solutions.</a:t>
            </a:r>
            <a:endParaRPr sz="1000">
              <a:latin typeface="DIN 2014 Bold"/>
              <a:cs typeface="DIN 2014 Bold"/>
            </a:endParaRPr>
          </a:p>
        </p:txBody>
      </p:sp>
      <p:sp>
        <p:nvSpPr>
          <p:cNvPr id="49" name="object 49"/>
          <p:cNvSpPr txBox="1"/>
          <p:nvPr/>
        </p:nvSpPr>
        <p:spPr>
          <a:xfrm>
            <a:off x="3697577" y="1978770"/>
            <a:ext cx="2292350" cy="1099820"/>
          </a:xfrm>
          <a:prstGeom prst="rect">
            <a:avLst/>
          </a:prstGeom>
        </p:spPr>
        <p:txBody>
          <a:bodyPr vert="horz" wrap="square" lIns="0" tIns="22860" rIns="0" bIns="0" rtlCol="0">
            <a:spAutoFit/>
          </a:bodyPr>
          <a:lstStyle/>
          <a:p>
            <a:pPr marR="913765">
              <a:lnSpc>
                <a:spcPts val="1900"/>
              </a:lnSpc>
              <a:spcBef>
                <a:spcPts val="180"/>
              </a:spcBef>
            </a:pPr>
            <a:r>
              <a:rPr sz="1600" b="1" spc="-10" dirty="0">
                <a:solidFill>
                  <a:srgbClr val="AC8977"/>
                </a:solidFill>
                <a:latin typeface="DIN 2014 Bold"/>
                <a:cs typeface="DIN 2014 Bold"/>
              </a:rPr>
              <a:t>Awareness </a:t>
            </a:r>
            <a:r>
              <a:rPr sz="1600" b="1" dirty="0">
                <a:solidFill>
                  <a:srgbClr val="AC8977"/>
                </a:solidFill>
                <a:latin typeface="DIN 2014 Bold"/>
                <a:cs typeface="DIN 2014 Bold"/>
              </a:rPr>
              <a:t>(Share</a:t>
            </a:r>
            <a:r>
              <a:rPr sz="1600" b="1" spc="-15" dirty="0">
                <a:solidFill>
                  <a:srgbClr val="AC8977"/>
                </a:solidFill>
                <a:latin typeface="DIN 2014 Bold"/>
                <a:cs typeface="DIN 2014 Bold"/>
              </a:rPr>
              <a:t> </a:t>
            </a:r>
            <a:r>
              <a:rPr sz="1600" b="1" spc="-10" dirty="0">
                <a:solidFill>
                  <a:srgbClr val="AC8977"/>
                </a:solidFill>
                <a:latin typeface="DIN 2014 Bold"/>
                <a:cs typeface="DIN 2014 Bold"/>
              </a:rPr>
              <a:t>Insights)</a:t>
            </a:r>
            <a:endParaRPr sz="1600">
              <a:latin typeface="DIN 2014 Bold"/>
              <a:cs typeface="DIN 2014 Bold"/>
            </a:endParaRPr>
          </a:p>
          <a:p>
            <a:pPr marR="5080">
              <a:lnSpc>
                <a:spcPct val="100000"/>
              </a:lnSpc>
              <a:spcBef>
                <a:spcPts val="975"/>
              </a:spcBef>
            </a:pPr>
            <a:r>
              <a:rPr sz="1000" dirty="0">
                <a:solidFill>
                  <a:srgbClr val="716A66"/>
                </a:solidFill>
                <a:latin typeface="DIN 2014 Bold"/>
                <a:cs typeface="DIN 2014 Bold"/>
              </a:rPr>
              <a:t>Customer</a:t>
            </a:r>
            <a:r>
              <a:rPr sz="1000" spc="-20" dirty="0">
                <a:solidFill>
                  <a:srgbClr val="716A66"/>
                </a:solidFill>
                <a:latin typeface="DIN 2014 Bold"/>
                <a:cs typeface="DIN 2014 Bold"/>
              </a:rPr>
              <a:t> </a:t>
            </a:r>
            <a:r>
              <a:rPr sz="1000" dirty="0">
                <a:solidFill>
                  <a:srgbClr val="716A66"/>
                </a:solidFill>
                <a:latin typeface="DIN 2014 Bold"/>
                <a:cs typeface="DIN 2014 Bold"/>
              </a:rPr>
              <a:t>recognizes</a:t>
            </a:r>
            <a:r>
              <a:rPr sz="1000" spc="-20" dirty="0">
                <a:solidFill>
                  <a:srgbClr val="716A66"/>
                </a:solidFill>
                <a:latin typeface="DIN 2014 Bold"/>
                <a:cs typeface="DIN 2014 Bold"/>
              </a:rPr>
              <a:t> </a:t>
            </a:r>
            <a:r>
              <a:rPr sz="1000" dirty="0">
                <a:solidFill>
                  <a:srgbClr val="716A66"/>
                </a:solidFill>
                <a:latin typeface="DIN 2014 Bold"/>
                <a:cs typeface="DIN 2014 Bold"/>
              </a:rPr>
              <a:t>need</a:t>
            </a:r>
            <a:r>
              <a:rPr sz="1000" spc="-20" dirty="0">
                <a:solidFill>
                  <a:srgbClr val="716A66"/>
                </a:solidFill>
                <a:latin typeface="DIN 2014 Bold"/>
                <a:cs typeface="DIN 2014 Bold"/>
              </a:rPr>
              <a:t> </a:t>
            </a:r>
            <a:r>
              <a:rPr sz="1000" dirty="0">
                <a:solidFill>
                  <a:srgbClr val="716A66"/>
                </a:solidFill>
                <a:latin typeface="DIN 2014 Bold"/>
                <a:cs typeface="DIN 2014 Bold"/>
              </a:rPr>
              <a:t>/</a:t>
            </a:r>
            <a:r>
              <a:rPr sz="1000" spc="-20" dirty="0">
                <a:solidFill>
                  <a:srgbClr val="716A66"/>
                </a:solidFill>
                <a:latin typeface="DIN 2014 Bold"/>
                <a:cs typeface="DIN 2014 Bold"/>
              </a:rPr>
              <a:t> </a:t>
            </a:r>
            <a:r>
              <a:rPr sz="1000" dirty="0">
                <a:solidFill>
                  <a:srgbClr val="716A66"/>
                </a:solidFill>
                <a:latin typeface="DIN 2014 Bold"/>
                <a:cs typeface="DIN 2014 Bold"/>
              </a:rPr>
              <a:t>realizes</a:t>
            </a:r>
            <a:r>
              <a:rPr sz="1000" spc="-15" dirty="0">
                <a:solidFill>
                  <a:srgbClr val="716A66"/>
                </a:solidFill>
                <a:latin typeface="DIN 2014 Bold"/>
                <a:cs typeface="DIN 2014 Bold"/>
              </a:rPr>
              <a:t> </a:t>
            </a:r>
            <a:r>
              <a:rPr sz="1000" spc="-20" dirty="0">
                <a:solidFill>
                  <a:srgbClr val="716A66"/>
                </a:solidFill>
                <a:latin typeface="DIN 2014 Bold"/>
                <a:cs typeface="DIN 2014 Bold"/>
              </a:rPr>
              <a:t>they </a:t>
            </a:r>
            <a:r>
              <a:rPr sz="1000" dirty="0">
                <a:solidFill>
                  <a:srgbClr val="716A66"/>
                </a:solidFill>
                <a:latin typeface="DIN 2014 Bold"/>
                <a:cs typeface="DIN 2014 Bold"/>
              </a:rPr>
              <a:t>have</a:t>
            </a:r>
            <a:r>
              <a:rPr sz="1000" spc="-15" dirty="0">
                <a:solidFill>
                  <a:srgbClr val="716A66"/>
                </a:solidFill>
                <a:latin typeface="DIN 2014 Bold"/>
                <a:cs typeface="DIN 2014 Bold"/>
              </a:rPr>
              <a:t> </a:t>
            </a:r>
            <a:r>
              <a:rPr sz="1000" dirty="0">
                <a:solidFill>
                  <a:srgbClr val="716A66"/>
                </a:solidFill>
                <a:latin typeface="DIN 2014 Bold"/>
                <a:cs typeface="DIN 2014 Bold"/>
              </a:rPr>
              <a:t>a</a:t>
            </a:r>
            <a:r>
              <a:rPr sz="1000" spc="-10" dirty="0">
                <a:solidFill>
                  <a:srgbClr val="716A66"/>
                </a:solidFill>
                <a:latin typeface="DIN 2014 Bold"/>
                <a:cs typeface="DIN 2014 Bold"/>
              </a:rPr>
              <a:t> </a:t>
            </a:r>
            <a:r>
              <a:rPr sz="1000" dirty="0">
                <a:solidFill>
                  <a:srgbClr val="716A66"/>
                </a:solidFill>
                <a:latin typeface="DIN 2014 Bold"/>
                <a:cs typeface="DIN 2014 Bold"/>
              </a:rPr>
              <a:t>problem.</a:t>
            </a:r>
            <a:r>
              <a:rPr sz="1000" spc="-10" dirty="0">
                <a:solidFill>
                  <a:srgbClr val="716A66"/>
                </a:solidFill>
                <a:latin typeface="DIN 2014 Bold"/>
                <a:cs typeface="DIN 2014 Bold"/>
              </a:rPr>
              <a:t> Influencers </a:t>
            </a:r>
            <a:r>
              <a:rPr sz="1000" dirty="0">
                <a:solidFill>
                  <a:srgbClr val="716A66"/>
                </a:solidFill>
                <a:latin typeface="DIN 2014 Bold"/>
                <a:cs typeface="DIN 2014 Bold"/>
              </a:rPr>
              <a:t>become</a:t>
            </a:r>
            <a:r>
              <a:rPr sz="1000" spc="-10" dirty="0">
                <a:solidFill>
                  <a:srgbClr val="716A66"/>
                </a:solidFill>
                <a:latin typeface="DIN 2014 Bold"/>
                <a:cs typeface="DIN 2014 Bold"/>
              </a:rPr>
              <a:t> aware </a:t>
            </a:r>
            <a:r>
              <a:rPr sz="1000" dirty="0">
                <a:solidFill>
                  <a:srgbClr val="716A66"/>
                </a:solidFill>
                <a:latin typeface="DIN 2014 Bold"/>
                <a:cs typeface="DIN 2014 Bold"/>
              </a:rPr>
              <a:t>of</a:t>
            </a:r>
            <a:r>
              <a:rPr sz="1000" spc="-10" dirty="0">
                <a:solidFill>
                  <a:srgbClr val="716A66"/>
                </a:solidFill>
                <a:latin typeface="DIN 2014 Bold"/>
                <a:cs typeface="DIN 2014 Bold"/>
              </a:rPr>
              <a:t> </a:t>
            </a:r>
            <a:r>
              <a:rPr sz="1000" dirty="0">
                <a:solidFill>
                  <a:srgbClr val="716A66"/>
                </a:solidFill>
                <a:latin typeface="DIN 2014 Bold"/>
                <a:cs typeface="DIN 2014 Bold"/>
              </a:rPr>
              <a:t>JSI</a:t>
            </a:r>
            <a:r>
              <a:rPr sz="1000" spc="-10" dirty="0">
                <a:solidFill>
                  <a:srgbClr val="716A66"/>
                </a:solidFill>
                <a:latin typeface="DIN 2014 Bold"/>
                <a:cs typeface="DIN 2014 Bold"/>
              </a:rPr>
              <a:t> </a:t>
            </a:r>
            <a:r>
              <a:rPr sz="1000" dirty="0">
                <a:solidFill>
                  <a:srgbClr val="716A66"/>
                </a:solidFill>
                <a:latin typeface="DIN 2014 Bold"/>
                <a:cs typeface="DIN 2014 Bold"/>
              </a:rPr>
              <a:t>Health’s</a:t>
            </a:r>
            <a:r>
              <a:rPr sz="1000" spc="-10" dirty="0">
                <a:solidFill>
                  <a:srgbClr val="716A66"/>
                </a:solidFill>
                <a:latin typeface="DIN 2014 Bold"/>
                <a:cs typeface="DIN 2014 Bold"/>
              </a:rPr>
              <a:t> </a:t>
            </a:r>
            <a:r>
              <a:rPr sz="1000" dirty="0">
                <a:solidFill>
                  <a:srgbClr val="716A66"/>
                </a:solidFill>
                <a:latin typeface="DIN 2014 Bold"/>
                <a:cs typeface="DIN 2014 Bold"/>
              </a:rPr>
              <a:t>capability</a:t>
            </a:r>
            <a:r>
              <a:rPr sz="1000" spc="-10" dirty="0">
                <a:solidFill>
                  <a:srgbClr val="716A66"/>
                </a:solidFill>
                <a:latin typeface="DIN 2014 Bold"/>
                <a:cs typeface="DIN 2014 Bold"/>
              </a:rPr>
              <a:t> </a:t>
            </a:r>
            <a:r>
              <a:rPr sz="1000" dirty="0">
                <a:solidFill>
                  <a:srgbClr val="716A66"/>
                </a:solidFill>
                <a:latin typeface="DIN 2014 Bold"/>
                <a:cs typeface="DIN 2014 Bold"/>
              </a:rPr>
              <a:t>/</a:t>
            </a:r>
            <a:r>
              <a:rPr sz="1000" spc="-10" dirty="0">
                <a:solidFill>
                  <a:srgbClr val="716A66"/>
                </a:solidFill>
                <a:latin typeface="DIN 2014 Bold"/>
                <a:cs typeface="DIN 2014 Bold"/>
              </a:rPr>
              <a:t> expertise.</a:t>
            </a:r>
            <a:endParaRPr sz="1000">
              <a:latin typeface="DIN 2014 Bold"/>
              <a:cs typeface="DIN 2014 Bold"/>
            </a:endParaRPr>
          </a:p>
        </p:txBody>
      </p:sp>
      <p:sp>
        <p:nvSpPr>
          <p:cNvPr id="50" name="object 50"/>
          <p:cNvSpPr txBox="1"/>
          <p:nvPr/>
        </p:nvSpPr>
        <p:spPr>
          <a:xfrm>
            <a:off x="6437119" y="1978770"/>
            <a:ext cx="2318385" cy="1099820"/>
          </a:xfrm>
          <a:prstGeom prst="rect">
            <a:avLst/>
          </a:prstGeom>
        </p:spPr>
        <p:txBody>
          <a:bodyPr vert="horz" wrap="square" lIns="0" tIns="12700" rIns="0" bIns="0" rtlCol="0">
            <a:spAutoFit/>
          </a:bodyPr>
          <a:lstStyle/>
          <a:p>
            <a:pPr>
              <a:lnSpc>
                <a:spcPts val="1910"/>
              </a:lnSpc>
              <a:spcBef>
                <a:spcPts val="100"/>
              </a:spcBef>
            </a:pPr>
            <a:r>
              <a:rPr sz="1600" b="1" spc="-10" dirty="0">
                <a:solidFill>
                  <a:srgbClr val="879095"/>
                </a:solidFill>
                <a:latin typeface="DIN 2014 Bold"/>
                <a:cs typeface="DIN 2014 Bold"/>
              </a:rPr>
              <a:t>Consideration</a:t>
            </a:r>
            <a:endParaRPr sz="1600">
              <a:latin typeface="DIN 2014 Bold"/>
              <a:cs typeface="DIN 2014 Bold"/>
            </a:endParaRPr>
          </a:p>
          <a:p>
            <a:pPr>
              <a:lnSpc>
                <a:spcPts val="1910"/>
              </a:lnSpc>
            </a:pPr>
            <a:r>
              <a:rPr sz="1600" b="1" dirty="0">
                <a:solidFill>
                  <a:srgbClr val="879095"/>
                </a:solidFill>
                <a:latin typeface="DIN 2014 Bold"/>
                <a:cs typeface="DIN 2014 Bold"/>
              </a:rPr>
              <a:t>(Shape The </a:t>
            </a:r>
            <a:r>
              <a:rPr sz="1600" b="1" spc="-10" dirty="0">
                <a:solidFill>
                  <a:srgbClr val="879095"/>
                </a:solidFill>
                <a:latin typeface="DIN 2014 Bold"/>
                <a:cs typeface="DIN 2014 Bold"/>
              </a:rPr>
              <a:t>Experience)</a:t>
            </a:r>
            <a:endParaRPr sz="1600">
              <a:latin typeface="DIN 2014 Bold"/>
              <a:cs typeface="DIN 2014 Bold"/>
            </a:endParaRPr>
          </a:p>
          <a:p>
            <a:pPr marR="5080">
              <a:lnSpc>
                <a:spcPct val="100000"/>
              </a:lnSpc>
              <a:spcBef>
                <a:spcPts val="1035"/>
              </a:spcBef>
            </a:pPr>
            <a:r>
              <a:rPr sz="1000" dirty="0">
                <a:solidFill>
                  <a:srgbClr val="716A66"/>
                </a:solidFill>
                <a:latin typeface="DIN 2014 Bold"/>
                <a:cs typeface="DIN 2014 Bold"/>
              </a:rPr>
              <a:t>Customers and </a:t>
            </a:r>
            <a:r>
              <a:rPr sz="1000" spc="-10" dirty="0">
                <a:solidFill>
                  <a:srgbClr val="716A66"/>
                </a:solidFill>
                <a:latin typeface="DIN 2014 Bold"/>
                <a:cs typeface="DIN 2014 Bold"/>
              </a:rPr>
              <a:t>influencers</a:t>
            </a:r>
            <a:r>
              <a:rPr sz="1000" dirty="0">
                <a:solidFill>
                  <a:srgbClr val="716A66"/>
                </a:solidFill>
                <a:latin typeface="DIN 2014 Bold"/>
                <a:cs typeface="DIN 2014 Bold"/>
              </a:rPr>
              <a:t> </a:t>
            </a:r>
            <a:r>
              <a:rPr sz="1000" spc="-10" dirty="0">
                <a:solidFill>
                  <a:srgbClr val="716A66"/>
                </a:solidFill>
                <a:latin typeface="DIN 2014 Bold"/>
                <a:cs typeface="DIN 2014 Bold"/>
              </a:rPr>
              <a:t>define</a:t>
            </a:r>
            <a:r>
              <a:rPr sz="1000" dirty="0">
                <a:solidFill>
                  <a:srgbClr val="716A66"/>
                </a:solidFill>
                <a:latin typeface="DIN 2014 Bold"/>
                <a:cs typeface="DIN 2014 Bold"/>
              </a:rPr>
              <a:t> </a:t>
            </a:r>
            <a:r>
              <a:rPr sz="1000" spc="-10" dirty="0">
                <a:solidFill>
                  <a:srgbClr val="716A66"/>
                </a:solidFill>
                <a:latin typeface="DIN 2014 Bold"/>
                <a:cs typeface="DIN 2014 Bold"/>
              </a:rPr>
              <a:t>problem </a:t>
            </a:r>
            <a:r>
              <a:rPr sz="1000" dirty="0">
                <a:solidFill>
                  <a:srgbClr val="716A66"/>
                </a:solidFill>
                <a:latin typeface="DIN 2014 Bold"/>
                <a:cs typeface="DIN 2014 Bold"/>
              </a:rPr>
              <a:t>and</a:t>
            </a:r>
            <a:r>
              <a:rPr sz="1000" spc="-15" dirty="0">
                <a:solidFill>
                  <a:srgbClr val="716A66"/>
                </a:solidFill>
                <a:latin typeface="DIN 2014 Bold"/>
                <a:cs typeface="DIN 2014 Bold"/>
              </a:rPr>
              <a:t> </a:t>
            </a:r>
            <a:r>
              <a:rPr sz="1000" dirty="0">
                <a:solidFill>
                  <a:srgbClr val="716A66"/>
                </a:solidFill>
                <a:latin typeface="DIN 2014 Bold"/>
                <a:cs typeface="DIN 2014 Bold"/>
              </a:rPr>
              <a:t>research</a:t>
            </a:r>
            <a:r>
              <a:rPr sz="1000" spc="-15" dirty="0">
                <a:solidFill>
                  <a:srgbClr val="716A66"/>
                </a:solidFill>
                <a:latin typeface="DIN 2014 Bold"/>
                <a:cs typeface="DIN 2014 Bold"/>
              </a:rPr>
              <a:t> </a:t>
            </a:r>
            <a:r>
              <a:rPr sz="1000" dirty="0">
                <a:solidFill>
                  <a:srgbClr val="716A66"/>
                </a:solidFill>
                <a:latin typeface="DIN 2014 Bold"/>
                <a:cs typeface="DIN 2014 Bold"/>
              </a:rPr>
              <a:t>options</a:t>
            </a:r>
            <a:r>
              <a:rPr sz="1000" spc="-10" dirty="0">
                <a:solidFill>
                  <a:srgbClr val="716A66"/>
                </a:solidFill>
                <a:latin typeface="DIN 2014 Bold"/>
                <a:cs typeface="DIN 2014 Bold"/>
              </a:rPr>
              <a:t> </a:t>
            </a:r>
            <a:r>
              <a:rPr sz="1000" dirty="0">
                <a:solidFill>
                  <a:srgbClr val="716A66"/>
                </a:solidFill>
                <a:latin typeface="DIN 2014 Bold"/>
                <a:cs typeface="DIN 2014 Bold"/>
              </a:rPr>
              <a:t>to</a:t>
            </a:r>
            <a:r>
              <a:rPr sz="1000" spc="-15" dirty="0">
                <a:solidFill>
                  <a:srgbClr val="716A66"/>
                </a:solidFill>
                <a:latin typeface="DIN 2014 Bold"/>
                <a:cs typeface="DIN 2014 Bold"/>
              </a:rPr>
              <a:t> </a:t>
            </a:r>
            <a:r>
              <a:rPr sz="1000" dirty="0">
                <a:solidFill>
                  <a:srgbClr val="716A66"/>
                </a:solidFill>
                <a:latin typeface="DIN 2014 Bold"/>
                <a:cs typeface="DIN 2014 Bold"/>
              </a:rPr>
              <a:t>solve</a:t>
            </a:r>
            <a:r>
              <a:rPr sz="1000" spc="-10" dirty="0">
                <a:solidFill>
                  <a:srgbClr val="716A66"/>
                </a:solidFill>
                <a:latin typeface="DIN 2014 Bold"/>
                <a:cs typeface="DIN 2014 Bold"/>
              </a:rPr>
              <a:t> </a:t>
            </a:r>
            <a:r>
              <a:rPr sz="1000" dirty="0">
                <a:solidFill>
                  <a:srgbClr val="716A66"/>
                </a:solidFill>
                <a:latin typeface="DIN 2014 Bold"/>
                <a:cs typeface="DIN 2014 Bold"/>
              </a:rPr>
              <a:t>it.</a:t>
            </a:r>
            <a:r>
              <a:rPr sz="1000" spc="-15" dirty="0">
                <a:solidFill>
                  <a:srgbClr val="716A66"/>
                </a:solidFill>
                <a:latin typeface="DIN 2014 Bold"/>
                <a:cs typeface="DIN 2014 Bold"/>
              </a:rPr>
              <a:t> </a:t>
            </a:r>
            <a:r>
              <a:rPr sz="1000" dirty="0">
                <a:solidFill>
                  <a:srgbClr val="716A66"/>
                </a:solidFill>
                <a:latin typeface="DIN 2014 Bold"/>
                <a:cs typeface="DIN 2014 Bold"/>
              </a:rPr>
              <a:t>They</a:t>
            </a:r>
            <a:r>
              <a:rPr sz="1000" spc="-15" dirty="0">
                <a:solidFill>
                  <a:srgbClr val="716A66"/>
                </a:solidFill>
                <a:latin typeface="DIN 2014 Bold"/>
                <a:cs typeface="DIN 2014 Bold"/>
              </a:rPr>
              <a:t> </a:t>
            </a:r>
            <a:r>
              <a:rPr sz="1000" spc="-10" dirty="0">
                <a:solidFill>
                  <a:srgbClr val="716A66"/>
                </a:solidFill>
                <a:latin typeface="DIN 2014 Bold"/>
                <a:cs typeface="DIN 2014 Bold"/>
              </a:rPr>
              <a:t>begin </a:t>
            </a:r>
            <a:r>
              <a:rPr sz="1000" dirty="0">
                <a:solidFill>
                  <a:srgbClr val="716A66"/>
                </a:solidFill>
                <a:latin typeface="DIN 2014 Bold"/>
                <a:cs typeface="DIN 2014 Bold"/>
              </a:rPr>
              <a:t>their</a:t>
            </a:r>
            <a:r>
              <a:rPr sz="1000" spc="-30" dirty="0">
                <a:solidFill>
                  <a:srgbClr val="716A66"/>
                </a:solidFill>
                <a:latin typeface="DIN 2014 Bold"/>
                <a:cs typeface="DIN 2014 Bold"/>
              </a:rPr>
              <a:t> </a:t>
            </a:r>
            <a:r>
              <a:rPr sz="1000" dirty="0">
                <a:solidFill>
                  <a:srgbClr val="716A66"/>
                </a:solidFill>
                <a:latin typeface="DIN 2014 Bold"/>
                <a:cs typeface="DIN 2014 Bold"/>
              </a:rPr>
              <a:t>preference</a:t>
            </a:r>
            <a:r>
              <a:rPr sz="1000" spc="-25" dirty="0">
                <a:solidFill>
                  <a:srgbClr val="716A66"/>
                </a:solidFill>
                <a:latin typeface="DIN 2014 Bold"/>
                <a:cs typeface="DIN 2014 Bold"/>
              </a:rPr>
              <a:t> </a:t>
            </a:r>
            <a:r>
              <a:rPr sz="1000" dirty="0">
                <a:solidFill>
                  <a:srgbClr val="716A66"/>
                </a:solidFill>
                <a:latin typeface="DIN 2014 Bold"/>
                <a:cs typeface="DIN 2014 Bold"/>
              </a:rPr>
              <a:t>building</a:t>
            </a:r>
            <a:r>
              <a:rPr sz="1000" spc="-25" dirty="0">
                <a:solidFill>
                  <a:srgbClr val="716A66"/>
                </a:solidFill>
                <a:latin typeface="DIN 2014 Bold"/>
                <a:cs typeface="DIN 2014 Bold"/>
              </a:rPr>
              <a:t> </a:t>
            </a:r>
            <a:r>
              <a:rPr sz="1000" spc="-20" dirty="0">
                <a:solidFill>
                  <a:srgbClr val="716A66"/>
                </a:solidFill>
                <a:latin typeface="DIN 2014 Bold"/>
                <a:cs typeface="DIN 2014 Bold"/>
              </a:rPr>
              <a:t>here.</a:t>
            </a:r>
            <a:endParaRPr sz="1000">
              <a:latin typeface="DIN 2014 Bold"/>
              <a:cs typeface="DIN 2014 Bold"/>
            </a:endParaRPr>
          </a:p>
        </p:txBody>
      </p:sp>
      <p:sp>
        <p:nvSpPr>
          <p:cNvPr id="51" name="object 51"/>
          <p:cNvSpPr txBox="1"/>
          <p:nvPr/>
        </p:nvSpPr>
        <p:spPr>
          <a:xfrm>
            <a:off x="9171175" y="1978770"/>
            <a:ext cx="2258060" cy="1099820"/>
          </a:xfrm>
          <a:prstGeom prst="rect">
            <a:avLst/>
          </a:prstGeom>
        </p:spPr>
        <p:txBody>
          <a:bodyPr vert="horz" wrap="square" lIns="0" tIns="12700" rIns="0" bIns="0" rtlCol="0">
            <a:spAutoFit/>
          </a:bodyPr>
          <a:lstStyle/>
          <a:p>
            <a:pPr>
              <a:lnSpc>
                <a:spcPts val="1910"/>
              </a:lnSpc>
              <a:spcBef>
                <a:spcPts val="100"/>
              </a:spcBef>
            </a:pPr>
            <a:r>
              <a:rPr sz="1600" b="1" spc="-10" dirty="0">
                <a:solidFill>
                  <a:srgbClr val="716A66"/>
                </a:solidFill>
                <a:latin typeface="DIN 2014 Bold"/>
                <a:cs typeface="DIN 2014 Bold"/>
              </a:rPr>
              <a:t>Decision</a:t>
            </a:r>
            <a:endParaRPr sz="1600">
              <a:latin typeface="DIN 2014 Bold"/>
              <a:cs typeface="DIN 2014 Bold"/>
            </a:endParaRPr>
          </a:p>
          <a:p>
            <a:pPr>
              <a:lnSpc>
                <a:spcPts val="1910"/>
              </a:lnSpc>
            </a:pPr>
            <a:r>
              <a:rPr sz="1600" b="1" dirty="0">
                <a:solidFill>
                  <a:srgbClr val="716A66"/>
                </a:solidFill>
                <a:latin typeface="DIN 2014 Bold"/>
                <a:cs typeface="DIN 2014 Bold"/>
              </a:rPr>
              <a:t>(Take</a:t>
            </a:r>
            <a:r>
              <a:rPr sz="1600" b="1" spc="-30" dirty="0">
                <a:solidFill>
                  <a:srgbClr val="716A66"/>
                </a:solidFill>
                <a:latin typeface="DIN 2014 Bold"/>
                <a:cs typeface="DIN 2014 Bold"/>
              </a:rPr>
              <a:t> </a:t>
            </a:r>
            <a:r>
              <a:rPr sz="1600" b="1" dirty="0">
                <a:solidFill>
                  <a:srgbClr val="716A66"/>
                </a:solidFill>
                <a:latin typeface="DIN 2014 Bold"/>
                <a:cs typeface="DIN 2014 Bold"/>
              </a:rPr>
              <a:t>Control</a:t>
            </a:r>
            <a:r>
              <a:rPr sz="1600" b="1" spc="-30" dirty="0">
                <a:solidFill>
                  <a:srgbClr val="716A66"/>
                </a:solidFill>
                <a:latin typeface="DIN 2014 Bold"/>
                <a:cs typeface="DIN 2014 Bold"/>
              </a:rPr>
              <a:t> </a:t>
            </a:r>
            <a:r>
              <a:rPr sz="1600" b="1" dirty="0">
                <a:solidFill>
                  <a:srgbClr val="716A66"/>
                </a:solidFill>
                <a:latin typeface="DIN 2014 Bold"/>
                <a:cs typeface="DIN 2014 Bold"/>
              </a:rPr>
              <a:t>Of</a:t>
            </a:r>
            <a:r>
              <a:rPr sz="1600" b="1" spc="-30" dirty="0">
                <a:solidFill>
                  <a:srgbClr val="716A66"/>
                </a:solidFill>
                <a:latin typeface="DIN 2014 Bold"/>
                <a:cs typeface="DIN 2014 Bold"/>
              </a:rPr>
              <a:t> </a:t>
            </a:r>
            <a:r>
              <a:rPr sz="1600" b="1" dirty="0">
                <a:solidFill>
                  <a:srgbClr val="716A66"/>
                </a:solidFill>
                <a:latin typeface="DIN 2014 Bold"/>
                <a:cs typeface="DIN 2014 Bold"/>
              </a:rPr>
              <a:t>The</a:t>
            </a:r>
            <a:r>
              <a:rPr sz="1600" b="1" spc="-25" dirty="0">
                <a:solidFill>
                  <a:srgbClr val="716A66"/>
                </a:solidFill>
                <a:latin typeface="DIN 2014 Bold"/>
                <a:cs typeface="DIN 2014 Bold"/>
              </a:rPr>
              <a:t> </a:t>
            </a:r>
            <a:r>
              <a:rPr sz="1600" b="1" spc="-10" dirty="0">
                <a:solidFill>
                  <a:srgbClr val="716A66"/>
                </a:solidFill>
                <a:latin typeface="DIN 2014 Bold"/>
                <a:cs typeface="DIN 2014 Bold"/>
              </a:rPr>
              <a:t>Sale)</a:t>
            </a:r>
            <a:endParaRPr sz="1600">
              <a:latin typeface="DIN 2014 Bold"/>
              <a:cs typeface="DIN 2014 Bold"/>
            </a:endParaRPr>
          </a:p>
          <a:p>
            <a:pPr marR="213360">
              <a:lnSpc>
                <a:spcPct val="100000"/>
              </a:lnSpc>
              <a:spcBef>
                <a:spcPts val="1035"/>
              </a:spcBef>
            </a:pPr>
            <a:r>
              <a:rPr sz="1000" dirty="0">
                <a:solidFill>
                  <a:srgbClr val="716A66"/>
                </a:solidFill>
                <a:latin typeface="DIN 2014 Bold"/>
                <a:cs typeface="DIN 2014 Bold"/>
              </a:rPr>
              <a:t>Customer establishes their </a:t>
            </a:r>
            <a:r>
              <a:rPr sz="1000" spc="-10" dirty="0">
                <a:solidFill>
                  <a:srgbClr val="716A66"/>
                </a:solidFill>
                <a:latin typeface="DIN 2014 Bold"/>
                <a:cs typeface="DIN 2014 Bold"/>
              </a:rPr>
              <a:t>preference </a:t>
            </a:r>
            <a:r>
              <a:rPr sz="1000" dirty="0">
                <a:solidFill>
                  <a:srgbClr val="716A66"/>
                </a:solidFill>
                <a:latin typeface="DIN 2014 Bold"/>
                <a:cs typeface="DIN 2014 Bold"/>
              </a:rPr>
              <a:t>and</a:t>
            </a:r>
            <a:r>
              <a:rPr sz="1000" spc="-10" dirty="0">
                <a:solidFill>
                  <a:srgbClr val="716A66"/>
                </a:solidFill>
                <a:latin typeface="DIN 2014 Bold"/>
                <a:cs typeface="DIN 2014 Bold"/>
              </a:rPr>
              <a:t> </a:t>
            </a:r>
            <a:r>
              <a:rPr sz="1000" dirty="0">
                <a:solidFill>
                  <a:srgbClr val="716A66"/>
                </a:solidFill>
                <a:latin typeface="DIN 2014 Bold"/>
                <a:cs typeface="DIN 2014 Bold"/>
              </a:rPr>
              <a:t>decides</a:t>
            </a:r>
            <a:r>
              <a:rPr sz="1000" spc="-10" dirty="0">
                <a:solidFill>
                  <a:srgbClr val="716A66"/>
                </a:solidFill>
                <a:latin typeface="DIN 2014 Bold"/>
                <a:cs typeface="DIN 2014 Bold"/>
              </a:rPr>
              <a:t> </a:t>
            </a:r>
            <a:r>
              <a:rPr sz="1000" dirty="0">
                <a:solidFill>
                  <a:srgbClr val="716A66"/>
                </a:solidFill>
                <a:latin typeface="DIN 2014 Bold"/>
                <a:cs typeface="DIN 2014 Bold"/>
              </a:rPr>
              <a:t>on</a:t>
            </a:r>
            <a:r>
              <a:rPr sz="1000" spc="-10" dirty="0">
                <a:solidFill>
                  <a:srgbClr val="716A66"/>
                </a:solidFill>
                <a:latin typeface="DIN 2014 Bold"/>
                <a:cs typeface="DIN 2014 Bold"/>
              </a:rPr>
              <a:t> </a:t>
            </a:r>
            <a:r>
              <a:rPr sz="1000" dirty="0">
                <a:solidFill>
                  <a:srgbClr val="716A66"/>
                </a:solidFill>
                <a:latin typeface="DIN 2014 Bold"/>
                <a:cs typeface="DIN 2014 Bold"/>
              </a:rPr>
              <a:t>a</a:t>
            </a:r>
            <a:r>
              <a:rPr sz="1000" spc="-5" dirty="0">
                <a:solidFill>
                  <a:srgbClr val="716A66"/>
                </a:solidFill>
                <a:latin typeface="DIN 2014 Bold"/>
                <a:cs typeface="DIN 2014 Bold"/>
              </a:rPr>
              <a:t> </a:t>
            </a:r>
            <a:r>
              <a:rPr sz="1000" dirty="0">
                <a:solidFill>
                  <a:srgbClr val="716A66"/>
                </a:solidFill>
                <a:latin typeface="DIN 2014 Bold"/>
                <a:cs typeface="DIN 2014 Bold"/>
              </a:rPr>
              <a:t>solution.</a:t>
            </a:r>
            <a:r>
              <a:rPr sz="1000" spc="-10" dirty="0">
                <a:solidFill>
                  <a:srgbClr val="716A66"/>
                </a:solidFill>
                <a:latin typeface="DIN 2014 Bold"/>
                <a:cs typeface="DIN 2014 Bold"/>
              </a:rPr>
              <a:t> Influencers </a:t>
            </a:r>
            <a:r>
              <a:rPr sz="1000" dirty="0">
                <a:solidFill>
                  <a:srgbClr val="716A66"/>
                </a:solidFill>
                <a:latin typeface="DIN 2014 Bold"/>
                <a:cs typeface="DIN 2014 Bold"/>
              </a:rPr>
              <a:t>make</a:t>
            </a:r>
            <a:r>
              <a:rPr sz="1000" spc="-15" dirty="0">
                <a:solidFill>
                  <a:srgbClr val="716A66"/>
                </a:solidFill>
                <a:latin typeface="DIN 2014 Bold"/>
                <a:cs typeface="DIN 2014 Bold"/>
              </a:rPr>
              <a:t> </a:t>
            </a:r>
            <a:r>
              <a:rPr sz="1000" dirty="0">
                <a:solidFill>
                  <a:srgbClr val="716A66"/>
                </a:solidFill>
                <a:latin typeface="DIN 2014 Bold"/>
                <a:cs typeface="DIN 2014 Bold"/>
              </a:rPr>
              <a:t>their</a:t>
            </a:r>
            <a:r>
              <a:rPr sz="1000" spc="-15" dirty="0">
                <a:solidFill>
                  <a:srgbClr val="716A66"/>
                </a:solidFill>
                <a:latin typeface="DIN 2014 Bold"/>
                <a:cs typeface="DIN 2014 Bold"/>
              </a:rPr>
              <a:t> </a:t>
            </a:r>
            <a:r>
              <a:rPr sz="1000" spc="-10" dirty="0">
                <a:solidFill>
                  <a:srgbClr val="716A66"/>
                </a:solidFill>
                <a:latin typeface="DIN 2014 Bold"/>
                <a:cs typeface="DIN 2014 Bold"/>
              </a:rPr>
              <a:t>recommendations.</a:t>
            </a:r>
            <a:endParaRPr sz="1000">
              <a:latin typeface="DIN 2014 Bold"/>
              <a:cs typeface="DIN 2014 Bo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515235"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PLANNING FOR SUCCESS</a:t>
            </a:r>
            <a:endParaRPr lang="en-US" sz="1100">
              <a:latin typeface="DIN 2014 Bold"/>
              <a:cs typeface="DIN 2014 Bold"/>
            </a:endParaRPr>
          </a:p>
        </p:txBody>
      </p:sp>
      <p:sp>
        <p:nvSpPr>
          <p:cNvPr id="4" name="object 4"/>
          <p:cNvSpPr txBox="1"/>
          <p:nvPr/>
        </p:nvSpPr>
        <p:spPr>
          <a:xfrm>
            <a:off x="7006425" y="6101193"/>
            <a:ext cx="127127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Hero</a:t>
            </a:r>
            <a:r>
              <a:rPr sz="1100" b="1" spc="-30" dirty="0">
                <a:solidFill>
                  <a:srgbClr val="716A66"/>
                </a:solidFill>
                <a:latin typeface="DIN 2014 Bold"/>
                <a:cs typeface="DIN 2014 Bold"/>
              </a:rPr>
              <a:t> </a:t>
            </a:r>
            <a:r>
              <a:rPr sz="1100" b="1" dirty="0">
                <a:solidFill>
                  <a:srgbClr val="716A66"/>
                </a:solidFill>
                <a:latin typeface="DIN 2014 Bold"/>
                <a:cs typeface="DIN 2014 Bold"/>
              </a:rPr>
              <a:t>Market</a:t>
            </a:r>
            <a:r>
              <a:rPr sz="1100" b="1" spc="-25" dirty="0">
                <a:solidFill>
                  <a:srgbClr val="716A66"/>
                </a:solidFill>
                <a:latin typeface="DIN 2014 Bold"/>
                <a:cs typeface="DIN 2014 Bold"/>
              </a:rPr>
              <a:t> </a:t>
            </a:r>
            <a:r>
              <a:rPr sz="1100" b="1" spc="-10" dirty="0">
                <a:solidFill>
                  <a:srgbClr val="716A66"/>
                </a:solidFill>
                <a:latin typeface="DIN 2014 Bold"/>
                <a:cs typeface="DIN 2014 Bold"/>
              </a:rPr>
              <a:t>Support</a:t>
            </a:r>
            <a:endParaRPr sz="1100">
              <a:latin typeface="DIN 2014 Bold"/>
              <a:cs typeface="DIN 2014 Bold"/>
            </a:endParaRPr>
          </a:p>
        </p:txBody>
      </p:sp>
      <p:sp>
        <p:nvSpPr>
          <p:cNvPr id="5" name="object 5"/>
          <p:cNvSpPr txBox="1"/>
          <p:nvPr/>
        </p:nvSpPr>
        <p:spPr>
          <a:xfrm>
            <a:off x="1538147" y="3693603"/>
            <a:ext cx="928369"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JSI</a:t>
            </a:r>
            <a:r>
              <a:rPr sz="1100" b="1" spc="-25" dirty="0">
                <a:solidFill>
                  <a:srgbClr val="716A66"/>
                </a:solidFill>
                <a:latin typeface="DIN 2014 Bold"/>
                <a:cs typeface="DIN 2014 Bold"/>
              </a:rPr>
              <a:t> </a:t>
            </a:r>
            <a:r>
              <a:rPr sz="1100" b="1" dirty="0">
                <a:solidFill>
                  <a:srgbClr val="716A66"/>
                </a:solidFill>
                <a:latin typeface="DIN 2014 Bold"/>
                <a:cs typeface="DIN 2014 Bold"/>
              </a:rPr>
              <a:t>Health</a:t>
            </a:r>
            <a:r>
              <a:rPr sz="1100" b="1" spc="-25" dirty="0">
                <a:solidFill>
                  <a:srgbClr val="716A66"/>
                </a:solidFill>
                <a:latin typeface="DIN 2014 Bold"/>
                <a:cs typeface="DIN 2014 Bold"/>
              </a:rPr>
              <a:t> POV</a:t>
            </a:r>
            <a:endParaRPr sz="1100">
              <a:latin typeface="DIN 2014 Bold"/>
              <a:cs typeface="DIN 2014 Bold"/>
            </a:endParaRPr>
          </a:p>
        </p:txBody>
      </p:sp>
      <p:sp>
        <p:nvSpPr>
          <p:cNvPr id="6" name="object 6"/>
          <p:cNvSpPr txBox="1"/>
          <p:nvPr/>
        </p:nvSpPr>
        <p:spPr>
          <a:xfrm>
            <a:off x="3838798" y="6101193"/>
            <a:ext cx="2023009" cy="182101"/>
          </a:xfrm>
          <a:prstGeom prst="rect">
            <a:avLst/>
          </a:prstGeom>
        </p:spPr>
        <p:txBody>
          <a:bodyPr vert="horz" wrap="square" lIns="0" tIns="12700" rIns="0" bIns="0" rtlCol="0">
            <a:spAutoFit/>
          </a:bodyPr>
          <a:lstStyle/>
          <a:p>
            <a:pPr marL="12700" algn="ctr">
              <a:lnSpc>
                <a:spcPct val="100000"/>
              </a:lnSpc>
              <a:spcBef>
                <a:spcPts val="100"/>
              </a:spcBef>
            </a:pPr>
            <a:r>
              <a:rPr lang="en-US" sz="1100" b="1" dirty="0">
                <a:solidFill>
                  <a:srgbClr val="716A66"/>
                </a:solidFill>
                <a:latin typeface="DIN 2014 Bold"/>
                <a:cs typeface="DIN 2014 Bold"/>
              </a:rPr>
              <a:t>Dedicated JSI Health Channels</a:t>
            </a:r>
            <a:endParaRPr lang="en-US" sz="1100">
              <a:latin typeface="DIN 2014 Bold"/>
              <a:cs typeface="DIN 2014 Bold"/>
            </a:endParaRPr>
          </a:p>
        </p:txBody>
      </p:sp>
      <p:sp>
        <p:nvSpPr>
          <p:cNvPr id="7" name="object 7"/>
          <p:cNvSpPr txBox="1"/>
          <p:nvPr/>
        </p:nvSpPr>
        <p:spPr>
          <a:xfrm>
            <a:off x="1143000" y="6096000"/>
            <a:ext cx="1664149"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Healing Spaces Playbook</a:t>
            </a:r>
            <a:endParaRPr sz="1100">
              <a:latin typeface="DIN 2014 Bold"/>
              <a:cs typeface="DIN 2014 Bold"/>
            </a:endParaRPr>
          </a:p>
        </p:txBody>
      </p:sp>
      <p:sp>
        <p:nvSpPr>
          <p:cNvPr id="8" name="object 8"/>
          <p:cNvSpPr txBox="1"/>
          <p:nvPr/>
        </p:nvSpPr>
        <p:spPr>
          <a:xfrm>
            <a:off x="4070070" y="3748365"/>
            <a:ext cx="150431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Training</a:t>
            </a:r>
            <a:r>
              <a:rPr sz="1100" b="1" spc="-25" dirty="0">
                <a:solidFill>
                  <a:srgbClr val="716A66"/>
                </a:solidFill>
                <a:latin typeface="DIN 2014 Bold"/>
                <a:cs typeface="DIN 2014 Bold"/>
              </a:rPr>
              <a:t> </a:t>
            </a:r>
            <a:r>
              <a:rPr sz="1100" b="1" dirty="0">
                <a:solidFill>
                  <a:srgbClr val="716A66"/>
                </a:solidFill>
                <a:latin typeface="DIN 2014 Bold"/>
                <a:cs typeface="DIN 2014 Bold"/>
              </a:rPr>
              <a:t>&amp;</a:t>
            </a:r>
            <a:r>
              <a:rPr sz="1100" b="1" spc="-25" dirty="0">
                <a:solidFill>
                  <a:srgbClr val="716A66"/>
                </a:solidFill>
                <a:latin typeface="DIN 2014 Bold"/>
                <a:cs typeface="DIN 2014 Bold"/>
              </a:rPr>
              <a:t> </a:t>
            </a:r>
            <a:r>
              <a:rPr sz="1100" b="1" dirty="0">
                <a:solidFill>
                  <a:srgbClr val="716A66"/>
                </a:solidFill>
                <a:latin typeface="DIN 2014 Bold"/>
                <a:cs typeface="DIN 2014 Bold"/>
              </a:rPr>
              <a:t>Sales</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Support</a:t>
            </a:r>
            <a:endParaRPr sz="1100">
              <a:latin typeface="DIN 2014 Bold"/>
              <a:cs typeface="DIN 2014 Bold"/>
            </a:endParaRPr>
          </a:p>
        </p:txBody>
      </p:sp>
      <p:sp>
        <p:nvSpPr>
          <p:cNvPr id="9" name="object 9"/>
          <p:cNvSpPr txBox="1"/>
          <p:nvPr/>
        </p:nvSpPr>
        <p:spPr>
          <a:xfrm>
            <a:off x="6842277" y="3748365"/>
            <a:ext cx="1599565"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JSI</a:t>
            </a:r>
            <a:r>
              <a:rPr sz="1100" b="1" spc="-20" dirty="0">
                <a:solidFill>
                  <a:srgbClr val="716A66"/>
                </a:solidFill>
                <a:latin typeface="DIN 2014 Bold"/>
                <a:cs typeface="DIN 2014 Bold"/>
              </a:rPr>
              <a:t> </a:t>
            </a:r>
            <a:r>
              <a:rPr sz="1100" b="1" dirty="0">
                <a:solidFill>
                  <a:srgbClr val="716A66"/>
                </a:solidFill>
                <a:latin typeface="DIN 2014 Bold"/>
                <a:cs typeface="DIN 2014 Bold"/>
              </a:rPr>
              <a:t>Health</a:t>
            </a:r>
            <a:r>
              <a:rPr sz="1100" b="1" spc="-20" dirty="0">
                <a:solidFill>
                  <a:srgbClr val="716A66"/>
                </a:solidFill>
                <a:latin typeface="DIN 2014 Bold"/>
                <a:cs typeface="DIN 2014 Bold"/>
              </a:rPr>
              <a:t> </a:t>
            </a:r>
            <a:r>
              <a:rPr sz="1100" b="1" dirty="0">
                <a:solidFill>
                  <a:srgbClr val="716A66"/>
                </a:solidFill>
                <a:latin typeface="DIN 2014 Bold"/>
                <a:cs typeface="DIN 2014 Bold"/>
              </a:rPr>
              <a:t>Branded</a:t>
            </a:r>
            <a:r>
              <a:rPr sz="1100" b="1" spc="-20" dirty="0">
                <a:solidFill>
                  <a:srgbClr val="716A66"/>
                </a:solidFill>
                <a:latin typeface="DIN 2014 Bold"/>
                <a:cs typeface="DIN 2014 Bold"/>
              </a:rPr>
              <a:t> </a:t>
            </a:r>
            <a:r>
              <a:rPr sz="1100" b="1" spc="-10" dirty="0">
                <a:solidFill>
                  <a:srgbClr val="716A66"/>
                </a:solidFill>
                <a:latin typeface="DIN 2014 Bold"/>
                <a:cs typeface="DIN 2014 Bold"/>
              </a:rPr>
              <a:t>Events</a:t>
            </a:r>
            <a:endParaRPr sz="1100">
              <a:latin typeface="DIN 2014 Bold"/>
              <a:cs typeface="DIN 2014 Bold"/>
            </a:endParaRPr>
          </a:p>
        </p:txBody>
      </p:sp>
      <p:sp>
        <p:nvSpPr>
          <p:cNvPr id="10" name="object 10"/>
          <p:cNvSpPr txBox="1"/>
          <p:nvPr/>
        </p:nvSpPr>
        <p:spPr>
          <a:xfrm>
            <a:off x="9372600" y="3748365"/>
            <a:ext cx="2133600" cy="182101"/>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Insight</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Presentations</a:t>
            </a:r>
            <a:r>
              <a:rPr lang="en-US" sz="1100" b="1" spc="-10" dirty="0">
                <a:solidFill>
                  <a:srgbClr val="716A66"/>
                </a:solidFill>
                <a:latin typeface="DIN 2014 Bold"/>
                <a:cs typeface="DIN 2014 Bold"/>
              </a:rPr>
              <a:t> &amp; Workshops</a:t>
            </a:r>
            <a:endParaRPr sz="1100">
              <a:latin typeface="DIN 2014 Bold"/>
              <a:cs typeface="DIN 2014 Bold"/>
            </a:endParaRPr>
          </a:p>
        </p:txBody>
      </p:sp>
      <p:grpSp>
        <p:nvGrpSpPr>
          <p:cNvPr id="15" name="object 15"/>
          <p:cNvGrpSpPr/>
          <p:nvPr/>
        </p:nvGrpSpPr>
        <p:grpSpPr>
          <a:xfrm>
            <a:off x="3570732" y="2171700"/>
            <a:ext cx="2503170" cy="1408430"/>
            <a:chOff x="3570732" y="2171700"/>
            <a:chExt cx="2503170" cy="1408430"/>
          </a:xfrm>
        </p:grpSpPr>
        <p:sp>
          <p:nvSpPr>
            <p:cNvPr id="16" name="object 16"/>
            <p:cNvSpPr/>
            <p:nvPr/>
          </p:nvSpPr>
          <p:spPr>
            <a:xfrm>
              <a:off x="3570732" y="2171700"/>
              <a:ext cx="2503170" cy="1408430"/>
            </a:xfrm>
            <a:custGeom>
              <a:avLst/>
              <a:gdLst/>
              <a:ahLst/>
              <a:cxnLst/>
              <a:rect l="l" t="t" r="r" b="b"/>
              <a:pathLst>
                <a:path w="2503170" h="1408429">
                  <a:moveTo>
                    <a:pt x="2502801" y="0"/>
                  </a:moveTo>
                  <a:lnTo>
                    <a:pt x="0" y="0"/>
                  </a:lnTo>
                  <a:lnTo>
                    <a:pt x="0" y="1408214"/>
                  </a:lnTo>
                  <a:lnTo>
                    <a:pt x="2502801" y="1408214"/>
                  </a:lnTo>
                  <a:lnTo>
                    <a:pt x="2502801" y="0"/>
                  </a:lnTo>
                  <a:close/>
                </a:path>
              </a:pathLst>
            </a:custGeom>
            <a:solidFill>
              <a:srgbClr val="FFFFFF"/>
            </a:solidFill>
          </p:spPr>
          <p:txBody>
            <a:bodyPr wrap="square" lIns="0" tIns="0" rIns="0" bIns="0" rtlCol="0"/>
            <a:lstStyle/>
            <a:p>
              <a:endParaRPr/>
            </a:p>
          </p:txBody>
        </p:sp>
        <p:pic>
          <p:nvPicPr>
            <p:cNvPr id="17" name="object 17"/>
            <p:cNvPicPr/>
            <p:nvPr/>
          </p:nvPicPr>
          <p:blipFill>
            <a:blip r:embed="rId2" cstate="print"/>
            <a:stretch>
              <a:fillRect/>
            </a:stretch>
          </p:blipFill>
          <p:spPr>
            <a:xfrm>
              <a:off x="3716092" y="2225785"/>
              <a:ext cx="2079228" cy="1223513"/>
            </a:xfrm>
            <a:prstGeom prst="rect">
              <a:avLst/>
            </a:prstGeom>
          </p:spPr>
        </p:pic>
      </p:grpSp>
      <p:sp>
        <p:nvSpPr>
          <p:cNvPr id="18" name="object 18"/>
          <p:cNvSpPr txBox="1"/>
          <p:nvPr/>
        </p:nvSpPr>
        <p:spPr>
          <a:xfrm>
            <a:off x="4412475" y="3007488"/>
            <a:ext cx="88265" cy="43815"/>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nSpc>
                <a:spcPct val="100000"/>
              </a:lnSpc>
            </a:pPr>
            <a:r>
              <a:rPr sz="100" b="1" spc="-10" dirty="0">
                <a:solidFill>
                  <a:srgbClr val="FFFFFF"/>
                </a:solidFill>
                <a:latin typeface="DIN 2014 Bold"/>
                <a:cs typeface="DIN 2014 Bold"/>
              </a:rPr>
              <a:t>READINESS</a:t>
            </a:r>
            <a:endParaRPr sz="100">
              <a:latin typeface="DIN 2014 Bold"/>
              <a:cs typeface="DIN 2014 Bold"/>
            </a:endParaRPr>
          </a:p>
        </p:txBody>
      </p:sp>
      <p:sp>
        <p:nvSpPr>
          <p:cNvPr id="19" name="object 19"/>
          <p:cNvSpPr txBox="1"/>
          <p:nvPr/>
        </p:nvSpPr>
        <p:spPr>
          <a:xfrm>
            <a:off x="4750469" y="3181464"/>
            <a:ext cx="101600" cy="60325"/>
          </a:xfrm>
          <a:prstGeom prst="rect">
            <a:avLst/>
          </a:prstGeom>
        </p:spPr>
        <p:txBody>
          <a:bodyPr vert="horz" wrap="square" lIns="0" tIns="13335" rIns="0" bIns="0" rtlCol="0">
            <a:spAutoFit/>
          </a:bodyPr>
          <a:lstStyle/>
          <a:p>
            <a:pPr marR="5080">
              <a:lnSpc>
                <a:spcPct val="108900"/>
              </a:lnSpc>
              <a:spcBef>
                <a:spcPts val="105"/>
              </a:spcBef>
            </a:pPr>
            <a:r>
              <a:rPr sz="100" b="1" spc="-10" dirty="0">
                <a:solidFill>
                  <a:srgbClr val="FFFFFF"/>
                </a:solidFill>
                <a:latin typeface="DIN 2014 Bold"/>
                <a:cs typeface="DIN 2014 Bold"/>
              </a:rPr>
              <a:t>CONTINUOUS</a:t>
            </a:r>
            <a:r>
              <a:rPr sz="100" b="1" spc="500" dirty="0">
                <a:solidFill>
                  <a:srgbClr val="FFFFFF"/>
                </a:solidFill>
                <a:latin typeface="DIN 2014 Bold"/>
                <a:cs typeface="DIN 2014 Bold"/>
              </a:rPr>
              <a:t> </a:t>
            </a:r>
            <a:r>
              <a:rPr sz="100" b="1" spc="-10" dirty="0">
                <a:solidFill>
                  <a:srgbClr val="FFFFFF"/>
                </a:solidFill>
                <a:latin typeface="DIN 2014 Bold"/>
                <a:cs typeface="DIN 2014 Bold"/>
              </a:rPr>
              <a:t>LEARNING</a:t>
            </a:r>
            <a:endParaRPr sz="100">
              <a:latin typeface="DIN 2014 Bold"/>
              <a:cs typeface="DIN 2014 Bold"/>
            </a:endParaRPr>
          </a:p>
        </p:txBody>
      </p:sp>
      <p:sp>
        <p:nvSpPr>
          <p:cNvPr id="20" name="object 20"/>
          <p:cNvSpPr txBox="1"/>
          <p:nvPr/>
        </p:nvSpPr>
        <p:spPr>
          <a:xfrm>
            <a:off x="4856642" y="2379547"/>
            <a:ext cx="166370" cy="104139"/>
          </a:xfrm>
          <a:prstGeom prst="rect">
            <a:avLst/>
          </a:prstGeom>
        </p:spPr>
        <p:txBody>
          <a:bodyPr vert="horz" wrap="square" lIns="0" tIns="15875" rIns="0" bIns="0" rtlCol="0">
            <a:spAutoFit/>
          </a:bodyPr>
          <a:lstStyle/>
          <a:p>
            <a:pPr>
              <a:lnSpc>
                <a:spcPct val="100000"/>
              </a:lnSpc>
              <a:spcBef>
                <a:spcPts val="125"/>
              </a:spcBef>
            </a:pPr>
            <a:r>
              <a:rPr sz="150" b="1" spc="10" dirty="0">
                <a:solidFill>
                  <a:srgbClr val="FFFFFF"/>
                </a:solidFill>
                <a:latin typeface="DIN 2014 Bold"/>
                <a:cs typeface="DIN 2014 Bold"/>
              </a:rPr>
              <a:t>POV</a:t>
            </a:r>
            <a:r>
              <a:rPr sz="150" b="1" spc="30" dirty="0">
                <a:solidFill>
                  <a:srgbClr val="FFFFFF"/>
                </a:solidFill>
                <a:latin typeface="DIN 2014 Bold"/>
                <a:cs typeface="DIN 2014 Bold"/>
              </a:rPr>
              <a:t> </a:t>
            </a:r>
            <a:r>
              <a:rPr sz="150" b="1" spc="-10" dirty="0">
                <a:solidFill>
                  <a:srgbClr val="FFFFFF"/>
                </a:solidFill>
                <a:latin typeface="DIN 2014 Bold"/>
                <a:cs typeface="DIN 2014 Bold"/>
              </a:rPr>
              <a:t>Positioning</a:t>
            </a:r>
            <a:endParaRPr sz="150">
              <a:latin typeface="DIN 2014 Bold"/>
              <a:cs typeface="DIN 2014 Bold"/>
            </a:endParaRPr>
          </a:p>
          <a:p>
            <a:pPr>
              <a:lnSpc>
                <a:spcPct val="100000"/>
              </a:lnSpc>
              <a:spcBef>
                <a:spcPts val="35"/>
              </a:spcBef>
            </a:pPr>
            <a:endParaRPr sz="150">
              <a:latin typeface="DIN 2014 Bold"/>
              <a:cs typeface="DIN 2014 Bold"/>
            </a:endParaRPr>
          </a:p>
          <a:p>
            <a:pPr marL="12065">
              <a:lnSpc>
                <a:spcPct val="100000"/>
              </a:lnSpc>
              <a:spcBef>
                <a:spcPts val="5"/>
              </a:spcBef>
            </a:pPr>
            <a:r>
              <a:rPr sz="150" b="1" dirty="0">
                <a:solidFill>
                  <a:srgbClr val="90A19A"/>
                </a:solidFill>
                <a:latin typeface="DIN 2014 Bold"/>
                <a:cs typeface="DIN 2014 Bold"/>
              </a:rPr>
              <a:t>Why</a:t>
            </a:r>
            <a:r>
              <a:rPr sz="150" b="1" spc="15" dirty="0">
                <a:solidFill>
                  <a:srgbClr val="90A19A"/>
                </a:solidFill>
                <a:latin typeface="DIN 2014 Bold"/>
                <a:cs typeface="DIN 2014 Bold"/>
              </a:rPr>
              <a:t> </a:t>
            </a:r>
            <a:r>
              <a:rPr sz="150" b="1" dirty="0">
                <a:solidFill>
                  <a:srgbClr val="90A19A"/>
                </a:solidFill>
                <a:latin typeface="DIN 2014 Bold"/>
                <a:cs typeface="DIN 2014 Bold"/>
              </a:rPr>
              <a:t>JSI</a:t>
            </a:r>
            <a:r>
              <a:rPr sz="150" b="1" spc="20" dirty="0">
                <a:solidFill>
                  <a:srgbClr val="90A19A"/>
                </a:solidFill>
                <a:latin typeface="DIN 2014 Bold"/>
                <a:cs typeface="DIN 2014 Bold"/>
              </a:rPr>
              <a:t> </a:t>
            </a:r>
            <a:r>
              <a:rPr sz="150" b="1" spc="-10" dirty="0">
                <a:solidFill>
                  <a:srgbClr val="90A19A"/>
                </a:solidFill>
                <a:latin typeface="DIN 2014 Bold"/>
                <a:cs typeface="DIN 2014 Bold"/>
              </a:rPr>
              <a:t>Health</a:t>
            </a:r>
            <a:endParaRPr sz="150">
              <a:latin typeface="DIN 2014 Bold"/>
              <a:cs typeface="DIN 2014 Bold"/>
            </a:endParaRPr>
          </a:p>
        </p:txBody>
      </p:sp>
      <p:sp>
        <p:nvSpPr>
          <p:cNvPr id="21" name="object 21"/>
          <p:cNvSpPr txBox="1"/>
          <p:nvPr/>
        </p:nvSpPr>
        <p:spPr>
          <a:xfrm>
            <a:off x="5348559" y="2369521"/>
            <a:ext cx="196850" cy="138430"/>
          </a:xfrm>
          <a:prstGeom prst="rect">
            <a:avLst/>
          </a:prstGeom>
        </p:spPr>
        <p:txBody>
          <a:bodyPr vert="horz" wrap="square" lIns="0" tIns="15875" rIns="0" bIns="0" rtlCol="0">
            <a:spAutoFit/>
          </a:bodyPr>
          <a:lstStyle/>
          <a:p>
            <a:pPr marL="20320" marR="10795" indent="-6350">
              <a:lnSpc>
                <a:spcPct val="100000"/>
              </a:lnSpc>
              <a:spcBef>
                <a:spcPts val="125"/>
              </a:spcBef>
            </a:pPr>
            <a:r>
              <a:rPr sz="150" b="1" spc="10" dirty="0">
                <a:solidFill>
                  <a:srgbClr val="FFFFFF"/>
                </a:solidFill>
                <a:latin typeface="DIN 2014 Bold"/>
                <a:cs typeface="DIN 2014 Bold"/>
              </a:rPr>
              <a:t>Market</a:t>
            </a:r>
            <a:r>
              <a:rPr sz="150" b="1" spc="20" dirty="0">
                <a:solidFill>
                  <a:srgbClr val="FFFFFF"/>
                </a:solidFill>
                <a:latin typeface="DIN 2014 Bold"/>
                <a:cs typeface="DIN 2014 Bold"/>
              </a:rPr>
              <a:t> </a:t>
            </a:r>
            <a:r>
              <a:rPr sz="150" b="1" spc="-10" dirty="0">
                <a:solidFill>
                  <a:srgbClr val="FFFFFF"/>
                </a:solidFill>
                <a:latin typeface="DIN 2014 Bold"/>
                <a:cs typeface="DIN 2014 Bold"/>
              </a:rPr>
              <a:t>Overview</a:t>
            </a:r>
            <a:r>
              <a:rPr sz="150" b="1" spc="500" dirty="0">
                <a:solidFill>
                  <a:srgbClr val="FFFFFF"/>
                </a:solidFill>
                <a:latin typeface="DIN 2014 Bold"/>
                <a:cs typeface="DIN 2014 Bold"/>
              </a:rPr>
              <a:t> </a:t>
            </a:r>
            <a:r>
              <a:rPr sz="150" b="1" dirty="0">
                <a:solidFill>
                  <a:srgbClr val="FFFFFF"/>
                </a:solidFill>
                <a:latin typeface="DIN 2014 Bold"/>
                <a:cs typeface="DIN 2014 Bold"/>
              </a:rPr>
              <a:t>&amp;</a:t>
            </a:r>
            <a:r>
              <a:rPr sz="150" b="1" spc="20" dirty="0">
                <a:solidFill>
                  <a:srgbClr val="FFFFFF"/>
                </a:solidFill>
                <a:latin typeface="DIN 2014 Bold"/>
                <a:cs typeface="DIN 2014 Bold"/>
              </a:rPr>
              <a:t> </a:t>
            </a:r>
            <a:r>
              <a:rPr sz="150" b="1" spc="-10" dirty="0">
                <a:solidFill>
                  <a:srgbClr val="FFFFFF"/>
                </a:solidFill>
                <a:latin typeface="DIN 2014 Bold"/>
                <a:cs typeface="DIN 2014 Bold"/>
              </a:rPr>
              <a:t>Opportunities</a:t>
            </a:r>
            <a:endParaRPr sz="150">
              <a:latin typeface="DIN 2014 Bold"/>
              <a:cs typeface="DIN 2014 Bold"/>
            </a:endParaRPr>
          </a:p>
          <a:p>
            <a:pPr marL="635" marR="5080" indent="-1270">
              <a:lnSpc>
                <a:spcPct val="105600"/>
              </a:lnSpc>
              <a:spcBef>
                <a:spcPts val="120"/>
              </a:spcBef>
            </a:pPr>
            <a:r>
              <a:rPr sz="150" b="1" dirty="0">
                <a:solidFill>
                  <a:srgbClr val="90A19A"/>
                </a:solidFill>
                <a:latin typeface="DIN 2014 Bold"/>
                <a:cs typeface="DIN 2014 Bold"/>
              </a:rPr>
              <a:t>Map</a:t>
            </a:r>
            <a:r>
              <a:rPr sz="150" b="1" spc="65" dirty="0">
                <a:solidFill>
                  <a:srgbClr val="90A19A"/>
                </a:solidFill>
                <a:latin typeface="DIN 2014 Bold"/>
                <a:cs typeface="DIN 2014 Bold"/>
              </a:rPr>
              <a:t> </a:t>
            </a:r>
            <a:r>
              <a:rPr sz="150" b="1" dirty="0">
                <a:solidFill>
                  <a:srgbClr val="90A19A"/>
                </a:solidFill>
                <a:latin typeface="DIN 2014 Bold"/>
                <a:cs typeface="DIN 2014 Bold"/>
              </a:rPr>
              <a:t>Opportunities</a:t>
            </a:r>
            <a:r>
              <a:rPr sz="150" b="1" spc="70" dirty="0">
                <a:solidFill>
                  <a:srgbClr val="90A19A"/>
                </a:solidFill>
                <a:latin typeface="DIN 2014 Bold"/>
                <a:cs typeface="DIN 2014 Bold"/>
              </a:rPr>
              <a:t> </a:t>
            </a:r>
            <a:r>
              <a:rPr sz="150" b="1" spc="-50" dirty="0">
                <a:solidFill>
                  <a:srgbClr val="90A19A"/>
                </a:solidFill>
                <a:latin typeface="DIN 2014 Bold"/>
                <a:cs typeface="DIN 2014 Bold"/>
              </a:rPr>
              <a:t>&amp;</a:t>
            </a:r>
            <a:r>
              <a:rPr sz="150" b="1" spc="500" dirty="0">
                <a:solidFill>
                  <a:srgbClr val="90A19A"/>
                </a:solidFill>
                <a:latin typeface="DIN 2014 Bold"/>
                <a:cs typeface="DIN 2014 Bold"/>
              </a:rPr>
              <a:t> </a:t>
            </a:r>
            <a:r>
              <a:rPr sz="150" b="1" spc="10" dirty="0">
                <a:solidFill>
                  <a:srgbClr val="90A19A"/>
                </a:solidFill>
                <a:latin typeface="DIN 2014 Bold"/>
                <a:cs typeface="DIN 2014 Bold"/>
              </a:rPr>
              <a:t>Align</a:t>
            </a:r>
            <a:r>
              <a:rPr sz="150" b="1" spc="15" dirty="0">
                <a:solidFill>
                  <a:srgbClr val="90A19A"/>
                </a:solidFill>
                <a:latin typeface="DIN 2014 Bold"/>
                <a:cs typeface="DIN 2014 Bold"/>
              </a:rPr>
              <a:t> </a:t>
            </a:r>
            <a:r>
              <a:rPr sz="150" b="1" dirty="0">
                <a:solidFill>
                  <a:srgbClr val="90A19A"/>
                </a:solidFill>
                <a:latin typeface="DIN 2014 Bold"/>
                <a:cs typeface="DIN 2014 Bold"/>
              </a:rPr>
              <a:t>Sales</a:t>
            </a:r>
            <a:r>
              <a:rPr sz="150" b="1" spc="15" dirty="0">
                <a:solidFill>
                  <a:srgbClr val="90A19A"/>
                </a:solidFill>
                <a:latin typeface="DIN 2014 Bold"/>
                <a:cs typeface="DIN 2014 Bold"/>
              </a:rPr>
              <a:t> </a:t>
            </a:r>
            <a:r>
              <a:rPr sz="150" b="1" spc="-10" dirty="0">
                <a:solidFill>
                  <a:srgbClr val="90A19A"/>
                </a:solidFill>
                <a:latin typeface="DIN 2014 Bold"/>
                <a:cs typeface="DIN 2014 Bold"/>
              </a:rPr>
              <a:t>Strategy</a:t>
            </a:r>
            <a:endParaRPr sz="150">
              <a:latin typeface="DIN 2014 Bold"/>
              <a:cs typeface="DIN 2014 Bold"/>
            </a:endParaRPr>
          </a:p>
        </p:txBody>
      </p:sp>
      <p:sp>
        <p:nvSpPr>
          <p:cNvPr id="22" name="object 22"/>
          <p:cNvSpPr txBox="1"/>
          <p:nvPr/>
        </p:nvSpPr>
        <p:spPr>
          <a:xfrm>
            <a:off x="3765276" y="2583548"/>
            <a:ext cx="442595" cy="154940"/>
          </a:xfrm>
          <a:prstGeom prst="rect">
            <a:avLst/>
          </a:prstGeom>
        </p:spPr>
        <p:txBody>
          <a:bodyPr vert="horz" wrap="square" lIns="0" tIns="15875" rIns="0" bIns="0" rtlCol="0">
            <a:spAutoFit/>
          </a:bodyPr>
          <a:lstStyle/>
          <a:p>
            <a:pPr marL="25400">
              <a:lnSpc>
                <a:spcPts val="145"/>
              </a:lnSpc>
              <a:spcBef>
                <a:spcPts val="125"/>
              </a:spcBef>
            </a:pPr>
            <a:r>
              <a:rPr sz="100" b="1" spc="10" dirty="0">
                <a:solidFill>
                  <a:srgbClr val="FFFFFF"/>
                </a:solidFill>
                <a:latin typeface="DIN 2014 Bold"/>
                <a:cs typeface="DIN 2014 Bold"/>
              </a:rPr>
              <a:t>ONBOARDING</a:t>
            </a:r>
            <a:r>
              <a:rPr sz="100" b="1" spc="440" dirty="0">
                <a:solidFill>
                  <a:srgbClr val="FFFFFF"/>
                </a:solidFill>
                <a:latin typeface="DIN 2014 Bold"/>
                <a:cs typeface="DIN 2014 Bold"/>
              </a:rPr>
              <a:t> </a:t>
            </a:r>
            <a:r>
              <a:rPr sz="225" b="1" spc="15" baseline="37037" dirty="0">
                <a:solidFill>
                  <a:srgbClr val="FFFFFF"/>
                </a:solidFill>
                <a:latin typeface="DIN 2014 Bold"/>
                <a:cs typeface="DIN 2014 Bold"/>
              </a:rPr>
              <a:t>Consultative</a:t>
            </a:r>
            <a:r>
              <a:rPr sz="225" b="1" spc="7" baseline="37037" dirty="0">
                <a:solidFill>
                  <a:srgbClr val="FFFFFF"/>
                </a:solidFill>
                <a:latin typeface="DIN 2014 Bold"/>
                <a:cs typeface="DIN 2014 Bold"/>
              </a:rPr>
              <a:t> </a:t>
            </a:r>
            <a:r>
              <a:rPr sz="225" b="1" spc="-15" baseline="37037" dirty="0">
                <a:solidFill>
                  <a:srgbClr val="FFFFFF"/>
                </a:solidFill>
                <a:latin typeface="DIN 2014 Bold"/>
                <a:cs typeface="DIN 2014 Bold"/>
              </a:rPr>
              <a:t>Selling</a:t>
            </a:r>
            <a:endParaRPr sz="225" baseline="37037">
              <a:latin typeface="DIN 2014 Bold"/>
              <a:cs typeface="DIN 2014 Bold"/>
            </a:endParaRPr>
          </a:p>
          <a:p>
            <a:pPr marL="87630" algn="ctr">
              <a:lnSpc>
                <a:spcPts val="145"/>
              </a:lnSpc>
            </a:pPr>
            <a:r>
              <a:rPr sz="150" b="1" spc="-10" dirty="0">
                <a:solidFill>
                  <a:srgbClr val="FFFFFF"/>
                </a:solidFill>
                <a:latin typeface="DIN 2014 Bold"/>
                <a:cs typeface="DIN 2014 Bold"/>
              </a:rPr>
              <a:t>Bootcamp</a:t>
            </a:r>
            <a:endParaRPr sz="150">
              <a:latin typeface="DIN 2014 Bold"/>
              <a:cs typeface="DIN 2014 Bold"/>
            </a:endParaRPr>
          </a:p>
          <a:p>
            <a:pPr marL="110489" marR="30480" algn="ctr">
              <a:lnSpc>
                <a:spcPct val="105600"/>
              </a:lnSpc>
              <a:spcBef>
                <a:spcPts val="125"/>
              </a:spcBef>
            </a:pPr>
            <a:r>
              <a:rPr sz="150" b="1" dirty="0">
                <a:solidFill>
                  <a:srgbClr val="90A19A"/>
                </a:solidFill>
                <a:latin typeface="DIN 2014 Bold"/>
                <a:cs typeface="DIN 2014 Bold"/>
              </a:rPr>
              <a:t>Sales</a:t>
            </a:r>
            <a:r>
              <a:rPr sz="150" b="1" spc="35" dirty="0">
                <a:solidFill>
                  <a:srgbClr val="90A19A"/>
                </a:solidFill>
                <a:latin typeface="DIN 2014 Bold"/>
                <a:cs typeface="DIN 2014 Bold"/>
              </a:rPr>
              <a:t> </a:t>
            </a:r>
            <a:r>
              <a:rPr sz="150" b="1" dirty="0">
                <a:solidFill>
                  <a:srgbClr val="90A19A"/>
                </a:solidFill>
                <a:latin typeface="DIN 2014 Bold"/>
                <a:cs typeface="DIN 2014 Bold"/>
              </a:rPr>
              <a:t>and</a:t>
            </a:r>
            <a:r>
              <a:rPr sz="150" b="1" spc="35" dirty="0">
                <a:solidFill>
                  <a:srgbClr val="90A19A"/>
                </a:solidFill>
                <a:latin typeface="DIN 2014 Bold"/>
                <a:cs typeface="DIN 2014 Bold"/>
              </a:rPr>
              <a:t> </a:t>
            </a:r>
            <a:r>
              <a:rPr sz="150" b="1" dirty="0">
                <a:solidFill>
                  <a:srgbClr val="90A19A"/>
                </a:solidFill>
                <a:latin typeface="DIN 2014 Bold"/>
                <a:cs typeface="DIN 2014 Bold"/>
              </a:rPr>
              <a:t>Rep</a:t>
            </a:r>
            <a:r>
              <a:rPr sz="150" b="1" spc="35" dirty="0">
                <a:solidFill>
                  <a:srgbClr val="90A19A"/>
                </a:solidFill>
                <a:latin typeface="DIN 2014 Bold"/>
                <a:cs typeface="DIN 2014 Bold"/>
              </a:rPr>
              <a:t> </a:t>
            </a:r>
            <a:r>
              <a:rPr sz="150" b="1" dirty="0">
                <a:solidFill>
                  <a:srgbClr val="90A19A"/>
                </a:solidFill>
                <a:latin typeface="DIN 2014 Bold"/>
                <a:cs typeface="DIN 2014 Bold"/>
              </a:rPr>
              <a:t>training</a:t>
            </a:r>
            <a:r>
              <a:rPr sz="150" b="1" spc="35" dirty="0">
                <a:solidFill>
                  <a:srgbClr val="90A19A"/>
                </a:solidFill>
                <a:latin typeface="DIN 2014 Bold"/>
                <a:cs typeface="DIN 2014 Bold"/>
              </a:rPr>
              <a:t> </a:t>
            </a:r>
            <a:r>
              <a:rPr sz="150" b="1" spc="-10" dirty="0">
                <a:solidFill>
                  <a:srgbClr val="90A19A"/>
                </a:solidFill>
                <a:latin typeface="DIN 2014 Bold"/>
                <a:cs typeface="DIN 2014 Bold"/>
              </a:rPr>
              <a:t>workshop</a:t>
            </a:r>
            <a:r>
              <a:rPr sz="150" b="1" spc="500" dirty="0">
                <a:solidFill>
                  <a:srgbClr val="90A19A"/>
                </a:solidFill>
                <a:latin typeface="DIN 2014 Bold"/>
                <a:cs typeface="DIN 2014 Bold"/>
              </a:rPr>
              <a:t> </a:t>
            </a:r>
            <a:r>
              <a:rPr sz="150" b="1" dirty="0">
                <a:solidFill>
                  <a:srgbClr val="90A19A"/>
                </a:solidFill>
                <a:latin typeface="DIN 2014 Bold"/>
                <a:cs typeface="DIN 2014 Bold"/>
              </a:rPr>
              <a:t>to</a:t>
            </a:r>
            <a:r>
              <a:rPr sz="150" b="1" spc="45" dirty="0">
                <a:solidFill>
                  <a:srgbClr val="90A19A"/>
                </a:solidFill>
                <a:latin typeface="DIN 2014 Bold"/>
                <a:cs typeface="DIN 2014 Bold"/>
              </a:rPr>
              <a:t> </a:t>
            </a:r>
            <a:r>
              <a:rPr sz="150" b="1" dirty="0">
                <a:solidFill>
                  <a:srgbClr val="90A19A"/>
                </a:solidFill>
                <a:latin typeface="DIN 2014 Bold"/>
                <a:cs typeface="DIN 2014 Bold"/>
              </a:rPr>
              <a:t>support</a:t>
            </a:r>
            <a:r>
              <a:rPr sz="150" b="1" spc="50" dirty="0">
                <a:solidFill>
                  <a:srgbClr val="90A19A"/>
                </a:solidFill>
                <a:latin typeface="DIN 2014 Bold"/>
                <a:cs typeface="DIN 2014 Bold"/>
              </a:rPr>
              <a:t> </a:t>
            </a:r>
            <a:r>
              <a:rPr sz="150" b="1" dirty="0">
                <a:solidFill>
                  <a:srgbClr val="90A19A"/>
                </a:solidFill>
                <a:latin typeface="DIN 2014 Bold"/>
                <a:cs typeface="DIN 2014 Bold"/>
              </a:rPr>
              <a:t>consultative</a:t>
            </a:r>
            <a:r>
              <a:rPr sz="150" b="1" spc="50" dirty="0">
                <a:solidFill>
                  <a:srgbClr val="90A19A"/>
                </a:solidFill>
                <a:latin typeface="DIN 2014 Bold"/>
                <a:cs typeface="DIN 2014 Bold"/>
              </a:rPr>
              <a:t> </a:t>
            </a:r>
            <a:r>
              <a:rPr sz="150" b="1" spc="-10" dirty="0">
                <a:solidFill>
                  <a:srgbClr val="90A19A"/>
                </a:solidFill>
                <a:latin typeface="DIN 2014 Bold"/>
                <a:cs typeface="DIN 2014 Bold"/>
              </a:rPr>
              <a:t>selling</a:t>
            </a:r>
            <a:r>
              <a:rPr sz="150" b="1" spc="500" dirty="0">
                <a:solidFill>
                  <a:srgbClr val="90A19A"/>
                </a:solidFill>
                <a:latin typeface="DIN 2014 Bold"/>
                <a:cs typeface="DIN 2014 Bold"/>
              </a:rPr>
              <a:t> </a:t>
            </a:r>
            <a:r>
              <a:rPr sz="150" b="1" spc="-10" dirty="0">
                <a:solidFill>
                  <a:srgbClr val="90A19A"/>
                </a:solidFill>
                <a:latin typeface="DIN 2014 Bold"/>
                <a:cs typeface="DIN 2014 Bold"/>
              </a:rPr>
              <a:t>strategy.</a:t>
            </a:r>
            <a:endParaRPr sz="150">
              <a:latin typeface="DIN 2014 Bold"/>
              <a:cs typeface="DIN 2014 Bold"/>
            </a:endParaRPr>
          </a:p>
        </p:txBody>
      </p:sp>
      <p:sp>
        <p:nvSpPr>
          <p:cNvPr id="23" name="object 23"/>
          <p:cNvSpPr txBox="1"/>
          <p:nvPr/>
        </p:nvSpPr>
        <p:spPr>
          <a:xfrm>
            <a:off x="4390979" y="2572161"/>
            <a:ext cx="250825" cy="166370"/>
          </a:xfrm>
          <a:prstGeom prst="rect">
            <a:avLst/>
          </a:prstGeom>
        </p:spPr>
        <p:txBody>
          <a:bodyPr vert="horz" wrap="square" lIns="0" tIns="13335" rIns="0" bIns="0" rtlCol="0">
            <a:spAutoFit/>
          </a:bodyPr>
          <a:lstStyle/>
          <a:p>
            <a:pPr marL="63500" marR="38100" indent="-30480">
              <a:lnSpc>
                <a:spcPct val="112200"/>
              </a:lnSpc>
              <a:spcBef>
                <a:spcPts val="105"/>
              </a:spcBef>
            </a:pPr>
            <a:r>
              <a:rPr sz="150" b="1" spc="10" dirty="0">
                <a:solidFill>
                  <a:srgbClr val="FFFFFF"/>
                </a:solidFill>
                <a:latin typeface="DIN 2014 Bold"/>
                <a:cs typeface="DIN 2014 Bold"/>
              </a:rPr>
              <a:t>BIC</a:t>
            </a:r>
            <a:r>
              <a:rPr sz="150" b="1" spc="15" dirty="0">
                <a:solidFill>
                  <a:srgbClr val="FFFFFF"/>
                </a:solidFill>
                <a:latin typeface="DIN 2014 Bold"/>
                <a:cs typeface="DIN 2014 Bold"/>
              </a:rPr>
              <a:t> </a:t>
            </a:r>
            <a:r>
              <a:rPr sz="150" b="1" spc="10" dirty="0">
                <a:solidFill>
                  <a:srgbClr val="FFFFFF"/>
                </a:solidFill>
                <a:latin typeface="DIN 2014 Bold"/>
                <a:cs typeface="DIN 2014 Bold"/>
              </a:rPr>
              <a:t>Health</a:t>
            </a:r>
            <a:r>
              <a:rPr sz="150" b="1" spc="20" dirty="0">
                <a:solidFill>
                  <a:srgbClr val="FFFFFF"/>
                </a:solidFill>
                <a:latin typeface="DIN 2014 Bold"/>
                <a:cs typeface="DIN 2014 Bold"/>
              </a:rPr>
              <a:t> </a:t>
            </a:r>
            <a:r>
              <a:rPr sz="150" b="1" spc="-10" dirty="0">
                <a:solidFill>
                  <a:srgbClr val="FFFFFF"/>
                </a:solidFill>
                <a:latin typeface="DIN 2014 Bold"/>
                <a:cs typeface="DIN 2014 Bold"/>
              </a:rPr>
              <a:t>Dealer</a:t>
            </a:r>
            <a:r>
              <a:rPr sz="150" b="1" spc="500" dirty="0">
                <a:solidFill>
                  <a:srgbClr val="FFFFFF"/>
                </a:solidFill>
                <a:latin typeface="DIN 2014 Bold"/>
                <a:cs typeface="DIN 2014 Bold"/>
              </a:rPr>
              <a:t> </a:t>
            </a:r>
            <a:r>
              <a:rPr sz="150" b="1" spc="-10" dirty="0">
                <a:solidFill>
                  <a:srgbClr val="FFFFFF"/>
                </a:solidFill>
                <a:latin typeface="DIN 2014 Bold"/>
                <a:cs typeface="DIN 2014 Bold"/>
              </a:rPr>
              <a:t>Onboarding</a:t>
            </a:r>
            <a:endParaRPr sz="150">
              <a:latin typeface="DIN 2014 Bold"/>
              <a:cs typeface="DIN 2014 Bold"/>
            </a:endParaRPr>
          </a:p>
          <a:p>
            <a:pPr marR="5080" indent="17780">
              <a:lnSpc>
                <a:spcPct val="105600"/>
              </a:lnSpc>
              <a:spcBef>
                <a:spcPts val="120"/>
              </a:spcBef>
            </a:pPr>
            <a:r>
              <a:rPr sz="150" b="1" dirty="0">
                <a:solidFill>
                  <a:srgbClr val="90A19A"/>
                </a:solidFill>
                <a:latin typeface="DIN 2014 Bold"/>
                <a:cs typeface="DIN 2014 Bold"/>
              </a:rPr>
              <a:t>Educate</a:t>
            </a:r>
            <a:r>
              <a:rPr sz="150" b="1" spc="35" dirty="0">
                <a:solidFill>
                  <a:srgbClr val="90A19A"/>
                </a:solidFill>
                <a:latin typeface="DIN 2014 Bold"/>
                <a:cs typeface="DIN 2014 Bold"/>
              </a:rPr>
              <a:t> </a:t>
            </a:r>
            <a:r>
              <a:rPr sz="150" b="1" dirty="0">
                <a:solidFill>
                  <a:srgbClr val="90A19A"/>
                </a:solidFill>
                <a:latin typeface="DIN 2014 Bold"/>
                <a:cs typeface="DIN 2014 Bold"/>
              </a:rPr>
              <a:t>dealers</a:t>
            </a:r>
            <a:r>
              <a:rPr sz="150" b="1" spc="40" dirty="0">
                <a:solidFill>
                  <a:srgbClr val="90A19A"/>
                </a:solidFill>
                <a:latin typeface="DIN 2014 Bold"/>
                <a:cs typeface="DIN 2014 Bold"/>
              </a:rPr>
              <a:t> </a:t>
            </a:r>
            <a:r>
              <a:rPr sz="150" b="1" dirty="0">
                <a:solidFill>
                  <a:srgbClr val="90A19A"/>
                </a:solidFill>
                <a:latin typeface="DIN 2014 Bold"/>
                <a:cs typeface="DIN 2014 Bold"/>
              </a:rPr>
              <a:t>on</a:t>
            </a:r>
            <a:r>
              <a:rPr sz="150" b="1" spc="40" dirty="0">
                <a:solidFill>
                  <a:srgbClr val="90A19A"/>
                </a:solidFill>
                <a:latin typeface="DIN 2014 Bold"/>
                <a:cs typeface="DIN 2014 Bold"/>
              </a:rPr>
              <a:t> </a:t>
            </a:r>
            <a:r>
              <a:rPr sz="150" b="1" spc="-25" dirty="0">
                <a:solidFill>
                  <a:srgbClr val="90A19A"/>
                </a:solidFill>
                <a:latin typeface="DIN 2014 Bold"/>
                <a:cs typeface="DIN 2014 Bold"/>
              </a:rPr>
              <a:t>the</a:t>
            </a:r>
            <a:r>
              <a:rPr sz="150" b="1" spc="500" dirty="0">
                <a:solidFill>
                  <a:srgbClr val="90A19A"/>
                </a:solidFill>
                <a:latin typeface="DIN 2014 Bold"/>
                <a:cs typeface="DIN 2014 Bold"/>
              </a:rPr>
              <a:t> </a:t>
            </a:r>
            <a:r>
              <a:rPr sz="150" b="1" dirty="0">
                <a:solidFill>
                  <a:srgbClr val="90A19A"/>
                </a:solidFill>
                <a:latin typeface="DIN 2014 Bold"/>
                <a:cs typeface="DIN 2014 Bold"/>
              </a:rPr>
              <a:t>JSI</a:t>
            </a:r>
            <a:r>
              <a:rPr sz="150" b="1" spc="30" dirty="0">
                <a:solidFill>
                  <a:srgbClr val="90A19A"/>
                </a:solidFill>
                <a:latin typeface="DIN 2014 Bold"/>
                <a:cs typeface="DIN 2014 Bold"/>
              </a:rPr>
              <a:t> </a:t>
            </a:r>
            <a:r>
              <a:rPr sz="150" b="1" dirty="0">
                <a:solidFill>
                  <a:srgbClr val="90A19A"/>
                </a:solidFill>
                <a:latin typeface="DIN 2014 Bold"/>
                <a:cs typeface="DIN 2014 Bold"/>
              </a:rPr>
              <a:t>Health</a:t>
            </a:r>
            <a:r>
              <a:rPr sz="150" b="1" spc="30" dirty="0">
                <a:solidFill>
                  <a:srgbClr val="90A19A"/>
                </a:solidFill>
                <a:latin typeface="DIN 2014 Bold"/>
                <a:cs typeface="DIN 2014 Bold"/>
              </a:rPr>
              <a:t> </a:t>
            </a:r>
            <a:r>
              <a:rPr sz="150" b="1" dirty="0">
                <a:solidFill>
                  <a:srgbClr val="90A19A"/>
                </a:solidFill>
                <a:latin typeface="DIN 2014 Bold"/>
                <a:cs typeface="DIN 2014 Bold"/>
              </a:rPr>
              <a:t>POV</a:t>
            </a:r>
            <a:r>
              <a:rPr sz="150" b="1" spc="35" dirty="0">
                <a:solidFill>
                  <a:srgbClr val="90A19A"/>
                </a:solidFill>
                <a:latin typeface="DIN 2014 Bold"/>
                <a:cs typeface="DIN 2014 Bold"/>
              </a:rPr>
              <a:t> </a:t>
            </a:r>
            <a:r>
              <a:rPr sz="150" b="1" dirty="0">
                <a:solidFill>
                  <a:srgbClr val="90A19A"/>
                </a:solidFill>
                <a:latin typeface="DIN 2014 Bold"/>
                <a:cs typeface="DIN 2014 Bold"/>
              </a:rPr>
              <a:t>and</a:t>
            </a:r>
            <a:r>
              <a:rPr sz="150" b="1" spc="30" dirty="0">
                <a:solidFill>
                  <a:srgbClr val="90A19A"/>
                </a:solidFill>
                <a:latin typeface="DIN 2014 Bold"/>
                <a:cs typeface="DIN 2014 Bold"/>
              </a:rPr>
              <a:t> </a:t>
            </a:r>
            <a:r>
              <a:rPr sz="150" b="1" spc="-10" dirty="0">
                <a:solidFill>
                  <a:srgbClr val="90A19A"/>
                </a:solidFill>
                <a:latin typeface="DIN 2014 Bold"/>
                <a:cs typeface="DIN 2014 Bold"/>
              </a:rPr>
              <a:t>design</a:t>
            </a:r>
            <a:endParaRPr sz="150">
              <a:latin typeface="DIN 2014 Bold"/>
              <a:cs typeface="DIN 2014 Bold"/>
            </a:endParaRPr>
          </a:p>
          <a:p>
            <a:pPr marL="39370">
              <a:lnSpc>
                <a:spcPct val="100000"/>
              </a:lnSpc>
              <a:spcBef>
                <a:spcPts val="10"/>
              </a:spcBef>
            </a:pPr>
            <a:r>
              <a:rPr sz="150" b="1" spc="10" dirty="0">
                <a:solidFill>
                  <a:srgbClr val="90A19A"/>
                </a:solidFill>
                <a:latin typeface="DIN 2014 Bold"/>
                <a:cs typeface="DIN 2014 Bold"/>
              </a:rPr>
              <a:t>planning</a:t>
            </a:r>
            <a:r>
              <a:rPr sz="150" b="1" spc="-5" dirty="0">
                <a:solidFill>
                  <a:srgbClr val="90A19A"/>
                </a:solidFill>
                <a:latin typeface="DIN 2014 Bold"/>
                <a:cs typeface="DIN 2014 Bold"/>
              </a:rPr>
              <a:t> </a:t>
            </a:r>
            <a:r>
              <a:rPr sz="150" b="1" spc="-10" dirty="0">
                <a:solidFill>
                  <a:srgbClr val="90A19A"/>
                </a:solidFill>
                <a:latin typeface="DIN 2014 Bold"/>
                <a:cs typeface="DIN 2014 Bold"/>
              </a:rPr>
              <a:t>insights.</a:t>
            </a:r>
            <a:endParaRPr sz="150">
              <a:latin typeface="DIN 2014 Bold"/>
              <a:cs typeface="DIN 2014 Bold"/>
            </a:endParaRPr>
          </a:p>
        </p:txBody>
      </p:sp>
      <p:sp>
        <p:nvSpPr>
          <p:cNvPr id="24" name="object 24"/>
          <p:cNvSpPr txBox="1"/>
          <p:nvPr/>
        </p:nvSpPr>
        <p:spPr>
          <a:xfrm>
            <a:off x="4850742" y="2771787"/>
            <a:ext cx="160020" cy="140335"/>
          </a:xfrm>
          <a:prstGeom prst="rect">
            <a:avLst/>
          </a:prstGeom>
        </p:spPr>
        <p:txBody>
          <a:bodyPr vert="horz" wrap="square" lIns="0" tIns="15875" rIns="0" bIns="0" rtlCol="0">
            <a:spAutoFit/>
          </a:bodyPr>
          <a:lstStyle/>
          <a:p>
            <a:pPr marL="17780" marR="22860" indent="5715">
              <a:lnSpc>
                <a:spcPct val="100000"/>
              </a:lnSpc>
              <a:spcBef>
                <a:spcPts val="125"/>
              </a:spcBef>
            </a:pPr>
            <a:r>
              <a:rPr sz="150" b="1" dirty="0">
                <a:solidFill>
                  <a:srgbClr val="FFFFFF"/>
                </a:solidFill>
                <a:latin typeface="DIN 2014 Bold"/>
                <a:cs typeface="DIN 2014 Bold"/>
              </a:rPr>
              <a:t>JSI</a:t>
            </a:r>
            <a:r>
              <a:rPr sz="150" b="1" spc="35" dirty="0">
                <a:solidFill>
                  <a:srgbClr val="FFFFFF"/>
                </a:solidFill>
                <a:latin typeface="DIN 2014 Bold"/>
                <a:cs typeface="DIN 2014 Bold"/>
              </a:rPr>
              <a:t> </a:t>
            </a:r>
            <a:r>
              <a:rPr sz="150" b="1" spc="-10" dirty="0">
                <a:solidFill>
                  <a:srgbClr val="FFFFFF"/>
                </a:solidFill>
                <a:latin typeface="DIN 2014 Bold"/>
                <a:cs typeface="DIN 2014 Bold"/>
              </a:rPr>
              <a:t>Health</a:t>
            </a:r>
            <a:r>
              <a:rPr sz="150" b="1" spc="500" dirty="0">
                <a:solidFill>
                  <a:srgbClr val="FFFFFF"/>
                </a:solidFill>
                <a:latin typeface="DIN 2014 Bold"/>
                <a:cs typeface="DIN 2014 Bold"/>
              </a:rPr>
              <a:t> </a:t>
            </a:r>
            <a:r>
              <a:rPr sz="150" b="1" spc="-10" dirty="0">
                <a:solidFill>
                  <a:srgbClr val="FFFFFF"/>
                </a:solidFill>
                <a:latin typeface="DIN 2014 Bold"/>
                <a:cs typeface="DIN 2014 Bold"/>
              </a:rPr>
              <a:t>Capabilities</a:t>
            </a:r>
            <a:endParaRPr sz="150">
              <a:latin typeface="DIN 2014 Bold"/>
              <a:cs typeface="DIN 2014 Bold"/>
            </a:endParaRPr>
          </a:p>
          <a:p>
            <a:pPr marL="5080" marR="5080" indent="-5715">
              <a:lnSpc>
                <a:spcPct val="105600"/>
              </a:lnSpc>
              <a:spcBef>
                <a:spcPts val="135"/>
              </a:spcBef>
            </a:pPr>
            <a:r>
              <a:rPr sz="150" b="1" dirty="0">
                <a:solidFill>
                  <a:srgbClr val="90A19A"/>
                </a:solidFill>
                <a:latin typeface="DIN 2014 Bold"/>
                <a:cs typeface="DIN 2014 Bold"/>
              </a:rPr>
              <a:t>Get</a:t>
            </a:r>
            <a:r>
              <a:rPr sz="150" b="1" spc="35" dirty="0">
                <a:solidFill>
                  <a:srgbClr val="90A19A"/>
                </a:solidFill>
                <a:latin typeface="DIN 2014 Bold"/>
                <a:cs typeface="DIN 2014 Bold"/>
              </a:rPr>
              <a:t> </a:t>
            </a:r>
            <a:r>
              <a:rPr sz="150" b="1" dirty="0">
                <a:solidFill>
                  <a:srgbClr val="90A19A"/>
                </a:solidFill>
                <a:latin typeface="DIN 2014 Bold"/>
                <a:cs typeface="DIN 2014 Bold"/>
              </a:rPr>
              <a:t>Everyone</a:t>
            </a:r>
            <a:r>
              <a:rPr sz="150" b="1" spc="35" dirty="0">
                <a:solidFill>
                  <a:srgbClr val="90A19A"/>
                </a:solidFill>
                <a:latin typeface="DIN 2014 Bold"/>
                <a:cs typeface="DIN 2014 Bold"/>
              </a:rPr>
              <a:t> </a:t>
            </a:r>
            <a:r>
              <a:rPr sz="150" b="1" spc="-25" dirty="0">
                <a:solidFill>
                  <a:srgbClr val="90A19A"/>
                </a:solidFill>
                <a:latin typeface="DIN 2014 Bold"/>
                <a:cs typeface="DIN 2014 Bold"/>
              </a:rPr>
              <a:t>On</a:t>
            </a:r>
            <a:r>
              <a:rPr sz="150" b="1" spc="500" dirty="0">
                <a:solidFill>
                  <a:srgbClr val="90A19A"/>
                </a:solidFill>
                <a:latin typeface="DIN 2014 Bold"/>
                <a:cs typeface="DIN 2014 Bold"/>
              </a:rPr>
              <a:t> </a:t>
            </a:r>
            <a:r>
              <a:rPr sz="150" b="1" dirty="0">
                <a:solidFill>
                  <a:srgbClr val="90A19A"/>
                </a:solidFill>
                <a:latin typeface="DIN 2014 Bold"/>
                <a:cs typeface="DIN 2014 Bold"/>
              </a:rPr>
              <a:t>The</a:t>
            </a:r>
            <a:r>
              <a:rPr sz="150" b="1" spc="25" dirty="0">
                <a:solidFill>
                  <a:srgbClr val="90A19A"/>
                </a:solidFill>
                <a:latin typeface="DIN 2014 Bold"/>
                <a:cs typeface="DIN 2014 Bold"/>
              </a:rPr>
              <a:t> </a:t>
            </a:r>
            <a:r>
              <a:rPr sz="150" b="1" dirty="0">
                <a:solidFill>
                  <a:srgbClr val="90A19A"/>
                </a:solidFill>
                <a:latin typeface="DIN 2014 Bold"/>
                <a:cs typeface="DIN 2014 Bold"/>
              </a:rPr>
              <a:t>Same</a:t>
            </a:r>
            <a:r>
              <a:rPr sz="150" b="1" spc="30" dirty="0">
                <a:solidFill>
                  <a:srgbClr val="90A19A"/>
                </a:solidFill>
                <a:latin typeface="DIN 2014 Bold"/>
                <a:cs typeface="DIN 2014 Bold"/>
              </a:rPr>
              <a:t> </a:t>
            </a:r>
            <a:r>
              <a:rPr sz="150" b="1" spc="-20" dirty="0">
                <a:solidFill>
                  <a:srgbClr val="90A19A"/>
                </a:solidFill>
                <a:latin typeface="DIN 2014 Bold"/>
                <a:cs typeface="DIN 2014 Bold"/>
              </a:rPr>
              <a:t>Page</a:t>
            </a:r>
            <a:endParaRPr sz="150">
              <a:latin typeface="DIN 2014 Bold"/>
              <a:cs typeface="DIN 2014 Bold"/>
            </a:endParaRPr>
          </a:p>
        </p:txBody>
      </p:sp>
      <p:sp>
        <p:nvSpPr>
          <p:cNvPr id="25" name="object 25"/>
          <p:cNvSpPr txBox="1"/>
          <p:nvPr/>
        </p:nvSpPr>
        <p:spPr>
          <a:xfrm>
            <a:off x="5013411" y="2974781"/>
            <a:ext cx="631190" cy="139700"/>
          </a:xfrm>
          <a:prstGeom prst="rect">
            <a:avLst/>
          </a:prstGeom>
        </p:spPr>
        <p:txBody>
          <a:bodyPr vert="horz" wrap="square" lIns="0" tIns="15875" rIns="0" bIns="0" rtlCol="0">
            <a:spAutoFit/>
          </a:bodyPr>
          <a:lstStyle/>
          <a:p>
            <a:pPr marL="29845">
              <a:lnSpc>
                <a:spcPts val="175"/>
              </a:lnSpc>
              <a:spcBef>
                <a:spcPts val="125"/>
              </a:spcBef>
              <a:tabLst>
                <a:tab pos="398780" algn="l"/>
              </a:tabLst>
            </a:pPr>
            <a:r>
              <a:rPr sz="150" b="1" spc="10" dirty="0">
                <a:solidFill>
                  <a:srgbClr val="FFFFFF"/>
                </a:solidFill>
                <a:latin typeface="DIN 2014 Bold"/>
                <a:cs typeface="DIN 2014 Bold"/>
              </a:rPr>
              <a:t>CEU</a:t>
            </a:r>
            <a:r>
              <a:rPr sz="150" b="1" spc="20" dirty="0">
                <a:solidFill>
                  <a:srgbClr val="FFFFFF"/>
                </a:solidFill>
                <a:latin typeface="DIN 2014 Bold"/>
                <a:cs typeface="DIN 2014 Bold"/>
              </a:rPr>
              <a:t> </a:t>
            </a:r>
            <a:r>
              <a:rPr sz="150" b="1" spc="10" dirty="0">
                <a:solidFill>
                  <a:srgbClr val="FFFFFF"/>
                </a:solidFill>
                <a:latin typeface="DIN 2014 Bold"/>
                <a:cs typeface="DIN 2014 Bold"/>
              </a:rPr>
              <a:t>&amp;</a:t>
            </a:r>
            <a:r>
              <a:rPr sz="150" b="1" spc="20" dirty="0">
                <a:solidFill>
                  <a:srgbClr val="FFFFFF"/>
                </a:solidFill>
                <a:latin typeface="DIN 2014 Bold"/>
                <a:cs typeface="DIN 2014 Bold"/>
              </a:rPr>
              <a:t> </a:t>
            </a:r>
            <a:r>
              <a:rPr sz="150" b="1" spc="-20" dirty="0">
                <a:solidFill>
                  <a:srgbClr val="FFFFFF"/>
                </a:solidFill>
                <a:latin typeface="DIN 2014 Bold"/>
                <a:cs typeface="DIN 2014 Bold"/>
              </a:rPr>
              <a:t>Event</a:t>
            </a:r>
            <a:r>
              <a:rPr sz="150" b="1" dirty="0">
                <a:solidFill>
                  <a:srgbClr val="FFFFFF"/>
                </a:solidFill>
                <a:latin typeface="DIN 2014 Bold"/>
                <a:cs typeface="DIN 2014 Bold"/>
              </a:rPr>
              <a:t>	</a:t>
            </a:r>
            <a:r>
              <a:rPr sz="150" b="1" spc="10" dirty="0">
                <a:solidFill>
                  <a:srgbClr val="FFFFFF"/>
                </a:solidFill>
                <a:latin typeface="DIN 2014 Bold"/>
                <a:cs typeface="DIN 2014 Bold"/>
              </a:rPr>
              <a:t>POV</a:t>
            </a:r>
            <a:r>
              <a:rPr sz="150" b="1" spc="5" dirty="0">
                <a:solidFill>
                  <a:srgbClr val="FFFFFF"/>
                </a:solidFill>
                <a:latin typeface="DIN 2014 Bold"/>
                <a:cs typeface="DIN 2014 Bold"/>
              </a:rPr>
              <a:t> </a:t>
            </a:r>
            <a:r>
              <a:rPr sz="150" b="1" spc="10" dirty="0">
                <a:solidFill>
                  <a:srgbClr val="FFFFFF"/>
                </a:solidFill>
                <a:latin typeface="DIN 2014 Bold"/>
                <a:cs typeface="DIN 2014 Bold"/>
              </a:rPr>
              <a:t>Sales</a:t>
            </a:r>
            <a:r>
              <a:rPr sz="150" b="1" spc="409" dirty="0">
                <a:solidFill>
                  <a:srgbClr val="FFFFFF"/>
                </a:solidFill>
                <a:latin typeface="DIN 2014 Bold"/>
                <a:cs typeface="DIN 2014 Bold"/>
              </a:rPr>
              <a:t> </a:t>
            </a:r>
            <a:r>
              <a:rPr sz="100" b="1" spc="-10" dirty="0">
                <a:solidFill>
                  <a:srgbClr val="FFFFFF"/>
                </a:solidFill>
                <a:latin typeface="DIN 2014 Bold"/>
                <a:cs typeface="DIN 2014 Bold"/>
              </a:rPr>
              <a:t>SALES</a:t>
            </a:r>
            <a:endParaRPr sz="100">
              <a:latin typeface="DIN 2014 Bold"/>
              <a:cs typeface="DIN 2014 Bold"/>
            </a:endParaRPr>
          </a:p>
          <a:p>
            <a:pPr marL="25400">
              <a:lnSpc>
                <a:spcPts val="175"/>
              </a:lnSpc>
              <a:tabLst>
                <a:tab pos="386715" algn="l"/>
              </a:tabLst>
            </a:pPr>
            <a:r>
              <a:rPr sz="150" b="1" spc="-10" dirty="0">
                <a:solidFill>
                  <a:srgbClr val="FFFFFF"/>
                </a:solidFill>
                <a:latin typeface="DIN 2014 Bold"/>
                <a:cs typeface="DIN 2014 Bold"/>
              </a:rPr>
              <a:t>Opportunities</a:t>
            </a:r>
            <a:r>
              <a:rPr sz="150" b="1" dirty="0">
                <a:solidFill>
                  <a:srgbClr val="FFFFFF"/>
                </a:solidFill>
                <a:latin typeface="DIN 2014 Bold"/>
                <a:cs typeface="DIN 2014 Bold"/>
              </a:rPr>
              <a:t>	Presentation</a:t>
            </a:r>
            <a:r>
              <a:rPr sz="150" b="1" spc="245" dirty="0">
                <a:solidFill>
                  <a:srgbClr val="FFFFFF"/>
                </a:solidFill>
                <a:latin typeface="DIN 2014 Bold"/>
                <a:cs typeface="DIN 2014 Bold"/>
              </a:rPr>
              <a:t> </a:t>
            </a:r>
            <a:r>
              <a:rPr sz="150" b="1" spc="-15" baseline="27777" dirty="0">
                <a:solidFill>
                  <a:srgbClr val="FFFFFF"/>
                </a:solidFill>
                <a:latin typeface="DIN 2014 Bold"/>
                <a:cs typeface="DIN 2014 Bold"/>
              </a:rPr>
              <a:t>TRAINING</a:t>
            </a:r>
            <a:endParaRPr sz="150" baseline="27777">
              <a:latin typeface="DIN 2014 Bold"/>
              <a:cs typeface="DIN 2014 Bold"/>
            </a:endParaRPr>
          </a:p>
          <a:p>
            <a:pPr marL="394335" marR="95250" indent="-368300">
              <a:lnSpc>
                <a:spcPct val="105600"/>
              </a:lnSpc>
              <a:spcBef>
                <a:spcPts val="135"/>
              </a:spcBef>
              <a:tabLst>
                <a:tab pos="368300" algn="l"/>
              </a:tabLst>
            </a:pPr>
            <a:r>
              <a:rPr sz="150" b="1" dirty="0">
                <a:solidFill>
                  <a:srgbClr val="AD8A77"/>
                </a:solidFill>
                <a:latin typeface="DIN 2014 Bold"/>
                <a:cs typeface="DIN 2014 Bold"/>
              </a:rPr>
              <a:t>Identify</a:t>
            </a:r>
            <a:r>
              <a:rPr sz="150" b="1" spc="40" dirty="0">
                <a:solidFill>
                  <a:srgbClr val="AD8A77"/>
                </a:solidFill>
                <a:latin typeface="DIN 2014 Bold"/>
                <a:cs typeface="DIN 2014 Bold"/>
              </a:rPr>
              <a:t> </a:t>
            </a:r>
            <a:r>
              <a:rPr sz="150" b="1" spc="-10" dirty="0">
                <a:solidFill>
                  <a:srgbClr val="AD8A77"/>
                </a:solidFill>
                <a:latin typeface="DIN 2014 Bold"/>
                <a:cs typeface="DIN 2014 Bold"/>
              </a:rPr>
              <a:t>Needs</a:t>
            </a:r>
            <a:r>
              <a:rPr sz="150" b="1" dirty="0">
                <a:solidFill>
                  <a:srgbClr val="AD8A77"/>
                </a:solidFill>
                <a:latin typeface="DIN 2014 Bold"/>
                <a:cs typeface="DIN 2014 Bold"/>
              </a:rPr>
              <a:t>	Create</a:t>
            </a:r>
            <a:r>
              <a:rPr sz="150" b="1" spc="30" dirty="0">
                <a:solidFill>
                  <a:srgbClr val="AD8A77"/>
                </a:solidFill>
                <a:latin typeface="DIN 2014 Bold"/>
                <a:cs typeface="DIN 2014 Bold"/>
              </a:rPr>
              <a:t> </a:t>
            </a:r>
            <a:r>
              <a:rPr sz="150" b="1" spc="-10" dirty="0">
                <a:solidFill>
                  <a:srgbClr val="AD8A77"/>
                </a:solidFill>
                <a:latin typeface="DIN 2014 Bold"/>
                <a:cs typeface="DIN 2014 Bold"/>
              </a:rPr>
              <a:t>Consistent</a:t>
            </a:r>
            <a:r>
              <a:rPr sz="150" b="1" spc="500" dirty="0">
                <a:solidFill>
                  <a:srgbClr val="AD8A77"/>
                </a:solidFill>
                <a:latin typeface="DIN 2014 Bold"/>
                <a:cs typeface="DIN 2014 Bold"/>
              </a:rPr>
              <a:t> </a:t>
            </a:r>
            <a:r>
              <a:rPr sz="150" b="1" spc="-10" dirty="0">
                <a:solidFill>
                  <a:srgbClr val="AD8A77"/>
                </a:solidFill>
                <a:latin typeface="DIN 2014 Bold"/>
                <a:cs typeface="DIN 2014 Bold"/>
              </a:rPr>
              <a:t>Experiences</a:t>
            </a:r>
            <a:endParaRPr sz="150">
              <a:latin typeface="DIN 2014 Bold"/>
              <a:cs typeface="DIN 2014 Bold"/>
            </a:endParaRPr>
          </a:p>
        </p:txBody>
      </p:sp>
      <p:sp>
        <p:nvSpPr>
          <p:cNvPr id="26" name="object 26"/>
          <p:cNvSpPr txBox="1"/>
          <p:nvPr/>
        </p:nvSpPr>
        <p:spPr>
          <a:xfrm>
            <a:off x="4669214" y="2973942"/>
            <a:ext cx="170180" cy="116205"/>
          </a:xfrm>
          <a:prstGeom prst="rect">
            <a:avLst/>
          </a:prstGeom>
        </p:spPr>
        <p:txBody>
          <a:bodyPr vert="horz" wrap="square" lIns="0" tIns="15875" rIns="0" bIns="0" rtlCol="0">
            <a:spAutoFit/>
          </a:bodyPr>
          <a:lstStyle/>
          <a:p>
            <a:pPr marL="17145" marR="22225" indent="10160">
              <a:lnSpc>
                <a:spcPct val="100000"/>
              </a:lnSpc>
              <a:spcBef>
                <a:spcPts val="125"/>
              </a:spcBef>
            </a:pPr>
            <a:r>
              <a:rPr sz="150" b="1" spc="10" dirty="0">
                <a:solidFill>
                  <a:srgbClr val="FFFFFF"/>
                </a:solidFill>
                <a:latin typeface="DIN 2014 Bold"/>
                <a:cs typeface="DIN 2014 Bold"/>
              </a:rPr>
              <a:t>A&amp;D</a:t>
            </a:r>
            <a:r>
              <a:rPr sz="150" b="1" spc="20" dirty="0">
                <a:solidFill>
                  <a:srgbClr val="FFFFFF"/>
                </a:solidFill>
                <a:latin typeface="DIN 2014 Bold"/>
                <a:cs typeface="DIN 2014 Bold"/>
              </a:rPr>
              <a:t> </a:t>
            </a:r>
            <a:r>
              <a:rPr sz="150" b="1" spc="-20" dirty="0">
                <a:solidFill>
                  <a:srgbClr val="FFFFFF"/>
                </a:solidFill>
                <a:latin typeface="DIN 2014 Bold"/>
                <a:cs typeface="DIN 2014 Bold"/>
              </a:rPr>
              <a:t>Sales</a:t>
            </a:r>
            <a:r>
              <a:rPr sz="150" b="1" spc="500" dirty="0">
                <a:solidFill>
                  <a:srgbClr val="FFFFFF"/>
                </a:solidFill>
                <a:latin typeface="DIN 2014 Bold"/>
                <a:cs typeface="DIN 2014 Bold"/>
              </a:rPr>
              <a:t> </a:t>
            </a:r>
            <a:r>
              <a:rPr sz="150" b="1" spc="-10" dirty="0">
                <a:solidFill>
                  <a:srgbClr val="FFFFFF"/>
                </a:solidFill>
                <a:latin typeface="DIN 2014 Bold"/>
                <a:cs typeface="DIN 2014 Bold"/>
              </a:rPr>
              <a:t>Presentation</a:t>
            </a:r>
            <a:endParaRPr sz="150" dirty="0">
              <a:latin typeface="DIN 2014 Bold"/>
              <a:cs typeface="DIN 2014 Bold"/>
            </a:endParaRPr>
          </a:p>
          <a:p>
            <a:pPr>
              <a:lnSpc>
                <a:spcPct val="100000"/>
              </a:lnSpc>
              <a:spcBef>
                <a:spcPts val="145"/>
              </a:spcBef>
            </a:pPr>
            <a:r>
              <a:rPr sz="150" b="1" dirty="0">
                <a:solidFill>
                  <a:srgbClr val="AD8A77"/>
                </a:solidFill>
                <a:latin typeface="DIN 2014 Bold"/>
                <a:cs typeface="DIN 2014 Bold"/>
              </a:rPr>
              <a:t>JSI</a:t>
            </a:r>
            <a:r>
              <a:rPr sz="150" b="1" spc="15" dirty="0">
                <a:solidFill>
                  <a:srgbClr val="AD8A77"/>
                </a:solidFill>
                <a:latin typeface="DIN 2014 Bold"/>
                <a:cs typeface="DIN 2014 Bold"/>
              </a:rPr>
              <a:t> </a:t>
            </a:r>
            <a:r>
              <a:rPr sz="150" b="1" dirty="0">
                <a:solidFill>
                  <a:srgbClr val="AD8A77"/>
                </a:solidFill>
                <a:latin typeface="DIN 2014 Bold"/>
                <a:cs typeface="DIN 2014 Bold"/>
              </a:rPr>
              <a:t>&amp;</a:t>
            </a:r>
            <a:r>
              <a:rPr sz="150" b="1" spc="20" dirty="0">
                <a:solidFill>
                  <a:srgbClr val="AD8A77"/>
                </a:solidFill>
                <a:latin typeface="DIN 2014 Bold"/>
                <a:cs typeface="DIN 2014 Bold"/>
              </a:rPr>
              <a:t> </a:t>
            </a:r>
            <a:r>
              <a:rPr sz="150" b="1" dirty="0">
                <a:solidFill>
                  <a:srgbClr val="AD8A77"/>
                </a:solidFill>
                <a:latin typeface="DIN 2014 Bold"/>
                <a:cs typeface="DIN 2014 Bold"/>
              </a:rPr>
              <a:t>Rep</a:t>
            </a:r>
            <a:r>
              <a:rPr sz="150" b="1" spc="15" dirty="0">
                <a:solidFill>
                  <a:srgbClr val="AD8A77"/>
                </a:solidFill>
                <a:latin typeface="DIN 2014 Bold"/>
                <a:cs typeface="DIN 2014 Bold"/>
              </a:rPr>
              <a:t> </a:t>
            </a:r>
            <a:r>
              <a:rPr sz="150" b="1" spc="-10" dirty="0">
                <a:solidFill>
                  <a:srgbClr val="AD8A77"/>
                </a:solidFill>
                <a:latin typeface="DIN 2014 Bold"/>
                <a:cs typeface="DIN 2014 Bold"/>
              </a:rPr>
              <a:t>Groups</a:t>
            </a:r>
            <a:endParaRPr sz="150" dirty="0">
              <a:latin typeface="DIN 2014 Bold"/>
              <a:cs typeface="DIN 2014 Bold"/>
            </a:endParaRPr>
          </a:p>
        </p:txBody>
      </p:sp>
      <p:sp>
        <p:nvSpPr>
          <p:cNvPr id="27" name="object 27"/>
          <p:cNvSpPr txBox="1"/>
          <p:nvPr/>
        </p:nvSpPr>
        <p:spPr>
          <a:xfrm>
            <a:off x="4231995" y="2973942"/>
            <a:ext cx="294640" cy="52705"/>
          </a:xfrm>
          <a:prstGeom prst="rect">
            <a:avLst/>
          </a:prstGeom>
        </p:spPr>
        <p:txBody>
          <a:bodyPr vert="horz" wrap="square" lIns="0" tIns="15875" rIns="0" bIns="0" rtlCol="0">
            <a:spAutoFit/>
          </a:bodyPr>
          <a:lstStyle/>
          <a:p>
            <a:pPr marL="25400">
              <a:lnSpc>
                <a:spcPct val="100000"/>
              </a:lnSpc>
              <a:spcBef>
                <a:spcPts val="125"/>
              </a:spcBef>
            </a:pPr>
            <a:r>
              <a:rPr sz="150" b="1" dirty="0">
                <a:solidFill>
                  <a:srgbClr val="FFFFFF"/>
                </a:solidFill>
                <a:latin typeface="DIN 2014 Bold"/>
                <a:cs typeface="DIN 2014 Bold"/>
              </a:rPr>
              <a:t>Product</a:t>
            </a:r>
            <a:r>
              <a:rPr sz="150" b="1" spc="415" dirty="0">
                <a:solidFill>
                  <a:srgbClr val="FFFFFF"/>
                </a:solidFill>
                <a:latin typeface="DIN 2014 Bold"/>
                <a:cs typeface="DIN 2014 Bold"/>
              </a:rPr>
              <a:t>  </a:t>
            </a:r>
            <a:r>
              <a:rPr sz="150" b="1" spc="-15" baseline="27777" dirty="0">
                <a:solidFill>
                  <a:srgbClr val="FFFFFF"/>
                </a:solidFill>
                <a:latin typeface="DIN 2014 Bold"/>
                <a:cs typeface="DIN 2014 Bold"/>
              </a:rPr>
              <a:t>DEALER</a:t>
            </a:r>
            <a:endParaRPr sz="150" baseline="27777">
              <a:latin typeface="DIN 2014 Bold"/>
              <a:cs typeface="DIN 2014 Bold"/>
            </a:endParaRPr>
          </a:p>
        </p:txBody>
      </p:sp>
      <p:sp>
        <p:nvSpPr>
          <p:cNvPr id="28" name="object 28"/>
          <p:cNvSpPr txBox="1"/>
          <p:nvPr/>
        </p:nvSpPr>
        <p:spPr>
          <a:xfrm>
            <a:off x="4056005" y="3177606"/>
            <a:ext cx="215900" cy="111760"/>
          </a:xfrm>
          <a:prstGeom prst="rect">
            <a:avLst/>
          </a:prstGeom>
        </p:spPr>
        <p:txBody>
          <a:bodyPr vert="horz" wrap="square" lIns="0" tIns="15875" rIns="0" bIns="0" rtlCol="0">
            <a:spAutoFit/>
          </a:bodyPr>
          <a:lstStyle/>
          <a:p>
            <a:pPr marL="61594" marR="10795" indent="-56515">
              <a:lnSpc>
                <a:spcPct val="100000"/>
              </a:lnSpc>
              <a:spcBef>
                <a:spcPts val="125"/>
              </a:spcBef>
            </a:pPr>
            <a:r>
              <a:rPr sz="150" b="1" spc="10" dirty="0">
                <a:solidFill>
                  <a:srgbClr val="FFFFFF"/>
                </a:solidFill>
                <a:latin typeface="DIN 2014 Bold"/>
                <a:cs typeface="DIN 2014 Bold"/>
              </a:rPr>
              <a:t>Application</a:t>
            </a:r>
            <a:r>
              <a:rPr sz="150" b="1" spc="40" dirty="0">
                <a:solidFill>
                  <a:srgbClr val="FFFFFF"/>
                </a:solidFill>
                <a:latin typeface="DIN 2014 Bold"/>
                <a:cs typeface="DIN 2014 Bold"/>
              </a:rPr>
              <a:t> </a:t>
            </a:r>
            <a:r>
              <a:rPr sz="150" b="1" spc="-10" dirty="0">
                <a:solidFill>
                  <a:srgbClr val="FFFFFF"/>
                </a:solidFill>
                <a:latin typeface="DIN 2014 Bold"/>
                <a:cs typeface="DIN 2014 Bold"/>
              </a:rPr>
              <a:t>Thought</a:t>
            </a:r>
            <a:r>
              <a:rPr sz="150" b="1" spc="500" dirty="0">
                <a:solidFill>
                  <a:srgbClr val="FFFFFF"/>
                </a:solidFill>
                <a:latin typeface="DIN 2014 Bold"/>
                <a:cs typeface="DIN 2014 Bold"/>
              </a:rPr>
              <a:t> </a:t>
            </a:r>
            <a:r>
              <a:rPr sz="150" b="1" spc="-10" dirty="0">
                <a:solidFill>
                  <a:srgbClr val="FFFFFF"/>
                </a:solidFill>
                <a:latin typeface="DIN 2014 Bold"/>
                <a:cs typeface="DIN 2014 Bold"/>
              </a:rPr>
              <a:t>Starters</a:t>
            </a:r>
            <a:endParaRPr sz="150">
              <a:latin typeface="DIN 2014 Bold"/>
              <a:cs typeface="DIN 2014 Bold"/>
            </a:endParaRPr>
          </a:p>
          <a:p>
            <a:pPr>
              <a:lnSpc>
                <a:spcPct val="100000"/>
              </a:lnSpc>
              <a:spcBef>
                <a:spcPts val="110"/>
              </a:spcBef>
            </a:pPr>
            <a:r>
              <a:rPr sz="150" b="1" dirty="0">
                <a:solidFill>
                  <a:srgbClr val="878F95"/>
                </a:solidFill>
                <a:latin typeface="DIN 2014 Bold"/>
                <a:cs typeface="DIN 2014 Bold"/>
              </a:rPr>
              <a:t>Get</a:t>
            </a:r>
            <a:r>
              <a:rPr sz="150" b="1" spc="15" dirty="0">
                <a:solidFill>
                  <a:srgbClr val="878F95"/>
                </a:solidFill>
                <a:latin typeface="DIN 2014 Bold"/>
                <a:cs typeface="DIN 2014 Bold"/>
              </a:rPr>
              <a:t> </a:t>
            </a:r>
            <a:r>
              <a:rPr sz="150" b="1" dirty="0">
                <a:solidFill>
                  <a:srgbClr val="878F95"/>
                </a:solidFill>
                <a:latin typeface="DIN 2014 Bold"/>
                <a:cs typeface="DIN 2014 Bold"/>
              </a:rPr>
              <a:t>From</a:t>
            </a:r>
            <a:r>
              <a:rPr sz="150" b="1" spc="20" dirty="0">
                <a:solidFill>
                  <a:srgbClr val="878F95"/>
                </a:solidFill>
                <a:latin typeface="DIN 2014 Bold"/>
                <a:cs typeface="DIN 2014 Bold"/>
              </a:rPr>
              <a:t> </a:t>
            </a:r>
            <a:r>
              <a:rPr sz="150" b="1" dirty="0">
                <a:solidFill>
                  <a:srgbClr val="878F95"/>
                </a:solidFill>
                <a:latin typeface="DIN 2014 Bold"/>
                <a:cs typeface="DIN 2014 Bold"/>
              </a:rPr>
              <a:t>A</a:t>
            </a:r>
            <a:r>
              <a:rPr sz="150" b="1" spc="15" dirty="0">
                <a:solidFill>
                  <a:srgbClr val="878F95"/>
                </a:solidFill>
                <a:latin typeface="DIN 2014 Bold"/>
                <a:cs typeface="DIN 2014 Bold"/>
              </a:rPr>
              <a:t> </a:t>
            </a:r>
            <a:r>
              <a:rPr sz="150" b="1" dirty="0">
                <a:solidFill>
                  <a:srgbClr val="878F95"/>
                </a:solidFill>
                <a:latin typeface="DIN 2014 Bold"/>
                <a:cs typeface="DIN 2014 Bold"/>
              </a:rPr>
              <a:t>to</a:t>
            </a:r>
            <a:r>
              <a:rPr sz="150" b="1" spc="20" dirty="0">
                <a:solidFill>
                  <a:srgbClr val="878F95"/>
                </a:solidFill>
                <a:latin typeface="DIN 2014 Bold"/>
                <a:cs typeface="DIN 2014 Bold"/>
              </a:rPr>
              <a:t> </a:t>
            </a:r>
            <a:r>
              <a:rPr sz="150" b="1" dirty="0">
                <a:solidFill>
                  <a:srgbClr val="878F95"/>
                </a:solidFill>
                <a:latin typeface="DIN 2014 Bold"/>
                <a:cs typeface="DIN 2014 Bold"/>
              </a:rPr>
              <a:t>B</a:t>
            </a:r>
            <a:r>
              <a:rPr sz="150" b="1" spc="15" dirty="0">
                <a:solidFill>
                  <a:srgbClr val="878F95"/>
                </a:solidFill>
                <a:latin typeface="DIN 2014 Bold"/>
                <a:cs typeface="DIN 2014 Bold"/>
              </a:rPr>
              <a:t> </a:t>
            </a:r>
            <a:r>
              <a:rPr sz="150" b="1" spc="-10" dirty="0">
                <a:solidFill>
                  <a:srgbClr val="878F95"/>
                </a:solidFill>
                <a:latin typeface="DIN 2014 Bold"/>
                <a:cs typeface="DIN 2014 Bold"/>
              </a:rPr>
              <a:t>Faster</a:t>
            </a:r>
            <a:endParaRPr sz="150">
              <a:latin typeface="DIN 2014 Bold"/>
              <a:cs typeface="DIN 2014 Bold"/>
            </a:endParaRPr>
          </a:p>
        </p:txBody>
      </p:sp>
      <p:sp>
        <p:nvSpPr>
          <p:cNvPr id="29" name="object 29"/>
          <p:cNvSpPr txBox="1"/>
          <p:nvPr/>
        </p:nvSpPr>
        <p:spPr>
          <a:xfrm>
            <a:off x="5234625" y="3188166"/>
            <a:ext cx="174625" cy="151130"/>
          </a:xfrm>
          <a:prstGeom prst="rect">
            <a:avLst/>
          </a:prstGeom>
        </p:spPr>
        <p:txBody>
          <a:bodyPr vert="horz" wrap="square" lIns="0" tIns="15875" rIns="0" bIns="0" rtlCol="0">
            <a:spAutoFit/>
          </a:bodyPr>
          <a:lstStyle/>
          <a:p>
            <a:pPr marR="5715" algn="ctr">
              <a:lnSpc>
                <a:spcPct val="100000"/>
              </a:lnSpc>
              <a:spcBef>
                <a:spcPts val="125"/>
              </a:spcBef>
            </a:pPr>
            <a:r>
              <a:rPr sz="150" b="1" spc="10" dirty="0">
                <a:solidFill>
                  <a:srgbClr val="FFFFFF"/>
                </a:solidFill>
                <a:latin typeface="DIN 2014 Bold"/>
                <a:cs typeface="DIN 2014 Bold"/>
              </a:rPr>
              <a:t>Video</a:t>
            </a:r>
            <a:r>
              <a:rPr sz="150" b="1" spc="25" dirty="0">
                <a:solidFill>
                  <a:srgbClr val="FFFFFF"/>
                </a:solidFill>
                <a:latin typeface="DIN 2014 Bold"/>
                <a:cs typeface="DIN 2014 Bold"/>
              </a:rPr>
              <a:t> </a:t>
            </a:r>
            <a:r>
              <a:rPr sz="150" b="1" spc="-10" dirty="0">
                <a:solidFill>
                  <a:srgbClr val="FFFFFF"/>
                </a:solidFill>
                <a:latin typeface="DIN 2014 Bold"/>
                <a:cs typeface="DIN 2014 Bold"/>
              </a:rPr>
              <a:t>Series</a:t>
            </a:r>
            <a:endParaRPr sz="150">
              <a:latin typeface="DIN 2014 Bold"/>
              <a:cs typeface="DIN 2014 Bold"/>
            </a:endParaRPr>
          </a:p>
          <a:p>
            <a:pPr>
              <a:lnSpc>
                <a:spcPct val="100000"/>
              </a:lnSpc>
              <a:spcBef>
                <a:spcPts val="15"/>
              </a:spcBef>
            </a:pPr>
            <a:endParaRPr sz="150">
              <a:latin typeface="DIN 2014 Bold"/>
              <a:cs typeface="DIN 2014 Bold"/>
            </a:endParaRPr>
          </a:p>
          <a:p>
            <a:pPr marR="5080" algn="ctr">
              <a:lnSpc>
                <a:spcPct val="105600"/>
              </a:lnSpc>
            </a:pPr>
            <a:r>
              <a:rPr sz="150" b="1" dirty="0">
                <a:solidFill>
                  <a:srgbClr val="716A66"/>
                </a:solidFill>
                <a:latin typeface="DIN 2014 Bold"/>
                <a:cs typeface="DIN 2014 Bold"/>
              </a:rPr>
              <a:t>Product</a:t>
            </a:r>
            <a:r>
              <a:rPr sz="150" b="1" spc="30" dirty="0">
                <a:solidFill>
                  <a:srgbClr val="716A66"/>
                </a:solidFill>
                <a:latin typeface="DIN 2014 Bold"/>
                <a:cs typeface="DIN 2014 Bold"/>
              </a:rPr>
              <a:t> </a:t>
            </a:r>
            <a:r>
              <a:rPr sz="150" b="1" dirty="0">
                <a:solidFill>
                  <a:srgbClr val="716A66"/>
                </a:solidFill>
                <a:latin typeface="DIN 2014 Bold"/>
                <a:cs typeface="DIN 2014 Bold"/>
              </a:rPr>
              <a:t>&amp;</a:t>
            </a:r>
            <a:r>
              <a:rPr sz="150" b="1" spc="35" dirty="0">
                <a:solidFill>
                  <a:srgbClr val="716A66"/>
                </a:solidFill>
                <a:latin typeface="DIN 2014 Bold"/>
                <a:cs typeface="DIN 2014 Bold"/>
              </a:rPr>
              <a:t> </a:t>
            </a:r>
            <a:r>
              <a:rPr sz="150" b="1" spc="-10" dirty="0">
                <a:solidFill>
                  <a:srgbClr val="716A66"/>
                </a:solidFill>
                <a:latin typeface="DIN 2014 Bold"/>
                <a:cs typeface="DIN 2014 Bold"/>
              </a:rPr>
              <a:t>Sales</a:t>
            </a:r>
            <a:r>
              <a:rPr sz="150" b="1" spc="500" dirty="0">
                <a:solidFill>
                  <a:srgbClr val="716A66"/>
                </a:solidFill>
                <a:latin typeface="DIN 2014 Bold"/>
                <a:cs typeface="DIN 2014 Bold"/>
              </a:rPr>
              <a:t> </a:t>
            </a:r>
            <a:r>
              <a:rPr sz="150" b="1" dirty="0">
                <a:solidFill>
                  <a:srgbClr val="716A66"/>
                </a:solidFill>
                <a:latin typeface="DIN 2014 Bold"/>
                <a:cs typeface="DIN 2014 Bold"/>
              </a:rPr>
              <a:t>Insights</a:t>
            </a:r>
            <a:r>
              <a:rPr sz="150" b="1" spc="45" dirty="0">
                <a:solidFill>
                  <a:srgbClr val="716A66"/>
                </a:solidFill>
                <a:latin typeface="DIN 2014 Bold"/>
                <a:cs typeface="DIN 2014 Bold"/>
              </a:rPr>
              <a:t> </a:t>
            </a:r>
            <a:r>
              <a:rPr sz="150" b="1" spc="-25" dirty="0">
                <a:solidFill>
                  <a:srgbClr val="716A66"/>
                </a:solidFill>
                <a:latin typeface="DIN 2014 Bold"/>
                <a:cs typeface="DIN 2014 Bold"/>
              </a:rPr>
              <a:t>by</a:t>
            </a:r>
            <a:r>
              <a:rPr sz="150" b="1" spc="500" dirty="0">
                <a:solidFill>
                  <a:srgbClr val="716A66"/>
                </a:solidFill>
                <a:latin typeface="DIN 2014 Bold"/>
                <a:cs typeface="DIN 2014 Bold"/>
              </a:rPr>
              <a:t> </a:t>
            </a:r>
            <a:r>
              <a:rPr sz="150" b="1" dirty="0">
                <a:solidFill>
                  <a:srgbClr val="716A66"/>
                </a:solidFill>
                <a:latin typeface="DIN 2014 Bold"/>
                <a:cs typeface="DIN 2014 Bold"/>
              </a:rPr>
              <a:t>Aneetha</a:t>
            </a:r>
            <a:r>
              <a:rPr sz="150" b="1" spc="40" dirty="0">
                <a:solidFill>
                  <a:srgbClr val="716A66"/>
                </a:solidFill>
                <a:latin typeface="DIN 2014 Bold"/>
                <a:cs typeface="DIN 2014 Bold"/>
              </a:rPr>
              <a:t> </a:t>
            </a:r>
            <a:r>
              <a:rPr sz="150" b="1" dirty="0">
                <a:solidFill>
                  <a:srgbClr val="716A66"/>
                </a:solidFill>
                <a:latin typeface="DIN 2014 Bold"/>
                <a:cs typeface="DIN 2014 Bold"/>
              </a:rPr>
              <a:t>and</a:t>
            </a:r>
            <a:r>
              <a:rPr sz="150" b="1" spc="45" dirty="0">
                <a:solidFill>
                  <a:srgbClr val="716A66"/>
                </a:solidFill>
                <a:latin typeface="DIN 2014 Bold"/>
                <a:cs typeface="DIN 2014 Bold"/>
              </a:rPr>
              <a:t> </a:t>
            </a:r>
            <a:r>
              <a:rPr sz="150" b="1" spc="-20" dirty="0">
                <a:solidFill>
                  <a:srgbClr val="716A66"/>
                </a:solidFill>
                <a:latin typeface="DIN 2014 Bold"/>
                <a:cs typeface="DIN 2014 Bold"/>
              </a:rPr>
              <a:t>Doug</a:t>
            </a:r>
            <a:endParaRPr sz="150">
              <a:latin typeface="DIN 2014 Bold"/>
              <a:cs typeface="DIN 2014 Bold"/>
            </a:endParaRPr>
          </a:p>
        </p:txBody>
      </p:sp>
      <p:sp>
        <p:nvSpPr>
          <p:cNvPr id="30" name="object 30"/>
          <p:cNvSpPr txBox="1"/>
          <p:nvPr/>
        </p:nvSpPr>
        <p:spPr>
          <a:xfrm>
            <a:off x="5466588" y="3386783"/>
            <a:ext cx="254635" cy="132080"/>
          </a:xfrm>
          <a:prstGeom prst="rect">
            <a:avLst/>
          </a:prstGeom>
        </p:spPr>
        <p:txBody>
          <a:bodyPr vert="horz" wrap="square" lIns="0" tIns="15875" rIns="0" bIns="0" rtlCol="0">
            <a:spAutoFit/>
          </a:bodyPr>
          <a:lstStyle/>
          <a:p>
            <a:pPr marR="5715" algn="ctr">
              <a:lnSpc>
                <a:spcPct val="100000"/>
              </a:lnSpc>
              <a:spcBef>
                <a:spcPts val="125"/>
              </a:spcBef>
            </a:pPr>
            <a:r>
              <a:rPr sz="150" b="1" spc="-10" dirty="0">
                <a:solidFill>
                  <a:srgbClr val="FFFFFF"/>
                </a:solidFill>
                <a:latin typeface="DIN 2014 Bold"/>
                <a:cs typeface="DIN 2014 Bold"/>
              </a:rPr>
              <a:t>HealthCast</a:t>
            </a:r>
            <a:endParaRPr sz="150">
              <a:latin typeface="DIN 2014 Bold"/>
              <a:cs typeface="DIN 2014 Bold"/>
            </a:endParaRPr>
          </a:p>
          <a:p>
            <a:pPr>
              <a:lnSpc>
                <a:spcPct val="100000"/>
              </a:lnSpc>
              <a:spcBef>
                <a:spcPts val="55"/>
              </a:spcBef>
            </a:pPr>
            <a:endParaRPr sz="150">
              <a:latin typeface="DIN 2014 Bold"/>
              <a:cs typeface="DIN 2014 Bold"/>
            </a:endParaRPr>
          </a:p>
          <a:p>
            <a:pPr marR="5080" algn="ctr">
              <a:lnSpc>
                <a:spcPct val="105600"/>
              </a:lnSpc>
            </a:pPr>
            <a:r>
              <a:rPr sz="150" b="1" dirty="0">
                <a:solidFill>
                  <a:srgbClr val="716A66"/>
                </a:solidFill>
                <a:latin typeface="DIN 2014 Bold"/>
                <a:cs typeface="DIN 2014 Bold"/>
              </a:rPr>
              <a:t>Quartely</a:t>
            </a:r>
            <a:r>
              <a:rPr sz="150" b="1" spc="35" dirty="0">
                <a:solidFill>
                  <a:srgbClr val="716A66"/>
                </a:solidFill>
                <a:latin typeface="DIN 2014 Bold"/>
                <a:cs typeface="DIN 2014 Bold"/>
              </a:rPr>
              <a:t> </a:t>
            </a:r>
            <a:r>
              <a:rPr sz="150" b="1" dirty="0">
                <a:solidFill>
                  <a:srgbClr val="716A66"/>
                </a:solidFill>
                <a:latin typeface="DIN 2014 Bold"/>
                <a:cs typeface="DIN 2014 Bold"/>
              </a:rPr>
              <a:t>Update</a:t>
            </a:r>
            <a:r>
              <a:rPr sz="150" b="1" spc="35" dirty="0">
                <a:solidFill>
                  <a:srgbClr val="716A66"/>
                </a:solidFill>
                <a:latin typeface="DIN 2014 Bold"/>
                <a:cs typeface="DIN 2014 Bold"/>
              </a:rPr>
              <a:t> </a:t>
            </a:r>
            <a:r>
              <a:rPr sz="150" b="1" dirty="0">
                <a:solidFill>
                  <a:srgbClr val="716A66"/>
                </a:solidFill>
                <a:latin typeface="DIN 2014 Bold"/>
                <a:cs typeface="DIN 2014 Bold"/>
              </a:rPr>
              <a:t>&amp;</a:t>
            </a:r>
            <a:r>
              <a:rPr sz="150" b="1" spc="35" dirty="0">
                <a:solidFill>
                  <a:srgbClr val="716A66"/>
                </a:solidFill>
                <a:latin typeface="DIN 2014 Bold"/>
                <a:cs typeface="DIN 2014 Bold"/>
              </a:rPr>
              <a:t> </a:t>
            </a:r>
            <a:r>
              <a:rPr sz="150" b="1" spc="-10" dirty="0">
                <a:solidFill>
                  <a:srgbClr val="716A66"/>
                </a:solidFill>
                <a:latin typeface="DIN 2014 Bold"/>
                <a:cs typeface="DIN 2014 Bold"/>
              </a:rPr>
              <a:t>Insights</a:t>
            </a:r>
            <a:r>
              <a:rPr sz="150" b="1" spc="500" dirty="0">
                <a:solidFill>
                  <a:srgbClr val="716A66"/>
                </a:solidFill>
                <a:latin typeface="DIN 2014 Bold"/>
                <a:cs typeface="DIN 2014 Bold"/>
              </a:rPr>
              <a:t> </a:t>
            </a:r>
            <a:r>
              <a:rPr sz="150" b="1" dirty="0">
                <a:solidFill>
                  <a:srgbClr val="716A66"/>
                </a:solidFill>
                <a:latin typeface="DIN 2014 Bold"/>
                <a:cs typeface="DIN 2014 Bold"/>
              </a:rPr>
              <a:t>With</a:t>
            </a:r>
            <a:r>
              <a:rPr sz="150" b="1" spc="30" dirty="0">
                <a:solidFill>
                  <a:srgbClr val="716A66"/>
                </a:solidFill>
                <a:latin typeface="DIN 2014 Bold"/>
                <a:cs typeface="DIN 2014 Bold"/>
              </a:rPr>
              <a:t> </a:t>
            </a:r>
            <a:r>
              <a:rPr sz="150" b="1" spc="-20" dirty="0">
                <a:solidFill>
                  <a:srgbClr val="716A66"/>
                </a:solidFill>
                <a:latin typeface="DIN 2014 Bold"/>
                <a:cs typeface="DIN 2014 Bold"/>
              </a:rPr>
              <a:t>Reps</a:t>
            </a:r>
            <a:endParaRPr sz="150">
              <a:latin typeface="DIN 2014 Bold"/>
              <a:cs typeface="DIN 2014 Bold"/>
            </a:endParaRPr>
          </a:p>
        </p:txBody>
      </p:sp>
      <p:sp>
        <p:nvSpPr>
          <p:cNvPr id="31" name="object 31"/>
          <p:cNvSpPr txBox="1"/>
          <p:nvPr/>
        </p:nvSpPr>
        <p:spPr>
          <a:xfrm>
            <a:off x="5027595" y="3377732"/>
            <a:ext cx="213995" cy="75565"/>
          </a:xfrm>
          <a:prstGeom prst="rect">
            <a:avLst/>
          </a:prstGeom>
        </p:spPr>
        <p:txBody>
          <a:bodyPr vert="horz" wrap="square" lIns="0" tIns="15875" rIns="0" bIns="0" rtlCol="0">
            <a:spAutoFit/>
          </a:bodyPr>
          <a:lstStyle/>
          <a:p>
            <a:pPr marL="33655" marR="5080" indent="-34290">
              <a:lnSpc>
                <a:spcPct val="100000"/>
              </a:lnSpc>
              <a:spcBef>
                <a:spcPts val="125"/>
              </a:spcBef>
            </a:pPr>
            <a:r>
              <a:rPr sz="150" b="1" spc="10" dirty="0">
                <a:solidFill>
                  <a:srgbClr val="FFFFFF"/>
                </a:solidFill>
                <a:latin typeface="DIN 2014 Bold"/>
                <a:cs typeface="DIN 2014 Bold"/>
              </a:rPr>
              <a:t>BIC</a:t>
            </a:r>
            <a:r>
              <a:rPr sz="150" b="1" spc="15" dirty="0">
                <a:solidFill>
                  <a:srgbClr val="FFFFFF"/>
                </a:solidFill>
                <a:latin typeface="DIN 2014 Bold"/>
                <a:cs typeface="DIN 2014 Bold"/>
              </a:rPr>
              <a:t> </a:t>
            </a:r>
            <a:r>
              <a:rPr sz="150" b="1" spc="10" dirty="0">
                <a:solidFill>
                  <a:srgbClr val="FFFFFF"/>
                </a:solidFill>
                <a:latin typeface="DIN 2014 Bold"/>
                <a:cs typeface="DIN 2014 Bold"/>
              </a:rPr>
              <a:t>Program</a:t>
            </a:r>
            <a:r>
              <a:rPr sz="150" b="1" spc="20" dirty="0">
                <a:solidFill>
                  <a:srgbClr val="FFFFFF"/>
                </a:solidFill>
                <a:latin typeface="DIN 2014 Bold"/>
                <a:cs typeface="DIN 2014 Bold"/>
              </a:rPr>
              <a:t> </a:t>
            </a:r>
            <a:r>
              <a:rPr sz="150" b="1" spc="-10" dirty="0">
                <a:solidFill>
                  <a:srgbClr val="FFFFFF"/>
                </a:solidFill>
                <a:latin typeface="DIN 2014 Bold"/>
                <a:cs typeface="DIN 2014 Bold"/>
              </a:rPr>
              <a:t>Awards</a:t>
            </a:r>
            <a:r>
              <a:rPr sz="150" b="1" spc="500" dirty="0">
                <a:solidFill>
                  <a:srgbClr val="FFFFFF"/>
                </a:solidFill>
                <a:latin typeface="DIN 2014 Bold"/>
                <a:cs typeface="DIN 2014 Bold"/>
              </a:rPr>
              <a:t> </a:t>
            </a:r>
            <a:r>
              <a:rPr sz="150" b="1" dirty="0">
                <a:solidFill>
                  <a:srgbClr val="FFFFFF"/>
                </a:solidFill>
                <a:latin typeface="DIN 2014 Bold"/>
                <a:cs typeface="DIN 2014 Bold"/>
              </a:rPr>
              <a:t>&amp;</a:t>
            </a:r>
            <a:r>
              <a:rPr sz="150" b="1" spc="20" dirty="0">
                <a:solidFill>
                  <a:srgbClr val="FFFFFF"/>
                </a:solidFill>
                <a:latin typeface="DIN 2014 Bold"/>
                <a:cs typeface="DIN 2014 Bold"/>
              </a:rPr>
              <a:t> </a:t>
            </a:r>
            <a:r>
              <a:rPr sz="150" b="1" spc="-10" dirty="0">
                <a:solidFill>
                  <a:srgbClr val="FFFFFF"/>
                </a:solidFill>
                <a:latin typeface="DIN 2014 Bold"/>
                <a:cs typeface="DIN 2014 Bold"/>
              </a:rPr>
              <a:t>Recognition</a:t>
            </a:r>
            <a:endParaRPr sz="150">
              <a:latin typeface="DIN 2014 Bold"/>
              <a:cs typeface="DIN 2014 Bold"/>
            </a:endParaRPr>
          </a:p>
        </p:txBody>
      </p:sp>
      <p:sp>
        <p:nvSpPr>
          <p:cNvPr id="32" name="object 32"/>
          <p:cNvSpPr txBox="1"/>
          <p:nvPr/>
        </p:nvSpPr>
        <p:spPr>
          <a:xfrm>
            <a:off x="5033854" y="2571141"/>
            <a:ext cx="224154" cy="116205"/>
          </a:xfrm>
          <a:prstGeom prst="rect">
            <a:avLst/>
          </a:prstGeom>
        </p:spPr>
        <p:txBody>
          <a:bodyPr vert="horz" wrap="square" lIns="0" tIns="15875" rIns="0" bIns="0" rtlCol="0">
            <a:spAutoFit/>
          </a:bodyPr>
          <a:lstStyle/>
          <a:p>
            <a:pPr marR="5080" indent="15240">
              <a:lnSpc>
                <a:spcPct val="100000"/>
              </a:lnSpc>
              <a:spcBef>
                <a:spcPts val="125"/>
              </a:spcBef>
            </a:pPr>
            <a:r>
              <a:rPr sz="150" b="1" spc="10" dirty="0">
                <a:solidFill>
                  <a:srgbClr val="FFFFFF"/>
                </a:solidFill>
                <a:latin typeface="DIN 2014 Bold"/>
                <a:cs typeface="DIN 2014 Bold"/>
              </a:rPr>
              <a:t>Intro</a:t>
            </a:r>
            <a:r>
              <a:rPr sz="150" b="1" spc="5" dirty="0">
                <a:solidFill>
                  <a:srgbClr val="FFFFFF"/>
                </a:solidFill>
                <a:latin typeface="DIN 2014 Bold"/>
                <a:cs typeface="DIN 2014 Bold"/>
              </a:rPr>
              <a:t> </a:t>
            </a:r>
            <a:r>
              <a:rPr sz="150" b="1" spc="10" dirty="0">
                <a:solidFill>
                  <a:srgbClr val="FFFFFF"/>
                </a:solidFill>
                <a:latin typeface="DIN 2014 Bold"/>
                <a:cs typeface="DIN 2014 Bold"/>
              </a:rPr>
              <a:t>to</a:t>
            </a:r>
            <a:r>
              <a:rPr sz="150" b="1" spc="5" dirty="0">
                <a:solidFill>
                  <a:srgbClr val="FFFFFF"/>
                </a:solidFill>
                <a:latin typeface="DIN 2014 Bold"/>
                <a:cs typeface="DIN 2014 Bold"/>
              </a:rPr>
              <a:t> </a:t>
            </a:r>
            <a:r>
              <a:rPr sz="150" b="1" spc="-10" dirty="0">
                <a:solidFill>
                  <a:srgbClr val="FFFFFF"/>
                </a:solidFill>
                <a:latin typeface="DIN 2014 Bold"/>
                <a:cs typeface="DIN 2014 Bold"/>
              </a:rPr>
              <a:t>Healthcare</a:t>
            </a:r>
            <a:r>
              <a:rPr sz="150" b="1" spc="500" dirty="0">
                <a:solidFill>
                  <a:srgbClr val="FFFFFF"/>
                </a:solidFill>
                <a:latin typeface="DIN 2014 Bold"/>
                <a:cs typeface="DIN 2014 Bold"/>
              </a:rPr>
              <a:t> </a:t>
            </a:r>
            <a:r>
              <a:rPr sz="150" b="1" spc="10" dirty="0">
                <a:solidFill>
                  <a:srgbClr val="FFFFFF"/>
                </a:solidFill>
                <a:latin typeface="DIN 2014 Bold"/>
                <a:cs typeface="DIN 2014 Bold"/>
              </a:rPr>
              <a:t>Spaces</a:t>
            </a:r>
            <a:r>
              <a:rPr sz="150" b="1" spc="15" dirty="0">
                <a:solidFill>
                  <a:srgbClr val="FFFFFF"/>
                </a:solidFill>
                <a:latin typeface="DIN 2014 Bold"/>
                <a:cs typeface="DIN 2014 Bold"/>
              </a:rPr>
              <a:t> </a:t>
            </a:r>
            <a:r>
              <a:rPr sz="150" b="1" spc="10" dirty="0">
                <a:solidFill>
                  <a:srgbClr val="FFFFFF"/>
                </a:solidFill>
                <a:latin typeface="DIN 2014 Bold"/>
                <a:cs typeface="DIN 2014 Bold"/>
              </a:rPr>
              <a:t>&amp;</a:t>
            </a:r>
            <a:r>
              <a:rPr sz="150" b="1" spc="15" dirty="0">
                <a:solidFill>
                  <a:srgbClr val="FFFFFF"/>
                </a:solidFill>
                <a:latin typeface="DIN 2014 Bold"/>
                <a:cs typeface="DIN 2014 Bold"/>
              </a:rPr>
              <a:t> </a:t>
            </a:r>
            <a:r>
              <a:rPr sz="150" b="1" spc="-10" dirty="0">
                <a:solidFill>
                  <a:srgbClr val="FFFFFF"/>
                </a:solidFill>
                <a:latin typeface="DIN 2014 Bold"/>
                <a:cs typeface="DIN 2014 Bold"/>
              </a:rPr>
              <a:t>Applications</a:t>
            </a:r>
            <a:endParaRPr sz="150">
              <a:latin typeface="DIN 2014 Bold"/>
              <a:cs typeface="DIN 2014 Bold"/>
            </a:endParaRPr>
          </a:p>
          <a:p>
            <a:pPr marL="8890">
              <a:lnSpc>
                <a:spcPct val="100000"/>
              </a:lnSpc>
              <a:spcBef>
                <a:spcPts val="145"/>
              </a:spcBef>
            </a:pPr>
            <a:r>
              <a:rPr sz="150" b="1" spc="10" dirty="0">
                <a:solidFill>
                  <a:srgbClr val="90A19A"/>
                </a:solidFill>
                <a:latin typeface="DIN 2014 Bold"/>
                <a:cs typeface="DIN 2014 Bold"/>
              </a:rPr>
              <a:t>Apply</a:t>
            </a:r>
            <a:r>
              <a:rPr sz="150" b="1" dirty="0">
                <a:solidFill>
                  <a:srgbClr val="90A19A"/>
                </a:solidFill>
                <a:latin typeface="DIN 2014 Bold"/>
                <a:cs typeface="DIN 2014 Bold"/>
              </a:rPr>
              <a:t> </a:t>
            </a:r>
            <a:r>
              <a:rPr sz="150" b="1" spc="10" dirty="0">
                <a:solidFill>
                  <a:srgbClr val="90A19A"/>
                </a:solidFill>
                <a:latin typeface="DIN 2014 Bold"/>
                <a:cs typeface="DIN 2014 Bold"/>
              </a:rPr>
              <a:t>Our</a:t>
            </a:r>
            <a:r>
              <a:rPr sz="150" b="1" dirty="0">
                <a:solidFill>
                  <a:srgbClr val="90A19A"/>
                </a:solidFill>
                <a:latin typeface="DIN 2014 Bold"/>
                <a:cs typeface="DIN 2014 Bold"/>
              </a:rPr>
              <a:t> </a:t>
            </a:r>
            <a:r>
              <a:rPr sz="150" b="1" spc="-10" dirty="0">
                <a:solidFill>
                  <a:srgbClr val="90A19A"/>
                </a:solidFill>
                <a:latin typeface="DIN 2014 Bold"/>
                <a:cs typeface="DIN 2014 Bold"/>
              </a:rPr>
              <a:t>Knowledge</a:t>
            </a:r>
            <a:endParaRPr sz="150">
              <a:latin typeface="DIN 2014 Bold"/>
              <a:cs typeface="DIN 2014 Bold"/>
            </a:endParaRPr>
          </a:p>
        </p:txBody>
      </p:sp>
      <p:sp>
        <p:nvSpPr>
          <p:cNvPr id="33" name="object 33"/>
          <p:cNvSpPr txBox="1"/>
          <p:nvPr/>
        </p:nvSpPr>
        <p:spPr>
          <a:xfrm>
            <a:off x="5250658" y="2771787"/>
            <a:ext cx="156845" cy="75565"/>
          </a:xfrm>
          <a:prstGeom prst="rect">
            <a:avLst/>
          </a:prstGeom>
        </p:spPr>
        <p:txBody>
          <a:bodyPr vert="horz" wrap="square" lIns="0" tIns="15875" rIns="0" bIns="0" rtlCol="0">
            <a:spAutoFit/>
          </a:bodyPr>
          <a:lstStyle/>
          <a:p>
            <a:pPr marR="5080" indent="20320">
              <a:lnSpc>
                <a:spcPct val="100000"/>
              </a:lnSpc>
              <a:spcBef>
                <a:spcPts val="125"/>
              </a:spcBef>
            </a:pPr>
            <a:r>
              <a:rPr sz="150" b="1" dirty="0">
                <a:solidFill>
                  <a:srgbClr val="FFFFFF"/>
                </a:solidFill>
                <a:latin typeface="DIN 2014 Bold"/>
                <a:cs typeface="DIN 2014 Bold"/>
              </a:rPr>
              <a:t>BIC</a:t>
            </a:r>
            <a:r>
              <a:rPr sz="150" b="1" spc="45" dirty="0">
                <a:solidFill>
                  <a:srgbClr val="FFFFFF"/>
                </a:solidFill>
                <a:latin typeface="DIN 2014 Bold"/>
                <a:cs typeface="DIN 2014 Bold"/>
              </a:rPr>
              <a:t> </a:t>
            </a:r>
            <a:r>
              <a:rPr sz="150" b="1" spc="-10" dirty="0">
                <a:solidFill>
                  <a:srgbClr val="FFFFFF"/>
                </a:solidFill>
                <a:latin typeface="DIN 2014 Bold"/>
                <a:cs typeface="DIN 2014 Bold"/>
              </a:rPr>
              <a:t>Dealer</a:t>
            </a:r>
            <a:r>
              <a:rPr sz="150" b="1" spc="500" dirty="0">
                <a:solidFill>
                  <a:srgbClr val="FFFFFF"/>
                </a:solidFill>
                <a:latin typeface="DIN 2014 Bold"/>
                <a:cs typeface="DIN 2014 Bold"/>
              </a:rPr>
              <a:t> </a:t>
            </a:r>
            <a:r>
              <a:rPr sz="150" b="1" spc="10" dirty="0">
                <a:solidFill>
                  <a:srgbClr val="FFFFFF"/>
                </a:solidFill>
                <a:latin typeface="DIN 2014 Bold"/>
                <a:cs typeface="DIN 2014 Bold"/>
              </a:rPr>
              <a:t>Program</a:t>
            </a:r>
            <a:r>
              <a:rPr sz="150" b="1" spc="20" dirty="0">
                <a:solidFill>
                  <a:srgbClr val="FFFFFF"/>
                </a:solidFill>
                <a:latin typeface="DIN 2014 Bold"/>
                <a:cs typeface="DIN 2014 Bold"/>
              </a:rPr>
              <a:t> </a:t>
            </a:r>
            <a:r>
              <a:rPr sz="150" b="1" spc="-10" dirty="0">
                <a:solidFill>
                  <a:srgbClr val="FFFFFF"/>
                </a:solidFill>
                <a:latin typeface="DIN 2014 Bold"/>
                <a:cs typeface="DIN 2014 Bold"/>
              </a:rPr>
              <a:t>Guide</a:t>
            </a:r>
            <a:endParaRPr sz="150">
              <a:latin typeface="DIN 2014 Bold"/>
              <a:cs typeface="DIN 2014 Bold"/>
            </a:endParaRPr>
          </a:p>
        </p:txBody>
      </p:sp>
      <p:sp>
        <p:nvSpPr>
          <p:cNvPr id="34" name="object 34"/>
          <p:cNvSpPr txBox="1"/>
          <p:nvPr/>
        </p:nvSpPr>
        <p:spPr>
          <a:xfrm>
            <a:off x="3872459" y="2996571"/>
            <a:ext cx="654050" cy="118110"/>
          </a:xfrm>
          <a:prstGeom prst="rect">
            <a:avLst/>
          </a:prstGeom>
        </p:spPr>
        <p:txBody>
          <a:bodyPr vert="horz" wrap="square" lIns="0" tIns="15875" rIns="0" bIns="0" rtlCol="0">
            <a:spAutoFit/>
          </a:bodyPr>
          <a:lstStyle/>
          <a:p>
            <a:pPr marL="25400">
              <a:lnSpc>
                <a:spcPct val="100000"/>
              </a:lnSpc>
              <a:spcBef>
                <a:spcPts val="125"/>
              </a:spcBef>
            </a:pPr>
            <a:r>
              <a:rPr sz="225" b="1" spc="15" baseline="18518" dirty="0">
                <a:solidFill>
                  <a:srgbClr val="FFFFFF"/>
                </a:solidFill>
                <a:latin typeface="DIN 2014 Bold"/>
                <a:cs typeface="DIN 2014 Bold"/>
              </a:rPr>
              <a:t>Live</a:t>
            </a:r>
            <a:r>
              <a:rPr sz="225" b="1" spc="7" baseline="18518" dirty="0">
                <a:solidFill>
                  <a:srgbClr val="FFFFFF"/>
                </a:solidFill>
                <a:latin typeface="DIN 2014 Bold"/>
                <a:cs typeface="DIN 2014 Bold"/>
              </a:rPr>
              <a:t> </a:t>
            </a:r>
            <a:r>
              <a:rPr sz="225" b="1" spc="15" baseline="18518" dirty="0">
                <a:solidFill>
                  <a:srgbClr val="FFFFFF"/>
                </a:solidFill>
                <a:latin typeface="DIN 2014 Bold"/>
                <a:cs typeface="DIN 2014 Bold"/>
              </a:rPr>
              <a:t>Design</a:t>
            </a:r>
            <a:r>
              <a:rPr sz="225" b="1" spc="7" baseline="18518" dirty="0">
                <a:solidFill>
                  <a:srgbClr val="FFFFFF"/>
                </a:solidFill>
                <a:latin typeface="DIN 2014 Bold"/>
                <a:cs typeface="DIN 2014 Bold"/>
              </a:rPr>
              <a:t> </a:t>
            </a:r>
            <a:r>
              <a:rPr sz="225" b="1" spc="15" baseline="18518" dirty="0">
                <a:solidFill>
                  <a:srgbClr val="FFFFFF"/>
                </a:solidFill>
                <a:latin typeface="DIN 2014 Bold"/>
                <a:cs typeface="DIN 2014 Bold"/>
              </a:rPr>
              <a:t>Workshop</a:t>
            </a:r>
            <a:r>
              <a:rPr sz="225" b="1" spc="697" baseline="18518" dirty="0">
                <a:solidFill>
                  <a:srgbClr val="FFFFFF"/>
                </a:solidFill>
                <a:latin typeface="DIN 2014 Bold"/>
                <a:cs typeface="DIN 2014 Bold"/>
              </a:rPr>
              <a:t>  </a:t>
            </a:r>
            <a:r>
              <a:rPr sz="150" b="1" spc="10" dirty="0">
                <a:solidFill>
                  <a:srgbClr val="FFFFFF"/>
                </a:solidFill>
                <a:latin typeface="DIN 2014 Bold"/>
                <a:cs typeface="DIN 2014 Bold"/>
              </a:rPr>
              <a:t>Specification</a:t>
            </a:r>
            <a:r>
              <a:rPr sz="150" b="1" spc="495" dirty="0">
                <a:solidFill>
                  <a:srgbClr val="FFFFFF"/>
                </a:solidFill>
                <a:latin typeface="DIN 2014 Bold"/>
                <a:cs typeface="DIN 2014 Bold"/>
              </a:rPr>
              <a:t> </a:t>
            </a:r>
            <a:r>
              <a:rPr sz="150" b="1" spc="-15" baseline="55555" dirty="0">
                <a:solidFill>
                  <a:srgbClr val="FFFFFF"/>
                </a:solidFill>
                <a:latin typeface="DIN 2014 Bold"/>
                <a:cs typeface="DIN 2014 Bold"/>
              </a:rPr>
              <a:t>DESIGNER</a:t>
            </a:r>
            <a:endParaRPr sz="150" baseline="55555">
              <a:latin typeface="DIN 2014 Bold"/>
              <a:cs typeface="DIN 2014 Bold"/>
            </a:endParaRPr>
          </a:p>
          <a:p>
            <a:pPr marL="80645" marR="155575" indent="-4445">
              <a:lnSpc>
                <a:spcPct val="105600"/>
              </a:lnSpc>
              <a:spcBef>
                <a:spcPts val="135"/>
              </a:spcBef>
              <a:tabLst>
                <a:tab pos="354330" algn="l"/>
              </a:tabLst>
            </a:pPr>
            <a:r>
              <a:rPr sz="150" b="1" dirty="0">
                <a:solidFill>
                  <a:srgbClr val="878F95"/>
                </a:solidFill>
                <a:latin typeface="DIN 2014 Bold"/>
                <a:cs typeface="DIN 2014 Bold"/>
              </a:rPr>
              <a:t>Take</a:t>
            </a:r>
            <a:r>
              <a:rPr sz="150" b="1" spc="15" dirty="0">
                <a:solidFill>
                  <a:srgbClr val="878F95"/>
                </a:solidFill>
                <a:latin typeface="DIN 2014 Bold"/>
                <a:cs typeface="DIN 2014 Bold"/>
              </a:rPr>
              <a:t> </a:t>
            </a:r>
            <a:r>
              <a:rPr sz="150" b="1" spc="-10" dirty="0">
                <a:solidFill>
                  <a:srgbClr val="878F95"/>
                </a:solidFill>
                <a:latin typeface="DIN 2014 Bold"/>
                <a:cs typeface="DIN 2014 Bold"/>
              </a:rPr>
              <a:t>Charge</a:t>
            </a:r>
            <a:r>
              <a:rPr sz="150" b="1" dirty="0">
                <a:solidFill>
                  <a:srgbClr val="878F95"/>
                </a:solidFill>
                <a:latin typeface="DIN 2014 Bold"/>
                <a:cs typeface="DIN 2014 Bold"/>
              </a:rPr>
              <a:t>	Getting</a:t>
            </a:r>
            <a:r>
              <a:rPr sz="150" b="1" spc="30" dirty="0">
                <a:solidFill>
                  <a:srgbClr val="878F95"/>
                </a:solidFill>
                <a:latin typeface="DIN 2014 Bold"/>
                <a:cs typeface="DIN 2014 Bold"/>
              </a:rPr>
              <a:t> </a:t>
            </a:r>
            <a:r>
              <a:rPr sz="150" b="1" dirty="0">
                <a:solidFill>
                  <a:srgbClr val="878F95"/>
                </a:solidFill>
                <a:latin typeface="DIN 2014 Bold"/>
                <a:cs typeface="DIN 2014 Bold"/>
              </a:rPr>
              <a:t>It</a:t>
            </a:r>
            <a:r>
              <a:rPr sz="150" b="1" spc="30" dirty="0">
                <a:solidFill>
                  <a:srgbClr val="878F95"/>
                </a:solidFill>
                <a:latin typeface="DIN 2014 Bold"/>
                <a:cs typeface="DIN 2014 Bold"/>
              </a:rPr>
              <a:t> </a:t>
            </a:r>
            <a:r>
              <a:rPr sz="150" b="1" spc="-10" dirty="0">
                <a:solidFill>
                  <a:srgbClr val="878F95"/>
                </a:solidFill>
                <a:latin typeface="DIN 2014 Bold"/>
                <a:cs typeface="DIN 2014 Bold"/>
              </a:rPr>
              <a:t>Right</a:t>
            </a:r>
            <a:r>
              <a:rPr sz="150" b="1" spc="500" dirty="0">
                <a:solidFill>
                  <a:srgbClr val="878F95"/>
                </a:solidFill>
                <a:latin typeface="DIN 2014 Bold"/>
                <a:cs typeface="DIN 2014 Bold"/>
              </a:rPr>
              <a:t> </a:t>
            </a:r>
            <a:r>
              <a:rPr sz="150" b="1" dirty="0">
                <a:solidFill>
                  <a:srgbClr val="878F95"/>
                </a:solidFill>
                <a:latin typeface="DIN 2014 Bold"/>
                <a:cs typeface="DIN 2014 Bold"/>
              </a:rPr>
              <a:t>Of</a:t>
            </a:r>
            <a:r>
              <a:rPr sz="150" b="1" spc="20" dirty="0">
                <a:solidFill>
                  <a:srgbClr val="878F95"/>
                </a:solidFill>
                <a:latin typeface="DIN 2014 Bold"/>
                <a:cs typeface="DIN 2014 Bold"/>
              </a:rPr>
              <a:t> </a:t>
            </a:r>
            <a:r>
              <a:rPr sz="150" b="1" dirty="0">
                <a:solidFill>
                  <a:srgbClr val="878F95"/>
                </a:solidFill>
                <a:latin typeface="DIN 2014 Bold"/>
                <a:cs typeface="DIN 2014 Bold"/>
              </a:rPr>
              <a:t>The</a:t>
            </a:r>
            <a:r>
              <a:rPr sz="150" b="1" spc="25" dirty="0">
                <a:solidFill>
                  <a:srgbClr val="878F95"/>
                </a:solidFill>
                <a:latin typeface="DIN 2014 Bold"/>
                <a:cs typeface="DIN 2014 Bold"/>
              </a:rPr>
              <a:t> </a:t>
            </a:r>
            <a:r>
              <a:rPr sz="150" b="1" spc="-20" dirty="0">
                <a:solidFill>
                  <a:srgbClr val="878F95"/>
                </a:solidFill>
                <a:latin typeface="DIN 2014 Bold"/>
                <a:cs typeface="DIN 2014 Bold"/>
              </a:rPr>
              <a:t>Sale</a:t>
            </a:r>
            <a:endParaRPr sz="150">
              <a:latin typeface="DIN 2014 Bold"/>
              <a:cs typeface="DIN 2014 Bold"/>
            </a:endParaRPr>
          </a:p>
        </p:txBody>
      </p:sp>
      <p:pic>
        <p:nvPicPr>
          <p:cNvPr id="35" name="object 35"/>
          <p:cNvPicPr/>
          <p:nvPr/>
        </p:nvPicPr>
        <p:blipFill>
          <a:blip r:embed="rId3" cstate="print"/>
          <a:stretch>
            <a:fillRect/>
          </a:stretch>
        </p:blipFill>
        <p:spPr>
          <a:xfrm>
            <a:off x="6390640" y="2171700"/>
            <a:ext cx="2502801" cy="1408214"/>
          </a:xfrm>
          <a:prstGeom prst="rect">
            <a:avLst/>
          </a:prstGeom>
        </p:spPr>
      </p:pic>
      <p:grpSp>
        <p:nvGrpSpPr>
          <p:cNvPr id="37" name="object 37"/>
          <p:cNvGrpSpPr/>
          <p:nvPr/>
        </p:nvGrpSpPr>
        <p:grpSpPr>
          <a:xfrm>
            <a:off x="6390640" y="4512564"/>
            <a:ext cx="2503170" cy="1408430"/>
            <a:chOff x="6390640" y="4512564"/>
            <a:chExt cx="2503170" cy="1408430"/>
          </a:xfrm>
        </p:grpSpPr>
        <p:sp>
          <p:nvSpPr>
            <p:cNvPr id="38" name="object 38"/>
            <p:cNvSpPr/>
            <p:nvPr/>
          </p:nvSpPr>
          <p:spPr>
            <a:xfrm>
              <a:off x="6390640" y="4512564"/>
              <a:ext cx="2503170" cy="1408430"/>
            </a:xfrm>
            <a:custGeom>
              <a:avLst/>
              <a:gdLst/>
              <a:ahLst/>
              <a:cxnLst/>
              <a:rect l="l" t="t" r="r" b="b"/>
              <a:pathLst>
                <a:path w="2503170" h="1408429">
                  <a:moveTo>
                    <a:pt x="2502801" y="0"/>
                  </a:moveTo>
                  <a:lnTo>
                    <a:pt x="0" y="0"/>
                  </a:lnTo>
                  <a:lnTo>
                    <a:pt x="0" y="1408214"/>
                  </a:lnTo>
                  <a:lnTo>
                    <a:pt x="2502801" y="1408214"/>
                  </a:lnTo>
                  <a:lnTo>
                    <a:pt x="2502801" y="0"/>
                  </a:lnTo>
                  <a:close/>
                </a:path>
              </a:pathLst>
            </a:custGeom>
            <a:solidFill>
              <a:srgbClr val="FFFFFF"/>
            </a:solidFill>
          </p:spPr>
          <p:txBody>
            <a:bodyPr wrap="square" lIns="0" tIns="0" rIns="0" bIns="0" rtlCol="0"/>
            <a:lstStyle/>
            <a:p>
              <a:endParaRPr/>
            </a:p>
          </p:txBody>
        </p:sp>
        <p:pic>
          <p:nvPicPr>
            <p:cNvPr id="39" name="object 39"/>
            <p:cNvPicPr/>
            <p:nvPr/>
          </p:nvPicPr>
          <p:blipFill>
            <a:blip r:embed="rId4" cstate="print"/>
            <a:stretch>
              <a:fillRect/>
            </a:stretch>
          </p:blipFill>
          <p:spPr>
            <a:xfrm>
              <a:off x="6550204" y="4566596"/>
              <a:ext cx="2058092" cy="1350333"/>
            </a:xfrm>
            <a:prstGeom prst="rect">
              <a:avLst/>
            </a:prstGeom>
          </p:spPr>
        </p:pic>
      </p:grpSp>
      <p:pic>
        <p:nvPicPr>
          <p:cNvPr id="40" name="object 40"/>
          <p:cNvPicPr/>
          <p:nvPr/>
        </p:nvPicPr>
        <p:blipFill>
          <a:blip r:embed="rId5" cstate="print">
            <a:extLst>
              <a:ext uri="{28A0092B-C50C-407E-A947-70E740481C1C}">
                <a14:useLocalDpi xmlns:a14="http://schemas.microsoft.com/office/drawing/2010/main" val="0"/>
              </a:ext>
            </a:extLst>
          </a:blip>
          <a:srcRect/>
          <a:stretch/>
        </p:blipFill>
        <p:spPr>
          <a:xfrm>
            <a:off x="750823" y="4489834"/>
            <a:ext cx="2502801" cy="1407825"/>
          </a:xfrm>
          <a:prstGeom prst="rect">
            <a:avLst/>
          </a:prstGeom>
        </p:spPr>
      </p:pic>
      <p:sp>
        <p:nvSpPr>
          <p:cNvPr id="42" name="object 42"/>
          <p:cNvSpPr/>
          <p:nvPr/>
        </p:nvSpPr>
        <p:spPr>
          <a:xfrm>
            <a:off x="2737421" y="5709762"/>
            <a:ext cx="376555" cy="76200"/>
          </a:xfrm>
          <a:custGeom>
            <a:avLst/>
            <a:gdLst/>
            <a:ahLst/>
            <a:cxnLst/>
            <a:rect l="l" t="t" r="r" b="b"/>
            <a:pathLst>
              <a:path w="376555" h="76200">
                <a:moveTo>
                  <a:pt x="338251" y="0"/>
                </a:moveTo>
                <a:lnTo>
                  <a:pt x="37922" y="0"/>
                </a:lnTo>
                <a:lnTo>
                  <a:pt x="23161" y="2980"/>
                </a:lnTo>
                <a:lnTo>
                  <a:pt x="11107" y="11107"/>
                </a:lnTo>
                <a:lnTo>
                  <a:pt x="2980" y="23161"/>
                </a:lnTo>
                <a:lnTo>
                  <a:pt x="0" y="37922"/>
                </a:lnTo>
                <a:lnTo>
                  <a:pt x="2980" y="52682"/>
                </a:lnTo>
                <a:lnTo>
                  <a:pt x="11107" y="64736"/>
                </a:lnTo>
                <a:lnTo>
                  <a:pt x="23161" y="72864"/>
                </a:lnTo>
                <a:lnTo>
                  <a:pt x="37922" y="75844"/>
                </a:lnTo>
                <a:lnTo>
                  <a:pt x="338251" y="75844"/>
                </a:lnTo>
                <a:lnTo>
                  <a:pt x="353019" y="72864"/>
                </a:lnTo>
                <a:lnTo>
                  <a:pt x="365077" y="64736"/>
                </a:lnTo>
                <a:lnTo>
                  <a:pt x="373206" y="52682"/>
                </a:lnTo>
                <a:lnTo>
                  <a:pt x="376186" y="37922"/>
                </a:lnTo>
                <a:lnTo>
                  <a:pt x="373206" y="23161"/>
                </a:lnTo>
                <a:lnTo>
                  <a:pt x="365077" y="11107"/>
                </a:lnTo>
                <a:lnTo>
                  <a:pt x="353019" y="2980"/>
                </a:lnTo>
                <a:lnTo>
                  <a:pt x="338251" y="0"/>
                </a:lnTo>
                <a:close/>
              </a:path>
            </a:pathLst>
          </a:custGeom>
          <a:solidFill>
            <a:srgbClr val="FFFFFF"/>
          </a:solidFill>
        </p:spPr>
        <p:txBody>
          <a:bodyPr wrap="square" lIns="0" tIns="0" rIns="0" bIns="0" rtlCol="0"/>
          <a:lstStyle/>
          <a:p>
            <a:endParaRPr/>
          </a:p>
        </p:txBody>
      </p:sp>
      <p:sp>
        <p:nvSpPr>
          <p:cNvPr id="43" name="object 43"/>
          <p:cNvSpPr txBox="1"/>
          <p:nvPr/>
        </p:nvSpPr>
        <p:spPr>
          <a:xfrm>
            <a:off x="2807149" y="5709337"/>
            <a:ext cx="237490" cy="74930"/>
          </a:xfrm>
          <a:prstGeom prst="rect">
            <a:avLst/>
          </a:prstGeom>
        </p:spPr>
        <p:txBody>
          <a:bodyPr vert="horz" wrap="square" lIns="0" tIns="15240" rIns="0" bIns="0" rtlCol="0">
            <a:spAutoFit/>
          </a:bodyPr>
          <a:lstStyle/>
          <a:p>
            <a:pPr marL="12700">
              <a:lnSpc>
                <a:spcPct val="100000"/>
              </a:lnSpc>
              <a:spcBef>
                <a:spcPts val="120"/>
              </a:spcBef>
            </a:pPr>
            <a:r>
              <a:rPr sz="300" b="1" dirty="0">
                <a:solidFill>
                  <a:srgbClr val="90A19A"/>
                </a:solidFill>
                <a:latin typeface="DIN 2014 Bold"/>
                <a:cs typeface="DIN 2014 Bold"/>
              </a:rPr>
              <a:t>EXPLORE</a:t>
            </a:r>
            <a:r>
              <a:rPr sz="300" b="1" spc="160" dirty="0">
                <a:solidFill>
                  <a:srgbClr val="90A19A"/>
                </a:solidFill>
                <a:latin typeface="DIN 2014 Bold"/>
                <a:cs typeface="DIN 2014 Bold"/>
              </a:rPr>
              <a:t> </a:t>
            </a:r>
            <a:r>
              <a:rPr sz="200" spc="-50" dirty="0">
                <a:solidFill>
                  <a:srgbClr val="90A19A"/>
                </a:solidFill>
                <a:latin typeface="Apple SD Gothic Neo Light"/>
                <a:cs typeface="Apple SD Gothic Neo Light"/>
              </a:rPr>
              <a:t>➔</a:t>
            </a:r>
            <a:endParaRPr sz="200">
              <a:latin typeface="Apple SD Gothic Neo Light"/>
              <a:cs typeface="Apple SD Gothic Neo Light"/>
            </a:endParaRPr>
          </a:p>
        </p:txBody>
      </p:sp>
      <p:sp>
        <p:nvSpPr>
          <p:cNvPr id="47" name="object 47"/>
          <p:cNvSpPr txBox="1">
            <a:spLocks noGrp="1"/>
          </p:cNvSpPr>
          <p:nvPr>
            <p:ph type="title"/>
          </p:nvPr>
        </p:nvSpPr>
        <p:spPr>
          <a:prstGeom prst="rect">
            <a:avLst/>
          </a:prstGeom>
        </p:spPr>
        <p:txBody>
          <a:bodyPr vert="horz" wrap="square" lIns="0" tIns="12700" rIns="0" bIns="0" rtlCol="0">
            <a:spAutoFit/>
          </a:bodyPr>
          <a:lstStyle/>
          <a:p>
            <a:pPr>
              <a:lnSpc>
                <a:spcPct val="100000"/>
              </a:lnSpc>
              <a:spcBef>
                <a:spcPts val="100"/>
              </a:spcBef>
            </a:pPr>
            <a:r>
              <a:rPr lang="en-US" dirty="0"/>
              <a:t>JSI Health Toolset</a:t>
            </a:r>
            <a:endParaRPr spc="-10" dirty="0"/>
          </a:p>
        </p:txBody>
      </p:sp>
      <p:pic>
        <p:nvPicPr>
          <p:cNvPr id="109" name="object 35">
            <a:extLst>
              <a:ext uri="{FF2B5EF4-FFF2-40B4-BE49-F238E27FC236}">
                <a16:creationId xmlns:a16="http://schemas.microsoft.com/office/drawing/2014/main" id="{551D6444-0FEE-2208-F48E-2A6A095D46DF}"/>
              </a:ext>
            </a:extLst>
          </p:cNvPr>
          <p:cNvPicPr/>
          <p:nvPr/>
        </p:nvPicPr>
        <p:blipFill>
          <a:blip r:embed="rId6" cstate="print">
            <a:extLst>
              <a:ext uri="{28A0092B-C50C-407E-A947-70E740481C1C}">
                <a14:useLocalDpi xmlns:a14="http://schemas.microsoft.com/office/drawing/2010/main" val="0"/>
              </a:ext>
            </a:extLst>
          </a:blip>
          <a:srcRect/>
          <a:stretch/>
        </p:blipFill>
        <p:spPr>
          <a:xfrm>
            <a:off x="743818" y="2171894"/>
            <a:ext cx="2502801" cy="1407825"/>
          </a:xfrm>
          <a:prstGeom prst="rect">
            <a:avLst/>
          </a:prstGeom>
        </p:spPr>
      </p:pic>
      <p:pic>
        <p:nvPicPr>
          <p:cNvPr id="110" name="object 35">
            <a:extLst>
              <a:ext uri="{FF2B5EF4-FFF2-40B4-BE49-F238E27FC236}">
                <a16:creationId xmlns:a16="http://schemas.microsoft.com/office/drawing/2014/main" id="{20D74212-6B91-DFC3-2EC7-A70FDC96A503}"/>
              </a:ext>
            </a:extLst>
          </p:cNvPr>
          <p:cNvPicPr/>
          <p:nvPr/>
        </p:nvPicPr>
        <p:blipFill>
          <a:blip r:embed="rId7" cstate="print">
            <a:extLst>
              <a:ext uri="{28A0092B-C50C-407E-A947-70E740481C1C}">
                <a14:useLocalDpi xmlns:a14="http://schemas.microsoft.com/office/drawing/2010/main" val="0"/>
              </a:ext>
            </a:extLst>
          </a:blip>
          <a:srcRect/>
          <a:stretch/>
        </p:blipFill>
        <p:spPr>
          <a:xfrm>
            <a:off x="9183269" y="2171894"/>
            <a:ext cx="2500192" cy="1407825"/>
          </a:xfrm>
          <a:prstGeom prst="rect">
            <a:avLst/>
          </a:prstGeom>
        </p:spPr>
      </p:pic>
      <p:sp>
        <p:nvSpPr>
          <p:cNvPr id="112" name="object 38">
            <a:extLst>
              <a:ext uri="{FF2B5EF4-FFF2-40B4-BE49-F238E27FC236}">
                <a16:creationId xmlns:a16="http://schemas.microsoft.com/office/drawing/2014/main" id="{E6C5A746-9D9A-7BBE-420D-CC71EE0B6ED7}"/>
              </a:ext>
            </a:extLst>
          </p:cNvPr>
          <p:cNvSpPr/>
          <p:nvPr/>
        </p:nvSpPr>
        <p:spPr>
          <a:xfrm>
            <a:off x="3626019" y="4482220"/>
            <a:ext cx="2503170" cy="1408430"/>
          </a:xfrm>
          <a:custGeom>
            <a:avLst/>
            <a:gdLst/>
            <a:ahLst/>
            <a:cxnLst/>
            <a:rect l="l" t="t" r="r" b="b"/>
            <a:pathLst>
              <a:path w="2503170" h="1408429">
                <a:moveTo>
                  <a:pt x="2502801" y="0"/>
                </a:moveTo>
                <a:lnTo>
                  <a:pt x="0" y="0"/>
                </a:lnTo>
                <a:lnTo>
                  <a:pt x="0" y="1408214"/>
                </a:lnTo>
                <a:lnTo>
                  <a:pt x="2502801" y="1408214"/>
                </a:lnTo>
                <a:lnTo>
                  <a:pt x="2502801" y="0"/>
                </a:lnTo>
                <a:close/>
              </a:path>
            </a:pathLst>
          </a:custGeom>
          <a:solidFill>
            <a:srgbClr val="FFFFFF"/>
          </a:solidFill>
        </p:spPr>
        <p:txBody>
          <a:bodyPr wrap="square" lIns="0" tIns="0" rIns="0" bIns="0" rtlCol="0"/>
          <a:lstStyle/>
          <a:p>
            <a:endParaRPr/>
          </a:p>
        </p:txBody>
      </p:sp>
      <p:pic>
        <p:nvPicPr>
          <p:cNvPr id="114" name="Picture 113" descr="A screenshot of a cell phone&#10;&#10;AI-generated content may be incorrect.">
            <a:extLst>
              <a:ext uri="{FF2B5EF4-FFF2-40B4-BE49-F238E27FC236}">
                <a16:creationId xmlns:a16="http://schemas.microsoft.com/office/drawing/2014/main" id="{EDFD00E7-B39E-EB50-5E0E-991CC3A0CEDA}"/>
              </a:ext>
            </a:extLst>
          </p:cNvPr>
          <p:cNvPicPr>
            <a:picLocks noChangeAspect="1"/>
          </p:cNvPicPr>
          <p:nvPr/>
        </p:nvPicPr>
        <p:blipFill>
          <a:blip r:embed="rId8" cstate="print">
            <a:extLst>
              <a:ext uri="{28A0092B-C50C-407E-A947-70E740481C1C}">
                <a14:useLocalDpi xmlns:a14="http://schemas.microsoft.com/office/drawing/2010/main" val="0"/>
              </a:ext>
            </a:extLst>
          </a:blip>
          <a:srcRect l="25058" t="11664" r="25202" b="11708"/>
          <a:stretch/>
        </p:blipFill>
        <p:spPr>
          <a:xfrm>
            <a:off x="4056005" y="4512564"/>
            <a:ext cx="1588596" cy="1378086"/>
          </a:xfrm>
          <a:prstGeom prst="rect">
            <a:avLst/>
          </a:prstGeom>
        </p:spPr>
      </p:pic>
      <p:sp>
        <p:nvSpPr>
          <p:cNvPr id="115" name="object 38">
            <a:extLst>
              <a:ext uri="{FF2B5EF4-FFF2-40B4-BE49-F238E27FC236}">
                <a16:creationId xmlns:a16="http://schemas.microsoft.com/office/drawing/2014/main" id="{4A024762-4573-7A46-E2BF-DCAF97DD84FF}"/>
              </a:ext>
            </a:extLst>
          </p:cNvPr>
          <p:cNvSpPr/>
          <p:nvPr/>
        </p:nvSpPr>
        <p:spPr>
          <a:xfrm>
            <a:off x="9179730" y="4482220"/>
            <a:ext cx="2503170" cy="1408430"/>
          </a:xfrm>
          <a:custGeom>
            <a:avLst/>
            <a:gdLst/>
            <a:ahLst/>
            <a:cxnLst/>
            <a:rect l="l" t="t" r="r" b="b"/>
            <a:pathLst>
              <a:path w="2503170" h="1408429">
                <a:moveTo>
                  <a:pt x="2502801" y="0"/>
                </a:moveTo>
                <a:lnTo>
                  <a:pt x="0" y="0"/>
                </a:lnTo>
                <a:lnTo>
                  <a:pt x="0" y="1408214"/>
                </a:lnTo>
                <a:lnTo>
                  <a:pt x="2502801" y="1408214"/>
                </a:lnTo>
                <a:lnTo>
                  <a:pt x="2502801" y="0"/>
                </a:lnTo>
                <a:close/>
              </a:path>
            </a:pathLst>
          </a:custGeom>
          <a:solidFill>
            <a:srgbClr val="FFFFFF"/>
          </a:solidFill>
        </p:spPr>
        <p:txBody>
          <a:bodyPr wrap="square" lIns="0" tIns="0" rIns="0" bIns="0" rtlCol="0"/>
          <a:lstStyle/>
          <a:p>
            <a:endParaRPr/>
          </a:p>
        </p:txBody>
      </p:sp>
      <p:sp>
        <p:nvSpPr>
          <p:cNvPr id="116" name="object 4">
            <a:extLst>
              <a:ext uri="{FF2B5EF4-FFF2-40B4-BE49-F238E27FC236}">
                <a16:creationId xmlns:a16="http://schemas.microsoft.com/office/drawing/2014/main" id="{7437B35F-00F3-9644-7410-F6C17C79E5CF}"/>
              </a:ext>
            </a:extLst>
          </p:cNvPr>
          <p:cNvSpPr txBox="1"/>
          <p:nvPr/>
        </p:nvSpPr>
        <p:spPr>
          <a:xfrm>
            <a:off x="9535693" y="6101193"/>
            <a:ext cx="1852929"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JSI Health Toolkit - May 2025</a:t>
            </a:r>
            <a:endParaRPr lang="en-US" sz="1100">
              <a:latin typeface="DIN 2014 Bold"/>
              <a:cs typeface="DIN 2014 Bold"/>
            </a:endParaRPr>
          </a:p>
        </p:txBody>
      </p:sp>
      <p:grpSp>
        <p:nvGrpSpPr>
          <p:cNvPr id="131" name="object 4">
            <a:extLst>
              <a:ext uri="{FF2B5EF4-FFF2-40B4-BE49-F238E27FC236}">
                <a16:creationId xmlns:a16="http://schemas.microsoft.com/office/drawing/2014/main" id="{CA432F97-46FF-9D41-6E56-BB4087DAC807}"/>
              </a:ext>
            </a:extLst>
          </p:cNvPr>
          <p:cNvGrpSpPr/>
          <p:nvPr/>
        </p:nvGrpSpPr>
        <p:grpSpPr>
          <a:xfrm>
            <a:off x="9700274" y="4609958"/>
            <a:ext cx="1419397" cy="1194904"/>
            <a:chOff x="3753832" y="2075687"/>
            <a:chExt cx="4681855" cy="3941369"/>
          </a:xfrm>
        </p:grpSpPr>
        <p:pic>
          <p:nvPicPr>
            <p:cNvPr id="138" name="object 6">
              <a:extLst>
                <a:ext uri="{FF2B5EF4-FFF2-40B4-BE49-F238E27FC236}">
                  <a16:creationId xmlns:a16="http://schemas.microsoft.com/office/drawing/2014/main" id="{31DCAFBC-DDF6-83A0-806B-900523FF8F8B}"/>
                </a:ext>
              </a:extLst>
            </p:cNvPr>
            <p:cNvPicPr/>
            <p:nvPr/>
          </p:nvPicPr>
          <p:blipFill>
            <a:blip r:embed="rId9" cstate="print"/>
            <a:stretch>
              <a:fillRect/>
            </a:stretch>
          </p:blipFill>
          <p:spPr>
            <a:xfrm>
              <a:off x="5226494" y="5279656"/>
              <a:ext cx="1735962" cy="737400"/>
            </a:xfrm>
            <a:prstGeom prst="rect">
              <a:avLst/>
            </a:prstGeom>
          </p:spPr>
        </p:pic>
        <p:pic>
          <p:nvPicPr>
            <p:cNvPr id="139" name="object 7">
              <a:extLst>
                <a:ext uri="{FF2B5EF4-FFF2-40B4-BE49-F238E27FC236}">
                  <a16:creationId xmlns:a16="http://schemas.microsoft.com/office/drawing/2014/main" id="{699538D1-E1B2-7DE3-9F23-6AEB1A5DAE57}"/>
                </a:ext>
              </a:extLst>
            </p:cNvPr>
            <p:cNvPicPr/>
            <p:nvPr/>
          </p:nvPicPr>
          <p:blipFill>
            <a:blip r:embed="rId10" cstate="print"/>
            <a:stretch>
              <a:fillRect/>
            </a:stretch>
          </p:blipFill>
          <p:spPr>
            <a:xfrm>
              <a:off x="3753840" y="2075687"/>
              <a:ext cx="4677549" cy="3220707"/>
            </a:xfrm>
            <a:prstGeom prst="rect">
              <a:avLst/>
            </a:prstGeom>
          </p:spPr>
        </p:pic>
        <p:sp>
          <p:nvSpPr>
            <p:cNvPr id="140" name="object 8">
              <a:extLst>
                <a:ext uri="{FF2B5EF4-FFF2-40B4-BE49-F238E27FC236}">
                  <a16:creationId xmlns:a16="http://schemas.microsoft.com/office/drawing/2014/main" id="{DEF8DBAE-52EE-1392-C4C8-CFA8C9A96799}"/>
                </a:ext>
              </a:extLst>
            </p:cNvPr>
            <p:cNvSpPr/>
            <p:nvPr/>
          </p:nvSpPr>
          <p:spPr>
            <a:xfrm>
              <a:off x="3753832" y="2075690"/>
              <a:ext cx="4681855" cy="2700655"/>
            </a:xfrm>
            <a:custGeom>
              <a:avLst/>
              <a:gdLst/>
              <a:ahLst/>
              <a:cxnLst/>
              <a:rect l="l" t="t" r="r" b="b"/>
              <a:pathLst>
                <a:path w="4681855" h="2700654">
                  <a:moveTo>
                    <a:pt x="4541888" y="0"/>
                  </a:moveTo>
                  <a:lnTo>
                    <a:pt x="139395" y="0"/>
                  </a:lnTo>
                  <a:lnTo>
                    <a:pt x="95339" y="7705"/>
                  </a:lnTo>
                  <a:lnTo>
                    <a:pt x="57075" y="29161"/>
                  </a:lnTo>
                  <a:lnTo>
                    <a:pt x="26898" y="61881"/>
                  </a:lnTo>
                  <a:lnTo>
                    <a:pt x="7107" y="103375"/>
                  </a:lnTo>
                  <a:lnTo>
                    <a:pt x="0" y="151155"/>
                  </a:lnTo>
                  <a:lnTo>
                    <a:pt x="0" y="2700401"/>
                  </a:lnTo>
                  <a:lnTo>
                    <a:pt x="4681283" y="2700401"/>
                  </a:lnTo>
                  <a:lnTo>
                    <a:pt x="4681283" y="151155"/>
                  </a:lnTo>
                  <a:lnTo>
                    <a:pt x="4674175" y="103375"/>
                  </a:lnTo>
                  <a:lnTo>
                    <a:pt x="4654385" y="61881"/>
                  </a:lnTo>
                  <a:lnTo>
                    <a:pt x="4624208" y="29161"/>
                  </a:lnTo>
                  <a:lnTo>
                    <a:pt x="4585943" y="7705"/>
                  </a:lnTo>
                  <a:lnTo>
                    <a:pt x="4541888" y="0"/>
                  </a:lnTo>
                  <a:close/>
                </a:path>
              </a:pathLst>
            </a:custGeom>
            <a:solidFill>
              <a:srgbClr val="000000"/>
            </a:solidFill>
          </p:spPr>
          <p:txBody>
            <a:bodyPr wrap="square" lIns="0" tIns="0" rIns="0" bIns="0" rtlCol="0"/>
            <a:lstStyle/>
            <a:p>
              <a:endParaRPr/>
            </a:p>
          </p:txBody>
        </p:sp>
        <p:pic>
          <p:nvPicPr>
            <p:cNvPr id="141" name="object 9">
              <a:extLst>
                <a:ext uri="{FF2B5EF4-FFF2-40B4-BE49-F238E27FC236}">
                  <a16:creationId xmlns:a16="http://schemas.microsoft.com/office/drawing/2014/main" id="{04754962-B3E6-E8F2-642A-764BB9820A0E}"/>
                </a:ext>
              </a:extLst>
            </p:cNvPr>
            <p:cNvPicPr/>
            <p:nvPr/>
          </p:nvPicPr>
          <p:blipFill>
            <a:blip r:embed="rId11" cstate="print"/>
            <a:stretch>
              <a:fillRect/>
            </a:stretch>
          </p:blipFill>
          <p:spPr>
            <a:xfrm>
              <a:off x="3753839" y="2075688"/>
              <a:ext cx="139395" cy="151155"/>
            </a:xfrm>
            <a:prstGeom prst="rect">
              <a:avLst/>
            </a:prstGeom>
          </p:spPr>
        </p:pic>
        <p:pic>
          <p:nvPicPr>
            <p:cNvPr id="142" name="object 10">
              <a:extLst>
                <a:ext uri="{FF2B5EF4-FFF2-40B4-BE49-F238E27FC236}">
                  <a16:creationId xmlns:a16="http://schemas.microsoft.com/office/drawing/2014/main" id="{A94B4AF9-D6FE-DAAC-4181-A3B04AF1FC20}"/>
                </a:ext>
              </a:extLst>
            </p:cNvPr>
            <p:cNvPicPr/>
            <p:nvPr/>
          </p:nvPicPr>
          <p:blipFill>
            <a:blip r:embed="rId12" cstate="print"/>
            <a:stretch>
              <a:fillRect/>
            </a:stretch>
          </p:blipFill>
          <p:spPr>
            <a:xfrm>
              <a:off x="3753840" y="2075688"/>
              <a:ext cx="2558884" cy="2700401"/>
            </a:xfrm>
            <a:prstGeom prst="rect">
              <a:avLst/>
            </a:prstGeom>
          </p:spPr>
        </p:pic>
        <p:pic>
          <p:nvPicPr>
            <p:cNvPr id="143" name="object 11">
              <a:extLst>
                <a:ext uri="{FF2B5EF4-FFF2-40B4-BE49-F238E27FC236}">
                  <a16:creationId xmlns:a16="http://schemas.microsoft.com/office/drawing/2014/main" id="{0D488BB6-C8C4-1B37-EF88-88AE78E56F99}"/>
                </a:ext>
              </a:extLst>
            </p:cNvPr>
            <p:cNvPicPr/>
            <p:nvPr/>
          </p:nvPicPr>
          <p:blipFill>
            <a:blip r:embed="rId13" cstate="print"/>
            <a:stretch>
              <a:fillRect/>
            </a:stretch>
          </p:blipFill>
          <p:spPr>
            <a:xfrm>
              <a:off x="3930586" y="2254313"/>
              <a:ext cx="2280754" cy="2322029"/>
            </a:xfrm>
            <a:prstGeom prst="rect">
              <a:avLst/>
            </a:prstGeom>
          </p:spPr>
        </p:pic>
      </p:grpSp>
      <p:sp>
        <p:nvSpPr>
          <p:cNvPr id="134" name="object 17">
            <a:extLst>
              <a:ext uri="{FF2B5EF4-FFF2-40B4-BE49-F238E27FC236}">
                <a16:creationId xmlns:a16="http://schemas.microsoft.com/office/drawing/2014/main" id="{AF3592F2-328C-D2EC-D190-E07AD5DF1918}"/>
              </a:ext>
            </a:extLst>
          </p:cNvPr>
          <p:cNvSpPr txBox="1"/>
          <p:nvPr/>
        </p:nvSpPr>
        <p:spPr>
          <a:xfrm>
            <a:off x="9755656" y="4657917"/>
            <a:ext cx="1311397" cy="718650"/>
          </a:xfrm>
          <a:prstGeom prst="rect">
            <a:avLst/>
          </a:prstGeom>
        </p:spPr>
        <p:txBody>
          <a:bodyPr vert="horz" wrap="square" lIns="0" tIns="0" rIns="0" bIns="0" rtlCol="0">
            <a:spAutoFit/>
          </a:bodyPr>
          <a:lstStyle/>
          <a:p>
            <a:pPr>
              <a:lnSpc>
                <a:spcPct val="100000"/>
              </a:lnSpc>
            </a:pPr>
            <a:endParaRPr sz="2250">
              <a:latin typeface="Times New Roman"/>
              <a:cs typeface="Times New Roman"/>
            </a:endParaRPr>
          </a:p>
          <a:p>
            <a:pPr>
              <a:lnSpc>
                <a:spcPct val="100000"/>
              </a:lnSpc>
            </a:pPr>
            <a:endParaRPr sz="2250">
              <a:latin typeface="Times New Roman"/>
              <a:cs typeface="Times New Roman"/>
            </a:endParaRPr>
          </a:p>
        </p:txBody>
      </p:sp>
      <p:sp>
        <p:nvSpPr>
          <p:cNvPr id="144" name="object 14">
            <a:extLst>
              <a:ext uri="{FF2B5EF4-FFF2-40B4-BE49-F238E27FC236}">
                <a16:creationId xmlns:a16="http://schemas.microsoft.com/office/drawing/2014/main" id="{44B8EDF1-55D8-8226-B7F4-1B784C6DF128}"/>
              </a:ext>
            </a:extLst>
          </p:cNvPr>
          <p:cNvSpPr/>
          <p:nvPr/>
        </p:nvSpPr>
        <p:spPr>
          <a:xfrm>
            <a:off x="9752734" y="4664034"/>
            <a:ext cx="1311397" cy="718650"/>
          </a:xfrm>
          <a:custGeom>
            <a:avLst/>
            <a:gdLst/>
            <a:ahLst/>
            <a:cxnLst/>
            <a:rect l="l" t="t" r="r" b="b"/>
            <a:pathLst>
              <a:path w="4325620" h="2370454">
                <a:moveTo>
                  <a:pt x="4324194" y="0"/>
                </a:moveTo>
                <a:lnTo>
                  <a:pt x="1335" y="0"/>
                </a:lnTo>
                <a:lnTo>
                  <a:pt x="0" y="6619"/>
                </a:lnTo>
                <a:lnTo>
                  <a:pt x="0" y="2370124"/>
                </a:lnTo>
                <a:lnTo>
                  <a:pt x="4325531" y="2370124"/>
                </a:lnTo>
                <a:lnTo>
                  <a:pt x="4325531" y="6619"/>
                </a:lnTo>
                <a:lnTo>
                  <a:pt x="4324194" y="0"/>
                </a:lnTo>
                <a:close/>
              </a:path>
            </a:pathLst>
          </a:custGeom>
          <a:solidFill>
            <a:srgbClr val="90A19A"/>
          </a:solidFill>
        </p:spPr>
        <p:txBody>
          <a:bodyPr wrap="square" lIns="0" tIns="0" rIns="0" bIns="0" rtlCol="0"/>
          <a:lstStyle/>
          <a:p>
            <a:endParaRPr/>
          </a:p>
        </p:txBody>
      </p:sp>
      <p:grpSp>
        <p:nvGrpSpPr>
          <p:cNvPr id="133" name="object 13">
            <a:extLst>
              <a:ext uri="{FF2B5EF4-FFF2-40B4-BE49-F238E27FC236}">
                <a16:creationId xmlns:a16="http://schemas.microsoft.com/office/drawing/2014/main" id="{7C452E0C-B3E9-78E2-5C33-DAACAC24A570}"/>
              </a:ext>
            </a:extLst>
          </p:cNvPr>
          <p:cNvGrpSpPr/>
          <p:nvPr/>
        </p:nvGrpSpPr>
        <p:grpSpPr>
          <a:xfrm>
            <a:off x="10181133" y="4876800"/>
            <a:ext cx="394938" cy="65691"/>
            <a:chOff x="4219031" y="2407145"/>
            <a:chExt cx="641360" cy="106680"/>
          </a:xfrm>
        </p:grpSpPr>
        <p:sp>
          <p:nvSpPr>
            <p:cNvPr id="136" name="object 15">
              <a:extLst>
                <a:ext uri="{FF2B5EF4-FFF2-40B4-BE49-F238E27FC236}">
                  <a16:creationId xmlns:a16="http://schemas.microsoft.com/office/drawing/2014/main" id="{36366EA2-E1E3-ED24-9865-0695C31DF23A}"/>
                </a:ext>
              </a:extLst>
            </p:cNvPr>
            <p:cNvSpPr/>
            <p:nvPr/>
          </p:nvSpPr>
          <p:spPr>
            <a:xfrm>
              <a:off x="4393666" y="2407145"/>
              <a:ext cx="466725" cy="106680"/>
            </a:xfrm>
            <a:custGeom>
              <a:avLst/>
              <a:gdLst/>
              <a:ahLst/>
              <a:cxnLst/>
              <a:rect l="l" t="t" r="r" b="b"/>
              <a:pathLst>
                <a:path w="466725" h="106680">
                  <a:moveTo>
                    <a:pt x="34696" y="1778"/>
                  </a:moveTo>
                  <a:lnTo>
                    <a:pt x="24549" y="1778"/>
                  </a:lnTo>
                  <a:lnTo>
                    <a:pt x="24549" y="88353"/>
                  </a:lnTo>
                  <a:lnTo>
                    <a:pt x="20878" y="97320"/>
                  </a:lnTo>
                  <a:lnTo>
                    <a:pt x="6616" y="97320"/>
                  </a:lnTo>
                  <a:lnTo>
                    <a:pt x="2654" y="96723"/>
                  </a:lnTo>
                  <a:lnTo>
                    <a:pt x="0" y="95402"/>
                  </a:lnTo>
                  <a:lnTo>
                    <a:pt x="0" y="104381"/>
                  </a:lnTo>
                  <a:lnTo>
                    <a:pt x="3086" y="105549"/>
                  </a:lnTo>
                  <a:lnTo>
                    <a:pt x="7353" y="106133"/>
                  </a:lnTo>
                  <a:lnTo>
                    <a:pt x="10591" y="106133"/>
                  </a:lnTo>
                  <a:lnTo>
                    <a:pt x="21551" y="103936"/>
                  </a:lnTo>
                  <a:lnTo>
                    <a:pt x="29032" y="97929"/>
                  </a:lnTo>
                  <a:lnTo>
                    <a:pt x="33324" y="88963"/>
                  </a:lnTo>
                  <a:lnTo>
                    <a:pt x="34696" y="77914"/>
                  </a:lnTo>
                  <a:lnTo>
                    <a:pt x="34696" y="1778"/>
                  </a:lnTo>
                  <a:close/>
                </a:path>
                <a:path w="466725" h="106680">
                  <a:moveTo>
                    <a:pt x="112585" y="77177"/>
                  </a:moveTo>
                  <a:lnTo>
                    <a:pt x="105232" y="59499"/>
                  </a:lnTo>
                  <a:lnTo>
                    <a:pt x="89065" y="48298"/>
                  </a:lnTo>
                  <a:lnTo>
                    <a:pt x="72898" y="38862"/>
                  </a:lnTo>
                  <a:lnTo>
                    <a:pt x="65557" y="26466"/>
                  </a:lnTo>
                  <a:lnTo>
                    <a:pt x="67538" y="18135"/>
                  </a:lnTo>
                  <a:lnTo>
                    <a:pt x="72682" y="12687"/>
                  </a:lnTo>
                  <a:lnTo>
                    <a:pt x="79819" y="9728"/>
                  </a:lnTo>
                  <a:lnTo>
                    <a:pt x="87744" y="8826"/>
                  </a:lnTo>
                  <a:lnTo>
                    <a:pt x="94653" y="8826"/>
                  </a:lnTo>
                  <a:lnTo>
                    <a:pt x="101854" y="10147"/>
                  </a:lnTo>
                  <a:lnTo>
                    <a:pt x="106413" y="12649"/>
                  </a:lnTo>
                  <a:lnTo>
                    <a:pt x="108038" y="3378"/>
                  </a:lnTo>
                  <a:lnTo>
                    <a:pt x="100977" y="736"/>
                  </a:lnTo>
                  <a:lnTo>
                    <a:pt x="92887" y="0"/>
                  </a:lnTo>
                  <a:lnTo>
                    <a:pt x="87896" y="0"/>
                  </a:lnTo>
                  <a:lnTo>
                    <a:pt x="75184" y="1866"/>
                  </a:lnTo>
                  <a:lnTo>
                    <a:pt x="64871" y="7213"/>
                  </a:lnTo>
                  <a:lnTo>
                    <a:pt x="57937" y="15633"/>
                  </a:lnTo>
                  <a:lnTo>
                    <a:pt x="55410" y="26758"/>
                  </a:lnTo>
                  <a:lnTo>
                    <a:pt x="62763" y="43014"/>
                  </a:lnTo>
                  <a:lnTo>
                    <a:pt x="78930" y="54063"/>
                  </a:lnTo>
                  <a:lnTo>
                    <a:pt x="95097" y="63842"/>
                  </a:lnTo>
                  <a:lnTo>
                    <a:pt x="102450" y="76301"/>
                  </a:lnTo>
                  <a:lnTo>
                    <a:pt x="100622" y="85725"/>
                  </a:lnTo>
                  <a:lnTo>
                    <a:pt x="95643" y="92265"/>
                  </a:lnTo>
                  <a:lnTo>
                    <a:pt x="88303" y="96075"/>
                  </a:lnTo>
                  <a:lnTo>
                    <a:pt x="79362" y="97307"/>
                  </a:lnTo>
                  <a:lnTo>
                    <a:pt x="69811" y="97307"/>
                  </a:lnTo>
                  <a:lnTo>
                    <a:pt x="62750" y="95110"/>
                  </a:lnTo>
                  <a:lnTo>
                    <a:pt x="56730" y="91287"/>
                  </a:lnTo>
                  <a:lnTo>
                    <a:pt x="55702" y="101727"/>
                  </a:lnTo>
                  <a:lnTo>
                    <a:pt x="61137" y="104076"/>
                  </a:lnTo>
                  <a:lnTo>
                    <a:pt x="68935" y="106133"/>
                  </a:lnTo>
                  <a:lnTo>
                    <a:pt x="78930" y="106133"/>
                  </a:lnTo>
                  <a:lnTo>
                    <a:pt x="90881" y="104533"/>
                  </a:lnTo>
                  <a:lnTo>
                    <a:pt x="101714" y="99428"/>
                  </a:lnTo>
                  <a:lnTo>
                    <a:pt x="109562" y="90449"/>
                  </a:lnTo>
                  <a:lnTo>
                    <a:pt x="112585" y="77177"/>
                  </a:lnTo>
                  <a:close/>
                </a:path>
                <a:path w="466725" h="106680">
                  <a:moveTo>
                    <a:pt x="141820" y="1778"/>
                  </a:moveTo>
                  <a:lnTo>
                    <a:pt x="139979" y="1778"/>
                  </a:lnTo>
                  <a:lnTo>
                    <a:pt x="131699" y="1778"/>
                  </a:lnTo>
                  <a:lnTo>
                    <a:pt x="131699" y="104368"/>
                  </a:lnTo>
                  <a:lnTo>
                    <a:pt x="141820" y="104368"/>
                  </a:lnTo>
                  <a:lnTo>
                    <a:pt x="141820" y="1778"/>
                  </a:lnTo>
                  <a:close/>
                </a:path>
                <a:path w="466725" h="106680">
                  <a:moveTo>
                    <a:pt x="240372" y="52781"/>
                  </a:moveTo>
                  <a:lnTo>
                    <a:pt x="229920" y="52781"/>
                  </a:lnTo>
                  <a:lnTo>
                    <a:pt x="229920" y="73240"/>
                  </a:lnTo>
                  <a:lnTo>
                    <a:pt x="212077" y="73240"/>
                  </a:lnTo>
                  <a:lnTo>
                    <a:pt x="212077" y="52781"/>
                  </a:lnTo>
                  <a:lnTo>
                    <a:pt x="201625" y="52781"/>
                  </a:lnTo>
                  <a:lnTo>
                    <a:pt x="201625" y="104305"/>
                  </a:lnTo>
                  <a:lnTo>
                    <a:pt x="212077" y="104305"/>
                  </a:lnTo>
                  <a:lnTo>
                    <a:pt x="212077" y="82054"/>
                  </a:lnTo>
                  <a:lnTo>
                    <a:pt x="229920" y="82054"/>
                  </a:lnTo>
                  <a:lnTo>
                    <a:pt x="229920" y="104305"/>
                  </a:lnTo>
                  <a:lnTo>
                    <a:pt x="240372" y="104305"/>
                  </a:lnTo>
                  <a:lnTo>
                    <a:pt x="240372" y="52781"/>
                  </a:lnTo>
                  <a:close/>
                </a:path>
                <a:path w="466725" h="106680">
                  <a:moveTo>
                    <a:pt x="285394" y="52781"/>
                  </a:moveTo>
                  <a:lnTo>
                    <a:pt x="253288" y="52781"/>
                  </a:lnTo>
                  <a:lnTo>
                    <a:pt x="253288" y="104305"/>
                  </a:lnTo>
                  <a:lnTo>
                    <a:pt x="285394" y="104305"/>
                  </a:lnTo>
                  <a:lnTo>
                    <a:pt x="285394" y="95491"/>
                  </a:lnTo>
                  <a:lnTo>
                    <a:pt x="263740" y="95491"/>
                  </a:lnTo>
                  <a:lnTo>
                    <a:pt x="263740" y="82054"/>
                  </a:lnTo>
                  <a:lnTo>
                    <a:pt x="283159" y="82054"/>
                  </a:lnTo>
                  <a:lnTo>
                    <a:pt x="283159" y="73240"/>
                  </a:lnTo>
                  <a:lnTo>
                    <a:pt x="263740" y="73240"/>
                  </a:lnTo>
                  <a:lnTo>
                    <a:pt x="263740" y="61671"/>
                  </a:lnTo>
                  <a:lnTo>
                    <a:pt x="285394" y="61671"/>
                  </a:lnTo>
                  <a:lnTo>
                    <a:pt x="285394" y="52781"/>
                  </a:lnTo>
                  <a:close/>
                </a:path>
                <a:path w="466725" h="106680">
                  <a:moveTo>
                    <a:pt x="338632" y="104305"/>
                  </a:moveTo>
                  <a:lnTo>
                    <a:pt x="335229" y="94526"/>
                  </a:lnTo>
                  <a:lnTo>
                    <a:pt x="332168" y="85712"/>
                  </a:lnTo>
                  <a:lnTo>
                    <a:pt x="325856" y="67564"/>
                  </a:lnTo>
                  <a:lnTo>
                    <a:pt x="321538" y="55156"/>
                  </a:lnTo>
                  <a:lnTo>
                    <a:pt x="321538" y="85712"/>
                  </a:lnTo>
                  <a:lnTo>
                    <a:pt x="309892" y="85712"/>
                  </a:lnTo>
                  <a:lnTo>
                    <a:pt x="315709" y="67564"/>
                  </a:lnTo>
                  <a:lnTo>
                    <a:pt x="321538" y="85712"/>
                  </a:lnTo>
                  <a:lnTo>
                    <a:pt x="321538" y="55156"/>
                  </a:lnTo>
                  <a:lnTo>
                    <a:pt x="320713" y="52781"/>
                  </a:lnTo>
                  <a:lnTo>
                    <a:pt x="310705" y="52781"/>
                  </a:lnTo>
                  <a:lnTo>
                    <a:pt x="292785" y="104305"/>
                  </a:lnTo>
                  <a:lnTo>
                    <a:pt x="303987" y="104305"/>
                  </a:lnTo>
                  <a:lnTo>
                    <a:pt x="307124" y="94526"/>
                  </a:lnTo>
                  <a:lnTo>
                    <a:pt x="324370" y="94526"/>
                  </a:lnTo>
                  <a:lnTo>
                    <a:pt x="327507" y="104305"/>
                  </a:lnTo>
                  <a:lnTo>
                    <a:pt x="338632" y="104305"/>
                  </a:lnTo>
                  <a:close/>
                </a:path>
                <a:path w="466725" h="106680">
                  <a:moveTo>
                    <a:pt x="379628" y="95491"/>
                  </a:moveTo>
                  <a:lnTo>
                    <a:pt x="357974" y="95491"/>
                  </a:lnTo>
                  <a:lnTo>
                    <a:pt x="357974" y="52781"/>
                  </a:lnTo>
                  <a:lnTo>
                    <a:pt x="347522" y="52781"/>
                  </a:lnTo>
                  <a:lnTo>
                    <a:pt x="347522" y="104305"/>
                  </a:lnTo>
                  <a:lnTo>
                    <a:pt x="379628" y="104305"/>
                  </a:lnTo>
                  <a:lnTo>
                    <a:pt x="379628" y="95491"/>
                  </a:lnTo>
                  <a:close/>
                </a:path>
                <a:path w="466725" h="106680">
                  <a:moveTo>
                    <a:pt x="418299" y="52781"/>
                  </a:moveTo>
                  <a:lnTo>
                    <a:pt x="379476" y="52781"/>
                  </a:lnTo>
                  <a:lnTo>
                    <a:pt x="379476" y="61671"/>
                  </a:lnTo>
                  <a:lnTo>
                    <a:pt x="393661" y="61671"/>
                  </a:lnTo>
                  <a:lnTo>
                    <a:pt x="393661" y="104305"/>
                  </a:lnTo>
                  <a:lnTo>
                    <a:pt x="404114" y="104305"/>
                  </a:lnTo>
                  <a:lnTo>
                    <a:pt x="404114" y="61671"/>
                  </a:lnTo>
                  <a:lnTo>
                    <a:pt x="418299" y="61671"/>
                  </a:lnTo>
                  <a:lnTo>
                    <a:pt x="418299" y="52781"/>
                  </a:lnTo>
                  <a:close/>
                </a:path>
                <a:path w="466725" h="106680">
                  <a:moveTo>
                    <a:pt x="466318" y="52781"/>
                  </a:moveTo>
                  <a:lnTo>
                    <a:pt x="455866" y="52781"/>
                  </a:lnTo>
                  <a:lnTo>
                    <a:pt x="455866" y="73240"/>
                  </a:lnTo>
                  <a:lnTo>
                    <a:pt x="438023" y="73240"/>
                  </a:lnTo>
                  <a:lnTo>
                    <a:pt x="438023" y="52781"/>
                  </a:lnTo>
                  <a:lnTo>
                    <a:pt x="427558" y="52781"/>
                  </a:lnTo>
                  <a:lnTo>
                    <a:pt x="427558" y="104305"/>
                  </a:lnTo>
                  <a:lnTo>
                    <a:pt x="438023" y="104305"/>
                  </a:lnTo>
                  <a:lnTo>
                    <a:pt x="438023" y="82054"/>
                  </a:lnTo>
                  <a:lnTo>
                    <a:pt x="455866" y="82054"/>
                  </a:lnTo>
                  <a:lnTo>
                    <a:pt x="455866" y="104305"/>
                  </a:lnTo>
                  <a:lnTo>
                    <a:pt x="466318" y="104305"/>
                  </a:lnTo>
                  <a:lnTo>
                    <a:pt x="466318" y="52781"/>
                  </a:lnTo>
                  <a:close/>
                </a:path>
              </a:pathLst>
            </a:custGeom>
            <a:solidFill>
              <a:srgbClr val="FFFFFF"/>
            </a:solidFill>
          </p:spPr>
          <p:txBody>
            <a:bodyPr wrap="square" lIns="0" tIns="0" rIns="0" bIns="0" rtlCol="0"/>
            <a:lstStyle/>
            <a:p>
              <a:endParaRPr/>
            </a:p>
          </p:txBody>
        </p:sp>
        <p:pic>
          <p:nvPicPr>
            <p:cNvPr id="137" name="object 16">
              <a:extLst>
                <a:ext uri="{FF2B5EF4-FFF2-40B4-BE49-F238E27FC236}">
                  <a16:creationId xmlns:a16="http://schemas.microsoft.com/office/drawing/2014/main" id="{9118D0C0-E65A-6899-706A-1CF15EA461EF}"/>
                </a:ext>
              </a:extLst>
            </p:cNvPr>
            <p:cNvPicPr/>
            <p:nvPr/>
          </p:nvPicPr>
          <p:blipFill>
            <a:blip r:embed="rId14" cstate="print"/>
            <a:stretch>
              <a:fillRect/>
            </a:stretch>
          </p:blipFill>
          <p:spPr>
            <a:xfrm>
              <a:off x="4219031" y="2408938"/>
              <a:ext cx="135356" cy="102577"/>
            </a:xfrm>
            <a:prstGeom prst="rect">
              <a:avLst/>
            </a:prstGeom>
          </p:spPr>
        </p:pic>
      </p:grpSp>
      <p:sp>
        <p:nvSpPr>
          <p:cNvPr id="145" name="Rectangle 144">
            <a:extLst>
              <a:ext uri="{FF2B5EF4-FFF2-40B4-BE49-F238E27FC236}">
                <a16:creationId xmlns:a16="http://schemas.microsoft.com/office/drawing/2014/main" id="{8FF61C1C-1B61-0F58-0DAB-0F1A14B32415}"/>
              </a:ext>
            </a:extLst>
          </p:cNvPr>
          <p:cNvSpPr/>
          <p:nvPr/>
        </p:nvSpPr>
        <p:spPr>
          <a:xfrm>
            <a:off x="9982200" y="5045229"/>
            <a:ext cx="838200" cy="74809"/>
          </a:xfrm>
          <a:prstGeom prst="rect">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72AEE856-EAC6-4FE9-B57B-623D62CE737E}"/>
              </a:ext>
            </a:extLst>
          </p:cNvPr>
          <p:cNvSpPr/>
          <p:nvPr/>
        </p:nvSpPr>
        <p:spPr>
          <a:xfrm>
            <a:off x="9982200" y="5180574"/>
            <a:ext cx="838200" cy="74809"/>
          </a:xfrm>
          <a:prstGeom prst="rect">
            <a:avLst/>
          </a:prstGeom>
          <a:solidFill>
            <a:schemeClr val="bg1"/>
          </a:solidFill>
          <a:ln w="9525">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bject 10">
            <a:extLst>
              <a:ext uri="{FF2B5EF4-FFF2-40B4-BE49-F238E27FC236}">
                <a16:creationId xmlns:a16="http://schemas.microsoft.com/office/drawing/2014/main" id="{DD583E14-862B-C754-2187-94AA0B7DBBDD}"/>
              </a:ext>
            </a:extLst>
          </p:cNvPr>
          <p:cNvSpPr txBox="1"/>
          <p:nvPr/>
        </p:nvSpPr>
        <p:spPr>
          <a:xfrm>
            <a:off x="9984676" y="5042325"/>
            <a:ext cx="473760" cy="58991"/>
          </a:xfrm>
          <a:prstGeom prst="rect">
            <a:avLst/>
          </a:prstGeom>
        </p:spPr>
        <p:txBody>
          <a:bodyPr vert="horz" wrap="square" lIns="0" tIns="12700" rIns="0" bIns="0" rtlCol="0">
            <a:spAutoFit/>
          </a:bodyPr>
          <a:lstStyle/>
          <a:p>
            <a:pPr marL="12700">
              <a:lnSpc>
                <a:spcPct val="100000"/>
              </a:lnSpc>
              <a:spcBef>
                <a:spcPts val="100"/>
              </a:spcBef>
            </a:pPr>
            <a:r>
              <a:rPr lang="en-US" sz="300" dirty="0">
                <a:solidFill>
                  <a:schemeClr val="bg1">
                    <a:lumMod val="75000"/>
                  </a:schemeClr>
                </a:solidFill>
                <a:latin typeface="D-DIN" panose="020B0504030202030204" pitchFamily="34" charset="77"/>
                <a:cs typeface="DIN 2014 Bold"/>
              </a:rPr>
              <a:t>LOGIN</a:t>
            </a:r>
            <a:endParaRPr sz="300">
              <a:solidFill>
                <a:schemeClr val="bg1">
                  <a:lumMod val="75000"/>
                </a:schemeClr>
              </a:solidFill>
              <a:latin typeface="D-DIN" panose="020B0504030202030204" pitchFamily="34" charset="77"/>
              <a:cs typeface="DIN 2014 Bold"/>
            </a:endParaRPr>
          </a:p>
        </p:txBody>
      </p:sp>
      <p:sp>
        <p:nvSpPr>
          <p:cNvPr id="148" name="object 10">
            <a:extLst>
              <a:ext uri="{FF2B5EF4-FFF2-40B4-BE49-F238E27FC236}">
                <a16:creationId xmlns:a16="http://schemas.microsoft.com/office/drawing/2014/main" id="{BA8FCE58-801E-0E7C-1AF5-C36A9CDB81E3}"/>
              </a:ext>
            </a:extLst>
          </p:cNvPr>
          <p:cNvSpPr txBox="1"/>
          <p:nvPr/>
        </p:nvSpPr>
        <p:spPr>
          <a:xfrm>
            <a:off x="9984676" y="5187573"/>
            <a:ext cx="473760" cy="58991"/>
          </a:xfrm>
          <a:prstGeom prst="rect">
            <a:avLst/>
          </a:prstGeom>
        </p:spPr>
        <p:txBody>
          <a:bodyPr vert="horz" wrap="square" lIns="0" tIns="12700" rIns="0" bIns="0" rtlCol="0">
            <a:spAutoFit/>
          </a:bodyPr>
          <a:lstStyle/>
          <a:p>
            <a:pPr marL="12700">
              <a:lnSpc>
                <a:spcPct val="100000"/>
              </a:lnSpc>
              <a:spcBef>
                <a:spcPts val="100"/>
              </a:spcBef>
            </a:pPr>
            <a:r>
              <a:rPr lang="en-US" sz="300" dirty="0">
                <a:solidFill>
                  <a:schemeClr val="bg1">
                    <a:lumMod val="75000"/>
                  </a:schemeClr>
                </a:solidFill>
                <a:latin typeface="D-DIN" panose="020B0504030202030204" pitchFamily="34" charset="77"/>
                <a:cs typeface="DIN 2014 Bold"/>
              </a:rPr>
              <a:t>PASSWORD</a:t>
            </a:r>
            <a:endParaRPr sz="300">
              <a:solidFill>
                <a:schemeClr val="bg1">
                  <a:lumMod val="75000"/>
                </a:schemeClr>
              </a:solidFill>
              <a:latin typeface="D-DIN" panose="020B0504030202030204" pitchFamily="34" charset="77"/>
              <a:cs typeface="DIN 2014 Bo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8923" y="3638849"/>
            <a:ext cx="2418715" cy="1181100"/>
          </a:xfrm>
          <a:prstGeom prst="rect">
            <a:avLst/>
          </a:prstGeom>
        </p:spPr>
        <p:txBody>
          <a:bodyPr vert="horz" wrap="square" lIns="0" tIns="83820" rIns="0" bIns="0" rtlCol="0">
            <a:spAutoFit/>
          </a:bodyPr>
          <a:lstStyle/>
          <a:p>
            <a:pPr marL="15240" marR="5080" indent="-2540">
              <a:lnSpc>
                <a:spcPts val="4300"/>
              </a:lnSpc>
              <a:spcBef>
                <a:spcPts val="660"/>
              </a:spcBef>
            </a:pPr>
            <a:r>
              <a:rPr sz="4000" spc="-10" dirty="0">
                <a:solidFill>
                  <a:srgbClr val="FFFFFF"/>
                </a:solidFill>
              </a:rPr>
              <a:t>Positioning </a:t>
            </a:r>
            <a:r>
              <a:rPr sz="4000" dirty="0">
                <a:solidFill>
                  <a:srgbClr val="FFFFFF"/>
                </a:solidFill>
              </a:rPr>
              <a:t>JSI</a:t>
            </a:r>
            <a:r>
              <a:rPr sz="4000" spc="40" dirty="0">
                <a:solidFill>
                  <a:srgbClr val="FFFFFF"/>
                </a:solidFill>
              </a:rPr>
              <a:t> </a:t>
            </a:r>
            <a:r>
              <a:rPr sz="4000" spc="-10" dirty="0">
                <a:solidFill>
                  <a:srgbClr val="FFFFFF"/>
                </a:solidFill>
              </a:rPr>
              <a:t>Health</a:t>
            </a:r>
            <a:endParaRPr sz="4000"/>
          </a:p>
        </p:txBody>
      </p:sp>
      <p:sp>
        <p:nvSpPr>
          <p:cNvPr id="3" name="object 3"/>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3</a:t>
            </a:r>
            <a:endParaRPr sz="1100">
              <a:latin typeface="DIN 2014 Bold"/>
              <a:cs typeface="DIN 2014 Bold"/>
            </a:endParaRPr>
          </a:p>
        </p:txBody>
      </p:sp>
      <p:grpSp>
        <p:nvGrpSpPr>
          <p:cNvPr id="4" name="object 4"/>
          <p:cNvGrpSpPr/>
          <p:nvPr/>
        </p:nvGrpSpPr>
        <p:grpSpPr>
          <a:xfrm>
            <a:off x="8430257" y="2405894"/>
            <a:ext cx="2818765" cy="2818765"/>
            <a:chOff x="8430257" y="2405894"/>
            <a:chExt cx="2818765" cy="2818765"/>
          </a:xfrm>
        </p:grpSpPr>
        <p:sp>
          <p:nvSpPr>
            <p:cNvPr id="5" name="object 5"/>
            <p:cNvSpPr/>
            <p:nvPr/>
          </p:nvSpPr>
          <p:spPr>
            <a:xfrm>
              <a:off x="8430257" y="2405894"/>
              <a:ext cx="2818765" cy="2818765"/>
            </a:xfrm>
            <a:custGeom>
              <a:avLst/>
              <a:gdLst/>
              <a:ahLst/>
              <a:cxnLst/>
              <a:rect l="l" t="t" r="r" b="b"/>
              <a:pathLst>
                <a:path w="2818765" h="2818765">
                  <a:moveTo>
                    <a:pt x="1409179" y="0"/>
                  </a:moveTo>
                  <a:lnTo>
                    <a:pt x="1360733" y="817"/>
                  </a:lnTo>
                  <a:lnTo>
                    <a:pt x="1312698" y="3250"/>
                  </a:lnTo>
                  <a:lnTo>
                    <a:pt x="1265098" y="7275"/>
                  </a:lnTo>
                  <a:lnTo>
                    <a:pt x="1217961" y="12863"/>
                  </a:lnTo>
                  <a:lnTo>
                    <a:pt x="1171313" y="19990"/>
                  </a:lnTo>
                  <a:lnTo>
                    <a:pt x="1125180" y="28628"/>
                  </a:lnTo>
                  <a:lnTo>
                    <a:pt x="1079588" y="38752"/>
                  </a:lnTo>
                  <a:lnTo>
                    <a:pt x="1034563" y="50336"/>
                  </a:lnTo>
                  <a:lnTo>
                    <a:pt x="990132" y="63352"/>
                  </a:lnTo>
                  <a:lnTo>
                    <a:pt x="946321" y="77775"/>
                  </a:lnTo>
                  <a:lnTo>
                    <a:pt x="903155" y="93579"/>
                  </a:lnTo>
                  <a:lnTo>
                    <a:pt x="860662" y="110738"/>
                  </a:lnTo>
                  <a:lnTo>
                    <a:pt x="818868" y="129224"/>
                  </a:lnTo>
                  <a:lnTo>
                    <a:pt x="777799" y="149013"/>
                  </a:lnTo>
                  <a:lnTo>
                    <a:pt x="737480" y="170077"/>
                  </a:lnTo>
                  <a:lnTo>
                    <a:pt x="697939" y="192390"/>
                  </a:lnTo>
                  <a:lnTo>
                    <a:pt x="659201" y="215927"/>
                  </a:lnTo>
                  <a:lnTo>
                    <a:pt x="621293" y="240661"/>
                  </a:lnTo>
                  <a:lnTo>
                    <a:pt x="584241" y="266566"/>
                  </a:lnTo>
                  <a:lnTo>
                    <a:pt x="548071" y="293615"/>
                  </a:lnTo>
                  <a:lnTo>
                    <a:pt x="512810" y="321782"/>
                  </a:lnTo>
                  <a:lnTo>
                    <a:pt x="478483" y="351042"/>
                  </a:lnTo>
                  <a:lnTo>
                    <a:pt x="445117" y="381367"/>
                  </a:lnTo>
                  <a:lnTo>
                    <a:pt x="412738" y="412732"/>
                  </a:lnTo>
                  <a:lnTo>
                    <a:pt x="381373" y="445110"/>
                  </a:lnTo>
                  <a:lnTo>
                    <a:pt x="351047" y="478476"/>
                  </a:lnTo>
                  <a:lnTo>
                    <a:pt x="321787" y="512802"/>
                  </a:lnTo>
                  <a:lnTo>
                    <a:pt x="293620" y="548063"/>
                  </a:lnTo>
                  <a:lnTo>
                    <a:pt x="266570" y="584233"/>
                  </a:lnTo>
                  <a:lnTo>
                    <a:pt x="240665" y="621284"/>
                  </a:lnTo>
                  <a:lnTo>
                    <a:pt x="215931" y="659192"/>
                  </a:lnTo>
                  <a:lnTo>
                    <a:pt x="192394" y="697929"/>
                  </a:lnTo>
                  <a:lnTo>
                    <a:pt x="170080" y="737470"/>
                  </a:lnTo>
                  <a:lnTo>
                    <a:pt x="149015" y="777788"/>
                  </a:lnTo>
                  <a:lnTo>
                    <a:pt x="129227" y="818858"/>
                  </a:lnTo>
                  <a:lnTo>
                    <a:pt x="110740" y="860652"/>
                  </a:lnTo>
                  <a:lnTo>
                    <a:pt x="93581" y="903144"/>
                  </a:lnTo>
                  <a:lnTo>
                    <a:pt x="77777" y="946309"/>
                  </a:lnTo>
                  <a:lnTo>
                    <a:pt x="63353" y="990120"/>
                  </a:lnTo>
                  <a:lnTo>
                    <a:pt x="50337" y="1034551"/>
                  </a:lnTo>
                  <a:lnTo>
                    <a:pt x="38753" y="1079576"/>
                  </a:lnTo>
                  <a:lnTo>
                    <a:pt x="28629" y="1125168"/>
                  </a:lnTo>
                  <a:lnTo>
                    <a:pt x="19990" y="1171301"/>
                  </a:lnTo>
                  <a:lnTo>
                    <a:pt x="12864" y="1217949"/>
                  </a:lnTo>
                  <a:lnTo>
                    <a:pt x="7275" y="1265086"/>
                  </a:lnTo>
                  <a:lnTo>
                    <a:pt x="3251" y="1312685"/>
                  </a:lnTo>
                  <a:lnTo>
                    <a:pt x="817" y="1360721"/>
                  </a:lnTo>
                  <a:lnTo>
                    <a:pt x="0" y="1409166"/>
                  </a:lnTo>
                  <a:lnTo>
                    <a:pt x="817" y="1457612"/>
                  </a:lnTo>
                  <a:lnTo>
                    <a:pt x="3251" y="1505647"/>
                  </a:lnTo>
                  <a:lnTo>
                    <a:pt x="7275" y="1553247"/>
                  </a:lnTo>
                  <a:lnTo>
                    <a:pt x="12864" y="1600383"/>
                  </a:lnTo>
                  <a:lnTo>
                    <a:pt x="19990" y="1647032"/>
                  </a:lnTo>
                  <a:lnTo>
                    <a:pt x="28629" y="1693165"/>
                  </a:lnTo>
                  <a:lnTo>
                    <a:pt x="38753" y="1738757"/>
                  </a:lnTo>
                  <a:lnTo>
                    <a:pt x="50337" y="1783782"/>
                  </a:lnTo>
                  <a:lnTo>
                    <a:pt x="63353" y="1828213"/>
                  </a:lnTo>
                  <a:lnTo>
                    <a:pt x="77777" y="1872024"/>
                  </a:lnTo>
                  <a:lnTo>
                    <a:pt x="93581" y="1915190"/>
                  </a:lnTo>
                  <a:lnTo>
                    <a:pt x="110740" y="1957682"/>
                  </a:lnTo>
                  <a:lnTo>
                    <a:pt x="129227" y="1999477"/>
                  </a:lnTo>
                  <a:lnTo>
                    <a:pt x="149015" y="2040546"/>
                  </a:lnTo>
                  <a:lnTo>
                    <a:pt x="170080" y="2080865"/>
                  </a:lnTo>
                  <a:lnTo>
                    <a:pt x="192394" y="2120406"/>
                  </a:lnTo>
                  <a:lnTo>
                    <a:pt x="215931" y="2159144"/>
                  </a:lnTo>
                  <a:lnTo>
                    <a:pt x="240665" y="2197052"/>
                  </a:lnTo>
                  <a:lnTo>
                    <a:pt x="266570" y="2234104"/>
                  </a:lnTo>
                  <a:lnTo>
                    <a:pt x="293620" y="2270274"/>
                  </a:lnTo>
                  <a:lnTo>
                    <a:pt x="321787" y="2305535"/>
                  </a:lnTo>
                  <a:lnTo>
                    <a:pt x="351047" y="2339862"/>
                  </a:lnTo>
                  <a:lnTo>
                    <a:pt x="381373" y="2373228"/>
                  </a:lnTo>
                  <a:lnTo>
                    <a:pt x="412738" y="2405607"/>
                  </a:lnTo>
                  <a:lnTo>
                    <a:pt x="445117" y="2436972"/>
                  </a:lnTo>
                  <a:lnTo>
                    <a:pt x="478483" y="2467298"/>
                  </a:lnTo>
                  <a:lnTo>
                    <a:pt x="512810" y="2496558"/>
                  </a:lnTo>
                  <a:lnTo>
                    <a:pt x="548071" y="2524725"/>
                  </a:lnTo>
                  <a:lnTo>
                    <a:pt x="584241" y="2551775"/>
                  </a:lnTo>
                  <a:lnTo>
                    <a:pt x="621293" y="2577680"/>
                  </a:lnTo>
                  <a:lnTo>
                    <a:pt x="659201" y="2602414"/>
                  </a:lnTo>
                  <a:lnTo>
                    <a:pt x="697939" y="2625951"/>
                  </a:lnTo>
                  <a:lnTo>
                    <a:pt x="737480" y="2648265"/>
                  </a:lnTo>
                  <a:lnTo>
                    <a:pt x="777799" y="2669330"/>
                  </a:lnTo>
                  <a:lnTo>
                    <a:pt x="818868" y="2689118"/>
                  </a:lnTo>
                  <a:lnTo>
                    <a:pt x="860662" y="2707605"/>
                  </a:lnTo>
                  <a:lnTo>
                    <a:pt x="903155" y="2724764"/>
                  </a:lnTo>
                  <a:lnTo>
                    <a:pt x="946321" y="2740568"/>
                  </a:lnTo>
                  <a:lnTo>
                    <a:pt x="990132" y="2754992"/>
                  </a:lnTo>
                  <a:lnTo>
                    <a:pt x="1034563" y="2768008"/>
                  </a:lnTo>
                  <a:lnTo>
                    <a:pt x="1079588" y="2779592"/>
                  </a:lnTo>
                  <a:lnTo>
                    <a:pt x="1125180" y="2789716"/>
                  </a:lnTo>
                  <a:lnTo>
                    <a:pt x="1171313" y="2798354"/>
                  </a:lnTo>
                  <a:lnTo>
                    <a:pt x="1217961" y="2805481"/>
                  </a:lnTo>
                  <a:lnTo>
                    <a:pt x="1265098" y="2811070"/>
                  </a:lnTo>
                  <a:lnTo>
                    <a:pt x="1312698" y="2815094"/>
                  </a:lnTo>
                  <a:lnTo>
                    <a:pt x="1360733" y="2817528"/>
                  </a:lnTo>
                  <a:lnTo>
                    <a:pt x="1409179" y="2818345"/>
                  </a:lnTo>
                  <a:lnTo>
                    <a:pt x="1457624" y="2817528"/>
                  </a:lnTo>
                  <a:lnTo>
                    <a:pt x="1505660" y="2815094"/>
                  </a:lnTo>
                  <a:lnTo>
                    <a:pt x="1553259" y="2811070"/>
                  </a:lnTo>
                  <a:lnTo>
                    <a:pt x="1600396" y="2805481"/>
                  </a:lnTo>
                  <a:lnTo>
                    <a:pt x="1647044" y="2798354"/>
                  </a:lnTo>
                  <a:lnTo>
                    <a:pt x="1693178" y="2789716"/>
                  </a:lnTo>
                  <a:lnTo>
                    <a:pt x="1738770" y="2779592"/>
                  </a:lnTo>
                  <a:lnTo>
                    <a:pt x="1783795" y="2768008"/>
                  </a:lnTo>
                  <a:lnTo>
                    <a:pt x="1828226" y="2754992"/>
                  </a:lnTo>
                  <a:lnTo>
                    <a:pt x="1872037" y="2740568"/>
                  </a:lnTo>
                  <a:lnTo>
                    <a:pt x="1915202" y="2724764"/>
                  </a:lnTo>
                  <a:lnTo>
                    <a:pt x="1957695" y="2707605"/>
                  </a:lnTo>
                  <a:lnTo>
                    <a:pt x="1999489" y="2689118"/>
                  </a:lnTo>
                  <a:lnTo>
                    <a:pt x="2040559" y="2669330"/>
                  </a:lnTo>
                  <a:lnTo>
                    <a:pt x="2080878" y="2648265"/>
                  </a:lnTo>
                  <a:lnTo>
                    <a:pt x="2120419" y="2625951"/>
                  </a:lnTo>
                  <a:lnTo>
                    <a:pt x="2159157" y="2602414"/>
                  </a:lnTo>
                  <a:lnTo>
                    <a:pt x="2197065" y="2577680"/>
                  </a:lnTo>
                  <a:lnTo>
                    <a:pt x="2234117" y="2551775"/>
                  </a:lnTo>
                  <a:lnTo>
                    <a:pt x="2270286" y="2524725"/>
                  </a:lnTo>
                  <a:lnTo>
                    <a:pt x="2305548" y="2496558"/>
                  </a:lnTo>
                  <a:lnTo>
                    <a:pt x="2339875" y="2467298"/>
                  </a:lnTo>
                  <a:lnTo>
                    <a:pt x="2373240" y="2436972"/>
                  </a:lnTo>
                  <a:lnTo>
                    <a:pt x="2405619" y="2405607"/>
                  </a:lnTo>
                  <a:lnTo>
                    <a:pt x="2436985" y="2373228"/>
                  </a:lnTo>
                  <a:lnTo>
                    <a:pt x="2467310" y="2339862"/>
                  </a:lnTo>
                  <a:lnTo>
                    <a:pt x="2496570" y="2305535"/>
                  </a:lnTo>
                  <a:lnTo>
                    <a:pt x="2524738" y="2270274"/>
                  </a:lnTo>
                  <a:lnTo>
                    <a:pt x="2551788" y="2234104"/>
                  </a:lnTo>
                  <a:lnTo>
                    <a:pt x="2577693" y="2197052"/>
                  </a:lnTo>
                  <a:lnTo>
                    <a:pt x="2602427" y="2159144"/>
                  </a:lnTo>
                  <a:lnTo>
                    <a:pt x="2625964" y="2120406"/>
                  </a:lnTo>
                  <a:lnTo>
                    <a:pt x="2648278" y="2080865"/>
                  </a:lnTo>
                  <a:lnTo>
                    <a:pt x="2669342" y="2040546"/>
                  </a:lnTo>
                  <a:lnTo>
                    <a:pt x="2689131" y="1999477"/>
                  </a:lnTo>
                  <a:lnTo>
                    <a:pt x="2707618" y="1957682"/>
                  </a:lnTo>
                  <a:lnTo>
                    <a:pt x="2724776" y="1915190"/>
                  </a:lnTo>
                  <a:lnTo>
                    <a:pt x="2740581" y="1872024"/>
                  </a:lnTo>
                  <a:lnTo>
                    <a:pt x="2755004" y="1828213"/>
                  </a:lnTo>
                  <a:lnTo>
                    <a:pt x="2768021" y="1783782"/>
                  </a:lnTo>
                  <a:lnTo>
                    <a:pt x="2779604" y="1738757"/>
                  </a:lnTo>
                  <a:lnTo>
                    <a:pt x="2789729" y="1693165"/>
                  </a:lnTo>
                  <a:lnTo>
                    <a:pt x="2798367" y="1647032"/>
                  </a:lnTo>
                  <a:lnTo>
                    <a:pt x="2805494" y="1600383"/>
                  </a:lnTo>
                  <a:lnTo>
                    <a:pt x="2811083" y="1553247"/>
                  </a:lnTo>
                  <a:lnTo>
                    <a:pt x="2815107" y="1505647"/>
                  </a:lnTo>
                  <a:lnTo>
                    <a:pt x="2817541" y="1457612"/>
                  </a:lnTo>
                  <a:lnTo>
                    <a:pt x="2818358" y="1409166"/>
                  </a:lnTo>
                  <a:lnTo>
                    <a:pt x="2817541" y="1360721"/>
                  </a:lnTo>
                  <a:lnTo>
                    <a:pt x="2815107" y="1312685"/>
                  </a:lnTo>
                  <a:lnTo>
                    <a:pt x="2811083" y="1265086"/>
                  </a:lnTo>
                  <a:lnTo>
                    <a:pt x="2805494" y="1217949"/>
                  </a:lnTo>
                  <a:lnTo>
                    <a:pt x="2798367" y="1171301"/>
                  </a:lnTo>
                  <a:lnTo>
                    <a:pt x="2789729" y="1125168"/>
                  </a:lnTo>
                  <a:lnTo>
                    <a:pt x="2779604" y="1079576"/>
                  </a:lnTo>
                  <a:lnTo>
                    <a:pt x="2768021" y="1034551"/>
                  </a:lnTo>
                  <a:lnTo>
                    <a:pt x="2755004" y="990120"/>
                  </a:lnTo>
                  <a:lnTo>
                    <a:pt x="2740581" y="946309"/>
                  </a:lnTo>
                  <a:lnTo>
                    <a:pt x="2724776" y="903144"/>
                  </a:lnTo>
                  <a:lnTo>
                    <a:pt x="2707618" y="860652"/>
                  </a:lnTo>
                  <a:lnTo>
                    <a:pt x="2689131" y="818858"/>
                  </a:lnTo>
                  <a:lnTo>
                    <a:pt x="2669342" y="777788"/>
                  </a:lnTo>
                  <a:lnTo>
                    <a:pt x="2648278" y="737470"/>
                  </a:lnTo>
                  <a:lnTo>
                    <a:pt x="2625964" y="697929"/>
                  </a:lnTo>
                  <a:lnTo>
                    <a:pt x="2602427" y="659192"/>
                  </a:lnTo>
                  <a:lnTo>
                    <a:pt x="2577693" y="621284"/>
                  </a:lnTo>
                  <a:lnTo>
                    <a:pt x="2551788" y="584233"/>
                  </a:lnTo>
                  <a:lnTo>
                    <a:pt x="2524738" y="548063"/>
                  </a:lnTo>
                  <a:lnTo>
                    <a:pt x="2496570" y="512802"/>
                  </a:lnTo>
                  <a:lnTo>
                    <a:pt x="2467310" y="478476"/>
                  </a:lnTo>
                  <a:lnTo>
                    <a:pt x="2436985" y="445110"/>
                  </a:lnTo>
                  <a:lnTo>
                    <a:pt x="2405619" y="412732"/>
                  </a:lnTo>
                  <a:lnTo>
                    <a:pt x="2373240" y="381367"/>
                  </a:lnTo>
                  <a:lnTo>
                    <a:pt x="2339875" y="351042"/>
                  </a:lnTo>
                  <a:lnTo>
                    <a:pt x="2305548" y="321782"/>
                  </a:lnTo>
                  <a:lnTo>
                    <a:pt x="2270286" y="293615"/>
                  </a:lnTo>
                  <a:lnTo>
                    <a:pt x="2234117" y="266566"/>
                  </a:lnTo>
                  <a:lnTo>
                    <a:pt x="2197065" y="240661"/>
                  </a:lnTo>
                  <a:lnTo>
                    <a:pt x="2159157" y="215927"/>
                  </a:lnTo>
                  <a:lnTo>
                    <a:pt x="2120419" y="192390"/>
                  </a:lnTo>
                  <a:lnTo>
                    <a:pt x="2080878" y="170077"/>
                  </a:lnTo>
                  <a:lnTo>
                    <a:pt x="2040559" y="149013"/>
                  </a:lnTo>
                  <a:lnTo>
                    <a:pt x="1999489" y="129224"/>
                  </a:lnTo>
                  <a:lnTo>
                    <a:pt x="1957695" y="110738"/>
                  </a:lnTo>
                  <a:lnTo>
                    <a:pt x="1915202" y="93579"/>
                  </a:lnTo>
                  <a:lnTo>
                    <a:pt x="1872037" y="77775"/>
                  </a:lnTo>
                  <a:lnTo>
                    <a:pt x="1828226" y="63352"/>
                  </a:lnTo>
                  <a:lnTo>
                    <a:pt x="1783795" y="50336"/>
                  </a:lnTo>
                  <a:lnTo>
                    <a:pt x="1738770" y="38752"/>
                  </a:lnTo>
                  <a:lnTo>
                    <a:pt x="1693178" y="28628"/>
                  </a:lnTo>
                  <a:lnTo>
                    <a:pt x="1647044" y="19990"/>
                  </a:lnTo>
                  <a:lnTo>
                    <a:pt x="1600396" y="12863"/>
                  </a:lnTo>
                  <a:lnTo>
                    <a:pt x="1553259" y="7275"/>
                  </a:lnTo>
                  <a:lnTo>
                    <a:pt x="1505660" y="3250"/>
                  </a:lnTo>
                  <a:lnTo>
                    <a:pt x="1457624" y="817"/>
                  </a:lnTo>
                  <a:lnTo>
                    <a:pt x="1409179" y="0"/>
                  </a:lnTo>
                  <a:close/>
                </a:path>
              </a:pathLst>
            </a:custGeom>
            <a:solidFill>
              <a:srgbClr val="C3C9C5">
                <a:alpha val="96998"/>
              </a:srgbClr>
            </a:solidFill>
          </p:spPr>
          <p:txBody>
            <a:bodyPr wrap="square" lIns="0" tIns="0" rIns="0" bIns="0" rtlCol="0"/>
            <a:lstStyle/>
            <a:p>
              <a:endParaRPr/>
            </a:p>
          </p:txBody>
        </p:sp>
        <p:sp>
          <p:nvSpPr>
            <p:cNvPr id="6" name="object 6"/>
            <p:cNvSpPr/>
            <p:nvPr/>
          </p:nvSpPr>
          <p:spPr>
            <a:xfrm>
              <a:off x="8983980" y="2935236"/>
              <a:ext cx="1711325" cy="1563370"/>
            </a:xfrm>
            <a:custGeom>
              <a:avLst/>
              <a:gdLst/>
              <a:ahLst/>
              <a:cxnLst/>
              <a:rect l="l" t="t" r="r" b="b"/>
              <a:pathLst>
                <a:path w="1711325" h="1563370">
                  <a:moveTo>
                    <a:pt x="415417" y="1498434"/>
                  </a:moveTo>
                  <a:lnTo>
                    <a:pt x="372516" y="1467129"/>
                  </a:lnTo>
                  <a:lnTo>
                    <a:pt x="332117" y="1433106"/>
                  </a:lnTo>
                  <a:lnTo>
                    <a:pt x="294233" y="1396428"/>
                  </a:lnTo>
                  <a:lnTo>
                    <a:pt x="258902" y="1357198"/>
                  </a:lnTo>
                  <a:lnTo>
                    <a:pt x="226161" y="1315466"/>
                  </a:lnTo>
                  <a:lnTo>
                    <a:pt x="196024" y="1271346"/>
                  </a:lnTo>
                  <a:lnTo>
                    <a:pt x="170916" y="1228140"/>
                  </a:lnTo>
                  <a:lnTo>
                    <a:pt x="148780" y="1183716"/>
                  </a:lnTo>
                  <a:lnTo>
                    <a:pt x="129628" y="1138237"/>
                  </a:lnTo>
                  <a:lnTo>
                    <a:pt x="113449" y="1091844"/>
                  </a:lnTo>
                  <a:lnTo>
                    <a:pt x="100266" y="1044702"/>
                  </a:lnTo>
                  <a:lnTo>
                    <a:pt x="90068" y="996950"/>
                  </a:lnTo>
                  <a:lnTo>
                    <a:pt x="82880" y="948753"/>
                  </a:lnTo>
                  <a:lnTo>
                    <a:pt x="78689" y="900264"/>
                  </a:lnTo>
                  <a:lnTo>
                    <a:pt x="77508" y="851623"/>
                  </a:lnTo>
                  <a:lnTo>
                    <a:pt x="79336" y="802982"/>
                  </a:lnTo>
                  <a:lnTo>
                    <a:pt x="84188" y="754507"/>
                  </a:lnTo>
                  <a:lnTo>
                    <a:pt x="92062" y="706348"/>
                  </a:lnTo>
                  <a:lnTo>
                    <a:pt x="102971" y="658647"/>
                  </a:lnTo>
                  <a:lnTo>
                    <a:pt x="116916" y="611568"/>
                  </a:lnTo>
                  <a:lnTo>
                    <a:pt x="133908" y="565264"/>
                  </a:lnTo>
                  <a:lnTo>
                    <a:pt x="153936" y="519874"/>
                  </a:lnTo>
                  <a:lnTo>
                    <a:pt x="208432" y="547509"/>
                  </a:lnTo>
                  <a:lnTo>
                    <a:pt x="200736" y="346659"/>
                  </a:lnTo>
                  <a:lnTo>
                    <a:pt x="29705" y="453910"/>
                  </a:lnTo>
                  <a:lnTo>
                    <a:pt x="85623" y="483120"/>
                  </a:lnTo>
                  <a:lnTo>
                    <a:pt x="65620" y="527761"/>
                  </a:lnTo>
                  <a:lnTo>
                    <a:pt x="48285" y="573201"/>
                  </a:lnTo>
                  <a:lnTo>
                    <a:pt x="33604" y="619315"/>
                  </a:lnTo>
                  <a:lnTo>
                    <a:pt x="21590" y="665988"/>
                  </a:lnTo>
                  <a:lnTo>
                    <a:pt x="12217" y="713105"/>
                  </a:lnTo>
                  <a:lnTo>
                    <a:pt x="5499" y="760552"/>
                  </a:lnTo>
                  <a:lnTo>
                    <a:pt x="1422" y="808202"/>
                  </a:lnTo>
                  <a:lnTo>
                    <a:pt x="0" y="855954"/>
                  </a:lnTo>
                  <a:lnTo>
                    <a:pt x="1206" y="903668"/>
                  </a:lnTo>
                  <a:lnTo>
                    <a:pt x="5041" y="951255"/>
                  </a:lnTo>
                  <a:lnTo>
                    <a:pt x="11518" y="998575"/>
                  </a:lnTo>
                  <a:lnTo>
                    <a:pt x="20624" y="1045527"/>
                  </a:lnTo>
                  <a:lnTo>
                    <a:pt x="32346" y="1091984"/>
                  </a:lnTo>
                  <a:lnTo>
                    <a:pt x="46697" y="1137831"/>
                  </a:lnTo>
                  <a:lnTo>
                    <a:pt x="63665" y="1182954"/>
                  </a:lnTo>
                  <a:lnTo>
                    <a:pt x="83235" y="1227239"/>
                  </a:lnTo>
                  <a:lnTo>
                    <a:pt x="105422" y="1270558"/>
                  </a:lnTo>
                  <a:lnTo>
                    <a:pt x="130225" y="1312811"/>
                  </a:lnTo>
                  <a:lnTo>
                    <a:pt x="158267" y="1354594"/>
                  </a:lnTo>
                  <a:lnTo>
                    <a:pt x="188544" y="1394447"/>
                  </a:lnTo>
                  <a:lnTo>
                    <a:pt x="221005" y="1432306"/>
                  </a:lnTo>
                  <a:lnTo>
                    <a:pt x="255600" y="1468132"/>
                  </a:lnTo>
                  <a:lnTo>
                    <a:pt x="292277" y="1501851"/>
                  </a:lnTo>
                  <a:lnTo>
                    <a:pt x="331012" y="1533436"/>
                  </a:lnTo>
                  <a:lnTo>
                    <a:pt x="371754" y="1562823"/>
                  </a:lnTo>
                  <a:lnTo>
                    <a:pt x="415417" y="1498434"/>
                  </a:lnTo>
                  <a:close/>
                </a:path>
                <a:path w="1711325" h="1563370">
                  <a:moveTo>
                    <a:pt x="1711032" y="858380"/>
                  </a:moveTo>
                  <a:lnTo>
                    <a:pt x="1709801" y="810717"/>
                  </a:lnTo>
                  <a:lnTo>
                    <a:pt x="1705927" y="763193"/>
                  </a:lnTo>
                  <a:lnTo>
                    <a:pt x="1699425" y="715911"/>
                  </a:lnTo>
                  <a:lnTo>
                    <a:pt x="1690281" y="668997"/>
                  </a:lnTo>
                  <a:lnTo>
                    <a:pt x="1678495" y="622554"/>
                  </a:lnTo>
                  <a:lnTo>
                    <a:pt x="1664093" y="576719"/>
                  </a:lnTo>
                  <a:lnTo>
                    <a:pt x="1647063" y="531609"/>
                  </a:lnTo>
                  <a:lnTo>
                    <a:pt x="1627403" y="487337"/>
                  </a:lnTo>
                  <a:lnTo>
                    <a:pt x="1605127" y="444017"/>
                  </a:lnTo>
                  <a:lnTo>
                    <a:pt x="1580235" y="401764"/>
                  </a:lnTo>
                  <a:lnTo>
                    <a:pt x="1553222" y="361276"/>
                  </a:lnTo>
                  <a:lnTo>
                    <a:pt x="1524177" y="322618"/>
                  </a:lnTo>
                  <a:lnTo>
                    <a:pt x="1493189" y="285838"/>
                  </a:lnTo>
                  <a:lnTo>
                    <a:pt x="1460322" y="251002"/>
                  </a:lnTo>
                  <a:lnTo>
                    <a:pt x="1425676" y="218173"/>
                  </a:lnTo>
                  <a:lnTo>
                    <a:pt x="1389329" y="187388"/>
                  </a:lnTo>
                  <a:lnTo>
                    <a:pt x="1351343" y="158699"/>
                  </a:lnTo>
                  <a:lnTo>
                    <a:pt x="1311821" y="132168"/>
                  </a:lnTo>
                  <a:lnTo>
                    <a:pt x="1270812" y="107861"/>
                  </a:lnTo>
                  <a:lnTo>
                    <a:pt x="1228432" y="85813"/>
                  </a:lnTo>
                  <a:lnTo>
                    <a:pt x="1184732" y="66090"/>
                  </a:lnTo>
                  <a:lnTo>
                    <a:pt x="1139812" y="48742"/>
                  </a:lnTo>
                  <a:lnTo>
                    <a:pt x="1093736" y="33832"/>
                  </a:lnTo>
                  <a:lnTo>
                    <a:pt x="1046581" y="21386"/>
                  </a:lnTo>
                  <a:lnTo>
                    <a:pt x="998689" y="11938"/>
                  </a:lnTo>
                  <a:lnTo>
                    <a:pt x="950696" y="5232"/>
                  </a:lnTo>
                  <a:lnTo>
                    <a:pt x="902690" y="1257"/>
                  </a:lnTo>
                  <a:lnTo>
                    <a:pt x="854773" y="0"/>
                  </a:lnTo>
                  <a:lnTo>
                    <a:pt x="807021" y="1422"/>
                  </a:lnTo>
                  <a:lnTo>
                    <a:pt x="759548" y="5511"/>
                  </a:lnTo>
                  <a:lnTo>
                    <a:pt x="712419" y="12255"/>
                  </a:lnTo>
                  <a:lnTo>
                    <a:pt x="665734" y="21628"/>
                  </a:lnTo>
                  <a:lnTo>
                    <a:pt x="619582" y="33604"/>
                  </a:lnTo>
                  <a:lnTo>
                    <a:pt x="574065" y="48183"/>
                  </a:lnTo>
                  <a:lnTo>
                    <a:pt x="529247" y="65316"/>
                  </a:lnTo>
                  <a:lnTo>
                    <a:pt x="485254" y="85013"/>
                  </a:lnTo>
                  <a:lnTo>
                    <a:pt x="442150" y="107226"/>
                  </a:lnTo>
                  <a:lnTo>
                    <a:pt x="400024" y="131953"/>
                  </a:lnTo>
                  <a:lnTo>
                    <a:pt x="441477" y="197764"/>
                  </a:lnTo>
                  <a:lnTo>
                    <a:pt x="486219" y="171742"/>
                  </a:lnTo>
                  <a:lnTo>
                    <a:pt x="532168" y="148856"/>
                  </a:lnTo>
                  <a:lnTo>
                    <a:pt x="579196" y="129159"/>
                  </a:lnTo>
                  <a:lnTo>
                    <a:pt x="627164" y="112661"/>
                  </a:lnTo>
                  <a:lnTo>
                    <a:pt x="675932" y="99364"/>
                  </a:lnTo>
                  <a:lnTo>
                    <a:pt x="725385" y="89319"/>
                  </a:lnTo>
                  <a:lnTo>
                    <a:pt x="775385" y="82537"/>
                  </a:lnTo>
                  <a:lnTo>
                    <a:pt x="825779" y="79019"/>
                  </a:lnTo>
                  <a:lnTo>
                    <a:pt x="876465" y="78816"/>
                  </a:lnTo>
                  <a:lnTo>
                    <a:pt x="927290" y="81927"/>
                  </a:lnTo>
                  <a:lnTo>
                    <a:pt x="978128" y="88379"/>
                  </a:lnTo>
                  <a:lnTo>
                    <a:pt x="1028839" y="98183"/>
                  </a:lnTo>
                  <a:lnTo>
                    <a:pt x="1078814" y="111277"/>
                  </a:lnTo>
                  <a:lnTo>
                    <a:pt x="1127429" y="127482"/>
                  </a:lnTo>
                  <a:lnTo>
                    <a:pt x="1174584" y="146710"/>
                  </a:lnTo>
                  <a:lnTo>
                    <a:pt x="1220165" y="168910"/>
                  </a:lnTo>
                  <a:lnTo>
                    <a:pt x="1264069" y="193967"/>
                  </a:lnTo>
                  <a:lnTo>
                    <a:pt x="1306169" y="221830"/>
                  </a:lnTo>
                  <a:lnTo>
                    <a:pt x="1346377" y="252412"/>
                  </a:lnTo>
                  <a:lnTo>
                    <a:pt x="1384579" y="285623"/>
                  </a:lnTo>
                  <a:lnTo>
                    <a:pt x="1420647" y="321386"/>
                  </a:lnTo>
                  <a:lnTo>
                    <a:pt x="1454492" y="359638"/>
                  </a:lnTo>
                  <a:lnTo>
                    <a:pt x="1486001" y="400278"/>
                  </a:lnTo>
                  <a:lnTo>
                    <a:pt x="1515059" y="443230"/>
                  </a:lnTo>
                  <a:lnTo>
                    <a:pt x="1540167" y="486194"/>
                  </a:lnTo>
                  <a:lnTo>
                    <a:pt x="1562277" y="530402"/>
                  </a:lnTo>
                  <a:lnTo>
                    <a:pt x="1581404" y="575691"/>
                  </a:lnTo>
                  <a:lnTo>
                    <a:pt x="1597533" y="621931"/>
                  </a:lnTo>
                  <a:lnTo>
                    <a:pt x="1610677" y="668959"/>
                  </a:lnTo>
                  <a:lnTo>
                    <a:pt x="1620812" y="716635"/>
                  </a:lnTo>
                  <a:lnTo>
                    <a:pt x="1627962" y="764781"/>
                  </a:lnTo>
                  <a:lnTo>
                    <a:pt x="1632089" y="813257"/>
                  </a:lnTo>
                  <a:lnTo>
                    <a:pt x="1633207" y="861910"/>
                  </a:lnTo>
                  <a:lnTo>
                    <a:pt x="1631327" y="910602"/>
                  </a:lnTo>
                  <a:lnTo>
                    <a:pt x="1626412" y="959154"/>
                  </a:lnTo>
                  <a:lnTo>
                    <a:pt x="1618488" y="1007440"/>
                  </a:lnTo>
                  <a:lnTo>
                    <a:pt x="1607540" y="1055281"/>
                  </a:lnTo>
                  <a:lnTo>
                    <a:pt x="1593570" y="1102550"/>
                  </a:lnTo>
                  <a:lnTo>
                    <a:pt x="1576565" y="1149070"/>
                  </a:lnTo>
                  <a:lnTo>
                    <a:pt x="1556524" y="1194701"/>
                  </a:lnTo>
                  <a:lnTo>
                    <a:pt x="1502816" y="1165644"/>
                  </a:lnTo>
                  <a:lnTo>
                    <a:pt x="1510499" y="1366507"/>
                  </a:lnTo>
                  <a:lnTo>
                    <a:pt x="1681378" y="1259090"/>
                  </a:lnTo>
                  <a:lnTo>
                    <a:pt x="1625460" y="1230033"/>
                  </a:lnTo>
                  <a:lnTo>
                    <a:pt x="1645462" y="1185621"/>
                  </a:lnTo>
                  <a:lnTo>
                    <a:pt x="1662798" y="1140371"/>
                  </a:lnTo>
                  <a:lnTo>
                    <a:pt x="1677479" y="1094435"/>
                  </a:lnTo>
                  <a:lnTo>
                    <a:pt x="1689493" y="1047915"/>
                  </a:lnTo>
                  <a:lnTo>
                    <a:pt x="1698853" y="1000925"/>
                  </a:lnTo>
                  <a:lnTo>
                    <a:pt x="1705559" y="953592"/>
                  </a:lnTo>
                  <a:lnTo>
                    <a:pt x="1709623" y="906043"/>
                  </a:lnTo>
                  <a:lnTo>
                    <a:pt x="1711032" y="858380"/>
                  </a:lnTo>
                  <a:close/>
                </a:path>
              </a:pathLst>
            </a:custGeom>
            <a:solidFill>
              <a:srgbClr val="E4E6E4"/>
            </a:solidFill>
          </p:spPr>
          <p:txBody>
            <a:bodyPr wrap="square" lIns="0" tIns="0" rIns="0" bIns="0" rtlCol="0"/>
            <a:lstStyle/>
            <a:p>
              <a:endParaRPr/>
            </a:p>
          </p:txBody>
        </p:sp>
        <p:sp>
          <p:nvSpPr>
            <p:cNvPr id="7" name="object 7"/>
            <p:cNvSpPr/>
            <p:nvPr/>
          </p:nvSpPr>
          <p:spPr>
            <a:xfrm>
              <a:off x="9330460" y="3235857"/>
              <a:ext cx="1127760" cy="1373505"/>
            </a:xfrm>
            <a:custGeom>
              <a:avLst/>
              <a:gdLst/>
              <a:ahLst/>
              <a:cxnLst/>
              <a:rect l="l" t="t" r="r" b="b"/>
              <a:pathLst>
                <a:path w="1127759" h="1373504">
                  <a:moveTo>
                    <a:pt x="521398" y="0"/>
                  </a:moveTo>
                  <a:lnTo>
                    <a:pt x="488416" y="0"/>
                  </a:lnTo>
                  <a:lnTo>
                    <a:pt x="473925" y="223"/>
                  </a:lnTo>
                  <a:lnTo>
                    <a:pt x="428673" y="3226"/>
                  </a:lnTo>
                  <a:lnTo>
                    <a:pt x="366980" y="12344"/>
                  </a:lnTo>
                  <a:lnTo>
                    <a:pt x="295152" y="30820"/>
                  </a:lnTo>
                  <a:lnTo>
                    <a:pt x="257407" y="44582"/>
                  </a:lnTo>
                  <a:lnTo>
                    <a:pt x="219492" y="61901"/>
                  </a:lnTo>
                  <a:lnTo>
                    <a:pt x="182195" y="83182"/>
                  </a:lnTo>
                  <a:lnTo>
                    <a:pt x="146304" y="108832"/>
                  </a:lnTo>
                  <a:lnTo>
                    <a:pt x="112606" y="139255"/>
                  </a:lnTo>
                  <a:lnTo>
                    <a:pt x="81891" y="174859"/>
                  </a:lnTo>
                  <a:lnTo>
                    <a:pt x="54945" y="216047"/>
                  </a:lnTo>
                  <a:lnTo>
                    <a:pt x="32558" y="263226"/>
                  </a:lnTo>
                  <a:lnTo>
                    <a:pt x="15516" y="316802"/>
                  </a:lnTo>
                  <a:lnTo>
                    <a:pt x="4608" y="377180"/>
                  </a:lnTo>
                  <a:lnTo>
                    <a:pt x="622" y="446341"/>
                  </a:lnTo>
                  <a:lnTo>
                    <a:pt x="0" y="446341"/>
                  </a:lnTo>
                  <a:lnTo>
                    <a:pt x="2773" y="531314"/>
                  </a:lnTo>
                  <a:lnTo>
                    <a:pt x="10564" y="602728"/>
                  </a:lnTo>
                  <a:lnTo>
                    <a:pt x="22580" y="663387"/>
                  </a:lnTo>
                  <a:lnTo>
                    <a:pt x="38028" y="714685"/>
                  </a:lnTo>
                  <a:lnTo>
                    <a:pt x="56116" y="758019"/>
                  </a:lnTo>
                  <a:lnTo>
                    <a:pt x="76050" y="794781"/>
                  </a:lnTo>
                  <a:lnTo>
                    <a:pt x="118286" y="854174"/>
                  </a:lnTo>
                  <a:lnTo>
                    <a:pt x="139003" y="879594"/>
                  </a:lnTo>
                  <a:lnTo>
                    <a:pt x="158394" y="904022"/>
                  </a:lnTo>
                  <a:lnTo>
                    <a:pt x="190030" y="955484"/>
                  </a:lnTo>
                  <a:lnTo>
                    <a:pt x="204560" y="997290"/>
                  </a:lnTo>
                  <a:lnTo>
                    <a:pt x="215466" y="1047272"/>
                  </a:lnTo>
                  <a:lnTo>
                    <a:pt x="223178" y="1102721"/>
                  </a:lnTo>
                  <a:lnTo>
                    <a:pt x="228127" y="1160928"/>
                  </a:lnTo>
                  <a:lnTo>
                    <a:pt x="230744" y="1219185"/>
                  </a:lnTo>
                  <a:lnTo>
                    <a:pt x="231461" y="1274784"/>
                  </a:lnTo>
                  <a:lnTo>
                    <a:pt x="230708" y="1325016"/>
                  </a:lnTo>
                  <a:lnTo>
                    <a:pt x="277527" y="1340079"/>
                  </a:lnTo>
                  <a:lnTo>
                    <a:pt x="325358" y="1352437"/>
                  </a:lnTo>
                  <a:lnTo>
                    <a:pt x="374082" y="1362001"/>
                  </a:lnTo>
                  <a:lnTo>
                    <a:pt x="423582" y="1368683"/>
                  </a:lnTo>
                  <a:lnTo>
                    <a:pt x="473740" y="1372395"/>
                  </a:lnTo>
                  <a:lnTo>
                    <a:pt x="524438" y="1373049"/>
                  </a:lnTo>
                  <a:lnTo>
                    <a:pt x="575559" y="1370558"/>
                  </a:lnTo>
                  <a:lnTo>
                    <a:pt x="626985" y="1364834"/>
                  </a:lnTo>
                  <a:lnTo>
                    <a:pt x="678599" y="1355788"/>
                  </a:lnTo>
                  <a:lnTo>
                    <a:pt x="751471" y="1337259"/>
                  </a:lnTo>
                  <a:lnTo>
                    <a:pt x="751471" y="1093520"/>
                  </a:lnTo>
                  <a:lnTo>
                    <a:pt x="756449" y="1079049"/>
                  </a:lnTo>
                  <a:lnTo>
                    <a:pt x="768318" y="1071246"/>
                  </a:lnTo>
                  <a:lnTo>
                    <a:pt x="782482" y="1068065"/>
                  </a:lnTo>
                  <a:lnTo>
                    <a:pt x="794346" y="1067460"/>
                  </a:lnTo>
                  <a:lnTo>
                    <a:pt x="815860" y="1067460"/>
                  </a:lnTo>
                  <a:lnTo>
                    <a:pt x="861805" y="1065615"/>
                  </a:lnTo>
                  <a:lnTo>
                    <a:pt x="918883" y="1057292"/>
                  </a:lnTo>
                  <a:lnTo>
                    <a:pt x="969483" y="1038308"/>
                  </a:lnTo>
                  <a:lnTo>
                    <a:pt x="995997" y="1004481"/>
                  </a:lnTo>
                  <a:lnTo>
                    <a:pt x="1001606" y="940526"/>
                  </a:lnTo>
                  <a:lnTo>
                    <a:pt x="1000474" y="870108"/>
                  </a:lnTo>
                  <a:lnTo>
                    <a:pt x="996751" y="813207"/>
                  </a:lnTo>
                  <a:lnTo>
                    <a:pt x="994587" y="789800"/>
                  </a:lnTo>
                  <a:lnTo>
                    <a:pt x="1028116" y="776933"/>
                  </a:lnTo>
                  <a:lnTo>
                    <a:pt x="1070733" y="757028"/>
                  </a:lnTo>
                  <a:lnTo>
                    <a:pt x="1122915" y="718096"/>
                  </a:lnTo>
                  <a:lnTo>
                    <a:pt x="1127288" y="695097"/>
                  </a:lnTo>
                  <a:lnTo>
                    <a:pt x="1122590" y="677283"/>
                  </a:lnTo>
                  <a:lnTo>
                    <a:pt x="1118806" y="670128"/>
                  </a:lnTo>
                  <a:lnTo>
                    <a:pt x="1049707" y="555467"/>
                  </a:lnTo>
                  <a:lnTo>
                    <a:pt x="1013601" y="484047"/>
                  </a:lnTo>
                  <a:lnTo>
                    <a:pt x="999786" y="447403"/>
                  </a:lnTo>
                  <a:lnTo>
                    <a:pt x="997559" y="437070"/>
                  </a:lnTo>
                  <a:lnTo>
                    <a:pt x="986165" y="368710"/>
                  </a:lnTo>
                  <a:lnTo>
                    <a:pt x="969479" y="307844"/>
                  </a:lnTo>
                  <a:lnTo>
                    <a:pt x="948144" y="254038"/>
                  </a:lnTo>
                  <a:lnTo>
                    <a:pt x="922804" y="206862"/>
                  </a:lnTo>
                  <a:lnTo>
                    <a:pt x="894102" y="165881"/>
                  </a:lnTo>
                  <a:lnTo>
                    <a:pt x="862679" y="130665"/>
                  </a:lnTo>
                  <a:lnTo>
                    <a:pt x="829180" y="100779"/>
                  </a:lnTo>
                  <a:lnTo>
                    <a:pt x="794246" y="75793"/>
                  </a:lnTo>
                  <a:lnTo>
                    <a:pt x="758522" y="55272"/>
                  </a:lnTo>
                  <a:lnTo>
                    <a:pt x="722649" y="38786"/>
                  </a:lnTo>
                  <a:lnTo>
                    <a:pt x="653031" y="16185"/>
                  </a:lnTo>
                  <a:lnTo>
                    <a:pt x="590536" y="4529"/>
                  </a:lnTo>
                  <a:lnTo>
                    <a:pt x="540306" y="359"/>
                  </a:lnTo>
                  <a:lnTo>
                    <a:pt x="521398" y="0"/>
                  </a:lnTo>
                  <a:close/>
                </a:path>
              </a:pathLst>
            </a:custGeom>
            <a:solidFill>
              <a:srgbClr val="90A19A"/>
            </a:solidFill>
          </p:spPr>
          <p:txBody>
            <a:bodyPr wrap="square" lIns="0" tIns="0" rIns="0" bIns="0" rtlCol="0"/>
            <a:lstStyle/>
            <a:p>
              <a:endParaRPr/>
            </a:p>
          </p:txBody>
        </p:sp>
        <p:sp>
          <p:nvSpPr>
            <p:cNvPr id="8" name="object 8"/>
            <p:cNvSpPr/>
            <p:nvPr/>
          </p:nvSpPr>
          <p:spPr>
            <a:xfrm>
              <a:off x="9587471" y="3543299"/>
              <a:ext cx="497840" cy="497840"/>
            </a:xfrm>
            <a:custGeom>
              <a:avLst/>
              <a:gdLst/>
              <a:ahLst/>
              <a:cxnLst/>
              <a:rect l="l" t="t" r="r" b="b"/>
              <a:pathLst>
                <a:path w="497840" h="497839">
                  <a:moveTo>
                    <a:pt x="497420" y="205917"/>
                  </a:moveTo>
                  <a:lnTo>
                    <a:pt x="291503" y="205917"/>
                  </a:lnTo>
                  <a:lnTo>
                    <a:pt x="291503" y="0"/>
                  </a:lnTo>
                  <a:lnTo>
                    <a:pt x="205930" y="0"/>
                  </a:lnTo>
                  <a:lnTo>
                    <a:pt x="205930" y="205917"/>
                  </a:lnTo>
                  <a:lnTo>
                    <a:pt x="0" y="205917"/>
                  </a:lnTo>
                  <a:lnTo>
                    <a:pt x="0" y="291490"/>
                  </a:lnTo>
                  <a:lnTo>
                    <a:pt x="205930" y="291490"/>
                  </a:lnTo>
                  <a:lnTo>
                    <a:pt x="205930" y="497420"/>
                  </a:lnTo>
                  <a:lnTo>
                    <a:pt x="291503" y="497420"/>
                  </a:lnTo>
                  <a:lnTo>
                    <a:pt x="291503" y="291490"/>
                  </a:lnTo>
                  <a:lnTo>
                    <a:pt x="497420" y="291490"/>
                  </a:lnTo>
                  <a:lnTo>
                    <a:pt x="497420" y="205917"/>
                  </a:lnTo>
                  <a:close/>
                </a:path>
              </a:pathLst>
            </a:custGeom>
            <a:solidFill>
              <a:srgbClr val="E4E6E4"/>
            </a:solidFill>
          </p:spPr>
          <p:txBody>
            <a:bodyPr wrap="square" lIns="0" tIns="0" rIns="0" bIns="0" rtlCol="0"/>
            <a:lstStyle/>
            <a:p>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sp>
        <p:nvSpPr>
          <p:cNvPr id="3" name="object 3"/>
          <p:cNvSpPr txBox="1"/>
          <p:nvPr/>
        </p:nvSpPr>
        <p:spPr>
          <a:xfrm>
            <a:off x="750823" y="798467"/>
            <a:ext cx="4956810" cy="29540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Market</a:t>
            </a:r>
            <a:r>
              <a:rPr sz="2800" b="1" spc="-20" dirty="0">
                <a:solidFill>
                  <a:srgbClr val="716A66"/>
                </a:solidFill>
                <a:latin typeface="DIN 2014 Bold"/>
                <a:cs typeface="DIN 2014 Bold"/>
              </a:rPr>
              <a:t> </a:t>
            </a:r>
            <a:r>
              <a:rPr sz="2800" b="1" spc="-10" dirty="0">
                <a:solidFill>
                  <a:srgbClr val="716A66"/>
                </a:solidFill>
                <a:latin typeface="DIN 2014 Bold"/>
                <a:cs typeface="DIN 2014 Bold"/>
              </a:rPr>
              <a:t>Position</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a:lnSpc>
                <a:spcPct val="100000"/>
              </a:lnSpc>
              <a:spcBef>
                <a:spcPts val="1800"/>
              </a:spcBef>
            </a:pPr>
            <a:r>
              <a:rPr sz="3600" dirty="0">
                <a:solidFill>
                  <a:srgbClr val="716A66"/>
                </a:solidFill>
                <a:latin typeface="DIN 2014 Light"/>
                <a:cs typeface="DIN 2014 Light"/>
              </a:rPr>
              <a:t>What</a:t>
            </a:r>
            <a:r>
              <a:rPr sz="3600" spc="-45" dirty="0">
                <a:solidFill>
                  <a:srgbClr val="716A66"/>
                </a:solidFill>
                <a:latin typeface="DIN 2014 Light"/>
                <a:cs typeface="DIN 2014 Light"/>
              </a:rPr>
              <a:t> </a:t>
            </a:r>
            <a:r>
              <a:rPr sz="3600" dirty="0">
                <a:solidFill>
                  <a:srgbClr val="716A66"/>
                </a:solidFill>
                <a:latin typeface="DIN 2014 Light"/>
                <a:cs typeface="DIN 2014 Light"/>
              </a:rPr>
              <a:t>does</a:t>
            </a:r>
            <a:r>
              <a:rPr sz="3600" spc="-45" dirty="0">
                <a:solidFill>
                  <a:srgbClr val="716A66"/>
                </a:solidFill>
                <a:latin typeface="DIN 2014 Light"/>
                <a:cs typeface="DIN 2014 Light"/>
              </a:rPr>
              <a:t> </a:t>
            </a:r>
            <a:r>
              <a:rPr sz="3600" dirty="0">
                <a:solidFill>
                  <a:srgbClr val="716A66"/>
                </a:solidFill>
                <a:latin typeface="DIN 2014 Light"/>
                <a:cs typeface="DIN 2014 Light"/>
              </a:rPr>
              <a:t>POV</a:t>
            </a:r>
            <a:r>
              <a:rPr sz="3600" spc="-45" dirty="0">
                <a:solidFill>
                  <a:srgbClr val="716A66"/>
                </a:solidFill>
                <a:latin typeface="DIN 2014 Light"/>
                <a:cs typeface="DIN 2014 Light"/>
              </a:rPr>
              <a:t> </a:t>
            </a:r>
            <a:r>
              <a:rPr sz="3600" dirty="0">
                <a:solidFill>
                  <a:srgbClr val="716A66"/>
                </a:solidFill>
                <a:latin typeface="DIN 2014 Light"/>
                <a:cs typeface="DIN 2014 Light"/>
              </a:rPr>
              <a:t>stand</a:t>
            </a:r>
            <a:r>
              <a:rPr sz="3600" spc="-40" dirty="0">
                <a:solidFill>
                  <a:srgbClr val="716A66"/>
                </a:solidFill>
                <a:latin typeface="DIN 2014 Light"/>
                <a:cs typeface="DIN 2014 Light"/>
              </a:rPr>
              <a:t> </a:t>
            </a:r>
            <a:r>
              <a:rPr sz="3600" spc="-20" dirty="0">
                <a:solidFill>
                  <a:srgbClr val="716A66"/>
                </a:solidFill>
                <a:latin typeface="DIN 2014 Light"/>
                <a:cs typeface="DIN 2014 Light"/>
              </a:rPr>
              <a:t>for?</a:t>
            </a:r>
            <a:endParaRPr sz="3600">
              <a:latin typeface="DIN 2014 Light"/>
              <a:cs typeface="DIN 2014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grpSp>
        <p:nvGrpSpPr>
          <p:cNvPr id="3" name="object 3"/>
          <p:cNvGrpSpPr/>
          <p:nvPr/>
        </p:nvGrpSpPr>
        <p:grpSpPr>
          <a:xfrm>
            <a:off x="6400800" y="0"/>
            <a:ext cx="5788660" cy="6858000"/>
            <a:chOff x="6400800" y="0"/>
            <a:chExt cx="5788660" cy="6858000"/>
          </a:xfrm>
        </p:grpSpPr>
        <p:sp>
          <p:nvSpPr>
            <p:cNvPr id="4" name="object 4"/>
            <p:cNvSpPr/>
            <p:nvPr/>
          </p:nvSpPr>
          <p:spPr>
            <a:xfrm>
              <a:off x="6400800" y="0"/>
              <a:ext cx="5788660" cy="6858000"/>
            </a:xfrm>
            <a:custGeom>
              <a:avLst/>
              <a:gdLst/>
              <a:ahLst/>
              <a:cxnLst/>
              <a:rect l="l" t="t" r="r" b="b"/>
              <a:pathLst>
                <a:path w="5788659" h="6858000">
                  <a:moveTo>
                    <a:pt x="5788152" y="0"/>
                  </a:moveTo>
                  <a:lnTo>
                    <a:pt x="1677136" y="0"/>
                  </a:lnTo>
                  <a:lnTo>
                    <a:pt x="1644214" y="26304"/>
                  </a:lnTo>
                  <a:lnTo>
                    <a:pt x="1609379" y="54720"/>
                  </a:lnTo>
                  <a:lnTo>
                    <a:pt x="1574840" y="83482"/>
                  </a:lnTo>
                  <a:lnTo>
                    <a:pt x="1540600" y="112588"/>
                  </a:lnTo>
                  <a:lnTo>
                    <a:pt x="1506660" y="142034"/>
                  </a:lnTo>
                  <a:lnTo>
                    <a:pt x="1473024" y="171818"/>
                  </a:lnTo>
                  <a:lnTo>
                    <a:pt x="1439695" y="201938"/>
                  </a:lnTo>
                  <a:lnTo>
                    <a:pt x="1406675" y="232391"/>
                  </a:lnTo>
                  <a:lnTo>
                    <a:pt x="1373966" y="263174"/>
                  </a:lnTo>
                  <a:lnTo>
                    <a:pt x="1341572" y="294284"/>
                  </a:lnTo>
                  <a:lnTo>
                    <a:pt x="1309494" y="325719"/>
                  </a:lnTo>
                  <a:lnTo>
                    <a:pt x="1277737" y="357477"/>
                  </a:lnTo>
                  <a:lnTo>
                    <a:pt x="1246301" y="389554"/>
                  </a:lnTo>
                  <a:lnTo>
                    <a:pt x="1215191" y="421948"/>
                  </a:lnTo>
                  <a:lnTo>
                    <a:pt x="1184408" y="454656"/>
                  </a:lnTo>
                  <a:lnTo>
                    <a:pt x="1153955" y="487676"/>
                  </a:lnTo>
                  <a:lnTo>
                    <a:pt x="1123835" y="521005"/>
                  </a:lnTo>
                  <a:lnTo>
                    <a:pt x="1094050" y="554641"/>
                  </a:lnTo>
                  <a:lnTo>
                    <a:pt x="1064604" y="588580"/>
                  </a:lnTo>
                  <a:lnTo>
                    <a:pt x="1035498" y="622821"/>
                  </a:lnTo>
                  <a:lnTo>
                    <a:pt x="1006736" y="657360"/>
                  </a:lnTo>
                  <a:lnTo>
                    <a:pt x="978320" y="692194"/>
                  </a:lnTo>
                  <a:lnTo>
                    <a:pt x="950252" y="727322"/>
                  </a:lnTo>
                  <a:lnTo>
                    <a:pt x="922536" y="762741"/>
                  </a:lnTo>
                  <a:lnTo>
                    <a:pt x="895173" y="798447"/>
                  </a:lnTo>
                  <a:lnTo>
                    <a:pt x="868167" y="834439"/>
                  </a:lnTo>
                  <a:lnTo>
                    <a:pt x="841521" y="870713"/>
                  </a:lnTo>
                  <a:lnTo>
                    <a:pt x="815236" y="907268"/>
                  </a:lnTo>
                  <a:lnTo>
                    <a:pt x="789316" y="944100"/>
                  </a:lnTo>
                  <a:lnTo>
                    <a:pt x="763763" y="981206"/>
                  </a:lnTo>
                  <a:lnTo>
                    <a:pt x="738580" y="1018584"/>
                  </a:lnTo>
                  <a:lnTo>
                    <a:pt x="713769" y="1056232"/>
                  </a:lnTo>
                  <a:lnTo>
                    <a:pt x="689333" y="1094147"/>
                  </a:lnTo>
                  <a:lnTo>
                    <a:pt x="665275" y="1132326"/>
                  </a:lnTo>
                  <a:lnTo>
                    <a:pt x="641597" y="1170766"/>
                  </a:lnTo>
                  <a:lnTo>
                    <a:pt x="618303" y="1209466"/>
                  </a:lnTo>
                  <a:lnTo>
                    <a:pt x="595394" y="1248421"/>
                  </a:lnTo>
                  <a:lnTo>
                    <a:pt x="572873" y="1287630"/>
                  </a:lnTo>
                  <a:lnTo>
                    <a:pt x="550743" y="1327090"/>
                  </a:lnTo>
                  <a:lnTo>
                    <a:pt x="529007" y="1366798"/>
                  </a:lnTo>
                  <a:lnTo>
                    <a:pt x="507667" y="1406752"/>
                  </a:lnTo>
                  <a:lnTo>
                    <a:pt x="486726" y="1446949"/>
                  </a:lnTo>
                  <a:lnTo>
                    <a:pt x="466186" y="1487387"/>
                  </a:lnTo>
                  <a:lnTo>
                    <a:pt x="446050" y="1528062"/>
                  </a:lnTo>
                  <a:lnTo>
                    <a:pt x="426321" y="1568972"/>
                  </a:lnTo>
                  <a:lnTo>
                    <a:pt x="407002" y="1610115"/>
                  </a:lnTo>
                  <a:lnTo>
                    <a:pt x="388095" y="1651487"/>
                  </a:lnTo>
                  <a:lnTo>
                    <a:pt x="369602" y="1693087"/>
                  </a:lnTo>
                  <a:lnTo>
                    <a:pt x="351527" y="1734911"/>
                  </a:lnTo>
                  <a:lnTo>
                    <a:pt x="333871" y="1776957"/>
                  </a:lnTo>
                  <a:lnTo>
                    <a:pt x="316638" y="1819222"/>
                  </a:lnTo>
                  <a:lnTo>
                    <a:pt x="299831" y="1861704"/>
                  </a:lnTo>
                  <a:lnTo>
                    <a:pt x="283451" y="1904400"/>
                  </a:lnTo>
                  <a:lnTo>
                    <a:pt x="267502" y="1947308"/>
                  </a:lnTo>
                  <a:lnTo>
                    <a:pt x="251986" y="1990423"/>
                  </a:lnTo>
                  <a:lnTo>
                    <a:pt x="236906" y="2033745"/>
                  </a:lnTo>
                  <a:lnTo>
                    <a:pt x="222265" y="2077271"/>
                  </a:lnTo>
                  <a:lnTo>
                    <a:pt x="208064" y="2120997"/>
                  </a:lnTo>
                  <a:lnTo>
                    <a:pt x="194307" y="2164921"/>
                  </a:lnTo>
                  <a:lnTo>
                    <a:pt x="180997" y="2209041"/>
                  </a:lnTo>
                  <a:lnTo>
                    <a:pt x="168136" y="2253354"/>
                  </a:lnTo>
                  <a:lnTo>
                    <a:pt x="155726" y="2297856"/>
                  </a:lnTo>
                  <a:lnTo>
                    <a:pt x="143770" y="2342547"/>
                  </a:lnTo>
                  <a:lnTo>
                    <a:pt x="132272" y="2387422"/>
                  </a:lnTo>
                  <a:lnTo>
                    <a:pt x="121233" y="2432480"/>
                  </a:lnTo>
                  <a:lnTo>
                    <a:pt x="110656" y="2477717"/>
                  </a:lnTo>
                  <a:lnTo>
                    <a:pt x="100545" y="2523131"/>
                  </a:lnTo>
                  <a:lnTo>
                    <a:pt x="90900" y="2568719"/>
                  </a:lnTo>
                  <a:lnTo>
                    <a:pt x="81726" y="2614480"/>
                  </a:lnTo>
                  <a:lnTo>
                    <a:pt x="73025" y="2660409"/>
                  </a:lnTo>
                  <a:lnTo>
                    <a:pt x="64799" y="2706505"/>
                  </a:lnTo>
                  <a:lnTo>
                    <a:pt x="57051" y="2752764"/>
                  </a:lnTo>
                  <a:lnTo>
                    <a:pt x="49784" y="2799185"/>
                  </a:lnTo>
                  <a:lnTo>
                    <a:pt x="43001" y="2845764"/>
                  </a:lnTo>
                  <a:lnTo>
                    <a:pt x="36703" y="2892499"/>
                  </a:lnTo>
                  <a:lnTo>
                    <a:pt x="30894" y="2939388"/>
                  </a:lnTo>
                  <a:lnTo>
                    <a:pt x="25576" y="2986426"/>
                  </a:lnTo>
                  <a:lnTo>
                    <a:pt x="20752" y="3033613"/>
                  </a:lnTo>
                  <a:lnTo>
                    <a:pt x="16425" y="3080945"/>
                  </a:lnTo>
                  <a:lnTo>
                    <a:pt x="12597" y="3128420"/>
                  </a:lnTo>
                  <a:lnTo>
                    <a:pt x="9270" y="3176035"/>
                  </a:lnTo>
                  <a:lnTo>
                    <a:pt x="6449" y="3223787"/>
                  </a:lnTo>
                  <a:lnTo>
                    <a:pt x="4134" y="3271674"/>
                  </a:lnTo>
                  <a:lnTo>
                    <a:pt x="2329" y="3319693"/>
                  </a:lnTo>
                  <a:lnTo>
                    <a:pt x="1037" y="3367842"/>
                  </a:lnTo>
                  <a:lnTo>
                    <a:pt x="259" y="3416117"/>
                  </a:lnTo>
                  <a:lnTo>
                    <a:pt x="0" y="3464516"/>
                  </a:lnTo>
                  <a:lnTo>
                    <a:pt x="259" y="3512916"/>
                  </a:lnTo>
                  <a:lnTo>
                    <a:pt x="1037" y="3561192"/>
                  </a:lnTo>
                  <a:lnTo>
                    <a:pt x="2329" y="3609340"/>
                  </a:lnTo>
                  <a:lnTo>
                    <a:pt x="4134" y="3657360"/>
                  </a:lnTo>
                  <a:lnTo>
                    <a:pt x="6449" y="3705247"/>
                  </a:lnTo>
                  <a:lnTo>
                    <a:pt x="9270" y="3752999"/>
                  </a:lnTo>
                  <a:lnTo>
                    <a:pt x="12597" y="3800614"/>
                  </a:lnTo>
                  <a:lnTo>
                    <a:pt x="16425" y="3848090"/>
                  </a:lnTo>
                  <a:lnTo>
                    <a:pt x="20752" y="3895422"/>
                  </a:lnTo>
                  <a:lnTo>
                    <a:pt x="25576" y="3942609"/>
                  </a:lnTo>
                  <a:lnTo>
                    <a:pt x="30894" y="3989648"/>
                  </a:lnTo>
                  <a:lnTo>
                    <a:pt x="36703" y="4036537"/>
                  </a:lnTo>
                  <a:lnTo>
                    <a:pt x="43001" y="4083272"/>
                  </a:lnTo>
                  <a:lnTo>
                    <a:pt x="49784" y="4129852"/>
                  </a:lnTo>
                  <a:lnTo>
                    <a:pt x="57051" y="4176273"/>
                  </a:lnTo>
                  <a:lnTo>
                    <a:pt x="64799" y="4222533"/>
                  </a:lnTo>
                  <a:lnTo>
                    <a:pt x="73025" y="4268629"/>
                  </a:lnTo>
                  <a:lnTo>
                    <a:pt x="81726" y="4314558"/>
                  </a:lnTo>
                  <a:lnTo>
                    <a:pt x="90900" y="4360319"/>
                  </a:lnTo>
                  <a:lnTo>
                    <a:pt x="100545" y="4405908"/>
                  </a:lnTo>
                  <a:lnTo>
                    <a:pt x="110656" y="4451323"/>
                  </a:lnTo>
                  <a:lnTo>
                    <a:pt x="121233" y="4496560"/>
                  </a:lnTo>
                  <a:lnTo>
                    <a:pt x="132272" y="4541618"/>
                  </a:lnTo>
                  <a:lnTo>
                    <a:pt x="143770" y="4586494"/>
                  </a:lnTo>
                  <a:lnTo>
                    <a:pt x="155726" y="4631184"/>
                  </a:lnTo>
                  <a:lnTo>
                    <a:pt x="168136" y="4675688"/>
                  </a:lnTo>
                  <a:lnTo>
                    <a:pt x="180997" y="4720001"/>
                  </a:lnTo>
                  <a:lnTo>
                    <a:pt x="194307" y="4764121"/>
                  </a:lnTo>
                  <a:lnTo>
                    <a:pt x="208064" y="4808045"/>
                  </a:lnTo>
                  <a:lnTo>
                    <a:pt x="222265" y="4851772"/>
                  </a:lnTo>
                  <a:lnTo>
                    <a:pt x="236906" y="4895298"/>
                  </a:lnTo>
                  <a:lnTo>
                    <a:pt x="251986" y="4938620"/>
                  </a:lnTo>
                  <a:lnTo>
                    <a:pt x="267502" y="4981736"/>
                  </a:lnTo>
                  <a:lnTo>
                    <a:pt x="283451" y="5024644"/>
                  </a:lnTo>
                  <a:lnTo>
                    <a:pt x="299831" y="5067340"/>
                  </a:lnTo>
                  <a:lnTo>
                    <a:pt x="316638" y="5109823"/>
                  </a:lnTo>
                  <a:lnTo>
                    <a:pt x="333871" y="5152089"/>
                  </a:lnTo>
                  <a:lnTo>
                    <a:pt x="351527" y="5194135"/>
                  </a:lnTo>
                  <a:lnTo>
                    <a:pt x="369602" y="5235960"/>
                  </a:lnTo>
                  <a:lnTo>
                    <a:pt x="388095" y="5277560"/>
                  </a:lnTo>
                  <a:lnTo>
                    <a:pt x="407002" y="5318933"/>
                  </a:lnTo>
                  <a:lnTo>
                    <a:pt x="426321" y="5360076"/>
                  </a:lnTo>
                  <a:lnTo>
                    <a:pt x="446050" y="5400986"/>
                  </a:lnTo>
                  <a:lnTo>
                    <a:pt x="466186" y="5441662"/>
                  </a:lnTo>
                  <a:lnTo>
                    <a:pt x="486726" y="5482100"/>
                  </a:lnTo>
                  <a:lnTo>
                    <a:pt x="507667" y="5522297"/>
                  </a:lnTo>
                  <a:lnTo>
                    <a:pt x="529007" y="5562252"/>
                  </a:lnTo>
                  <a:lnTo>
                    <a:pt x="550743" y="5601960"/>
                  </a:lnTo>
                  <a:lnTo>
                    <a:pt x="572873" y="5641421"/>
                  </a:lnTo>
                  <a:lnTo>
                    <a:pt x="595394" y="5680630"/>
                  </a:lnTo>
                  <a:lnTo>
                    <a:pt x="618303" y="5719586"/>
                  </a:lnTo>
                  <a:lnTo>
                    <a:pt x="641597" y="5758286"/>
                  </a:lnTo>
                  <a:lnTo>
                    <a:pt x="665275" y="5796727"/>
                  </a:lnTo>
                  <a:lnTo>
                    <a:pt x="689333" y="5834906"/>
                  </a:lnTo>
                  <a:lnTo>
                    <a:pt x="713769" y="5872821"/>
                  </a:lnTo>
                  <a:lnTo>
                    <a:pt x="738580" y="5910470"/>
                  </a:lnTo>
                  <a:lnTo>
                    <a:pt x="763763" y="5947848"/>
                  </a:lnTo>
                  <a:lnTo>
                    <a:pt x="789316" y="5984955"/>
                  </a:lnTo>
                  <a:lnTo>
                    <a:pt x="815236" y="6021788"/>
                  </a:lnTo>
                  <a:lnTo>
                    <a:pt x="841521" y="6058342"/>
                  </a:lnTo>
                  <a:lnTo>
                    <a:pt x="868167" y="6094617"/>
                  </a:lnTo>
                  <a:lnTo>
                    <a:pt x="895173" y="6130609"/>
                  </a:lnTo>
                  <a:lnTo>
                    <a:pt x="922536" y="6166316"/>
                  </a:lnTo>
                  <a:lnTo>
                    <a:pt x="950252" y="6201735"/>
                  </a:lnTo>
                  <a:lnTo>
                    <a:pt x="978320" y="6236864"/>
                  </a:lnTo>
                  <a:lnTo>
                    <a:pt x="1006736" y="6271699"/>
                  </a:lnTo>
                  <a:lnTo>
                    <a:pt x="1035498" y="6306238"/>
                  </a:lnTo>
                  <a:lnTo>
                    <a:pt x="1064604" y="6340479"/>
                  </a:lnTo>
                  <a:lnTo>
                    <a:pt x="1094050" y="6374419"/>
                  </a:lnTo>
                  <a:lnTo>
                    <a:pt x="1123835" y="6408055"/>
                  </a:lnTo>
                  <a:lnTo>
                    <a:pt x="1153955" y="6441384"/>
                  </a:lnTo>
                  <a:lnTo>
                    <a:pt x="1184408" y="6474405"/>
                  </a:lnTo>
                  <a:lnTo>
                    <a:pt x="1215191" y="6507114"/>
                  </a:lnTo>
                  <a:lnTo>
                    <a:pt x="1246301" y="6539508"/>
                  </a:lnTo>
                  <a:lnTo>
                    <a:pt x="1277737" y="6571586"/>
                  </a:lnTo>
                  <a:lnTo>
                    <a:pt x="1309494" y="6603344"/>
                  </a:lnTo>
                  <a:lnTo>
                    <a:pt x="1341572" y="6634780"/>
                  </a:lnTo>
                  <a:lnTo>
                    <a:pt x="1373966" y="6665890"/>
                  </a:lnTo>
                  <a:lnTo>
                    <a:pt x="1406675" y="6696674"/>
                  </a:lnTo>
                  <a:lnTo>
                    <a:pt x="1439695" y="6727127"/>
                  </a:lnTo>
                  <a:lnTo>
                    <a:pt x="1473024" y="6757247"/>
                  </a:lnTo>
                  <a:lnTo>
                    <a:pt x="1506660" y="6787032"/>
                  </a:lnTo>
                  <a:lnTo>
                    <a:pt x="1540600" y="6816479"/>
                  </a:lnTo>
                  <a:lnTo>
                    <a:pt x="1574840" y="6845584"/>
                  </a:lnTo>
                  <a:lnTo>
                    <a:pt x="1589749" y="6858000"/>
                  </a:lnTo>
                  <a:lnTo>
                    <a:pt x="5788152" y="6858000"/>
                  </a:lnTo>
                  <a:lnTo>
                    <a:pt x="5788152" y="0"/>
                  </a:lnTo>
                  <a:close/>
                </a:path>
              </a:pathLst>
            </a:custGeom>
            <a:solidFill>
              <a:srgbClr val="FFFFFF">
                <a:alpha val="50000"/>
              </a:srgbClr>
            </a:solidFill>
          </p:spPr>
          <p:txBody>
            <a:bodyPr wrap="square" lIns="0" tIns="0" rIns="0" bIns="0" rtlCol="0"/>
            <a:lstStyle/>
            <a:p>
              <a:endParaRPr/>
            </a:p>
          </p:txBody>
        </p:sp>
        <p:sp>
          <p:nvSpPr>
            <p:cNvPr id="5" name="object 5"/>
            <p:cNvSpPr/>
            <p:nvPr/>
          </p:nvSpPr>
          <p:spPr>
            <a:xfrm>
              <a:off x="8260591" y="1816608"/>
              <a:ext cx="2897505" cy="3380104"/>
            </a:xfrm>
            <a:custGeom>
              <a:avLst/>
              <a:gdLst/>
              <a:ahLst/>
              <a:cxnLst/>
              <a:rect l="l" t="t" r="r" b="b"/>
              <a:pathLst>
                <a:path w="2897504" h="3380104">
                  <a:moveTo>
                    <a:pt x="1448536" y="0"/>
                  </a:moveTo>
                  <a:lnTo>
                    <a:pt x="1400721" y="774"/>
                  </a:lnTo>
                  <a:lnTo>
                    <a:pt x="1353294" y="3081"/>
                  </a:lnTo>
                  <a:lnTo>
                    <a:pt x="1306278" y="6896"/>
                  </a:lnTo>
                  <a:lnTo>
                    <a:pt x="1259696" y="12197"/>
                  </a:lnTo>
                  <a:lnTo>
                    <a:pt x="1213574" y="18958"/>
                  </a:lnTo>
                  <a:lnTo>
                    <a:pt x="1167935" y="27157"/>
                  </a:lnTo>
                  <a:lnTo>
                    <a:pt x="1122803" y="36769"/>
                  </a:lnTo>
                  <a:lnTo>
                    <a:pt x="1078201" y="47770"/>
                  </a:lnTo>
                  <a:lnTo>
                    <a:pt x="1034153" y="60137"/>
                  </a:lnTo>
                  <a:lnTo>
                    <a:pt x="990684" y="73846"/>
                  </a:lnTo>
                  <a:lnTo>
                    <a:pt x="947817" y="88873"/>
                  </a:lnTo>
                  <a:lnTo>
                    <a:pt x="905576" y="105194"/>
                  </a:lnTo>
                  <a:lnTo>
                    <a:pt x="863985" y="122784"/>
                  </a:lnTo>
                  <a:lnTo>
                    <a:pt x="823067" y="141622"/>
                  </a:lnTo>
                  <a:lnTo>
                    <a:pt x="782847" y="161681"/>
                  </a:lnTo>
                  <a:lnTo>
                    <a:pt x="743349" y="182940"/>
                  </a:lnTo>
                  <a:lnTo>
                    <a:pt x="704596" y="205372"/>
                  </a:lnTo>
                  <a:lnTo>
                    <a:pt x="666612" y="228956"/>
                  </a:lnTo>
                  <a:lnTo>
                    <a:pt x="629421" y="253667"/>
                  </a:lnTo>
                  <a:lnTo>
                    <a:pt x="593046" y="279481"/>
                  </a:lnTo>
                  <a:lnTo>
                    <a:pt x="557513" y="306375"/>
                  </a:lnTo>
                  <a:lnTo>
                    <a:pt x="522844" y="334323"/>
                  </a:lnTo>
                  <a:lnTo>
                    <a:pt x="489064" y="363304"/>
                  </a:lnTo>
                  <a:lnTo>
                    <a:pt x="456196" y="393292"/>
                  </a:lnTo>
                  <a:lnTo>
                    <a:pt x="424264" y="424264"/>
                  </a:lnTo>
                  <a:lnTo>
                    <a:pt x="393292" y="456196"/>
                  </a:lnTo>
                  <a:lnTo>
                    <a:pt x="363304" y="489064"/>
                  </a:lnTo>
                  <a:lnTo>
                    <a:pt x="334323" y="522844"/>
                  </a:lnTo>
                  <a:lnTo>
                    <a:pt x="306375" y="557513"/>
                  </a:lnTo>
                  <a:lnTo>
                    <a:pt x="279481" y="593046"/>
                  </a:lnTo>
                  <a:lnTo>
                    <a:pt x="253667" y="629421"/>
                  </a:lnTo>
                  <a:lnTo>
                    <a:pt x="228956" y="666612"/>
                  </a:lnTo>
                  <a:lnTo>
                    <a:pt x="205372" y="704596"/>
                  </a:lnTo>
                  <a:lnTo>
                    <a:pt x="182940" y="743349"/>
                  </a:lnTo>
                  <a:lnTo>
                    <a:pt x="161681" y="782847"/>
                  </a:lnTo>
                  <a:lnTo>
                    <a:pt x="141622" y="823067"/>
                  </a:lnTo>
                  <a:lnTo>
                    <a:pt x="122784" y="863985"/>
                  </a:lnTo>
                  <a:lnTo>
                    <a:pt x="105194" y="905576"/>
                  </a:lnTo>
                  <a:lnTo>
                    <a:pt x="88873" y="947817"/>
                  </a:lnTo>
                  <a:lnTo>
                    <a:pt x="73846" y="990684"/>
                  </a:lnTo>
                  <a:lnTo>
                    <a:pt x="60137" y="1034153"/>
                  </a:lnTo>
                  <a:lnTo>
                    <a:pt x="47770" y="1078201"/>
                  </a:lnTo>
                  <a:lnTo>
                    <a:pt x="36769" y="1122803"/>
                  </a:lnTo>
                  <a:lnTo>
                    <a:pt x="27157" y="1167935"/>
                  </a:lnTo>
                  <a:lnTo>
                    <a:pt x="18958" y="1213574"/>
                  </a:lnTo>
                  <a:lnTo>
                    <a:pt x="12197" y="1259696"/>
                  </a:lnTo>
                  <a:lnTo>
                    <a:pt x="6896" y="1306278"/>
                  </a:lnTo>
                  <a:lnTo>
                    <a:pt x="3081" y="1353294"/>
                  </a:lnTo>
                  <a:lnTo>
                    <a:pt x="774" y="1400721"/>
                  </a:lnTo>
                  <a:lnTo>
                    <a:pt x="0" y="1448536"/>
                  </a:lnTo>
                  <a:lnTo>
                    <a:pt x="899" y="1499992"/>
                  </a:lnTo>
                  <a:lnTo>
                    <a:pt x="3576" y="1550989"/>
                  </a:lnTo>
                  <a:lnTo>
                    <a:pt x="8002" y="1601499"/>
                  </a:lnTo>
                  <a:lnTo>
                    <a:pt x="14146" y="1651493"/>
                  </a:lnTo>
                  <a:lnTo>
                    <a:pt x="21978" y="1700940"/>
                  </a:lnTo>
                  <a:lnTo>
                    <a:pt x="31468" y="1749811"/>
                  </a:lnTo>
                  <a:lnTo>
                    <a:pt x="42586" y="1798078"/>
                  </a:lnTo>
                  <a:lnTo>
                    <a:pt x="55302" y="1845710"/>
                  </a:lnTo>
                  <a:lnTo>
                    <a:pt x="69587" y="1892680"/>
                  </a:lnTo>
                  <a:lnTo>
                    <a:pt x="85409" y="1938956"/>
                  </a:lnTo>
                  <a:lnTo>
                    <a:pt x="102739" y="1984510"/>
                  </a:lnTo>
                  <a:lnTo>
                    <a:pt x="121547" y="2029314"/>
                  </a:lnTo>
                  <a:lnTo>
                    <a:pt x="141804" y="2073336"/>
                  </a:lnTo>
                  <a:lnTo>
                    <a:pt x="163478" y="2116548"/>
                  </a:lnTo>
                  <a:lnTo>
                    <a:pt x="186539" y="2158922"/>
                  </a:lnTo>
                  <a:lnTo>
                    <a:pt x="210959" y="2200426"/>
                  </a:lnTo>
                  <a:lnTo>
                    <a:pt x="236707" y="2241033"/>
                  </a:lnTo>
                  <a:lnTo>
                    <a:pt x="263752" y="2280713"/>
                  </a:lnTo>
                  <a:lnTo>
                    <a:pt x="292065" y="2319436"/>
                  </a:lnTo>
                  <a:lnTo>
                    <a:pt x="321615" y="2357173"/>
                  </a:lnTo>
                  <a:lnTo>
                    <a:pt x="352373" y="2393895"/>
                  </a:lnTo>
                  <a:lnTo>
                    <a:pt x="384309" y="2429573"/>
                  </a:lnTo>
                  <a:lnTo>
                    <a:pt x="417392" y="2464176"/>
                  </a:lnTo>
                  <a:lnTo>
                    <a:pt x="451593" y="2497677"/>
                  </a:lnTo>
                  <a:lnTo>
                    <a:pt x="486882" y="2530046"/>
                  </a:lnTo>
                  <a:lnTo>
                    <a:pt x="523228" y="2561252"/>
                  </a:lnTo>
                  <a:lnTo>
                    <a:pt x="560601" y="2591268"/>
                  </a:lnTo>
                  <a:lnTo>
                    <a:pt x="598972" y="2620064"/>
                  </a:lnTo>
                  <a:lnTo>
                    <a:pt x="638310" y="2647610"/>
                  </a:lnTo>
                  <a:lnTo>
                    <a:pt x="678585" y="2673877"/>
                  </a:lnTo>
                  <a:lnTo>
                    <a:pt x="719768" y="2698835"/>
                  </a:lnTo>
                  <a:lnTo>
                    <a:pt x="761828" y="2722456"/>
                  </a:lnTo>
                  <a:lnTo>
                    <a:pt x="804735" y="2744711"/>
                  </a:lnTo>
                  <a:lnTo>
                    <a:pt x="804735" y="3379927"/>
                  </a:lnTo>
                  <a:lnTo>
                    <a:pt x="1371930" y="2893212"/>
                  </a:lnTo>
                  <a:lnTo>
                    <a:pt x="1410109" y="2895642"/>
                  </a:lnTo>
                  <a:lnTo>
                    <a:pt x="1429248" y="2896657"/>
                  </a:lnTo>
                  <a:lnTo>
                    <a:pt x="1496350" y="2896298"/>
                  </a:lnTo>
                  <a:lnTo>
                    <a:pt x="1543777" y="2893992"/>
                  </a:lnTo>
                  <a:lnTo>
                    <a:pt x="1590793" y="2890176"/>
                  </a:lnTo>
                  <a:lnTo>
                    <a:pt x="1637373" y="2884875"/>
                  </a:lnTo>
                  <a:lnTo>
                    <a:pt x="1683495" y="2878114"/>
                  </a:lnTo>
                  <a:lnTo>
                    <a:pt x="1729133" y="2869915"/>
                  </a:lnTo>
                  <a:lnTo>
                    <a:pt x="1774266" y="2860303"/>
                  </a:lnTo>
                  <a:lnTo>
                    <a:pt x="1818867" y="2849302"/>
                  </a:lnTo>
                  <a:lnTo>
                    <a:pt x="1862914" y="2836935"/>
                  </a:lnTo>
                  <a:lnTo>
                    <a:pt x="1906383" y="2823226"/>
                  </a:lnTo>
                  <a:lnTo>
                    <a:pt x="1949250" y="2808199"/>
                  </a:lnTo>
                  <a:lnTo>
                    <a:pt x="1991491" y="2791879"/>
                  </a:lnTo>
                  <a:lnTo>
                    <a:pt x="2033082" y="2774288"/>
                  </a:lnTo>
                  <a:lnTo>
                    <a:pt x="2073999" y="2755451"/>
                  </a:lnTo>
                  <a:lnTo>
                    <a:pt x="2114219" y="2735391"/>
                  </a:lnTo>
                  <a:lnTo>
                    <a:pt x="2153718" y="2714133"/>
                  </a:lnTo>
                  <a:lnTo>
                    <a:pt x="2192471" y="2691700"/>
                  </a:lnTo>
                  <a:lnTo>
                    <a:pt x="2230455" y="2668116"/>
                  </a:lnTo>
                  <a:lnTo>
                    <a:pt x="2267646" y="2643405"/>
                  </a:lnTo>
                  <a:lnTo>
                    <a:pt x="2304020" y="2617591"/>
                  </a:lnTo>
                  <a:lnTo>
                    <a:pt x="2339554" y="2590698"/>
                  </a:lnTo>
                  <a:lnTo>
                    <a:pt x="2374223" y="2562749"/>
                  </a:lnTo>
                  <a:lnTo>
                    <a:pt x="2408003" y="2533769"/>
                  </a:lnTo>
                  <a:lnTo>
                    <a:pt x="2440872" y="2503781"/>
                  </a:lnTo>
                  <a:lnTo>
                    <a:pt x="2472804" y="2472809"/>
                  </a:lnTo>
                  <a:lnTo>
                    <a:pt x="2503776" y="2440877"/>
                  </a:lnTo>
                  <a:lnTo>
                    <a:pt x="2533764" y="2408008"/>
                  </a:lnTo>
                  <a:lnTo>
                    <a:pt x="2562745" y="2374228"/>
                  </a:lnTo>
                  <a:lnTo>
                    <a:pt x="2590694" y="2339559"/>
                  </a:lnTo>
                  <a:lnTo>
                    <a:pt x="2617587" y="2304026"/>
                  </a:lnTo>
                  <a:lnTo>
                    <a:pt x="2643402" y="2267652"/>
                  </a:lnTo>
                  <a:lnTo>
                    <a:pt x="2668113" y="2230461"/>
                  </a:lnTo>
                  <a:lnTo>
                    <a:pt x="2691697" y="2192477"/>
                  </a:lnTo>
                  <a:lnTo>
                    <a:pt x="2714130" y="2153723"/>
                  </a:lnTo>
                  <a:lnTo>
                    <a:pt x="2735388" y="2114225"/>
                  </a:lnTo>
                  <a:lnTo>
                    <a:pt x="2755448" y="2074005"/>
                  </a:lnTo>
                  <a:lnTo>
                    <a:pt x="2774286" y="2033088"/>
                  </a:lnTo>
                  <a:lnTo>
                    <a:pt x="2791877" y="1991496"/>
                  </a:lnTo>
                  <a:lnTo>
                    <a:pt x="2808198" y="1949255"/>
                  </a:lnTo>
                  <a:lnTo>
                    <a:pt x="2823225" y="1906388"/>
                  </a:lnTo>
                  <a:lnTo>
                    <a:pt x="2836934" y="1862919"/>
                  </a:lnTo>
                  <a:lnTo>
                    <a:pt x="2849301" y="1818871"/>
                  </a:lnTo>
                  <a:lnTo>
                    <a:pt x="2860303" y="1774270"/>
                  </a:lnTo>
                  <a:lnTo>
                    <a:pt x="2869915" y="1729137"/>
                  </a:lnTo>
                  <a:lnTo>
                    <a:pt x="2878114" y="1683498"/>
                  </a:lnTo>
                  <a:lnTo>
                    <a:pt x="2884875" y="1637376"/>
                  </a:lnTo>
                  <a:lnTo>
                    <a:pt x="2890176" y="1590795"/>
                  </a:lnTo>
                  <a:lnTo>
                    <a:pt x="2893992" y="1543778"/>
                  </a:lnTo>
                  <a:lnTo>
                    <a:pt x="2896298" y="1496351"/>
                  </a:lnTo>
                  <a:lnTo>
                    <a:pt x="2897073" y="1448536"/>
                  </a:lnTo>
                  <a:lnTo>
                    <a:pt x="2896298" y="1400721"/>
                  </a:lnTo>
                  <a:lnTo>
                    <a:pt x="2893992" y="1353294"/>
                  </a:lnTo>
                  <a:lnTo>
                    <a:pt x="2890176" y="1306278"/>
                  </a:lnTo>
                  <a:lnTo>
                    <a:pt x="2884875" y="1259696"/>
                  </a:lnTo>
                  <a:lnTo>
                    <a:pt x="2878114" y="1213574"/>
                  </a:lnTo>
                  <a:lnTo>
                    <a:pt x="2869915" y="1167935"/>
                  </a:lnTo>
                  <a:lnTo>
                    <a:pt x="2860303" y="1122803"/>
                  </a:lnTo>
                  <a:lnTo>
                    <a:pt x="2849301" y="1078201"/>
                  </a:lnTo>
                  <a:lnTo>
                    <a:pt x="2836934" y="1034153"/>
                  </a:lnTo>
                  <a:lnTo>
                    <a:pt x="2823225" y="990684"/>
                  </a:lnTo>
                  <a:lnTo>
                    <a:pt x="2808198" y="947817"/>
                  </a:lnTo>
                  <a:lnTo>
                    <a:pt x="2791877" y="905576"/>
                  </a:lnTo>
                  <a:lnTo>
                    <a:pt x="2774286" y="863985"/>
                  </a:lnTo>
                  <a:lnTo>
                    <a:pt x="2755448" y="823067"/>
                  </a:lnTo>
                  <a:lnTo>
                    <a:pt x="2735388" y="782847"/>
                  </a:lnTo>
                  <a:lnTo>
                    <a:pt x="2714130" y="743349"/>
                  </a:lnTo>
                  <a:lnTo>
                    <a:pt x="2691697" y="704596"/>
                  </a:lnTo>
                  <a:lnTo>
                    <a:pt x="2668113" y="666612"/>
                  </a:lnTo>
                  <a:lnTo>
                    <a:pt x="2643402" y="629421"/>
                  </a:lnTo>
                  <a:lnTo>
                    <a:pt x="2617587" y="593046"/>
                  </a:lnTo>
                  <a:lnTo>
                    <a:pt x="2590694" y="557513"/>
                  </a:lnTo>
                  <a:lnTo>
                    <a:pt x="2562745" y="522844"/>
                  </a:lnTo>
                  <a:lnTo>
                    <a:pt x="2533764" y="489064"/>
                  </a:lnTo>
                  <a:lnTo>
                    <a:pt x="2503776" y="456196"/>
                  </a:lnTo>
                  <a:lnTo>
                    <a:pt x="2472804" y="424264"/>
                  </a:lnTo>
                  <a:lnTo>
                    <a:pt x="2440872" y="393292"/>
                  </a:lnTo>
                  <a:lnTo>
                    <a:pt x="2408003" y="363304"/>
                  </a:lnTo>
                  <a:lnTo>
                    <a:pt x="2374223" y="334323"/>
                  </a:lnTo>
                  <a:lnTo>
                    <a:pt x="2339554" y="306375"/>
                  </a:lnTo>
                  <a:lnTo>
                    <a:pt x="2304020" y="279481"/>
                  </a:lnTo>
                  <a:lnTo>
                    <a:pt x="2267646" y="253667"/>
                  </a:lnTo>
                  <a:lnTo>
                    <a:pt x="2230455" y="228956"/>
                  </a:lnTo>
                  <a:lnTo>
                    <a:pt x="2192471" y="205372"/>
                  </a:lnTo>
                  <a:lnTo>
                    <a:pt x="2153718" y="182940"/>
                  </a:lnTo>
                  <a:lnTo>
                    <a:pt x="2114219" y="161681"/>
                  </a:lnTo>
                  <a:lnTo>
                    <a:pt x="2073999" y="141622"/>
                  </a:lnTo>
                  <a:lnTo>
                    <a:pt x="2033082" y="122784"/>
                  </a:lnTo>
                  <a:lnTo>
                    <a:pt x="1991491" y="105194"/>
                  </a:lnTo>
                  <a:lnTo>
                    <a:pt x="1949250" y="88873"/>
                  </a:lnTo>
                  <a:lnTo>
                    <a:pt x="1906383" y="73846"/>
                  </a:lnTo>
                  <a:lnTo>
                    <a:pt x="1862914" y="60137"/>
                  </a:lnTo>
                  <a:lnTo>
                    <a:pt x="1818867" y="47770"/>
                  </a:lnTo>
                  <a:lnTo>
                    <a:pt x="1774266" y="36769"/>
                  </a:lnTo>
                  <a:lnTo>
                    <a:pt x="1729133" y="27157"/>
                  </a:lnTo>
                  <a:lnTo>
                    <a:pt x="1683495" y="18958"/>
                  </a:lnTo>
                  <a:lnTo>
                    <a:pt x="1637373" y="12197"/>
                  </a:lnTo>
                  <a:lnTo>
                    <a:pt x="1590793" y="6896"/>
                  </a:lnTo>
                  <a:lnTo>
                    <a:pt x="1543777" y="3081"/>
                  </a:lnTo>
                  <a:lnTo>
                    <a:pt x="1496350" y="774"/>
                  </a:lnTo>
                  <a:lnTo>
                    <a:pt x="1448536" y="0"/>
                  </a:lnTo>
                  <a:close/>
                </a:path>
              </a:pathLst>
            </a:custGeom>
            <a:solidFill>
              <a:srgbClr val="A4B0AA"/>
            </a:solidFill>
          </p:spPr>
          <p:txBody>
            <a:bodyPr wrap="square" lIns="0" tIns="0" rIns="0" bIns="0" rtlCol="0"/>
            <a:lstStyle/>
            <a:p>
              <a:endParaRPr/>
            </a:p>
          </p:txBody>
        </p:sp>
        <p:sp>
          <p:nvSpPr>
            <p:cNvPr id="6" name="object 6"/>
            <p:cNvSpPr/>
            <p:nvPr/>
          </p:nvSpPr>
          <p:spPr>
            <a:xfrm>
              <a:off x="7382764" y="481583"/>
              <a:ext cx="4806315" cy="6188075"/>
            </a:xfrm>
            <a:custGeom>
              <a:avLst/>
              <a:gdLst/>
              <a:ahLst/>
              <a:cxnLst/>
              <a:rect l="l" t="t" r="r" b="b"/>
              <a:pathLst>
                <a:path w="4806315" h="6188075">
                  <a:moveTo>
                    <a:pt x="890701" y="4230967"/>
                  </a:moveTo>
                  <a:lnTo>
                    <a:pt x="888085" y="4182453"/>
                  </a:lnTo>
                  <a:lnTo>
                    <a:pt x="880427" y="4135437"/>
                  </a:lnTo>
                  <a:lnTo>
                    <a:pt x="867994" y="4090212"/>
                  </a:lnTo>
                  <a:lnTo>
                    <a:pt x="851052" y="4047032"/>
                  </a:lnTo>
                  <a:lnTo>
                    <a:pt x="829894" y="4006189"/>
                  </a:lnTo>
                  <a:lnTo>
                    <a:pt x="804773" y="3967950"/>
                  </a:lnTo>
                  <a:lnTo>
                    <a:pt x="775957" y="3932580"/>
                  </a:lnTo>
                  <a:lnTo>
                    <a:pt x="743737" y="3900360"/>
                  </a:lnTo>
                  <a:lnTo>
                    <a:pt x="708367" y="3871544"/>
                  </a:lnTo>
                  <a:lnTo>
                    <a:pt x="670128" y="3846423"/>
                  </a:lnTo>
                  <a:lnTo>
                    <a:pt x="629285" y="3825265"/>
                  </a:lnTo>
                  <a:lnTo>
                    <a:pt x="586105" y="3808323"/>
                  </a:lnTo>
                  <a:lnTo>
                    <a:pt x="540880" y="3795890"/>
                  </a:lnTo>
                  <a:lnTo>
                    <a:pt x="493864" y="3788232"/>
                  </a:lnTo>
                  <a:lnTo>
                    <a:pt x="445350" y="3785616"/>
                  </a:lnTo>
                  <a:lnTo>
                    <a:pt x="396824" y="3788232"/>
                  </a:lnTo>
                  <a:lnTo>
                    <a:pt x="349808" y="3795890"/>
                  </a:lnTo>
                  <a:lnTo>
                    <a:pt x="304584" y="3808323"/>
                  </a:lnTo>
                  <a:lnTo>
                    <a:pt x="261404" y="3825265"/>
                  </a:lnTo>
                  <a:lnTo>
                    <a:pt x="220573" y="3846423"/>
                  </a:lnTo>
                  <a:lnTo>
                    <a:pt x="182321" y="3871544"/>
                  </a:lnTo>
                  <a:lnTo>
                    <a:pt x="146951" y="3900360"/>
                  </a:lnTo>
                  <a:lnTo>
                    <a:pt x="114731" y="3932580"/>
                  </a:lnTo>
                  <a:lnTo>
                    <a:pt x="85915" y="3967950"/>
                  </a:lnTo>
                  <a:lnTo>
                    <a:pt x="60794" y="4006189"/>
                  </a:lnTo>
                  <a:lnTo>
                    <a:pt x="39636" y="4047032"/>
                  </a:lnTo>
                  <a:lnTo>
                    <a:pt x="22694" y="4090212"/>
                  </a:lnTo>
                  <a:lnTo>
                    <a:pt x="10261" y="4135437"/>
                  </a:lnTo>
                  <a:lnTo>
                    <a:pt x="2603" y="4182453"/>
                  </a:lnTo>
                  <a:lnTo>
                    <a:pt x="0" y="4230967"/>
                  </a:lnTo>
                  <a:lnTo>
                    <a:pt x="2971" y="4282630"/>
                  </a:lnTo>
                  <a:lnTo>
                    <a:pt x="11658" y="4332529"/>
                  </a:lnTo>
                  <a:lnTo>
                    <a:pt x="25742" y="4380344"/>
                  </a:lnTo>
                  <a:lnTo>
                    <a:pt x="44894" y="4425747"/>
                  </a:lnTo>
                  <a:lnTo>
                    <a:pt x="68770" y="4468419"/>
                  </a:lnTo>
                  <a:lnTo>
                    <a:pt x="97028" y="4508043"/>
                  </a:lnTo>
                  <a:lnTo>
                    <a:pt x="129362" y="4544276"/>
                  </a:lnTo>
                  <a:lnTo>
                    <a:pt x="165430" y="4576813"/>
                  </a:lnTo>
                  <a:lnTo>
                    <a:pt x="204889" y="4605325"/>
                  </a:lnTo>
                  <a:lnTo>
                    <a:pt x="247421" y="4629480"/>
                  </a:lnTo>
                  <a:lnTo>
                    <a:pt x="247421" y="4824768"/>
                  </a:lnTo>
                  <a:lnTo>
                    <a:pt x="421805" y="4675136"/>
                  </a:lnTo>
                  <a:lnTo>
                    <a:pt x="429641" y="4675543"/>
                  </a:lnTo>
                  <a:lnTo>
                    <a:pt x="437400" y="4676318"/>
                  </a:lnTo>
                  <a:lnTo>
                    <a:pt x="445350" y="4676318"/>
                  </a:lnTo>
                  <a:lnTo>
                    <a:pt x="493864" y="4673714"/>
                  </a:lnTo>
                  <a:lnTo>
                    <a:pt x="540880" y="4666056"/>
                  </a:lnTo>
                  <a:lnTo>
                    <a:pt x="586105" y="4653623"/>
                  </a:lnTo>
                  <a:lnTo>
                    <a:pt x="629285" y="4636681"/>
                  </a:lnTo>
                  <a:lnTo>
                    <a:pt x="670128" y="4615523"/>
                  </a:lnTo>
                  <a:lnTo>
                    <a:pt x="708367" y="4590402"/>
                  </a:lnTo>
                  <a:lnTo>
                    <a:pt x="743737" y="4561586"/>
                  </a:lnTo>
                  <a:lnTo>
                    <a:pt x="775957" y="4529366"/>
                  </a:lnTo>
                  <a:lnTo>
                    <a:pt x="804773" y="4493996"/>
                  </a:lnTo>
                  <a:lnTo>
                    <a:pt x="829894" y="4455744"/>
                  </a:lnTo>
                  <a:lnTo>
                    <a:pt x="851052" y="4414913"/>
                  </a:lnTo>
                  <a:lnTo>
                    <a:pt x="867994" y="4371733"/>
                  </a:lnTo>
                  <a:lnTo>
                    <a:pt x="880427" y="4326509"/>
                  </a:lnTo>
                  <a:lnTo>
                    <a:pt x="888085" y="4279493"/>
                  </a:lnTo>
                  <a:lnTo>
                    <a:pt x="890701" y="4230967"/>
                  </a:lnTo>
                  <a:close/>
                </a:path>
                <a:path w="4806315" h="6188075">
                  <a:moveTo>
                    <a:pt x="1201597" y="1231734"/>
                  </a:moveTo>
                  <a:lnTo>
                    <a:pt x="1199553" y="1183843"/>
                  </a:lnTo>
                  <a:lnTo>
                    <a:pt x="1193558" y="1137081"/>
                  </a:lnTo>
                  <a:lnTo>
                    <a:pt x="1183754" y="1091615"/>
                  </a:lnTo>
                  <a:lnTo>
                    <a:pt x="1170330" y="1047623"/>
                  </a:lnTo>
                  <a:lnTo>
                    <a:pt x="1153439" y="1005243"/>
                  </a:lnTo>
                  <a:lnTo>
                    <a:pt x="1133246" y="964679"/>
                  </a:lnTo>
                  <a:lnTo>
                    <a:pt x="1109916" y="926071"/>
                  </a:lnTo>
                  <a:lnTo>
                    <a:pt x="1083640" y="889596"/>
                  </a:lnTo>
                  <a:lnTo>
                    <a:pt x="1054557" y="855421"/>
                  </a:lnTo>
                  <a:lnTo>
                    <a:pt x="1022845" y="823696"/>
                  </a:lnTo>
                  <a:lnTo>
                    <a:pt x="988656" y="794613"/>
                  </a:lnTo>
                  <a:lnTo>
                    <a:pt x="952182" y="768337"/>
                  </a:lnTo>
                  <a:lnTo>
                    <a:pt x="913574" y="745007"/>
                  </a:lnTo>
                  <a:lnTo>
                    <a:pt x="873010" y="724827"/>
                  </a:lnTo>
                  <a:lnTo>
                    <a:pt x="830643" y="707923"/>
                  </a:lnTo>
                  <a:lnTo>
                    <a:pt x="786638" y="694499"/>
                  </a:lnTo>
                  <a:lnTo>
                    <a:pt x="741172" y="684695"/>
                  </a:lnTo>
                  <a:lnTo>
                    <a:pt x="694410" y="678700"/>
                  </a:lnTo>
                  <a:lnTo>
                    <a:pt x="646518" y="676656"/>
                  </a:lnTo>
                  <a:lnTo>
                    <a:pt x="598614" y="678700"/>
                  </a:lnTo>
                  <a:lnTo>
                    <a:pt x="551853" y="684695"/>
                  </a:lnTo>
                  <a:lnTo>
                    <a:pt x="506387" y="694499"/>
                  </a:lnTo>
                  <a:lnTo>
                    <a:pt x="462394" y="707923"/>
                  </a:lnTo>
                  <a:lnTo>
                    <a:pt x="420014" y="724827"/>
                  </a:lnTo>
                  <a:lnTo>
                    <a:pt x="379450" y="745007"/>
                  </a:lnTo>
                  <a:lnTo>
                    <a:pt x="340842" y="768337"/>
                  </a:lnTo>
                  <a:lnTo>
                    <a:pt x="304368" y="794613"/>
                  </a:lnTo>
                  <a:lnTo>
                    <a:pt x="270192" y="823696"/>
                  </a:lnTo>
                  <a:lnTo>
                    <a:pt x="238467" y="855421"/>
                  </a:lnTo>
                  <a:lnTo>
                    <a:pt x="209384" y="889596"/>
                  </a:lnTo>
                  <a:lnTo>
                    <a:pt x="183108" y="926071"/>
                  </a:lnTo>
                  <a:lnTo>
                    <a:pt x="159778" y="964679"/>
                  </a:lnTo>
                  <a:lnTo>
                    <a:pt x="139598" y="1005243"/>
                  </a:lnTo>
                  <a:lnTo>
                    <a:pt x="122707" y="1047623"/>
                  </a:lnTo>
                  <a:lnTo>
                    <a:pt x="109270" y="1091615"/>
                  </a:lnTo>
                  <a:lnTo>
                    <a:pt x="99479" y="1137081"/>
                  </a:lnTo>
                  <a:lnTo>
                    <a:pt x="93472" y="1183843"/>
                  </a:lnTo>
                  <a:lnTo>
                    <a:pt x="91440" y="1231734"/>
                  </a:lnTo>
                  <a:lnTo>
                    <a:pt x="93637" y="1281442"/>
                  </a:lnTo>
                  <a:lnTo>
                    <a:pt x="100114" y="1329905"/>
                  </a:lnTo>
                  <a:lnTo>
                    <a:pt x="110680" y="1376946"/>
                  </a:lnTo>
                  <a:lnTo>
                    <a:pt x="125145" y="1422374"/>
                  </a:lnTo>
                  <a:lnTo>
                    <a:pt x="143332" y="1465999"/>
                  </a:lnTo>
                  <a:lnTo>
                    <a:pt x="165036" y="1507655"/>
                  </a:lnTo>
                  <a:lnTo>
                    <a:pt x="190068" y="1547152"/>
                  </a:lnTo>
                  <a:lnTo>
                    <a:pt x="218262" y="1584299"/>
                  </a:lnTo>
                  <a:lnTo>
                    <a:pt x="249402" y="1618919"/>
                  </a:lnTo>
                  <a:lnTo>
                    <a:pt x="283324" y="1650822"/>
                  </a:lnTo>
                  <a:lnTo>
                    <a:pt x="319824" y="1679841"/>
                  </a:lnTo>
                  <a:lnTo>
                    <a:pt x="358711" y="1705775"/>
                  </a:lnTo>
                  <a:lnTo>
                    <a:pt x="399821" y="1728431"/>
                  </a:lnTo>
                  <a:lnTo>
                    <a:pt x="399821" y="1971840"/>
                  </a:lnTo>
                  <a:lnTo>
                    <a:pt x="617169" y="1785327"/>
                  </a:lnTo>
                  <a:lnTo>
                    <a:pt x="639127" y="1786661"/>
                  </a:lnTo>
                  <a:lnTo>
                    <a:pt x="646518" y="1786813"/>
                  </a:lnTo>
                  <a:lnTo>
                    <a:pt x="694410" y="1784781"/>
                  </a:lnTo>
                  <a:lnTo>
                    <a:pt x="741172" y="1778787"/>
                  </a:lnTo>
                  <a:lnTo>
                    <a:pt x="786638" y="1768983"/>
                  </a:lnTo>
                  <a:lnTo>
                    <a:pt x="830643" y="1755559"/>
                  </a:lnTo>
                  <a:lnTo>
                    <a:pt x="873010" y="1738655"/>
                  </a:lnTo>
                  <a:lnTo>
                    <a:pt x="913574" y="1718475"/>
                  </a:lnTo>
                  <a:lnTo>
                    <a:pt x="952182" y="1695145"/>
                  </a:lnTo>
                  <a:lnTo>
                    <a:pt x="988656" y="1668868"/>
                  </a:lnTo>
                  <a:lnTo>
                    <a:pt x="1022845" y="1639785"/>
                  </a:lnTo>
                  <a:lnTo>
                    <a:pt x="1054557" y="1608061"/>
                  </a:lnTo>
                  <a:lnTo>
                    <a:pt x="1083640" y="1573885"/>
                  </a:lnTo>
                  <a:lnTo>
                    <a:pt x="1109916" y="1537411"/>
                  </a:lnTo>
                  <a:lnTo>
                    <a:pt x="1133246" y="1498803"/>
                  </a:lnTo>
                  <a:lnTo>
                    <a:pt x="1153439" y="1458239"/>
                  </a:lnTo>
                  <a:lnTo>
                    <a:pt x="1170330" y="1415859"/>
                  </a:lnTo>
                  <a:lnTo>
                    <a:pt x="1183754" y="1371866"/>
                  </a:lnTo>
                  <a:lnTo>
                    <a:pt x="1193558" y="1326400"/>
                  </a:lnTo>
                  <a:lnTo>
                    <a:pt x="1199553" y="1279639"/>
                  </a:lnTo>
                  <a:lnTo>
                    <a:pt x="1201597" y="1231734"/>
                  </a:lnTo>
                  <a:close/>
                </a:path>
                <a:path w="4806315" h="6188075">
                  <a:moveTo>
                    <a:pt x="1936597" y="5558599"/>
                  </a:moveTo>
                  <a:lnTo>
                    <a:pt x="1932813" y="5511787"/>
                  </a:lnTo>
                  <a:lnTo>
                    <a:pt x="1921878" y="5467375"/>
                  </a:lnTo>
                  <a:lnTo>
                    <a:pt x="1904377" y="5425973"/>
                  </a:lnTo>
                  <a:lnTo>
                    <a:pt x="1880908" y="5388153"/>
                  </a:lnTo>
                  <a:lnTo>
                    <a:pt x="1852066" y="5354523"/>
                  </a:lnTo>
                  <a:lnTo>
                    <a:pt x="1818436" y="5325681"/>
                  </a:lnTo>
                  <a:lnTo>
                    <a:pt x="1780628" y="5302212"/>
                  </a:lnTo>
                  <a:lnTo>
                    <a:pt x="1739214" y="5284711"/>
                  </a:lnTo>
                  <a:lnTo>
                    <a:pt x="1694815" y="5273776"/>
                  </a:lnTo>
                  <a:lnTo>
                    <a:pt x="1648002" y="5270004"/>
                  </a:lnTo>
                  <a:lnTo>
                    <a:pt x="1601190" y="5273776"/>
                  </a:lnTo>
                  <a:lnTo>
                    <a:pt x="1556778" y="5284711"/>
                  </a:lnTo>
                  <a:lnTo>
                    <a:pt x="1515376" y="5302212"/>
                  </a:lnTo>
                  <a:lnTo>
                    <a:pt x="1477556" y="5325681"/>
                  </a:lnTo>
                  <a:lnTo>
                    <a:pt x="1443926" y="5354523"/>
                  </a:lnTo>
                  <a:lnTo>
                    <a:pt x="1415084" y="5388153"/>
                  </a:lnTo>
                  <a:lnTo>
                    <a:pt x="1391615" y="5425973"/>
                  </a:lnTo>
                  <a:lnTo>
                    <a:pt x="1374114" y="5467375"/>
                  </a:lnTo>
                  <a:lnTo>
                    <a:pt x="1363179" y="5511787"/>
                  </a:lnTo>
                  <a:lnTo>
                    <a:pt x="1359408" y="5558599"/>
                  </a:lnTo>
                  <a:lnTo>
                    <a:pt x="1363179" y="5605411"/>
                  </a:lnTo>
                  <a:lnTo>
                    <a:pt x="1374114" y="5649811"/>
                  </a:lnTo>
                  <a:lnTo>
                    <a:pt x="1391615" y="5691225"/>
                  </a:lnTo>
                  <a:lnTo>
                    <a:pt x="1415084" y="5729033"/>
                  </a:lnTo>
                  <a:lnTo>
                    <a:pt x="1443926" y="5762663"/>
                  </a:lnTo>
                  <a:lnTo>
                    <a:pt x="1477556" y="5791505"/>
                  </a:lnTo>
                  <a:lnTo>
                    <a:pt x="1515376" y="5814974"/>
                  </a:lnTo>
                  <a:lnTo>
                    <a:pt x="1556778" y="5832475"/>
                  </a:lnTo>
                  <a:lnTo>
                    <a:pt x="1601190" y="5843409"/>
                  </a:lnTo>
                  <a:lnTo>
                    <a:pt x="1648002" y="5847194"/>
                  </a:lnTo>
                  <a:lnTo>
                    <a:pt x="1653159" y="5847194"/>
                  </a:lnTo>
                  <a:lnTo>
                    <a:pt x="1663268" y="5846419"/>
                  </a:lnTo>
                  <a:lnTo>
                    <a:pt x="1776272" y="5943397"/>
                  </a:lnTo>
                  <a:lnTo>
                    <a:pt x="1776272" y="5816841"/>
                  </a:lnTo>
                  <a:lnTo>
                    <a:pt x="1815045" y="5793600"/>
                  </a:lnTo>
                  <a:lnTo>
                    <a:pt x="1849564" y="5764784"/>
                  </a:lnTo>
                  <a:lnTo>
                    <a:pt x="1879219" y="5731014"/>
                  </a:lnTo>
                  <a:lnTo>
                    <a:pt x="1903387" y="5692902"/>
                  </a:lnTo>
                  <a:lnTo>
                    <a:pt x="1921408" y="5651043"/>
                  </a:lnTo>
                  <a:lnTo>
                    <a:pt x="1932698" y="5606072"/>
                  </a:lnTo>
                  <a:lnTo>
                    <a:pt x="1936597" y="5558599"/>
                  </a:lnTo>
                  <a:close/>
                </a:path>
                <a:path w="4806315" h="6188075">
                  <a:moveTo>
                    <a:pt x="3077413" y="413994"/>
                  </a:moveTo>
                  <a:lnTo>
                    <a:pt x="3074632" y="365721"/>
                  </a:lnTo>
                  <a:lnTo>
                    <a:pt x="3066478" y="319074"/>
                  </a:lnTo>
                  <a:lnTo>
                    <a:pt x="3053283" y="274383"/>
                  </a:lnTo>
                  <a:lnTo>
                    <a:pt x="3035338" y="231940"/>
                  </a:lnTo>
                  <a:lnTo>
                    <a:pt x="3012960" y="192062"/>
                  </a:lnTo>
                  <a:lnTo>
                    <a:pt x="2986468" y="155067"/>
                  </a:lnTo>
                  <a:lnTo>
                    <a:pt x="2956166" y="121259"/>
                  </a:lnTo>
                  <a:lnTo>
                    <a:pt x="2922359" y="90957"/>
                  </a:lnTo>
                  <a:lnTo>
                    <a:pt x="2885363" y="64465"/>
                  </a:lnTo>
                  <a:lnTo>
                    <a:pt x="2845485" y="42087"/>
                  </a:lnTo>
                  <a:lnTo>
                    <a:pt x="2803042" y="24142"/>
                  </a:lnTo>
                  <a:lnTo>
                    <a:pt x="2758351" y="10934"/>
                  </a:lnTo>
                  <a:lnTo>
                    <a:pt x="2711704" y="2794"/>
                  </a:lnTo>
                  <a:lnTo>
                    <a:pt x="2663418" y="0"/>
                  </a:lnTo>
                  <a:lnTo>
                    <a:pt x="2615133" y="2794"/>
                  </a:lnTo>
                  <a:lnTo>
                    <a:pt x="2568498" y="10934"/>
                  </a:lnTo>
                  <a:lnTo>
                    <a:pt x="2523794" y="24142"/>
                  </a:lnTo>
                  <a:lnTo>
                    <a:pt x="2481351" y="42087"/>
                  </a:lnTo>
                  <a:lnTo>
                    <a:pt x="2441486" y="64465"/>
                  </a:lnTo>
                  <a:lnTo>
                    <a:pt x="2404491" y="90957"/>
                  </a:lnTo>
                  <a:lnTo>
                    <a:pt x="2370683" y="121259"/>
                  </a:lnTo>
                  <a:lnTo>
                    <a:pt x="2340381" y="155067"/>
                  </a:lnTo>
                  <a:lnTo>
                    <a:pt x="2313876" y="192062"/>
                  </a:lnTo>
                  <a:lnTo>
                    <a:pt x="2291499" y="231940"/>
                  </a:lnTo>
                  <a:lnTo>
                    <a:pt x="2273554" y="274383"/>
                  </a:lnTo>
                  <a:lnTo>
                    <a:pt x="2260358" y="319074"/>
                  </a:lnTo>
                  <a:lnTo>
                    <a:pt x="2252205" y="365721"/>
                  </a:lnTo>
                  <a:lnTo>
                    <a:pt x="2249424" y="413994"/>
                  </a:lnTo>
                  <a:lnTo>
                    <a:pt x="2252205" y="462280"/>
                  </a:lnTo>
                  <a:lnTo>
                    <a:pt x="2260358" y="508927"/>
                  </a:lnTo>
                  <a:lnTo>
                    <a:pt x="2273554" y="553631"/>
                  </a:lnTo>
                  <a:lnTo>
                    <a:pt x="2291499" y="596074"/>
                  </a:lnTo>
                  <a:lnTo>
                    <a:pt x="2313876" y="635939"/>
                  </a:lnTo>
                  <a:lnTo>
                    <a:pt x="2340381" y="672934"/>
                  </a:lnTo>
                  <a:lnTo>
                    <a:pt x="2370683" y="706742"/>
                  </a:lnTo>
                  <a:lnTo>
                    <a:pt x="2404491" y="737057"/>
                  </a:lnTo>
                  <a:lnTo>
                    <a:pt x="2441486" y="763549"/>
                  </a:lnTo>
                  <a:lnTo>
                    <a:pt x="2481351" y="785926"/>
                  </a:lnTo>
                  <a:lnTo>
                    <a:pt x="2523794" y="803871"/>
                  </a:lnTo>
                  <a:lnTo>
                    <a:pt x="2568498" y="817067"/>
                  </a:lnTo>
                  <a:lnTo>
                    <a:pt x="2615133" y="825220"/>
                  </a:lnTo>
                  <a:lnTo>
                    <a:pt x="2663418" y="828001"/>
                  </a:lnTo>
                  <a:lnTo>
                    <a:pt x="2670810" y="828001"/>
                  </a:lnTo>
                  <a:lnTo>
                    <a:pt x="2678023" y="827278"/>
                  </a:lnTo>
                  <a:lnTo>
                    <a:pt x="2685313" y="826897"/>
                  </a:lnTo>
                  <a:lnTo>
                    <a:pt x="2847416" y="966000"/>
                  </a:lnTo>
                  <a:lnTo>
                    <a:pt x="2847416" y="784453"/>
                  </a:lnTo>
                  <a:lnTo>
                    <a:pt x="2886951" y="762000"/>
                  </a:lnTo>
                  <a:lnTo>
                    <a:pt x="2923629" y="735495"/>
                  </a:lnTo>
                  <a:lnTo>
                    <a:pt x="2957157" y="705243"/>
                  </a:lnTo>
                  <a:lnTo>
                    <a:pt x="2987205" y="671563"/>
                  </a:lnTo>
                  <a:lnTo>
                    <a:pt x="3013494" y="634733"/>
                  </a:lnTo>
                  <a:lnTo>
                    <a:pt x="3035681" y="595058"/>
                  </a:lnTo>
                  <a:lnTo>
                    <a:pt x="3053473" y="552856"/>
                  </a:lnTo>
                  <a:lnTo>
                    <a:pt x="3066567" y="508406"/>
                  </a:lnTo>
                  <a:lnTo>
                    <a:pt x="3074644" y="462026"/>
                  </a:lnTo>
                  <a:lnTo>
                    <a:pt x="3077413" y="413994"/>
                  </a:lnTo>
                  <a:close/>
                </a:path>
                <a:path w="4806315" h="6188075">
                  <a:moveTo>
                    <a:pt x="4663325" y="4963122"/>
                  </a:moveTo>
                  <a:lnTo>
                    <a:pt x="4662055" y="4914341"/>
                  </a:lnTo>
                  <a:lnTo>
                    <a:pt x="4658284" y="4866233"/>
                  </a:lnTo>
                  <a:lnTo>
                    <a:pt x="4652061" y="4818837"/>
                  </a:lnTo>
                  <a:lnTo>
                    <a:pt x="4643463" y="4772241"/>
                  </a:lnTo>
                  <a:lnTo>
                    <a:pt x="4632566" y="4726508"/>
                  </a:lnTo>
                  <a:lnTo>
                    <a:pt x="4619396" y="4681677"/>
                  </a:lnTo>
                  <a:lnTo>
                    <a:pt x="4604055" y="4637837"/>
                  </a:lnTo>
                  <a:lnTo>
                    <a:pt x="4586592" y="4595025"/>
                  </a:lnTo>
                  <a:lnTo>
                    <a:pt x="4567072" y="4553331"/>
                  </a:lnTo>
                  <a:lnTo>
                    <a:pt x="4545546" y="4512818"/>
                  </a:lnTo>
                  <a:lnTo>
                    <a:pt x="4522089" y="4473524"/>
                  </a:lnTo>
                  <a:lnTo>
                    <a:pt x="4496765" y="4435538"/>
                  </a:lnTo>
                  <a:lnTo>
                    <a:pt x="4469638" y="4398899"/>
                  </a:lnTo>
                  <a:lnTo>
                    <a:pt x="4440771" y="4363694"/>
                  </a:lnTo>
                  <a:lnTo>
                    <a:pt x="4410214" y="4329976"/>
                  </a:lnTo>
                  <a:lnTo>
                    <a:pt x="4378045" y="4297819"/>
                  </a:lnTo>
                  <a:lnTo>
                    <a:pt x="4344340" y="4267263"/>
                  </a:lnTo>
                  <a:lnTo>
                    <a:pt x="4309122" y="4238396"/>
                  </a:lnTo>
                  <a:lnTo>
                    <a:pt x="4272496" y="4211269"/>
                  </a:lnTo>
                  <a:lnTo>
                    <a:pt x="4234510" y="4185945"/>
                  </a:lnTo>
                  <a:lnTo>
                    <a:pt x="4195216" y="4162488"/>
                  </a:lnTo>
                  <a:lnTo>
                    <a:pt x="4154690" y="4140962"/>
                  </a:lnTo>
                  <a:lnTo>
                    <a:pt x="4112996" y="4121442"/>
                  </a:lnTo>
                  <a:lnTo>
                    <a:pt x="4070197" y="4103967"/>
                  </a:lnTo>
                  <a:lnTo>
                    <a:pt x="4026357" y="4088625"/>
                  </a:lnTo>
                  <a:lnTo>
                    <a:pt x="3981526" y="4075468"/>
                  </a:lnTo>
                  <a:lnTo>
                    <a:pt x="3935780" y="4064558"/>
                  </a:lnTo>
                  <a:lnTo>
                    <a:pt x="3889184" y="4055973"/>
                  </a:lnTo>
                  <a:lnTo>
                    <a:pt x="3841800" y="4049750"/>
                  </a:lnTo>
                  <a:lnTo>
                    <a:pt x="3793693" y="4045978"/>
                  </a:lnTo>
                  <a:lnTo>
                    <a:pt x="3744912" y="4044708"/>
                  </a:lnTo>
                  <a:lnTo>
                    <a:pt x="3696144" y="4045978"/>
                  </a:lnTo>
                  <a:lnTo>
                    <a:pt x="3648024" y="4049750"/>
                  </a:lnTo>
                  <a:lnTo>
                    <a:pt x="3600640" y="4055973"/>
                  </a:lnTo>
                  <a:lnTo>
                    <a:pt x="3554044" y="4064558"/>
                  </a:lnTo>
                  <a:lnTo>
                    <a:pt x="3508298" y="4075468"/>
                  </a:lnTo>
                  <a:lnTo>
                    <a:pt x="3463480" y="4088625"/>
                  </a:lnTo>
                  <a:lnTo>
                    <a:pt x="3419627" y="4103967"/>
                  </a:lnTo>
                  <a:lnTo>
                    <a:pt x="3376828" y="4121442"/>
                  </a:lnTo>
                  <a:lnTo>
                    <a:pt x="3335134" y="4140962"/>
                  </a:lnTo>
                  <a:lnTo>
                    <a:pt x="3294608" y="4162488"/>
                  </a:lnTo>
                  <a:lnTo>
                    <a:pt x="3255327" y="4185945"/>
                  </a:lnTo>
                  <a:lnTo>
                    <a:pt x="3217329" y="4211269"/>
                  </a:lnTo>
                  <a:lnTo>
                    <a:pt x="3180702" y="4238396"/>
                  </a:lnTo>
                  <a:lnTo>
                    <a:pt x="3145498" y="4267263"/>
                  </a:lnTo>
                  <a:lnTo>
                    <a:pt x="3111779" y="4297819"/>
                  </a:lnTo>
                  <a:lnTo>
                    <a:pt x="3079610" y="4329976"/>
                  </a:lnTo>
                  <a:lnTo>
                    <a:pt x="3049066" y="4363694"/>
                  </a:lnTo>
                  <a:lnTo>
                    <a:pt x="3020187" y="4398899"/>
                  </a:lnTo>
                  <a:lnTo>
                    <a:pt x="2993059" y="4435538"/>
                  </a:lnTo>
                  <a:lnTo>
                    <a:pt x="2967736" y="4473524"/>
                  </a:lnTo>
                  <a:lnTo>
                    <a:pt x="2944291" y="4512818"/>
                  </a:lnTo>
                  <a:lnTo>
                    <a:pt x="2922765" y="4553331"/>
                  </a:lnTo>
                  <a:lnTo>
                    <a:pt x="2903232" y="4595025"/>
                  </a:lnTo>
                  <a:lnTo>
                    <a:pt x="2885770" y="4637837"/>
                  </a:lnTo>
                  <a:lnTo>
                    <a:pt x="2870428" y="4681677"/>
                  </a:lnTo>
                  <a:lnTo>
                    <a:pt x="2857271" y="4726508"/>
                  </a:lnTo>
                  <a:lnTo>
                    <a:pt x="2846362" y="4772241"/>
                  </a:lnTo>
                  <a:lnTo>
                    <a:pt x="2837764" y="4818837"/>
                  </a:lnTo>
                  <a:lnTo>
                    <a:pt x="2831554" y="4866233"/>
                  </a:lnTo>
                  <a:lnTo>
                    <a:pt x="2827769" y="4914341"/>
                  </a:lnTo>
                  <a:lnTo>
                    <a:pt x="2826499" y="4963122"/>
                  </a:lnTo>
                  <a:lnTo>
                    <a:pt x="2827769" y="5011890"/>
                  </a:lnTo>
                  <a:lnTo>
                    <a:pt x="2831554" y="5060010"/>
                  </a:lnTo>
                  <a:lnTo>
                    <a:pt x="2837764" y="5107394"/>
                  </a:lnTo>
                  <a:lnTo>
                    <a:pt x="2846362" y="5153990"/>
                  </a:lnTo>
                  <a:lnTo>
                    <a:pt x="2857271" y="5199735"/>
                  </a:lnTo>
                  <a:lnTo>
                    <a:pt x="2870428" y="5244554"/>
                  </a:lnTo>
                  <a:lnTo>
                    <a:pt x="2885770" y="5288407"/>
                  </a:lnTo>
                  <a:lnTo>
                    <a:pt x="2903232" y="5331206"/>
                  </a:lnTo>
                  <a:lnTo>
                    <a:pt x="2922765" y="5372900"/>
                  </a:lnTo>
                  <a:lnTo>
                    <a:pt x="2944291" y="5413426"/>
                  </a:lnTo>
                  <a:lnTo>
                    <a:pt x="2967736" y="5452707"/>
                  </a:lnTo>
                  <a:lnTo>
                    <a:pt x="2993059" y="5490705"/>
                  </a:lnTo>
                  <a:lnTo>
                    <a:pt x="3020187" y="5527332"/>
                  </a:lnTo>
                  <a:lnTo>
                    <a:pt x="3049066" y="5562536"/>
                  </a:lnTo>
                  <a:lnTo>
                    <a:pt x="3079610" y="5596255"/>
                  </a:lnTo>
                  <a:lnTo>
                    <a:pt x="3111779" y="5628411"/>
                  </a:lnTo>
                  <a:lnTo>
                    <a:pt x="3145498" y="5658967"/>
                  </a:lnTo>
                  <a:lnTo>
                    <a:pt x="3180702" y="5687834"/>
                  </a:lnTo>
                  <a:lnTo>
                    <a:pt x="3217329" y="5714962"/>
                  </a:lnTo>
                  <a:lnTo>
                    <a:pt x="3255327" y="5740285"/>
                  </a:lnTo>
                  <a:lnTo>
                    <a:pt x="3294608" y="5763742"/>
                  </a:lnTo>
                  <a:lnTo>
                    <a:pt x="3335134" y="5785269"/>
                  </a:lnTo>
                  <a:lnTo>
                    <a:pt x="3376828" y="5804789"/>
                  </a:lnTo>
                  <a:lnTo>
                    <a:pt x="3419627" y="5822264"/>
                  </a:lnTo>
                  <a:lnTo>
                    <a:pt x="3463480" y="5837606"/>
                  </a:lnTo>
                  <a:lnTo>
                    <a:pt x="3508298" y="5850763"/>
                  </a:lnTo>
                  <a:lnTo>
                    <a:pt x="3554044" y="5861672"/>
                  </a:lnTo>
                  <a:lnTo>
                    <a:pt x="3600640" y="5870257"/>
                  </a:lnTo>
                  <a:lnTo>
                    <a:pt x="3648024" y="5876480"/>
                  </a:lnTo>
                  <a:lnTo>
                    <a:pt x="3696144" y="5880252"/>
                  </a:lnTo>
                  <a:lnTo>
                    <a:pt x="3744912" y="5881535"/>
                  </a:lnTo>
                  <a:lnTo>
                    <a:pt x="3757142" y="5881268"/>
                  </a:lnTo>
                  <a:lnTo>
                    <a:pt x="3793477" y="5879071"/>
                  </a:lnTo>
                  <a:lnTo>
                    <a:pt x="4153090" y="6187668"/>
                  </a:lnTo>
                  <a:lnTo>
                    <a:pt x="4153090" y="5784926"/>
                  </a:lnTo>
                  <a:lnTo>
                    <a:pt x="4195597" y="5762358"/>
                  </a:lnTo>
                  <a:lnTo>
                    <a:pt x="4236758" y="5737682"/>
                  </a:lnTo>
                  <a:lnTo>
                    <a:pt x="4276483" y="5710961"/>
                  </a:lnTo>
                  <a:lnTo>
                    <a:pt x="4314723" y="5682272"/>
                  </a:lnTo>
                  <a:lnTo>
                    <a:pt x="4351375" y="5651690"/>
                  </a:lnTo>
                  <a:lnTo>
                    <a:pt x="4386377" y="5619280"/>
                  </a:lnTo>
                  <a:lnTo>
                    <a:pt x="4419663" y="5585117"/>
                  </a:lnTo>
                  <a:lnTo>
                    <a:pt x="4451147" y="5549265"/>
                  </a:lnTo>
                  <a:lnTo>
                    <a:pt x="4480763" y="5511812"/>
                  </a:lnTo>
                  <a:lnTo>
                    <a:pt x="4508424" y="5472823"/>
                  </a:lnTo>
                  <a:lnTo>
                    <a:pt x="4534078" y="5432374"/>
                  </a:lnTo>
                  <a:lnTo>
                    <a:pt x="4557636" y="5390527"/>
                  </a:lnTo>
                  <a:lnTo>
                    <a:pt x="4579036" y="5347360"/>
                  </a:lnTo>
                  <a:lnTo>
                    <a:pt x="4598187" y="5302936"/>
                  </a:lnTo>
                  <a:lnTo>
                    <a:pt x="4615027" y="5257343"/>
                  </a:lnTo>
                  <a:lnTo>
                    <a:pt x="4629480" y="5210645"/>
                  </a:lnTo>
                  <a:lnTo>
                    <a:pt x="4641469" y="5162918"/>
                  </a:lnTo>
                  <a:lnTo>
                    <a:pt x="4650918" y="5114226"/>
                  </a:lnTo>
                  <a:lnTo>
                    <a:pt x="4657763" y="5064645"/>
                  </a:lnTo>
                  <a:lnTo>
                    <a:pt x="4661928" y="5014252"/>
                  </a:lnTo>
                  <a:lnTo>
                    <a:pt x="4663325" y="4963122"/>
                  </a:lnTo>
                  <a:close/>
                </a:path>
                <a:path w="4806315" h="6188075">
                  <a:moveTo>
                    <a:pt x="4806175" y="658456"/>
                  </a:moveTo>
                  <a:lnTo>
                    <a:pt x="4757090" y="647496"/>
                  </a:lnTo>
                  <a:lnTo>
                    <a:pt x="4711763" y="639927"/>
                  </a:lnTo>
                  <a:lnTo>
                    <a:pt x="4665954" y="634631"/>
                  </a:lnTo>
                  <a:lnTo>
                    <a:pt x="4619752" y="631647"/>
                  </a:lnTo>
                  <a:lnTo>
                    <a:pt x="4573232" y="631012"/>
                  </a:lnTo>
                  <a:lnTo>
                    <a:pt x="4526470" y="632752"/>
                  </a:lnTo>
                  <a:lnTo>
                    <a:pt x="4479556" y="636930"/>
                  </a:lnTo>
                  <a:lnTo>
                    <a:pt x="4432566" y="643585"/>
                  </a:lnTo>
                  <a:lnTo>
                    <a:pt x="4385576" y="652729"/>
                  </a:lnTo>
                  <a:lnTo>
                    <a:pt x="4338675" y="664438"/>
                  </a:lnTo>
                  <a:lnTo>
                    <a:pt x="4291939" y="678726"/>
                  </a:lnTo>
                  <a:lnTo>
                    <a:pt x="4246016" y="695439"/>
                  </a:lnTo>
                  <a:lnTo>
                    <a:pt x="4201515" y="714324"/>
                  </a:lnTo>
                  <a:lnTo>
                    <a:pt x="4158488" y="735279"/>
                  </a:lnTo>
                  <a:lnTo>
                    <a:pt x="4116959" y="758253"/>
                  </a:lnTo>
                  <a:lnTo>
                    <a:pt x="4076966" y="783158"/>
                  </a:lnTo>
                  <a:lnTo>
                    <a:pt x="4038574" y="809891"/>
                  </a:lnTo>
                  <a:lnTo>
                    <a:pt x="4001808" y="838403"/>
                  </a:lnTo>
                  <a:lnTo>
                    <a:pt x="3966705" y="868603"/>
                  </a:lnTo>
                  <a:lnTo>
                    <a:pt x="3933304" y="900391"/>
                  </a:lnTo>
                  <a:lnTo>
                    <a:pt x="3901656" y="933716"/>
                  </a:lnTo>
                  <a:lnTo>
                    <a:pt x="3871785" y="968476"/>
                  </a:lnTo>
                  <a:lnTo>
                    <a:pt x="3843756" y="1004608"/>
                  </a:lnTo>
                  <a:lnTo>
                    <a:pt x="3817582" y="1042022"/>
                  </a:lnTo>
                  <a:lnTo>
                    <a:pt x="3793325" y="1080630"/>
                  </a:lnTo>
                  <a:lnTo>
                    <a:pt x="3770998" y="1120368"/>
                  </a:lnTo>
                  <a:lnTo>
                    <a:pt x="3750678" y="1161135"/>
                  </a:lnTo>
                  <a:lnTo>
                    <a:pt x="3732365" y="1202880"/>
                  </a:lnTo>
                  <a:lnTo>
                    <a:pt x="3716134" y="1245489"/>
                  </a:lnTo>
                  <a:lnTo>
                    <a:pt x="3702012" y="1288910"/>
                  </a:lnTo>
                  <a:lnTo>
                    <a:pt x="3690035" y="1333042"/>
                  </a:lnTo>
                  <a:lnTo>
                    <a:pt x="3680244" y="1377810"/>
                  </a:lnTo>
                  <a:lnTo>
                    <a:pt x="3672675" y="1423136"/>
                  </a:lnTo>
                  <a:lnTo>
                    <a:pt x="3667379" y="1468945"/>
                  </a:lnTo>
                  <a:lnTo>
                    <a:pt x="3664394" y="1515160"/>
                  </a:lnTo>
                  <a:lnTo>
                    <a:pt x="3663746" y="1561680"/>
                  </a:lnTo>
                  <a:lnTo>
                    <a:pt x="3665499" y="1608442"/>
                  </a:lnTo>
                  <a:lnTo>
                    <a:pt x="3669677" y="1655356"/>
                  </a:lnTo>
                  <a:lnTo>
                    <a:pt x="3676319" y="1702346"/>
                  </a:lnTo>
                  <a:lnTo>
                    <a:pt x="3685476" y="1749336"/>
                  </a:lnTo>
                  <a:lnTo>
                    <a:pt x="3697186" y="1796224"/>
                  </a:lnTo>
                  <a:lnTo>
                    <a:pt x="3711473" y="1842960"/>
                  </a:lnTo>
                  <a:lnTo>
                    <a:pt x="3728186" y="1888896"/>
                  </a:lnTo>
                  <a:lnTo>
                    <a:pt x="3747058" y="1933397"/>
                  </a:lnTo>
                  <a:lnTo>
                    <a:pt x="3768026" y="1976424"/>
                  </a:lnTo>
                  <a:lnTo>
                    <a:pt x="3791000" y="2017953"/>
                  </a:lnTo>
                  <a:lnTo>
                    <a:pt x="3815892" y="2057933"/>
                  </a:lnTo>
                  <a:lnTo>
                    <a:pt x="3842639" y="2096338"/>
                  </a:lnTo>
                  <a:lnTo>
                    <a:pt x="3871150" y="2133104"/>
                  </a:lnTo>
                  <a:lnTo>
                    <a:pt x="3901351" y="2168207"/>
                  </a:lnTo>
                  <a:lnTo>
                    <a:pt x="3933139" y="2201608"/>
                  </a:lnTo>
                  <a:lnTo>
                    <a:pt x="3966464" y="2233257"/>
                  </a:lnTo>
                  <a:lnTo>
                    <a:pt x="4001224" y="2263127"/>
                  </a:lnTo>
                  <a:lnTo>
                    <a:pt x="4037355" y="2291156"/>
                  </a:lnTo>
                  <a:lnTo>
                    <a:pt x="4074769" y="2317331"/>
                  </a:lnTo>
                  <a:lnTo>
                    <a:pt x="4113377" y="2341600"/>
                  </a:lnTo>
                  <a:lnTo>
                    <a:pt x="4153116" y="2363914"/>
                  </a:lnTo>
                  <a:lnTo>
                    <a:pt x="4193883" y="2384247"/>
                  </a:lnTo>
                  <a:lnTo>
                    <a:pt x="4235628" y="2402548"/>
                  </a:lnTo>
                  <a:lnTo>
                    <a:pt x="4278236" y="2418778"/>
                  </a:lnTo>
                  <a:lnTo>
                    <a:pt x="4321657" y="2432913"/>
                  </a:lnTo>
                  <a:lnTo>
                    <a:pt x="4365790" y="2444889"/>
                  </a:lnTo>
                  <a:lnTo>
                    <a:pt x="4410557" y="2454681"/>
                  </a:lnTo>
                  <a:lnTo>
                    <a:pt x="4455896" y="2462238"/>
                  </a:lnTo>
                  <a:lnTo>
                    <a:pt x="4501705" y="2467533"/>
                  </a:lnTo>
                  <a:lnTo>
                    <a:pt x="4547908" y="2470531"/>
                  </a:lnTo>
                  <a:lnTo>
                    <a:pt x="4594428" y="2471166"/>
                  </a:lnTo>
                  <a:lnTo>
                    <a:pt x="4641189" y="2469413"/>
                  </a:lnTo>
                  <a:lnTo>
                    <a:pt x="4688103" y="2465235"/>
                  </a:lnTo>
                  <a:lnTo>
                    <a:pt x="4735093" y="2458593"/>
                  </a:lnTo>
                  <a:lnTo>
                    <a:pt x="4782070" y="2449436"/>
                  </a:lnTo>
                  <a:lnTo>
                    <a:pt x="4806175" y="2443429"/>
                  </a:lnTo>
                  <a:lnTo>
                    <a:pt x="4806175" y="658456"/>
                  </a:lnTo>
                  <a:close/>
                </a:path>
              </a:pathLst>
            </a:custGeom>
            <a:solidFill>
              <a:srgbClr val="E5D9CB"/>
            </a:solidFill>
          </p:spPr>
          <p:txBody>
            <a:bodyPr wrap="square" lIns="0" tIns="0" rIns="0" bIns="0" rtlCol="0"/>
            <a:lstStyle/>
            <a:p>
              <a:endParaRPr/>
            </a:p>
          </p:txBody>
        </p:sp>
        <p:sp>
          <p:nvSpPr>
            <p:cNvPr id="7" name="object 7"/>
            <p:cNvSpPr/>
            <p:nvPr/>
          </p:nvSpPr>
          <p:spPr>
            <a:xfrm>
              <a:off x="9895053" y="3265208"/>
              <a:ext cx="279400" cy="171450"/>
            </a:xfrm>
            <a:custGeom>
              <a:avLst/>
              <a:gdLst/>
              <a:ahLst/>
              <a:cxnLst/>
              <a:rect l="l" t="t" r="r" b="b"/>
              <a:pathLst>
                <a:path w="279400" h="171450">
                  <a:moveTo>
                    <a:pt x="129171" y="0"/>
                  </a:moveTo>
                  <a:lnTo>
                    <a:pt x="94335" y="0"/>
                  </a:lnTo>
                  <a:lnTo>
                    <a:pt x="94335" y="68580"/>
                  </a:lnTo>
                  <a:lnTo>
                    <a:pt x="34848" y="68580"/>
                  </a:lnTo>
                  <a:lnTo>
                    <a:pt x="34848" y="0"/>
                  </a:lnTo>
                  <a:lnTo>
                    <a:pt x="0" y="0"/>
                  </a:lnTo>
                  <a:lnTo>
                    <a:pt x="0" y="68580"/>
                  </a:lnTo>
                  <a:lnTo>
                    <a:pt x="0" y="97790"/>
                  </a:lnTo>
                  <a:lnTo>
                    <a:pt x="0" y="171450"/>
                  </a:lnTo>
                  <a:lnTo>
                    <a:pt x="34848" y="171450"/>
                  </a:lnTo>
                  <a:lnTo>
                    <a:pt x="34848" y="97790"/>
                  </a:lnTo>
                  <a:lnTo>
                    <a:pt x="94335" y="97790"/>
                  </a:lnTo>
                  <a:lnTo>
                    <a:pt x="94335" y="171450"/>
                  </a:lnTo>
                  <a:lnTo>
                    <a:pt x="129171" y="171450"/>
                  </a:lnTo>
                  <a:lnTo>
                    <a:pt x="129171" y="97790"/>
                  </a:lnTo>
                  <a:lnTo>
                    <a:pt x="129171" y="68580"/>
                  </a:lnTo>
                  <a:lnTo>
                    <a:pt x="129171" y="0"/>
                  </a:lnTo>
                  <a:close/>
                </a:path>
                <a:path w="279400" h="171450">
                  <a:moveTo>
                    <a:pt x="279234" y="0"/>
                  </a:moveTo>
                  <a:lnTo>
                    <a:pt x="172212" y="0"/>
                  </a:lnTo>
                  <a:lnTo>
                    <a:pt x="172212" y="29210"/>
                  </a:lnTo>
                  <a:lnTo>
                    <a:pt x="172212" y="68580"/>
                  </a:lnTo>
                  <a:lnTo>
                    <a:pt x="172212" y="97790"/>
                  </a:lnTo>
                  <a:lnTo>
                    <a:pt x="172212" y="142240"/>
                  </a:lnTo>
                  <a:lnTo>
                    <a:pt x="172212" y="171450"/>
                  </a:lnTo>
                  <a:lnTo>
                    <a:pt x="279234" y="171450"/>
                  </a:lnTo>
                  <a:lnTo>
                    <a:pt x="279234" y="142240"/>
                  </a:lnTo>
                  <a:lnTo>
                    <a:pt x="207048" y="142240"/>
                  </a:lnTo>
                  <a:lnTo>
                    <a:pt x="207048" y="97790"/>
                  </a:lnTo>
                  <a:lnTo>
                    <a:pt x="271767" y="97790"/>
                  </a:lnTo>
                  <a:lnTo>
                    <a:pt x="271767" y="68580"/>
                  </a:lnTo>
                  <a:lnTo>
                    <a:pt x="207048" y="68580"/>
                  </a:lnTo>
                  <a:lnTo>
                    <a:pt x="207048" y="29210"/>
                  </a:lnTo>
                  <a:lnTo>
                    <a:pt x="279234" y="29210"/>
                  </a:lnTo>
                  <a:lnTo>
                    <a:pt x="279234" y="0"/>
                  </a:lnTo>
                  <a:close/>
                </a:path>
              </a:pathLst>
            </a:custGeom>
            <a:solidFill>
              <a:srgbClr val="FFFFFF"/>
            </a:solidFill>
          </p:spPr>
          <p:txBody>
            <a:bodyPr wrap="square" lIns="0" tIns="0" rIns="0" bIns="0" rtlCol="0"/>
            <a:lstStyle/>
            <a:p>
              <a:endParaRPr/>
            </a:p>
          </p:txBody>
        </p:sp>
        <p:pic>
          <p:nvPicPr>
            <p:cNvPr id="8" name="object 8"/>
            <p:cNvPicPr/>
            <p:nvPr/>
          </p:nvPicPr>
          <p:blipFill>
            <a:blip r:embed="rId2" cstate="print"/>
            <a:stretch>
              <a:fillRect/>
            </a:stretch>
          </p:blipFill>
          <p:spPr>
            <a:xfrm>
              <a:off x="10198927" y="3265195"/>
              <a:ext cx="152819" cy="171754"/>
            </a:xfrm>
            <a:prstGeom prst="rect">
              <a:avLst/>
            </a:prstGeom>
          </p:spPr>
        </p:pic>
        <p:sp>
          <p:nvSpPr>
            <p:cNvPr id="9" name="object 9"/>
            <p:cNvSpPr/>
            <p:nvPr/>
          </p:nvSpPr>
          <p:spPr>
            <a:xfrm>
              <a:off x="8640940" y="3089338"/>
              <a:ext cx="2136775" cy="354330"/>
            </a:xfrm>
            <a:custGeom>
              <a:avLst/>
              <a:gdLst/>
              <a:ahLst/>
              <a:cxnLst/>
              <a:rect l="l" t="t" r="r" b="b"/>
              <a:pathLst>
                <a:path w="2136775" h="354329">
                  <a:moveTo>
                    <a:pt x="451142" y="53416"/>
                  </a:moveTo>
                  <a:lnTo>
                    <a:pt x="421957" y="9677"/>
                  </a:lnTo>
                  <a:lnTo>
                    <a:pt x="403377" y="5930"/>
                  </a:lnTo>
                  <a:lnTo>
                    <a:pt x="47510" y="5930"/>
                  </a:lnTo>
                  <a:lnTo>
                    <a:pt x="29032" y="9677"/>
                  </a:lnTo>
                  <a:lnTo>
                    <a:pt x="13919" y="19862"/>
                  </a:lnTo>
                  <a:lnTo>
                    <a:pt x="3733" y="34963"/>
                  </a:lnTo>
                  <a:lnTo>
                    <a:pt x="0" y="53416"/>
                  </a:lnTo>
                  <a:lnTo>
                    <a:pt x="0" y="340664"/>
                  </a:lnTo>
                  <a:lnTo>
                    <a:pt x="7150" y="347853"/>
                  </a:lnTo>
                  <a:lnTo>
                    <a:pt x="24549" y="347853"/>
                  </a:lnTo>
                  <a:lnTo>
                    <a:pt x="31686" y="340664"/>
                  </a:lnTo>
                  <a:lnTo>
                    <a:pt x="31686" y="44704"/>
                  </a:lnTo>
                  <a:lnTo>
                    <a:pt x="38811" y="37642"/>
                  </a:lnTo>
                  <a:lnTo>
                    <a:pt x="412203" y="37642"/>
                  </a:lnTo>
                  <a:lnTo>
                    <a:pt x="419404" y="44704"/>
                  </a:lnTo>
                  <a:lnTo>
                    <a:pt x="419404" y="316166"/>
                  </a:lnTo>
                  <a:lnTo>
                    <a:pt x="122999" y="316166"/>
                  </a:lnTo>
                  <a:lnTo>
                    <a:pt x="122999" y="218020"/>
                  </a:lnTo>
                  <a:lnTo>
                    <a:pt x="130124" y="210959"/>
                  </a:lnTo>
                  <a:lnTo>
                    <a:pt x="342658" y="210959"/>
                  </a:lnTo>
                  <a:lnTo>
                    <a:pt x="342658" y="154051"/>
                  </a:lnTo>
                  <a:lnTo>
                    <a:pt x="313613" y="110540"/>
                  </a:lnTo>
                  <a:lnTo>
                    <a:pt x="310921" y="110007"/>
                  </a:lnTo>
                  <a:lnTo>
                    <a:pt x="310921" y="145453"/>
                  </a:lnTo>
                  <a:lnTo>
                    <a:pt x="310921" y="179311"/>
                  </a:lnTo>
                  <a:lnTo>
                    <a:pt x="214261" y="179311"/>
                  </a:lnTo>
                  <a:lnTo>
                    <a:pt x="214350" y="145592"/>
                  </a:lnTo>
                  <a:lnTo>
                    <a:pt x="221411" y="138468"/>
                  </a:lnTo>
                  <a:lnTo>
                    <a:pt x="303809" y="138468"/>
                  </a:lnTo>
                  <a:lnTo>
                    <a:pt x="310921" y="145453"/>
                  </a:lnTo>
                  <a:lnTo>
                    <a:pt x="310921" y="110007"/>
                  </a:lnTo>
                  <a:lnTo>
                    <a:pt x="295084" y="106807"/>
                  </a:lnTo>
                  <a:lnTo>
                    <a:pt x="230162" y="106807"/>
                  </a:lnTo>
                  <a:lnTo>
                    <a:pt x="186385" y="135788"/>
                  </a:lnTo>
                  <a:lnTo>
                    <a:pt x="182587" y="179311"/>
                  </a:lnTo>
                  <a:lnTo>
                    <a:pt x="138811" y="179311"/>
                  </a:lnTo>
                  <a:lnTo>
                    <a:pt x="120357" y="183045"/>
                  </a:lnTo>
                  <a:lnTo>
                    <a:pt x="105257" y="193217"/>
                  </a:lnTo>
                  <a:lnTo>
                    <a:pt x="95072" y="208292"/>
                  </a:lnTo>
                  <a:lnTo>
                    <a:pt x="91325" y="226733"/>
                  </a:lnTo>
                  <a:lnTo>
                    <a:pt x="91325" y="347853"/>
                  </a:lnTo>
                  <a:lnTo>
                    <a:pt x="451142" y="347853"/>
                  </a:lnTo>
                  <a:lnTo>
                    <a:pt x="451142" y="316166"/>
                  </a:lnTo>
                  <a:lnTo>
                    <a:pt x="451142" y="53416"/>
                  </a:lnTo>
                  <a:close/>
                </a:path>
                <a:path w="2136775" h="354329">
                  <a:moveTo>
                    <a:pt x="697712" y="5880"/>
                  </a:moveTo>
                  <a:lnTo>
                    <a:pt x="663892" y="5880"/>
                  </a:lnTo>
                  <a:lnTo>
                    <a:pt x="663892" y="260654"/>
                  </a:lnTo>
                  <a:lnTo>
                    <a:pt x="661390" y="284861"/>
                  </a:lnTo>
                  <a:lnTo>
                    <a:pt x="653059" y="305168"/>
                  </a:lnTo>
                  <a:lnTo>
                    <a:pt x="637641" y="319138"/>
                  </a:lnTo>
                  <a:lnTo>
                    <a:pt x="613918" y="324332"/>
                  </a:lnTo>
                  <a:lnTo>
                    <a:pt x="606056" y="323951"/>
                  </a:lnTo>
                  <a:lnTo>
                    <a:pt x="597636" y="322795"/>
                  </a:lnTo>
                  <a:lnTo>
                    <a:pt x="589394" y="320814"/>
                  </a:lnTo>
                  <a:lnTo>
                    <a:pt x="582066" y="317957"/>
                  </a:lnTo>
                  <a:lnTo>
                    <a:pt x="582066" y="347865"/>
                  </a:lnTo>
                  <a:lnTo>
                    <a:pt x="590410" y="350431"/>
                  </a:lnTo>
                  <a:lnTo>
                    <a:pt x="599528" y="352259"/>
                  </a:lnTo>
                  <a:lnTo>
                    <a:pt x="608749" y="353377"/>
                  </a:lnTo>
                  <a:lnTo>
                    <a:pt x="617372" y="353745"/>
                  </a:lnTo>
                  <a:lnTo>
                    <a:pt x="653897" y="346417"/>
                  </a:lnTo>
                  <a:lnTo>
                    <a:pt x="678853" y="326364"/>
                  </a:lnTo>
                  <a:lnTo>
                    <a:pt x="693153" y="296481"/>
                  </a:lnTo>
                  <a:lnTo>
                    <a:pt x="697712" y="259664"/>
                  </a:lnTo>
                  <a:lnTo>
                    <a:pt x="697712" y="5880"/>
                  </a:lnTo>
                  <a:close/>
                </a:path>
                <a:path w="2136775" h="354329">
                  <a:moveTo>
                    <a:pt x="957364" y="257200"/>
                  </a:moveTo>
                  <a:lnTo>
                    <a:pt x="945743" y="214744"/>
                  </a:lnTo>
                  <a:lnTo>
                    <a:pt x="916711" y="184213"/>
                  </a:lnTo>
                  <a:lnTo>
                    <a:pt x="878967" y="160934"/>
                  </a:lnTo>
                  <a:lnTo>
                    <a:pt x="841222" y="140284"/>
                  </a:lnTo>
                  <a:lnTo>
                    <a:pt x="812190" y="117589"/>
                  </a:lnTo>
                  <a:lnTo>
                    <a:pt x="800582" y="88201"/>
                  </a:lnTo>
                  <a:lnTo>
                    <a:pt x="807173" y="60401"/>
                  </a:lnTo>
                  <a:lnTo>
                    <a:pt x="824331" y="42252"/>
                  </a:lnTo>
                  <a:lnTo>
                    <a:pt x="848106" y="32372"/>
                  </a:lnTo>
                  <a:lnTo>
                    <a:pt x="874547" y="29387"/>
                  </a:lnTo>
                  <a:lnTo>
                    <a:pt x="891844" y="30200"/>
                  </a:lnTo>
                  <a:lnTo>
                    <a:pt x="908608" y="32639"/>
                  </a:lnTo>
                  <a:lnTo>
                    <a:pt x="923886" y="36626"/>
                  </a:lnTo>
                  <a:lnTo>
                    <a:pt x="936764" y="42151"/>
                  </a:lnTo>
                  <a:lnTo>
                    <a:pt x="942174" y="11264"/>
                  </a:lnTo>
                  <a:lnTo>
                    <a:pt x="924102" y="5778"/>
                  </a:lnTo>
                  <a:lnTo>
                    <a:pt x="906018" y="2324"/>
                  </a:lnTo>
                  <a:lnTo>
                    <a:pt x="889241" y="520"/>
                  </a:lnTo>
                  <a:lnTo>
                    <a:pt x="875042" y="0"/>
                  </a:lnTo>
                  <a:lnTo>
                    <a:pt x="832700" y="6210"/>
                  </a:lnTo>
                  <a:lnTo>
                    <a:pt x="798309" y="24003"/>
                  </a:lnTo>
                  <a:lnTo>
                    <a:pt x="775208" y="52070"/>
                  </a:lnTo>
                  <a:lnTo>
                    <a:pt x="766775" y="89166"/>
                  </a:lnTo>
                  <a:lnTo>
                    <a:pt x="778383" y="127863"/>
                  </a:lnTo>
                  <a:lnTo>
                    <a:pt x="807415" y="156895"/>
                  </a:lnTo>
                  <a:lnTo>
                    <a:pt x="845159" y="180162"/>
                  </a:lnTo>
                  <a:lnTo>
                    <a:pt x="882891" y="201549"/>
                  </a:lnTo>
                  <a:lnTo>
                    <a:pt x="911923" y="224955"/>
                  </a:lnTo>
                  <a:lnTo>
                    <a:pt x="923544" y="254279"/>
                  </a:lnTo>
                  <a:lnTo>
                    <a:pt x="917448" y="285686"/>
                  </a:lnTo>
                  <a:lnTo>
                    <a:pt x="900874" y="307492"/>
                  </a:lnTo>
                  <a:lnTo>
                    <a:pt x="876414" y="320205"/>
                  </a:lnTo>
                  <a:lnTo>
                    <a:pt x="846632" y="324332"/>
                  </a:lnTo>
                  <a:lnTo>
                    <a:pt x="824230" y="322986"/>
                  </a:lnTo>
                  <a:lnTo>
                    <a:pt x="804481" y="319062"/>
                  </a:lnTo>
                  <a:lnTo>
                    <a:pt x="786955" y="312762"/>
                  </a:lnTo>
                  <a:lnTo>
                    <a:pt x="771182" y="304253"/>
                  </a:lnTo>
                  <a:lnTo>
                    <a:pt x="767753" y="339039"/>
                  </a:lnTo>
                  <a:lnTo>
                    <a:pt x="782802" y="344639"/>
                  </a:lnTo>
                  <a:lnTo>
                    <a:pt x="800760" y="349326"/>
                  </a:lnTo>
                  <a:lnTo>
                    <a:pt x="821550" y="352552"/>
                  </a:lnTo>
                  <a:lnTo>
                    <a:pt x="845159" y="353745"/>
                  </a:lnTo>
                  <a:lnTo>
                    <a:pt x="885012" y="348373"/>
                  </a:lnTo>
                  <a:lnTo>
                    <a:pt x="921105" y="331381"/>
                  </a:lnTo>
                  <a:lnTo>
                    <a:pt x="947267" y="301434"/>
                  </a:lnTo>
                  <a:lnTo>
                    <a:pt x="957364" y="257200"/>
                  </a:lnTo>
                  <a:close/>
                </a:path>
                <a:path w="2136775" h="354329">
                  <a:moveTo>
                    <a:pt x="1054798" y="6388"/>
                  </a:moveTo>
                  <a:lnTo>
                    <a:pt x="1021016" y="6388"/>
                  </a:lnTo>
                  <a:lnTo>
                    <a:pt x="1021016" y="341668"/>
                  </a:lnTo>
                  <a:lnTo>
                    <a:pt x="1021016" y="348018"/>
                  </a:lnTo>
                  <a:lnTo>
                    <a:pt x="1054798" y="348018"/>
                  </a:lnTo>
                  <a:lnTo>
                    <a:pt x="1054798" y="341668"/>
                  </a:lnTo>
                  <a:lnTo>
                    <a:pt x="1054798" y="6388"/>
                  </a:lnTo>
                  <a:close/>
                </a:path>
                <a:path w="2136775" h="354329">
                  <a:moveTo>
                    <a:pt x="1847430" y="318109"/>
                  </a:moveTo>
                  <a:lnTo>
                    <a:pt x="1775244" y="318109"/>
                  </a:lnTo>
                  <a:lnTo>
                    <a:pt x="1775244" y="175869"/>
                  </a:lnTo>
                  <a:lnTo>
                    <a:pt x="1740408" y="175869"/>
                  </a:lnTo>
                  <a:lnTo>
                    <a:pt x="1740408" y="318109"/>
                  </a:lnTo>
                  <a:lnTo>
                    <a:pt x="1740408" y="347319"/>
                  </a:lnTo>
                  <a:lnTo>
                    <a:pt x="1847430" y="347319"/>
                  </a:lnTo>
                  <a:lnTo>
                    <a:pt x="1847430" y="318109"/>
                  </a:lnTo>
                  <a:close/>
                </a:path>
                <a:path w="2136775" h="354329">
                  <a:moveTo>
                    <a:pt x="1976335" y="175869"/>
                  </a:moveTo>
                  <a:lnTo>
                    <a:pt x="1846910" y="175869"/>
                  </a:lnTo>
                  <a:lnTo>
                    <a:pt x="1846910" y="205079"/>
                  </a:lnTo>
                  <a:lnTo>
                    <a:pt x="1894192" y="205079"/>
                  </a:lnTo>
                  <a:lnTo>
                    <a:pt x="1894192" y="347319"/>
                  </a:lnTo>
                  <a:lnTo>
                    <a:pt x="1929028" y="347319"/>
                  </a:lnTo>
                  <a:lnTo>
                    <a:pt x="1929028" y="205079"/>
                  </a:lnTo>
                  <a:lnTo>
                    <a:pt x="1976335" y="205079"/>
                  </a:lnTo>
                  <a:lnTo>
                    <a:pt x="1976335" y="175869"/>
                  </a:lnTo>
                  <a:close/>
                </a:path>
                <a:path w="2136775" h="354329">
                  <a:moveTo>
                    <a:pt x="2136356" y="175869"/>
                  </a:moveTo>
                  <a:lnTo>
                    <a:pt x="2101519" y="175869"/>
                  </a:lnTo>
                  <a:lnTo>
                    <a:pt x="2101519" y="244449"/>
                  </a:lnTo>
                  <a:lnTo>
                    <a:pt x="2042033" y="244449"/>
                  </a:lnTo>
                  <a:lnTo>
                    <a:pt x="2042033" y="175869"/>
                  </a:lnTo>
                  <a:lnTo>
                    <a:pt x="2007184" y="175869"/>
                  </a:lnTo>
                  <a:lnTo>
                    <a:pt x="2007184" y="244449"/>
                  </a:lnTo>
                  <a:lnTo>
                    <a:pt x="2007184" y="273659"/>
                  </a:lnTo>
                  <a:lnTo>
                    <a:pt x="2007184" y="347319"/>
                  </a:lnTo>
                  <a:lnTo>
                    <a:pt x="2042033" y="347319"/>
                  </a:lnTo>
                  <a:lnTo>
                    <a:pt x="2042033" y="273659"/>
                  </a:lnTo>
                  <a:lnTo>
                    <a:pt x="2101519" y="273659"/>
                  </a:lnTo>
                  <a:lnTo>
                    <a:pt x="2101519" y="347319"/>
                  </a:lnTo>
                  <a:lnTo>
                    <a:pt x="2136356" y="347319"/>
                  </a:lnTo>
                  <a:lnTo>
                    <a:pt x="2136356" y="273659"/>
                  </a:lnTo>
                  <a:lnTo>
                    <a:pt x="2136356" y="244449"/>
                  </a:lnTo>
                  <a:lnTo>
                    <a:pt x="2136356" y="175869"/>
                  </a:lnTo>
                  <a:close/>
                </a:path>
              </a:pathLst>
            </a:custGeom>
            <a:solidFill>
              <a:srgbClr val="FFFFFF"/>
            </a:solidFill>
          </p:spPr>
          <p:txBody>
            <a:bodyPr wrap="square" lIns="0" tIns="0" rIns="0" bIns="0" rtlCol="0"/>
            <a:lstStyle/>
            <a:p>
              <a:endParaRPr/>
            </a:p>
          </p:txBody>
        </p:sp>
      </p:grpSp>
      <p:sp>
        <p:nvSpPr>
          <p:cNvPr id="10" name="object 10"/>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Market</a:t>
            </a:r>
            <a:r>
              <a:rPr spc="-20" dirty="0"/>
              <a:t> </a:t>
            </a:r>
            <a:r>
              <a:rPr spc="-10" dirty="0"/>
              <a:t>Position</a:t>
            </a:r>
          </a:p>
        </p:txBody>
      </p:sp>
      <p:sp>
        <p:nvSpPr>
          <p:cNvPr id="11" name="object 11"/>
          <p:cNvSpPr txBox="1"/>
          <p:nvPr/>
        </p:nvSpPr>
        <p:spPr>
          <a:xfrm>
            <a:off x="750823" y="1787837"/>
            <a:ext cx="3887470" cy="3197225"/>
          </a:xfrm>
          <a:prstGeom prst="rect">
            <a:avLst/>
          </a:prstGeom>
        </p:spPr>
        <p:txBody>
          <a:bodyPr vert="horz" wrap="square" lIns="0" tIns="205105" rIns="0" bIns="0" rtlCol="0">
            <a:spAutoFit/>
          </a:bodyPr>
          <a:lstStyle/>
          <a:p>
            <a:pPr marL="12700">
              <a:lnSpc>
                <a:spcPct val="100000"/>
              </a:lnSpc>
              <a:spcBef>
                <a:spcPts val="1615"/>
              </a:spcBef>
            </a:pPr>
            <a:r>
              <a:rPr sz="2300" b="1" dirty="0">
                <a:solidFill>
                  <a:srgbClr val="716A66"/>
                </a:solidFill>
                <a:latin typeface="DIN 2014 Bold"/>
                <a:cs typeface="DIN 2014 Bold"/>
              </a:rPr>
              <a:t>POV</a:t>
            </a:r>
            <a:r>
              <a:rPr sz="2300" b="1" spc="-40" dirty="0">
                <a:solidFill>
                  <a:srgbClr val="716A66"/>
                </a:solidFill>
                <a:latin typeface="DIN 2014 Bold"/>
                <a:cs typeface="DIN 2014 Bold"/>
              </a:rPr>
              <a:t> </a:t>
            </a:r>
            <a:r>
              <a:rPr lang="en-US" sz="2300" b="1" dirty="0">
                <a:solidFill>
                  <a:srgbClr val="716A66"/>
                </a:solidFill>
                <a:latin typeface="DIN 2014 Bold"/>
                <a:cs typeface="DIN 2014 Bold"/>
              </a:rPr>
              <a:t>s</a:t>
            </a:r>
            <a:r>
              <a:rPr sz="2300" b="1" dirty="0">
                <a:solidFill>
                  <a:srgbClr val="716A66"/>
                </a:solidFill>
                <a:latin typeface="DIN 2014 Bold"/>
                <a:cs typeface="DIN 2014 Bold"/>
              </a:rPr>
              <a:t>tands</a:t>
            </a:r>
            <a:r>
              <a:rPr sz="2300" b="1" spc="-35" dirty="0">
                <a:solidFill>
                  <a:srgbClr val="716A66"/>
                </a:solidFill>
                <a:latin typeface="DIN 2014 Bold"/>
                <a:cs typeface="DIN 2014 Bold"/>
              </a:rPr>
              <a:t> </a:t>
            </a:r>
            <a:r>
              <a:rPr sz="2300" b="1" dirty="0">
                <a:solidFill>
                  <a:srgbClr val="716A66"/>
                </a:solidFill>
                <a:latin typeface="DIN 2014 Bold"/>
                <a:cs typeface="DIN 2014 Bold"/>
              </a:rPr>
              <a:t>for</a:t>
            </a:r>
            <a:r>
              <a:rPr sz="2300" b="1" spc="-35" dirty="0">
                <a:solidFill>
                  <a:srgbClr val="716A66"/>
                </a:solidFill>
                <a:latin typeface="DIN 2014 Bold"/>
                <a:cs typeface="DIN 2014 Bold"/>
              </a:rPr>
              <a:t> </a:t>
            </a:r>
            <a:r>
              <a:rPr sz="2300" b="1" dirty="0">
                <a:solidFill>
                  <a:srgbClr val="716A66"/>
                </a:solidFill>
                <a:latin typeface="DIN 2014 Bold"/>
                <a:cs typeface="DIN 2014 Bold"/>
              </a:rPr>
              <a:t>Point</a:t>
            </a:r>
            <a:r>
              <a:rPr sz="2300" b="1" spc="-40" dirty="0">
                <a:solidFill>
                  <a:srgbClr val="716A66"/>
                </a:solidFill>
                <a:latin typeface="DIN 2014 Bold"/>
                <a:cs typeface="DIN 2014 Bold"/>
              </a:rPr>
              <a:t> </a:t>
            </a:r>
            <a:r>
              <a:rPr sz="2300" b="1" dirty="0">
                <a:solidFill>
                  <a:srgbClr val="716A66"/>
                </a:solidFill>
                <a:latin typeface="DIN 2014 Bold"/>
                <a:cs typeface="DIN 2014 Bold"/>
              </a:rPr>
              <a:t>of</a:t>
            </a:r>
            <a:r>
              <a:rPr sz="2300" b="1" spc="-35" dirty="0">
                <a:solidFill>
                  <a:srgbClr val="716A66"/>
                </a:solidFill>
                <a:latin typeface="DIN 2014 Bold"/>
                <a:cs typeface="DIN 2014 Bold"/>
              </a:rPr>
              <a:t> </a:t>
            </a:r>
            <a:r>
              <a:rPr sz="2300" b="1" spc="-20" dirty="0">
                <a:solidFill>
                  <a:srgbClr val="716A66"/>
                </a:solidFill>
                <a:latin typeface="DIN 2014 Bold"/>
                <a:cs typeface="DIN 2014 Bold"/>
              </a:rPr>
              <a:t>View</a:t>
            </a:r>
            <a:r>
              <a:rPr lang="en-US" sz="2300" b="1" spc="-20" dirty="0">
                <a:solidFill>
                  <a:srgbClr val="716A66"/>
                </a:solidFill>
                <a:latin typeface="DIN 2014 Bold"/>
                <a:cs typeface="DIN 2014 Bold"/>
              </a:rPr>
              <a:t>.</a:t>
            </a:r>
            <a:endParaRPr sz="2300" dirty="0">
              <a:latin typeface="DIN 2014 Bold"/>
              <a:cs typeface="DIN 2014 Bold"/>
            </a:endParaRPr>
          </a:p>
          <a:p>
            <a:pPr marL="12700" marR="5080">
              <a:lnSpc>
                <a:spcPct val="111100"/>
              </a:lnSpc>
              <a:spcBef>
                <a:spcPts val="1100"/>
              </a:spcBef>
            </a:pPr>
            <a:r>
              <a:rPr sz="2100" dirty="0">
                <a:solidFill>
                  <a:srgbClr val="716A66"/>
                </a:solidFill>
                <a:latin typeface="DIN 2014 Light"/>
                <a:cs typeface="DIN 2014 Light"/>
              </a:rPr>
              <a:t>An</a:t>
            </a:r>
            <a:r>
              <a:rPr sz="2100" spc="-30" dirty="0">
                <a:solidFill>
                  <a:srgbClr val="716A66"/>
                </a:solidFill>
                <a:latin typeface="DIN 2014 Light"/>
                <a:cs typeface="DIN 2014 Light"/>
              </a:rPr>
              <a:t> </a:t>
            </a:r>
            <a:r>
              <a:rPr sz="2100" dirty="0">
                <a:solidFill>
                  <a:srgbClr val="716A66"/>
                </a:solidFill>
                <a:latin typeface="DIN 2014 Light"/>
                <a:cs typeface="DIN 2014 Light"/>
              </a:rPr>
              <a:t>effective</a:t>
            </a:r>
            <a:r>
              <a:rPr sz="2100" spc="-30" dirty="0">
                <a:solidFill>
                  <a:srgbClr val="716A66"/>
                </a:solidFill>
                <a:latin typeface="DIN 2014 Light"/>
                <a:cs typeface="DIN 2014 Light"/>
              </a:rPr>
              <a:t> </a:t>
            </a:r>
            <a:r>
              <a:rPr sz="2100" dirty="0">
                <a:solidFill>
                  <a:srgbClr val="716A66"/>
                </a:solidFill>
                <a:latin typeface="DIN 2014 Light"/>
                <a:cs typeface="DIN 2014 Light"/>
              </a:rPr>
              <a:t>POV</a:t>
            </a:r>
            <a:r>
              <a:rPr sz="2100" spc="-30" dirty="0">
                <a:solidFill>
                  <a:srgbClr val="716A66"/>
                </a:solidFill>
                <a:latin typeface="DIN 2014 Light"/>
                <a:cs typeface="DIN 2014 Light"/>
              </a:rPr>
              <a:t> </a:t>
            </a:r>
            <a:r>
              <a:rPr sz="2100" dirty="0">
                <a:solidFill>
                  <a:srgbClr val="716A66"/>
                </a:solidFill>
                <a:latin typeface="DIN 2014 Light"/>
                <a:cs typeface="DIN 2014 Light"/>
              </a:rPr>
              <a:t>is</a:t>
            </a:r>
            <a:r>
              <a:rPr sz="2100" spc="-30" dirty="0">
                <a:solidFill>
                  <a:srgbClr val="716A66"/>
                </a:solidFill>
                <a:latin typeface="DIN 2014 Light"/>
                <a:cs typeface="DIN 2014 Light"/>
              </a:rPr>
              <a:t> </a:t>
            </a:r>
            <a:r>
              <a:rPr sz="2100" dirty="0">
                <a:solidFill>
                  <a:srgbClr val="716A66"/>
                </a:solidFill>
                <a:latin typeface="DIN 2014 Light"/>
                <a:cs typeface="DIN 2014 Light"/>
              </a:rPr>
              <a:t>designed</a:t>
            </a:r>
            <a:r>
              <a:rPr sz="2100" spc="-30" dirty="0">
                <a:solidFill>
                  <a:srgbClr val="716A66"/>
                </a:solidFill>
                <a:latin typeface="DIN 2014 Light"/>
                <a:cs typeface="DIN 2014 Light"/>
              </a:rPr>
              <a:t> </a:t>
            </a:r>
            <a:r>
              <a:rPr sz="2100" spc="-25" dirty="0">
                <a:solidFill>
                  <a:srgbClr val="716A66"/>
                </a:solidFill>
                <a:latin typeface="DIN 2014 Light"/>
                <a:cs typeface="DIN 2014 Light"/>
              </a:rPr>
              <a:t>to </a:t>
            </a:r>
            <a:r>
              <a:rPr sz="2100" dirty="0">
                <a:solidFill>
                  <a:srgbClr val="716A66"/>
                </a:solidFill>
                <a:latin typeface="DIN 2014 Light"/>
                <a:cs typeface="DIN 2014 Light"/>
              </a:rPr>
              <a:t>clearly</a:t>
            </a:r>
            <a:r>
              <a:rPr sz="2100" spc="-40" dirty="0">
                <a:solidFill>
                  <a:srgbClr val="716A66"/>
                </a:solidFill>
                <a:latin typeface="DIN 2014 Light"/>
                <a:cs typeface="DIN 2014 Light"/>
              </a:rPr>
              <a:t> </a:t>
            </a:r>
            <a:r>
              <a:rPr sz="2100" dirty="0">
                <a:solidFill>
                  <a:srgbClr val="716A66"/>
                </a:solidFill>
                <a:latin typeface="DIN 2014 Light"/>
                <a:cs typeface="DIN 2014 Light"/>
              </a:rPr>
              <a:t>articulate</a:t>
            </a:r>
            <a:r>
              <a:rPr sz="2100" spc="-35" dirty="0">
                <a:solidFill>
                  <a:srgbClr val="716A66"/>
                </a:solidFill>
                <a:latin typeface="DIN 2014 Light"/>
                <a:cs typeface="DIN 2014 Light"/>
              </a:rPr>
              <a:t> </a:t>
            </a:r>
            <a:r>
              <a:rPr sz="2100" dirty="0">
                <a:solidFill>
                  <a:srgbClr val="716A66"/>
                </a:solidFill>
                <a:latin typeface="DIN 2014 Light"/>
                <a:cs typeface="DIN 2014 Light"/>
              </a:rPr>
              <a:t>how</a:t>
            </a:r>
            <a:r>
              <a:rPr sz="2100" spc="-35" dirty="0">
                <a:solidFill>
                  <a:srgbClr val="716A66"/>
                </a:solidFill>
                <a:latin typeface="DIN 2014 Light"/>
                <a:cs typeface="DIN 2014 Light"/>
              </a:rPr>
              <a:t> </a:t>
            </a:r>
            <a:r>
              <a:rPr sz="2100" dirty="0">
                <a:solidFill>
                  <a:srgbClr val="716A66"/>
                </a:solidFill>
                <a:latin typeface="DIN 2014 Light"/>
                <a:cs typeface="DIN 2014 Light"/>
              </a:rPr>
              <a:t>JSI</a:t>
            </a:r>
            <a:r>
              <a:rPr sz="2100" spc="-35" dirty="0">
                <a:solidFill>
                  <a:srgbClr val="716A66"/>
                </a:solidFill>
                <a:latin typeface="DIN 2014 Light"/>
                <a:cs typeface="DIN 2014 Light"/>
              </a:rPr>
              <a:t> </a:t>
            </a:r>
            <a:r>
              <a:rPr sz="2100" spc="-10" dirty="0">
                <a:solidFill>
                  <a:srgbClr val="716A66"/>
                </a:solidFill>
                <a:latin typeface="DIN 2014 Light"/>
                <a:cs typeface="DIN 2014 Light"/>
              </a:rPr>
              <a:t>Health </a:t>
            </a:r>
            <a:r>
              <a:rPr sz="2100" dirty="0">
                <a:solidFill>
                  <a:srgbClr val="716A66"/>
                </a:solidFill>
                <a:latin typeface="DIN 2014 Light"/>
                <a:cs typeface="DIN 2014 Light"/>
              </a:rPr>
              <a:t>uniquely</a:t>
            </a:r>
            <a:r>
              <a:rPr sz="2100" spc="-25" dirty="0">
                <a:solidFill>
                  <a:srgbClr val="716A66"/>
                </a:solidFill>
                <a:latin typeface="DIN 2014 Light"/>
                <a:cs typeface="DIN 2014 Light"/>
              </a:rPr>
              <a:t> </a:t>
            </a:r>
            <a:r>
              <a:rPr sz="2100" dirty="0">
                <a:solidFill>
                  <a:srgbClr val="716A66"/>
                </a:solidFill>
                <a:latin typeface="DIN 2014 Light"/>
                <a:cs typeface="DIN 2014 Light"/>
              </a:rPr>
              <a:t>adds</a:t>
            </a:r>
            <a:r>
              <a:rPr sz="2100" spc="-25" dirty="0">
                <a:solidFill>
                  <a:srgbClr val="716A66"/>
                </a:solidFill>
                <a:latin typeface="DIN 2014 Light"/>
                <a:cs typeface="DIN 2014 Light"/>
              </a:rPr>
              <a:t> </a:t>
            </a:r>
            <a:r>
              <a:rPr sz="2100" dirty="0">
                <a:solidFill>
                  <a:srgbClr val="716A66"/>
                </a:solidFill>
                <a:latin typeface="DIN 2014 Light"/>
                <a:cs typeface="DIN 2014 Light"/>
              </a:rPr>
              <a:t>value</a:t>
            </a:r>
            <a:r>
              <a:rPr sz="2100" spc="-25" dirty="0">
                <a:solidFill>
                  <a:srgbClr val="716A66"/>
                </a:solidFill>
                <a:latin typeface="DIN 2014 Light"/>
                <a:cs typeface="DIN 2014 Light"/>
              </a:rPr>
              <a:t> </a:t>
            </a:r>
            <a:r>
              <a:rPr sz="2100" dirty="0">
                <a:solidFill>
                  <a:srgbClr val="716A66"/>
                </a:solidFill>
                <a:latin typeface="DIN 2014 Light"/>
                <a:cs typeface="DIN 2014 Light"/>
              </a:rPr>
              <a:t>for</a:t>
            </a:r>
            <a:r>
              <a:rPr sz="2100" spc="-25" dirty="0">
                <a:solidFill>
                  <a:srgbClr val="716A66"/>
                </a:solidFill>
                <a:latin typeface="DIN 2014 Light"/>
                <a:cs typeface="DIN 2014 Light"/>
              </a:rPr>
              <a:t> </a:t>
            </a:r>
            <a:r>
              <a:rPr sz="2100" dirty="0">
                <a:solidFill>
                  <a:srgbClr val="716A66"/>
                </a:solidFill>
                <a:latin typeface="DIN 2014 Light"/>
                <a:cs typeface="DIN 2014 Light"/>
              </a:rPr>
              <a:t>our</a:t>
            </a:r>
            <a:r>
              <a:rPr sz="2100" spc="-25" dirty="0">
                <a:solidFill>
                  <a:srgbClr val="716A66"/>
                </a:solidFill>
                <a:latin typeface="DIN 2014 Light"/>
                <a:cs typeface="DIN 2014 Light"/>
              </a:rPr>
              <a:t> </a:t>
            </a:r>
            <a:r>
              <a:rPr sz="2100" spc="-10" dirty="0">
                <a:solidFill>
                  <a:srgbClr val="716A66"/>
                </a:solidFill>
                <a:latin typeface="DIN 2014 Light"/>
                <a:cs typeface="DIN 2014 Light"/>
              </a:rPr>
              <a:t>clients. </a:t>
            </a:r>
            <a:r>
              <a:rPr sz="2100" dirty="0">
                <a:solidFill>
                  <a:srgbClr val="716A66"/>
                </a:solidFill>
                <a:latin typeface="DIN 2014 Light"/>
                <a:cs typeface="DIN 2014 Light"/>
              </a:rPr>
              <a:t>It</a:t>
            </a:r>
            <a:r>
              <a:rPr sz="2100" spc="-30" dirty="0">
                <a:solidFill>
                  <a:srgbClr val="716A66"/>
                </a:solidFill>
                <a:latin typeface="DIN 2014 Light"/>
                <a:cs typeface="DIN 2014 Light"/>
              </a:rPr>
              <a:t> </a:t>
            </a:r>
            <a:r>
              <a:rPr sz="2100" dirty="0">
                <a:solidFill>
                  <a:srgbClr val="716A66"/>
                </a:solidFill>
                <a:latin typeface="DIN 2014 Light"/>
                <a:cs typeface="DIN 2014 Light"/>
              </a:rPr>
              <a:t>addresses</a:t>
            </a:r>
            <a:r>
              <a:rPr sz="2100" spc="-30" dirty="0">
                <a:solidFill>
                  <a:srgbClr val="716A66"/>
                </a:solidFill>
                <a:latin typeface="DIN 2014 Light"/>
                <a:cs typeface="DIN 2014 Light"/>
              </a:rPr>
              <a:t> </a:t>
            </a:r>
            <a:r>
              <a:rPr sz="2100" dirty="0">
                <a:solidFill>
                  <a:srgbClr val="716A66"/>
                </a:solidFill>
                <a:latin typeface="DIN 2014 Light"/>
                <a:cs typeface="DIN 2014 Light"/>
              </a:rPr>
              <a:t>their</a:t>
            </a:r>
            <a:r>
              <a:rPr sz="2100" spc="-30" dirty="0">
                <a:solidFill>
                  <a:srgbClr val="716A66"/>
                </a:solidFill>
                <a:latin typeface="DIN 2014 Light"/>
                <a:cs typeface="DIN 2014 Light"/>
              </a:rPr>
              <a:t> </a:t>
            </a:r>
            <a:r>
              <a:rPr sz="2100" dirty="0">
                <a:solidFill>
                  <a:srgbClr val="716A66"/>
                </a:solidFill>
                <a:latin typeface="DIN 2014 Light"/>
                <a:cs typeface="DIN 2014 Light"/>
              </a:rPr>
              <a:t>key</a:t>
            </a:r>
            <a:r>
              <a:rPr sz="2100" spc="-30" dirty="0">
                <a:solidFill>
                  <a:srgbClr val="716A66"/>
                </a:solidFill>
                <a:latin typeface="DIN 2014 Light"/>
                <a:cs typeface="DIN 2014 Light"/>
              </a:rPr>
              <a:t> </a:t>
            </a:r>
            <a:r>
              <a:rPr sz="2100" spc="-10" dirty="0">
                <a:solidFill>
                  <a:srgbClr val="716A66"/>
                </a:solidFill>
                <a:latin typeface="DIN 2014 Light"/>
                <a:cs typeface="DIN 2014 Light"/>
              </a:rPr>
              <a:t>concerns, </a:t>
            </a:r>
            <a:r>
              <a:rPr sz="2100" dirty="0">
                <a:solidFill>
                  <a:srgbClr val="716A66"/>
                </a:solidFill>
                <a:latin typeface="DIN 2014 Light"/>
                <a:cs typeface="DIN 2014 Light"/>
              </a:rPr>
              <a:t>defines</a:t>
            </a:r>
            <a:r>
              <a:rPr sz="2100" spc="-45" dirty="0">
                <a:solidFill>
                  <a:srgbClr val="716A66"/>
                </a:solidFill>
                <a:latin typeface="DIN 2014 Light"/>
                <a:cs typeface="DIN 2014 Light"/>
              </a:rPr>
              <a:t> </a:t>
            </a:r>
            <a:r>
              <a:rPr sz="2100" dirty="0">
                <a:solidFill>
                  <a:srgbClr val="716A66"/>
                </a:solidFill>
                <a:latin typeface="DIN 2014 Light"/>
                <a:cs typeface="DIN 2014 Light"/>
              </a:rPr>
              <a:t>how</a:t>
            </a:r>
            <a:r>
              <a:rPr sz="2100" spc="-35" dirty="0">
                <a:solidFill>
                  <a:srgbClr val="716A66"/>
                </a:solidFill>
                <a:latin typeface="DIN 2014 Light"/>
                <a:cs typeface="DIN 2014 Light"/>
              </a:rPr>
              <a:t> </a:t>
            </a:r>
            <a:r>
              <a:rPr sz="2100" dirty="0">
                <a:solidFill>
                  <a:srgbClr val="716A66"/>
                </a:solidFill>
                <a:latin typeface="DIN 2014 Light"/>
                <a:cs typeface="DIN 2014 Light"/>
              </a:rPr>
              <a:t>we</a:t>
            </a:r>
            <a:r>
              <a:rPr sz="2100" spc="-35" dirty="0">
                <a:solidFill>
                  <a:srgbClr val="716A66"/>
                </a:solidFill>
                <a:latin typeface="DIN 2014 Light"/>
                <a:cs typeface="DIN 2014 Light"/>
              </a:rPr>
              <a:t> </a:t>
            </a:r>
            <a:r>
              <a:rPr sz="2100" dirty="0">
                <a:solidFill>
                  <a:srgbClr val="716A66"/>
                </a:solidFill>
                <a:latin typeface="DIN 2014 Light"/>
                <a:cs typeface="DIN 2014 Light"/>
              </a:rPr>
              <a:t>can</a:t>
            </a:r>
            <a:r>
              <a:rPr sz="2100" spc="-35" dirty="0">
                <a:solidFill>
                  <a:srgbClr val="716A66"/>
                </a:solidFill>
                <a:latin typeface="DIN 2014 Light"/>
                <a:cs typeface="DIN 2014 Light"/>
              </a:rPr>
              <a:t> </a:t>
            </a:r>
            <a:r>
              <a:rPr sz="2100" spc="-10" dirty="0">
                <a:solidFill>
                  <a:srgbClr val="716A66"/>
                </a:solidFill>
                <a:latin typeface="DIN 2014 Light"/>
                <a:cs typeface="DIN 2014 Light"/>
              </a:rPr>
              <a:t>help,</a:t>
            </a:r>
            <a:endParaRPr sz="2100" dirty="0">
              <a:latin typeface="DIN 2014 Light"/>
              <a:cs typeface="DIN 2014 Light"/>
            </a:endParaRPr>
          </a:p>
          <a:p>
            <a:pPr marL="12700" marR="1147445">
              <a:lnSpc>
                <a:spcPct val="111100"/>
              </a:lnSpc>
            </a:pPr>
            <a:r>
              <a:rPr sz="2100" dirty="0">
                <a:solidFill>
                  <a:srgbClr val="716A66"/>
                </a:solidFill>
                <a:latin typeface="DIN 2014 Light"/>
                <a:cs typeface="DIN 2014 Light"/>
              </a:rPr>
              <a:t>and</a:t>
            </a:r>
            <a:r>
              <a:rPr sz="2100" spc="-40" dirty="0">
                <a:solidFill>
                  <a:srgbClr val="716A66"/>
                </a:solidFill>
                <a:latin typeface="DIN 2014 Light"/>
                <a:cs typeface="DIN 2014 Light"/>
              </a:rPr>
              <a:t> </a:t>
            </a:r>
            <a:r>
              <a:rPr sz="2100" dirty="0">
                <a:solidFill>
                  <a:srgbClr val="716A66"/>
                </a:solidFill>
                <a:latin typeface="DIN 2014 Light"/>
                <a:cs typeface="DIN 2014 Light"/>
              </a:rPr>
              <a:t>differentiates</a:t>
            </a:r>
            <a:r>
              <a:rPr sz="2100" spc="-40" dirty="0">
                <a:solidFill>
                  <a:srgbClr val="716A66"/>
                </a:solidFill>
                <a:latin typeface="DIN 2014 Light"/>
                <a:cs typeface="DIN 2014 Light"/>
              </a:rPr>
              <a:t> </a:t>
            </a:r>
            <a:r>
              <a:rPr sz="2100" dirty="0">
                <a:solidFill>
                  <a:srgbClr val="716A66"/>
                </a:solidFill>
                <a:latin typeface="DIN 2014 Light"/>
                <a:cs typeface="DIN 2014 Light"/>
              </a:rPr>
              <a:t>us</a:t>
            </a:r>
            <a:r>
              <a:rPr sz="2100" spc="-40" dirty="0">
                <a:solidFill>
                  <a:srgbClr val="716A66"/>
                </a:solidFill>
                <a:latin typeface="DIN 2014 Light"/>
                <a:cs typeface="DIN 2014 Light"/>
              </a:rPr>
              <a:t> </a:t>
            </a:r>
            <a:r>
              <a:rPr sz="2100" dirty="0">
                <a:solidFill>
                  <a:srgbClr val="716A66"/>
                </a:solidFill>
                <a:latin typeface="DIN 2014 Light"/>
                <a:cs typeface="DIN 2014 Light"/>
              </a:rPr>
              <a:t>in</a:t>
            </a:r>
            <a:r>
              <a:rPr sz="2100" spc="-40" dirty="0">
                <a:solidFill>
                  <a:srgbClr val="716A66"/>
                </a:solidFill>
                <a:latin typeface="DIN 2014 Light"/>
                <a:cs typeface="DIN 2014 Light"/>
              </a:rPr>
              <a:t> </a:t>
            </a:r>
            <a:r>
              <a:rPr sz="2100" spc="-50" dirty="0">
                <a:solidFill>
                  <a:srgbClr val="716A66"/>
                </a:solidFill>
                <a:latin typeface="DIN 2014 Light"/>
                <a:cs typeface="DIN 2014 Light"/>
              </a:rPr>
              <a:t>a </a:t>
            </a:r>
            <a:r>
              <a:rPr sz="2100" dirty="0">
                <a:solidFill>
                  <a:srgbClr val="716A66"/>
                </a:solidFill>
                <a:latin typeface="DIN 2014 Light"/>
                <a:cs typeface="DIN 2014 Light"/>
              </a:rPr>
              <a:t>competitive</a:t>
            </a:r>
            <a:r>
              <a:rPr sz="2100" spc="-95" dirty="0">
                <a:solidFill>
                  <a:srgbClr val="716A66"/>
                </a:solidFill>
                <a:latin typeface="DIN 2014 Light"/>
                <a:cs typeface="DIN 2014 Light"/>
              </a:rPr>
              <a:t> </a:t>
            </a:r>
            <a:r>
              <a:rPr sz="2100" spc="-10" dirty="0">
                <a:solidFill>
                  <a:srgbClr val="716A66"/>
                </a:solidFill>
                <a:latin typeface="DIN 2014 Light"/>
                <a:cs typeface="DIN 2014 Light"/>
              </a:rPr>
              <a:t>market.</a:t>
            </a:r>
            <a:endParaRPr sz="2100" dirty="0">
              <a:latin typeface="DIN 2014 Light"/>
              <a:cs typeface="DIN 2014 Ligh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sp>
        <p:nvSpPr>
          <p:cNvPr id="3" name="object 3"/>
          <p:cNvSpPr txBox="1"/>
          <p:nvPr/>
        </p:nvSpPr>
        <p:spPr>
          <a:xfrm>
            <a:off x="750823" y="798467"/>
            <a:ext cx="4872355"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Market</a:t>
            </a:r>
            <a:r>
              <a:rPr sz="2800" b="1" spc="-20" dirty="0">
                <a:solidFill>
                  <a:srgbClr val="716A66"/>
                </a:solidFill>
                <a:latin typeface="DIN 2014 Bold"/>
                <a:cs typeface="DIN 2014 Bold"/>
              </a:rPr>
              <a:t> </a:t>
            </a:r>
            <a:r>
              <a:rPr sz="2800" b="1" spc="-10" dirty="0">
                <a:solidFill>
                  <a:srgbClr val="716A66"/>
                </a:solidFill>
                <a:latin typeface="DIN 2014 Bold"/>
                <a:cs typeface="DIN 2014 Bold"/>
              </a:rPr>
              <a:t>Position</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14"/>
              </a:spcBef>
            </a:pPr>
            <a:r>
              <a:rPr sz="3600" dirty="0">
                <a:solidFill>
                  <a:srgbClr val="716A66"/>
                </a:solidFill>
                <a:latin typeface="DIN 2014 Light"/>
                <a:cs typeface="DIN 2014 Light"/>
              </a:rPr>
              <a:t>How</a:t>
            </a:r>
            <a:r>
              <a:rPr sz="3600" spc="-70" dirty="0">
                <a:solidFill>
                  <a:srgbClr val="716A66"/>
                </a:solidFill>
                <a:latin typeface="DIN 2014 Light"/>
                <a:cs typeface="DIN 2014 Light"/>
              </a:rPr>
              <a:t> </a:t>
            </a:r>
            <a:r>
              <a:rPr sz="3600" dirty="0">
                <a:solidFill>
                  <a:srgbClr val="716A66"/>
                </a:solidFill>
                <a:latin typeface="DIN 2014 Light"/>
                <a:cs typeface="DIN 2014 Light"/>
              </a:rPr>
              <a:t>does</a:t>
            </a:r>
            <a:r>
              <a:rPr sz="3600" spc="-70" dirty="0">
                <a:solidFill>
                  <a:srgbClr val="716A66"/>
                </a:solidFill>
                <a:latin typeface="DIN 2014 Light"/>
                <a:cs typeface="DIN 2014 Light"/>
              </a:rPr>
              <a:t> </a:t>
            </a:r>
            <a:r>
              <a:rPr sz="3600" spc="-10" dirty="0">
                <a:solidFill>
                  <a:srgbClr val="716A66"/>
                </a:solidFill>
                <a:latin typeface="DIN 2014 Light"/>
                <a:cs typeface="DIN 2014 Light"/>
              </a:rPr>
              <a:t>communicating </a:t>
            </a:r>
            <a:r>
              <a:rPr sz="3600" dirty="0">
                <a:solidFill>
                  <a:srgbClr val="716A66"/>
                </a:solidFill>
                <a:latin typeface="DIN 2014 Light"/>
                <a:cs typeface="DIN 2014 Light"/>
              </a:rPr>
              <a:t>JSI</a:t>
            </a:r>
            <a:r>
              <a:rPr sz="3600" spc="-15" dirty="0">
                <a:solidFill>
                  <a:srgbClr val="716A66"/>
                </a:solidFill>
                <a:latin typeface="DIN 2014 Light"/>
                <a:cs typeface="DIN 2014 Light"/>
              </a:rPr>
              <a:t> </a:t>
            </a:r>
            <a:r>
              <a:rPr sz="3600" dirty="0">
                <a:solidFill>
                  <a:srgbClr val="716A66"/>
                </a:solidFill>
                <a:latin typeface="DIN 2014 Light"/>
                <a:cs typeface="DIN 2014 Light"/>
              </a:rPr>
              <a:t>Health’s</a:t>
            </a:r>
            <a:r>
              <a:rPr sz="3600" spc="-30" dirty="0">
                <a:solidFill>
                  <a:srgbClr val="716A66"/>
                </a:solidFill>
                <a:latin typeface="DIN 2014 Light"/>
                <a:cs typeface="DIN 2014 Light"/>
              </a:rPr>
              <a:t> </a:t>
            </a:r>
            <a:r>
              <a:rPr sz="3600" dirty="0">
                <a:solidFill>
                  <a:srgbClr val="716A66"/>
                </a:solidFill>
                <a:latin typeface="DIN 2014 Light"/>
                <a:cs typeface="DIN 2014 Light"/>
              </a:rPr>
              <a:t>POV</a:t>
            </a:r>
            <a:r>
              <a:rPr sz="3600" spc="-30" dirty="0">
                <a:solidFill>
                  <a:srgbClr val="716A66"/>
                </a:solidFill>
                <a:latin typeface="DIN 2014 Light"/>
                <a:cs typeface="DIN 2014 Light"/>
              </a:rPr>
              <a:t> </a:t>
            </a:r>
            <a:r>
              <a:rPr sz="3600" spc="-20" dirty="0">
                <a:solidFill>
                  <a:srgbClr val="716A66"/>
                </a:solidFill>
                <a:latin typeface="DIN 2014 Light"/>
                <a:cs typeface="DIN 2014 Light"/>
              </a:rPr>
              <a:t>help </a:t>
            </a:r>
            <a:r>
              <a:rPr sz="3600" dirty="0">
                <a:solidFill>
                  <a:srgbClr val="716A66"/>
                </a:solidFill>
                <a:latin typeface="DIN 2014 Light"/>
                <a:cs typeface="DIN 2014 Light"/>
              </a:rPr>
              <a:t>your</a:t>
            </a:r>
            <a:r>
              <a:rPr sz="3600" spc="-15" dirty="0">
                <a:solidFill>
                  <a:srgbClr val="716A66"/>
                </a:solidFill>
                <a:latin typeface="DIN 2014 Light"/>
                <a:cs typeface="DIN 2014 Light"/>
              </a:rPr>
              <a:t> </a:t>
            </a:r>
            <a:r>
              <a:rPr sz="3600" dirty="0">
                <a:solidFill>
                  <a:srgbClr val="716A66"/>
                </a:solidFill>
                <a:latin typeface="DIN 2014 Light"/>
                <a:cs typeface="DIN 2014 Light"/>
              </a:rPr>
              <a:t>sales</a:t>
            </a:r>
            <a:r>
              <a:rPr sz="3600" spc="-15" dirty="0">
                <a:solidFill>
                  <a:srgbClr val="716A66"/>
                </a:solidFill>
                <a:latin typeface="DIN 2014 Light"/>
                <a:cs typeface="DIN 2014 Light"/>
              </a:rPr>
              <a:t> </a:t>
            </a:r>
            <a:r>
              <a:rPr sz="3600" spc="-10" dirty="0">
                <a:solidFill>
                  <a:srgbClr val="716A66"/>
                </a:solidFill>
                <a:latin typeface="DIN 2014 Light"/>
                <a:cs typeface="DIN 2014 Light"/>
              </a:rPr>
              <a:t>efforts?</a:t>
            </a:r>
            <a:endParaRPr sz="3600">
              <a:latin typeface="DIN 2014 Light"/>
              <a:cs typeface="DIN 2014 Ligh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Market</a:t>
            </a:r>
            <a:r>
              <a:rPr spc="-20" dirty="0"/>
              <a:t> </a:t>
            </a:r>
            <a:r>
              <a:rPr spc="-10" dirty="0"/>
              <a:t>Position</a:t>
            </a:r>
          </a:p>
        </p:txBody>
      </p:sp>
      <p:grpSp>
        <p:nvGrpSpPr>
          <p:cNvPr id="4" name="object 4"/>
          <p:cNvGrpSpPr/>
          <p:nvPr/>
        </p:nvGrpSpPr>
        <p:grpSpPr>
          <a:xfrm>
            <a:off x="6955535" y="1655066"/>
            <a:ext cx="4279900" cy="4279900"/>
            <a:chOff x="6955535" y="1655066"/>
            <a:chExt cx="4279900" cy="4279900"/>
          </a:xfrm>
        </p:grpSpPr>
        <p:sp>
          <p:nvSpPr>
            <p:cNvPr id="5" name="object 5"/>
            <p:cNvSpPr/>
            <p:nvPr/>
          </p:nvSpPr>
          <p:spPr>
            <a:xfrm>
              <a:off x="6955535" y="1655066"/>
              <a:ext cx="4279900" cy="4279900"/>
            </a:xfrm>
            <a:custGeom>
              <a:avLst/>
              <a:gdLst/>
              <a:ahLst/>
              <a:cxnLst/>
              <a:rect l="l" t="t" r="r" b="b"/>
              <a:pathLst>
                <a:path w="4279900" h="4279900">
                  <a:moveTo>
                    <a:pt x="2139696" y="0"/>
                  </a:moveTo>
                  <a:lnTo>
                    <a:pt x="2091259" y="537"/>
                  </a:lnTo>
                  <a:lnTo>
                    <a:pt x="2043087" y="2142"/>
                  </a:lnTo>
                  <a:lnTo>
                    <a:pt x="1995188" y="4802"/>
                  </a:lnTo>
                  <a:lnTo>
                    <a:pt x="1947576" y="8508"/>
                  </a:lnTo>
                  <a:lnTo>
                    <a:pt x="1900261" y="13247"/>
                  </a:lnTo>
                  <a:lnTo>
                    <a:pt x="1853254" y="19007"/>
                  </a:lnTo>
                  <a:lnTo>
                    <a:pt x="1806567" y="25779"/>
                  </a:lnTo>
                  <a:lnTo>
                    <a:pt x="1760212" y="33549"/>
                  </a:lnTo>
                  <a:lnTo>
                    <a:pt x="1714199" y="42308"/>
                  </a:lnTo>
                  <a:lnTo>
                    <a:pt x="1668540" y="52044"/>
                  </a:lnTo>
                  <a:lnTo>
                    <a:pt x="1623246" y="62745"/>
                  </a:lnTo>
                  <a:lnTo>
                    <a:pt x="1578328" y="74400"/>
                  </a:lnTo>
                  <a:lnTo>
                    <a:pt x="1533798" y="86997"/>
                  </a:lnTo>
                  <a:lnTo>
                    <a:pt x="1489668" y="100526"/>
                  </a:lnTo>
                  <a:lnTo>
                    <a:pt x="1445948" y="114976"/>
                  </a:lnTo>
                  <a:lnTo>
                    <a:pt x="1402649" y="130334"/>
                  </a:lnTo>
                  <a:lnTo>
                    <a:pt x="1359784" y="146589"/>
                  </a:lnTo>
                  <a:lnTo>
                    <a:pt x="1317363" y="163730"/>
                  </a:lnTo>
                  <a:lnTo>
                    <a:pt x="1275398" y="181747"/>
                  </a:lnTo>
                  <a:lnTo>
                    <a:pt x="1233900" y="200626"/>
                  </a:lnTo>
                  <a:lnTo>
                    <a:pt x="1192881" y="220358"/>
                  </a:lnTo>
                  <a:lnTo>
                    <a:pt x="1152351" y="240931"/>
                  </a:lnTo>
                  <a:lnTo>
                    <a:pt x="1112322" y="262333"/>
                  </a:lnTo>
                  <a:lnTo>
                    <a:pt x="1072806" y="284553"/>
                  </a:lnTo>
                  <a:lnTo>
                    <a:pt x="1033813" y="307580"/>
                  </a:lnTo>
                  <a:lnTo>
                    <a:pt x="995356" y="331402"/>
                  </a:lnTo>
                  <a:lnTo>
                    <a:pt x="957444" y="356009"/>
                  </a:lnTo>
                  <a:lnTo>
                    <a:pt x="920091" y="381389"/>
                  </a:lnTo>
                  <a:lnTo>
                    <a:pt x="883306" y="407530"/>
                  </a:lnTo>
                  <a:lnTo>
                    <a:pt x="847102" y="434421"/>
                  </a:lnTo>
                  <a:lnTo>
                    <a:pt x="811489" y="462051"/>
                  </a:lnTo>
                  <a:lnTo>
                    <a:pt x="776480" y="490409"/>
                  </a:lnTo>
                  <a:lnTo>
                    <a:pt x="742084" y="519482"/>
                  </a:lnTo>
                  <a:lnTo>
                    <a:pt x="708315" y="549261"/>
                  </a:lnTo>
                  <a:lnTo>
                    <a:pt x="675182" y="579733"/>
                  </a:lnTo>
                  <a:lnTo>
                    <a:pt x="642697" y="610888"/>
                  </a:lnTo>
                  <a:lnTo>
                    <a:pt x="610872" y="642713"/>
                  </a:lnTo>
                  <a:lnTo>
                    <a:pt x="579718" y="675198"/>
                  </a:lnTo>
                  <a:lnTo>
                    <a:pt x="549247" y="708332"/>
                  </a:lnTo>
                  <a:lnTo>
                    <a:pt x="519468" y="742102"/>
                  </a:lnTo>
                  <a:lnTo>
                    <a:pt x="490395" y="776498"/>
                  </a:lnTo>
                  <a:lnTo>
                    <a:pt x="462038" y="811508"/>
                  </a:lnTo>
                  <a:lnTo>
                    <a:pt x="434409" y="847121"/>
                  </a:lnTo>
                  <a:lnTo>
                    <a:pt x="407518" y="883325"/>
                  </a:lnTo>
                  <a:lnTo>
                    <a:pt x="381378" y="920110"/>
                  </a:lnTo>
                  <a:lnTo>
                    <a:pt x="355999" y="957464"/>
                  </a:lnTo>
                  <a:lnTo>
                    <a:pt x="331393" y="995376"/>
                  </a:lnTo>
                  <a:lnTo>
                    <a:pt x="307571" y="1033834"/>
                  </a:lnTo>
                  <a:lnTo>
                    <a:pt x="284544" y="1072827"/>
                  </a:lnTo>
                  <a:lnTo>
                    <a:pt x="262325" y="1112343"/>
                  </a:lnTo>
                  <a:lnTo>
                    <a:pt x="240923" y="1152372"/>
                  </a:lnTo>
                  <a:lnTo>
                    <a:pt x="220351" y="1192902"/>
                  </a:lnTo>
                  <a:lnTo>
                    <a:pt x="200620" y="1233922"/>
                  </a:lnTo>
                  <a:lnTo>
                    <a:pt x="181741" y="1275420"/>
                  </a:lnTo>
                  <a:lnTo>
                    <a:pt x="163725" y="1317385"/>
                  </a:lnTo>
                  <a:lnTo>
                    <a:pt x="146584" y="1359806"/>
                  </a:lnTo>
                  <a:lnTo>
                    <a:pt x="130329" y="1402671"/>
                  </a:lnTo>
                  <a:lnTo>
                    <a:pt x="114972" y="1445969"/>
                  </a:lnTo>
                  <a:lnTo>
                    <a:pt x="100523" y="1489689"/>
                  </a:lnTo>
                  <a:lnTo>
                    <a:pt x="86994" y="1533819"/>
                  </a:lnTo>
                  <a:lnTo>
                    <a:pt x="74397" y="1578349"/>
                  </a:lnTo>
                  <a:lnTo>
                    <a:pt x="62742" y="1623266"/>
                  </a:lnTo>
                  <a:lnTo>
                    <a:pt x="52042" y="1668560"/>
                  </a:lnTo>
                  <a:lnTo>
                    <a:pt x="42307" y="1714218"/>
                  </a:lnTo>
                  <a:lnTo>
                    <a:pt x="33548" y="1760231"/>
                  </a:lnTo>
                  <a:lnTo>
                    <a:pt x="25778" y="1806586"/>
                  </a:lnTo>
                  <a:lnTo>
                    <a:pt x="19007" y="1853272"/>
                  </a:lnTo>
                  <a:lnTo>
                    <a:pt x="13246" y="1900278"/>
                  </a:lnTo>
                  <a:lnTo>
                    <a:pt x="8507" y="1947592"/>
                  </a:lnTo>
                  <a:lnTo>
                    <a:pt x="4802" y="1995204"/>
                  </a:lnTo>
                  <a:lnTo>
                    <a:pt x="2142" y="2043101"/>
                  </a:lnTo>
                  <a:lnTo>
                    <a:pt x="537" y="2091273"/>
                  </a:lnTo>
                  <a:lnTo>
                    <a:pt x="0" y="2139708"/>
                  </a:lnTo>
                  <a:lnTo>
                    <a:pt x="537" y="2188145"/>
                  </a:lnTo>
                  <a:lnTo>
                    <a:pt x="2142" y="2236318"/>
                  </a:lnTo>
                  <a:lnTo>
                    <a:pt x="4802" y="2284217"/>
                  </a:lnTo>
                  <a:lnTo>
                    <a:pt x="8507" y="2331830"/>
                  </a:lnTo>
                  <a:lnTo>
                    <a:pt x="13246" y="2379145"/>
                  </a:lnTo>
                  <a:lnTo>
                    <a:pt x="19007" y="2426152"/>
                  </a:lnTo>
                  <a:lnTo>
                    <a:pt x="25778" y="2472839"/>
                  </a:lnTo>
                  <a:lnTo>
                    <a:pt x="33548" y="2519195"/>
                  </a:lnTo>
                  <a:lnTo>
                    <a:pt x="42307" y="2565208"/>
                  </a:lnTo>
                  <a:lnTo>
                    <a:pt x="52042" y="2610868"/>
                  </a:lnTo>
                  <a:lnTo>
                    <a:pt x="62742" y="2656162"/>
                  </a:lnTo>
                  <a:lnTo>
                    <a:pt x="74397" y="2701080"/>
                  </a:lnTo>
                  <a:lnTo>
                    <a:pt x="86994" y="2745610"/>
                  </a:lnTo>
                  <a:lnTo>
                    <a:pt x="100523" y="2789741"/>
                  </a:lnTo>
                  <a:lnTo>
                    <a:pt x="114972" y="2833461"/>
                  </a:lnTo>
                  <a:lnTo>
                    <a:pt x="130329" y="2876759"/>
                  </a:lnTo>
                  <a:lnTo>
                    <a:pt x="146584" y="2919625"/>
                  </a:lnTo>
                  <a:lnTo>
                    <a:pt x="163725" y="2962046"/>
                  </a:lnTo>
                  <a:lnTo>
                    <a:pt x="181741" y="3004011"/>
                  </a:lnTo>
                  <a:lnTo>
                    <a:pt x="200620" y="3045509"/>
                  </a:lnTo>
                  <a:lnTo>
                    <a:pt x="220351" y="3086528"/>
                  </a:lnTo>
                  <a:lnTo>
                    <a:pt x="240923" y="3127058"/>
                  </a:lnTo>
                  <a:lnTo>
                    <a:pt x="262325" y="3167087"/>
                  </a:lnTo>
                  <a:lnTo>
                    <a:pt x="284544" y="3206603"/>
                  </a:lnTo>
                  <a:lnTo>
                    <a:pt x="307571" y="3245596"/>
                  </a:lnTo>
                  <a:lnTo>
                    <a:pt x="331393" y="3284054"/>
                  </a:lnTo>
                  <a:lnTo>
                    <a:pt x="355999" y="3321965"/>
                  </a:lnTo>
                  <a:lnTo>
                    <a:pt x="381378" y="3359319"/>
                  </a:lnTo>
                  <a:lnTo>
                    <a:pt x="407518" y="3396103"/>
                  </a:lnTo>
                  <a:lnTo>
                    <a:pt x="434409" y="3432307"/>
                  </a:lnTo>
                  <a:lnTo>
                    <a:pt x="462038" y="3467920"/>
                  </a:lnTo>
                  <a:lnTo>
                    <a:pt x="490395" y="3502929"/>
                  </a:lnTo>
                  <a:lnTo>
                    <a:pt x="519468" y="3537325"/>
                  </a:lnTo>
                  <a:lnTo>
                    <a:pt x="549247" y="3571094"/>
                  </a:lnTo>
                  <a:lnTo>
                    <a:pt x="579718" y="3604227"/>
                  </a:lnTo>
                  <a:lnTo>
                    <a:pt x="610872" y="3636711"/>
                  </a:lnTo>
                  <a:lnTo>
                    <a:pt x="642697" y="3668536"/>
                  </a:lnTo>
                  <a:lnTo>
                    <a:pt x="675182" y="3699690"/>
                  </a:lnTo>
                  <a:lnTo>
                    <a:pt x="708315" y="3730161"/>
                  </a:lnTo>
                  <a:lnTo>
                    <a:pt x="742084" y="3759940"/>
                  </a:lnTo>
                  <a:lnTo>
                    <a:pt x="776480" y="3789013"/>
                  </a:lnTo>
                  <a:lnTo>
                    <a:pt x="811489" y="3817370"/>
                  </a:lnTo>
                  <a:lnTo>
                    <a:pt x="847102" y="3844999"/>
                  </a:lnTo>
                  <a:lnTo>
                    <a:pt x="883306" y="3871889"/>
                  </a:lnTo>
                  <a:lnTo>
                    <a:pt x="920091" y="3898030"/>
                  </a:lnTo>
                  <a:lnTo>
                    <a:pt x="957444" y="3923408"/>
                  </a:lnTo>
                  <a:lnTo>
                    <a:pt x="995356" y="3948014"/>
                  </a:lnTo>
                  <a:lnTo>
                    <a:pt x="1033813" y="3971836"/>
                  </a:lnTo>
                  <a:lnTo>
                    <a:pt x="1072806" y="3994862"/>
                  </a:lnTo>
                  <a:lnTo>
                    <a:pt x="1112322" y="4017082"/>
                  </a:lnTo>
                  <a:lnTo>
                    <a:pt x="1152351" y="4038483"/>
                  </a:lnTo>
                  <a:lnTo>
                    <a:pt x="1192881" y="4059055"/>
                  </a:lnTo>
                  <a:lnTo>
                    <a:pt x="1233900" y="4078786"/>
                  </a:lnTo>
                  <a:lnTo>
                    <a:pt x="1275398" y="4097665"/>
                  </a:lnTo>
                  <a:lnTo>
                    <a:pt x="1317363" y="4115681"/>
                  </a:lnTo>
                  <a:lnTo>
                    <a:pt x="1359784" y="4132821"/>
                  </a:lnTo>
                  <a:lnTo>
                    <a:pt x="1402649" y="4149076"/>
                  </a:lnTo>
                  <a:lnTo>
                    <a:pt x="1445948" y="4164433"/>
                  </a:lnTo>
                  <a:lnTo>
                    <a:pt x="1489668" y="4178882"/>
                  </a:lnTo>
                  <a:lnTo>
                    <a:pt x="1533798" y="4192410"/>
                  </a:lnTo>
                  <a:lnTo>
                    <a:pt x="1578328" y="4205007"/>
                  </a:lnTo>
                  <a:lnTo>
                    <a:pt x="1623246" y="4216662"/>
                  </a:lnTo>
                  <a:lnTo>
                    <a:pt x="1668540" y="4227362"/>
                  </a:lnTo>
                  <a:lnTo>
                    <a:pt x="1714199" y="4237097"/>
                  </a:lnTo>
                  <a:lnTo>
                    <a:pt x="1760212" y="4245856"/>
                  </a:lnTo>
                  <a:lnTo>
                    <a:pt x="1806567" y="4253626"/>
                  </a:lnTo>
                  <a:lnTo>
                    <a:pt x="1853254" y="4260397"/>
                  </a:lnTo>
                  <a:lnTo>
                    <a:pt x="1900261" y="4266158"/>
                  </a:lnTo>
                  <a:lnTo>
                    <a:pt x="1947576" y="4270896"/>
                  </a:lnTo>
                  <a:lnTo>
                    <a:pt x="1995188" y="4274602"/>
                  </a:lnTo>
                  <a:lnTo>
                    <a:pt x="2043087" y="4277262"/>
                  </a:lnTo>
                  <a:lnTo>
                    <a:pt x="2091259" y="4278867"/>
                  </a:lnTo>
                  <a:lnTo>
                    <a:pt x="2139696" y="4279404"/>
                  </a:lnTo>
                  <a:lnTo>
                    <a:pt x="2188132" y="4278867"/>
                  </a:lnTo>
                  <a:lnTo>
                    <a:pt x="2236304" y="4277262"/>
                  </a:lnTo>
                  <a:lnTo>
                    <a:pt x="2284203" y="4274602"/>
                  </a:lnTo>
                  <a:lnTo>
                    <a:pt x="2331815" y="4270896"/>
                  </a:lnTo>
                  <a:lnTo>
                    <a:pt x="2379130" y="4266158"/>
                  </a:lnTo>
                  <a:lnTo>
                    <a:pt x="2426137" y="4260397"/>
                  </a:lnTo>
                  <a:lnTo>
                    <a:pt x="2472824" y="4253626"/>
                  </a:lnTo>
                  <a:lnTo>
                    <a:pt x="2519179" y="4245856"/>
                  </a:lnTo>
                  <a:lnTo>
                    <a:pt x="2565192" y="4237097"/>
                  </a:lnTo>
                  <a:lnTo>
                    <a:pt x="2610851" y="4227362"/>
                  </a:lnTo>
                  <a:lnTo>
                    <a:pt x="2656145" y="4216662"/>
                  </a:lnTo>
                  <a:lnTo>
                    <a:pt x="2701063" y="4205007"/>
                  </a:lnTo>
                  <a:lnTo>
                    <a:pt x="2745593" y="4192410"/>
                  </a:lnTo>
                  <a:lnTo>
                    <a:pt x="2789723" y="4178882"/>
                  </a:lnTo>
                  <a:lnTo>
                    <a:pt x="2833443" y="4164433"/>
                  </a:lnTo>
                  <a:lnTo>
                    <a:pt x="2876742" y="4149076"/>
                  </a:lnTo>
                  <a:lnTo>
                    <a:pt x="2919607" y="4132821"/>
                  </a:lnTo>
                  <a:lnTo>
                    <a:pt x="2962028" y="4115681"/>
                  </a:lnTo>
                  <a:lnTo>
                    <a:pt x="3003993" y="4097665"/>
                  </a:lnTo>
                  <a:lnTo>
                    <a:pt x="3045491" y="4078786"/>
                  </a:lnTo>
                  <a:lnTo>
                    <a:pt x="3086510" y="4059055"/>
                  </a:lnTo>
                  <a:lnTo>
                    <a:pt x="3127040" y="4038483"/>
                  </a:lnTo>
                  <a:lnTo>
                    <a:pt x="3167069" y="4017082"/>
                  </a:lnTo>
                  <a:lnTo>
                    <a:pt x="3206585" y="3994862"/>
                  </a:lnTo>
                  <a:lnTo>
                    <a:pt x="3245578" y="3971836"/>
                  </a:lnTo>
                  <a:lnTo>
                    <a:pt x="3284035" y="3948014"/>
                  </a:lnTo>
                  <a:lnTo>
                    <a:pt x="3321947" y="3923408"/>
                  </a:lnTo>
                  <a:lnTo>
                    <a:pt x="3359300" y="3898030"/>
                  </a:lnTo>
                  <a:lnTo>
                    <a:pt x="3396085" y="3871889"/>
                  </a:lnTo>
                  <a:lnTo>
                    <a:pt x="3432289" y="3844999"/>
                  </a:lnTo>
                  <a:lnTo>
                    <a:pt x="3467902" y="3817370"/>
                  </a:lnTo>
                  <a:lnTo>
                    <a:pt x="3502911" y="3789013"/>
                  </a:lnTo>
                  <a:lnTo>
                    <a:pt x="3537307" y="3759940"/>
                  </a:lnTo>
                  <a:lnTo>
                    <a:pt x="3571076" y="3730161"/>
                  </a:lnTo>
                  <a:lnTo>
                    <a:pt x="3604209" y="3699690"/>
                  </a:lnTo>
                  <a:lnTo>
                    <a:pt x="3636694" y="3668536"/>
                  </a:lnTo>
                  <a:lnTo>
                    <a:pt x="3668519" y="3636711"/>
                  </a:lnTo>
                  <a:lnTo>
                    <a:pt x="3699673" y="3604227"/>
                  </a:lnTo>
                  <a:lnTo>
                    <a:pt x="3730144" y="3571094"/>
                  </a:lnTo>
                  <a:lnTo>
                    <a:pt x="3759923" y="3537325"/>
                  </a:lnTo>
                  <a:lnTo>
                    <a:pt x="3788996" y="3502929"/>
                  </a:lnTo>
                  <a:lnTo>
                    <a:pt x="3817353" y="3467920"/>
                  </a:lnTo>
                  <a:lnTo>
                    <a:pt x="3844982" y="3432307"/>
                  </a:lnTo>
                  <a:lnTo>
                    <a:pt x="3871873" y="3396103"/>
                  </a:lnTo>
                  <a:lnTo>
                    <a:pt x="3898013" y="3359319"/>
                  </a:lnTo>
                  <a:lnTo>
                    <a:pt x="3923392" y="3321965"/>
                  </a:lnTo>
                  <a:lnTo>
                    <a:pt x="3947998" y="3284054"/>
                  </a:lnTo>
                  <a:lnTo>
                    <a:pt x="3971820" y="3245596"/>
                  </a:lnTo>
                  <a:lnTo>
                    <a:pt x="3994847" y="3206603"/>
                  </a:lnTo>
                  <a:lnTo>
                    <a:pt x="4017066" y="3167087"/>
                  </a:lnTo>
                  <a:lnTo>
                    <a:pt x="4038468" y="3127058"/>
                  </a:lnTo>
                  <a:lnTo>
                    <a:pt x="4059040" y="3086528"/>
                  </a:lnTo>
                  <a:lnTo>
                    <a:pt x="4078771" y="3045509"/>
                  </a:lnTo>
                  <a:lnTo>
                    <a:pt x="4097650" y="3004011"/>
                  </a:lnTo>
                  <a:lnTo>
                    <a:pt x="4115666" y="2962046"/>
                  </a:lnTo>
                  <a:lnTo>
                    <a:pt x="4132807" y="2919625"/>
                  </a:lnTo>
                  <a:lnTo>
                    <a:pt x="4149062" y="2876759"/>
                  </a:lnTo>
                  <a:lnTo>
                    <a:pt x="4164419" y="2833461"/>
                  </a:lnTo>
                  <a:lnTo>
                    <a:pt x="4178868" y="2789741"/>
                  </a:lnTo>
                  <a:lnTo>
                    <a:pt x="4192397" y="2745610"/>
                  </a:lnTo>
                  <a:lnTo>
                    <a:pt x="4204994" y="2701080"/>
                  </a:lnTo>
                  <a:lnTo>
                    <a:pt x="4216649" y="2656162"/>
                  </a:lnTo>
                  <a:lnTo>
                    <a:pt x="4227349" y="2610868"/>
                  </a:lnTo>
                  <a:lnTo>
                    <a:pt x="4237084" y="2565208"/>
                  </a:lnTo>
                  <a:lnTo>
                    <a:pt x="4245843" y="2519195"/>
                  </a:lnTo>
                  <a:lnTo>
                    <a:pt x="4253613" y="2472839"/>
                  </a:lnTo>
                  <a:lnTo>
                    <a:pt x="4260384" y="2426152"/>
                  </a:lnTo>
                  <a:lnTo>
                    <a:pt x="4266145" y="2379145"/>
                  </a:lnTo>
                  <a:lnTo>
                    <a:pt x="4270884" y="2331830"/>
                  </a:lnTo>
                  <a:lnTo>
                    <a:pt x="4274589" y="2284217"/>
                  </a:lnTo>
                  <a:lnTo>
                    <a:pt x="4277249" y="2236318"/>
                  </a:lnTo>
                  <a:lnTo>
                    <a:pt x="4278854" y="2188145"/>
                  </a:lnTo>
                  <a:lnTo>
                    <a:pt x="4279392" y="2139708"/>
                  </a:lnTo>
                  <a:lnTo>
                    <a:pt x="4278854" y="2091273"/>
                  </a:lnTo>
                  <a:lnTo>
                    <a:pt x="4277249" y="2043101"/>
                  </a:lnTo>
                  <a:lnTo>
                    <a:pt x="4274589" y="1995204"/>
                  </a:lnTo>
                  <a:lnTo>
                    <a:pt x="4270884" y="1947592"/>
                  </a:lnTo>
                  <a:lnTo>
                    <a:pt x="4266145" y="1900278"/>
                  </a:lnTo>
                  <a:lnTo>
                    <a:pt x="4260384" y="1853272"/>
                  </a:lnTo>
                  <a:lnTo>
                    <a:pt x="4253613" y="1806586"/>
                  </a:lnTo>
                  <a:lnTo>
                    <a:pt x="4245843" y="1760231"/>
                  </a:lnTo>
                  <a:lnTo>
                    <a:pt x="4237084" y="1714218"/>
                  </a:lnTo>
                  <a:lnTo>
                    <a:pt x="4227349" y="1668560"/>
                  </a:lnTo>
                  <a:lnTo>
                    <a:pt x="4216649" y="1623266"/>
                  </a:lnTo>
                  <a:lnTo>
                    <a:pt x="4204994" y="1578349"/>
                  </a:lnTo>
                  <a:lnTo>
                    <a:pt x="4192397" y="1533819"/>
                  </a:lnTo>
                  <a:lnTo>
                    <a:pt x="4178868" y="1489689"/>
                  </a:lnTo>
                  <a:lnTo>
                    <a:pt x="4164419" y="1445969"/>
                  </a:lnTo>
                  <a:lnTo>
                    <a:pt x="4149062" y="1402671"/>
                  </a:lnTo>
                  <a:lnTo>
                    <a:pt x="4132807" y="1359806"/>
                  </a:lnTo>
                  <a:lnTo>
                    <a:pt x="4115666" y="1317385"/>
                  </a:lnTo>
                  <a:lnTo>
                    <a:pt x="4097650" y="1275420"/>
                  </a:lnTo>
                  <a:lnTo>
                    <a:pt x="4078771" y="1233922"/>
                  </a:lnTo>
                  <a:lnTo>
                    <a:pt x="4059040" y="1192902"/>
                  </a:lnTo>
                  <a:lnTo>
                    <a:pt x="4038468" y="1152372"/>
                  </a:lnTo>
                  <a:lnTo>
                    <a:pt x="4017066" y="1112343"/>
                  </a:lnTo>
                  <a:lnTo>
                    <a:pt x="3994847" y="1072827"/>
                  </a:lnTo>
                  <a:lnTo>
                    <a:pt x="3971820" y="1033834"/>
                  </a:lnTo>
                  <a:lnTo>
                    <a:pt x="3947998" y="995376"/>
                  </a:lnTo>
                  <a:lnTo>
                    <a:pt x="3923392" y="957464"/>
                  </a:lnTo>
                  <a:lnTo>
                    <a:pt x="3898013" y="920110"/>
                  </a:lnTo>
                  <a:lnTo>
                    <a:pt x="3871873" y="883325"/>
                  </a:lnTo>
                  <a:lnTo>
                    <a:pt x="3844982" y="847121"/>
                  </a:lnTo>
                  <a:lnTo>
                    <a:pt x="3817353" y="811508"/>
                  </a:lnTo>
                  <a:lnTo>
                    <a:pt x="3788996" y="776498"/>
                  </a:lnTo>
                  <a:lnTo>
                    <a:pt x="3759923" y="742102"/>
                  </a:lnTo>
                  <a:lnTo>
                    <a:pt x="3730144" y="708332"/>
                  </a:lnTo>
                  <a:lnTo>
                    <a:pt x="3699673" y="675198"/>
                  </a:lnTo>
                  <a:lnTo>
                    <a:pt x="3668519" y="642713"/>
                  </a:lnTo>
                  <a:lnTo>
                    <a:pt x="3636694" y="610888"/>
                  </a:lnTo>
                  <a:lnTo>
                    <a:pt x="3604209" y="579733"/>
                  </a:lnTo>
                  <a:lnTo>
                    <a:pt x="3571076" y="549261"/>
                  </a:lnTo>
                  <a:lnTo>
                    <a:pt x="3537307" y="519482"/>
                  </a:lnTo>
                  <a:lnTo>
                    <a:pt x="3502911" y="490409"/>
                  </a:lnTo>
                  <a:lnTo>
                    <a:pt x="3467902" y="462051"/>
                  </a:lnTo>
                  <a:lnTo>
                    <a:pt x="3432289" y="434421"/>
                  </a:lnTo>
                  <a:lnTo>
                    <a:pt x="3396085" y="407530"/>
                  </a:lnTo>
                  <a:lnTo>
                    <a:pt x="3359300" y="381389"/>
                  </a:lnTo>
                  <a:lnTo>
                    <a:pt x="3321947" y="356009"/>
                  </a:lnTo>
                  <a:lnTo>
                    <a:pt x="3284035" y="331402"/>
                  </a:lnTo>
                  <a:lnTo>
                    <a:pt x="3245578" y="307580"/>
                  </a:lnTo>
                  <a:lnTo>
                    <a:pt x="3206585" y="284553"/>
                  </a:lnTo>
                  <a:lnTo>
                    <a:pt x="3167069" y="262333"/>
                  </a:lnTo>
                  <a:lnTo>
                    <a:pt x="3127040" y="240931"/>
                  </a:lnTo>
                  <a:lnTo>
                    <a:pt x="3086510" y="220358"/>
                  </a:lnTo>
                  <a:lnTo>
                    <a:pt x="3045491" y="200626"/>
                  </a:lnTo>
                  <a:lnTo>
                    <a:pt x="3003993" y="181747"/>
                  </a:lnTo>
                  <a:lnTo>
                    <a:pt x="2962028" y="163730"/>
                  </a:lnTo>
                  <a:lnTo>
                    <a:pt x="2919607" y="146589"/>
                  </a:lnTo>
                  <a:lnTo>
                    <a:pt x="2876742" y="130334"/>
                  </a:lnTo>
                  <a:lnTo>
                    <a:pt x="2833443" y="114976"/>
                  </a:lnTo>
                  <a:lnTo>
                    <a:pt x="2789723" y="100526"/>
                  </a:lnTo>
                  <a:lnTo>
                    <a:pt x="2745593" y="86997"/>
                  </a:lnTo>
                  <a:lnTo>
                    <a:pt x="2701063" y="74400"/>
                  </a:lnTo>
                  <a:lnTo>
                    <a:pt x="2656145" y="62745"/>
                  </a:lnTo>
                  <a:lnTo>
                    <a:pt x="2610851" y="52044"/>
                  </a:lnTo>
                  <a:lnTo>
                    <a:pt x="2565192" y="42308"/>
                  </a:lnTo>
                  <a:lnTo>
                    <a:pt x="2519179" y="33549"/>
                  </a:lnTo>
                  <a:lnTo>
                    <a:pt x="2472824" y="25779"/>
                  </a:lnTo>
                  <a:lnTo>
                    <a:pt x="2426137" y="19007"/>
                  </a:lnTo>
                  <a:lnTo>
                    <a:pt x="2379130" y="13247"/>
                  </a:lnTo>
                  <a:lnTo>
                    <a:pt x="2331815" y="8508"/>
                  </a:lnTo>
                  <a:lnTo>
                    <a:pt x="2284203" y="4802"/>
                  </a:lnTo>
                  <a:lnTo>
                    <a:pt x="2236304" y="2142"/>
                  </a:lnTo>
                  <a:lnTo>
                    <a:pt x="2188132" y="537"/>
                  </a:lnTo>
                  <a:lnTo>
                    <a:pt x="2139696" y="0"/>
                  </a:lnTo>
                  <a:close/>
                </a:path>
              </a:pathLst>
            </a:custGeom>
            <a:solidFill>
              <a:srgbClr val="CDD2CF"/>
            </a:solidFill>
          </p:spPr>
          <p:txBody>
            <a:bodyPr wrap="square" lIns="0" tIns="0" rIns="0" bIns="0" rtlCol="0"/>
            <a:lstStyle/>
            <a:p>
              <a:endParaRPr/>
            </a:p>
          </p:txBody>
        </p:sp>
        <p:sp>
          <p:nvSpPr>
            <p:cNvPr id="6" name="object 6"/>
            <p:cNvSpPr/>
            <p:nvPr/>
          </p:nvSpPr>
          <p:spPr>
            <a:xfrm>
              <a:off x="7338758" y="2038305"/>
              <a:ext cx="3513454" cy="3513454"/>
            </a:xfrm>
            <a:custGeom>
              <a:avLst/>
              <a:gdLst/>
              <a:ahLst/>
              <a:cxnLst/>
              <a:rect l="l" t="t" r="r" b="b"/>
              <a:pathLst>
                <a:path w="3513454" h="3513454">
                  <a:moveTo>
                    <a:pt x="1756473" y="0"/>
                  </a:moveTo>
                  <a:lnTo>
                    <a:pt x="1708126" y="652"/>
                  </a:lnTo>
                  <a:lnTo>
                    <a:pt x="1660101" y="2599"/>
                  </a:lnTo>
                  <a:lnTo>
                    <a:pt x="1612416" y="5822"/>
                  </a:lnTo>
                  <a:lnTo>
                    <a:pt x="1565088" y="10306"/>
                  </a:lnTo>
                  <a:lnTo>
                    <a:pt x="1518132" y="16034"/>
                  </a:lnTo>
                  <a:lnTo>
                    <a:pt x="1471566" y="22989"/>
                  </a:lnTo>
                  <a:lnTo>
                    <a:pt x="1425407" y="31154"/>
                  </a:lnTo>
                  <a:lnTo>
                    <a:pt x="1379671" y="40513"/>
                  </a:lnTo>
                  <a:lnTo>
                    <a:pt x="1334375" y="51048"/>
                  </a:lnTo>
                  <a:lnTo>
                    <a:pt x="1289536" y="62743"/>
                  </a:lnTo>
                  <a:lnTo>
                    <a:pt x="1245170" y="75582"/>
                  </a:lnTo>
                  <a:lnTo>
                    <a:pt x="1201295" y="89546"/>
                  </a:lnTo>
                  <a:lnTo>
                    <a:pt x="1157927" y="104621"/>
                  </a:lnTo>
                  <a:lnTo>
                    <a:pt x="1115082" y="120789"/>
                  </a:lnTo>
                  <a:lnTo>
                    <a:pt x="1072778" y="138033"/>
                  </a:lnTo>
                  <a:lnTo>
                    <a:pt x="1031031" y="156337"/>
                  </a:lnTo>
                  <a:lnTo>
                    <a:pt x="989859" y="175683"/>
                  </a:lnTo>
                  <a:lnTo>
                    <a:pt x="949276" y="196055"/>
                  </a:lnTo>
                  <a:lnTo>
                    <a:pt x="909302" y="217437"/>
                  </a:lnTo>
                  <a:lnTo>
                    <a:pt x="869951" y="239811"/>
                  </a:lnTo>
                  <a:lnTo>
                    <a:pt x="831242" y="263161"/>
                  </a:lnTo>
                  <a:lnTo>
                    <a:pt x="793190" y="287470"/>
                  </a:lnTo>
                  <a:lnTo>
                    <a:pt x="755813" y="312722"/>
                  </a:lnTo>
                  <a:lnTo>
                    <a:pt x="719127" y="338899"/>
                  </a:lnTo>
                  <a:lnTo>
                    <a:pt x="683148" y="365985"/>
                  </a:lnTo>
                  <a:lnTo>
                    <a:pt x="647895" y="393963"/>
                  </a:lnTo>
                  <a:lnTo>
                    <a:pt x="613383" y="422816"/>
                  </a:lnTo>
                  <a:lnTo>
                    <a:pt x="579629" y="452528"/>
                  </a:lnTo>
                  <a:lnTo>
                    <a:pt x="546650" y="483082"/>
                  </a:lnTo>
                  <a:lnTo>
                    <a:pt x="514462" y="514461"/>
                  </a:lnTo>
                  <a:lnTo>
                    <a:pt x="483083" y="546648"/>
                  </a:lnTo>
                  <a:lnTo>
                    <a:pt x="452529" y="579627"/>
                  </a:lnTo>
                  <a:lnTo>
                    <a:pt x="422817" y="613381"/>
                  </a:lnTo>
                  <a:lnTo>
                    <a:pt x="393964" y="647893"/>
                  </a:lnTo>
                  <a:lnTo>
                    <a:pt x="365986" y="683146"/>
                  </a:lnTo>
                  <a:lnTo>
                    <a:pt x="338900" y="719124"/>
                  </a:lnTo>
                  <a:lnTo>
                    <a:pt x="312723" y="755810"/>
                  </a:lnTo>
                  <a:lnTo>
                    <a:pt x="287471" y="793187"/>
                  </a:lnTo>
                  <a:lnTo>
                    <a:pt x="263162" y="831238"/>
                  </a:lnTo>
                  <a:lnTo>
                    <a:pt x="239812" y="869948"/>
                  </a:lnTo>
                  <a:lnTo>
                    <a:pt x="217437" y="909298"/>
                  </a:lnTo>
                  <a:lnTo>
                    <a:pt x="196056" y="949272"/>
                  </a:lnTo>
                  <a:lnTo>
                    <a:pt x="175683" y="989854"/>
                  </a:lnTo>
                  <a:lnTo>
                    <a:pt x="156337" y="1031026"/>
                  </a:lnTo>
                  <a:lnTo>
                    <a:pt x="138033" y="1072773"/>
                  </a:lnTo>
                  <a:lnTo>
                    <a:pt x="120789" y="1115077"/>
                  </a:lnTo>
                  <a:lnTo>
                    <a:pt x="104621" y="1157921"/>
                  </a:lnTo>
                  <a:lnTo>
                    <a:pt x="89547" y="1201289"/>
                  </a:lnTo>
                  <a:lnTo>
                    <a:pt x="75582" y="1245164"/>
                  </a:lnTo>
                  <a:lnTo>
                    <a:pt x="62743" y="1289529"/>
                  </a:lnTo>
                  <a:lnTo>
                    <a:pt x="51048" y="1334367"/>
                  </a:lnTo>
                  <a:lnTo>
                    <a:pt x="40513" y="1379663"/>
                  </a:lnTo>
                  <a:lnTo>
                    <a:pt x="31154" y="1425398"/>
                  </a:lnTo>
                  <a:lnTo>
                    <a:pt x="22989" y="1471557"/>
                  </a:lnTo>
                  <a:lnTo>
                    <a:pt x="16034" y="1518122"/>
                  </a:lnTo>
                  <a:lnTo>
                    <a:pt x="10306" y="1565077"/>
                  </a:lnTo>
                  <a:lnTo>
                    <a:pt x="5822" y="1612405"/>
                  </a:lnTo>
                  <a:lnTo>
                    <a:pt x="2599" y="1660090"/>
                  </a:lnTo>
                  <a:lnTo>
                    <a:pt x="652" y="1708114"/>
                  </a:lnTo>
                  <a:lnTo>
                    <a:pt x="0" y="1756460"/>
                  </a:lnTo>
                  <a:lnTo>
                    <a:pt x="652" y="1804808"/>
                  </a:lnTo>
                  <a:lnTo>
                    <a:pt x="2599" y="1852832"/>
                  </a:lnTo>
                  <a:lnTo>
                    <a:pt x="5822" y="1900517"/>
                  </a:lnTo>
                  <a:lnTo>
                    <a:pt x="10306" y="1947846"/>
                  </a:lnTo>
                  <a:lnTo>
                    <a:pt x="16034" y="1994801"/>
                  </a:lnTo>
                  <a:lnTo>
                    <a:pt x="22989" y="2041367"/>
                  </a:lnTo>
                  <a:lnTo>
                    <a:pt x="31154" y="2087526"/>
                  </a:lnTo>
                  <a:lnTo>
                    <a:pt x="40513" y="2133262"/>
                  </a:lnTo>
                  <a:lnTo>
                    <a:pt x="51048" y="2178558"/>
                  </a:lnTo>
                  <a:lnTo>
                    <a:pt x="62743" y="2223397"/>
                  </a:lnTo>
                  <a:lnTo>
                    <a:pt x="75582" y="2267763"/>
                  </a:lnTo>
                  <a:lnTo>
                    <a:pt x="89547" y="2311638"/>
                  </a:lnTo>
                  <a:lnTo>
                    <a:pt x="104621" y="2355006"/>
                  </a:lnTo>
                  <a:lnTo>
                    <a:pt x="120789" y="2397851"/>
                  </a:lnTo>
                  <a:lnTo>
                    <a:pt x="138033" y="2440155"/>
                  </a:lnTo>
                  <a:lnTo>
                    <a:pt x="156337" y="2481902"/>
                  </a:lnTo>
                  <a:lnTo>
                    <a:pt x="175683" y="2523075"/>
                  </a:lnTo>
                  <a:lnTo>
                    <a:pt x="196056" y="2563657"/>
                  </a:lnTo>
                  <a:lnTo>
                    <a:pt x="217437" y="2603631"/>
                  </a:lnTo>
                  <a:lnTo>
                    <a:pt x="239812" y="2642982"/>
                  </a:lnTo>
                  <a:lnTo>
                    <a:pt x="263162" y="2681691"/>
                  </a:lnTo>
                  <a:lnTo>
                    <a:pt x="287471" y="2719743"/>
                  </a:lnTo>
                  <a:lnTo>
                    <a:pt x="312723" y="2757121"/>
                  </a:lnTo>
                  <a:lnTo>
                    <a:pt x="338900" y="2793807"/>
                  </a:lnTo>
                  <a:lnTo>
                    <a:pt x="365986" y="2829785"/>
                  </a:lnTo>
                  <a:lnTo>
                    <a:pt x="393964" y="2865038"/>
                  </a:lnTo>
                  <a:lnTo>
                    <a:pt x="422817" y="2899551"/>
                  </a:lnTo>
                  <a:lnTo>
                    <a:pt x="452529" y="2933305"/>
                  </a:lnTo>
                  <a:lnTo>
                    <a:pt x="483083" y="2966284"/>
                  </a:lnTo>
                  <a:lnTo>
                    <a:pt x="514462" y="2998471"/>
                  </a:lnTo>
                  <a:lnTo>
                    <a:pt x="546650" y="3029850"/>
                  </a:lnTo>
                  <a:lnTo>
                    <a:pt x="579629" y="3060404"/>
                  </a:lnTo>
                  <a:lnTo>
                    <a:pt x="613383" y="3090116"/>
                  </a:lnTo>
                  <a:lnTo>
                    <a:pt x="647895" y="3118970"/>
                  </a:lnTo>
                  <a:lnTo>
                    <a:pt x="683148" y="3146948"/>
                  </a:lnTo>
                  <a:lnTo>
                    <a:pt x="719127" y="3174034"/>
                  </a:lnTo>
                  <a:lnTo>
                    <a:pt x="755813" y="3200211"/>
                  </a:lnTo>
                  <a:lnTo>
                    <a:pt x="793190" y="3225462"/>
                  </a:lnTo>
                  <a:lnTo>
                    <a:pt x="831242" y="3249771"/>
                  </a:lnTo>
                  <a:lnTo>
                    <a:pt x="869951" y="3273122"/>
                  </a:lnTo>
                  <a:lnTo>
                    <a:pt x="909302" y="3295496"/>
                  </a:lnTo>
                  <a:lnTo>
                    <a:pt x="949276" y="3316878"/>
                  </a:lnTo>
                  <a:lnTo>
                    <a:pt x="989859" y="3337250"/>
                  </a:lnTo>
                  <a:lnTo>
                    <a:pt x="1031031" y="3356596"/>
                  </a:lnTo>
                  <a:lnTo>
                    <a:pt x="1072778" y="3374900"/>
                  </a:lnTo>
                  <a:lnTo>
                    <a:pt x="1115082" y="3392144"/>
                  </a:lnTo>
                  <a:lnTo>
                    <a:pt x="1157927" y="3408312"/>
                  </a:lnTo>
                  <a:lnTo>
                    <a:pt x="1201295" y="3423387"/>
                  </a:lnTo>
                  <a:lnTo>
                    <a:pt x="1245170" y="3437352"/>
                  </a:lnTo>
                  <a:lnTo>
                    <a:pt x="1289536" y="3450190"/>
                  </a:lnTo>
                  <a:lnTo>
                    <a:pt x="1334375" y="3461885"/>
                  </a:lnTo>
                  <a:lnTo>
                    <a:pt x="1379671" y="3472421"/>
                  </a:lnTo>
                  <a:lnTo>
                    <a:pt x="1425407" y="3481779"/>
                  </a:lnTo>
                  <a:lnTo>
                    <a:pt x="1471566" y="3489944"/>
                  </a:lnTo>
                  <a:lnTo>
                    <a:pt x="1518132" y="3496899"/>
                  </a:lnTo>
                  <a:lnTo>
                    <a:pt x="1565088" y="3502627"/>
                  </a:lnTo>
                  <a:lnTo>
                    <a:pt x="1612416" y="3507111"/>
                  </a:lnTo>
                  <a:lnTo>
                    <a:pt x="1660101" y="3510335"/>
                  </a:lnTo>
                  <a:lnTo>
                    <a:pt x="1708126" y="3512281"/>
                  </a:lnTo>
                  <a:lnTo>
                    <a:pt x="1756473" y="3512934"/>
                  </a:lnTo>
                  <a:lnTo>
                    <a:pt x="1804820" y="3512281"/>
                  </a:lnTo>
                  <a:lnTo>
                    <a:pt x="1852845" y="3510335"/>
                  </a:lnTo>
                  <a:lnTo>
                    <a:pt x="1900530" y="3507111"/>
                  </a:lnTo>
                  <a:lnTo>
                    <a:pt x="1947858" y="3502627"/>
                  </a:lnTo>
                  <a:lnTo>
                    <a:pt x="1994814" y="3496899"/>
                  </a:lnTo>
                  <a:lnTo>
                    <a:pt x="2041380" y="3489944"/>
                  </a:lnTo>
                  <a:lnTo>
                    <a:pt x="2087539" y="3481779"/>
                  </a:lnTo>
                  <a:lnTo>
                    <a:pt x="2133275" y="3472421"/>
                  </a:lnTo>
                  <a:lnTo>
                    <a:pt x="2178571" y="3461885"/>
                  </a:lnTo>
                  <a:lnTo>
                    <a:pt x="2223410" y="3450190"/>
                  </a:lnTo>
                  <a:lnTo>
                    <a:pt x="2267776" y="3437352"/>
                  </a:lnTo>
                  <a:lnTo>
                    <a:pt x="2311651" y="3423387"/>
                  </a:lnTo>
                  <a:lnTo>
                    <a:pt x="2355019" y="3408312"/>
                  </a:lnTo>
                  <a:lnTo>
                    <a:pt x="2397864" y="3392144"/>
                  </a:lnTo>
                  <a:lnTo>
                    <a:pt x="2440168" y="3374900"/>
                  </a:lnTo>
                  <a:lnTo>
                    <a:pt x="2481915" y="3356596"/>
                  </a:lnTo>
                  <a:lnTo>
                    <a:pt x="2523087" y="3337250"/>
                  </a:lnTo>
                  <a:lnTo>
                    <a:pt x="2563670" y="3316878"/>
                  </a:lnTo>
                  <a:lnTo>
                    <a:pt x="2603644" y="3295496"/>
                  </a:lnTo>
                  <a:lnTo>
                    <a:pt x="2642995" y="3273122"/>
                  </a:lnTo>
                  <a:lnTo>
                    <a:pt x="2681704" y="3249771"/>
                  </a:lnTo>
                  <a:lnTo>
                    <a:pt x="2719756" y="3225462"/>
                  </a:lnTo>
                  <a:lnTo>
                    <a:pt x="2757133" y="3200211"/>
                  </a:lnTo>
                  <a:lnTo>
                    <a:pt x="2793819" y="3174034"/>
                  </a:lnTo>
                  <a:lnTo>
                    <a:pt x="2829798" y="3146948"/>
                  </a:lnTo>
                  <a:lnTo>
                    <a:pt x="2865051" y="3118970"/>
                  </a:lnTo>
                  <a:lnTo>
                    <a:pt x="2899563" y="3090116"/>
                  </a:lnTo>
                  <a:lnTo>
                    <a:pt x="2933317" y="3060404"/>
                  </a:lnTo>
                  <a:lnTo>
                    <a:pt x="2966296" y="3029850"/>
                  </a:lnTo>
                  <a:lnTo>
                    <a:pt x="2998484" y="2998471"/>
                  </a:lnTo>
                  <a:lnTo>
                    <a:pt x="3029863" y="2966284"/>
                  </a:lnTo>
                  <a:lnTo>
                    <a:pt x="3060417" y="2933305"/>
                  </a:lnTo>
                  <a:lnTo>
                    <a:pt x="3090129" y="2899551"/>
                  </a:lnTo>
                  <a:lnTo>
                    <a:pt x="3118982" y="2865038"/>
                  </a:lnTo>
                  <a:lnTo>
                    <a:pt x="3146960" y="2829785"/>
                  </a:lnTo>
                  <a:lnTo>
                    <a:pt x="3174046" y="2793807"/>
                  </a:lnTo>
                  <a:lnTo>
                    <a:pt x="3200223" y="2757121"/>
                  </a:lnTo>
                  <a:lnTo>
                    <a:pt x="3225475" y="2719743"/>
                  </a:lnTo>
                  <a:lnTo>
                    <a:pt x="3249784" y="2681691"/>
                  </a:lnTo>
                  <a:lnTo>
                    <a:pt x="3273134" y="2642982"/>
                  </a:lnTo>
                  <a:lnTo>
                    <a:pt x="3295509" y="2603631"/>
                  </a:lnTo>
                  <a:lnTo>
                    <a:pt x="3316890" y="2563657"/>
                  </a:lnTo>
                  <a:lnTo>
                    <a:pt x="3337263" y="2523075"/>
                  </a:lnTo>
                  <a:lnTo>
                    <a:pt x="3356609" y="2481902"/>
                  </a:lnTo>
                  <a:lnTo>
                    <a:pt x="3374913" y="2440155"/>
                  </a:lnTo>
                  <a:lnTo>
                    <a:pt x="3392157" y="2397851"/>
                  </a:lnTo>
                  <a:lnTo>
                    <a:pt x="3408325" y="2355006"/>
                  </a:lnTo>
                  <a:lnTo>
                    <a:pt x="3423399" y="2311638"/>
                  </a:lnTo>
                  <a:lnTo>
                    <a:pt x="3437364" y="2267763"/>
                  </a:lnTo>
                  <a:lnTo>
                    <a:pt x="3450203" y="2223397"/>
                  </a:lnTo>
                  <a:lnTo>
                    <a:pt x="3461898" y="2178558"/>
                  </a:lnTo>
                  <a:lnTo>
                    <a:pt x="3472433" y="2133262"/>
                  </a:lnTo>
                  <a:lnTo>
                    <a:pt x="3481792" y="2087526"/>
                  </a:lnTo>
                  <a:lnTo>
                    <a:pt x="3489957" y="2041367"/>
                  </a:lnTo>
                  <a:lnTo>
                    <a:pt x="3496912" y="1994801"/>
                  </a:lnTo>
                  <a:lnTo>
                    <a:pt x="3502640" y="1947846"/>
                  </a:lnTo>
                  <a:lnTo>
                    <a:pt x="3507124" y="1900517"/>
                  </a:lnTo>
                  <a:lnTo>
                    <a:pt x="3510347" y="1852832"/>
                  </a:lnTo>
                  <a:lnTo>
                    <a:pt x="3512294" y="1804808"/>
                  </a:lnTo>
                  <a:lnTo>
                    <a:pt x="3512946" y="1756460"/>
                  </a:lnTo>
                  <a:lnTo>
                    <a:pt x="3512294" y="1708114"/>
                  </a:lnTo>
                  <a:lnTo>
                    <a:pt x="3510347" y="1660090"/>
                  </a:lnTo>
                  <a:lnTo>
                    <a:pt x="3507124" y="1612405"/>
                  </a:lnTo>
                  <a:lnTo>
                    <a:pt x="3502640" y="1565077"/>
                  </a:lnTo>
                  <a:lnTo>
                    <a:pt x="3496912" y="1518122"/>
                  </a:lnTo>
                  <a:lnTo>
                    <a:pt x="3489957" y="1471557"/>
                  </a:lnTo>
                  <a:lnTo>
                    <a:pt x="3481792" y="1425398"/>
                  </a:lnTo>
                  <a:lnTo>
                    <a:pt x="3472433" y="1379663"/>
                  </a:lnTo>
                  <a:lnTo>
                    <a:pt x="3461898" y="1334367"/>
                  </a:lnTo>
                  <a:lnTo>
                    <a:pt x="3450203" y="1289529"/>
                  </a:lnTo>
                  <a:lnTo>
                    <a:pt x="3437364" y="1245164"/>
                  </a:lnTo>
                  <a:lnTo>
                    <a:pt x="3423399" y="1201289"/>
                  </a:lnTo>
                  <a:lnTo>
                    <a:pt x="3408325" y="1157921"/>
                  </a:lnTo>
                  <a:lnTo>
                    <a:pt x="3392157" y="1115077"/>
                  </a:lnTo>
                  <a:lnTo>
                    <a:pt x="3374913" y="1072773"/>
                  </a:lnTo>
                  <a:lnTo>
                    <a:pt x="3356609" y="1031026"/>
                  </a:lnTo>
                  <a:lnTo>
                    <a:pt x="3337263" y="989854"/>
                  </a:lnTo>
                  <a:lnTo>
                    <a:pt x="3316890" y="949272"/>
                  </a:lnTo>
                  <a:lnTo>
                    <a:pt x="3295509" y="909298"/>
                  </a:lnTo>
                  <a:lnTo>
                    <a:pt x="3273134" y="869948"/>
                  </a:lnTo>
                  <a:lnTo>
                    <a:pt x="3249784" y="831238"/>
                  </a:lnTo>
                  <a:lnTo>
                    <a:pt x="3225475" y="793187"/>
                  </a:lnTo>
                  <a:lnTo>
                    <a:pt x="3200223" y="755810"/>
                  </a:lnTo>
                  <a:lnTo>
                    <a:pt x="3174046" y="719124"/>
                  </a:lnTo>
                  <a:lnTo>
                    <a:pt x="3146960" y="683146"/>
                  </a:lnTo>
                  <a:lnTo>
                    <a:pt x="3118982" y="647893"/>
                  </a:lnTo>
                  <a:lnTo>
                    <a:pt x="3090129" y="613381"/>
                  </a:lnTo>
                  <a:lnTo>
                    <a:pt x="3060417" y="579627"/>
                  </a:lnTo>
                  <a:lnTo>
                    <a:pt x="3029863" y="546648"/>
                  </a:lnTo>
                  <a:lnTo>
                    <a:pt x="2998484" y="514461"/>
                  </a:lnTo>
                  <a:lnTo>
                    <a:pt x="2966296" y="483082"/>
                  </a:lnTo>
                  <a:lnTo>
                    <a:pt x="2933317" y="452528"/>
                  </a:lnTo>
                  <a:lnTo>
                    <a:pt x="2899563" y="422816"/>
                  </a:lnTo>
                  <a:lnTo>
                    <a:pt x="2865051" y="393963"/>
                  </a:lnTo>
                  <a:lnTo>
                    <a:pt x="2829798" y="365985"/>
                  </a:lnTo>
                  <a:lnTo>
                    <a:pt x="2793819" y="338899"/>
                  </a:lnTo>
                  <a:lnTo>
                    <a:pt x="2757133" y="312722"/>
                  </a:lnTo>
                  <a:lnTo>
                    <a:pt x="2719756" y="287470"/>
                  </a:lnTo>
                  <a:lnTo>
                    <a:pt x="2681704" y="263161"/>
                  </a:lnTo>
                  <a:lnTo>
                    <a:pt x="2642995" y="239811"/>
                  </a:lnTo>
                  <a:lnTo>
                    <a:pt x="2603644" y="217437"/>
                  </a:lnTo>
                  <a:lnTo>
                    <a:pt x="2563670" y="196055"/>
                  </a:lnTo>
                  <a:lnTo>
                    <a:pt x="2523087" y="175683"/>
                  </a:lnTo>
                  <a:lnTo>
                    <a:pt x="2481915" y="156337"/>
                  </a:lnTo>
                  <a:lnTo>
                    <a:pt x="2440168" y="138033"/>
                  </a:lnTo>
                  <a:lnTo>
                    <a:pt x="2397864" y="120789"/>
                  </a:lnTo>
                  <a:lnTo>
                    <a:pt x="2355019" y="104621"/>
                  </a:lnTo>
                  <a:lnTo>
                    <a:pt x="2311651" y="89546"/>
                  </a:lnTo>
                  <a:lnTo>
                    <a:pt x="2267776" y="75582"/>
                  </a:lnTo>
                  <a:lnTo>
                    <a:pt x="2223410" y="62743"/>
                  </a:lnTo>
                  <a:lnTo>
                    <a:pt x="2178571" y="51048"/>
                  </a:lnTo>
                  <a:lnTo>
                    <a:pt x="2133275" y="40513"/>
                  </a:lnTo>
                  <a:lnTo>
                    <a:pt x="2087539" y="31154"/>
                  </a:lnTo>
                  <a:lnTo>
                    <a:pt x="2041380" y="22989"/>
                  </a:lnTo>
                  <a:lnTo>
                    <a:pt x="1994814" y="16034"/>
                  </a:lnTo>
                  <a:lnTo>
                    <a:pt x="1947858" y="10306"/>
                  </a:lnTo>
                  <a:lnTo>
                    <a:pt x="1900530" y="5822"/>
                  </a:lnTo>
                  <a:lnTo>
                    <a:pt x="1852845" y="2599"/>
                  </a:lnTo>
                  <a:lnTo>
                    <a:pt x="1804820" y="652"/>
                  </a:lnTo>
                  <a:lnTo>
                    <a:pt x="1756473" y="0"/>
                  </a:lnTo>
                  <a:close/>
                </a:path>
              </a:pathLst>
            </a:custGeom>
            <a:solidFill>
              <a:srgbClr val="B8C0BC"/>
            </a:solidFill>
          </p:spPr>
          <p:txBody>
            <a:bodyPr wrap="square" lIns="0" tIns="0" rIns="0" bIns="0" rtlCol="0"/>
            <a:lstStyle/>
            <a:p>
              <a:endParaRPr/>
            </a:p>
          </p:txBody>
        </p:sp>
        <p:sp>
          <p:nvSpPr>
            <p:cNvPr id="7" name="object 7"/>
            <p:cNvSpPr/>
            <p:nvPr/>
          </p:nvSpPr>
          <p:spPr>
            <a:xfrm>
              <a:off x="7753934" y="2453476"/>
              <a:ext cx="2682875" cy="2682875"/>
            </a:xfrm>
            <a:custGeom>
              <a:avLst/>
              <a:gdLst/>
              <a:ahLst/>
              <a:cxnLst/>
              <a:rect l="l" t="t" r="r" b="b"/>
              <a:pathLst>
                <a:path w="2682875" h="2682875">
                  <a:moveTo>
                    <a:pt x="1341297" y="0"/>
                  </a:moveTo>
                  <a:lnTo>
                    <a:pt x="1293189" y="846"/>
                  </a:lnTo>
                  <a:lnTo>
                    <a:pt x="1245507" y="3367"/>
                  </a:lnTo>
                  <a:lnTo>
                    <a:pt x="1198280" y="7535"/>
                  </a:lnTo>
                  <a:lnTo>
                    <a:pt x="1151535" y="13320"/>
                  </a:lnTo>
                  <a:lnTo>
                    <a:pt x="1105302" y="20694"/>
                  </a:lnTo>
                  <a:lnTo>
                    <a:pt x="1059608" y="29629"/>
                  </a:lnTo>
                  <a:lnTo>
                    <a:pt x="1014482" y="40097"/>
                  </a:lnTo>
                  <a:lnTo>
                    <a:pt x="969952" y="52069"/>
                  </a:lnTo>
                  <a:lnTo>
                    <a:pt x="926047" y="65517"/>
                  </a:lnTo>
                  <a:lnTo>
                    <a:pt x="882795" y="80412"/>
                  </a:lnTo>
                  <a:lnTo>
                    <a:pt x="840225" y="96727"/>
                  </a:lnTo>
                  <a:lnTo>
                    <a:pt x="798364" y="114432"/>
                  </a:lnTo>
                  <a:lnTo>
                    <a:pt x="757241" y="133499"/>
                  </a:lnTo>
                  <a:lnTo>
                    <a:pt x="716885" y="153901"/>
                  </a:lnTo>
                  <a:lnTo>
                    <a:pt x="677324" y="175608"/>
                  </a:lnTo>
                  <a:lnTo>
                    <a:pt x="638586" y="198592"/>
                  </a:lnTo>
                  <a:lnTo>
                    <a:pt x="600700" y="222825"/>
                  </a:lnTo>
                  <a:lnTo>
                    <a:pt x="563694" y="248279"/>
                  </a:lnTo>
                  <a:lnTo>
                    <a:pt x="527596" y="274925"/>
                  </a:lnTo>
                  <a:lnTo>
                    <a:pt x="492435" y="302734"/>
                  </a:lnTo>
                  <a:lnTo>
                    <a:pt x="458239" y="331679"/>
                  </a:lnTo>
                  <a:lnTo>
                    <a:pt x="425037" y="361731"/>
                  </a:lnTo>
                  <a:lnTo>
                    <a:pt x="392857" y="392861"/>
                  </a:lnTo>
                  <a:lnTo>
                    <a:pt x="361726" y="425042"/>
                  </a:lnTo>
                  <a:lnTo>
                    <a:pt x="331675" y="458244"/>
                  </a:lnTo>
                  <a:lnTo>
                    <a:pt x="302730" y="492440"/>
                  </a:lnTo>
                  <a:lnTo>
                    <a:pt x="274921" y="527602"/>
                  </a:lnTo>
                  <a:lnTo>
                    <a:pt x="248275" y="563699"/>
                  </a:lnTo>
                  <a:lnTo>
                    <a:pt x="222822" y="600706"/>
                  </a:lnTo>
                  <a:lnTo>
                    <a:pt x="198589" y="638592"/>
                  </a:lnTo>
                  <a:lnTo>
                    <a:pt x="175605" y="677330"/>
                  </a:lnTo>
                  <a:lnTo>
                    <a:pt x="153898" y="716891"/>
                  </a:lnTo>
                  <a:lnTo>
                    <a:pt x="133497" y="757247"/>
                  </a:lnTo>
                  <a:lnTo>
                    <a:pt x="114430" y="798369"/>
                  </a:lnTo>
                  <a:lnTo>
                    <a:pt x="96725" y="840230"/>
                  </a:lnTo>
                  <a:lnTo>
                    <a:pt x="80411" y="882800"/>
                  </a:lnTo>
                  <a:lnTo>
                    <a:pt x="65516" y="926052"/>
                  </a:lnTo>
                  <a:lnTo>
                    <a:pt x="52068" y="969957"/>
                  </a:lnTo>
                  <a:lnTo>
                    <a:pt x="40096" y="1014486"/>
                  </a:lnTo>
                  <a:lnTo>
                    <a:pt x="29628" y="1059611"/>
                  </a:lnTo>
                  <a:lnTo>
                    <a:pt x="20693" y="1105305"/>
                  </a:lnTo>
                  <a:lnTo>
                    <a:pt x="13319" y="1151538"/>
                  </a:lnTo>
                  <a:lnTo>
                    <a:pt x="7534" y="1198282"/>
                  </a:lnTo>
                  <a:lnTo>
                    <a:pt x="3367" y="1245509"/>
                  </a:lnTo>
                  <a:lnTo>
                    <a:pt x="846" y="1293190"/>
                  </a:lnTo>
                  <a:lnTo>
                    <a:pt x="0" y="1341297"/>
                  </a:lnTo>
                  <a:lnTo>
                    <a:pt x="846" y="1389405"/>
                  </a:lnTo>
                  <a:lnTo>
                    <a:pt x="3367" y="1437086"/>
                  </a:lnTo>
                  <a:lnTo>
                    <a:pt x="7534" y="1484312"/>
                  </a:lnTo>
                  <a:lnTo>
                    <a:pt x="13319" y="1531056"/>
                  </a:lnTo>
                  <a:lnTo>
                    <a:pt x="20693" y="1577289"/>
                  </a:lnTo>
                  <a:lnTo>
                    <a:pt x="29628" y="1622983"/>
                  </a:lnTo>
                  <a:lnTo>
                    <a:pt x="40096" y="1668108"/>
                  </a:lnTo>
                  <a:lnTo>
                    <a:pt x="52068" y="1712637"/>
                  </a:lnTo>
                  <a:lnTo>
                    <a:pt x="65516" y="1756542"/>
                  </a:lnTo>
                  <a:lnTo>
                    <a:pt x="80411" y="1799793"/>
                  </a:lnTo>
                  <a:lnTo>
                    <a:pt x="96725" y="1842363"/>
                  </a:lnTo>
                  <a:lnTo>
                    <a:pt x="114430" y="1884223"/>
                  </a:lnTo>
                  <a:lnTo>
                    <a:pt x="133497" y="1925345"/>
                  </a:lnTo>
                  <a:lnTo>
                    <a:pt x="153898" y="1965701"/>
                  </a:lnTo>
                  <a:lnTo>
                    <a:pt x="175605" y="2005262"/>
                  </a:lnTo>
                  <a:lnTo>
                    <a:pt x="198589" y="2043999"/>
                  </a:lnTo>
                  <a:lnTo>
                    <a:pt x="222822" y="2081885"/>
                  </a:lnTo>
                  <a:lnTo>
                    <a:pt x="248275" y="2118891"/>
                  </a:lnTo>
                  <a:lnTo>
                    <a:pt x="274921" y="2154988"/>
                  </a:lnTo>
                  <a:lnTo>
                    <a:pt x="302730" y="2190149"/>
                  </a:lnTo>
                  <a:lnTo>
                    <a:pt x="331675" y="2224345"/>
                  </a:lnTo>
                  <a:lnTo>
                    <a:pt x="361726" y="2257547"/>
                  </a:lnTo>
                  <a:lnTo>
                    <a:pt x="392857" y="2289727"/>
                  </a:lnTo>
                  <a:lnTo>
                    <a:pt x="425037" y="2320857"/>
                  </a:lnTo>
                  <a:lnTo>
                    <a:pt x="458239" y="2350908"/>
                  </a:lnTo>
                  <a:lnTo>
                    <a:pt x="492435" y="2379853"/>
                  </a:lnTo>
                  <a:lnTo>
                    <a:pt x="527596" y="2407662"/>
                  </a:lnTo>
                  <a:lnTo>
                    <a:pt x="563694" y="2434307"/>
                  </a:lnTo>
                  <a:lnTo>
                    <a:pt x="600700" y="2459760"/>
                  </a:lnTo>
                  <a:lnTo>
                    <a:pt x="638586" y="2483993"/>
                  </a:lnTo>
                  <a:lnTo>
                    <a:pt x="677324" y="2506977"/>
                  </a:lnTo>
                  <a:lnTo>
                    <a:pt x="716885" y="2528684"/>
                  </a:lnTo>
                  <a:lnTo>
                    <a:pt x="757241" y="2549085"/>
                  </a:lnTo>
                  <a:lnTo>
                    <a:pt x="798364" y="2568152"/>
                  </a:lnTo>
                  <a:lnTo>
                    <a:pt x="840225" y="2585857"/>
                  </a:lnTo>
                  <a:lnTo>
                    <a:pt x="882795" y="2602171"/>
                  </a:lnTo>
                  <a:lnTo>
                    <a:pt x="926047" y="2617066"/>
                  </a:lnTo>
                  <a:lnTo>
                    <a:pt x="969952" y="2630514"/>
                  </a:lnTo>
                  <a:lnTo>
                    <a:pt x="1014482" y="2642486"/>
                  </a:lnTo>
                  <a:lnTo>
                    <a:pt x="1059608" y="2652953"/>
                  </a:lnTo>
                  <a:lnTo>
                    <a:pt x="1105302" y="2661889"/>
                  </a:lnTo>
                  <a:lnTo>
                    <a:pt x="1151535" y="2669263"/>
                  </a:lnTo>
                  <a:lnTo>
                    <a:pt x="1198280" y="2675047"/>
                  </a:lnTo>
                  <a:lnTo>
                    <a:pt x="1245507" y="2679215"/>
                  </a:lnTo>
                  <a:lnTo>
                    <a:pt x="1293189" y="2681736"/>
                  </a:lnTo>
                  <a:lnTo>
                    <a:pt x="1341297" y="2682582"/>
                  </a:lnTo>
                  <a:lnTo>
                    <a:pt x="1389405" y="2681736"/>
                  </a:lnTo>
                  <a:lnTo>
                    <a:pt x="1437087" y="2679215"/>
                  </a:lnTo>
                  <a:lnTo>
                    <a:pt x="1484315" y="2675047"/>
                  </a:lnTo>
                  <a:lnTo>
                    <a:pt x="1531060" y="2669263"/>
                  </a:lnTo>
                  <a:lnTo>
                    <a:pt x="1577293" y="2661889"/>
                  </a:lnTo>
                  <a:lnTo>
                    <a:pt x="1622987" y="2652953"/>
                  </a:lnTo>
                  <a:lnTo>
                    <a:pt x="1668113" y="2642486"/>
                  </a:lnTo>
                  <a:lnTo>
                    <a:pt x="1712643" y="2630514"/>
                  </a:lnTo>
                  <a:lnTo>
                    <a:pt x="1756548" y="2617066"/>
                  </a:lnTo>
                  <a:lnTo>
                    <a:pt x="1799800" y="2602171"/>
                  </a:lnTo>
                  <a:lnTo>
                    <a:pt x="1842370" y="2585857"/>
                  </a:lnTo>
                  <a:lnTo>
                    <a:pt x="1884231" y="2568152"/>
                  </a:lnTo>
                  <a:lnTo>
                    <a:pt x="1925353" y="2549085"/>
                  </a:lnTo>
                  <a:lnTo>
                    <a:pt x="1965709" y="2528684"/>
                  </a:lnTo>
                  <a:lnTo>
                    <a:pt x="2005270" y="2506977"/>
                  </a:lnTo>
                  <a:lnTo>
                    <a:pt x="2044008" y="2483993"/>
                  </a:lnTo>
                  <a:lnTo>
                    <a:pt x="2081894" y="2459760"/>
                  </a:lnTo>
                  <a:lnTo>
                    <a:pt x="2118901" y="2434307"/>
                  </a:lnTo>
                  <a:lnTo>
                    <a:pt x="2154998" y="2407662"/>
                  </a:lnTo>
                  <a:lnTo>
                    <a:pt x="2190159" y="2379853"/>
                  </a:lnTo>
                  <a:lnTo>
                    <a:pt x="2224355" y="2350908"/>
                  </a:lnTo>
                  <a:lnTo>
                    <a:pt x="2257558" y="2320857"/>
                  </a:lnTo>
                  <a:lnTo>
                    <a:pt x="2289738" y="2289727"/>
                  </a:lnTo>
                  <a:lnTo>
                    <a:pt x="2320868" y="2257547"/>
                  </a:lnTo>
                  <a:lnTo>
                    <a:pt x="2350920" y="2224345"/>
                  </a:lnTo>
                  <a:lnTo>
                    <a:pt x="2379864" y="2190149"/>
                  </a:lnTo>
                  <a:lnTo>
                    <a:pt x="2407674" y="2154988"/>
                  </a:lnTo>
                  <a:lnTo>
                    <a:pt x="2434319" y="2118891"/>
                  </a:lnTo>
                  <a:lnTo>
                    <a:pt x="2459773" y="2081885"/>
                  </a:lnTo>
                  <a:lnTo>
                    <a:pt x="2484005" y="2043999"/>
                  </a:lnTo>
                  <a:lnTo>
                    <a:pt x="2506989" y="2005262"/>
                  </a:lnTo>
                  <a:lnTo>
                    <a:pt x="2528696" y="1965701"/>
                  </a:lnTo>
                  <a:lnTo>
                    <a:pt x="2549097" y="1925345"/>
                  </a:lnTo>
                  <a:lnTo>
                    <a:pt x="2568165" y="1884223"/>
                  </a:lnTo>
                  <a:lnTo>
                    <a:pt x="2585870" y="1842363"/>
                  </a:lnTo>
                  <a:lnTo>
                    <a:pt x="2602184" y="1799793"/>
                  </a:lnTo>
                  <a:lnTo>
                    <a:pt x="2617079" y="1756542"/>
                  </a:lnTo>
                  <a:lnTo>
                    <a:pt x="2630527" y="1712637"/>
                  </a:lnTo>
                  <a:lnTo>
                    <a:pt x="2642498" y="1668108"/>
                  </a:lnTo>
                  <a:lnTo>
                    <a:pt x="2652966" y="1622983"/>
                  </a:lnTo>
                  <a:lnTo>
                    <a:pt x="2661901" y="1577289"/>
                  </a:lnTo>
                  <a:lnTo>
                    <a:pt x="2669275" y="1531056"/>
                  </a:lnTo>
                  <a:lnTo>
                    <a:pt x="2675060" y="1484312"/>
                  </a:lnTo>
                  <a:lnTo>
                    <a:pt x="2679227" y="1437086"/>
                  </a:lnTo>
                  <a:lnTo>
                    <a:pt x="2681748" y="1389405"/>
                  </a:lnTo>
                  <a:lnTo>
                    <a:pt x="2682595" y="1341297"/>
                  </a:lnTo>
                  <a:lnTo>
                    <a:pt x="2681748" y="1293190"/>
                  </a:lnTo>
                  <a:lnTo>
                    <a:pt x="2679227" y="1245509"/>
                  </a:lnTo>
                  <a:lnTo>
                    <a:pt x="2675060" y="1198282"/>
                  </a:lnTo>
                  <a:lnTo>
                    <a:pt x="2669275" y="1151538"/>
                  </a:lnTo>
                  <a:lnTo>
                    <a:pt x="2661901" y="1105305"/>
                  </a:lnTo>
                  <a:lnTo>
                    <a:pt x="2652966" y="1059611"/>
                  </a:lnTo>
                  <a:lnTo>
                    <a:pt x="2642498" y="1014486"/>
                  </a:lnTo>
                  <a:lnTo>
                    <a:pt x="2630527" y="969957"/>
                  </a:lnTo>
                  <a:lnTo>
                    <a:pt x="2617079" y="926052"/>
                  </a:lnTo>
                  <a:lnTo>
                    <a:pt x="2602184" y="882800"/>
                  </a:lnTo>
                  <a:lnTo>
                    <a:pt x="2585870" y="840230"/>
                  </a:lnTo>
                  <a:lnTo>
                    <a:pt x="2568165" y="798369"/>
                  </a:lnTo>
                  <a:lnTo>
                    <a:pt x="2549097" y="757247"/>
                  </a:lnTo>
                  <a:lnTo>
                    <a:pt x="2528696" y="716891"/>
                  </a:lnTo>
                  <a:lnTo>
                    <a:pt x="2506989" y="677330"/>
                  </a:lnTo>
                  <a:lnTo>
                    <a:pt x="2484005" y="638592"/>
                  </a:lnTo>
                  <a:lnTo>
                    <a:pt x="2459773" y="600706"/>
                  </a:lnTo>
                  <a:lnTo>
                    <a:pt x="2434319" y="563699"/>
                  </a:lnTo>
                  <a:lnTo>
                    <a:pt x="2407674" y="527602"/>
                  </a:lnTo>
                  <a:lnTo>
                    <a:pt x="2379864" y="492440"/>
                  </a:lnTo>
                  <a:lnTo>
                    <a:pt x="2350920" y="458244"/>
                  </a:lnTo>
                  <a:lnTo>
                    <a:pt x="2320868" y="425042"/>
                  </a:lnTo>
                  <a:lnTo>
                    <a:pt x="2289738" y="392861"/>
                  </a:lnTo>
                  <a:lnTo>
                    <a:pt x="2257558" y="361731"/>
                  </a:lnTo>
                  <a:lnTo>
                    <a:pt x="2224355" y="331679"/>
                  </a:lnTo>
                  <a:lnTo>
                    <a:pt x="2190159" y="302734"/>
                  </a:lnTo>
                  <a:lnTo>
                    <a:pt x="2154998" y="274925"/>
                  </a:lnTo>
                  <a:lnTo>
                    <a:pt x="2118901" y="248279"/>
                  </a:lnTo>
                  <a:lnTo>
                    <a:pt x="2081894" y="222825"/>
                  </a:lnTo>
                  <a:lnTo>
                    <a:pt x="2044008" y="198592"/>
                  </a:lnTo>
                  <a:lnTo>
                    <a:pt x="2005270" y="175608"/>
                  </a:lnTo>
                  <a:lnTo>
                    <a:pt x="1965709" y="153901"/>
                  </a:lnTo>
                  <a:lnTo>
                    <a:pt x="1925353" y="133499"/>
                  </a:lnTo>
                  <a:lnTo>
                    <a:pt x="1884231" y="114432"/>
                  </a:lnTo>
                  <a:lnTo>
                    <a:pt x="1842370" y="96727"/>
                  </a:lnTo>
                  <a:lnTo>
                    <a:pt x="1799800" y="80412"/>
                  </a:lnTo>
                  <a:lnTo>
                    <a:pt x="1756548" y="65517"/>
                  </a:lnTo>
                  <a:lnTo>
                    <a:pt x="1712643" y="52069"/>
                  </a:lnTo>
                  <a:lnTo>
                    <a:pt x="1668113" y="40097"/>
                  </a:lnTo>
                  <a:lnTo>
                    <a:pt x="1622987" y="29629"/>
                  </a:lnTo>
                  <a:lnTo>
                    <a:pt x="1577293" y="20694"/>
                  </a:lnTo>
                  <a:lnTo>
                    <a:pt x="1531060" y="13320"/>
                  </a:lnTo>
                  <a:lnTo>
                    <a:pt x="1484315" y="7535"/>
                  </a:lnTo>
                  <a:lnTo>
                    <a:pt x="1437087" y="3367"/>
                  </a:lnTo>
                  <a:lnTo>
                    <a:pt x="1389405" y="846"/>
                  </a:lnTo>
                  <a:lnTo>
                    <a:pt x="1341297" y="0"/>
                  </a:lnTo>
                  <a:close/>
                </a:path>
              </a:pathLst>
            </a:custGeom>
            <a:solidFill>
              <a:srgbClr val="90A19A"/>
            </a:solidFill>
          </p:spPr>
          <p:txBody>
            <a:bodyPr wrap="square" lIns="0" tIns="0" rIns="0" bIns="0" rtlCol="0"/>
            <a:lstStyle/>
            <a:p>
              <a:endParaRPr/>
            </a:p>
          </p:txBody>
        </p:sp>
        <p:sp>
          <p:nvSpPr>
            <p:cNvPr id="8" name="object 8"/>
            <p:cNvSpPr/>
            <p:nvPr/>
          </p:nvSpPr>
          <p:spPr>
            <a:xfrm>
              <a:off x="9323235" y="3793909"/>
              <a:ext cx="240665" cy="147320"/>
            </a:xfrm>
            <a:custGeom>
              <a:avLst/>
              <a:gdLst/>
              <a:ahLst/>
              <a:cxnLst/>
              <a:rect l="l" t="t" r="r" b="b"/>
              <a:pathLst>
                <a:path w="240665" h="147320">
                  <a:moveTo>
                    <a:pt x="111125" y="0"/>
                  </a:moveTo>
                  <a:lnTo>
                    <a:pt x="81153" y="0"/>
                  </a:lnTo>
                  <a:lnTo>
                    <a:pt x="81153" y="58420"/>
                  </a:lnTo>
                  <a:lnTo>
                    <a:pt x="29972" y="58420"/>
                  </a:lnTo>
                  <a:lnTo>
                    <a:pt x="29972" y="0"/>
                  </a:lnTo>
                  <a:lnTo>
                    <a:pt x="0" y="0"/>
                  </a:lnTo>
                  <a:lnTo>
                    <a:pt x="0" y="58420"/>
                  </a:lnTo>
                  <a:lnTo>
                    <a:pt x="0" y="83820"/>
                  </a:lnTo>
                  <a:lnTo>
                    <a:pt x="0" y="147320"/>
                  </a:lnTo>
                  <a:lnTo>
                    <a:pt x="29972" y="147320"/>
                  </a:lnTo>
                  <a:lnTo>
                    <a:pt x="29972" y="83820"/>
                  </a:lnTo>
                  <a:lnTo>
                    <a:pt x="81153" y="83820"/>
                  </a:lnTo>
                  <a:lnTo>
                    <a:pt x="81153" y="147320"/>
                  </a:lnTo>
                  <a:lnTo>
                    <a:pt x="111125" y="147320"/>
                  </a:lnTo>
                  <a:lnTo>
                    <a:pt x="111125" y="83820"/>
                  </a:lnTo>
                  <a:lnTo>
                    <a:pt x="111125" y="58420"/>
                  </a:lnTo>
                  <a:lnTo>
                    <a:pt x="111125" y="0"/>
                  </a:lnTo>
                  <a:close/>
                </a:path>
                <a:path w="240665" h="147320">
                  <a:moveTo>
                    <a:pt x="240220" y="0"/>
                  </a:moveTo>
                  <a:lnTo>
                    <a:pt x="148145" y="0"/>
                  </a:lnTo>
                  <a:lnTo>
                    <a:pt x="148145" y="25400"/>
                  </a:lnTo>
                  <a:lnTo>
                    <a:pt x="148145" y="58420"/>
                  </a:lnTo>
                  <a:lnTo>
                    <a:pt x="148145" y="83820"/>
                  </a:lnTo>
                  <a:lnTo>
                    <a:pt x="148145" y="121920"/>
                  </a:lnTo>
                  <a:lnTo>
                    <a:pt x="148145" y="147320"/>
                  </a:lnTo>
                  <a:lnTo>
                    <a:pt x="240220" y="147320"/>
                  </a:lnTo>
                  <a:lnTo>
                    <a:pt x="240220" y="121920"/>
                  </a:lnTo>
                  <a:lnTo>
                    <a:pt x="178117" y="121920"/>
                  </a:lnTo>
                  <a:lnTo>
                    <a:pt x="178117" y="83820"/>
                  </a:lnTo>
                  <a:lnTo>
                    <a:pt x="233794" y="83820"/>
                  </a:lnTo>
                  <a:lnTo>
                    <a:pt x="233794" y="58420"/>
                  </a:lnTo>
                  <a:lnTo>
                    <a:pt x="178117" y="58420"/>
                  </a:lnTo>
                  <a:lnTo>
                    <a:pt x="178117" y="25400"/>
                  </a:lnTo>
                  <a:lnTo>
                    <a:pt x="240220" y="25400"/>
                  </a:lnTo>
                  <a:lnTo>
                    <a:pt x="240220" y="0"/>
                  </a:lnTo>
                  <a:close/>
                </a:path>
              </a:pathLst>
            </a:custGeom>
            <a:solidFill>
              <a:srgbClr val="FFFFFF"/>
            </a:solidFill>
          </p:spPr>
          <p:txBody>
            <a:bodyPr wrap="square" lIns="0" tIns="0" rIns="0" bIns="0" rtlCol="0"/>
            <a:lstStyle/>
            <a:p>
              <a:endParaRPr/>
            </a:p>
          </p:txBody>
        </p:sp>
        <p:pic>
          <p:nvPicPr>
            <p:cNvPr id="9" name="object 9"/>
            <p:cNvPicPr/>
            <p:nvPr/>
          </p:nvPicPr>
          <p:blipFill>
            <a:blip r:embed="rId2" cstate="print"/>
            <a:stretch>
              <a:fillRect/>
            </a:stretch>
          </p:blipFill>
          <p:spPr>
            <a:xfrm>
              <a:off x="9584660" y="3793895"/>
              <a:ext cx="131457" cy="147764"/>
            </a:xfrm>
            <a:prstGeom prst="rect">
              <a:avLst/>
            </a:prstGeom>
          </p:spPr>
        </p:pic>
        <p:sp>
          <p:nvSpPr>
            <p:cNvPr id="10" name="object 10"/>
            <p:cNvSpPr/>
            <p:nvPr/>
          </p:nvSpPr>
          <p:spPr>
            <a:xfrm>
              <a:off x="8244332" y="3642601"/>
              <a:ext cx="1838325" cy="304800"/>
            </a:xfrm>
            <a:custGeom>
              <a:avLst/>
              <a:gdLst/>
              <a:ahLst/>
              <a:cxnLst/>
              <a:rect l="l" t="t" r="r" b="b"/>
              <a:pathLst>
                <a:path w="1838325" h="304800">
                  <a:moveTo>
                    <a:pt x="388124" y="45961"/>
                  </a:moveTo>
                  <a:lnTo>
                    <a:pt x="385356" y="32397"/>
                  </a:lnTo>
                  <a:lnTo>
                    <a:pt x="384886" y="30086"/>
                  </a:lnTo>
                  <a:lnTo>
                    <a:pt x="376072" y="17094"/>
                  </a:lnTo>
                  <a:lnTo>
                    <a:pt x="363016" y="8331"/>
                  </a:lnTo>
                  <a:lnTo>
                    <a:pt x="347027" y="5118"/>
                  </a:lnTo>
                  <a:lnTo>
                    <a:pt x="40868" y="5118"/>
                  </a:lnTo>
                  <a:lnTo>
                    <a:pt x="24968" y="8331"/>
                  </a:lnTo>
                  <a:lnTo>
                    <a:pt x="11976" y="17094"/>
                  </a:lnTo>
                  <a:lnTo>
                    <a:pt x="3213" y="30086"/>
                  </a:lnTo>
                  <a:lnTo>
                    <a:pt x="0" y="45961"/>
                  </a:lnTo>
                  <a:lnTo>
                    <a:pt x="0" y="293077"/>
                  </a:lnTo>
                  <a:lnTo>
                    <a:pt x="6159" y="299275"/>
                  </a:lnTo>
                  <a:lnTo>
                    <a:pt x="21120" y="299275"/>
                  </a:lnTo>
                  <a:lnTo>
                    <a:pt x="27254" y="293077"/>
                  </a:lnTo>
                  <a:lnTo>
                    <a:pt x="27254" y="38468"/>
                  </a:lnTo>
                  <a:lnTo>
                    <a:pt x="33388" y="32397"/>
                  </a:lnTo>
                  <a:lnTo>
                    <a:pt x="354609" y="32397"/>
                  </a:lnTo>
                  <a:lnTo>
                    <a:pt x="360807" y="38468"/>
                  </a:lnTo>
                  <a:lnTo>
                    <a:pt x="360807" y="125145"/>
                  </a:lnTo>
                  <a:lnTo>
                    <a:pt x="360807" y="125272"/>
                  </a:lnTo>
                  <a:lnTo>
                    <a:pt x="360807" y="272008"/>
                  </a:lnTo>
                  <a:lnTo>
                    <a:pt x="105816" y="272008"/>
                  </a:lnTo>
                  <a:lnTo>
                    <a:pt x="105816" y="187579"/>
                  </a:lnTo>
                  <a:lnTo>
                    <a:pt x="111937" y="181508"/>
                  </a:lnTo>
                  <a:lnTo>
                    <a:pt x="294779" y="181508"/>
                  </a:lnTo>
                  <a:lnTo>
                    <a:pt x="294779" y="132537"/>
                  </a:lnTo>
                  <a:lnTo>
                    <a:pt x="293293" y="125272"/>
                  </a:lnTo>
                  <a:lnTo>
                    <a:pt x="360807" y="125272"/>
                  </a:lnTo>
                  <a:lnTo>
                    <a:pt x="360807" y="125145"/>
                  </a:lnTo>
                  <a:lnTo>
                    <a:pt x="293268" y="125145"/>
                  </a:lnTo>
                  <a:lnTo>
                    <a:pt x="292049" y="119138"/>
                  </a:lnTo>
                  <a:lnTo>
                    <a:pt x="291579" y="116827"/>
                  </a:lnTo>
                  <a:lnTo>
                    <a:pt x="282816" y="103847"/>
                  </a:lnTo>
                  <a:lnTo>
                    <a:pt x="269798" y="95097"/>
                  </a:lnTo>
                  <a:lnTo>
                    <a:pt x="267487" y="94640"/>
                  </a:lnTo>
                  <a:lnTo>
                    <a:pt x="267487" y="125145"/>
                  </a:lnTo>
                  <a:lnTo>
                    <a:pt x="267487" y="154279"/>
                  </a:lnTo>
                  <a:lnTo>
                    <a:pt x="184327" y="154279"/>
                  </a:lnTo>
                  <a:lnTo>
                    <a:pt x="184404" y="125272"/>
                  </a:lnTo>
                  <a:lnTo>
                    <a:pt x="190474" y="119138"/>
                  </a:lnTo>
                  <a:lnTo>
                    <a:pt x="261366" y="119138"/>
                  </a:lnTo>
                  <a:lnTo>
                    <a:pt x="267487" y="125145"/>
                  </a:lnTo>
                  <a:lnTo>
                    <a:pt x="267487" y="94640"/>
                  </a:lnTo>
                  <a:lnTo>
                    <a:pt x="253860" y="91897"/>
                  </a:lnTo>
                  <a:lnTo>
                    <a:pt x="198005" y="91897"/>
                  </a:lnTo>
                  <a:lnTo>
                    <a:pt x="160337" y="116827"/>
                  </a:lnTo>
                  <a:lnTo>
                    <a:pt x="157073" y="154279"/>
                  </a:lnTo>
                  <a:lnTo>
                    <a:pt x="119418" y="154279"/>
                  </a:lnTo>
                  <a:lnTo>
                    <a:pt x="103543" y="157480"/>
                  </a:lnTo>
                  <a:lnTo>
                    <a:pt x="90551" y="166230"/>
                  </a:lnTo>
                  <a:lnTo>
                    <a:pt x="81788" y="179197"/>
                  </a:lnTo>
                  <a:lnTo>
                    <a:pt x="78574" y="195072"/>
                  </a:lnTo>
                  <a:lnTo>
                    <a:pt x="78574" y="299275"/>
                  </a:lnTo>
                  <a:lnTo>
                    <a:pt x="388124" y="299275"/>
                  </a:lnTo>
                  <a:lnTo>
                    <a:pt x="388124" y="272008"/>
                  </a:lnTo>
                  <a:lnTo>
                    <a:pt x="388124" y="125272"/>
                  </a:lnTo>
                  <a:lnTo>
                    <a:pt x="388124" y="125145"/>
                  </a:lnTo>
                  <a:lnTo>
                    <a:pt x="388124" y="45961"/>
                  </a:lnTo>
                  <a:close/>
                </a:path>
                <a:path w="1838325" h="304800">
                  <a:moveTo>
                    <a:pt x="600240" y="5067"/>
                  </a:moveTo>
                  <a:lnTo>
                    <a:pt x="571144" y="5067"/>
                  </a:lnTo>
                  <a:lnTo>
                    <a:pt x="571144" y="224243"/>
                  </a:lnTo>
                  <a:lnTo>
                    <a:pt x="568985" y="245071"/>
                  </a:lnTo>
                  <a:lnTo>
                    <a:pt x="561822" y="262534"/>
                  </a:lnTo>
                  <a:lnTo>
                    <a:pt x="548563" y="274561"/>
                  </a:lnTo>
                  <a:lnTo>
                    <a:pt x="528154" y="279031"/>
                  </a:lnTo>
                  <a:lnTo>
                    <a:pt x="521385" y="278701"/>
                  </a:lnTo>
                  <a:lnTo>
                    <a:pt x="514146" y="277710"/>
                  </a:lnTo>
                  <a:lnTo>
                    <a:pt x="507047" y="275996"/>
                  </a:lnTo>
                  <a:lnTo>
                    <a:pt x="500748" y="273545"/>
                  </a:lnTo>
                  <a:lnTo>
                    <a:pt x="500748" y="299275"/>
                  </a:lnTo>
                  <a:lnTo>
                    <a:pt x="507923" y="301472"/>
                  </a:lnTo>
                  <a:lnTo>
                    <a:pt x="515772" y="303060"/>
                  </a:lnTo>
                  <a:lnTo>
                    <a:pt x="523697" y="304012"/>
                  </a:lnTo>
                  <a:lnTo>
                    <a:pt x="531114" y="304330"/>
                  </a:lnTo>
                  <a:lnTo>
                    <a:pt x="562546" y="298018"/>
                  </a:lnTo>
                  <a:lnTo>
                    <a:pt x="584009" y="280771"/>
                  </a:lnTo>
                  <a:lnTo>
                    <a:pt x="596315" y="255066"/>
                  </a:lnTo>
                  <a:lnTo>
                    <a:pt x="600240" y="223393"/>
                  </a:lnTo>
                  <a:lnTo>
                    <a:pt x="600240" y="5067"/>
                  </a:lnTo>
                  <a:close/>
                </a:path>
                <a:path w="1838325" h="304800">
                  <a:moveTo>
                    <a:pt x="823607" y="221272"/>
                  </a:moveTo>
                  <a:lnTo>
                    <a:pt x="813612" y="184746"/>
                  </a:lnTo>
                  <a:lnTo>
                    <a:pt x="788631" y="158483"/>
                  </a:lnTo>
                  <a:lnTo>
                    <a:pt x="756170" y="138455"/>
                  </a:lnTo>
                  <a:lnTo>
                    <a:pt x="723696" y="120688"/>
                  </a:lnTo>
                  <a:lnTo>
                    <a:pt x="698715" y="101168"/>
                  </a:lnTo>
                  <a:lnTo>
                    <a:pt x="688733" y="75869"/>
                  </a:lnTo>
                  <a:lnTo>
                    <a:pt x="694410" y="51968"/>
                  </a:lnTo>
                  <a:lnTo>
                    <a:pt x="709168" y="36360"/>
                  </a:lnTo>
                  <a:lnTo>
                    <a:pt x="729615" y="27863"/>
                  </a:lnTo>
                  <a:lnTo>
                    <a:pt x="752360" y="25285"/>
                  </a:lnTo>
                  <a:lnTo>
                    <a:pt x="767245" y="25996"/>
                  </a:lnTo>
                  <a:lnTo>
                    <a:pt x="781659" y="28079"/>
                  </a:lnTo>
                  <a:lnTo>
                    <a:pt x="794804" y="31521"/>
                  </a:lnTo>
                  <a:lnTo>
                    <a:pt x="805878" y="36271"/>
                  </a:lnTo>
                  <a:lnTo>
                    <a:pt x="810539" y="9690"/>
                  </a:lnTo>
                  <a:lnTo>
                    <a:pt x="794994" y="4978"/>
                  </a:lnTo>
                  <a:lnTo>
                    <a:pt x="779449" y="2006"/>
                  </a:lnTo>
                  <a:lnTo>
                    <a:pt x="765009" y="457"/>
                  </a:lnTo>
                  <a:lnTo>
                    <a:pt x="752792" y="0"/>
                  </a:lnTo>
                  <a:lnTo>
                    <a:pt x="716368" y="5346"/>
                  </a:lnTo>
                  <a:lnTo>
                    <a:pt x="686777" y="20650"/>
                  </a:lnTo>
                  <a:lnTo>
                    <a:pt x="666902" y="44805"/>
                  </a:lnTo>
                  <a:lnTo>
                    <a:pt x="659638" y="76708"/>
                  </a:lnTo>
                  <a:lnTo>
                    <a:pt x="673658" y="115557"/>
                  </a:lnTo>
                  <a:lnTo>
                    <a:pt x="707110" y="143395"/>
                  </a:lnTo>
                  <a:lnTo>
                    <a:pt x="747039" y="166014"/>
                  </a:lnTo>
                  <a:lnTo>
                    <a:pt x="780478" y="189204"/>
                  </a:lnTo>
                  <a:lnTo>
                    <a:pt x="794512" y="218757"/>
                  </a:lnTo>
                  <a:lnTo>
                    <a:pt x="789266" y="245783"/>
                  </a:lnTo>
                  <a:lnTo>
                    <a:pt x="775017" y="264541"/>
                  </a:lnTo>
                  <a:lnTo>
                    <a:pt x="753973" y="275475"/>
                  </a:lnTo>
                  <a:lnTo>
                    <a:pt x="728345" y="279019"/>
                  </a:lnTo>
                  <a:lnTo>
                    <a:pt x="709066" y="277863"/>
                  </a:lnTo>
                  <a:lnTo>
                    <a:pt x="692086" y="274497"/>
                  </a:lnTo>
                  <a:lnTo>
                    <a:pt x="677011" y="269074"/>
                  </a:lnTo>
                  <a:lnTo>
                    <a:pt x="663435" y="261747"/>
                  </a:lnTo>
                  <a:lnTo>
                    <a:pt x="660488" y="291668"/>
                  </a:lnTo>
                  <a:lnTo>
                    <a:pt x="673442" y="296494"/>
                  </a:lnTo>
                  <a:lnTo>
                    <a:pt x="688886" y="300532"/>
                  </a:lnTo>
                  <a:lnTo>
                    <a:pt x="706780" y="303288"/>
                  </a:lnTo>
                  <a:lnTo>
                    <a:pt x="727075" y="304317"/>
                  </a:lnTo>
                  <a:lnTo>
                    <a:pt x="761365" y="299707"/>
                  </a:lnTo>
                  <a:lnTo>
                    <a:pt x="792416" y="285089"/>
                  </a:lnTo>
                  <a:lnTo>
                    <a:pt x="814920" y="259321"/>
                  </a:lnTo>
                  <a:lnTo>
                    <a:pt x="823607" y="221272"/>
                  </a:lnTo>
                  <a:close/>
                </a:path>
                <a:path w="1838325" h="304800">
                  <a:moveTo>
                    <a:pt x="907427" y="5651"/>
                  </a:moveTo>
                  <a:lnTo>
                    <a:pt x="878370" y="5651"/>
                  </a:lnTo>
                  <a:lnTo>
                    <a:pt x="878370" y="293941"/>
                  </a:lnTo>
                  <a:lnTo>
                    <a:pt x="878370" y="299021"/>
                  </a:lnTo>
                  <a:lnTo>
                    <a:pt x="907427" y="299021"/>
                  </a:lnTo>
                  <a:lnTo>
                    <a:pt x="907427" y="293941"/>
                  </a:lnTo>
                  <a:lnTo>
                    <a:pt x="907427" y="5651"/>
                  </a:lnTo>
                  <a:close/>
                </a:path>
                <a:path w="1838325" h="304800">
                  <a:moveTo>
                    <a:pt x="1589328" y="273227"/>
                  </a:moveTo>
                  <a:lnTo>
                    <a:pt x="1527225" y="273227"/>
                  </a:lnTo>
                  <a:lnTo>
                    <a:pt x="1527225" y="151307"/>
                  </a:lnTo>
                  <a:lnTo>
                    <a:pt x="1497253" y="151307"/>
                  </a:lnTo>
                  <a:lnTo>
                    <a:pt x="1497253" y="273227"/>
                  </a:lnTo>
                  <a:lnTo>
                    <a:pt x="1497253" y="298627"/>
                  </a:lnTo>
                  <a:lnTo>
                    <a:pt x="1589328" y="298627"/>
                  </a:lnTo>
                  <a:lnTo>
                    <a:pt x="1589328" y="273227"/>
                  </a:lnTo>
                  <a:close/>
                </a:path>
                <a:path w="1838325" h="304800">
                  <a:moveTo>
                    <a:pt x="1700225" y="151307"/>
                  </a:moveTo>
                  <a:lnTo>
                    <a:pt x="1588884" y="151307"/>
                  </a:lnTo>
                  <a:lnTo>
                    <a:pt x="1588884" y="176707"/>
                  </a:lnTo>
                  <a:lnTo>
                    <a:pt x="1629562" y="176707"/>
                  </a:lnTo>
                  <a:lnTo>
                    <a:pt x="1629562" y="298627"/>
                  </a:lnTo>
                  <a:lnTo>
                    <a:pt x="1659534" y="298627"/>
                  </a:lnTo>
                  <a:lnTo>
                    <a:pt x="1659534" y="176707"/>
                  </a:lnTo>
                  <a:lnTo>
                    <a:pt x="1700225" y="176707"/>
                  </a:lnTo>
                  <a:lnTo>
                    <a:pt x="1700225" y="151307"/>
                  </a:lnTo>
                  <a:close/>
                </a:path>
                <a:path w="1838325" h="304800">
                  <a:moveTo>
                    <a:pt x="1837893" y="151307"/>
                  </a:moveTo>
                  <a:lnTo>
                    <a:pt x="1807921" y="151307"/>
                  </a:lnTo>
                  <a:lnTo>
                    <a:pt x="1807921" y="209727"/>
                  </a:lnTo>
                  <a:lnTo>
                    <a:pt x="1756740" y="209727"/>
                  </a:lnTo>
                  <a:lnTo>
                    <a:pt x="1756740" y="151307"/>
                  </a:lnTo>
                  <a:lnTo>
                    <a:pt x="1726768" y="151307"/>
                  </a:lnTo>
                  <a:lnTo>
                    <a:pt x="1726768" y="209727"/>
                  </a:lnTo>
                  <a:lnTo>
                    <a:pt x="1726768" y="235127"/>
                  </a:lnTo>
                  <a:lnTo>
                    <a:pt x="1726768" y="298627"/>
                  </a:lnTo>
                  <a:lnTo>
                    <a:pt x="1756740" y="298627"/>
                  </a:lnTo>
                  <a:lnTo>
                    <a:pt x="1756740" y="235127"/>
                  </a:lnTo>
                  <a:lnTo>
                    <a:pt x="1807921" y="235127"/>
                  </a:lnTo>
                  <a:lnTo>
                    <a:pt x="1807921" y="298627"/>
                  </a:lnTo>
                  <a:lnTo>
                    <a:pt x="1837893" y="298627"/>
                  </a:lnTo>
                  <a:lnTo>
                    <a:pt x="1837893" y="235127"/>
                  </a:lnTo>
                  <a:lnTo>
                    <a:pt x="1837893" y="209727"/>
                  </a:lnTo>
                  <a:lnTo>
                    <a:pt x="1837893" y="151307"/>
                  </a:lnTo>
                  <a:close/>
                </a:path>
              </a:pathLst>
            </a:custGeom>
            <a:solidFill>
              <a:srgbClr val="FFFFFF"/>
            </a:solidFill>
          </p:spPr>
          <p:txBody>
            <a:bodyPr wrap="square" lIns="0" tIns="0" rIns="0" bIns="0" rtlCol="0"/>
            <a:lstStyle/>
            <a:p>
              <a:endParaRPr/>
            </a:p>
          </p:txBody>
        </p:sp>
      </p:grpSp>
      <p:sp>
        <p:nvSpPr>
          <p:cNvPr id="11" name="object 11"/>
          <p:cNvSpPr txBox="1"/>
          <p:nvPr/>
        </p:nvSpPr>
        <p:spPr>
          <a:xfrm>
            <a:off x="750823" y="1658721"/>
            <a:ext cx="5121910" cy="4330700"/>
          </a:xfrm>
          <a:prstGeom prst="rect">
            <a:avLst/>
          </a:prstGeom>
        </p:spPr>
        <p:txBody>
          <a:bodyPr vert="horz" wrap="square" lIns="0" tIns="12700" rIns="0" bIns="0" rtlCol="0">
            <a:spAutoFit/>
          </a:bodyPr>
          <a:lstStyle/>
          <a:p>
            <a:pPr marL="12700" marR="145415">
              <a:lnSpc>
                <a:spcPct val="108700"/>
              </a:lnSpc>
              <a:spcBef>
                <a:spcPts val="100"/>
              </a:spcBef>
            </a:pPr>
            <a:r>
              <a:rPr sz="2300" b="1" dirty="0">
                <a:solidFill>
                  <a:srgbClr val="716A66"/>
                </a:solidFill>
                <a:latin typeface="DIN 2014 Bold"/>
                <a:cs typeface="DIN 2014 Bold"/>
              </a:rPr>
              <a:t>A</a:t>
            </a:r>
            <a:r>
              <a:rPr sz="2300" b="1" spc="-35" dirty="0">
                <a:solidFill>
                  <a:srgbClr val="716A66"/>
                </a:solidFill>
                <a:latin typeface="DIN 2014 Bold"/>
                <a:cs typeface="DIN 2014 Bold"/>
              </a:rPr>
              <a:t> </a:t>
            </a:r>
            <a:r>
              <a:rPr sz="2300" b="1" dirty="0">
                <a:solidFill>
                  <a:srgbClr val="716A66"/>
                </a:solidFill>
                <a:latin typeface="DIN 2014 Bold"/>
                <a:cs typeface="DIN 2014 Bold"/>
              </a:rPr>
              <a:t>POV</a:t>
            </a:r>
            <a:r>
              <a:rPr sz="2300" b="1" spc="-30" dirty="0">
                <a:solidFill>
                  <a:srgbClr val="716A66"/>
                </a:solidFill>
                <a:latin typeface="DIN 2014 Bold"/>
                <a:cs typeface="DIN 2014 Bold"/>
              </a:rPr>
              <a:t> </a:t>
            </a:r>
            <a:r>
              <a:rPr sz="2300" b="1" dirty="0">
                <a:solidFill>
                  <a:srgbClr val="716A66"/>
                </a:solidFill>
                <a:latin typeface="DIN 2014 Bold"/>
                <a:cs typeface="DIN 2014 Bold"/>
              </a:rPr>
              <a:t>creates</a:t>
            </a:r>
            <a:r>
              <a:rPr sz="2300" b="1" spc="-35" dirty="0">
                <a:solidFill>
                  <a:srgbClr val="716A66"/>
                </a:solidFill>
                <a:latin typeface="DIN 2014 Bold"/>
                <a:cs typeface="DIN 2014 Bold"/>
              </a:rPr>
              <a:t> </a:t>
            </a:r>
            <a:r>
              <a:rPr sz="2300" b="1" dirty="0">
                <a:solidFill>
                  <a:srgbClr val="716A66"/>
                </a:solidFill>
                <a:latin typeface="DIN 2014 Bold"/>
                <a:cs typeface="DIN 2014 Bold"/>
              </a:rPr>
              <a:t>a</a:t>
            </a:r>
            <a:r>
              <a:rPr sz="2300" b="1" spc="-30" dirty="0">
                <a:solidFill>
                  <a:srgbClr val="716A66"/>
                </a:solidFill>
                <a:latin typeface="DIN 2014 Bold"/>
                <a:cs typeface="DIN 2014 Bold"/>
              </a:rPr>
              <a:t> </a:t>
            </a:r>
            <a:r>
              <a:rPr sz="2300" b="1" dirty="0">
                <a:solidFill>
                  <a:srgbClr val="716A66"/>
                </a:solidFill>
                <a:latin typeface="DIN 2014 Bold"/>
                <a:cs typeface="DIN 2014 Bold"/>
              </a:rPr>
              <a:t>framework</a:t>
            </a:r>
            <a:r>
              <a:rPr sz="2300" b="1" spc="-35" dirty="0">
                <a:solidFill>
                  <a:srgbClr val="716A66"/>
                </a:solidFill>
                <a:latin typeface="DIN 2014 Bold"/>
                <a:cs typeface="DIN 2014 Bold"/>
              </a:rPr>
              <a:t> </a:t>
            </a:r>
            <a:r>
              <a:rPr sz="2300" b="1" dirty="0">
                <a:solidFill>
                  <a:srgbClr val="716A66"/>
                </a:solidFill>
                <a:latin typeface="DIN 2014 Bold"/>
                <a:cs typeface="DIN 2014 Bold"/>
              </a:rPr>
              <a:t>for</a:t>
            </a:r>
            <a:r>
              <a:rPr sz="2300" b="1" spc="-30" dirty="0">
                <a:solidFill>
                  <a:srgbClr val="716A66"/>
                </a:solidFill>
                <a:latin typeface="DIN 2014 Bold"/>
                <a:cs typeface="DIN 2014 Bold"/>
              </a:rPr>
              <a:t> </a:t>
            </a:r>
            <a:r>
              <a:rPr sz="2300" b="1" spc="-10" dirty="0">
                <a:solidFill>
                  <a:srgbClr val="716A66"/>
                </a:solidFill>
                <a:latin typeface="DIN 2014 Bold"/>
                <a:cs typeface="DIN 2014 Bold"/>
              </a:rPr>
              <a:t>broader </a:t>
            </a:r>
            <a:r>
              <a:rPr sz="2300" b="1" dirty="0">
                <a:solidFill>
                  <a:srgbClr val="716A66"/>
                </a:solidFill>
                <a:latin typeface="DIN 2014 Bold"/>
                <a:cs typeface="DIN 2014 Bold"/>
              </a:rPr>
              <a:t>conversations</a:t>
            </a:r>
            <a:r>
              <a:rPr sz="2300" b="1" spc="-25" dirty="0">
                <a:solidFill>
                  <a:srgbClr val="716A66"/>
                </a:solidFill>
                <a:latin typeface="DIN 2014 Bold"/>
                <a:cs typeface="DIN 2014 Bold"/>
              </a:rPr>
              <a:t> </a:t>
            </a:r>
            <a:r>
              <a:rPr sz="2300" b="1" dirty="0">
                <a:solidFill>
                  <a:srgbClr val="716A66"/>
                </a:solidFill>
                <a:latin typeface="DIN 2014 Bold"/>
                <a:cs typeface="DIN 2014 Bold"/>
              </a:rPr>
              <a:t>that</a:t>
            </a:r>
            <a:r>
              <a:rPr sz="2300" b="1" spc="-25" dirty="0">
                <a:solidFill>
                  <a:srgbClr val="716A66"/>
                </a:solidFill>
                <a:latin typeface="DIN 2014 Bold"/>
                <a:cs typeface="DIN 2014 Bold"/>
              </a:rPr>
              <a:t> </a:t>
            </a:r>
            <a:r>
              <a:rPr sz="2300" b="1" dirty="0">
                <a:solidFill>
                  <a:srgbClr val="716A66"/>
                </a:solidFill>
                <a:latin typeface="DIN 2014 Bold"/>
                <a:cs typeface="DIN 2014 Bold"/>
              </a:rPr>
              <a:t>help</a:t>
            </a:r>
            <a:r>
              <a:rPr sz="2300" b="1" spc="-20" dirty="0">
                <a:solidFill>
                  <a:srgbClr val="716A66"/>
                </a:solidFill>
                <a:latin typeface="DIN 2014 Bold"/>
                <a:cs typeface="DIN 2014 Bold"/>
              </a:rPr>
              <a:t> </a:t>
            </a:r>
            <a:r>
              <a:rPr sz="2300" b="1" dirty="0">
                <a:solidFill>
                  <a:srgbClr val="716A66"/>
                </a:solidFill>
                <a:latin typeface="DIN 2014 Bold"/>
                <a:cs typeface="DIN 2014 Bold"/>
              </a:rPr>
              <a:t>shape</a:t>
            </a:r>
            <a:r>
              <a:rPr sz="2300" b="1" spc="-25" dirty="0">
                <a:solidFill>
                  <a:srgbClr val="716A66"/>
                </a:solidFill>
                <a:latin typeface="DIN 2014 Bold"/>
                <a:cs typeface="DIN 2014 Bold"/>
              </a:rPr>
              <a:t> </a:t>
            </a:r>
            <a:r>
              <a:rPr sz="2300" b="1" dirty="0">
                <a:solidFill>
                  <a:srgbClr val="716A66"/>
                </a:solidFill>
                <a:latin typeface="DIN 2014 Bold"/>
                <a:cs typeface="DIN 2014 Bold"/>
              </a:rPr>
              <a:t>our</a:t>
            </a:r>
            <a:r>
              <a:rPr sz="2300" b="1" spc="-25" dirty="0">
                <a:solidFill>
                  <a:srgbClr val="716A66"/>
                </a:solidFill>
                <a:latin typeface="DIN 2014 Bold"/>
                <a:cs typeface="DIN 2014 Bold"/>
              </a:rPr>
              <a:t> </a:t>
            </a:r>
            <a:r>
              <a:rPr sz="2300" b="1" spc="-10" dirty="0">
                <a:solidFill>
                  <a:srgbClr val="716A66"/>
                </a:solidFill>
                <a:latin typeface="DIN 2014 Bold"/>
                <a:cs typeface="DIN 2014 Bold"/>
              </a:rPr>
              <a:t>brand </a:t>
            </a:r>
            <a:r>
              <a:rPr sz="2300" b="1" dirty="0">
                <a:solidFill>
                  <a:srgbClr val="716A66"/>
                </a:solidFill>
                <a:latin typeface="DIN 2014 Bold"/>
                <a:cs typeface="DIN 2014 Bold"/>
              </a:rPr>
              <a:t>in</a:t>
            </a:r>
            <a:r>
              <a:rPr sz="2300" b="1" spc="-20" dirty="0">
                <a:solidFill>
                  <a:srgbClr val="716A66"/>
                </a:solidFill>
                <a:latin typeface="DIN 2014 Bold"/>
                <a:cs typeface="DIN 2014 Bold"/>
              </a:rPr>
              <a:t> </a:t>
            </a:r>
            <a:r>
              <a:rPr sz="2300" b="1" dirty="0">
                <a:solidFill>
                  <a:srgbClr val="716A66"/>
                </a:solidFill>
                <a:latin typeface="DIN 2014 Bold"/>
                <a:cs typeface="DIN 2014 Bold"/>
              </a:rPr>
              <a:t>the</a:t>
            </a:r>
            <a:r>
              <a:rPr sz="2300" b="1" spc="-20" dirty="0">
                <a:solidFill>
                  <a:srgbClr val="716A66"/>
                </a:solidFill>
                <a:latin typeface="DIN 2014 Bold"/>
                <a:cs typeface="DIN 2014 Bold"/>
              </a:rPr>
              <a:t> </a:t>
            </a:r>
            <a:r>
              <a:rPr sz="2300" b="1" dirty="0">
                <a:solidFill>
                  <a:srgbClr val="716A66"/>
                </a:solidFill>
                <a:latin typeface="DIN 2014 Bold"/>
                <a:cs typeface="DIN 2014 Bold"/>
              </a:rPr>
              <a:t>eyes</a:t>
            </a:r>
            <a:r>
              <a:rPr sz="2300" b="1" spc="-20" dirty="0">
                <a:solidFill>
                  <a:srgbClr val="716A66"/>
                </a:solidFill>
                <a:latin typeface="DIN 2014 Bold"/>
                <a:cs typeface="DIN 2014 Bold"/>
              </a:rPr>
              <a:t> </a:t>
            </a:r>
            <a:r>
              <a:rPr sz="2300" b="1" dirty="0">
                <a:solidFill>
                  <a:srgbClr val="716A66"/>
                </a:solidFill>
                <a:latin typeface="DIN 2014 Bold"/>
                <a:cs typeface="DIN 2014 Bold"/>
              </a:rPr>
              <a:t>of</a:t>
            </a:r>
            <a:r>
              <a:rPr sz="2300" b="1" spc="-15" dirty="0">
                <a:solidFill>
                  <a:srgbClr val="716A66"/>
                </a:solidFill>
                <a:latin typeface="DIN 2014 Bold"/>
                <a:cs typeface="DIN 2014 Bold"/>
              </a:rPr>
              <a:t> </a:t>
            </a:r>
            <a:r>
              <a:rPr sz="2300" b="1" dirty="0">
                <a:solidFill>
                  <a:srgbClr val="716A66"/>
                </a:solidFill>
                <a:latin typeface="DIN 2014 Bold"/>
                <a:cs typeface="DIN 2014 Bold"/>
              </a:rPr>
              <a:t>the</a:t>
            </a:r>
            <a:r>
              <a:rPr sz="2300" b="1" spc="-20" dirty="0">
                <a:solidFill>
                  <a:srgbClr val="716A66"/>
                </a:solidFill>
                <a:latin typeface="DIN 2014 Bold"/>
                <a:cs typeface="DIN 2014 Bold"/>
              </a:rPr>
              <a:t> </a:t>
            </a:r>
            <a:r>
              <a:rPr sz="2300" b="1" spc="-10" dirty="0">
                <a:solidFill>
                  <a:srgbClr val="716A66"/>
                </a:solidFill>
                <a:latin typeface="DIN 2014 Bold"/>
                <a:cs typeface="DIN 2014 Bold"/>
              </a:rPr>
              <a:t>customer.</a:t>
            </a:r>
            <a:endParaRPr sz="2300">
              <a:latin typeface="DIN 2014 Bold"/>
              <a:cs typeface="DIN 2014 Bold"/>
            </a:endParaRPr>
          </a:p>
          <a:p>
            <a:pPr marL="164465" marR="5080" indent="-152400">
              <a:lnSpc>
                <a:spcPct val="111100"/>
              </a:lnSpc>
              <a:spcBef>
                <a:spcPts val="1705"/>
              </a:spcBef>
              <a:buChar char="•"/>
              <a:tabLst>
                <a:tab pos="164465" algn="l"/>
              </a:tabLst>
            </a:pPr>
            <a:r>
              <a:rPr sz="2100" dirty="0">
                <a:solidFill>
                  <a:srgbClr val="716A66"/>
                </a:solidFill>
                <a:latin typeface="DIN 2014 Light"/>
                <a:cs typeface="DIN 2014 Light"/>
              </a:rPr>
              <a:t>It</a:t>
            </a:r>
            <a:r>
              <a:rPr sz="2100" spc="-20" dirty="0">
                <a:solidFill>
                  <a:srgbClr val="716A66"/>
                </a:solidFill>
                <a:latin typeface="DIN 2014 Light"/>
                <a:cs typeface="DIN 2014 Light"/>
              </a:rPr>
              <a:t> </a:t>
            </a:r>
            <a:r>
              <a:rPr sz="2100" dirty="0">
                <a:solidFill>
                  <a:srgbClr val="716A66"/>
                </a:solidFill>
                <a:latin typeface="DIN 2014 Light"/>
                <a:cs typeface="DIN 2014 Light"/>
              </a:rPr>
              <a:t>allows</a:t>
            </a:r>
            <a:r>
              <a:rPr sz="2100" spc="-20" dirty="0">
                <a:solidFill>
                  <a:srgbClr val="716A66"/>
                </a:solidFill>
                <a:latin typeface="DIN 2014 Light"/>
                <a:cs typeface="DIN 2014 Light"/>
              </a:rPr>
              <a:t> </a:t>
            </a:r>
            <a:r>
              <a:rPr sz="2100" dirty="0">
                <a:solidFill>
                  <a:srgbClr val="716A66"/>
                </a:solidFill>
                <a:latin typeface="DIN 2014 Light"/>
                <a:cs typeface="DIN 2014 Light"/>
              </a:rPr>
              <a:t>us</a:t>
            </a:r>
            <a:r>
              <a:rPr sz="2100" spc="-20" dirty="0">
                <a:solidFill>
                  <a:srgbClr val="716A66"/>
                </a:solidFill>
                <a:latin typeface="DIN 2014 Light"/>
                <a:cs typeface="DIN 2014 Light"/>
              </a:rPr>
              <a:t> </a:t>
            </a:r>
            <a:r>
              <a:rPr sz="2100" dirty="0">
                <a:solidFill>
                  <a:srgbClr val="716A66"/>
                </a:solidFill>
                <a:latin typeface="DIN 2014 Light"/>
                <a:cs typeface="DIN 2014 Light"/>
              </a:rPr>
              <a:t>to</a:t>
            </a:r>
            <a:r>
              <a:rPr sz="2100" spc="-20" dirty="0">
                <a:solidFill>
                  <a:srgbClr val="716A66"/>
                </a:solidFill>
                <a:latin typeface="DIN 2014 Light"/>
                <a:cs typeface="DIN 2014 Light"/>
              </a:rPr>
              <a:t> </a:t>
            </a:r>
            <a:r>
              <a:rPr sz="2100" dirty="0">
                <a:solidFill>
                  <a:srgbClr val="716A66"/>
                </a:solidFill>
                <a:latin typeface="DIN 2014 Light"/>
                <a:cs typeface="DIN 2014 Light"/>
              </a:rPr>
              <a:t>address</a:t>
            </a:r>
            <a:r>
              <a:rPr sz="2100" spc="-20" dirty="0">
                <a:solidFill>
                  <a:srgbClr val="716A66"/>
                </a:solidFill>
                <a:latin typeface="DIN 2014 Light"/>
                <a:cs typeface="DIN 2014 Light"/>
              </a:rPr>
              <a:t> </a:t>
            </a:r>
            <a:r>
              <a:rPr sz="2100" dirty="0">
                <a:solidFill>
                  <a:srgbClr val="716A66"/>
                </a:solidFill>
                <a:latin typeface="DIN 2014 Light"/>
                <a:cs typeface="DIN 2014 Light"/>
              </a:rPr>
              <a:t>the</a:t>
            </a:r>
            <a:r>
              <a:rPr sz="2100" spc="-20" dirty="0">
                <a:solidFill>
                  <a:srgbClr val="716A66"/>
                </a:solidFill>
                <a:latin typeface="DIN 2014 Light"/>
                <a:cs typeface="DIN 2014 Light"/>
              </a:rPr>
              <a:t> </a:t>
            </a:r>
            <a:r>
              <a:rPr sz="2100" dirty="0">
                <a:solidFill>
                  <a:srgbClr val="716A66"/>
                </a:solidFill>
                <a:latin typeface="DIN 2014 Light"/>
                <a:cs typeface="DIN 2014 Light"/>
              </a:rPr>
              <a:t>bigger</a:t>
            </a:r>
            <a:r>
              <a:rPr sz="2100" spc="-20" dirty="0">
                <a:solidFill>
                  <a:srgbClr val="716A66"/>
                </a:solidFill>
                <a:latin typeface="DIN 2014 Light"/>
                <a:cs typeface="DIN 2014 Light"/>
              </a:rPr>
              <a:t> </a:t>
            </a:r>
            <a:r>
              <a:rPr sz="2100" b="1" dirty="0">
                <a:solidFill>
                  <a:srgbClr val="716A66"/>
                </a:solidFill>
                <a:latin typeface="DIN 2014 Light"/>
                <a:cs typeface="DIN 2014 Light"/>
              </a:rPr>
              <a:t>issues</a:t>
            </a:r>
            <a:r>
              <a:rPr sz="2100" spc="-20" dirty="0">
                <a:solidFill>
                  <a:srgbClr val="716A66"/>
                </a:solidFill>
                <a:latin typeface="DIN 2014 Light"/>
                <a:cs typeface="DIN 2014 Light"/>
              </a:rPr>
              <a:t> that </a:t>
            </a:r>
            <a:r>
              <a:rPr sz="2100" dirty="0">
                <a:solidFill>
                  <a:srgbClr val="716A66"/>
                </a:solidFill>
                <a:latin typeface="DIN 2014 Light"/>
                <a:cs typeface="DIN 2014 Light"/>
              </a:rPr>
              <a:t>are</a:t>
            </a:r>
            <a:r>
              <a:rPr sz="2100" spc="-25" dirty="0">
                <a:solidFill>
                  <a:srgbClr val="716A66"/>
                </a:solidFill>
                <a:latin typeface="DIN 2014 Light"/>
                <a:cs typeface="DIN 2014 Light"/>
              </a:rPr>
              <a:t> </a:t>
            </a:r>
            <a:r>
              <a:rPr sz="2100" b="1" dirty="0">
                <a:solidFill>
                  <a:srgbClr val="716A66"/>
                </a:solidFill>
                <a:latin typeface="DIN 2014 Light"/>
                <a:cs typeface="DIN 2014 Light"/>
              </a:rPr>
              <a:t>impacting</a:t>
            </a:r>
            <a:r>
              <a:rPr sz="2100" b="1" spc="-25" dirty="0">
                <a:solidFill>
                  <a:srgbClr val="716A66"/>
                </a:solidFill>
                <a:latin typeface="DIN 2014 Light"/>
                <a:cs typeface="DIN 2014 Light"/>
              </a:rPr>
              <a:t> </a:t>
            </a:r>
            <a:r>
              <a:rPr lang="en-US" sz="2100" b="1" spc="-25" dirty="0">
                <a:solidFill>
                  <a:srgbClr val="716A66"/>
                </a:solidFill>
                <a:latin typeface="DIN 2014 Light"/>
                <a:cs typeface="DIN 2014 Light"/>
              </a:rPr>
              <a:t>cleints</a:t>
            </a:r>
            <a:r>
              <a:rPr sz="2100" b="1" spc="-20" dirty="0">
                <a:solidFill>
                  <a:srgbClr val="716A66"/>
                </a:solidFill>
                <a:latin typeface="DIN 2014 Light"/>
                <a:cs typeface="DIN 2014 Light"/>
              </a:rPr>
              <a:t> </a:t>
            </a:r>
            <a:r>
              <a:rPr sz="2100" dirty="0">
                <a:solidFill>
                  <a:srgbClr val="716A66"/>
                </a:solidFill>
                <a:latin typeface="DIN 2014 Light"/>
                <a:cs typeface="DIN 2014 Light"/>
              </a:rPr>
              <a:t>and</a:t>
            </a:r>
            <a:r>
              <a:rPr sz="2100" spc="-25" dirty="0">
                <a:solidFill>
                  <a:srgbClr val="716A66"/>
                </a:solidFill>
                <a:latin typeface="DIN 2014 Light"/>
                <a:cs typeface="DIN 2014 Light"/>
              </a:rPr>
              <a:t> </a:t>
            </a:r>
            <a:r>
              <a:rPr sz="2100" dirty="0">
                <a:solidFill>
                  <a:srgbClr val="716A66"/>
                </a:solidFill>
                <a:latin typeface="DIN 2014 Light"/>
                <a:cs typeface="DIN 2014 Light"/>
              </a:rPr>
              <a:t>how</a:t>
            </a:r>
            <a:r>
              <a:rPr sz="2100" spc="-20" dirty="0">
                <a:solidFill>
                  <a:srgbClr val="716A66"/>
                </a:solidFill>
                <a:latin typeface="DIN 2014 Light"/>
                <a:cs typeface="DIN 2014 Light"/>
              </a:rPr>
              <a:t> </a:t>
            </a:r>
            <a:r>
              <a:rPr sz="2100" dirty="0">
                <a:solidFill>
                  <a:srgbClr val="716A66"/>
                </a:solidFill>
                <a:latin typeface="DIN 2014 Light"/>
                <a:cs typeface="DIN 2014 Light"/>
              </a:rPr>
              <a:t>we</a:t>
            </a:r>
            <a:r>
              <a:rPr sz="2100" spc="-25" dirty="0">
                <a:solidFill>
                  <a:srgbClr val="716A66"/>
                </a:solidFill>
                <a:latin typeface="DIN 2014 Light"/>
                <a:cs typeface="DIN 2014 Light"/>
              </a:rPr>
              <a:t> </a:t>
            </a:r>
            <a:r>
              <a:rPr sz="2100" dirty="0">
                <a:solidFill>
                  <a:srgbClr val="716A66"/>
                </a:solidFill>
                <a:latin typeface="DIN 2014 Light"/>
                <a:cs typeface="DIN 2014 Light"/>
              </a:rPr>
              <a:t>can</a:t>
            </a:r>
            <a:r>
              <a:rPr sz="2100" spc="-25" dirty="0">
                <a:solidFill>
                  <a:srgbClr val="716A66"/>
                </a:solidFill>
                <a:latin typeface="DIN 2014 Light"/>
                <a:cs typeface="DIN 2014 Light"/>
              </a:rPr>
              <a:t> </a:t>
            </a:r>
            <a:r>
              <a:rPr sz="2100" spc="-10" dirty="0">
                <a:solidFill>
                  <a:srgbClr val="716A66"/>
                </a:solidFill>
                <a:latin typeface="DIN 2014 Light"/>
                <a:cs typeface="DIN 2014 Light"/>
              </a:rPr>
              <a:t>solve </a:t>
            </a:r>
            <a:r>
              <a:rPr sz="2100" dirty="0">
                <a:solidFill>
                  <a:srgbClr val="716A66"/>
                </a:solidFill>
                <a:latin typeface="DIN 2014 Light"/>
                <a:cs typeface="DIN 2014 Light"/>
              </a:rPr>
              <a:t>for</a:t>
            </a:r>
            <a:r>
              <a:rPr sz="2100" spc="-60" dirty="0">
                <a:solidFill>
                  <a:srgbClr val="716A66"/>
                </a:solidFill>
                <a:latin typeface="DIN 2014 Light"/>
                <a:cs typeface="DIN 2014 Light"/>
              </a:rPr>
              <a:t> </a:t>
            </a:r>
            <a:r>
              <a:rPr sz="2100" dirty="0">
                <a:solidFill>
                  <a:srgbClr val="716A66"/>
                </a:solidFill>
                <a:latin typeface="DIN 2014 Light"/>
                <a:cs typeface="DIN 2014 Light"/>
              </a:rPr>
              <a:t>them</a:t>
            </a:r>
            <a:r>
              <a:rPr sz="2100" spc="-50" dirty="0">
                <a:solidFill>
                  <a:srgbClr val="716A66"/>
                </a:solidFill>
                <a:latin typeface="DIN 2014 Light"/>
                <a:cs typeface="DIN 2014 Light"/>
              </a:rPr>
              <a:t> </a:t>
            </a:r>
            <a:r>
              <a:rPr sz="2100" b="1" dirty="0">
                <a:solidFill>
                  <a:srgbClr val="716A66"/>
                </a:solidFill>
                <a:latin typeface="DIN 2014 Light"/>
                <a:cs typeface="DIN 2014 Light"/>
              </a:rPr>
              <a:t>beyond</a:t>
            </a:r>
            <a:r>
              <a:rPr sz="2100" b="1" spc="-45" dirty="0">
                <a:solidFill>
                  <a:srgbClr val="716A66"/>
                </a:solidFill>
                <a:latin typeface="DIN 2014 Light"/>
                <a:cs typeface="DIN 2014 Light"/>
              </a:rPr>
              <a:t> </a:t>
            </a:r>
            <a:r>
              <a:rPr sz="2100" dirty="0">
                <a:solidFill>
                  <a:srgbClr val="716A66"/>
                </a:solidFill>
                <a:latin typeface="DIN 2014 Light"/>
                <a:cs typeface="DIN 2014 Light"/>
              </a:rPr>
              <a:t>simply</a:t>
            </a:r>
            <a:r>
              <a:rPr sz="2100" spc="-50" dirty="0">
                <a:solidFill>
                  <a:srgbClr val="716A66"/>
                </a:solidFill>
                <a:latin typeface="DIN 2014 Light"/>
                <a:cs typeface="DIN 2014 Light"/>
              </a:rPr>
              <a:t> </a:t>
            </a:r>
            <a:r>
              <a:rPr sz="2100" dirty="0">
                <a:solidFill>
                  <a:srgbClr val="716A66"/>
                </a:solidFill>
                <a:latin typeface="DIN 2014 Light"/>
                <a:cs typeface="DIN 2014 Light"/>
              </a:rPr>
              <a:t>providing</a:t>
            </a:r>
            <a:r>
              <a:rPr sz="2100" spc="-45" dirty="0">
                <a:solidFill>
                  <a:srgbClr val="716A66"/>
                </a:solidFill>
                <a:latin typeface="DIN 2014 Light"/>
                <a:cs typeface="DIN 2014 Light"/>
              </a:rPr>
              <a:t> </a:t>
            </a:r>
            <a:r>
              <a:rPr sz="2100" b="1" spc="-10" dirty="0">
                <a:solidFill>
                  <a:srgbClr val="716A66"/>
                </a:solidFill>
                <a:latin typeface="DIN 2014 Light"/>
                <a:cs typeface="DIN 2014 Light"/>
              </a:rPr>
              <a:t>product</a:t>
            </a:r>
            <a:r>
              <a:rPr sz="2100" spc="-10" dirty="0">
                <a:solidFill>
                  <a:srgbClr val="716A66"/>
                </a:solidFill>
                <a:latin typeface="DIN 2014 Light"/>
                <a:cs typeface="DIN 2014 Light"/>
              </a:rPr>
              <a:t>.</a:t>
            </a:r>
            <a:endParaRPr sz="2100">
              <a:latin typeface="DIN 2014 Light"/>
              <a:cs typeface="DIN 2014 Light"/>
            </a:endParaRPr>
          </a:p>
          <a:p>
            <a:pPr marL="164465" marR="389255" indent="-152400">
              <a:lnSpc>
                <a:spcPct val="111100"/>
              </a:lnSpc>
              <a:spcBef>
                <a:spcPts val="1800"/>
              </a:spcBef>
              <a:buChar char="•"/>
              <a:tabLst>
                <a:tab pos="164465" algn="l"/>
              </a:tabLst>
            </a:pPr>
            <a:r>
              <a:rPr sz="2100" dirty="0">
                <a:solidFill>
                  <a:srgbClr val="716A66"/>
                </a:solidFill>
                <a:latin typeface="DIN 2014 Light"/>
                <a:cs typeface="DIN 2014 Light"/>
              </a:rPr>
              <a:t>It</a:t>
            </a:r>
            <a:r>
              <a:rPr sz="2100" spc="-10" dirty="0">
                <a:solidFill>
                  <a:srgbClr val="716A66"/>
                </a:solidFill>
                <a:latin typeface="DIN 2014 Light"/>
                <a:cs typeface="DIN 2014 Light"/>
              </a:rPr>
              <a:t> </a:t>
            </a:r>
            <a:r>
              <a:rPr sz="2100" dirty="0">
                <a:solidFill>
                  <a:srgbClr val="716A66"/>
                </a:solidFill>
                <a:latin typeface="DIN 2014 Light"/>
                <a:cs typeface="DIN 2014 Light"/>
              </a:rPr>
              <a:t>lets</a:t>
            </a:r>
            <a:r>
              <a:rPr sz="2100" spc="-10" dirty="0">
                <a:solidFill>
                  <a:srgbClr val="716A66"/>
                </a:solidFill>
                <a:latin typeface="DIN 2014 Light"/>
                <a:cs typeface="DIN 2014 Light"/>
              </a:rPr>
              <a:t> </a:t>
            </a:r>
            <a:r>
              <a:rPr sz="2100" dirty="0">
                <a:solidFill>
                  <a:srgbClr val="716A66"/>
                </a:solidFill>
                <a:latin typeface="DIN 2014 Light"/>
                <a:cs typeface="DIN 2014 Light"/>
              </a:rPr>
              <a:t>our</a:t>
            </a:r>
            <a:r>
              <a:rPr sz="2100" spc="-5" dirty="0">
                <a:solidFill>
                  <a:srgbClr val="716A66"/>
                </a:solidFill>
                <a:latin typeface="DIN 2014 Light"/>
                <a:cs typeface="DIN 2014 Light"/>
              </a:rPr>
              <a:t> </a:t>
            </a:r>
            <a:r>
              <a:rPr sz="2100" dirty="0">
                <a:solidFill>
                  <a:srgbClr val="716A66"/>
                </a:solidFill>
                <a:latin typeface="DIN 2014 Light"/>
                <a:cs typeface="DIN 2014 Light"/>
              </a:rPr>
              <a:t>c</a:t>
            </a:r>
            <a:r>
              <a:rPr lang="en-US" sz="2100" dirty="0">
                <a:solidFill>
                  <a:srgbClr val="716A66"/>
                </a:solidFill>
                <a:latin typeface="DIN 2014 Light"/>
                <a:cs typeface="DIN 2014 Light"/>
              </a:rPr>
              <a:t>lients</a:t>
            </a:r>
            <a:r>
              <a:rPr sz="2100" spc="-10" dirty="0">
                <a:solidFill>
                  <a:srgbClr val="716A66"/>
                </a:solidFill>
                <a:latin typeface="DIN 2014 Light"/>
                <a:cs typeface="DIN 2014 Light"/>
              </a:rPr>
              <a:t> </a:t>
            </a:r>
            <a:r>
              <a:rPr sz="2100" dirty="0">
                <a:solidFill>
                  <a:srgbClr val="716A66"/>
                </a:solidFill>
                <a:latin typeface="DIN 2014 Light"/>
                <a:cs typeface="DIN 2014 Light"/>
              </a:rPr>
              <a:t>know</a:t>
            </a:r>
            <a:r>
              <a:rPr sz="2100" spc="-10" dirty="0">
                <a:solidFill>
                  <a:srgbClr val="716A66"/>
                </a:solidFill>
                <a:latin typeface="DIN 2014 Light"/>
                <a:cs typeface="DIN 2014 Light"/>
              </a:rPr>
              <a:t> </a:t>
            </a:r>
            <a:r>
              <a:rPr sz="2100" dirty="0">
                <a:solidFill>
                  <a:srgbClr val="716A66"/>
                </a:solidFill>
                <a:latin typeface="DIN 2014 Light"/>
                <a:cs typeface="DIN 2014 Light"/>
              </a:rPr>
              <a:t>what</a:t>
            </a:r>
            <a:r>
              <a:rPr sz="2100" spc="-5" dirty="0">
                <a:solidFill>
                  <a:srgbClr val="716A66"/>
                </a:solidFill>
                <a:latin typeface="DIN 2014 Light"/>
                <a:cs typeface="DIN 2014 Light"/>
              </a:rPr>
              <a:t> </a:t>
            </a:r>
            <a:r>
              <a:rPr sz="2100" dirty="0">
                <a:solidFill>
                  <a:srgbClr val="716A66"/>
                </a:solidFill>
                <a:latin typeface="DIN 2014 Light"/>
                <a:cs typeface="DIN 2014 Light"/>
              </a:rPr>
              <a:t>we</a:t>
            </a:r>
            <a:r>
              <a:rPr sz="2100" spc="-10" dirty="0">
                <a:solidFill>
                  <a:srgbClr val="716A66"/>
                </a:solidFill>
                <a:latin typeface="DIN 2014 Light"/>
                <a:cs typeface="DIN 2014 Light"/>
              </a:rPr>
              <a:t> think </a:t>
            </a:r>
            <a:r>
              <a:rPr lang="en-US" sz="2100" dirty="0">
                <a:solidFill>
                  <a:srgbClr val="716A66"/>
                </a:solidFill>
                <a:latin typeface="DIN 2014 Light"/>
                <a:cs typeface="DIN 2014 Light"/>
              </a:rPr>
              <a:t>and</a:t>
            </a:r>
            <a:r>
              <a:rPr lang="en-US" sz="2100" spc="-30" dirty="0">
                <a:solidFill>
                  <a:srgbClr val="716A66"/>
                </a:solidFill>
                <a:latin typeface="DIN 2014 Light"/>
                <a:cs typeface="DIN 2014 Light"/>
              </a:rPr>
              <a:t> </a:t>
            </a:r>
            <a:r>
              <a:rPr lang="en-US" sz="2100" dirty="0">
                <a:solidFill>
                  <a:srgbClr val="716A66"/>
                </a:solidFill>
                <a:latin typeface="DIN 2014 Light"/>
                <a:cs typeface="DIN 2014 Light"/>
              </a:rPr>
              <a:t>what</a:t>
            </a:r>
            <a:r>
              <a:rPr lang="en-US" sz="2100" spc="-30" dirty="0">
                <a:solidFill>
                  <a:srgbClr val="716A66"/>
                </a:solidFill>
                <a:latin typeface="DIN 2014 Light"/>
                <a:cs typeface="DIN 2014 Light"/>
              </a:rPr>
              <a:t> </a:t>
            </a:r>
            <a:r>
              <a:rPr lang="en-US" sz="2100" dirty="0">
                <a:solidFill>
                  <a:srgbClr val="716A66"/>
                </a:solidFill>
                <a:latin typeface="DIN 2014 Light"/>
                <a:cs typeface="DIN 2014 Light"/>
              </a:rPr>
              <a:t>we</a:t>
            </a:r>
            <a:r>
              <a:rPr lang="en-US" sz="2100" spc="-25" dirty="0">
                <a:solidFill>
                  <a:srgbClr val="716A66"/>
                </a:solidFill>
                <a:latin typeface="DIN 2014 Light"/>
                <a:cs typeface="DIN 2014 Light"/>
              </a:rPr>
              <a:t> </a:t>
            </a:r>
            <a:r>
              <a:rPr lang="en-US" sz="2100" dirty="0">
                <a:solidFill>
                  <a:srgbClr val="716A66"/>
                </a:solidFill>
                <a:latin typeface="DIN 2014 Light"/>
                <a:cs typeface="DIN 2014 Light"/>
              </a:rPr>
              <a:t>stand</a:t>
            </a:r>
            <a:r>
              <a:rPr lang="en-US" sz="2100" spc="-30" dirty="0">
                <a:solidFill>
                  <a:srgbClr val="716A66"/>
                </a:solidFill>
                <a:latin typeface="DIN 2014 Light"/>
                <a:cs typeface="DIN 2014 Light"/>
              </a:rPr>
              <a:t> </a:t>
            </a:r>
            <a:r>
              <a:rPr lang="en-US" sz="2100" spc="-20" dirty="0">
                <a:solidFill>
                  <a:srgbClr val="716A66"/>
                </a:solidFill>
                <a:latin typeface="DIN 2014 Light"/>
                <a:cs typeface="DIN 2014 Light"/>
              </a:rPr>
              <a:t>for.</a:t>
            </a:r>
            <a:endParaRPr lang="en-US" sz="2100">
              <a:latin typeface="DIN 2014 Light"/>
              <a:cs typeface="DIN 2014 Light"/>
            </a:endParaRPr>
          </a:p>
          <a:p>
            <a:pPr marL="164465" marR="948055" indent="-152400">
              <a:lnSpc>
                <a:spcPct val="111100"/>
              </a:lnSpc>
              <a:spcBef>
                <a:spcPts val="1795"/>
              </a:spcBef>
              <a:buChar char="•"/>
              <a:tabLst>
                <a:tab pos="164465" algn="l"/>
              </a:tabLst>
            </a:pPr>
            <a:r>
              <a:rPr sz="2100" spc="-10" dirty="0">
                <a:solidFill>
                  <a:srgbClr val="716A66"/>
                </a:solidFill>
                <a:latin typeface="DIN 2014 Light"/>
                <a:cs typeface="DIN 2014 Light"/>
              </a:rPr>
              <a:t>Ultimately,</a:t>
            </a:r>
            <a:r>
              <a:rPr sz="2100" spc="-25" dirty="0">
                <a:solidFill>
                  <a:srgbClr val="716A66"/>
                </a:solidFill>
                <a:latin typeface="DIN 2014 Light"/>
                <a:cs typeface="DIN 2014 Light"/>
              </a:rPr>
              <a:t> </a:t>
            </a:r>
            <a:r>
              <a:rPr sz="2100" dirty="0">
                <a:solidFill>
                  <a:srgbClr val="716A66"/>
                </a:solidFill>
                <a:latin typeface="DIN 2014 Light"/>
                <a:cs typeface="DIN 2014 Light"/>
              </a:rPr>
              <a:t>it</a:t>
            </a:r>
            <a:r>
              <a:rPr sz="2100" spc="-20" dirty="0">
                <a:solidFill>
                  <a:srgbClr val="716A66"/>
                </a:solidFill>
                <a:latin typeface="DIN 2014 Light"/>
                <a:cs typeface="DIN 2014 Light"/>
              </a:rPr>
              <a:t> </a:t>
            </a:r>
            <a:r>
              <a:rPr sz="2100" dirty="0">
                <a:solidFill>
                  <a:srgbClr val="716A66"/>
                </a:solidFill>
                <a:latin typeface="DIN 2014 Light"/>
                <a:cs typeface="DIN 2014 Light"/>
              </a:rPr>
              <a:t>helps</a:t>
            </a:r>
            <a:r>
              <a:rPr sz="2100" spc="-20" dirty="0">
                <a:solidFill>
                  <a:srgbClr val="716A66"/>
                </a:solidFill>
                <a:latin typeface="DIN 2014 Light"/>
                <a:cs typeface="DIN 2014 Light"/>
              </a:rPr>
              <a:t> </a:t>
            </a:r>
            <a:r>
              <a:rPr sz="2100" dirty="0">
                <a:solidFill>
                  <a:srgbClr val="716A66"/>
                </a:solidFill>
                <a:latin typeface="DIN 2014 Light"/>
                <a:cs typeface="DIN 2014 Light"/>
              </a:rPr>
              <a:t>customers</a:t>
            </a:r>
            <a:r>
              <a:rPr sz="2100" spc="-25" dirty="0">
                <a:solidFill>
                  <a:srgbClr val="716A66"/>
                </a:solidFill>
                <a:latin typeface="DIN 2014 Light"/>
                <a:cs typeface="DIN 2014 Light"/>
              </a:rPr>
              <a:t> </a:t>
            </a:r>
            <a:r>
              <a:rPr sz="2100" spc="-10" dirty="0">
                <a:solidFill>
                  <a:srgbClr val="716A66"/>
                </a:solidFill>
                <a:latin typeface="DIN 2014 Light"/>
                <a:cs typeface="DIN 2014 Light"/>
              </a:rPr>
              <a:t>easily </a:t>
            </a:r>
            <a:r>
              <a:rPr sz="2100" dirty="0">
                <a:solidFill>
                  <a:srgbClr val="716A66"/>
                </a:solidFill>
                <a:latin typeface="DIN 2014 Light"/>
                <a:cs typeface="DIN 2014 Light"/>
              </a:rPr>
              <a:t>distinguish</a:t>
            </a:r>
            <a:r>
              <a:rPr sz="2100" spc="-10" dirty="0">
                <a:solidFill>
                  <a:srgbClr val="716A66"/>
                </a:solidFill>
                <a:latin typeface="DIN 2014 Light"/>
                <a:cs typeface="DIN 2014 Light"/>
              </a:rPr>
              <a:t> </a:t>
            </a:r>
            <a:r>
              <a:rPr sz="2100" dirty="0">
                <a:solidFill>
                  <a:srgbClr val="716A66"/>
                </a:solidFill>
                <a:latin typeface="DIN 2014 Light"/>
                <a:cs typeface="DIN 2014 Light"/>
              </a:rPr>
              <a:t>us</a:t>
            </a:r>
            <a:r>
              <a:rPr sz="2100" spc="-5" dirty="0">
                <a:solidFill>
                  <a:srgbClr val="716A66"/>
                </a:solidFill>
                <a:latin typeface="DIN 2014 Light"/>
                <a:cs typeface="DIN 2014 Light"/>
              </a:rPr>
              <a:t> </a:t>
            </a:r>
            <a:r>
              <a:rPr sz="2100" dirty="0">
                <a:solidFill>
                  <a:srgbClr val="716A66"/>
                </a:solidFill>
                <a:latin typeface="DIN 2014 Light"/>
                <a:cs typeface="DIN 2014 Light"/>
              </a:rPr>
              <a:t>from</a:t>
            </a:r>
            <a:r>
              <a:rPr sz="2100" spc="-5" dirty="0">
                <a:solidFill>
                  <a:srgbClr val="716A66"/>
                </a:solidFill>
                <a:latin typeface="DIN 2014 Light"/>
                <a:cs typeface="DIN 2014 Light"/>
              </a:rPr>
              <a:t> </a:t>
            </a:r>
            <a:r>
              <a:rPr sz="2100" dirty="0">
                <a:solidFill>
                  <a:srgbClr val="716A66"/>
                </a:solidFill>
                <a:latin typeface="DIN 2014 Light"/>
                <a:cs typeface="DIN 2014 Light"/>
              </a:rPr>
              <a:t>our</a:t>
            </a:r>
            <a:r>
              <a:rPr sz="2100" spc="-5" dirty="0">
                <a:solidFill>
                  <a:srgbClr val="716A66"/>
                </a:solidFill>
                <a:latin typeface="DIN 2014 Light"/>
                <a:cs typeface="DIN 2014 Light"/>
              </a:rPr>
              <a:t> </a:t>
            </a:r>
            <a:r>
              <a:rPr sz="2100" spc="-10" dirty="0">
                <a:solidFill>
                  <a:srgbClr val="716A66"/>
                </a:solidFill>
                <a:latin typeface="DIN 2014 Light"/>
                <a:cs typeface="DIN 2014 Light"/>
              </a:rPr>
              <a:t>competitors.</a:t>
            </a:r>
            <a:endParaRPr sz="2100">
              <a:latin typeface="DIN 2014 Light"/>
              <a:cs typeface="DIN 2014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3970">
              <a:lnSpc>
                <a:spcPct val="100000"/>
              </a:lnSpc>
              <a:spcBef>
                <a:spcPts val="100"/>
              </a:spcBef>
            </a:pPr>
            <a:r>
              <a:rPr dirty="0"/>
              <a:t>JSI</a:t>
            </a:r>
            <a:r>
              <a:rPr spc="-35" dirty="0"/>
              <a:t> </a:t>
            </a:r>
            <a:r>
              <a:rPr dirty="0"/>
              <a:t>Health</a:t>
            </a:r>
            <a:r>
              <a:rPr spc="-45" dirty="0"/>
              <a:t> </a:t>
            </a:r>
            <a:r>
              <a:rPr dirty="0"/>
              <a:t>Sales</a:t>
            </a:r>
            <a:r>
              <a:rPr spc="-45" dirty="0"/>
              <a:t> </a:t>
            </a:r>
            <a:r>
              <a:rPr spc="-10" dirty="0"/>
              <a:t>Narrative</a:t>
            </a:r>
          </a:p>
        </p:txBody>
      </p:sp>
      <p:sp>
        <p:nvSpPr>
          <p:cNvPr id="4" name="object 4"/>
          <p:cNvSpPr txBox="1"/>
          <p:nvPr/>
        </p:nvSpPr>
        <p:spPr>
          <a:xfrm>
            <a:off x="750823" y="1432538"/>
            <a:ext cx="10201910" cy="2680335"/>
          </a:xfrm>
          <a:prstGeom prst="rect">
            <a:avLst/>
          </a:prstGeom>
        </p:spPr>
        <p:txBody>
          <a:bodyPr vert="horz" wrap="square" lIns="0" tIns="217170" rIns="0" bIns="0" rtlCol="0">
            <a:spAutoFit/>
          </a:bodyPr>
          <a:lstStyle/>
          <a:p>
            <a:pPr marL="12700">
              <a:lnSpc>
                <a:spcPct val="100000"/>
              </a:lnSpc>
              <a:spcBef>
                <a:spcPts val="1710"/>
              </a:spcBef>
            </a:pPr>
            <a:r>
              <a:rPr sz="2300" b="1" dirty="0">
                <a:solidFill>
                  <a:srgbClr val="716A66"/>
                </a:solidFill>
                <a:latin typeface="DIN 2014 Bold"/>
                <a:cs typeface="DIN 2014 Bold"/>
              </a:rPr>
              <a:t>Nurturing</a:t>
            </a:r>
            <a:r>
              <a:rPr sz="2300" b="1" spc="-95" dirty="0">
                <a:solidFill>
                  <a:srgbClr val="716A66"/>
                </a:solidFill>
                <a:latin typeface="DIN 2014 Bold"/>
                <a:cs typeface="DIN 2014 Bold"/>
              </a:rPr>
              <a:t> </a:t>
            </a:r>
            <a:r>
              <a:rPr sz="2300" b="1" dirty="0">
                <a:solidFill>
                  <a:srgbClr val="716A66"/>
                </a:solidFill>
                <a:latin typeface="DIN 2014 Bold"/>
                <a:cs typeface="DIN 2014 Bold"/>
              </a:rPr>
              <a:t>Connection</a:t>
            </a:r>
            <a:r>
              <a:rPr sz="2300" b="1" spc="-90" dirty="0">
                <a:solidFill>
                  <a:srgbClr val="716A66"/>
                </a:solidFill>
                <a:latin typeface="DIN 2014 Bold"/>
                <a:cs typeface="DIN 2014 Bold"/>
              </a:rPr>
              <a:t> </a:t>
            </a:r>
            <a:r>
              <a:rPr sz="2300" b="1" dirty="0">
                <a:solidFill>
                  <a:srgbClr val="716A66"/>
                </a:solidFill>
                <a:latin typeface="DIN 2014 Bold"/>
                <a:cs typeface="DIN 2014 Bold"/>
              </a:rPr>
              <a:t>And</a:t>
            </a:r>
            <a:r>
              <a:rPr sz="2300" b="1" spc="-95" dirty="0">
                <a:solidFill>
                  <a:srgbClr val="716A66"/>
                </a:solidFill>
                <a:latin typeface="DIN 2014 Bold"/>
                <a:cs typeface="DIN 2014 Bold"/>
              </a:rPr>
              <a:t> </a:t>
            </a:r>
            <a:r>
              <a:rPr sz="2300" b="1" spc="-20" dirty="0">
                <a:solidFill>
                  <a:srgbClr val="716A66"/>
                </a:solidFill>
                <a:latin typeface="DIN 2014 Bold"/>
                <a:cs typeface="DIN 2014 Bold"/>
              </a:rPr>
              <a:t>Care</a:t>
            </a:r>
            <a:endParaRPr sz="2300">
              <a:latin typeface="DIN 2014 Bold"/>
              <a:cs typeface="DIN 2014 Bold"/>
            </a:endParaRPr>
          </a:p>
          <a:p>
            <a:pPr marL="12700" marR="5080">
              <a:lnSpc>
                <a:spcPct val="117300"/>
              </a:lnSpc>
              <a:spcBef>
                <a:spcPts val="1335"/>
              </a:spcBef>
            </a:pPr>
            <a:r>
              <a:rPr sz="2700" dirty="0">
                <a:solidFill>
                  <a:srgbClr val="716A66"/>
                </a:solidFill>
                <a:latin typeface="DIN 2014 Light"/>
                <a:cs typeface="DIN 2014 Light"/>
              </a:rPr>
              <a:t>By</a:t>
            </a:r>
            <a:r>
              <a:rPr sz="2700" spc="-90" dirty="0">
                <a:solidFill>
                  <a:srgbClr val="716A66"/>
                </a:solidFill>
                <a:latin typeface="DIN 2014 Light"/>
                <a:cs typeface="DIN 2014 Light"/>
              </a:rPr>
              <a:t> </a:t>
            </a:r>
            <a:r>
              <a:rPr sz="2700" dirty="0">
                <a:solidFill>
                  <a:srgbClr val="716A66"/>
                </a:solidFill>
                <a:latin typeface="DIN 2014 Light"/>
                <a:cs typeface="DIN 2014 Light"/>
              </a:rPr>
              <a:t>embracing</a:t>
            </a:r>
            <a:r>
              <a:rPr sz="2700" spc="-85" dirty="0">
                <a:solidFill>
                  <a:srgbClr val="716A66"/>
                </a:solidFill>
                <a:latin typeface="DIN 2014 Light"/>
                <a:cs typeface="DIN 2014 Light"/>
              </a:rPr>
              <a:t> </a:t>
            </a:r>
            <a:r>
              <a:rPr sz="2700" dirty="0">
                <a:solidFill>
                  <a:srgbClr val="716A66"/>
                </a:solidFill>
                <a:latin typeface="DIN 2014 Light"/>
                <a:cs typeface="DIN 2014 Light"/>
              </a:rPr>
              <a:t>a</a:t>
            </a:r>
            <a:r>
              <a:rPr sz="2700" spc="-85" dirty="0">
                <a:solidFill>
                  <a:srgbClr val="716A66"/>
                </a:solidFill>
                <a:latin typeface="DIN 2014 Light"/>
                <a:cs typeface="DIN 2014 Light"/>
              </a:rPr>
              <a:t> </a:t>
            </a:r>
            <a:r>
              <a:rPr sz="2700" b="1" spc="-20" dirty="0">
                <a:solidFill>
                  <a:srgbClr val="716A66"/>
                </a:solidFill>
                <a:latin typeface="DIN 2014 Bold"/>
                <a:cs typeface="DIN 2014 Bold"/>
              </a:rPr>
              <a:t>future-</a:t>
            </a:r>
            <a:r>
              <a:rPr sz="2700" b="1" dirty="0">
                <a:solidFill>
                  <a:srgbClr val="716A66"/>
                </a:solidFill>
                <a:latin typeface="DIN 2014 Bold"/>
                <a:cs typeface="DIN 2014 Bold"/>
              </a:rPr>
              <a:t>focused</a:t>
            </a:r>
            <a:r>
              <a:rPr sz="2700" b="1" spc="-85" dirty="0">
                <a:solidFill>
                  <a:srgbClr val="716A66"/>
                </a:solidFill>
                <a:latin typeface="DIN 2014 Bold"/>
                <a:cs typeface="DIN 2014 Bold"/>
              </a:rPr>
              <a:t> </a:t>
            </a:r>
            <a:r>
              <a:rPr sz="2700" dirty="0">
                <a:solidFill>
                  <a:srgbClr val="716A66"/>
                </a:solidFill>
                <a:latin typeface="DIN 2014 Light"/>
                <a:cs typeface="DIN 2014 Light"/>
              </a:rPr>
              <a:t>approach,</a:t>
            </a:r>
            <a:r>
              <a:rPr sz="2700" spc="-90" dirty="0">
                <a:solidFill>
                  <a:srgbClr val="716A66"/>
                </a:solidFill>
                <a:latin typeface="DIN 2014 Light"/>
                <a:cs typeface="DIN 2014 Light"/>
              </a:rPr>
              <a:t> </a:t>
            </a:r>
            <a:r>
              <a:rPr sz="2700" dirty="0">
                <a:solidFill>
                  <a:srgbClr val="716A66"/>
                </a:solidFill>
                <a:latin typeface="DIN 2014 Light"/>
                <a:cs typeface="DIN 2014 Light"/>
              </a:rPr>
              <a:t>leveraging</a:t>
            </a:r>
            <a:r>
              <a:rPr sz="2700" spc="-85" dirty="0">
                <a:solidFill>
                  <a:srgbClr val="716A66"/>
                </a:solidFill>
                <a:latin typeface="DIN 2014 Light"/>
                <a:cs typeface="DIN 2014 Light"/>
              </a:rPr>
              <a:t> </a:t>
            </a:r>
            <a:r>
              <a:rPr sz="2700" b="1" dirty="0">
                <a:solidFill>
                  <a:srgbClr val="716A66"/>
                </a:solidFill>
                <a:latin typeface="DIN 2014 Bold"/>
                <a:cs typeface="DIN 2014 Bold"/>
              </a:rPr>
              <a:t>purposeful</a:t>
            </a:r>
            <a:r>
              <a:rPr sz="2700" b="1" spc="-85" dirty="0">
                <a:solidFill>
                  <a:srgbClr val="716A66"/>
                </a:solidFill>
                <a:latin typeface="DIN 2014 Bold"/>
                <a:cs typeface="DIN 2014 Bold"/>
              </a:rPr>
              <a:t> </a:t>
            </a:r>
            <a:r>
              <a:rPr sz="2700" b="1" spc="-10" dirty="0">
                <a:solidFill>
                  <a:srgbClr val="716A66"/>
                </a:solidFill>
                <a:latin typeface="DIN 2014 Bold"/>
                <a:cs typeface="DIN 2014 Bold"/>
              </a:rPr>
              <a:t>design</a:t>
            </a:r>
            <a:r>
              <a:rPr sz="2700" spc="-10" dirty="0">
                <a:solidFill>
                  <a:srgbClr val="716A66"/>
                </a:solidFill>
                <a:latin typeface="DIN 2014 Light"/>
                <a:cs typeface="DIN 2014 Light"/>
              </a:rPr>
              <a:t>, </a:t>
            </a:r>
            <a:r>
              <a:rPr sz="2700" dirty="0">
                <a:solidFill>
                  <a:srgbClr val="716A66"/>
                </a:solidFill>
                <a:latin typeface="DIN 2014 Light"/>
                <a:cs typeface="DIN 2014 Light"/>
              </a:rPr>
              <a:t>and</a:t>
            </a:r>
            <a:r>
              <a:rPr sz="2700" spc="-85" dirty="0">
                <a:solidFill>
                  <a:srgbClr val="716A66"/>
                </a:solidFill>
                <a:latin typeface="DIN 2014 Light"/>
                <a:cs typeface="DIN 2014 Light"/>
              </a:rPr>
              <a:t> </a:t>
            </a:r>
            <a:r>
              <a:rPr sz="2700" dirty="0">
                <a:solidFill>
                  <a:srgbClr val="716A66"/>
                </a:solidFill>
                <a:latin typeface="DIN 2014 Light"/>
                <a:cs typeface="DIN 2014 Light"/>
              </a:rPr>
              <a:t>prioritizing</a:t>
            </a:r>
            <a:r>
              <a:rPr sz="2700" spc="-80" dirty="0">
                <a:solidFill>
                  <a:srgbClr val="716A66"/>
                </a:solidFill>
                <a:latin typeface="DIN 2014 Light"/>
                <a:cs typeface="DIN 2014 Light"/>
              </a:rPr>
              <a:t> </a:t>
            </a:r>
            <a:r>
              <a:rPr sz="2700" dirty="0">
                <a:solidFill>
                  <a:srgbClr val="716A66"/>
                </a:solidFill>
                <a:latin typeface="DIN 2014 Light"/>
                <a:cs typeface="DIN 2014 Light"/>
              </a:rPr>
              <a:t>innovations</a:t>
            </a:r>
            <a:r>
              <a:rPr sz="2700" spc="-85" dirty="0">
                <a:solidFill>
                  <a:srgbClr val="716A66"/>
                </a:solidFill>
                <a:latin typeface="DIN 2014 Light"/>
                <a:cs typeface="DIN 2014 Light"/>
              </a:rPr>
              <a:t> </a:t>
            </a:r>
            <a:r>
              <a:rPr sz="2700" dirty="0">
                <a:solidFill>
                  <a:srgbClr val="716A66"/>
                </a:solidFill>
                <a:latin typeface="DIN 2014 Light"/>
                <a:cs typeface="DIN 2014 Light"/>
              </a:rPr>
              <a:t>that</a:t>
            </a:r>
            <a:r>
              <a:rPr sz="2700" spc="-80" dirty="0">
                <a:solidFill>
                  <a:srgbClr val="716A66"/>
                </a:solidFill>
                <a:latin typeface="DIN 2014 Light"/>
                <a:cs typeface="DIN 2014 Light"/>
              </a:rPr>
              <a:t> </a:t>
            </a:r>
            <a:r>
              <a:rPr sz="2700" dirty="0">
                <a:solidFill>
                  <a:srgbClr val="716A66"/>
                </a:solidFill>
                <a:latin typeface="DIN 2014 Light"/>
                <a:cs typeface="DIN 2014 Light"/>
              </a:rPr>
              <a:t>foster</a:t>
            </a:r>
            <a:r>
              <a:rPr sz="2700" spc="-85" dirty="0">
                <a:solidFill>
                  <a:srgbClr val="716A66"/>
                </a:solidFill>
                <a:latin typeface="DIN 2014 Light"/>
                <a:cs typeface="DIN 2014 Light"/>
              </a:rPr>
              <a:t> </a:t>
            </a:r>
            <a:r>
              <a:rPr sz="2700" b="1" dirty="0">
                <a:solidFill>
                  <a:srgbClr val="716A66"/>
                </a:solidFill>
                <a:latin typeface="DIN 2014 Bold"/>
                <a:cs typeface="DIN 2014 Bold"/>
              </a:rPr>
              <a:t>connected</a:t>
            </a:r>
            <a:r>
              <a:rPr sz="2700" b="1" spc="-80" dirty="0">
                <a:solidFill>
                  <a:srgbClr val="716A66"/>
                </a:solidFill>
                <a:latin typeface="DIN 2014 Bold"/>
                <a:cs typeface="DIN 2014 Bold"/>
              </a:rPr>
              <a:t> </a:t>
            </a:r>
            <a:r>
              <a:rPr sz="2700" b="1" dirty="0">
                <a:solidFill>
                  <a:srgbClr val="716A66"/>
                </a:solidFill>
                <a:latin typeface="DIN 2014 Bold"/>
                <a:cs typeface="DIN 2014 Bold"/>
              </a:rPr>
              <a:t>care</a:t>
            </a:r>
            <a:r>
              <a:rPr sz="2700" dirty="0">
                <a:solidFill>
                  <a:srgbClr val="716A66"/>
                </a:solidFill>
                <a:latin typeface="DIN 2014 Light"/>
                <a:cs typeface="DIN 2014 Light"/>
              </a:rPr>
              <a:t>,</a:t>
            </a:r>
            <a:r>
              <a:rPr sz="2700" spc="-85" dirty="0">
                <a:solidFill>
                  <a:srgbClr val="716A66"/>
                </a:solidFill>
                <a:latin typeface="DIN 2014 Light"/>
                <a:cs typeface="DIN 2014 Light"/>
              </a:rPr>
              <a:t> </a:t>
            </a:r>
            <a:r>
              <a:rPr sz="2700" dirty="0">
                <a:solidFill>
                  <a:srgbClr val="716A66"/>
                </a:solidFill>
                <a:latin typeface="DIN 2014 Light"/>
                <a:cs typeface="DIN 2014 Light"/>
              </a:rPr>
              <a:t>we</a:t>
            </a:r>
            <a:r>
              <a:rPr sz="2700" spc="-80" dirty="0">
                <a:solidFill>
                  <a:srgbClr val="716A66"/>
                </a:solidFill>
                <a:latin typeface="DIN 2014 Light"/>
                <a:cs typeface="DIN 2014 Light"/>
              </a:rPr>
              <a:t> </a:t>
            </a:r>
            <a:r>
              <a:rPr sz="2700" spc="-10" dirty="0">
                <a:solidFill>
                  <a:srgbClr val="716A66"/>
                </a:solidFill>
                <a:latin typeface="DIN 2014 Light"/>
                <a:cs typeface="DIN 2014 Light"/>
              </a:rPr>
              <a:t>inspire </a:t>
            </a:r>
            <a:r>
              <a:rPr sz="2700" dirty="0">
                <a:solidFill>
                  <a:srgbClr val="716A66"/>
                </a:solidFill>
                <a:latin typeface="DIN 2014 Light"/>
                <a:cs typeface="DIN 2014 Light"/>
              </a:rPr>
              <a:t>individuals</a:t>
            </a:r>
            <a:r>
              <a:rPr sz="2700" spc="-75" dirty="0">
                <a:solidFill>
                  <a:srgbClr val="716A66"/>
                </a:solidFill>
                <a:latin typeface="DIN 2014 Light"/>
                <a:cs typeface="DIN 2014 Light"/>
              </a:rPr>
              <a:t> </a:t>
            </a:r>
            <a:r>
              <a:rPr sz="2700" dirty="0">
                <a:solidFill>
                  <a:srgbClr val="716A66"/>
                </a:solidFill>
                <a:latin typeface="DIN 2014 Light"/>
                <a:cs typeface="DIN 2014 Light"/>
              </a:rPr>
              <a:t>to</a:t>
            </a:r>
            <a:r>
              <a:rPr sz="2700" spc="-70" dirty="0">
                <a:solidFill>
                  <a:srgbClr val="716A66"/>
                </a:solidFill>
                <a:latin typeface="DIN 2014 Light"/>
                <a:cs typeface="DIN 2014 Light"/>
              </a:rPr>
              <a:t> </a:t>
            </a:r>
            <a:r>
              <a:rPr sz="2700" dirty="0">
                <a:solidFill>
                  <a:srgbClr val="716A66"/>
                </a:solidFill>
                <a:latin typeface="DIN 2014 Light"/>
                <a:cs typeface="DIN 2014 Light"/>
              </a:rPr>
              <a:t>love</a:t>
            </a:r>
            <a:r>
              <a:rPr sz="2700" spc="-70" dirty="0">
                <a:solidFill>
                  <a:srgbClr val="716A66"/>
                </a:solidFill>
                <a:latin typeface="DIN 2014 Light"/>
                <a:cs typeface="DIN 2014 Light"/>
              </a:rPr>
              <a:t> </a:t>
            </a:r>
            <a:r>
              <a:rPr sz="2700" dirty="0">
                <a:solidFill>
                  <a:srgbClr val="716A66"/>
                </a:solidFill>
                <a:latin typeface="DIN 2014 Light"/>
                <a:cs typeface="DIN 2014 Light"/>
              </a:rPr>
              <a:t>where</a:t>
            </a:r>
            <a:r>
              <a:rPr sz="2700" spc="-70" dirty="0">
                <a:solidFill>
                  <a:srgbClr val="716A66"/>
                </a:solidFill>
                <a:latin typeface="DIN 2014 Light"/>
                <a:cs typeface="DIN 2014 Light"/>
              </a:rPr>
              <a:t> </a:t>
            </a:r>
            <a:r>
              <a:rPr sz="2700" dirty="0">
                <a:solidFill>
                  <a:srgbClr val="716A66"/>
                </a:solidFill>
                <a:latin typeface="DIN 2014 Light"/>
                <a:cs typeface="DIN 2014 Light"/>
              </a:rPr>
              <a:t>they</a:t>
            </a:r>
            <a:r>
              <a:rPr sz="2700" spc="-70" dirty="0">
                <a:solidFill>
                  <a:srgbClr val="716A66"/>
                </a:solidFill>
                <a:latin typeface="DIN 2014 Light"/>
                <a:cs typeface="DIN 2014 Light"/>
              </a:rPr>
              <a:t> </a:t>
            </a:r>
            <a:r>
              <a:rPr sz="2700" dirty="0">
                <a:solidFill>
                  <a:srgbClr val="716A66"/>
                </a:solidFill>
                <a:latin typeface="DIN 2014 Light"/>
                <a:cs typeface="DIN 2014 Light"/>
              </a:rPr>
              <a:t>thrive,</a:t>
            </a:r>
            <a:r>
              <a:rPr sz="2700" spc="-70" dirty="0">
                <a:solidFill>
                  <a:srgbClr val="716A66"/>
                </a:solidFill>
                <a:latin typeface="DIN 2014 Light"/>
                <a:cs typeface="DIN 2014 Light"/>
              </a:rPr>
              <a:t> </a:t>
            </a:r>
            <a:r>
              <a:rPr sz="2700" dirty="0">
                <a:solidFill>
                  <a:srgbClr val="716A66"/>
                </a:solidFill>
                <a:latin typeface="DIN 2014 Light"/>
                <a:cs typeface="DIN 2014 Light"/>
              </a:rPr>
              <a:t>love</a:t>
            </a:r>
            <a:r>
              <a:rPr sz="2700" spc="-70" dirty="0">
                <a:solidFill>
                  <a:srgbClr val="716A66"/>
                </a:solidFill>
                <a:latin typeface="DIN 2014 Light"/>
                <a:cs typeface="DIN 2014 Light"/>
              </a:rPr>
              <a:t> </a:t>
            </a:r>
            <a:r>
              <a:rPr sz="2700" dirty="0">
                <a:solidFill>
                  <a:srgbClr val="716A66"/>
                </a:solidFill>
                <a:latin typeface="DIN 2014 Light"/>
                <a:cs typeface="DIN 2014 Light"/>
              </a:rPr>
              <a:t>where</a:t>
            </a:r>
            <a:r>
              <a:rPr sz="2700" spc="-70" dirty="0">
                <a:solidFill>
                  <a:srgbClr val="716A66"/>
                </a:solidFill>
                <a:latin typeface="DIN 2014 Light"/>
                <a:cs typeface="DIN 2014 Light"/>
              </a:rPr>
              <a:t> </a:t>
            </a:r>
            <a:r>
              <a:rPr sz="2700" dirty="0">
                <a:solidFill>
                  <a:srgbClr val="716A66"/>
                </a:solidFill>
                <a:latin typeface="DIN 2014 Light"/>
                <a:cs typeface="DIN 2014 Light"/>
              </a:rPr>
              <a:t>they</a:t>
            </a:r>
            <a:r>
              <a:rPr sz="2700" spc="-70" dirty="0">
                <a:solidFill>
                  <a:srgbClr val="716A66"/>
                </a:solidFill>
                <a:latin typeface="DIN 2014 Light"/>
                <a:cs typeface="DIN 2014 Light"/>
              </a:rPr>
              <a:t> </a:t>
            </a:r>
            <a:r>
              <a:rPr sz="2700" dirty="0">
                <a:solidFill>
                  <a:srgbClr val="716A66"/>
                </a:solidFill>
                <a:latin typeface="DIN 2014 Light"/>
                <a:cs typeface="DIN 2014 Light"/>
              </a:rPr>
              <a:t>care,</a:t>
            </a:r>
            <a:r>
              <a:rPr sz="2700" spc="-70" dirty="0">
                <a:solidFill>
                  <a:srgbClr val="716A66"/>
                </a:solidFill>
                <a:latin typeface="DIN 2014 Light"/>
                <a:cs typeface="DIN 2014 Light"/>
              </a:rPr>
              <a:t> </a:t>
            </a:r>
            <a:r>
              <a:rPr sz="2700" dirty="0">
                <a:solidFill>
                  <a:srgbClr val="716A66"/>
                </a:solidFill>
                <a:latin typeface="DIN 2014 Light"/>
                <a:cs typeface="DIN 2014 Light"/>
              </a:rPr>
              <a:t>and</a:t>
            </a:r>
            <a:r>
              <a:rPr sz="2700" spc="-70" dirty="0">
                <a:solidFill>
                  <a:srgbClr val="716A66"/>
                </a:solidFill>
                <a:latin typeface="DIN 2014 Light"/>
                <a:cs typeface="DIN 2014 Light"/>
              </a:rPr>
              <a:t> </a:t>
            </a:r>
            <a:r>
              <a:rPr sz="2700" spc="-20" dirty="0">
                <a:solidFill>
                  <a:srgbClr val="716A66"/>
                </a:solidFill>
                <a:latin typeface="DIN 2014 Light"/>
                <a:cs typeface="DIN 2014 Light"/>
              </a:rPr>
              <a:t>love </a:t>
            </a:r>
            <a:r>
              <a:rPr sz="2700" dirty="0">
                <a:solidFill>
                  <a:srgbClr val="716A66"/>
                </a:solidFill>
                <a:latin typeface="DIN 2014 Light"/>
                <a:cs typeface="DIN 2014 Light"/>
              </a:rPr>
              <a:t>where</a:t>
            </a:r>
            <a:r>
              <a:rPr sz="2700" spc="-85" dirty="0">
                <a:solidFill>
                  <a:srgbClr val="716A66"/>
                </a:solidFill>
                <a:latin typeface="DIN 2014 Light"/>
                <a:cs typeface="DIN 2014 Light"/>
              </a:rPr>
              <a:t> </a:t>
            </a:r>
            <a:r>
              <a:rPr sz="2700" dirty="0">
                <a:solidFill>
                  <a:srgbClr val="716A66"/>
                </a:solidFill>
                <a:latin typeface="DIN 2014 Light"/>
                <a:cs typeface="DIN 2014 Light"/>
              </a:rPr>
              <a:t>they</a:t>
            </a:r>
            <a:r>
              <a:rPr sz="2700" spc="-85" dirty="0">
                <a:solidFill>
                  <a:srgbClr val="716A66"/>
                </a:solidFill>
                <a:latin typeface="DIN 2014 Light"/>
                <a:cs typeface="DIN 2014 Light"/>
              </a:rPr>
              <a:t> </a:t>
            </a:r>
            <a:r>
              <a:rPr sz="2700" spc="-10" dirty="0">
                <a:solidFill>
                  <a:srgbClr val="716A66"/>
                </a:solidFill>
                <a:latin typeface="DIN 2014 Light"/>
                <a:cs typeface="DIN 2014 Light"/>
              </a:rPr>
              <a:t>heal.</a:t>
            </a:r>
            <a:endParaRPr sz="2700">
              <a:latin typeface="DIN 2014 Light"/>
              <a:cs typeface="DIN 2014 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sp>
        <p:nvSpPr>
          <p:cNvPr id="3" name="object 3"/>
          <p:cNvSpPr txBox="1">
            <a:spLocks noGrp="1"/>
          </p:cNvSpPr>
          <p:nvPr>
            <p:ph type="title"/>
          </p:nvPr>
        </p:nvSpPr>
        <p:spPr>
          <a:xfrm>
            <a:off x="699150" y="1664763"/>
            <a:ext cx="2416810" cy="787400"/>
          </a:xfrm>
          <a:prstGeom prst="rect">
            <a:avLst/>
          </a:prstGeom>
        </p:spPr>
        <p:txBody>
          <a:bodyPr vert="horz" wrap="square" lIns="0" tIns="12700" rIns="0" bIns="0" rtlCol="0">
            <a:spAutoFit/>
          </a:bodyPr>
          <a:lstStyle/>
          <a:p>
            <a:pPr marL="12700" marR="5080">
              <a:lnSpc>
                <a:spcPct val="108700"/>
              </a:lnSpc>
              <a:spcBef>
                <a:spcPts val="100"/>
              </a:spcBef>
            </a:pPr>
            <a:r>
              <a:rPr sz="2300" dirty="0"/>
              <a:t>Turning</a:t>
            </a:r>
            <a:r>
              <a:rPr sz="2300" spc="-130" dirty="0"/>
              <a:t> </a:t>
            </a:r>
            <a:r>
              <a:rPr sz="2300" spc="-10" dirty="0"/>
              <a:t>Challenges </a:t>
            </a:r>
            <a:r>
              <a:rPr sz="2300" dirty="0"/>
              <a:t>Into</a:t>
            </a:r>
            <a:r>
              <a:rPr sz="2300" spc="-40" dirty="0"/>
              <a:t> </a:t>
            </a:r>
            <a:r>
              <a:rPr sz="2300" spc="-10" dirty="0"/>
              <a:t>Opportunities</a:t>
            </a:r>
            <a:endParaRPr sz="2300"/>
          </a:p>
        </p:txBody>
      </p:sp>
      <p:sp>
        <p:nvSpPr>
          <p:cNvPr id="4" name="object 4"/>
          <p:cNvSpPr txBox="1"/>
          <p:nvPr/>
        </p:nvSpPr>
        <p:spPr>
          <a:xfrm>
            <a:off x="699151" y="2526198"/>
            <a:ext cx="3568050" cy="2863797"/>
          </a:xfrm>
          <a:prstGeom prst="rect">
            <a:avLst/>
          </a:prstGeom>
        </p:spPr>
        <p:txBody>
          <a:bodyPr vert="horz" wrap="square" lIns="0" tIns="12700" rIns="0" bIns="0" rtlCol="0">
            <a:spAutoFit/>
          </a:bodyPr>
          <a:lstStyle/>
          <a:p>
            <a:pPr marL="12700" marR="5080">
              <a:lnSpc>
                <a:spcPct val="111100"/>
              </a:lnSpc>
              <a:spcBef>
                <a:spcPts val="100"/>
              </a:spcBef>
            </a:pPr>
            <a:r>
              <a:rPr sz="2100" dirty="0">
                <a:solidFill>
                  <a:srgbClr val="716A66"/>
                </a:solidFill>
                <a:latin typeface="DIN 2014 Light"/>
                <a:cs typeface="DIN 2014 Light"/>
              </a:rPr>
              <a:t>While</a:t>
            </a:r>
            <a:r>
              <a:rPr sz="2100" spc="-15" dirty="0">
                <a:solidFill>
                  <a:srgbClr val="716A66"/>
                </a:solidFill>
                <a:latin typeface="DIN 2014 Light"/>
                <a:cs typeface="DIN 2014 Light"/>
              </a:rPr>
              <a:t> </a:t>
            </a:r>
            <a:r>
              <a:rPr sz="2100" dirty="0">
                <a:solidFill>
                  <a:srgbClr val="716A66"/>
                </a:solidFill>
                <a:latin typeface="DIN 2014 Light"/>
                <a:cs typeface="DIN 2014 Light"/>
              </a:rPr>
              <a:t>there</a:t>
            </a:r>
            <a:r>
              <a:rPr sz="2100" spc="-15" dirty="0">
                <a:solidFill>
                  <a:srgbClr val="716A66"/>
                </a:solidFill>
                <a:latin typeface="DIN 2014 Light"/>
                <a:cs typeface="DIN 2014 Light"/>
              </a:rPr>
              <a:t> </a:t>
            </a:r>
            <a:r>
              <a:rPr sz="2100" dirty="0">
                <a:solidFill>
                  <a:srgbClr val="716A66"/>
                </a:solidFill>
                <a:latin typeface="DIN 2014 Light"/>
                <a:cs typeface="DIN 2014 Light"/>
              </a:rPr>
              <a:t>are</a:t>
            </a:r>
            <a:r>
              <a:rPr sz="2100" spc="-10" dirty="0">
                <a:solidFill>
                  <a:srgbClr val="716A66"/>
                </a:solidFill>
                <a:latin typeface="DIN 2014 Light"/>
                <a:cs typeface="DIN 2014 Light"/>
              </a:rPr>
              <a:t> significant </a:t>
            </a:r>
            <a:r>
              <a:rPr sz="2100" dirty="0">
                <a:solidFill>
                  <a:srgbClr val="716A66"/>
                </a:solidFill>
                <a:latin typeface="DIN 2014 Light"/>
                <a:cs typeface="DIN 2014 Light"/>
              </a:rPr>
              <a:t>issues</a:t>
            </a:r>
            <a:r>
              <a:rPr sz="2100" spc="-50" dirty="0">
                <a:solidFill>
                  <a:srgbClr val="716A66"/>
                </a:solidFill>
                <a:latin typeface="DIN 2014 Light"/>
                <a:cs typeface="DIN 2014 Light"/>
              </a:rPr>
              <a:t> </a:t>
            </a:r>
            <a:r>
              <a:rPr sz="2100" dirty="0">
                <a:solidFill>
                  <a:srgbClr val="716A66"/>
                </a:solidFill>
                <a:latin typeface="DIN 2014 Light"/>
                <a:cs typeface="DIN 2014 Light"/>
              </a:rPr>
              <a:t>impacting</a:t>
            </a:r>
            <a:r>
              <a:rPr sz="2100" spc="-50" dirty="0">
                <a:solidFill>
                  <a:srgbClr val="716A66"/>
                </a:solidFill>
                <a:latin typeface="DIN 2014 Light"/>
                <a:cs typeface="DIN 2014 Light"/>
              </a:rPr>
              <a:t> </a:t>
            </a:r>
            <a:r>
              <a:rPr sz="2100" spc="-25" dirty="0">
                <a:solidFill>
                  <a:srgbClr val="716A66"/>
                </a:solidFill>
                <a:latin typeface="DIN 2014 Light"/>
                <a:cs typeface="DIN 2014 Light"/>
              </a:rPr>
              <a:t>the </a:t>
            </a:r>
            <a:r>
              <a:rPr sz="2100" dirty="0">
                <a:solidFill>
                  <a:srgbClr val="716A66"/>
                </a:solidFill>
                <a:latin typeface="DIN 2014 Light"/>
                <a:cs typeface="DIN 2014 Light"/>
              </a:rPr>
              <a:t>healthcare</a:t>
            </a:r>
            <a:r>
              <a:rPr sz="2100" spc="-60" dirty="0">
                <a:solidFill>
                  <a:srgbClr val="716A66"/>
                </a:solidFill>
                <a:latin typeface="DIN 2014 Light"/>
                <a:cs typeface="DIN 2014 Light"/>
              </a:rPr>
              <a:t> </a:t>
            </a:r>
            <a:r>
              <a:rPr sz="2100" dirty="0">
                <a:solidFill>
                  <a:srgbClr val="716A66"/>
                </a:solidFill>
                <a:latin typeface="DIN 2014 Light"/>
                <a:cs typeface="DIN 2014 Light"/>
              </a:rPr>
              <a:t>experience,</a:t>
            </a:r>
            <a:r>
              <a:rPr sz="2100" spc="-55" dirty="0">
                <a:solidFill>
                  <a:srgbClr val="716A66"/>
                </a:solidFill>
                <a:latin typeface="DIN 2014 Light"/>
                <a:cs typeface="DIN 2014 Light"/>
              </a:rPr>
              <a:t> </a:t>
            </a:r>
            <a:r>
              <a:rPr sz="2100" spc="-10" dirty="0">
                <a:solidFill>
                  <a:srgbClr val="716A66"/>
                </a:solidFill>
                <a:latin typeface="DIN 2014 Light"/>
                <a:cs typeface="DIN 2014 Light"/>
              </a:rPr>
              <a:t>JSI</a:t>
            </a:r>
            <a:r>
              <a:rPr lang="en-US" sz="2100" spc="-10" dirty="0">
                <a:solidFill>
                  <a:srgbClr val="716A66"/>
                </a:solidFill>
                <a:latin typeface="DIN 2014 Light"/>
                <a:cs typeface="DIN 2014 Light"/>
              </a:rPr>
              <a:t> Health’s</a:t>
            </a:r>
            <a:r>
              <a:rPr sz="2100" spc="-10" dirty="0">
                <a:solidFill>
                  <a:srgbClr val="716A66"/>
                </a:solidFill>
                <a:latin typeface="DIN 2014 Light"/>
                <a:cs typeface="DIN 2014 Light"/>
              </a:rPr>
              <a:t> </a:t>
            </a:r>
            <a:r>
              <a:rPr sz="2100" dirty="0">
                <a:solidFill>
                  <a:srgbClr val="716A66"/>
                </a:solidFill>
                <a:latin typeface="DIN 2014 Light"/>
                <a:cs typeface="DIN 2014 Light"/>
              </a:rPr>
              <a:t>holistic</a:t>
            </a:r>
            <a:r>
              <a:rPr sz="2100" spc="-30" dirty="0">
                <a:solidFill>
                  <a:srgbClr val="716A66"/>
                </a:solidFill>
                <a:latin typeface="DIN 2014 Light"/>
                <a:cs typeface="DIN 2014 Light"/>
              </a:rPr>
              <a:t> </a:t>
            </a:r>
            <a:r>
              <a:rPr sz="2100" dirty="0">
                <a:solidFill>
                  <a:srgbClr val="716A66"/>
                </a:solidFill>
                <a:latin typeface="DIN 2014 Light"/>
                <a:cs typeface="DIN 2014 Light"/>
              </a:rPr>
              <a:t>approach</a:t>
            </a:r>
            <a:r>
              <a:rPr sz="2100" spc="-25" dirty="0">
                <a:solidFill>
                  <a:srgbClr val="716A66"/>
                </a:solidFill>
                <a:latin typeface="DIN 2014 Light"/>
                <a:cs typeface="DIN 2014 Light"/>
              </a:rPr>
              <a:t> </a:t>
            </a:r>
            <a:r>
              <a:rPr sz="2100" spc="-10" dirty="0">
                <a:solidFill>
                  <a:srgbClr val="716A66"/>
                </a:solidFill>
                <a:latin typeface="DIN 2014 Light"/>
                <a:cs typeface="DIN 2014 Light"/>
              </a:rPr>
              <a:t>transforms </a:t>
            </a:r>
            <a:r>
              <a:rPr sz="2100" dirty="0">
                <a:solidFill>
                  <a:srgbClr val="716A66"/>
                </a:solidFill>
                <a:latin typeface="DIN 2014 Light"/>
                <a:cs typeface="DIN 2014 Light"/>
              </a:rPr>
              <a:t>these challenges </a:t>
            </a:r>
            <a:r>
              <a:rPr sz="2100" spc="-20" dirty="0">
                <a:solidFill>
                  <a:srgbClr val="716A66"/>
                </a:solidFill>
                <a:latin typeface="DIN 2014 Light"/>
                <a:cs typeface="DIN 2014 Light"/>
              </a:rPr>
              <a:t>into </a:t>
            </a:r>
            <a:r>
              <a:rPr sz="2100" dirty="0">
                <a:solidFill>
                  <a:srgbClr val="716A66"/>
                </a:solidFill>
                <a:latin typeface="DIN 2014 Light"/>
                <a:cs typeface="DIN 2014 Light"/>
              </a:rPr>
              <a:t>opportunities</a:t>
            </a:r>
            <a:r>
              <a:rPr sz="2100" spc="-20" dirty="0">
                <a:solidFill>
                  <a:srgbClr val="716A66"/>
                </a:solidFill>
                <a:latin typeface="DIN 2014 Light"/>
                <a:cs typeface="DIN 2014 Light"/>
              </a:rPr>
              <a:t> </a:t>
            </a:r>
            <a:r>
              <a:rPr sz="2100" dirty="0">
                <a:solidFill>
                  <a:srgbClr val="716A66"/>
                </a:solidFill>
                <a:latin typeface="DIN 2014 Light"/>
                <a:cs typeface="DIN 2014 Light"/>
              </a:rPr>
              <a:t>that</a:t>
            </a:r>
            <a:r>
              <a:rPr sz="2100" spc="-15" dirty="0">
                <a:solidFill>
                  <a:srgbClr val="716A66"/>
                </a:solidFill>
                <a:latin typeface="DIN 2014 Light"/>
                <a:cs typeface="DIN 2014 Light"/>
              </a:rPr>
              <a:t> </a:t>
            </a:r>
            <a:r>
              <a:rPr sz="2100" spc="-10" dirty="0">
                <a:solidFill>
                  <a:srgbClr val="716A66"/>
                </a:solidFill>
                <a:latin typeface="DIN 2014 Light"/>
                <a:cs typeface="DIN 2014 Light"/>
              </a:rPr>
              <a:t>enhance </a:t>
            </a:r>
            <a:r>
              <a:rPr sz="2100" dirty="0">
                <a:solidFill>
                  <a:srgbClr val="716A66"/>
                </a:solidFill>
                <a:latin typeface="DIN 2014 Light"/>
                <a:cs typeface="DIN 2014 Light"/>
              </a:rPr>
              <a:t>caregiver</a:t>
            </a:r>
            <a:r>
              <a:rPr sz="2100" spc="-70" dirty="0">
                <a:solidFill>
                  <a:srgbClr val="716A66"/>
                </a:solidFill>
                <a:latin typeface="DIN 2014 Light"/>
                <a:cs typeface="DIN 2014 Light"/>
              </a:rPr>
              <a:t> </a:t>
            </a:r>
            <a:r>
              <a:rPr sz="2100" dirty="0">
                <a:solidFill>
                  <a:srgbClr val="716A66"/>
                </a:solidFill>
                <a:latin typeface="DIN 2014 Light"/>
                <a:cs typeface="DIN 2014 Light"/>
              </a:rPr>
              <a:t>experiences</a:t>
            </a:r>
            <a:r>
              <a:rPr sz="2100" spc="-70" dirty="0">
                <a:solidFill>
                  <a:srgbClr val="716A66"/>
                </a:solidFill>
                <a:latin typeface="DIN 2014 Light"/>
                <a:cs typeface="DIN 2014 Light"/>
              </a:rPr>
              <a:t> </a:t>
            </a:r>
            <a:r>
              <a:rPr sz="2100" spc="-25" dirty="0">
                <a:solidFill>
                  <a:srgbClr val="716A66"/>
                </a:solidFill>
                <a:latin typeface="DIN 2014 Light"/>
                <a:cs typeface="DIN 2014 Light"/>
              </a:rPr>
              <a:t>and </a:t>
            </a:r>
            <a:r>
              <a:rPr sz="2100" dirty="0">
                <a:solidFill>
                  <a:srgbClr val="716A66"/>
                </a:solidFill>
                <a:latin typeface="DIN 2014 Light"/>
                <a:cs typeface="DIN 2014 Light"/>
              </a:rPr>
              <a:t>elevate</a:t>
            </a:r>
            <a:r>
              <a:rPr sz="2100" spc="-80" dirty="0">
                <a:solidFill>
                  <a:srgbClr val="716A66"/>
                </a:solidFill>
                <a:latin typeface="DIN 2014 Light"/>
                <a:cs typeface="DIN 2014 Light"/>
              </a:rPr>
              <a:t> </a:t>
            </a:r>
            <a:r>
              <a:rPr sz="2100" dirty="0">
                <a:solidFill>
                  <a:srgbClr val="716A66"/>
                </a:solidFill>
                <a:latin typeface="DIN 2014 Light"/>
                <a:cs typeface="DIN 2014 Light"/>
              </a:rPr>
              <a:t>patient</a:t>
            </a:r>
            <a:r>
              <a:rPr sz="2100" spc="-75" dirty="0">
                <a:solidFill>
                  <a:srgbClr val="716A66"/>
                </a:solidFill>
                <a:latin typeface="DIN 2014 Light"/>
                <a:cs typeface="DIN 2014 Light"/>
              </a:rPr>
              <a:t> </a:t>
            </a:r>
            <a:r>
              <a:rPr sz="2100" spc="-10" dirty="0">
                <a:solidFill>
                  <a:srgbClr val="716A66"/>
                </a:solidFill>
                <a:latin typeface="DIN 2014 Light"/>
                <a:cs typeface="DIN 2014 Light"/>
              </a:rPr>
              <a:t>comfort</a:t>
            </a:r>
            <a:r>
              <a:rPr lang="en-US" sz="2100" spc="-10">
                <a:latin typeface="DIN 2014 Light"/>
                <a:cs typeface="DIN 2014 Light"/>
              </a:rPr>
              <a:t> </a:t>
            </a:r>
            <a:r>
              <a:rPr sz="2100" dirty="0">
                <a:solidFill>
                  <a:srgbClr val="716A66"/>
                </a:solidFill>
                <a:latin typeface="DIN 2014 Light"/>
                <a:cs typeface="DIN 2014 Light"/>
              </a:rPr>
              <a:t>and</a:t>
            </a:r>
            <a:r>
              <a:rPr sz="2100" spc="-35" dirty="0">
                <a:solidFill>
                  <a:srgbClr val="716A66"/>
                </a:solidFill>
                <a:latin typeface="DIN 2014 Light"/>
                <a:cs typeface="DIN 2014 Light"/>
              </a:rPr>
              <a:t> </a:t>
            </a:r>
            <a:r>
              <a:rPr sz="2100" spc="-10" dirty="0">
                <a:solidFill>
                  <a:srgbClr val="716A66"/>
                </a:solidFill>
                <a:latin typeface="DIN 2014 Light"/>
                <a:cs typeface="DIN 2014 Light"/>
              </a:rPr>
              <a:t>connection.</a:t>
            </a:r>
            <a:endParaRPr sz="2100">
              <a:latin typeface="DIN 2014 Light"/>
              <a:cs typeface="DIN 2014 Light"/>
            </a:endParaRPr>
          </a:p>
        </p:txBody>
      </p:sp>
      <p:grpSp>
        <p:nvGrpSpPr>
          <p:cNvPr id="5" name="object 5"/>
          <p:cNvGrpSpPr/>
          <p:nvPr/>
        </p:nvGrpSpPr>
        <p:grpSpPr>
          <a:xfrm>
            <a:off x="4869186" y="1640086"/>
            <a:ext cx="6724015" cy="3940175"/>
            <a:chOff x="4869186" y="1640086"/>
            <a:chExt cx="6724015" cy="3940175"/>
          </a:xfrm>
        </p:grpSpPr>
        <p:sp>
          <p:nvSpPr>
            <p:cNvPr id="6" name="object 6"/>
            <p:cNvSpPr/>
            <p:nvPr/>
          </p:nvSpPr>
          <p:spPr>
            <a:xfrm>
              <a:off x="4869186" y="1640086"/>
              <a:ext cx="3944620" cy="3940175"/>
            </a:xfrm>
            <a:custGeom>
              <a:avLst/>
              <a:gdLst/>
              <a:ahLst/>
              <a:cxnLst/>
              <a:rect l="l" t="t" r="r" b="b"/>
              <a:pathLst>
                <a:path w="3944620" h="3940175">
                  <a:moveTo>
                    <a:pt x="1972195" y="0"/>
                  </a:moveTo>
                  <a:lnTo>
                    <a:pt x="1923564" y="587"/>
                  </a:lnTo>
                  <a:lnTo>
                    <a:pt x="1875223" y="2339"/>
                  </a:lnTo>
                  <a:lnTo>
                    <a:pt x="1827184" y="5244"/>
                  </a:lnTo>
                  <a:lnTo>
                    <a:pt x="1779461" y="9287"/>
                  </a:lnTo>
                  <a:lnTo>
                    <a:pt x="1732068" y="14454"/>
                  </a:lnTo>
                  <a:lnTo>
                    <a:pt x="1685018" y="20734"/>
                  </a:lnTo>
                  <a:lnTo>
                    <a:pt x="1638325" y="28111"/>
                  </a:lnTo>
                  <a:lnTo>
                    <a:pt x="1592001" y="36572"/>
                  </a:lnTo>
                  <a:lnTo>
                    <a:pt x="1546062" y="46105"/>
                  </a:lnTo>
                  <a:lnTo>
                    <a:pt x="1500520" y="56695"/>
                  </a:lnTo>
                  <a:lnTo>
                    <a:pt x="1455388" y="68329"/>
                  </a:lnTo>
                  <a:lnTo>
                    <a:pt x="1410680" y="80994"/>
                  </a:lnTo>
                  <a:lnTo>
                    <a:pt x="1366410" y="94676"/>
                  </a:lnTo>
                  <a:lnTo>
                    <a:pt x="1322592" y="109361"/>
                  </a:lnTo>
                  <a:lnTo>
                    <a:pt x="1279238" y="125036"/>
                  </a:lnTo>
                  <a:lnTo>
                    <a:pt x="1236362" y="141688"/>
                  </a:lnTo>
                  <a:lnTo>
                    <a:pt x="1193978" y="159303"/>
                  </a:lnTo>
                  <a:lnTo>
                    <a:pt x="1152099" y="177868"/>
                  </a:lnTo>
                  <a:lnTo>
                    <a:pt x="1110738" y="197369"/>
                  </a:lnTo>
                  <a:lnTo>
                    <a:pt x="1069910" y="217792"/>
                  </a:lnTo>
                  <a:lnTo>
                    <a:pt x="1029627" y="239125"/>
                  </a:lnTo>
                  <a:lnTo>
                    <a:pt x="989904" y="261353"/>
                  </a:lnTo>
                  <a:lnTo>
                    <a:pt x="950753" y="284463"/>
                  </a:lnTo>
                  <a:lnTo>
                    <a:pt x="912189" y="308443"/>
                  </a:lnTo>
                  <a:lnTo>
                    <a:pt x="874224" y="333277"/>
                  </a:lnTo>
                  <a:lnTo>
                    <a:pt x="836872" y="358953"/>
                  </a:lnTo>
                  <a:lnTo>
                    <a:pt x="800147" y="385457"/>
                  </a:lnTo>
                  <a:lnTo>
                    <a:pt x="764062" y="412776"/>
                  </a:lnTo>
                  <a:lnTo>
                    <a:pt x="728631" y="440897"/>
                  </a:lnTo>
                  <a:lnTo>
                    <a:pt x="693867" y="469805"/>
                  </a:lnTo>
                  <a:lnTo>
                    <a:pt x="659783" y="499487"/>
                  </a:lnTo>
                  <a:lnTo>
                    <a:pt x="626394" y="529930"/>
                  </a:lnTo>
                  <a:lnTo>
                    <a:pt x="593713" y="561121"/>
                  </a:lnTo>
                  <a:lnTo>
                    <a:pt x="561752" y="593045"/>
                  </a:lnTo>
                  <a:lnTo>
                    <a:pt x="530527" y="625690"/>
                  </a:lnTo>
                  <a:lnTo>
                    <a:pt x="500049" y="659042"/>
                  </a:lnTo>
                  <a:lnTo>
                    <a:pt x="470333" y="693087"/>
                  </a:lnTo>
                  <a:lnTo>
                    <a:pt x="441393" y="727812"/>
                  </a:lnTo>
                  <a:lnTo>
                    <a:pt x="413241" y="763203"/>
                  </a:lnTo>
                  <a:lnTo>
                    <a:pt x="385891" y="799247"/>
                  </a:lnTo>
                  <a:lnTo>
                    <a:pt x="359357" y="835931"/>
                  </a:lnTo>
                  <a:lnTo>
                    <a:pt x="333652" y="873241"/>
                  </a:lnTo>
                  <a:lnTo>
                    <a:pt x="308789" y="911163"/>
                  </a:lnTo>
                  <a:lnTo>
                    <a:pt x="284783" y="949684"/>
                  </a:lnTo>
                  <a:lnTo>
                    <a:pt x="261647" y="988790"/>
                  </a:lnTo>
                  <a:lnTo>
                    <a:pt x="239394" y="1028469"/>
                  </a:lnTo>
                  <a:lnTo>
                    <a:pt x="218037" y="1068706"/>
                  </a:lnTo>
                  <a:lnTo>
                    <a:pt x="197591" y="1109488"/>
                  </a:lnTo>
                  <a:lnTo>
                    <a:pt x="178068" y="1150802"/>
                  </a:lnTo>
                  <a:lnTo>
                    <a:pt x="159483" y="1192634"/>
                  </a:lnTo>
                  <a:lnTo>
                    <a:pt x="141848" y="1234970"/>
                  </a:lnTo>
                  <a:lnTo>
                    <a:pt x="125177" y="1277798"/>
                  </a:lnTo>
                  <a:lnTo>
                    <a:pt x="109484" y="1321103"/>
                  </a:lnTo>
                  <a:lnTo>
                    <a:pt x="94782" y="1364872"/>
                  </a:lnTo>
                  <a:lnTo>
                    <a:pt x="81085" y="1409092"/>
                  </a:lnTo>
                  <a:lnTo>
                    <a:pt x="68406" y="1453749"/>
                  </a:lnTo>
                  <a:lnTo>
                    <a:pt x="56759" y="1498830"/>
                  </a:lnTo>
                  <a:lnTo>
                    <a:pt x="46157" y="1544321"/>
                  </a:lnTo>
                  <a:lnTo>
                    <a:pt x="36614" y="1590209"/>
                  </a:lnTo>
                  <a:lnTo>
                    <a:pt x="28142" y="1636479"/>
                  </a:lnTo>
                  <a:lnTo>
                    <a:pt x="20757" y="1683120"/>
                  </a:lnTo>
                  <a:lnTo>
                    <a:pt x="14471" y="1730117"/>
                  </a:lnTo>
                  <a:lnTo>
                    <a:pt x="9297" y="1777456"/>
                  </a:lnTo>
                  <a:lnTo>
                    <a:pt x="5250" y="1825125"/>
                  </a:lnTo>
                  <a:lnTo>
                    <a:pt x="2342" y="1873110"/>
                  </a:lnTo>
                  <a:lnTo>
                    <a:pt x="587" y="1921397"/>
                  </a:lnTo>
                  <a:lnTo>
                    <a:pt x="0" y="1969973"/>
                  </a:lnTo>
                  <a:lnTo>
                    <a:pt x="587" y="2018549"/>
                  </a:lnTo>
                  <a:lnTo>
                    <a:pt x="2342" y="2066837"/>
                  </a:lnTo>
                  <a:lnTo>
                    <a:pt x="5250" y="2114822"/>
                  </a:lnTo>
                  <a:lnTo>
                    <a:pt x="9297" y="2162491"/>
                  </a:lnTo>
                  <a:lnTo>
                    <a:pt x="14471" y="2209831"/>
                  </a:lnTo>
                  <a:lnTo>
                    <a:pt x="20757" y="2256828"/>
                  </a:lnTo>
                  <a:lnTo>
                    <a:pt x="28142" y="2303470"/>
                  </a:lnTo>
                  <a:lnTo>
                    <a:pt x="36614" y="2349741"/>
                  </a:lnTo>
                  <a:lnTo>
                    <a:pt x="46157" y="2395629"/>
                  </a:lnTo>
                  <a:lnTo>
                    <a:pt x="56759" y="2441120"/>
                  </a:lnTo>
                  <a:lnTo>
                    <a:pt x="68406" y="2486201"/>
                  </a:lnTo>
                  <a:lnTo>
                    <a:pt x="81085" y="2530859"/>
                  </a:lnTo>
                  <a:lnTo>
                    <a:pt x="94782" y="2575079"/>
                  </a:lnTo>
                  <a:lnTo>
                    <a:pt x="109484" y="2618849"/>
                  </a:lnTo>
                  <a:lnTo>
                    <a:pt x="125177" y="2662154"/>
                  </a:lnTo>
                  <a:lnTo>
                    <a:pt x="141848" y="2704982"/>
                  </a:lnTo>
                  <a:lnTo>
                    <a:pt x="159483" y="2747319"/>
                  </a:lnTo>
                  <a:lnTo>
                    <a:pt x="178068" y="2789151"/>
                  </a:lnTo>
                  <a:lnTo>
                    <a:pt x="197591" y="2830465"/>
                  </a:lnTo>
                  <a:lnTo>
                    <a:pt x="218037" y="2871248"/>
                  </a:lnTo>
                  <a:lnTo>
                    <a:pt x="239394" y="2911485"/>
                  </a:lnTo>
                  <a:lnTo>
                    <a:pt x="261647" y="2951164"/>
                  </a:lnTo>
                  <a:lnTo>
                    <a:pt x="284783" y="2990271"/>
                  </a:lnTo>
                  <a:lnTo>
                    <a:pt x="308789" y="3028792"/>
                  </a:lnTo>
                  <a:lnTo>
                    <a:pt x="333652" y="3066714"/>
                  </a:lnTo>
                  <a:lnTo>
                    <a:pt x="359357" y="3104024"/>
                  </a:lnTo>
                  <a:lnTo>
                    <a:pt x="385891" y="3140708"/>
                  </a:lnTo>
                  <a:lnTo>
                    <a:pt x="413241" y="3176753"/>
                  </a:lnTo>
                  <a:lnTo>
                    <a:pt x="441393" y="3212144"/>
                  </a:lnTo>
                  <a:lnTo>
                    <a:pt x="470333" y="3246869"/>
                  </a:lnTo>
                  <a:lnTo>
                    <a:pt x="500049" y="3280914"/>
                  </a:lnTo>
                  <a:lnTo>
                    <a:pt x="530527" y="3314266"/>
                  </a:lnTo>
                  <a:lnTo>
                    <a:pt x="561752" y="3346911"/>
                  </a:lnTo>
                  <a:lnTo>
                    <a:pt x="593713" y="3378836"/>
                  </a:lnTo>
                  <a:lnTo>
                    <a:pt x="626394" y="3410026"/>
                  </a:lnTo>
                  <a:lnTo>
                    <a:pt x="659783" y="3440470"/>
                  </a:lnTo>
                  <a:lnTo>
                    <a:pt x="693867" y="3470152"/>
                  </a:lnTo>
                  <a:lnTo>
                    <a:pt x="728631" y="3499060"/>
                  </a:lnTo>
                  <a:lnTo>
                    <a:pt x="764062" y="3527181"/>
                  </a:lnTo>
                  <a:lnTo>
                    <a:pt x="800147" y="3554500"/>
                  </a:lnTo>
                  <a:lnTo>
                    <a:pt x="836872" y="3581004"/>
                  </a:lnTo>
                  <a:lnTo>
                    <a:pt x="874224" y="3606681"/>
                  </a:lnTo>
                  <a:lnTo>
                    <a:pt x="912189" y="3631515"/>
                  </a:lnTo>
                  <a:lnTo>
                    <a:pt x="950753" y="3655494"/>
                  </a:lnTo>
                  <a:lnTo>
                    <a:pt x="989904" y="3678605"/>
                  </a:lnTo>
                  <a:lnTo>
                    <a:pt x="1029627" y="3700833"/>
                  </a:lnTo>
                  <a:lnTo>
                    <a:pt x="1069910" y="3722166"/>
                  </a:lnTo>
                  <a:lnTo>
                    <a:pt x="1110738" y="3742589"/>
                  </a:lnTo>
                  <a:lnTo>
                    <a:pt x="1152099" y="3762090"/>
                  </a:lnTo>
                  <a:lnTo>
                    <a:pt x="1193978" y="3780654"/>
                  </a:lnTo>
                  <a:lnTo>
                    <a:pt x="1236362" y="3798270"/>
                  </a:lnTo>
                  <a:lnTo>
                    <a:pt x="1279238" y="3814921"/>
                  </a:lnTo>
                  <a:lnTo>
                    <a:pt x="1322592" y="3830597"/>
                  </a:lnTo>
                  <a:lnTo>
                    <a:pt x="1366410" y="3845282"/>
                  </a:lnTo>
                  <a:lnTo>
                    <a:pt x="1410680" y="3858964"/>
                  </a:lnTo>
                  <a:lnTo>
                    <a:pt x="1455388" y="3871629"/>
                  </a:lnTo>
                  <a:lnTo>
                    <a:pt x="1500520" y="3883263"/>
                  </a:lnTo>
                  <a:lnTo>
                    <a:pt x="1546062" y="3893853"/>
                  </a:lnTo>
                  <a:lnTo>
                    <a:pt x="1592001" y="3903386"/>
                  </a:lnTo>
                  <a:lnTo>
                    <a:pt x="1638325" y="3911847"/>
                  </a:lnTo>
                  <a:lnTo>
                    <a:pt x="1685018" y="3919224"/>
                  </a:lnTo>
                  <a:lnTo>
                    <a:pt x="1732068" y="3925504"/>
                  </a:lnTo>
                  <a:lnTo>
                    <a:pt x="1779461" y="3930672"/>
                  </a:lnTo>
                  <a:lnTo>
                    <a:pt x="1827184" y="3934714"/>
                  </a:lnTo>
                  <a:lnTo>
                    <a:pt x="1875223" y="3937619"/>
                  </a:lnTo>
                  <a:lnTo>
                    <a:pt x="1923564" y="3939371"/>
                  </a:lnTo>
                  <a:lnTo>
                    <a:pt x="1972195" y="3939959"/>
                  </a:lnTo>
                  <a:lnTo>
                    <a:pt x="2020826" y="3939371"/>
                  </a:lnTo>
                  <a:lnTo>
                    <a:pt x="2069168" y="3937619"/>
                  </a:lnTo>
                  <a:lnTo>
                    <a:pt x="2117207" y="3934714"/>
                  </a:lnTo>
                  <a:lnTo>
                    <a:pt x="2164929" y="3930672"/>
                  </a:lnTo>
                  <a:lnTo>
                    <a:pt x="2212322" y="3925504"/>
                  </a:lnTo>
                  <a:lnTo>
                    <a:pt x="2259372" y="3919224"/>
                  </a:lnTo>
                  <a:lnTo>
                    <a:pt x="2306066" y="3911847"/>
                  </a:lnTo>
                  <a:lnTo>
                    <a:pt x="2352389" y="3903386"/>
                  </a:lnTo>
                  <a:lnTo>
                    <a:pt x="2398328" y="3893853"/>
                  </a:lnTo>
                  <a:lnTo>
                    <a:pt x="2443871" y="3883263"/>
                  </a:lnTo>
                  <a:lnTo>
                    <a:pt x="2489003" y="3871629"/>
                  </a:lnTo>
                  <a:lnTo>
                    <a:pt x="2533710" y="3858964"/>
                  </a:lnTo>
                  <a:lnTo>
                    <a:pt x="2577980" y="3845282"/>
                  </a:lnTo>
                  <a:lnTo>
                    <a:pt x="2621799" y="3830597"/>
                  </a:lnTo>
                  <a:lnTo>
                    <a:pt x="2665153" y="3814921"/>
                  </a:lnTo>
                  <a:lnTo>
                    <a:pt x="2708029" y="3798270"/>
                  </a:lnTo>
                  <a:lnTo>
                    <a:pt x="2750413" y="3780654"/>
                  </a:lnTo>
                  <a:lnTo>
                    <a:pt x="2792292" y="3762090"/>
                  </a:lnTo>
                  <a:lnTo>
                    <a:pt x="2833652" y="3742589"/>
                  </a:lnTo>
                  <a:lnTo>
                    <a:pt x="2874480" y="3722166"/>
                  </a:lnTo>
                  <a:lnTo>
                    <a:pt x="2914763" y="3700833"/>
                  </a:lnTo>
                  <a:lnTo>
                    <a:pt x="2954486" y="3678605"/>
                  </a:lnTo>
                  <a:lnTo>
                    <a:pt x="2993637" y="3655494"/>
                  </a:lnTo>
                  <a:lnTo>
                    <a:pt x="3032202" y="3631515"/>
                  </a:lnTo>
                  <a:lnTo>
                    <a:pt x="3070167" y="3606681"/>
                  </a:lnTo>
                  <a:lnTo>
                    <a:pt x="3107518" y="3581004"/>
                  </a:lnTo>
                  <a:lnTo>
                    <a:pt x="3144243" y="3554500"/>
                  </a:lnTo>
                  <a:lnTo>
                    <a:pt x="3180328" y="3527181"/>
                  </a:lnTo>
                  <a:lnTo>
                    <a:pt x="3215760" y="3499060"/>
                  </a:lnTo>
                  <a:lnTo>
                    <a:pt x="3250524" y="3470152"/>
                  </a:lnTo>
                  <a:lnTo>
                    <a:pt x="3284607" y="3440470"/>
                  </a:lnTo>
                  <a:lnTo>
                    <a:pt x="3317996" y="3410026"/>
                  </a:lnTo>
                  <a:lnTo>
                    <a:pt x="3350678" y="3378836"/>
                  </a:lnTo>
                  <a:lnTo>
                    <a:pt x="3382638" y="3346911"/>
                  </a:lnTo>
                  <a:lnTo>
                    <a:pt x="3413864" y="3314266"/>
                  </a:lnTo>
                  <a:lnTo>
                    <a:pt x="3444341" y="3280914"/>
                  </a:lnTo>
                  <a:lnTo>
                    <a:pt x="3474057" y="3246869"/>
                  </a:lnTo>
                  <a:lnTo>
                    <a:pt x="3502998" y="3212144"/>
                  </a:lnTo>
                  <a:lnTo>
                    <a:pt x="3531150" y="3176753"/>
                  </a:lnTo>
                  <a:lnTo>
                    <a:pt x="3558500" y="3140708"/>
                  </a:lnTo>
                  <a:lnTo>
                    <a:pt x="3585034" y="3104024"/>
                  </a:lnTo>
                  <a:lnTo>
                    <a:pt x="3610739" y="3066714"/>
                  </a:lnTo>
                  <a:lnTo>
                    <a:pt x="3635601" y="3028792"/>
                  </a:lnTo>
                  <a:lnTo>
                    <a:pt x="3659607" y="2990271"/>
                  </a:lnTo>
                  <a:lnTo>
                    <a:pt x="3682743" y="2951164"/>
                  </a:lnTo>
                  <a:lnTo>
                    <a:pt x="3704997" y="2911485"/>
                  </a:lnTo>
                  <a:lnTo>
                    <a:pt x="3726353" y="2871248"/>
                  </a:lnTo>
                  <a:lnTo>
                    <a:pt x="3746800" y="2830465"/>
                  </a:lnTo>
                  <a:lnTo>
                    <a:pt x="3766322" y="2789151"/>
                  </a:lnTo>
                  <a:lnTo>
                    <a:pt x="3784908" y="2747319"/>
                  </a:lnTo>
                  <a:lnTo>
                    <a:pt x="3802543" y="2704982"/>
                  </a:lnTo>
                  <a:lnTo>
                    <a:pt x="3819213" y="2662154"/>
                  </a:lnTo>
                  <a:lnTo>
                    <a:pt x="3834906" y="2618849"/>
                  </a:lnTo>
                  <a:lnTo>
                    <a:pt x="3849608" y="2575079"/>
                  </a:lnTo>
                  <a:lnTo>
                    <a:pt x="3863305" y="2530859"/>
                  </a:lnTo>
                  <a:lnTo>
                    <a:pt x="3875984" y="2486201"/>
                  </a:lnTo>
                  <a:lnTo>
                    <a:pt x="3887631" y="2441120"/>
                  </a:lnTo>
                  <a:lnTo>
                    <a:pt x="3898233" y="2395629"/>
                  </a:lnTo>
                  <a:lnTo>
                    <a:pt x="3907777" y="2349741"/>
                  </a:lnTo>
                  <a:lnTo>
                    <a:pt x="3916248" y="2303470"/>
                  </a:lnTo>
                  <a:lnTo>
                    <a:pt x="3923633" y="2256828"/>
                  </a:lnTo>
                  <a:lnTo>
                    <a:pt x="3929920" y="2209831"/>
                  </a:lnTo>
                  <a:lnTo>
                    <a:pt x="3935093" y="2162491"/>
                  </a:lnTo>
                  <a:lnTo>
                    <a:pt x="3939141" y="2114822"/>
                  </a:lnTo>
                  <a:lnTo>
                    <a:pt x="3942049" y="2066837"/>
                  </a:lnTo>
                  <a:lnTo>
                    <a:pt x="3943803" y="2018549"/>
                  </a:lnTo>
                  <a:lnTo>
                    <a:pt x="3944391" y="1969973"/>
                  </a:lnTo>
                  <a:lnTo>
                    <a:pt x="3943803" y="1921397"/>
                  </a:lnTo>
                  <a:lnTo>
                    <a:pt x="3942049" y="1873110"/>
                  </a:lnTo>
                  <a:lnTo>
                    <a:pt x="3939141" y="1825125"/>
                  </a:lnTo>
                  <a:lnTo>
                    <a:pt x="3935093" y="1777456"/>
                  </a:lnTo>
                  <a:lnTo>
                    <a:pt x="3929920" y="1730117"/>
                  </a:lnTo>
                  <a:lnTo>
                    <a:pt x="3923633" y="1683120"/>
                  </a:lnTo>
                  <a:lnTo>
                    <a:pt x="3916248" y="1636479"/>
                  </a:lnTo>
                  <a:lnTo>
                    <a:pt x="3907777" y="1590209"/>
                  </a:lnTo>
                  <a:lnTo>
                    <a:pt x="3898233" y="1544321"/>
                  </a:lnTo>
                  <a:lnTo>
                    <a:pt x="3887631" y="1498830"/>
                  </a:lnTo>
                  <a:lnTo>
                    <a:pt x="3875984" y="1453749"/>
                  </a:lnTo>
                  <a:lnTo>
                    <a:pt x="3863305" y="1409092"/>
                  </a:lnTo>
                  <a:lnTo>
                    <a:pt x="3849608" y="1364872"/>
                  </a:lnTo>
                  <a:lnTo>
                    <a:pt x="3834906" y="1321103"/>
                  </a:lnTo>
                  <a:lnTo>
                    <a:pt x="3819213" y="1277798"/>
                  </a:lnTo>
                  <a:lnTo>
                    <a:pt x="3802543" y="1234970"/>
                  </a:lnTo>
                  <a:lnTo>
                    <a:pt x="3784908" y="1192634"/>
                  </a:lnTo>
                  <a:lnTo>
                    <a:pt x="3766322" y="1150802"/>
                  </a:lnTo>
                  <a:lnTo>
                    <a:pt x="3746800" y="1109488"/>
                  </a:lnTo>
                  <a:lnTo>
                    <a:pt x="3726353" y="1068706"/>
                  </a:lnTo>
                  <a:lnTo>
                    <a:pt x="3704997" y="1028469"/>
                  </a:lnTo>
                  <a:lnTo>
                    <a:pt x="3682743" y="988790"/>
                  </a:lnTo>
                  <a:lnTo>
                    <a:pt x="3659607" y="949684"/>
                  </a:lnTo>
                  <a:lnTo>
                    <a:pt x="3635601" y="911163"/>
                  </a:lnTo>
                  <a:lnTo>
                    <a:pt x="3610739" y="873241"/>
                  </a:lnTo>
                  <a:lnTo>
                    <a:pt x="3585034" y="835931"/>
                  </a:lnTo>
                  <a:lnTo>
                    <a:pt x="3558500" y="799247"/>
                  </a:lnTo>
                  <a:lnTo>
                    <a:pt x="3531150" y="763203"/>
                  </a:lnTo>
                  <a:lnTo>
                    <a:pt x="3502998" y="727812"/>
                  </a:lnTo>
                  <a:lnTo>
                    <a:pt x="3474057" y="693087"/>
                  </a:lnTo>
                  <a:lnTo>
                    <a:pt x="3444341" y="659042"/>
                  </a:lnTo>
                  <a:lnTo>
                    <a:pt x="3413864" y="625690"/>
                  </a:lnTo>
                  <a:lnTo>
                    <a:pt x="3382638" y="593045"/>
                  </a:lnTo>
                  <a:lnTo>
                    <a:pt x="3350678" y="561121"/>
                  </a:lnTo>
                  <a:lnTo>
                    <a:pt x="3317996" y="529930"/>
                  </a:lnTo>
                  <a:lnTo>
                    <a:pt x="3284607" y="499487"/>
                  </a:lnTo>
                  <a:lnTo>
                    <a:pt x="3250524" y="469805"/>
                  </a:lnTo>
                  <a:lnTo>
                    <a:pt x="3215760" y="440897"/>
                  </a:lnTo>
                  <a:lnTo>
                    <a:pt x="3180328" y="412776"/>
                  </a:lnTo>
                  <a:lnTo>
                    <a:pt x="3144243" y="385457"/>
                  </a:lnTo>
                  <a:lnTo>
                    <a:pt x="3107518" y="358953"/>
                  </a:lnTo>
                  <a:lnTo>
                    <a:pt x="3070167" y="333277"/>
                  </a:lnTo>
                  <a:lnTo>
                    <a:pt x="3032202" y="308443"/>
                  </a:lnTo>
                  <a:lnTo>
                    <a:pt x="2993637" y="284463"/>
                  </a:lnTo>
                  <a:lnTo>
                    <a:pt x="2954486" y="261353"/>
                  </a:lnTo>
                  <a:lnTo>
                    <a:pt x="2914763" y="239125"/>
                  </a:lnTo>
                  <a:lnTo>
                    <a:pt x="2874480" y="217792"/>
                  </a:lnTo>
                  <a:lnTo>
                    <a:pt x="2833652" y="197369"/>
                  </a:lnTo>
                  <a:lnTo>
                    <a:pt x="2792292" y="177868"/>
                  </a:lnTo>
                  <a:lnTo>
                    <a:pt x="2750413" y="159303"/>
                  </a:lnTo>
                  <a:lnTo>
                    <a:pt x="2708029" y="141688"/>
                  </a:lnTo>
                  <a:lnTo>
                    <a:pt x="2665153" y="125036"/>
                  </a:lnTo>
                  <a:lnTo>
                    <a:pt x="2621799" y="109361"/>
                  </a:lnTo>
                  <a:lnTo>
                    <a:pt x="2577980" y="94676"/>
                  </a:lnTo>
                  <a:lnTo>
                    <a:pt x="2533710" y="80994"/>
                  </a:lnTo>
                  <a:lnTo>
                    <a:pt x="2489003" y="68329"/>
                  </a:lnTo>
                  <a:lnTo>
                    <a:pt x="2443871" y="56695"/>
                  </a:lnTo>
                  <a:lnTo>
                    <a:pt x="2398328" y="46105"/>
                  </a:lnTo>
                  <a:lnTo>
                    <a:pt x="2352389" y="36572"/>
                  </a:lnTo>
                  <a:lnTo>
                    <a:pt x="2306066" y="28111"/>
                  </a:lnTo>
                  <a:lnTo>
                    <a:pt x="2259372" y="20734"/>
                  </a:lnTo>
                  <a:lnTo>
                    <a:pt x="2212322" y="14454"/>
                  </a:lnTo>
                  <a:lnTo>
                    <a:pt x="2164929" y="9287"/>
                  </a:lnTo>
                  <a:lnTo>
                    <a:pt x="2117207" y="5244"/>
                  </a:lnTo>
                  <a:lnTo>
                    <a:pt x="2069168" y="2339"/>
                  </a:lnTo>
                  <a:lnTo>
                    <a:pt x="2020826" y="587"/>
                  </a:lnTo>
                  <a:lnTo>
                    <a:pt x="1972195" y="0"/>
                  </a:lnTo>
                  <a:close/>
                </a:path>
              </a:pathLst>
            </a:custGeom>
            <a:solidFill>
              <a:srgbClr val="D7DDDB">
                <a:alpha val="50000"/>
              </a:srgbClr>
            </a:solidFill>
          </p:spPr>
          <p:txBody>
            <a:bodyPr wrap="square" lIns="0" tIns="0" rIns="0" bIns="0" rtlCol="0"/>
            <a:lstStyle/>
            <a:p>
              <a:endParaRPr/>
            </a:p>
          </p:txBody>
        </p:sp>
        <p:sp>
          <p:nvSpPr>
            <p:cNvPr id="7" name="object 7"/>
            <p:cNvSpPr/>
            <p:nvPr/>
          </p:nvSpPr>
          <p:spPr>
            <a:xfrm>
              <a:off x="7648660" y="1640086"/>
              <a:ext cx="3944620" cy="3940175"/>
            </a:xfrm>
            <a:custGeom>
              <a:avLst/>
              <a:gdLst/>
              <a:ahLst/>
              <a:cxnLst/>
              <a:rect l="l" t="t" r="r" b="b"/>
              <a:pathLst>
                <a:path w="3944620" h="3940175">
                  <a:moveTo>
                    <a:pt x="1972208" y="0"/>
                  </a:moveTo>
                  <a:lnTo>
                    <a:pt x="1923577" y="587"/>
                  </a:lnTo>
                  <a:lnTo>
                    <a:pt x="1875235" y="2339"/>
                  </a:lnTo>
                  <a:lnTo>
                    <a:pt x="1827196" y="5244"/>
                  </a:lnTo>
                  <a:lnTo>
                    <a:pt x="1779474" y="9287"/>
                  </a:lnTo>
                  <a:lnTo>
                    <a:pt x="1732080" y="14454"/>
                  </a:lnTo>
                  <a:lnTo>
                    <a:pt x="1685030" y="20734"/>
                  </a:lnTo>
                  <a:lnTo>
                    <a:pt x="1638337" y="28111"/>
                  </a:lnTo>
                  <a:lnTo>
                    <a:pt x="1592014" y="36572"/>
                  </a:lnTo>
                  <a:lnTo>
                    <a:pt x="1546074" y="46105"/>
                  </a:lnTo>
                  <a:lnTo>
                    <a:pt x="1500532" y="56695"/>
                  </a:lnTo>
                  <a:lnTo>
                    <a:pt x="1455400" y="68329"/>
                  </a:lnTo>
                  <a:lnTo>
                    <a:pt x="1410692" y="80994"/>
                  </a:lnTo>
                  <a:lnTo>
                    <a:pt x="1366422" y="94676"/>
                  </a:lnTo>
                  <a:lnTo>
                    <a:pt x="1322603" y="109361"/>
                  </a:lnTo>
                  <a:lnTo>
                    <a:pt x="1279249" y="125036"/>
                  </a:lnTo>
                  <a:lnTo>
                    <a:pt x="1236373" y="141688"/>
                  </a:lnTo>
                  <a:lnTo>
                    <a:pt x="1193988" y="159303"/>
                  </a:lnTo>
                  <a:lnTo>
                    <a:pt x="1152109" y="177868"/>
                  </a:lnTo>
                  <a:lnTo>
                    <a:pt x="1110748" y="197369"/>
                  </a:lnTo>
                  <a:lnTo>
                    <a:pt x="1069920" y="217792"/>
                  </a:lnTo>
                  <a:lnTo>
                    <a:pt x="1029637" y="239125"/>
                  </a:lnTo>
                  <a:lnTo>
                    <a:pt x="989913" y="261353"/>
                  </a:lnTo>
                  <a:lnTo>
                    <a:pt x="950762" y="284463"/>
                  </a:lnTo>
                  <a:lnTo>
                    <a:pt x="912198" y="308443"/>
                  </a:lnTo>
                  <a:lnTo>
                    <a:pt x="874232" y="333277"/>
                  </a:lnTo>
                  <a:lnTo>
                    <a:pt x="836880" y="358953"/>
                  </a:lnTo>
                  <a:lnTo>
                    <a:pt x="800155" y="385457"/>
                  </a:lnTo>
                  <a:lnTo>
                    <a:pt x="764070" y="412776"/>
                  </a:lnTo>
                  <a:lnTo>
                    <a:pt x="728638" y="440897"/>
                  </a:lnTo>
                  <a:lnTo>
                    <a:pt x="693874" y="469805"/>
                  </a:lnTo>
                  <a:lnTo>
                    <a:pt x="659791" y="499487"/>
                  </a:lnTo>
                  <a:lnTo>
                    <a:pt x="626401" y="529930"/>
                  </a:lnTo>
                  <a:lnTo>
                    <a:pt x="593719" y="561121"/>
                  </a:lnTo>
                  <a:lnTo>
                    <a:pt x="561759" y="593045"/>
                  </a:lnTo>
                  <a:lnTo>
                    <a:pt x="530533" y="625690"/>
                  </a:lnTo>
                  <a:lnTo>
                    <a:pt x="500055" y="659042"/>
                  </a:lnTo>
                  <a:lnTo>
                    <a:pt x="470339" y="693087"/>
                  </a:lnTo>
                  <a:lnTo>
                    <a:pt x="441398" y="727812"/>
                  </a:lnTo>
                  <a:lnTo>
                    <a:pt x="413245" y="763203"/>
                  </a:lnTo>
                  <a:lnTo>
                    <a:pt x="385895" y="799247"/>
                  </a:lnTo>
                  <a:lnTo>
                    <a:pt x="359361" y="835931"/>
                  </a:lnTo>
                  <a:lnTo>
                    <a:pt x="333656" y="873241"/>
                  </a:lnTo>
                  <a:lnTo>
                    <a:pt x="308793" y="911163"/>
                  </a:lnTo>
                  <a:lnTo>
                    <a:pt x="284787" y="949684"/>
                  </a:lnTo>
                  <a:lnTo>
                    <a:pt x="261650" y="988790"/>
                  </a:lnTo>
                  <a:lnTo>
                    <a:pt x="239397" y="1028469"/>
                  </a:lnTo>
                  <a:lnTo>
                    <a:pt x="218040" y="1068706"/>
                  </a:lnTo>
                  <a:lnTo>
                    <a:pt x="197593" y="1109488"/>
                  </a:lnTo>
                  <a:lnTo>
                    <a:pt x="178070" y="1150802"/>
                  </a:lnTo>
                  <a:lnTo>
                    <a:pt x="159485" y="1192634"/>
                  </a:lnTo>
                  <a:lnTo>
                    <a:pt x="141849" y="1234970"/>
                  </a:lnTo>
                  <a:lnTo>
                    <a:pt x="125179" y="1277798"/>
                  </a:lnTo>
                  <a:lnTo>
                    <a:pt x="109485" y="1321103"/>
                  </a:lnTo>
                  <a:lnTo>
                    <a:pt x="94784" y="1364872"/>
                  </a:lnTo>
                  <a:lnTo>
                    <a:pt x="81086" y="1409092"/>
                  </a:lnTo>
                  <a:lnTo>
                    <a:pt x="68407" y="1453749"/>
                  </a:lnTo>
                  <a:lnTo>
                    <a:pt x="56760" y="1498830"/>
                  </a:lnTo>
                  <a:lnTo>
                    <a:pt x="46158" y="1544321"/>
                  </a:lnTo>
                  <a:lnTo>
                    <a:pt x="36614" y="1590209"/>
                  </a:lnTo>
                  <a:lnTo>
                    <a:pt x="28143" y="1636479"/>
                  </a:lnTo>
                  <a:lnTo>
                    <a:pt x="20757" y="1683120"/>
                  </a:lnTo>
                  <a:lnTo>
                    <a:pt x="14471" y="1730117"/>
                  </a:lnTo>
                  <a:lnTo>
                    <a:pt x="9297" y="1777456"/>
                  </a:lnTo>
                  <a:lnTo>
                    <a:pt x="5250" y="1825125"/>
                  </a:lnTo>
                  <a:lnTo>
                    <a:pt x="2342" y="1873110"/>
                  </a:lnTo>
                  <a:lnTo>
                    <a:pt x="587" y="1921397"/>
                  </a:lnTo>
                  <a:lnTo>
                    <a:pt x="0" y="1969973"/>
                  </a:lnTo>
                  <a:lnTo>
                    <a:pt x="587" y="2018549"/>
                  </a:lnTo>
                  <a:lnTo>
                    <a:pt x="2342" y="2066837"/>
                  </a:lnTo>
                  <a:lnTo>
                    <a:pt x="5250" y="2114822"/>
                  </a:lnTo>
                  <a:lnTo>
                    <a:pt x="9297" y="2162491"/>
                  </a:lnTo>
                  <a:lnTo>
                    <a:pt x="14471" y="2209831"/>
                  </a:lnTo>
                  <a:lnTo>
                    <a:pt x="20757" y="2256828"/>
                  </a:lnTo>
                  <a:lnTo>
                    <a:pt x="28143" y="2303470"/>
                  </a:lnTo>
                  <a:lnTo>
                    <a:pt x="36614" y="2349741"/>
                  </a:lnTo>
                  <a:lnTo>
                    <a:pt x="46158" y="2395629"/>
                  </a:lnTo>
                  <a:lnTo>
                    <a:pt x="56760" y="2441120"/>
                  </a:lnTo>
                  <a:lnTo>
                    <a:pt x="68407" y="2486201"/>
                  </a:lnTo>
                  <a:lnTo>
                    <a:pt x="81086" y="2530859"/>
                  </a:lnTo>
                  <a:lnTo>
                    <a:pt x="94784" y="2575079"/>
                  </a:lnTo>
                  <a:lnTo>
                    <a:pt x="109485" y="2618849"/>
                  </a:lnTo>
                  <a:lnTo>
                    <a:pt x="125179" y="2662154"/>
                  </a:lnTo>
                  <a:lnTo>
                    <a:pt x="141849" y="2704982"/>
                  </a:lnTo>
                  <a:lnTo>
                    <a:pt x="159485" y="2747319"/>
                  </a:lnTo>
                  <a:lnTo>
                    <a:pt x="178070" y="2789151"/>
                  </a:lnTo>
                  <a:lnTo>
                    <a:pt x="197593" y="2830465"/>
                  </a:lnTo>
                  <a:lnTo>
                    <a:pt x="218040" y="2871248"/>
                  </a:lnTo>
                  <a:lnTo>
                    <a:pt x="239397" y="2911485"/>
                  </a:lnTo>
                  <a:lnTo>
                    <a:pt x="261650" y="2951164"/>
                  </a:lnTo>
                  <a:lnTo>
                    <a:pt x="284787" y="2990271"/>
                  </a:lnTo>
                  <a:lnTo>
                    <a:pt x="308793" y="3028792"/>
                  </a:lnTo>
                  <a:lnTo>
                    <a:pt x="333656" y="3066714"/>
                  </a:lnTo>
                  <a:lnTo>
                    <a:pt x="359361" y="3104024"/>
                  </a:lnTo>
                  <a:lnTo>
                    <a:pt x="385895" y="3140708"/>
                  </a:lnTo>
                  <a:lnTo>
                    <a:pt x="413245" y="3176753"/>
                  </a:lnTo>
                  <a:lnTo>
                    <a:pt x="441398" y="3212144"/>
                  </a:lnTo>
                  <a:lnTo>
                    <a:pt x="470339" y="3246869"/>
                  </a:lnTo>
                  <a:lnTo>
                    <a:pt x="500055" y="3280914"/>
                  </a:lnTo>
                  <a:lnTo>
                    <a:pt x="530533" y="3314266"/>
                  </a:lnTo>
                  <a:lnTo>
                    <a:pt x="561759" y="3346911"/>
                  </a:lnTo>
                  <a:lnTo>
                    <a:pt x="593719" y="3378836"/>
                  </a:lnTo>
                  <a:lnTo>
                    <a:pt x="626401" y="3410026"/>
                  </a:lnTo>
                  <a:lnTo>
                    <a:pt x="659791" y="3440470"/>
                  </a:lnTo>
                  <a:lnTo>
                    <a:pt x="693874" y="3470152"/>
                  </a:lnTo>
                  <a:lnTo>
                    <a:pt x="728638" y="3499060"/>
                  </a:lnTo>
                  <a:lnTo>
                    <a:pt x="764070" y="3527181"/>
                  </a:lnTo>
                  <a:lnTo>
                    <a:pt x="800155" y="3554500"/>
                  </a:lnTo>
                  <a:lnTo>
                    <a:pt x="836880" y="3581004"/>
                  </a:lnTo>
                  <a:lnTo>
                    <a:pt x="874232" y="3606681"/>
                  </a:lnTo>
                  <a:lnTo>
                    <a:pt x="912198" y="3631515"/>
                  </a:lnTo>
                  <a:lnTo>
                    <a:pt x="950762" y="3655494"/>
                  </a:lnTo>
                  <a:lnTo>
                    <a:pt x="989913" y="3678605"/>
                  </a:lnTo>
                  <a:lnTo>
                    <a:pt x="1029637" y="3700833"/>
                  </a:lnTo>
                  <a:lnTo>
                    <a:pt x="1069920" y="3722166"/>
                  </a:lnTo>
                  <a:lnTo>
                    <a:pt x="1110748" y="3742589"/>
                  </a:lnTo>
                  <a:lnTo>
                    <a:pt x="1152109" y="3762090"/>
                  </a:lnTo>
                  <a:lnTo>
                    <a:pt x="1193988" y="3780654"/>
                  </a:lnTo>
                  <a:lnTo>
                    <a:pt x="1236373" y="3798270"/>
                  </a:lnTo>
                  <a:lnTo>
                    <a:pt x="1279249" y="3814921"/>
                  </a:lnTo>
                  <a:lnTo>
                    <a:pt x="1322603" y="3830597"/>
                  </a:lnTo>
                  <a:lnTo>
                    <a:pt x="1366422" y="3845282"/>
                  </a:lnTo>
                  <a:lnTo>
                    <a:pt x="1410692" y="3858964"/>
                  </a:lnTo>
                  <a:lnTo>
                    <a:pt x="1455400" y="3871629"/>
                  </a:lnTo>
                  <a:lnTo>
                    <a:pt x="1500532" y="3883263"/>
                  </a:lnTo>
                  <a:lnTo>
                    <a:pt x="1546074" y="3893853"/>
                  </a:lnTo>
                  <a:lnTo>
                    <a:pt x="1592014" y="3903386"/>
                  </a:lnTo>
                  <a:lnTo>
                    <a:pt x="1638337" y="3911847"/>
                  </a:lnTo>
                  <a:lnTo>
                    <a:pt x="1685030" y="3919224"/>
                  </a:lnTo>
                  <a:lnTo>
                    <a:pt x="1732080" y="3925504"/>
                  </a:lnTo>
                  <a:lnTo>
                    <a:pt x="1779474" y="3930672"/>
                  </a:lnTo>
                  <a:lnTo>
                    <a:pt x="1827196" y="3934714"/>
                  </a:lnTo>
                  <a:lnTo>
                    <a:pt x="1875235" y="3937619"/>
                  </a:lnTo>
                  <a:lnTo>
                    <a:pt x="1923577" y="3939371"/>
                  </a:lnTo>
                  <a:lnTo>
                    <a:pt x="1972208" y="3939959"/>
                  </a:lnTo>
                  <a:lnTo>
                    <a:pt x="2020839" y="3939371"/>
                  </a:lnTo>
                  <a:lnTo>
                    <a:pt x="2069180" y="3937619"/>
                  </a:lnTo>
                  <a:lnTo>
                    <a:pt x="2117219" y="3934714"/>
                  </a:lnTo>
                  <a:lnTo>
                    <a:pt x="2164942" y="3930672"/>
                  </a:lnTo>
                  <a:lnTo>
                    <a:pt x="2212335" y="3925504"/>
                  </a:lnTo>
                  <a:lnTo>
                    <a:pt x="2259385" y="3919224"/>
                  </a:lnTo>
                  <a:lnTo>
                    <a:pt x="2306078" y="3911847"/>
                  </a:lnTo>
                  <a:lnTo>
                    <a:pt x="2352402" y="3903386"/>
                  </a:lnTo>
                  <a:lnTo>
                    <a:pt x="2398341" y="3893853"/>
                  </a:lnTo>
                  <a:lnTo>
                    <a:pt x="2443884" y="3883263"/>
                  </a:lnTo>
                  <a:lnTo>
                    <a:pt x="2489015" y="3871629"/>
                  </a:lnTo>
                  <a:lnTo>
                    <a:pt x="2533723" y="3858964"/>
                  </a:lnTo>
                  <a:lnTo>
                    <a:pt x="2577993" y="3845282"/>
                  </a:lnTo>
                  <a:lnTo>
                    <a:pt x="2621811" y="3830597"/>
                  </a:lnTo>
                  <a:lnTo>
                    <a:pt x="2665165" y="3814921"/>
                  </a:lnTo>
                  <a:lnTo>
                    <a:pt x="2708041" y="3798270"/>
                  </a:lnTo>
                  <a:lnTo>
                    <a:pt x="2750425" y="3780654"/>
                  </a:lnTo>
                  <a:lnTo>
                    <a:pt x="2792305" y="3762090"/>
                  </a:lnTo>
                  <a:lnTo>
                    <a:pt x="2833665" y="3742589"/>
                  </a:lnTo>
                  <a:lnTo>
                    <a:pt x="2874493" y="3722166"/>
                  </a:lnTo>
                  <a:lnTo>
                    <a:pt x="2914776" y="3700833"/>
                  </a:lnTo>
                  <a:lnTo>
                    <a:pt x="2954499" y="3678605"/>
                  </a:lnTo>
                  <a:lnTo>
                    <a:pt x="2993650" y="3655494"/>
                  </a:lnTo>
                  <a:lnTo>
                    <a:pt x="3032214" y="3631515"/>
                  </a:lnTo>
                  <a:lnTo>
                    <a:pt x="3070179" y="3606681"/>
                  </a:lnTo>
                  <a:lnTo>
                    <a:pt x="3107531" y="3581004"/>
                  </a:lnTo>
                  <a:lnTo>
                    <a:pt x="3144256" y="3554500"/>
                  </a:lnTo>
                  <a:lnTo>
                    <a:pt x="3180341" y="3527181"/>
                  </a:lnTo>
                  <a:lnTo>
                    <a:pt x="3215772" y="3499060"/>
                  </a:lnTo>
                  <a:lnTo>
                    <a:pt x="3250536" y="3470152"/>
                  </a:lnTo>
                  <a:lnTo>
                    <a:pt x="3284620" y="3440470"/>
                  </a:lnTo>
                  <a:lnTo>
                    <a:pt x="3318009" y="3410026"/>
                  </a:lnTo>
                  <a:lnTo>
                    <a:pt x="3350690" y="3378836"/>
                  </a:lnTo>
                  <a:lnTo>
                    <a:pt x="3382651" y="3346911"/>
                  </a:lnTo>
                  <a:lnTo>
                    <a:pt x="3413876" y="3314266"/>
                  </a:lnTo>
                  <a:lnTo>
                    <a:pt x="3444354" y="3280914"/>
                  </a:lnTo>
                  <a:lnTo>
                    <a:pt x="3474070" y="3246869"/>
                  </a:lnTo>
                  <a:lnTo>
                    <a:pt x="3503010" y="3212144"/>
                  </a:lnTo>
                  <a:lnTo>
                    <a:pt x="3531162" y="3176753"/>
                  </a:lnTo>
                  <a:lnTo>
                    <a:pt x="3558512" y="3140708"/>
                  </a:lnTo>
                  <a:lnTo>
                    <a:pt x="3585046" y="3104024"/>
                  </a:lnTo>
                  <a:lnTo>
                    <a:pt x="3610751" y="3066714"/>
                  </a:lnTo>
                  <a:lnTo>
                    <a:pt x="3635614" y="3028792"/>
                  </a:lnTo>
                  <a:lnTo>
                    <a:pt x="3659620" y="2990271"/>
                  </a:lnTo>
                  <a:lnTo>
                    <a:pt x="3682756" y="2951164"/>
                  </a:lnTo>
                  <a:lnTo>
                    <a:pt x="3705009" y="2911485"/>
                  </a:lnTo>
                  <a:lnTo>
                    <a:pt x="3726366" y="2871248"/>
                  </a:lnTo>
                  <a:lnTo>
                    <a:pt x="3746812" y="2830465"/>
                  </a:lnTo>
                  <a:lnTo>
                    <a:pt x="3766335" y="2789151"/>
                  </a:lnTo>
                  <a:lnTo>
                    <a:pt x="3784921" y="2747319"/>
                  </a:lnTo>
                  <a:lnTo>
                    <a:pt x="3802555" y="2704982"/>
                  </a:lnTo>
                  <a:lnTo>
                    <a:pt x="3819226" y="2662154"/>
                  </a:lnTo>
                  <a:lnTo>
                    <a:pt x="3834919" y="2618849"/>
                  </a:lnTo>
                  <a:lnTo>
                    <a:pt x="3849621" y="2575079"/>
                  </a:lnTo>
                  <a:lnTo>
                    <a:pt x="3863318" y="2530859"/>
                  </a:lnTo>
                  <a:lnTo>
                    <a:pt x="3875997" y="2486201"/>
                  </a:lnTo>
                  <a:lnTo>
                    <a:pt x="3887644" y="2441120"/>
                  </a:lnTo>
                  <a:lnTo>
                    <a:pt x="3898246" y="2395629"/>
                  </a:lnTo>
                  <a:lnTo>
                    <a:pt x="3907790" y="2349741"/>
                  </a:lnTo>
                  <a:lnTo>
                    <a:pt x="3916261" y="2303470"/>
                  </a:lnTo>
                  <a:lnTo>
                    <a:pt x="3923646" y="2256828"/>
                  </a:lnTo>
                  <a:lnTo>
                    <a:pt x="3929932" y="2209831"/>
                  </a:lnTo>
                  <a:lnTo>
                    <a:pt x="3935106" y="2162491"/>
                  </a:lnTo>
                  <a:lnTo>
                    <a:pt x="3939153" y="2114822"/>
                  </a:lnTo>
                  <a:lnTo>
                    <a:pt x="3942061" y="2066837"/>
                  </a:lnTo>
                  <a:lnTo>
                    <a:pt x="3943816" y="2018549"/>
                  </a:lnTo>
                  <a:lnTo>
                    <a:pt x="3944404" y="1969973"/>
                  </a:lnTo>
                  <a:lnTo>
                    <a:pt x="3943816" y="1921397"/>
                  </a:lnTo>
                  <a:lnTo>
                    <a:pt x="3942061" y="1873110"/>
                  </a:lnTo>
                  <a:lnTo>
                    <a:pt x="3939153" y="1825125"/>
                  </a:lnTo>
                  <a:lnTo>
                    <a:pt x="3935106" y="1777456"/>
                  </a:lnTo>
                  <a:lnTo>
                    <a:pt x="3929932" y="1730117"/>
                  </a:lnTo>
                  <a:lnTo>
                    <a:pt x="3923646" y="1683120"/>
                  </a:lnTo>
                  <a:lnTo>
                    <a:pt x="3916261" y="1636479"/>
                  </a:lnTo>
                  <a:lnTo>
                    <a:pt x="3907790" y="1590209"/>
                  </a:lnTo>
                  <a:lnTo>
                    <a:pt x="3898246" y="1544321"/>
                  </a:lnTo>
                  <a:lnTo>
                    <a:pt x="3887644" y="1498830"/>
                  </a:lnTo>
                  <a:lnTo>
                    <a:pt x="3875997" y="1453749"/>
                  </a:lnTo>
                  <a:lnTo>
                    <a:pt x="3863318" y="1409092"/>
                  </a:lnTo>
                  <a:lnTo>
                    <a:pt x="3849621" y="1364872"/>
                  </a:lnTo>
                  <a:lnTo>
                    <a:pt x="3834919" y="1321103"/>
                  </a:lnTo>
                  <a:lnTo>
                    <a:pt x="3819226" y="1277798"/>
                  </a:lnTo>
                  <a:lnTo>
                    <a:pt x="3802555" y="1234970"/>
                  </a:lnTo>
                  <a:lnTo>
                    <a:pt x="3784921" y="1192634"/>
                  </a:lnTo>
                  <a:lnTo>
                    <a:pt x="3766335" y="1150802"/>
                  </a:lnTo>
                  <a:lnTo>
                    <a:pt x="3746812" y="1109488"/>
                  </a:lnTo>
                  <a:lnTo>
                    <a:pt x="3726366" y="1068706"/>
                  </a:lnTo>
                  <a:lnTo>
                    <a:pt x="3705009" y="1028469"/>
                  </a:lnTo>
                  <a:lnTo>
                    <a:pt x="3682756" y="988790"/>
                  </a:lnTo>
                  <a:lnTo>
                    <a:pt x="3659620" y="949684"/>
                  </a:lnTo>
                  <a:lnTo>
                    <a:pt x="3635614" y="911163"/>
                  </a:lnTo>
                  <a:lnTo>
                    <a:pt x="3610751" y="873241"/>
                  </a:lnTo>
                  <a:lnTo>
                    <a:pt x="3585046" y="835931"/>
                  </a:lnTo>
                  <a:lnTo>
                    <a:pt x="3558512" y="799247"/>
                  </a:lnTo>
                  <a:lnTo>
                    <a:pt x="3531162" y="763203"/>
                  </a:lnTo>
                  <a:lnTo>
                    <a:pt x="3503010" y="727812"/>
                  </a:lnTo>
                  <a:lnTo>
                    <a:pt x="3474070" y="693087"/>
                  </a:lnTo>
                  <a:lnTo>
                    <a:pt x="3444354" y="659042"/>
                  </a:lnTo>
                  <a:lnTo>
                    <a:pt x="3413876" y="625690"/>
                  </a:lnTo>
                  <a:lnTo>
                    <a:pt x="3382651" y="593045"/>
                  </a:lnTo>
                  <a:lnTo>
                    <a:pt x="3350690" y="561121"/>
                  </a:lnTo>
                  <a:lnTo>
                    <a:pt x="3318009" y="529930"/>
                  </a:lnTo>
                  <a:lnTo>
                    <a:pt x="3284620" y="499487"/>
                  </a:lnTo>
                  <a:lnTo>
                    <a:pt x="3250536" y="469805"/>
                  </a:lnTo>
                  <a:lnTo>
                    <a:pt x="3215772" y="440897"/>
                  </a:lnTo>
                  <a:lnTo>
                    <a:pt x="3180341" y="412776"/>
                  </a:lnTo>
                  <a:lnTo>
                    <a:pt x="3144256" y="385457"/>
                  </a:lnTo>
                  <a:lnTo>
                    <a:pt x="3107531" y="358953"/>
                  </a:lnTo>
                  <a:lnTo>
                    <a:pt x="3070179" y="333277"/>
                  </a:lnTo>
                  <a:lnTo>
                    <a:pt x="3032214" y="308443"/>
                  </a:lnTo>
                  <a:lnTo>
                    <a:pt x="2993650" y="284463"/>
                  </a:lnTo>
                  <a:lnTo>
                    <a:pt x="2954499" y="261353"/>
                  </a:lnTo>
                  <a:lnTo>
                    <a:pt x="2914776" y="239125"/>
                  </a:lnTo>
                  <a:lnTo>
                    <a:pt x="2874493" y="217792"/>
                  </a:lnTo>
                  <a:lnTo>
                    <a:pt x="2833665" y="197369"/>
                  </a:lnTo>
                  <a:lnTo>
                    <a:pt x="2792305" y="177868"/>
                  </a:lnTo>
                  <a:lnTo>
                    <a:pt x="2750425" y="159303"/>
                  </a:lnTo>
                  <a:lnTo>
                    <a:pt x="2708041" y="141688"/>
                  </a:lnTo>
                  <a:lnTo>
                    <a:pt x="2665165" y="125036"/>
                  </a:lnTo>
                  <a:lnTo>
                    <a:pt x="2621811" y="109361"/>
                  </a:lnTo>
                  <a:lnTo>
                    <a:pt x="2577993" y="94676"/>
                  </a:lnTo>
                  <a:lnTo>
                    <a:pt x="2533723" y="80994"/>
                  </a:lnTo>
                  <a:lnTo>
                    <a:pt x="2489015" y="68329"/>
                  </a:lnTo>
                  <a:lnTo>
                    <a:pt x="2443884" y="56695"/>
                  </a:lnTo>
                  <a:lnTo>
                    <a:pt x="2398341" y="46105"/>
                  </a:lnTo>
                  <a:lnTo>
                    <a:pt x="2352402" y="36572"/>
                  </a:lnTo>
                  <a:lnTo>
                    <a:pt x="2306078" y="28111"/>
                  </a:lnTo>
                  <a:lnTo>
                    <a:pt x="2259385" y="20734"/>
                  </a:lnTo>
                  <a:lnTo>
                    <a:pt x="2212335" y="14454"/>
                  </a:lnTo>
                  <a:lnTo>
                    <a:pt x="2164942" y="9287"/>
                  </a:lnTo>
                  <a:lnTo>
                    <a:pt x="2117219" y="5244"/>
                  </a:lnTo>
                  <a:lnTo>
                    <a:pt x="2069180" y="2339"/>
                  </a:lnTo>
                  <a:lnTo>
                    <a:pt x="2020839" y="587"/>
                  </a:lnTo>
                  <a:lnTo>
                    <a:pt x="1972208" y="0"/>
                  </a:lnTo>
                  <a:close/>
                </a:path>
              </a:pathLst>
            </a:custGeom>
            <a:solidFill>
              <a:srgbClr val="E0D1C0">
                <a:alpha val="50000"/>
              </a:srgbClr>
            </a:solidFill>
          </p:spPr>
          <p:txBody>
            <a:bodyPr wrap="square" lIns="0" tIns="0" rIns="0" bIns="0" rtlCol="0"/>
            <a:lstStyle/>
            <a:p>
              <a:endParaRPr/>
            </a:p>
          </p:txBody>
        </p:sp>
      </p:grpSp>
      <p:sp>
        <p:nvSpPr>
          <p:cNvPr id="8" name="object 8"/>
          <p:cNvSpPr txBox="1"/>
          <p:nvPr/>
        </p:nvSpPr>
        <p:spPr>
          <a:xfrm>
            <a:off x="9290656" y="2400735"/>
            <a:ext cx="867410" cy="775970"/>
          </a:xfrm>
          <a:prstGeom prst="rect">
            <a:avLst/>
          </a:prstGeom>
        </p:spPr>
        <p:txBody>
          <a:bodyPr vert="horz" wrap="square" lIns="0" tIns="12065" rIns="0" bIns="0" rtlCol="0">
            <a:spAutoFit/>
          </a:bodyPr>
          <a:lstStyle/>
          <a:p>
            <a:pPr marL="12700" marR="5080">
              <a:lnSpc>
                <a:spcPct val="158900"/>
              </a:lnSpc>
              <a:spcBef>
                <a:spcPts val="95"/>
              </a:spcBef>
            </a:pPr>
            <a:r>
              <a:rPr sz="1550" b="1" spc="-10" dirty="0">
                <a:solidFill>
                  <a:srgbClr val="877F7B"/>
                </a:solidFill>
                <a:latin typeface="DIN 2014 Demi"/>
                <a:cs typeface="DIN 2014 Demi"/>
              </a:rPr>
              <a:t>Resilient Predictive</a:t>
            </a:r>
            <a:endParaRPr sz="1550">
              <a:latin typeface="DIN 2014 Demi"/>
              <a:cs typeface="DIN 2014 Demi"/>
            </a:endParaRPr>
          </a:p>
        </p:txBody>
      </p:sp>
      <p:sp>
        <p:nvSpPr>
          <p:cNvPr id="9" name="object 9"/>
          <p:cNvSpPr txBox="1"/>
          <p:nvPr/>
        </p:nvSpPr>
        <p:spPr>
          <a:xfrm>
            <a:off x="9290656" y="3191234"/>
            <a:ext cx="1436370" cy="1446530"/>
          </a:xfrm>
          <a:prstGeom prst="rect">
            <a:avLst/>
          </a:prstGeom>
        </p:spPr>
        <p:txBody>
          <a:bodyPr vert="horz" wrap="square" lIns="0" tIns="12065" rIns="0" bIns="0" rtlCol="0">
            <a:spAutoFit/>
          </a:bodyPr>
          <a:lstStyle/>
          <a:p>
            <a:pPr marL="12700" marR="342265">
              <a:lnSpc>
                <a:spcPct val="141900"/>
              </a:lnSpc>
              <a:spcBef>
                <a:spcPts val="95"/>
              </a:spcBef>
            </a:pPr>
            <a:r>
              <a:rPr sz="1550" b="1" spc="-10" dirty="0">
                <a:solidFill>
                  <a:srgbClr val="877F7B"/>
                </a:solidFill>
                <a:latin typeface="DIN 2014 Demi"/>
                <a:cs typeface="DIN 2014 Demi"/>
              </a:rPr>
              <a:t>Personalized Connected</a:t>
            </a:r>
            <a:endParaRPr sz="1550">
              <a:latin typeface="DIN 2014 Demi"/>
              <a:cs typeface="DIN 2014 Demi"/>
            </a:endParaRPr>
          </a:p>
          <a:p>
            <a:pPr marL="12700" marR="5080">
              <a:lnSpc>
                <a:spcPct val="158900"/>
              </a:lnSpc>
            </a:pPr>
            <a:r>
              <a:rPr sz="1550" b="1" spc="-10" dirty="0">
                <a:solidFill>
                  <a:srgbClr val="877F7B"/>
                </a:solidFill>
                <a:latin typeface="DIN 2014 Demi"/>
                <a:cs typeface="DIN 2014 Demi"/>
              </a:rPr>
              <a:t>Relational </a:t>
            </a:r>
            <a:r>
              <a:rPr sz="1550" b="1" dirty="0">
                <a:solidFill>
                  <a:srgbClr val="877F7B"/>
                </a:solidFill>
                <a:latin typeface="DIN 2014 Demi"/>
                <a:cs typeface="DIN 2014 Demi"/>
              </a:rPr>
              <a:t>Human-</a:t>
            </a:r>
            <a:r>
              <a:rPr sz="1550" b="1" spc="-10" dirty="0">
                <a:solidFill>
                  <a:srgbClr val="877F7B"/>
                </a:solidFill>
                <a:latin typeface="DIN 2014 Demi"/>
                <a:cs typeface="DIN 2014 Demi"/>
              </a:rPr>
              <a:t>Centered</a:t>
            </a:r>
            <a:endParaRPr sz="1550">
              <a:latin typeface="DIN 2014 Demi"/>
              <a:cs typeface="DIN 2014 Demi"/>
            </a:endParaRPr>
          </a:p>
        </p:txBody>
      </p:sp>
      <p:sp>
        <p:nvSpPr>
          <p:cNvPr id="10" name="object 10"/>
          <p:cNvSpPr txBox="1"/>
          <p:nvPr/>
        </p:nvSpPr>
        <p:spPr>
          <a:xfrm>
            <a:off x="5840397" y="2400735"/>
            <a:ext cx="734695" cy="775970"/>
          </a:xfrm>
          <a:prstGeom prst="rect">
            <a:avLst/>
          </a:prstGeom>
        </p:spPr>
        <p:txBody>
          <a:bodyPr vert="horz" wrap="square" lIns="0" tIns="12065" rIns="0" bIns="0" rtlCol="0">
            <a:spAutoFit/>
          </a:bodyPr>
          <a:lstStyle/>
          <a:p>
            <a:pPr marL="12700" marR="5080">
              <a:lnSpc>
                <a:spcPct val="158900"/>
              </a:lnSpc>
              <a:spcBef>
                <a:spcPts val="95"/>
              </a:spcBef>
            </a:pPr>
            <a:r>
              <a:rPr sz="1550" b="1" spc="-10" dirty="0">
                <a:solidFill>
                  <a:srgbClr val="877F7B"/>
                </a:solidFill>
                <a:latin typeface="DIN 2014 Demi"/>
                <a:cs typeface="DIN 2014 Demi"/>
              </a:rPr>
              <a:t>Rigid Reactive</a:t>
            </a:r>
            <a:endParaRPr sz="1550">
              <a:latin typeface="DIN 2014 Demi"/>
              <a:cs typeface="DIN 2014 Demi"/>
            </a:endParaRPr>
          </a:p>
        </p:txBody>
      </p:sp>
      <p:sp>
        <p:nvSpPr>
          <p:cNvPr id="11" name="object 11"/>
          <p:cNvSpPr txBox="1"/>
          <p:nvPr/>
        </p:nvSpPr>
        <p:spPr>
          <a:xfrm>
            <a:off x="5840397" y="3151214"/>
            <a:ext cx="1566545" cy="1526540"/>
          </a:xfrm>
          <a:prstGeom prst="rect">
            <a:avLst/>
          </a:prstGeom>
        </p:spPr>
        <p:txBody>
          <a:bodyPr vert="horz" wrap="square" lIns="0" tIns="12065" rIns="0" bIns="0" rtlCol="0">
            <a:spAutoFit/>
          </a:bodyPr>
          <a:lstStyle/>
          <a:p>
            <a:pPr marL="12700" marR="5080">
              <a:lnSpc>
                <a:spcPct val="158900"/>
              </a:lnSpc>
              <a:spcBef>
                <a:spcPts val="95"/>
              </a:spcBef>
            </a:pPr>
            <a:r>
              <a:rPr sz="1550" b="1" spc="-10" dirty="0">
                <a:solidFill>
                  <a:srgbClr val="877F7B"/>
                </a:solidFill>
                <a:latin typeface="DIN 2014 Demi"/>
                <a:cs typeface="DIN 2014 Demi"/>
              </a:rPr>
              <a:t>Standardized Siloed Transactional Provider-Centered</a:t>
            </a:r>
            <a:endParaRPr sz="1550">
              <a:latin typeface="DIN 2014 Demi"/>
              <a:cs typeface="DIN 2014 Demi"/>
            </a:endParaRPr>
          </a:p>
        </p:txBody>
      </p:sp>
      <p:sp>
        <p:nvSpPr>
          <p:cNvPr id="12" name="object 12"/>
          <p:cNvSpPr/>
          <p:nvPr/>
        </p:nvSpPr>
        <p:spPr>
          <a:xfrm>
            <a:off x="7649798" y="2212376"/>
            <a:ext cx="1165225" cy="2795905"/>
          </a:xfrm>
          <a:custGeom>
            <a:avLst/>
            <a:gdLst/>
            <a:ahLst/>
            <a:cxnLst/>
            <a:rect l="l" t="t" r="r" b="b"/>
            <a:pathLst>
              <a:path w="1165225" h="2795904">
                <a:moveTo>
                  <a:pt x="582472" y="0"/>
                </a:moveTo>
                <a:lnTo>
                  <a:pt x="548093" y="34962"/>
                </a:lnTo>
                <a:lnTo>
                  <a:pt x="514585" y="70765"/>
                </a:lnTo>
                <a:lnTo>
                  <a:pt x="481968" y="107393"/>
                </a:lnTo>
                <a:lnTo>
                  <a:pt x="450257" y="144828"/>
                </a:lnTo>
                <a:lnTo>
                  <a:pt x="419470" y="183053"/>
                </a:lnTo>
                <a:lnTo>
                  <a:pt x="389624" y="222050"/>
                </a:lnTo>
                <a:lnTo>
                  <a:pt x="360737" y="261803"/>
                </a:lnTo>
                <a:lnTo>
                  <a:pt x="332826" y="302293"/>
                </a:lnTo>
                <a:lnTo>
                  <a:pt x="305909" y="343505"/>
                </a:lnTo>
                <a:lnTo>
                  <a:pt x="280001" y="385420"/>
                </a:lnTo>
                <a:lnTo>
                  <a:pt x="255122" y="428022"/>
                </a:lnTo>
                <a:lnTo>
                  <a:pt x="231288" y="471293"/>
                </a:lnTo>
                <a:lnTo>
                  <a:pt x="208516" y="515215"/>
                </a:lnTo>
                <a:lnTo>
                  <a:pt x="186824" y="559773"/>
                </a:lnTo>
                <a:lnTo>
                  <a:pt x="166228" y="604948"/>
                </a:lnTo>
                <a:lnTo>
                  <a:pt x="146747" y="650724"/>
                </a:lnTo>
                <a:lnTo>
                  <a:pt x="128398" y="697082"/>
                </a:lnTo>
                <a:lnTo>
                  <a:pt x="111197" y="744007"/>
                </a:lnTo>
                <a:lnTo>
                  <a:pt x="95163" y="791480"/>
                </a:lnTo>
                <a:lnTo>
                  <a:pt x="80312" y="839485"/>
                </a:lnTo>
                <a:lnTo>
                  <a:pt x="66662" y="888004"/>
                </a:lnTo>
                <a:lnTo>
                  <a:pt x="54229" y="937019"/>
                </a:lnTo>
                <a:lnTo>
                  <a:pt x="43032" y="986515"/>
                </a:lnTo>
                <a:lnTo>
                  <a:pt x="33087" y="1036473"/>
                </a:lnTo>
                <a:lnTo>
                  <a:pt x="24413" y="1086877"/>
                </a:lnTo>
                <a:lnTo>
                  <a:pt x="17025" y="1137708"/>
                </a:lnTo>
                <a:lnTo>
                  <a:pt x="10942" y="1188951"/>
                </a:lnTo>
                <a:lnTo>
                  <a:pt x="6181" y="1240587"/>
                </a:lnTo>
                <a:lnTo>
                  <a:pt x="2758" y="1292600"/>
                </a:lnTo>
                <a:lnTo>
                  <a:pt x="692" y="1344971"/>
                </a:lnTo>
                <a:lnTo>
                  <a:pt x="0" y="1397685"/>
                </a:lnTo>
                <a:lnTo>
                  <a:pt x="692" y="1450399"/>
                </a:lnTo>
                <a:lnTo>
                  <a:pt x="2758" y="1502771"/>
                </a:lnTo>
                <a:lnTo>
                  <a:pt x="6181" y="1554784"/>
                </a:lnTo>
                <a:lnTo>
                  <a:pt x="10942" y="1606420"/>
                </a:lnTo>
                <a:lnTo>
                  <a:pt x="17025" y="1657663"/>
                </a:lnTo>
                <a:lnTo>
                  <a:pt x="24413" y="1708495"/>
                </a:lnTo>
                <a:lnTo>
                  <a:pt x="33087" y="1758899"/>
                </a:lnTo>
                <a:lnTo>
                  <a:pt x="43032" y="1808857"/>
                </a:lnTo>
                <a:lnTo>
                  <a:pt x="54229" y="1858353"/>
                </a:lnTo>
                <a:lnTo>
                  <a:pt x="66662" y="1907370"/>
                </a:lnTo>
                <a:lnTo>
                  <a:pt x="80312" y="1955889"/>
                </a:lnTo>
                <a:lnTo>
                  <a:pt x="95163" y="2003894"/>
                </a:lnTo>
                <a:lnTo>
                  <a:pt x="111197" y="2051368"/>
                </a:lnTo>
                <a:lnTo>
                  <a:pt x="128398" y="2098292"/>
                </a:lnTo>
                <a:lnTo>
                  <a:pt x="146747" y="2144651"/>
                </a:lnTo>
                <a:lnTo>
                  <a:pt x="166228" y="2190427"/>
                </a:lnTo>
                <a:lnTo>
                  <a:pt x="186824" y="2235603"/>
                </a:lnTo>
                <a:lnTo>
                  <a:pt x="208516" y="2280160"/>
                </a:lnTo>
                <a:lnTo>
                  <a:pt x="231288" y="2324084"/>
                </a:lnTo>
                <a:lnTo>
                  <a:pt x="255122" y="2367354"/>
                </a:lnTo>
                <a:lnTo>
                  <a:pt x="280001" y="2409956"/>
                </a:lnTo>
                <a:lnTo>
                  <a:pt x="305909" y="2451871"/>
                </a:lnTo>
                <a:lnTo>
                  <a:pt x="332826" y="2493083"/>
                </a:lnTo>
                <a:lnTo>
                  <a:pt x="360737" y="2533573"/>
                </a:lnTo>
                <a:lnTo>
                  <a:pt x="389624" y="2573325"/>
                </a:lnTo>
                <a:lnTo>
                  <a:pt x="419470" y="2612322"/>
                </a:lnTo>
                <a:lnTo>
                  <a:pt x="450257" y="2650546"/>
                </a:lnTo>
                <a:lnTo>
                  <a:pt x="481968" y="2687980"/>
                </a:lnTo>
                <a:lnTo>
                  <a:pt x="514585" y="2724607"/>
                </a:lnTo>
                <a:lnTo>
                  <a:pt x="548093" y="2760410"/>
                </a:lnTo>
                <a:lnTo>
                  <a:pt x="582472" y="2795371"/>
                </a:lnTo>
                <a:lnTo>
                  <a:pt x="616852" y="2760410"/>
                </a:lnTo>
                <a:lnTo>
                  <a:pt x="650359" y="2724607"/>
                </a:lnTo>
                <a:lnTo>
                  <a:pt x="682977" y="2687980"/>
                </a:lnTo>
                <a:lnTo>
                  <a:pt x="714687" y="2650546"/>
                </a:lnTo>
                <a:lnTo>
                  <a:pt x="745474" y="2612322"/>
                </a:lnTo>
                <a:lnTo>
                  <a:pt x="775319" y="2573325"/>
                </a:lnTo>
                <a:lnTo>
                  <a:pt x="804206" y="2533573"/>
                </a:lnTo>
                <a:lnTo>
                  <a:pt x="832116" y="2493083"/>
                </a:lnTo>
                <a:lnTo>
                  <a:pt x="859033" y="2451871"/>
                </a:lnTo>
                <a:lnTo>
                  <a:pt x="884940" y="2409956"/>
                </a:lnTo>
                <a:lnTo>
                  <a:pt x="909819" y="2367354"/>
                </a:lnTo>
                <a:lnTo>
                  <a:pt x="933653" y="2324084"/>
                </a:lnTo>
                <a:lnTo>
                  <a:pt x="956424" y="2280160"/>
                </a:lnTo>
                <a:lnTo>
                  <a:pt x="978115" y="2235603"/>
                </a:lnTo>
                <a:lnTo>
                  <a:pt x="998710" y="2190427"/>
                </a:lnTo>
                <a:lnTo>
                  <a:pt x="1018190" y="2144651"/>
                </a:lnTo>
                <a:lnTo>
                  <a:pt x="1036539" y="2098292"/>
                </a:lnTo>
                <a:lnTo>
                  <a:pt x="1053739" y="2051368"/>
                </a:lnTo>
                <a:lnTo>
                  <a:pt x="1069773" y="2003894"/>
                </a:lnTo>
                <a:lnTo>
                  <a:pt x="1084624" y="1955889"/>
                </a:lnTo>
                <a:lnTo>
                  <a:pt x="1098273" y="1907370"/>
                </a:lnTo>
                <a:lnTo>
                  <a:pt x="1110705" y="1858353"/>
                </a:lnTo>
                <a:lnTo>
                  <a:pt x="1121902" y="1808857"/>
                </a:lnTo>
                <a:lnTo>
                  <a:pt x="1131846" y="1758899"/>
                </a:lnTo>
                <a:lnTo>
                  <a:pt x="1140520" y="1708495"/>
                </a:lnTo>
                <a:lnTo>
                  <a:pt x="1147908" y="1657663"/>
                </a:lnTo>
                <a:lnTo>
                  <a:pt x="1153990" y="1606420"/>
                </a:lnTo>
                <a:lnTo>
                  <a:pt x="1158752" y="1554784"/>
                </a:lnTo>
                <a:lnTo>
                  <a:pt x="1162174" y="1502771"/>
                </a:lnTo>
                <a:lnTo>
                  <a:pt x="1164240" y="1450399"/>
                </a:lnTo>
                <a:lnTo>
                  <a:pt x="1164932" y="1397685"/>
                </a:lnTo>
                <a:lnTo>
                  <a:pt x="1164240" y="1344971"/>
                </a:lnTo>
                <a:lnTo>
                  <a:pt x="1162174" y="1292600"/>
                </a:lnTo>
                <a:lnTo>
                  <a:pt x="1158752" y="1240587"/>
                </a:lnTo>
                <a:lnTo>
                  <a:pt x="1153990" y="1188951"/>
                </a:lnTo>
                <a:lnTo>
                  <a:pt x="1147908" y="1137708"/>
                </a:lnTo>
                <a:lnTo>
                  <a:pt x="1140520" y="1086877"/>
                </a:lnTo>
                <a:lnTo>
                  <a:pt x="1131846" y="1036473"/>
                </a:lnTo>
                <a:lnTo>
                  <a:pt x="1121902" y="986515"/>
                </a:lnTo>
                <a:lnTo>
                  <a:pt x="1110705" y="937019"/>
                </a:lnTo>
                <a:lnTo>
                  <a:pt x="1098273" y="888004"/>
                </a:lnTo>
                <a:lnTo>
                  <a:pt x="1084624" y="839485"/>
                </a:lnTo>
                <a:lnTo>
                  <a:pt x="1069773" y="791480"/>
                </a:lnTo>
                <a:lnTo>
                  <a:pt x="1053739" y="744007"/>
                </a:lnTo>
                <a:lnTo>
                  <a:pt x="1036539" y="697082"/>
                </a:lnTo>
                <a:lnTo>
                  <a:pt x="1018190" y="650724"/>
                </a:lnTo>
                <a:lnTo>
                  <a:pt x="998710" y="604948"/>
                </a:lnTo>
                <a:lnTo>
                  <a:pt x="978115" y="559773"/>
                </a:lnTo>
                <a:lnTo>
                  <a:pt x="956424" y="515215"/>
                </a:lnTo>
                <a:lnTo>
                  <a:pt x="933653" y="471293"/>
                </a:lnTo>
                <a:lnTo>
                  <a:pt x="909819" y="428022"/>
                </a:lnTo>
                <a:lnTo>
                  <a:pt x="884940" y="385420"/>
                </a:lnTo>
                <a:lnTo>
                  <a:pt x="859033" y="343505"/>
                </a:lnTo>
                <a:lnTo>
                  <a:pt x="832116" y="302293"/>
                </a:lnTo>
                <a:lnTo>
                  <a:pt x="804206" y="261803"/>
                </a:lnTo>
                <a:lnTo>
                  <a:pt x="775319" y="222050"/>
                </a:lnTo>
                <a:lnTo>
                  <a:pt x="745474" y="183053"/>
                </a:lnTo>
                <a:lnTo>
                  <a:pt x="714687" y="144828"/>
                </a:lnTo>
                <a:lnTo>
                  <a:pt x="682977" y="107393"/>
                </a:lnTo>
                <a:lnTo>
                  <a:pt x="650359" y="70765"/>
                </a:lnTo>
                <a:lnTo>
                  <a:pt x="616852" y="34962"/>
                </a:lnTo>
                <a:lnTo>
                  <a:pt x="582472" y="0"/>
                </a:lnTo>
                <a:close/>
              </a:path>
            </a:pathLst>
          </a:custGeom>
          <a:solidFill>
            <a:srgbClr val="B8C0BC"/>
          </a:solidFill>
        </p:spPr>
        <p:txBody>
          <a:bodyPr wrap="square" lIns="0" tIns="0" rIns="0" bIns="0" rtlCol="0"/>
          <a:lstStyle/>
          <a:p>
            <a:endParaRPr/>
          </a:p>
        </p:txBody>
      </p:sp>
      <p:sp>
        <p:nvSpPr>
          <p:cNvPr id="13" name="object 13"/>
          <p:cNvSpPr txBox="1"/>
          <p:nvPr/>
        </p:nvSpPr>
        <p:spPr>
          <a:xfrm>
            <a:off x="7743443" y="3450323"/>
            <a:ext cx="413384" cy="208279"/>
          </a:xfrm>
          <a:prstGeom prst="rect">
            <a:avLst/>
          </a:prstGeom>
        </p:spPr>
        <p:txBody>
          <a:bodyPr vert="horz" wrap="square" lIns="0" tIns="12700" rIns="0" bIns="0" rtlCol="0">
            <a:spAutoFit/>
          </a:bodyPr>
          <a:lstStyle/>
          <a:p>
            <a:pPr marL="12700">
              <a:lnSpc>
                <a:spcPct val="100000"/>
              </a:lnSpc>
              <a:spcBef>
                <a:spcPts val="100"/>
              </a:spcBef>
            </a:pPr>
            <a:r>
              <a:rPr sz="1200" b="1" spc="-20" dirty="0">
                <a:solidFill>
                  <a:srgbClr val="FFFFFF"/>
                </a:solidFill>
                <a:latin typeface="DIN 2014 Bold"/>
                <a:cs typeface="DIN 2014 Bold"/>
              </a:rPr>
              <a:t>FROM</a:t>
            </a:r>
            <a:endParaRPr sz="1200">
              <a:latin typeface="DIN 2014 Bold"/>
              <a:cs typeface="DIN 2014 Bold"/>
            </a:endParaRPr>
          </a:p>
        </p:txBody>
      </p:sp>
      <p:sp>
        <p:nvSpPr>
          <p:cNvPr id="14" name="object 14"/>
          <p:cNvSpPr txBox="1"/>
          <p:nvPr/>
        </p:nvSpPr>
        <p:spPr>
          <a:xfrm>
            <a:off x="8494166" y="3450323"/>
            <a:ext cx="202565" cy="208279"/>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FFFFFF"/>
                </a:solidFill>
                <a:latin typeface="DIN 2014 Extra"/>
                <a:cs typeface="DIN 2014 Extra"/>
              </a:rPr>
              <a:t>TO</a:t>
            </a:r>
            <a:endParaRPr sz="1200">
              <a:latin typeface="DIN 2014 Extra"/>
              <a:cs typeface="DIN 2014 Extra"/>
            </a:endParaRPr>
          </a:p>
        </p:txBody>
      </p:sp>
      <p:grpSp>
        <p:nvGrpSpPr>
          <p:cNvPr id="15" name="object 15"/>
          <p:cNvGrpSpPr/>
          <p:nvPr/>
        </p:nvGrpSpPr>
        <p:grpSpPr>
          <a:xfrm>
            <a:off x="8217025" y="3485467"/>
            <a:ext cx="235585" cy="169545"/>
            <a:chOff x="8217025" y="3485467"/>
            <a:chExt cx="235585" cy="169545"/>
          </a:xfrm>
        </p:grpSpPr>
        <p:sp>
          <p:nvSpPr>
            <p:cNvPr id="16" name="object 16"/>
            <p:cNvSpPr/>
            <p:nvPr/>
          </p:nvSpPr>
          <p:spPr>
            <a:xfrm>
              <a:off x="8217025" y="3570113"/>
              <a:ext cx="173990" cy="0"/>
            </a:xfrm>
            <a:custGeom>
              <a:avLst/>
              <a:gdLst/>
              <a:ahLst/>
              <a:cxnLst/>
              <a:rect l="l" t="t" r="r" b="b"/>
              <a:pathLst>
                <a:path w="173990">
                  <a:moveTo>
                    <a:pt x="0" y="0"/>
                  </a:moveTo>
                  <a:lnTo>
                    <a:pt x="173380" y="0"/>
                  </a:lnTo>
                </a:path>
              </a:pathLst>
            </a:custGeom>
            <a:ln w="45720">
              <a:solidFill>
                <a:srgbClr val="FFFFFF"/>
              </a:solidFill>
            </a:ln>
          </p:spPr>
          <p:txBody>
            <a:bodyPr wrap="square" lIns="0" tIns="0" rIns="0" bIns="0" rtlCol="0"/>
            <a:lstStyle/>
            <a:p>
              <a:endParaRPr/>
            </a:p>
          </p:txBody>
        </p:sp>
        <p:sp>
          <p:nvSpPr>
            <p:cNvPr id="17" name="object 17"/>
            <p:cNvSpPr/>
            <p:nvPr/>
          </p:nvSpPr>
          <p:spPr>
            <a:xfrm>
              <a:off x="8360968" y="3485467"/>
              <a:ext cx="91440" cy="169545"/>
            </a:xfrm>
            <a:custGeom>
              <a:avLst/>
              <a:gdLst/>
              <a:ahLst/>
              <a:cxnLst/>
              <a:rect l="l" t="t" r="r" b="b"/>
              <a:pathLst>
                <a:path w="91440" h="169545">
                  <a:moveTo>
                    <a:pt x="0" y="0"/>
                  </a:moveTo>
                  <a:lnTo>
                    <a:pt x="0" y="169291"/>
                  </a:lnTo>
                  <a:lnTo>
                    <a:pt x="91033" y="84645"/>
                  </a:lnTo>
                  <a:lnTo>
                    <a:pt x="0"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3" name="object 3"/>
          <p:cNvSpPr txBox="1">
            <a:spLocks noGrp="1"/>
          </p:cNvSpPr>
          <p:nvPr>
            <p:ph type="title"/>
          </p:nvPr>
        </p:nvSpPr>
        <p:spPr>
          <a:xfrm>
            <a:off x="726440" y="893901"/>
            <a:ext cx="7181215" cy="1041400"/>
          </a:xfrm>
          <a:prstGeom prst="rect">
            <a:avLst/>
          </a:prstGeom>
        </p:spPr>
        <p:txBody>
          <a:bodyPr vert="horz" wrap="square" lIns="0" tIns="12700" rIns="0" bIns="0" rtlCol="0">
            <a:spAutoFit/>
          </a:bodyPr>
          <a:lstStyle/>
          <a:p>
            <a:pPr marL="38100" marR="30480">
              <a:lnSpc>
                <a:spcPct val="107500"/>
              </a:lnSpc>
              <a:spcBef>
                <a:spcPts val="100"/>
              </a:spcBef>
            </a:pPr>
            <a:r>
              <a:rPr sz="3100" b="0" dirty="0">
                <a:latin typeface="DIN 2014 Light"/>
                <a:cs typeface="DIN 2014 Light"/>
              </a:rPr>
              <a:t>The</a:t>
            </a:r>
            <a:r>
              <a:rPr sz="3100" b="0" spc="-35" dirty="0">
                <a:latin typeface="DIN 2014 Light"/>
                <a:cs typeface="DIN 2014 Light"/>
              </a:rPr>
              <a:t> </a:t>
            </a:r>
            <a:r>
              <a:rPr sz="3100" b="0" dirty="0">
                <a:latin typeface="DIN 2014 Light"/>
                <a:cs typeface="DIN 2014 Light"/>
              </a:rPr>
              <a:t>total</a:t>
            </a:r>
            <a:r>
              <a:rPr sz="3100" b="0" spc="-40" dirty="0">
                <a:latin typeface="DIN 2014 Light"/>
                <a:cs typeface="DIN 2014 Light"/>
              </a:rPr>
              <a:t> </a:t>
            </a:r>
            <a:r>
              <a:rPr sz="3100" b="0" dirty="0">
                <a:latin typeface="DIN 2014 Light"/>
                <a:cs typeface="DIN 2014 Light"/>
              </a:rPr>
              <a:t>value</a:t>
            </a:r>
            <a:r>
              <a:rPr sz="3100" b="0" spc="-30" dirty="0">
                <a:latin typeface="DIN 2014 Light"/>
                <a:cs typeface="DIN 2014 Light"/>
              </a:rPr>
              <a:t> </a:t>
            </a:r>
            <a:r>
              <a:rPr sz="3100" b="0" dirty="0">
                <a:latin typeface="DIN 2014 Light"/>
                <a:cs typeface="DIN 2014 Light"/>
              </a:rPr>
              <a:t>of</a:t>
            </a:r>
            <a:r>
              <a:rPr sz="3100" b="0" spc="-35" dirty="0">
                <a:latin typeface="DIN 2014 Light"/>
                <a:cs typeface="DIN 2014 Light"/>
              </a:rPr>
              <a:t> </a:t>
            </a:r>
            <a:r>
              <a:rPr sz="3100" b="0" dirty="0">
                <a:latin typeface="DIN 2014 Light"/>
                <a:cs typeface="DIN 2014 Light"/>
              </a:rPr>
              <a:t>healthcare</a:t>
            </a:r>
            <a:r>
              <a:rPr sz="3100" b="0" spc="-30" dirty="0">
                <a:latin typeface="DIN 2014 Light"/>
                <a:cs typeface="DIN 2014 Light"/>
              </a:rPr>
              <a:t> </a:t>
            </a:r>
            <a:r>
              <a:rPr sz="3100" b="0" spc="-10" dirty="0">
                <a:latin typeface="DIN 2014 Light"/>
                <a:cs typeface="DIN 2014 Light"/>
              </a:rPr>
              <a:t>construction </a:t>
            </a:r>
            <a:r>
              <a:rPr sz="3100" b="0" dirty="0">
                <a:latin typeface="DIN 2014 Light"/>
                <a:cs typeface="DIN 2014 Light"/>
              </a:rPr>
              <a:t>projects</a:t>
            </a:r>
            <a:r>
              <a:rPr sz="3100" b="0" spc="-20" dirty="0">
                <a:latin typeface="DIN 2014 Light"/>
                <a:cs typeface="DIN 2014 Light"/>
              </a:rPr>
              <a:t> </a:t>
            </a:r>
            <a:r>
              <a:rPr sz="3100" b="0" dirty="0">
                <a:latin typeface="DIN 2014 Light"/>
                <a:cs typeface="DIN 2014 Light"/>
              </a:rPr>
              <a:t>in</a:t>
            </a:r>
            <a:r>
              <a:rPr sz="3100" b="0" spc="-15" dirty="0">
                <a:latin typeface="DIN 2014 Light"/>
                <a:cs typeface="DIN 2014 Light"/>
              </a:rPr>
              <a:t> </a:t>
            </a:r>
            <a:r>
              <a:rPr sz="3100" dirty="0">
                <a:latin typeface="DIN 2014 Demi"/>
                <a:cs typeface="DIN 2014 Demi"/>
              </a:rPr>
              <a:t>Q3</a:t>
            </a:r>
            <a:r>
              <a:rPr sz="3100" spc="-15" dirty="0">
                <a:latin typeface="DIN 2014 Demi"/>
                <a:cs typeface="DIN 2014 Demi"/>
              </a:rPr>
              <a:t> </a:t>
            </a:r>
            <a:r>
              <a:rPr sz="3100" dirty="0">
                <a:latin typeface="DIN 2014 Demi"/>
                <a:cs typeface="DIN 2014 Demi"/>
              </a:rPr>
              <a:t>2024</a:t>
            </a:r>
            <a:r>
              <a:rPr sz="3100" spc="-15" dirty="0">
                <a:latin typeface="DIN 2014 Demi"/>
                <a:cs typeface="DIN 2014 Demi"/>
              </a:rPr>
              <a:t> </a:t>
            </a:r>
            <a:r>
              <a:rPr sz="3100" dirty="0">
                <a:latin typeface="DIN 2014 Demi"/>
                <a:cs typeface="DIN 2014 Demi"/>
              </a:rPr>
              <a:t>reached</a:t>
            </a:r>
            <a:r>
              <a:rPr sz="3100" spc="-15" dirty="0">
                <a:latin typeface="DIN 2014 Demi"/>
                <a:cs typeface="DIN 2014 Demi"/>
              </a:rPr>
              <a:t> </a:t>
            </a:r>
            <a:r>
              <a:rPr sz="3100" dirty="0">
                <a:latin typeface="DIN 2014 Demi"/>
                <a:cs typeface="DIN 2014 Demi"/>
              </a:rPr>
              <a:t>$646.9</a:t>
            </a:r>
            <a:r>
              <a:rPr sz="3100" spc="-15" dirty="0">
                <a:latin typeface="DIN 2014 Demi"/>
                <a:cs typeface="DIN 2014 Demi"/>
              </a:rPr>
              <a:t> </a:t>
            </a:r>
            <a:r>
              <a:rPr sz="3100" spc="-10" dirty="0">
                <a:latin typeface="DIN 2014 Demi"/>
                <a:cs typeface="DIN 2014 Demi"/>
              </a:rPr>
              <a:t>billion.</a:t>
            </a:r>
            <a:r>
              <a:rPr sz="1575" spc="-15" baseline="63492" dirty="0">
                <a:latin typeface="DIN 2014 Demi"/>
                <a:cs typeface="DIN 2014 Demi"/>
              </a:rPr>
              <a:t>1</a:t>
            </a:r>
            <a:endParaRPr sz="1575" baseline="63492">
              <a:latin typeface="DIN 2014 Demi"/>
              <a:cs typeface="DIN 2014 Demi"/>
            </a:endParaRPr>
          </a:p>
        </p:txBody>
      </p:sp>
      <p:sp>
        <p:nvSpPr>
          <p:cNvPr id="4" name="object 4"/>
          <p:cNvSpPr txBox="1"/>
          <p:nvPr/>
        </p:nvSpPr>
        <p:spPr>
          <a:xfrm>
            <a:off x="2056129" y="5497595"/>
            <a:ext cx="1844039" cy="619760"/>
          </a:xfrm>
          <a:prstGeom prst="rect">
            <a:avLst/>
          </a:prstGeom>
        </p:spPr>
        <p:txBody>
          <a:bodyPr vert="horz" wrap="square" lIns="0" tIns="38100" rIns="0" bIns="0" rtlCol="0">
            <a:spAutoFit/>
          </a:bodyPr>
          <a:lstStyle/>
          <a:p>
            <a:pPr marL="38100" marR="30480">
              <a:lnSpc>
                <a:spcPts val="1500"/>
              </a:lnSpc>
              <a:spcBef>
                <a:spcPts val="300"/>
              </a:spcBef>
            </a:pPr>
            <a:r>
              <a:rPr sz="1400" b="1" dirty="0">
                <a:solidFill>
                  <a:srgbClr val="90A19A"/>
                </a:solidFill>
                <a:latin typeface="DIN 2014 Bold"/>
                <a:cs typeface="DIN 2014 Bold"/>
              </a:rPr>
              <a:t>report</a:t>
            </a:r>
            <a:r>
              <a:rPr sz="1400" b="1" spc="-5" dirty="0">
                <a:solidFill>
                  <a:srgbClr val="90A19A"/>
                </a:solidFill>
                <a:latin typeface="DIN 2014 Bold"/>
                <a:cs typeface="DIN 2014 Bold"/>
              </a:rPr>
              <a:t> </a:t>
            </a:r>
            <a:r>
              <a:rPr sz="1400" b="1" dirty="0">
                <a:solidFill>
                  <a:srgbClr val="90A19A"/>
                </a:solidFill>
                <a:latin typeface="DIN 2014 Bold"/>
                <a:cs typeface="DIN 2014 Bold"/>
              </a:rPr>
              <a:t>planning</a:t>
            </a:r>
            <a:r>
              <a:rPr sz="1400" b="1" spc="-5" dirty="0">
                <a:solidFill>
                  <a:srgbClr val="90A19A"/>
                </a:solidFill>
                <a:latin typeface="DIN 2014 Bold"/>
                <a:cs typeface="DIN 2014 Bold"/>
              </a:rPr>
              <a:t> </a:t>
            </a:r>
            <a:r>
              <a:rPr sz="1400" b="1" dirty="0">
                <a:solidFill>
                  <a:srgbClr val="90A19A"/>
                </a:solidFill>
                <a:latin typeface="DIN 2014 Bold"/>
                <a:cs typeface="DIN 2014 Bold"/>
              </a:rPr>
              <a:t>a</a:t>
            </a:r>
            <a:r>
              <a:rPr sz="1400" b="1" spc="-5" dirty="0">
                <a:solidFill>
                  <a:srgbClr val="90A19A"/>
                </a:solidFill>
                <a:latin typeface="DIN 2014 Bold"/>
                <a:cs typeface="DIN 2014 Bold"/>
              </a:rPr>
              <a:t> </a:t>
            </a:r>
            <a:r>
              <a:rPr sz="1400" b="1" spc="-25" dirty="0">
                <a:solidFill>
                  <a:srgbClr val="90A19A"/>
                </a:solidFill>
                <a:latin typeface="DIN 2014 Bold"/>
                <a:cs typeface="DIN 2014 Bold"/>
              </a:rPr>
              <a:t>new </a:t>
            </a:r>
            <a:r>
              <a:rPr sz="1400" b="1" dirty="0">
                <a:solidFill>
                  <a:srgbClr val="90A19A"/>
                </a:solidFill>
                <a:latin typeface="DIN 2014 Bold"/>
                <a:cs typeface="DIN 2014 Bold"/>
              </a:rPr>
              <a:t>or</a:t>
            </a:r>
            <a:r>
              <a:rPr sz="1400" b="1" spc="-20" dirty="0">
                <a:solidFill>
                  <a:srgbClr val="90A19A"/>
                </a:solidFill>
                <a:latin typeface="DIN 2014 Bold"/>
                <a:cs typeface="DIN 2014 Bold"/>
              </a:rPr>
              <a:t> </a:t>
            </a:r>
            <a:r>
              <a:rPr sz="1400" b="1" dirty="0">
                <a:solidFill>
                  <a:srgbClr val="90A19A"/>
                </a:solidFill>
                <a:latin typeface="DIN 2014 Bold"/>
                <a:cs typeface="DIN 2014 Bold"/>
              </a:rPr>
              <a:t>expanded</a:t>
            </a:r>
            <a:r>
              <a:rPr sz="1400" b="1" spc="-20" dirty="0">
                <a:solidFill>
                  <a:srgbClr val="90A19A"/>
                </a:solidFill>
                <a:latin typeface="DIN 2014 Bold"/>
                <a:cs typeface="DIN 2014 Bold"/>
              </a:rPr>
              <a:t> </a:t>
            </a:r>
            <a:r>
              <a:rPr lang="en-US" sz="1400" b="1" dirty="0">
                <a:solidFill>
                  <a:srgbClr val="90A19A"/>
                </a:solidFill>
                <a:latin typeface="DIN 2014 Bold"/>
                <a:cs typeface="DIN 2014 Bold"/>
              </a:rPr>
              <a:t>h</a:t>
            </a:r>
            <a:r>
              <a:rPr sz="1400" b="1" dirty="0">
                <a:solidFill>
                  <a:srgbClr val="90A19A"/>
                </a:solidFill>
                <a:latin typeface="DIN 2014 Bold"/>
                <a:cs typeface="DIN 2014 Bold"/>
              </a:rPr>
              <a:t>ospital</a:t>
            </a:r>
            <a:r>
              <a:rPr sz="1400" b="1" spc="-15" dirty="0">
                <a:solidFill>
                  <a:srgbClr val="90A19A"/>
                </a:solidFill>
                <a:latin typeface="DIN 2014 Bold"/>
                <a:cs typeface="DIN 2014 Bold"/>
              </a:rPr>
              <a:t> </a:t>
            </a:r>
            <a:r>
              <a:rPr sz="1400" b="1" spc="-25" dirty="0">
                <a:solidFill>
                  <a:srgbClr val="90A19A"/>
                </a:solidFill>
                <a:latin typeface="DIN 2014 Bold"/>
                <a:cs typeface="DIN 2014 Bold"/>
              </a:rPr>
              <a:t>in </a:t>
            </a:r>
            <a:r>
              <a:rPr sz="1400" b="1" dirty="0">
                <a:solidFill>
                  <a:srgbClr val="90A19A"/>
                </a:solidFill>
                <a:latin typeface="DIN 2014 Bold"/>
                <a:cs typeface="DIN 2014 Bold"/>
              </a:rPr>
              <a:t>the</a:t>
            </a:r>
            <a:r>
              <a:rPr sz="1400" b="1" spc="-30" dirty="0">
                <a:solidFill>
                  <a:srgbClr val="90A19A"/>
                </a:solidFill>
                <a:latin typeface="DIN 2014 Bold"/>
                <a:cs typeface="DIN 2014 Bold"/>
              </a:rPr>
              <a:t> </a:t>
            </a:r>
            <a:r>
              <a:rPr sz="1400" b="1" dirty="0">
                <a:solidFill>
                  <a:srgbClr val="90A19A"/>
                </a:solidFill>
                <a:latin typeface="DIN 2014 Bold"/>
                <a:cs typeface="DIN 2014 Bold"/>
              </a:rPr>
              <a:t>next</a:t>
            </a:r>
            <a:r>
              <a:rPr sz="1400" b="1" spc="-25" dirty="0">
                <a:solidFill>
                  <a:srgbClr val="90A19A"/>
                </a:solidFill>
                <a:latin typeface="DIN 2014 Bold"/>
                <a:cs typeface="DIN 2014 Bold"/>
              </a:rPr>
              <a:t> </a:t>
            </a:r>
            <a:r>
              <a:rPr sz="1400" b="1" dirty="0">
                <a:solidFill>
                  <a:srgbClr val="90A19A"/>
                </a:solidFill>
                <a:latin typeface="DIN 2014 Bold"/>
                <a:cs typeface="DIN 2014 Bold"/>
              </a:rPr>
              <a:t>three</a:t>
            </a:r>
            <a:r>
              <a:rPr sz="1400" b="1" spc="-25" dirty="0">
                <a:solidFill>
                  <a:srgbClr val="90A19A"/>
                </a:solidFill>
                <a:latin typeface="DIN 2014 Bold"/>
                <a:cs typeface="DIN 2014 Bold"/>
              </a:rPr>
              <a:t> </a:t>
            </a:r>
            <a:r>
              <a:rPr sz="1400" b="1" spc="-10" dirty="0">
                <a:solidFill>
                  <a:srgbClr val="90A19A"/>
                </a:solidFill>
                <a:latin typeface="DIN 2014 Bold"/>
                <a:cs typeface="DIN 2014 Bold"/>
              </a:rPr>
              <a:t>years.</a:t>
            </a:r>
            <a:r>
              <a:rPr sz="1200" b="1" spc="-15" baseline="31250" dirty="0">
                <a:solidFill>
                  <a:srgbClr val="90A19A"/>
                </a:solidFill>
                <a:latin typeface="DIN 2014 Bold"/>
                <a:cs typeface="DIN 2014 Bold"/>
              </a:rPr>
              <a:t>2</a:t>
            </a:r>
            <a:endParaRPr sz="1200" baseline="31250" dirty="0">
              <a:latin typeface="DIN 2014 Bold"/>
              <a:cs typeface="DIN 2014 Bold"/>
            </a:endParaRPr>
          </a:p>
        </p:txBody>
      </p:sp>
      <p:sp>
        <p:nvSpPr>
          <p:cNvPr id="5" name="object 5"/>
          <p:cNvSpPr txBox="1"/>
          <p:nvPr/>
        </p:nvSpPr>
        <p:spPr>
          <a:xfrm>
            <a:off x="6013450" y="5497595"/>
            <a:ext cx="1682750" cy="619760"/>
          </a:xfrm>
          <a:prstGeom prst="rect">
            <a:avLst/>
          </a:prstGeom>
        </p:spPr>
        <p:txBody>
          <a:bodyPr vert="horz" wrap="square" lIns="0" tIns="38100" rIns="0" bIns="0" rtlCol="0">
            <a:spAutoFit/>
          </a:bodyPr>
          <a:lstStyle/>
          <a:p>
            <a:pPr marL="38100" marR="30480">
              <a:lnSpc>
                <a:spcPts val="1500"/>
              </a:lnSpc>
              <a:spcBef>
                <a:spcPts val="300"/>
              </a:spcBef>
            </a:pPr>
            <a:r>
              <a:rPr sz="1400" b="1" dirty="0">
                <a:solidFill>
                  <a:srgbClr val="C7AD8E"/>
                </a:solidFill>
                <a:latin typeface="DIN 2014 Bold"/>
                <a:cs typeface="DIN 2014 Bold"/>
              </a:rPr>
              <a:t>are</a:t>
            </a:r>
            <a:r>
              <a:rPr sz="1400" b="1" spc="-5" dirty="0">
                <a:solidFill>
                  <a:srgbClr val="C7AD8E"/>
                </a:solidFill>
                <a:latin typeface="DIN 2014 Bold"/>
                <a:cs typeface="DIN 2014 Bold"/>
              </a:rPr>
              <a:t> </a:t>
            </a:r>
            <a:r>
              <a:rPr sz="1400" b="1" dirty="0">
                <a:solidFill>
                  <a:srgbClr val="C7AD8E"/>
                </a:solidFill>
                <a:latin typeface="DIN 2014 Bold"/>
                <a:cs typeface="DIN 2014 Bold"/>
              </a:rPr>
              <a:t>planning</a:t>
            </a:r>
            <a:r>
              <a:rPr sz="1400" b="1" spc="-5" dirty="0">
                <a:solidFill>
                  <a:srgbClr val="C7AD8E"/>
                </a:solidFill>
                <a:latin typeface="DIN 2014 Bold"/>
                <a:cs typeface="DIN 2014 Bold"/>
              </a:rPr>
              <a:t> </a:t>
            </a:r>
            <a:r>
              <a:rPr sz="1400" b="1" spc="-25" dirty="0">
                <a:solidFill>
                  <a:srgbClr val="C7AD8E"/>
                </a:solidFill>
                <a:latin typeface="DIN 2014 Bold"/>
                <a:cs typeface="DIN 2014 Bold"/>
              </a:rPr>
              <a:t>MOB </a:t>
            </a:r>
            <a:r>
              <a:rPr sz="1400" b="1" dirty="0">
                <a:solidFill>
                  <a:srgbClr val="C7AD8E"/>
                </a:solidFill>
                <a:latin typeface="DIN 2014 Bold"/>
                <a:cs typeface="DIN 2014 Bold"/>
              </a:rPr>
              <a:t>construction</a:t>
            </a:r>
            <a:r>
              <a:rPr sz="1400" b="1" spc="-85" dirty="0">
                <a:solidFill>
                  <a:srgbClr val="C7AD8E"/>
                </a:solidFill>
                <a:latin typeface="DIN 2014 Bold"/>
                <a:cs typeface="DIN 2014 Bold"/>
              </a:rPr>
              <a:t> </a:t>
            </a:r>
            <a:r>
              <a:rPr sz="1400" b="1" spc="-10" dirty="0">
                <a:solidFill>
                  <a:srgbClr val="C7AD8E"/>
                </a:solidFill>
                <a:latin typeface="DIN 2014 Bold"/>
                <a:cs typeface="DIN 2014 Bold"/>
              </a:rPr>
              <a:t>within </a:t>
            </a:r>
            <a:r>
              <a:rPr sz="1400" b="1" dirty="0">
                <a:solidFill>
                  <a:srgbClr val="C7AD8E"/>
                </a:solidFill>
                <a:latin typeface="DIN 2014 Bold"/>
                <a:cs typeface="DIN 2014 Bold"/>
              </a:rPr>
              <a:t>the</a:t>
            </a:r>
            <a:r>
              <a:rPr sz="1400" b="1" spc="-30" dirty="0">
                <a:solidFill>
                  <a:srgbClr val="C7AD8E"/>
                </a:solidFill>
                <a:latin typeface="DIN 2014 Bold"/>
                <a:cs typeface="DIN 2014 Bold"/>
              </a:rPr>
              <a:t> </a:t>
            </a:r>
            <a:r>
              <a:rPr sz="1400" b="1" dirty="0">
                <a:solidFill>
                  <a:srgbClr val="C7AD8E"/>
                </a:solidFill>
                <a:latin typeface="DIN 2014 Bold"/>
                <a:cs typeface="DIN 2014 Bold"/>
              </a:rPr>
              <a:t>next</a:t>
            </a:r>
            <a:r>
              <a:rPr sz="1400" b="1" spc="-25" dirty="0">
                <a:solidFill>
                  <a:srgbClr val="C7AD8E"/>
                </a:solidFill>
                <a:latin typeface="DIN 2014 Bold"/>
                <a:cs typeface="DIN 2014 Bold"/>
              </a:rPr>
              <a:t> </a:t>
            </a:r>
            <a:r>
              <a:rPr sz="1400" b="1" dirty="0">
                <a:solidFill>
                  <a:srgbClr val="C7AD8E"/>
                </a:solidFill>
                <a:latin typeface="DIN 2014 Bold"/>
                <a:cs typeface="DIN 2014 Bold"/>
              </a:rPr>
              <a:t>three</a:t>
            </a:r>
            <a:r>
              <a:rPr sz="1400" b="1" spc="-25" dirty="0">
                <a:solidFill>
                  <a:srgbClr val="C7AD8E"/>
                </a:solidFill>
                <a:latin typeface="DIN 2014 Bold"/>
                <a:cs typeface="DIN 2014 Bold"/>
              </a:rPr>
              <a:t> </a:t>
            </a:r>
            <a:r>
              <a:rPr sz="1400" b="1" spc="-10" dirty="0">
                <a:solidFill>
                  <a:srgbClr val="C7AD8E"/>
                </a:solidFill>
                <a:latin typeface="DIN 2014 Bold"/>
                <a:cs typeface="DIN 2014 Bold"/>
              </a:rPr>
              <a:t>years.</a:t>
            </a:r>
            <a:r>
              <a:rPr sz="1200" b="1" spc="-15" baseline="31250" dirty="0">
                <a:solidFill>
                  <a:srgbClr val="C7AD8E"/>
                </a:solidFill>
                <a:latin typeface="DIN 2014 Bold"/>
                <a:cs typeface="DIN 2014 Bold"/>
              </a:rPr>
              <a:t>2</a:t>
            </a:r>
            <a:endParaRPr sz="1200" baseline="31250" dirty="0">
              <a:latin typeface="DIN 2014 Bold"/>
              <a:cs typeface="DIN 2014 Bold"/>
            </a:endParaRPr>
          </a:p>
        </p:txBody>
      </p:sp>
      <p:sp>
        <p:nvSpPr>
          <p:cNvPr id="6" name="object 6"/>
          <p:cNvSpPr txBox="1"/>
          <p:nvPr/>
        </p:nvSpPr>
        <p:spPr>
          <a:xfrm>
            <a:off x="9549383" y="5497595"/>
            <a:ext cx="1922145" cy="619760"/>
          </a:xfrm>
          <a:prstGeom prst="rect">
            <a:avLst/>
          </a:prstGeom>
        </p:spPr>
        <p:txBody>
          <a:bodyPr vert="horz" wrap="square" lIns="0" tIns="38100" rIns="0" bIns="0" rtlCol="0">
            <a:spAutoFit/>
          </a:bodyPr>
          <a:lstStyle/>
          <a:p>
            <a:pPr marL="38100" marR="30480">
              <a:lnSpc>
                <a:spcPts val="1500"/>
              </a:lnSpc>
              <a:spcBef>
                <a:spcPts val="300"/>
              </a:spcBef>
            </a:pPr>
            <a:r>
              <a:rPr sz="1400" b="1" dirty="0">
                <a:solidFill>
                  <a:srgbClr val="879095"/>
                </a:solidFill>
                <a:latin typeface="DIN 2014 Bold"/>
                <a:cs typeface="DIN 2014 Bold"/>
              </a:rPr>
              <a:t>of</a:t>
            </a:r>
            <a:r>
              <a:rPr sz="1400" b="1" spc="-35" dirty="0">
                <a:solidFill>
                  <a:srgbClr val="879095"/>
                </a:solidFill>
                <a:latin typeface="DIN 2014 Bold"/>
                <a:cs typeface="DIN 2014 Bold"/>
              </a:rPr>
              <a:t> </a:t>
            </a:r>
            <a:r>
              <a:rPr sz="1400" b="1" dirty="0">
                <a:solidFill>
                  <a:srgbClr val="879095"/>
                </a:solidFill>
                <a:latin typeface="DIN 2014 Bold"/>
                <a:cs typeface="DIN 2014 Bold"/>
              </a:rPr>
              <a:t>survey</a:t>
            </a:r>
            <a:r>
              <a:rPr sz="1400" b="1" spc="-30" dirty="0">
                <a:solidFill>
                  <a:srgbClr val="879095"/>
                </a:solidFill>
                <a:latin typeface="DIN 2014 Bold"/>
                <a:cs typeface="DIN 2014 Bold"/>
              </a:rPr>
              <a:t> </a:t>
            </a:r>
            <a:r>
              <a:rPr sz="1400" b="1" spc="-10" dirty="0">
                <a:solidFill>
                  <a:srgbClr val="879095"/>
                </a:solidFill>
                <a:latin typeface="DIN 2014 Bold"/>
                <a:cs typeface="DIN 2014 Bold"/>
              </a:rPr>
              <a:t>respondents </a:t>
            </a:r>
            <a:r>
              <a:rPr sz="1400" b="1" dirty="0">
                <a:solidFill>
                  <a:srgbClr val="879095"/>
                </a:solidFill>
                <a:latin typeface="DIN 2014 Bold"/>
                <a:cs typeface="DIN 2014 Bold"/>
              </a:rPr>
              <a:t>have</a:t>
            </a:r>
            <a:r>
              <a:rPr sz="1400" b="1" spc="-20" dirty="0">
                <a:solidFill>
                  <a:srgbClr val="879095"/>
                </a:solidFill>
                <a:latin typeface="DIN 2014 Bold"/>
                <a:cs typeface="DIN 2014 Bold"/>
              </a:rPr>
              <a:t> </a:t>
            </a:r>
            <a:r>
              <a:rPr sz="1400" b="1" dirty="0">
                <a:solidFill>
                  <a:srgbClr val="879095"/>
                </a:solidFill>
                <a:latin typeface="DIN 2014 Bold"/>
                <a:cs typeface="DIN 2014 Bold"/>
              </a:rPr>
              <a:t>plans</a:t>
            </a:r>
            <a:r>
              <a:rPr sz="1400" b="1" spc="-15" dirty="0">
                <a:solidFill>
                  <a:srgbClr val="879095"/>
                </a:solidFill>
                <a:latin typeface="DIN 2014 Bold"/>
                <a:cs typeface="DIN 2014 Bold"/>
              </a:rPr>
              <a:t> </a:t>
            </a:r>
            <a:r>
              <a:rPr sz="1400" b="1" dirty="0">
                <a:solidFill>
                  <a:srgbClr val="879095"/>
                </a:solidFill>
                <a:latin typeface="DIN 2014 Bold"/>
                <a:cs typeface="DIN 2014 Bold"/>
              </a:rPr>
              <a:t>for</a:t>
            </a:r>
            <a:r>
              <a:rPr sz="1400" b="1" spc="-20" dirty="0">
                <a:solidFill>
                  <a:srgbClr val="879095"/>
                </a:solidFill>
                <a:latin typeface="DIN 2014 Bold"/>
                <a:cs typeface="DIN 2014 Bold"/>
              </a:rPr>
              <a:t> </a:t>
            </a:r>
            <a:r>
              <a:rPr sz="1400" b="1" spc="-10" dirty="0">
                <a:solidFill>
                  <a:srgbClr val="879095"/>
                </a:solidFill>
                <a:latin typeface="DIN 2014 Bold"/>
                <a:cs typeface="DIN 2014 Bold"/>
              </a:rPr>
              <a:t>children’s </a:t>
            </a:r>
            <a:r>
              <a:rPr sz="1400" b="1" dirty="0">
                <a:solidFill>
                  <a:srgbClr val="879095"/>
                </a:solidFill>
                <a:latin typeface="DIN 2014 Bold"/>
                <a:cs typeface="DIN 2014 Bold"/>
              </a:rPr>
              <a:t>hospital</a:t>
            </a:r>
            <a:r>
              <a:rPr sz="1400" b="1" spc="-10" dirty="0">
                <a:solidFill>
                  <a:srgbClr val="879095"/>
                </a:solidFill>
                <a:latin typeface="DIN 2014 Bold"/>
                <a:cs typeface="DIN 2014 Bold"/>
              </a:rPr>
              <a:t> construction.</a:t>
            </a:r>
            <a:r>
              <a:rPr sz="1200" b="1" spc="-15" baseline="31250" dirty="0">
                <a:solidFill>
                  <a:srgbClr val="879095"/>
                </a:solidFill>
                <a:latin typeface="DIN 2014 Bold"/>
                <a:cs typeface="DIN 2014 Bold"/>
              </a:rPr>
              <a:t>2</a:t>
            </a:r>
            <a:endParaRPr sz="1200" baseline="31250">
              <a:latin typeface="DIN 2014 Bold"/>
              <a:cs typeface="DIN 2014 Bold"/>
            </a:endParaRPr>
          </a:p>
        </p:txBody>
      </p:sp>
      <p:grpSp>
        <p:nvGrpSpPr>
          <p:cNvPr id="7" name="object 7"/>
          <p:cNvGrpSpPr/>
          <p:nvPr/>
        </p:nvGrpSpPr>
        <p:grpSpPr>
          <a:xfrm>
            <a:off x="4936351" y="2364736"/>
            <a:ext cx="2136775" cy="2136775"/>
            <a:chOff x="4936351" y="2364736"/>
            <a:chExt cx="2136775" cy="2136775"/>
          </a:xfrm>
        </p:grpSpPr>
        <p:sp>
          <p:nvSpPr>
            <p:cNvPr id="8" name="object 8"/>
            <p:cNvSpPr/>
            <p:nvPr/>
          </p:nvSpPr>
          <p:spPr>
            <a:xfrm>
              <a:off x="4936351" y="2364736"/>
              <a:ext cx="2136775" cy="2136775"/>
            </a:xfrm>
            <a:custGeom>
              <a:avLst/>
              <a:gdLst/>
              <a:ahLst/>
              <a:cxnLst/>
              <a:rect l="l" t="t" r="r" b="b"/>
              <a:pathLst>
                <a:path w="2136775" h="2136775">
                  <a:moveTo>
                    <a:pt x="1068324" y="0"/>
                  </a:moveTo>
                  <a:lnTo>
                    <a:pt x="1020736" y="1040"/>
                  </a:lnTo>
                  <a:lnTo>
                    <a:pt x="973682" y="4134"/>
                  </a:lnTo>
                  <a:lnTo>
                    <a:pt x="927205" y="9237"/>
                  </a:lnTo>
                  <a:lnTo>
                    <a:pt x="881347" y="16307"/>
                  </a:lnTo>
                  <a:lnTo>
                    <a:pt x="836152" y="25299"/>
                  </a:lnTo>
                  <a:lnTo>
                    <a:pt x="791664" y="36170"/>
                  </a:lnTo>
                  <a:lnTo>
                    <a:pt x="747927" y="48877"/>
                  </a:lnTo>
                  <a:lnTo>
                    <a:pt x="704983" y="63376"/>
                  </a:lnTo>
                  <a:lnTo>
                    <a:pt x="662876" y="79624"/>
                  </a:lnTo>
                  <a:lnTo>
                    <a:pt x="621649" y="97577"/>
                  </a:lnTo>
                  <a:lnTo>
                    <a:pt x="581346" y="117193"/>
                  </a:lnTo>
                  <a:lnTo>
                    <a:pt x="542010" y="138427"/>
                  </a:lnTo>
                  <a:lnTo>
                    <a:pt x="503686" y="161237"/>
                  </a:lnTo>
                  <a:lnTo>
                    <a:pt x="466415" y="185578"/>
                  </a:lnTo>
                  <a:lnTo>
                    <a:pt x="430242" y="211408"/>
                  </a:lnTo>
                  <a:lnTo>
                    <a:pt x="395209" y="238682"/>
                  </a:lnTo>
                  <a:lnTo>
                    <a:pt x="361361" y="267358"/>
                  </a:lnTo>
                  <a:lnTo>
                    <a:pt x="328741" y="297392"/>
                  </a:lnTo>
                  <a:lnTo>
                    <a:pt x="297392" y="328741"/>
                  </a:lnTo>
                  <a:lnTo>
                    <a:pt x="267358" y="361361"/>
                  </a:lnTo>
                  <a:lnTo>
                    <a:pt x="238682" y="395209"/>
                  </a:lnTo>
                  <a:lnTo>
                    <a:pt x="211408" y="430242"/>
                  </a:lnTo>
                  <a:lnTo>
                    <a:pt x="185578" y="466415"/>
                  </a:lnTo>
                  <a:lnTo>
                    <a:pt x="161237" y="503686"/>
                  </a:lnTo>
                  <a:lnTo>
                    <a:pt x="138427" y="542010"/>
                  </a:lnTo>
                  <a:lnTo>
                    <a:pt x="117193" y="581346"/>
                  </a:lnTo>
                  <a:lnTo>
                    <a:pt x="97577" y="621649"/>
                  </a:lnTo>
                  <a:lnTo>
                    <a:pt x="79624" y="662876"/>
                  </a:lnTo>
                  <a:lnTo>
                    <a:pt x="63376" y="704983"/>
                  </a:lnTo>
                  <a:lnTo>
                    <a:pt x="48877" y="747927"/>
                  </a:lnTo>
                  <a:lnTo>
                    <a:pt x="36170" y="791664"/>
                  </a:lnTo>
                  <a:lnTo>
                    <a:pt x="25299" y="836152"/>
                  </a:lnTo>
                  <a:lnTo>
                    <a:pt x="16307" y="881347"/>
                  </a:lnTo>
                  <a:lnTo>
                    <a:pt x="9237" y="927205"/>
                  </a:lnTo>
                  <a:lnTo>
                    <a:pt x="4134" y="973682"/>
                  </a:lnTo>
                  <a:lnTo>
                    <a:pt x="1040" y="1020736"/>
                  </a:lnTo>
                  <a:lnTo>
                    <a:pt x="0" y="1068324"/>
                  </a:lnTo>
                  <a:lnTo>
                    <a:pt x="1040" y="1115911"/>
                  </a:lnTo>
                  <a:lnTo>
                    <a:pt x="4134" y="1162965"/>
                  </a:lnTo>
                  <a:lnTo>
                    <a:pt x="9237" y="1209442"/>
                  </a:lnTo>
                  <a:lnTo>
                    <a:pt x="16307" y="1255300"/>
                  </a:lnTo>
                  <a:lnTo>
                    <a:pt x="25299" y="1300495"/>
                  </a:lnTo>
                  <a:lnTo>
                    <a:pt x="36170" y="1344983"/>
                  </a:lnTo>
                  <a:lnTo>
                    <a:pt x="48877" y="1388720"/>
                  </a:lnTo>
                  <a:lnTo>
                    <a:pt x="63376" y="1431664"/>
                  </a:lnTo>
                  <a:lnTo>
                    <a:pt x="79624" y="1473771"/>
                  </a:lnTo>
                  <a:lnTo>
                    <a:pt x="97577" y="1514998"/>
                  </a:lnTo>
                  <a:lnTo>
                    <a:pt x="117193" y="1555301"/>
                  </a:lnTo>
                  <a:lnTo>
                    <a:pt x="138427" y="1594637"/>
                  </a:lnTo>
                  <a:lnTo>
                    <a:pt x="161237" y="1632961"/>
                  </a:lnTo>
                  <a:lnTo>
                    <a:pt x="185578" y="1670232"/>
                  </a:lnTo>
                  <a:lnTo>
                    <a:pt x="211408" y="1706405"/>
                  </a:lnTo>
                  <a:lnTo>
                    <a:pt x="238682" y="1741438"/>
                  </a:lnTo>
                  <a:lnTo>
                    <a:pt x="267358" y="1775286"/>
                  </a:lnTo>
                  <a:lnTo>
                    <a:pt x="297392" y="1807906"/>
                  </a:lnTo>
                  <a:lnTo>
                    <a:pt x="328741" y="1839255"/>
                  </a:lnTo>
                  <a:lnTo>
                    <a:pt x="361361" y="1869289"/>
                  </a:lnTo>
                  <a:lnTo>
                    <a:pt x="395209" y="1897965"/>
                  </a:lnTo>
                  <a:lnTo>
                    <a:pt x="430242" y="1925239"/>
                  </a:lnTo>
                  <a:lnTo>
                    <a:pt x="466415" y="1951069"/>
                  </a:lnTo>
                  <a:lnTo>
                    <a:pt x="503686" y="1975410"/>
                  </a:lnTo>
                  <a:lnTo>
                    <a:pt x="542010" y="1998220"/>
                  </a:lnTo>
                  <a:lnTo>
                    <a:pt x="581346" y="2019454"/>
                  </a:lnTo>
                  <a:lnTo>
                    <a:pt x="621649" y="2039070"/>
                  </a:lnTo>
                  <a:lnTo>
                    <a:pt x="662876" y="2057023"/>
                  </a:lnTo>
                  <a:lnTo>
                    <a:pt x="704983" y="2073271"/>
                  </a:lnTo>
                  <a:lnTo>
                    <a:pt x="747927" y="2087770"/>
                  </a:lnTo>
                  <a:lnTo>
                    <a:pt x="791664" y="2100477"/>
                  </a:lnTo>
                  <a:lnTo>
                    <a:pt x="836152" y="2111348"/>
                  </a:lnTo>
                  <a:lnTo>
                    <a:pt x="881347" y="2120340"/>
                  </a:lnTo>
                  <a:lnTo>
                    <a:pt x="927205" y="2127410"/>
                  </a:lnTo>
                  <a:lnTo>
                    <a:pt x="973682" y="2132513"/>
                  </a:lnTo>
                  <a:lnTo>
                    <a:pt x="1020736" y="2135607"/>
                  </a:lnTo>
                  <a:lnTo>
                    <a:pt x="1068324" y="2136648"/>
                  </a:lnTo>
                  <a:lnTo>
                    <a:pt x="1115911" y="2135607"/>
                  </a:lnTo>
                  <a:lnTo>
                    <a:pt x="1162965" y="2132513"/>
                  </a:lnTo>
                  <a:lnTo>
                    <a:pt x="1209442" y="2127410"/>
                  </a:lnTo>
                  <a:lnTo>
                    <a:pt x="1255300" y="2120340"/>
                  </a:lnTo>
                  <a:lnTo>
                    <a:pt x="1300494" y="2111348"/>
                  </a:lnTo>
                  <a:lnTo>
                    <a:pt x="1344982" y="2100477"/>
                  </a:lnTo>
                  <a:lnTo>
                    <a:pt x="1388719" y="2087770"/>
                  </a:lnTo>
                  <a:lnTo>
                    <a:pt x="1431663" y="2073271"/>
                  </a:lnTo>
                  <a:lnTo>
                    <a:pt x="1473770" y="2057023"/>
                  </a:lnTo>
                  <a:lnTo>
                    <a:pt x="1514996" y="2039070"/>
                  </a:lnTo>
                  <a:lnTo>
                    <a:pt x="1555298" y="2019454"/>
                  </a:lnTo>
                  <a:lnTo>
                    <a:pt x="1594633" y="1998220"/>
                  </a:lnTo>
                  <a:lnTo>
                    <a:pt x="1632958" y="1975410"/>
                  </a:lnTo>
                  <a:lnTo>
                    <a:pt x="1670228" y="1951069"/>
                  </a:lnTo>
                  <a:lnTo>
                    <a:pt x="1706401" y="1925239"/>
                  </a:lnTo>
                  <a:lnTo>
                    <a:pt x="1741433" y="1897965"/>
                  </a:lnTo>
                  <a:lnTo>
                    <a:pt x="1775280" y="1869289"/>
                  </a:lnTo>
                  <a:lnTo>
                    <a:pt x="1807900" y="1839255"/>
                  </a:lnTo>
                  <a:lnTo>
                    <a:pt x="1839248" y="1807906"/>
                  </a:lnTo>
                  <a:lnTo>
                    <a:pt x="1869282" y="1775286"/>
                  </a:lnTo>
                  <a:lnTo>
                    <a:pt x="1897957" y="1741438"/>
                  </a:lnTo>
                  <a:lnTo>
                    <a:pt x="1925231" y="1706405"/>
                  </a:lnTo>
                  <a:lnTo>
                    <a:pt x="1951060" y="1670232"/>
                  </a:lnTo>
                  <a:lnTo>
                    <a:pt x="1975401" y="1632961"/>
                  </a:lnTo>
                  <a:lnTo>
                    <a:pt x="1998210" y="1594637"/>
                  </a:lnTo>
                  <a:lnTo>
                    <a:pt x="2019444" y="1555301"/>
                  </a:lnTo>
                  <a:lnTo>
                    <a:pt x="2039059" y="1514998"/>
                  </a:lnTo>
                  <a:lnTo>
                    <a:pt x="2057012" y="1473771"/>
                  </a:lnTo>
                  <a:lnTo>
                    <a:pt x="2073260" y="1431664"/>
                  </a:lnTo>
                  <a:lnTo>
                    <a:pt x="2087759" y="1388720"/>
                  </a:lnTo>
                  <a:lnTo>
                    <a:pt x="2100465" y="1344983"/>
                  </a:lnTo>
                  <a:lnTo>
                    <a:pt x="2111336" y="1300495"/>
                  </a:lnTo>
                  <a:lnTo>
                    <a:pt x="2120328" y="1255300"/>
                  </a:lnTo>
                  <a:lnTo>
                    <a:pt x="2127397" y="1209442"/>
                  </a:lnTo>
                  <a:lnTo>
                    <a:pt x="2132500" y="1162965"/>
                  </a:lnTo>
                  <a:lnTo>
                    <a:pt x="2135594" y="1115911"/>
                  </a:lnTo>
                  <a:lnTo>
                    <a:pt x="2136635" y="1068324"/>
                  </a:lnTo>
                  <a:lnTo>
                    <a:pt x="2135594" y="1020736"/>
                  </a:lnTo>
                  <a:lnTo>
                    <a:pt x="2132500" y="973682"/>
                  </a:lnTo>
                  <a:lnTo>
                    <a:pt x="2127397" y="927205"/>
                  </a:lnTo>
                  <a:lnTo>
                    <a:pt x="2120328" y="881347"/>
                  </a:lnTo>
                  <a:lnTo>
                    <a:pt x="2111336" y="836152"/>
                  </a:lnTo>
                  <a:lnTo>
                    <a:pt x="2100465" y="791664"/>
                  </a:lnTo>
                  <a:lnTo>
                    <a:pt x="2087759" y="747927"/>
                  </a:lnTo>
                  <a:lnTo>
                    <a:pt x="2073260" y="704983"/>
                  </a:lnTo>
                  <a:lnTo>
                    <a:pt x="2057012" y="662876"/>
                  </a:lnTo>
                  <a:lnTo>
                    <a:pt x="2039059" y="621649"/>
                  </a:lnTo>
                  <a:lnTo>
                    <a:pt x="2019444" y="581346"/>
                  </a:lnTo>
                  <a:lnTo>
                    <a:pt x="1998210" y="542010"/>
                  </a:lnTo>
                  <a:lnTo>
                    <a:pt x="1975401" y="503686"/>
                  </a:lnTo>
                  <a:lnTo>
                    <a:pt x="1951060" y="466415"/>
                  </a:lnTo>
                  <a:lnTo>
                    <a:pt x="1925231" y="430242"/>
                  </a:lnTo>
                  <a:lnTo>
                    <a:pt x="1897957" y="395209"/>
                  </a:lnTo>
                  <a:lnTo>
                    <a:pt x="1869282" y="361361"/>
                  </a:lnTo>
                  <a:lnTo>
                    <a:pt x="1839248" y="328741"/>
                  </a:lnTo>
                  <a:lnTo>
                    <a:pt x="1807900" y="297392"/>
                  </a:lnTo>
                  <a:lnTo>
                    <a:pt x="1775280" y="267358"/>
                  </a:lnTo>
                  <a:lnTo>
                    <a:pt x="1741433" y="238682"/>
                  </a:lnTo>
                  <a:lnTo>
                    <a:pt x="1706401" y="211408"/>
                  </a:lnTo>
                  <a:lnTo>
                    <a:pt x="1670228" y="185578"/>
                  </a:lnTo>
                  <a:lnTo>
                    <a:pt x="1632958" y="161237"/>
                  </a:lnTo>
                  <a:lnTo>
                    <a:pt x="1594633" y="138427"/>
                  </a:lnTo>
                  <a:lnTo>
                    <a:pt x="1555298" y="117193"/>
                  </a:lnTo>
                  <a:lnTo>
                    <a:pt x="1514996" y="97577"/>
                  </a:lnTo>
                  <a:lnTo>
                    <a:pt x="1473770" y="79624"/>
                  </a:lnTo>
                  <a:lnTo>
                    <a:pt x="1431663" y="63376"/>
                  </a:lnTo>
                  <a:lnTo>
                    <a:pt x="1388719" y="48877"/>
                  </a:lnTo>
                  <a:lnTo>
                    <a:pt x="1344982" y="36170"/>
                  </a:lnTo>
                  <a:lnTo>
                    <a:pt x="1300494" y="25299"/>
                  </a:lnTo>
                  <a:lnTo>
                    <a:pt x="1255300" y="16307"/>
                  </a:lnTo>
                  <a:lnTo>
                    <a:pt x="1209442" y="9237"/>
                  </a:lnTo>
                  <a:lnTo>
                    <a:pt x="1162965" y="4134"/>
                  </a:lnTo>
                  <a:lnTo>
                    <a:pt x="1115911" y="1040"/>
                  </a:lnTo>
                  <a:lnTo>
                    <a:pt x="1068324" y="0"/>
                  </a:lnTo>
                  <a:close/>
                </a:path>
              </a:pathLst>
            </a:custGeom>
            <a:solidFill>
              <a:srgbClr val="E0D1C0"/>
            </a:solidFill>
          </p:spPr>
          <p:txBody>
            <a:bodyPr wrap="square" lIns="0" tIns="0" rIns="0" bIns="0" rtlCol="0"/>
            <a:lstStyle/>
            <a:p>
              <a:endParaRPr/>
            </a:p>
          </p:txBody>
        </p:sp>
        <p:sp>
          <p:nvSpPr>
            <p:cNvPr id="9" name="object 9"/>
            <p:cNvSpPr/>
            <p:nvPr/>
          </p:nvSpPr>
          <p:spPr>
            <a:xfrm>
              <a:off x="5146913" y="2569164"/>
              <a:ext cx="1715135" cy="1715135"/>
            </a:xfrm>
            <a:custGeom>
              <a:avLst/>
              <a:gdLst/>
              <a:ahLst/>
              <a:cxnLst/>
              <a:rect l="l" t="t" r="r" b="b"/>
              <a:pathLst>
                <a:path w="1715134" h="1715135">
                  <a:moveTo>
                    <a:pt x="0" y="857300"/>
                  </a:moveTo>
                  <a:lnTo>
                    <a:pt x="1357" y="808653"/>
                  </a:lnTo>
                  <a:lnTo>
                    <a:pt x="5380" y="760717"/>
                  </a:lnTo>
                  <a:lnTo>
                    <a:pt x="11997" y="713565"/>
                  </a:lnTo>
                  <a:lnTo>
                    <a:pt x="21135" y="667270"/>
                  </a:lnTo>
                  <a:lnTo>
                    <a:pt x="32722" y="621904"/>
                  </a:lnTo>
                  <a:lnTo>
                    <a:pt x="46685" y="577540"/>
                  </a:lnTo>
                  <a:lnTo>
                    <a:pt x="62953" y="534249"/>
                  </a:lnTo>
                  <a:lnTo>
                    <a:pt x="81452" y="492104"/>
                  </a:lnTo>
                  <a:lnTo>
                    <a:pt x="102111" y="451178"/>
                  </a:lnTo>
                  <a:lnTo>
                    <a:pt x="124857" y="411543"/>
                  </a:lnTo>
                  <a:lnTo>
                    <a:pt x="149617" y="373271"/>
                  </a:lnTo>
                  <a:lnTo>
                    <a:pt x="176320" y="336434"/>
                  </a:lnTo>
                  <a:lnTo>
                    <a:pt x="204893" y="301106"/>
                  </a:lnTo>
                  <a:lnTo>
                    <a:pt x="235263" y="267358"/>
                  </a:lnTo>
                  <a:lnTo>
                    <a:pt x="267358" y="235263"/>
                  </a:lnTo>
                  <a:lnTo>
                    <a:pt x="301106" y="204893"/>
                  </a:lnTo>
                  <a:lnTo>
                    <a:pt x="336434" y="176320"/>
                  </a:lnTo>
                  <a:lnTo>
                    <a:pt x="373271" y="149617"/>
                  </a:lnTo>
                  <a:lnTo>
                    <a:pt x="411543" y="124857"/>
                  </a:lnTo>
                  <a:lnTo>
                    <a:pt x="451178" y="102111"/>
                  </a:lnTo>
                  <a:lnTo>
                    <a:pt x="492104" y="81452"/>
                  </a:lnTo>
                  <a:lnTo>
                    <a:pt x="534249" y="62953"/>
                  </a:lnTo>
                  <a:lnTo>
                    <a:pt x="577540" y="46685"/>
                  </a:lnTo>
                  <a:lnTo>
                    <a:pt x="621904" y="32722"/>
                  </a:lnTo>
                  <a:lnTo>
                    <a:pt x="667270" y="21135"/>
                  </a:lnTo>
                  <a:lnTo>
                    <a:pt x="713565" y="11997"/>
                  </a:lnTo>
                  <a:lnTo>
                    <a:pt x="760717" y="5380"/>
                  </a:lnTo>
                  <a:lnTo>
                    <a:pt x="808653" y="1357"/>
                  </a:lnTo>
                  <a:lnTo>
                    <a:pt x="857300" y="0"/>
                  </a:lnTo>
                  <a:lnTo>
                    <a:pt x="905949" y="1357"/>
                  </a:lnTo>
                  <a:lnTo>
                    <a:pt x="953886" y="5380"/>
                  </a:lnTo>
                  <a:lnTo>
                    <a:pt x="1001039" y="11997"/>
                  </a:lnTo>
                  <a:lnTo>
                    <a:pt x="1047334" y="21135"/>
                  </a:lnTo>
                  <a:lnTo>
                    <a:pt x="1092701" y="32722"/>
                  </a:lnTo>
                  <a:lnTo>
                    <a:pt x="1137066" y="46685"/>
                  </a:lnTo>
                  <a:lnTo>
                    <a:pt x="1180357" y="62953"/>
                  </a:lnTo>
                  <a:lnTo>
                    <a:pt x="1222502" y="81452"/>
                  </a:lnTo>
                  <a:lnTo>
                    <a:pt x="1263428" y="102111"/>
                  </a:lnTo>
                  <a:lnTo>
                    <a:pt x="1303064" y="124857"/>
                  </a:lnTo>
                  <a:lnTo>
                    <a:pt x="1341335" y="149617"/>
                  </a:lnTo>
                  <a:lnTo>
                    <a:pt x="1378172" y="176320"/>
                  </a:lnTo>
                  <a:lnTo>
                    <a:pt x="1413500" y="204893"/>
                  </a:lnTo>
                  <a:lnTo>
                    <a:pt x="1447248" y="235263"/>
                  </a:lnTo>
                  <a:lnTo>
                    <a:pt x="1479343" y="267358"/>
                  </a:lnTo>
                  <a:lnTo>
                    <a:pt x="1509712" y="301106"/>
                  </a:lnTo>
                  <a:lnTo>
                    <a:pt x="1538285" y="336434"/>
                  </a:lnTo>
                  <a:lnTo>
                    <a:pt x="1564987" y="373271"/>
                  </a:lnTo>
                  <a:lnTo>
                    <a:pt x="1589747" y="411543"/>
                  </a:lnTo>
                  <a:lnTo>
                    <a:pt x="1612492" y="451178"/>
                  </a:lnTo>
                  <a:lnTo>
                    <a:pt x="1633151" y="492104"/>
                  </a:lnTo>
                  <a:lnTo>
                    <a:pt x="1651650" y="534249"/>
                  </a:lnTo>
                  <a:lnTo>
                    <a:pt x="1667917" y="577540"/>
                  </a:lnTo>
                  <a:lnTo>
                    <a:pt x="1681880" y="621904"/>
                  </a:lnTo>
                  <a:lnTo>
                    <a:pt x="1693467" y="667270"/>
                  </a:lnTo>
                  <a:lnTo>
                    <a:pt x="1702604" y="713565"/>
                  </a:lnTo>
                  <a:lnTo>
                    <a:pt x="1709221" y="760717"/>
                  </a:lnTo>
                  <a:lnTo>
                    <a:pt x="1713244" y="808653"/>
                  </a:lnTo>
                  <a:lnTo>
                    <a:pt x="1714601" y="857300"/>
                  </a:lnTo>
                  <a:lnTo>
                    <a:pt x="1713244" y="905948"/>
                  </a:lnTo>
                  <a:lnTo>
                    <a:pt x="1709221" y="953884"/>
                  </a:lnTo>
                  <a:lnTo>
                    <a:pt x="1702604" y="1001035"/>
                  </a:lnTo>
                  <a:lnTo>
                    <a:pt x="1693467" y="1047330"/>
                  </a:lnTo>
                  <a:lnTo>
                    <a:pt x="1681880" y="1092696"/>
                  </a:lnTo>
                  <a:lnTo>
                    <a:pt x="1667917" y="1137061"/>
                  </a:lnTo>
                  <a:lnTo>
                    <a:pt x="1651650" y="1180352"/>
                  </a:lnTo>
                  <a:lnTo>
                    <a:pt x="1633151" y="1222496"/>
                  </a:lnTo>
                  <a:lnTo>
                    <a:pt x="1612492" y="1263423"/>
                  </a:lnTo>
                  <a:lnTo>
                    <a:pt x="1589747" y="1303058"/>
                  </a:lnTo>
                  <a:lnTo>
                    <a:pt x="1564987" y="1341330"/>
                  </a:lnTo>
                  <a:lnTo>
                    <a:pt x="1538285" y="1378166"/>
                  </a:lnTo>
                  <a:lnTo>
                    <a:pt x="1509712" y="1413495"/>
                  </a:lnTo>
                  <a:lnTo>
                    <a:pt x="1479343" y="1447243"/>
                  </a:lnTo>
                  <a:lnTo>
                    <a:pt x="1447248" y="1479338"/>
                  </a:lnTo>
                  <a:lnTo>
                    <a:pt x="1413500" y="1509708"/>
                  </a:lnTo>
                  <a:lnTo>
                    <a:pt x="1378172" y="1538281"/>
                  </a:lnTo>
                  <a:lnTo>
                    <a:pt x="1341335" y="1564983"/>
                  </a:lnTo>
                  <a:lnTo>
                    <a:pt x="1303064" y="1589744"/>
                  </a:lnTo>
                  <a:lnTo>
                    <a:pt x="1263428" y="1612490"/>
                  </a:lnTo>
                  <a:lnTo>
                    <a:pt x="1222502" y="1633148"/>
                  </a:lnTo>
                  <a:lnTo>
                    <a:pt x="1180357" y="1651648"/>
                  </a:lnTo>
                  <a:lnTo>
                    <a:pt x="1137066" y="1667915"/>
                  </a:lnTo>
                  <a:lnTo>
                    <a:pt x="1092701" y="1681879"/>
                  </a:lnTo>
                  <a:lnTo>
                    <a:pt x="1047334" y="1693466"/>
                  </a:lnTo>
                  <a:lnTo>
                    <a:pt x="1001039" y="1702604"/>
                  </a:lnTo>
                  <a:lnTo>
                    <a:pt x="953886" y="1709221"/>
                  </a:lnTo>
                  <a:lnTo>
                    <a:pt x="905949" y="1713244"/>
                  </a:lnTo>
                  <a:lnTo>
                    <a:pt x="857300" y="1714601"/>
                  </a:lnTo>
                  <a:lnTo>
                    <a:pt x="808653" y="1713244"/>
                  </a:lnTo>
                  <a:lnTo>
                    <a:pt x="760717" y="1709221"/>
                  </a:lnTo>
                  <a:lnTo>
                    <a:pt x="713565" y="1702604"/>
                  </a:lnTo>
                  <a:lnTo>
                    <a:pt x="667270" y="1693466"/>
                  </a:lnTo>
                  <a:lnTo>
                    <a:pt x="621904" y="1681879"/>
                  </a:lnTo>
                  <a:lnTo>
                    <a:pt x="577540" y="1667915"/>
                  </a:lnTo>
                  <a:lnTo>
                    <a:pt x="534249" y="1651648"/>
                  </a:lnTo>
                  <a:lnTo>
                    <a:pt x="492104" y="1633148"/>
                  </a:lnTo>
                  <a:lnTo>
                    <a:pt x="451178" y="1612490"/>
                  </a:lnTo>
                  <a:lnTo>
                    <a:pt x="411543" y="1589744"/>
                  </a:lnTo>
                  <a:lnTo>
                    <a:pt x="373271" y="1564983"/>
                  </a:lnTo>
                  <a:lnTo>
                    <a:pt x="336434" y="1538281"/>
                  </a:lnTo>
                  <a:lnTo>
                    <a:pt x="301106" y="1509708"/>
                  </a:lnTo>
                  <a:lnTo>
                    <a:pt x="267358" y="1479338"/>
                  </a:lnTo>
                  <a:lnTo>
                    <a:pt x="235263" y="1447243"/>
                  </a:lnTo>
                  <a:lnTo>
                    <a:pt x="204893" y="1413495"/>
                  </a:lnTo>
                  <a:lnTo>
                    <a:pt x="176320" y="1378166"/>
                  </a:lnTo>
                  <a:lnTo>
                    <a:pt x="149617" y="1341330"/>
                  </a:lnTo>
                  <a:lnTo>
                    <a:pt x="124857" y="1303058"/>
                  </a:lnTo>
                  <a:lnTo>
                    <a:pt x="102111" y="1263423"/>
                  </a:lnTo>
                  <a:lnTo>
                    <a:pt x="81452" y="1222496"/>
                  </a:lnTo>
                  <a:lnTo>
                    <a:pt x="62953" y="1180352"/>
                  </a:lnTo>
                  <a:lnTo>
                    <a:pt x="46685" y="1137061"/>
                  </a:lnTo>
                  <a:lnTo>
                    <a:pt x="32722" y="1092696"/>
                  </a:lnTo>
                  <a:lnTo>
                    <a:pt x="21135" y="1047330"/>
                  </a:lnTo>
                  <a:lnTo>
                    <a:pt x="11997" y="1001035"/>
                  </a:lnTo>
                  <a:lnTo>
                    <a:pt x="5380" y="953884"/>
                  </a:lnTo>
                  <a:lnTo>
                    <a:pt x="1357" y="905948"/>
                  </a:lnTo>
                  <a:lnTo>
                    <a:pt x="0" y="857300"/>
                  </a:lnTo>
                  <a:close/>
                </a:path>
              </a:pathLst>
            </a:custGeom>
            <a:ln w="88900">
              <a:solidFill>
                <a:srgbClr val="F0EAE1"/>
              </a:solidFill>
            </a:ln>
          </p:spPr>
          <p:txBody>
            <a:bodyPr wrap="square" lIns="0" tIns="0" rIns="0" bIns="0" rtlCol="0"/>
            <a:lstStyle/>
            <a:p>
              <a:endParaRPr/>
            </a:p>
          </p:txBody>
        </p:sp>
        <p:pic>
          <p:nvPicPr>
            <p:cNvPr id="10" name="object 10"/>
            <p:cNvPicPr/>
            <p:nvPr/>
          </p:nvPicPr>
          <p:blipFill>
            <a:blip r:embed="rId2" cstate="print"/>
            <a:stretch>
              <a:fillRect/>
            </a:stretch>
          </p:blipFill>
          <p:spPr>
            <a:xfrm>
              <a:off x="5557494" y="2524711"/>
              <a:ext cx="1238566" cy="1362694"/>
            </a:xfrm>
            <a:prstGeom prst="rect">
              <a:avLst/>
            </a:prstGeom>
          </p:spPr>
        </p:pic>
      </p:grpSp>
      <p:grpSp>
        <p:nvGrpSpPr>
          <p:cNvPr id="11" name="object 11"/>
          <p:cNvGrpSpPr/>
          <p:nvPr/>
        </p:nvGrpSpPr>
        <p:grpSpPr>
          <a:xfrm>
            <a:off x="1238493" y="2364736"/>
            <a:ext cx="2136775" cy="2136775"/>
            <a:chOff x="1238493" y="2364736"/>
            <a:chExt cx="2136775" cy="2136775"/>
          </a:xfrm>
        </p:grpSpPr>
        <p:sp>
          <p:nvSpPr>
            <p:cNvPr id="12" name="object 12"/>
            <p:cNvSpPr/>
            <p:nvPr/>
          </p:nvSpPr>
          <p:spPr>
            <a:xfrm>
              <a:off x="1238493" y="2364736"/>
              <a:ext cx="2136775" cy="2136775"/>
            </a:xfrm>
            <a:custGeom>
              <a:avLst/>
              <a:gdLst/>
              <a:ahLst/>
              <a:cxnLst/>
              <a:rect l="l" t="t" r="r" b="b"/>
              <a:pathLst>
                <a:path w="2136775" h="2136775">
                  <a:moveTo>
                    <a:pt x="1068324" y="0"/>
                  </a:moveTo>
                  <a:lnTo>
                    <a:pt x="1020736" y="1040"/>
                  </a:lnTo>
                  <a:lnTo>
                    <a:pt x="973682" y="4134"/>
                  </a:lnTo>
                  <a:lnTo>
                    <a:pt x="927205" y="9237"/>
                  </a:lnTo>
                  <a:lnTo>
                    <a:pt x="881347" y="16307"/>
                  </a:lnTo>
                  <a:lnTo>
                    <a:pt x="836152" y="25299"/>
                  </a:lnTo>
                  <a:lnTo>
                    <a:pt x="791664" y="36170"/>
                  </a:lnTo>
                  <a:lnTo>
                    <a:pt x="747927" y="48877"/>
                  </a:lnTo>
                  <a:lnTo>
                    <a:pt x="704983" y="63376"/>
                  </a:lnTo>
                  <a:lnTo>
                    <a:pt x="662876" y="79624"/>
                  </a:lnTo>
                  <a:lnTo>
                    <a:pt x="621649" y="97577"/>
                  </a:lnTo>
                  <a:lnTo>
                    <a:pt x="581346" y="117193"/>
                  </a:lnTo>
                  <a:lnTo>
                    <a:pt x="542010" y="138427"/>
                  </a:lnTo>
                  <a:lnTo>
                    <a:pt x="503686" y="161237"/>
                  </a:lnTo>
                  <a:lnTo>
                    <a:pt x="466415" y="185578"/>
                  </a:lnTo>
                  <a:lnTo>
                    <a:pt x="430242" y="211408"/>
                  </a:lnTo>
                  <a:lnTo>
                    <a:pt x="395209" y="238682"/>
                  </a:lnTo>
                  <a:lnTo>
                    <a:pt x="361361" y="267358"/>
                  </a:lnTo>
                  <a:lnTo>
                    <a:pt x="328741" y="297392"/>
                  </a:lnTo>
                  <a:lnTo>
                    <a:pt x="297392" y="328741"/>
                  </a:lnTo>
                  <a:lnTo>
                    <a:pt x="267358" y="361361"/>
                  </a:lnTo>
                  <a:lnTo>
                    <a:pt x="238682" y="395209"/>
                  </a:lnTo>
                  <a:lnTo>
                    <a:pt x="211408" y="430242"/>
                  </a:lnTo>
                  <a:lnTo>
                    <a:pt x="185578" y="466415"/>
                  </a:lnTo>
                  <a:lnTo>
                    <a:pt x="161237" y="503686"/>
                  </a:lnTo>
                  <a:lnTo>
                    <a:pt x="138427" y="542010"/>
                  </a:lnTo>
                  <a:lnTo>
                    <a:pt x="117193" y="581346"/>
                  </a:lnTo>
                  <a:lnTo>
                    <a:pt x="97577" y="621649"/>
                  </a:lnTo>
                  <a:lnTo>
                    <a:pt x="79624" y="662876"/>
                  </a:lnTo>
                  <a:lnTo>
                    <a:pt x="63376" y="704983"/>
                  </a:lnTo>
                  <a:lnTo>
                    <a:pt x="48877" y="747927"/>
                  </a:lnTo>
                  <a:lnTo>
                    <a:pt x="36170" y="791664"/>
                  </a:lnTo>
                  <a:lnTo>
                    <a:pt x="25299" y="836152"/>
                  </a:lnTo>
                  <a:lnTo>
                    <a:pt x="16307" y="881347"/>
                  </a:lnTo>
                  <a:lnTo>
                    <a:pt x="9237" y="927205"/>
                  </a:lnTo>
                  <a:lnTo>
                    <a:pt x="4134" y="973682"/>
                  </a:lnTo>
                  <a:lnTo>
                    <a:pt x="1040" y="1020736"/>
                  </a:lnTo>
                  <a:lnTo>
                    <a:pt x="0" y="1068324"/>
                  </a:lnTo>
                  <a:lnTo>
                    <a:pt x="1040" y="1115911"/>
                  </a:lnTo>
                  <a:lnTo>
                    <a:pt x="4134" y="1162965"/>
                  </a:lnTo>
                  <a:lnTo>
                    <a:pt x="9237" y="1209442"/>
                  </a:lnTo>
                  <a:lnTo>
                    <a:pt x="16307" y="1255300"/>
                  </a:lnTo>
                  <a:lnTo>
                    <a:pt x="25299" y="1300495"/>
                  </a:lnTo>
                  <a:lnTo>
                    <a:pt x="36170" y="1344983"/>
                  </a:lnTo>
                  <a:lnTo>
                    <a:pt x="48877" y="1388720"/>
                  </a:lnTo>
                  <a:lnTo>
                    <a:pt x="63376" y="1431664"/>
                  </a:lnTo>
                  <a:lnTo>
                    <a:pt x="79624" y="1473771"/>
                  </a:lnTo>
                  <a:lnTo>
                    <a:pt x="97577" y="1514998"/>
                  </a:lnTo>
                  <a:lnTo>
                    <a:pt x="117193" y="1555301"/>
                  </a:lnTo>
                  <a:lnTo>
                    <a:pt x="138427" y="1594637"/>
                  </a:lnTo>
                  <a:lnTo>
                    <a:pt x="161237" y="1632961"/>
                  </a:lnTo>
                  <a:lnTo>
                    <a:pt x="185578" y="1670232"/>
                  </a:lnTo>
                  <a:lnTo>
                    <a:pt x="211408" y="1706405"/>
                  </a:lnTo>
                  <a:lnTo>
                    <a:pt x="238682" y="1741438"/>
                  </a:lnTo>
                  <a:lnTo>
                    <a:pt x="267358" y="1775286"/>
                  </a:lnTo>
                  <a:lnTo>
                    <a:pt x="297392" y="1807906"/>
                  </a:lnTo>
                  <a:lnTo>
                    <a:pt x="328741" y="1839255"/>
                  </a:lnTo>
                  <a:lnTo>
                    <a:pt x="361361" y="1869289"/>
                  </a:lnTo>
                  <a:lnTo>
                    <a:pt x="395209" y="1897965"/>
                  </a:lnTo>
                  <a:lnTo>
                    <a:pt x="430242" y="1925239"/>
                  </a:lnTo>
                  <a:lnTo>
                    <a:pt x="466415" y="1951069"/>
                  </a:lnTo>
                  <a:lnTo>
                    <a:pt x="503686" y="1975410"/>
                  </a:lnTo>
                  <a:lnTo>
                    <a:pt x="542010" y="1998220"/>
                  </a:lnTo>
                  <a:lnTo>
                    <a:pt x="581346" y="2019454"/>
                  </a:lnTo>
                  <a:lnTo>
                    <a:pt x="621649" y="2039070"/>
                  </a:lnTo>
                  <a:lnTo>
                    <a:pt x="662876" y="2057023"/>
                  </a:lnTo>
                  <a:lnTo>
                    <a:pt x="704983" y="2073271"/>
                  </a:lnTo>
                  <a:lnTo>
                    <a:pt x="747927" y="2087770"/>
                  </a:lnTo>
                  <a:lnTo>
                    <a:pt x="791664" y="2100477"/>
                  </a:lnTo>
                  <a:lnTo>
                    <a:pt x="836152" y="2111348"/>
                  </a:lnTo>
                  <a:lnTo>
                    <a:pt x="881347" y="2120340"/>
                  </a:lnTo>
                  <a:lnTo>
                    <a:pt x="927205" y="2127410"/>
                  </a:lnTo>
                  <a:lnTo>
                    <a:pt x="973682" y="2132513"/>
                  </a:lnTo>
                  <a:lnTo>
                    <a:pt x="1020736" y="2135607"/>
                  </a:lnTo>
                  <a:lnTo>
                    <a:pt x="1068324" y="2136648"/>
                  </a:lnTo>
                  <a:lnTo>
                    <a:pt x="1115911" y="2135607"/>
                  </a:lnTo>
                  <a:lnTo>
                    <a:pt x="1162965" y="2132513"/>
                  </a:lnTo>
                  <a:lnTo>
                    <a:pt x="1209442" y="2127410"/>
                  </a:lnTo>
                  <a:lnTo>
                    <a:pt x="1255300" y="2120340"/>
                  </a:lnTo>
                  <a:lnTo>
                    <a:pt x="1300494" y="2111348"/>
                  </a:lnTo>
                  <a:lnTo>
                    <a:pt x="1344982" y="2100477"/>
                  </a:lnTo>
                  <a:lnTo>
                    <a:pt x="1388719" y="2087770"/>
                  </a:lnTo>
                  <a:lnTo>
                    <a:pt x="1431663" y="2073271"/>
                  </a:lnTo>
                  <a:lnTo>
                    <a:pt x="1473770" y="2057023"/>
                  </a:lnTo>
                  <a:lnTo>
                    <a:pt x="1514996" y="2039070"/>
                  </a:lnTo>
                  <a:lnTo>
                    <a:pt x="1555298" y="2019454"/>
                  </a:lnTo>
                  <a:lnTo>
                    <a:pt x="1594633" y="1998220"/>
                  </a:lnTo>
                  <a:lnTo>
                    <a:pt x="1632958" y="1975410"/>
                  </a:lnTo>
                  <a:lnTo>
                    <a:pt x="1670228" y="1951069"/>
                  </a:lnTo>
                  <a:lnTo>
                    <a:pt x="1706401" y="1925239"/>
                  </a:lnTo>
                  <a:lnTo>
                    <a:pt x="1741433" y="1897965"/>
                  </a:lnTo>
                  <a:lnTo>
                    <a:pt x="1775280" y="1869289"/>
                  </a:lnTo>
                  <a:lnTo>
                    <a:pt x="1807900" y="1839255"/>
                  </a:lnTo>
                  <a:lnTo>
                    <a:pt x="1839248" y="1807906"/>
                  </a:lnTo>
                  <a:lnTo>
                    <a:pt x="1869282" y="1775286"/>
                  </a:lnTo>
                  <a:lnTo>
                    <a:pt x="1897957" y="1741438"/>
                  </a:lnTo>
                  <a:lnTo>
                    <a:pt x="1925231" y="1706405"/>
                  </a:lnTo>
                  <a:lnTo>
                    <a:pt x="1951060" y="1670232"/>
                  </a:lnTo>
                  <a:lnTo>
                    <a:pt x="1975401" y="1632961"/>
                  </a:lnTo>
                  <a:lnTo>
                    <a:pt x="1998210" y="1594637"/>
                  </a:lnTo>
                  <a:lnTo>
                    <a:pt x="2019444" y="1555301"/>
                  </a:lnTo>
                  <a:lnTo>
                    <a:pt x="2039059" y="1514998"/>
                  </a:lnTo>
                  <a:lnTo>
                    <a:pt x="2057012" y="1473771"/>
                  </a:lnTo>
                  <a:lnTo>
                    <a:pt x="2073260" y="1431664"/>
                  </a:lnTo>
                  <a:lnTo>
                    <a:pt x="2087759" y="1388720"/>
                  </a:lnTo>
                  <a:lnTo>
                    <a:pt x="2100465" y="1344983"/>
                  </a:lnTo>
                  <a:lnTo>
                    <a:pt x="2111336" y="1300495"/>
                  </a:lnTo>
                  <a:lnTo>
                    <a:pt x="2120328" y="1255300"/>
                  </a:lnTo>
                  <a:lnTo>
                    <a:pt x="2127397" y="1209442"/>
                  </a:lnTo>
                  <a:lnTo>
                    <a:pt x="2132500" y="1162965"/>
                  </a:lnTo>
                  <a:lnTo>
                    <a:pt x="2135594" y="1115911"/>
                  </a:lnTo>
                  <a:lnTo>
                    <a:pt x="2136635" y="1068324"/>
                  </a:lnTo>
                  <a:lnTo>
                    <a:pt x="2135594" y="1020736"/>
                  </a:lnTo>
                  <a:lnTo>
                    <a:pt x="2132500" y="973682"/>
                  </a:lnTo>
                  <a:lnTo>
                    <a:pt x="2127397" y="927205"/>
                  </a:lnTo>
                  <a:lnTo>
                    <a:pt x="2120328" y="881347"/>
                  </a:lnTo>
                  <a:lnTo>
                    <a:pt x="2111336" y="836152"/>
                  </a:lnTo>
                  <a:lnTo>
                    <a:pt x="2100465" y="791664"/>
                  </a:lnTo>
                  <a:lnTo>
                    <a:pt x="2087759" y="747927"/>
                  </a:lnTo>
                  <a:lnTo>
                    <a:pt x="2073260" y="704983"/>
                  </a:lnTo>
                  <a:lnTo>
                    <a:pt x="2057012" y="662876"/>
                  </a:lnTo>
                  <a:lnTo>
                    <a:pt x="2039059" y="621649"/>
                  </a:lnTo>
                  <a:lnTo>
                    <a:pt x="2019444" y="581346"/>
                  </a:lnTo>
                  <a:lnTo>
                    <a:pt x="1998210" y="542010"/>
                  </a:lnTo>
                  <a:lnTo>
                    <a:pt x="1975401" y="503686"/>
                  </a:lnTo>
                  <a:lnTo>
                    <a:pt x="1951060" y="466415"/>
                  </a:lnTo>
                  <a:lnTo>
                    <a:pt x="1925231" y="430242"/>
                  </a:lnTo>
                  <a:lnTo>
                    <a:pt x="1897957" y="395209"/>
                  </a:lnTo>
                  <a:lnTo>
                    <a:pt x="1869282" y="361361"/>
                  </a:lnTo>
                  <a:lnTo>
                    <a:pt x="1839248" y="328741"/>
                  </a:lnTo>
                  <a:lnTo>
                    <a:pt x="1807900" y="297392"/>
                  </a:lnTo>
                  <a:lnTo>
                    <a:pt x="1775280" y="267358"/>
                  </a:lnTo>
                  <a:lnTo>
                    <a:pt x="1741433" y="238682"/>
                  </a:lnTo>
                  <a:lnTo>
                    <a:pt x="1706401" y="211408"/>
                  </a:lnTo>
                  <a:lnTo>
                    <a:pt x="1670228" y="185578"/>
                  </a:lnTo>
                  <a:lnTo>
                    <a:pt x="1632958" y="161237"/>
                  </a:lnTo>
                  <a:lnTo>
                    <a:pt x="1594633" y="138427"/>
                  </a:lnTo>
                  <a:lnTo>
                    <a:pt x="1555298" y="117193"/>
                  </a:lnTo>
                  <a:lnTo>
                    <a:pt x="1514996" y="97577"/>
                  </a:lnTo>
                  <a:lnTo>
                    <a:pt x="1473770" y="79624"/>
                  </a:lnTo>
                  <a:lnTo>
                    <a:pt x="1431663" y="63376"/>
                  </a:lnTo>
                  <a:lnTo>
                    <a:pt x="1388719" y="48877"/>
                  </a:lnTo>
                  <a:lnTo>
                    <a:pt x="1344982" y="36170"/>
                  </a:lnTo>
                  <a:lnTo>
                    <a:pt x="1300494" y="25299"/>
                  </a:lnTo>
                  <a:lnTo>
                    <a:pt x="1255300" y="16307"/>
                  </a:lnTo>
                  <a:lnTo>
                    <a:pt x="1209442" y="9237"/>
                  </a:lnTo>
                  <a:lnTo>
                    <a:pt x="1162965" y="4134"/>
                  </a:lnTo>
                  <a:lnTo>
                    <a:pt x="1115911" y="1040"/>
                  </a:lnTo>
                  <a:lnTo>
                    <a:pt x="1068324" y="0"/>
                  </a:lnTo>
                  <a:close/>
                </a:path>
              </a:pathLst>
            </a:custGeom>
            <a:solidFill>
              <a:srgbClr val="D7DDDB"/>
            </a:solidFill>
          </p:spPr>
          <p:txBody>
            <a:bodyPr wrap="square" lIns="0" tIns="0" rIns="0" bIns="0" rtlCol="0"/>
            <a:lstStyle/>
            <a:p>
              <a:endParaRPr/>
            </a:p>
          </p:txBody>
        </p:sp>
        <p:sp>
          <p:nvSpPr>
            <p:cNvPr id="13" name="object 13"/>
            <p:cNvSpPr/>
            <p:nvPr/>
          </p:nvSpPr>
          <p:spPr>
            <a:xfrm>
              <a:off x="1449053" y="2569164"/>
              <a:ext cx="1715135" cy="1715135"/>
            </a:xfrm>
            <a:custGeom>
              <a:avLst/>
              <a:gdLst/>
              <a:ahLst/>
              <a:cxnLst/>
              <a:rect l="l" t="t" r="r" b="b"/>
              <a:pathLst>
                <a:path w="1715135" h="1715135">
                  <a:moveTo>
                    <a:pt x="0" y="857300"/>
                  </a:moveTo>
                  <a:lnTo>
                    <a:pt x="1357" y="808653"/>
                  </a:lnTo>
                  <a:lnTo>
                    <a:pt x="5380" y="760717"/>
                  </a:lnTo>
                  <a:lnTo>
                    <a:pt x="11997" y="713565"/>
                  </a:lnTo>
                  <a:lnTo>
                    <a:pt x="21135" y="667270"/>
                  </a:lnTo>
                  <a:lnTo>
                    <a:pt x="32722" y="621904"/>
                  </a:lnTo>
                  <a:lnTo>
                    <a:pt x="46685" y="577540"/>
                  </a:lnTo>
                  <a:lnTo>
                    <a:pt x="62953" y="534249"/>
                  </a:lnTo>
                  <a:lnTo>
                    <a:pt x="81452" y="492104"/>
                  </a:lnTo>
                  <a:lnTo>
                    <a:pt x="102111" y="451178"/>
                  </a:lnTo>
                  <a:lnTo>
                    <a:pt x="124857" y="411543"/>
                  </a:lnTo>
                  <a:lnTo>
                    <a:pt x="149617" y="373271"/>
                  </a:lnTo>
                  <a:lnTo>
                    <a:pt x="176320" y="336434"/>
                  </a:lnTo>
                  <a:lnTo>
                    <a:pt x="204893" y="301106"/>
                  </a:lnTo>
                  <a:lnTo>
                    <a:pt x="235263" y="267358"/>
                  </a:lnTo>
                  <a:lnTo>
                    <a:pt x="267358" y="235263"/>
                  </a:lnTo>
                  <a:lnTo>
                    <a:pt x="301106" y="204893"/>
                  </a:lnTo>
                  <a:lnTo>
                    <a:pt x="336434" y="176320"/>
                  </a:lnTo>
                  <a:lnTo>
                    <a:pt x="373271" y="149617"/>
                  </a:lnTo>
                  <a:lnTo>
                    <a:pt x="411543" y="124857"/>
                  </a:lnTo>
                  <a:lnTo>
                    <a:pt x="451178" y="102111"/>
                  </a:lnTo>
                  <a:lnTo>
                    <a:pt x="492104" y="81452"/>
                  </a:lnTo>
                  <a:lnTo>
                    <a:pt x="534249" y="62953"/>
                  </a:lnTo>
                  <a:lnTo>
                    <a:pt x="577540" y="46685"/>
                  </a:lnTo>
                  <a:lnTo>
                    <a:pt x="621904" y="32722"/>
                  </a:lnTo>
                  <a:lnTo>
                    <a:pt x="667270" y="21135"/>
                  </a:lnTo>
                  <a:lnTo>
                    <a:pt x="713565" y="11997"/>
                  </a:lnTo>
                  <a:lnTo>
                    <a:pt x="760717" y="5380"/>
                  </a:lnTo>
                  <a:lnTo>
                    <a:pt x="808653" y="1357"/>
                  </a:lnTo>
                  <a:lnTo>
                    <a:pt x="857300" y="0"/>
                  </a:lnTo>
                  <a:lnTo>
                    <a:pt x="905949" y="1357"/>
                  </a:lnTo>
                  <a:lnTo>
                    <a:pt x="953886" y="5380"/>
                  </a:lnTo>
                  <a:lnTo>
                    <a:pt x="1001039" y="11997"/>
                  </a:lnTo>
                  <a:lnTo>
                    <a:pt x="1047334" y="21135"/>
                  </a:lnTo>
                  <a:lnTo>
                    <a:pt x="1092701" y="32722"/>
                  </a:lnTo>
                  <a:lnTo>
                    <a:pt x="1137066" y="46685"/>
                  </a:lnTo>
                  <a:lnTo>
                    <a:pt x="1180357" y="62953"/>
                  </a:lnTo>
                  <a:lnTo>
                    <a:pt x="1222502" y="81452"/>
                  </a:lnTo>
                  <a:lnTo>
                    <a:pt x="1263428" y="102111"/>
                  </a:lnTo>
                  <a:lnTo>
                    <a:pt x="1303064" y="124857"/>
                  </a:lnTo>
                  <a:lnTo>
                    <a:pt x="1341335" y="149617"/>
                  </a:lnTo>
                  <a:lnTo>
                    <a:pt x="1378172" y="176320"/>
                  </a:lnTo>
                  <a:lnTo>
                    <a:pt x="1413500" y="204893"/>
                  </a:lnTo>
                  <a:lnTo>
                    <a:pt x="1447248" y="235263"/>
                  </a:lnTo>
                  <a:lnTo>
                    <a:pt x="1479343" y="267358"/>
                  </a:lnTo>
                  <a:lnTo>
                    <a:pt x="1509712" y="301106"/>
                  </a:lnTo>
                  <a:lnTo>
                    <a:pt x="1538285" y="336434"/>
                  </a:lnTo>
                  <a:lnTo>
                    <a:pt x="1564987" y="373271"/>
                  </a:lnTo>
                  <a:lnTo>
                    <a:pt x="1589747" y="411543"/>
                  </a:lnTo>
                  <a:lnTo>
                    <a:pt x="1612492" y="451178"/>
                  </a:lnTo>
                  <a:lnTo>
                    <a:pt x="1633151" y="492104"/>
                  </a:lnTo>
                  <a:lnTo>
                    <a:pt x="1651650" y="534249"/>
                  </a:lnTo>
                  <a:lnTo>
                    <a:pt x="1667917" y="577540"/>
                  </a:lnTo>
                  <a:lnTo>
                    <a:pt x="1681880" y="621904"/>
                  </a:lnTo>
                  <a:lnTo>
                    <a:pt x="1693467" y="667270"/>
                  </a:lnTo>
                  <a:lnTo>
                    <a:pt x="1702604" y="713565"/>
                  </a:lnTo>
                  <a:lnTo>
                    <a:pt x="1709221" y="760717"/>
                  </a:lnTo>
                  <a:lnTo>
                    <a:pt x="1713244" y="808653"/>
                  </a:lnTo>
                  <a:lnTo>
                    <a:pt x="1714601" y="857300"/>
                  </a:lnTo>
                  <a:lnTo>
                    <a:pt x="1713244" y="905948"/>
                  </a:lnTo>
                  <a:lnTo>
                    <a:pt x="1709221" y="953884"/>
                  </a:lnTo>
                  <a:lnTo>
                    <a:pt x="1702604" y="1001035"/>
                  </a:lnTo>
                  <a:lnTo>
                    <a:pt x="1693467" y="1047330"/>
                  </a:lnTo>
                  <a:lnTo>
                    <a:pt x="1681880" y="1092696"/>
                  </a:lnTo>
                  <a:lnTo>
                    <a:pt x="1667917" y="1137061"/>
                  </a:lnTo>
                  <a:lnTo>
                    <a:pt x="1651650" y="1180352"/>
                  </a:lnTo>
                  <a:lnTo>
                    <a:pt x="1633151" y="1222496"/>
                  </a:lnTo>
                  <a:lnTo>
                    <a:pt x="1612492" y="1263423"/>
                  </a:lnTo>
                  <a:lnTo>
                    <a:pt x="1589747" y="1303058"/>
                  </a:lnTo>
                  <a:lnTo>
                    <a:pt x="1564987" y="1341330"/>
                  </a:lnTo>
                  <a:lnTo>
                    <a:pt x="1538285" y="1378166"/>
                  </a:lnTo>
                  <a:lnTo>
                    <a:pt x="1509712" y="1413495"/>
                  </a:lnTo>
                  <a:lnTo>
                    <a:pt x="1479343" y="1447243"/>
                  </a:lnTo>
                  <a:lnTo>
                    <a:pt x="1447248" y="1479338"/>
                  </a:lnTo>
                  <a:lnTo>
                    <a:pt x="1413500" y="1509708"/>
                  </a:lnTo>
                  <a:lnTo>
                    <a:pt x="1378172" y="1538281"/>
                  </a:lnTo>
                  <a:lnTo>
                    <a:pt x="1341335" y="1564983"/>
                  </a:lnTo>
                  <a:lnTo>
                    <a:pt x="1303064" y="1589744"/>
                  </a:lnTo>
                  <a:lnTo>
                    <a:pt x="1263428" y="1612490"/>
                  </a:lnTo>
                  <a:lnTo>
                    <a:pt x="1222502" y="1633148"/>
                  </a:lnTo>
                  <a:lnTo>
                    <a:pt x="1180357" y="1651648"/>
                  </a:lnTo>
                  <a:lnTo>
                    <a:pt x="1137066" y="1667915"/>
                  </a:lnTo>
                  <a:lnTo>
                    <a:pt x="1092701" y="1681879"/>
                  </a:lnTo>
                  <a:lnTo>
                    <a:pt x="1047334" y="1693466"/>
                  </a:lnTo>
                  <a:lnTo>
                    <a:pt x="1001039" y="1702604"/>
                  </a:lnTo>
                  <a:lnTo>
                    <a:pt x="953886" y="1709221"/>
                  </a:lnTo>
                  <a:lnTo>
                    <a:pt x="905949" y="1713244"/>
                  </a:lnTo>
                  <a:lnTo>
                    <a:pt x="857300" y="1714601"/>
                  </a:lnTo>
                  <a:lnTo>
                    <a:pt x="808653" y="1713244"/>
                  </a:lnTo>
                  <a:lnTo>
                    <a:pt x="760717" y="1709221"/>
                  </a:lnTo>
                  <a:lnTo>
                    <a:pt x="713565" y="1702604"/>
                  </a:lnTo>
                  <a:lnTo>
                    <a:pt x="667270" y="1693466"/>
                  </a:lnTo>
                  <a:lnTo>
                    <a:pt x="621904" y="1681879"/>
                  </a:lnTo>
                  <a:lnTo>
                    <a:pt x="577540" y="1667915"/>
                  </a:lnTo>
                  <a:lnTo>
                    <a:pt x="534249" y="1651648"/>
                  </a:lnTo>
                  <a:lnTo>
                    <a:pt x="492104" y="1633148"/>
                  </a:lnTo>
                  <a:lnTo>
                    <a:pt x="451178" y="1612490"/>
                  </a:lnTo>
                  <a:lnTo>
                    <a:pt x="411543" y="1589744"/>
                  </a:lnTo>
                  <a:lnTo>
                    <a:pt x="373271" y="1564983"/>
                  </a:lnTo>
                  <a:lnTo>
                    <a:pt x="336434" y="1538281"/>
                  </a:lnTo>
                  <a:lnTo>
                    <a:pt x="301106" y="1509708"/>
                  </a:lnTo>
                  <a:lnTo>
                    <a:pt x="267358" y="1479338"/>
                  </a:lnTo>
                  <a:lnTo>
                    <a:pt x="235263" y="1447243"/>
                  </a:lnTo>
                  <a:lnTo>
                    <a:pt x="204893" y="1413495"/>
                  </a:lnTo>
                  <a:lnTo>
                    <a:pt x="176320" y="1378166"/>
                  </a:lnTo>
                  <a:lnTo>
                    <a:pt x="149617" y="1341330"/>
                  </a:lnTo>
                  <a:lnTo>
                    <a:pt x="124857" y="1303058"/>
                  </a:lnTo>
                  <a:lnTo>
                    <a:pt x="102111" y="1263423"/>
                  </a:lnTo>
                  <a:lnTo>
                    <a:pt x="81452" y="1222496"/>
                  </a:lnTo>
                  <a:lnTo>
                    <a:pt x="62953" y="1180352"/>
                  </a:lnTo>
                  <a:lnTo>
                    <a:pt x="46685" y="1137061"/>
                  </a:lnTo>
                  <a:lnTo>
                    <a:pt x="32722" y="1092696"/>
                  </a:lnTo>
                  <a:lnTo>
                    <a:pt x="21135" y="1047330"/>
                  </a:lnTo>
                  <a:lnTo>
                    <a:pt x="11997" y="1001035"/>
                  </a:lnTo>
                  <a:lnTo>
                    <a:pt x="5380" y="953884"/>
                  </a:lnTo>
                  <a:lnTo>
                    <a:pt x="1357" y="905948"/>
                  </a:lnTo>
                  <a:lnTo>
                    <a:pt x="0" y="857300"/>
                  </a:lnTo>
                  <a:close/>
                </a:path>
              </a:pathLst>
            </a:custGeom>
            <a:ln w="88900">
              <a:solidFill>
                <a:srgbClr val="F1F2F1"/>
              </a:solidFill>
            </a:ln>
          </p:spPr>
          <p:txBody>
            <a:bodyPr wrap="square" lIns="0" tIns="0" rIns="0" bIns="0" rtlCol="0"/>
            <a:lstStyle/>
            <a:p>
              <a:endParaRPr/>
            </a:p>
          </p:txBody>
        </p:sp>
        <p:sp>
          <p:nvSpPr>
            <p:cNvPr id="14" name="object 14"/>
            <p:cNvSpPr/>
            <p:nvPr/>
          </p:nvSpPr>
          <p:spPr>
            <a:xfrm>
              <a:off x="1841068" y="3146551"/>
              <a:ext cx="965835" cy="591185"/>
            </a:xfrm>
            <a:custGeom>
              <a:avLst/>
              <a:gdLst/>
              <a:ahLst/>
              <a:cxnLst/>
              <a:rect l="l" t="t" r="r" b="b"/>
              <a:pathLst>
                <a:path w="965835" h="591185">
                  <a:moveTo>
                    <a:pt x="965644" y="515747"/>
                  </a:moveTo>
                  <a:lnTo>
                    <a:pt x="949121" y="470738"/>
                  </a:lnTo>
                  <a:lnTo>
                    <a:pt x="919632" y="446354"/>
                  </a:lnTo>
                  <a:lnTo>
                    <a:pt x="908939" y="444195"/>
                  </a:lnTo>
                  <a:lnTo>
                    <a:pt x="908939" y="128117"/>
                  </a:lnTo>
                  <a:lnTo>
                    <a:pt x="907491" y="120764"/>
                  </a:lnTo>
                  <a:lnTo>
                    <a:pt x="903516" y="114706"/>
                  </a:lnTo>
                  <a:lnTo>
                    <a:pt x="897610" y="110591"/>
                  </a:lnTo>
                  <a:lnTo>
                    <a:pt x="890333" y="109067"/>
                  </a:lnTo>
                  <a:lnTo>
                    <a:pt x="882980" y="110591"/>
                  </a:lnTo>
                  <a:lnTo>
                    <a:pt x="876922" y="114706"/>
                  </a:lnTo>
                  <a:lnTo>
                    <a:pt x="872794" y="120764"/>
                  </a:lnTo>
                  <a:lnTo>
                    <a:pt x="871283" y="128117"/>
                  </a:lnTo>
                  <a:lnTo>
                    <a:pt x="871283" y="309740"/>
                  </a:lnTo>
                  <a:lnTo>
                    <a:pt x="871283" y="347840"/>
                  </a:lnTo>
                  <a:lnTo>
                    <a:pt x="871283" y="444258"/>
                  </a:lnTo>
                  <a:lnTo>
                    <a:pt x="860831" y="446354"/>
                  </a:lnTo>
                  <a:lnTo>
                    <a:pt x="836777" y="462508"/>
                  </a:lnTo>
                  <a:lnTo>
                    <a:pt x="820597" y="486448"/>
                  </a:lnTo>
                  <a:lnTo>
                    <a:pt x="818515" y="496684"/>
                  </a:lnTo>
                  <a:lnTo>
                    <a:pt x="147116" y="496684"/>
                  </a:lnTo>
                  <a:lnTo>
                    <a:pt x="145059" y="486448"/>
                  </a:lnTo>
                  <a:lnTo>
                    <a:pt x="134442" y="470738"/>
                  </a:lnTo>
                  <a:lnTo>
                    <a:pt x="128892" y="462508"/>
                  </a:lnTo>
                  <a:lnTo>
                    <a:pt x="104851" y="446354"/>
                  </a:lnTo>
                  <a:lnTo>
                    <a:pt x="94361" y="444258"/>
                  </a:lnTo>
                  <a:lnTo>
                    <a:pt x="94361" y="347840"/>
                  </a:lnTo>
                  <a:lnTo>
                    <a:pt x="135902" y="347840"/>
                  </a:lnTo>
                  <a:lnTo>
                    <a:pt x="135902" y="424040"/>
                  </a:lnTo>
                  <a:lnTo>
                    <a:pt x="829818" y="424040"/>
                  </a:lnTo>
                  <a:lnTo>
                    <a:pt x="829818" y="347840"/>
                  </a:lnTo>
                  <a:lnTo>
                    <a:pt x="871283" y="347840"/>
                  </a:lnTo>
                  <a:lnTo>
                    <a:pt x="871283" y="309740"/>
                  </a:lnTo>
                  <a:lnTo>
                    <a:pt x="829818" y="309740"/>
                  </a:lnTo>
                  <a:lnTo>
                    <a:pt x="829818" y="298577"/>
                  </a:lnTo>
                  <a:lnTo>
                    <a:pt x="822820" y="291579"/>
                  </a:lnTo>
                  <a:lnTo>
                    <a:pt x="814666" y="291579"/>
                  </a:lnTo>
                  <a:lnTo>
                    <a:pt x="142811" y="291579"/>
                  </a:lnTo>
                  <a:lnTo>
                    <a:pt x="135902" y="298577"/>
                  </a:lnTo>
                  <a:lnTo>
                    <a:pt x="135902" y="309740"/>
                  </a:lnTo>
                  <a:lnTo>
                    <a:pt x="94361" y="309740"/>
                  </a:lnTo>
                  <a:lnTo>
                    <a:pt x="94361" y="19050"/>
                  </a:lnTo>
                  <a:lnTo>
                    <a:pt x="92900" y="11696"/>
                  </a:lnTo>
                  <a:lnTo>
                    <a:pt x="88887" y="5638"/>
                  </a:lnTo>
                  <a:lnTo>
                    <a:pt x="82842" y="1524"/>
                  </a:lnTo>
                  <a:lnTo>
                    <a:pt x="75311" y="0"/>
                  </a:lnTo>
                  <a:lnTo>
                    <a:pt x="68021" y="1524"/>
                  </a:lnTo>
                  <a:lnTo>
                    <a:pt x="62115" y="5638"/>
                  </a:lnTo>
                  <a:lnTo>
                    <a:pt x="58153" y="11696"/>
                  </a:lnTo>
                  <a:lnTo>
                    <a:pt x="56705" y="19050"/>
                  </a:lnTo>
                  <a:lnTo>
                    <a:pt x="56705" y="444195"/>
                  </a:lnTo>
                  <a:lnTo>
                    <a:pt x="46012" y="446354"/>
                  </a:lnTo>
                  <a:lnTo>
                    <a:pt x="22072" y="462508"/>
                  </a:lnTo>
                  <a:lnTo>
                    <a:pt x="5918" y="486448"/>
                  </a:lnTo>
                  <a:lnTo>
                    <a:pt x="0" y="515747"/>
                  </a:lnTo>
                  <a:lnTo>
                    <a:pt x="5918" y="544982"/>
                  </a:lnTo>
                  <a:lnTo>
                    <a:pt x="22072" y="568896"/>
                  </a:lnTo>
                  <a:lnTo>
                    <a:pt x="46012" y="585038"/>
                  </a:lnTo>
                  <a:lnTo>
                    <a:pt x="75311" y="590969"/>
                  </a:lnTo>
                  <a:lnTo>
                    <a:pt x="104851" y="585038"/>
                  </a:lnTo>
                  <a:lnTo>
                    <a:pt x="128892" y="568896"/>
                  </a:lnTo>
                  <a:lnTo>
                    <a:pt x="134404" y="560755"/>
                  </a:lnTo>
                  <a:lnTo>
                    <a:pt x="145059" y="544982"/>
                  </a:lnTo>
                  <a:lnTo>
                    <a:pt x="147116" y="534784"/>
                  </a:lnTo>
                  <a:lnTo>
                    <a:pt x="818527" y="534784"/>
                  </a:lnTo>
                  <a:lnTo>
                    <a:pt x="820597" y="544982"/>
                  </a:lnTo>
                  <a:lnTo>
                    <a:pt x="836777" y="568896"/>
                  </a:lnTo>
                  <a:lnTo>
                    <a:pt x="860831" y="585038"/>
                  </a:lnTo>
                  <a:lnTo>
                    <a:pt x="890333" y="590969"/>
                  </a:lnTo>
                  <a:lnTo>
                    <a:pt x="919632" y="585038"/>
                  </a:lnTo>
                  <a:lnTo>
                    <a:pt x="943571" y="568896"/>
                  </a:lnTo>
                  <a:lnTo>
                    <a:pt x="949071" y="560755"/>
                  </a:lnTo>
                  <a:lnTo>
                    <a:pt x="959713" y="544982"/>
                  </a:lnTo>
                  <a:lnTo>
                    <a:pt x="965644" y="515747"/>
                  </a:lnTo>
                  <a:close/>
                </a:path>
              </a:pathLst>
            </a:custGeom>
            <a:solidFill>
              <a:srgbClr val="90A19A"/>
            </a:solidFill>
          </p:spPr>
          <p:txBody>
            <a:bodyPr wrap="square" lIns="0" tIns="0" rIns="0" bIns="0" rtlCol="0"/>
            <a:lstStyle/>
            <a:p>
              <a:endParaRPr/>
            </a:p>
          </p:txBody>
        </p:sp>
        <p:sp>
          <p:nvSpPr>
            <p:cNvPr id="15" name="object 15"/>
            <p:cNvSpPr/>
            <p:nvPr/>
          </p:nvSpPr>
          <p:spPr>
            <a:xfrm>
              <a:off x="2197600" y="2974395"/>
              <a:ext cx="293370" cy="293370"/>
            </a:xfrm>
            <a:custGeom>
              <a:avLst/>
              <a:gdLst/>
              <a:ahLst/>
              <a:cxnLst/>
              <a:rect l="l" t="t" r="r" b="b"/>
              <a:pathLst>
                <a:path w="293369" h="293370">
                  <a:moveTo>
                    <a:pt x="165671" y="0"/>
                  </a:moveTo>
                  <a:lnTo>
                    <a:pt x="127571" y="0"/>
                  </a:lnTo>
                  <a:lnTo>
                    <a:pt x="117568" y="1974"/>
                  </a:lnTo>
                  <a:lnTo>
                    <a:pt x="109466" y="7354"/>
                  </a:lnTo>
                  <a:lnTo>
                    <a:pt x="104038" y="15328"/>
                  </a:lnTo>
                  <a:lnTo>
                    <a:pt x="102057" y="25082"/>
                  </a:lnTo>
                  <a:lnTo>
                    <a:pt x="102057" y="102069"/>
                  </a:lnTo>
                  <a:lnTo>
                    <a:pt x="25514" y="102069"/>
                  </a:lnTo>
                  <a:lnTo>
                    <a:pt x="15505" y="104045"/>
                  </a:lnTo>
                  <a:lnTo>
                    <a:pt x="7404" y="109434"/>
                  </a:lnTo>
                  <a:lnTo>
                    <a:pt x="1979" y="117430"/>
                  </a:lnTo>
                  <a:lnTo>
                    <a:pt x="0" y="127228"/>
                  </a:lnTo>
                  <a:lnTo>
                    <a:pt x="0" y="165239"/>
                  </a:lnTo>
                  <a:lnTo>
                    <a:pt x="1979" y="175500"/>
                  </a:lnTo>
                  <a:lnTo>
                    <a:pt x="7404" y="183734"/>
                  </a:lnTo>
                  <a:lnTo>
                    <a:pt x="15505" y="189210"/>
                  </a:lnTo>
                  <a:lnTo>
                    <a:pt x="25514" y="191198"/>
                  </a:lnTo>
                  <a:lnTo>
                    <a:pt x="102057" y="191198"/>
                  </a:lnTo>
                  <a:lnTo>
                    <a:pt x="102057" y="267398"/>
                  </a:lnTo>
                  <a:lnTo>
                    <a:pt x="104038" y="277658"/>
                  </a:lnTo>
                  <a:lnTo>
                    <a:pt x="109466" y="285892"/>
                  </a:lnTo>
                  <a:lnTo>
                    <a:pt x="117568" y="291369"/>
                  </a:lnTo>
                  <a:lnTo>
                    <a:pt x="127571" y="293357"/>
                  </a:lnTo>
                  <a:lnTo>
                    <a:pt x="165671" y="293357"/>
                  </a:lnTo>
                  <a:lnTo>
                    <a:pt x="175674" y="291369"/>
                  </a:lnTo>
                  <a:lnTo>
                    <a:pt x="183776" y="285892"/>
                  </a:lnTo>
                  <a:lnTo>
                    <a:pt x="189204" y="277658"/>
                  </a:lnTo>
                  <a:lnTo>
                    <a:pt x="191185" y="267398"/>
                  </a:lnTo>
                  <a:lnTo>
                    <a:pt x="191185" y="191198"/>
                  </a:lnTo>
                  <a:lnTo>
                    <a:pt x="267741" y="191198"/>
                  </a:lnTo>
                  <a:lnTo>
                    <a:pt x="277744" y="189210"/>
                  </a:lnTo>
                  <a:lnTo>
                    <a:pt x="285846" y="183734"/>
                  </a:lnTo>
                  <a:lnTo>
                    <a:pt x="291274" y="175500"/>
                  </a:lnTo>
                  <a:lnTo>
                    <a:pt x="293255" y="165239"/>
                  </a:lnTo>
                  <a:lnTo>
                    <a:pt x="293255" y="127228"/>
                  </a:lnTo>
                  <a:lnTo>
                    <a:pt x="291274" y="117430"/>
                  </a:lnTo>
                  <a:lnTo>
                    <a:pt x="285846" y="109434"/>
                  </a:lnTo>
                  <a:lnTo>
                    <a:pt x="277744" y="104045"/>
                  </a:lnTo>
                  <a:lnTo>
                    <a:pt x="267741" y="102069"/>
                  </a:lnTo>
                  <a:lnTo>
                    <a:pt x="191185" y="102069"/>
                  </a:lnTo>
                  <a:lnTo>
                    <a:pt x="191185" y="25082"/>
                  </a:lnTo>
                  <a:lnTo>
                    <a:pt x="189204" y="15328"/>
                  </a:lnTo>
                  <a:lnTo>
                    <a:pt x="183776" y="7354"/>
                  </a:lnTo>
                  <a:lnTo>
                    <a:pt x="175674" y="1974"/>
                  </a:lnTo>
                  <a:lnTo>
                    <a:pt x="165671" y="0"/>
                  </a:lnTo>
                  <a:close/>
                </a:path>
              </a:pathLst>
            </a:custGeom>
            <a:solidFill>
              <a:srgbClr val="AEB8B3"/>
            </a:solidFill>
          </p:spPr>
          <p:txBody>
            <a:bodyPr wrap="square" lIns="0" tIns="0" rIns="0" bIns="0" rtlCol="0"/>
            <a:lstStyle/>
            <a:p>
              <a:endParaRPr/>
            </a:p>
          </p:txBody>
        </p:sp>
        <p:pic>
          <p:nvPicPr>
            <p:cNvPr id="16" name="object 16"/>
            <p:cNvPicPr/>
            <p:nvPr/>
          </p:nvPicPr>
          <p:blipFill>
            <a:blip r:embed="rId3" cstate="print"/>
            <a:stretch>
              <a:fillRect/>
            </a:stretch>
          </p:blipFill>
          <p:spPr>
            <a:xfrm>
              <a:off x="1976986" y="3245637"/>
              <a:ext cx="162827" cy="163070"/>
            </a:xfrm>
            <a:prstGeom prst="rect">
              <a:avLst/>
            </a:prstGeom>
          </p:spPr>
        </p:pic>
        <p:sp>
          <p:nvSpPr>
            <p:cNvPr id="17" name="object 17"/>
            <p:cNvSpPr/>
            <p:nvPr/>
          </p:nvSpPr>
          <p:spPr>
            <a:xfrm>
              <a:off x="2167738" y="3366363"/>
              <a:ext cx="503555" cy="42545"/>
            </a:xfrm>
            <a:custGeom>
              <a:avLst/>
              <a:gdLst/>
              <a:ahLst/>
              <a:cxnLst/>
              <a:rect l="l" t="t" r="r" b="b"/>
              <a:pathLst>
                <a:path w="503555" h="42545">
                  <a:moveTo>
                    <a:pt x="481888" y="0"/>
                  </a:moveTo>
                  <a:lnTo>
                    <a:pt x="21170" y="0"/>
                  </a:lnTo>
                  <a:lnTo>
                    <a:pt x="12928" y="1670"/>
                  </a:lnTo>
                  <a:lnTo>
                    <a:pt x="6199" y="6254"/>
                  </a:lnTo>
                  <a:lnTo>
                    <a:pt x="1663" y="13115"/>
                  </a:lnTo>
                  <a:lnTo>
                    <a:pt x="0" y="21615"/>
                  </a:lnTo>
                  <a:lnTo>
                    <a:pt x="1663" y="29602"/>
                  </a:lnTo>
                  <a:lnTo>
                    <a:pt x="6199" y="36204"/>
                  </a:lnTo>
                  <a:lnTo>
                    <a:pt x="12928" y="40696"/>
                  </a:lnTo>
                  <a:lnTo>
                    <a:pt x="21170" y="42354"/>
                  </a:lnTo>
                  <a:lnTo>
                    <a:pt x="481888" y="42354"/>
                  </a:lnTo>
                  <a:lnTo>
                    <a:pt x="490145" y="40696"/>
                  </a:lnTo>
                  <a:lnTo>
                    <a:pt x="496904" y="36204"/>
                  </a:lnTo>
                  <a:lnTo>
                    <a:pt x="501471" y="29602"/>
                  </a:lnTo>
                  <a:lnTo>
                    <a:pt x="503148" y="21615"/>
                  </a:lnTo>
                  <a:lnTo>
                    <a:pt x="501471" y="13115"/>
                  </a:lnTo>
                  <a:lnTo>
                    <a:pt x="496904" y="6254"/>
                  </a:lnTo>
                  <a:lnTo>
                    <a:pt x="490145" y="1670"/>
                  </a:lnTo>
                  <a:lnTo>
                    <a:pt x="481888" y="0"/>
                  </a:lnTo>
                  <a:close/>
                </a:path>
              </a:pathLst>
            </a:custGeom>
            <a:solidFill>
              <a:srgbClr val="90A19A"/>
            </a:solidFill>
          </p:spPr>
          <p:txBody>
            <a:bodyPr wrap="square" lIns="0" tIns="0" rIns="0" bIns="0" rtlCol="0"/>
            <a:lstStyle/>
            <a:p>
              <a:endParaRPr/>
            </a:p>
          </p:txBody>
        </p:sp>
        <p:sp>
          <p:nvSpPr>
            <p:cNvPr id="18" name="object 18"/>
            <p:cNvSpPr/>
            <p:nvPr/>
          </p:nvSpPr>
          <p:spPr>
            <a:xfrm>
              <a:off x="2306356" y="2569161"/>
              <a:ext cx="857885" cy="1504315"/>
            </a:xfrm>
            <a:custGeom>
              <a:avLst/>
              <a:gdLst/>
              <a:ahLst/>
              <a:cxnLst/>
              <a:rect l="l" t="t" r="r" b="b"/>
              <a:pathLst>
                <a:path w="857885" h="1504314">
                  <a:moveTo>
                    <a:pt x="0" y="0"/>
                  </a:moveTo>
                  <a:lnTo>
                    <a:pt x="48647" y="1357"/>
                  </a:lnTo>
                  <a:lnTo>
                    <a:pt x="96583" y="5380"/>
                  </a:lnTo>
                  <a:lnTo>
                    <a:pt x="143735" y="11997"/>
                  </a:lnTo>
                  <a:lnTo>
                    <a:pt x="190030" y="21135"/>
                  </a:lnTo>
                  <a:lnTo>
                    <a:pt x="235396" y="32722"/>
                  </a:lnTo>
                  <a:lnTo>
                    <a:pt x="279760" y="46685"/>
                  </a:lnTo>
                  <a:lnTo>
                    <a:pt x="323051" y="62953"/>
                  </a:lnTo>
                  <a:lnTo>
                    <a:pt x="365196" y="81452"/>
                  </a:lnTo>
                  <a:lnTo>
                    <a:pt x="406122" y="102111"/>
                  </a:lnTo>
                  <a:lnTo>
                    <a:pt x="445757" y="124857"/>
                  </a:lnTo>
                  <a:lnTo>
                    <a:pt x="484029" y="149617"/>
                  </a:lnTo>
                  <a:lnTo>
                    <a:pt x="520866" y="176320"/>
                  </a:lnTo>
                  <a:lnTo>
                    <a:pt x="556194" y="204893"/>
                  </a:lnTo>
                  <a:lnTo>
                    <a:pt x="589942" y="235263"/>
                  </a:lnTo>
                  <a:lnTo>
                    <a:pt x="622037" y="267358"/>
                  </a:lnTo>
                  <a:lnTo>
                    <a:pt x="652407" y="301106"/>
                  </a:lnTo>
                  <a:lnTo>
                    <a:pt x="680980" y="336434"/>
                  </a:lnTo>
                  <a:lnTo>
                    <a:pt x="707683" y="373271"/>
                  </a:lnTo>
                  <a:lnTo>
                    <a:pt x="732443" y="411543"/>
                  </a:lnTo>
                  <a:lnTo>
                    <a:pt x="755189" y="451178"/>
                  </a:lnTo>
                  <a:lnTo>
                    <a:pt x="775848" y="492104"/>
                  </a:lnTo>
                  <a:lnTo>
                    <a:pt x="794347" y="534249"/>
                  </a:lnTo>
                  <a:lnTo>
                    <a:pt x="810615" y="577540"/>
                  </a:lnTo>
                  <a:lnTo>
                    <a:pt x="824578" y="621904"/>
                  </a:lnTo>
                  <a:lnTo>
                    <a:pt x="836165" y="667270"/>
                  </a:lnTo>
                  <a:lnTo>
                    <a:pt x="845303" y="713565"/>
                  </a:lnTo>
                  <a:lnTo>
                    <a:pt x="851920" y="760717"/>
                  </a:lnTo>
                  <a:lnTo>
                    <a:pt x="855943" y="808653"/>
                  </a:lnTo>
                  <a:lnTo>
                    <a:pt x="857300" y="857300"/>
                  </a:lnTo>
                  <a:lnTo>
                    <a:pt x="855794" y="908547"/>
                  </a:lnTo>
                  <a:lnTo>
                    <a:pt x="851331" y="958998"/>
                  </a:lnTo>
                  <a:lnTo>
                    <a:pt x="843997" y="1008571"/>
                  </a:lnTo>
                  <a:lnTo>
                    <a:pt x="833876" y="1057179"/>
                  </a:lnTo>
                  <a:lnTo>
                    <a:pt x="821053" y="1104738"/>
                  </a:lnTo>
                  <a:lnTo>
                    <a:pt x="805612" y="1151164"/>
                  </a:lnTo>
                  <a:lnTo>
                    <a:pt x="787639" y="1196371"/>
                  </a:lnTo>
                  <a:lnTo>
                    <a:pt x="767217" y="1240275"/>
                  </a:lnTo>
                  <a:lnTo>
                    <a:pt x="744431" y="1282792"/>
                  </a:lnTo>
                  <a:lnTo>
                    <a:pt x="719367" y="1323835"/>
                  </a:lnTo>
                  <a:lnTo>
                    <a:pt x="692108" y="1363321"/>
                  </a:lnTo>
                  <a:lnTo>
                    <a:pt x="662740" y="1401166"/>
                  </a:lnTo>
                  <a:lnTo>
                    <a:pt x="631347" y="1437283"/>
                  </a:lnTo>
                  <a:lnTo>
                    <a:pt x="598014" y="1471588"/>
                  </a:lnTo>
                  <a:lnTo>
                    <a:pt x="562825" y="1503997"/>
                  </a:lnTo>
                </a:path>
              </a:pathLst>
            </a:custGeom>
            <a:ln w="88899">
              <a:solidFill>
                <a:srgbClr val="90A19A"/>
              </a:solidFill>
            </a:ln>
          </p:spPr>
          <p:txBody>
            <a:bodyPr wrap="square" lIns="0" tIns="0" rIns="0" bIns="0" rtlCol="0"/>
            <a:lstStyle/>
            <a:p>
              <a:endParaRPr/>
            </a:p>
          </p:txBody>
        </p:sp>
      </p:grpSp>
      <p:grpSp>
        <p:nvGrpSpPr>
          <p:cNvPr id="19" name="object 19"/>
          <p:cNvGrpSpPr/>
          <p:nvPr/>
        </p:nvGrpSpPr>
        <p:grpSpPr>
          <a:xfrm>
            <a:off x="8611986" y="2364736"/>
            <a:ext cx="2136775" cy="2136775"/>
            <a:chOff x="8611986" y="2364736"/>
            <a:chExt cx="2136775" cy="2136775"/>
          </a:xfrm>
        </p:grpSpPr>
        <p:sp>
          <p:nvSpPr>
            <p:cNvPr id="20" name="object 20"/>
            <p:cNvSpPr/>
            <p:nvPr/>
          </p:nvSpPr>
          <p:spPr>
            <a:xfrm>
              <a:off x="8611986" y="2364736"/>
              <a:ext cx="2136775" cy="2136775"/>
            </a:xfrm>
            <a:custGeom>
              <a:avLst/>
              <a:gdLst/>
              <a:ahLst/>
              <a:cxnLst/>
              <a:rect l="l" t="t" r="r" b="b"/>
              <a:pathLst>
                <a:path w="2136775" h="2136775">
                  <a:moveTo>
                    <a:pt x="1068324" y="0"/>
                  </a:moveTo>
                  <a:lnTo>
                    <a:pt x="1020736" y="1040"/>
                  </a:lnTo>
                  <a:lnTo>
                    <a:pt x="973682" y="4134"/>
                  </a:lnTo>
                  <a:lnTo>
                    <a:pt x="927205" y="9237"/>
                  </a:lnTo>
                  <a:lnTo>
                    <a:pt x="881347" y="16307"/>
                  </a:lnTo>
                  <a:lnTo>
                    <a:pt x="836152" y="25299"/>
                  </a:lnTo>
                  <a:lnTo>
                    <a:pt x="791664" y="36170"/>
                  </a:lnTo>
                  <a:lnTo>
                    <a:pt x="747927" y="48877"/>
                  </a:lnTo>
                  <a:lnTo>
                    <a:pt x="704983" y="63376"/>
                  </a:lnTo>
                  <a:lnTo>
                    <a:pt x="662876" y="79624"/>
                  </a:lnTo>
                  <a:lnTo>
                    <a:pt x="621649" y="97577"/>
                  </a:lnTo>
                  <a:lnTo>
                    <a:pt x="581346" y="117193"/>
                  </a:lnTo>
                  <a:lnTo>
                    <a:pt x="542010" y="138427"/>
                  </a:lnTo>
                  <a:lnTo>
                    <a:pt x="503686" y="161237"/>
                  </a:lnTo>
                  <a:lnTo>
                    <a:pt x="466415" y="185578"/>
                  </a:lnTo>
                  <a:lnTo>
                    <a:pt x="430242" y="211408"/>
                  </a:lnTo>
                  <a:lnTo>
                    <a:pt x="395209" y="238682"/>
                  </a:lnTo>
                  <a:lnTo>
                    <a:pt x="361361" y="267358"/>
                  </a:lnTo>
                  <a:lnTo>
                    <a:pt x="328741" y="297392"/>
                  </a:lnTo>
                  <a:lnTo>
                    <a:pt x="297392" y="328741"/>
                  </a:lnTo>
                  <a:lnTo>
                    <a:pt x="267358" y="361361"/>
                  </a:lnTo>
                  <a:lnTo>
                    <a:pt x="238682" y="395209"/>
                  </a:lnTo>
                  <a:lnTo>
                    <a:pt x="211408" y="430242"/>
                  </a:lnTo>
                  <a:lnTo>
                    <a:pt x="185578" y="466415"/>
                  </a:lnTo>
                  <a:lnTo>
                    <a:pt x="161237" y="503686"/>
                  </a:lnTo>
                  <a:lnTo>
                    <a:pt x="138427" y="542010"/>
                  </a:lnTo>
                  <a:lnTo>
                    <a:pt x="117193" y="581346"/>
                  </a:lnTo>
                  <a:lnTo>
                    <a:pt x="97577" y="621649"/>
                  </a:lnTo>
                  <a:lnTo>
                    <a:pt x="79624" y="662876"/>
                  </a:lnTo>
                  <a:lnTo>
                    <a:pt x="63376" y="704983"/>
                  </a:lnTo>
                  <a:lnTo>
                    <a:pt x="48877" y="747927"/>
                  </a:lnTo>
                  <a:lnTo>
                    <a:pt x="36170" y="791664"/>
                  </a:lnTo>
                  <a:lnTo>
                    <a:pt x="25299" y="836152"/>
                  </a:lnTo>
                  <a:lnTo>
                    <a:pt x="16307" y="881347"/>
                  </a:lnTo>
                  <a:lnTo>
                    <a:pt x="9237" y="927205"/>
                  </a:lnTo>
                  <a:lnTo>
                    <a:pt x="4134" y="973682"/>
                  </a:lnTo>
                  <a:lnTo>
                    <a:pt x="1040" y="1020736"/>
                  </a:lnTo>
                  <a:lnTo>
                    <a:pt x="0" y="1068324"/>
                  </a:lnTo>
                  <a:lnTo>
                    <a:pt x="1040" y="1115911"/>
                  </a:lnTo>
                  <a:lnTo>
                    <a:pt x="4134" y="1162965"/>
                  </a:lnTo>
                  <a:lnTo>
                    <a:pt x="9237" y="1209442"/>
                  </a:lnTo>
                  <a:lnTo>
                    <a:pt x="16307" y="1255300"/>
                  </a:lnTo>
                  <a:lnTo>
                    <a:pt x="25299" y="1300495"/>
                  </a:lnTo>
                  <a:lnTo>
                    <a:pt x="36170" y="1344983"/>
                  </a:lnTo>
                  <a:lnTo>
                    <a:pt x="48877" y="1388720"/>
                  </a:lnTo>
                  <a:lnTo>
                    <a:pt x="63376" y="1431664"/>
                  </a:lnTo>
                  <a:lnTo>
                    <a:pt x="79624" y="1473771"/>
                  </a:lnTo>
                  <a:lnTo>
                    <a:pt x="97577" y="1514998"/>
                  </a:lnTo>
                  <a:lnTo>
                    <a:pt x="117193" y="1555301"/>
                  </a:lnTo>
                  <a:lnTo>
                    <a:pt x="138427" y="1594637"/>
                  </a:lnTo>
                  <a:lnTo>
                    <a:pt x="161237" y="1632961"/>
                  </a:lnTo>
                  <a:lnTo>
                    <a:pt x="185578" y="1670232"/>
                  </a:lnTo>
                  <a:lnTo>
                    <a:pt x="211408" y="1706405"/>
                  </a:lnTo>
                  <a:lnTo>
                    <a:pt x="238682" y="1741438"/>
                  </a:lnTo>
                  <a:lnTo>
                    <a:pt x="267358" y="1775286"/>
                  </a:lnTo>
                  <a:lnTo>
                    <a:pt x="297392" y="1807906"/>
                  </a:lnTo>
                  <a:lnTo>
                    <a:pt x="328741" y="1839255"/>
                  </a:lnTo>
                  <a:lnTo>
                    <a:pt x="361361" y="1869289"/>
                  </a:lnTo>
                  <a:lnTo>
                    <a:pt x="395209" y="1897965"/>
                  </a:lnTo>
                  <a:lnTo>
                    <a:pt x="430242" y="1925239"/>
                  </a:lnTo>
                  <a:lnTo>
                    <a:pt x="466415" y="1951069"/>
                  </a:lnTo>
                  <a:lnTo>
                    <a:pt x="503686" y="1975410"/>
                  </a:lnTo>
                  <a:lnTo>
                    <a:pt x="542010" y="1998220"/>
                  </a:lnTo>
                  <a:lnTo>
                    <a:pt x="581346" y="2019454"/>
                  </a:lnTo>
                  <a:lnTo>
                    <a:pt x="621649" y="2039070"/>
                  </a:lnTo>
                  <a:lnTo>
                    <a:pt x="662876" y="2057023"/>
                  </a:lnTo>
                  <a:lnTo>
                    <a:pt x="704983" y="2073271"/>
                  </a:lnTo>
                  <a:lnTo>
                    <a:pt x="747927" y="2087770"/>
                  </a:lnTo>
                  <a:lnTo>
                    <a:pt x="791664" y="2100477"/>
                  </a:lnTo>
                  <a:lnTo>
                    <a:pt x="836152" y="2111348"/>
                  </a:lnTo>
                  <a:lnTo>
                    <a:pt x="881347" y="2120340"/>
                  </a:lnTo>
                  <a:lnTo>
                    <a:pt x="927205" y="2127410"/>
                  </a:lnTo>
                  <a:lnTo>
                    <a:pt x="973682" y="2132513"/>
                  </a:lnTo>
                  <a:lnTo>
                    <a:pt x="1020736" y="2135607"/>
                  </a:lnTo>
                  <a:lnTo>
                    <a:pt x="1068324" y="2136648"/>
                  </a:lnTo>
                  <a:lnTo>
                    <a:pt x="1115911" y="2135607"/>
                  </a:lnTo>
                  <a:lnTo>
                    <a:pt x="1162965" y="2132513"/>
                  </a:lnTo>
                  <a:lnTo>
                    <a:pt x="1209442" y="2127410"/>
                  </a:lnTo>
                  <a:lnTo>
                    <a:pt x="1255300" y="2120340"/>
                  </a:lnTo>
                  <a:lnTo>
                    <a:pt x="1300494" y="2111348"/>
                  </a:lnTo>
                  <a:lnTo>
                    <a:pt x="1344982" y="2100477"/>
                  </a:lnTo>
                  <a:lnTo>
                    <a:pt x="1388719" y="2087770"/>
                  </a:lnTo>
                  <a:lnTo>
                    <a:pt x="1431663" y="2073271"/>
                  </a:lnTo>
                  <a:lnTo>
                    <a:pt x="1473770" y="2057023"/>
                  </a:lnTo>
                  <a:lnTo>
                    <a:pt x="1514996" y="2039070"/>
                  </a:lnTo>
                  <a:lnTo>
                    <a:pt x="1555298" y="2019454"/>
                  </a:lnTo>
                  <a:lnTo>
                    <a:pt x="1594633" y="1998220"/>
                  </a:lnTo>
                  <a:lnTo>
                    <a:pt x="1632958" y="1975410"/>
                  </a:lnTo>
                  <a:lnTo>
                    <a:pt x="1670228" y="1951069"/>
                  </a:lnTo>
                  <a:lnTo>
                    <a:pt x="1706401" y="1925239"/>
                  </a:lnTo>
                  <a:lnTo>
                    <a:pt x="1741433" y="1897965"/>
                  </a:lnTo>
                  <a:lnTo>
                    <a:pt x="1775280" y="1869289"/>
                  </a:lnTo>
                  <a:lnTo>
                    <a:pt x="1807900" y="1839255"/>
                  </a:lnTo>
                  <a:lnTo>
                    <a:pt x="1839248" y="1807906"/>
                  </a:lnTo>
                  <a:lnTo>
                    <a:pt x="1869282" y="1775286"/>
                  </a:lnTo>
                  <a:lnTo>
                    <a:pt x="1897957" y="1741438"/>
                  </a:lnTo>
                  <a:lnTo>
                    <a:pt x="1925231" y="1706405"/>
                  </a:lnTo>
                  <a:lnTo>
                    <a:pt x="1951060" y="1670232"/>
                  </a:lnTo>
                  <a:lnTo>
                    <a:pt x="1975401" y="1632961"/>
                  </a:lnTo>
                  <a:lnTo>
                    <a:pt x="1998210" y="1594637"/>
                  </a:lnTo>
                  <a:lnTo>
                    <a:pt x="2019444" y="1555301"/>
                  </a:lnTo>
                  <a:lnTo>
                    <a:pt x="2039059" y="1514998"/>
                  </a:lnTo>
                  <a:lnTo>
                    <a:pt x="2057012" y="1473771"/>
                  </a:lnTo>
                  <a:lnTo>
                    <a:pt x="2073260" y="1431664"/>
                  </a:lnTo>
                  <a:lnTo>
                    <a:pt x="2087759" y="1388720"/>
                  </a:lnTo>
                  <a:lnTo>
                    <a:pt x="2100465" y="1344983"/>
                  </a:lnTo>
                  <a:lnTo>
                    <a:pt x="2111336" y="1300495"/>
                  </a:lnTo>
                  <a:lnTo>
                    <a:pt x="2120328" y="1255300"/>
                  </a:lnTo>
                  <a:lnTo>
                    <a:pt x="2127397" y="1209442"/>
                  </a:lnTo>
                  <a:lnTo>
                    <a:pt x="2132500" y="1162965"/>
                  </a:lnTo>
                  <a:lnTo>
                    <a:pt x="2135594" y="1115911"/>
                  </a:lnTo>
                  <a:lnTo>
                    <a:pt x="2136635" y="1068324"/>
                  </a:lnTo>
                  <a:lnTo>
                    <a:pt x="2135594" y="1020736"/>
                  </a:lnTo>
                  <a:lnTo>
                    <a:pt x="2132500" y="973682"/>
                  </a:lnTo>
                  <a:lnTo>
                    <a:pt x="2127397" y="927205"/>
                  </a:lnTo>
                  <a:lnTo>
                    <a:pt x="2120328" y="881347"/>
                  </a:lnTo>
                  <a:lnTo>
                    <a:pt x="2111336" y="836152"/>
                  </a:lnTo>
                  <a:lnTo>
                    <a:pt x="2100465" y="791664"/>
                  </a:lnTo>
                  <a:lnTo>
                    <a:pt x="2087759" y="747927"/>
                  </a:lnTo>
                  <a:lnTo>
                    <a:pt x="2073260" y="704983"/>
                  </a:lnTo>
                  <a:lnTo>
                    <a:pt x="2057012" y="662876"/>
                  </a:lnTo>
                  <a:lnTo>
                    <a:pt x="2039059" y="621649"/>
                  </a:lnTo>
                  <a:lnTo>
                    <a:pt x="2019444" y="581346"/>
                  </a:lnTo>
                  <a:lnTo>
                    <a:pt x="1998210" y="542010"/>
                  </a:lnTo>
                  <a:lnTo>
                    <a:pt x="1975401" y="503686"/>
                  </a:lnTo>
                  <a:lnTo>
                    <a:pt x="1951060" y="466415"/>
                  </a:lnTo>
                  <a:lnTo>
                    <a:pt x="1925231" y="430242"/>
                  </a:lnTo>
                  <a:lnTo>
                    <a:pt x="1897957" y="395209"/>
                  </a:lnTo>
                  <a:lnTo>
                    <a:pt x="1869282" y="361361"/>
                  </a:lnTo>
                  <a:lnTo>
                    <a:pt x="1839248" y="328741"/>
                  </a:lnTo>
                  <a:lnTo>
                    <a:pt x="1807900" y="297392"/>
                  </a:lnTo>
                  <a:lnTo>
                    <a:pt x="1775280" y="267358"/>
                  </a:lnTo>
                  <a:lnTo>
                    <a:pt x="1741433" y="238682"/>
                  </a:lnTo>
                  <a:lnTo>
                    <a:pt x="1706401" y="211408"/>
                  </a:lnTo>
                  <a:lnTo>
                    <a:pt x="1670228" y="185578"/>
                  </a:lnTo>
                  <a:lnTo>
                    <a:pt x="1632958" y="161237"/>
                  </a:lnTo>
                  <a:lnTo>
                    <a:pt x="1594633" y="138427"/>
                  </a:lnTo>
                  <a:lnTo>
                    <a:pt x="1555298" y="117193"/>
                  </a:lnTo>
                  <a:lnTo>
                    <a:pt x="1514996" y="97577"/>
                  </a:lnTo>
                  <a:lnTo>
                    <a:pt x="1473770" y="79624"/>
                  </a:lnTo>
                  <a:lnTo>
                    <a:pt x="1431663" y="63376"/>
                  </a:lnTo>
                  <a:lnTo>
                    <a:pt x="1388719" y="48877"/>
                  </a:lnTo>
                  <a:lnTo>
                    <a:pt x="1344982" y="36170"/>
                  </a:lnTo>
                  <a:lnTo>
                    <a:pt x="1300494" y="25299"/>
                  </a:lnTo>
                  <a:lnTo>
                    <a:pt x="1255300" y="16307"/>
                  </a:lnTo>
                  <a:lnTo>
                    <a:pt x="1209442" y="9237"/>
                  </a:lnTo>
                  <a:lnTo>
                    <a:pt x="1162965" y="4134"/>
                  </a:lnTo>
                  <a:lnTo>
                    <a:pt x="1115911" y="1040"/>
                  </a:lnTo>
                  <a:lnTo>
                    <a:pt x="1068324" y="0"/>
                  </a:lnTo>
                  <a:close/>
                </a:path>
              </a:pathLst>
            </a:custGeom>
            <a:solidFill>
              <a:srgbClr val="CFD2D4"/>
            </a:solidFill>
          </p:spPr>
          <p:txBody>
            <a:bodyPr wrap="square" lIns="0" tIns="0" rIns="0" bIns="0" rtlCol="0"/>
            <a:lstStyle/>
            <a:p>
              <a:endParaRPr/>
            </a:p>
          </p:txBody>
        </p:sp>
        <p:sp>
          <p:nvSpPr>
            <p:cNvPr id="21" name="object 21"/>
            <p:cNvSpPr/>
            <p:nvPr/>
          </p:nvSpPr>
          <p:spPr>
            <a:xfrm>
              <a:off x="8822546" y="2569164"/>
              <a:ext cx="1715135" cy="1715135"/>
            </a:xfrm>
            <a:custGeom>
              <a:avLst/>
              <a:gdLst/>
              <a:ahLst/>
              <a:cxnLst/>
              <a:rect l="l" t="t" r="r" b="b"/>
              <a:pathLst>
                <a:path w="1715134" h="1715135">
                  <a:moveTo>
                    <a:pt x="0" y="857300"/>
                  </a:moveTo>
                  <a:lnTo>
                    <a:pt x="1357" y="808653"/>
                  </a:lnTo>
                  <a:lnTo>
                    <a:pt x="5380" y="760717"/>
                  </a:lnTo>
                  <a:lnTo>
                    <a:pt x="11997" y="713565"/>
                  </a:lnTo>
                  <a:lnTo>
                    <a:pt x="21135" y="667270"/>
                  </a:lnTo>
                  <a:lnTo>
                    <a:pt x="32722" y="621904"/>
                  </a:lnTo>
                  <a:lnTo>
                    <a:pt x="46685" y="577540"/>
                  </a:lnTo>
                  <a:lnTo>
                    <a:pt x="62953" y="534249"/>
                  </a:lnTo>
                  <a:lnTo>
                    <a:pt x="81452" y="492104"/>
                  </a:lnTo>
                  <a:lnTo>
                    <a:pt x="102111" y="451178"/>
                  </a:lnTo>
                  <a:lnTo>
                    <a:pt x="124857" y="411543"/>
                  </a:lnTo>
                  <a:lnTo>
                    <a:pt x="149617" y="373271"/>
                  </a:lnTo>
                  <a:lnTo>
                    <a:pt x="176320" y="336434"/>
                  </a:lnTo>
                  <a:lnTo>
                    <a:pt x="204893" y="301106"/>
                  </a:lnTo>
                  <a:lnTo>
                    <a:pt x="235263" y="267358"/>
                  </a:lnTo>
                  <a:lnTo>
                    <a:pt x="267358" y="235263"/>
                  </a:lnTo>
                  <a:lnTo>
                    <a:pt x="301106" y="204893"/>
                  </a:lnTo>
                  <a:lnTo>
                    <a:pt x="336434" y="176320"/>
                  </a:lnTo>
                  <a:lnTo>
                    <a:pt x="373271" y="149617"/>
                  </a:lnTo>
                  <a:lnTo>
                    <a:pt x="411543" y="124857"/>
                  </a:lnTo>
                  <a:lnTo>
                    <a:pt x="451178" y="102111"/>
                  </a:lnTo>
                  <a:lnTo>
                    <a:pt x="492104" y="81452"/>
                  </a:lnTo>
                  <a:lnTo>
                    <a:pt x="534249" y="62953"/>
                  </a:lnTo>
                  <a:lnTo>
                    <a:pt x="577540" y="46685"/>
                  </a:lnTo>
                  <a:lnTo>
                    <a:pt x="621904" y="32722"/>
                  </a:lnTo>
                  <a:lnTo>
                    <a:pt x="667270" y="21135"/>
                  </a:lnTo>
                  <a:lnTo>
                    <a:pt x="713565" y="11997"/>
                  </a:lnTo>
                  <a:lnTo>
                    <a:pt x="760717" y="5380"/>
                  </a:lnTo>
                  <a:lnTo>
                    <a:pt x="808653" y="1357"/>
                  </a:lnTo>
                  <a:lnTo>
                    <a:pt x="857300" y="0"/>
                  </a:lnTo>
                  <a:lnTo>
                    <a:pt x="905949" y="1357"/>
                  </a:lnTo>
                  <a:lnTo>
                    <a:pt x="953886" y="5380"/>
                  </a:lnTo>
                  <a:lnTo>
                    <a:pt x="1001039" y="11997"/>
                  </a:lnTo>
                  <a:lnTo>
                    <a:pt x="1047334" y="21135"/>
                  </a:lnTo>
                  <a:lnTo>
                    <a:pt x="1092701" y="32722"/>
                  </a:lnTo>
                  <a:lnTo>
                    <a:pt x="1137066" y="46685"/>
                  </a:lnTo>
                  <a:lnTo>
                    <a:pt x="1180357" y="62953"/>
                  </a:lnTo>
                  <a:lnTo>
                    <a:pt x="1222502" y="81452"/>
                  </a:lnTo>
                  <a:lnTo>
                    <a:pt x="1263428" y="102111"/>
                  </a:lnTo>
                  <a:lnTo>
                    <a:pt x="1303064" y="124857"/>
                  </a:lnTo>
                  <a:lnTo>
                    <a:pt x="1341335" y="149617"/>
                  </a:lnTo>
                  <a:lnTo>
                    <a:pt x="1378172" y="176320"/>
                  </a:lnTo>
                  <a:lnTo>
                    <a:pt x="1413500" y="204893"/>
                  </a:lnTo>
                  <a:lnTo>
                    <a:pt x="1447248" y="235263"/>
                  </a:lnTo>
                  <a:lnTo>
                    <a:pt x="1479343" y="267358"/>
                  </a:lnTo>
                  <a:lnTo>
                    <a:pt x="1509712" y="301106"/>
                  </a:lnTo>
                  <a:lnTo>
                    <a:pt x="1538285" y="336434"/>
                  </a:lnTo>
                  <a:lnTo>
                    <a:pt x="1564987" y="373271"/>
                  </a:lnTo>
                  <a:lnTo>
                    <a:pt x="1589747" y="411543"/>
                  </a:lnTo>
                  <a:lnTo>
                    <a:pt x="1612492" y="451178"/>
                  </a:lnTo>
                  <a:lnTo>
                    <a:pt x="1633151" y="492104"/>
                  </a:lnTo>
                  <a:lnTo>
                    <a:pt x="1651650" y="534249"/>
                  </a:lnTo>
                  <a:lnTo>
                    <a:pt x="1667917" y="577540"/>
                  </a:lnTo>
                  <a:lnTo>
                    <a:pt x="1681880" y="621904"/>
                  </a:lnTo>
                  <a:lnTo>
                    <a:pt x="1693467" y="667270"/>
                  </a:lnTo>
                  <a:lnTo>
                    <a:pt x="1702604" y="713565"/>
                  </a:lnTo>
                  <a:lnTo>
                    <a:pt x="1709221" y="760717"/>
                  </a:lnTo>
                  <a:lnTo>
                    <a:pt x="1713244" y="808653"/>
                  </a:lnTo>
                  <a:lnTo>
                    <a:pt x="1714601" y="857300"/>
                  </a:lnTo>
                  <a:lnTo>
                    <a:pt x="1713244" y="905948"/>
                  </a:lnTo>
                  <a:lnTo>
                    <a:pt x="1709221" y="953884"/>
                  </a:lnTo>
                  <a:lnTo>
                    <a:pt x="1702604" y="1001035"/>
                  </a:lnTo>
                  <a:lnTo>
                    <a:pt x="1693467" y="1047330"/>
                  </a:lnTo>
                  <a:lnTo>
                    <a:pt x="1681880" y="1092696"/>
                  </a:lnTo>
                  <a:lnTo>
                    <a:pt x="1667917" y="1137061"/>
                  </a:lnTo>
                  <a:lnTo>
                    <a:pt x="1651650" y="1180352"/>
                  </a:lnTo>
                  <a:lnTo>
                    <a:pt x="1633151" y="1222496"/>
                  </a:lnTo>
                  <a:lnTo>
                    <a:pt x="1612492" y="1263423"/>
                  </a:lnTo>
                  <a:lnTo>
                    <a:pt x="1589747" y="1303058"/>
                  </a:lnTo>
                  <a:lnTo>
                    <a:pt x="1564987" y="1341330"/>
                  </a:lnTo>
                  <a:lnTo>
                    <a:pt x="1538285" y="1378166"/>
                  </a:lnTo>
                  <a:lnTo>
                    <a:pt x="1509712" y="1413495"/>
                  </a:lnTo>
                  <a:lnTo>
                    <a:pt x="1479343" y="1447243"/>
                  </a:lnTo>
                  <a:lnTo>
                    <a:pt x="1447248" y="1479338"/>
                  </a:lnTo>
                  <a:lnTo>
                    <a:pt x="1413500" y="1509708"/>
                  </a:lnTo>
                  <a:lnTo>
                    <a:pt x="1378172" y="1538281"/>
                  </a:lnTo>
                  <a:lnTo>
                    <a:pt x="1341335" y="1564983"/>
                  </a:lnTo>
                  <a:lnTo>
                    <a:pt x="1303064" y="1589744"/>
                  </a:lnTo>
                  <a:lnTo>
                    <a:pt x="1263428" y="1612490"/>
                  </a:lnTo>
                  <a:lnTo>
                    <a:pt x="1222502" y="1633148"/>
                  </a:lnTo>
                  <a:lnTo>
                    <a:pt x="1180357" y="1651648"/>
                  </a:lnTo>
                  <a:lnTo>
                    <a:pt x="1137066" y="1667915"/>
                  </a:lnTo>
                  <a:lnTo>
                    <a:pt x="1092701" y="1681879"/>
                  </a:lnTo>
                  <a:lnTo>
                    <a:pt x="1047334" y="1693466"/>
                  </a:lnTo>
                  <a:lnTo>
                    <a:pt x="1001039" y="1702604"/>
                  </a:lnTo>
                  <a:lnTo>
                    <a:pt x="953886" y="1709221"/>
                  </a:lnTo>
                  <a:lnTo>
                    <a:pt x="905949" y="1713244"/>
                  </a:lnTo>
                  <a:lnTo>
                    <a:pt x="857300" y="1714601"/>
                  </a:lnTo>
                  <a:lnTo>
                    <a:pt x="808653" y="1713244"/>
                  </a:lnTo>
                  <a:lnTo>
                    <a:pt x="760717" y="1709221"/>
                  </a:lnTo>
                  <a:lnTo>
                    <a:pt x="713565" y="1702604"/>
                  </a:lnTo>
                  <a:lnTo>
                    <a:pt x="667270" y="1693466"/>
                  </a:lnTo>
                  <a:lnTo>
                    <a:pt x="621904" y="1681879"/>
                  </a:lnTo>
                  <a:lnTo>
                    <a:pt x="577540" y="1667915"/>
                  </a:lnTo>
                  <a:lnTo>
                    <a:pt x="534249" y="1651648"/>
                  </a:lnTo>
                  <a:lnTo>
                    <a:pt x="492104" y="1633148"/>
                  </a:lnTo>
                  <a:lnTo>
                    <a:pt x="451178" y="1612490"/>
                  </a:lnTo>
                  <a:lnTo>
                    <a:pt x="411543" y="1589744"/>
                  </a:lnTo>
                  <a:lnTo>
                    <a:pt x="373271" y="1564983"/>
                  </a:lnTo>
                  <a:lnTo>
                    <a:pt x="336434" y="1538281"/>
                  </a:lnTo>
                  <a:lnTo>
                    <a:pt x="301106" y="1509708"/>
                  </a:lnTo>
                  <a:lnTo>
                    <a:pt x="267358" y="1479338"/>
                  </a:lnTo>
                  <a:lnTo>
                    <a:pt x="235263" y="1447243"/>
                  </a:lnTo>
                  <a:lnTo>
                    <a:pt x="204893" y="1413495"/>
                  </a:lnTo>
                  <a:lnTo>
                    <a:pt x="176320" y="1378166"/>
                  </a:lnTo>
                  <a:lnTo>
                    <a:pt x="149617" y="1341330"/>
                  </a:lnTo>
                  <a:lnTo>
                    <a:pt x="124857" y="1303058"/>
                  </a:lnTo>
                  <a:lnTo>
                    <a:pt x="102111" y="1263423"/>
                  </a:lnTo>
                  <a:lnTo>
                    <a:pt x="81452" y="1222496"/>
                  </a:lnTo>
                  <a:lnTo>
                    <a:pt x="62953" y="1180352"/>
                  </a:lnTo>
                  <a:lnTo>
                    <a:pt x="46685" y="1137061"/>
                  </a:lnTo>
                  <a:lnTo>
                    <a:pt x="32722" y="1092696"/>
                  </a:lnTo>
                  <a:lnTo>
                    <a:pt x="21135" y="1047330"/>
                  </a:lnTo>
                  <a:lnTo>
                    <a:pt x="11997" y="1001035"/>
                  </a:lnTo>
                  <a:lnTo>
                    <a:pt x="5380" y="953884"/>
                  </a:lnTo>
                  <a:lnTo>
                    <a:pt x="1357" y="905948"/>
                  </a:lnTo>
                  <a:lnTo>
                    <a:pt x="0" y="857300"/>
                  </a:lnTo>
                  <a:close/>
                </a:path>
              </a:pathLst>
            </a:custGeom>
            <a:ln w="88900">
              <a:solidFill>
                <a:srgbClr val="E7E8EA"/>
              </a:solidFill>
            </a:ln>
          </p:spPr>
          <p:txBody>
            <a:bodyPr wrap="square" lIns="0" tIns="0" rIns="0" bIns="0" rtlCol="0"/>
            <a:lstStyle/>
            <a:p>
              <a:endParaRPr/>
            </a:p>
          </p:txBody>
        </p:sp>
        <p:sp>
          <p:nvSpPr>
            <p:cNvPr id="22" name="object 22"/>
            <p:cNvSpPr/>
            <p:nvPr/>
          </p:nvSpPr>
          <p:spPr>
            <a:xfrm>
              <a:off x="9487056" y="3426413"/>
              <a:ext cx="721360" cy="473709"/>
            </a:xfrm>
            <a:custGeom>
              <a:avLst/>
              <a:gdLst/>
              <a:ahLst/>
              <a:cxnLst/>
              <a:rect l="l" t="t" r="r" b="b"/>
              <a:pathLst>
                <a:path w="721359" h="473710">
                  <a:moveTo>
                    <a:pt x="484695" y="0"/>
                  </a:moveTo>
                  <a:lnTo>
                    <a:pt x="240893" y="0"/>
                  </a:lnTo>
                  <a:lnTo>
                    <a:pt x="228253" y="2347"/>
                  </a:lnTo>
                  <a:lnTo>
                    <a:pt x="152679" y="23228"/>
                  </a:lnTo>
                  <a:lnTo>
                    <a:pt x="109548" y="38877"/>
                  </a:lnTo>
                  <a:lnTo>
                    <a:pt x="67856" y="58165"/>
                  </a:lnTo>
                  <a:lnTo>
                    <a:pt x="18478" y="103500"/>
                  </a:lnTo>
                  <a:lnTo>
                    <a:pt x="0" y="167665"/>
                  </a:lnTo>
                  <a:lnTo>
                    <a:pt x="0" y="473100"/>
                  </a:lnTo>
                  <a:lnTo>
                    <a:pt x="475970" y="473100"/>
                  </a:lnTo>
                  <a:lnTo>
                    <a:pt x="514871" y="446562"/>
                  </a:lnTo>
                  <a:lnTo>
                    <a:pt x="551317" y="416850"/>
                  </a:lnTo>
                  <a:lnTo>
                    <a:pt x="585110" y="384161"/>
                  </a:lnTo>
                  <a:lnTo>
                    <a:pt x="616055" y="348695"/>
                  </a:lnTo>
                  <a:lnTo>
                    <a:pt x="643957" y="310652"/>
                  </a:lnTo>
                  <a:lnTo>
                    <a:pt x="668621" y="270231"/>
                  </a:lnTo>
                  <a:lnTo>
                    <a:pt x="689849" y="227631"/>
                  </a:lnTo>
                  <a:lnTo>
                    <a:pt x="707448" y="183050"/>
                  </a:lnTo>
                  <a:lnTo>
                    <a:pt x="721220" y="136690"/>
                  </a:lnTo>
                  <a:lnTo>
                    <a:pt x="712116" y="112278"/>
                  </a:lnTo>
                  <a:lnTo>
                    <a:pt x="679911" y="72198"/>
                  </a:lnTo>
                  <a:lnTo>
                    <a:pt x="637176" y="47924"/>
                  </a:lnTo>
                  <a:lnTo>
                    <a:pt x="594812" y="30741"/>
                  </a:lnTo>
                  <a:lnTo>
                    <a:pt x="535101" y="11620"/>
                  </a:lnTo>
                  <a:lnTo>
                    <a:pt x="497411" y="2347"/>
                  </a:lnTo>
                  <a:lnTo>
                    <a:pt x="484695" y="0"/>
                  </a:lnTo>
                  <a:close/>
                </a:path>
              </a:pathLst>
            </a:custGeom>
            <a:solidFill>
              <a:srgbClr val="879095"/>
            </a:solidFill>
          </p:spPr>
          <p:txBody>
            <a:bodyPr wrap="square" lIns="0" tIns="0" rIns="0" bIns="0" rtlCol="0"/>
            <a:lstStyle/>
            <a:p>
              <a:endParaRPr/>
            </a:p>
          </p:txBody>
        </p:sp>
        <p:pic>
          <p:nvPicPr>
            <p:cNvPr id="23" name="object 23"/>
            <p:cNvPicPr/>
            <p:nvPr/>
          </p:nvPicPr>
          <p:blipFill>
            <a:blip r:embed="rId4" cstate="print"/>
            <a:stretch>
              <a:fillRect/>
            </a:stretch>
          </p:blipFill>
          <p:spPr>
            <a:xfrm>
              <a:off x="9727949" y="3355639"/>
              <a:ext cx="243801" cy="228803"/>
            </a:xfrm>
            <a:prstGeom prst="rect">
              <a:avLst/>
            </a:prstGeom>
          </p:spPr>
        </p:pic>
        <p:sp>
          <p:nvSpPr>
            <p:cNvPr id="24" name="object 24"/>
            <p:cNvSpPr/>
            <p:nvPr/>
          </p:nvSpPr>
          <p:spPr>
            <a:xfrm>
              <a:off x="9685298" y="2935949"/>
              <a:ext cx="329565" cy="149860"/>
            </a:xfrm>
            <a:custGeom>
              <a:avLst/>
              <a:gdLst/>
              <a:ahLst/>
              <a:cxnLst/>
              <a:rect l="l" t="t" r="r" b="b"/>
              <a:pathLst>
                <a:path w="329565" h="149860">
                  <a:moveTo>
                    <a:pt x="164795" y="0"/>
                  </a:moveTo>
                  <a:lnTo>
                    <a:pt x="95354" y="7238"/>
                  </a:lnTo>
                  <a:lnTo>
                    <a:pt x="48644" y="27218"/>
                  </a:lnTo>
                  <a:lnTo>
                    <a:pt x="20175" y="57338"/>
                  </a:lnTo>
                  <a:lnTo>
                    <a:pt x="5457" y="94996"/>
                  </a:lnTo>
                  <a:lnTo>
                    <a:pt x="0" y="137591"/>
                  </a:lnTo>
                  <a:lnTo>
                    <a:pt x="38220" y="146688"/>
                  </a:lnTo>
                  <a:lnTo>
                    <a:pt x="83669" y="149337"/>
                  </a:lnTo>
                  <a:lnTo>
                    <a:pt x="128482" y="145641"/>
                  </a:lnTo>
                  <a:lnTo>
                    <a:pt x="164795" y="135699"/>
                  </a:lnTo>
                  <a:lnTo>
                    <a:pt x="200827" y="125699"/>
                  </a:lnTo>
                  <a:lnTo>
                    <a:pt x="245492" y="121973"/>
                  </a:lnTo>
                  <a:lnTo>
                    <a:pt x="290884" y="124615"/>
                  </a:lnTo>
                  <a:lnTo>
                    <a:pt x="329095" y="133718"/>
                  </a:lnTo>
                  <a:lnTo>
                    <a:pt x="323038" y="92291"/>
                  </a:lnTo>
                  <a:lnTo>
                    <a:pt x="307835" y="55689"/>
                  </a:lnTo>
                  <a:lnTo>
                    <a:pt x="279231" y="26429"/>
                  </a:lnTo>
                  <a:lnTo>
                    <a:pt x="232970" y="7026"/>
                  </a:lnTo>
                  <a:lnTo>
                    <a:pt x="164795" y="0"/>
                  </a:lnTo>
                  <a:close/>
                </a:path>
              </a:pathLst>
            </a:custGeom>
            <a:solidFill>
              <a:srgbClr val="879095"/>
            </a:solidFill>
          </p:spPr>
          <p:txBody>
            <a:bodyPr wrap="square" lIns="0" tIns="0" rIns="0" bIns="0" rtlCol="0"/>
            <a:lstStyle/>
            <a:p>
              <a:endParaRPr/>
            </a:p>
          </p:txBody>
        </p:sp>
        <p:sp>
          <p:nvSpPr>
            <p:cNvPr id="25" name="object 25"/>
            <p:cNvSpPr/>
            <p:nvPr/>
          </p:nvSpPr>
          <p:spPr>
            <a:xfrm>
              <a:off x="9642647" y="3057924"/>
              <a:ext cx="414655" cy="334010"/>
            </a:xfrm>
            <a:custGeom>
              <a:avLst/>
              <a:gdLst/>
              <a:ahLst/>
              <a:cxnLst/>
              <a:rect l="l" t="t" r="r" b="b"/>
              <a:pathLst>
                <a:path w="414654" h="334010">
                  <a:moveTo>
                    <a:pt x="288143" y="0"/>
                  </a:moveTo>
                  <a:lnTo>
                    <a:pt x="243475" y="3726"/>
                  </a:lnTo>
                  <a:lnTo>
                    <a:pt x="171130" y="23668"/>
                  </a:lnTo>
                  <a:lnTo>
                    <a:pt x="126320" y="27363"/>
                  </a:lnTo>
                  <a:lnTo>
                    <a:pt x="80872" y="24710"/>
                  </a:lnTo>
                  <a:lnTo>
                    <a:pt x="42646" y="15606"/>
                  </a:lnTo>
                  <a:lnTo>
                    <a:pt x="42088" y="27240"/>
                  </a:lnTo>
                  <a:lnTo>
                    <a:pt x="41681" y="62164"/>
                  </a:lnTo>
                  <a:lnTo>
                    <a:pt x="18941" y="63478"/>
                  </a:lnTo>
                  <a:lnTo>
                    <a:pt x="7019" y="68962"/>
                  </a:lnTo>
                  <a:lnTo>
                    <a:pt x="2008" y="83156"/>
                  </a:lnTo>
                  <a:lnTo>
                    <a:pt x="0" y="110602"/>
                  </a:lnTo>
                  <a:lnTo>
                    <a:pt x="3307" y="138203"/>
                  </a:lnTo>
                  <a:lnTo>
                    <a:pt x="13022" y="155462"/>
                  </a:lnTo>
                  <a:lnTo>
                    <a:pt x="23372" y="164363"/>
                  </a:lnTo>
                  <a:lnTo>
                    <a:pt x="28587" y="166889"/>
                  </a:lnTo>
                  <a:lnTo>
                    <a:pt x="42553" y="208539"/>
                  </a:lnTo>
                  <a:lnTo>
                    <a:pt x="62155" y="245638"/>
                  </a:lnTo>
                  <a:lnTo>
                    <a:pt x="86664" y="277285"/>
                  </a:lnTo>
                  <a:lnTo>
                    <a:pt x="115354" y="302575"/>
                  </a:lnTo>
                  <a:lnTo>
                    <a:pt x="159035" y="325697"/>
                  </a:lnTo>
                  <a:lnTo>
                    <a:pt x="207441" y="333551"/>
                  </a:lnTo>
                  <a:lnTo>
                    <a:pt x="232051" y="331574"/>
                  </a:lnTo>
                  <a:lnTo>
                    <a:pt x="277988" y="316004"/>
                  </a:lnTo>
                  <a:lnTo>
                    <a:pt x="327736" y="277285"/>
                  </a:lnTo>
                  <a:lnTo>
                    <a:pt x="352244" y="245638"/>
                  </a:lnTo>
                  <a:lnTo>
                    <a:pt x="371841" y="208539"/>
                  </a:lnTo>
                  <a:lnTo>
                    <a:pt x="385800" y="166889"/>
                  </a:lnTo>
                  <a:lnTo>
                    <a:pt x="391023" y="164363"/>
                  </a:lnTo>
                  <a:lnTo>
                    <a:pt x="401377" y="155462"/>
                  </a:lnTo>
                  <a:lnTo>
                    <a:pt x="411093" y="138203"/>
                  </a:lnTo>
                  <a:lnTo>
                    <a:pt x="414400" y="110602"/>
                  </a:lnTo>
                  <a:lnTo>
                    <a:pt x="406864" y="83017"/>
                  </a:lnTo>
                  <a:lnTo>
                    <a:pt x="392650" y="68591"/>
                  </a:lnTo>
                  <a:lnTo>
                    <a:pt x="378891" y="63061"/>
                  </a:lnTo>
                  <a:lnTo>
                    <a:pt x="372719" y="62164"/>
                  </a:lnTo>
                  <a:lnTo>
                    <a:pt x="372597" y="36577"/>
                  </a:lnTo>
                  <a:lnTo>
                    <a:pt x="372307" y="24110"/>
                  </a:lnTo>
                  <a:lnTo>
                    <a:pt x="371741" y="11733"/>
                  </a:lnTo>
                  <a:lnTo>
                    <a:pt x="333536" y="2638"/>
                  </a:lnTo>
                  <a:lnTo>
                    <a:pt x="288143" y="0"/>
                  </a:lnTo>
                  <a:close/>
                </a:path>
              </a:pathLst>
            </a:custGeom>
            <a:solidFill>
              <a:srgbClr val="B1B6BA"/>
            </a:solidFill>
          </p:spPr>
          <p:txBody>
            <a:bodyPr wrap="square" lIns="0" tIns="0" rIns="0" bIns="0" rtlCol="0"/>
            <a:lstStyle/>
            <a:p>
              <a:endParaRPr/>
            </a:p>
          </p:txBody>
        </p:sp>
        <p:sp>
          <p:nvSpPr>
            <p:cNvPr id="26" name="object 26"/>
            <p:cNvSpPr/>
            <p:nvPr/>
          </p:nvSpPr>
          <p:spPr>
            <a:xfrm>
              <a:off x="9126931" y="3008617"/>
              <a:ext cx="678180" cy="976630"/>
            </a:xfrm>
            <a:custGeom>
              <a:avLst/>
              <a:gdLst/>
              <a:ahLst/>
              <a:cxnLst/>
              <a:rect l="l" t="t" r="r" b="b"/>
              <a:pathLst>
                <a:path w="678179" h="976629">
                  <a:moveTo>
                    <a:pt x="677595" y="679564"/>
                  </a:moveTo>
                  <a:lnTo>
                    <a:pt x="658329" y="611200"/>
                  </a:lnTo>
                  <a:lnTo>
                    <a:pt x="606348" y="563232"/>
                  </a:lnTo>
                  <a:lnTo>
                    <a:pt x="562914" y="543433"/>
                  </a:lnTo>
                  <a:lnTo>
                    <a:pt x="532853" y="532396"/>
                  </a:lnTo>
                  <a:lnTo>
                    <a:pt x="550862" y="502945"/>
                  </a:lnTo>
                  <a:lnTo>
                    <a:pt x="571449" y="453542"/>
                  </a:lnTo>
                  <a:lnTo>
                    <a:pt x="584390" y="400329"/>
                  </a:lnTo>
                  <a:lnTo>
                    <a:pt x="588886" y="344144"/>
                  </a:lnTo>
                  <a:lnTo>
                    <a:pt x="586409" y="295478"/>
                  </a:lnTo>
                  <a:lnTo>
                    <a:pt x="578993" y="248297"/>
                  </a:lnTo>
                  <a:lnTo>
                    <a:pt x="566699" y="203263"/>
                  </a:lnTo>
                  <a:lnTo>
                    <a:pt x="549554" y="161048"/>
                  </a:lnTo>
                  <a:lnTo>
                    <a:pt x="527621" y="122301"/>
                  </a:lnTo>
                  <a:lnTo>
                    <a:pt x="500913" y="87693"/>
                  </a:lnTo>
                  <a:lnTo>
                    <a:pt x="469506" y="57899"/>
                  </a:lnTo>
                  <a:lnTo>
                    <a:pt x="433425" y="33566"/>
                  </a:lnTo>
                  <a:lnTo>
                    <a:pt x="392722" y="15367"/>
                  </a:lnTo>
                  <a:lnTo>
                    <a:pt x="347433" y="3949"/>
                  </a:lnTo>
                  <a:lnTo>
                    <a:pt x="297599" y="0"/>
                  </a:lnTo>
                  <a:lnTo>
                    <a:pt x="247764" y="3949"/>
                  </a:lnTo>
                  <a:lnTo>
                    <a:pt x="202438" y="15367"/>
                  </a:lnTo>
                  <a:lnTo>
                    <a:pt x="161683" y="33566"/>
                  </a:lnTo>
                  <a:lnTo>
                    <a:pt x="125552" y="57899"/>
                  </a:lnTo>
                  <a:lnTo>
                    <a:pt x="94068" y="87693"/>
                  </a:lnTo>
                  <a:lnTo>
                    <a:pt x="67310" y="122301"/>
                  </a:lnTo>
                  <a:lnTo>
                    <a:pt x="45300" y="161048"/>
                  </a:lnTo>
                  <a:lnTo>
                    <a:pt x="28092" y="203263"/>
                  </a:lnTo>
                  <a:lnTo>
                    <a:pt x="15748" y="248297"/>
                  </a:lnTo>
                  <a:lnTo>
                    <a:pt x="8305" y="295478"/>
                  </a:lnTo>
                  <a:lnTo>
                    <a:pt x="5816" y="344144"/>
                  </a:lnTo>
                  <a:lnTo>
                    <a:pt x="10312" y="400329"/>
                  </a:lnTo>
                  <a:lnTo>
                    <a:pt x="23266" y="453542"/>
                  </a:lnTo>
                  <a:lnTo>
                    <a:pt x="43853" y="502945"/>
                  </a:lnTo>
                  <a:lnTo>
                    <a:pt x="61963" y="532574"/>
                  </a:lnTo>
                  <a:lnTo>
                    <a:pt x="57264" y="534200"/>
                  </a:lnTo>
                  <a:lnTo>
                    <a:pt x="37807" y="541743"/>
                  </a:lnTo>
                  <a:lnTo>
                    <a:pt x="18719" y="549833"/>
                  </a:lnTo>
                  <a:lnTo>
                    <a:pt x="0" y="558368"/>
                  </a:lnTo>
                  <a:lnTo>
                    <a:pt x="13436" y="602678"/>
                  </a:lnTo>
                  <a:lnTo>
                    <a:pt x="30378" y="645337"/>
                  </a:lnTo>
                  <a:lnTo>
                    <a:pt x="50647" y="686193"/>
                  </a:lnTo>
                  <a:lnTo>
                    <a:pt x="74079" y="725068"/>
                  </a:lnTo>
                  <a:lnTo>
                    <a:pt x="100507" y="761796"/>
                  </a:lnTo>
                  <a:lnTo>
                    <a:pt x="129755" y="796213"/>
                  </a:lnTo>
                  <a:lnTo>
                    <a:pt x="161671" y="828141"/>
                  </a:lnTo>
                  <a:lnTo>
                    <a:pt x="196062" y="857415"/>
                  </a:lnTo>
                  <a:lnTo>
                    <a:pt x="232765" y="883881"/>
                  </a:lnTo>
                  <a:lnTo>
                    <a:pt x="271627" y="907364"/>
                  </a:lnTo>
                  <a:lnTo>
                    <a:pt x="312470" y="927684"/>
                  </a:lnTo>
                  <a:lnTo>
                    <a:pt x="355117" y="944689"/>
                  </a:lnTo>
                  <a:lnTo>
                    <a:pt x="399402" y="958215"/>
                  </a:lnTo>
                  <a:lnTo>
                    <a:pt x="445160" y="968070"/>
                  </a:lnTo>
                  <a:lnTo>
                    <a:pt x="492226" y="974115"/>
                  </a:lnTo>
                  <a:lnTo>
                    <a:pt x="540435" y="976172"/>
                  </a:lnTo>
                  <a:lnTo>
                    <a:pt x="575500" y="975067"/>
                  </a:lnTo>
                  <a:lnTo>
                    <a:pt x="610108" y="971791"/>
                  </a:lnTo>
                  <a:lnTo>
                    <a:pt x="644169" y="966330"/>
                  </a:lnTo>
                  <a:lnTo>
                    <a:pt x="677595" y="958697"/>
                  </a:lnTo>
                  <a:lnTo>
                    <a:pt x="677595" y="679564"/>
                  </a:lnTo>
                  <a:close/>
                </a:path>
              </a:pathLst>
            </a:custGeom>
            <a:solidFill>
              <a:srgbClr val="879095"/>
            </a:solidFill>
          </p:spPr>
          <p:txBody>
            <a:bodyPr wrap="square" lIns="0" tIns="0" rIns="0" bIns="0" rtlCol="0"/>
            <a:lstStyle/>
            <a:p>
              <a:endParaRPr/>
            </a:p>
          </p:txBody>
        </p:sp>
        <p:sp>
          <p:nvSpPr>
            <p:cNvPr id="27" name="object 27"/>
            <p:cNvSpPr/>
            <p:nvPr/>
          </p:nvSpPr>
          <p:spPr>
            <a:xfrm>
              <a:off x="9239364" y="3153282"/>
              <a:ext cx="370205" cy="682625"/>
            </a:xfrm>
            <a:custGeom>
              <a:avLst/>
              <a:gdLst/>
              <a:ahLst/>
              <a:cxnLst/>
              <a:rect l="l" t="t" r="r" b="b"/>
              <a:pathLst>
                <a:path w="370204" h="682625">
                  <a:moveTo>
                    <a:pt x="369824" y="114122"/>
                  </a:moveTo>
                  <a:lnTo>
                    <a:pt x="362381" y="88163"/>
                  </a:lnTo>
                  <a:lnTo>
                    <a:pt x="350266" y="76352"/>
                  </a:lnTo>
                  <a:lnTo>
                    <a:pt x="338950" y="73240"/>
                  </a:lnTo>
                  <a:lnTo>
                    <a:pt x="333959" y="73418"/>
                  </a:lnTo>
                  <a:lnTo>
                    <a:pt x="330771" y="60413"/>
                  </a:lnTo>
                  <a:lnTo>
                    <a:pt x="318414" y="34937"/>
                  </a:lnTo>
                  <a:lnTo>
                    <a:pt x="292722" y="10337"/>
                  </a:lnTo>
                  <a:lnTo>
                    <a:pt x="249529" y="0"/>
                  </a:lnTo>
                  <a:lnTo>
                    <a:pt x="184683" y="17246"/>
                  </a:lnTo>
                  <a:lnTo>
                    <a:pt x="120078" y="0"/>
                  </a:lnTo>
                  <a:lnTo>
                    <a:pt x="77025" y="10337"/>
                  </a:lnTo>
                  <a:lnTo>
                    <a:pt x="51409" y="34937"/>
                  </a:lnTo>
                  <a:lnTo>
                    <a:pt x="39077" y="60413"/>
                  </a:lnTo>
                  <a:lnTo>
                    <a:pt x="35877" y="73418"/>
                  </a:lnTo>
                  <a:lnTo>
                    <a:pt x="17322" y="70815"/>
                  </a:lnTo>
                  <a:lnTo>
                    <a:pt x="7404" y="74193"/>
                  </a:lnTo>
                  <a:lnTo>
                    <a:pt x="2755" y="87350"/>
                  </a:lnTo>
                  <a:lnTo>
                    <a:pt x="0" y="114122"/>
                  </a:lnTo>
                  <a:lnTo>
                    <a:pt x="2108" y="141376"/>
                  </a:lnTo>
                  <a:lnTo>
                    <a:pt x="10566" y="156921"/>
                  </a:lnTo>
                  <a:lnTo>
                    <a:pt x="19926" y="163918"/>
                  </a:lnTo>
                  <a:lnTo>
                    <a:pt x="24739" y="165544"/>
                  </a:lnTo>
                  <a:lnTo>
                    <a:pt x="37261" y="203022"/>
                  </a:lnTo>
                  <a:lnTo>
                    <a:pt x="54787" y="236410"/>
                  </a:lnTo>
                  <a:lnTo>
                    <a:pt x="76669" y="264896"/>
                  </a:lnTo>
                  <a:lnTo>
                    <a:pt x="94780" y="280987"/>
                  </a:lnTo>
                  <a:lnTo>
                    <a:pt x="90881" y="298742"/>
                  </a:lnTo>
                  <a:lnTo>
                    <a:pt x="83743" y="319316"/>
                  </a:lnTo>
                  <a:lnTo>
                    <a:pt x="72796" y="340042"/>
                  </a:lnTo>
                  <a:lnTo>
                    <a:pt x="57213" y="359397"/>
                  </a:lnTo>
                  <a:lnTo>
                    <a:pt x="60325" y="385813"/>
                  </a:lnTo>
                  <a:lnTo>
                    <a:pt x="69024" y="428269"/>
                  </a:lnTo>
                  <a:lnTo>
                    <a:pt x="82359" y="480733"/>
                  </a:lnTo>
                  <a:lnTo>
                    <a:pt x="99377" y="537184"/>
                  </a:lnTo>
                  <a:lnTo>
                    <a:pt x="119126" y="591591"/>
                  </a:lnTo>
                  <a:lnTo>
                    <a:pt x="140639" y="637908"/>
                  </a:lnTo>
                  <a:lnTo>
                    <a:pt x="162979" y="670128"/>
                  </a:lnTo>
                  <a:lnTo>
                    <a:pt x="185178" y="682205"/>
                  </a:lnTo>
                  <a:lnTo>
                    <a:pt x="207225" y="670128"/>
                  </a:lnTo>
                  <a:lnTo>
                    <a:pt x="229489" y="637908"/>
                  </a:lnTo>
                  <a:lnTo>
                    <a:pt x="251002" y="591591"/>
                  </a:lnTo>
                  <a:lnTo>
                    <a:pt x="270776" y="537184"/>
                  </a:lnTo>
                  <a:lnTo>
                    <a:pt x="287845" y="480733"/>
                  </a:lnTo>
                  <a:lnTo>
                    <a:pt x="301244" y="428269"/>
                  </a:lnTo>
                  <a:lnTo>
                    <a:pt x="309994" y="385813"/>
                  </a:lnTo>
                  <a:lnTo>
                    <a:pt x="313131" y="359397"/>
                  </a:lnTo>
                  <a:lnTo>
                    <a:pt x="312635" y="359397"/>
                  </a:lnTo>
                  <a:lnTo>
                    <a:pt x="297040" y="340029"/>
                  </a:lnTo>
                  <a:lnTo>
                    <a:pt x="286092" y="319201"/>
                  </a:lnTo>
                  <a:lnTo>
                    <a:pt x="278968" y="298373"/>
                  </a:lnTo>
                  <a:lnTo>
                    <a:pt x="275158" y="280530"/>
                  </a:lnTo>
                  <a:lnTo>
                    <a:pt x="292976" y="264896"/>
                  </a:lnTo>
                  <a:lnTo>
                    <a:pt x="315010" y="236410"/>
                  </a:lnTo>
                  <a:lnTo>
                    <a:pt x="332587" y="203022"/>
                  </a:lnTo>
                  <a:lnTo>
                    <a:pt x="345109" y="165544"/>
                  </a:lnTo>
                  <a:lnTo>
                    <a:pt x="349935" y="163918"/>
                  </a:lnTo>
                  <a:lnTo>
                    <a:pt x="359295" y="156921"/>
                  </a:lnTo>
                  <a:lnTo>
                    <a:pt x="367741" y="141376"/>
                  </a:lnTo>
                  <a:lnTo>
                    <a:pt x="369824" y="114122"/>
                  </a:lnTo>
                  <a:close/>
                </a:path>
              </a:pathLst>
            </a:custGeom>
            <a:solidFill>
              <a:srgbClr val="B1B6BA"/>
            </a:solidFill>
          </p:spPr>
          <p:txBody>
            <a:bodyPr wrap="square" lIns="0" tIns="0" rIns="0" bIns="0" rtlCol="0"/>
            <a:lstStyle/>
            <a:p>
              <a:endParaRPr/>
            </a:p>
          </p:txBody>
        </p:sp>
        <p:sp>
          <p:nvSpPr>
            <p:cNvPr id="28" name="object 28"/>
            <p:cNvSpPr/>
            <p:nvPr/>
          </p:nvSpPr>
          <p:spPr>
            <a:xfrm>
              <a:off x="9474455" y="3839302"/>
              <a:ext cx="506095" cy="146050"/>
            </a:xfrm>
            <a:custGeom>
              <a:avLst/>
              <a:gdLst/>
              <a:ahLst/>
              <a:cxnLst/>
              <a:rect l="l" t="t" r="r" b="b"/>
              <a:pathLst>
                <a:path w="506095" h="146050">
                  <a:moveTo>
                    <a:pt x="320519" y="0"/>
                  </a:moveTo>
                  <a:lnTo>
                    <a:pt x="233867" y="1726"/>
                  </a:lnTo>
                  <a:lnTo>
                    <a:pt x="170480" y="10358"/>
                  </a:lnTo>
                  <a:lnTo>
                    <a:pt x="115354" y="24275"/>
                  </a:lnTo>
                  <a:lnTo>
                    <a:pt x="65329" y="43783"/>
                  </a:lnTo>
                  <a:lnTo>
                    <a:pt x="18543" y="76770"/>
                  </a:lnTo>
                  <a:lnTo>
                    <a:pt x="0" y="111524"/>
                  </a:lnTo>
                  <a:lnTo>
                    <a:pt x="45958" y="125834"/>
                  </a:lnTo>
                  <a:lnTo>
                    <a:pt x="93551" y="136503"/>
                  </a:lnTo>
                  <a:lnTo>
                    <a:pt x="142596" y="143169"/>
                  </a:lnTo>
                  <a:lnTo>
                    <a:pt x="192912" y="145471"/>
                  </a:lnTo>
                  <a:lnTo>
                    <a:pt x="242023" y="143311"/>
                  </a:lnTo>
                  <a:lnTo>
                    <a:pt x="289946" y="136965"/>
                  </a:lnTo>
                  <a:lnTo>
                    <a:pt x="336504" y="126634"/>
                  </a:lnTo>
                  <a:lnTo>
                    <a:pt x="381520" y="112520"/>
                  </a:lnTo>
                  <a:lnTo>
                    <a:pt x="424816" y="94823"/>
                  </a:lnTo>
                  <a:lnTo>
                    <a:pt x="466213" y="73744"/>
                  </a:lnTo>
                  <a:lnTo>
                    <a:pt x="505536" y="49484"/>
                  </a:lnTo>
                  <a:lnTo>
                    <a:pt x="490810" y="42404"/>
                  </a:lnTo>
                  <a:lnTo>
                    <a:pt x="444461" y="24275"/>
                  </a:lnTo>
                  <a:lnTo>
                    <a:pt x="320519" y="0"/>
                  </a:lnTo>
                  <a:close/>
                </a:path>
              </a:pathLst>
            </a:custGeom>
            <a:solidFill>
              <a:srgbClr val="9FA6AB"/>
            </a:solidFill>
          </p:spPr>
          <p:txBody>
            <a:bodyPr wrap="square" lIns="0" tIns="0" rIns="0" bIns="0" rtlCol="0"/>
            <a:lstStyle/>
            <a:p>
              <a:endParaRPr/>
            </a:p>
          </p:txBody>
        </p:sp>
        <p:pic>
          <p:nvPicPr>
            <p:cNvPr id="29" name="object 29"/>
            <p:cNvPicPr/>
            <p:nvPr/>
          </p:nvPicPr>
          <p:blipFill>
            <a:blip r:embed="rId5" cstate="print"/>
            <a:stretch>
              <a:fillRect/>
            </a:stretch>
          </p:blipFill>
          <p:spPr>
            <a:xfrm>
              <a:off x="9659117" y="3787042"/>
              <a:ext cx="190982" cy="150190"/>
            </a:xfrm>
            <a:prstGeom prst="rect">
              <a:avLst/>
            </a:prstGeom>
          </p:spPr>
        </p:pic>
        <p:sp>
          <p:nvSpPr>
            <p:cNvPr id="30" name="object 30"/>
            <p:cNvSpPr/>
            <p:nvPr/>
          </p:nvSpPr>
          <p:spPr>
            <a:xfrm>
              <a:off x="9599515" y="3564991"/>
              <a:ext cx="309880" cy="247650"/>
            </a:xfrm>
            <a:custGeom>
              <a:avLst/>
              <a:gdLst/>
              <a:ahLst/>
              <a:cxnLst/>
              <a:rect l="l" t="t" r="r" b="b"/>
              <a:pathLst>
                <a:path w="309879" h="247650">
                  <a:moveTo>
                    <a:pt x="277228" y="0"/>
                  </a:moveTo>
                  <a:lnTo>
                    <a:pt x="230281" y="22823"/>
                  </a:lnTo>
                  <a:lnTo>
                    <a:pt x="180357" y="34235"/>
                  </a:lnTo>
                  <a:lnTo>
                    <a:pt x="129479" y="34235"/>
                  </a:lnTo>
                  <a:lnTo>
                    <a:pt x="79671" y="22823"/>
                  </a:lnTo>
                  <a:lnTo>
                    <a:pt x="32956" y="0"/>
                  </a:lnTo>
                  <a:lnTo>
                    <a:pt x="32112" y="11083"/>
                  </a:lnTo>
                  <a:lnTo>
                    <a:pt x="31678" y="22332"/>
                  </a:lnTo>
                  <a:lnTo>
                    <a:pt x="31495" y="44665"/>
                  </a:lnTo>
                  <a:lnTo>
                    <a:pt x="14373" y="45725"/>
                  </a:lnTo>
                  <a:lnTo>
                    <a:pt x="5384" y="49812"/>
                  </a:lnTo>
                  <a:lnTo>
                    <a:pt x="1577" y="60285"/>
                  </a:lnTo>
                  <a:lnTo>
                    <a:pt x="0" y="80505"/>
                  </a:lnTo>
                  <a:lnTo>
                    <a:pt x="2645" y="101478"/>
                  </a:lnTo>
                  <a:lnTo>
                    <a:pt x="9928" y="114447"/>
                  </a:lnTo>
                  <a:lnTo>
                    <a:pt x="17577" y="120865"/>
                  </a:lnTo>
                  <a:lnTo>
                    <a:pt x="21323" y="122186"/>
                  </a:lnTo>
                  <a:lnTo>
                    <a:pt x="31944" y="153486"/>
                  </a:lnTo>
                  <a:lnTo>
                    <a:pt x="65012" y="205581"/>
                  </a:lnTo>
                  <a:lnTo>
                    <a:pt x="102069" y="234576"/>
                  </a:lnTo>
                  <a:lnTo>
                    <a:pt x="155092" y="247269"/>
                  </a:lnTo>
                  <a:lnTo>
                    <a:pt x="173335" y="245830"/>
                  </a:lnTo>
                  <a:lnTo>
                    <a:pt x="223431" y="224929"/>
                  </a:lnTo>
                  <a:lnTo>
                    <a:pt x="263177" y="181525"/>
                  </a:lnTo>
                  <a:lnTo>
                    <a:pt x="288378" y="122186"/>
                  </a:lnTo>
                  <a:lnTo>
                    <a:pt x="292391" y="120865"/>
                  </a:lnTo>
                  <a:lnTo>
                    <a:pt x="300132" y="114447"/>
                  </a:lnTo>
                  <a:lnTo>
                    <a:pt x="307331" y="101478"/>
                  </a:lnTo>
                  <a:lnTo>
                    <a:pt x="309714" y="80505"/>
                  </a:lnTo>
                  <a:lnTo>
                    <a:pt x="304041" y="60160"/>
                  </a:lnTo>
                  <a:lnTo>
                    <a:pt x="293468" y="49479"/>
                  </a:lnTo>
                  <a:lnTo>
                    <a:pt x="283261" y="45350"/>
                  </a:lnTo>
                  <a:lnTo>
                    <a:pt x="278688" y="44665"/>
                  </a:lnTo>
                  <a:lnTo>
                    <a:pt x="278325" y="22332"/>
                  </a:lnTo>
                  <a:lnTo>
                    <a:pt x="277228" y="0"/>
                  </a:lnTo>
                  <a:close/>
                </a:path>
              </a:pathLst>
            </a:custGeom>
            <a:solidFill>
              <a:srgbClr val="B1B6BA"/>
            </a:solidFill>
          </p:spPr>
          <p:txBody>
            <a:bodyPr wrap="square" lIns="0" tIns="0" rIns="0" bIns="0" rtlCol="0"/>
            <a:lstStyle/>
            <a:p>
              <a:endParaRPr/>
            </a:p>
          </p:txBody>
        </p:sp>
        <p:pic>
          <p:nvPicPr>
            <p:cNvPr id="31" name="object 31"/>
            <p:cNvPicPr/>
            <p:nvPr/>
          </p:nvPicPr>
          <p:blipFill>
            <a:blip r:embed="rId6" cstate="print"/>
            <a:stretch>
              <a:fillRect/>
            </a:stretch>
          </p:blipFill>
          <p:spPr>
            <a:xfrm>
              <a:off x="9632473" y="3471974"/>
              <a:ext cx="244271" cy="127249"/>
            </a:xfrm>
            <a:prstGeom prst="rect">
              <a:avLst/>
            </a:prstGeom>
          </p:spPr>
        </p:pic>
        <p:sp>
          <p:nvSpPr>
            <p:cNvPr id="32" name="object 32"/>
            <p:cNvSpPr/>
            <p:nvPr/>
          </p:nvSpPr>
          <p:spPr>
            <a:xfrm>
              <a:off x="9679849" y="2569161"/>
              <a:ext cx="857885" cy="857885"/>
            </a:xfrm>
            <a:custGeom>
              <a:avLst/>
              <a:gdLst/>
              <a:ahLst/>
              <a:cxnLst/>
              <a:rect l="l" t="t" r="r" b="b"/>
              <a:pathLst>
                <a:path w="857884" h="857885">
                  <a:moveTo>
                    <a:pt x="0" y="0"/>
                  </a:moveTo>
                  <a:lnTo>
                    <a:pt x="48647" y="1357"/>
                  </a:lnTo>
                  <a:lnTo>
                    <a:pt x="96583" y="5380"/>
                  </a:lnTo>
                  <a:lnTo>
                    <a:pt x="143735" y="11997"/>
                  </a:lnTo>
                  <a:lnTo>
                    <a:pt x="190030" y="21135"/>
                  </a:lnTo>
                  <a:lnTo>
                    <a:pt x="235396" y="32722"/>
                  </a:lnTo>
                  <a:lnTo>
                    <a:pt x="279760" y="46685"/>
                  </a:lnTo>
                  <a:lnTo>
                    <a:pt x="323051" y="62953"/>
                  </a:lnTo>
                  <a:lnTo>
                    <a:pt x="365196" y="81452"/>
                  </a:lnTo>
                  <a:lnTo>
                    <a:pt x="406122" y="102111"/>
                  </a:lnTo>
                  <a:lnTo>
                    <a:pt x="445757" y="124857"/>
                  </a:lnTo>
                  <a:lnTo>
                    <a:pt x="484029" y="149617"/>
                  </a:lnTo>
                  <a:lnTo>
                    <a:pt x="520866" y="176320"/>
                  </a:lnTo>
                  <a:lnTo>
                    <a:pt x="556194" y="204893"/>
                  </a:lnTo>
                  <a:lnTo>
                    <a:pt x="589942" y="235263"/>
                  </a:lnTo>
                  <a:lnTo>
                    <a:pt x="622037" y="267358"/>
                  </a:lnTo>
                  <a:lnTo>
                    <a:pt x="652407" y="301106"/>
                  </a:lnTo>
                  <a:lnTo>
                    <a:pt x="680980" y="336434"/>
                  </a:lnTo>
                  <a:lnTo>
                    <a:pt x="707683" y="373271"/>
                  </a:lnTo>
                  <a:lnTo>
                    <a:pt x="732443" y="411543"/>
                  </a:lnTo>
                  <a:lnTo>
                    <a:pt x="755189" y="451178"/>
                  </a:lnTo>
                  <a:lnTo>
                    <a:pt x="775848" y="492104"/>
                  </a:lnTo>
                  <a:lnTo>
                    <a:pt x="794347" y="534249"/>
                  </a:lnTo>
                  <a:lnTo>
                    <a:pt x="810615" y="577540"/>
                  </a:lnTo>
                  <a:lnTo>
                    <a:pt x="824578" y="621904"/>
                  </a:lnTo>
                  <a:lnTo>
                    <a:pt x="836165" y="667270"/>
                  </a:lnTo>
                  <a:lnTo>
                    <a:pt x="845303" y="713565"/>
                  </a:lnTo>
                  <a:lnTo>
                    <a:pt x="851920" y="760717"/>
                  </a:lnTo>
                  <a:lnTo>
                    <a:pt x="855943" y="808653"/>
                  </a:lnTo>
                  <a:lnTo>
                    <a:pt x="857300" y="857300"/>
                  </a:lnTo>
                </a:path>
              </a:pathLst>
            </a:custGeom>
            <a:ln w="88900">
              <a:solidFill>
                <a:srgbClr val="879095"/>
              </a:solidFill>
            </a:ln>
          </p:spPr>
          <p:txBody>
            <a:bodyPr wrap="square" lIns="0" tIns="0" rIns="0" bIns="0" rtlCol="0"/>
            <a:lstStyle/>
            <a:p>
              <a:endParaRPr/>
            </a:p>
          </p:txBody>
        </p:sp>
      </p:grpSp>
      <p:sp>
        <p:nvSpPr>
          <p:cNvPr id="33" name="object 33"/>
          <p:cNvSpPr txBox="1"/>
          <p:nvPr/>
        </p:nvSpPr>
        <p:spPr>
          <a:xfrm>
            <a:off x="707136" y="5321235"/>
            <a:ext cx="1200150" cy="989965"/>
          </a:xfrm>
          <a:prstGeom prst="rect">
            <a:avLst/>
          </a:prstGeom>
        </p:spPr>
        <p:txBody>
          <a:bodyPr vert="horz" wrap="square" lIns="0" tIns="15875" rIns="0" bIns="0" rtlCol="0">
            <a:spAutoFit/>
          </a:bodyPr>
          <a:lstStyle/>
          <a:p>
            <a:pPr marL="38100">
              <a:lnSpc>
                <a:spcPct val="100000"/>
              </a:lnSpc>
              <a:spcBef>
                <a:spcPts val="125"/>
              </a:spcBef>
            </a:pPr>
            <a:r>
              <a:rPr sz="6300" spc="-25" dirty="0">
                <a:solidFill>
                  <a:srgbClr val="90A19A"/>
                </a:solidFill>
                <a:latin typeface="DIN 2014 Light"/>
                <a:cs typeface="DIN 2014 Light"/>
              </a:rPr>
              <a:t>34</a:t>
            </a:r>
            <a:r>
              <a:rPr sz="5475" spc="-37" baseline="31963" dirty="0">
                <a:solidFill>
                  <a:srgbClr val="90A19A"/>
                </a:solidFill>
                <a:latin typeface="DIN 2014 Light"/>
                <a:cs typeface="DIN 2014 Light"/>
              </a:rPr>
              <a:t>%</a:t>
            </a:r>
            <a:endParaRPr sz="5475" baseline="31963">
              <a:latin typeface="DIN 2014 Light"/>
              <a:cs typeface="DIN 2014 Light"/>
            </a:endParaRPr>
          </a:p>
        </p:txBody>
      </p:sp>
      <p:sp>
        <p:nvSpPr>
          <p:cNvPr id="34" name="object 34"/>
          <p:cNvSpPr txBox="1"/>
          <p:nvPr/>
        </p:nvSpPr>
        <p:spPr>
          <a:xfrm>
            <a:off x="4662423" y="5321235"/>
            <a:ext cx="1200150" cy="989965"/>
          </a:xfrm>
          <a:prstGeom prst="rect">
            <a:avLst/>
          </a:prstGeom>
        </p:spPr>
        <p:txBody>
          <a:bodyPr vert="horz" wrap="square" lIns="0" tIns="15875" rIns="0" bIns="0" rtlCol="0">
            <a:spAutoFit/>
          </a:bodyPr>
          <a:lstStyle/>
          <a:p>
            <a:pPr marL="38100">
              <a:lnSpc>
                <a:spcPct val="100000"/>
              </a:lnSpc>
              <a:spcBef>
                <a:spcPts val="125"/>
              </a:spcBef>
            </a:pPr>
            <a:r>
              <a:rPr sz="6300" spc="-535" dirty="0">
                <a:solidFill>
                  <a:srgbClr val="C7AD8E"/>
                </a:solidFill>
                <a:latin typeface="DIN 2014 Light"/>
                <a:cs typeface="DIN 2014 Light"/>
              </a:rPr>
              <a:t>1</a:t>
            </a:r>
            <a:r>
              <a:rPr sz="6300" spc="100" dirty="0">
                <a:solidFill>
                  <a:srgbClr val="C7AD8E"/>
                </a:solidFill>
                <a:latin typeface="DIN 2014 Light"/>
                <a:cs typeface="DIN 2014 Light"/>
              </a:rPr>
              <a:t>6</a:t>
            </a:r>
            <a:r>
              <a:rPr sz="5475" spc="150" baseline="31963" dirty="0">
                <a:solidFill>
                  <a:srgbClr val="C7AD8E"/>
                </a:solidFill>
                <a:latin typeface="DIN 2014 Light"/>
                <a:cs typeface="DIN 2014 Light"/>
              </a:rPr>
              <a:t>%</a:t>
            </a:r>
            <a:endParaRPr sz="5475" baseline="31963" dirty="0">
              <a:latin typeface="DIN 2014 Light"/>
              <a:cs typeface="DIN 2014 Light"/>
            </a:endParaRPr>
          </a:p>
        </p:txBody>
      </p:sp>
      <p:sp>
        <p:nvSpPr>
          <p:cNvPr id="35" name="object 35"/>
          <p:cNvSpPr txBox="1"/>
          <p:nvPr/>
        </p:nvSpPr>
        <p:spPr>
          <a:xfrm>
            <a:off x="8167623" y="5321235"/>
            <a:ext cx="1200150" cy="989965"/>
          </a:xfrm>
          <a:prstGeom prst="rect">
            <a:avLst/>
          </a:prstGeom>
        </p:spPr>
        <p:txBody>
          <a:bodyPr vert="horz" wrap="square" lIns="0" tIns="15875" rIns="0" bIns="0" rtlCol="0">
            <a:spAutoFit/>
          </a:bodyPr>
          <a:lstStyle/>
          <a:p>
            <a:pPr marL="38100">
              <a:lnSpc>
                <a:spcPct val="100000"/>
              </a:lnSpc>
              <a:spcBef>
                <a:spcPts val="125"/>
              </a:spcBef>
            </a:pPr>
            <a:r>
              <a:rPr sz="6300" spc="-25" dirty="0">
                <a:solidFill>
                  <a:srgbClr val="879095"/>
                </a:solidFill>
                <a:latin typeface="DIN 2014 Light"/>
                <a:cs typeface="DIN 2014 Light"/>
              </a:rPr>
              <a:t>26</a:t>
            </a:r>
            <a:r>
              <a:rPr sz="5475" spc="-37" baseline="31963" dirty="0">
                <a:solidFill>
                  <a:srgbClr val="879095"/>
                </a:solidFill>
                <a:latin typeface="DIN 2014 Light"/>
                <a:cs typeface="DIN 2014 Light"/>
              </a:rPr>
              <a:t>%</a:t>
            </a:r>
            <a:endParaRPr sz="5475" baseline="31963">
              <a:latin typeface="DIN 2014 Light"/>
              <a:cs typeface="DIN 2014 Light"/>
            </a:endParaRPr>
          </a:p>
        </p:txBody>
      </p:sp>
      <p:sp>
        <p:nvSpPr>
          <p:cNvPr id="36" name="object 36"/>
          <p:cNvSpPr txBox="1"/>
          <p:nvPr/>
        </p:nvSpPr>
        <p:spPr>
          <a:xfrm>
            <a:off x="1230477" y="4822155"/>
            <a:ext cx="2503323" cy="314960"/>
          </a:xfrm>
          <a:prstGeom prst="rect">
            <a:avLst/>
          </a:prstGeom>
        </p:spPr>
        <p:txBody>
          <a:bodyPr vert="horz" wrap="square" lIns="0" tIns="12700" rIns="0" bIns="0" rtlCol="0">
            <a:spAutoFit/>
          </a:bodyPr>
          <a:lstStyle/>
          <a:p>
            <a:pPr marL="12700">
              <a:lnSpc>
                <a:spcPct val="100000"/>
              </a:lnSpc>
              <a:spcBef>
                <a:spcPts val="100"/>
              </a:spcBef>
            </a:pPr>
            <a:r>
              <a:rPr sz="1900" b="1" dirty="0">
                <a:solidFill>
                  <a:srgbClr val="90A19A"/>
                </a:solidFill>
                <a:latin typeface="DIN 2014 Bold"/>
                <a:cs typeface="DIN 2014 Bold"/>
              </a:rPr>
              <a:t>Acute</a:t>
            </a:r>
            <a:r>
              <a:rPr sz="1900" b="1" spc="-45" dirty="0">
                <a:solidFill>
                  <a:srgbClr val="90A19A"/>
                </a:solidFill>
                <a:latin typeface="DIN 2014 Bold"/>
                <a:cs typeface="DIN 2014 Bold"/>
              </a:rPr>
              <a:t> </a:t>
            </a:r>
            <a:r>
              <a:rPr sz="1900" b="1" dirty="0">
                <a:solidFill>
                  <a:srgbClr val="90A19A"/>
                </a:solidFill>
                <a:latin typeface="DIN 2014 Bold"/>
                <a:cs typeface="DIN 2014 Bold"/>
              </a:rPr>
              <a:t>Care</a:t>
            </a:r>
            <a:r>
              <a:rPr sz="1900" b="1" spc="-40" dirty="0">
                <a:solidFill>
                  <a:srgbClr val="90A19A"/>
                </a:solidFill>
                <a:latin typeface="DIN 2014 Bold"/>
                <a:cs typeface="DIN 2014 Bold"/>
              </a:rPr>
              <a:t> </a:t>
            </a:r>
            <a:r>
              <a:rPr sz="1900" b="1" spc="-10" dirty="0">
                <a:solidFill>
                  <a:srgbClr val="90A19A"/>
                </a:solidFill>
                <a:latin typeface="DIN 2014 Bold"/>
                <a:cs typeface="DIN 2014 Bold"/>
              </a:rPr>
              <a:t>Hospitals</a:t>
            </a:r>
            <a:endParaRPr sz="1900" dirty="0">
              <a:latin typeface="DIN 2014 Bold"/>
              <a:cs typeface="DIN 2014 Bold"/>
            </a:endParaRPr>
          </a:p>
        </p:txBody>
      </p:sp>
      <p:sp>
        <p:nvSpPr>
          <p:cNvPr id="37" name="object 37"/>
          <p:cNvSpPr txBox="1"/>
          <p:nvPr/>
        </p:nvSpPr>
        <p:spPr>
          <a:xfrm>
            <a:off x="4461484" y="4822155"/>
            <a:ext cx="3676548" cy="314960"/>
          </a:xfrm>
          <a:prstGeom prst="rect">
            <a:avLst/>
          </a:prstGeom>
        </p:spPr>
        <p:txBody>
          <a:bodyPr vert="horz" wrap="square" lIns="0" tIns="12700" rIns="0" bIns="0" rtlCol="0">
            <a:spAutoFit/>
          </a:bodyPr>
          <a:lstStyle/>
          <a:p>
            <a:pPr marL="12700">
              <a:lnSpc>
                <a:spcPct val="100000"/>
              </a:lnSpc>
              <a:spcBef>
                <a:spcPts val="100"/>
              </a:spcBef>
            </a:pPr>
            <a:r>
              <a:rPr sz="1900" b="1" dirty="0">
                <a:solidFill>
                  <a:srgbClr val="C7AD8E"/>
                </a:solidFill>
                <a:latin typeface="DIN 2014 Bold"/>
                <a:cs typeface="DIN 2014 Bold"/>
              </a:rPr>
              <a:t>Medical</a:t>
            </a:r>
            <a:r>
              <a:rPr sz="1900" b="1" spc="-65" dirty="0">
                <a:solidFill>
                  <a:srgbClr val="C7AD8E"/>
                </a:solidFill>
                <a:latin typeface="DIN 2014 Bold"/>
                <a:cs typeface="DIN 2014 Bold"/>
              </a:rPr>
              <a:t> </a:t>
            </a:r>
            <a:r>
              <a:rPr sz="1900" b="1" spc="-20" dirty="0">
                <a:solidFill>
                  <a:srgbClr val="C7AD8E"/>
                </a:solidFill>
                <a:latin typeface="DIN 2014 Bold"/>
                <a:cs typeface="DIN 2014 Bold"/>
              </a:rPr>
              <a:t>Office</a:t>
            </a:r>
            <a:r>
              <a:rPr sz="1900" b="1" spc="-60" dirty="0">
                <a:solidFill>
                  <a:srgbClr val="C7AD8E"/>
                </a:solidFill>
                <a:latin typeface="DIN 2014 Bold"/>
                <a:cs typeface="DIN 2014 Bold"/>
              </a:rPr>
              <a:t> </a:t>
            </a:r>
            <a:r>
              <a:rPr sz="1900" b="1" dirty="0">
                <a:solidFill>
                  <a:srgbClr val="C7AD8E"/>
                </a:solidFill>
                <a:latin typeface="DIN 2014 Bold"/>
                <a:cs typeface="DIN 2014 Bold"/>
              </a:rPr>
              <a:t>Buildings</a:t>
            </a:r>
            <a:r>
              <a:rPr sz="1900" b="1" spc="-60" dirty="0">
                <a:solidFill>
                  <a:srgbClr val="C7AD8E"/>
                </a:solidFill>
                <a:latin typeface="DIN 2014 Bold"/>
                <a:cs typeface="DIN 2014 Bold"/>
              </a:rPr>
              <a:t> </a:t>
            </a:r>
            <a:r>
              <a:rPr sz="1900" b="1" spc="-10" dirty="0">
                <a:solidFill>
                  <a:srgbClr val="C7AD8E"/>
                </a:solidFill>
                <a:latin typeface="DIN 2014 Bold"/>
                <a:cs typeface="DIN 2014 Bold"/>
              </a:rPr>
              <a:t>(MOBs)</a:t>
            </a:r>
            <a:endParaRPr sz="1900" dirty="0">
              <a:latin typeface="DIN 2014 Bold"/>
              <a:cs typeface="DIN 2014 Bold"/>
            </a:endParaRPr>
          </a:p>
        </p:txBody>
      </p:sp>
      <p:sp>
        <p:nvSpPr>
          <p:cNvPr id="38" name="object 38"/>
          <p:cNvSpPr txBox="1"/>
          <p:nvPr/>
        </p:nvSpPr>
        <p:spPr>
          <a:xfrm>
            <a:off x="8639352" y="4800600"/>
            <a:ext cx="2638248" cy="314960"/>
          </a:xfrm>
          <a:prstGeom prst="rect">
            <a:avLst/>
          </a:prstGeom>
        </p:spPr>
        <p:txBody>
          <a:bodyPr vert="horz" wrap="square" lIns="0" tIns="12700" rIns="0" bIns="0" rtlCol="0">
            <a:spAutoFit/>
          </a:bodyPr>
          <a:lstStyle/>
          <a:p>
            <a:pPr marL="12700">
              <a:lnSpc>
                <a:spcPct val="100000"/>
              </a:lnSpc>
              <a:spcBef>
                <a:spcPts val="100"/>
              </a:spcBef>
            </a:pPr>
            <a:r>
              <a:rPr sz="1900" b="1" dirty="0">
                <a:solidFill>
                  <a:srgbClr val="879095"/>
                </a:solidFill>
                <a:latin typeface="DIN 2014 Bold"/>
                <a:cs typeface="DIN 2014 Bold"/>
              </a:rPr>
              <a:t>Children’s</a:t>
            </a:r>
            <a:r>
              <a:rPr sz="1900" b="1" spc="-100" dirty="0">
                <a:solidFill>
                  <a:srgbClr val="879095"/>
                </a:solidFill>
                <a:latin typeface="DIN 2014 Bold"/>
                <a:cs typeface="DIN 2014 Bold"/>
              </a:rPr>
              <a:t> </a:t>
            </a:r>
            <a:r>
              <a:rPr sz="1900" b="1" spc="-10" dirty="0">
                <a:solidFill>
                  <a:srgbClr val="879095"/>
                </a:solidFill>
                <a:latin typeface="DIN 2014 Bold"/>
                <a:cs typeface="DIN 2014 Bold"/>
              </a:rPr>
              <a:t>Hospitals</a:t>
            </a:r>
            <a:endParaRPr sz="1900" dirty="0">
              <a:latin typeface="DIN 2014 Bold"/>
              <a:cs typeface="DIN 2014 Bold"/>
            </a:endParaRPr>
          </a:p>
        </p:txBody>
      </p:sp>
      <p:sp>
        <p:nvSpPr>
          <p:cNvPr id="39" name="object 39"/>
          <p:cNvSpPr/>
          <p:nvPr/>
        </p:nvSpPr>
        <p:spPr>
          <a:xfrm>
            <a:off x="764540" y="5272018"/>
            <a:ext cx="3277870" cy="0"/>
          </a:xfrm>
          <a:custGeom>
            <a:avLst/>
            <a:gdLst/>
            <a:ahLst/>
            <a:cxnLst/>
            <a:rect l="l" t="t" r="r" b="b"/>
            <a:pathLst>
              <a:path w="3277870">
                <a:moveTo>
                  <a:pt x="0" y="0"/>
                </a:moveTo>
                <a:lnTo>
                  <a:pt x="3277590" y="0"/>
                </a:lnTo>
              </a:path>
            </a:pathLst>
          </a:custGeom>
          <a:ln w="6350">
            <a:solidFill>
              <a:srgbClr val="C8C3C1"/>
            </a:solidFill>
          </a:ln>
        </p:spPr>
        <p:txBody>
          <a:bodyPr wrap="square" lIns="0" tIns="0" rIns="0" bIns="0" rtlCol="0"/>
          <a:lstStyle/>
          <a:p>
            <a:endParaRPr/>
          </a:p>
        </p:txBody>
      </p:sp>
      <p:sp>
        <p:nvSpPr>
          <p:cNvPr id="40" name="object 40"/>
          <p:cNvSpPr/>
          <p:nvPr/>
        </p:nvSpPr>
        <p:spPr>
          <a:xfrm>
            <a:off x="4455681" y="5272018"/>
            <a:ext cx="3277870" cy="0"/>
          </a:xfrm>
          <a:custGeom>
            <a:avLst/>
            <a:gdLst/>
            <a:ahLst/>
            <a:cxnLst/>
            <a:rect l="l" t="t" r="r" b="b"/>
            <a:pathLst>
              <a:path w="3277870">
                <a:moveTo>
                  <a:pt x="0" y="0"/>
                </a:moveTo>
                <a:lnTo>
                  <a:pt x="3277590" y="0"/>
                </a:lnTo>
              </a:path>
            </a:pathLst>
          </a:custGeom>
          <a:ln w="6350">
            <a:solidFill>
              <a:srgbClr val="C8C3C1"/>
            </a:solidFill>
          </a:ln>
        </p:spPr>
        <p:txBody>
          <a:bodyPr wrap="square" lIns="0" tIns="0" rIns="0" bIns="0" rtlCol="0"/>
          <a:lstStyle/>
          <a:p>
            <a:endParaRPr/>
          </a:p>
        </p:txBody>
      </p:sp>
      <p:sp>
        <p:nvSpPr>
          <p:cNvPr id="41" name="object 41"/>
          <p:cNvSpPr/>
          <p:nvPr/>
        </p:nvSpPr>
        <p:spPr>
          <a:xfrm>
            <a:off x="8138032" y="5272018"/>
            <a:ext cx="3277870" cy="0"/>
          </a:xfrm>
          <a:custGeom>
            <a:avLst/>
            <a:gdLst/>
            <a:ahLst/>
            <a:cxnLst/>
            <a:rect l="l" t="t" r="r" b="b"/>
            <a:pathLst>
              <a:path w="3277870">
                <a:moveTo>
                  <a:pt x="0" y="0"/>
                </a:moveTo>
                <a:lnTo>
                  <a:pt x="3277590" y="0"/>
                </a:lnTo>
              </a:path>
            </a:pathLst>
          </a:custGeom>
          <a:ln w="6350">
            <a:solidFill>
              <a:srgbClr val="C8C3C1"/>
            </a:solidFill>
          </a:ln>
        </p:spPr>
        <p:txBody>
          <a:bodyPr wrap="square" lIns="0" tIns="0" rIns="0" bIns="0" rtlCol="0"/>
          <a:lstStyle/>
          <a:p>
            <a:endParaRPr/>
          </a:p>
        </p:txBody>
      </p:sp>
      <p:sp>
        <p:nvSpPr>
          <p:cNvPr id="42" name="object 42"/>
          <p:cNvSpPr txBox="1"/>
          <p:nvPr/>
        </p:nvSpPr>
        <p:spPr>
          <a:xfrm>
            <a:off x="6472087" y="6629400"/>
            <a:ext cx="5872313" cy="120546"/>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B8B4B2"/>
                </a:solidFill>
                <a:latin typeface="DIN 2014 Bold"/>
                <a:cs typeface="DIN 2014 Bold"/>
              </a:rPr>
              <a:t>1.</a:t>
            </a:r>
            <a:r>
              <a:rPr sz="700" spc="25" dirty="0">
                <a:solidFill>
                  <a:srgbClr val="B8B4B2"/>
                </a:solidFill>
                <a:latin typeface="DIN 2014 Bold"/>
                <a:cs typeface="DIN 2014 Bold"/>
              </a:rPr>
              <a:t> </a:t>
            </a:r>
            <a:r>
              <a:rPr sz="700" spc="-10" dirty="0">
                <a:solidFill>
                  <a:srgbClr val="B8B4B2"/>
                </a:solidFill>
                <a:latin typeface="DIN 2014 Bold"/>
                <a:cs typeface="DIN 2014 Bold"/>
              </a:rPr>
              <a:t>globaldata.com/report/healthcare-</a:t>
            </a:r>
            <a:r>
              <a:rPr sz="700" dirty="0">
                <a:solidFill>
                  <a:srgbClr val="B8B4B2"/>
                </a:solidFill>
                <a:latin typeface="DIN 2014 Bold"/>
                <a:cs typeface="DIN 2014 Bold"/>
              </a:rPr>
              <a:t>construction-projects-</a:t>
            </a:r>
            <a:r>
              <a:rPr sz="700" spc="-10" dirty="0">
                <a:solidFill>
                  <a:srgbClr val="B8B4B2"/>
                </a:solidFill>
                <a:latin typeface="DIN 2014 Bold"/>
                <a:cs typeface="DIN 2014 Bold"/>
              </a:rPr>
              <a:t>market-</a:t>
            </a:r>
            <a:r>
              <a:rPr sz="700" dirty="0">
                <a:solidFill>
                  <a:srgbClr val="B8B4B2"/>
                </a:solidFill>
                <a:latin typeface="DIN 2014 Bold"/>
                <a:cs typeface="DIN 2014 Bold"/>
              </a:rPr>
              <a:t>analysis,</a:t>
            </a:r>
            <a:r>
              <a:rPr sz="700" spc="229" dirty="0">
                <a:solidFill>
                  <a:srgbClr val="B8B4B2"/>
                </a:solidFill>
                <a:latin typeface="DIN 2014 Bold"/>
                <a:cs typeface="DIN 2014 Bold"/>
              </a:rPr>
              <a:t>  </a:t>
            </a:r>
            <a:r>
              <a:rPr sz="700" dirty="0">
                <a:solidFill>
                  <a:srgbClr val="B8B4B2"/>
                </a:solidFill>
                <a:latin typeface="DIN 2014 Bold"/>
                <a:cs typeface="DIN 2014 Bold"/>
              </a:rPr>
              <a:t>2.</a:t>
            </a:r>
            <a:r>
              <a:rPr sz="700" spc="30" dirty="0">
                <a:solidFill>
                  <a:srgbClr val="B8B4B2"/>
                </a:solidFill>
                <a:latin typeface="DIN 2014 Bold"/>
                <a:cs typeface="DIN 2014 Bold"/>
              </a:rPr>
              <a:t> </a:t>
            </a:r>
            <a:r>
              <a:rPr sz="700" dirty="0">
                <a:solidFill>
                  <a:srgbClr val="B8B4B2"/>
                </a:solidFill>
                <a:latin typeface="DIN 2014 Bold"/>
                <a:cs typeface="DIN 2014 Bold"/>
              </a:rPr>
              <a:t>Health</a:t>
            </a:r>
            <a:r>
              <a:rPr sz="700" spc="30" dirty="0">
                <a:solidFill>
                  <a:srgbClr val="B8B4B2"/>
                </a:solidFill>
                <a:latin typeface="DIN 2014 Bold"/>
                <a:cs typeface="DIN 2014 Bold"/>
              </a:rPr>
              <a:t> </a:t>
            </a:r>
            <a:r>
              <a:rPr sz="700" dirty="0">
                <a:solidFill>
                  <a:srgbClr val="B8B4B2"/>
                </a:solidFill>
                <a:latin typeface="DIN 2014 Bold"/>
                <a:cs typeface="DIN 2014 Bold"/>
              </a:rPr>
              <a:t>Facilities</a:t>
            </a:r>
            <a:r>
              <a:rPr sz="700" spc="25" dirty="0">
                <a:solidFill>
                  <a:srgbClr val="B8B4B2"/>
                </a:solidFill>
                <a:latin typeface="DIN 2014 Bold"/>
                <a:cs typeface="DIN 2014 Bold"/>
              </a:rPr>
              <a:t> </a:t>
            </a:r>
            <a:r>
              <a:rPr sz="700" dirty="0">
                <a:solidFill>
                  <a:srgbClr val="B8B4B2"/>
                </a:solidFill>
                <a:latin typeface="DIN 2014 Bold"/>
                <a:cs typeface="DIN 2014 Bold"/>
              </a:rPr>
              <a:t>Management,</a:t>
            </a:r>
            <a:r>
              <a:rPr lang="en-US" sz="700" spc="229" dirty="0">
                <a:solidFill>
                  <a:srgbClr val="B8B4B2"/>
                </a:solidFill>
                <a:latin typeface="DIN 2014 Bold"/>
                <a:cs typeface="DIN 2014 Bold"/>
              </a:rPr>
              <a:t> </a:t>
            </a:r>
            <a:r>
              <a:rPr sz="700" dirty="0">
                <a:solidFill>
                  <a:srgbClr val="B8B4B2"/>
                </a:solidFill>
                <a:latin typeface="DIN 2014 Bold"/>
                <a:cs typeface="DIN 2014 Bold"/>
              </a:rPr>
              <a:t>2023</a:t>
            </a:r>
            <a:r>
              <a:rPr sz="700" spc="30" dirty="0">
                <a:solidFill>
                  <a:srgbClr val="B8B4B2"/>
                </a:solidFill>
                <a:latin typeface="DIN 2014 Bold"/>
                <a:cs typeface="DIN 2014 Bold"/>
              </a:rPr>
              <a:t> </a:t>
            </a:r>
            <a:r>
              <a:rPr sz="700" dirty="0">
                <a:solidFill>
                  <a:srgbClr val="B8B4B2"/>
                </a:solidFill>
                <a:latin typeface="DIN 2014 Bold"/>
                <a:cs typeface="DIN 2014 Bold"/>
              </a:rPr>
              <a:t>Hospital</a:t>
            </a:r>
            <a:r>
              <a:rPr sz="700" spc="30" dirty="0">
                <a:solidFill>
                  <a:srgbClr val="B8B4B2"/>
                </a:solidFill>
                <a:latin typeface="DIN 2014 Bold"/>
                <a:cs typeface="DIN 2014 Bold"/>
              </a:rPr>
              <a:t> </a:t>
            </a:r>
            <a:r>
              <a:rPr sz="700" dirty="0">
                <a:solidFill>
                  <a:srgbClr val="B8B4B2"/>
                </a:solidFill>
                <a:latin typeface="DIN 2014 Bold"/>
                <a:cs typeface="DIN 2014 Bold"/>
              </a:rPr>
              <a:t>Construction</a:t>
            </a:r>
            <a:r>
              <a:rPr sz="700" spc="25" dirty="0">
                <a:solidFill>
                  <a:srgbClr val="B8B4B2"/>
                </a:solidFill>
                <a:latin typeface="DIN 2014 Bold"/>
                <a:cs typeface="DIN 2014 Bold"/>
              </a:rPr>
              <a:t> </a:t>
            </a:r>
            <a:r>
              <a:rPr sz="700" spc="-10" dirty="0">
                <a:solidFill>
                  <a:srgbClr val="B8B4B2"/>
                </a:solidFill>
                <a:latin typeface="DIN 2014 Bold"/>
                <a:cs typeface="DIN 2014 Bold"/>
              </a:rPr>
              <a:t>Survey</a:t>
            </a:r>
            <a:endParaRPr sz="700" dirty="0">
              <a:latin typeface="DIN 2014 Bold"/>
              <a:cs typeface="DIN 2014 Bo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572260"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POSITIONING</a:t>
            </a:r>
            <a:r>
              <a:rPr sz="1100" b="1" spc="10" dirty="0">
                <a:solidFill>
                  <a:srgbClr val="716A66"/>
                </a:solidFill>
                <a:latin typeface="DIN 2014 Bold"/>
                <a:cs typeface="DIN 2014 Bold"/>
              </a:rPr>
              <a:t> </a:t>
            </a:r>
            <a:r>
              <a:rPr sz="1100" b="1" dirty="0">
                <a:solidFill>
                  <a:srgbClr val="716A66"/>
                </a:solidFill>
                <a:latin typeface="DIN 2014 Bold"/>
                <a:cs typeface="DIN 2014 Bold"/>
              </a:rPr>
              <a:t>JSI</a:t>
            </a:r>
            <a:r>
              <a:rPr sz="1100" b="1" spc="10" dirty="0">
                <a:solidFill>
                  <a:srgbClr val="716A66"/>
                </a:solidFill>
                <a:latin typeface="DIN 2014 Bold"/>
                <a:cs typeface="DIN 2014 Bold"/>
              </a:rPr>
              <a:t> </a:t>
            </a:r>
            <a:r>
              <a:rPr sz="1100" b="1" spc="-10" dirty="0">
                <a:solidFill>
                  <a:srgbClr val="716A66"/>
                </a:solidFill>
                <a:latin typeface="DIN 2014 Bold"/>
                <a:cs typeface="DIN 2014 Bold"/>
              </a:rPr>
              <a:t>HEALTH</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Sharing</a:t>
            </a:r>
            <a:r>
              <a:rPr spc="-70" dirty="0"/>
              <a:t> </a:t>
            </a:r>
            <a:r>
              <a:rPr dirty="0"/>
              <a:t>Our</a:t>
            </a:r>
            <a:r>
              <a:rPr spc="-70" dirty="0"/>
              <a:t> </a:t>
            </a:r>
            <a:r>
              <a:rPr spc="-10" dirty="0"/>
              <a:t>Story</a:t>
            </a:r>
          </a:p>
        </p:txBody>
      </p:sp>
      <p:grpSp>
        <p:nvGrpSpPr>
          <p:cNvPr id="5" name="Group 4">
            <a:extLst>
              <a:ext uri="{FF2B5EF4-FFF2-40B4-BE49-F238E27FC236}">
                <a16:creationId xmlns:a16="http://schemas.microsoft.com/office/drawing/2014/main" id="{A1C572E7-84EB-704F-20CB-B235C2974909}"/>
              </a:ext>
            </a:extLst>
          </p:cNvPr>
          <p:cNvGrpSpPr/>
          <p:nvPr/>
        </p:nvGrpSpPr>
        <p:grpSpPr>
          <a:xfrm>
            <a:off x="3753832" y="2075687"/>
            <a:ext cx="4681855" cy="3941369"/>
            <a:chOff x="3753832" y="2075687"/>
            <a:chExt cx="4681855" cy="3941369"/>
          </a:xfrm>
        </p:grpSpPr>
        <p:grpSp>
          <p:nvGrpSpPr>
            <p:cNvPr id="4" name="object 4"/>
            <p:cNvGrpSpPr/>
            <p:nvPr/>
          </p:nvGrpSpPr>
          <p:grpSpPr>
            <a:xfrm>
              <a:off x="3753832" y="2075687"/>
              <a:ext cx="4681855" cy="3941369"/>
              <a:chOff x="3753832" y="2075687"/>
              <a:chExt cx="4681855" cy="3941369"/>
            </a:xfrm>
          </p:grpSpPr>
          <p:pic>
            <p:nvPicPr>
              <p:cNvPr id="6" name="object 6"/>
              <p:cNvPicPr/>
              <p:nvPr/>
            </p:nvPicPr>
            <p:blipFill>
              <a:blip r:embed="rId2" cstate="print"/>
              <a:stretch>
                <a:fillRect/>
              </a:stretch>
            </p:blipFill>
            <p:spPr>
              <a:xfrm>
                <a:off x="5226494" y="5279656"/>
                <a:ext cx="1735962" cy="737400"/>
              </a:xfrm>
              <a:prstGeom prst="rect">
                <a:avLst/>
              </a:prstGeom>
            </p:spPr>
          </p:pic>
          <p:pic>
            <p:nvPicPr>
              <p:cNvPr id="7" name="object 7"/>
              <p:cNvPicPr/>
              <p:nvPr/>
            </p:nvPicPr>
            <p:blipFill>
              <a:blip r:embed="rId3" cstate="print"/>
              <a:stretch>
                <a:fillRect/>
              </a:stretch>
            </p:blipFill>
            <p:spPr>
              <a:xfrm>
                <a:off x="3753840" y="2075687"/>
                <a:ext cx="4677549" cy="3220707"/>
              </a:xfrm>
              <a:prstGeom prst="rect">
                <a:avLst/>
              </a:prstGeom>
            </p:spPr>
          </p:pic>
          <p:sp>
            <p:nvSpPr>
              <p:cNvPr id="8" name="object 8"/>
              <p:cNvSpPr/>
              <p:nvPr/>
            </p:nvSpPr>
            <p:spPr>
              <a:xfrm>
                <a:off x="3753832" y="2075690"/>
                <a:ext cx="4681855" cy="2700655"/>
              </a:xfrm>
              <a:custGeom>
                <a:avLst/>
                <a:gdLst/>
                <a:ahLst/>
                <a:cxnLst/>
                <a:rect l="l" t="t" r="r" b="b"/>
                <a:pathLst>
                  <a:path w="4681855" h="2700654">
                    <a:moveTo>
                      <a:pt x="4541888" y="0"/>
                    </a:moveTo>
                    <a:lnTo>
                      <a:pt x="139395" y="0"/>
                    </a:lnTo>
                    <a:lnTo>
                      <a:pt x="95339" y="7705"/>
                    </a:lnTo>
                    <a:lnTo>
                      <a:pt x="57075" y="29161"/>
                    </a:lnTo>
                    <a:lnTo>
                      <a:pt x="26898" y="61881"/>
                    </a:lnTo>
                    <a:lnTo>
                      <a:pt x="7107" y="103375"/>
                    </a:lnTo>
                    <a:lnTo>
                      <a:pt x="0" y="151155"/>
                    </a:lnTo>
                    <a:lnTo>
                      <a:pt x="0" y="2700401"/>
                    </a:lnTo>
                    <a:lnTo>
                      <a:pt x="4681283" y="2700401"/>
                    </a:lnTo>
                    <a:lnTo>
                      <a:pt x="4681283" y="151155"/>
                    </a:lnTo>
                    <a:lnTo>
                      <a:pt x="4674175" y="103375"/>
                    </a:lnTo>
                    <a:lnTo>
                      <a:pt x="4654385" y="61881"/>
                    </a:lnTo>
                    <a:lnTo>
                      <a:pt x="4624208" y="29161"/>
                    </a:lnTo>
                    <a:lnTo>
                      <a:pt x="4585943" y="7705"/>
                    </a:lnTo>
                    <a:lnTo>
                      <a:pt x="4541888" y="0"/>
                    </a:lnTo>
                    <a:close/>
                  </a:path>
                </a:pathLst>
              </a:custGeom>
              <a:solidFill>
                <a:srgbClr val="000000"/>
              </a:solidFill>
            </p:spPr>
            <p:txBody>
              <a:bodyPr wrap="square" lIns="0" tIns="0" rIns="0" bIns="0" rtlCol="0"/>
              <a:lstStyle/>
              <a:p>
                <a:endParaRPr/>
              </a:p>
            </p:txBody>
          </p:sp>
          <p:pic>
            <p:nvPicPr>
              <p:cNvPr id="9" name="object 9"/>
              <p:cNvPicPr/>
              <p:nvPr/>
            </p:nvPicPr>
            <p:blipFill>
              <a:blip r:embed="rId4" cstate="print"/>
              <a:stretch>
                <a:fillRect/>
              </a:stretch>
            </p:blipFill>
            <p:spPr>
              <a:xfrm>
                <a:off x="3753839" y="2075688"/>
                <a:ext cx="139395" cy="151155"/>
              </a:xfrm>
              <a:prstGeom prst="rect">
                <a:avLst/>
              </a:prstGeom>
            </p:spPr>
          </p:pic>
          <p:pic>
            <p:nvPicPr>
              <p:cNvPr id="10" name="object 10"/>
              <p:cNvPicPr/>
              <p:nvPr/>
            </p:nvPicPr>
            <p:blipFill>
              <a:blip r:embed="rId5" cstate="print"/>
              <a:stretch>
                <a:fillRect/>
              </a:stretch>
            </p:blipFill>
            <p:spPr>
              <a:xfrm>
                <a:off x="3753840" y="2075688"/>
                <a:ext cx="2558884" cy="2700401"/>
              </a:xfrm>
              <a:prstGeom prst="rect">
                <a:avLst/>
              </a:prstGeom>
            </p:spPr>
          </p:pic>
        </p:grpSp>
        <p:sp>
          <p:nvSpPr>
            <p:cNvPr id="17" name="object 17"/>
            <p:cNvSpPr txBox="1"/>
            <p:nvPr/>
          </p:nvSpPr>
          <p:spPr>
            <a:xfrm>
              <a:off x="3936508" y="2233879"/>
              <a:ext cx="4325620" cy="1449115"/>
            </a:xfrm>
            <a:prstGeom prst="rect">
              <a:avLst/>
            </a:prstGeom>
          </p:spPr>
          <p:txBody>
            <a:bodyPr vert="horz" wrap="square" lIns="0" tIns="0" rIns="0" bIns="0" rtlCol="0">
              <a:spAutoFit/>
            </a:bodyPr>
            <a:lstStyle/>
            <a:p>
              <a:pPr>
                <a:lnSpc>
                  <a:spcPct val="100000"/>
                </a:lnSpc>
              </a:pPr>
              <a:endParaRPr sz="2250">
                <a:latin typeface="Times New Roman"/>
                <a:cs typeface="Times New Roman"/>
              </a:endParaRPr>
            </a:p>
            <a:p>
              <a:pPr>
                <a:lnSpc>
                  <a:spcPct val="100000"/>
                </a:lnSpc>
              </a:pPr>
              <a:endParaRPr sz="2250">
                <a:latin typeface="Times New Roman"/>
                <a:cs typeface="Times New Roman"/>
              </a:endParaRPr>
            </a:p>
            <a:p>
              <a:pPr>
                <a:lnSpc>
                  <a:spcPct val="100000"/>
                </a:lnSpc>
              </a:pPr>
              <a:endParaRPr sz="2250">
                <a:latin typeface="Times New Roman"/>
                <a:cs typeface="Times New Roman"/>
              </a:endParaRPr>
            </a:p>
            <a:p>
              <a:pPr>
                <a:lnSpc>
                  <a:spcPct val="100000"/>
                </a:lnSpc>
                <a:spcBef>
                  <a:spcPts val="495"/>
                </a:spcBef>
              </a:pPr>
              <a:endParaRPr sz="2250">
                <a:latin typeface="Times New Roman"/>
                <a:cs typeface="Times New Roman"/>
              </a:endParaRPr>
            </a:p>
          </p:txBody>
        </p:sp>
      </p:grpSp>
      <p:sp>
        <p:nvSpPr>
          <p:cNvPr id="18" name="object 18"/>
          <p:cNvSpPr txBox="1"/>
          <p:nvPr/>
        </p:nvSpPr>
        <p:spPr>
          <a:xfrm>
            <a:off x="750823" y="1374297"/>
            <a:ext cx="1703705"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716A66"/>
                </a:solidFill>
                <a:latin typeface="DIN 2014 Light"/>
                <a:cs typeface="DIN 2014 Light"/>
              </a:rPr>
              <a:t>JSI</a:t>
            </a:r>
            <a:r>
              <a:rPr sz="2100" spc="-15" dirty="0">
                <a:solidFill>
                  <a:srgbClr val="716A66"/>
                </a:solidFill>
                <a:latin typeface="DIN 2014 Light"/>
                <a:cs typeface="DIN 2014 Light"/>
              </a:rPr>
              <a:t> </a:t>
            </a:r>
            <a:r>
              <a:rPr sz="2100" dirty="0">
                <a:solidFill>
                  <a:srgbClr val="716A66"/>
                </a:solidFill>
                <a:latin typeface="DIN 2014 Light"/>
                <a:cs typeface="DIN 2014 Light"/>
              </a:rPr>
              <a:t>Health</a:t>
            </a:r>
            <a:r>
              <a:rPr sz="2100" spc="-15" dirty="0">
                <a:solidFill>
                  <a:srgbClr val="716A66"/>
                </a:solidFill>
                <a:latin typeface="DIN 2014 Light"/>
                <a:cs typeface="DIN 2014 Light"/>
              </a:rPr>
              <a:t> </a:t>
            </a:r>
            <a:r>
              <a:rPr sz="2100" spc="-25" dirty="0">
                <a:solidFill>
                  <a:srgbClr val="716A66"/>
                </a:solidFill>
                <a:latin typeface="DIN 2014 Light"/>
                <a:cs typeface="DIN 2014 Light"/>
              </a:rPr>
              <a:t>POV</a:t>
            </a:r>
            <a:endParaRPr sz="2100">
              <a:latin typeface="DIN 2014 Light"/>
              <a:cs typeface="DIN 2014 Light"/>
            </a:endParaRPr>
          </a:p>
        </p:txBody>
      </p:sp>
      <p:pic>
        <p:nvPicPr>
          <p:cNvPr id="20" name="Picture 19" descr="A person and person sitting on a couch&#10;&#10;AI-generated content may be incorrect.">
            <a:extLst>
              <a:ext uri="{FF2B5EF4-FFF2-40B4-BE49-F238E27FC236}">
                <a16:creationId xmlns:a16="http://schemas.microsoft.com/office/drawing/2014/main" id="{4DEFA73D-F02A-9783-9EE8-E91BA320F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6508" y="2233879"/>
            <a:ext cx="4292126" cy="2414321"/>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4</a:t>
            </a:r>
            <a:endParaRPr sz="1100">
              <a:latin typeface="DIN 2014 Bold"/>
              <a:cs typeface="DIN 2014 Bold"/>
            </a:endParaRPr>
          </a:p>
        </p:txBody>
      </p:sp>
      <p:sp>
        <p:nvSpPr>
          <p:cNvPr id="3" name="object 3"/>
          <p:cNvSpPr txBox="1">
            <a:spLocks noGrp="1"/>
          </p:cNvSpPr>
          <p:nvPr>
            <p:ph type="title"/>
          </p:nvPr>
        </p:nvSpPr>
        <p:spPr>
          <a:xfrm>
            <a:off x="788923" y="3638849"/>
            <a:ext cx="3503929" cy="1181100"/>
          </a:xfrm>
          <a:prstGeom prst="rect">
            <a:avLst/>
          </a:prstGeom>
        </p:spPr>
        <p:txBody>
          <a:bodyPr vert="horz" wrap="square" lIns="0" tIns="83820" rIns="0" bIns="0" rtlCol="0">
            <a:spAutoFit/>
          </a:bodyPr>
          <a:lstStyle/>
          <a:p>
            <a:pPr marL="12700" marR="5080">
              <a:lnSpc>
                <a:spcPts val="4300"/>
              </a:lnSpc>
              <a:spcBef>
                <a:spcPts val="660"/>
              </a:spcBef>
            </a:pPr>
            <a:r>
              <a:rPr sz="4000" dirty="0">
                <a:solidFill>
                  <a:srgbClr val="FFFFFF"/>
                </a:solidFill>
              </a:rPr>
              <a:t>The</a:t>
            </a:r>
            <a:r>
              <a:rPr sz="4000" spc="-65" dirty="0">
                <a:solidFill>
                  <a:srgbClr val="FFFFFF"/>
                </a:solidFill>
              </a:rPr>
              <a:t> </a:t>
            </a:r>
            <a:r>
              <a:rPr sz="4000" spc="-10" dirty="0">
                <a:solidFill>
                  <a:srgbClr val="FFFFFF"/>
                </a:solidFill>
              </a:rPr>
              <a:t>Competitive Landscape</a:t>
            </a:r>
            <a:endParaRPr sz="4000"/>
          </a:p>
        </p:txBody>
      </p:sp>
      <p:grpSp>
        <p:nvGrpSpPr>
          <p:cNvPr id="4" name="object 4"/>
          <p:cNvGrpSpPr/>
          <p:nvPr/>
        </p:nvGrpSpPr>
        <p:grpSpPr>
          <a:xfrm>
            <a:off x="8435340" y="2425194"/>
            <a:ext cx="2795270" cy="2795270"/>
            <a:chOff x="8435340" y="2425194"/>
            <a:chExt cx="2795270" cy="2795270"/>
          </a:xfrm>
        </p:grpSpPr>
        <p:sp>
          <p:nvSpPr>
            <p:cNvPr id="5" name="object 5"/>
            <p:cNvSpPr/>
            <p:nvPr/>
          </p:nvSpPr>
          <p:spPr>
            <a:xfrm>
              <a:off x="8435340" y="2425194"/>
              <a:ext cx="2795270" cy="2795270"/>
            </a:xfrm>
            <a:custGeom>
              <a:avLst/>
              <a:gdLst/>
              <a:ahLst/>
              <a:cxnLst/>
              <a:rect l="l" t="t" r="r" b="b"/>
              <a:pathLst>
                <a:path w="2795270" h="2795270">
                  <a:moveTo>
                    <a:pt x="1397342" y="0"/>
                  </a:moveTo>
                  <a:lnTo>
                    <a:pt x="1349304" y="810"/>
                  </a:lnTo>
                  <a:lnTo>
                    <a:pt x="1301672" y="3223"/>
                  </a:lnTo>
                  <a:lnTo>
                    <a:pt x="1254473" y="7214"/>
                  </a:lnTo>
                  <a:lnTo>
                    <a:pt x="1207732" y="12756"/>
                  </a:lnTo>
                  <a:lnTo>
                    <a:pt x="1161476" y="19823"/>
                  </a:lnTo>
                  <a:lnTo>
                    <a:pt x="1115730" y="28389"/>
                  </a:lnTo>
                  <a:lnTo>
                    <a:pt x="1070521" y="38428"/>
                  </a:lnTo>
                  <a:lnTo>
                    <a:pt x="1025874" y="49914"/>
                  </a:lnTo>
                  <a:lnTo>
                    <a:pt x="981816" y="62822"/>
                  </a:lnTo>
                  <a:lnTo>
                    <a:pt x="938373" y="77124"/>
                  </a:lnTo>
                  <a:lnTo>
                    <a:pt x="895571" y="92795"/>
                  </a:lnTo>
                  <a:lnTo>
                    <a:pt x="853435" y="109810"/>
                  </a:lnTo>
                  <a:lnTo>
                    <a:pt x="811991" y="128142"/>
                  </a:lnTo>
                  <a:lnTo>
                    <a:pt x="771267" y="147764"/>
                  </a:lnTo>
                  <a:lnTo>
                    <a:pt x="731287" y="168652"/>
                  </a:lnTo>
                  <a:lnTo>
                    <a:pt x="692078" y="190778"/>
                  </a:lnTo>
                  <a:lnTo>
                    <a:pt x="653666" y="214118"/>
                  </a:lnTo>
                  <a:lnTo>
                    <a:pt x="616076" y="238645"/>
                  </a:lnTo>
                  <a:lnTo>
                    <a:pt x="579335" y="264332"/>
                  </a:lnTo>
                  <a:lnTo>
                    <a:pt x="543469" y="291154"/>
                  </a:lnTo>
                  <a:lnTo>
                    <a:pt x="508504" y="319086"/>
                  </a:lnTo>
                  <a:lnTo>
                    <a:pt x="474465" y="348100"/>
                  </a:lnTo>
                  <a:lnTo>
                    <a:pt x="441380" y="378171"/>
                  </a:lnTo>
                  <a:lnTo>
                    <a:pt x="409273" y="409273"/>
                  </a:lnTo>
                  <a:lnTo>
                    <a:pt x="378171" y="441380"/>
                  </a:lnTo>
                  <a:lnTo>
                    <a:pt x="348100" y="474465"/>
                  </a:lnTo>
                  <a:lnTo>
                    <a:pt x="319086" y="508504"/>
                  </a:lnTo>
                  <a:lnTo>
                    <a:pt x="291154" y="543469"/>
                  </a:lnTo>
                  <a:lnTo>
                    <a:pt x="264332" y="579335"/>
                  </a:lnTo>
                  <a:lnTo>
                    <a:pt x="238645" y="616076"/>
                  </a:lnTo>
                  <a:lnTo>
                    <a:pt x="214118" y="653666"/>
                  </a:lnTo>
                  <a:lnTo>
                    <a:pt x="190778" y="692078"/>
                  </a:lnTo>
                  <a:lnTo>
                    <a:pt x="168652" y="731287"/>
                  </a:lnTo>
                  <a:lnTo>
                    <a:pt x="147764" y="771267"/>
                  </a:lnTo>
                  <a:lnTo>
                    <a:pt x="128142" y="811991"/>
                  </a:lnTo>
                  <a:lnTo>
                    <a:pt x="109810" y="853435"/>
                  </a:lnTo>
                  <a:lnTo>
                    <a:pt x="92795" y="895571"/>
                  </a:lnTo>
                  <a:lnTo>
                    <a:pt x="77124" y="938373"/>
                  </a:lnTo>
                  <a:lnTo>
                    <a:pt x="62822" y="981816"/>
                  </a:lnTo>
                  <a:lnTo>
                    <a:pt x="49914" y="1025874"/>
                  </a:lnTo>
                  <a:lnTo>
                    <a:pt x="38428" y="1070521"/>
                  </a:lnTo>
                  <a:lnTo>
                    <a:pt x="28389" y="1115730"/>
                  </a:lnTo>
                  <a:lnTo>
                    <a:pt x="19823" y="1161476"/>
                  </a:lnTo>
                  <a:lnTo>
                    <a:pt x="12756" y="1207732"/>
                  </a:lnTo>
                  <a:lnTo>
                    <a:pt x="7214" y="1254473"/>
                  </a:lnTo>
                  <a:lnTo>
                    <a:pt x="3223" y="1301672"/>
                  </a:lnTo>
                  <a:lnTo>
                    <a:pt x="810" y="1349304"/>
                  </a:lnTo>
                  <a:lnTo>
                    <a:pt x="0" y="1397342"/>
                  </a:lnTo>
                  <a:lnTo>
                    <a:pt x="810" y="1445381"/>
                  </a:lnTo>
                  <a:lnTo>
                    <a:pt x="3223" y="1493013"/>
                  </a:lnTo>
                  <a:lnTo>
                    <a:pt x="7214" y="1540212"/>
                  </a:lnTo>
                  <a:lnTo>
                    <a:pt x="12756" y="1586953"/>
                  </a:lnTo>
                  <a:lnTo>
                    <a:pt x="19823" y="1633209"/>
                  </a:lnTo>
                  <a:lnTo>
                    <a:pt x="28389" y="1678955"/>
                  </a:lnTo>
                  <a:lnTo>
                    <a:pt x="38428" y="1724164"/>
                  </a:lnTo>
                  <a:lnTo>
                    <a:pt x="49914" y="1768810"/>
                  </a:lnTo>
                  <a:lnTo>
                    <a:pt x="62822" y="1812868"/>
                  </a:lnTo>
                  <a:lnTo>
                    <a:pt x="77124" y="1856312"/>
                  </a:lnTo>
                  <a:lnTo>
                    <a:pt x="92795" y="1899114"/>
                  </a:lnTo>
                  <a:lnTo>
                    <a:pt x="109810" y="1941250"/>
                  </a:lnTo>
                  <a:lnTo>
                    <a:pt x="128142" y="1982693"/>
                  </a:lnTo>
                  <a:lnTo>
                    <a:pt x="147764" y="2023418"/>
                  </a:lnTo>
                  <a:lnTo>
                    <a:pt x="168652" y="2063398"/>
                  </a:lnTo>
                  <a:lnTo>
                    <a:pt x="190778" y="2102607"/>
                  </a:lnTo>
                  <a:lnTo>
                    <a:pt x="214118" y="2141019"/>
                  </a:lnTo>
                  <a:lnTo>
                    <a:pt x="238645" y="2178609"/>
                  </a:lnTo>
                  <a:lnTo>
                    <a:pt x="264332" y="2215350"/>
                  </a:lnTo>
                  <a:lnTo>
                    <a:pt x="291154" y="2251216"/>
                  </a:lnTo>
                  <a:lnTo>
                    <a:pt x="319086" y="2286181"/>
                  </a:lnTo>
                  <a:lnTo>
                    <a:pt x="348100" y="2320219"/>
                  </a:lnTo>
                  <a:lnTo>
                    <a:pt x="378171" y="2353305"/>
                  </a:lnTo>
                  <a:lnTo>
                    <a:pt x="409273" y="2385412"/>
                  </a:lnTo>
                  <a:lnTo>
                    <a:pt x="441380" y="2416514"/>
                  </a:lnTo>
                  <a:lnTo>
                    <a:pt x="474465" y="2446585"/>
                  </a:lnTo>
                  <a:lnTo>
                    <a:pt x="508504" y="2475599"/>
                  </a:lnTo>
                  <a:lnTo>
                    <a:pt x="543469" y="2503530"/>
                  </a:lnTo>
                  <a:lnTo>
                    <a:pt x="579335" y="2530353"/>
                  </a:lnTo>
                  <a:lnTo>
                    <a:pt x="616076" y="2556040"/>
                  </a:lnTo>
                  <a:lnTo>
                    <a:pt x="653666" y="2580567"/>
                  </a:lnTo>
                  <a:lnTo>
                    <a:pt x="692078" y="2603906"/>
                  </a:lnTo>
                  <a:lnTo>
                    <a:pt x="731287" y="2626033"/>
                  </a:lnTo>
                  <a:lnTo>
                    <a:pt x="771267" y="2646921"/>
                  </a:lnTo>
                  <a:lnTo>
                    <a:pt x="811991" y="2666543"/>
                  </a:lnTo>
                  <a:lnTo>
                    <a:pt x="853435" y="2684875"/>
                  </a:lnTo>
                  <a:lnTo>
                    <a:pt x="895571" y="2701889"/>
                  </a:lnTo>
                  <a:lnTo>
                    <a:pt x="938373" y="2717561"/>
                  </a:lnTo>
                  <a:lnTo>
                    <a:pt x="981816" y="2731863"/>
                  </a:lnTo>
                  <a:lnTo>
                    <a:pt x="1025874" y="2744771"/>
                  </a:lnTo>
                  <a:lnTo>
                    <a:pt x="1070521" y="2756257"/>
                  </a:lnTo>
                  <a:lnTo>
                    <a:pt x="1115730" y="2766296"/>
                  </a:lnTo>
                  <a:lnTo>
                    <a:pt x="1161476" y="2774862"/>
                  </a:lnTo>
                  <a:lnTo>
                    <a:pt x="1207732" y="2781929"/>
                  </a:lnTo>
                  <a:lnTo>
                    <a:pt x="1254473" y="2787471"/>
                  </a:lnTo>
                  <a:lnTo>
                    <a:pt x="1301672" y="2791462"/>
                  </a:lnTo>
                  <a:lnTo>
                    <a:pt x="1349304" y="2793875"/>
                  </a:lnTo>
                  <a:lnTo>
                    <a:pt x="1397342" y="2794685"/>
                  </a:lnTo>
                  <a:lnTo>
                    <a:pt x="1445381" y="2793875"/>
                  </a:lnTo>
                  <a:lnTo>
                    <a:pt x="1493013" y="2791462"/>
                  </a:lnTo>
                  <a:lnTo>
                    <a:pt x="1540212" y="2787471"/>
                  </a:lnTo>
                  <a:lnTo>
                    <a:pt x="1586953" y="2781929"/>
                  </a:lnTo>
                  <a:lnTo>
                    <a:pt x="1633209" y="2774862"/>
                  </a:lnTo>
                  <a:lnTo>
                    <a:pt x="1678955" y="2766296"/>
                  </a:lnTo>
                  <a:lnTo>
                    <a:pt x="1724164" y="2756257"/>
                  </a:lnTo>
                  <a:lnTo>
                    <a:pt x="1768810" y="2744771"/>
                  </a:lnTo>
                  <a:lnTo>
                    <a:pt x="1812868" y="2731863"/>
                  </a:lnTo>
                  <a:lnTo>
                    <a:pt x="1856312" y="2717561"/>
                  </a:lnTo>
                  <a:lnTo>
                    <a:pt x="1899114" y="2701889"/>
                  </a:lnTo>
                  <a:lnTo>
                    <a:pt x="1941250" y="2684875"/>
                  </a:lnTo>
                  <a:lnTo>
                    <a:pt x="1982693" y="2666543"/>
                  </a:lnTo>
                  <a:lnTo>
                    <a:pt x="2023418" y="2646921"/>
                  </a:lnTo>
                  <a:lnTo>
                    <a:pt x="2063398" y="2626033"/>
                  </a:lnTo>
                  <a:lnTo>
                    <a:pt x="2102607" y="2603906"/>
                  </a:lnTo>
                  <a:lnTo>
                    <a:pt x="2141019" y="2580567"/>
                  </a:lnTo>
                  <a:lnTo>
                    <a:pt x="2178609" y="2556040"/>
                  </a:lnTo>
                  <a:lnTo>
                    <a:pt x="2215350" y="2530353"/>
                  </a:lnTo>
                  <a:lnTo>
                    <a:pt x="2251216" y="2503530"/>
                  </a:lnTo>
                  <a:lnTo>
                    <a:pt x="2286181" y="2475599"/>
                  </a:lnTo>
                  <a:lnTo>
                    <a:pt x="2320219" y="2446585"/>
                  </a:lnTo>
                  <a:lnTo>
                    <a:pt x="2353305" y="2416514"/>
                  </a:lnTo>
                  <a:lnTo>
                    <a:pt x="2385412" y="2385412"/>
                  </a:lnTo>
                  <a:lnTo>
                    <a:pt x="2416514" y="2353305"/>
                  </a:lnTo>
                  <a:lnTo>
                    <a:pt x="2446585" y="2320219"/>
                  </a:lnTo>
                  <a:lnTo>
                    <a:pt x="2475599" y="2286181"/>
                  </a:lnTo>
                  <a:lnTo>
                    <a:pt x="2503530" y="2251216"/>
                  </a:lnTo>
                  <a:lnTo>
                    <a:pt x="2530353" y="2215350"/>
                  </a:lnTo>
                  <a:lnTo>
                    <a:pt x="2556040" y="2178609"/>
                  </a:lnTo>
                  <a:lnTo>
                    <a:pt x="2580567" y="2141019"/>
                  </a:lnTo>
                  <a:lnTo>
                    <a:pt x="2603906" y="2102607"/>
                  </a:lnTo>
                  <a:lnTo>
                    <a:pt x="2626033" y="2063398"/>
                  </a:lnTo>
                  <a:lnTo>
                    <a:pt x="2646921" y="2023418"/>
                  </a:lnTo>
                  <a:lnTo>
                    <a:pt x="2666543" y="1982693"/>
                  </a:lnTo>
                  <a:lnTo>
                    <a:pt x="2684875" y="1941250"/>
                  </a:lnTo>
                  <a:lnTo>
                    <a:pt x="2701889" y="1899114"/>
                  </a:lnTo>
                  <a:lnTo>
                    <a:pt x="2717561" y="1856312"/>
                  </a:lnTo>
                  <a:lnTo>
                    <a:pt x="2731863" y="1812868"/>
                  </a:lnTo>
                  <a:lnTo>
                    <a:pt x="2744771" y="1768810"/>
                  </a:lnTo>
                  <a:lnTo>
                    <a:pt x="2756257" y="1724164"/>
                  </a:lnTo>
                  <a:lnTo>
                    <a:pt x="2766296" y="1678955"/>
                  </a:lnTo>
                  <a:lnTo>
                    <a:pt x="2774862" y="1633209"/>
                  </a:lnTo>
                  <a:lnTo>
                    <a:pt x="2781929" y="1586953"/>
                  </a:lnTo>
                  <a:lnTo>
                    <a:pt x="2787471" y="1540212"/>
                  </a:lnTo>
                  <a:lnTo>
                    <a:pt x="2791462" y="1493013"/>
                  </a:lnTo>
                  <a:lnTo>
                    <a:pt x="2793875" y="1445381"/>
                  </a:lnTo>
                  <a:lnTo>
                    <a:pt x="2794685" y="1397342"/>
                  </a:lnTo>
                  <a:lnTo>
                    <a:pt x="2793875" y="1349304"/>
                  </a:lnTo>
                  <a:lnTo>
                    <a:pt x="2791462" y="1301672"/>
                  </a:lnTo>
                  <a:lnTo>
                    <a:pt x="2787471" y="1254473"/>
                  </a:lnTo>
                  <a:lnTo>
                    <a:pt x="2781929" y="1207732"/>
                  </a:lnTo>
                  <a:lnTo>
                    <a:pt x="2774862" y="1161476"/>
                  </a:lnTo>
                  <a:lnTo>
                    <a:pt x="2766296" y="1115730"/>
                  </a:lnTo>
                  <a:lnTo>
                    <a:pt x="2756257" y="1070521"/>
                  </a:lnTo>
                  <a:lnTo>
                    <a:pt x="2744771" y="1025874"/>
                  </a:lnTo>
                  <a:lnTo>
                    <a:pt x="2731863" y="981816"/>
                  </a:lnTo>
                  <a:lnTo>
                    <a:pt x="2717561" y="938373"/>
                  </a:lnTo>
                  <a:lnTo>
                    <a:pt x="2701889" y="895571"/>
                  </a:lnTo>
                  <a:lnTo>
                    <a:pt x="2684875" y="853435"/>
                  </a:lnTo>
                  <a:lnTo>
                    <a:pt x="2666543" y="811991"/>
                  </a:lnTo>
                  <a:lnTo>
                    <a:pt x="2646921" y="771267"/>
                  </a:lnTo>
                  <a:lnTo>
                    <a:pt x="2626033" y="731287"/>
                  </a:lnTo>
                  <a:lnTo>
                    <a:pt x="2603906" y="692078"/>
                  </a:lnTo>
                  <a:lnTo>
                    <a:pt x="2580567" y="653666"/>
                  </a:lnTo>
                  <a:lnTo>
                    <a:pt x="2556040" y="616076"/>
                  </a:lnTo>
                  <a:lnTo>
                    <a:pt x="2530353" y="579335"/>
                  </a:lnTo>
                  <a:lnTo>
                    <a:pt x="2503530" y="543469"/>
                  </a:lnTo>
                  <a:lnTo>
                    <a:pt x="2475599" y="508504"/>
                  </a:lnTo>
                  <a:lnTo>
                    <a:pt x="2446585" y="474465"/>
                  </a:lnTo>
                  <a:lnTo>
                    <a:pt x="2416514" y="441380"/>
                  </a:lnTo>
                  <a:lnTo>
                    <a:pt x="2385412" y="409273"/>
                  </a:lnTo>
                  <a:lnTo>
                    <a:pt x="2353305" y="378171"/>
                  </a:lnTo>
                  <a:lnTo>
                    <a:pt x="2320219" y="348100"/>
                  </a:lnTo>
                  <a:lnTo>
                    <a:pt x="2286181" y="319086"/>
                  </a:lnTo>
                  <a:lnTo>
                    <a:pt x="2251216" y="291154"/>
                  </a:lnTo>
                  <a:lnTo>
                    <a:pt x="2215350" y="264332"/>
                  </a:lnTo>
                  <a:lnTo>
                    <a:pt x="2178609" y="238645"/>
                  </a:lnTo>
                  <a:lnTo>
                    <a:pt x="2141019" y="214118"/>
                  </a:lnTo>
                  <a:lnTo>
                    <a:pt x="2102607" y="190778"/>
                  </a:lnTo>
                  <a:lnTo>
                    <a:pt x="2063398" y="168652"/>
                  </a:lnTo>
                  <a:lnTo>
                    <a:pt x="2023418" y="147764"/>
                  </a:lnTo>
                  <a:lnTo>
                    <a:pt x="1982693" y="128142"/>
                  </a:lnTo>
                  <a:lnTo>
                    <a:pt x="1941250" y="109810"/>
                  </a:lnTo>
                  <a:lnTo>
                    <a:pt x="1899114" y="92795"/>
                  </a:lnTo>
                  <a:lnTo>
                    <a:pt x="1856312" y="77124"/>
                  </a:lnTo>
                  <a:lnTo>
                    <a:pt x="1812868" y="62822"/>
                  </a:lnTo>
                  <a:lnTo>
                    <a:pt x="1768810" y="49914"/>
                  </a:lnTo>
                  <a:lnTo>
                    <a:pt x="1724164" y="38428"/>
                  </a:lnTo>
                  <a:lnTo>
                    <a:pt x="1678955" y="28389"/>
                  </a:lnTo>
                  <a:lnTo>
                    <a:pt x="1633209" y="19823"/>
                  </a:lnTo>
                  <a:lnTo>
                    <a:pt x="1586953" y="12756"/>
                  </a:lnTo>
                  <a:lnTo>
                    <a:pt x="1540212" y="7214"/>
                  </a:lnTo>
                  <a:lnTo>
                    <a:pt x="1493013" y="3223"/>
                  </a:lnTo>
                  <a:lnTo>
                    <a:pt x="1445381" y="810"/>
                  </a:lnTo>
                  <a:lnTo>
                    <a:pt x="1397342" y="0"/>
                  </a:lnTo>
                  <a:close/>
                </a:path>
              </a:pathLst>
            </a:custGeom>
            <a:solidFill>
              <a:srgbClr val="C3C9C5">
                <a:alpha val="96998"/>
              </a:srgbClr>
            </a:solidFill>
          </p:spPr>
          <p:txBody>
            <a:bodyPr wrap="square" lIns="0" tIns="0" rIns="0" bIns="0" rtlCol="0"/>
            <a:lstStyle/>
            <a:p>
              <a:endParaRPr/>
            </a:p>
          </p:txBody>
        </p:sp>
        <p:sp>
          <p:nvSpPr>
            <p:cNvPr id="6" name="object 6"/>
            <p:cNvSpPr/>
            <p:nvPr/>
          </p:nvSpPr>
          <p:spPr>
            <a:xfrm>
              <a:off x="8989569" y="2974848"/>
              <a:ext cx="1693545" cy="1323975"/>
            </a:xfrm>
            <a:custGeom>
              <a:avLst/>
              <a:gdLst/>
              <a:ahLst/>
              <a:cxnLst/>
              <a:rect l="l" t="t" r="r" b="b"/>
              <a:pathLst>
                <a:path w="1693545" h="1323975">
                  <a:moveTo>
                    <a:pt x="1640154" y="0"/>
                  </a:moveTo>
                  <a:lnTo>
                    <a:pt x="52793" y="0"/>
                  </a:lnTo>
                  <a:lnTo>
                    <a:pt x="32136" y="4113"/>
                  </a:lnTo>
                  <a:lnTo>
                    <a:pt x="15366" y="15368"/>
                  </a:lnTo>
                  <a:lnTo>
                    <a:pt x="4112" y="32141"/>
                  </a:lnTo>
                  <a:lnTo>
                    <a:pt x="0" y="52806"/>
                  </a:lnTo>
                  <a:lnTo>
                    <a:pt x="0" y="1323352"/>
                  </a:lnTo>
                  <a:lnTo>
                    <a:pt x="1692948" y="1323352"/>
                  </a:lnTo>
                  <a:lnTo>
                    <a:pt x="1692948" y="52806"/>
                  </a:lnTo>
                  <a:lnTo>
                    <a:pt x="1688745" y="32141"/>
                  </a:lnTo>
                  <a:lnTo>
                    <a:pt x="1677342" y="15368"/>
                  </a:lnTo>
                  <a:lnTo>
                    <a:pt x="1660544" y="4113"/>
                  </a:lnTo>
                  <a:lnTo>
                    <a:pt x="1640154" y="0"/>
                  </a:lnTo>
                  <a:close/>
                </a:path>
              </a:pathLst>
            </a:custGeom>
            <a:solidFill>
              <a:srgbClr val="E4E6E4">
                <a:alpha val="96998"/>
              </a:srgbClr>
            </a:solidFill>
          </p:spPr>
          <p:txBody>
            <a:bodyPr wrap="square" lIns="0" tIns="0" rIns="0" bIns="0" rtlCol="0"/>
            <a:lstStyle/>
            <a:p>
              <a:endParaRPr/>
            </a:p>
          </p:txBody>
        </p:sp>
        <p:sp>
          <p:nvSpPr>
            <p:cNvPr id="7" name="object 7"/>
            <p:cNvSpPr/>
            <p:nvPr/>
          </p:nvSpPr>
          <p:spPr>
            <a:xfrm>
              <a:off x="8989555" y="4298213"/>
              <a:ext cx="1693545" cy="410209"/>
            </a:xfrm>
            <a:custGeom>
              <a:avLst/>
              <a:gdLst/>
              <a:ahLst/>
              <a:cxnLst/>
              <a:rect l="l" t="t" r="r" b="b"/>
              <a:pathLst>
                <a:path w="1693545" h="410210">
                  <a:moveTo>
                    <a:pt x="1692960" y="0"/>
                  </a:moveTo>
                  <a:lnTo>
                    <a:pt x="0" y="0"/>
                  </a:lnTo>
                  <a:lnTo>
                    <a:pt x="0" y="132003"/>
                  </a:lnTo>
                  <a:lnTo>
                    <a:pt x="4114" y="152654"/>
                  </a:lnTo>
                  <a:lnTo>
                    <a:pt x="15367" y="169430"/>
                  </a:lnTo>
                  <a:lnTo>
                    <a:pt x="32143" y="180682"/>
                  </a:lnTo>
                  <a:lnTo>
                    <a:pt x="52793" y="184797"/>
                  </a:lnTo>
                  <a:lnTo>
                    <a:pt x="581774" y="184797"/>
                  </a:lnTo>
                  <a:lnTo>
                    <a:pt x="581774" y="330784"/>
                  </a:lnTo>
                  <a:lnTo>
                    <a:pt x="396963" y="330784"/>
                  </a:lnTo>
                  <a:lnTo>
                    <a:pt x="396963" y="409981"/>
                  </a:lnTo>
                  <a:lnTo>
                    <a:pt x="1296162" y="409981"/>
                  </a:lnTo>
                  <a:lnTo>
                    <a:pt x="1296162" y="330784"/>
                  </a:lnTo>
                  <a:lnTo>
                    <a:pt x="1110576" y="330784"/>
                  </a:lnTo>
                  <a:lnTo>
                    <a:pt x="1110576" y="184797"/>
                  </a:lnTo>
                  <a:lnTo>
                    <a:pt x="1640154" y="184797"/>
                  </a:lnTo>
                  <a:lnTo>
                    <a:pt x="1660563" y="180682"/>
                  </a:lnTo>
                  <a:lnTo>
                    <a:pt x="1677365" y="169430"/>
                  </a:lnTo>
                  <a:lnTo>
                    <a:pt x="1688769" y="152654"/>
                  </a:lnTo>
                  <a:lnTo>
                    <a:pt x="1692960" y="132003"/>
                  </a:lnTo>
                  <a:lnTo>
                    <a:pt x="1692960" y="0"/>
                  </a:lnTo>
                  <a:close/>
                </a:path>
              </a:pathLst>
            </a:custGeom>
            <a:solidFill>
              <a:srgbClr val="D8DCD9">
                <a:alpha val="96998"/>
              </a:srgbClr>
            </a:solidFill>
          </p:spPr>
          <p:txBody>
            <a:bodyPr wrap="square" lIns="0" tIns="0" rIns="0" bIns="0" rtlCol="0"/>
            <a:lstStyle/>
            <a:p>
              <a:endParaRPr/>
            </a:p>
          </p:txBody>
        </p:sp>
        <p:sp>
          <p:nvSpPr>
            <p:cNvPr id="8" name="object 8"/>
            <p:cNvSpPr/>
            <p:nvPr/>
          </p:nvSpPr>
          <p:spPr>
            <a:xfrm>
              <a:off x="9641146" y="3133260"/>
              <a:ext cx="267335" cy="298450"/>
            </a:xfrm>
            <a:custGeom>
              <a:avLst/>
              <a:gdLst/>
              <a:ahLst/>
              <a:cxnLst/>
              <a:rect l="l" t="t" r="r" b="b"/>
              <a:pathLst>
                <a:path w="267334" h="298450">
                  <a:moveTo>
                    <a:pt x="0" y="0"/>
                  </a:moveTo>
                  <a:lnTo>
                    <a:pt x="0" y="262559"/>
                  </a:lnTo>
                  <a:lnTo>
                    <a:pt x="33221" y="264861"/>
                  </a:lnTo>
                  <a:lnTo>
                    <a:pt x="66114" y="271665"/>
                  </a:lnTo>
                  <a:lnTo>
                    <a:pt x="97996" y="282823"/>
                  </a:lnTo>
                  <a:lnTo>
                    <a:pt x="128181" y="298183"/>
                  </a:lnTo>
                  <a:lnTo>
                    <a:pt x="267182" y="77762"/>
                  </a:lnTo>
                  <a:lnTo>
                    <a:pt x="225534" y="54164"/>
                  </a:lnTo>
                  <a:lnTo>
                    <a:pt x="182362" y="34769"/>
                  </a:lnTo>
                  <a:lnTo>
                    <a:pt x="137944" y="19616"/>
                  </a:lnTo>
                  <a:lnTo>
                    <a:pt x="92558" y="8744"/>
                  </a:lnTo>
                  <a:lnTo>
                    <a:pt x="46484" y="2192"/>
                  </a:lnTo>
                  <a:lnTo>
                    <a:pt x="0" y="0"/>
                  </a:lnTo>
                  <a:close/>
                </a:path>
              </a:pathLst>
            </a:custGeom>
            <a:solidFill>
              <a:srgbClr val="A4B0AA">
                <a:alpha val="96998"/>
              </a:srgbClr>
            </a:solidFill>
          </p:spPr>
          <p:txBody>
            <a:bodyPr wrap="square" lIns="0" tIns="0" rIns="0" bIns="0" rtlCol="0"/>
            <a:lstStyle/>
            <a:p>
              <a:endParaRPr/>
            </a:p>
          </p:txBody>
        </p:sp>
        <p:sp>
          <p:nvSpPr>
            <p:cNvPr id="9" name="object 9"/>
            <p:cNvSpPr/>
            <p:nvPr/>
          </p:nvSpPr>
          <p:spPr>
            <a:xfrm>
              <a:off x="9138740" y="3133258"/>
              <a:ext cx="502920" cy="503555"/>
            </a:xfrm>
            <a:custGeom>
              <a:avLst/>
              <a:gdLst/>
              <a:ahLst/>
              <a:cxnLst/>
              <a:rect l="l" t="t" r="r" b="b"/>
              <a:pathLst>
                <a:path w="502920" h="503554">
                  <a:moveTo>
                    <a:pt x="502399" y="0"/>
                  </a:moveTo>
                  <a:lnTo>
                    <a:pt x="454179" y="2329"/>
                  </a:lnTo>
                  <a:lnTo>
                    <a:pt x="406358" y="9304"/>
                  </a:lnTo>
                  <a:lnTo>
                    <a:pt x="359275" y="20905"/>
                  </a:lnTo>
                  <a:lnTo>
                    <a:pt x="313269" y="37110"/>
                  </a:lnTo>
                  <a:lnTo>
                    <a:pt x="268679" y="57900"/>
                  </a:lnTo>
                  <a:lnTo>
                    <a:pt x="225845" y="83255"/>
                  </a:lnTo>
                  <a:lnTo>
                    <a:pt x="185105" y="113152"/>
                  </a:lnTo>
                  <a:lnTo>
                    <a:pt x="146799" y="147574"/>
                  </a:lnTo>
                  <a:lnTo>
                    <a:pt x="112407" y="185654"/>
                  </a:lnTo>
                  <a:lnTo>
                    <a:pt x="82596" y="226289"/>
                  </a:lnTo>
                  <a:lnTo>
                    <a:pt x="57365" y="269112"/>
                  </a:lnTo>
                  <a:lnTo>
                    <a:pt x="36718" y="313755"/>
                  </a:lnTo>
                  <a:lnTo>
                    <a:pt x="20657" y="359851"/>
                  </a:lnTo>
                  <a:lnTo>
                    <a:pt x="9182" y="407033"/>
                  </a:lnTo>
                  <a:lnTo>
                    <a:pt x="2295" y="454934"/>
                  </a:lnTo>
                  <a:lnTo>
                    <a:pt x="0" y="503186"/>
                  </a:lnTo>
                  <a:lnTo>
                    <a:pt x="260985" y="503186"/>
                  </a:lnTo>
                  <a:lnTo>
                    <a:pt x="265465" y="456883"/>
                  </a:lnTo>
                  <a:lnTo>
                    <a:pt x="278817" y="411999"/>
                  </a:lnTo>
                  <a:lnTo>
                    <a:pt x="300906" y="370007"/>
                  </a:lnTo>
                  <a:lnTo>
                    <a:pt x="331597" y="332384"/>
                  </a:lnTo>
                  <a:lnTo>
                    <a:pt x="369646" y="301816"/>
                  </a:lnTo>
                  <a:lnTo>
                    <a:pt x="411749" y="279998"/>
                  </a:lnTo>
                  <a:lnTo>
                    <a:pt x="456476" y="266917"/>
                  </a:lnTo>
                  <a:lnTo>
                    <a:pt x="502399" y="262559"/>
                  </a:lnTo>
                  <a:lnTo>
                    <a:pt x="502399" y="0"/>
                  </a:lnTo>
                  <a:close/>
                </a:path>
              </a:pathLst>
            </a:custGeom>
            <a:solidFill>
              <a:srgbClr val="B8C0BC">
                <a:alpha val="96998"/>
              </a:srgbClr>
            </a:solidFill>
          </p:spPr>
          <p:txBody>
            <a:bodyPr wrap="square" lIns="0" tIns="0" rIns="0" bIns="0" rtlCol="0"/>
            <a:lstStyle/>
            <a:p>
              <a:endParaRPr/>
            </a:p>
          </p:txBody>
        </p:sp>
        <p:sp>
          <p:nvSpPr>
            <p:cNvPr id="10" name="object 10"/>
            <p:cNvSpPr/>
            <p:nvPr/>
          </p:nvSpPr>
          <p:spPr>
            <a:xfrm>
              <a:off x="9138740" y="3636441"/>
              <a:ext cx="416559" cy="469265"/>
            </a:xfrm>
            <a:custGeom>
              <a:avLst/>
              <a:gdLst/>
              <a:ahLst/>
              <a:cxnLst/>
              <a:rect l="l" t="t" r="r" b="b"/>
              <a:pathLst>
                <a:path w="416559" h="469264">
                  <a:moveTo>
                    <a:pt x="260985" y="0"/>
                  </a:moveTo>
                  <a:lnTo>
                    <a:pt x="0" y="0"/>
                  </a:lnTo>
                  <a:lnTo>
                    <a:pt x="2295" y="48300"/>
                  </a:lnTo>
                  <a:lnTo>
                    <a:pt x="9182" y="96227"/>
                  </a:lnTo>
                  <a:lnTo>
                    <a:pt x="20657" y="143419"/>
                  </a:lnTo>
                  <a:lnTo>
                    <a:pt x="36718" y="189517"/>
                  </a:lnTo>
                  <a:lnTo>
                    <a:pt x="57365" y="234160"/>
                  </a:lnTo>
                  <a:lnTo>
                    <a:pt x="82596" y="276989"/>
                  </a:lnTo>
                  <a:lnTo>
                    <a:pt x="112407" y="317644"/>
                  </a:lnTo>
                  <a:lnTo>
                    <a:pt x="146799" y="355765"/>
                  </a:lnTo>
                  <a:lnTo>
                    <a:pt x="187326" y="391803"/>
                  </a:lnTo>
                  <a:lnTo>
                    <a:pt x="230552" y="422903"/>
                  </a:lnTo>
                  <a:lnTo>
                    <a:pt x="275954" y="448783"/>
                  </a:lnTo>
                  <a:lnTo>
                    <a:pt x="323011" y="469163"/>
                  </a:lnTo>
                  <a:lnTo>
                    <a:pt x="416204" y="225196"/>
                  </a:lnTo>
                  <a:lnTo>
                    <a:pt x="393727" y="214983"/>
                  </a:lnTo>
                  <a:lnTo>
                    <a:pt x="371876" y="202739"/>
                  </a:lnTo>
                  <a:lnTo>
                    <a:pt x="331597" y="170967"/>
                  </a:lnTo>
                  <a:lnTo>
                    <a:pt x="300906" y="132671"/>
                  </a:lnTo>
                  <a:lnTo>
                    <a:pt x="278817" y="90736"/>
                  </a:lnTo>
                  <a:lnTo>
                    <a:pt x="265465" y="46175"/>
                  </a:lnTo>
                  <a:lnTo>
                    <a:pt x="260985" y="0"/>
                  </a:lnTo>
                  <a:close/>
                </a:path>
              </a:pathLst>
            </a:custGeom>
            <a:solidFill>
              <a:srgbClr val="CDD2CF">
                <a:alpha val="96998"/>
              </a:srgbClr>
            </a:solidFill>
          </p:spPr>
          <p:txBody>
            <a:bodyPr wrap="square" lIns="0" tIns="0" rIns="0" bIns="0" rtlCol="0"/>
            <a:lstStyle/>
            <a:p>
              <a:endParaRPr/>
            </a:p>
          </p:txBody>
        </p:sp>
        <p:sp>
          <p:nvSpPr>
            <p:cNvPr id="11" name="object 11"/>
            <p:cNvSpPr/>
            <p:nvPr/>
          </p:nvSpPr>
          <p:spPr>
            <a:xfrm>
              <a:off x="9461752" y="3211026"/>
              <a:ext cx="681990" cy="927735"/>
            </a:xfrm>
            <a:custGeom>
              <a:avLst/>
              <a:gdLst/>
              <a:ahLst/>
              <a:cxnLst/>
              <a:rect l="l" t="t" r="r" b="b"/>
              <a:pathLst>
                <a:path w="681990" h="927735">
                  <a:moveTo>
                    <a:pt x="446570" y="0"/>
                  </a:moveTo>
                  <a:lnTo>
                    <a:pt x="307581" y="220421"/>
                  </a:lnTo>
                  <a:lnTo>
                    <a:pt x="318887" y="228647"/>
                  </a:lnTo>
                  <a:lnTo>
                    <a:pt x="329720" y="236978"/>
                  </a:lnTo>
                  <a:lnTo>
                    <a:pt x="381043" y="292631"/>
                  </a:lnTo>
                  <a:lnTo>
                    <a:pt x="403073" y="334678"/>
                  </a:lnTo>
                  <a:lnTo>
                    <a:pt x="416291" y="379416"/>
                  </a:lnTo>
                  <a:lnTo>
                    <a:pt x="420697" y="425500"/>
                  </a:lnTo>
                  <a:lnTo>
                    <a:pt x="416291" y="471584"/>
                  </a:lnTo>
                  <a:lnTo>
                    <a:pt x="403073" y="516322"/>
                  </a:lnTo>
                  <a:lnTo>
                    <a:pt x="381043" y="558369"/>
                  </a:lnTo>
                  <a:lnTo>
                    <a:pt x="350202" y="596379"/>
                  </a:lnTo>
                  <a:lnTo>
                    <a:pt x="312905" y="626350"/>
                  </a:lnTo>
                  <a:lnTo>
                    <a:pt x="271691" y="648008"/>
                  </a:lnTo>
                  <a:lnTo>
                    <a:pt x="227836" y="661308"/>
                  </a:lnTo>
                  <a:lnTo>
                    <a:pt x="182617" y="666204"/>
                  </a:lnTo>
                  <a:lnTo>
                    <a:pt x="137310" y="662653"/>
                  </a:lnTo>
                  <a:lnTo>
                    <a:pt x="93192" y="650608"/>
                  </a:lnTo>
                  <a:lnTo>
                    <a:pt x="0" y="894588"/>
                  </a:lnTo>
                  <a:lnTo>
                    <a:pt x="47009" y="909909"/>
                  </a:lnTo>
                  <a:lnTo>
                    <a:pt x="95040" y="920480"/>
                  </a:lnTo>
                  <a:lnTo>
                    <a:pt x="143719" y="926299"/>
                  </a:lnTo>
                  <a:lnTo>
                    <a:pt x="192675" y="927367"/>
                  </a:lnTo>
                  <a:lnTo>
                    <a:pt x="241536" y="923683"/>
                  </a:lnTo>
                  <a:lnTo>
                    <a:pt x="289929" y="915247"/>
                  </a:lnTo>
                  <a:lnTo>
                    <a:pt x="337483" y="902060"/>
                  </a:lnTo>
                  <a:lnTo>
                    <a:pt x="383825" y="884120"/>
                  </a:lnTo>
                  <a:lnTo>
                    <a:pt x="428583" y="861428"/>
                  </a:lnTo>
                  <a:lnTo>
                    <a:pt x="471385" y="833983"/>
                  </a:lnTo>
                  <a:lnTo>
                    <a:pt x="504088" y="809315"/>
                  </a:lnTo>
                  <a:lnTo>
                    <a:pt x="535000" y="781189"/>
                  </a:lnTo>
                  <a:lnTo>
                    <a:pt x="567648" y="745154"/>
                  </a:lnTo>
                  <a:lnTo>
                    <a:pt x="596215" y="706907"/>
                  </a:lnTo>
                  <a:lnTo>
                    <a:pt x="620702" y="666745"/>
                  </a:lnTo>
                  <a:lnTo>
                    <a:pt x="641107" y="624966"/>
                  </a:lnTo>
                  <a:lnTo>
                    <a:pt x="657431" y="581865"/>
                  </a:lnTo>
                  <a:lnTo>
                    <a:pt x="669674" y="537742"/>
                  </a:lnTo>
                  <a:lnTo>
                    <a:pt x="677836" y="492892"/>
                  </a:lnTo>
                  <a:lnTo>
                    <a:pt x="681918" y="447613"/>
                  </a:lnTo>
                  <a:lnTo>
                    <a:pt x="681918" y="402201"/>
                  </a:lnTo>
                  <a:lnTo>
                    <a:pt x="677836" y="356955"/>
                  </a:lnTo>
                  <a:lnTo>
                    <a:pt x="669674" y="312171"/>
                  </a:lnTo>
                  <a:lnTo>
                    <a:pt x="657431" y="268146"/>
                  </a:lnTo>
                  <a:lnTo>
                    <a:pt x="641107" y="225178"/>
                  </a:lnTo>
                  <a:lnTo>
                    <a:pt x="620702" y="183563"/>
                  </a:lnTo>
                  <a:lnTo>
                    <a:pt x="596215" y="143599"/>
                  </a:lnTo>
                  <a:lnTo>
                    <a:pt x="567648" y="105583"/>
                  </a:lnTo>
                  <a:lnTo>
                    <a:pt x="535000" y="69811"/>
                  </a:lnTo>
                  <a:lnTo>
                    <a:pt x="492275" y="32577"/>
                  </a:lnTo>
                  <a:lnTo>
                    <a:pt x="469668" y="15714"/>
                  </a:lnTo>
                  <a:lnTo>
                    <a:pt x="446570" y="0"/>
                  </a:lnTo>
                  <a:close/>
                </a:path>
              </a:pathLst>
            </a:custGeom>
            <a:solidFill>
              <a:srgbClr val="C3C9C5">
                <a:alpha val="96998"/>
              </a:srgbClr>
            </a:solidFill>
          </p:spPr>
          <p:txBody>
            <a:bodyPr wrap="square" lIns="0" tIns="0" rIns="0" bIns="0" rtlCol="0"/>
            <a:lstStyle/>
            <a:p>
              <a:endParaRPr/>
            </a:p>
          </p:txBody>
        </p:sp>
        <p:sp>
          <p:nvSpPr>
            <p:cNvPr id="12" name="object 12"/>
            <p:cNvSpPr/>
            <p:nvPr/>
          </p:nvSpPr>
          <p:spPr>
            <a:xfrm>
              <a:off x="9399844" y="3394548"/>
              <a:ext cx="482600" cy="483234"/>
            </a:xfrm>
            <a:custGeom>
              <a:avLst/>
              <a:gdLst/>
              <a:ahLst/>
              <a:cxnLst/>
              <a:rect l="l" t="t" r="r" b="b"/>
              <a:pathLst>
                <a:path w="482600" h="483235">
                  <a:moveTo>
                    <a:pt x="241365" y="0"/>
                  </a:moveTo>
                  <a:lnTo>
                    <a:pt x="195290" y="4443"/>
                  </a:lnTo>
                  <a:lnTo>
                    <a:pt x="150555" y="17773"/>
                  </a:lnTo>
                  <a:lnTo>
                    <a:pt x="108508" y="39990"/>
                  </a:lnTo>
                  <a:lnTo>
                    <a:pt x="70494" y="71094"/>
                  </a:lnTo>
                  <a:lnTo>
                    <a:pt x="39653" y="109107"/>
                  </a:lnTo>
                  <a:lnTo>
                    <a:pt x="17623" y="151156"/>
                  </a:lnTo>
                  <a:lnTo>
                    <a:pt x="4405" y="195895"/>
                  </a:lnTo>
                  <a:lnTo>
                    <a:pt x="0" y="241979"/>
                  </a:lnTo>
                  <a:lnTo>
                    <a:pt x="4405" y="288063"/>
                  </a:lnTo>
                  <a:lnTo>
                    <a:pt x="17623" y="332802"/>
                  </a:lnTo>
                  <a:lnTo>
                    <a:pt x="39653" y="374850"/>
                  </a:lnTo>
                  <a:lnTo>
                    <a:pt x="70494" y="412864"/>
                  </a:lnTo>
                  <a:lnTo>
                    <a:pt x="108508" y="443443"/>
                  </a:lnTo>
                  <a:lnTo>
                    <a:pt x="150555" y="465285"/>
                  </a:lnTo>
                  <a:lnTo>
                    <a:pt x="195290" y="478390"/>
                  </a:lnTo>
                  <a:lnTo>
                    <a:pt x="241365" y="482758"/>
                  </a:lnTo>
                  <a:lnTo>
                    <a:pt x="287431" y="478390"/>
                  </a:lnTo>
                  <a:lnTo>
                    <a:pt x="332143" y="465285"/>
                  </a:lnTo>
                  <a:lnTo>
                    <a:pt x="374152" y="443443"/>
                  </a:lnTo>
                  <a:lnTo>
                    <a:pt x="412111" y="412864"/>
                  </a:lnTo>
                  <a:lnTo>
                    <a:pt x="442953" y="374850"/>
                  </a:lnTo>
                  <a:lnTo>
                    <a:pt x="464982" y="332802"/>
                  </a:lnTo>
                  <a:lnTo>
                    <a:pt x="478200" y="288063"/>
                  </a:lnTo>
                  <a:lnTo>
                    <a:pt x="482606" y="241979"/>
                  </a:lnTo>
                  <a:lnTo>
                    <a:pt x="478200" y="195895"/>
                  </a:lnTo>
                  <a:lnTo>
                    <a:pt x="464982" y="151156"/>
                  </a:lnTo>
                  <a:lnTo>
                    <a:pt x="442953" y="109107"/>
                  </a:lnTo>
                  <a:lnTo>
                    <a:pt x="412111" y="71094"/>
                  </a:lnTo>
                  <a:lnTo>
                    <a:pt x="374152" y="39990"/>
                  </a:lnTo>
                  <a:lnTo>
                    <a:pt x="332143" y="17773"/>
                  </a:lnTo>
                  <a:lnTo>
                    <a:pt x="287431" y="4443"/>
                  </a:lnTo>
                  <a:lnTo>
                    <a:pt x="241365" y="0"/>
                  </a:lnTo>
                  <a:close/>
                </a:path>
              </a:pathLst>
            </a:custGeom>
            <a:solidFill>
              <a:srgbClr val="E4E6E4">
                <a:alpha val="96998"/>
              </a:srgbClr>
            </a:solidFill>
          </p:spPr>
          <p:txBody>
            <a:bodyPr wrap="square" lIns="0" tIns="0" rIns="0" bIns="0" rtlCol="0"/>
            <a:lstStyle/>
            <a:p>
              <a:endParaRPr/>
            </a:p>
          </p:txBody>
        </p:sp>
        <p:sp>
          <p:nvSpPr>
            <p:cNvPr id="13" name="object 13"/>
            <p:cNvSpPr/>
            <p:nvPr/>
          </p:nvSpPr>
          <p:spPr>
            <a:xfrm>
              <a:off x="10143540" y="3133254"/>
              <a:ext cx="370840" cy="865505"/>
            </a:xfrm>
            <a:custGeom>
              <a:avLst/>
              <a:gdLst/>
              <a:ahLst/>
              <a:cxnLst/>
              <a:rect l="l" t="t" r="r" b="b"/>
              <a:pathLst>
                <a:path w="370840" h="865504">
                  <a:moveTo>
                    <a:pt x="264795" y="802995"/>
                  </a:moveTo>
                  <a:lnTo>
                    <a:pt x="30378" y="802995"/>
                  </a:lnTo>
                  <a:lnTo>
                    <a:pt x="30378" y="865162"/>
                  </a:lnTo>
                  <a:lnTo>
                    <a:pt x="264795" y="865162"/>
                  </a:lnTo>
                  <a:lnTo>
                    <a:pt x="264795" y="802995"/>
                  </a:lnTo>
                  <a:close/>
                </a:path>
                <a:path w="370840" h="865504">
                  <a:moveTo>
                    <a:pt x="370382" y="0"/>
                  </a:moveTo>
                  <a:lnTo>
                    <a:pt x="0" y="0"/>
                  </a:lnTo>
                  <a:lnTo>
                    <a:pt x="0" y="79197"/>
                  </a:lnTo>
                  <a:lnTo>
                    <a:pt x="370382" y="79197"/>
                  </a:lnTo>
                  <a:lnTo>
                    <a:pt x="370382" y="0"/>
                  </a:lnTo>
                  <a:close/>
                </a:path>
                <a:path w="370840" h="865504">
                  <a:moveTo>
                    <a:pt x="370395" y="486181"/>
                  </a:moveTo>
                  <a:lnTo>
                    <a:pt x="109575" y="486181"/>
                  </a:lnTo>
                  <a:lnTo>
                    <a:pt x="109575" y="546773"/>
                  </a:lnTo>
                  <a:lnTo>
                    <a:pt x="370395" y="546773"/>
                  </a:lnTo>
                  <a:lnTo>
                    <a:pt x="370395" y="486181"/>
                  </a:lnTo>
                  <a:close/>
                </a:path>
                <a:path w="370840" h="865504">
                  <a:moveTo>
                    <a:pt x="370395" y="212788"/>
                  </a:moveTo>
                  <a:lnTo>
                    <a:pt x="109575" y="212788"/>
                  </a:lnTo>
                  <a:lnTo>
                    <a:pt x="109575" y="291985"/>
                  </a:lnTo>
                  <a:lnTo>
                    <a:pt x="370395" y="291985"/>
                  </a:lnTo>
                  <a:lnTo>
                    <a:pt x="370395" y="212788"/>
                  </a:lnTo>
                  <a:close/>
                </a:path>
                <a:path w="370840" h="865504">
                  <a:moveTo>
                    <a:pt x="370408" y="644575"/>
                  </a:moveTo>
                  <a:lnTo>
                    <a:pt x="83185" y="644575"/>
                  </a:lnTo>
                  <a:lnTo>
                    <a:pt x="83185" y="706767"/>
                  </a:lnTo>
                  <a:lnTo>
                    <a:pt x="370408" y="706767"/>
                  </a:lnTo>
                  <a:lnTo>
                    <a:pt x="370408" y="644575"/>
                  </a:lnTo>
                  <a:close/>
                </a:path>
              </a:pathLst>
            </a:custGeom>
            <a:solidFill>
              <a:srgbClr val="9AA8A2">
                <a:alpha val="96998"/>
              </a:srgbClr>
            </a:solidFill>
          </p:spPr>
          <p:txBody>
            <a:bodyPr wrap="square" lIns="0" tIns="0" rIns="0" bIns="0" rtlCol="0"/>
            <a:lstStyle/>
            <a:p>
              <a:endParaRPr/>
            </a:p>
          </p:txBody>
        </p:sp>
        <p:sp>
          <p:nvSpPr>
            <p:cNvPr id="14" name="object 14"/>
            <p:cNvSpPr/>
            <p:nvPr/>
          </p:nvSpPr>
          <p:spPr>
            <a:xfrm>
              <a:off x="10300512" y="3212452"/>
              <a:ext cx="213995" cy="292100"/>
            </a:xfrm>
            <a:custGeom>
              <a:avLst/>
              <a:gdLst/>
              <a:ahLst/>
              <a:cxnLst/>
              <a:rect l="l" t="t" r="r" b="b"/>
              <a:pathLst>
                <a:path w="213995" h="292100">
                  <a:moveTo>
                    <a:pt x="213410" y="0"/>
                  </a:moveTo>
                  <a:lnTo>
                    <a:pt x="0" y="0"/>
                  </a:lnTo>
                  <a:lnTo>
                    <a:pt x="0" y="79197"/>
                  </a:lnTo>
                  <a:lnTo>
                    <a:pt x="213410" y="79197"/>
                  </a:lnTo>
                  <a:lnTo>
                    <a:pt x="213410" y="0"/>
                  </a:lnTo>
                  <a:close/>
                </a:path>
                <a:path w="213995" h="292100">
                  <a:moveTo>
                    <a:pt x="213436" y="212801"/>
                  </a:moveTo>
                  <a:lnTo>
                    <a:pt x="62826" y="212801"/>
                  </a:lnTo>
                  <a:lnTo>
                    <a:pt x="62826" y="291998"/>
                  </a:lnTo>
                  <a:lnTo>
                    <a:pt x="213436" y="291998"/>
                  </a:lnTo>
                  <a:lnTo>
                    <a:pt x="213436" y="212801"/>
                  </a:lnTo>
                  <a:close/>
                </a:path>
              </a:pathLst>
            </a:custGeom>
            <a:solidFill>
              <a:srgbClr val="B8C0BC">
                <a:alpha val="96998"/>
              </a:srgbClr>
            </a:solidFill>
          </p:spPr>
          <p:txBody>
            <a:bodyPr wrap="square" lIns="0" tIns="0" rIns="0" bIns="0" rtlCol="0"/>
            <a:lstStyle/>
            <a:p>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901189"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THE</a:t>
            </a:r>
            <a:r>
              <a:rPr sz="1100" b="1" spc="-5" dirty="0">
                <a:solidFill>
                  <a:srgbClr val="716A66"/>
                </a:solidFill>
                <a:latin typeface="DIN 2014 Bold"/>
                <a:cs typeface="DIN 2014 Bold"/>
              </a:rPr>
              <a:t> </a:t>
            </a:r>
            <a:r>
              <a:rPr sz="1100" b="1" dirty="0">
                <a:solidFill>
                  <a:srgbClr val="716A66"/>
                </a:solidFill>
                <a:latin typeface="DIN 2014 Bold"/>
                <a:cs typeface="DIN 2014 Bold"/>
              </a:rPr>
              <a:t>COMPETITIVE</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LANDSCAPE</a:t>
            </a:r>
            <a:endParaRPr sz="1100">
              <a:latin typeface="DIN 2014 Bold"/>
              <a:cs typeface="DIN 2014 Bold"/>
            </a:endParaRPr>
          </a:p>
        </p:txBody>
      </p:sp>
      <p:sp>
        <p:nvSpPr>
          <p:cNvPr id="3" name="object 3"/>
          <p:cNvSpPr txBox="1"/>
          <p:nvPr/>
        </p:nvSpPr>
        <p:spPr>
          <a:xfrm>
            <a:off x="750822" y="798467"/>
            <a:ext cx="6869177" cy="3473387"/>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How</a:t>
            </a:r>
            <a:r>
              <a:rPr sz="2800" b="1" spc="-45" dirty="0">
                <a:solidFill>
                  <a:srgbClr val="716A66"/>
                </a:solidFill>
                <a:latin typeface="DIN 2014 Bold"/>
                <a:cs typeface="DIN 2014 Bold"/>
              </a:rPr>
              <a:t> </a:t>
            </a:r>
            <a:r>
              <a:rPr lang="en-US" sz="2800" b="1" dirty="0">
                <a:solidFill>
                  <a:srgbClr val="716A66"/>
                </a:solidFill>
                <a:latin typeface="DIN 2014 Bold"/>
                <a:cs typeface="DIN 2014 Bold"/>
              </a:rPr>
              <a:t>W</a:t>
            </a:r>
            <a:r>
              <a:rPr sz="2800" b="1" dirty="0">
                <a:solidFill>
                  <a:srgbClr val="716A66"/>
                </a:solidFill>
                <a:latin typeface="DIN 2014 Bold"/>
                <a:cs typeface="DIN 2014 Bold"/>
              </a:rPr>
              <a:t>e</a:t>
            </a:r>
            <a:r>
              <a:rPr sz="2800" b="1" spc="-45" dirty="0">
                <a:solidFill>
                  <a:srgbClr val="716A66"/>
                </a:solidFill>
                <a:latin typeface="DIN 2014 Bold"/>
                <a:cs typeface="DIN 2014 Bold"/>
              </a:rPr>
              <a:t> </a:t>
            </a:r>
            <a:r>
              <a:rPr sz="2800" b="1" spc="-10" dirty="0">
                <a:solidFill>
                  <a:srgbClr val="716A66"/>
                </a:solidFill>
                <a:latin typeface="DIN 2014 Bold"/>
                <a:cs typeface="DIN 2014 Bold"/>
              </a:rPr>
              <a:t>Compete</a:t>
            </a:r>
            <a:endParaRPr sz="2800" dirty="0">
              <a:latin typeface="DIN 2014 Bold"/>
              <a:cs typeface="DIN 2014 Bold"/>
            </a:endParaRPr>
          </a:p>
          <a:p>
            <a:pPr>
              <a:lnSpc>
                <a:spcPct val="100000"/>
              </a:lnSpc>
            </a:pPr>
            <a:endParaRPr sz="2800" dirty="0">
              <a:latin typeface="DIN 2014 Bold"/>
              <a:cs typeface="DIN 2014 Bold"/>
            </a:endParaRPr>
          </a:p>
          <a:p>
            <a:pPr>
              <a:lnSpc>
                <a:spcPct val="100000"/>
              </a:lnSpc>
              <a:spcBef>
                <a:spcPts val="2225"/>
              </a:spcBef>
            </a:pPr>
            <a:endParaRPr sz="2800" dirty="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dirty="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Who</a:t>
            </a:r>
            <a:r>
              <a:rPr sz="3600" spc="-5" dirty="0">
                <a:solidFill>
                  <a:srgbClr val="716A66"/>
                </a:solidFill>
                <a:latin typeface="DIN 2014 Light"/>
                <a:cs typeface="DIN 2014 Light"/>
              </a:rPr>
              <a:t> </a:t>
            </a:r>
            <a:r>
              <a:rPr sz="3600" dirty="0">
                <a:solidFill>
                  <a:srgbClr val="716A66"/>
                </a:solidFill>
                <a:latin typeface="DIN 2014 Light"/>
                <a:cs typeface="DIN 2014 Light"/>
              </a:rPr>
              <a:t>are</a:t>
            </a:r>
            <a:r>
              <a:rPr sz="3600" spc="-5" dirty="0">
                <a:solidFill>
                  <a:srgbClr val="716A66"/>
                </a:solidFill>
                <a:latin typeface="DIN 2014 Light"/>
                <a:cs typeface="DIN 2014 Light"/>
              </a:rPr>
              <a:t> </a:t>
            </a:r>
            <a:r>
              <a:rPr sz="3600" dirty="0">
                <a:solidFill>
                  <a:srgbClr val="716A66"/>
                </a:solidFill>
                <a:latin typeface="DIN 2014 Light"/>
                <a:cs typeface="DIN 2014 Light"/>
              </a:rPr>
              <a:t>the full</a:t>
            </a:r>
            <a:r>
              <a:rPr lang="en-US" sz="3600" spc="-5" dirty="0">
                <a:solidFill>
                  <a:srgbClr val="716A66"/>
                </a:solidFill>
                <a:latin typeface="DIN 2014 Light"/>
                <a:cs typeface="DIN 2014 Light"/>
              </a:rPr>
              <a:t>-li</a:t>
            </a:r>
            <a:r>
              <a:rPr sz="3600" dirty="0">
                <a:solidFill>
                  <a:srgbClr val="716A66"/>
                </a:solidFill>
                <a:latin typeface="DIN 2014 Light"/>
                <a:cs typeface="DIN 2014 Light"/>
              </a:rPr>
              <a:t>ne </a:t>
            </a:r>
            <a:r>
              <a:rPr sz="3600" spc="-10" dirty="0">
                <a:solidFill>
                  <a:srgbClr val="716A66"/>
                </a:solidFill>
                <a:latin typeface="DIN 2014 Light"/>
                <a:cs typeface="DIN 2014 Light"/>
              </a:rPr>
              <a:t>manufacturers </a:t>
            </a:r>
            <a:r>
              <a:rPr sz="3600" dirty="0">
                <a:solidFill>
                  <a:srgbClr val="716A66"/>
                </a:solidFill>
                <a:latin typeface="DIN 2014 Light"/>
                <a:cs typeface="DIN 2014 Light"/>
              </a:rPr>
              <a:t>that</a:t>
            </a:r>
            <a:r>
              <a:rPr sz="3600" spc="-15" dirty="0">
                <a:solidFill>
                  <a:srgbClr val="716A66"/>
                </a:solidFill>
                <a:latin typeface="DIN 2014 Light"/>
                <a:cs typeface="DIN 2014 Light"/>
              </a:rPr>
              <a:t> </a:t>
            </a:r>
            <a:r>
              <a:rPr sz="3600" dirty="0">
                <a:solidFill>
                  <a:srgbClr val="716A66"/>
                </a:solidFill>
                <a:latin typeface="DIN 2014 Light"/>
                <a:cs typeface="DIN 2014 Light"/>
              </a:rPr>
              <a:t>JSI</a:t>
            </a:r>
            <a:r>
              <a:rPr sz="3600" spc="-15" dirty="0">
                <a:solidFill>
                  <a:srgbClr val="716A66"/>
                </a:solidFill>
                <a:latin typeface="DIN 2014 Light"/>
                <a:cs typeface="DIN 2014 Light"/>
              </a:rPr>
              <a:t> </a:t>
            </a:r>
            <a:r>
              <a:rPr sz="3600" dirty="0">
                <a:solidFill>
                  <a:srgbClr val="716A66"/>
                </a:solidFill>
                <a:latin typeface="DIN 2014 Light"/>
                <a:cs typeface="DIN 2014 Light"/>
              </a:rPr>
              <a:t>Health</a:t>
            </a:r>
            <a:r>
              <a:rPr sz="3600" spc="-30" dirty="0">
                <a:solidFill>
                  <a:srgbClr val="716A66"/>
                </a:solidFill>
                <a:latin typeface="DIN 2014 Light"/>
                <a:cs typeface="DIN 2014 Light"/>
              </a:rPr>
              <a:t> </a:t>
            </a:r>
            <a:r>
              <a:rPr sz="3600" dirty="0">
                <a:solidFill>
                  <a:srgbClr val="716A66"/>
                </a:solidFill>
                <a:latin typeface="DIN 2014 Light"/>
                <a:cs typeface="DIN 2014 Light"/>
              </a:rPr>
              <a:t>competes</a:t>
            </a:r>
            <a:r>
              <a:rPr sz="3600" spc="-30" dirty="0">
                <a:solidFill>
                  <a:srgbClr val="716A66"/>
                </a:solidFill>
                <a:latin typeface="DIN 2014 Light"/>
                <a:cs typeface="DIN 2014 Light"/>
              </a:rPr>
              <a:t> </a:t>
            </a:r>
            <a:r>
              <a:rPr sz="3600" spc="-10" dirty="0">
                <a:solidFill>
                  <a:srgbClr val="716A66"/>
                </a:solidFill>
                <a:latin typeface="DIN 2014 Light"/>
                <a:cs typeface="DIN 2014 Light"/>
              </a:rPr>
              <a:t>against?</a:t>
            </a:r>
            <a:endParaRPr sz="3600" dirty="0">
              <a:latin typeface="DIN 2014 Light"/>
              <a:cs typeface="DIN 2014 Ligh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901189"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THE</a:t>
            </a:r>
            <a:r>
              <a:rPr sz="1100" b="1" spc="-5" dirty="0">
                <a:solidFill>
                  <a:srgbClr val="716A66"/>
                </a:solidFill>
                <a:latin typeface="DIN 2014 Bold"/>
                <a:cs typeface="DIN 2014 Bold"/>
              </a:rPr>
              <a:t> </a:t>
            </a:r>
            <a:r>
              <a:rPr sz="1100" b="1" dirty="0">
                <a:solidFill>
                  <a:srgbClr val="716A66"/>
                </a:solidFill>
                <a:latin typeface="DIN 2014 Bold"/>
                <a:cs typeface="DIN 2014 Bold"/>
              </a:rPr>
              <a:t>COMPETITIVE</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LANDSCAPE</a:t>
            </a:r>
            <a:endParaRPr sz="1100">
              <a:latin typeface="DIN 2014 Bold"/>
              <a:cs typeface="DIN 2014 Bold"/>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Full-</a:t>
            </a:r>
            <a:r>
              <a:rPr dirty="0"/>
              <a:t>Line</a:t>
            </a:r>
            <a:r>
              <a:rPr spc="-5" dirty="0"/>
              <a:t> </a:t>
            </a:r>
            <a:r>
              <a:rPr spc="-10" dirty="0"/>
              <a:t>Manufacturers</a:t>
            </a:r>
          </a:p>
        </p:txBody>
      </p:sp>
      <p:graphicFrame>
        <p:nvGraphicFramePr>
          <p:cNvPr id="17" name="object 3">
            <a:extLst>
              <a:ext uri="{FF2B5EF4-FFF2-40B4-BE49-F238E27FC236}">
                <a16:creationId xmlns:a16="http://schemas.microsoft.com/office/drawing/2014/main" id="{941E26EC-7CAB-F39C-10B8-9086014EDBB1}"/>
              </a:ext>
            </a:extLst>
          </p:cNvPr>
          <p:cNvGraphicFramePr>
            <a:graphicFrameLocks noGrp="1"/>
          </p:cNvGraphicFramePr>
          <p:nvPr/>
        </p:nvGraphicFramePr>
        <p:xfrm>
          <a:off x="763523" y="1951342"/>
          <a:ext cx="11050267" cy="4501515"/>
        </p:xfrm>
        <a:graphic>
          <a:graphicData uri="http://schemas.openxmlformats.org/drawingml/2006/table">
            <a:tbl>
              <a:tblPr firstRow="1" bandRow="1">
                <a:tableStyleId>{2D5ABB26-0587-4C30-8999-92F81FD0307C}</a:tableStyleId>
              </a:tblPr>
              <a:tblGrid>
                <a:gridCol w="2400300">
                  <a:extLst>
                    <a:ext uri="{9D8B030D-6E8A-4147-A177-3AD203B41FA5}">
                      <a16:colId xmlns:a16="http://schemas.microsoft.com/office/drawing/2014/main" val="20000"/>
                    </a:ext>
                  </a:extLst>
                </a:gridCol>
                <a:gridCol w="1235710">
                  <a:extLst>
                    <a:ext uri="{9D8B030D-6E8A-4147-A177-3AD203B41FA5}">
                      <a16:colId xmlns:a16="http://schemas.microsoft.com/office/drawing/2014/main" val="20001"/>
                    </a:ext>
                  </a:extLst>
                </a:gridCol>
                <a:gridCol w="1235710">
                  <a:extLst>
                    <a:ext uri="{9D8B030D-6E8A-4147-A177-3AD203B41FA5}">
                      <a16:colId xmlns:a16="http://schemas.microsoft.com/office/drawing/2014/main" val="20002"/>
                    </a:ext>
                  </a:extLst>
                </a:gridCol>
                <a:gridCol w="1235710">
                  <a:extLst>
                    <a:ext uri="{9D8B030D-6E8A-4147-A177-3AD203B41FA5}">
                      <a16:colId xmlns:a16="http://schemas.microsoft.com/office/drawing/2014/main" val="20003"/>
                    </a:ext>
                  </a:extLst>
                </a:gridCol>
                <a:gridCol w="1235710">
                  <a:extLst>
                    <a:ext uri="{9D8B030D-6E8A-4147-A177-3AD203B41FA5}">
                      <a16:colId xmlns:a16="http://schemas.microsoft.com/office/drawing/2014/main" val="20004"/>
                    </a:ext>
                  </a:extLst>
                </a:gridCol>
                <a:gridCol w="1235709">
                  <a:extLst>
                    <a:ext uri="{9D8B030D-6E8A-4147-A177-3AD203B41FA5}">
                      <a16:colId xmlns:a16="http://schemas.microsoft.com/office/drawing/2014/main" val="20005"/>
                    </a:ext>
                  </a:extLst>
                </a:gridCol>
                <a:gridCol w="1235709">
                  <a:extLst>
                    <a:ext uri="{9D8B030D-6E8A-4147-A177-3AD203B41FA5}">
                      <a16:colId xmlns:a16="http://schemas.microsoft.com/office/drawing/2014/main" val="20006"/>
                    </a:ext>
                  </a:extLst>
                </a:gridCol>
                <a:gridCol w="1235709">
                  <a:extLst>
                    <a:ext uri="{9D8B030D-6E8A-4147-A177-3AD203B41FA5}">
                      <a16:colId xmlns:a16="http://schemas.microsoft.com/office/drawing/2014/main" val="20007"/>
                    </a:ext>
                  </a:extLst>
                </a:gridCol>
              </a:tblGrid>
              <a:tr h="319405">
                <a:tc>
                  <a:txBody>
                    <a:bodyPr/>
                    <a:lstStyle/>
                    <a:p>
                      <a:pPr>
                        <a:lnSpc>
                          <a:spcPct val="100000"/>
                        </a:lnSpc>
                        <a:spcBef>
                          <a:spcPts val="295"/>
                        </a:spcBef>
                      </a:pPr>
                      <a:endParaRPr sz="550">
                        <a:latin typeface="Times New Roman"/>
                        <a:cs typeface="Times New Roman"/>
                      </a:endParaRPr>
                    </a:p>
                    <a:p>
                      <a:pPr marL="40005">
                        <a:lnSpc>
                          <a:spcPct val="100000"/>
                        </a:lnSpc>
                        <a:spcBef>
                          <a:spcPts val="5"/>
                        </a:spcBef>
                      </a:pPr>
                      <a:r>
                        <a:rPr sz="550" b="1" dirty="0">
                          <a:solidFill>
                            <a:srgbClr val="FFFFFF"/>
                          </a:solidFill>
                          <a:latin typeface="DIN 2014 Bold"/>
                          <a:cs typeface="DIN 2014 Bold"/>
                        </a:rPr>
                        <a:t>KNOWN</a:t>
                      </a:r>
                      <a:r>
                        <a:rPr sz="550" b="1" spc="260" dirty="0">
                          <a:solidFill>
                            <a:srgbClr val="FFFFFF"/>
                          </a:solidFill>
                          <a:latin typeface="DIN 2014 Bold"/>
                          <a:cs typeface="DIN 2014 Bold"/>
                        </a:rPr>
                        <a:t> </a:t>
                      </a:r>
                      <a:r>
                        <a:rPr sz="550" b="1" spc="-25" dirty="0">
                          <a:solidFill>
                            <a:srgbClr val="FFFFFF"/>
                          </a:solidFill>
                          <a:latin typeface="DIN 2014 Bold"/>
                          <a:cs typeface="DIN 2014 Bold"/>
                        </a:rPr>
                        <a:t>FOR</a:t>
                      </a:r>
                      <a:endParaRPr sz="550">
                        <a:latin typeface="DIN 2014"/>
                        <a:cs typeface="DIN 2014"/>
                      </a:endParaRPr>
                    </a:p>
                  </a:txBody>
                  <a:tcPr marL="0" marR="0" marT="37465" marB="0">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716A66"/>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716A66"/>
                    </a:solidFill>
                  </a:tcPr>
                </a:tc>
                <a:extLst>
                  <a:ext uri="{0D108BD9-81ED-4DB2-BD59-A6C34878D82A}">
                    <a16:rowId xmlns:a16="http://schemas.microsoft.com/office/drawing/2014/main" val="10000"/>
                  </a:ext>
                </a:extLst>
              </a:tr>
              <a:tr h="320040">
                <a:tc>
                  <a:txBody>
                    <a:bodyPr/>
                    <a:lstStyle/>
                    <a:p>
                      <a:pPr marL="40005">
                        <a:lnSpc>
                          <a:spcPct val="100000"/>
                        </a:lnSpc>
                        <a:spcBef>
                          <a:spcPts val="710"/>
                        </a:spcBef>
                      </a:pPr>
                      <a:r>
                        <a:rPr sz="900" dirty="0">
                          <a:solidFill>
                            <a:srgbClr val="716A66"/>
                          </a:solidFill>
                          <a:latin typeface="DIN 2014"/>
                          <a:cs typeface="DIN 2014"/>
                        </a:rPr>
                        <a:t>Strong</a:t>
                      </a:r>
                      <a:r>
                        <a:rPr sz="900" spc="-30" dirty="0">
                          <a:solidFill>
                            <a:srgbClr val="716A66"/>
                          </a:solidFill>
                          <a:latin typeface="DIN 2014"/>
                          <a:cs typeface="DIN 2014"/>
                        </a:rPr>
                        <a:t> </a:t>
                      </a:r>
                      <a:r>
                        <a:rPr sz="900" dirty="0">
                          <a:solidFill>
                            <a:srgbClr val="716A66"/>
                          </a:solidFill>
                          <a:latin typeface="DIN 2014"/>
                          <a:cs typeface="DIN 2014"/>
                        </a:rPr>
                        <a:t>Health</a:t>
                      </a:r>
                      <a:r>
                        <a:rPr sz="900" spc="-25" dirty="0">
                          <a:solidFill>
                            <a:srgbClr val="716A66"/>
                          </a:solidFill>
                          <a:latin typeface="DIN 2014"/>
                          <a:cs typeface="DIN 2014"/>
                        </a:rPr>
                        <a:t> </a:t>
                      </a:r>
                      <a:r>
                        <a:rPr sz="900" spc="-10" dirty="0">
                          <a:solidFill>
                            <a:srgbClr val="716A66"/>
                          </a:solidFill>
                          <a:latin typeface="DIN 2014"/>
                          <a:cs typeface="DIN 2014"/>
                        </a:rPr>
                        <a:t>Brand</a:t>
                      </a:r>
                      <a:endParaRPr sz="900">
                        <a:latin typeface="DIN 2014"/>
                        <a:cs typeface="DIN 2014"/>
                      </a:endParaRPr>
                    </a:p>
                  </a:txBody>
                  <a:tcPr marL="0" marR="0" marT="90170" marB="0">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FFFFF"/>
                    </a:solidFill>
                  </a:tcPr>
                </a:tc>
                <a:extLst>
                  <a:ext uri="{0D108BD9-81ED-4DB2-BD59-A6C34878D82A}">
                    <a16:rowId xmlns:a16="http://schemas.microsoft.com/office/drawing/2014/main" val="10001"/>
                  </a:ext>
                </a:extLst>
              </a:tr>
              <a:tr h="320040">
                <a:tc>
                  <a:txBody>
                    <a:bodyPr/>
                    <a:lstStyle/>
                    <a:p>
                      <a:pPr marL="40005">
                        <a:lnSpc>
                          <a:spcPct val="100000"/>
                        </a:lnSpc>
                        <a:spcBef>
                          <a:spcPts val="710"/>
                        </a:spcBef>
                      </a:pPr>
                      <a:r>
                        <a:rPr sz="900" dirty="0">
                          <a:solidFill>
                            <a:srgbClr val="716A66"/>
                          </a:solidFill>
                          <a:latin typeface="DIN 2014"/>
                          <a:cs typeface="DIN 2014"/>
                        </a:rPr>
                        <a:t>Dedicated</a:t>
                      </a:r>
                      <a:r>
                        <a:rPr sz="900" spc="-25" dirty="0">
                          <a:solidFill>
                            <a:srgbClr val="716A66"/>
                          </a:solidFill>
                          <a:latin typeface="DIN 2014"/>
                          <a:cs typeface="DIN 2014"/>
                        </a:rPr>
                        <a:t> </a:t>
                      </a:r>
                      <a:r>
                        <a:rPr sz="900" dirty="0">
                          <a:solidFill>
                            <a:srgbClr val="716A66"/>
                          </a:solidFill>
                          <a:latin typeface="DIN 2014"/>
                          <a:cs typeface="DIN 2014"/>
                        </a:rPr>
                        <a:t>Salesforce</a:t>
                      </a:r>
                      <a:r>
                        <a:rPr sz="900" spc="-20" dirty="0">
                          <a:solidFill>
                            <a:srgbClr val="716A66"/>
                          </a:solidFill>
                          <a:latin typeface="DIN 2014"/>
                          <a:cs typeface="DIN 2014"/>
                        </a:rPr>
                        <a:t> </a:t>
                      </a:r>
                      <a:r>
                        <a:rPr sz="900" dirty="0">
                          <a:solidFill>
                            <a:srgbClr val="716A66"/>
                          </a:solidFill>
                          <a:latin typeface="DIN 2014"/>
                          <a:cs typeface="DIN 2014"/>
                        </a:rPr>
                        <a:t>Specializing</a:t>
                      </a:r>
                      <a:r>
                        <a:rPr sz="900" spc="-25" dirty="0">
                          <a:solidFill>
                            <a:srgbClr val="716A66"/>
                          </a:solidFill>
                          <a:latin typeface="DIN 2014"/>
                          <a:cs typeface="DIN 2014"/>
                        </a:rPr>
                        <a:t> </a:t>
                      </a:r>
                      <a:r>
                        <a:rPr sz="900" dirty="0">
                          <a:solidFill>
                            <a:srgbClr val="716A66"/>
                          </a:solidFill>
                          <a:latin typeface="DIN 2014"/>
                          <a:cs typeface="DIN 2014"/>
                        </a:rPr>
                        <a:t>in</a:t>
                      </a:r>
                      <a:r>
                        <a:rPr sz="900" spc="-20" dirty="0">
                          <a:solidFill>
                            <a:srgbClr val="716A66"/>
                          </a:solidFill>
                          <a:latin typeface="DIN 2014"/>
                          <a:cs typeface="DIN 2014"/>
                        </a:rPr>
                        <a:t> </a:t>
                      </a:r>
                      <a:r>
                        <a:rPr sz="900" spc="-10" dirty="0">
                          <a:solidFill>
                            <a:srgbClr val="716A66"/>
                          </a:solidFill>
                          <a:latin typeface="DIN 2014"/>
                          <a:cs typeface="DIN 2014"/>
                        </a:rPr>
                        <a:t>Healthcare</a:t>
                      </a:r>
                      <a:endParaRPr sz="900">
                        <a:latin typeface="DIN 2014"/>
                        <a:cs typeface="DIN 2014"/>
                      </a:endParaRPr>
                    </a:p>
                  </a:txBody>
                  <a:tcPr marL="0" marR="0" marT="90170" marB="0">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dirty="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5F4F4"/>
                    </a:solidFill>
                  </a:tcPr>
                </a:tc>
                <a:extLst>
                  <a:ext uri="{0D108BD9-81ED-4DB2-BD59-A6C34878D82A}">
                    <a16:rowId xmlns:a16="http://schemas.microsoft.com/office/drawing/2014/main" val="10002"/>
                  </a:ext>
                </a:extLst>
              </a:tr>
              <a:tr h="319405">
                <a:tc>
                  <a:txBody>
                    <a:bodyPr/>
                    <a:lstStyle/>
                    <a:p>
                      <a:pPr marL="40005">
                        <a:lnSpc>
                          <a:spcPct val="100000"/>
                        </a:lnSpc>
                        <a:spcBef>
                          <a:spcPts val="710"/>
                        </a:spcBef>
                      </a:pPr>
                      <a:r>
                        <a:rPr sz="900" dirty="0">
                          <a:solidFill>
                            <a:srgbClr val="716A66"/>
                          </a:solidFill>
                          <a:latin typeface="DIN 2014"/>
                          <a:cs typeface="DIN 2014"/>
                        </a:rPr>
                        <a:t>Dealer</a:t>
                      </a:r>
                      <a:r>
                        <a:rPr sz="900" spc="-25" dirty="0">
                          <a:solidFill>
                            <a:srgbClr val="716A66"/>
                          </a:solidFill>
                          <a:latin typeface="DIN 2014"/>
                          <a:cs typeface="DIN 2014"/>
                        </a:rPr>
                        <a:t> </a:t>
                      </a:r>
                      <a:r>
                        <a:rPr sz="900" dirty="0">
                          <a:solidFill>
                            <a:srgbClr val="716A66"/>
                          </a:solidFill>
                          <a:latin typeface="DIN 2014"/>
                          <a:cs typeface="DIN 2014"/>
                        </a:rPr>
                        <a:t>Network</a:t>
                      </a:r>
                      <a:r>
                        <a:rPr sz="900" spc="-20" dirty="0">
                          <a:solidFill>
                            <a:srgbClr val="716A66"/>
                          </a:solidFill>
                          <a:latin typeface="DIN 2014"/>
                          <a:cs typeface="DIN 2014"/>
                        </a:rPr>
                        <a:t> </a:t>
                      </a:r>
                      <a:r>
                        <a:rPr sz="900" dirty="0">
                          <a:solidFill>
                            <a:srgbClr val="716A66"/>
                          </a:solidFill>
                          <a:latin typeface="DIN 2014"/>
                          <a:cs typeface="DIN 2014"/>
                        </a:rPr>
                        <a:t>Aligned</a:t>
                      </a:r>
                      <a:r>
                        <a:rPr sz="900" spc="-20" dirty="0">
                          <a:solidFill>
                            <a:srgbClr val="716A66"/>
                          </a:solidFill>
                          <a:latin typeface="DIN 2014"/>
                          <a:cs typeface="DIN 2014"/>
                        </a:rPr>
                        <a:t> </a:t>
                      </a:r>
                      <a:r>
                        <a:rPr sz="900" spc="-10" dirty="0">
                          <a:solidFill>
                            <a:srgbClr val="716A66"/>
                          </a:solidFill>
                          <a:latin typeface="DIN 2014"/>
                          <a:cs typeface="DIN 2014"/>
                        </a:rPr>
                        <a:t>Distribution</a:t>
                      </a:r>
                      <a:endParaRPr sz="900">
                        <a:latin typeface="DIN 2014"/>
                        <a:cs typeface="DIN 2014"/>
                      </a:endParaRPr>
                    </a:p>
                  </a:txBody>
                  <a:tcPr marL="0" marR="0" marT="90170" marB="0">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marL="1270"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solidFill>
                      <a:srgbClr val="FFFFFF"/>
                    </a:solidFill>
                  </a:tcPr>
                </a:tc>
                <a:extLst>
                  <a:ext uri="{0D108BD9-81ED-4DB2-BD59-A6C34878D82A}">
                    <a16:rowId xmlns:a16="http://schemas.microsoft.com/office/drawing/2014/main" val="10003"/>
                  </a:ext>
                </a:extLst>
              </a:tr>
              <a:tr h="320040">
                <a:tc>
                  <a:txBody>
                    <a:bodyPr/>
                    <a:lstStyle/>
                    <a:p>
                      <a:pPr marL="40005" marR="993140">
                        <a:lnSpc>
                          <a:spcPct val="105600"/>
                        </a:lnSpc>
                        <a:spcBef>
                          <a:spcPts val="65"/>
                        </a:spcBef>
                      </a:pPr>
                      <a:r>
                        <a:rPr sz="900" dirty="0">
                          <a:solidFill>
                            <a:srgbClr val="716A66"/>
                          </a:solidFill>
                          <a:latin typeface="DIN 2014"/>
                          <a:cs typeface="DIN 2014"/>
                        </a:rPr>
                        <a:t>Dedicated</a:t>
                      </a:r>
                      <a:r>
                        <a:rPr sz="900" spc="-30" dirty="0">
                          <a:solidFill>
                            <a:srgbClr val="716A66"/>
                          </a:solidFill>
                          <a:latin typeface="DIN 2014"/>
                          <a:cs typeface="DIN 2014"/>
                        </a:rPr>
                        <a:t> </a:t>
                      </a:r>
                      <a:r>
                        <a:rPr sz="900" dirty="0">
                          <a:solidFill>
                            <a:srgbClr val="716A66"/>
                          </a:solidFill>
                          <a:latin typeface="DIN 2014"/>
                          <a:cs typeface="DIN 2014"/>
                        </a:rPr>
                        <a:t>and/or</a:t>
                      </a:r>
                      <a:r>
                        <a:rPr sz="900" spc="-30" dirty="0">
                          <a:solidFill>
                            <a:srgbClr val="716A66"/>
                          </a:solidFill>
                          <a:latin typeface="DIN 2014"/>
                          <a:cs typeface="DIN 2014"/>
                        </a:rPr>
                        <a:t> </a:t>
                      </a:r>
                      <a:r>
                        <a:rPr sz="900" spc="-10" dirty="0">
                          <a:solidFill>
                            <a:srgbClr val="716A66"/>
                          </a:solidFill>
                          <a:latin typeface="DIN 2014"/>
                          <a:cs typeface="DIN 2014"/>
                        </a:rPr>
                        <a:t>Co-Shared </a:t>
                      </a:r>
                      <a:r>
                        <a:rPr sz="900" dirty="0">
                          <a:solidFill>
                            <a:srgbClr val="716A66"/>
                          </a:solidFill>
                          <a:latin typeface="DIN 2014"/>
                          <a:cs typeface="DIN 2014"/>
                        </a:rPr>
                        <a:t>Showrooms</a:t>
                      </a:r>
                      <a:r>
                        <a:rPr sz="900" spc="-30" dirty="0">
                          <a:solidFill>
                            <a:srgbClr val="716A66"/>
                          </a:solidFill>
                          <a:latin typeface="DIN 2014"/>
                          <a:cs typeface="DIN 2014"/>
                        </a:rPr>
                        <a:t> </a:t>
                      </a:r>
                      <a:r>
                        <a:rPr sz="900" dirty="0">
                          <a:solidFill>
                            <a:srgbClr val="716A66"/>
                          </a:solidFill>
                          <a:latin typeface="DIN 2014"/>
                          <a:cs typeface="DIN 2014"/>
                        </a:rPr>
                        <a:t>in</a:t>
                      </a:r>
                      <a:r>
                        <a:rPr sz="900" spc="-30" dirty="0">
                          <a:solidFill>
                            <a:srgbClr val="716A66"/>
                          </a:solidFill>
                          <a:latin typeface="DIN 2014"/>
                          <a:cs typeface="DIN 2014"/>
                        </a:rPr>
                        <a:t> </a:t>
                      </a:r>
                      <a:r>
                        <a:rPr sz="900" dirty="0">
                          <a:solidFill>
                            <a:srgbClr val="716A66"/>
                          </a:solidFill>
                          <a:latin typeface="DIN 2014"/>
                          <a:cs typeface="DIN 2014"/>
                        </a:rPr>
                        <a:t>Key</a:t>
                      </a:r>
                      <a:r>
                        <a:rPr sz="900" spc="-30" dirty="0">
                          <a:solidFill>
                            <a:srgbClr val="716A66"/>
                          </a:solidFill>
                          <a:latin typeface="DIN 2014"/>
                          <a:cs typeface="DIN 2014"/>
                        </a:rPr>
                        <a:t> </a:t>
                      </a:r>
                      <a:r>
                        <a:rPr sz="900" spc="-10" dirty="0">
                          <a:solidFill>
                            <a:srgbClr val="716A66"/>
                          </a:solidFill>
                          <a:latin typeface="DIN 2014"/>
                          <a:cs typeface="DIN 2014"/>
                        </a:rPr>
                        <a:t>Markets</a:t>
                      </a:r>
                      <a:endParaRPr sz="900">
                        <a:latin typeface="DIN 2014"/>
                        <a:cs typeface="DIN 2014"/>
                      </a:endParaRPr>
                    </a:p>
                  </a:txBody>
                  <a:tcPr marL="0" marR="0" marT="8255" marB="0">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marL="635"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solidFill>
                      <a:srgbClr val="F5F4F4"/>
                    </a:solidFill>
                  </a:tcPr>
                </a:tc>
                <a:extLst>
                  <a:ext uri="{0D108BD9-81ED-4DB2-BD59-A6C34878D82A}">
                    <a16:rowId xmlns:a16="http://schemas.microsoft.com/office/drawing/2014/main" val="10004"/>
                  </a:ext>
                </a:extLst>
              </a:tr>
              <a:tr h="319405">
                <a:tc>
                  <a:txBody>
                    <a:bodyPr/>
                    <a:lstStyle/>
                    <a:p>
                      <a:pPr marL="40005">
                        <a:lnSpc>
                          <a:spcPct val="100000"/>
                        </a:lnSpc>
                        <a:spcBef>
                          <a:spcPts val="710"/>
                        </a:spcBef>
                      </a:pPr>
                      <a:r>
                        <a:rPr sz="900" dirty="0">
                          <a:solidFill>
                            <a:srgbClr val="716A66"/>
                          </a:solidFill>
                          <a:latin typeface="DIN 2014"/>
                          <a:cs typeface="DIN 2014"/>
                        </a:rPr>
                        <a:t>Short</a:t>
                      </a:r>
                      <a:r>
                        <a:rPr sz="900" spc="-15" dirty="0">
                          <a:solidFill>
                            <a:srgbClr val="716A66"/>
                          </a:solidFill>
                          <a:latin typeface="DIN 2014"/>
                          <a:cs typeface="DIN 2014"/>
                        </a:rPr>
                        <a:t> </a:t>
                      </a:r>
                      <a:r>
                        <a:rPr sz="900" dirty="0">
                          <a:solidFill>
                            <a:srgbClr val="716A66"/>
                          </a:solidFill>
                          <a:latin typeface="DIN 2014"/>
                          <a:cs typeface="DIN 2014"/>
                        </a:rPr>
                        <a:t>Lead</a:t>
                      </a:r>
                      <a:r>
                        <a:rPr sz="900" spc="-10" dirty="0">
                          <a:solidFill>
                            <a:srgbClr val="716A66"/>
                          </a:solidFill>
                          <a:latin typeface="DIN 2014"/>
                          <a:cs typeface="DIN 2014"/>
                        </a:rPr>
                        <a:t> Times</a:t>
                      </a:r>
                      <a:endParaRPr sz="900">
                        <a:latin typeface="DIN 2014"/>
                        <a:cs typeface="DIN 2014"/>
                      </a:endParaRPr>
                    </a:p>
                  </a:txBody>
                  <a:tcPr marL="0" marR="0" marT="90170" marB="0">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marL="1270"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solidFill>
                      <a:srgbClr val="FFFFFF"/>
                    </a:solidFill>
                  </a:tcPr>
                </a:tc>
                <a:extLst>
                  <a:ext uri="{0D108BD9-81ED-4DB2-BD59-A6C34878D82A}">
                    <a16:rowId xmlns:a16="http://schemas.microsoft.com/office/drawing/2014/main" val="10005"/>
                  </a:ext>
                </a:extLst>
              </a:tr>
              <a:tr h="320040">
                <a:tc>
                  <a:txBody>
                    <a:bodyPr/>
                    <a:lstStyle/>
                    <a:p>
                      <a:pPr marL="40005">
                        <a:lnSpc>
                          <a:spcPct val="100000"/>
                        </a:lnSpc>
                        <a:spcBef>
                          <a:spcPts val="710"/>
                        </a:spcBef>
                      </a:pPr>
                      <a:r>
                        <a:rPr sz="900" dirty="0">
                          <a:solidFill>
                            <a:srgbClr val="716A66"/>
                          </a:solidFill>
                          <a:latin typeface="DIN 2014"/>
                          <a:cs typeface="DIN 2014"/>
                        </a:rPr>
                        <a:t>Dedicated</a:t>
                      </a:r>
                      <a:r>
                        <a:rPr sz="900" spc="-45" dirty="0">
                          <a:solidFill>
                            <a:srgbClr val="716A66"/>
                          </a:solidFill>
                          <a:latin typeface="DIN 2014"/>
                          <a:cs typeface="DIN 2014"/>
                        </a:rPr>
                        <a:t> </a:t>
                      </a:r>
                      <a:r>
                        <a:rPr sz="900" dirty="0">
                          <a:solidFill>
                            <a:srgbClr val="716A66"/>
                          </a:solidFill>
                          <a:latin typeface="DIN 2014"/>
                          <a:cs typeface="DIN 2014"/>
                        </a:rPr>
                        <a:t>Customs</a:t>
                      </a:r>
                      <a:r>
                        <a:rPr sz="900" spc="-40" dirty="0">
                          <a:solidFill>
                            <a:srgbClr val="716A66"/>
                          </a:solidFill>
                          <a:latin typeface="DIN 2014"/>
                          <a:cs typeface="DIN 2014"/>
                        </a:rPr>
                        <a:t> </a:t>
                      </a:r>
                      <a:r>
                        <a:rPr sz="900" spc="-10" dirty="0">
                          <a:solidFill>
                            <a:srgbClr val="716A66"/>
                          </a:solidFill>
                          <a:latin typeface="DIN 2014"/>
                          <a:cs typeface="DIN 2014"/>
                        </a:rPr>
                        <a:t>Program</a:t>
                      </a:r>
                      <a:endParaRPr sz="900">
                        <a:latin typeface="DIN 2014"/>
                        <a:cs typeface="DIN 2014"/>
                      </a:endParaRPr>
                    </a:p>
                  </a:txBody>
                  <a:tcPr marL="0" marR="0" marT="90170" marB="0">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5F4F4"/>
                    </a:solidFill>
                  </a:tcPr>
                </a:tc>
                <a:extLst>
                  <a:ext uri="{0D108BD9-81ED-4DB2-BD59-A6C34878D82A}">
                    <a16:rowId xmlns:a16="http://schemas.microsoft.com/office/drawing/2014/main" val="10006"/>
                  </a:ext>
                </a:extLst>
              </a:tr>
              <a:tr h="319405">
                <a:tc>
                  <a:txBody>
                    <a:bodyPr/>
                    <a:lstStyle/>
                    <a:p>
                      <a:pPr marL="40005">
                        <a:lnSpc>
                          <a:spcPct val="100000"/>
                        </a:lnSpc>
                        <a:spcBef>
                          <a:spcPts val="710"/>
                        </a:spcBef>
                      </a:pPr>
                      <a:r>
                        <a:rPr sz="900" dirty="0">
                          <a:solidFill>
                            <a:srgbClr val="716A66"/>
                          </a:solidFill>
                          <a:latin typeface="DIN 2014"/>
                          <a:cs typeface="DIN 2014"/>
                        </a:rPr>
                        <a:t>Cost</a:t>
                      </a:r>
                      <a:r>
                        <a:rPr sz="900" spc="-35" dirty="0">
                          <a:solidFill>
                            <a:srgbClr val="716A66"/>
                          </a:solidFill>
                          <a:latin typeface="DIN 2014"/>
                          <a:cs typeface="DIN 2014"/>
                        </a:rPr>
                        <a:t> </a:t>
                      </a:r>
                      <a:r>
                        <a:rPr sz="900" spc="-10" dirty="0">
                          <a:solidFill>
                            <a:srgbClr val="716A66"/>
                          </a:solidFill>
                          <a:latin typeface="DIN 2014"/>
                          <a:cs typeface="DIN 2014"/>
                        </a:rPr>
                        <a:t>Competitive</a:t>
                      </a:r>
                      <a:endParaRPr sz="900">
                        <a:latin typeface="DIN 2014"/>
                        <a:cs typeface="DIN 2014"/>
                      </a:endParaRPr>
                    </a:p>
                  </a:txBody>
                  <a:tcPr marL="0" marR="0" marT="90170" marB="0">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marL="635"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solidFill>
                      <a:srgbClr val="FFFFFF"/>
                    </a:solidFill>
                  </a:tcPr>
                </a:tc>
                <a:extLst>
                  <a:ext uri="{0D108BD9-81ED-4DB2-BD59-A6C34878D82A}">
                    <a16:rowId xmlns:a16="http://schemas.microsoft.com/office/drawing/2014/main" val="10007"/>
                  </a:ext>
                </a:extLst>
              </a:tr>
              <a:tr h="320040">
                <a:tc>
                  <a:txBody>
                    <a:bodyPr/>
                    <a:lstStyle/>
                    <a:p>
                      <a:pPr marL="40005">
                        <a:lnSpc>
                          <a:spcPct val="100000"/>
                        </a:lnSpc>
                        <a:spcBef>
                          <a:spcPts val="710"/>
                        </a:spcBef>
                      </a:pPr>
                      <a:r>
                        <a:rPr sz="900" dirty="0">
                          <a:solidFill>
                            <a:srgbClr val="716A66"/>
                          </a:solidFill>
                          <a:latin typeface="DIN 2014"/>
                          <a:cs typeface="DIN 2014"/>
                        </a:rPr>
                        <a:t>Dedicated</a:t>
                      </a:r>
                      <a:r>
                        <a:rPr sz="900" spc="-45" dirty="0">
                          <a:solidFill>
                            <a:srgbClr val="716A66"/>
                          </a:solidFill>
                          <a:latin typeface="DIN 2014"/>
                          <a:cs typeface="DIN 2014"/>
                        </a:rPr>
                        <a:t> </a:t>
                      </a:r>
                      <a:r>
                        <a:rPr sz="900" dirty="0">
                          <a:solidFill>
                            <a:srgbClr val="716A66"/>
                          </a:solidFill>
                          <a:latin typeface="DIN 2014"/>
                          <a:cs typeface="DIN 2014"/>
                        </a:rPr>
                        <a:t>Market</a:t>
                      </a:r>
                      <a:r>
                        <a:rPr sz="900" spc="-40" dirty="0">
                          <a:solidFill>
                            <a:srgbClr val="716A66"/>
                          </a:solidFill>
                          <a:latin typeface="DIN 2014"/>
                          <a:cs typeface="DIN 2014"/>
                        </a:rPr>
                        <a:t> </a:t>
                      </a:r>
                      <a:r>
                        <a:rPr sz="900" spc="-10" dirty="0">
                          <a:solidFill>
                            <a:srgbClr val="716A66"/>
                          </a:solidFill>
                          <a:latin typeface="DIN 2014"/>
                          <a:cs typeface="DIN 2014"/>
                        </a:rPr>
                        <a:t>Support</a:t>
                      </a:r>
                      <a:endParaRPr sz="900">
                        <a:latin typeface="DIN 2014"/>
                        <a:cs typeface="DIN 2014"/>
                      </a:endParaRPr>
                    </a:p>
                  </a:txBody>
                  <a:tcPr marL="0" marR="0" marT="90170" marB="0">
                    <a:lnR w="3175">
                      <a:solidFill>
                        <a:srgbClr val="D4D2D1"/>
                      </a:solidFill>
                      <a:prstDash val="solid"/>
                    </a:lnR>
                    <a:solidFill>
                      <a:srgbClr val="F5F4F4"/>
                    </a:solidFill>
                  </a:tcPr>
                </a:tc>
                <a:tc>
                  <a:txBody>
                    <a:bodyPr/>
                    <a:lstStyle/>
                    <a:p>
                      <a:pPr algn="ctr">
                        <a:lnSpc>
                          <a:spcPct val="100000"/>
                        </a:lnSpc>
                        <a:spcBef>
                          <a:spcPts val="710"/>
                        </a:spcBef>
                      </a:pPr>
                      <a:r>
                        <a:rPr sz="900" b="1" spc="-20" dirty="0">
                          <a:solidFill>
                            <a:srgbClr val="716A66"/>
                          </a:solidFill>
                          <a:latin typeface="DIN 2014 Bold"/>
                          <a:cs typeface="DIN 2014 Bold"/>
                        </a:rPr>
                        <a:t>Reps</a:t>
                      </a:r>
                      <a:endParaRPr sz="900">
                        <a:latin typeface="DIN 2014"/>
                        <a:cs typeface="DIN 2014"/>
                      </a:endParaRPr>
                    </a:p>
                  </a:txBody>
                  <a:tcPr marL="0" marR="0" marT="90170"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marL="1270"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solidFill>
                      <a:srgbClr val="F5F4F4"/>
                    </a:solidFill>
                  </a:tcPr>
                </a:tc>
                <a:extLst>
                  <a:ext uri="{0D108BD9-81ED-4DB2-BD59-A6C34878D82A}">
                    <a16:rowId xmlns:a16="http://schemas.microsoft.com/office/drawing/2014/main" val="10008"/>
                  </a:ext>
                </a:extLst>
              </a:tr>
              <a:tr h="319405">
                <a:tc>
                  <a:txBody>
                    <a:bodyPr/>
                    <a:lstStyle/>
                    <a:p>
                      <a:pPr marL="40005">
                        <a:lnSpc>
                          <a:spcPct val="100000"/>
                        </a:lnSpc>
                        <a:spcBef>
                          <a:spcPts val="710"/>
                        </a:spcBef>
                      </a:pPr>
                      <a:r>
                        <a:rPr sz="900" dirty="0">
                          <a:solidFill>
                            <a:srgbClr val="716A66"/>
                          </a:solidFill>
                          <a:latin typeface="DIN 2014"/>
                          <a:cs typeface="DIN 2014"/>
                        </a:rPr>
                        <a:t>Clinicians</a:t>
                      </a:r>
                      <a:r>
                        <a:rPr sz="900" spc="-25" dirty="0">
                          <a:solidFill>
                            <a:srgbClr val="716A66"/>
                          </a:solidFill>
                          <a:latin typeface="DIN 2014"/>
                          <a:cs typeface="DIN 2014"/>
                        </a:rPr>
                        <a:t> </a:t>
                      </a:r>
                      <a:r>
                        <a:rPr sz="900" dirty="0">
                          <a:solidFill>
                            <a:srgbClr val="716A66"/>
                          </a:solidFill>
                          <a:latin typeface="DIN 2014"/>
                          <a:cs typeface="DIN 2014"/>
                        </a:rPr>
                        <a:t>on</a:t>
                      </a:r>
                      <a:r>
                        <a:rPr sz="900" spc="-25" dirty="0">
                          <a:solidFill>
                            <a:srgbClr val="716A66"/>
                          </a:solidFill>
                          <a:latin typeface="DIN 2014"/>
                          <a:cs typeface="DIN 2014"/>
                        </a:rPr>
                        <a:t> </a:t>
                      </a:r>
                      <a:r>
                        <a:rPr sz="900" spc="-10" dirty="0">
                          <a:solidFill>
                            <a:srgbClr val="716A66"/>
                          </a:solidFill>
                          <a:latin typeface="DIN 2014"/>
                          <a:cs typeface="DIN 2014"/>
                        </a:rPr>
                        <a:t>Staff</a:t>
                      </a:r>
                      <a:endParaRPr sz="900">
                        <a:latin typeface="DIN 2014"/>
                        <a:cs typeface="DIN 2014"/>
                      </a:endParaRPr>
                    </a:p>
                  </a:txBody>
                  <a:tcPr marL="0" marR="0" marT="90170" marB="0">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FFFFF"/>
                    </a:solidFill>
                  </a:tcPr>
                </a:tc>
                <a:extLst>
                  <a:ext uri="{0D108BD9-81ED-4DB2-BD59-A6C34878D82A}">
                    <a16:rowId xmlns:a16="http://schemas.microsoft.com/office/drawing/2014/main" val="10009"/>
                  </a:ext>
                </a:extLst>
              </a:tr>
              <a:tr h="322580">
                <a:tc>
                  <a:txBody>
                    <a:bodyPr/>
                    <a:lstStyle/>
                    <a:p>
                      <a:pPr marL="40005">
                        <a:lnSpc>
                          <a:spcPct val="100000"/>
                        </a:lnSpc>
                        <a:spcBef>
                          <a:spcPts val="720"/>
                        </a:spcBef>
                      </a:pPr>
                      <a:r>
                        <a:rPr sz="900" dirty="0">
                          <a:solidFill>
                            <a:srgbClr val="716A66"/>
                          </a:solidFill>
                          <a:latin typeface="DIN 2014"/>
                          <a:cs typeface="DIN 2014"/>
                        </a:rPr>
                        <a:t>Strong</a:t>
                      </a:r>
                      <a:r>
                        <a:rPr sz="900" spc="-30" dirty="0">
                          <a:solidFill>
                            <a:srgbClr val="716A66"/>
                          </a:solidFill>
                          <a:latin typeface="DIN 2014"/>
                          <a:cs typeface="DIN 2014"/>
                        </a:rPr>
                        <a:t> </a:t>
                      </a:r>
                      <a:r>
                        <a:rPr sz="900" dirty="0">
                          <a:solidFill>
                            <a:srgbClr val="716A66"/>
                          </a:solidFill>
                          <a:latin typeface="DIN 2014"/>
                          <a:cs typeface="DIN 2014"/>
                        </a:rPr>
                        <a:t>Healthcare</a:t>
                      </a:r>
                      <a:r>
                        <a:rPr sz="900" spc="-25" dirty="0">
                          <a:solidFill>
                            <a:srgbClr val="716A66"/>
                          </a:solidFill>
                          <a:latin typeface="DIN 2014"/>
                          <a:cs typeface="DIN 2014"/>
                        </a:rPr>
                        <a:t> </a:t>
                      </a:r>
                      <a:r>
                        <a:rPr sz="900" dirty="0">
                          <a:solidFill>
                            <a:srgbClr val="716A66"/>
                          </a:solidFill>
                          <a:latin typeface="DIN 2014"/>
                          <a:cs typeface="DIN 2014"/>
                        </a:rPr>
                        <a:t>A+D</a:t>
                      </a:r>
                      <a:r>
                        <a:rPr sz="900" spc="-25" dirty="0">
                          <a:solidFill>
                            <a:srgbClr val="716A66"/>
                          </a:solidFill>
                          <a:latin typeface="DIN 2014"/>
                          <a:cs typeface="DIN 2014"/>
                        </a:rPr>
                        <a:t> </a:t>
                      </a:r>
                      <a:r>
                        <a:rPr sz="900" spc="-10" dirty="0">
                          <a:solidFill>
                            <a:srgbClr val="716A66"/>
                          </a:solidFill>
                          <a:latin typeface="DIN 2014"/>
                          <a:cs typeface="DIN 2014"/>
                        </a:rPr>
                        <a:t>Presence</a:t>
                      </a:r>
                      <a:endParaRPr sz="900">
                        <a:latin typeface="DIN 2014"/>
                        <a:cs typeface="DIN 2014"/>
                      </a:endParaRPr>
                    </a:p>
                  </a:txBody>
                  <a:tcPr marL="0" marR="0" marT="91440" marB="0">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gn="ctr">
                        <a:lnSpc>
                          <a:spcPts val="2390"/>
                        </a:lnSpc>
                        <a:spcBef>
                          <a:spcPts val="50"/>
                        </a:spcBef>
                      </a:pPr>
                      <a:r>
                        <a:rPr sz="2000" b="1" spc="-50" dirty="0">
                          <a:solidFill>
                            <a:srgbClr val="90A19A"/>
                          </a:solidFill>
                          <a:latin typeface="DIN 2014 Bold"/>
                          <a:cs typeface="DIN 2014 Bold"/>
                        </a:rPr>
                        <a:t>•</a:t>
                      </a:r>
                      <a:endParaRPr sz="2000">
                        <a:latin typeface="DIN 2014"/>
                        <a:cs typeface="DIN 2014"/>
                      </a:endParaRPr>
                    </a:p>
                  </a:txBody>
                  <a:tcPr marL="0" marR="0" marT="6350" marB="0">
                    <a:lnL w="3175">
                      <a:solidFill>
                        <a:srgbClr val="D4D2D1"/>
                      </a:solidFill>
                      <a:prstDash val="solid"/>
                    </a:lnL>
                    <a:lnR w="3175">
                      <a:solidFill>
                        <a:srgbClr val="D4D2D1"/>
                      </a:solidFill>
                      <a:prstDash val="solid"/>
                    </a:lnR>
                    <a:solidFill>
                      <a:srgbClr val="F5F4F4"/>
                    </a:solidFill>
                  </a:tcPr>
                </a:tc>
                <a:tc>
                  <a:txBody>
                    <a:bodyPr/>
                    <a:lstStyle/>
                    <a:p>
                      <a:pPr algn="ctr">
                        <a:lnSpc>
                          <a:spcPts val="2390"/>
                        </a:lnSpc>
                        <a:spcBef>
                          <a:spcPts val="50"/>
                        </a:spcBef>
                      </a:pPr>
                      <a:r>
                        <a:rPr sz="2000" b="1" spc="-50" dirty="0">
                          <a:solidFill>
                            <a:srgbClr val="90A19A"/>
                          </a:solidFill>
                          <a:latin typeface="DIN 2014 Bold"/>
                          <a:cs typeface="DIN 2014 Bold"/>
                        </a:rPr>
                        <a:t>•</a:t>
                      </a:r>
                      <a:endParaRPr sz="2000">
                        <a:latin typeface="DIN 2014"/>
                        <a:cs typeface="DIN 2014"/>
                      </a:endParaRPr>
                    </a:p>
                  </a:txBody>
                  <a:tcPr marL="0" marR="0" marT="6350"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gn="ctr">
                        <a:lnSpc>
                          <a:spcPts val="2390"/>
                        </a:lnSpc>
                        <a:spcBef>
                          <a:spcPts val="50"/>
                        </a:spcBef>
                      </a:pPr>
                      <a:r>
                        <a:rPr sz="2000" b="1" spc="-50" dirty="0">
                          <a:solidFill>
                            <a:srgbClr val="90A19A"/>
                          </a:solidFill>
                          <a:latin typeface="DIN 2014 Bold"/>
                          <a:cs typeface="DIN 2014 Bold"/>
                        </a:rPr>
                        <a:t>•</a:t>
                      </a:r>
                      <a:endParaRPr sz="2000">
                        <a:latin typeface="DIN 2014"/>
                        <a:cs typeface="DIN 2014"/>
                      </a:endParaRPr>
                    </a:p>
                  </a:txBody>
                  <a:tcPr marL="0" marR="0" marT="6350"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5F4F4"/>
                    </a:solidFill>
                  </a:tcPr>
                </a:tc>
                <a:extLst>
                  <a:ext uri="{0D108BD9-81ED-4DB2-BD59-A6C34878D82A}">
                    <a16:rowId xmlns:a16="http://schemas.microsoft.com/office/drawing/2014/main" val="10010"/>
                  </a:ext>
                </a:extLst>
              </a:tr>
              <a:tr h="320040">
                <a:tc>
                  <a:txBody>
                    <a:bodyPr/>
                    <a:lstStyle/>
                    <a:p>
                      <a:pPr marL="40005">
                        <a:lnSpc>
                          <a:spcPct val="100000"/>
                        </a:lnSpc>
                        <a:spcBef>
                          <a:spcPts val="710"/>
                        </a:spcBef>
                      </a:pPr>
                      <a:r>
                        <a:rPr sz="900" dirty="0">
                          <a:solidFill>
                            <a:srgbClr val="716A66"/>
                          </a:solidFill>
                          <a:latin typeface="DIN 2014"/>
                          <a:cs typeface="DIN 2014"/>
                        </a:rPr>
                        <a:t>Lab</a:t>
                      </a:r>
                      <a:r>
                        <a:rPr sz="900" spc="-10" dirty="0">
                          <a:solidFill>
                            <a:srgbClr val="716A66"/>
                          </a:solidFill>
                          <a:latin typeface="DIN 2014"/>
                          <a:cs typeface="DIN 2014"/>
                        </a:rPr>
                        <a:t> </a:t>
                      </a:r>
                      <a:r>
                        <a:rPr sz="900" dirty="0">
                          <a:solidFill>
                            <a:srgbClr val="716A66"/>
                          </a:solidFill>
                          <a:latin typeface="DIN 2014"/>
                          <a:cs typeface="DIN 2014"/>
                        </a:rPr>
                        <a:t>/</a:t>
                      </a:r>
                      <a:r>
                        <a:rPr sz="900" spc="-10" dirty="0">
                          <a:solidFill>
                            <a:srgbClr val="716A66"/>
                          </a:solidFill>
                          <a:latin typeface="DIN 2014"/>
                          <a:cs typeface="DIN 2014"/>
                        </a:rPr>
                        <a:t> Pharmacy</a:t>
                      </a:r>
                      <a:endParaRPr sz="900">
                        <a:latin typeface="DIN 2014"/>
                        <a:cs typeface="DIN 2014"/>
                      </a:endParaRPr>
                    </a:p>
                  </a:txBody>
                  <a:tcPr marL="0" marR="0" marT="90170" marB="0">
                    <a:lnR w="3175">
                      <a:solidFill>
                        <a:srgbClr val="D4D2D1"/>
                      </a:solidFill>
                      <a:prstDash val="solid"/>
                    </a:lnR>
                    <a:solidFill>
                      <a:srgbClr val="FFFFFF"/>
                    </a:solidFill>
                  </a:tcPr>
                </a:tc>
                <a:tc>
                  <a:txBody>
                    <a:bodyPr/>
                    <a:lstStyle/>
                    <a:p>
                      <a:pPr algn="ctr">
                        <a:lnSpc>
                          <a:spcPct val="100000"/>
                        </a:lnSpc>
                        <a:spcBef>
                          <a:spcPts val="710"/>
                        </a:spcBef>
                      </a:pPr>
                      <a:r>
                        <a:rPr sz="900" b="1" spc="-10" dirty="0">
                          <a:solidFill>
                            <a:srgbClr val="716A66"/>
                          </a:solidFill>
                          <a:latin typeface="DIN 2014 Bold"/>
                          <a:cs typeface="DIN 2014 Bold"/>
                        </a:rPr>
                        <a:t>Discuss</a:t>
                      </a:r>
                      <a:endParaRPr sz="900">
                        <a:latin typeface="DIN 2014"/>
                        <a:cs typeface="DIN 2014"/>
                      </a:endParaRPr>
                    </a:p>
                  </a:txBody>
                  <a:tcPr marL="0" marR="0" marT="90170"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FFFFF"/>
                    </a:solidFill>
                  </a:tcPr>
                </a:tc>
                <a:tc>
                  <a:txBody>
                    <a:bodyPr/>
                    <a:lstStyle/>
                    <a:p>
                      <a:pPr algn="ctr">
                        <a:lnSpc>
                          <a:spcPct val="100000"/>
                        </a:lnSpc>
                        <a:spcBef>
                          <a:spcPts val="710"/>
                        </a:spcBef>
                      </a:pPr>
                      <a:r>
                        <a:rPr sz="900" b="1" spc="-10" dirty="0">
                          <a:solidFill>
                            <a:srgbClr val="716A66"/>
                          </a:solidFill>
                          <a:latin typeface="DIN 2014 Bold"/>
                          <a:cs typeface="DIN 2014 Bold"/>
                        </a:rPr>
                        <a:t>Discuss</a:t>
                      </a:r>
                      <a:endParaRPr sz="900">
                        <a:latin typeface="DIN 2014"/>
                        <a:cs typeface="DIN 2014"/>
                      </a:endParaRPr>
                    </a:p>
                  </a:txBody>
                  <a:tcPr marL="0" marR="0" marT="90170" marB="0">
                    <a:lnL w="3175">
                      <a:solidFill>
                        <a:srgbClr val="D4D2D1"/>
                      </a:solidFill>
                      <a:prstDash val="solid"/>
                    </a:lnL>
                    <a:lnR w="3175">
                      <a:solidFill>
                        <a:srgbClr val="D4D2D1"/>
                      </a:solidFill>
                      <a:prstDash val="solid"/>
                    </a:lnR>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FFFFF"/>
                    </a:solidFill>
                  </a:tcPr>
                </a:tc>
                <a:extLst>
                  <a:ext uri="{0D108BD9-81ED-4DB2-BD59-A6C34878D82A}">
                    <a16:rowId xmlns:a16="http://schemas.microsoft.com/office/drawing/2014/main" val="10011"/>
                  </a:ext>
                </a:extLst>
              </a:tr>
              <a:tr h="319405">
                <a:tc>
                  <a:txBody>
                    <a:bodyPr/>
                    <a:lstStyle/>
                    <a:p>
                      <a:pPr marL="40005">
                        <a:lnSpc>
                          <a:spcPct val="100000"/>
                        </a:lnSpc>
                        <a:spcBef>
                          <a:spcPts val="710"/>
                        </a:spcBef>
                      </a:pPr>
                      <a:r>
                        <a:rPr sz="900" dirty="0">
                          <a:solidFill>
                            <a:srgbClr val="716A66"/>
                          </a:solidFill>
                          <a:latin typeface="DIN 2014"/>
                          <a:cs typeface="DIN 2014"/>
                        </a:rPr>
                        <a:t>Holistic</a:t>
                      </a:r>
                      <a:r>
                        <a:rPr sz="900" spc="-30" dirty="0">
                          <a:solidFill>
                            <a:srgbClr val="716A66"/>
                          </a:solidFill>
                          <a:latin typeface="DIN 2014"/>
                          <a:cs typeface="DIN 2014"/>
                        </a:rPr>
                        <a:t> </a:t>
                      </a:r>
                      <a:r>
                        <a:rPr sz="900" dirty="0">
                          <a:solidFill>
                            <a:srgbClr val="716A66"/>
                          </a:solidFill>
                          <a:latin typeface="DIN 2014"/>
                          <a:cs typeface="DIN 2014"/>
                        </a:rPr>
                        <a:t>Product</a:t>
                      </a:r>
                      <a:r>
                        <a:rPr sz="900" spc="-30" dirty="0">
                          <a:solidFill>
                            <a:srgbClr val="716A66"/>
                          </a:solidFill>
                          <a:latin typeface="DIN 2014"/>
                          <a:cs typeface="DIN 2014"/>
                        </a:rPr>
                        <a:t> </a:t>
                      </a:r>
                      <a:r>
                        <a:rPr sz="900" spc="-10" dirty="0">
                          <a:solidFill>
                            <a:srgbClr val="716A66"/>
                          </a:solidFill>
                          <a:latin typeface="DIN 2014"/>
                          <a:cs typeface="DIN 2014"/>
                        </a:rPr>
                        <a:t>Offering</a:t>
                      </a:r>
                      <a:endParaRPr sz="900">
                        <a:latin typeface="DIN 2014"/>
                        <a:cs typeface="DIN 2014"/>
                      </a:endParaRPr>
                    </a:p>
                  </a:txBody>
                  <a:tcPr marL="0" marR="0" marT="90170" marB="0">
                    <a:lnR w="3175">
                      <a:solidFill>
                        <a:srgbClr val="D4D2D1"/>
                      </a:solidFill>
                      <a:prstDash val="solid"/>
                    </a:lnR>
                    <a:solidFill>
                      <a:srgbClr val="F5F4F4"/>
                    </a:solidFill>
                  </a:tcPr>
                </a:tc>
                <a:tc>
                  <a:txBody>
                    <a:bodyPr/>
                    <a:lstStyle/>
                    <a:p>
                      <a:pPr algn="ctr">
                        <a:lnSpc>
                          <a:spcPct val="100000"/>
                        </a:lnSpc>
                        <a:spcBef>
                          <a:spcPts val="710"/>
                        </a:spcBef>
                      </a:pPr>
                      <a:r>
                        <a:rPr sz="900" b="1" spc="-10" dirty="0">
                          <a:solidFill>
                            <a:srgbClr val="716A66"/>
                          </a:solidFill>
                          <a:latin typeface="DIN 2014 Bold"/>
                          <a:cs typeface="DIN 2014 Bold"/>
                        </a:rPr>
                        <a:t>Integrated</a:t>
                      </a:r>
                      <a:endParaRPr sz="900">
                        <a:latin typeface="DIN 2014"/>
                        <a:cs typeface="DIN 2014"/>
                      </a:endParaRPr>
                    </a:p>
                  </a:txBody>
                  <a:tcPr marL="0" marR="0" marT="90170"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gn="ctr">
                        <a:lnSpc>
                          <a:spcPts val="2380"/>
                        </a:lnSpc>
                        <a:spcBef>
                          <a:spcPts val="35"/>
                        </a:spcBef>
                      </a:pPr>
                      <a:r>
                        <a:rPr sz="2000" b="1" spc="-50" dirty="0">
                          <a:solidFill>
                            <a:srgbClr val="90A19A"/>
                          </a:solidFill>
                          <a:latin typeface="DIN 2014 Bold"/>
                          <a:cs typeface="DIN 2014 Bold"/>
                        </a:rPr>
                        <a:t>•</a:t>
                      </a:r>
                      <a:endParaRPr sz="2000">
                        <a:latin typeface="DIN 2014"/>
                        <a:cs typeface="DIN 2014"/>
                      </a:endParaRPr>
                    </a:p>
                  </a:txBody>
                  <a:tcPr marL="0" marR="0" marT="4445" marB="0">
                    <a:lnL w="3175">
                      <a:solidFill>
                        <a:srgbClr val="D4D2D1"/>
                      </a:solidFill>
                      <a:prstDash val="solid"/>
                    </a:lnL>
                    <a:lnR w="3175">
                      <a:solidFill>
                        <a:srgbClr val="D4D2D1"/>
                      </a:solidFill>
                      <a:prstDash val="solid"/>
                    </a:lnR>
                    <a:solidFill>
                      <a:srgbClr val="F5F4F4"/>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solidFill>
                      <a:srgbClr val="F5F4F4"/>
                    </a:solidFill>
                  </a:tcPr>
                </a:tc>
                <a:extLst>
                  <a:ext uri="{0D108BD9-81ED-4DB2-BD59-A6C34878D82A}">
                    <a16:rowId xmlns:a16="http://schemas.microsoft.com/office/drawing/2014/main" val="10012"/>
                  </a:ext>
                </a:extLst>
              </a:tr>
              <a:tr h="342265">
                <a:tc>
                  <a:txBody>
                    <a:bodyPr/>
                    <a:lstStyle/>
                    <a:p>
                      <a:pPr marL="40005">
                        <a:lnSpc>
                          <a:spcPct val="100000"/>
                        </a:lnSpc>
                        <a:spcBef>
                          <a:spcPts val="800"/>
                        </a:spcBef>
                      </a:pPr>
                      <a:r>
                        <a:rPr sz="900" dirty="0">
                          <a:solidFill>
                            <a:srgbClr val="716A66"/>
                          </a:solidFill>
                          <a:latin typeface="DIN 2014"/>
                          <a:cs typeface="DIN 2014"/>
                        </a:rPr>
                        <a:t>Behavioral</a:t>
                      </a:r>
                      <a:r>
                        <a:rPr sz="900" spc="-10" dirty="0">
                          <a:solidFill>
                            <a:srgbClr val="716A66"/>
                          </a:solidFill>
                          <a:latin typeface="DIN 2014"/>
                          <a:cs typeface="DIN 2014"/>
                        </a:rPr>
                        <a:t> Health</a:t>
                      </a:r>
                      <a:endParaRPr sz="900" dirty="0">
                        <a:latin typeface="DIN 2014"/>
                        <a:cs typeface="DIN 2014"/>
                      </a:endParaRPr>
                    </a:p>
                  </a:txBody>
                  <a:tcPr marL="0" marR="0" marT="101600" marB="0">
                    <a:lnR w="3175">
                      <a:solidFill>
                        <a:srgbClr val="D4D2D1"/>
                      </a:solidFill>
                      <a:prstDash val="solid"/>
                    </a:lnR>
                    <a:lnB w="28575">
                      <a:solidFill>
                        <a:srgbClr val="716A66"/>
                      </a:solidFill>
                      <a:prstDash val="solid"/>
                    </a:lnB>
                    <a:solidFill>
                      <a:srgbClr val="FFFFFF"/>
                    </a:solidFill>
                  </a:tcPr>
                </a:tc>
                <a:tc>
                  <a:txBody>
                    <a:bodyPr/>
                    <a:lstStyle/>
                    <a:p>
                      <a:pPr algn="ctr">
                        <a:lnSpc>
                          <a:spcPct val="100000"/>
                        </a:lnSpc>
                        <a:spcBef>
                          <a:spcPts val="750"/>
                        </a:spcBef>
                      </a:pPr>
                      <a:r>
                        <a:rPr sz="900" b="1" spc="-10" dirty="0">
                          <a:solidFill>
                            <a:srgbClr val="716A66"/>
                          </a:solidFill>
                          <a:latin typeface="DIN 2014 Bold"/>
                          <a:cs typeface="DIN 2014 Bold"/>
                        </a:rPr>
                        <a:t>Discuss</a:t>
                      </a:r>
                      <a:endParaRPr sz="900">
                        <a:latin typeface="DIN 2014"/>
                        <a:cs typeface="DIN 2014"/>
                      </a:endParaRPr>
                    </a:p>
                  </a:txBody>
                  <a:tcPr marL="0" marR="0" marT="95250" marB="0">
                    <a:lnL w="3175">
                      <a:solidFill>
                        <a:srgbClr val="D4D2D1"/>
                      </a:solidFill>
                      <a:prstDash val="solid"/>
                    </a:lnL>
                    <a:lnR w="3175">
                      <a:solidFill>
                        <a:srgbClr val="D4D2D1"/>
                      </a:solidFill>
                      <a:prstDash val="solid"/>
                    </a:lnR>
                    <a:lnB w="28575">
                      <a:solidFill>
                        <a:srgbClr val="716A66"/>
                      </a:solidFill>
                      <a:prstDash val="solid"/>
                    </a:lnB>
                    <a:solidFill>
                      <a:srgbClr val="FFFFFF"/>
                    </a:solidFill>
                  </a:tcPr>
                </a:tc>
                <a:tc>
                  <a:txBody>
                    <a:bodyPr/>
                    <a:lstStyle/>
                    <a:p>
                      <a:pPr algn="ctr">
                        <a:lnSpc>
                          <a:spcPct val="100000"/>
                        </a:lnSpc>
                        <a:spcBef>
                          <a:spcPts val="75"/>
                        </a:spcBef>
                      </a:pPr>
                      <a:r>
                        <a:rPr sz="2000" b="1" spc="-50" dirty="0">
                          <a:solidFill>
                            <a:srgbClr val="90A19A"/>
                          </a:solidFill>
                          <a:latin typeface="DIN 2014 Bold"/>
                          <a:cs typeface="DIN 2014 Bold"/>
                        </a:rPr>
                        <a:t>•</a:t>
                      </a:r>
                      <a:endParaRPr sz="2000">
                        <a:latin typeface="DIN 2014"/>
                        <a:cs typeface="DIN 2014"/>
                      </a:endParaRPr>
                    </a:p>
                  </a:txBody>
                  <a:tcPr marL="0" marR="0" marT="9525" marB="0">
                    <a:lnL w="3175">
                      <a:solidFill>
                        <a:srgbClr val="D4D2D1"/>
                      </a:solidFill>
                      <a:prstDash val="solid"/>
                    </a:lnL>
                    <a:lnR w="3175">
                      <a:solidFill>
                        <a:srgbClr val="D4D2D1"/>
                      </a:solidFill>
                      <a:prstDash val="solid"/>
                    </a:lnR>
                    <a:lnB w="28575">
                      <a:solidFill>
                        <a:srgbClr val="716A66"/>
                      </a:solidFill>
                      <a:prstDash val="solid"/>
                    </a:lnB>
                    <a:solidFill>
                      <a:srgbClr val="FFFFFF"/>
                    </a:solidFill>
                  </a:tcPr>
                </a:tc>
                <a:tc>
                  <a:txBody>
                    <a:bodyPr/>
                    <a:lstStyle/>
                    <a:p>
                      <a:pPr algn="ctr">
                        <a:lnSpc>
                          <a:spcPct val="100000"/>
                        </a:lnSpc>
                        <a:spcBef>
                          <a:spcPts val="75"/>
                        </a:spcBef>
                      </a:pPr>
                      <a:r>
                        <a:rPr sz="2000" b="1" spc="-50" dirty="0">
                          <a:solidFill>
                            <a:srgbClr val="90A19A"/>
                          </a:solidFill>
                          <a:latin typeface="DIN 2014 Bold"/>
                          <a:cs typeface="DIN 2014 Bold"/>
                        </a:rPr>
                        <a:t>•</a:t>
                      </a:r>
                      <a:endParaRPr sz="2000">
                        <a:latin typeface="DIN 2014"/>
                        <a:cs typeface="DIN 2014"/>
                      </a:endParaRPr>
                    </a:p>
                  </a:txBody>
                  <a:tcPr marL="0" marR="0" marT="9525" marB="0">
                    <a:lnL w="3175">
                      <a:solidFill>
                        <a:srgbClr val="D4D2D1"/>
                      </a:solidFill>
                      <a:prstDash val="solid"/>
                    </a:lnL>
                    <a:lnR w="3175">
                      <a:solidFill>
                        <a:srgbClr val="D4D2D1"/>
                      </a:solidFill>
                      <a:prstDash val="solid"/>
                    </a:lnR>
                    <a:lnB w="28575">
                      <a:solidFill>
                        <a:srgbClr val="716A66"/>
                      </a:solidFill>
                      <a:prstDash val="solid"/>
                    </a:lnB>
                    <a:solidFill>
                      <a:srgbClr val="FFFFFF"/>
                    </a:solidFill>
                  </a:tcPr>
                </a:tc>
                <a:tc>
                  <a:txBody>
                    <a:bodyPr/>
                    <a:lstStyle/>
                    <a:p>
                      <a:pPr>
                        <a:lnSpc>
                          <a:spcPct val="100000"/>
                        </a:lnSpc>
                      </a:pPr>
                      <a:endParaRPr sz="1100">
                        <a:latin typeface="Times New Roman"/>
                        <a:cs typeface="Times New Roman"/>
                      </a:endParaRPr>
                    </a:p>
                  </a:txBody>
                  <a:tcPr marL="0" marR="0" marT="0" marB="0">
                    <a:lnL w="3175">
                      <a:solidFill>
                        <a:srgbClr val="D4D2D1"/>
                      </a:solidFill>
                      <a:prstDash val="solid"/>
                    </a:lnL>
                    <a:lnR w="3175">
                      <a:solidFill>
                        <a:srgbClr val="D4D2D1"/>
                      </a:solidFill>
                      <a:prstDash val="solid"/>
                    </a:lnR>
                    <a:lnB w="28575">
                      <a:solidFill>
                        <a:srgbClr val="716A66"/>
                      </a:solidFill>
                      <a:prstDash val="solid"/>
                    </a:lnB>
                    <a:solidFill>
                      <a:srgbClr val="FFFFFF"/>
                    </a:solidFill>
                  </a:tcPr>
                </a:tc>
                <a:tc>
                  <a:txBody>
                    <a:bodyPr/>
                    <a:lstStyle/>
                    <a:p>
                      <a:pPr algn="ctr">
                        <a:lnSpc>
                          <a:spcPct val="100000"/>
                        </a:lnSpc>
                        <a:spcBef>
                          <a:spcPts val="75"/>
                        </a:spcBef>
                      </a:pPr>
                      <a:r>
                        <a:rPr sz="2000" b="1" spc="-50" dirty="0">
                          <a:solidFill>
                            <a:srgbClr val="90A19A"/>
                          </a:solidFill>
                          <a:latin typeface="DIN 2014 Bold"/>
                          <a:cs typeface="DIN 2014 Bold"/>
                        </a:rPr>
                        <a:t>•</a:t>
                      </a:r>
                      <a:endParaRPr sz="2000">
                        <a:latin typeface="DIN 2014"/>
                        <a:cs typeface="DIN 2014"/>
                      </a:endParaRPr>
                    </a:p>
                  </a:txBody>
                  <a:tcPr marL="0" marR="0" marT="9525" marB="0">
                    <a:lnL w="3175">
                      <a:solidFill>
                        <a:srgbClr val="D4D2D1"/>
                      </a:solidFill>
                      <a:prstDash val="solid"/>
                    </a:lnL>
                    <a:lnR w="3175">
                      <a:solidFill>
                        <a:srgbClr val="D4D2D1"/>
                      </a:solidFill>
                      <a:prstDash val="solid"/>
                    </a:lnR>
                    <a:lnB w="28575">
                      <a:solidFill>
                        <a:srgbClr val="716A66"/>
                      </a:solidFill>
                      <a:prstDash val="solid"/>
                    </a:lnB>
                    <a:solidFill>
                      <a:srgbClr val="FFFFFF"/>
                    </a:solidFill>
                  </a:tcPr>
                </a:tc>
                <a:tc>
                  <a:txBody>
                    <a:bodyPr/>
                    <a:lstStyle/>
                    <a:p>
                      <a:pPr algn="ctr">
                        <a:lnSpc>
                          <a:spcPct val="100000"/>
                        </a:lnSpc>
                        <a:spcBef>
                          <a:spcPts val="75"/>
                        </a:spcBef>
                      </a:pPr>
                      <a:r>
                        <a:rPr sz="2000" b="1" spc="-50" dirty="0">
                          <a:solidFill>
                            <a:srgbClr val="90A19A"/>
                          </a:solidFill>
                          <a:latin typeface="DIN 2014 Bold"/>
                          <a:cs typeface="DIN 2014 Bold"/>
                        </a:rPr>
                        <a:t>•</a:t>
                      </a:r>
                      <a:endParaRPr sz="2000">
                        <a:latin typeface="DIN 2014"/>
                        <a:cs typeface="DIN 2014"/>
                      </a:endParaRPr>
                    </a:p>
                  </a:txBody>
                  <a:tcPr marL="0" marR="0" marT="9525" marB="0">
                    <a:lnL w="3175">
                      <a:solidFill>
                        <a:srgbClr val="D4D2D1"/>
                      </a:solidFill>
                      <a:prstDash val="solid"/>
                    </a:lnL>
                    <a:lnR w="3175">
                      <a:solidFill>
                        <a:srgbClr val="D4D2D1"/>
                      </a:solidFill>
                      <a:prstDash val="solid"/>
                    </a:lnR>
                    <a:lnB w="28575">
                      <a:solidFill>
                        <a:srgbClr val="716A66"/>
                      </a:solidFill>
                      <a:prstDash val="solid"/>
                    </a:lnB>
                    <a:solidFill>
                      <a:srgbClr val="FFFFFF"/>
                    </a:solidFill>
                  </a:tcPr>
                </a:tc>
                <a:tc>
                  <a:txBody>
                    <a:bodyPr/>
                    <a:lstStyle/>
                    <a:p>
                      <a:pPr>
                        <a:lnSpc>
                          <a:spcPct val="100000"/>
                        </a:lnSpc>
                      </a:pPr>
                      <a:endParaRPr sz="1100" dirty="0">
                        <a:latin typeface="Times New Roman"/>
                        <a:cs typeface="Times New Roman"/>
                      </a:endParaRPr>
                    </a:p>
                  </a:txBody>
                  <a:tcPr marL="0" marR="0" marT="0" marB="0">
                    <a:lnL w="3175">
                      <a:solidFill>
                        <a:srgbClr val="D4D2D1"/>
                      </a:solidFill>
                      <a:prstDash val="solid"/>
                    </a:lnL>
                    <a:lnB w="28575">
                      <a:solidFill>
                        <a:srgbClr val="716A66"/>
                      </a:solidFill>
                      <a:prstDash val="solid"/>
                    </a:lnB>
                    <a:solidFill>
                      <a:srgbClr val="FFFFFF"/>
                    </a:solidFill>
                  </a:tcPr>
                </a:tc>
                <a:extLst>
                  <a:ext uri="{0D108BD9-81ED-4DB2-BD59-A6C34878D82A}">
                    <a16:rowId xmlns:a16="http://schemas.microsoft.com/office/drawing/2014/main" val="10013"/>
                  </a:ext>
                </a:extLst>
              </a:tr>
            </a:tbl>
          </a:graphicData>
        </a:graphic>
      </p:graphicFrame>
      <p:grpSp>
        <p:nvGrpSpPr>
          <p:cNvPr id="18" name="object 5">
            <a:extLst>
              <a:ext uri="{FF2B5EF4-FFF2-40B4-BE49-F238E27FC236}">
                <a16:creationId xmlns:a16="http://schemas.microsoft.com/office/drawing/2014/main" id="{BEFADE6B-2569-8A7B-D94E-E10D07219FF9}"/>
              </a:ext>
            </a:extLst>
          </p:cNvPr>
          <p:cNvGrpSpPr/>
          <p:nvPr/>
        </p:nvGrpSpPr>
        <p:grpSpPr>
          <a:xfrm>
            <a:off x="3851927" y="1711304"/>
            <a:ext cx="441325" cy="86360"/>
            <a:chOff x="3851927" y="1711304"/>
            <a:chExt cx="441325" cy="86360"/>
          </a:xfrm>
        </p:grpSpPr>
        <p:pic>
          <p:nvPicPr>
            <p:cNvPr id="19" name="object 6">
              <a:extLst>
                <a:ext uri="{FF2B5EF4-FFF2-40B4-BE49-F238E27FC236}">
                  <a16:creationId xmlns:a16="http://schemas.microsoft.com/office/drawing/2014/main" id="{5BFE2E27-FA7E-99D3-4066-DD548F2D0E17}"/>
                </a:ext>
              </a:extLst>
            </p:cNvPr>
            <p:cNvPicPr/>
            <p:nvPr/>
          </p:nvPicPr>
          <p:blipFill>
            <a:blip r:embed="rId2" cstate="print"/>
            <a:stretch>
              <a:fillRect/>
            </a:stretch>
          </p:blipFill>
          <p:spPr>
            <a:xfrm>
              <a:off x="3851927" y="1711305"/>
              <a:ext cx="64592" cy="85877"/>
            </a:xfrm>
            <a:prstGeom prst="rect">
              <a:avLst/>
            </a:prstGeom>
          </p:spPr>
        </p:pic>
        <p:pic>
          <p:nvPicPr>
            <p:cNvPr id="20" name="object 7">
              <a:extLst>
                <a:ext uri="{FF2B5EF4-FFF2-40B4-BE49-F238E27FC236}">
                  <a16:creationId xmlns:a16="http://schemas.microsoft.com/office/drawing/2014/main" id="{53099A06-AAD8-92E1-0948-EF38B71753DA}"/>
                </a:ext>
              </a:extLst>
            </p:cNvPr>
            <p:cNvPicPr/>
            <p:nvPr/>
          </p:nvPicPr>
          <p:blipFill>
            <a:blip r:embed="rId3" cstate="print"/>
            <a:stretch>
              <a:fillRect/>
            </a:stretch>
          </p:blipFill>
          <p:spPr>
            <a:xfrm>
              <a:off x="3938036" y="1711304"/>
              <a:ext cx="355022" cy="85878"/>
            </a:xfrm>
            <a:prstGeom prst="rect">
              <a:avLst/>
            </a:prstGeom>
          </p:spPr>
        </p:pic>
      </p:grpSp>
      <p:grpSp>
        <p:nvGrpSpPr>
          <p:cNvPr id="23" name="object 8">
            <a:extLst>
              <a:ext uri="{FF2B5EF4-FFF2-40B4-BE49-F238E27FC236}">
                <a16:creationId xmlns:a16="http://schemas.microsoft.com/office/drawing/2014/main" id="{58C2F873-5724-0949-721B-35AED5AF2654}"/>
              </a:ext>
            </a:extLst>
          </p:cNvPr>
          <p:cNvGrpSpPr/>
          <p:nvPr/>
        </p:nvGrpSpPr>
        <p:grpSpPr>
          <a:xfrm>
            <a:off x="3515907" y="1623378"/>
            <a:ext cx="236854" cy="177165"/>
            <a:chOff x="3515907" y="1623378"/>
            <a:chExt cx="236854" cy="177165"/>
          </a:xfrm>
        </p:grpSpPr>
        <p:sp>
          <p:nvSpPr>
            <p:cNvPr id="24" name="object 9">
              <a:extLst>
                <a:ext uri="{FF2B5EF4-FFF2-40B4-BE49-F238E27FC236}">
                  <a16:creationId xmlns:a16="http://schemas.microsoft.com/office/drawing/2014/main" id="{603DC9E8-B238-B76D-EB98-AE486B5548DF}"/>
                </a:ext>
              </a:extLst>
            </p:cNvPr>
            <p:cNvSpPr/>
            <p:nvPr/>
          </p:nvSpPr>
          <p:spPr>
            <a:xfrm>
              <a:off x="3515907" y="1626317"/>
              <a:ext cx="58419" cy="173990"/>
            </a:xfrm>
            <a:custGeom>
              <a:avLst/>
              <a:gdLst/>
              <a:ahLst/>
              <a:cxnLst/>
              <a:rect l="l" t="t" r="r" b="b"/>
              <a:pathLst>
                <a:path w="58420" h="173989">
                  <a:moveTo>
                    <a:pt x="57823" y="0"/>
                  </a:moveTo>
                  <a:lnTo>
                    <a:pt x="40919" y="0"/>
                  </a:lnTo>
                  <a:lnTo>
                    <a:pt x="40919" y="127380"/>
                  </a:lnTo>
                  <a:lnTo>
                    <a:pt x="39666" y="139481"/>
                  </a:lnTo>
                  <a:lnTo>
                    <a:pt x="35494" y="149634"/>
                  </a:lnTo>
                  <a:lnTo>
                    <a:pt x="27787" y="156620"/>
                  </a:lnTo>
                  <a:lnTo>
                    <a:pt x="15925" y="159219"/>
                  </a:lnTo>
                  <a:lnTo>
                    <a:pt x="11036" y="159219"/>
                  </a:lnTo>
                  <a:lnTo>
                    <a:pt x="4419" y="158241"/>
                  </a:lnTo>
                  <a:lnTo>
                    <a:pt x="0" y="156032"/>
                  </a:lnTo>
                  <a:lnTo>
                    <a:pt x="0" y="170980"/>
                  </a:lnTo>
                  <a:lnTo>
                    <a:pt x="5156" y="172935"/>
                  </a:lnTo>
                  <a:lnTo>
                    <a:pt x="12255" y="173926"/>
                  </a:lnTo>
                  <a:lnTo>
                    <a:pt x="17652" y="173926"/>
                  </a:lnTo>
                  <a:lnTo>
                    <a:pt x="35920" y="170262"/>
                  </a:lnTo>
                  <a:lnTo>
                    <a:pt x="48396" y="160235"/>
                  </a:lnTo>
                  <a:lnTo>
                    <a:pt x="55543" y="145294"/>
                  </a:lnTo>
                  <a:lnTo>
                    <a:pt x="57823" y="126885"/>
                  </a:lnTo>
                  <a:lnTo>
                    <a:pt x="57823" y="0"/>
                  </a:lnTo>
                  <a:close/>
                </a:path>
              </a:pathLst>
            </a:custGeom>
            <a:solidFill>
              <a:srgbClr val="716A66"/>
            </a:solidFill>
          </p:spPr>
          <p:txBody>
            <a:bodyPr wrap="square" lIns="0" tIns="0" rIns="0" bIns="0" rtlCol="0"/>
            <a:lstStyle/>
            <a:p>
              <a:endParaRPr/>
            </a:p>
          </p:txBody>
        </p:sp>
        <p:pic>
          <p:nvPicPr>
            <p:cNvPr id="25" name="object 10">
              <a:extLst>
                <a:ext uri="{FF2B5EF4-FFF2-40B4-BE49-F238E27FC236}">
                  <a16:creationId xmlns:a16="http://schemas.microsoft.com/office/drawing/2014/main" id="{17AE03E1-B99F-EE5D-DE3C-DD3EC195981E}"/>
                </a:ext>
              </a:extLst>
            </p:cNvPr>
            <p:cNvPicPr/>
            <p:nvPr/>
          </p:nvPicPr>
          <p:blipFill>
            <a:blip r:embed="rId4" cstate="print"/>
            <a:stretch>
              <a:fillRect/>
            </a:stretch>
          </p:blipFill>
          <p:spPr>
            <a:xfrm>
              <a:off x="3608252" y="1623378"/>
              <a:ext cx="95300" cy="176860"/>
            </a:xfrm>
            <a:prstGeom prst="rect">
              <a:avLst/>
            </a:prstGeom>
          </p:spPr>
        </p:pic>
        <p:sp>
          <p:nvSpPr>
            <p:cNvPr id="26" name="object 11">
              <a:extLst>
                <a:ext uri="{FF2B5EF4-FFF2-40B4-BE49-F238E27FC236}">
                  <a16:creationId xmlns:a16="http://schemas.microsoft.com/office/drawing/2014/main" id="{520DF18B-0A74-FD2F-A293-186E8251F055}"/>
                </a:ext>
              </a:extLst>
            </p:cNvPr>
            <p:cNvSpPr/>
            <p:nvPr/>
          </p:nvSpPr>
          <p:spPr>
            <a:xfrm>
              <a:off x="3735375" y="1626564"/>
              <a:ext cx="17145" cy="170180"/>
            </a:xfrm>
            <a:custGeom>
              <a:avLst/>
              <a:gdLst/>
              <a:ahLst/>
              <a:cxnLst/>
              <a:rect l="l" t="t" r="r" b="b"/>
              <a:pathLst>
                <a:path w="17145" h="170180">
                  <a:moveTo>
                    <a:pt x="16891" y="0"/>
                  </a:moveTo>
                  <a:lnTo>
                    <a:pt x="0" y="0"/>
                  </a:lnTo>
                  <a:lnTo>
                    <a:pt x="0" y="167640"/>
                  </a:lnTo>
                  <a:lnTo>
                    <a:pt x="0" y="170180"/>
                  </a:lnTo>
                  <a:lnTo>
                    <a:pt x="16891" y="170180"/>
                  </a:lnTo>
                  <a:lnTo>
                    <a:pt x="16891" y="167640"/>
                  </a:lnTo>
                  <a:lnTo>
                    <a:pt x="16891" y="0"/>
                  </a:lnTo>
                  <a:close/>
                </a:path>
              </a:pathLst>
            </a:custGeom>
            <a:solidFill>
              <a:srgbClr val="716A66"/>
            </a:solidFill>
          </p:spPr>
          <p:txBody>
            <a:bodyPr wrap="square" lIns="0" tIns="0" rIns="0" bIns="0" rtlCol="0"/>
            <a:lstStyle/>
            <a:p>
              <a:endParaRPr/>
            </a:p>
          </p:txBody>
        </p:sp>
      </p:grpSp>
      <p:pic>
        <p:nvPicPr>
          <p:cNvPr id="27" name="object 12">
            <a:extLst>
              <a:ext uri="{FF2B5EF4-FFF2-40B4-BE49-F238E27FC236}">
                <a16:creationId xmlns:a16="http://schemas.microsoft.com/office/drawing/2014/main" id="{E57363A5-1FEF-D521-4CBA-3240CFA9094B}"/>
              </a:ext>
            </a:extLst>
          </p:cNvPr>
          <p:cNvPicPr/>
          <p:nvPr/>
        </p:nvPicPr>
        <p:blipFill>
          <a:blip r:embed="rId5" cstate="print"/>
          <a:stretch>
            <a:fillRect/>
          </a:stretch>
        </p:blipFill>
        <p:spPr>
          <a:xfrm>
            <a:off x="3224876" y="1626346"/>
            <a:ext cx="225577" cy="170954"/>
          </a:xfrm>
          <a:prstGeom prst="rect">
            <a:avLst/>
          </a:prstGeom>
        </p:spPr>
      </p:pic>
      <p:pic>
        <p:nvPicPr>
          <p:cNvPr id="28" name="object 13">
            <a:extLst>
              <a:ext uri="{FF2B5EF4-FFF2-40B4-BE49-F238E27FC236}">
                <a16:creationId xmlns:a16="http://schemas.microsoft.com/office/drawing/2014/main" id="{5FFE09EE-4157-5FC9-BEB8-9FEE9371900F}"/>
              </a:ext>
            </a:extLst>
          </p:cNvPr>
          <p:cNvPicPr/>
          <p:nvPr/>
        </p:nvPicPr>
        <p:blipFill>
          <a:blip r:embed="rId6" cstate="print"/>
          <a:stretch>
            <a:fillRect/>
          </a:stretch>
        </p:blipFill>
        <p:spPr>
          <a:xfrm>
            <a:off x="4574006" y="1624228"/>
            <a:ext cx="910335" cy="176014"/>
          </a:xfrm>
          <a:prstGeom prst="rect">
            <a:avLst/>
          </a:prstGeom>
        </p:spPr>
      </p:pic>
      <p:pic>
        <p:nvPicPr>
          <p:cNvPr id="29" name="object 15">
            <a:extLst>
              <a:ext uri="{FF2B5EF4-FFF2-40B4-BE49-F238E27FC236}">
                <a16:creationId xmlns:a16="http://schemas.microsoft.com/office/drawing/2014/main" id="{0DEFB00F-4E69-832F-522F-EB7289D39033}"/>
              </a:ext>
            </a:extLst>
          </p:cNvPr>
          <p:cNvPicPr/>
          <p:nvPr/>
        </p:nvPicPr>
        <p:blipFill>
          <a:blip r:embed="rId7" cstate="print"/>
          <a:stretch>
            <a:fillRect/>
          </a:stretch>
        </p:blipFill>
        <p:spPr>
          <a:xfrm>
            <a:off x="5765291" y="1636973"/>
            <a:ext cx="947318" cy="163268"/>
          </a:xfrm>
          <a:prstGeom prst="rect">
            <a:avLst/>
          </a:prstGeom>
        </p:spPr>
      </p:pic>
      <p:pic>
        <p:nvPicPr>
          <p:cNvPr id="33" name="object 14">
            <a:extLst>
              <a:ext uri="{FF2B5EF4-FFF2-40B4-BE49-F238E27FC236}">
                <a16:creationId xmlns:a16="http://schemas.microsoft.com/office/drawing/2014/main" id="{A57FD57A-A7A3-22A3-D250-F174C63F647E}"/>
              </a:ext>
            </a:extLst>
          </p:cNvPr>
          <p:cNvPicPr/>
          <p:nvPr/>
        </p:nvPicPr>
        <p:blipFill>
          <a:blip r:embed="rId8" cstate="print">
            <a:extLst>
              <a:ext uri="{28A0092B-C50C-407E-A947-70E740481C1C}">
                <a14:useLocalDpi xmlns:a14="http://schemas.microsoft.com/office/drawing/2010/main" val="0"/>
              </a:ext>
            </a:extLst>
          </a:blip>
          <a:srcRect l="56957" t="22096" r="33686" b="72323"/>
          <a:stretch/>
        </p:blipFill>
        <p:spPr>
          <a:xfrm>
            <a:off x="6868672" y="1488899"/>
            <a:ext cx="1128940" cy="379222"/>
          </a:xfrm>
          <a:prstGeom prst="rect">
            <a:avLst/>
          </a:prstGeom>
        </p:spPr>
      </p:pic>
      <p:pic>
        <p:nvPicPr>
          <p:cNvPr id="34" name="object 14">
            <a:extLst>
              <a:ext uri="{FF2B5EF4-FFF2-40B4-BE49-F238E27FC236}">
                <a16:creationId xmlns:a16="http://schemas.microsoft.com/office/drawing/2014/main" id="{10D7F198-BBE6-8BA6-1791-902864BF9ECC}"/>
              </a:ext>
            </a:extLst>
          </p:cNvPr>
          <p:cNvPicPr/>
          <p:nvPr/>
        </p:nvPicPr>
        <p:blipFill>
          <a:blip r:embed="rId8" cstate="print">
            <a:extLst>
              <a:ext uri="{28A0092B-C50C-407E-A947-70E740481C1C}">
                <a14:useLocalDpi xmlns:a14="http://schemas.microsoft.com/office/drawing/2010/main" val="0"/>
              </a:ext>
            </a:extLst>
          </a:blip>
          <a:srcRect l="77635" t="22096" r="13008" b="72323"/>
          <a:stretch/>
        </p:blipFill>
        <p:spPr>
          <a:xfrm>
            <a:off x="9429289" y="1564632"/>
            <a:ext cx="1128940" cy="379222"/>
          </a:xfrm>
          <a:prstGeom prst="rect">
            <a:avLst/>
          </a:prstGeom>
        </p:spPr>
      </p:pic>
      <p:pic>
        <p:nvPicPr>
          <p:cNvPr id="35" name="object 14">
            <a:extLst>
              <a:ext uri="{FF2B5EF4-FFF2-40B4-BE49-F238E27FC236}">
                <a16:creationId xmlns:a16="http://schemas.microsoft.com/office/drawing/2014/main" id="{C6975FB0-2C10-A52B-0FAA-0E69BF2843DD}"/>
              </a:ext>
            </a:extLst>
          </p:cNvPr>
          <p:cNvPicPr/>
          <p:nvPr/>
        </p:nvPicPr>
        <p:blipFill>
          <a:blip r:embed="rId8" cstate="print">
            <a:extLst>
              <a:ext uri="{28A0092B-C50C-407E-A947-70E740481C1C}">
                <a14:useLocalDpi xmlns:a14="http://schemas.microsoft.com/office/drawing/2010/main" val="0"/>
              </a:ext>
            </a:extLst>
          </a:blip>
          <a:srcRect l="87146" t="22096" r="3497" b="72323"/>
          <a:stretch/>
        </p:blipFill>
        <p:spPr>
          <a:xfrm>
            <a:off x="10641175" y="1525778"/>
            <a:ext cx="1128940" cy="379222"/>
          </a:xfrm>
          <a:prstGeom prst="rect">
            <a:avLst/>
          </a:prstGeom>
        </p:spPr>
      </p:pic>
      <p:pic>
        <p:nvPicPr>
          <p:cNvPr id="36" name="Picture 35" descr="A close-up of two lights&#10;&#10;AI-generated content may be incorrect.">
            <a:extLst>
              <a:ext uri="{FF2B5EF4-FFF2-40B4-BE49-F238E27FC236}">
                <a16:creationId xmlns:a16="http://schemas.microsoft.com/office/drawing/2014/main" id="{110BFBF1-A3CE-7D02-747E-34FE0A30354C}"/>
              </a:ext>
            </a:extLst>
          </p:cNvPr>
          <p:cNvPicPr>
            <a:picLocks noChangeAspect="1"/>
          </p:cNvPicPr>
          <p:nvPr/>
        </p:nvPicPr>
        <p:blipFill>
          <a:blip r:embed="rId9" cstate="print">
            <a:extLst>
              <a:ext uri="{28A0092B-C50C-407E-A947-70E740481C1C}">
                <a14:useLocalDpi xmlns:a14="http://schemas.microsoft.com/office/drawing/2010/main" val="0"/>
              </a:ext>
            </a:extLst>
          </a:blip>
          <a:srcRect l="57143"/>
          <a:stretch/>
        </p:blipFill>
        <p:spPr>
          <a:xfrm>
            <a:off x="8713427" y="1600664"/>
            <a:ext cx="624182" cy="219620"/>
          </a:xfrm>
          <a:prstGeom prst="rect">
            <a:avLst/>
          </a:prstGeom>
        </p:spPr>
      </p:pic>
      <p:pic>
        <p:nvPicPr>
          <p:cNvPr id="37" name="Picture 36" descr="A close-up of two lights&#10;&#10;AI-generated content may be incorrect.">
            <a:extLst>
              <a:ext uri="{FF2B5EF4-FFF2-40B4-BE49-F238E27FC236}">
                <a16:creationId xmlns:a16="http://schemas.microsoft.com/office/drawing/2014/main" id="{EB665BE1-1552-B1FB-F32E-56405678829E}"/>
              </a:ext>
            </a:extLst>
          </p:cNvPr>
          <p:cNvPicPr>
            <a:picLocks noChangeAspect="1"/>
          </p:cNvPicPr>
          <p:nvPr/>
        </p:nvPicPr>
        <p:blipFill>
          <a:blip r:embed="rId9" cstate="print">
            <a:extLst>
              <a:ext uri="{28A0092B-C50C-407E-A947-70E740481C1C}">
                <a14:useLocalDpi xmlns:a14="http://schemas.microsoft.com/office/drawing/2010/main" val="0"/>
              </a:ext>
            </a:extLst>
          </a:blip>
          <a:srcRect r="57143"/>
          <a:stretch/>
        </p:blipFill>
        <p:spPr>
          <a:xfrm>
            <a:off x="8059955" y="1600664"/>
            <a:ext cx="624182" cy="21962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1901189"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THE</a:t>
            </a:r>
            <a:r>
              <a:rPr sz="1100" b="1" spc="-5" dirty="0">
                <a:solidFill>
                  <a:srgbClr val="716A66"/>
                </a:solidFill>
                <a:latin typeface="DIN 2014 Bold"/>
                <a:cs typeface="DIN 2014 Bold"/>
              </a:rPr>
              <a:t> </a:t>
            </a:r>
            <a:r>
              <a:rPr sz="1100" b="1" dirty="0">
                <a:solidFill>
                  <a:srgbClr val="716A66"/>
                </a:solidFill>
                <a:latin typeface="DIN 2014 Bold"/>
                <a:cs typeface="DIN 2014 Bold"/>
              </a:rPr>
              <a:t>COMPETITIVE</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LANDSCAPE</a:t>
            </a:r>
            <a:endParaRPr sz="1100">
              <a:latin typeface="DIN 2014 Bold"/>
              <a:cs typeface="DIN 2014 Bold"/>
            </a:endParaRPr>
          </a:p>
        </p:txBody>
      </p:sp>
      <p:sp>
        <p:nvSpPr>
          <p:cNvPr id="3" name="object 3"/>
          <p:cNvSpPr txBox="1"/>
          <p:nvPr/>
        </p:nvSpPr>
        <p:spPr>
          <a:xfrm>
            <a:off x="750823" y="798467"/>
            <a:ext cx="5756910"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How</a:t>
            </a:r>
            <a:r>
              <a:rPr sz="2800" b="1" spc="-45" dirty="0">
                <a:solidFill>
                  <a:srgbClr val="716A66"/>
                </a:solidFill>
                <a:latin typeface="DIN 2014 Bold"/>
                <a:cs typeface="DIN 2014 Bold"/>
              </a:rPr>
              <a:t> </a:t>
            </a:r>
            <a:r>
              <a:rPr lang="en-US" sz="2800" b="1" dirty="0">
                <a:solidFill>
                  <a:srgbClr val="716A66"/>
                </a:solidFill>
                <a:latin typeface="DIN 2014 Bold"/>
                <a:cs typeface="DIN 2014 Bold"/>
              </a:rPr>
              <a:t>W</a:t>
            </a:r>
            <a:r>
              <a:rPr sz="2800" b="1" dirty="0">
                <a:solidFill>
                  <a:srgbClr val="716A66"/>
                </a:solidFill>
                <a:latin typeface="DIN 2014 Bold"/>
                <a:cs typeface="DIN 2014 Bold"/>
              </a:rPr>
              <a:t>e</a:t>
            </a:r>
            <a:r>
              <a:rPr sz="2800" b="1" spc="-45" dirty="0">
                <a:solidFill>
                  <a:srgbClr val="716A66"/>
                </a:solidFill>
                <a:latin typeface="DIN 2014 Bold"/>
                <a:cs typeface="DIN 2014 Bold"/>
              </a:rPr>
              <a:t> </a:t>
            </a:r>
            <a:r>
              <a:rPr sz="2800" b="1" spc="-10" dirty="0">
                <a:solidFill>
                  <a:srgbClr val="716A66"/>
                </a:solidFill>
                <a:latin typeface="DIN 2014 Bold"/>
                <a:cs typeface="DIN 2014 Bold"/>
              </a:rPr>
              <a:t>Compete</a:t>
            </a:r>
            <a:endParaRPr sz="2800" dirty="0">
              <a:latin typeface="DIN 2014 Bold"/>
              <a:cs typeface="DIN 2014 Bold"/>
            </a:endParaRPr>
          </a:p>
          <a:p>
            <a:pPr>
              <a:lnSpc>
                <a:spcPct val="100000"/>
              </a:lnSpc>
            </a:pPr>
            <a:endParaRPr sz="2800" dirty="0">
              <a:latin typeface="DIN 2014 Bold"/>
              <a:cs typeface="DIN 2014 Bold"/>
            </a:endParaRPr>
          </a:p>
          <a:p>
            <a:pPr>
              <a:lnSpc>
                <a:spcPct val="100000"/>
              </a:lnSpc>
              <a:spcBef>
                <a:spcPts val="2225"/>
              </a:spcBef>
            </a:pPr>
            <a:endParaRPr sz="2800" dirty="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dirty="0">
              <a:latin typeface="DIN 2014 Bold"/>
              <a:cs typeface="DIN 2014 Bold"/>
            </a:endParaRPr>
          </a:p>
          <a:p>
            <a:pPr marL="12700" marR="5715" algn="just">
              <a:lnSpc>
                <a:spcPts val="4300"/>
              </a:lnSpc>
              <a:spcBef>
                <a:spcPts val="1914"/>
              </a:spcBef>
            </a:pPr>
            <a:r>
              <a:rPr sz="3600" dirty="0">
                <a:solidFill>
                  <a:srgbClr val="716A66"/>
                </a:solidFill>
                <a:latin typeface="DIN 2014 Light"/>
                <a:cs typeface="DIN 2014 Light"/>
              </a:rPr>
              <a:t>Who</a:t>
            </a:r>
            <a:r>
              <a:rPr sz="3600" spc="-30" dirty="0">
                <a:solidFill>
                  <a:srgbClr val="716A66"/>
                </a:solidFill>
                <a:latin typeface="DIN 2014 Light"/>
                <a:cs typeface="DIN 2014 Light"/>
              </a:rPr>
              <a:t> </a:t>
            </a:r>
            <a:r>
              <a:rPr sz="3600" dirty="0">
                <a:solidFill>
                  <a:srgbClr val="716A66"/>
                </a:solidFill>
                <a:latin typeface="DIN 2014 Light"/>
                <a:cs typeface="DIN 2014 Light"/>
              </a:rPr>
              <a:t>are</a:t>
            </a:r>
            <a:r>
              <a:rPr sz="3600" spc="-25" dirty="0">
                <a:solidFill>
                  <a:srgbClr val="716A66"/>
                </a:solidFill>
                <a:latin typeface="DIN 2014 Light"/>
                <a:cs typeface="DIN 2014 Light"/>
              </a:rPr>
              <a:t> </a:t>
            </a:r>
            <a:r>
              <a:rPr sz="3600" dirty="0">
                <a:solidFill>
                  <a:srgbClr val="716A66"/>
                </a:solidFill>
                <a:latin typeface="DIN 2014 Light"/>
                <a:cs typeface="DIN 2014 Light"/>
              </a:rPr>
              <a:t>a</a:t>
            </a:r>
            <a:r>
              <a:rPr sz="3600" spc="-25" dirty="0">
                <a:solidFill>
                  <a:srgbClr val="716A66"/>
                </a:solidFill>
                <a:latin typeface="DIN 2014 Light"/>
                <a:cs typeface="DIN 2014 Light"/>
              </a:rPr>
              <a:t> </a:t>
            </a:r>
            <a:r>
              <a:rPr sz="3600" dirty="0">
                <a:solidFill>
                  <a:srgbClr val="716A66"/>
                </a:solidFill>
                <a:latin typeface="DIN 2014 Light"/>
                <a:cs typeface="DIN 2014 Light"/>
              </a:rPr>
              <a:t>few</a:t>
            </a:r>
            <a:r>
              <a:rPr sz="3600" spc="-25" dirty="0">
                <a:solidFill>
                  <a:srgbClr val="716A66"/>
                </a:solidFill>
                <a:latin typeface="DIN 2014 Light"/>
                <a:cs typeface="DIN 2014 Light"/>
              </a:rPr>
              <a:t> </a:t>
            </a:r>
            <a:r>
              <a:rPr sz="3600" dirty="0">
                <a:solidFill>
                  <a:srgbClr val="716A66"/>
                </a:solidFill>
                <a:latin typeface="DIN 2014 Light"/>
                <a:cs typeface="DIN 2014 Light"/>
              </a:rPr>
              <a:t>of</a:t>
            </a:r>
            <a:r>
              <a:rPr sz="3600" spc="-25" dirty="0">
                <a:solidFill>
                  <a:srgbClr val="716A66"/>
                </a:solidFill>
                <a:latin typeface="DIN 2014 Light"/>
                <a:cs typeface="DIN 2014 Light"/>
              </a:rPr>
              <a:t> </a:t>
            </a:r>
            <a:r>
              <a:rPr sz="3600" dirty="0">
                <a:solidFill>
                  <a:srgbClr val="716A66"/>
                </a:solidFill>
                <a:latin typeface="DIN 2014 Light"/>
                <a:cs typeface="DIN 2014 Light"/>
              </a:rPr>
              <a:t>the</a:t>
            </a:r>
            <a:r>
              <a:rPr sz="3600" spc="-30" dirty="0">
                <a:solidFill>
                  <a:srgbClr val="716A66"/>
                </a:solidFill>
                <a:latin typeface="DIN 2014 Light"/>
                <a:cs typeface="DIN 2014 Light"/>
              </a:rPr>
              <a:t> </a:t>
            </a:r>
            <a:r>
              <a:rPr sz="3600" spc="-10" dirty="0">
                <a:solidFill>
                  <a:srgbClr val="716A66"/>
                </a:solidFill>
                <a:latin typeface="DIN 2014 Light"/>
                <a:cs typeface="DIN 2014 Light"/>
              </a:rPr>
              <a:t>specialty </a:t>
            </a:r>
            <a:r>
              <a:rPr sz="3600" dirty="0">
                <a:solidFill>
                  <a:srgbClr val="716A66"/>
                </a:solidFill>
                <a:latin typeface="DIN 2014 Light"/>
                <a:cs typeface="DIN 2014 Light"/>
              </a:rPr>
              <a:t>manufacturers</a:t>
            </a:r>
            <a:r>
              <a:rPr sz="3600" spc="-20" dirty="0">
                <a:solidFill>
                  <a:srgbClr val="716A66"/>
                </a:solidFill>
                <a:latin typeface="DIN 2014 Light"/>
                <a:cs typeface="DIN 2014 Light"/>
              </a:rPr>
              <a:t> </a:t>
            </a:r>
            <a:r>
              <a:rPr sz="3600" dirty="0">
                <a:solidFill>
                  <a:srgbClr val="716A66"/>
                </a:solidFill>
                <a:latin typeface="DIN 2014 Light"/>
                <a:cs typeface="DIN 2014 Light"/>
              </a:rPr>
              <a:t>that</a:t>
            </a:r>
            <a:r>
              <a:rPr sz="3600" spc="-5" dirty="0">
                <a:solidFill>
                  <a:srgbClr val="716A66"/>
                </a:solidFill>
                <a:latin typeface="DIN 2014 Light"/>
                <a:cs typeface="DIN 2014 Light"/>
              </a:rPr>
              <a:t> </a:t>
            </a:r>
            <a:r>
              <a:rPr sz="3600" dirty="0">
                <a:solidFill>
                  <a:srgbClr val="716A66"/>
                </a:solidFill>
                <a:latin typeface="DIN 2014 Light"/>
                <a:cs typeface="DIN 2014 Light"/>
              </a:rPr>
              <a:t>JSI </a:t>
            </a:r>
            <a:r>
              <a:rPr sz="3600" spc="-10" dirty="0">
                <a:solidFill>
                  <a:srgbClr val="716A66"/>
                </a:solidFill>
                <a:latin typeface="DIN 2014 Light"/>
                <a:cs typeface="DIN 2014 Light"/>
              </a:rPr>
              <a:t>Health </a:t>
            </a:r>
            <a:r>
              <a:rPr sz="3600" dirty="0">
                <a:solidFill>
                  <a:srgbClr val="716A66"/>
                </a:solidFill>
                <a:latin typeface="DIN 2014 Light"/>
                <a:cs typeface="DIN 2014 Light"/>
              </a:rPr>
              <a:t>competes</a:t>
            </a:r>
            <a:r>
              <a:rPr sz="3600" spc="-130" dirty="0">
                <a:solidFill>
                  <a:srgbClr val="716A66"/>
                </a:solidFill>
                <a:latin typeface="DIN 2014 Light"/>
                <a:cs typeface="DIN 2014 Light"/>
              </a:rPr>
              <a:t> </a:t>
            </a:r>
            <a:r>
              <a:rPr sz="3600" spc="-10" dirty="0">
                <a:solidFill>
                  <a:srgbClr val="716A66"/>
                </a:solidFill>
                <a:latin typeface="DIN 2014 Light"/>
                <a:cs typeface="DIN 2014 Light"/>
              </a:rPr>
              <a:t>against?</a:t>
            </a:r>
            <a:endParaRPr sz="3600" dirty="0">
              <a:latin typeface="DIN 2014 Light"/>
              <a:cs typeface="DIN 2014 Light"/>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FA78D-96F5-FD73-F02D-8B201E91BE3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9ADD04A-EDDE-70DB-A009-115BD308F43F}"/>
              </a:ext>
            </a:extLst>
          </p:cNvPr>
          <p:cNvSpPr txBox="1"/>
          <p:nvPr/>
        </p:nvSpPr>
        <p:spPr>
          <a:xfrm>
            <a:off x="750823" y="426783"/>
            <a:ext cx="1901189"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716A66"/>
                </a:solidFill>
                <a:latin typeface="DIN 2014 Bold"/>
                <a:cs typeface="DIN 2014 Bold"/>
              </a:rPr>
              <a:t>THE</a:t>
            </a:r>
            <a:r>
              <a:rPr sz="1100" b="1" spc="-5" dirty="0">
                <a:solidFill>
                  <a:srgbClr val="716A66"/>
                </a:solidFill>
                <a:latin typeface="DIN 2014 Bold"/>
                <a:cs typeface="DIN 2014 Bold"/>
              </a:rPr>
              <a:t> </a:t>
            </a:r>
            <a:r>
              <a:rPr sz="1100" b="1" dirty="0">
                <a:solidFill>
                  <a:srgbClr val="716A66"/>
                </a:solidFill>
                <a:latin typeface="DIN 2014 Bold"/>
                <a:cs typeface="DIN 2014 Bold"/>
              </a:rPr>
              <a:t>COMPETITIVE</a:t>
            </a:r>
            <a:r>
              <a:rPr sz="1100" b="1" spc="-5" dirty="0">
                <a:solidFill>
                  <a:srgbClr val="716A66"/>
                </a:solidFill>
                <a:latin typeface="DIN 2014 Bold"/>
                <a:cs typeface="DIN 2014 Bold"/>
              </a:rPr>
              <a:t> </a:t>
            </a:r>
            <a:r>
              <a:rPr sz="1100" b="1" spc="-10" dirty="0">
                <a:solidFill>
                  <a:srgbClr val="716A66"/>
                </a:solidFill>
                <a:latin typeface="DIN 2014 Bold"/>
                <a:cs typeface="DIN 2014 Bold"/>
              </a:rPr>
              <a:t>LANDSCAPE</a:t>
            </a:r>
            <a:endParaRPr sz="1100">
              <a:latin typeface="DIN 2014 Bold"/>
              <a:cs typeface="DIN 2014 Bold"/>
            </a:endParaRPr>
          </a:p>
        </p:txBody>
      </p:sp>
      <p:sp>
        <p:nvSpPr>
          <p:cNvPr id="3" name="object 3">
            <a:extLst>
              <a:ext uri="{FF2B5EF4-FFF2-40B4-BE49-F238E27FC236}">
                <a16:creationId xmlns:a16="http://schemas.microsoft.com/office/drawing/2014/main" id="{D135FD27-A4F1-9B4A-E4D8-65366060C5E1}"/>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Specialty</a:t>
            </a:r>
            <a:r>
              <a:rPr spc="-110" dirty="0"/>
              <a:t> </a:t>
            </a:r>
            <a:r>
              <a:rPr spc="-10" dirty="0"/>
              <a:t>Manufacturers</a:t>
            </a:r>
          </a:p>
        </p:txBody>
      </p:sp>
      <p:sp>
        <p:nvSpPr>
          <p:cNvPr id="50" name="Rectangle 49">
            <a:extLst>
              <a:ext uri="{FF2B5EF4-FFF2-40B4-BE49-F238E27FC236}">
                <a16:creationId xmlns:a16="http://schemas.microsoft.com/office/drawing/2014/main" id="{4C816A16-DB2F-F937-4AD2-C53F154C3EB5}"/>
              </a:ext>
            </a:extLst>
          </p:cNvPr>
          <p:cNvSpPr/>
          <p:nvPr/>
        </p:nvSpPr>
        <p:spPr>
          <a:xfrm>
            <a:off x="3733800" y="1600200"/>
            <a:ext cx="8211649" cy="4953000"/>
          </a:xfrm>
          <a:prstGeom prst="rect">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93DCDC5B-F3C8-E83B-2E3F-4CD227A120B2}"/>
              </a:ext>
            </a:extLst>
          </p:cNvPr>
          <p:cNvCxnSpPr>
            <a:cxnSpLocks/>
          </p:cNvCxnSpPr>
          <p:nvPr/>
        </p:nvCxnSpPr>
        <p:spPr>
          <a:xfrm>
            <a:off x="7839624" y="2037506"/>
            <a:ext cx="0" cy="402202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A077081-7D0F-E550-032C-B17911CAA5F8}"/>
              </a:ext>
            </a:extLst>
          </p:cNvPr>
          <p:cNvCxnSpPr>
            <a:cxnSpLocks/>
          </p:cNvCxnSpPr>
          <p:nvPr/>
        </p:nvCxnSpPr>
        <p:spPr>
          <a:xfrm>
            <a:off x="4519294" y="4076700"/>
            <a:ext cx="64416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object 8">
            <a:extLst>
              <a:ext uri="{FF2B5EF4-FFF2-40B4-BE49-F238E27FC236}">
                <a16:creationId xmlns:a16="http://schemas.microsoft.com/office/drawing/2014/main" id="{F026373E-91C9-0113-8739-C7A996E6D0AF}"/>
              </a:ext>
            </a:extLst>
          </p:cNvPr>
          <p:cNvSpPr txBox="1"/>
          <p:nvPr/>
        </p:nvSpPr>
        <p:spPr>
          <a:xfrm>
            <a:off x="6914786" y="1755342"/>
            <a:ext cx="1849676" cy="210314"/>
          </a:xfrm>
          <a:prstGeom prst="rect">
            <a:avLst/>
          </a:prstGeom>
        </p:spPr>
        <p:txBody>
          <a:bodyPr vert="horz" wrap="square" lIns="0" tIns="25400" rIns="0" bIns="0" rtlCol="0">
            <a:spAutoFit/>
          </a:bodyPr>
          <a:lstStyle/>
          <a:p>
            <a:pPr marL="12700" algn="ctr">
              <a:lnSpc>
                <a:spcPct val="100000"/>
              </a:lnSpc>
              <a:spcBef>
                <a:spcPts val="200"/>
              </a:spcBef>
            </a:pPr>
            <a:r>
              <a:rPr lang="en-US" sz="1200" b="1" i="0" u="none" strike="noStrike" dirty="0">
                <a:solidFill>
                  <a:srgbClr val="000000"/>
                </a:solidFill>
                <a:effectLst/>
                <a:latin typeface="Helvetica" pitchFamily="2" charset="0"/>
              </a:rPr>
              <a:t>Innovative Design</a:t>
            </a:r>
            <a:endParaRPr lang="en-US" sz="1200" b="1" dirty="0">
              <a:latin typeface="Arial" panose="020B0604020202020204" pitchFamily="34" charset="0"/>
              <a:cs typeface="Arial" panose="020B0604020202020204" pitchFamily="34" charset="0"/>
            </a:endParaRPr>
          </a:p>
        </p:txBody>
      </p:sp>
      <p:sp>
        <p:nvSpPr>
          <p:cNvPr id="55" name="object 8">
            <a:extLst>
              <a:ext uri="{FF2B5EF4-FFF2-40B4-BE49-F238E27FC236}">
                <a16:creationId xmlns:a16="http://schemas.microsoft.com/office/drawing/2014/main" id="{BF77912D-56CA-7B70-45E5-7AC99F1F6B62}"/>
              </a:ext>
            </a:extLst>
          </p:cNvPr>
          <p:cNvSpPr txBox="1"/>
          <p:nvPr/>
        </p:nvSpPr>
        <p:spPr>
          <a:xfrm>
            <a:off x="6914786" y="6171640"/>
            <a:ext cx="1849676" cy="210314"/>
          </a:xfrm>
          <a:prstGeom prst="rect">
            <a:avLst/>
          </a:prstGeom>
        </p:spPr>
        <p:txBody>
          <a:bodyPr vert="horz" wrap="square" lIns="0" tIns="25400" rIns="0" bIns="0" rtlCol="0">
            <a:spAutoFit/>
          </a:bodyPr>
          <a:lstStyle/>
          <a:p>
            <a:pPr marL="12700" algn="ctr">
              <a:lnSpc>
                <a:spcPct val="100000"/>
              </a:lnSpc>
              <a:spcBef>
                <a:spcPts val="200"/>
              </a:spcBef>
            </a:pPr>
            <a:r>
              <a:rPr lang="en-US" sz="1200" b="1" i="0" u="none" strike="noStrike" dirty="0">
                <a:solidFill>
                  <a:srgbClr val="000000"/>
                </a:solidFill>
                <a:effectLst/>
                <a:latin typeface="Helvetica" pitchFamily="2" charset="0"/>
              </a:rPr>
              <a:t>Practical Functionality</a:t>
            </a:r>
            <a:endParaRPr lang="en-US" sz="1200" b="1" dirty="0">
              <a:latin typeface="Arial" panose="020B0604020202020204" pitchFamily="34" charset="0"/>
              <a:cs typeface="Arial" panose="020B0604020202020204" pitchFamily="34" charset="0"/>
            </a:endParaRPr>
          </a:p>
        </p:txBody>
      </p:sp>
      <p:sp>
        <p:nvSpPr>
          <p:cNvPr id="56" name="object 8">
            <a:extLst>
              <a:ext uri="{FF2B5EF4-FFF2-40B4-BE49-F238E27FC236}">
                <a16:creationId xmlns:a16="http://schemas.microsoft.com/office/drawing/2014/main" id="{1EF59478-6D78-B67A-90DA-E3F977AA3B29}"/>
              </a:ext>
            </a:extLst>
          </p:cNvPr>
          <p:cNvSpPr txBox="1"/>
          <p:nvPr/>
        </p:nvSpPr>
        <p:spPr>
          <a:xfrm>
            <a:off x="3940478" y="3879210"/>
            <a:ext cx="755882" cy="394980"/>
          </a:xfrm>
          <a:prstGeom prst="rect">
            <a:avLst/>
          </a:prstGeom>
        </p:spPr>
        <p:txBody>
          <a:bodyPr vert="horz" wrap="square" lIns="0" tIns="25400" rIns="0" bIns="0" rtlCol="0">
            <a:spAutoFit/>
          </a:bodyPr>
          <a:lstStyle/>
          <a:p>
            <a:pPr marL="12700" algn="l">
              <a:lnSpc>
                <a:spcPct val="100000"/>
              </a:lnSpc>
              <a:spcBef>
                <a:spcPts val="200"/>
              </a:spcBef>
            </a:pPr>
            <a:r>
              <a:rPr lang="en-US" sz="1200" b="1" i="0" u="none" strike="noStrike" dirty="0">
                <a:solidFill>
                  <a:srgbClr val="000000"/>
                </a:solidFill>
                <a:effectLst/>
                <a:latin typeface="Helvetica" pitchFamily="2" charset="0"/>
              </a:rPr>
              <a:t>Value</a:t>
            </a:r>
            <a:br>
              <a:rPr lang="en-US" sz="1200" b="1" i="0" u="none" strike="noStrike" dirty="0">
                <a:solidFill>
                  <a:srgbClr val="000000"/>
                </a:solidFill>
                <a:effectLst/>
                <a:latin typeface="Helvetica" pitchFamily="2" charset="0"/>
              </a:rPr>
            </a:br>
            <a:r>
              <a:rPr lang="en-US" sz="1200" b="1" i="0" u="none" strike="noStrike" dirty="0">
                <a:solidFill>
                  <a:srgbClr val="000000"/>
                </a:solidFill>
                <a:effectLst/>
                <a:latin typeface="Helvetica" pitchFamily="2" charset="0"/>
              </a:rPr>
              <a:t>Driven</a:t>
            </a:r>
            <a:endParaRPr lang="en-US" sz="1200" b="1" dirty="0">
              <a:latin typeface="Arial" panose="020B0604020202020204" pitchFamily="34" charset="0"/>
              <a:cs typeface="Arial" panose="020B0604020202020204" pitchFamily="34" charset="0"/>
            </a:endParaRPr>
          </a:p>
        </p:txBody>
      </p:sp>
      <p:sp>
        <p:nvSpPr>
          <p:cNvPr id="57" name="object 8">
            <a:extLst>
              <a:ext uri="{FF2B5EF4-FFF2-40B4-BE49-F238E27FC236}">
                <a16:creationId xmlns:a16="http://schemas.microsoft.com/office/drawing/2014/main" id="{55F6FDE5-E82B-2883-D7B7-19D94379EE0F}"/>
              </a:ext>
            </a:extLst>
          </p:cNvPr>
          <p:cNvSpPr txBox="1"/>
          <p:nvPr/>
        </p:nvSpPr>
        <p:spPr>
          <a:xfrm>
            <a:off x="11037167" y="3879210"/>
            <a:ext cx="755882" cy="394980"/>
          </a:xfrm>
          <a:prstGeom prst="rect">
            <a:avLst/>
          </a:prstGeom>
        </p:spPr>
        <p:txBody>
          <a:bodyPr vert="horz" wrap="square" lIns="0" tIns="25400" rIns="0" bIns="0" rtlCol="0">
            <a:spAutoFit/>
          </a:bodyPr>
          <a:lstStyle/>
          <a:p>
            <a:pPr marL="12700" algn="l">
              <a:lnSpc>
                <a:spcPct val="100000"/>
              </a:lnSpc>
              <a:spcBef>
                <a:spcPts val="200"/>
              </a:spcBef>
            </a:pPr>
            <a:r>
              <a:rPr lang="en-US" sz="1200" b="1" i="0" u="none" strike="noStrike" dirty="0">
                <a:solidFill>
                  <a:srgbClr val="000000"/>
                </a:solidFill>
                <a:effectLst/>
                <a:latin typeface="Helvetica" pitchFamily="2" charset="0"/>
              </a:rPr>
              <a:t>Premium Offering</a:t>
            </a:r>
            <a:endParaRPr lang="en-US" sz="1200" b="1" dirty="0">
              <a:latin typeface="Arial" panose="020B0604020202020204" pitchFamily="34" charset="0"/>
              <a:cs typeface="Arial" panose="020B0604020202020204" pitchFamily="34" charset="0"/>
            </a:endParaRPr>
          </a:p>
        </p:txBody>
      </p:sp>
      <p:pic>
        <p:nvPicPr>
          <p:cNvPr id="4" name="object 4">
            <a:extLst>
              <a:ext uri="{FF2B5EF4-FFF2-40B4-BE49-F238E27FC236}">
                <a16:creationId xmlns:a16="http://schemas.microsoft.com/office/drawing/2014/main" id="{615F77D5-25D1-B3C4-B1D2-E20AB8347DCA}"/>
              </a:ext>
            </a:extLst>
          </p:cNvPr>
          <p:cNvPicPr/>
          <p:nvPr/>
        </p:nvPicPr>
        <p:blipFill>
          <a:blip r:embed="rId2" cstate="print"/>
          <a:stretch>
            <a:fillRect/>
          </a:stretch>
        </p:blipFill>
        <p:spPr>
          <a:xfrm>
            <a:off x="787041" y="1627458"/>
            <a:ext cx="1090463" cy="168255"/>
          </a:xfrm>
          <a:prstGeom prst="rect">
            <a:avLst/>
          </a:prstGeom>
        </p:spPr>
      </p:pic>
      <p:pic>
        <p:nvPicPr>
          <p:cNvPr id="6" name="object 6">
            <a:extLst>
              <a:ext uri="{FF2B5EF4-FFF2-40B4-BE49-F238E27FC236}">
                <a16:creationId xmlns:a16="http://schemas.microsoft.com/office/drawing/2014/main" id="{19350D10-59E8-21FE-4ACE-0B70B61A9896}"/>
              </a:ext>
            </a:extLst>
          </p:cNvPr>
          <p:cNvPicPr/>
          <p:nvPr/>
        </p:nvPicPr>
        <p:blipFill>
          <a:blip r:embed="rId3" cstate="print"/>
          <a:stretch>
            <a:fillRect/>
          </a:stretch>
        </p:blipFill>
        <p:spPr>
          <a:xfrm>
            <a:off x="787041" y="2711793"/>
            <a:ext cx="826113" cy="146900"/>
          </a:xfrm>
          <a:prstGeom prst="rect">
            <a:avLst/>
          </a:prstGeom>
        </p:spPr>
      </p:pic>
      <p:pic>
        <p:nvPicPr>
          <p:cNvPr id="9" name="object 9">
            <a:extLst>
              <a:ext uri="{FF2B5EF4-FFF2-40B4-BE49-F238E27FC236}">
                <a16:creationId xmlns:a16="http://schemas.microsoft.com/office/drawing/2014/main" id="{2A65F638-A3A5-1D16-896C-2831023435A9}"/>
              </a:ext>
            </a:extLst>
          </p:cNvPr>
          <p:cNvPicPr/>
          <p:nvPr/>
        </p:nvPicPr>
        <p:blipFill>
          <a:blip r:embed="rId4" cstate="print"/>
          <a:stretch>
            <a:fillRect/>
          </a:stretch>
        </p:blipFill>
        <p:spPr>
          <a:xfrm>
            <a:off x="798873" y="4257128"/>
            <a:ext cx="594801" cy="268660"/>
          </a:xfrm>
          <a:prstGeom prst="rect">
            <a:avLst/>
          </a:prstGeom>
        </p:spPr>
      </p:pic>
      <p:pic>
        <p:nvPicPr>
          <p:cNvPr id="19" name="object 6">
            <a:extLst>
              <a:ext uri="{FF2B5EF4-FFF2-40B4-BE49-F238E27FC236}">
                <a16:creationId xmlns:a16="http://schemas.microsoft.com/office/drawing/2014/main" id="{7F622E86-5FB9-6A6A-BAA8-0D0FA90430DB}"/>
              </a:ext>
            </a:extLst>
          </p:cNvPr>
          <p:cNvPicPr/>
          <p:nvPr/>
        </p:nvPicPr>
        <p:blipFill>
          <a:blip r:embed="rId5" cstate="print">
            <a:extLst>
              <a:ext uri="{28A0092B-C50C-407E-A947-70E740481C1C}">
                <a14:useLocalDpi xmlns:a14="http://schemas.microsoft.com/office/drawing/2010/main" val="0"/>
              </a:ext>
            </a:extLst>
          </a:blip>
          <a:srcRect/>
          <a:stretch/>
        </p:blipFill>
        <p:spPr>
          <a:xfrm>
            <a:off x="2177947" y="4264598"/>
            <a:ext cx="968730" cy="268661"/>
          </a:xfrm>
          <a:prstGeom prst="rect">
            <a:avLst/>
          </a:prstGeom>
        </p:spPr>
      </p:pic>
      <p:pic>
        <p:nvPicPr>
          <p:cNvPr id="24" name="object 6">
            <a:extLst>
              <a:ext uri="{FF2B5EF4-FFF2-40B4-BE49-F238E27FC236}">
                <a16:creationId xmlns:a16="http://schemas.microsoft.com/office/drawing/2014/main" id="{1DAE50AA-CCF3-3A00-DDC2-A93F04A9053D}"/>
              </a:ext>
            </a:extLst>
          </p:cNvPr>
          <p:cNvPicPr/>
          <p:nvPr/>
        </p:nvPicPr>
        <p:blipFill>
          <a:blip r:embed="rId6" cstate="print">
            <a:extLst>
              <a:ext uri="{28A0092B-C50C-407E-A947-70E740481C1C}">
                <a14:useLocalDpi xmlns:a14="http://schemas.microsoft.com/office/drawing/2010/main" val="0"/>
              </a:ext>
            </a:extLst>
          </a:blip>
          <a:srcRect/>
          <a:stretch/>
        </p:blipFill>
        <p:spPr>
          <a:xfrm>
            <a:off x="2177947" y="5331675"/>
            <a:ext cx="560176" cy="328637"/>
          </a:xfrm>
          <a:prstGeom prst="rect">
            <a:avLst/>
          </a:prstGeom>
        </p:spPr>
      </p:pic>
      <p:pic>
        <p:nvPicPr>
          <p:cNvPr id="40" name="object 6">
            <a:extLst>
              <a:ext uri="{FF2B5EF4-FFF2-40B4-BE49-F238E27FC236}">
                <a16:creationId xmlns:a16="http://schemas.microsoft.com/office/drawing/2014/main" id="{80C07E05-F547-9CAB-3E1C-18E70A2F5AE8}"/>
              </a:ext>
            </a:extLst>
          </p:cNvPr>
          <p:cNvPicPr/>
          <p:nvPr/>
        </p:nvPicPr>
        <p:blipFill>
          <a:blip r:embed="rId7" cstate="print">
            <a:extLst>
              <a:ext uri="{28A0092B-C50C-407E-A947-70E740481C1C}">
                <a14:useLocalDpi xmlns:a14="http://schemas.microsoft.com/office/drawing/2010/main" val="0"/>
              </a:ext>
            </a:extLst>
          </a:blip>
          <a:srcRect t="1" b="48801"/>
          <a:stretch/>
        </p:blipFill>
        <p:spPr>
          <a:xfrm>
            <a:off x="2177947" y="1606446"/>
            <a:ext cx="672211" cy="168255"/>
          </a:xfrm>
          <a:prstGeom prst="rect">
            <a:avLst/>
          </a:prstGeom>
        </p:spPr>
      </p:pic>
      <p:pic>
        <p:nvPicPr>
          <p:cNvPr id="42" name="object 6">
            <a:extLst>
              <a:ext uri="{FF2B5EF4-FFF2-40B4-BE49-F238E27FC236}">
                <a16:creationId xmlns:a16="http://schemas.microsoft.com/office/drawing/2014/main" id="{E7031B1E-EB65-BA04-463F-C400F74EBBD9}"/>
              </a:ext>
            </a:extLst>
          </p:cNvPr>
          <p:cNvPicPr/>
          <p:nvPr/>
        </p:nvPicPr>
        <p:blipFill>
          <a:blip r:embed="rId8" cstate="print">
            <a:extLst>
              <a:ext uri="{28A0092B-C50C-407E-A947-70E740481C1C}">
                <a14:useLocalDpi xmlns:a14="http://schemas.microsoft.com/office/drawing/2010/main" val="0"/>
              </a:ext>
            </a:extLst>
          </a:blip>
          <a:srcRect/>
          <a:stretch/>
        </p:blipFill>
        <p:spPr>
          <a:xfrm>
            <a:off x="2125644" y="2501262"/>
            <a:ext cx="826113" cy="391159"/>
          </a:xfrm>
          <a:prstGeom prst="rect">
            <a:avLst/>
          </a:prstGeom>
        </p:spPr>
      </p:pic>
      <p:pic>
        <p:nvPicPr>
          <p:cNvPr id="43" name="object 6">
            <a:extLst>
              <a:ext uri="{FF2B5EF4-FFF2-40B4-BE49-F238E27FC236}">
                <a16:creationId xmlns:a16="http://schemas.microsoft.com/office/drawing/2014/main" id="{6C7A981F-D11A-AA90-00E0-05D178F38483}"/>
              </a:ext>
            </a:extLst>
          </p:cNvPr>
          <p:cNvPicPr/>
          <p:nvPr/>
        </p:nvPicPr>
        <p:blipFill>
          <a:blip r:embed="rId9" cstate="print">
            <a:extLst>
              <a:ext uri="{28A0092B-C50C-407E-A947-70E740481C1C}">
                <a14:useLocalDpi xmlns:a14="http://schemas.microsoft.com/office/drawing/2010/main" val="0"/>
              </a:ext>
            </a:extLst>
          </a:blip>
          <a:srcRect l="20624" t="30478" r="20623" b="37207"/>
          <a:stretch/>
        </p:blipFill>
        <p:spPr>
          <a:xfrm>
            <a:off x="2125644" y="3065804"/>
            <a:ext cx="672211" cy="328637"/>
          </a:xfrm>
          <a:prstGeom prst="rect">
            <a:avLst/>
          </a:prstGeom>
        </p:spPr>
      </p:pic>
      <p:pic>
        <p:nvPicPr>
          <p:cNvPr id="45" name="object 6">
            <a:extLst>
              <a:ext uri="{FF2B5EF4-FFF2-40B4-BE49-F238E27FC236}">
                <a16:creationId xmlns:a16="http://schemas.microsoft.com/office/drawing/2014/main" id="{2A61BD27-BFC2-7794-EF47-EB89DF30B2CE}"/>
              </a:ext>
            </a:extLst>
          </p:cNvPr>
          <p:cNvPicPr/>
          <p:nvPr/>
        </p:nvPicPr>
        <p:blipFill>
          <a:blip r:embed="rId10" cstate="print">
            <a:extLst>
              <a:ext uri="{28A0092B-C50C-407E-A947-70E740481C1C}">
                <a14:useLocalDpi xmlns:a14="http://schemas.microsoft.com/office/drawing/2010/main" val="0"/>
              </a:ext>
            </a:extLst>
          </a:blip>
          <a:srcRect/>
          <a:stretch/>
        </p:blipFill>
        <p:spPr>
          <a:xfrm>
            <a:off x="768893" y="5218387"/>
            <a:ext cx="523401" cy="523400"/>
          </a:xfrm>
          <a:prstGeom prst="rect">
            <a:avLst/>
          </a:prstGeom>
        </p:spPr>
      </p:pic>
      <p:pic>
        <p:nvPicPr>
          <p:cNvPr id="46" name="object 6">
            <a:extLst>
              <a:ext uri="{FF2B5EF4-FFF2-40B4-BE49-F238E27FC236}">
                <a16:creationId xmlns:a16="http://schemas.microsoft.com/office/drawing/2014/main" id="{F3CCFD35-A1D3-2589-EC22-9F0E9532F7D6}"/>
              </a:ext>
            </a:extLst>
          </p:cNvPr>
          <p:cNvPicPr>
            <a:picLocks noChangeAspect="1"/>
          </p:cNvPicPr>
          <p:nvPr/>
        </p:nvPicPr>
        <p:blipFill>
          <a:blip r:embed="rId11" cstate="print">
            <a:extLst>
              <a:ext uri="{28A0092B-C50C-407E-A947-70E740481C1C}">
                <a14:useLocalDpi xmlns:a14="http://schemas.microsoft.com/office/drawing/2010/main" val="0"/>
              </a:ext>
            </a:extLst>
          </a:blip>
          <a:srcRect t="42545" b="42940"/>
          <a:stretch/>
        </p:blipFill>
        <p:spPr>
          <a:xfrm>
            <a:off x="2087711" y="4805159"/>
            <a:ext cx="1417489" cy="182880"/>
          </a:xfrm>
          <a:prstGeom prst="rect">
            <a:avLst/>
          </a:prstGeom>
        </p:spPr>
      </p:pic>
      <p:pic>
        <p:nvPicPr>
          <p:cNvPr id="47" name="Picture 46">
            <a:extLst>
              <a:ext uri="{FF2B5EF4-FFF2-40B4-BE49-F238E27FC236}">
                <a16:creationId xmlns:a16="http://schemas.microsoft.com/office/drawing/2014/main" id="{0C7A1D1C-29CE-A049-1692-88539C63E61C}"/>
              </a:ext>
            </a:extLst>
          </p:cNvPr>
          <p:cNvPicPr>
            <a:picLocks noChangeAspect="1"/>
          </p:cNvPicPr>
          <p:nvPr/>
        </p:nvPicPr>
        <p:blipFill>
          <a:blip r:embed="rId12"/>
          <a:stretch>
            <a:fillRect/>
          </a:stretch>
        </p:blipFill>
        <p:spPr>
          <a:xfrm>
            <a:off x="777637" y="4793096"/>
            <a:ext cx="795431" cy="206989"/>
          </a:xfrm>
          <a:prstGeom prst="rect">
            <a:avLst/>
          </a:prstGeom>
        </p:spPr>
      </p:pic>
      <p:pic>
        <p:nvPicPr>
          <p:cNvPr id="48" name="Picture 47">
            <a:extLst>
              <a:ext uri="{FF2B5EF4-FFF2-40B4-BE49-F238E27FC236}">
                <a16:creationId xmlns:a16="http://schemas.microsoft.com/office/drawing/2014/main" id="{29A1B2AC-3021-89FF-7854-D707A824D696}"/>
              </a:ext>
            </a:extLst>
          </p:cNvPr>
          <p:cNvPicPr>
            <a:picLocks noChangeAspect="1"/>
          </p:cNvPicPr>
          <p:nvPr/>
        </p:nvPicPr>
        <p:blipFill>
          <a:blip r:embed="rId13"/>
          <a:stretch>
            <a:fillRect/>
          </a:stretch>
        </p:blipFill>
        <p:spPr>
          <a:xfrm>
            <a:off x="2177947" y="2126778"/>
            <a:ext cx="805518" cy="287185"/>
          </a:xfrm>
          <a:prstGeom prst="rect">
            <a:avLst/>
          </a:prstGeom>
        </p:spPr>
      </p:pic>
      <p:pic>
        <p:nvPicPr>
          <p:cNvPr id="49" name="Picture 48">
            <a:extLst>
              <a:ext uri="{FF2B5EF4-FFF2-40B4-BE49-F238E27FC236}">
                <a16:creationId xmlns:a16="http://schemas.microsoft.com/office/drawing/2014/main" id="{C00A7FA8-E9E9-2019-9D24-6CB18A16AFD2}"/>
              </a:ext>
            </a:extLst>
          </p:cNvPr>
          <p:cNvPicPr>
            <a:picLocks noChangeAspect="1"/>
          </p:cNvPicPr>
          <p:nvPr/>
        </p:nvPicPr>
        <p:blipFill>
          <a:blip r:embed="rId14"/>
          <a:stretch>
            <a:fillRect/>
          </a:stretch>
        </p:blipFill>
        <p:spPr>
          <a:xfrm>
            <a:off x="2177947" y="3721086"/>
            <a:ext cx="972102" cy="224654"/>
          </a:xfrm>
          <a:prstGeom prst="rect">
            <a:avLst/>
          </a:prstGeom>
        </p:spPr>
      </p:pic>
      <p:pic>
        <p:nvPicPr>
          <p:cNvPr id="64" name="Picture 63">
            <a:extLst>
              <a:ext uri="{FF2B5EF4-FFF2-40B4-BE49-F238E27FC236}">
                <a16:creationId xmlns:a16="http://schemas.microsoft.com/office/drawing/2014/main" id="{11EDEFBD-E23A-7B8F-7D36-13CA87BE14F0}"/>
              </a:ext>
            </a:extLst>
          </p:cNvPr>
          <p:cNvPicPr>
            <a:picLocks noChangeAspect="1"/>
          </p:cNvPicPr>
          <p:nvPr/>
        </p:nvPicPr>
        <p:blipFill>
          <a:blip r:embed="rId15"/>
          <a:stretch>
            <a:fillRect/>
          </a:stretch>
        </p:blipFill>
        <p:spPr>
          <a:xfrm>
            <a:off x="779546" y="3721086"/>
            <a:ext cx="772752" cy="189127"/>
          </a:xfrm>
          <a:prstGeom prst="rect">
            <a:avLst/>
          </a:prstGeom>
        </p:spPr>
      </p:pic>
      <p:pic>
        <p:nvPicPr>
          <p:cNvPr id="66" name="Picture 65">
            <a:extLst>
              <a:ext uri="{FF2B5EF4-FFF2-40B4-BE49-F238E27FC236}">
                <a16:creationId xmlns:a16="http://schemas.microsoft.com/office/drawing/2014/main" id="{ACADACBF-5FC4-73D5-309D-5811FF27089F}"/>
              </a:ext>
            </a:extLst>
          </p:cNvPr>
          <p:cNvPicPr>
            <a:picLocks noChangeAspect="1"/>
          </p:cNvPicPr>
          <p:nvPr/>
        </p:nvPicPr>
        <p:blipFill>
          <a:blip r:embed="rId16"/>
          <a:stretch>
            <a:fillRect/>
          </a:stretch>
        </p:blipFill>
        <p:spPr>
          <a:xfrm>
            <a:off x="787041" y="2142628"/>
            <a:ext cx="656897" cy="222250"/>
          </a:xfrm>
          <a:prstGeom prst="rect">
            <a:avLst/>
          </a:prstGeom>
        </p:spPr>
      </p:pic>
      <p:pic>
        <p:nvPicPr>
          <p:cNvPr id="67" name="Picture 66">
            <a:extLst>
              <a:ext uri="{FF2B5EF4-FFF2-40B4-BE49-F238E27FC236}">
                <a16:creationId xmlns:a16="http://schemas.microsoft.com/office/drawing/2014/main" id="{CD7ABE94-C41B-856D-5BEE-D404EA3810D9}"/>
              </a:ext>
            </a:extLst>
          </p:cNvPr>
          <p:cNvPicPr>
            <a:picLocks noChangeAspect="1"/>
          </p:cNvPicPr>
          <p:nvPr/>
        </p:nvPicPr>
        <p:blipFill>
          <a:blip r:embed="rId17"/>
          <a:stretch>
            <a:fillRect/>
          </a:stretch>
        </p:blipFill>
        <p:spPr>
          <a:xfrm>
            <a:off x="787041" y="3205608"/>
            <a:ext cx="656898" cy="168563"/>
          </a:xfrm>
          <a:prstGeom prst="rect">
            <a:avLst/>
          </a:prstGeom>
        </p:spPr>
      </p:pic>
    </p:spTree>
    <p:extLst>
      <p:ext uri="{BB962C8B-B14F-4D97-AF65-F5344CB8AC3E}">
        <p14:creationId xmlns:p14="http://schemas.microsoft.com/office/powerpoint/2010/main" val="324535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8923" y="3638849"/>
            <a:ext cx="5154677" cy="1203535"/>
          </a:xfrm>
          <a:prstGeom prst="rect">
            <a:avLst/>
          </a:prstGeom>
        </p:spPr>
        <p:txBody>
          <a:bodyPr vert="horz" wrap="square" lIns="0" tIns="83820" rIns="0" bIns="0" rtlCol="0">
            <a:spAutoFit/>
          </a:bodyPr>
          <a:lstStyle/>
          <a:p>
            <a:pPr marL="12700" marR="5080">
              <a:lnSpc>
                <a:spcPts val="4300"/>
              </a:lnSpc>
              <a:spcBef>
                <a:spcPts val="660"/>
              </a:spcBef>
            </a:pPr>
            <a:r>
              <a:rPr lang="en-US" sz="4000" dirty="0">
                <a:solidFill>
                  <a:srgbClr val="FFFFFF"/>
                </a:solidFill>
              </a:rPr>
              <a:t>Growing Your </a:t>
            </a:r>
            <a:br>
              <a:rPr lang="en-US" sz="4000" dirty="0">
                <a:solidFill>
                  <a:srgbClr val="FFFFFF"/>
                </a:solidFill>
              </a:rPr>
            </a:br>
            <a:r>
              <a:rPr lang="en-US" sz="4000" dirty="0">
                <a:solidFill>
                  <a:srgbClr val="FFFFFF"/>
                </a:solidFill>
              </a:rPr>
              <a:t>Business</a:t>
            </a:r>
            <a:endParaRPr sz="4000" dirty="0"/>
          </a:p>
        </p:txBody>
      </p:sp>
      <p:sp>
        <p:nvSpPr>
          <p:cNvPr id="3" name="object 3"/>
          <p:cNvSpPr txBox="1"/>
          <p:nvPr/>
        </p:nvSpPr>
        <p:spPr>
          <a:xfrm>
            <a:off x="788923" y="3342245"/>
            <a:ext cx="670560" cy="193040"/>
          </a:xfrm>
          <a:prstGeom prst="rect">
            <a:avLst/>
          </a:prstGeom>
        </p:spPr>
        <p:txBody>
          <a:bodyPr vert="horz" wrap="square" lIns="0" tIns="12700" rIns="0" bIns="0" rtlCol="0">
            <a:spAutoFit/>
          </a:bodyPr>
          <a:lstStyle/>
          <a:p>
            <a:pPr marL="12700">
              <a:lnSpc>
                <a:spcPct val="100000"/>
              </a:lnSpc>
              <a:spcBef>
                <a:spcPts val="100"/>
              </a:spcBef>
            </a:pPr>
            <a:r>
              <a:rPr sz="1100" b="1" dirty="0">
                <a:solidFill>
                  <a:srgbClr val="FFFFFF"/>
                </a:solidFill>
                <a:latin typeface="DIN 2014 Bold"/>
                <a:cs typeface="DIN 2014 Bold"/>
              </a:rPr>
              <a:t>SESSION</a:t>
            </a:r>
            <a:r>
              <a:rPr sz="1100" b="1" spc="-45" dirty="0">
                <a:solidFill>
                  <a:srgbClr val="FFFFFF"/>
                </a:solidFill>
                <a:latin typeface="DIN 2014 Bold"/>
                <a:cs typeface="DIN 2014 Bold"/>
              </a:rPr>
              <a:t> </a:t>
            </a:r>
            <a:r>
              <a:rPr sz="1100" b="1" spc="-50" dirty="0">
                <a:solidFill>
                  <a:srgbClr val="FFFFFF"/>
                </a:solidFill>
                <a:latin typeface="DIN 2014 Bold"/>
                <a:cs typeface="DIN 2014 Bold"/>
              </a:rPr>
              <a:t>5</a:t>
            </a:r>
            <a:endParaRPr sz="1100">
              <a:latin typeface="DIN 2014 Bold"/>
              <a:cs typeface="DIN 2014 Bold"/>
            </a:endParaRPr>
          </a:p>
        </p:txBody>
      </p:sp>
      <p:grpSp>
        <p:nvGrpSpPr>
          <p:cNvPr id="4" name="object 4"/>
          <p:cNvGrpSpPr/>
          <p:nvPr/>
        </p:nvGrpSpPr>
        <p:grpSpPr>
          <a:xfrm>
            <a:off x="8435340" y="2425194"/>
            <a:ext cx="2795270" cy="2795270"/>
            <a:chOff x="8435340" y="2425194"/>
            <a:chExt cx="2795270" cy="2795270"/>
          </a:xfrm>
        </p:grpSpPr>
        <p:sp>
          <p:nvSpPr>
            <p:cNvPr id="5" name="object 5"/>
            <p:cNvSpPr/>
            <p:nvPr/>
          </p:nvSpPr>
          <p:spPr>
            <a:xfrm>
              <a:off x="8435340" y="2425194"/>
              <a:ext cx="2795270" cy="2795270"/>
            </a:xfrm>
            <a:custGeom>
              <a:avLst/>
              <a:gdLst/>
              <a:ahLst/>
              <a:cxnLst/>
              <a:rect l="l" t="t" r="r" b="b"/>
              <a:pathLst>
                <a:path w="2795270" h="2795270">
                  <a:moveTo>
                    <a:pt x="1397342" y="0"/>
                  </a:moveTo>
                  <a:lnTo>
                    <a:pt x="1349304" y="810"/>
                  </a:lnTo>
                  <a:lnTo>
                    <a:pt x="1301672" y="3223"/>
                  </a:lnTo>
                  <a:lnTo>
                    <a:pt x="1254473" y="7214"/>
                  </a:lnTo>
                  <a:lnTo>
                    <a:pt x="1207732" y="12756"/>
                  </a:lnTo>
                  <a:lnTo>
                    <a:pt x="1161476" y="19823"/>
                  </a:lnTo>
                  <a:lnTo>
                    <a:pt x="1115730" y="28389"/>
                  </a:lnTo>
                  <a:lnTo>
                    <a:pt x="1070521" y="38428"/>
                  </a:lnTo>
                  <a:lnTo>
                    <a:pt x="1025874" y="49914"/>
                  </a:lnTo>
                  <a:lnTo>
                    <a:pt x="981816" y="62822"/>
                  </a:lnTo>
                  <a:lnTo>
                    <a:pt x="938373" y="77124"/>
                  </a:lnTo>
                  <a:lnTo>
                    <a:pt x="895571" y="92795"/>
                  </a:lnTo>
                  <a:lnTo>
                    <a:pt x="853435" y="109810"/>
                  </a:lnTo>
                  <a:lnTo>
                    <a:pt x="811991" y="128142"/>
                  </a:lnTo>
                  <a:lnTo>
                    <a:pt x="771267" y="147764"/>
                  </a:lnTo>
                  <a:lnTo>
                    <a:pt x="731287" y="168652"/>
                  </a:lnTo>
                  <a:lnTo>
                    <a:pt x="692078" y="190778"/>
                  </a:lnTo>
                  <a:lnTo>
                    <a:pt x="653666" y="214118"/>
                  </a:lnTo>
                  <a:lnTo>
                    <a:pt x="616076" y="238645"/>
                  </a:lnTo>
                  <a:lnTo>
                    <a:pt x="579335" y="264332"/>
                  </a:lnTo>
                  <a:lnTo>
                    <a:pt x="543469" y="291154"/>
                  </a:lnTo>
                  <a:lnTo>
                    <a:pt x="508504" y="319086"/>
                  </a:lnTo>
                  <a:lnTo>
                    <a:pt x="474465" y="348100"/>
                  </a:lnTo>
                  <a:lnTo>
                    <a:pt x="441380" y="378171"/>
                  </a:lnTo>
                  <a:lnTo>
                    <a:pt x="409273" y="409273"/>
                  </a:lnTo>
                  <a:lnTo>
                    <a:pt x="378171" y="441380"/>
                  </a:lnTo>
                  <a:lnTo>
                    <a:pt x="348100" y="474465"/>
                  </a:lnTo>
                  <a:lnTo>
                    <a:pt x="319086" y="508504"/>
                  </a:lnTo>
                  <a:lnTo>
                    <a:pt x="291154" y="543469"/>
                  </a:lnTo>
                  <a:lnTo>
                    <a:pt x="264332" y="579335"/>
                  </a:lnTo>
                  <a:lnTo>
                    <a:pt x="238645" y="616076"/>
                  </a:lnTo>
                  <a:lnTo>
                    <a:pt x="214118" y="653666"/>
                  </a:lnTo>
                  <a:lnTo>
                    <a:pt x="190778" y="692078"/>
                  </a:lnTo>
                  <a:lnTo>
                    <a:pt x="168652" y="731287"/>
                  </a:lnTo>
                  <a:lnTo>
                    <a:pt x="147764" y="771267"/>
                  </a:lnTo>
                  <a:lnTo>
                    <a:pt x="128142" y="811991"/>
                  </a:lnTo>
                  <a:lnTo>
                    <a:pt x="109810" y="853435"/>
                  </a:lnTo>
                  <a:lnTo>
                    <a:pt x="92795" y="895571"/>
                  </a:lnTo>
                  <a:lnTo>
                    <a:pt x="77124" y="938373"/>
                  </a:lnTo>
                  <a:lnTo>
                    <a:pt x="62822" y="981816"/>
                  </a:lnTo>
                  <a:lnTo>
                    <a:pt x="49914" y="1025874"/>
                  </a:lnTo>
                  <a:lnTo>
                    <a:pt x="38428" y="1070521"/>
                  </a:lnTo>
                  <a:lnTo>
                    <a:pt x="28389" y="1115730"/>
                  </a:lnTo>
                  <a:lnTo>
                    <a:pt x="19823" y="1161476"/>
                  </a:lnTo>
                  <a:lnTo>
                    <a:pt x="12756" y="1207732"/>
                  </a:lnTo>
                  <a:lnTo>
                    <a:pt x="7214" y="1254473"/>
                  </a:lnTo>
                  <a:lnTo>
                    <a:pt x="3223" y="1301672"/>
                  </a:lnTo>
                  <a:lnTo>
                    <a:pt x="810" y="1349304"/>
                  </a:lnTo>
                  <a:lnTo>
                    <a:pt x="0" y="1397342"/>
                  </a:lnTo>
                  <a:lnTo>
                    <a:pt x="810" y="1445381"/>
                  </a:lnTo>
                  <a:lnTo>
                    <a:pt x="3223" y="1493013"/>
                  </a:lnTo>
                  <a:lnTo>
                    <a:pt x="7214" y="1540212"/>
                  </a:lnTo>
                  <a:lnTo>
                    <a:pt x="12756" y="1586953"/>
                  </a:lnTo>
                  <a:lnTo>
                    <a:pt x="19823" y="1633209"/>
                  </a:lnTo>
                  <a:lnTo>
                    <a:pt x="28389" y="1678955"/>
                  </a:lnTo>
                  <a:lnTo>
                    <a:pt x="38428" y="1724164"/>
                  </a:lnTo>
                  <a:lnTo>
                    <a:pt x="49914" y="1768810"/>
                  </a:lnTo>
                  <a:lnTo>
                    <a:pt x="62822" y="1812868"/>
                  </a:lnTo>
                  <a:lnTo>
                    <a:pt x="77124" y="1856312"/>
                  </a:lnTo>
                  <a:lnTo>
                    <a:pt x="92795" y="1899114"/>
                  </a:lnTo>
                  <a:lnTo>
                    <a:pt x="109810" y="1941250"/>
                  </a:lnTo>
                  <a:lnTo>
                    <a:pt x="128142" y="1982693"/>
                  </a:lnTo>
                  <a:lnTo>
                    <a:pt x="147764" y="2023418"/>
                  </a:lnTo>
                  <a:lnTo>
                    <a:pt x="168652" y="2063398"/>
                  </a:lnTo>
                  <a:lnTo>
                    <a:pt x="190778" y="2102607"/>
                  </a:lnTo>
                  <a:lnTo>
                    <a:pt x="214118" y="2141019"/>
                  </a:lnTo>
                  <a:lnTo>
                    <a:pt x="238645" y="2178609"/>
                  </a:lnTo>
                  <a:lnTo>
                    <a:pt x="264332" y="2215350"/>
                  </a:lnTo>
                  <a:lnTo>
                    <a:pt x="291154" y="2251216"/>
                  </a:lnTo>
                  <a:lnTo>
                    <a:pt x="319086" y="2286181"/>
                  </a:lnTo>
                  <a:lnTo>
                    <a:pt x="348100" y="2320219"/>
                  </a:lnTo>
                  <a:lnTo>
                    <a:pt x="378171" y="2353305"/>
                  </a:lnTo>
                  <a:lnTo>
                    <a:pt x="409273" y="2385412"/>
                  </a:lnTo>
                  <a:lnTo>
                    <a:pt x="441380" y="2416514"/>
                  </a:lnTo>
                  <a:lnTo>
                    <a:pt x="474465" y="2446585"/>
                  </a:lnTo>
                  <a:lnTo>
                    <a:pt x="508504" y="2475599"/>
                  </a:lnTo>
                  <a:lnTo>
                    <a:pt x="543469" y="2503530"/>
                  </a:lnTo>
                  <a:lnTo>
                    <a:pt x="579335" y="2530353"/>
                  </a:lnTo>
                  <a:lnTo>
                    <a:pt x="616076" y="2556040"/>
                  </a:lnTo>
                  <a:lnTo>
                    <a:pt x="653666" y="2580567"/>
                  </a:lnTo>
                  <a:lnTo>
                    <a:pt x="692078" y="2603906"/>
                  </a:lnTo>
                  <a:lnTo>
                    <a:pt x="731287" y="2626033"/>
                  </a:lnTo>
                  <a:lnTo>
                    <a:pt x="771267" y="2646921"/>
                  </a:lnTo>
                  <a:lnTo>
                    <a:pt x="811991" y="2666543"/>
                  </a:lnTo>
                  <a:lnTo>
                    <a:pt x="853435" y="2684875"/>
                  </a:lnTo>
                  <a:lnTo>
                    <a:pt x="895571" y="2701889"/>
                  </a:lnTo>
                  <a:lnTo>
                    <a:pt x="938373" y="2717561"/>
                  </a:lnTo>
                  <a:lnTo>
                    <a:pt x="981816" y="2731863"/>
                  </a:lnTo>
                  <a:lnTo>
                    <a:pt x="1025874" y="2744771"/>
                  </a:lnTo>
                  <a:lnTo>
                    <a:pt x="1070521" y="2756257"/>
                  </a:lnTo>
                  <a:lnTo>
                    <a:pt x="1115730" y="2766296"/>
                  </a:lnTo>
                  <a:lnTo>
                    <a:pt x="1161476" y="2774862"/>
                  </a:lnTo>
                  <a:lnTo>
                    <a:pt x="1207732" y="2781929"/>
                  </a:lnTo>
                  <a:lnTo>
                    <a:pt x="1254473" y="2787471"/>
                  </a:lnTo>
                  <a:lnTo>
                    <a:pt x="1301672" y="2791462"/>
                  </a:lnTo>
                  <a:lnTo>
                    <a:pt x="1349304" y="2793875"/>
                  </a:lnTo>
                  <a:lnTo>
                    <a:pt x="1397342" y="2794685"/>
                  </a:lnTo>
                  <a:lnTo>
                    <a:pt x="1445381" y="2793875"/>
                  </a:lnTo>
                  <a:lnTo>
                    <a:pt x="1493013" y="2791462"/>
                  </a:lnTo>
                  <a:lnTo>
                    <a:pt x="1540212" y="2787471"/>
                  </a:lnTo>
                  <a:lnTo>
                    <a:pt x="1586953" y="2781929"/>
                  </a:lnTo>
                  <a:lnTo>
                    <a:pt x="1633209" y="2774862"/>
                  </a:lnTo>
                  <a:lnTo>
                    <a:pt x="1678955" y="2766296"/>
                  </a:lnTo>
                  <a:lnTo>
                    <a:pt x="1724164" y="2756257"/>
                  </a:lnTo>
                  <a:lnTo>
                    <a:pt x="1768810" y="2744771"/>
                  </a:lnTo>
                  <a:lnTo>
                    <a:pt x="1812868" y="2731863"/>
                  </a:lnTo>
                  <a:lnTo>
                    <a:pt x="1856312" y="2717561"/>
                  </a:lnTo>
                  <a:lnTo>
                    <a:pt x="1899114" y="2701889"/>
                  </a:lnTo>
                  <a:lnTo>
                    <a:pt x="1941250" y="2684875"/>
                  </a:lnTo>
                  <a:lnTo>
                    <a:pt x="1982693" y="2666543"/>
                  </a:lnTo>
                  <a:lnTo>
                    <a:pt x="2023418" y="2646921"/>
                  </a:lnTo>
                  <a:lnTo>
                    <a:pt x="2063398" y="2626033"/>
                  </a:lnTo>
                  <a:lnTo>
                    <a:pt x="2102607" y="2603906"/>
                  </a:lnTo>
                  <a:lnTo>
                    <a:pt x="2141019" y="2580567"/>
                  </a:lnTo>
                  <a:lnTo>
                    <a:pt x="2178609" y="2556040"/>
                  </a:lnTo>
                  <a:lnTo>
                    <a:pt x="2215350" y="2530353"/>
                  </a:lnTo>
                  <a:lnTo>
                    <a:pt x="2251216" y="2503530"/>
                  </a:lnTo>
                  <a:lnTo>
                    <a:pt x="2286181" y="2475599"/>
                  </a:lnTo>
                  <a:lnTo>
                    <a:pt x="2320219" y="2446585"/>
                  </a:lnTo>
                  <a:lnTo>
                    <a:pt x="2353305" y="2416514"/>
                  </a:lnTo>
                  <a:lnTo>
                    <a:pt x="2385412" y="2385412"/>
                  </a:lnTo>
                  <a:lnTo>
                    <a:pt x="2416514" y="2353305"/>
                  </a:lnTo>
                  <a:lnTo>
                    <a:pt x="2446585" y="2320219"/>
                  </a:lnTo>
                  <a:lnTo>
                    <a:pt x="2475599" y="2286181"/>
                  </a:lnTo>
                  <a:lnTo>
                    <a:pt x="2503530" y="2251216"/>
                  </a:lnTo>
                  <a:lnTo>
                    <a:pt x="2530353" y="2215350"/>
                  </a:lnTo>
                  <a:lnTo>
                    <a:pt x="2556040" y="2178609"/>
                  </a:lnTo>
                  <a:lnTo>
                    <a:pt x="2580567" y="2141019"/>
                  </a:lnTo>
                  <a:lnTo>
                    <a:pt x="2603906" y="2102607"/>
                  </a:lnTo>
                  <a:lnTo>
                    <a:pt x="2626033" y="2063398"/>
                  </a:lnTo>
                  <a:lnTo>
                    <a:pt x="2646921" y="2023418"/>
                  </a:lnTo>
                  <a:lnTo>
                    <a:pt x="2666543" y="1982693"/>
                  </a:lnTo>
                  <a:lnTo>
                    <a:pt x="2684875" y="1941250"/>
                  </a:lnTo>
                  <a:lnTo>
                    <a:pt x="2701889" y="1899114"/>
                  </a:lnTo>
                  <a:lnTo>
                    <a:pt x="2717561" y="1856312"/>
                  </a:lnTo>
                  <a:lnTo>
                    <a:pt x="2731863" y="1812868"/>
                  </a:lnTo>
                  <a:lnTo>
                    <a:pt x="2744771" y="1768810"/>
                  </a:lnTo>
                  <a:lnTo>
                    <a:pt x="2756257" y="1724164"/>
                  </a:lnTo>
                  <a:lnTo>
                    <a:pt x="2766296" y="1678955"/>
                  </a:lnTo>
                  <a:lnTo>
                    <a:pt x="2774862" y="1633209"/>
                  </a:lnTo>
                  <a:lnTo>
                    <a:pt x="2781929" y="1586953"/>
                  </a:lnTo>
                  <a:lnTo>
                    <a:pt x="2787471" y="1540212"/>
                  </a:lnTo>
                  <a:lnTo>
                    <a:pt x="2791462" y="1493013"/>
                  </a:lnTo>
                  <a:lnTo>
                    <a:pt x="2793875" y="1445381"/>
                  </a:lnTo>
                  <a:lnTo>
                    <a:pt x="2794685" y="1397342"/>
                  </a:lnTo>
                  <a:lnTo>
                    <a:pt x="2793875" y="1349304"/>
                  </a:lnTo>
                  <a:lnTo>
                    <a:pt x="2791462" y="1301672"/>
                  </a:lnTo>
                  <a:lnTo>
                    <a:pt x="2787471" y="1254473"/>
                  </a:lnTo>
                  <a:lnTo>
                    <a:pt x="2781929" y="1207732"/>
                  </a:lnTo>
                  <a:lnTo>
                    <a:pt x="2774862" y="1161476"/>
                  </a:lnTo>
                  <a:lnTo>
                    <a:pt x="2766296" y="1115730"/>
                  </a:lnTo>
                  <a:lnTo>
                    <a:pt x="2756257" y="1070521"/>
                  </a:lnTo>
                  <a:lnTo>
                    <a:pt x="2744771" y="1025874"/>
                  </a:lnTo>
                  <a:lnTo>
                    <a:pt x="2731863" y="981816"/>
                  </a:lnTo>
                  <a:lnTo>
                    <a:pt x="2717561" y="938373"/>
                  </a:lnTo>
                  <a:lnTo>
                    <a:pt x="2701889" y="895571"/>
                  </a:lnTo>
                  <a:lnTo>
                    <a:pt x="2684875" y="853435"/>
                  </a:lnTo>
                  <a:lnTo>
                    <a:pt x="2666543" y="811991"/>
                  </a:lnTo>
                  <a:lnTo>
                    <a:pt x="2646921" y="771267"/>
                  </a:lnTo>
                  <a:lnTo>
                    <a:pt x="2626033" y="731287"/>
                  </a:lnTo>
                  <a:lnTo>
                    <a:pt x="2603906" y="692078"/>
                  </a:lnTo>
                  <a:lnTo>
                    <a:pt x="2580567" y="653666"/>
                  </a:lnTo>
                  <a:lnTo>
                    <a:pt x="2556040" y="616076"/>
                  </a:lnTo>
                  <a:lnTo>
                    <a:pt x="2530353" y="579335"/>
                  </a:lnTo>
                  <a:lnTo>
                    <a:pt x="2503530" y="543469"/>
                  </a:lnTo>
                  <a:lnTo>
                    <a:pt x="2475599" y="508504"/>
                  </a:lnTo>
                  <a:lnTo>
                    <a:pt x="2446585" y="474465"/>
                  </a:lnTo>
                  <a:lnTo>
                    <a:pt x="2416514" y="441380"/>
                  </a:lnTo>
                  <a:lnTo>
                    <a:pt x="2385412" y="409273"/>
                  </a:lnTo>
                  <a:lnTo>
                    <a:pt x="2353305" y="378171"/>
                  </a:lnTo>
                  <a:lnTo>
                    <a:pt x="2320219" y="348100"/>
                  </a:lnTo>
                  <a:lnTo>
                    <a:pt x="2286181" y="319086"/>
                  </a:lnTo>
                  <a:lnTo>
                    <a:pt x="2251216" y="291154"/>
                  </a:lnTo>
                  <a:lnTo>
                    <a:pt x="2215350" y="264332"/>
                  </a:lnTo>
                  <a:lnTo>
                    <a:pt x="2178609" y="238645"/>
                  </a:lnTo>
                  <a:lnTo>
                    <a:pt x="2141019" y="214118"/>
                  </a:lnTo>
                  <a:lnTo>
                    <a:pt x="2102607" y="190778"/>
                  </a:lnTo>
                  <a:lnTo>
                    <a:pt x="2063398" y="168652"/>
                  </a:lnTo>
                  <a:lnTo>
                    <a:pt x="2023418" y="147764"/>
                  </a:lnTo>
                  <a:lnTo>
                    <a:pt x="1982693" y="128142"/>
                  </a:lnTo>
                  <a:lnTo>
                    <a:pt x="1941250" y="109810"/>
                  </a:lnTo>
                  <a:lnTo>
                    <a:pt x="1899114" y="92795"/>
                  </a:lnTo>
                  <a:lnTo>
                    <a:pt x="1856312" y="77124"/>
                  </a:lnTo>
                  <a:lnTo>
                    <a:pt x="1812868" y="62822"/>
                  </a:lnTo>
                  <a:lnTo>
                    <a:pt x="1768810" y="49914"/>
                  </a:lnTo>
                  <a:lnTo>
                    <a:pt x="1724164" y="38428"/>
                  </a:lnTo>
                  <a:lnTo>
                    <a:pt x="1678955" y="28389"/>
                  </a:lnTo>
                  <a:lnTo>
                    <a:pt x="1633209" y="19823"/>
                  </a:lnTo>
                  <a:lnTo>
                    <a:pt x="1586953" y="12756"/>
                  </a:lnTo>
                  <a:lnTo>
                    <a:pt x="1540212" y="7214"/>
                  </a:lnTo>
                  <a:lnTo>
                    <a:pt x="1493013" y="3223"/>
                  </a:lnTo>
                  <a:lnTo>
                    <a:pt x="1445381" y="810"/>
                  </a:lnTo>
                  <a:lnTo>
                    <a:pt x="1397342" y="0"/>
                  </a:lnTo>
                  <a:close/>
                </a:path>
              </a:pathLst>
            </a:custGeom>
            <a:solidFill>
              <a:srgbClr val="C3C9C5">
                <a:alpha val="96998"/>
              </a:srgbClr>
            </a:solidFill>
          </p:spPr>
          <p:txBody>
            <a:bodyPr wrap="square" lIns="0" tIns="0" rIns="0" bIns="0" rtlCol="0"/>
            <a:lstStyle/>
            <a:p>
              <a:endParaRPr/>
            </a:p>
          </p:txBody>
        </p:sp>
        <p:sp>
          <p:nvSpPr>
            <p:cNvPr id="6" name="object 6"/>
            <p:cNvSpPr/>
            <p:nvPr/>
          </p:nvSpPr>
          <p:spPr>
            <a:xfrm>
              <a:off x="10039639" y="3995121"/>
              <a:ext cx="552450" cy="553085"/>
            </a:xfrm>
            <a:custGeom>
              <a:avLst/>
              <a:gdLst/>
              <a:ahLst/>
              <a:cxnLst/>
              <a:rect l="l" t="t" r="r" b="b"/>
              <a:pathLst>
                <a:path w="552450" h="553085">
                  <a:moveTo>
                    <a:pt x="276453" y="0"/>
                  </a:moveTo>
                  <a:lnTo>
                    <a:pt x="226818" y="4462"/>
                  </a:lnTo>
                  <a:lnTo>
                    <a:pt x="180077" y="17325"/>
                  </a:lnTo>
                  <a:lnTo>
                    <a:pt x="137018" y="37803"/>
                  </a:lnTo>
                  <a:lnTo>
                    <a:pt x="98427" y="65108"/>
                  </a:lnTo>
                  <a:lnTo>
                    <a:pt x="65090" y="98454"/>
                  </a:lnTo>
                  <a:lnTo>
                    <a:pt x="37792" y="137054"/>
                  </a:lnTo>
                  <a:lnTo>
                    <a:pt x="17320" y="180122"/>
                  </a:lnTo>
                  <a:lnTo>
                    <a:pt x="4461" y="226872"/>
                  </a:lnTo>
                  <a:lnTo>
                    <a:pt x="0" y="276517"/>
                  </a:lnTo>
                  <a:lnTo>
                    <a:pt x="4461" y="326156"/>
                  </a:lnTo>
                  <a:lnTo>
                    <a:pt x="17320" y="372891"/>
                  </a:lnTo>
                  <a:lnTo>
                    <a:pt x="37792" y="415940"/>
                  </a:lnTo>
                  <a:lnTo>
                    <a:pt x="65090" y="454516"/>
                  </a:lnTo>
                  <a:lnTo>
                    <a:pt x="98427" y="487837"/>
                  </a:lnTo>
                  <a:lnTo>
                    <a:pt x="137018" y="515118"/>
                  </a:lnTo>
                  <a:lnTo>
                    <a:pt x="180077" y="535575"/>
                  </a:lnTo>
                  <a:lnTo>
                    <a:pt x="226818" y="548424"/>
                  </a:lnTo>
                  <a:lnTo>
                    <a:pt x="276453" y="552881"/>
                  </a:lnTo>
                  <a:lnTo>
                    <a:pt x="325880" y="548424"/>
                  </a:lnTo>
                  <a:lnTo>
                    <a:pt x="372458" y="535575"/>
                  </a:lnTo>
                  <a:lnTo>
                    <a:pt x="415393" y="515118"/>
                  </a:lnTo>
                  <a:lnTo>
                    <a:pt x="432519" y="502983"/>
                  </a:lnTo>
                  <a:lnTo>
                    <a:pt x="276453" y="502983"/>
                  </a:lnTo>
                  <a:lnTo>
                    <a:pt x="230714" y="498393"/>
                  </a:lnTo>
                  <a:lnTo>
                    <a:pt x="188149" y="485225"/>
                  </a:lnTo>
                  <a:lnTo>
                    <a:pt x="149658" y="464379"/>
                  </a:lnTo>
                  <a:lnTo>
                    <a:pt x="116144" y="436756"/>
                  </a:lnTo>
                  <a:lnTo>
                    <a:pt x="88508" y="403257"/>
                  </a:lnTo>
                  <a:lnTo>
                    <a:pt x="67652" y="364784"/>
                  </a:lnTo>
                  <a:lnTo>
                    <a:pt x="54477" y="322236"/>
                  </a:lnTo>
                  <a:lnTo>
                    <a:pt x="49885" y="276517"/>
                  </a:lnTo>
                  <a:lnTo>
                    <a:pt x="54477" y="230750"/>
                  </a:lnTo>
                  <a:lnTo>
                    <a:pt x="67652" y="188167"/>
                  </a:lnTo>
                  <a:lnTo>
                    <a:pt x="88508" y="149667"/>
                  </a:lnTo>
                  <a:lnTo>
                    <a:pt x="116144" y="116149"/>
                  </a:lnTo>
                  <a:lnTo>
                    <a:pt x="149658" y="88514"/>
                  </a:lnTo>
                  <a:lnTo>
                    <a:pt x="188149" y="67660"/>
                  </a:lnTo>
                  <a:lnTo>
                    <a:pt x="230714" y="54488"/>
                  </a:lnTo>
                  <a:lnTo>
                    <a:pt x="276453" y="49898"/>
                  </a:lnTo>
                  <a:lnTo>
                    <a:pt x="432448" y="49898"/>
                  </a:lnTo>
                  <a:lnTo>
                    <a:pt x="415393" y="37803"/>
                  </a:lnTo>
                  <a:lnTo>
                    <a:pt x="372458" y="17325"/>
                  </a:lnTo>
                  <a:lnTo>
                    <a:pt x="325880" y="4462"/>
                  </a:lnTo>
                  <a:lnTo>
                    <a:pt x="276453" y="0"/>
                  </a:lnTo>
                  <a:close/>
                </a:path>
                <a:path w="552450" h="553085">
                  <a:moveTo>
                    <a:pt x="432448" y="49898"/>
                  </a:moveTo>
                  <a:lnTo>
                    <a:pt x="276453" y="49898"/>
                  </a:lnTo>
                  <a:lnTo>
                    <a:pt x="321988" y="54488"/>
                  </a:lnTo>
                  <a:lnTo>
                    <a:pt x="364457" y="67660"/>
                  </a:lnTo>
                  <a:lnTo>
                    <a:pt x="402935" y="88514"/>
                  </a:lnTo>
                  <a:lnTo>
                    <a:pt x="436495" y="116149"/>
                  </a:lnTo>
                  <a:lnTo>
                    <a:pt x="464210" y="149667"/>
                  </a:lnTo>
                  <a:lnTo>
                    <a:pt x="485154" y="188167"/>
                  </a:lnTo>
                  <a:lnTo>
                    <a:pt x="498400" y="230750"/>
                  </a:lnTo>
                  <a:lnTo>
                    <a:pt x="503021" y="276517"/>
                  </a:lnTo>
                  <a:lnTo>
                    <a:pt x="498400" y="322236"/>
                  </a:lnTo>
                  <a:lnTo>
                    <a:pt x="485154" y="364784"/>
                  </a:lnTo>
                  <a:lnTo>
                    <a:pt x="464210" y="403257"/>
                  </a:lnTo>
                  <a:lnTo>
                    <a:pt x="436495" y="436756"/>
                  </a:lnTo>
                  <a:lnTo>
                    <a:pt x="402935" y="464379"/>
                  </a:lnTo>
                  <a:lnTo>
                    <a:pt x="364457" y="485225"/>
                  </a:lnTo>
                  <a:lnTo>
                    <a:pt x="321988" y="498393"/>
                  </a:lnTo>
                  <a:lnTo>
                    <a:pt x="276453" y="502983"/>
                  </a:lnTo>
                  <a:lnTo>
                    <a:pt x="432519" y="502983"/>
                  </a:lnTo>
                  <a:lnTo>
                    <a:pt x="487172" y="454516"/>
                  </a:lnTo>
                  <a:lnTo>
                    <a:pt x="514432" y="415940"/>
                  </a:lnTo>
                  <a:lnTo>
                    <a:pt x="534884" y="372891"/>
                  </a:lnTo>
                  <a:lnTo>
                    <a:pt x="547736" y="326156"/>
                  </a:lnTo>
                  <a:lnTo>
                    <a:pt x="552196" y="276517"/>
                  </a:lnTo>
                  <a:lnTo>
                    <a:pt x="547736" y="226872"/>
                  </a:lnTo>
                  <a:lnTo>
                    <a:pt x="534884" y="180122"/>
                  </a:lnTo>
                  <a:lnTo>
                    <a:pt x="514432" y="137054"/>
                  </a:lnTo>
                  <a:lnTo>
                    <a:pt x="487172" y="98454"/>
                  </a:lnTo>
                  <a:lnTo>
                    <a:pt x="453895" y="65108"/>
                  </a:lnTo>
                  <a:lnTo>
                    <a:pt x="432448" y="49898"/>
                  </a:lnTo>
                  <a:close/>
                </a:path>
              </a:pathLst>
            </a:custGeom>
            <a:solidFill>
              <a:srgbClr val="E4E6E4">
                <a:alpha val="96998"/>
              </a:srgbClr>
            </a:solidFill>
          </p:spPr>
          <p:txBody>
            <a:bodyPr wrap="square" lIns="0" tIns="0" rIns="0" bIns="0" rtlCol="0"/>
            <a:lstStyle/>
            <a:p>
              <a:endParaRPr/>
            </a:p>
          </p:txBody>
        </p:sp>
        <p:sp>
          <p:nvSpPr>
            <p:cNvPr id="7" name="object 7"/>
            <p:cNvSpPr/>
            <p:nvPr/>
          </p:nvSpPr>
          <p:spPr>
            <a:xfrm>
              <a:off x="9002268" y="3479291"/>
              <a:ext cx="1590040" cy="1070610"/>
            </a:xfrm>
            <a:custGeom>
              <a:avLst/>
              <a:gdLst/>
              <a:ahLst/>
              <a:cxnLst/>
              <a:rect l="l" t="t" r="r" b="b"/>
              <a:pathLst>
                <a:path w="1590040" h="1070610">
                  <a:moveTo>
                    <a:pt x="81927" y="845019"/>
                  </a:moveTo>
                  <a:lnTo>
                    <a:pt x="0" y="845019"/>
                  </a:lnTo>
                  <a:lnTo>
                    <a:pt x="0" y="1070178"/>
                  </a:lnTo>
                  <a:lnTo>
                    <a:pt x="81927" y="1070178"/>
                  </a:lnTo>
                  <a:lnTo>
                    <a:pt x="81927" y="845019"/>
                  </a:lnTo>
                  <a:close/>
                </a:path>
                <a:path w="1590040" h="1070610">
                  <a:moveTo>
                    <a:pt x="297815" y="645553"/>
                  </a:moveTo>
                  <a:lnTo>
                    <a:pt x="215163" y="645553"/>
                  </a:lnTo>
                  <a:lnTo>
                    <a:pt x="215163" y="1070178"/>
                  </a:lnTo>
                  <a:lnTo>
                    <a:pt x="297815" y="1070178"/>
                  </a:lnTo>
                  <a:lnTo>
                    <a:pt x="297815" y="645553"/>
                  </a:lnTo>
                  <a:close/>
                </a:path>
                <a:path w="1590040" h="1070610">
                  <a:moveTo>
                    <a:pt x="512991" y="447395"/>
                  </a:moveTo>
                  <a:lnTo>
                    <a:pt x="430339" y="447395"/>
                  </a:lnTo>
                  <a:lnTo>
                    <a:pt x="430339" y="1070178"/>
                  </a:lnTo>
                  <a:lnTo>
                    <a:pt x="512991" y="1070178"/>
                  </a:lnTo>
                  <a:lnTo>
                    <a:pt x="512991" y="447395"/>
                  </a:lnTo>
                  <a:close/>
                </a:path>
                <a:path w="1590040" h="1070610">
                  <a:moveTo>
                    <a:pt x="728154" y="297827"/>
                  </a:moveTo>
                  <a:lnTo>
                    <a:pt x="646214" y="297827"/>
                  </a:lnTo>
                  <a:lnTo>
                    <a:pt x="646214" y="1070178"/>
                  </a:lnTo>
                  <a:lnTo>
                    <a:pt x="728154" y="1070178"/>
                  </a:lnTo>
                  <a:lnTo>
                    <a:pt x="728154" y="297827"/>
                  </a:lnTo>
                  <a:close/>
                </a:path>
                <a:path w="1590040" h="1070610">
                  <a:moveTo>
                    <a:pt x="944041" y="297827"/>
                  </a:moveTo>
                  <a:lnTo>
                    <a:pt x="861390" y="297827"/>
                  </a:lnTo>
                  <a:lnTo>
                    <a:pt x="861390" y="1070178"/>
                  </a:lnTo>
                  <a:lnTo>
                    <a:pt x="944041" y="1070178"/>
                  </a:lnTo>
                  <a:lnTo>
                    <a:pt x="944041" y="297827"/>
                  </a:lnTo>
                  <a:close/>
                </a:path>
                <a:path w="1590040" h="1070610">
                  <a:moveTo>
                    <a:pt x="1159217" y="247929"/>
                  </a:moveTo>
                  <a:lnTo>
                    <a:pt x="1076566" y="247929"/>
                  </a:lnTo>
                  <a:lnTo>
                    <a:pt x="1076566" y="473075"/>
                  </a:lnTo>
                  <a:lnTo>
                    <a:pt x="1159217" y="473075"/>
                  </a:lnTo>
                  <a:lnTo>
                    <a:pt x="1159217" y="247929"/>
                  </a:lnTo>
                  <a:close/>
                </a:path>
                <a:path w="1590040" h="1070610">
                  <a:moveTo>
                    <a:pt x="1374394" y="74142"/>
                  </a:moveTo>
                  <a:lnTo>
                    <a:pt x="1291742" y="74142"/>
                  </a:lnTo>
                  <a:lnTo>
                    <a:pt x="1291742" y="424637"/>
                  </a:lnTo>
                  <a:lnTo>
                    <a:pt x="1374394" y="424637"/>
                  </a:lnTo>
                  <a:lnTo>
                    <a:pt x="1374394" y="74142"/>
                  </a:lnTo>
                  <a:close/>
                </a:path>
                <a:path w="1590040" h="1070610">
                  <a:moveTo>
                    <a:pt x="1406448" y="853643"/>
                  </a:moveTo>
                  <a:lnTo>
                    <a:pt x="1381239" y="791083"/>
                  </a:lnTo>
                  <a:lnTo>
                    <a:pt x="1313815" y="768134"/>
                  </a:lnTo>
                  <a:lnTo>
                    <a:pt x="1294409" y="765746"/>
                  </a:lnTo>
                  <a:lnTo>
                    <a:pt x="1280871" y="758685"/>
                  </a:lnTo>
                  <a:lnTo>
                    <a:pt x="1272946" y="747077"/>
                  </a:lnTo>
                  <a:lnTo>
                    <a:pt x="1270355" y="731075"/>
                  </a:lnTo>
                  <a:lnTo>
                    <a:pt x="1273746" y="716229"/>
                  </a:lnTo>
                  <a:lnTo>
                    <a:pt x="1283004" y="704494"/>
                  </a:lnTo>
                  <a:lnTo>
                    <a:pt x="1296809" y="696772"/>
                  </a:lnTo>
                  <a:lnTo>
                    <a:pt x="1313815" y="694004"/>
                  </a:lnTo>
                  <a:lnTo>
                    <a:pt x="1326781" y="695769"/>
                  </a:lnTo>
                  <a:lnTo>
                    <a:pt x="1338402" y="700747"/>
                  </a:lnTo>
                  <a:lnTo>
                    <a:pt x="1347889" y="708406"/>
                  </a:lnTo>
                  <a:lnTo>
                    <a:pt x="1359839" y="726452"/>
                  </a:lnTo>
                  <a:lnTo>
                    <a:pt x="1367790" y="731596"/>
                  </a:lnTo>
                  <a:lnTo>
                    <a:pt x="1401826" y="708164"/>
                  </a:lnTo>
                  <a:lnTo>
                    <a:pt x="1400035" y="698233"/>
                  </a:lnTo>
                  <a:lnTo>
                    <a:pt x="1389761" y="680377"/>
                  </a:lnTo>
                  <a:lnTo>
                    <a:pt x="1375549" y="665607"/>
                  </a:lnTo>
                  <a:lnTo>
                    <a:pt x="1358252" y="654304"/>
                  </a:lnTo>
                  <a:lnTo>
                    <a:pt x="1338757" y="646874"/>
                  </a:lnTo>
                  <a:lnTo>
                    <a:pt x="1338757" y="635495"/>
                  </a:lnTo>
                  <a:lnTo>
                    <a:pt x="1336763" y="625525"/>
                  </a:lnTo>
                  <a:lnTo>
                    <a:pt x="1331366" y="617410"/>
                  </a:lnTo>
                  <a:lnTo>
                    <a:pt x="1323428" y="611949"/>
                  </a:lnTo>
                  <a:lnTo>
                    <a:pt x="1313815" y="609955"/>
                  </a:lnTo>
                  <a:lnTo>
                    <a:pt x="1304213" y="611949"/>
                  </a:lnTo>
                  <a:lnTo>
                    <a:pt x="1296276" y="617410"/>
                  </a:lnTo>
                  <a:lnTo>
                    <a:pt x="1290866" y="625525"/>
                  </a:lnTo>
                  <a:lnTo>
                    <a:pt x="1288872" y="635495"/>
                  </a:lnTo>
                  <a:lnTo>
                    <a:pt x="1288872" y="646874"/>
                  </a:lnTo>
                  <a:lnTo>
                    <a:pt x="1261656" y="659269"/>
                  </a:lnTo>
                  <a:lnTo>
                    <a:pt x="1239977" y="678294"/>
                  </a:lnTo>
                  <a:lnTo>
                    <a:pt x="1225651" y="702665"/>
                  </a:lnTo>
                  <a:lnTo>
                    <a:pt x="1220470" y="731075"/>
                  </a:lnTo>
                  <a:lnTo>
                    <a:pt x="1227150" y="766648"/>
                  </a:lnTo>
                  <a:lnTo>
                    <a:pt x="1246035" y="793572"/>
                  </a:lnTo>
                  <a:lnTo>
                    <a:pt x="1275486" y="810628"/>
                  </a:lnTo>
                  <a:lnTo>
                    <a:pt x="1313815" y="816584"/>
                  </a:lnTo>
                  <a:lnTo>
                    <a:pt x="1332928" y="818946"/>
                  </a:lnTo>
                  <a:lnTo>
                    <a:pt x="1346504" y="825969"/>
                  </a:lnTo>
                  <a:lnTo>
                    <a:pt x="1354594" y="837565"/>
                  </a:lnTo>
                  <a:lnTo>
                    <a:pt x="1357274" y="853643"/>
                  </a:lnTo>
                  <a:lnTo>
                    <a:pt x="1353794" y="868387"/>
                  </a:lnTo>
                  <a:lnTo>
                    <a:pt x="1344371" y="880084"/>
                  </a:lnTo>
                  <a:lnTo>
                    <a:pt x="1330528" y="887780"/>
                  </a:lnTo>
                  <a:lnTo>
                    <a:pt x="1313815" y="890562"/>
                  </a:lnTo>
                  <a:lnTo>
                    <a:pt x="1300861" y="888784"/>
                  </a:lnTo>
                  <a:lnTo>
                    <a:pt x="1289240" y="883805"/>
                  </a:lnTo>
                  <a:lnTo>
                    <a:pt x="1279753" y="876147"/>
                  </a:lnTo>
                  <a:lnTo>
                    <a:pt x="1267790" y="858177"/>
                  </a:lnTo>
                  <a:lnTo>
                    <a:pt x="1259763" y="853033"/>
                  </a:lnTo>
                  <a:lnTo>
                    <a:pt x="1225499" y="876604"/>
                  </a:lnTo>
                  <a:lnTo>
                    <a:pt x="1227594" y="886333"/>
                  </a:lnTo>
                  <a:lnTo>
                    <a:pt x="1237780" y="904176"/>
                  </a:lnTo>
                  <a:lnTo>
                    <a:pt x="1251826" y="918959"/>
                  </a:lnTo>
                  <a:lnTo>
                    <a:pt x="1269085" y="930262"/>
                  </a:lnTo>
                  <a:lnTo>
                    <a:pt x="1288872" y="937691"/>
                  </a:lnTo>
                  <a:lnTo>
                    <a:pt x="1288872" y="950531"/>
                  </a:lnTo>
                  <a:lnTo>
                    <a:pt x="1290866" y="959675"/>
                  </a:lnTo>
                  <a:lnTo>
                    <a:pt x="1296276" y="967397"/>
                  </a:lnTo>
                  <a:lnTo>
                    <a:pt x="1304213" y="972743"/>
                  </a:lnTo>
                  <a:lnTo>
                    <a:pt x="1313815" y="974750"/>
                  </a:lnTo>
                  <a:lnTo>
                    <a:pt x="1323428" y="972743"/>
                  </a:lnTo>
                  <a:lnTo>
                    <a:pt x="1331366" y="967397"/>
                  </a:lnTo>
                  <a:lnTo>
                    <a:pt x="1336763" y="959675"/>
                  </a:lnTo>
                  <a:lnTo>
                    <a:pt x="1338757" y="950531"/>
                  </a:lnTo>
                  <a:lnTo>
                    <a:pt x="1338757" y="937691"/>
                  </a:lnTo>
                  <a:lnTo>
                    <a:pt x="1365872" y="925906"/>
                  </a:lnTo>
                  <a:lnTo>
                    <a:pt x="1387297" y="906830"/>
                  </a:lnTo>
                  <a:lnTo>
                    <a:pt x="1401381" y="882167"/>
                  </a:lnTo>
                  <a:lnTo>
                    <a:pt x="1406448" y="853643"/>
                  </a:lnTo>
                  <a:close/>
                </a:path>
                <a:path w="1590040" h="1070610">
                  <a:moveTo>
                    <a:pt x="1589557" y="0"/>
                  </a:moveTo>
                  <a:lnTo>
                    <a:pt x="1507629" y="0"/>
                  </a:lnTo>
                  <a:lnTo>
                    <a:pt x="1507629" y="498754"/>
                  </a:lnTo>
                  <a:lnTo>
                    <a:pt x="1589557" y="498754"/>
                  </a:lnTo>
                  <a:lnTo>
                    <a:pt x="1589557" y="0"/>
                  </a:lnTo>
                  <a:close/>
                </a:path>
              </a:pathLst>
            </a:custGeom>
            <a:solidFill>
              <a:srgbClr val="A4B0AA">
                <a:alpha val="96998"/>
              </a:srgbClr>
            </a:solidFill>
          </p:spPr>
          <p:txBody>
            <a:bodyPr wrap="square" lIns="0" tIns="0" rIns="0" bIns="0" rtlCol="0"/>
            <a:lstStyle/>
            <a:p>
              <a:endParaRPr/>
            </a:p>
          </p:txBody>
        </p:sp>
        <p:sp>
          <p:nvSpPr>
            <p:cNvPr id="8" name="object 8"/>
            <p:cNvSpPr/>
            <p:nvPr/>
          </p:nvSpPr>
          <p:spPr>
            <a:xfrm>
              <a:off x="9002260" y="2959100"/>
              <a:ext cx="1590040" cy="1214755"/>
            </a:xfrm>
            <a:custGeom>
              <a:avLst/>
              <a:gdLst/>
              <a:ahLst/>
              <a:cxnLst/>
              <a:rect l="l" t="t" r="r" b="b"/>
              <a:pathLst>
                <a:path w="1590040" h="1214754">
                  <a:moveTo>
                    <a:pt x="1589570" y="0"/>
                  </a:moveTo>
                  <a:lnTo>
                    <a:pt x="1148537" y="0"/>
                  </a:lnTo>
                  <a:lnTo>
                    <a:pt x="1290320" y="141097"/>
                  </a:lnTo>
                  <a:lnTo>
                    <a:pt x="978255" y="453224"/>
                  </a:lnTo>
                  <a:lnTo>
                    <a:pt x="490905" y="453224"/>
                  </a:lnTo>
                  <a:lnTo>
                    <a:pt x="468818" y="455543"/>
                  </a:lnTo>
                  <a:lnTo>
                    <a:pt x="447798" y="462143"/>
                  </a:lnTo>
                  <a:lnTo>
                    <a:pt x="428383" y="472491"/>
                  </a:lnTo>
                  <a:lnTo>
                    <a:pt x="411111" y="486054"/>
                  </a:lnTo>
                  <a:lnTo>
                    <a:pt x="0" y="897839"/>
                  </a:lnTo>
                  <a:lnTo>
                    <a:pt x="0" y="1214183"/>
                  </a:lnTo>
                  <a:lnTo>
                    <a:pt x="536511" y="676922"/>
                  </a:lnTo>
                  <a:lnTo>
                    <a:pt x="1024559" y="676922"/>
                  </a:lnTo>
                  <a:lnTo>
                    <a:pt x="1067584" y="668564"/>
                  </a:lnTo>
                  <a:lnTo>
                    <a:pt x="1103655" y="644232"/>
                  </a:lnTo>
                  <a:lnTo>
                    <a:pt x="1448498" y="299275"/>
                  </a:lnTo>
                  <a:lnTo>
                    <a:pt x="1589570" y="441845"/>
                  </a:lnTo>
                  <a:lnTo>
                    <a:pt x="1589570" y="0"/>
                  </a:lnTo>
                  <a:close/>
                </a:path>
              </a:pathLst>
            </a:custGeom>
            <a:solidFill>
              <a:srgbClr val="E4E6E4">
                <a:alpha val="96998"/>
              </a:srgbClr>
            </a:solidFill>
          </p:spPr>
          <p:txBody>
            <a:bodyPr wrap="square" lIns="0" tIns="0" rIns="0" bIns="0" rtlCol="0"/>
            <a:lstStyle/>
            <a:p>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sz="1100">
              <a:latin typeface="DIN 2014 Bold"/>
              <a:cs typeface="DIN 2014 Bold"/>
            </a:endParaRPr>
          </a:p>
        </p:txBody>
      </p:sp>
      <p:sp>
        <p:nvSpPr>
          <p:cNvPr id="3" name="object 3"/>
          <p:cNvSpPr/>
          <p:nvPr/>
        </p:nvSpPr>
        <p:spPr>
          <a:xfrm>
            <a:off x="7233361" y="2630932"/>
            <a:ext cx="2056130" cy="3797300"/>
          </a:xfrm>
          <a:custGeom>
            <a:avLst/>
            <a:gdLst/>
            <a:ahLst/>
            <a:cxnLst/>
            <a:rect l="l" t="t" r="r" b="b"/>
            <a:pathLst>
              <a:path w="2056129" h="3797300">
                <a:moveTo>
                  <a:pt x="2056028" y="0"/>
                </a:moveTo>
                <a:lnTo>
                  <a:pt x="0" y="0"/>
                </a:lnTo>
                <a:lnTo>
                  <a:pt x="0" y="3797300"/>
                </a:lnTo>
                <a:lnTo>
                  <a:pt x="2056028" y="3797300"/>
                </a:lnTo>
                <a:lnTo>
                  <a:pt x="2056028" y="0"/>
                </a:lnTo>
                <a:close/>
              </a:path>
            </a:pathLst>
          </a:custGeom>
          <a:solidFill>
            <a:srgbClr val="FFFFFF"/>
          </a:solidFill>
        </p:spPr>
        <p:txBody>
          <a:bodyPr wrap="square" lIns="0" tIns="0" rIns="0" bIns="0" rtlCol="0"/>
          <a:lstStyle/>
          <a:p>
            <a:endParaRPr/>
          </a:p>
        </p:txBody>
      </p:sp>
      <p:sp>
        <p:nvSpPr>
          <p:cNvPr id="4" name="object 4"/>
          <p:cNvSpPr/>
          <p:nvPr/>
        </p:nvSpPr>
        <p:spPr>
          <a:xfrm>
            <a:off x="9396831" y="2630932"/>
            <a:ext cx="2056130" cy="3797300"/>
          </a:xfrm>
          <a:custGeom>
            <a:avLst/>
            <a:gdLst/>
            <a:ahLst/>
            <a:cxnLst/>
            <a:rect l="l" t="t" r="r" b="b"/>
            <a:pathLst>
              <a:path w="2056129" h="3797300">
                <a:moveTo>
                  <a:pt x="2056028" y="0"/>
                </a:moveTo>
                <a:lnTo>
                  <a:pt x="0" y="0"/>
                </a:lnTo>
                <a:lnTo>
                  <a:pt x="0" y="3797300"/>
                </a:lnTo>
                <a:lnTo>
                  <a:pt x="2056028" y="3797300"/>
                </a:lnTo>
                <a:lnTo>
                  <a:pt x="2056028" y="0"/>
                </a:lnTo>
                <a:close/>
              </a:path>
            </a:pathLst>
          </a:custGeom>
          <a:solidFill>
            <a:srgbClr val="FFFFFF"/>
          </a:solidFill>
        </p:spPr>
        <p:txBody>
          <a:bodyPr wrap="square" lIns="0" tIns="0" rIns="0" bIns="0" rtlCol="0"/>
          <a:lstStyle/>
          <a:p>
            <a:endParaRPr/>
          </a:p>
        </p:txBody>
      </p:sp>
      <p:sp>
        <p:nvSpPr>
          <p:cNvPr id="5" name="object 5"/>
          <p:cNvSpPr txBox="1"/>
          <p:nvPr/>
        </p:nvSpPr>
        <p:spPr>
          <a:xfrm>
            <a:off x="7408570" y="3089328"/>
            <a:ext cx="1524635" cy="659765"/>
          </a:xfrm>
          <a:prstGeom prst="rect">
            <a:avLst/>
          </a:prstGeom>
        </p:spPr>
        <p:txBody>
          <a:bodyPr vert="horz" wrap="square" lIns="0" tIns="33020" rIns="0" bIns="0" rtlCol="0">
            <a:spAutoFit/>
          </a:bodyPr>
          <a:lstStyle/>
          <a:p>
            <a:pPr marL="12700" marR="5080">
              <a:lnSpc>
                <a:spcPts val="1260"/>
              </a:lnSpc>
              <a:spcBef>
                <a:spcPts val="260"/>
              </a:spcBef>
            </a:pPr>
            <a:r>
              <a:rPr sz="1150" b="1" dirty="0">
                <a:solidFill>
                  <a:srgbClr val="716A66"/>
                </a:solidFill>
                <a:latin typeface="DIN 2014 Bold"/>
                <a:cs typeface="DIN 2014 Bold"/>
              </a:rPr>
              <a:t>Medical</a:t>
            </a:r>
            <a:r>
              <a:rPr sz="1150" b="1" spc="-5" dirty="0">
                <a:solidFill>
                  <a:srgbClr val="716A66"/>
                </a:solidFill>
                <a:latin typeface="DIN 2014 Bold"/>
                <a:cs typeface="DIN 2014 Bold"/>
              </a:rPr>
              <a:t> </a:t>
            </a:r>
            <a:r>
              <a:rPr sz="1150" b="1" dirty="0">
                <a:solidFill>
                  <a:srgbClr val="716A66"/>
                </a:solidFill>
                <a:latin typeface="DIN 2014 Bold"/>
                <a:cs typeface="DIN 2014 Bold"/>
              </a:rPr>
              <a:t>Office</a:t>
            </a:r>
            <a:r>
              <a:rPr sz="1150" b="1" spc="-5" dirty="0">
                <a:solidFill>
                  <a:srgbClr val="716A66"/>
                </a:solidFill>
                <a:latin typeface="DIN 2014 Bold"/>
                <a:cs typeface="DIN 2014 Bold"/>
              </a:rPr>
              <a:t> </a:t>
            </a:r>
            <a:r>
              <a:rPr sz="1150" b="1" spc="-10" dirty="0">
                <a:solidFill>
                  <a:srgbClr val="716A66"/>
                </a:solidFill>
                <a:latin typeface="DIN 2014 Bold"/>
                <a:cs typeface="DIN 2014 Bold"/>
              </a:rPr>
              <a:t>Building/ </a:t>
            </a:r>
            <a:r>
              <a:rPr sz="1150" b="1" dirty="0">
                <a:solidFill>
                  <a:srgbClr val="716A66"/>
                </a:solidFill>
                <a:latin typeface="DIN 2014 Bold"/>
                <a:cs typeface="DIN 2014 Bold"/>
              </a:rPr>
              <a:t>Office</a:t>
            </a:r>
            <a:r>
              <a:rPr sz="1150" b="1" spc="-45" dirty="0">
                <a:solidFill>
                  <a:srgbClr val="716A66"/>
                </a:solidFill>
                <a:latin typeface="DIN 2014 Bold"/>
                <a:cs typeface="DIN 2014 Bold"/>
              </a:rPr>
              <a:t> </a:t>
            </a:r>
            <a:r>
              <a:rPr sz="1150" b="1" spc="-10" dirty="0">
                <a:solidFill>
                  <a:srgbClr val="716A66"/>
                </a:solidFill>
                <a:latin typeface="DIN 2014 Bold"/>
                <a:cs typeface="DIN 2014 Bold"/>
              </a:rPr>
              <a:t>Building</a:t>
            </a:r>
            <a:endParaRPr sz="1150">
              <a:latin typeface="DIN 2014 Bold"/>
              <a:cs typeface="DIN 2014 Bold"/>
            </a:endParaRPr>
          </a:p>
          <a:p>
            <a:pPr marL="12700">
              <a:lnSpc>
                <a:spcPts val="1035"/>
              </a:lnSpc>
              <a:spcBef>
                <a:spcPts val="245"/>
              </a:spcBef>
            </a:pPr>
            <a:r>
              <a:rPr sz="900" spc="-10" dirty="0">
                <a:solidFill>
                  <a:srgbClr val="716A66"/>
                </a:solidFill>
                <a:latin typeface="DIN 2014 Bold"/>
                <a:cs typeface="DIN 2014 Bold"/>
              </a:rPr>
              <a:t>Clinics</a:t>
            </a:r>
            <a:endParaRPr sz="900">
              <a:latin typeface="DIN 2014 Bold"/>
              <a:cs typeface="DIN 2014 Bold"/>
            </a:endParaRPr>
          </a:p>
          <a:p>
            <a:pPr marL="12700">
              <a:lnSpc>
                <a:spcPts val="1035"/>
              </a:lnSpc>
            </a:pPr>
            <a:r>
              <a:rPr sz="900" dirty="0">
                <a:solidFill>
                  <a:srgbClr val="716A66"/>
                </a:solidFill>
                <a:latin typeface="DIN 2014 Bold"/>
                <a:cs typeface="DIN 2014 Bold"/>
              </a:rPr>
              <a:t>Shared </a:t>
            </a:r>
            <a:r>
              <a:rPr sz="900" spc="-10" dirty="0">
                <a:solidFill>
                  <a:srgbClr val="716A66"/>
                </a:solidFill>
                <a:latin typeface="DIN 2014 Bold"/>
                <a:cs typeface="DIN 2014 Bold"/>
              </a:rPr>
              <a:t>Services</a:t>
            </a:r>
            <a:endParaRPr sz="900">
              <a:latin typeface="DIN 2014 Bold"/>
              <a:cs typeface="DIN 2014 Bold"/>
            </a:endParaRPr>
          </a:p>
        </p:txBody>
      </p:sp>
      <p:sp>
        <p:nvSpPr>
          <p:cNvPr id="6" name="object 6"/>
          <p:cNvSpPr txBox="1"/>
          <p:nvPr/>
        </p:nvSpPr>
        <p:spPr>
          <a:xfrm>
            <a:off x="9572040" y="3046236"/>
            <a:ext cx="1624330" cy="668655"/>
          </a:xfrm>
          <a:prstGeom prst="rect">
            <a:avLst/>
          </a:prstGeom>
        </p:spPr>
        <p:txBody>
          <a:bodyPr vert="horz" wrap="square" lIns="0" tIns="58419" rIns="0" bIns="0" rtlCol="0">
            <a:spAutoFit/>
          </a:bodyPr>
          <a:lstStyle/>
          <a:p>
            <a:pPr marL="12700">
              <a:lnSpc>
                <a:spcPct val="100000"/>
              </a:lnSpc>
              <a:spcBef>
                <a:spcPts val="459"/>
              </a:spcBef>
            </a:pPr>
            <a:r>
              <a:rPr sz="1150" b="1" dirty="0">
                <a:solidFill>
                  <a:srgbClr val="716A66"/>
                </a:solidFill>
                <a:latin typeface="DIN 2014 Bold"/>
                <a:cs typeface="DIN 2014 Bold"/>
              </a:rPr>
              <a:t>Bio-Med</a:t>
            </a:r>
            <a:r>
              <a:rPr sz="1150" b="1" spc="45" dirty="0">
                <a:solidFill>
                  <a:srgbClr val="716A66"/>
                </a:solidFill>
                <a:latin typeface="DIN 2014 Bold"/>
                <a:cs typeface="DIN 2014 Bold"/>
              </a:rPr>
              <a:t> </a:t>
            </a:r>
            <a:r>
              <a:rPr sz="1150" b="1" spc="-10" dirty="0">
                <a:solidFill>
                  <a:srgbClr val="716A66"/>
                </a:solidFill>
                <a:latin typeface="DIN 2014 Bold"/>
                <a:cs typeface="DIN 2014 Bold"/>
              </a:rPr>
              <a:t>/Pharmaceutical</a:t>
            </a:r>
            <a:endParaRPr sz="1150">
              <a:latin typeface="DIN 2014 Bold"/>
              <a:cs typeface="DIN 2014 Bold"/>
            </a:endParaRPr>
          </a:p>
          <a:p>
            <a:pPr marL="12700" marR="1157605">
              <a:lnSpc>
                <a:spcPts val="990"/>
              </a:lnSpc>
              <a:spcBef>
                <a:spcPts val="370"/>
              </a:spcBef>
            </a:pPr>
            <a:r>
              <a:rPr sz="900" spc="-10" dirty="0">
                <a:solidFill>
                  <a:srgbClr val="716A66"/>
                </a:solidFill>
                <a:latin typeface="DIN 2014 Bold"/>
                <a:cs typeface="DIN 2014 Bold"/>
              </a:rPr>
              <a:t>Research </a:t>
            </a:r>
            <a:r>
              <a:rPr sz="900" spc="-20" dirty="0">
                <a:solidFill>
                  <a:srgbClr val="716A66"/>
                </a:solidFill>
                <a:latin typeface="DIN 2014 Bold"/>
                <a:cs typeface="DIN 2014 Bold"/>
              </a:rPr>
              <a:t>Labs </a:t>
            </a:r>
            <a:r>
              <a:rPr sz="900" spc="-10" dirty="0">
                <a:solidFill>
                  <a:srgbClr val="716A66"/>
                </a:solidFill>
                <a:latin typeface="DIN 2014 Bold"/>
                <a:cs typeface="DIN 2014 Bold"/>
              </a:rPr>
              <a:t>Offices</a:t>
            </a:r>
            <a:endParaRPr sz="900">
              <a:latin typeface="DIN 2014 Bold"/>
              <a:cs typeface="DIN 2014 Bold"/>
            </a:endParaRPr>
          </a:p>
        </p:txBody>
      </p:sp>
      <p:sp>
        <p:nvSpPr>
          <p:cNvPr id="7" name="object 7"/>
          <p:cNvSpPr txBox="1"/>
          <p:nvPr/>
        </p:nvSpPr>
        <p:spPr>
          <a:xfrm>
            <a:off x="750823" y="1385808"/>
            <a:ext cx="2322195" cy="345440"/>
          </a:xfrm>
          <a:prstGeom prst="rect">
            <a:avLst/>
          </a:prstGeom>
        </p:spPr>
        <p:txBody>
          <a:bodyPr vert="horz" wrap="square" lIns="0" tIns="12700" rIns="0" bIns="0" rtlCol="0">
            <a:spAutoFit/>
          </a:bodyPr>
          <a:lstStyle/>
          <a:p>
            <a:pPr marL="12700">
              <a:lnSpc>
                <a:spcPct val="100000"/>
              </a:lnSpc>
              <a:spcBef>
                <a:spcPts val="100"/>
              </a:spcBef>
            </a:pPr>
            <a:r>
              <a:rPr sz="2100" dirty="0">
                <a:solidFill>
                  <a:srgbClr val="716A66"/>
                </a:solidFill>
                <a:latin typeface="DIN 2014 Light"/>
                <a:cs typeface="DIN 2014 Light"/>
              </a:rPr>
              <a:t>Healthcare</a:t>
            </a:r>
            <a:r>
              <a:rPr sz="2100" spc="-45" dirty="0">
                <a:solidFill>
                  <a:srgbClr val="716A66"/>
                </a:solidFill>
                <a:latin typeface="DIN 2014 Light"/>
                <a:cs typeface="DIN 2014 Light"/>
              </a:rPr>
              <a:t> </a:t>
            </a:r>
            <a:r>
              <a:rPr sz="2100" spc="-10" dirty="0">
                <a:solidFill>
                  <a:srgbClr val="716A66"/>
                </a:solidFill>
                <a:latin typeface="DIN 2014 Light"/>
                <a:cs typeface="DIN 2014 Light"/>
              </a:rPr>
              <a:t>Buildings</a:t>
            </a:r>
            <a:endParaRPr sz="2100">
              <a:latin typeface="DIN 2014 Light"/>
              <a:cs typeface="DIN 2014 Light"/>
            </a:endParaRPr>
          </a:p>
        </p:txBody>
      </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Identifying</a:t>
            </a:r>
            <a:r>
              <a:rPr spc="5" dirty="0"/>
              <a:t> </a:t>
            </a:r>
            <a:r>
              <a:rPr spc="-10" dirty="0"/>
              <a:t>Opportunities</a:t>
            </a:r>
          </a:p>
        </p:txBody>
      </p:sp>
      <p:sp>
        <p:nvSpPr>
          <p:cNvPr id="9" name="object 9"/>
          <p:cNvSpPr/>
          <p:nvPr/>
        </p:nvSpPr>
        <p:spPr>
          <a:xfrm>
            <a:off x="736091" y="2630932"/>
            <a:ext cx="2056130" cy="3797300"/>
          </a:xfrm>
          <a:custGeom>
            <a:avLst/>
            <a:gdLst/>
            <a:ahLst/>
            <a:cxnLst/>
            <a:rect l="l" t="t" r="r" b="b"/>
            <a:pathLst>
              <a:path w="2056130" h="3797300">
                <a:moveTo>
                  <a:pt x="2056028" y="0"/>
                </a:moveTo>
                <a:lnTo>
                  <a:pt x="0" y="0"/>
                </a:lnTo>
                <a:lnTo>
                  <a:pt x="0" y="3797300"/>
                </a:lnTo>
                <a:lnTo>
                  <a:pt x="2056028" y="3797300"/>
                </a:lnTo>
                <a:lnTo>
                  <a:pt x="2056028" y="0"/>
                </a:lnTo>
                <a:close/>
              </a:path>
            </a:pathLst>
          </a:custGeom>
          <a:solidFill>
            <a:srgbClr val="FFFFFF"/>
          </a:solidFill>
        </p:spPr>
        <p:txBody>
          <a:bodyPr wrap="square" lIns="0" tIns="0" rIns="0" bIns="0" rtlCol="0"/>
          <a:lstStyle/>
          <a:p>
            <a:endParaRPr/>
          </a:p>
        </p:txBody>
      </p:sp>
      <p:sp>
        <p:nvSpPr>
          <p:cNvPr id="10" name="object 10"/>
          <p:cNvSpPr/>
          <p:nvPr/>
        </p:nvSpPr>
        <p:spPr>
          <a:xfrm>
            <a:off x="2906420" y="2630932"/>
            <a:ext cx="2056130" cy="3797300"/>
          </a:xfrm>
          <a:custGeom>
            <a:avLst/>
            <a:gdLst/>
            <a:ahLst/>
            <a:cxnLst/>
            <a:rect l="l" t="t" r="r" b="b"/>
            <a:pathLst>
              <a:path w="2056129" h="3797300">
                <a:moveTo>
                  <a:pt x="2056028" y="0"/>
                </a:moveTo>
                <a:lnTo>
                  <a:pt x="0" y="0"/>
                </a:lnTo>
                <a:lnTo>
                  <a:pt x="0" y="3797300"/>
                </a:lnTo>
                <a:lnTo>
                  <a:pt x="2056028" y="3797300"/>
                </a:lnTo>
                <a:lnTo>
                  <a:pt x="2056028" y="0"/>
                </a:lnTo>
                <a:close/>
              </a:path>
            </a:pathLst>
          </a:custGeom>
          <a:solidFill>
            <a:srgbClr val="FFFFFF"/>
          </a:solidFill>
        </p:spPr>
        <p:txBody>
          <a:bodyPr wrap="square" lIns="0" tIns="0" rIns="0" bIns="0" rtlCol="0"/>
          <a:lstStyle/>
          <a:p>
            <a:endParaRPr/>
          </a:p>
        </p:txBody>
      </p:sp>
      <p:sp>
        <p:nvSpPr>
          <p:cNvPr id="11" name="object 11"/>
          <p:cNvSpPr/>
          <p:nvPr/>
        </p:nvSpPr>
        <p:spPr>
          <a:xfrm>
            <a:off x="5069890" y="2630932"/>
            <a:ext cx="2056130" cy="3797300"/>
          </a:xfrm>
          <a:custGeom>
            <a:avLst/>
            <a:gdLst/>
            <a:ahLst/>
            <a:cxnLst/>
            <a:rect l="l" t="t" r="r" b="b"/>
            <a:pathLst>
              <a:path w="2056129" h="3797300">
                <a:moveTo>
                  <a:pt x="2056028" y="0"/>
                </a:moveTo>
                <a:lnTo>
                  <a:pt x="0" y="0"/>
                </a:lnTo>
                <a:lnTo>
                  <a:pt x="0" y="3797300"/>
                </a:lnTo>
                <a:lnTo>
                  <a:pt x="2056028" y="3797300"/>
                </a:lnTo>
                <a:lnTo>
                  <a:pt x="2056028" y="0"/>
                </a:lnTo>
                <a:close/>
              </a:path>
            </a:pathLst>
          </a:custGeom>
          <a:solidFill>
            <a:srgbClr val="FFFFFF"/>
          </a:solidFill>
        </p:spPr>
        <p:txBody>
          <a:bodyPr wrap="square" lIns="0" tIns="0" rIns="0" bIns="0" rtlCol="0"/>
          <a:lstStyle/>
          <a:p>
            <a:endParaRPr/>
          </a:p>
        </p:txBody>
      </p:sp>
      <p:sp>
        <p:nvSpPr>
          <p:cNvPr id="12" name="object 12"/>
          <p:cNvSpPr txBox="1"/>
          <p:nvPr/>
        </p:nvSpPr>
        <p:spPr>
          <a:xfrm>
            <a:off x="961136" y="3041414"/>
            <a:ext cx="1127125" cy="440055"/>
          </a:xfrm>
          <a:prstGeom prst="rect">
            <a:avLst/>
          </a:prstGeom>
        </p:spPr>
        <p:txBody>
          <a:bodyPr vert="horz" wrap="square" lIns="0" tIns="55244" rIns="0" bIns="0" rtlCol="0">
            <a:spAutoFit/>
          </a:bodyPr>
          <a:lstStyle/>
          <a:p>
            <a:pPr marL="12700">
              <a:lnSpc>
                <a:spcPct val="100000"/>
              </a:lnSpc>
              <a:spcBef>
                <a:spcPts val="434"/>
              </a:spcBef>
            </a:pPr>
            <a:r>
              <a:rPr sz="1350" b="1" dirty="0">
                <a:solidFill>
                  <a:srgbClr val="716A66"/>
                </a:solidFill>
                <a:latin typeface="DIN 2014 Bold"/>
                <a:cs typeface="DIN 2014 Bold"/>
              </a:rPr>
              <a:t>Acute</a:t>
            </a:r>
            <a:r>
              <a:rPr sz="1350" b="1" spc="-15" dirty="0">
                <a:solidFill>
                  <a:srgbClr val="716A66"/>
                </a:solidFill>
                <a:latin typeface="DIN 2014 Bold"/>
                <a:cs typeface="DIN 2014 Bold"/>
              </a:rPr>
              <a:t> </a:t>
            </a:r>
            <a:r>
              <a:rPr sz="1350" b="1" spc="-10" dirty="0">
                <a:solidFill>
                  <a:srgbClr val="716A66"/>
                </a:solidFill>
                <a:latin typeface="DIN 2014 Bold"/>
                <a:cs typeface="DIN 2014 Bold"/>
              </a:rPr>
              <a:t>Facilities</a:t>
            </a:r>
            <a:endParaRPr sz="1350">
              <a:latin typeface="DIN 2014 Bold"/>
              <a:cs typeface="DIN 2014 Bold"/>
            </a:endParaRPr>
          </a:p>
          <a:p>
            <a:pPr marL="12700">
              <a:lnSpc>
                <a:spcPct val="100000"/>
              </a:lnSpc>
              <a:spcBef>
                <a:spcPts val="225"/>
              </a:spcBef>
            </a:pPr>
            <a:r>
              <a:rPr sz="900" spc="-10" dirty="0">
                <a:solidFill>
                  <a:srgbClr val="716A66"/>
                </a:solidFill>
                <a:latin typeface="DIN 2014 Bold"/>
                <a:cs typeface="DIN 2014 Bold"/>
              </a:rPr>
              <a:t>Hospitals</a:t>
            </a:r>
            <a:endParaRPr sz="900">
              <a:latin typeface="DIN 2014 Bold"/>
              <a:cs typeface="DIN 2014 Bold"/>
            </a:endParaRPr>
          </a:p>
        </p:txBody>
      </p:sp>
      <p:sp>
        <p:nvSpPr>
          <p:cNvPr id="13" name="object 13"/>
          <p:cNvSpPr txBox="1"/>
          <p:nvPr/>
        </p:nvSpPr>
        <p:spPr>
          <a:xfrm>
            <a:off x="961136" y="3638631"/>
            <a:ext cx="1362075" cy="534035"/>
          </a:xfrm>
          <a:prstGeom prst="rect">
            <a:avLst/>
          </a:prstGeom>
        </p:spPr>
        <p:txBody>
          <a:bodyPr vert="horz" wrap="square" lIns="0" tIns="33020" rIns="0" bIns="0" rtlCol="0">
            <a:spAutoFit/>
          </a:bodyPr>
          <a:lstStyle/>
          <a:p>
            <a:pPr marL="12700" marR="17145">
              <a:lnSpc>
                <a:spcPts val="1260"/>
              </a:lnSpc>
              <a:spcBef>
                <a:spcPts val="260"/>
              </a:spcBef>
            </a:pPr>
            <a:r>
              <a:rPr sz="1150" b="1" dirty="0">
                <a:solidFill>
                  <a:srgbClr val="716A66"/>
                </a:solidFill>
                <a:latin typeface="DIN 2014 Bold"/>
                <a:cs typeface="DIN 2014 Bold"/>
              </a:rPr>
              <a:t>Community</a:t>
            </a:r>
            <a:r>
              <a:rPr sz="1150" b="1" spc="35" dirty="0">
                <a:solidFill>
                  <a:srgbClr val="716A66"/>
                </a:solidFill>
                <a:latin typeface="DIN 2014 Bold"/>
                <a:cs typeface="DIN 2014 Bold"/>
              </a:rPr>
              <a:t> </a:t>
            </a:r>
            <a:r>
              <a:rPr sz="1150" b="1" dirty="0">
                <a:solidFill>
                  <a:srgbClr val="716A66"/>
                </a:solidFill>
                <a:latin typeface="DIN 2014 Bold"/>
                <a:cs typeface="DIN 2014 Bold"/>
              </a:rPr>
              <a:t>+</a:t>
            </a:r>
            <a:r>
              <a:rPr sz="1150" b="1" spc="35" dirty="0">
                <a:solidFill>
                  <a:srgbClr val="716A66"/>
                </a:solidFill>
                <a:latin typeface="DIN 2014 Bold"/>
                <a:cs typeface="DIN 2014 Bold"/>
              </a:rPr>
              <a:t> </a:t>
            </a:r>
            <a:r>
              <a:rPr sz="1150" b="1" spc="-10" dirty="0">
                <a:solidFill>
                  <a:srgbClr val="716A66"/>
                </a:solidFill>
                <a:latin typeface="DIN 2014 Bold"/>
                <a:cs typeface="DIN 2014 Bold"/>
              </a:rPr>
              <a:t>Critical </a:t>
            </a:r>
            <a:r>
              <a:rPr sz="1150" b="1" dirty="0">
                <a:solidFill>
                  <a:srgbClr val="716A66"/>
                </a:solidFill>
                <a:latin typeface="DIN 2014 Bold"/>
                <a:cs typeface="DIN 2014 Bold"/>
              </a:rPr>
              <a:t>Access</a:t>
            </a:r>
            <a:r>
              <a:rPr sz="1150" b="1" spc="10" dirty="0">
                <a:solidFill>
                  <a:srgbClr val="716A66"/>
                </a:solidFill>
                <a:latin typeface="DIN 2014 Bold"/>
                <a:cs typeface="DIN 2014 Bold"/>
              </a:rPr>
              <a:t> </a:t>
            </a:r>
            <a:r>
              <a:rPr sz="1150" b="1" spc="-10" dirty="0">
                <a:solidFill>
                  <a:srgbClr val="716A66"/>
                </a:solidFill>
                <a:latin typeface="DIN 2014 Bold"/>
                <a:cs typeface="DIN 2014 Bold"/>
              </a:rPr>
              <a:t>Hospitals</a:t>
            </a:r>
            <a:endParaRPr sz="1150">
              <a:latin typeface="DIN 2014 Bold"/>
              <a:cs typeface="DIN 2014 Bold"/>
            </a:endParaRPr>
          </a:p>
          <a:p>
            <a:pPr marL="12700">
              <a:lnSpc>
                <a:spcPct val="100000"/>
              </a:lnSpc>
              <a:spcBef>
                <a:spcPts val="244"/>
              </a:spcBef>
            </a:pPr>
            <a:r>
              <a:rPr sz="900" dirty="0">
                <a:solidFill>
                  <a:srgbClr val="716A66"/>
                </a:solidFill>
                <a:latin typeface="DIN 2014 Bold"/>
                <a:cs typeface="DIN 2014 Bold"/>
              </a:rPr>
              <a:t>Rural</a:t>
            </a:r>
            <a:r>
              <a:rPr sz="900" spc="-20" dirty="0">
                <a:solidFill>
                  <a:srgbClr val="716A66"/>
                </a:solidFill>
                <a:latin typeface="DIN 2014 Bold"/>
                <a:cs typeface="DIN 2014 Bold"/>
              </a:rPr>
              <a:t> </a:t>
            </a:r>
            <a:r>
              <a:rPr sz="900" dirty="0">
                <a:solidFill>
                  <a:srgbClr val="716A66"/>
                </a:solidFill>
                <a:latin typeface="DIN 2014 Bold"/>
                <a:cs typeface="DIN 2014 Bold"/>
              </a:rPr>
              <a:t>Care</a:t>
            </a:r>
            <a:r>
              <a:rPr sz="900" spc="-10" dirty="0">
                <a:solidFill>
                  <a:srgbClr val="716A66"/>
                </a:solidFill>
                <a:latin typeface="DIN 2014 Bold"/>
                <a:cs typeface="DIN 2014 Bold"/>
              </a:rPr>
              <a:t> </a:t>
            </a:r>
            <a:r>
              <a:rPr sz="900" dirty="0">
                <a:solidFill>
                  <a:srgbClr val="716A66"/>
                </a:solidFill>
                <a:latin typeface="DIN 2014 Bold"/>
                <a:cs typeface="DIN 2014 Bold"/>
              </a:rPr>
              <a:t>(25</a:t>
            </a:r>
            <a:r>
              <a:rPr sz="900" spc="-5" dirty="0">
                <a:solidFill>
                  <a:srgbClr val="716A66"/>
                </a:solidFill>
                <a:latin typeface="DIN 2014 Bold"/>
                <a:cs typeface="DIN 2014 Bold"/>
              </a:rPr>
              <a:t> </a:t>
            </a:r>
            <a:r>
              <a:rPr sz="900" dirty="0">
                <a:solidFill>
                  <a:srgbClr val="716A66"/>
                </a:solidFill>
                <a:latin typeface="DIN 2014 Bold"/>
                <a:cs typeface="DIN 2014 Bold"/>
              </a:rPr>
              <a:t>beds</a:t>
            </a:r>
            <a:r>
              <a:rPr sz="900" spc="-10" dirty="0">
                <a:solidFill>
                  <a:srgbClr val="716A66"/>
                </a:solidFill>
                <a:latin typeface="DIN 2014 Bold"/>
                <a:cs typeface="DIN 2014 Bold"/>
              </a:rPr>
              <a:t> </a:t>
            </a:r>
            <a:r>
              <a:rPr sz="900" dirty="0">
                <a:solidFill>
                  <a:srgbClr val="716A66"/>
                </a:solidFill>
                <a:latin typeface="DIN 2014 Bold"/>
                <a:cs typeface="DIN 2014 Bold"/>
              </a:rPr>
              <a:t>or</a:t>
            </a:r>
            <a:r>
              <a:rPr sz="900" spc="-5" dirty="0">
                <a:solidFill>
                  <a:srgbClr val="716A66"/>
                </a:solidFill>
                <a:latin typeface="DIN 2014 Bold"/>
                <a:cs typeface="DIN 2014 Bold"/>
              </a:rPr>
              <a:t> </a:t>
            </a:r>
            <a:r>
              <a:rPr sz="900" spc="-10" dirty="0">
                <a:solidFill>
                  <a:srgbClr val="716A66"/>
                </a:solidFill>
                <a:latin typeface="DIN 2014 Bold"/>
                <a:cs typeface="DIN 2014 Bold"/>
              </a:rPr>
              <a:t>less)</a:t>
            </a:r>
            <a:endParaRPr sz="900">
              <a:latin typeface="DIN 2014 Bold"/>
              <a:cs typeface="DIN 2014 Bold"/>
            </a:endParaRPr>
          </a:p>
        </p:txBody>
      </p:sp>
      <p:sp>
        <p:nvSpPr>
          <p:cNvPr id="14" name="object 14"/>
          <p:cNvSpPr txBox="1"/>
          <p:nvPr/>
        </p:nvSpPr>
        <p:spPr>
          <a:xfrm>
            <a:off x="961136" y="4287055"/>
            <a:ext cx="1151890" cy="1045844"/>
          </a:xfrm>
          <a:prstGeom prst="rect">
            <a:avLst/>
          </a:prstGeom>
        </p:spPr>
        <p:txBody>
          <a:bodyPr vert="horz" wrap="square" lIns="0" tIns="58419" rIns="0" bIns="0" rtlCol="0">
            <a:spAutoFit/>
          </a:bodyPr>
          <a:lstStyle/>
          <a:p>
            <a:pPr marL="12700">
              <a:lnSpc>
                <a:spcPct val="100000"/>
              </a:lnSpc>
              <a:spcBef>
                <a:spcPts val="459"/>
              </a:spcBef>
            </a:pPr>
            <a:r>
              <a:rPr sz="1150" b="1" dirty="0">
                <a:solidFill>
                  <a:srgbClr val="716A66"/>
                </a:solidFill>
                <a:latin typeface="DIN 2014 Bold"/>
                <a:cs typeface="DIN 2014 Bold"/>
              </a:rPr>
              <a:t>Specialty</a:t>
            </a:r>
            <a:r>
              <a:rPr sz="1150" b="1" spc="45" dirty="0">
                <a:solidFill>
                  <a:srgbClr val="716A66"/>
                </a:solidFill>
                <a:latin typeface="DIN 2014 Bold"/>
                <a:cs typeface="DIN 2014 Bold"/>
              </a:rPr>
              <a:t> </a:t>
            </a:r>
            <a:r>
              <a:rPr sz="1150" b="1" spc="-10" dirty="0">
                <a:solidFill>
                  <a:srgbClr val="716A66"/>
                </a:solidFill>
                <a:latin typeface="DIN 2014 Bold"/>
                <a:cs typeface="DIN 2014 Bold"/>
              </a:rPr>
              <a:t>Centers</a:t>
            </a:r>
            <a:endParaRPr sz="1150">
              <a:latin typeface="DIN 2014 Bold"/>
              <a:cs typeface="DIN 2014 Bold"/>
            </a:endParaRPr>
          </a:p>
          <a:p>
            <a:pPr marL="12700" marR="171450">
              <a:lnSpc>
                <a:spcPts val="990"/>
              </a:lnSpc>
              <a:spcBef>
                <a:spcPts val="370"/>
              </a:spcBef>
            </a:pPr>
            <a:r>
              <a:rPr sz="900" dirty="0">
                <a:solidFill>
                  <a:srgbClr val="716A66"/>
                </a:solidFill>
                <a:latin typeface="DIN 2014 Bold"/>
                <a:cs typeface="DIN 2014 Bold"/>
              </a:rPr>
              <a:t>Children’s</a:t>
            </a:r>
            <a:r>
              <a:rPr sz="900" spc="-40" dirty="0">
                <a:solidFill>
                  <a:srgbClr val="716A66"/>
                </a:solidFill>
                <a:latin typeface="DIN 2014 Bold"/>
                <a:cs typeface="DIN 2014 Bold"/>
              </a:rPr>
              <a:t> </a:t>
            </a:r>
            <a:r>
              <a:rPr sz="900" spc="-10" dirty="0">
                <a:solidFill>
                  <a:srgbClr val="716A66"/>
                </a:solidFill>
                <a:latin typeface="DIN 2014 Bold"/>
                <a:cs typeface="DIN 2014 Bold"/>
              </a:rPr>
              <a:t>Hospitals </a:t>
            </a:r>
            <a:r>
              <a:rPr sz="900" dirty="0">
                <a:solidFill>
                  <a:srgbClr val="716A66"/>
                </a:solidFill>
                <a:latin typeface="DIN 2014 Bold"/>
                <a:cs typeface="DIN 2014 Bold"/>
              </a:rPr>
              <a:t>Pediatric</a:t>
            </a:r>
            <a:r>
              <a:rPr sz="900" spc="-25" dirty="0">
                <a:solidFill>
                  <a:srgbClr val="716A66"/>
                </a:solidFill>
                <a:latin typeface="DIN 2014 Bold"/>
                <a:cs typeface="DIN 2014 Bold"/>
              </a:rPr>
              <a:t> </a:t>
            </a:r>
            <a:r>
              <a:rPr sz="900" spc="-10" dirty="0">
                <a:solidFill>
                  <a:srgbClr val="716A66"/>
                </a:solidFill>
                <a:latin typeface="DIN 2014 Bold"/>
                <a:cs typeface="DIN 2014 Bold"/>
              </a:rPr>
              <a:t>Centers </a:t>
            </a:r>
            <a:r>
              <a:rPr sz="900" dirty="0">
                <a:solidFill>
                  <a:srgbClr val="716A66"/>
                </a:solidFill>
                <a:latin typeface="DIN 2014 Bold"/>
                <a:cs typeface="DIN 2014 Bold"/>
              </a:rPr>
              <a:t>Cancer </a:t>
            </a:r>
            <a:r>
              <a:rPr sz="900" spc="-10" dirty="0">
                <a:solidFill>
                  <a:srgbClr val="716A66"/>
                </a:solidFill>
                <a:latin typeface="DIN 2014 Bold"/>
                <a:cs typeface="DIN 2014 Bold"/>
              </a:rPr>
              <a:t>Centers </a:t>
            </a:r>
            <a:r>
              <a:rPr sz="900" dirty="0">
                <a:solidFill>
                  <a:srgbClr val="716A66"/>
                </a:solidFill>
                <a:latin typeface="DIN 2014 Bold"/>
                <a:cs typeface="DIN 2014 Bold"/>
              </a:rPr>
              <a:t>Skilled</a:t>
            </a:r>
            <a:r>
              <a:rPr sz="900" spc="-30" dirty="0">
                <a:solidFill>
                  <a:srgbClr val="716A66"/>
                </a:solidFill>
                <a:latin typeface="DIN 2014 Bold"/>
                <a:cs typeface="DIN 2014 Bold"/>
              </a:rPr>
              <a:t> </a:t>
            </a:r>
            <a:r>
              <a:rPr sz="900" spc="-10" dirty="0">
                <a:solidFill>
                  <a:srgbClr val="716A66"/>
                </a:solidFill>
                <a:latin typeface="DIN 2014 Bold"/>
                <a:cs typeface="DIN 2014 Bold"/>
              </a:rPr>
              <a:t>Nursing</a:t>
            </a:r>
            <a:endParaRPr sz="900">
              <a:latin typeface="DIN 2014 Bold"/>
              <a:cs typeface="DIN 2014 Bold"/>
            </a:endParaRPr>
          </a:p>
          <a:p>
            <a:pPr marL="12700" marR="5080">
              <a:lnSpc>
                <a:spcPts val="990"/>
              </a:lnSpc>
            </a:pPr>
            <a:r>
              <a:rPr sz="900" dirty="0">
                <a:solidFill>
                  <a:srgbClr val="716A66"/>
                </a:solidFill>
                <a:latin typeface="DIN 2014 Bold"/>
                <a:cs typeface="DIN 2014 Bold"/>
              </a:rPr>
              <a:t>County</a:t>
            </a:r>
            <a:r>
              <a:rPr sz="900" spc="-30" dirty="0">
                <a:solidFill>
                  <a:srgbClr val="716A66"/>
                </a:solidFill>
                <a:latin typeface="DIN 2014 Bold"/>
                <a:cs typeface="DIN 2014 Bold"/>
              </a:rPr>
              <a:t> </a:t>
            </a:r>
            <a:r>
              <a:rPr sz="900" dirty="0">
                <a:solidFill>
                  <a:srgbClr val="716A66"/>
                </a:solidFill>
                <a:latin typeface="DIN 2014 Bold"/>
                <a:cs typeface="DIN 2014 Bold"/>
              </a:rPr>
              <a:t>Health</a:t>
            </a:r>
            <a:r>
              <a:rPr sz="900" spc="-25" dirty="0">
                <a:solidFill>
                  <a:srgbClr val="716A66"/>
                </a:solidFill>
                <a:latin typeface="DIN 2014 Bold"/>
                <a:cs typeface="DIN 2014 Bold"/>
              </a:rPr>
              <a:t> </a:t>
            </a:r>
            <a:r>
              <a:rPr sz="900" spc="-10" dirty="0">
                <a:solidFill>
                  <a:srgbClr val="716A66"/>
                </a:solidFill>
                <a:latin typeface="DIN 2014 Bold"/>
                <a:cs typeface="DIN 2014 Bold"/>
              </a:rPr>
              <a:t>Facilities </a:t>
            </a:r>
            <a:r>
              <a:rPr sz="900" dirty="0">
                <a:solidFill>
                  <a:srgbClr val="716A66"/>
                </a:solidFill>
                <a:latin typeface="DIN 2014 Bold"/>
                <a:cs typeface="DIN 2014 Bold"/>
              </a:rPr>
              <a:t>Behavioral</a:t>
            </a:r>
            <a:r>
              <a:rPr sz="900" spc="-10" dirty="0">
                <a:solidFill>
                  <a:srgbClr val="716A66"/>
                </a:solidFill>
                <a:latin typeface="DIN 2014 Bold"/>
                <a:cs typeface="DIN 2014 Bold"/>
              </a:rPr>
              <a:t> Wellness</a:t>
            </a:r>
            <a:endParaRPr sz="900">
              <a:latin typeface="DIN 2014 Bold"/>
              <a:cs typeface="DIN 2014 Bold"/>
            </a:endParaRPr>
          </a:p>
        </p:txBody>
      </p:sp>
      <p:sp>
        <p:nvSpPr>
          <p:cNvPr id="15" name="object 15"/>
          <p:cNvSpPr txBox="1"/>
          <p:nvPr/>
        </p:nvSpPr>
        <p:spPr>
          <a:xfrm>
            <a:off x="3091688" y="3089328"/>
            <a:ext cx="1194435" cy="785495"/>
          </a:xfrm>
          <a:prstGeom prst="rect">
            <a:avLst/>
          </a:prstGeom>
        </p:spPr>
        <p:txBody>
          <a:bodyPr vert="horz" wrap="square" lIns="0" tIns="15240" rIns="0" bIns="0" rtlCol="0">
            <a:spAutoFit/>
          </a:bodyPr>
          <a:lstStyle/>
          <a:p>
            <a:pPr marL="12700">
              <a:lnSpc>
                <a:spcPts val="1320"/>
              </a:lnSpc>
              <a:spcBef>
                <a:spcPts val="120"/>
              </a:spcBef>
            </a:pPr>
            <a:r>
              <a:rPr sz="1150" b="1" dirty="0">
                <a:solidFill>
                  <a:srgbClr val="716A66"/>
                </a:solidFill>
                <a:latin typeface="DIN 2014 Bold"/>
                <a:cs typeface="DIN 2014 Bold"/>
              </a:rPr>
              <a:t>Retail +</a:t>
            </a:r>
            <a:r>
              <a:rPr sz="1150" b="1" spc="5" dirty="0">
                <a:solidFill>
                  <a:srgbClr val="716A66"/>
                </a:solidFill>
                <a:latin typeface="DIN 2014 Bold"/>
                <a:cs typeface="DIN 2014 Bold"/>
              </a:rPr>
              <a:t> </a:t>
            </a:r>
            <a:r>
              <a:rPr sz="1150" b="1" dirty="0">
                <a:solidFill>
                  <a:srgbClr val="716A66"/>
                </a:solidFill>
                <a:latin typeface="DIN 2014 Bold"/>
                <a:cs typeface="DIN 2014 Bold"/>
              </a:rPr>
              <a:t>Mixed</a:t>
            </a:r>
            <a:r>
              <a:rPr sz="1150" b="1" spc="5" dirty="0">
                <a:solidFill>
                  <a:srgbClr val="716A66"/>
                </a:solidFill>
                <a:latin typeface="DIN 2014 Bold"/>
                <a:cs typeface="DIN 2014 Bold"/>
              </a:rPr>
              <a:t> </a:t>
            </a:r>
            <a:r>
              <a:rPr sz="1150" b="1" spc="-25" dirty="0">
                <a:solidFill>
                  <a:srgbClr val="716A66"/>
                </a:solidFill>
                <a:latin typeface="DIN 2014 Bold"/>
                <a:cs typeface="DIN 2014 Bold"/>
              </a:rPr>
              <a:t>Use</a:t>
            </a:r>
            <a:endParaRPr sz="1150" dirty="0">
              <a:latin typeface="DIN 2014 Bold"/>
              <a:cs typeface="DIN 2014 Bold"/>
            </a:endParaRPr>
          </a:p>
          <a:p>
            <a:pPr marL="12700">
              <a:lnSpc>
                <a:spcPts val="1320"/>
              </a:lnSpc>
              <a:tabLst>
                <a:tab pos="129539" algn="l"/>
              </a:tabLst>
            </a:pPr>
            <a:r>
              <a:rPr lang="en-US" sz="1150" b="1" spc="-10" dirty="0">
                <a:solidFill>
                  <a:srgbClr val="716A66"/>
                </a:solidFill>
                <a:latin typeface="DIN 2014 Bold"/>
                <a:cs typeface="DIN 2014 Bold"/>
              </a:rPr>
              <a:t>+ </a:t>
            </a:r>
            <a:r>
              <a:rPr sz="1150" b="1" spc="-10" dirty="0">
                <a:solidFill>
                  <a:srgbClr val="716A66"/>
                </a:solidFill>
                <a:latin typeface="DIN 2014 Bold"/>
                <a:cs typeface="DIN 2014 Bold"/>
              </a:rPr>
              <a:t>Wellness</a:t>
            </a:r>
            <a:endParaRPr sz="1150" dirty="0">
              <a:latin typeface="DIN 2014 Bold"/>
              <a:cs typeface="DIN 2014 Bold"/>
            </a:endParaRPr>
          </a:p>
          <a:p>
            <a:pPr marL="12700" marR="66675">
              <a:lnSpc>
                <a:spcPts val="990"/>
              </a:lnSpc>
              <a:spcBef>
                <a:spcPts val="370"/>
              </a:spcBef>
            </a:pPr>
            <a:r>
              <a:rPr sz="900" dirty="0">
                <a:solidFill>
                  <a:srgbClr val="716A66"/>
                </a:solidFill>
                <a:latin typeface="DIN 2014 Bold"/>
                <a:cs typeface="DIN 2014 Bold"/>
              </a:rPr>
              <a:t>Retail</a:t>
            </a:r>
            <a:r>
              <a:rPr sz="900" spc="-30" dirty="0">
                <a:solidFill>
                  <a:srgbClr val="716A66"/>
                </a:solidFill>
                <a:latin typeface="DIN 2014 Bold"/>
                <a:cs typeface="DIN 2014 Bold"/>
              </a:rPr>
              <a:t> </a:t>
            </a:r>
            <a:r>
              <a:rPr sz="900" dirty="0">
                <a:solidFill>
                  <a:srgbClr val="716A66"/>
                </a:solidFill>
                <a:latin typeface="DIN 2014 Bold"/>
                <a:cs typeface="DIN 2014 Bold"/>
              </a:rPr>
              <a:t>Wellness</a:t>
            </a:r>
            <a:r>
              <a:rPr sz="900" spc="-25" dirty="0">
                <a:solidFill>
                  <a:srgbClr val="716A66"/>
                </a:solidFill>
                <a:latin typeface="DIN 2014 Bold"/>
                <a:cs typeface="DIN 2014 Bold"/>
              </a:rPr>
              <a:t> </a:t>
            </a:r>
            <a:r>
              <a:rPr sz="900" spc="-10" dirty="0">
                <a:solidFill>
                  <a:srgbClr val="716A66"/>
                </a:solidFill>
                <a:latin typeface="DIN 2014 Bold"/>
                <a:cs typeface="DIN 2014 Bold"/>
              </a:rPr>
              <a:t>Clinics </a:t>
            </a:r>
            <a:r>
              <a:rPr sz="900" dirty="0">
                <a:solidFill>
                  <a:srgbClr val="716A66"/>
                </a:solidFill>
                <a:latin typeface="DIN 2014 Bold"/>
                <a:cs typeface="DIN 2014 Bold"/>
              </a:rPr>
              <a:t>Whole</a:t>
            </a:r>
            <a:r>
              <a:rPr sz="900" spc="-25" dirty="0">
                <a:solidFill>
                  <a:srgbClr val="716A66"/>
                </a:solidFill>
                <a:latin typeface="DIN 2014 Bold"/>
                <a:cs typeface="DIN 2014 Bold"/>
              </a:rPr>
              <a:t> </a:t>
            </a:r>
            <a:r>
              <a:rPr sz="900" dirty="0">
                <a:solidFill>
                  <a:srgbClr val="716A66"/>
                </a:solidFill>
                <a:latin typeface="DIN 2014 Bold"/>
                <a:cs typeface="DIN 2014 Bold"/>
              </a:rPr>
              <a:t>Body</a:t>
            </a:r>
            <a:r>
              <a:rPr sz="900" spc="-20" dirty="0">
                <a:solidFill>
                  <a:srgbClr val="716A66"/>
                </a:solidFill>
                <a:latin typeface="DIN 2014 Bold"/>
                <a:cs typeface="DIN 2014 Bold"/>
              </a:rPr>
              <a:t> Care </a:t>
            </a:r>
            <a:r>
              <a:rPr sz="900" dirty="0">
                <a:solidFill>
                  <a:srgbClr val="716A66"/>
                </a:solidFill>
                <a:latin typeface="DIN 2014 Bold"/>
                <a:cs typeface="DIN 2014 Bold"/>
              </a:rPr>
              <a:t>Holistic</a:t>
            </a:r>
            <a:r>
              <a:rPr sz="900" spc="-15" dirty="0">
                <a:solidFill>
                  <a:srgbClr val="716A66"/>
                </a:solidFill>
                <a:latin typeface="DIN 2014 Bold"/>
                <a:cs typeface="DIN 2014 Bold"/>
              </a:rPr>
              <a:t> </a:t>
            </a:r>
            <a:r>
              <a:rPr sz="900" dirty="0">
                <a:solidFill>
                  <a:srgbClr val="716A66"/>
                </a:solidFill>
                <a:latin typeface="DIN 2014 Bold"/>
                <a:cs typeface="DIN 2014 Bold"/>
              </a:rPr>
              <a:t>Care</a:t>
            </a:r>
            <a:r>
              <a:rPr sz="900" spc="-15" dirty="0">
                <a:solidFill>
                  <a:srgbClr val="716A66"/>
                </a:solidFill>
                <a:latin typeface="DIN 2014 Bold"/>
                <a:cs typeface="DIN 2014 Bold"/>
              </a:rPr>
              <a:t> </a:t>
            </a:r>
            <a:r>
              <a:rPr sz="900" spc="-10" dirty="0">
                <a:solidFill>
                  <a:srgbClr val="716A66"/>
                </a:solidFill>
                <a:latin typeface="DIN 2014 Bold"/>
                <a:cs typeface="DIN 2014 Bold"/>
              </a:rPr>
              <a:t>Therapies</a:t>
            </a:r>
            <a:endParaRPr sz="900" dirty="0">
              <a:latin typeface="DIN 2014 Bold"/>
              <a:cs typeface="DIN 2014 Bold"/>
            </a:endParaRPr>
          </a:p>
        </p:txBody>
      </p:sp>
      <p:sp>
        <p:nvSpPr>
          <p:cNvPr id="16" name="object 16"/>
          <p:cNvSpPr txBox="1"/>
          <p:nvPr/>
        </p:nvSpPr>
        <p:spPr>
          <a:xfrm>
            <a:off x="3091688" y="4032303"/>
            <a:ext cx="1119505" cy="659765"/>
          </a:xfrm>
          <a:prstGeom prst="rect">
            <a:avLst/>
          </a:prstGeom>
        </p:spPr>
        <p:txBody>
          <a:bodyPr vert="horz" wrap="square" lIns="0" tIns="33020" rIns="0" bIns="0" rtlCol="0">
            <a:spAutoFit/>
          </a:bodyPr>
          <a:lstStyle/>
          <a:p>
            <a:pPr marL="12700" marR="146685">
              <a:lnSpc>
                <a:spcPts val="1260"/>
              </a:lnSpc>
              <a:spcBef>
                <a:spcPts val="260"/>
              </a:spcBef>
            </a:pPr>
            <a:r>
              <a:rPr sz="1150" b="1" dirty="0">
                <a:solidFill>
                  <a:srgbClr val="716A66"/>
                </a:solidFill>
                <a:latin typeface="DIN 2014 Bold"/>
                <a:cs typeface="DIN 2014 Bold"/>
              </a:rPr>
              <a:t>Federal</a:t>
            </a:r>
            <a:r>
              <a:rPr sz="1150" b="1" spc="-5" dirty="0">
                <a:solidFill>
                  <a:srgbClr val="716A66"/>
                </a:solidFill>
                <a:latin typeface="DIN 2014 Bold"/>
                <a:cs typeface="DIN 2014 Bold"/>
              </a:rPr>
              <a:t> </a:t>
            </a:r>
            <a:r>
              <a:rPr sz="1150" b="1" dirty="0">
                <a:solidFill>
                  <a:srgbClr val="716A66"/>
                </a:solidFill>
                <a:latin typeface="DIN 2014 Bold"/>
                <a:cs typeface="DIN 2014 Bold"/>
              </a:rPr>
              <a:t>+</a:t>
            </a:r>
            <a:r>
              <a:rPr sz="1150" b="1" spc="-5" dirty="0">
                <a:solidFill>
                  <a:srgbClr val="716A66"/>
                </a:solidFill>
                <a:latin typeface="DIN 2014 Bold"/>
                <a:cs typeface="DIN 2014 Bold"/>
              </a:rPr>
              <a:t> </a:t>
            </a:r>
            <a:r>
              <a:rPr sz="1150" b="1" spc="-10" dirty="0">
                <a:solidFill>
                  <a:srgbClr val="716A66"/>
                </a:solidFill>
                <a:latin typeface="DIN 2014 Bold"/>
                <a:cs typeface="DIN 2014 Bold"/>
              </a:rPr>
              <a:t>State Healthcare</a:t>
            </a:r>
            <a:endParaRPr sz="1150">
              <a:latin typeface="DIN 2014 Bold"/>
              <a:cs typeface="DIN 2014 Bold"/>
            </a:endParaRPr>
          </a:p>
          <a:p>
            <a:pPr marL="12700" marR="5080">
              <a:lnSpc>
                <a:spcPts val="990"/>
              </a:lnSpc>
              <a:spcBef>
                <a:spcPts val="350"/>
              </a:spcBef>
            </a:pPr>
            <a:r>
              <a:rPr sz="900" dirty="0">
                <a:solidFill>
                  <a:srgbClr val="716A66"/>
                </a:solidFill>
                <a:latin typeface="DIN 2014 Bold"/>
                <a:cs typeface="DIN 2014 Bold"/>
              </a:rPr>
              <a:t>Department</a:t>
            </a:r>
            <a:r>
              <a:rPr sz="900" spc="-30" dirty="0">
                <a:solidFill>
                  <a:srgbClr val="716A66"/>
                </a:solidFill>
                <a:latin typeface="DIN 2014 Bold"/>
                <a:cs typeface="DIN 2014 Bold"/>
              </a:rPr>
              <a:t> </a:t>
            </a:r>
            <a:r>
              <a:rPr sz="900" dirty="0">
                <a:solidFill>
                  <a:srgbClr val="716A66"/>
                </a:solidFill>
                <a:latin typeface="DIN 2014 Bold"/>
                <a:cs typeface="DIN 2014 Bold"/>
              </a:rPr>
              <a:t>of</a:t>
            </a:r>
            <a:r>
              <a:rPr sz="900" spc="-30" dirty="0">
                <a:solidFill>
                  <a:srgbClr val="716A66"/>
                </a:solidFill>
                <a:latin typeface="DIN 2014 Bold"/>
                <a:cs typeface="DIN 2014 Bold"/>
              </a:rPr>
              <a:t> </a:t>
            </a:r>
            <a:r>
              <a:rPr sz="900" spc="-10" dirty="0">
                <a:solidFill>
                  <a:srgbClr val="716A66"/>
                </a:solidFill>
                <a:latin typeface="DIN 2014 Bold"/>
                <a:cs typeface="DIN 2014 Bold"/>
              </a:rPr>
              <a:t>Defense </a:t>
            </a:r>
            <a:r>
              <a:rPr sz="900" dirty="0">
                <a:solidFill>
                  <a:srgbClr val="716A66"/>
                </a:solidFill>
                <a:latin typeface="DIN 2014 Bold"/>
                <a:cs typeface="DIN 2014 Bold"/>
              </a:rPr>
              <a:t>Veteran</a:t>
            </a:r>
            <a:r>
              <a:rPr sz="900" spc="-45" dirty="0">
                <a:solidFill>
                  <a:srgbClr val="716A66"/>
                </a:solidFill>
                <a:latin typeface="DIN 2014 Bold"/>
                <a:cs typeface="DIN 2014 Bold"/>
              </a:rPr>
              <a:t> </a:t>
            </a:r>
            <a:r>
              <a:rPr sz="900" spc="-10" dirty="0">
                <a:solidFill>
                  <a:srgbClr val="716A66"/>
                </a:solidFill>
                <a:latin typeface="DIN 2014 Bold"/>
                <a:cs typeface="DIN 2014 Bold"/>
              </a:rPr>
              <a:t>Affairs</a:t>
            </a:r>
            <a:endParaRPr sz="900">
              <a:latin typeface="DIN 2014 Bold"/>
              <a:cs typeface="DIN 2014 Bold"/>
            </a:endParaRPr>
          </a:p>
        </p:txBody>
      </p:sp>
      <p:sp>
        <p:nvSpPr>
          <p:cNvPr id="17" name="object 17"/>
          <p:cNvSpPr txBox="1"/>
          <p:nvPr/>
        </p:nvSpPr>
        <p:spPr>
          <a:xfrm>
            <a:off x="3091688" y="4798113"/>
            <a:ext cx="1652270" cy="1187505"/>
          </a:xfrm>
          <a:prstGeom prst="rect">
            <a:avLst/>
          </a:prstGeom>
        </p:spPr>
        <p:txBody>
          <a:bodyPr vert="horz" wrap="square" lIns="0" tIns="33020" rIns="0" bIns="0" rtlCol="0">
            <a:spAutoFit/>
          </a:bodyPr>
          <a:lstStyle/>
          <a:p>
            <a:pPr marL="12700" marR="219075">
              <a:lnSpc>
                <a:spcPts val="1260"/>
              </a:lnSpc>
              <a:spcBef>
                <a:spcPts val="260"/>
              </a:spcBef>
            </a:pPr>
            <a:r>
              <a:rPr sz="1150" b="1" dirty="0">
                <a:solidFill>
                  <a:srgbClr val="716A66"/>
                </a:solidFill>
                <a:latin typeface="DIN 2014 Bold"/>
                <a:cs typeface="DIN 2014 Bold"/>
              </a:rPr>
              <a:t>Indian</a:t>
            </a:r>
            <a:r>
              <a:rPr sz="1150" b="1" spc="50" dirty="0">
                <a:solidFill>
                  <a:srgbClr val="716A66"/>
                </a:solidFill>
                <a:latin typeface="DIN 2014 Bold"/>
                <a:cs typeface="DIN 2014 Bold"/>
              </a:rPr>
              <a:t> </a:t>
            </a:r>
            <a:r>
              <a:rPr sz="1150" b="1" dirty="0">
                <a:solidFill>
                  <a:srgbClr val="716A66"/>
                </a:solidFill>
                <a:latin typeface="DIN 2014 Bold"/>
                <a:cs typeface="DIN 2014 Bold"/>
              </a:rPr>
              <a:t>Health</a:t>
            </a:r>
            <a:r>
              <a:rPr sz="1150" b="1" spc="50" dirty="0">
                <a:solidFill>
                  <a:srgbClr val="716A66"/>
                </a:solidFill>
                <a:latin typeface="DIN 2014 Bold"/>
                <a:cs typeface="DIN 2014 Bold"/>
              </a:rPr>
              <a:t> </a:t>
            </a:r>
            <a:r>
              <a:rPr sz="1150" b="1" spc="-10" dirty="0">
                <a:solidFill>
                  <a:srgbClr val="716A66"/>
                </a:solidFill>
                <a:latin typeface="DIN 2014 Bold"/>
                <a:cs typeface="DIN 2014 Bold"/>
              </a:rPr>
              <a:t>Services (IHS)</a:t>
            </a:r>
            <a:endParaRPr sz="1150" dirty="0">
              <a:latin typeface="DIN 2014 Bold"/>
              <a:cs typeface="DIN 2014 Bold"/>
            </a:endParaRPr>
          </a:p>
          <a:p>
            <a:pPr marL="12700" marR="374650">
              <a:lnSpc>
                <a:spcPts val="990"/>
              </a:lnSpc>
              <a:spcBef>
                <a:spcPts val="350"/>
              </a:spcBef>
            </a:pPr>
            <a:r>
              <a:rPr sz="900" dirty="0">
                <a:solidFill>
                  <a:srgbClr val="716A66"/>
                </a:solidFill>
                <a:latin typeface="DIN 2014 Bold"/>
                <a:cs typeface="DIN 2014 Bold"/>
              </a:rPr>
              <a:t>State</a:t>
            </a:r>
            <a:r>
              <a:rPr sz="900" spc="-30" dirty="0">
                <a:solidFill>
                  <a:srgbClr val="716A66"/>
                </a:solidFill>
                <a:latin typeface="DIN 2014 Bold"/>
                <a:cs typeface="DIN 2014 Bold"/>
              </a:rPr>
              <a:t> </a:t>
            </a:r>
            <a:r>
              <a:rPr sz="900" dirty="0">
                <a:solidFill>
                  <a:srgbClr val="716A66"/>
                </a:solidFill>
                <a:latin typeface="DIN 2014 Bold"/>
                <a:cs typeface="DIN 2014 Bold"/>
              </a:rPr>
              <a:t>Psychiatric</a:t>
            </a:r>
            <a:r>
              <a:rPr sz="900" spc="-25" dirty="0">
                <a:solidFill>
                  <a:srgbClr val="716A66"/>
                </a:solidFill>
                <a:latin typeface="DIN 2014 Bold"/>
                <a:cs typeface="DIN 2014 Bold"/>
              </a:rPr>
              <a:t> </a:t>
            </a:r>
            <a:r>
              <a:rPr sz="900" spc="-10" dirty="0">
                <a:solidFill>
                  <a:srgbClr val="716A66"/>
                </a:solidFill>
                <a:latin typeface="DIN 2014 Bold"/>
                <a:cs typeface="DIN 2014 Bold"/>
              </a:rPr>
              <a:t>Facilities </a:t>
            </a:r>
            <a:r>
              <a:rPr sz="900" dirty="0">
                <a:solidFill>
                  <a:srgbClr val="716A66"/>
                </a:solidFill>
                <a:latin typeface="DIN 2014 Bold"/>
                <a:cs typeface="DIN 2014 Bold"/>
              </a:rPr>
              <a:t>Rural</a:t>
            </a:r>
            <a:r>
              <a:rPr sz="900" spc="-20" dirty="0">
                <a:solidFill>
                  <a:srgbClr val="716A66"/>
                </a:solidFill>
                <a:latin typeface="DIN 2014 Bold"/>
                <a:cs typeface="DIN 2014 Bold"/>
              </a:rPr>
              <a:t> </a:t>
            </a:r>
            <a:r>
              <a:rPr sz="900" dirty="0">
                <a:solidFill>
                  <a:srgbClr val="716A66"/>
                </a:solidFill>
                <a:latin typeface="DIN 2014 Bold"/>
                <a:cs typeface="DIN 2014 Bold"/>
              </a:rPr>
              <a:t>Health</a:t>
            </a:r>
            <a:r>
              <a:rPr sz="900" spc="-15" dirty="0">
                <a:solidFill>
                  <a:srgbClr val="716A66"/>
                </a:solidFill>
                <a:latin typeface="DIN 2014 Bold"/>
                <a:cs typeface="DIN 2014 Bold"/>
              </a:rPr>
              <a:t> </a:t>
            </a:r>
            <a:r>
              <a:rPr sz="900" spc="-10" dirty="0">
                <a:solidFill>
                  <a:srgbClr val="716A66"/>
                </a:solidFill>
                <a:latin typeface="DIN 2014 Bold"/>
                <a:cs typeface="DIN 2014 Bold"/>
              </a:rPr>
              <a:t>Clinics</a:t>
            </a:r>
            <a:r>
              <a:rPr sz="900" spc="500" dirty="0">
                <a:solidFill>
                  <a:srgbClr val="716A66"/>
                </a:solidFill>
                <a:latin typeface="DIN 2014 Bold"/>
                <a:cs typeface="DIN 2014 Bold"/>
              </a:rPr>
              <a:t> </a:t>
            </a:r>
            <a:r>
              <a:rPr lang="en-US" sz="900" spc="500" dirty="0">
                <a:solidFill>
                  <a:srgbClr val="716A66"/>
                </a:solidFill>
                <a:latin typeface="DIN 2014 Bold"/>
                <a:cs typeface="DIN 2014 Bold"/>
              </a:rPr>
              <a:t>  </a:t>
            </a:r>
            <a:r>
              <a:rPr sz="900" spc="-20" dirty="0">
                <a:solidFill>
                  <a:srgbClr val="716A66"/>
                </a:solidFill>
                <a:latin typeface="DIN 2014 Bold"/>
                <a:cs typeface="DIN 2014 Bold"/>
              </a:rPr>
              <a:t> </a:t>
            </a:r>
            <a:r>
              <a:rPr lang="en-US" sz="900" spc="-20" dirty="0">
                <a:solidFill>
                  <a:srgbClr val="716A66"/>
                </a:solidFill>
                <a:latin typeface="DIN 2014 Bold"/>
                <a:cs typeface="DIN 2014 Bold"/>
              </a:rPr>
              <a:t>Public </a:t>
            </a:r>
            <a:r>
              <a:rPr sz="900" dirty="0">
                <a:solidFill>
                  <a:srgbClr val="716A66"/>
                </a:solidFill>
                <a:latin typeface="DIN 2014 Bold"/>
                <a:cs typeface="DIN 2014 Bold"/>
              </a:rPr>
              <a:t>Hospitals</a:t>
            </a:r>
            <a:r>
              <a:rPr sz="900" spc="-20" dirty="0">
                <a:solidFill>
                  <a:srgbClr val="716A66"/>
                </a:solidFill>
                <a:latin typeface="DIN 2014 Bold"/>
                <a:cs typeface="DIN 2014 Bold"/>
              </a:rPr>
              <a:t> </a:t>
            </a:r>
            <a:r>
              <a:rPr sz="900" dirty="0">
                <a:solidFill>
                  <a:srgbClr val="716A66"/>
                </a:solidFill>
                <a:latin typeface="DIN 2014 Bold"/>
                <a:cs typeface="DIN 2014 Bold"/>
              </a:rPr>
              <a:t>&amp;</a:t>
            </a:r>
            <a:r>
              <a:rPr sz="900" spc="-20" dirty="0">
                <a:solidFill>
                  <a:srgbClr val="716A66"/>
                </a:solidFill>
                <a:latin typeface="DIN 2014 Bold"/>
                <a:cs typeface="DIN 2014 Bold"/>
              </a:rPr>
              <a:t> </a:t>
            </a:r>
            <a:r>
              <a:rPr sz="900" spc="-10" dirty="0">
                <a:solidFill>
                  <a:srgbClr val="716A66"/>
                </a:solidFill>
                <a:latin typeface="DIN 2014 Bold"/>
                <a:cs typeface="DIN 2014 Bold"/>
              </a:rPr>
              <a:t>Clinics</a:t>
            </a:r>
            <a:endParaRPr sz="900" dirty="0">
              <a:latin typeface="DIN 2014 Bold"/>
              <a:cs typeface="DIN 2014 Bold"/>
            </a:endParaRPr>
          </a:p>
          <a:p>
            <a:pPr marL="12700" marR="5080">
              <a:lnSpc>
                <a:spcPts val="990"/>
              </a:lnSpc>
            </a:pPr>
            <a:r>
              <a:rPr sz="900" dirty="0">
                <a:solidFill>
                  <a:srgbClr val="716A66"/>
                </a:solidFill>
                <a:latin typeface="DIN 2014 Bold"/>
                <a:cs typeface="DIN 2014 Bold"/>
              </a:rPr>
              <a:t>Federally</a:t>
            </a:r>
            <a:r>
              <a:rPr sz="900" spc="-20" dirty="0">
                <a:solidFill>
                  <a:srgbClr val="716A66"/>
                </a:solidFill>
                <a:latin typeface="DIN 2014 Bold"/>
                <a:cs typeface="DIN 2014 Bold"/>
              </a:rPr>
              <a:t> </a:t>
            </a:r>
            <a:r>
              <a:rPr sz="900" spc="-10" dirty="0">
                <a:solidFill>
                  <a:srgbClr val="716A66"/>
                </a:solidFill>
                <a:latin typeface="DIN 2014 Bold"/>
                <a:cs typeface="DIN 2014 Bold"/>
              </a:rPr>
              <a:t>Qualified</a:t>
            </a:r>
            <a:r>
              <a:rPr sz="900" spc="-20" dirty="0">
                <a:solidFill>
                  <a:srgbClr val="716A66"/>
                </a:solidFill>
                <a:latin typeface="DIN 2014 Bold"/>
                <a:cs typeface="DIN 2014 Bold"/>
              </a:rPr>
              <a:t> </a:t>
            </a:r>
            <a:r>
              <a:rPr sz="900" dirty="0">
                <a:solidFill>
                  <a:srgbClr val="716A66"/>
                </a:solidFill>
                <a:latin typeface="DIN 2014 Bold"/>
                <a:cs typeface="DIN 2014 Bold"/>
              </a:rPr>
              <a:t>Health</a:t>
            </a:r>
            <a:r>
              <a:rPr sz="900" spc="-15" dirty="0">
                <a:solidFill>
                  <a:srgbClr val="716A66"/>
                </a:solidFill>
                <a:latin typeface="DIN 2014 Bold"/>
                <a:cs typeface="DIN 2014 Bold"/>
              </a:rPr>
              <a:t> </a:t>
            </a:r>
            <a:r>
              <a:rPr sz="900" spc="-10" dirty="0">
                <a:solidFill>
                  <a:srgbClr val="716A66"/>
                </a:solidFill>
                <a:latin typeface="DIN 2014 Bold"/>
                <a:cs typeface="DIN 2014 Bold"/>
              </a:rPr>
              <a:t>Centers </a:t>
            </a:r>
            <a:r>
              <a:rPr sz="900" dirty="0">
                <a:solidFill>
                  <a:srgbClr val="716A66"/>
                </a:solidFill>
                <a:latin typeface="DIN 2014 Bold"/>
                <a:cs typeface="DIN 2014 Bold"/>
              </a:rPr>
              <a:t>Public</a:t>
            </a:r>
            <a:r>
              <a:rPr sz="900" spc="-25" dirty="0">
                <a:solidFill>
                  <a:srgbClr val="716A66"/>
                </a:solidFill>
                <a:latin typeface="DIN 2014 Bold"/>
                <a:cs typeface="DIN 2014 Bold"/>
              </a:rPr>
              <a:t> </a:t>
            </a:r>
            <a:r>
              <a:rPr sz="900" dirty="0">
                <a:solidFill>
                  <a:srgbClr val="716A66"/>
                </a:solidFill>
                <a:latin typeface="DIN 2014 Bold"/>
                <a:cs typeface="DIN 2014 Bold"/>
              </a:rPr>
              <a:t>Health</a:t>
            </a:r>
            <a:r>
              <a:rPr sz="900" spc="-25" dirty="0">
                <a:solidFill>
                  <a:srgbClr val="716A66"/>
                </a:solidFill>
                <a:latin typeface="DIN 2014 Bold"/>
                <a:cs typeface="DIN 2014 Bold"/>
              </a:rPr>
              <a:t> </a:t>
            </a:r>
            <a:r>
              <a:rPr sz="900" dirty="0">
                <a:solidFill>
                  <a:srgbClr val="716A66"/>
                </a:solidFill>
                <a:latin typeface="DIN 2014 Bold"/>
                <a:cs typeface="DIN 2014 Bold"/>
              </a:rPr>
              <a:t>Clinics</a:t>
            </a:r>
            <a:r>
              <a:rPr sz="900" spc="-25" dirty="0">
                <a:solidFill>
                  <a:srgbClr val="716A66"/>
                </a:solidFill>
                <a:latin typeface="DIN 2014 Bold"/>
                <a:cs typeface="DIN 2014 Bold"/>
              </a:rPr>
              <a:t> </a:t>
            </a:r>
            <a:r>
              <a:rPr sz="900" spc="-50" dirty="0">
                <a:solidFill>
                  <a:srgbClr val="716A66"/>
                </a:solidFill>
                <a:latin typeface="DIN 2014 Bold"/>
                <a:cs typeface="DIN 2014 Bold"/>
              </a:rPr>
              <a:t>&amp;</a:t>
            </a:r>
            <a:endParaRPr sz="900" dirty="0">
              <a:latin typeface="DIN 2014 Bold"/>
              <a:cs typeface="DIN 2014 Bold"/>
            </a:endParaRPr>
          </a:p>
          <a:p>
            <a:pPr marL="12700">
              <a:lnSpc>
                <a:spcPts val="969"/>
              </a:lnSpc>
            </a:pPr>
            <a:r>
              <a:rPr sz="900" dirty="0">
                <a:solidFill>
                  <a:srgbClr val="716A66"/>
                </a:solidFill>
                <a:latin typeface="DIN 2014 Bold"/>
                <a:cs typeface="DIN 2014 Bold"/>
              </a:rPr>
              <a:t>Disease</a:t>
            </a:r>
            <a:r>
              <a:rPr sz="900" spc="-30" dirty="0">
                <a:solidFill>
                  <a:srgbClr val="716A66"/>
                </a:solidFill>
                <a:latin typeface="DIN 2014 Bold"/>
                <a:cs typeface="DIN 2014 Bold"/>
              </a:rPr>
              <a:t> </a:t>
            </a:r>
            <a:r>
              <a:rPr sz="900" dirty="0">
                <a:solidFill>
                  <a:srgbClr val="716A66"/>
                </a:solidFill>
                <a:latin typeface="DIN 2014 Bold"/>
                <a:cs typeface="DIN 2014 Bold"/>
              </a:rPr>
              <a:t>Control</a:t>
            </a:r>
            <a:r>
              <a:rPr sz="900" spc="-30" dirty="0">
                <a:solidFill>
                  <a:srgbClr val="716A66"/>
                </a:solidFill>
                <a:latin typeface="DIN 2014 Bold"/>
                <a:cs typeface="DIN 2014 Bold"/>
              </a:rPr>
              <a:t> </a:t>
            </a:r>
            <a:r>
              <a:rPr sz="900" spc="-10" dirty="0">
                <a:solidFill>
                  <a:srgbClr val="716A66"/>
                </a:solidFill>
                <a:latin typeface="DIN 2014 Bold"/>
                <a:cs typeface="DIN 2014 Bold"/>
              </a:rPr>
              <a:t>Centers</a:t>
            </a:r>
            <a:endParaRPr sz="900" dirty="0">
              <a:latin typeface="DIN 2014 Bold"/>
              <a:cs typeface="DIN 2014 Bold"/>
            </a:endParaRPr>
          </a:p>
        </p:txBody>
      </p:sp>
      <p:sp>
        <p:nvSpPr>
          <p:cNvPr id="18" name="object 18"/>
          <p:cNvSpPr txBox="1"/>
          <p:nvPr/>
        </p:nvSpPr>
        <p:spPr>
          <a:xfrm>
            <a:off x="5245100" y="3046236"/>
            <a:ext cx="1435100" cy="668655"/>
          </a:xfrm>
          <a:prstGeom prst="rect">
            <a:avLst/>
          </a:prstGeom>
        </p:spPr>
        <p:txBody>
          <a:bodyPr vert="horz" wrap="square" lIns="0" tIns="58419" rIns="0" bIns="0" rtlCol="0">
            <a:spAutoFit/>
          </a:bodyPr>
          <a:lstStyle/>
          <a:p>
            <a:pPr marL="12700">
              <a:lnSpc>
                <a:spcPct val="100000"/>
              </a:lnSpc>
              <a:spcBef>
                <a:spcPts val="459"/>
              </a:spcBef>
            </a:pPr>
            <a:r>
              <a:rPr sz="1150" b="1" dirty="0">
                <a:solidFill>
                  <a:srgbClr val="716A66"/>
                </a:solidFill>
                <a:latin typeface="DIN 2014 Bold"/>
                <a:cs typeface="DIN 2014 Bold"/>
              </a:rPr>
              <a:t>Translational</a:t>
            </a:r>
            <a:r>
              <a:rPr sz="1150" b="1" spc="35" dirty="0">
                <a:solidFill>
                  <a:srgbClr val="716A66"/>
                </a:solidFill>
                <a:latin typeface="DIN 2014 Bold"/>
                <a:cs typeface="DIN 2014 Bold"/>
              </a:rPr>
              <a:t> </a:t>
            </a:r>
            <a:r>
              <a:rPr sz="1150" b="1" spc="-10" dirty="0">
                <a:solidFill>
                  <a:srgbClr val="716A66"/>
                </a:solidFill>
                <a:latin typeface="DIN 2014 Bold"/>
                <a:cs typeface="DIN 2014 Bold"/>
              </a:rPr>
              <a:t>Sciences</a:t>
            </a:r>
            <a:endParaRPr sz="1150">
              <a:latin typeface="DIN 2014 Bold"/>
              <a:cs typeface="DIN 2014 Bold"/>
            </a:endParaRPr>
          </a:p>
          <a:p>
            <a:pPr marL="12700" marR="340995">
              <a:lnSpc>
                <a:spcPts val="990"/>
              </a:lnSpc>
              <a:spcBef>
                <a:spcPts val="370"/>
              </a:spcBef>
            </a:pPr>
            <a:r>
              <a:rPr sz="900" spc="-10" dirty="0">
                <a:solidFill>
                  <a:srgbClr val="716A66"/>
                </a:solidFill>
                <a:latin typeface="DIN 2014 Bold"/>
                <a:cs typeface="DIN 2014 Bold"/>
              </a:rPr>
              <a:t>Universities Translational</a:t>
            </a:r>
            <a:r>
              <a:rPr sz="900" spc="60" dirty="0">
                <a:solidFill>
                  <a:srgbClr val="716A66"/>
                </a:solidFill>
                <a:latin typeface="DIN 2014 Bold"/>
                <a:cs typeface="DIN 2014 Bold"/>
              </a:rPr>
              <a:t> </a:t>
            </a:r>
            <a:r>
              <a:rPr sz="900" spc="-10" dirty="0">
                <a:solidFill>
                  <a:srgbClr val="716A66"/>
                </a:solidFill>
                <a:latin typeface="DIN 2014 Bold"/>
                <a:cs typeface="DIN 2014 Bold"/>
              </a:rPr>
              <a:t>Sciences Academic</a:t>
            </a:r>
            <a:r>
              <a:rPr sz="900" spc="20" dirty="0">
                <a:solidFill>
                  <a:srgbClr val="716A66"/>
                </a:solidFill>
                <a:latin typeface="DIN 2014 Bold"/>
                <a:cs typeface="DIN 2014 Bold"/>
              </a:rPr>
              <a:t> </a:t>
            </a:r>
            <a:r>
              <a:rPr sz="900" spc="-10" dirty="0">
                <a:solidFill>
                  <a:srgbClr val="716A66"/>
                </a:solidFill>
                <a:latin typeface="DIN 2014 Bold"/>
                <a:cs typeface="DIN 2014 Bold"/>
              </a:rPr>
              <a:t>Medical</a:t>
            </a:r>
            <a:endParaRPr sz="900">
              <a:latin typeface="DIN 2014 Bold"/>
              <a:cs typeface="DIN 2014 Bold"/>
            </a:endParaRPr>
          </a:p>
        </p:txBody>
      </p:sp>
      <p:sp>
        <p:nvSpPr>
          <p:cNvPr id="19" name="object 19"/>
          <p:cNvSpPr txBox="1"/>
          <p:nvPr/>
        </p:nvSpPr>
        <p:spPr>
          <a:xfrm>
            <a:off x="5245100" y="3829192"/>
            <a:ext cx="1502410" cy="542925"/>
          </a:xfrm>
          <a:prstGeom prst="rect">
            <a:avLst/>
          </a:prstGeom>
        </p:spPr>
        <p:txBody>
          <a:bodyPr vert="horz" wrap="square" lIns="0" tIns="58419" rIns="0" bIns="0" rtlCol="0">
            <a:spAutoFit/>
          </a:bodyPr>
          <a:lstStyle/>
          <a:p>
            <a:pPr marL="12700">
              <a:lnSpc>
                <a:spcPct val="100000"/>
              </a:lnSpc>
              <a:spcBef>
                <a:spcPts val="459"/>
              </a:spcBef>
            </a:pPr>
            <a:r>
              <a:rPr sz="1150" b="1" dirty="0">
                <a:solidFill>
                  <a:srgbClr val="716A66"/>
                </a:solidFill>
                <a:latin typeface="DIN 2014 Bold"/>
                <a:cs typeface="DIN 2014 Bold"/>
              </a:rPr>
              <a:t>Senior</a:t>
            </a:r>
            <a:r>
              <a:rPr sz="1150" b="1" spc="25" dirty="0">
                <a:solidFill>
                  <a:srgbClr val="716A66"/>
                </a:solidFill>
                <a:latin typeface="DIN 2014 Bold"/>
                <a:cs typeface="DIN 2014 Bold"/>
              </a:rPr>
              <a:t> </a:t>
            </a:r>
            <a:r>
              <a:rPr sz="1150" b="1" dirty="0">
                <a:solidFill>
                  <a:srgbClr val="716A66"/>
                </a:solidFill>
                <a:latin typeface="DIN 2014 Bold"/>
                <a:cs typeface="DIN 2014 Bold"/>
              </a:rPr>
              <a:t>Living</a:t>
            </a:r>
            <a:r>
              <a:rPr sz="1150" b="1" spc="30" dirty="0">
                <a:solidFill>
                  <a:srgbClr val="716A66"/>
                </a:solidFill>
                <a:latin typeface="DIN 2014 Bold"/>
                <a:cs typeface="DIN 2014 Bold"/>
              </a:rPr>
              <a:t> </a:t>
            </a:r>
            <a:r>
              <a:rPr sz="1150" b="1" dirty="0">
                <a:solidFill>
                  <a:srgbClr val="716A66"/>
                </a:solidFill>
                <a:latin typeface="DIN 2014 Bold"/>
                <a:cs typeface="DIN 2014 Bold"/>
              </a:rPr>
              <a:t>+</a:t>
            </a:r>
            <a:r>
              <a:rPr sz="1150" b="1" spc="25" dirty="0">
                <a:solidFill>
                  <a:srgbClr val="716A66"/>
                </a:solidFill>
                <a:latin typeface="DIN 2014 Bold"/>
                <a:cs typeface="DIN 2014 Bold"/>
              </a:rPr>
              <a:t> </a:t>
            </a:r>
            <a:r>
              <a:rPr sz="1150" b="1" spc="-10" dirty="0">
                <a:solidFill>
                  <a:srgbClr val="716A66"/>
                </a:solidFill>
                <a:latin typeface="DIN 2014 Bold"/>
                <a:cs typeface="DIN 2014 Bold"/>
              </a:rPr>
              <a:t>Hospice</a:t>
            </a:r>
            <a:endParaRPr sz="1150">
              <a:latin typeface="DIN 2014 Bold"/>
              <a:cs typeface="DIN 2014 Bold"/>
            </a:endParaRPr>
          </a:p>
          <a:p>
            <a:pPr marL="12700" marR="466725">
              <a:lnSpc>
                <a:spcPts val="990"/>
              </a:lnSpc>
              <a:spcBef>
                <a:spcPts val="370"/>
              </a:spcBef>
            </a:pPr>
            <a:r>
              <a:rPr sz="900" dirty="0">
                <a:solidFill>
                  <a:srgbClr val="716A66"/>
                </a:solidFill>
                <a:latin typeface="DIN 2014 Bold"/>
                <a:cs typeface="DIN 2014 Bold"/>
              </a:rPr>
              <a:t>Senior Care </a:t>
            </a:r>
            <a:r>
              <a:rPr sz="900" spc="-10" dirty="0">
                <a:solidFill>
                  <a:srgbClr val="716A66"/>
                </a:solidFill>
                <a:latin typeface="DIN 2014 Bold"/>
                <a:cs typeface="DIN 2014 Bold"/>
              </a:rPr>
              <a:t>Facilities Hospitality</a:t>
            </a:r>
            <a:endParaRPr sz="900">
              <a:latin typeface="DIN 2014 Bold"/>
              <a:cs typeface="DIN 2014 Bold"/>
            </a:endParaRPr>
          </a:p>
        </p:txBody>
      </p:sp>
      <p:sp>
        <p:nvSpPr>
          <p:cNvPr id="20" name="object 20"/>
          <p:cNvSpPr txBox="1"/>
          <p:nvPr/>
        </p:nvSpPr>
        <p:spPr>
          <a:xfrm>
            <a:off x="5245100" y="4486417"/>
            <a:ext cx="1435735" cy="794385"/>
          </a:xfrm>
          <a:prstGeom prst="rect">
            <a:avLst/>
          </a:prstGeom>
        </p:spPr>
        <p:txBody>
          <a:bodyPr vert="horz" wrap="square" lIns="0" tIns="58419" rIns="0" bIns="0" rtlCol="0">
            <a:spAutoFit/>
          </a:bodyPr>
          <a:lstStyle/>
          <a:p>
            <a:pPr marL="12700">
              <a:lnSpc>
                <a:spcPct val="100000"/>
              </a:lnSpc>
              <a:spcBef>
                <a:spcPts val="459"/>
              </a:spcBef>
            </a:pPr>
            <a:r>
              <a:rPr sz="1150" b="1" dirty="0">
                <a:solidFill>
                  <a:srgbClr val="716A66"/>
                </a:solidFill>
                <a:latin typeface="DIN 2014 Bold"/>
                <a:cs typeface="DIN 2014 Bold"/>
              </a:rPr>
              <a:t>Ambulatory</a:t>
            </a:r>
            <a:r>
              <a:rPr sz="1150" b="1" spc="60" dirty="0">
                <a:solidFill>
                  <a:srgbClr val="716A66"/>
                </a:solidFill>
                <a:latin typeface="DIN 2014 Bold"/>
                <a:cs typeface="DIN 2014 Bold"/>
              </a:rPr>
              <a:t> </a:t>
            </a:r>
            <a:r>
              <a:rPr sz="1150" b="1" spc="-20" dirty="0">
                <a:solidFill>
                  <a:srgbClr val="716A66"/>
                </a:solidFill>
                <a:latin typeface="DIN 2014 Bold"/>
                <a:cs typeface="DIN 2014 Bold"/>
              </a:rPr>
              <a:t>Care</a:t>
            </a:r>
            <a:endParaRPr sz="1150">
              <a:latin typeface="DIN 2014 Bold"/>
              <a:cs typeface="DIN 2014 Bold"/>
            </a:endParaRPr>
          </a:p>
          <a:p>
            <a:pPr marL="12700" marR="619760">
              <a:lnSpc>
                <a:spcPts val="990"/>
              </a:lnSpc>
              <a:spcBef>
                <a:spcPts val="370"/>
              </a:spcBef>
            </a:pPr>
            <a:r>
              <a:rPr sz="900" dirty="0">
                <a:solidFill>
                  <a:srgbClr val="716A66"/>
                </a:solidFill>
                <a:latin typeface="DIN 2014 Bold"/>
                <a:cs typeface="DIN 2014 Bold"/>
              </a:rPr>
              <a:t>Dialysis</a:t>
            </a:r>
            <a:r>
              <a:rPr sz="900" spc="-30" dirty="0">
                <a:solidFill>
                  <a:srgbClr val="716A66"/>
                </a:solidFill>
                <a:latin typeface="DIN 2014 Bold"/>
                <a:cs typeface="DIN 2014 Bold"/>
              </a:rPr>
              <a:t> </a:t>
            </a:r>
            <a:r>
              <a:rPr sz="900" spc="-10" dirty="0">
                <a:solidFill>
                  <a:srgbClr val="716A66"/>
                </a:solidFill>
                <a:latin typeface="DIN 2014 Bold"/>
                <a:cs typeface="DIN 2014 Bold"/>
              </a:rPr>
              <a:t>Clinics </a:t>
            </a:r>
            <a:r>
              <a:rPr sz="900" dirty="0">
                <a:solidFill>
                  <a:srgbClr val="716A66"/>
                </a:solidFill>
                <a:latin typeface="DIN 2014 Bold"/>
                <a:cs typeface="DIN 2014 Bold"/>
              </a:rPr>
              <a:t>Surgical</a:t>
            </a:r>
            <a:r>
              <a:rPr sz="900" spc="-10" dirty="0">
                <a:solidFill>
                  <a:srgbClr val="716A66"/>
                </a:solidFill>
                <a:latin typeface="DIN 2014 Bold"/>
                <a:cs typeface="DIN 2014 Bold"/>
              </a:rPr>
              <a:t> Centers</a:t>
            </a:r>
            <a:endParaRPr sz="900">
              <a:latin typeface="DIN 2014 Bold"/>
              <a:cs typeface="DIN 2014 Bold"/>
            </a:endParaRPr>
          </a:p>
          <a:p>
            <a:pPr marL="12700" marR="5080">
              <a:lnSpc>
                <a:spcPts val="990"/>
              </a:lnSpc>
            </a:pPr>
            <a:r>
              <a:rPr sz="900" dirty="0">
                <a:solidFill>
                  <a:srgbClr val="716A66"/>
                </a:solidFill>
                <a:latin typeface="DIN 2014 Bold"/>
                <a:cs typeface="DIN 2014 Bold"/>
              </a:rPr>
              <a:t>Outpatient</a:t>
            </a:r>
            <a:r>
              <a:rPr sz="900" spc="-40" dirty="0">
                <a:solidFill>
                  <a:srgbClr val="716A66"/>
                </a:solidFill>
                <a:latin typeface="DIN 2014 Bold"/>
                <a:cs typeface="DIN 2014 Bold"/>
              </a:rPr>
              <a:t> </a:t>
            </a:r>
            <a:r>
              <a:rPr sz="900" spc="-10" dirty="0">
                <a:solidFill>
                  <a:srgbClr val="716A66"/>
                </a:solidFill>
                <a:latin typeface="DIN 2014 Bold"/>
                <a:cs typeface="DIN 2014 Bold"/>
              </a:rPr>
              <a:t>Departments </a:t>
            </a:r>
            <a:r>
              <a:rPr sz="900" dirty="0">
                <a:solidFill>
                  <a:srgbClr val="716A66"/>
                </a:solidFill>
                <a:latin typeface="DIN 2014 Bold"/>
                <a:cs typeface="DIN 2014 Bold"/>
              </a:rPr>
              <a:t>Primary</a:t>
            </a:r>
            <a:r>
              <a:rPr sz="900" spc="-15" dirty="0">
                <a:solidFill>
                  <a:srgbClr val="716A66"/>
                </a:solidFill>
                <a:latin typeface="DIN 2014 Bold"/>
                <a:cs typeface="DIN 2014 Bold"/>
              </a:rPr>
              <a:t> </a:t>
            </a:r>
            <a:r>
              <a:rPr sz="900" dirty="0">
                <a:solidFill>
                  <a:srgbClr val="716A66"/>
                </a:solidFill>
                <a:latin typeface="DIN 2014 Bold"/>
                <a:cs typeface="DIN 2014 Bold"/>
              </a:rPr>
              <a:t>Care</a:t>
            </a:r>
            <a:r>
              <a:rPr sz="900" spc="-10" dirty="0">
                <a:solidFill>
                  <a:srgbClr val="716A66"/>
                </a:solidFill>
                <a:latin typeface="DIN 2014 Bold"/>
                <a:cs typeface="DIN 2014 Bold"/>
              </a:rPr>
              <a:t> </a:t>
            </a:r>
            <a:r>
              <a:rPr sz="900" dirty="0">
                <a:solidFill>
                  <a:srgbClr val="716A66"/>
                </a:solidFill>
                <a:latin typeface="DIN 2014 Bold"/>
                <a:cs typeface="DIN 2014 Bold"/>
              </a:rPr>
              <a:t>Physician</a:t>
            </a:r>
            <a:r>
              <a:rPr sz="900" spc="-15" dirty="0">
                <a:solidFill>
                  <a:srgbClr val="716A66"/>
                </a:solidFill>
                <a:latin typeface="DIN 2014 Bold"/>
                <a:cs typeface="DIN 2014 Bold"/>
              </a:rPr>
              <a:t> </a:t>
            </a:r>
            <a:r>
              <a:rPr sz="900" spc="-10" dirty="0">
                <a:solidFill>
                  <a:srgbClr val="716A66"/>
                </a:solidFill>
                <a:latin typeface="DIN 2014 Bold"/>
                <a:cs typeface="DIN 2014 Bold"/>
              </a:rPr>
              <a:t>Office</a:t>
            </a:r>
            <a:endParaRPr sz="900">
              <a:latin typeface="DIN 2014 Bold"/>
              <a:cs typeface="DIN 2014 Bold"/>
            </a:endParaRPr>
          </a:p>
        </p:txBody>
      </p:sp>
      <p:sp>
        <p:nvSpPr>
          <p:cNvPr id="21" name="object 21"/>
          <p:cNvSpPr txBox="1"/>
          <p:nvPr/>
        </p:nvSpPr>
        <p:spPr>
          <a:xfrm>
            <a:off x="5245100" y="5395102"/>
            <a:ext cx="1148080" cy="794385"/>
          </a:xfrm>
          <a:prstGeom prst="rect">
            <a:avLst/>
          </a:prstGeom>
        </p:spPr>
        <p:txBody>
          <a:bodyPr vert="horz" wrap="square" lIns="0" tIns="58419" rIns="0" bIns="0" rtlCol="0">
            <a:spAutoFit/>
          </a:bodyPr>
          <a:lstStyle/>
          <a:p>
            <a:pPr marL="12700">
              <a:lnSpc>
                <a:spcPct val="100000"/>
              </a:lnSpc>
              <a:spcBef>
                <a:spcPts val="459"/>
              </a:spcBef>
            </a:pPr>
            <a:r>
              <a:rPr sz="1150" b="1" dirty="0">
                <a:solidFill>
                  <a:srgbClr val="716A66"/>
                </a:solidFill>
                <a:latin typeface="DIN 2014 Bold"/>
                <a:cs typeface="DIN 2014 Bold"/>
              </a:rPr>
              <a:t>Behavioral</a:t>
            </a:r>
            <a:r>
              <a:rPr sz="1150" b="1" spc="30" dirty="0">
                <a:solidFill>
                  <a:srgbClr val="716A66"/>
                </a:solidFill>
                <a:latin typeface="DIN 2014 Bold"/>
                <a:cs typeface="DIN 2014 Bold"/>
              </a:rPr>
              <a:t> </a:t>
            </a:r>
            <a:r>
              <a:rPr sz="1150" b="1" spc="-10" dirty="0">
                <a:solidFill>
                  <a:srgbClr val="716A66"/>
                </a:solidFill>
                <a:latin typeface="DIN 2014 Bold"/>
                <a:cs typeface="DIN 2014 Bold"/>
              </a:rPr>
              <a:t>Health</a:t>
            </a:r>
            <a:endParaRPr sz="1150">
              <a:latin typeface="DIN 2014 Bold"/>
              <a:cs typeface="DIN 2014 Bold"/>
            </a:endParaRPr>
          </a:p>
          <a:p>
            <a:pPr marL="12700" marR="840740">
              <a:lnSpc>
                <a:spcPts val="990"/>
              </a:lnSpc>
              <a:spcBef>
                <a:spcPts val="370"/>
              </a:spcBef>
            </a:pPr>
            <a:r>
              <a:rPr sz="900" spc="-10" dirty="0">
                <a:solidFill>
                  <a:srgbClr val="716A66"/>
                </a:solidFill>
                <a:latin typeface="DIN 2014 Bold"/>
                <a:cs typeface="DIN 2014 Bold"/>
              </a:rPr>
              <a:t>Office </a:t>
            </a:r>
            <a:r>
              <a:rPr sz="900" spc="-20" dirty="0">
                <a:solidFill>
                  <a:srgbClr val="716A66"/>
                </a:solidFill>
                <a:latin typeface="DIN 2014 Bold"/>
                <a:cs typeface="DIN 2014 Bold"/>
              </a:rPr>
              <a:t>Lobby</a:t>
            </a:r>
            <a:endParaRPr sz="900">
              <a:latin typeface="DIN 2014 Bold"/>
              <a:cs typeface="DIN 2014 Bold"/>
            </a:endParaRPr>
          </a:p>
          <a:p>
            <a:pPr marL="12700" marR="255904">
              <a:lnSpc>
                <a:spcPts val="990"/>
              </a:lnSpc>
            </a:pPr>
            <a:r>
              <a:rPr sz="900" dirty="0">
                <a:solidFill>
                  <a:srgbClr val="716A66"/>
                </a:solidFill>
                <a:latin typeface="DIN 2014 Bold"/>
                <a:cs typeface="DIN 2014 Bold"/>
              </a:rPr>
              <a:t>Outpatient</a:t>
            </a:r>
            <a:r>
              <a:rPr sz="900" spc="-40" dirty="0">
                <a:solidFill>
                  <a:srgbClr val="716A66"/>
                </a:solidFill>
                <a:latin typeface="DIN 2014 Bold"/>
                <a:cs typeface="DIN 2014 Bold"/>
              </a:rPr>
              <a:t> </a:t>
            </a:r>
            <a:r>
              <a:rPr sz="900" spc="-10" dirty="0">
                <a:solidFill>
                  <a:srgbClr val="716A66"/>
                </a:solidFill>
                <a:latin typeface="DIN 2014 Bold"/>
                <a:cs typeface="DIN 2014 Bold"/>
              </a:rPr>
              <a:t>(some) Lockdown</a:t>
            </a:r>
            <a:r>
              <a:rPr sz="900" spc="-5" dirty="0">
                <a:solidFill>
                  <a:srgbClr val="716A66"/>
                </a:solidFill>
                <a:latin typeface="DIN 2014 Bold"/>
                <a:cs typeface="DIN 2014 Bold"/>
              </a:rPr>
              <a:t> </a:t>
            </a:r>
            <a:r>
              <a:rPr sz="900" dirty="0">
                <a:solidFill>
                  <a:srgbClr val="716A66"/>
                </a:solidFill>
                <a:latin typeface="DIN 2014 Bold"/>
                <a:cs typeface="DIN 2014 Bold"/>
              </a:rPr>
              <a:t>(not </a:t>
            </a:r>
            <a:r>
              <a:rPr sz="900" spc="-25" dirty="0">
                <a:solidFill>
                  <a:srgbClr val="716A66"/>
                </a:solidFill>
                <a:latin typeface="DIN 2014 Bold"/>
                <a:cs typeface="DIN 2014 Bold"/>
              </a:rPr>
              <a:t>us)</a:t>
            </a:r>
            <a:endParaRPr sz="900">
              <a:latin typeface="DIN 2014 Bold"/>
              <a:cs typeface="DIN 2014 Bold"/>
            </a:endParaRPr>
          </a:p>
        </p:txBody>
      </p:sp>
      <p:grpSp>
        <p:nvGrpSpPr>
          <p:cNvPr id="22" name="object 22"/>
          <p:cNvGrpSpPr/>
          <p:nvPr/>
        </p:nvGrpSpPr>
        <p:grpSpPr>
          <a:xfrm>
            <a:off x="3437204" y="1917188"/>
            <a:ext cx="995044" cy="995044"/>
            <a:chOff x="3437204" y="1917188"/>
            <a:chExt cx="995044" cy="995044"/>
          </a:xfrm>
        </p:grpSpPr>
        <p:sp>
          <p:nvSpPr>
            <p:cNvPr id="23" name="object 23"/>
            <p:cNvSpPr/>
            <p:nvPr/>
          </p:nvSpPr>
          <p:spPr>
            <a:xfrm>
              <a:off x="3437204" y="1917188"/>
              <a:ext cx="995044" cy="995044"/>
            </a:xfrm>
            <a:custGeom>
              <a:avLst/>
              <a:gdLst/>
              <a:ahLst/>
              <a:cxnLst/>
              <a:rect l="l" t="t" r="r" b="b"/>
              <a:pathLst>
                <a:path w="995045" h="995044">
                  <a:moveTo>
                    <a:pt x="497230" y="0"/>
                  </a:moveTo>
                  <a:lnTo>
                    <a:pt x="449343" y="2276"/>
                  </a:lnTo>
                  <a:lnTo>
                    <a:pt x="402745" y="8966"/>
                  </a:lnTo>
                  <a:lnTo>
                    <a:pt x="357642" y="19861"/>
                  </a:lnTo>
                  <a:lnTo>
                    <a:pt x="314244" y="34753"/>
                  </a:lnTo>
                  <a:lnTo>
                    <a:pt x="272759" y="53434"/>
                  </a:lnTo>
                  <a:lnTo>
                    <a:pt x="233396" y="75695"/>
                  </a:lnTo>
                  <a:lnTo>
                    <a:pt x="196362" y="101327"/>
                  </a:lnTo>
                  <a:lnTo>
                    <a:pt x="161866" y="130123"/>
                  </a:lnTo>
                  <a:lnTo>
                    <a:pt x="130117" y="161873"/>
                  </a:lnTo>
                  <a:lnTo>
                    <a:pt x="101322" y="196370"/>
                  </a:lnTo>
                  <a:lnTo>
                    <a:pt x="75691" y="233405"/>
                  </a:lnTo>
                  <a:lnTo>
                    <a:pt x="53431" y="272770"/>
                  </a:lnTo>
                  <a:lnTo>
                    <a:pt x="34751" y="314255"/>
                  </a:lnTo>
                  <a:lnTo>
                    <a:pt x="19860" y="357654"/>
                  </a:lnTo>
                  <a:lnTo>
                    <a:pt x="8965" y="402757"/>
                  </a:lnTo>
                  <a:lnTo>
                    <a:pt x="2276" y="449356"/>
                  </a:lnTo>
                  <a:lnTo>
                    <a:pt x="0" y="497243"/>
                  </a:lnTo>
                  <a:lnTo>
                    <a:pt x="2276" y="545129"/>
                  </a:lnTo>
                  <a:lnTo>
                    <a:pt x="8965" y="591727"/>
                  </a:lnTo>
                  <a:lnTo>
                    <a:pt x="19860" y="636829"/>
                  </a:lnTo>
                  <a:lnTo>
                    <a:pt x="34751" y="680226"/>
                  </a:lnTo>
                  <a:lnTo>
                    <a:pt x="53431" y="721710"/>
                  </a:lnTo>
                  <a:lnTo>
                    <a:pt x="75691" y="761073"/>
                  </a:lnTo>
                  <a:lnTo>
                    <a:pt x="101322" y="798106"/>
                  </a:lnTo>
                  <a:lnTo>
                    <a:pt x="130117" y="832601"/>
                  </a:lnTo>
                  <a:lnTo>
                    <a:pt x="161866" y="864349"/>
                  </a:lnTo>
                  <a:lnTo>
                    <a:pt x="196362" y="893142"/>
                  </a:lnTo>
                  <a:lnTo>
                    <a:pt x="233396" y="918772"/>
                  </a:lnTo>
                  <a:lnTo>
                    <a:pt x="272759" y="941031"/>
                  </a:lnTo>
                  <a:lnTo>
                    <a:pt x="314244" y="959710"/>
                  </a:lnTo>
                  <a:lnTo>
                    <a:pt x="357642" y="974601"/>
                  </a:lnTo>
                  <a:lnTo>
                    <a:pt x="402745" y="985495"/>
                  </a:lnTo>
                  <a:lnTo>
                    <a:pt x="449343" y="992184"/>
                  </a:lnTo>
                  <a:lnTo>
                    <a:pt x="497230" y="994460"/>
                  </a:lnTo>
                  <a:lnTo>
                    <a:pt x="545116" y="992184"/>
                  </a:lnTo>
                  <a:lnTo>
                    <a:pt x="591715" y="985495"/>
                  </a:lnTo>
                  <a:lnTo>
                    <a:pt x="636818" y="974601"/>
                  </a:lnTo>
                  <a:lnTo>
                    <a:pt x="680215" y="959710"/>
                  </a:lnTo>
                  <a:lnTo>
                    <a:pt x="721700" y="941031"/>
                  </a:lnTo>
                  <a:lnTo>
                    <a:pt x="761064" y="918772"/>
                  </a:lnTo>
                  <a:lnTo>
                    <a:pt x="798098" y="893142"/>
                  </a:lnTo>
                  <a:lnTo>
                    <a:pt x="832594" y="864349"/>
                  </a:lnTo>
                  <a:lnTo>
                    <a:pt x="864343" y="832601"/>
                  </a:lnTo>
                  <a:lnTo>
                    <a:pt x="893137" y="798106"/>
                  </a:lnTo>
                  <a:lnTo>
                    <a:pt x="918769" y="761073"/>
                  </a:lnTo>
                  <a:lnTo>
                    <a:pt x="941029" y="721710"/>
                  </a:lnTo>
                  <a:lnTo>
                    <a:pt x="959708" y="680226"/>
                  </a:lnTo>
                  <a:lnTo>
                    <a:pt x="974600" y="636829"/>
                  </a:lnTo>
                  <a:lnTo>
                    <a:pt x="985494" y="591727"/>
                  </a:lnTo>
                  <a:lnTo>
                    <a:pt x="992184" y="545129"/>
                  </a:lnTo>
                  <a:lnTo>
                    <a:pt x="994460" y="497243"/>
                  </a:lnTo>
                  <a:lnTo>
                    <a:pt x="992184" y="449356"/>
                  </a:lnTo>
                  <a:lnTo>
                    <a:pt x="985494" y="402757"/>
                  </a:lnTo>
                  <a:lnTo>
                    <a:pt x="974600" y="357654"/>
                  </a:lnTo>
                  <a:lnTo>
                    <a:pt x="959708" y="314255"/>
                  </a:lnTo>
                  <a:lnTo>
                    <a:pt x="941029" y="272770"/>
                  </a:lnTo>
                  <a:lnTo>
                    <a:pt x="918769" y="233405"/>
                  </a:lnTo>
                  <a:lnTo>
                    <a:pt x="893137" y="196370"/>
                  </a:lnTo>
                  <a:lnTo>
                    <a:pt x="864343" y="161873"/>
                  </a:lnTo>
                  <a:lnTo>
                    <a:pt x="832594" y="130123"/>
                  </a:lnTo>
                  <a:lnTo>
                    <a:pt x="798098" y="101327"/>
                  </a:lnTo>
                  <a:lnTo>
                    <a:pt x="761064" y="75695"/>
                  </a:lnTo>
                  <a:lnTo>
                    <a:pt x="721700" y="53434"/>
                  </a:lnTo>
                  <a:lnTo>
                    <a:pt x="680215" y="34753"/>
                  </a:lnTo>
                  <a:lnTo>
                    <a:pt x="636818" y="19861"/>
                  </a:lnTo>
                  <a:lnTo>
                    <a:pt x="591715" y="8966"/>
                  </a:lnTo>
                  <a:lnTo>
                    <a:pt x="545116" y="2276"/>
                  </a:lnTo>
                  <a:lnTo>
                    <a:pt x="497230" y="0"/>
                  </a:lnTo>
                  <a:close/>
                </a:path>
              </a:pathLst>
            </a:custGeom>
            <a:solidFill>
              <a:srgbClr val="D6C2AB"/>
            </a:solidFill>
          </p:spPr>
          <p:txBody>
            <a:bodyPr wrap="square" lIns="0" tIns="0" rIns="0" bIns="0" rtlCol="0"/>
            <a:lstStyle/>
            <a:p>
              <a:endParaRPr/>
            </a:p>
          </p:txBody>
        </p:sp>
        <p:sp>
          <p:nvSpPr>
            <p:cNvPr id="24" name="object 24"/>
            <p:cNvSpPr/>
            <p:nvPr/>
          </p:nvSpPr>
          <p:spPr>
            <a:xfrm>
              <a:off x="3478655" y="2612288"/>
              <a:ext cx="911860" cy="299720"/>
            </a:xfrm>
            <a:custGeom>
              <a:avLst/>
              <a:gdLst/>
              <a:ahLst/>
              <a:cxnLst/>
              <a:rect l="l" t="t" r="r" b="b"/>
              <a:pathLst>
                <a:path w="911860" h="299719">
                  <a:moveTo>
                    <a:pt x="911559" y="0"/>
                  </a:moveTo>
                  <a:lnTo>
                    <a:pt x="0" y="0"/>
                  </a:lnTo>
                  <a:lnTo>
                    <a:pt x="11980" y="26607"/>
                  </a:lnTo>
                  <a:lnTo>
                    <a:pt x="34240" y="65970"/>
                  </a:lnTo>
                  <a:lnTo>
                    <a:pt x="59871" y="103002"/>
                  </a:lnTo>
                  <a:lnTo>
                    <a:pt x="88666" y="137496"/>
                  </a:lnTo>
                  <a:lnTo>
                    <a:pt x="120415" y="169244"/>
                  </a:lnTo>
                  <a:lnTo>
                    <a:pt x="154911" y="198037"/>
                  </a:lnTo>
                  <a:lnTo>
                    <a:pt x="191945" y="223666"/>
                  </a:lnTo>
                  <a:lnTo>
                    <a:pt x="231309" y="245924"/>
                  </a:lnTo>
                  <a:lnTo>
                    <a:pt x="272793" y="264603"/>
                  </a:lnTo>
                  <a:lnTo>
                    <a:pt x="316191" y="279493"/>
                  </a:lnTo>
                  <a:lnTo>
                    <a:pt x="361294" y="290386"/>
                  </a:lnTo>
                  <a:lnTo>
                    <a:pt x="407893" y="297075"/>
                  </a:lnTo>
                  <a:lnTo>
                    <a:pt x="455779" y="299351"/>
                  </a:lnTo>
                  <a:lnTo>
                    <a:pt x="503666" y="297075"/>
                  </a:lnTo>
                  <a:lnTo>
                    <a:pt x="550264" y="290386"/>
                  </a:lnTo>
                  <a:lnTo>
                    <a:pt x="595367" y="279493"/>
                  </a:lnTo>
                  <a:lnTo>
                    <a:pt x="638765" y="264603"/>
                  </a:lnTo>
                  <a:lnTo>
                    <a:pt x="680249" y="245924"/>
                  </a:lnTo>
                  <a:lnTo>
                    <a:pt x="719613" y="223666"/>
                  </a:lnTo>
                  <a:lnTo>
                    <a:pt x="756647" y="198037"/>
                  </a:lnTo>
                  <a:lnTo>
                    <a:pt x="791143" y="169244"/>
                  </a:lnTo>
                  <a:lnTo>
                    <a:pt x="822892" y="137496"/>
                  </a:lnTo>
                  <a:lnTo>
                    <a:pt x="851687" y="103002"/>
                  </a:lnTo>
                  <a:lnTo>
                    <a:pt x="877318" y="65970"/>
                  </a:lnTo>
                  <a:lnTo>
                    <a:pt x="899578" y="26607"/>
                  </a:lnTo>
                  <a:lnTo>
                    <a:pt x="911559" y="0"/>
                  </a:lnTo>
                  <a:close/>
                </a:path>
              </a:pathLst>
            </a:custGeom>
            <a:solidFill>
              <a:srgbClr val="CCB497"/>
            </a:solidFill>
          </p:spPr>
          <p:txBody>
            <a:bodyPr wrap="square" lIns="0" tIns="0" rIns="0" bIns="0" rtlCol="0"/>
            <a:lstStyle/>
            <a:p>
              <a:endParaRPr/>
            </a:p>
          </p:txBody>
        </p:sp>
        <p:sp>
          <p:nvSpPr>
            <p:cNvPr id="25" name="object 25"/>
            <p:cNvSpPr/>
            <p:nvPr/>
          </p:nvSpPr>
          <p:spPr>
            <a:xfrm>
              <a:off x="3636518" y="2024189"/>
              <a:ext cx="596265" cy="584835"/>
            </a:xfrm>
            <a:custGeom>
              <a:avLst/>
              <a:gdLst/>
              <a:ahLst/>
              <a:cxnLst/>
              <a:rect l="l" t="t" r="r" b="b"/>
              <a:pathLst>
                <a:path w="596264" h="584835">
                  <a:moveTo>
                    <a:pt x="97497" y="465086"/>
                  </a:moveTo>
                  <a:lnTo>
                    <a:pt x="75844" y="465086"/>
                  </a:lnTo>
                  <a:lnTo>
                    <a:pt x="75844" y="335076"/>
                  </a:lnTo>
                  <a:lnTo>
                    <a:pt x="43345" y="335076"/>
                  </a:lnTo>
                  <a:lnTo>
                    <a:pt x="43345" y="465086"/>
                  </a:lnTo>
                  <a:lnTo>
                    <a:pt x="21666" y="465086"/>
                  </a:lnTo>
                  <a:lnTo>
                    <a:pt x="21666" y="497586"/>
                  </a:lnTo>
                  <a:lnTo>
                    <a:pt x="97497" y="497586"/>
                  </a:lnTo>
                  <a:lnTo>
                    <a:pt x="97497" y="465086"/>
                  </a:lnTo>
                  <a:close/>
                </a:path>
                <a:path w="596264" h="584835">
                  <a:moveTo>
                    <a:pt x="216662" y="465086"/>
                  </a:moveTo>
                  <a:lnTo>
                    <a:pt x="195008" y="465086"/>
                  </a:lnTo>
                  <a:lnTo>
                    <a:pt x="195008" y="335076"/>
                  </a:lnTo>
                  <a:lnTo>
                    <a:pt x="162496" y="335076"/>
                  </a:lnTo>
                  <a:lnTo>
                    <a:pt x="162496" y="465086"/>
                  </a:lnTo>
                  <a:lnTo>
                    <a:pt x="140830" y="465086"/>
                  </a:lnTo>
                  <a:lnTo>
                    <a:pt x="140830" y="497586"/>
                  </a:lnTo>
                  <a:lnTo>
                    <a:pt x="216662" y="497586"/>
                  </a:lnTo>
                  <a:lnTo>
                    <a:pt x="216662" y="465086"/>
                  </a:lnTo>
                  <a:close/>
                </a:path>
                <a:path w="596264" h="584835">
                  <a:moveTo>
                    <a:pt x="313410" y="11607"/>
                  </a:moveTo>
                  <a:lnTo>
                    <a:pt x="311404" y="4914"/>
                  </a:lnTo>
                  <a:lnTo>
                    <a:pt x="305257" y="0"/>
                  </a:lnTo>
                  <a:lnTo>
                    <a:pt x="290576" y="0"/>
                  </a:lnTo>
                  <a:lnTo>
                    <a:pt x="284441" y="4914"/>
                  </a:lnTo>
                  <a:lnTo>
                    <a:pt x="282422" y="11607"/>
                  </a:lnTo>
                  <a:lnTo>
                    <a:pt x="287489" y="11099"/>
                  </a:lnTo>
                  <a:lnTo>
                    <a:pt x="292646" y="10833"/>
                  </a:lnTo>
                  <a:lnTo>
                    <a:pt x="303187" y="10833"/>
                  </a:lnTo>
                  <a:lnTo>
                    <a:pt x="308343" y="11099"/>
                  </a:lnTo>
                  <a:lnTo>
                    <a:pt x="313410" y="11607"/>
                  </a:lnTo>
                  <a:close/>
                </a:path>
                <a:path w="596264" h="584835">
                  <a:moveTo>
                    <a:pt x="335826" y="465086"/>
                  </a:moveTo>
                  <a:lnTo>
                    <a:pt x="314172" y="465086"/>
                  </a:lnTo>
                  <a:lnTo>
                    <a:pt x="314172" y="335076"/>
                  </a:lnTo>
                  <a:lnTo>
                    <a:pt x="281660" y="335076"/>
                  </a:lnTo>
                  <a:lnTo>
                    <a:pt x="281660" y="465086"/>
                  </a:lnTo>
                  <a:lnTo>
                    <a:pt x="259994" y="465086"/>
                  </a:lnTo>
                  <a:lnTo>
                    <a:pt x="259994" y="497586"/>
                  </a:lnTo>
                  <a:lnTo>
                    <a:pt x="335826" y="497586"/>
                  </a:lnTo>
                  <a:lnTo>
                    <a:pt x="335826" y="465086"/>
                  </a:lnTo>
                  <a:close/>
                </a:path>
                <a:path w="596264" h="584835">
                  <a:moveTo>
                    <a:pt x="454990" y="465086"/>
                  </a:moveTo>
                  <a:lnTo>
                    <a:pt x="433336" y="465086"/>
                  </a:lnTo>
                  <a:lnTo>
                    <a:pt x="433336" y="335076"/>
                  </a:lnTo>
                  <a:lnTo>
                    <a:pt x="400837" y="335076"/>
                  </a:lnTo>
                  <a:lnTo>
                    <a:pt x="400837" y="465086"/>
                  </a:lnTo>
                  <a:lnTo>
                    <a:pt x="379158" y="465086"/>
                  </a:lnTo>
                  <a:lnTo>
                    <a:pt x="379158" y="497586"/>
                  </a:lnTo>
                  <a:lnTo>
                    <a:pt x="454990" y="497586"/>
                  </a:lnTo>
                  <a:lnTo>
                    <a:pt x="454990" y="465086"/>
                  </a:lnTo>
                  <a:close/>
                </a:path>
                <a:path w="596264" h="584835">
                  <a:moveTo>
                    <a:pt x="569315" y="291757"/>
                  </a:moveTo>
                  <a:lnTo>
                    <a:pt x="569315" y="291757"/>
                  </a:lnTo>
                  <a:lnTo>
                    <a:pt x="21666" y="291757"/>
                  </a:lnTo>
                  <a:lnTo>
                    <a:pt x="21666" y="324256"/>
                  </a:lnTo>
                  <a:lnTo>
                    <a:pt x="569315" y="324256"/>
                  </a:lnTo>
                  <a:lnTo>
                    <a:pt x="569315" y="291757"/>
                  </a:lnTo>
                  <a:close/>
                </a:path>
                <a:path w="596264" h="584835">
                  <a:moveTo>
                    <a:pt x="574154" y="508419"/>
                  </a:moveTo>
                  <a:lnTo>
                    <a:pt x="21666" y="508419"/>
                  </a:lnTo>
                  <a:lnTo>
                    <a:pt x="21666" y="540918"/>
                  </a:lnTo>
                  <a:lnTo>
                    <a:pt x="574154" y="540918"/>
                  </a:lnTo>
                  <a:lnTo>
                    <a:pt x="574154" y="508419"/>
                  </a:lnTo>
                  <a:close/>
                </a:path>
                <a:path w="596264" h="584835">
                  <a:moveTo>
                    <a:pt x="574154" y="465086"/>
                  </a:moveTo>
                  <a:lnTo>
                    <a:pt x="552500" y="465086"/>
                  </a:lnTo>
                  <a:lnTo>
                    <a:pt x="552500" y="335076"/>
                  </a:lnTo>
                  <a:lnTo>
                    <a:pt x="520001" y="335076"/>
                  </a:lnTo>
                  <a:lnTo>
                    <a:pt x="520001" y="465086"/>
                  </a:lnTo>
                  <a:lnTo>
                    <a:pt x="514578" y="465086"/>
                  </a:lnTo>
                  <a:lnTo>
                    <a:pt x="498322" y="465086"/>
                  </a:lnTo>
                  <a:lnTo>
                    <a:pt x="498322" y="497586"/>
                  </a:lnTo>
                  <a:lnTo>
                    <a:pt x="574154" y="497586"/>
                  </a:lnTo>
                  <a:lnTo>
                    <a:pt x="574154" y="465086"/>
                  </a:lnTo>
                  <a:close/>
                </a:path>
                <a:path w="596264" h="584835">
                  <a:moveTo>
                    <a:pt x="595820" y="551751"/>
                  </a:moveTo>
                  <a:lnTo>
                    <a:pt x="16256" y="551751"/>
                  </a:lnTo>
                  <a:lnTo>
                    <a:pt x="0" y="551751"/>
                  </a:lnTo>
                  <a:lnTo>
                    <a:pt x="0" y="584250"/>
                  </a:lnTo>
                  <a:lnTo>
                    <a:pt x="595820" y="584250"/>
                  </a:lnTo>
                  <a:lnTo>
                    <a:pt x="595820" y="551751"/>
                  </a:lnTo>
                  <a:close/>
                </a:path>
              </a:pathLst>
            </a:custGeom>
            <a:solidFill>
              <a:srgbClr val="EBE1D6"/>
            </a:solidFill>
          </p:spPr>
          <p:txBody>
            <a:bodyPr wrap="square" lIns="0" tIns="0" rIns="0" bIns="0" rtlCol="0"/>
            <a:lstStyle/>
            <a:p>
              <a:endParaRPr/>
            </a:p>
          </p:txBody>
        </p:sp>
        <p:pic>
          <p:nvPicPr>
            <p:cNvPr id="26" name="object 26"/>
            <p:cNvPicPr/>
            <p:nvPr/>
          </p:nvPicPr>
          <p:blipFill>
            <a:blip r:embed="rId2" cstate="print"/>
            <a:stretch>
              <a:fillRect/>
            </a:stretch>
          </p:blipFill>
          <p:spPr>
            <a:xfrm>
              <a:off x="3809950" y="2045843"/>
              <a:ext cx="248970" cy="119164"/>
            </a:xfrm>
            <a:prstGeom prst="rect">
              <a:avLst/>
            </a:prstGeom>
          </p:spPr>
        </p:pic>
        <p:sp>
          <p:nvSpPr>
            <p:cNvPr id="27" name="object 27"/>
            <p:cNvSpPr/>
            <p:nvPr/>
          </p:nvSpPr>
          <p:spPr>
            <a:xfrm>
              <a:off x="3658184" y="2175840"/>
              <a:ext cx="553085" cy="172720"/>
            </a:xfrm>
            <a:custGeom>
              <a:avLst/>
              <a:gdLst/>
              <a:ahLst/>
              <a:cxnLst/>
              <a:rect l="l" t="t" r="r" b="b"/>
              <a:pathLst>
                <a:path w="553085" h="172719">
                  <a:moveTo>
                    <a:pt x="400837" y="43332"/>
                  </a:moveTo>
                  <a:lnTo>
                    <a:pt x="151676" y="43332"/>
                  </a:lnTo>
                  <a:lnTo>
                    <a:pt x="151676" y="97497"/>
                  </a:lnTo>
                  <a:lnTo>
                    <a:pt x="400837" y="97497"/>
                  </a:lnTo>
                  <a:lnTo>
                    <a:pt x="400837" y="43332"/>
                  </a:lnTo>
                  <a:close/>
                </a:path>
                <a:path w="553085" h="172719">
                  <a:moveTo>
                    <a:pt x="422503" y="0"/>
                  </a:moveTo>
                  <a:lnTo>
                    <a:pt x="130009" y="0"/>
                  </a:lnTo>
                  <a:lnTo>
                    <a:pt x="130009" y="32499"/>
                  </a:lnTo>
                  <a:lnTo>
                    <a:pt x="406247" y="32499"/>
                  </a:lnTo>
                  <a:lnTo>
                    <a:pt x="422503" y="32499"/>
                  </a:lnTo>
                  <a:lnTo>
                    <a:pt x="422503" y="0"/>
                  </a:lnTo>
                  <a:close/>
                </a:path>
                <a:path w="553085" h="172719">
                  <a:moveTo>
                    <a:pt x="552488" y="108331"/>
                  </a:moveTo>
                  <a:lnTo>
                    <a:pt x="0" y="108331"/>
                  </a:lnTo>
                  <a:lnTo>
                    <a:pt x="0" y="140830"/>
                  </a:lnTo>
                  <a:lnTo>
                    <a:pt x="113753" y="140830"/>
                  </a:lnTo>
                  <a:lnTo>
                    <a:pt x="476656" y="140830"/>
                  </a:lnTo>
                  <a:lnTo>
                    <a:pt x="476656" y="172605"/>
                  </a:lnTo>
                  <a:lnTo>
                    <a:pt x="552488" y="172605"/>
                  </a:lnTo>
                  <a:lnTo>
                    <a:pt x="552488" y="140830"/>
                  </a:lnTo>
                  <a:lnTo>
                    <a:pt x="552488" y="140106"/>
                  </a:lnTo>
                  <a:lnTo>
                    <a:pt x="552488" y="108331"/>
                  </a:lnTo>
                  <a:close/>
                </a:path>
              </a:pathLst>
            </a:custGeom>
            <a:solidFill>
              <a:srgbClr val="EBE1D6"/>
            </a:solidFill>
          </p:spPr>
          <p:txBody>
            <a:bodyPr wrap="square" lIns="0" tIns="0" rIns="0" bIns="0" rtlCol="0"/>
            <a:lstStyle/>
            <a:p>
              <a:endParaRPr/>
            </a:p>
          </p:txBody>
        </p:sp>
      </p:grpSp>
      <p:grpSp>
        <p:nvGrpSpPr>
          <p:cNvPr id="28" name="object 28"/>
          <p:cNvGrpSpPr/>
          <p:nvPr/>
        </p:nvGrpSpPr>
        <p:grpSpPr>
          <a:xfrm>
            <a:off x="1266875" y="1917188"/>
            <a:ext cx="995044" cy="995044"/>
            <a:chOff x="1266875" y="1917188"/>
            <a:chExt cx="995044" cy="995044"/>
          </a:xfrm>
        </p:grpSpPr>
        <p:sp>
          <p:nvSpPr>
            <p:cNvPr id="29" name="object 29"/>
            <p:cNvSpPr/>
            <p:nvPr/>
          </p:nvSpPr>
          <p:spPr>
            <a:xfrm>
              <a:off x="1266875" y="1917188"/>
              <a:ext cx="995044" cy="995044"/>
            </a:xfrm>
            <a:custGeom>
              <a:avLst/>
              <a:gdLst/>
              <a:ahLst/>
              <a:cxnLst/>
              <a:rect l="l" t="t" r="r" b="b"/>
              <a:pathLst>
                <a:path w="995044" h="995044">
                  <a:moveTo>
                    <a:pt x="497230" y="0"/>
                  </a:moveTo>
                  <a:lnTo>
                    <a:pt x="449343" y="2276"/>
                  </a:lnTo>
                  <a:lnTo>
                    <a:pt x="402745" y="8966"/>
                  </a:lnTo>
                  <a:lnTo>
                    <a:pt x="357642" y="19861"/>
                  </a:lnTo>
                  <a:lnTo>
                    <a:pt x="314244" y="34753"/>
                  </a:lnTo>
                  <a:lnTo>
                    <a:pt x="272759" y="53434"/>
                  </a:lnTo>
                  <a:lnTo>
                    <a:pt x="233396" y="75695"/>
                  </a:lnTo>
                  <a:lnTo>
                    <a:pt x="196362" y="101327"/>
                  </a:lnTo>
                  <a:lnTo>
                    <a:pt x="161866" y="130123"/>
                  </a:lnTo>
                  <a:lnTo>
                    <a:pt x="130117" y="161873"/>
                  </a:lnTo>
                  <a:lnTo>
                    <a:pt x="101322" y="196370"/>
                  </a:lnTo>
                  <a:lnTo>
                    <a:pt x="75691" y="233405"/>
                  </a:lnTo>
                  <a:lnTo>
                    <a:pt x="53431" y="272770"/>
                  </a:lnTo>
                  <a:lnTo>
                    <a:pt x="34751" y="314255"/>
                  </a:lnTo>
                  <a:lnTo>
                    <a:pt x="19860" y="357654"/>
                  </a:lnTo>
                  <a:lnTo>
                    <a:pt x="8965" y="402757"/>
                  </a:lnTo>
                  <a:lnTo>
                    <a:pt x="2276" y="449356"/>
                  </a:lnTo>
                  <a:lnTo>
                    <a:pt x="0" y="497243"/>
                  </a:lnTo>
                  <a:lnTo>
                    <a:pt x="2276" y="545129"/>
                  </a:lnTo>
                  <a:lnTo>
                    <a:pt x="8965" y="591727"/>
                  </a:lnTo>
                  <a:lnTo>
                    <a:pt x="19860" y="636829"/>
                  </a:lnTo>
                  <a:lnTo>
                    <a:pt x="34751" y="680226"/>
                  </a:lnTo>
                  <a:lnTo>
                    <a:pt x="53431" y="721710"/>
                  </a:lnTo>
                  <a:lnTo>
                    <a:pt x="75691" y="761073"/>
                  </a:lnTo>
                  <a:lnTo>
                    <a:pt x="101322" y="798106"/>
                  </a:lnTo>
                  <a:lnTo>
                    <a:pt x="130117" y="832601"/>
                  </a:lnTo>
                  <a:lnTo>
                    <a:pt x="161866" y="864349"/>
                  </a:lnTo>
                  <a:lnTo>
                    <a:pt x="196362" y="893142"/>
                  </a:lnTo>
                  <a:lnTo>
                    <a:pt x="233396" y="918772"/>
                  </a:lnTo>
                  <a:lnTo>
                    <a:pt x="272759" y="941031"/>
                  </a:lnTo>
                  <a:lnTo>
                    <a:pt x="314244" y="959710"/>
                  </a:lnTo>
                  <a:lnTo>
                    <a:pt x="357642" y="974601"/>
                  </a:lnTo>
                  <a:lnTo>
                    <a:pt x="402745" y="985495"/>
                  </a:lnTo>
                  <a:lnTo>
                    <a:pt x="449343" y="992184"/>
                  </a:lnTo>
                  <a:lnTo>
                    <a:pt x="497230" y="994460"/>
                  </a:lnTo>
                  <a:lnTo>
                    <a:pt x="545116" y="992184"/>
                  </a:lnTo>
                  <a:lnTo>
                    <a:pt x="591715" y="985495"/>
                  </a:lnTo>
                  <a:lnTo>
                    <a:pt x="636818" y="974601"/>
                  </a:lnTo>
                  <a:lnTo>
                    <a:pt x="680215" y="959710"/>
                  </a:lnTo>
                  <a:lnTo>
                    <a:pt x="721700" y="941031"/>
                  </a:lnTo>
                  <a:lnTo>
                    <a:pt x="761064" y="918772"/>
                  </a:lnTo>
                  <a:lnTo>
                    <a:pt x="798098" y="893142"/>
                  </a:lnTo>
                  <a:lnTo>
                    <a:pt x="832594" y="864349"/>
                  </a:lnTo>
                  <a:lnTo>
                    <a:pt x="864343" y="832601"/>
                  </a:lnTo>
                  <a:lnTo>
                    <a:pt x="893137" y="798106"/>
                  </a:lnTo>
                  <a:lnTo>
                    <a:pt x="918769" y="761073"/>
                  </a:lnTo>
                  <a:lnTo>
                    <a:pt x="941029" y="721710"/>
                  </a:lnTo>
                  <a:lnTo>
                    <a:pt x="959708" y="680226"/>
                  </a:lnTo>
                  <a:lnTo>
                    <a:pt x="974600" y="636829"/>
                  </a:lnTo>
                  <a:lnTo>
                    <a:pt x="985494" y="591727"/>
                  </a:lnTo>
                  <a:lnTo>
                    <a:pt x="992184" y="545129"/>
                  </a:lnTo>
                  <a:lnTo>
                    <a:pt x="994460" y="497243"/>
                  </a:lnTo>
                  <a:lnTo>
                    <a:pt x="992184" y="449356"/>
                  </a:lnTo>
                  <a:lnTo>
                    <a:pt x="985494" y="402757"/>
                  </a:lnTo>
                  <a:lnTo>
                    <a:pt x="974600" y="357654"/>
                  </a:lnTo>
                  <a:lnTo>
                    <a:pt x="959708" y="314255"/>
                  </a:lnTo>
                  <a:lnTo>
                    <a:pt x="941029" y="272770"/>
                  </a:lnTo>
                  <a:lnTo>
                    <a:pt x="918769" y="233405"/>
                  </a:lnTo>
                  <a:lnTo>
                    <a:pt x="893137" y="196370"/>
                  </a:lnTo>
                  <a:lnTo>
                    <a:pt x="864343" y="161873"/>
                  </a:lnTo>
                  <a:lnTo>
                    <a:pt x="832594" y="130123"/>
                  </a:lnTo>
                  <a:lnTo>
                    <a:pt x="798098" y="101327"/>
                  </a:lnTo>
                  <a:lnTo>
                    <a:pt x="761064" y="75695"/>
                  </a:lnTo>
                  <a:lnTo>
                    <a:pt x="721700" y="53434"/>
                  </a:lnTo>
                  <a:lnTo>
                    <a:pt x="680215" y="34753"/>
                  </a:lnTo>
                  <a:lnTo>
                    <a:pt x="636818" y="19861"/>
                  </a:lnTo>
                  <a:lnTo>
                    <a:pt x="591715" y="8966"/>
                  </a:lnTo>
                  <a:lnTo>
                    <a:pt x="545116" y="2276"/>
                  </a:lnTo>
                  <a:lnTo>
                    <a:pt x="497230" y="0"/>
                  </a:lnTo>
                  <a:close/>
                </a:path>
              </a:pathLst>
            </a:custGeom>
            <a:solidFill>
              <a:srgbClr val="AEB8B3"/>
            </a:solidFill>
          </p:spPr>
          <p:txBody>
            <a:bodyPr wrap="square" lIns="0" tIns="0" rIns="0" bIns="0" rtlCol="0"/>
            <a:lstStyle/>
            <a:p>
              <a:endParaRPr/>
            </a:p>
          </p:txBody>
        </p:sp>
        <p:sp>
          <p:nvSpPr>
            <p:cNvPr id="30" name="object 30"/>
            <p:cNvSpPr/>
            <p:nvPr/>
          </p:nvSpPr>
          <p:spPr>
            <a:xfrm>
              <a:off x="1308328" y="2612288"/>
              <a:ext cx="911860" cy="299720"/>
            </a:xfrm>
            <a:custGeom>
              <a:avLst/>
              <a:gdLst/>
              <a:ahLst/>
              <a:cxnLst/>
              <a:rect l="l" t="t" r="r" b="b"/>
              <a:pathLst>
                <a:path w="911860" h="299719">
                  <a:moveTo>
                    <a:pt x="911557" y="0"/>
                  </a:moveTo>
                  <a:lnTo>
                    <a:pt x="0" y="0"/>
                  </a:lnTo>
                  <a:lnTo>
                    <a:pt x="11981" y="26607"/>
                  </a:lnTo>
                  <a:lnTo>
                    <a:pt x="34241" y="65970"/>
                  </a:lnTo>
                  <a:lnTo>
                    <a:pt x="59873" y="103002"/>
                  </a:lnTo>
                  <a:lnTo>
                    <a:pt x="88669" y="137496"/>
                  </a:lnTo>
                  <a:lnTo>
                    <a:pt x="120418" y="169244"/>
                  </a:lnTo>
                  <a:lnTo>
                    <a:pt x="154915" y="198037"/>
                  </a:lnTo>
                  <a:lnTo>
                    <a:pt x="191949" y="223666"/>
                  </a:lnTo>
                  <a:lnTo>
                    <a:pt x="231312" y="245924"/>
                  </a:lnTo>
                  <a:lnTo>
                    <a:pt x="272797" y="264603"/>
                  </a:lnTo>
                  <a:lnTo>
                    <a:pt x="316194" y="279493"/>
                  </a:lnTo>
                  <a:lnTo>
                    <a:pt x="361295" y="290386"/>
                  </a:lnTo>
                  <a:lnTo>
                    <a:pt x="407893" y="297075"/>
                  </a:lnTo>
                  <a:lnTo>
                    <a:pt x="455777" y="299351"/>
                  </a:lnTo>
                  <a:lnTo>
                    <a:pt x="503664" y="297075"/>
                  </a:lnTo>
                  <a:lnTo>
                    <a:pt x="550262" y="290386"/>
                  </a:lnTo>
                  <a:lnTo>
                    <a:pt x="595365" y="279493"/>
                  </a:lnTo>
                  <a:lnTo>
                    <a:pt x="638763" y="264603"/>
                  </a:lnTo>
                  <a:lnTo>
                    <a:pt x="680248" y="245924"/>
                  </a:lnTo>
                  <a:lnTo>
                    <a:pt x="719611" y="223666"/>
                  </a:lnTo>
                  <a:lnTo>
                    <a:pt x="756645" y="198037"/>
                  </a:lnTo>
                  <a:lnTo>
                    <a:pt x="791141" y="169244"/>
                  </a:lnTo>
                  <a:lnTo>
                    <a:pt x="822890" y="137496"/>
                  </a:lnTo>
                  <a:lnTo>
                    <a:pt x="851685" y="103002"/>
                  </a:lnTo>
                  <a:lnTo>
                    <a:pt x="877316" y="65970"/>
                  </a:lnTo>
                  <a:lnTo>
                    <a:pt x="899576" y="26607"/>
                  </a:lnTo>
                  <a:lnTo>
                    <a:pt x="911557" y="0"/>
                  </a:lnTo>
                  <a:close/>
                </a:path>
              </a:pathLst>
            </a:custGeom>
            <a:solidFill>
              <a:srgbClr val="9AA8A2"/>
            </a:solidFill>
          </p:spPr>
          <p:txBody>
            <a:bodyPr wrap="square" lIns="0" tIns="0" rIns="0" bIns="0" rtlCol="0"/>
            <a:lstStyle/>
            <a:p>
              <a:endParaRPr/>
            </a:p>
          </p:txBody>
        </p:sp>
        <p:sp>
          <p:nvSpPr>
            <p:cNvPr id="31" name="object 31"/>
            <p:cNvSpPr/>
            <p:nvPr/>
          </p:nvSpPr>
          <p:spPr>
            <a:xfrm>
              <a:off x="1634921" y="2049309"/>
              <a:ext cx="258445" cy="562610"/>
            </a:xfrm>
            <a:custGeom>
              <a:avLst/>
              <a:gdLst/>
              <a:ahLst/>
              <a:cxnLst/>
              <a:rect l="l" t="t" r="r" b="b"/>
              <a:pathLst>
                <a:path w="258444" h="562610">
                  <a:moveTo>
                    <a:pt x="179730" y="0"/>
                  </a:moveTo>
                  <a:lnTo>
                    <a:pt x="78638" y="0"/>
                  </a:lnTo>
                  <a:lnTo>
                    <a:pt x="78638" y="34455"/>
                  </a:lnTo>
                  <a:lnTo>
                    <a:pt x="179730" y="34455"/>
                  </a:lnTo>
                  <a:lnTo>
                    <a:pt x="179730" y="0"/>
                  </a:lnTo>
                  <a:close/>
                </a:path>
                <a:path w="258444" h="562610">
                  <a:moveTo>
                    <a:pt x="258368" y="68186"/>
                  </a:moveTo>
                  <a:lnTo>
                    <a:pt x="213423" y="68186"/>
                  </a:lnTo>
                  <a:lnTo>
                    <a:pt x="213423" y="34569"/>
                  </a:lnTo>
                  <a:lnTo>
                    <a:pt x="44919" y="34569"/>
                  </a:lnTo>
                  <a:lnTo>
                    <a:pt x="44919" y="68186"/>
                  </a:lnTo>
                  <a:lnTo>
                    <a:pt x="39319" y="68186"/>
                  </a:lnTo>
                  <a:lnTo>
                    <a:pt x="0" y="68186"/>
                  </a:lnTo>
                  <a:lnTo>
                    <a:pt x="0" y="562025"/>
                  </a:lnTo>
                  <a:lnTo>
                    <a:pt x="258368" y="562025"/>
                  </a:lnTo>
                  <a:lnTo>
                    <a:pt x="258368" y="68186"/>
                  </a:lnTo>
                  <a:close/>
                </a:path>
              </a:pathLst>
            </a:custGeom>
            <a:solidFill>
              <a:srgbClr val="D8DCD9"/>
            </a:solidFill>
          </p:spPr>
          <p:txBody>
            <a:bodyPr wrap="square" lIns="0" tIns="0" rIns="0" bIns="0" rtlCol="0"/>
            <a:lstStyle/>
            <a:p>
              <a:endParaRPr/>
            </a:p>
          </p:txBody>
        </p:sp>
        <p:sp>
          <p:nvSpPr>
            <p:cNvPr id="32" name="object 32"/>
            <p:cNvSpPr/>
            <p:nvPr/>
          </p:nvSpPr>
          <p:spPr>
            <a:xfrm>
              <a:off x="1691081" y="2173592"/>
              <a:ext cx="146050" cy="438150"/>
            </a:xfrm>
            <a:custGeom>
              <a:avLst/>
              <a:gdLst/>
              <a:ahLst/>
              <a:cxnLst/>
              <a:rect l="l" t="t" r="r" b="b"/>
              <a:pathLst>
                <a:path w="146050" h="438150">
                  <a:moveTo>
                    <a:pt x="70485" y="148882"/>
                  </a:moveTo>
                  <a:lnTo>
                    <a:pt x="0" y="148882"/>
                  </a:lnTo>
                  <a:lnTo>
                    <a:pt x="0" y="217779"/>
                  </a:lnTo>
                  <a:lnTo>
                    <a:pt x="70485" y="217779"/>
                  </a:lnTo>
                  <a:lnTo>
                    <a:pt x="70485" y="148882"/>
                  </a:lnTo>
                  <a:close/>
                </a:path>
                <a:path w="146050" h="438150">
                  <a:moveTo>
                    <a:pt x="70485" y="74434"/>
                  </a:moveTo>
                  <a:lnTo>
                    <a:pt x="0" y="74434"/>
                  </a:lnTo>
                  <a:lnTo>
                    <a:pt x="0" y="143344"/>
                  </a:lnTo>
                  <a:lnTo>
                    <a:pt x="70485" y="143344"/>
                  </a:lnTo>
                  <a:lnTo>
                    <a:pt x="70485" y="74434"/>
                  </a:lnTo>
                  <a:close/>
                </a:path>
                <a:path w="146050" h="438150">
                  <a:moveTo>
                    <a:pt x="70485" y="0"/>
                  </a:moveTo>
                  <a:lnTo>
                    <a:pt x="0" y="0"/>
                  </a:lnTo>
                  <a:lnTo>
                    <a:pt x="0" y="68910"/>
                  </a:lnTo>
                  <a:lnTo>
                    <a:pt x="70485" y="68910"/>
                  </a:lnTo>
                  <a:lnTo>
                    <a:pt x="70485" y="0"/>
                  </a:lnTo>
                  <a:close/>
                </a:path>
                <a:path w="146050" h="438150">
                  <a:moveTo>
                    <a:pt x="146037" y="314528"/>
                  </a:moveTo>
                  <a:lnTo>
                    <a:pt x="73025" y="314528"/>
                  </a:lnTo>
                  <a:lnTo>
                    <a:pt x="12" y="314528"/>
                  </a:lnTo>
                  <a:lnTo>
                    <a:pt x="12" y="437743"/>
                  </a:lnTo>
                  <a:lnTo>
                    <a:pt x="73025" y="437743"/>
                  </a:lnTo>
                  <a:lnTo>
                    <a:pt x="146037" y="437743"/>
                  </a:lnTo>
                  <a:lnTo>
                    <a:pt x="146037" y="314528"/>
                  </a:lnTo>
                  <a:close/>
                </a:path>
                <a:path w="146050" h="438150">
                  <a:moveTo>
                    <a:pt x="146037" y="148882"/>
                  </a:moveTo>
                  <a:lnTo>
                    <a:pt x="75565" y="148882"/>
                  </a:lnTo>
                  <a:lnTo>
                    <a:pt x="75565" y="217779"/>
                  </a:lnTo>
                  <a:lnTo>
                    <a:pt x="146037" y="217779"/>
                  </a:lnTo>
                  <a:lnTo>
                    <a:pt x="146037" y="148882"/>
                  </a:lnTo>
                  <a:close/>
                </a:path>
                <a:path w="146050" h="438150">
                  <a:moveTo>
                    <a:pt x="146037" y="74434"/>
                  </a:moveTo>
                  <a:lnTo>
                    <a:pt x="75565" y="74434"/>
                  </a:lnTo>
                  <a:lnTo>
                    <a:pt x="75565" y="143344"/>
                  </a:lnTo>
                  <a:lnTo>
                    <a:pt x="146037" y="143344"/>
                  </a:lnTo>
                  <a:lnTo>
                    <a:pt x="146037" y="74434"/>
                  </a:lnTo>
                  <a:close/>
                </a:path>
                <a:path w="146050" h="438150">
                  <a:moveTo>
                    <a:pt x="146037" y="0"/>
                  </a:moveTo>
                  <a:lnTo>
                    <a:pt x="75565" y="0"/>
                  </a:lnTo>
                  <a:lnTo>
                    <a:pt x="75565" y="68910"/>
                  </a:lnTo>
                  <a:lnTo>
                    <a:pt x="146037" y="68910"/>
                  </a:lnTo>
                  <a:lnTo>
                    <a:pt x="146037" y="0"/>
                  </a:lnTo>
                  <a:close/>
                </a:path>
              </a:pathLst>
            </a:custGeom>
            <a:solidFill>
              <a:srgbClr val="AEB8B3"/>
            </a:solidFill>
          </p:spPr>
          <p:txBody>
            <a:bodyPr wrap="square" lIns="0" tIns="0" rIns="0" bIns="0" rtlCol="0"/>
            <a:lstStyle/>
            <a:p>
              <a:endParaRPr/>
            </a:p>
          </p:txBody>
        </p:sp>
        <p:sp>
          <p:nvSpPr>
            <p:cNvPr id="33" name="object 33"/>
            <p:cNvSpPr/>
            <p:nvPr/>
          </p:nvSpPr>
          <p:spPr>
            <a:xfrm>
              <a:off x="1477238" y="1995372"/>
              <a:ext cx="302260" cy="616585"/>
            </a:xfrm>
            <a:custGeom>
              <a:avLst/>
              <a:gdLst/>
              <a:ahLst/>
              <a:cxnLst/>
              <a:rect l="l" t="t" r="r" b="b"/>
              <a:pathLst>
                <a:path w="302260" h="616585">
                  <a:moveTo>
                    <a:pt x="146037" y="213995"/>
                  </a:moveTo>
                  <a:lnTo>
                    <a:pt x="101104" y="213995"/>
                  </a:lnTo>
                  <a:lnTo>
                    <a:pt x="101104" y="181330"/>
                  </a:lnTo>
                  <a:lnTo>
                    <a:pt x="44932" y="181330"/>
                  </a:lnTo>
                  <a:lnTo>
                    <a:pt x="44932" y="213995"/>
                  </a:lnTo>
                  <a:lnTo>
                    <a:pt x="39319" y="213995"/>
                  </a:lnTo>
                  <a:lnTo>
                    <a:pt x="0" y="213995"/>
                  </a:lnTo>
                  <a:lnTo>
                    <a:pt x="0" y="615962"/>
                  </a:lnTo>
                  <a:lnTo>
                    <a:pt x="146037" y="615962"/>
                  </a:lnTo>
                  <a:lnTo>
                    <a:pt x="146037" y="213995"/>
                  </a:lnTo>
                  <a:close/>
                </a:path>
                <a:path w="302260" h="616585">
                  <a:moveTo>
                    <a:pt x="302196" y="0"/>
                  </a:moveTo>
                  <a:lnTo>
                    <a:pt x="274116" y="0"/>
                  </a:lnTo>
                  <a:lnTo>
                    <a:pt x="274116" y="55638"/>
                  </a:lnTo>
                  <a:lnTo>
                    <a:pt x="302196" y="55638"/>
                  </a:lnTo>
                  <a:lnTo>
                    <a:pt x="302196" y="0"/>
                  </a:lnTo>
                  <a:close/>
                </a:path>
              </a:pathLst>
            </a:custGeom>
            <a:solidFill>
              <a:srgbClr val="D8DCD9"/>
            </a:solidFill>
          </p:spPr>
          <p:txBody>
            <a:bodyPr wrap="square" lIns="0" tIns="0" rIns="0" bIns="0" rtlCol="0"/>
            <a:lstStyle/>
            <a:p>
              <a:endParaRPr/>
            </a:p>
          </p:txBody>
        </p:sp>
        <p:sp>
          <p:nvSpPr>
            <p:cNvPr id="34" name="object 34"/>
            <p:cNvSpPr/>
            <p:nvPr/>
          </p:nvSpPr>
          <p:spPr>
            <a:xfrm>
              <a:off x="1515008" y="2248026"/>
              <a:ext cx="70485" cy="217804"/>
            </a:xfrm>
            <a:custGeom>
              <a:avLst/>
              <a:gdLst/>
              <a:ahLst/>
              <a:cxnLst/>
              <a:rect l="l" t="t" r="r" b="b"/>
              <a:pathLst>
                <a:path w="70484" h="217805">
                  <a:moveTo>
                    <a:pt x="70485" y="148882"/>
                  </a:moveTo>
                  <a:lnTo>
                    <a:pt x="0" y="148882"/>
                  </a:lnTo>
                  <a:lnTo>
                    <a:pt x="0" y="217792"/>
                  </a:lnTo>
                  <a:lnTo>
                    <a:pt x="70485" y="217792"/>
                  </a:lnTo>
                  <a:lnTo>
                    <a:pt x="70485" y="148882"/>
                  </a:lnTo>
                  <a:close/>
                </a:path>
                <a:path w="70484" h="217805">
                  <a:moveTo>
                    <a:pt x="70485" y="74447"/>
                  </a:moveTo>
                  <a:lnTo>
                    <a:pt x="0" y="74447"/>
                  </a:lnTo>
                  <a:lnTo>
                    <a:pt x="0" y="143344"/>
                  </a:lnTo>
                  <a:lnTo>
                    <a:pt x="70485" y="143344"/>
                  </a:lnTo>
                  <a:lnTo>
                    <a:pt x="70485" y="74447"/>
                  </a:lnTo>
                  <a:close/>
                </a:path>
                <a:path w="70484" h="217805">
                  <a:moveTo>
                    <a:pt x="70485" y="0"/>
                  </a:moveTo>
                  <a:lnTo>
                    <a:pt x="0" y="0"/>
                  </a:lnTo>
                  <a:lnTo>
                    <a:pt x="0" y="68910"/>
                  </a:lnTo>
                  <a:lnTo>
                    <a:pt x="70485" y="68910"/>
                  </a:lnTo>
                  <a:lnTo>
                    <a:pt x="70485" y="0"/>
                  </a:lnTo>
                  <a:close/>
                </a:path>
              </a:pathLst>
            </a:custGeom>
            <a:solidFill>
              <a:srgbClr val="AEB8B3"/>
            </a:solidFill>
          </p:spPr>
          <p:txBody>
            <a:bodyPr wrap="square" lIns="0" tIns="0" rIns="0" bIns="0" rtlCol="0"/>
            <a:lstStyle/>
            <a:p>
              <a:endParaRPr/>
            </a:p>
          </p:txBody>
        </p:sp>
        <p:sp>
          <p:nvSpPr>
            <p:cNvPr id="35" name="object 35"/>
            <p:cNvSpPr/>
            <p:nvPr/>
          </p:nvSpPr>
          <p:spPr>
            <a:xfrm>
              <a:off x="1904936" y="2176703"/>
              <a:ext cx="146050" cy="434975"/>
            </a:xfrm>
            <a:custGeom>
              <a:avLst/>
              <a:gdLst/>
              <a:ahLst/>
              <a:cxnLst/>
              <a:rect l="l" t="t" r="r" b="b"/>
              <a:pathLst>
                <a:path w="146050" h="434975">
                  <a:moveTo>
                    <a:pt x="146037" y="32664"/>
                  </a:moveTo>
                  <a:lnTo>
                    <a:pt x="106718" y="32664"/>
                  </a:lnTo>
                  <a:lnTo>
                    <a:pt x="101104" y="32664"/>
                  </a:lnTo>
                  <a:lnTo>
                    <a:pt x="101104" y="0"/>
                  </a:lnTo>
                  <a:lnTo>
                    <a:pt x="44932" y="0"/>
                  </a:lnTo>
                  <a:lnTo>
                    <a:pt x="44932" y="32664"/>
                  </a:lnTo>
                  <a:lnTo>
                    <a:pt x="0" y="32664"/>
                  </a:lnTo>
                  <a:lnTo>
                    <a:pt x="0" y="434632"/>
                  </a:lnTo>
                  <a:lnTo>
                    <a:pt x="146037" y="434632"/>
                  </a:lnTo>
                  <a:lnTo>
                    <a:pt x="146037" y="32664"/>
                  </a:lnTo>
                  <a:close/>
                </a:path>
              </a:pathLst>
            </a:custGeom>
            <a:solidFill>
              <a:srgbClr val="D8DCD9"/>
            </a:solidFill>
          </p:spPr>
          <p:txBody>
            <a:bodyPr wrap="square" lIns="0" tIns="0" rIns="0" bIns="0" rtlCol="0"/>
            <a:lstStyle/>
            <a:p>
              <a:endParaRPr/>
            </a:p>
          </p:txBody>
        </p:sp>
        <p:sp>
          <p:nvSpPr>
            <p:cNvPr id="36" name="object 36"/>
            <p:cNvSpPr/>
            <p:nvPr/>
          </p:nvSpPr>
          <p:spPr>
            <a:xfrm>
              <a:off x="1942719" y="2248026"/>
              <a:ext cx="70485" cy="217804"/>
            </a:xfrm>
            <a:custGeom>
              <a:avLst/>
              <a:gdLst/>
              <a:ahLst/>
              <a:cxnLst/>
              <a:rect l="l" t="t" r="r" b="b"/>
              <a:pathLst>
                <a:path w="70485" h="217805">
                  <a:moveTo>
                    <a:pt x="70472" y="148882"/>
                  </a:moveTo>
                  <a:lnTo>
                    <a:pt x="0" y="148882"/>
                  </a:lnTo>
                  <a:lnTo>
                    <a:pt x="0" y="217792"/>
                  </a:lnTo>
                  <a:lnTo>
                    <a:pt x="70472" y="217792"/>
                  </a:lnTo>
                  <a:lnTo>
                    <a:pt x="70472" y="148882"/>
                  </a:lnTo>
                  <a:close/>
                </a:path>
                <a:path w="70485" h="217805">
                  <a:moveTo>
                    <a:pt x="70472" y="74447"/>
                  </a:moveTo>
                  <a:lnTo>
                    <a:pt x="0" y="74447"/>
                  </a:lnTo>
                  <a:lnTo>
                    <a:pt x="0" y="143344"/>
                  </a:lnTo>
                  <a:lnTo>
                    <a:pt x="70472" y="143344"/>
                  </a:lnTo>
                  <a:lnTo>
                    <a:pt x="70472" y="74447"/>
                  </a:lnTo>
                  <a:close/>
                </a:path>
                <a:path w="70485" h="217805">
                  <a:moveTo>
                    <a:pt x="70472" y="0"/>
                  </a:moveTo>
                  <a:lnTo>
                    <a:pt x="0" y="0"/>
                  </a:lnTo>
                  <a:lnTo>
                    <a:pt x="0" y="68910"/>
                  </a:lnTo>
                  <a:lnTo>
                    <a:pt x="70472" y="68910"/>
                  </a:lnTo>
                  <a:lnTo>
                    <a:pt x="70472" y="0"/>
                  </a:lnTo>
                  <a:close/>
                </a:path>
              </a:pathLst>
            </a:custGeom>
            <a:solidFill>
              <a:srgbClr val="AEB8B3"/>
            </a:solidFill>
          </p:spPr>
          <p:txBody>
            <a:bodyPr wrap="square" lIns="0" tIns="0" rIns="0" bIns="0" rtlCol="0"/>
            <a:lstStyle/>
            <a:p>
              <a:endParaRPr/>
            </a:p>
          </p:txBody>
        </p:sp>
      </p:grpSp>
      <p:grpSp>
        <p:nvGrpSpPr>
          <p:cNvPr id="37" name="object 37"/>
          <p:cNvGrpSpPr/>
          <p:nvPr/>
        </p:nvGrpSpPr>
        <p:grpSpPr>
          <a:xfrm>
            <a:off x="5600674" y="1917188"/>
            <a:ext cx="995044" cy="995044"/>
            <a:chOff x="5600674" y="1917188"/>
            <a:chExt cx="995044" cy="995044"/>
          </a:xfrm>
        </p:grpSpPr>
        <p:sp>
          <p:nvSpPr>
            <p:cNvPr id="38" name="object 38"/>
            <p:cNvSpPr/>
            <p:nvPr/>
          </p:nvSpPr>
          <p:spPr>
            <a:xfrm>
              <a:off x="5600674" y="1917188"/>
              <a:ext cx="995044" cy="995044"/>
            </a:xfrm>
            <a:custGeom>
              <a:avLst/>
              <a:gdLst/>
              <a:ahLst/>
              <a:cxnLst/>
              <a:rect l="l" t="t" r="r" b="b"/>
              <a:pathLst>
                <a:path w="995045" h="995044">
                  <a:moveTo>
                    <a:pt x="497230" y="0"/>
                  </a:moveTo>
                  <a:lnTo>
                    <a:pt x="449343" y="2276"/>
                  </a:lnTo>
                  <a:lnTo>
                    <a:pt x="402745" y="8966"/>
                  </a:lnTo>
                  <a:lnTo>
                    <a:pt x="357642" y="19861"/>
                  </a:lnTo>
                  <a:lnTo>
                    <a:pt x="314244" y="34753"/>
                  </a:lnTo>
                  <a:lnTo>
                    <a:pt x="272759" y="53434"/>
                  </a:lnTo>
                  <a:lnTo>
                    <a:pt x="233396" y="75695"/>
                  </a:lnTo>
                  <a:lnTo>
                    <a:pt x="196362" y="101327"/>
                  </a:lnTo>
                  <a:lnTo>
                    <a:pt x="161866" y="130123"/>
                  </a:lnTo>
                  <a:lnTo>
                    <a:pt x="130117" y="161873"/>
                  </a:lnTo>
                  <a:lnTo>
                    <a:pt x="101322" y="196370"/>
                  </a:lnTo>
                  <a:lnTo>
                    <a:pt x="75691" y="233405"/>
                  </a:lnTo>
                  <a:lnTo>
                    <a:pt x="53431" y="272770"/>
                  </a:lnTo>
                  <a:lnTo>
                    <a:pt x="34751" y="314255"/>
                  </a:lnTo>
                  <a:lnTo>
                    <a:pt x="19860" y="357654"/>
                  </a:lnTo>
                  <a:lnTo>
                    <a:pt x="8965" y="402757"/>
                  </a:lnTo>
                  <a:lnTo>
                    <a:pt x="2276" y="449356"/>
                  </a:lnTo>
                  <a:lnTo>
                    <a:pt x="0" y="497243"/>
                  </a:lnTo>
                  <a:lnTo>
                    <a:pt x="2276" y="545129"/>
                  </a:lnTo>
                  <a:lnTo>
                    <a:pt x="8965" y="591727"/>
                  </a:lnTo>
                  <a:lnTo>
                    <a:pt x="19860" y="636829"/>
                  </a:lnTo>
                  <a:lnTo>
                    <a:pt x="34751" y="680226"/>
                  </a:lnTo>
                  <a:lnTo>
                    <a:pt x="53431" y="721710"/>
                  </a:lnTo>
                  <a:lnTo>
                    <a:pt x="75691" y="761073"/>
                  </a:lnTo>
                  <a:lnTo>
                    <a:pt x="101322" y="798106"/>
                  </a:lnTo>
                  <a:lnTo>
                    <a:pt x="130117" y="832601"/>
                  </a:lnTo>
                  <a:lnTo>
                    <a:pt x="161866" y="864349"/>
                  </a:lnTo>
                  <a:lnTo>
                    <a:pt x="196362" y="893142"/>
                  </a:lnTo>
                  <a:lnTo>
                    <a:pt x="233396" y="918772"/>
                  </a:lnTo>
                  <a:lnTo>
                    <a:pt x="272759" y="941031"/>
                  </a:lnTo>
                  <a:lnTo>
                    <a:pt x="314244" y="959710"/>
                  </a:lnTo>
                  <a:lnTo>
                    <a:pt x="357642" y="974601"/>
                  </a:lnTo>
                  <a:lnTo>
                    <a:pt x="402745" y="985495"/>
                  </a:lnTo>
                  <a:lnTo>
                    <a:pt x="449343" y="992184"/>
                  </a:lnTo>
                  <a:lnTo>
                    <a:pt x="497230" y="994460"/>
                  </a:lnTo>
                  <a:lnTo>
                    <a:pt x="545116" y="992184"/>
                  </a:lnTo>
                  <a:lnTo>
                    <a:pt x="591715" y="985495"/>
                  </a:lnTo>
                  <a:lnTo>
                    <a:pt x="636818" y="974601"/>
                  </a:lnTo>
                  <a:lnTo>
                    <a:pt x="680215" y="959710"/>
                  </a:lnTo>
                  <a:lnTo>
                    <a:pt x="721700" y="941031"/>
                  </a:lnTo>
                  <a:lnTo>
                    <a:pt x="761064" y="918772"/>
                  </a:lnTo>
                  <a:lnTo>
                    <a:pt x="798098" y="893142"/>
                  </a:lnTo>
                  <a:lnTo>
                    <a:pt x="832594" y="864349"/>
                  </a:lnTo>
                  <a:lnTo>
                    <a:pt x="864343" y="832601"/>
                  </a:lnTo>
                  <a:lnTo>
                    <a:pt x="893137" y="798106"/>
                  </a:lnTo>
                  <a:lnTo>
                    <a:pt x="918769" y="761073"/>
                  </a:lnTo>
                  <a:lnTo>
                    <a:pt x="941029" y="721710"/>
                  </a:lnTo>
                  <a:lnTo>
                    <a:pt x="959708" y="680226"/>
                  </a:lnTo>
                  <a:lnTo>
                    <a:pt x="974600" y="636829"/>
                  </a:lnTo>
                  <a:lnTo>
                    <a:pt x="985494" y="591727"/>
                  </a:lnTo>
                  <a:lnTo>
                    <a:pt x="992184" y="545129"/>
                  </a:lnTo>
                  <a:lnTo>
                    <a:pt x="994460" y="497243"/>
                  </a:lnTo>
                  <a:lnTo>
                    <a:pt x="992184" y="449356"/>
                  </a:lnTo>
                  <a:lnTo>
                    <a:pt x="985494" y="402757"/>
                  </a:lnTo>
                  <a:lnTo>
                    <a:pt x="974600" y="357654"/>
                  </a:lnTo>
                  <a:lnTo>
                    <a:pt x="959708" y="314255"/>
                  </a:lnTo>
                  <a:lnTo>
                    <a:pt x="941029" y="272770"/>
                  </a:lnTo>
                  <a:lnTo>
                    <a:pt x="918769" y="233405"/>
                  </a:lnTo>
                  <a:lnTo>
                    <a:pt x="893137" y="196370"/>
                  </a:lnTo>
                  <a:lnTo>
                    <a:pt x="864343" y="161873"/>
                  </a:lnTo>
                  <a:lnTo>
                    <a:pt x="832594" y="130123"/>
                  </a:lnTo>
                  <a:lnTo>
                    <a:pt x="798098" y="101327"/>
                  </a:lnTo>
                  <a:lnTo>
                    <a:pt x="761064" y="75695"/>
                  </a:lnTo>
                  <a:lnTo>
                    <a:pt x="721700" y="53434"/>
                  </a:lnTo>
                  <a:lnTo>
                    <a:pt x="680215" y="34753"/>
                  </a:lnTo>
                  <a:lnTo>
                    <a:pt x="636818" y="19861"/>
                  </a:lnTo>
                  <a:lnTo>
                    <a:pt x="591715" y="8966"/>
                  </a:lnTo>
                  <a:lnTo>
                    <a:pt x="545116" y="2276"/>
                  </a:lnTo>
                  <a:lnTo>
                    <a:pt x="497230" y="0"/>
                  </a:lnTo>
                  <a:close/>
                </a:path>
              </a:pathLst>
            </a:custGeom>
            <a:solidFill>
              <a:srgbClr val="ABB1B5"/>
            </a:solidFill>
          </p:spPr>
          <p:txBody>
            <a:bodyPr wrap="square" lIns="0" tIns="0" rIns="0" bIns="0" rtlCol="0"/>
            <a:lstStyle/>
            <a:p>
              <a:endParaRPr/>
            </a:p>
          </p:txBody>
        </p:sp>
        <p:sp>
          <p:nvSpPr>
            <p:cNvPr id="39" name="object 39"/>
            <p:cNvSpPr/>
            <p:nvPr/>
          </p:nvSpPr>
          <p:spPr>
            <a:xfrm>
              <a:off x="5642125" y="2612288"/>
              <a:ext cx="911860" cy="299720"/>
            </a:xfrm>
            <a:custGeom>
              <a:avLst/>
              <a:gdLst/>
              <a:ahLst/>
              <a:cxnLst/>
              <a:rect l="l" t="t" r="r" b="b"/>
              <a:pathLst>
                <a:path w="911859" h="299719">
                  <a:moveTo>
                    <a:pt x="911557" y="0"/>
                  </a:moveTo>
                  <a:lnTo>
                    <a:pt x="0" y="0"/>
                  </a:lnTo>
                  <a:lnTo>
                    <a:pt x="11980" y="26607"/>
                  </a:lnTo>
                  <a:lnTo>
                    <a:pt x="34240" y="65970"/>
                  </a:lnTo>
                  <a:lnTo>
                    <a:pt x="59871" y="103002"/>
                  </a:lnTo>
                  <a:lnTo>
                    <a:pt x="88666" y="137496"/>
                  </a:lnTo>
                  <a:lnTo>
                    <a:pt x="120415" y="169244"/>
                  </a:lnTo>
                  <a:lnTo>
                    <a:pt x="154911" y="198037"/>
                  </a:lnTo>
                  <a:lnTo>
                    <a:pt x="191945" y="223666"/>
                  </a:lnTo>
                  <a:lnTo>
                    <a:pt x="231309" y="245924"/>
                  </a:lnTo>
                  <a:lnTo>
                    <a:pt x="272793" y="264603"/>
                  </a:lnTo>
                  <a:lnTo>
                    <a:pt x="316191" y="279493"/>
                  </a:lnTo>
                  <a:lnTo>
                    <a:pt x="361294" y="290386"/>
                  </a:lnTo>
                  <a:lnTo>
                    <a:pt x="407893" y="297075"/>
                  </a:lnTo>
                  <a:lnTo>
                    <a:pt x="455779" y="299351"/>
                  </a:lnTo>
                  <a:lnTo>
                    <a:pt x="503664" y="297075"/>
                  </a:lnTo>
                  <a:lnTo>
                    <a:pt x="550261" y="290386"/>
                  </a:lnTo>
                  <a:lnTo>
                    <a:pt x="595362" y="279493"/>
                  </a:lnTo>
                  <a:lnTo>
                    <a:pt x="638759" y="264603"/>
                  </a:lnTo>
                  <a:lnTo>
                    <a:pt x="680244" y="245924"/>
                  </a:lnTo>
                  <a:lnTo>
                    <a:pt x="719607" y="223666"/>
                  </a:lnTo>
                  <a:lnTo>
                    <a:pt x="756642" y="198037"/>
                  </a:lnTo>
                  <a:lnTo>
                    <a:pt x="791138" y="169244"/>
                  </a:lnTo>
                  <a:lnTo>
                    <a:pt x="822888" y="137496"/>
                  </a:lnTo>
                  <a:lnTo>
                    <a:pt x="851683" y="103002"/>
                  </a:lnTo>
                  <a:lnTo>
                    <a:pt x="877315" y="65970"/>
                  </a:lnTo>
                  <a:lnTo>
                    <a:pt x="899575" y="26607"/>
                  </a:lnTo>
                  <a:lnTo>
                    <a:pt x="911557" y="0"/>
                  </a:lnTo>
                  <a:close/>
                </a:path>
              </a:pathLst>
            </a:custGeom>
            <a:solidFill>
              <a:srgbClr val="939BA0"/>
            </a:solidFill>
          </p:spPr>
          <p:txBody>
            <a:bodyPr wrap="square" lIns="0" tIns="0" rIns="0" bIns="0" rtlCol="0"/>
            <a:lstStyle/>
            <a:p>
              <a:endParaRPr/>
            </a:p>
          </p:txBody>
        </p:sp>
        <p:sp>
          <p:nvSpPr>
            <p:cNvPr id="40" name="object 40"/>
            <p:cNvSpPr/>
            <p:nvPr/>
          </p:nvSpPr>
          <p:spPr>
            <a:xfrm>
              <a:off x="5769203" y="1991258"/>
              <a:ext cx="657860" cy="614045"/>
            </a:xfrm>
            <a:custGeom>
              <a:avLst/>
              <a:gdLst/>
              <a:ahLst/>
              <a:cxnLst/>
              <a:rect l="l" t="t" r="r" b="b"/>
              <a:pathLst>
                <a:path w="657860" h="614044">
                  <a:moveTo>
                    <a:pt x="169824" y="262966"/>
                  </a:moveTo>
                  <a:lnTo>
                    <a:pt x="136956" y="262966"/>
                  </a:lnTo>
                  <a:lnTo>
                    <a:pt x="136956" y="298284"/>
                  </a:lnTo>
                  <a:lnTo>
                    <a:pt x="136956" y="348170"/>
                  </a:lnTo>
                  <a:lnTo>
                    <a:pt x="136956" y="385940"/>
                  </a:lnTo>
                  <a:lnTo>
                    <a:pt x="136956" y="435825"/>
                  </a:lnTo>
                  <a:lnTo>
                    <a:pt x="134505" y="438264"/>
                  </a:lnTo>
                  <a:lnTo>
                    <a:pt x="84620" y="438264"/>
                  </a:lnTo>
                  <a:lnTo>
                    <a:pt x="82169" y="435825"/>
                  </a:lnTo>
                  <a:lnTo>
                    <a:pt x="82169" y="385940"/>
                  </a:lnTo>
                  <a:lnTo>
                    <a:pt x="84620" y="383489"/>
                  </a:lnTo>
                  <a:lnTo>
                    <a:pt x="134505" y="383489"/>
                  </a:lnTo>
                  <a:lnTo>
                    <a:pt x="136956" y="385940"/>
                  </a:lnTo>
                  <a:lnTo>
                    <a:pt x="136956" y="348170"/>
                  </a:lnTo>
                  <a:lnTo>
                    <a:pt x="134505" y="350621"/>
                  </a:lnTo>
                  <a:lnTo>
                    <a:pt x="84620" y="350621"/>
                  </a:lnTo>
                  <a:lnTo>
                    <a:pt x="82169" y="348170"/>
                  </a:lnTo>
                  <a:lnTo>
                    <a:pt x="82169" y="298284"/>
                  </a:lnTo>
                  <a:lnTo>
                    <a:pt x="84620" y="295833"/>
                  </a:lnTo>
                  <a:lnTo>
                    <a:pt x="134505" y="295833"/>
                  </a:lnTo>
                  <a:lnTo>
                    <a:pt x="136956" y="298284"/>
                  </a:lnTo>
                  <a:lnTo>
                    <a:pt x="136956" y="262966"/>
                  </a:lnTo>
                  <a:lnTo>
                    <a:pt x="49301" y="262966"/>
                  </a:lnTo>
                  <a:lnTo>
                    <a:pt x="49301" y="525919"/>
                  </a:lnTo>
                  <a:lnTo>
                    <a:pt x="158864" y="525919"/>
                  </a:lnTo>
                  <a:lnTo>
                    <a:pt x="158864" y="484543"/>
                  </a:lnTo>
                  <a:lnTo>
                    <a:pt x="161315" y="482092"/>
                  </a:lnTo>
                  <a:lnTo>
                    <a:pt x="169824" y="482092"/>
                  </a:lnTo>
                  <a:lnTo>
                    <a:pt x="169824" y="438264"/>
                  </a:lnTo>
                  <a:lnTo>
                    <a:pt x="169824" y="383489"/>
                  </a:lnTo>
                  <a:lnTo>
                    <a:pt x="169824" y="350621"/>
                  </a:lnTo>
                  <a:lnTo>
                    <a:pt x="169824" y="295833"/>
                  </a:lnTo>
                  <a:lnTo>
                    <a:pt x="169824" y="262966"/>
                  </a:lnTo>
                  <a:close/>
                </a:path>
                <a:path w="657860" h="614044">
                  <a:moveTo>
                    <a:pt x="213652" y="262953"/>
                  </a:moveTo>
                  <a:lnTo>
                    <a:pt x="180784" y="262953"/>
                  </a:lnTo>
                  <a:lnTo>
                    <a:pt x="180784" y="482079"/>
                  </a:lnTo>
                  <a:lnTo>
                    <a:pt x="213652" y="482079"/>
                  </a:lnTo>
                  <a:lnTo>
                    <a:pt x="213652" y="262953"/>
                  </a:lnTo>
                  <a:close/>
                </a:path>
                <a:path w="657860" h="614044">
                  <a:moveTo>
                    <a:pt x="224612" y="493052"/>
                  </a:moveTo>
                  <a:lnTo>
                    <a:pt x="169837" y="493052"/>
                  </a:lnTo>
                  <a:lnTo>
                    <a:pt x="169837" y="525919"/>
                  </a:lnTo>
                  <a:lnTo>
                    <a:pt x="224612" y="525919"/>
                  </a:lnTo>
                  <a:lnTo>
                    <a:pt x="224612" y="493052"/>
                  </a:lnTo>
                  <a:close/>
                </a:path>
                <a:path w="657860" h="614044">
                  <a:moveTo>
                    <a:pt x="432777" y="262966"/>
                  </a:moveTo>
                  <a:lnTo>
                    <a:pt x="399910" y="262966"/>
                  </a:lnTo>
                  <a:lnTo>
                    <a:pt x="399910" y="298284"/>
                  </a:lnTo>
                  <a:lnTo>
                    <a:pt x="399910" y="348170"/>
                  </a:lnTo>
                  <a:lnTo>
                    <a:pt x="397459" y="350621"/>
                  </a:lnTo>
                  <a:lnTo>
                    <a:pt x="347573" y="350621"/>
                  </a:lnTo>
                  <a:lnTo>
                    <a:pt x="345122" y="348170"/>
                  </a:lnTo>
                  <a:lnTo>
                    <a:pt x="345122" y="298284"/>
                  </a:lnTo>
                  <a:lnTo>
                    <a:pt x="347573" y="295833"/>
                  </a:lnTo>
                  <a:lnTo>
                    <a:pt x="397459" y="295833"/>
                  </a:lnTo>
                  <a:lnTo>
                    <a:pt x="399910" y="298284"/>
                  </a:lnTo>
                  <a:lnTo>
                    <a:pt x="399910" y="262966"/>
                  </a:lnTo>
                  <a:lnTo>
                    <a:pt x="312254" y="262966"/>
                  </a:lnTo>
                  <a:lnTo>
                    <a:pt x="312254" y="298284"/>
                  </a:lnTo>
                  <a:lnTo>
                    <a:pt x="312254" y="348170"/>
                  </a:lnTo>
                  <a:lnTo>
                    <a:pt x="309803" y="350621"/>
                  </a:lnTo>
                  <a:lnTo>
                    <a:pt x="259918" y="350621"/>
                  </a:lnTo>
                  <a:lnTo>
                    <a:pt x="257467" y="348170"/>
                  </a:lnTo>
                  <a:lnTo>
                    <a:pt x="257467" y="298284"/>
                  </a:lnTo>
                  <a:lnTo>
                    <a:pt x="259918" y="295833"/>
                  </a:lnTo>
                  <a:lnTo>
                    <a:pt x="309803" y="295833"/>
                  </a:lnTo>
                  <a:lnTo>
                    <a:pt x="312254" y="298284"/>
                  </a:lnTo>
                  <a:lnTo>
                    <a:pt x="312254" y="262966"/>
                  </a:lnTo>
                  <a:lnTo>
                    <a:pt x="224599" y="262966"/>
                  </a:lnTo>
                  <a:lnTo>
                    <a:pt x="224599" y="482092"/>
                  </a:lnTo>
                  <a:lnTo>
                    <a:pt x="233108" y="482092"/>
                  </a:lnTo>
                  <a:lnTo>
                    <a:pt x="235559" y="484543"/>
                  </a:lnTo>
                  <a:lnTo>
                    <a:pt x="235559" y="525919"/>
                  </a:lnTo>
                  <a:lnTo>
                    <a:pt x="268427" y="525919"/>
                  </a:lnTo>
                  <a:lnTo>
                    <a:pt x="268427" y="432790"/>
                  </a:lnTo>
                  <a:lnTo>
                    <a:pt x="273177" y="409359"/>
                  </a:lnTo>
                  <a:lnTo>
                    <a:pt x="286105" y="390194"/>
                  </a:lnTo>
                  <a:lnTo>
                    <a:pt x="305257" y="377266"/>
                  </a:lnTo>
                  <a:lnTo>
                    <a:pt x="328688" y="372529"/>
                  </a:lnTo>
                  <a:lnTo>
                    <a:pt x="352120" y="377266"/>
                  </a:lnTo>
                  <a:lnTo>
                    <a:pt x="371284" y="390194"/>
                  </a:lnTo>
                  <a:lnTo>
                    <a:pt x="384213" y="409359"/>
                  </a:lnTo>
                  <a:lnTo>
                    <a:pt x="388950" y="432790"/>
                  </a:lnTo>
                  <a:lnTo>
                    <a:pt x="388950" y="525919"/>
                  </a:lnTo>
                  <a:lnTo>
                    <a:pt x="421817" y="525919"/>
                  </a:lnTo>
                  <a:lnTo>
                    <a:pt x="421817" y="484543"/>
                  </a:lnTo>
                  <a:lnTo>
                    <a:pt x="424268" y="482092"/>
                  </a:lnTo>
                  <a:lnTo>
                    <a:pt x="432777" y="482092"/>
                  </a:lnTo>
                  <a:lnTo>
                    <a:pt x="432777" y="372529"/>
                  </a:lnTo>
                  <a:lnTo>
                    <a:pt x="432777" y="350621"/>
                  </a:lnTo>
                  <a:lnTo>
                    <a:pt x="432777" y="295833"/>
                  </a:lnTo>
                  <a:lnTo>
                    <a:pt x="432777" y="262966"/>
                  </a:lnTo>
                  <a:close/>
                </a:path>
                <a:path w="657860" h="614044">
                  <a:moveTo>
                    <a:pt x="476605" y="262953"/>
                  </a:moveTo>
                  <a:lnTo>
                    <a:pt x="443738" y="262953"/>
                  </a:lnTo>
                  <a:lnTo>
                    <a:pt x="443738" y="482079"/>
                  </a:lnTo>
                  <a:lnTo>
                    <a:pt x="476605" y="482079"/>
                  </a:lnTo>
                  <a:lnTo>
                    <a:pt x="476605" y="262953"/>
                  </a:lnTo>
                  <a:close/>
                </a:path>
                <a:path w="657860" h="614044">
                  <a:moveTo>
                    <a:pt x="480783" y="208178"/>
                  </a:moveTo>
                  <a:lnTo>
                    <a:pt x="328688" y="132130"/>
                  </a:lnTo>
                  <a:lnTo>
                    <a:pt x="176593" y="208178"/>
                  </a:lnTo>
                  <a:lnTo>
                    <a:pt x="480783" y="208178"/>
                  </a:lnTo>
                  <a:close/>
                </a:path>
                <a:path w="657860" h="614044">
                  <a:moveTo>
                    <a:pt x="487565" y="493052"/>
                  </a:moveTo>
                  <a:lnTo>
                    <a:pt x="432790" y="493052"/>
                  </a:lnTo>
                  <a:lnTo>
                    <a:pt x="432790" y="525919"/>
                  </a:lnTo>
                  <a:lnTo>
                    <a:pt x="487565" y="525919"/>
                  </a:lnTo>
                  <a:lnTo>
                    <a:pt x="487565" y="493052"/>
                  </a:lnTo>
                  <a:close/>
                </a:path>
                <a:path w="657860" h="614044">
                  <a:moveTo>
                    <a:pt x="568452" y="208178"/>
                  </a:moveTo>
                  <a:lnTo>
                    <a:pt x="334175" y="91046"/>
                  </a:lnTo>
                  <a:lnTo>
                    <a:pt x="334175" y="43827"/>
                  </a:lnTo>
                  <a:lnTo>
                    <a:pt x="410870" y="43827"/>
                  </a:lnTo>
                  <a:lnTo>
                    <a:pt x="410870" y="0"/>
                  </a:lnTo>
                  <a:lnTo>
                    <a:pt x="334175" y="0"/>
                  </a:lnTo>
                  <a:lnTo>
                    <a:pt x="323227" y="12"/>
                  </a:lnTo>
                  <a:lnTo>
                    <a:pt x="323227" y="91046"/>
                  </a:lnTo>
                  <a:lnTo>
                    <a:pt x="88950" y="208178"/>
                  </a:lnTo>
                  <a:lnTo>
                    <a:pt x="152107" y="208178"/>
                  </a:lnTo>
                  <a:lnTo>
                    <a:pt x="326250" y="121107"/>
                  </a:lnTo>
                  <a:lnTo>
                    <a:pt x="327787" y="120332"/>
                  </a:lnTo>
                  <a:lnTo>
                    <a:pt x="329603" y="120332"/>
                  </a:lnTo>
                  <a:lnTo>
                    <a:pt x="505294" y="208178"/>
                  </a:lnTo>
                  <a:lnTo>
                    <a:pt x="568452" y="208178"/>
                  </a:lnTo>
                  <a:close/>
                </a:path>
                <a:path w="657860" h="614044">
                  <a:moveTo>
                    <a:pt x="608088" y="262966"/>
                  </a:moveTo>
                  <a:lnTo>
                    <a:pt x="575221" y="262966"/>
                  </a:lnTo>
                  <a:lnTo>
                    <a:pt x="575221" y="298284"/>
                  </a:lnTo>
                  <a:lnTo>
                    <a:pt x="575221" y="348170"/>
                  </a:lnTo>
                  <a:lnTo>
                    <a:pt x="575221" y="385940"/>
                  </a:lnTo>
                  <a:lnTo>
                    <a:pt x="575221" y="435813"/>
                  </a:lnTo>
                  <a:lnTo>
                    <a:pt x="572770" y="438264"/>
                  </a:lnTo>
                  <a:lnTo>
                    <a:pt x="522884" y="438264"/>
                  </a:lnTo>
                  <a:lnTo>
                    <a:pt x="520433" y="435813"/>
                  </a:lnTo>
                  <a:lnTo>
                    <a:pt x="520433" y="385940"/>
                  </a:lnTo>
                  <a:lnTo>
                    <a:pt x="522884" y="383489"/>
                  </a:lnTo>
                  <a:lnTo>
                    <a:pt x="572770" y="383489"/>
                  </a:lnTo>
                  <a:lnTo>
                    <a:pt x="575221" y="385940"/>
                  </a:lnTo>
                  <a:lnTo>
                    <a:pt x="575221" y="348170"/>
                  </a:lnTo>
                  <a:lnTo>
                    <a:pt x="572770" y="350621"/>
                  </a:lnTo>
                  <a:lnTo>
                    <a:pt x="522884" y="350621"/>
                  </a:lnTo>
                  <a:lnTo>
                    <a:pt x="520433" y="348170"/>
                  </a:lnTo>
                  <a:lnTo>
                    <a:pt x="520433" y="298284"/>
                  </a:lnTo>
                  <a:lnTo>
                    <a:pt x="522884" y="295833"/>
                  </a:lnTo>
                  <a:lnTo>
                    <a:pt x="572770" y="295833"/>
                  </a:lnTo>
                  <a:lnTo>
                    <a:pt x="575221" y="298284"/>
                  </a:lnTo>
                  <a:lnTo>
                    <a:pt x="575221" y="262966"/>
                  </a:lnTo>
                  <a:lnTo>
                    <a:pt x="487565" y="262966"/>
                  </a:lnTo>
                  <a:lnTo>
                    <a:pt x="487565" y="482092"/>
                  </a:lnTo>
                  <a:lnTo>
                    <a:pt x="496074" y="482092"/>
                  </a:lnTo>
                  <a:lnTo>
                    <a:pt x="498525" y="484543"/>
                  </a:lnTo>
                  <a:lnTo>
                    <a:pt x="498525" y="525919"/>
                  </a:lnTo>
                  <a:lnTo>
                    <a:pt x="608088" y="525919"/>
                  </a:lnTo>
                  <a:lnTo>
                    <a:pt x="608088" y="438264"/>
                  </a:lnTo>
                  <a:lnTo>
                    <a:pt x="608088" y="383489"/>
                  </a:lnTo>
                  <a:lnTo>
                    <a:pt x="608088" y="350621"/>
                  </a:lnTo>
                  <a:lnTo>
                    <a:pt x="608088" y="295833"/>
                  </a:lnTo>
                  <a:lnTo>
                    <a:pt x="608088" y="262966"/>
                  </a:lnTo>
                  <a:close/>
                </a:path>
                <a:path w="657860" h="614044">
                  <a:moveTo>
                    <a:pt x="629996" y="536867"/>
                  </a:moveTo>
                  <a:lnTo>
                    <a:pt x="27393" y="536867"/>
                  </a:lnTo>
                  <a:lnTo>
                    <a:pt x="27393" y="569734"/>
                  </a:lnTo>
                  <a:lnTo>
                    <a:pt x="629996" y="569734"/>
                  </a:lnTo>
                  <a:lnTo>
                    <a:pt x="629996" y="536867"/>
                  </a:lnTo>
                  <a:close/>
                </a:path>
                <a:path w="657860" h="614044">
                  <a:moveTo>
                    <a:pt x="629996" y="219138"/>
                  </a:moveTo>
                  <a:lnTo>
                    <a:pt x="27393" y="219138"/>
                  </a:lnTo>
                  <a:lnTo>
                    <a:pt x="27393" y="252006"/>
                  </a:lnTo>
                  <a:lnTo>
                    <a:pt x="175310" y="252006"/>
                  </a:lnTo>
                  <a:lnTo>
                    <a:pt x="629996" y="252006"/>
                  </a:lnTo>
                  <a:lnTo>
                    <a:pt x="629996" y="219138"/>
                  </a:lnTo>
                  <a:close/>
                </a:path>
                <a:path w="657860" h="614044">
                  <a:moveTo>
                    <a:pt x="657377" y="580694"/>
                  </a:moveTo>
                  <a:lnTo>
                    <a:pt x="21907" y="580694"/>
                  </a:lnTo>
                  <a:lnTo>
                    <a:pt x="0" y="580694"/>
                  </a:lnTo>
                  <a:lnTo>
                    <a:pt x="0" y="613562"/>
                  </a:lnTo>
                  <a:lnTo>
                    <a:pt x="657377" y="613562"/>
                  </a:lnTo>
                  <a:lnTo>
                    <a:pt x="657377" y="580694"/>
                  </a:lnTo>
                  <a:close/>
                </a:path>
              </a:pathLst>
            </a:custGeom>
            <a:solidFill>
              <a:srgbClr val="DBDDDF"/>
            </a:solidFill>
          </p:spPr>
          <p:txBody>
            <a:bodyPr wrap="square" lIns="0" tIns="0" rIns="0" bIns="0" rtlCol="0"/>
            <a:lstStyle/>
            <a:p>
              <a:endParaRPr/>
            </a:p>
          </p:txBody>
        </p:sp>
      </p:grpSp>
      <p:grpSp>
        <p:nvGrpSpPr>
          <p:cNvPr id="41" name="object 41"/>
          <p:cNvGrpSpPr/>
          <p:nvPr/>
        </p:nvGrpSpPr>
        <p:grpSpPr>
          <a:xfrm>
            <a:off x="7764144" y="1917188"/>
            <a:ext cx="995044" cy="995044"/>
            <a:chOff x="7764144" y="1917188"/>
            <a:chExt cx="995044" cy="995044"/>
          </a:xfrm>
        </p:grpSpPr>
        <p:sp>
          <p:nvSpPr>
            <p:cNvPr id="42" name="object 42"/>
            <p:cNvSpPr/>
            <p:nvPr/>
          </p:nvSpPr>
          <p:spPr>
            <a:xfrm>
              <a:off x="7764144" y="1917188"/>
              <a:ext cx="995044" cy="995044"/>
            </a:xfrm>
            <a:custGeom>
              <a:avLst/>
              <a:gdLst/>
              <a:ahLst/>
              <a:cxnLst/>
              <a:rect l="l" t="t" r="r" b="b"/>
              <a:pathLst>
                <a:path w="995045" h="995044">
                  <a:moveTo>
                    <a:pt x="497230" y="0"/>
                  </a:moveTo>
                  <a:lnTo>
                    <a:pt x="449343" y="2276"/>
                  </a:lnTo>
                  <a:lnTo>
                    <a:pt x="402745" y="8966"/>
                  </a:lnTo>
                  <a:lnTo>
                    <a:pt x="357642" y="19861"/>
                  </a:lnTo>
                  <a:lnTo>
                    <a:pt x="314244" y="34753"/>
                  </a:lnTo>
                  <a:lnTo>
                    <a:pt x="272759" y="53434"/>
                  </a:lnTo>
                  <a:lnTo>
                    <a:pt x="233396" y="75695"/>
                  </a:lnTo>
                  <a:lnTo>
                    <a:pt x="196362" y="101327"/>
                  </a:lnTo>
                  <a:lnTo>
                    <a:pt x="161866" y="130123"/>
                  </a:lnTo>
                  <a:lnTo>
                    <a:pt x="130117" y="161873"/>
                  </a:lnTo>
                  <a:lnTo>
                    <a:pt x="101322" y="196370"/>
                  </a:lnTo>
                  <a:lnTo>
                    <a:pt x="75691" y="233405"/>
                  </a:lnTo>
                  <a:lnTo>
                    <a:pt x="53431" y="272770"/>
                  </a:lnTo>
                  <a:lnTo>
                    <a:pt x="34751" y="314255"/>
                  </a:lnTo>
                  <a:lnTo>
                    <a:pt x="19860" y="357654"/>
                  </a:lnTo>
                  <a:lnTo>
                    <a:pt x="8965" y="402757"/>
                  </a:lnTo>
                  <a:lnTo>
                    <a:pt x="2276" y="449356"/>
                  </a:lnTo>
                  <a:lnTo>
                    <a:pt x="0" y="497243"/>
                  </a:lnTo>
                  <a:lnTo>
                    <a:pt x="2276" y="545129"/>
                  </a:lnTo>
                  <a:lnTo>
                    <a:pt x="8965" y="591727"/>
                  </a:lnTo>
                  <a:lnTo>
                    <a:pt x="19860" y="636829"/>
                  </a:lnTo>
                  <a:lnTo>
                    <a:pt x="34751" y="680226"/>
                  </a:lnTo>
                  <a:lnTo>
                    <a:pt x="53431" y="721710"/>
                  </a:lnTo>
                  <a:lnTo>
                    <a:pt x="75691" y="761073"/>
                  </a:lnTo>
                  <a:lnTo>
                    <a:pt x="101322" y="798106"/>
                  </a:lnTo>
                  <a:lnTo>
                    <a:pt x="130117" y="832601"/>
                  </a:lnTo>
                  <a:lnTo>
                    <a:pt x="161866" y="864349"/>
                  </a:lnTo>
                  <a:lnTo>
                    <a:pt x="196362" y="893142"/>
                  </a:lnTo>
                  <a:lnTo>
                    <a:pt x="233396" y="918772"/>
                  </a:lnTo>
                  <a:lnTo>
                    <a:pt x="272759" y="941031"/>
                  </a:lnTo>
                  <a:lnTo>
                    <a:pt x="314244" y="959710"/>
                  </a:lnTo>
                  <a:lnTo>
                    <a:pt x="357642" y="974601"/>
                  </a:lnTo>
                  <a:lnTo>
                    <a:pt x="402745" y="985495"/>
                  </a:lnTo>
                  <a:lnTo>
                    <a:pt x="449343" y="992184"/>
                  </a:lnTo>
                  <a:lnTo>
                    <a:pt x="497230" y="994460"/>
                  </a:lnTo>
                  <a:lnTo>
                    <a:pt x="545116" y="992184"/>
                  </a:lnTo>
                  <a:lnTo>
                    <a:pt x="591715" y="985495"/>
                  </a:lnTo>
                  <a:lnTo>
                    <a:pt x="636818" y="974601"/>
                  </a:lnTo>
                  <a:lnTo>
                    <a:pt x="680215" y="959710"/>
                  </a:lnTo>
                  <a:lnTo>
                    <a:pt x="721700" y="941031"/>
                  </a:lnTo>
                  <a:lnTo>
                    <a:pt x="761064" y="918772"/>
                  </a:lnTo>
                  <a:lnTo>
                    <a:pt x="798098" y="893142"/>
                  </a:lnTo>
                  <a:lnTo>
                    <a:pt x="832594" y="864349"/>
                  </a:lnTo>
                  <a:lnTo>
                    <a:pt x="864343" y="832601"/>
                  </a:lnTo>
                  <a:lnTo>
                    <a:pt x="893137" y="798106"/>
                  </a:lnTo>
                  <a:lnTo>
                    <a:pt x="918769" y="761073"/>
                  </a:lnTo>
                  <a:lnTo>
                    <a:pt x="941029" y="721710"/>
                  </a:lnTo>
                  <a:lnTo>
                    <a:pt x="959708" y="680226"/>
                  </a:lnTo>
                  <a:lnTo>
                    <a:pt x="974600" y="636829"/>
                  </a:lnTo>
                  <a:lnTo>
                    <a:pt x="985494" y="591727"/>
                  </a:lnTo>
                  <a:lnTo>
                    <a:pt x="992184" y="545129"/>
                  </a:lnTo>
                  <a:lnTo>
                    <a:pt x="994460" y="497243"/>
                  </a:lnTo>
                  <a:lnTo>
                    <a:pt x="992184" y="449356"/>
                  </a:lnTo>
                  <a:lnTo>
                    <a:pt x="985494" y="402757"/>
                  </a:lnTo>
                  <a:lnTo>
                    <a:pt x="974600" y="357654"/>
                  </a:lnTo>
                  <a:lnTo>
                    <a:pt x="959708" y="314255"/>
                  </a:lnTo>
                  <a:lnTo>
                    <a:pt x="941029" y="272770"/>
                  </a:lnTo>
                  <a:lnTo>
                    <a:pt x="918769" y="233405"/>
                  </a:lnTo>
                  <a:lnTo>
                    <a:pt x="893137" y="196370"/>
                  </a:lnTo>
                  <a:lnTo>
                    <a:pt x="864343" y="161873"/>
                  </a:lnTo>
                  <a:lnTo>
                    <a:pt x="832594" y="130123"/>
                  </a:lnTo>
                  <a:lnTo>
                    <a:pt x="798098" y="101327"/>
                  </a:lnTo>
                  <a:lnTo>
                    <a:pt x="761064" y="75695"/>
                  </a:lnTo>
                  <a:lnTo>
                    <a:pt x="721700" y="53434"/>
                  </a:lnTo>
                  <a:lnTo>
                    <a:pt x="680215" y="34753"/>
                  </a:lnTo>
                  <a:lnTo>
                    <a:pt x="636818" y="19861"/>
                  </a:lnTo>
                  <a:lnTo>
                    <a:pt x="591715" y="8966"/>
                  </a:lnTo>
                  <a:lnTo>
                    <a:pt x="545116" y="2276"/>
                  </a:lnTo>
                  <a:lnTo>
                    <a:pt x="497230" y="0"/>
                  </a:lnTo>
                  <a:close/>
                </a:path>
              </a:pathLst>
            </a:custGeom>
            <a:solidFill>
              <a:srgbClr val="A8ABA1"/>
            </a:solidFill>
          </p:spPr>
          <p:txBody>
            <a:bodyPr wrap="square" lIns="0" tIns="0" rIns="0" bIns="0" rtlCol="0"/>
            <a:lstStyle/>
            <a:p>
              <a:endParaRPr/>
            </a:p>
          </p:txBody>
        </p:sp>
        <p:sp>
          <p:nvSpPr>
            <p:cNvPr id="43" name="object 43"/>
            <p:cNvSpPr/>
            <p:nvPr/>
          </p:nvSpPr>
          <p:spPr>
            <a:xfrm>
              <a:off x="7805595" y="2612288"/>
              <a:ext cx="911860" cy="299720"/>
            </a:xfrm>
            <a:custGeom>
              <a:avLst/>
              <a:gdLst/>
              <a:ahLst/>
              <a:cxnLst/>
              <a:rect l="l" t="t" r="r" b="b"/>
              <a:pathLst>
                <a:path w="911859" h="299719">
                  <a:moveTo>
                    <a:pt x="911559" y="0"/>
                  </a:moveTo>
                  <a:lnTo>
                    <a:pt x="0" y="0"/>
                  </a:lnTo>
                  <a:lnTo>
                    <a:pt x="11980" y="26607"/>
                  </a:lnTo>
                  <a:lnTo>
                    <a:pt x="34240" y="65970"/>
                  </a:lnTo>
                  <a:lnTo>
                    <a:pt x="59871" y="103002"/>
                  </a:lnTo>
                  <a:lnTo>
                    <a:pt x="88666" y="137496"/>
                  </a:lnTo>
                  <a:lnTo>
                    <a:pt x="120415" y="169244"/>
                  </a:lnTo>
                  <a:lnTo>
                    <a:pt x="154911" y="198037"/>
                  </a:lnTo>
                  <a:lnTo>
                    <a:pt x="191945" y="223666"/>
                  </a:lnTo>
                  <a:lnTo>
                    <a:pt x="231309" y="245924"/>
                  </a:lnTo>
                  <a:lnTo>
                    <a:pt x="272793" y="264603"/>
                  </a:lnTo>
                  <a:lnTo>
                    <a:pt x="316191" y="279493"/>
                  </a:lnTo>
                  <a:lnTo>
                    <a:pt x="361294" y="290386"/>
                  </a:lnTo>
                  <a:lnTo>
                    <a:pt x="407893" y="297075"/>
                  </a:lnTo>
                  <a:lnTo>
                    <a:pt x="455779" y="299351"/>
                  </a:lnTo>
                  <a:lnTo>
                    <a:pt x="503666" y="297075"/>
                  </a:lnTo>
                  <a:lnTo>
                    <a:pt x="550264" y="290386"/>
                  </a:lnTo>
                  <a:lnTo>
                    <a:pt x="595367" y="279493"/>
                  </a:lnTo>
                  <a:lnTo>
                    <a:pt x="638765" y="264603"/>
                  </a:lnTo>
                  <a:lnTo>
                    <a:pt x="680249" y="245924"/>
                  </a:lnTo>
                  <a:lnTo>
                    <a:pt x="719613" y="223666"/>
                  </a:lnTo>
                  <a:lnTo>
                    <a:pt x="756647" y="198037"/>
                  </a:lnTo>
                  <a:lnTo>
                    <a:pt x="791143" y="169244"/>
                  </a:lnTo>
                  <a:lnTo>
                    <a:pt x="822892" y="137496"/>
                  </a:lnTo>
                  <a:lnTo>
                    <a:pt x="851687" y="103002"/>
                  </a:lnTo>
                  <a:lnTo>
                    <a:pt x="877318" y="65970"/>
                  </a:lnTo>
                  <a:lnTo>
                    <a:pt x="899578" y="26607"/>
                  </a:lnTo>
                  <a:lnTo>
                    <a:pt x="911559" y="0"/>
                  </a:lnTo>
                  <a:close/>
                </a:path>
              </a:pathLst>
            </a:custGeom>
            <a:solidFill>
              <a:srgbClr val="909286"/>
            </a:solidFill>
          </p:spPr>
          <p:txBody>
            <a:bodyPr wrap="square" lIns="0" tIns="0" rIns="0" bIns="0" rtlCol="0"/>
            <a:lstStyle/>
            <a:p>
              <a:endParaRPr/>
            </a:p>
          </p:txBody>
        </p:sp>
        <p:sp>
          <p:nvSpPr>
            <p:cNvPr id="44" name="object 44"/>
            <p:cNvSpPr/>
            <p:nvPr/>
          </p:nvSpPr>
          <p:spPr>
            <a:xfrm>
              <a:off x="8028698" y="2167966"/>
              <a:ext cx="480059" cy="438150"/>
            </a:xfrm>
            <a:custGeom>
              <a:avLst/>
              <a:gdLst/>
              <a:ahLst/>
              <a:cxnLst/>
              <a:rect l="l" t="t" r="r" b="b"/>
              <a:pathLst>
                <a:path w="480059" h="438150">
                  <a:moveTo>
                    <a:pt x="479501" y="0"/>
                  </a:moveTo>
                  <a:lnTo>
                    <a:pt x="0" y="0"/>
                  </a:lnTo>
                  <a:lnTo>
                    <a:pt x="0" y="437641"/>
                  </a:lnTo>
                  <a:lnTo>
                    <a:pt x="479501" y="437641"/>
                  </a:lnTo>
                  <a:lnTo>
                    <a:pt x="479501" y="0"/>
                  </a:lnTo>
                  <a:close/>
                </a:path>
              </a:pathLst>
            </a:custGeom>
            <a:solidFill>
              <a:srgbClr val="DADBD6"/>
            </a:solidFill>
          </p:spPr>
          <p:txBody>
            <a:bodyPr wrap="square" lIns="0" tIns="0" rIns="0" bIns="0" rtlCol="0"/>
            <a:lstStyle/>
            <a:p>
              <a:endParaRPr/>
            </a:p>
          </p:txBody>
        </p:sp>
        <p:sp>
          <p:nvSpPr>
            <p:cNvPr id="45" name="object 45"/>
            <p:cNvSpPr/>
            <p:nvPr/>
          </p:nvSpPr>
          <p:spPr>
            <a:xfrm>
              <a:off x="8065287" y="2197709"/>
              <a:ext cx="408305" cy="194310"/>
            </a:xfrm>
            <a:custGeom>
              <a:avLst/>
              <a:gdLst/>
              <a:ahLst/>
              <a:cxnLst/>
              <a:rect l="l" t="t" r="r" b="b"/>
              <a:pathLst>
                <a:path w="408304" h="194310">
                  <a:moveTo>
                    <a:pt x="84734" y="109410"/>
                  </a:moveTo>
                  <a:lnTo>
                    <a:pt x="0" y="109410"/>
                  </a:lnTo>
                  <a:lnTo>
                    <a:pt x="0" y="193776"/>
                  </a:lnTo>
                  <a:lnTo>
                    <a:pt x="84734" y="193776"/>
                  </a:lnTo>
                  <a:lnTo>
                    <a:pt x="84734" y="109410"/>
                  </a:lnTo>
                  <a:close/>
                </a:path>
                <a:path w="408304" h="194310">
                  <a:moveTo>
                    <a:pt x="84734" y="12"/>
                  </a:moveTo>
                  <a:lnTo>
                    <a:pt x="0" y="12"/>
                  </a:lnTo>
                  <a:lnTo>
                    <a:pt x="0" y="85051"/>
                  </a:lnTo>
                  <a:lnTo>
                    <a:pt x="84734" y="85051"/>
                  </a:lnTo>
                  <a:lnTo>
                    <a:pt x="84734" y="12"/>
                  </a:lnTo>
                  <a:close/>
                </a:path>
                <a:path w="408304" h="194310">
                  <a:moveTo>
                    <a:pt x="192582" y="109410"/>
                  </a:moveTo>
                  <a:lnTo>
                    <a:pt x="107848" y="109410"/>
                  </a:lnTo>
                  <a:lnTo>
                    <a:pt x="107848" y="193776"/>
                  </a:lnTo>
                  <a:lnTo>
                    <a:pt x="192582" y="193776"/>
                  </a:lnTo>
                  <a:lnTo>
                    <a:pt x="192582" y="109410"/>
                  </a:lnTo>
                  <a:close/>
                </a:path>
                <a:path w="408304" h="194310">
                  <a:moveTo>
                    <a:pt x="300418" y="109410"/>
                  </a:moveTo>
                  <a:lnTo>
                    <a:pt x="215684" y="109410"/>
                  </a:lnTo>
                  <a:lnTo>
                    <a:pt x="215684" y="193776"/>
                  </a:lnTo>
                  <a:lnTo>
                    <a:pt x="300418" y="193776"/>
                  </a:lnTo>
                  <a:lnTo>
                    <a:pt x="300418" y="109410"/>
                  </a:lnTo>
                  <a:close/>
                </a:path>
                <a:path w="408304" h="194310">
                  <a:moveTo>
                    <a:pt x="408266" y="109410"/>
                  </a:moveTo>
                  <a:lnTo>
                    <a:pt x="323532" y="109410"/>
                  </a:lnTo>
                  <a:lnTo>
                    <a:pt x="323532" y="193776"/>
                  </a:lnTo>
                  <a:lnTo>
                    <a:pt x="408266" y="193776"/>
                  </a:lnTo>
                  <a:lnTo>
                    <a:pt x="408266" y="109410"/>
                  </a:lnTo>
                  <a:close/>
                </a:path>
                <a:path w="408304" h="194310">
                  <a:moveTo>
                    <a:pt x="408266" y="0"/>
                  </a:moveTo>
                  <a:lnTo>
                    <a:pt x="323532" y="0"/>
                  </a:lnTo>
                  <a:lnTo>
                    <a:pt x="323532" y="84366"/>
                  </a:lnTo>
                  <a:lnTo>
                    <a:pt x="408266" y="84366"/>
                  </a:lnTo>
                  <a:lnTo>
                    <a:pt x="408266" y="0"/>
                  </a:lnTo>
                  <a:close/>
                </a:path>
              </a:pathLst>
            </a:custGeom>
            <a:solidFill>
              <a:srgbClr val="F2F3F1"/>
            </a:solidFill>
          </p:spPr>
          <p:txBody>
            <a:bodyPr wrap="square" lIns="0" tIns="0" rIns="0" bIns="0" rtlCol="0"/>
            <a:lstStyle/>
            <a:p>
              <a:endParaRPr/>
            </a:p>
          </p:txBody>
        </p:sp>
        <p:sp>
          <p:nvSpPr>
            <p:cNvPr id="46" name="object 46"/>
            <p:cNvSpPr/>
            <p:nvPr/>
          </p:nvSpPr>
          <p:spPr>
            <a:xfrm>
              <a:off x="8014716" y="2129434"/>
              <a:ext cx="508000" cy="43815"/>
            </a:xfrm>
            <a:custGeom>
              <a:avLst/>
              <a:gdLst/>
              <a:ahLst/>
              <a:cxnLst/>
              <a:rect l="l" t="t" r="r" b="b"/>
              <a:pathLst>
                <a:path w="508000" h="43814">
                  <a:moveTo>
                    <a:pt x="160947" y="0"/>
                  </a:moveTo>
                  <a:lnTo>
                    <a:pt x="0" y="0"/>
                  </a:lnTo>
                  <a:lnTo>
                    <a:pt x="0" y="43383"/>
                  </a:lnTo>
                  <a:lnTo>
                    <a:pt x="160947" y="43383"/>
                  </a:lnTo>
                  <a:lnTo>
                    <a:pt x="160947" y="0"/>
                  </a:lnTo>
                  <a:close/>
                </a:path>
                <a:path w="508000" h="43814">
                  <a:moveTo>
                    <a:pt x="507479" y="0"/>
                  </a:moveTo>
                  <a:lnTo>
                    <a:pt x="347649" y="0"/>
                  </a:lnTo>
                  <a:lnTo>
                    <a:pt x="347649" y="43383"/>
                  </a:lnTo>
                  <a:lnTo>
                    <a:pt x="507479" y="43383"/>
                  </a:lnTo>
                  <a:lnTo>
                    <a:pt x="507479" y="0"/>
                  </a:lnTo>
                  <a:close/>
                </a:path>
              </a:pathLst>
            </a:custGeom>
            <a:solidFill>
              <a:srgbClr val="9C9F93"/>
            </a:solidFill>
          </p:spPr>
          <p:txBody>
            <a:bodyPr wrap="square" lIns="0" tIns="0" rIns="0" bIns="0" rtlCol="0"/>
            <a:lstStyle/>
            <a:p>
              <a:endParaRPr/>
            </a:p>
          </p:txBody>
        </p:sp>
        <p:sp>
          <p:nvSpPr>
            <p:cNvPr id="47" name="object 47"/>
            <p:cNvSpPr/>
            <p:nvPr/>
          </p:nvSpPr>
          <p:spPr>
            <a:xfrm>
              <a:off x="8175662" y="2091436"/>
              <a:ext cx="187325" cy="189230"/>
            </a:xfrm>
            <a:custGeom>
              <a:avLst/>
              <a:gdLst/>
              <a:ahLst/>
              <a:cxnLst/>
              <a:rect l="l" t="t" r="r" b="b"/>
              <a:pathLst>
                <a:path w="187325" h="189230">
                  <a:moveTo>
                    <a:pt x="186702" y="0"/>
                  </a:moveTo>
                  <a:lnTo>
                    <a:pt x="0" y="0"/>
                  </a:lnTo>
                  <a:lnTo>
                    <a:pt x="0" y="189229"/>
                  </a:lnTo>
                  <a:lnTo>
                    <a:pt x="186702" y="189229"/>
                  </a:lnTo>
                  <a:lnTo>
                    <a:pt x="186702" y="0"/>
                  </a:lnTo>
                  <a:close/>
                </a:path>
              </a:pathLst>
            </a:custGeom>
            <a:solidFill>
              <a:srgbClr val="FFFFFF"/>
            </a:solidFill>
          </p:spPr>
          <p:txBody>
            <a:bodyPr wrap="square" lIns="0" tIns="0" rIns="0" bIns="0" rtlCol="0"/>
            <a:lstStyle/>
            <a:p>
              <a:endParaRPr/>
            </a:p>
          </p:txBody>
        </p:sp>
        <p:sp>
          <p:nvSpPr>
            <p:cNvPr id="48" name="object 48"/>
            <p:cNvSpPr/>
            <p:nvPr/>
          </p:nvSpPr>
          <p:spPr>
            <a:xfrm>
              <a:off x="8085962" y="2496515"/>
              <a:ext cx="365125" cy="109220"/>
            </a:xfrm>
            <a:custGeom>
              <a:avLst/>
              <a:gdLst/>
              <a:ahLst/>
              <a:cxnLst/>
              <a:rect l="l" t="t" r="r" b="b"/>
              <a:pathLst>
                <a:path w="365125" h="109219">
                  <a:moveTo>
                    <a:pt x="364972" y="0"/>
                  </a:moveTo>
                  <a:lnTo>
                    <a:pt x="0" y="0"/>
                  </a:lnTo>
                  <a:lnTo>
                    <a:pt x="0" y="109092"/>
                  </a:lnTo>
                  <a:lnTo>
                    <a:pt x="364972" y="109092"/>
                  </a:lnTo>
                  <a:lnTo>
                    <a:pt x="364972" y="0"/>
                  </a:lnTo>
                  <a:close/>
                </a:path>
              </a:pathLst>
            </a:custGeom>
            <a:solidFill>
              <a:srgbClr val="F2F3F1"/>
            </a:solidFill>
          </p:spPr>
          <p:txBody>
            <a:bodyPr wrap="square" lIns="0" tIns="0" rIns="0" bIns="0" rtlCol="0"/>
            <a:lstStyle/>
            <a:p>
              <a:endParaRPr/>
            </a:p>
          </p:txBody>
        </p:sp>
        <p:sp>
          <p:nvSpPr>
            <p:cNvPr id="49" name="object 49"/>
            <p:cNvSpPr/>
            <p:nvPr/>
          </p:nvSpPr>
          <p:spPr>
            <a:xfrm>
              <a:off x="8067217" y="2465692"/>
              <a:ext cx="406400" cy="43815"/>
            </a:xfrm>
            <a:custGeom>
              <a:avLst/>
              <a:gdLst/>
              <a:ahLst/>
              <a:cxnLst/>
              <a:rect l="l" t="t" r="r" b="b"/>
              <a:pathLst>
                <a:path w="406400" h="43814">
                  <a:moveTo>
                    <a:pt x="406323" y="0"/>
                  </a:moveTo>
                  <a:lnTo>
                    <a:pt x="0" y="0"/>
                  </a:lnTo>
                  <a:lnTo>
                    <a:pt x="0" y="43383"/>
                  </a:lnTo>
                  <a:lnTo>
                    <a:pt x="406323" y="43383"/>
                  </a:lnTo>
                  <a:lnTo>
                    <a:pt x="406323" y="0"/>
                  </a:lnTo>
                  <a:close/>
                </a:path>
              </a:pathLst>
            </a:custGeom>
            <a:solidFill>
              <a:srgbClr val="9C9F93"/>
            </a:solidFill>
          </p:spPr>
          <p:txBody>
            <a:bodyPr wrap="square" lIns="0" tIns="0" rIns="0" bIns="0" rtlCol="0"/>
            <a:lstStyle/>
            <a:p>
              <a:endParaRPr/>
            </a:p>
          </p:txBody>
        </p:sp>
        <p:sp>
          <p:nvSpPr>
            <p:cNvPr id="50" name="object 50"/>
            <p:cNvSpPr/>
            <p:nvPr/>
          </p:nvSpPr>
          <p:spPr>
            <a:xfrm>
              <a:off x="8265929" y="2128024"/>
              <a:ext cx="0" cy="120014"/>
            </a:xfrm>
            <a:custGeom>
              <a:avLst/>
              <a:gdLst/>
              <a:ahLst/>
              <a:cxnLst/>
              <a:rect l="l" t="t" r="r" b="b"/>
              <a:pathLst>
                <a:path h="120014">
                  <a:moveTo>
                    <a:pt x="0" y="0"/>
                  </a:moveTo>
                  <a:lnTo>
                    <a:pt x="0" y="119392"/>
                  </a:lnTo>
                </a:path>
              </a:pathLst>
            </a:custGeom>
            <a:ln w="30480">
              <a:solidFill>
                <a:srgbClr val="9C9F93"/>
              </a:solidFill>
            </a:ln>
          </p:spPr>
          <p:txBody>
            <a:bodyPr wrap="square" lIns="0" tIns="0" rIns="0" bIns="0" rtlCol="0"/>
            <a:lstStyle/>
            <a:p>
              <a:endParaRPr/>
            </a:p>
          </p:txBody>
        </p:sp>
        <p:sp>
          <p:nvSpPr>
            <p:cNvPr id="51" name="object 51"/>
            <p:cNvSpPr/>
            <p:nvPr/>
          </p:nvSpPr>
          <p:spPr>
            <a:xfrm>
              <a:off x="8206231" y="2187722"/>
              <a:ext cx="120014" cy="0"/>
            </a:xfrm>
            <a:custGeom>
              <a:avLst/>
              <a:gdLst/>
              <a:ahLst/>
              <a:cxnLst/>
              <a:rect l="l" t="t" r="r" b="b"/>
              <a:pathLst>
                <a:path w="120015">
                  <a:moveTo>
                    <a:pt x="119392" y="0"/>
                  </a:moveTo>
                  <a:lnTo>
                    <a:pt x="0" y="0"/>
                  </a:lnTo>
                </a:path>
              </a:pathLst>
            </a:custGeom>
            <a:ln w="30480">
              <a:solidFill>
                <a:srgbClr val="9C9F93"/>
              </a:solidFill>
            </a:ln>
          </p:spPr>
          <p:txBody>
            <a:bodyPr wrap="square" lIns="0" tIns="0" rIns="0" bIns="0" rtlCol="0"/>
            <a:lstStyle/>
            <a:p>
              <a:endParaRPr/>
            </a:p>
          </p:txBody>
        </p:sp>
      </p:grpSp>
      <p:grpSp>
        <p:nvGrpSpPr>
          <p:cNvPr id="52" name="object 52"/>
          <p:cNvGrpSpPr/>
          <p:nvPr/>
        </p:nvGrpSpPr>
        <p:grpSpPr>
          <a:xfrm>
            <a:off x="9927614" y="1917188"/>
            <a:ext cx="995044" cy="995044"/>
            <a:chOff x="9927614" y="1917188"/>
            <a:chExt cx="995044" cy="995044"/>
          </a:xfrm>
        </p:grpSpPr>
        <p:sp>
          <p:nvSpPr>
            <p:cNvPr id="53" name="object 53"/>
            <p:cNvSpPr/>
            <p:nvPr/>
          </p:nvSpPr>
          <p:spPr>
            <a:xfrm>
              <a:off x="9927614" y="1917188"/>
              <a:ext cx="995044" cy="995044"/>
            </a:xfrm>
            <a:custGeom>
              <a:avLst/>
              <a:gdLst/>
              <a:ahLst/>
              <a:cxnLst/>
              <a:rect l="l" t="t" r="r" b="b"/>
              <a:pathLst>
                <a:path w="995045" h="995044">
                  <a:moveTo>
                    <a:pt x="497230" y="0"/>
                  </a:moveTo>
                  <a:lnTo>
                    <a:pt x="449343" y="2276"/>
                  </a:lnTo>
                  <a:lnTo>
                    <a:pt x="402745" y="8966"/>
                  </a:lnTo>
                  <a:lnTo>
                    <a:pt x="357642" y="19861"/>
                  </a:lnTo>
                  <a:lnTo>
                    <a:pt x="314244" y="34753"/>
                  </a:lnTo>
                  <a:lnTo>
                    <a:pt x="272759" y="53434"/>
                  </a:lnTo>
                  <a:lnTo>
                    <a:pt x="233396" y="75695"/>
                  </a:lnTo>
                  <a:lnTo>
                    <a:pt x="196362" y="101327"/>
                  </a:lnTo>
                  <a:lnTo>
                    <a:pt x="161866" y="130123"/>
                  </a:lnTo>
                  <a:lnTo>
                    <a:pt x="130117" y="161873"/>
                  </a:lnTo>
                  <a:lnTo>
                    <a:pt x="101322" y="196370"/>
                  </a:lnTo>
                  <a:lnTo>
                    <a:pt x="75691" y="233405"/>
                  </a:lnTo>
                  <a:lnTo>
                    <a:pt x="53431" y="272770"/>
                  </a:lnTo>
                  <a:lnTo>
                    <a:pt x="34751" y="314255"/>
                  </a:lnTo>
                  <a:lnTo>
                    <a:pt x="19860" y="357654"/>
                  </a:lnTo>
                  <a:lnTo>
                    <a:pt x="8965" y="402757"/>
                  </a:lnTo>
                  <a:lnTo>
                    <a:pt x="2276" y="449356"/>
                  </a:lnTo>
                  <a:lnTo>
                    <a:pt x="0" y="497243"/>
                  </a:lnTo>
                  <a:lnTo>
                    <a:pt x="2276" y="545129"/>
                  </a:lnTo>
                  <a:lnTo>
                    <a:pt x="8965" y="591727"/>
                  </a:lnTo>
                  <a:lnTo>
                    <a:pt x="19860" y="636829"/>
                  </a:lnTo>
                  <a:lnTo>
                    <a:pt x="34751" y="680226"/>
                  </a:lnTo>
                  <a:lnTo>
                    <a:pt x="53431" y="721710"/>
                  </a:lnTo>
                  <a:lnTo>
                    <a:pt x="75691" y="761073"/>
                  </a:lnTo>
                  <a:lnTo>
                    <a:pt x="101322" y="798106"/>
                  </a:lnTo>
                  <a:lnTo>
                    <a:pt x="130117" y="832601"/>
                  </a:lnTo>
                  <a:lnTo>
                    <a:pt x="161866" y="864349"/>
                  </a:lnTo>
                  <a:lnTo>
                    <a:pt x="196362" y="893142"/>
                  </a:lnTo>
                  <a:lnTo>
                    <a:pt x="233396" y="918772"/>
                  </a:lnTo>
                  <a:lnTo>
                    <a:pt x="272759" y="941031"/>
                  </a:lnTo>
                  <a:lnTo>
                    <a:pt x="314244" y="959710"/>
                  </a:lnTo>
                  <a:lnTo>
                    <a:pt x="357642" y="974601"/>
                  </a:lnTo>
                  <a:lnTo>
                    <a:pt x="402745" y="985495"/>
                  </a:lnTo>
                  <a:lnTo>
                    <a:pt x="449343" y="992184"/>
                  </a:lnTo>
                  <a:lnTo>
                    <a:pt x="497230" y="994460"/>
                  </a:lnTo>
                  <a:lnTo>
                    <a:pt x="545116" y="992184"/>
                  </a:lnTo>
                  <a:lnTo>
                    <a:pt x="591715" y="985495"/>
                  </a:lnTo>
                  <a:lnTo>
                    <a:pt x="636818" y="974601"/>
                  </a:lnTo>
                  <a:lnTo>
                    <a:pt x="680215" y="959710"/>
                  </a:lnTo>
                  <a:lnTo>
                    <a:pt x="721700" y="941031"/>
                  </a:lnTo>
                  <a:lnTo>
                    <a:pt x="761064" y="918772"/>
                  </a:lnTo>
                  <a:lnTo>
                    <a:pt x="798098" y="893142"/>
                  </a:lnTo>
                  <a:lnTo>
                    <a:pt x="832594" y="864349"/>
                  </a:lnTo>
                  <a:lnTo>
                    <a:pt x="864343" y="832601"/>
                  </a:lnTo>
                  <a:lnTo>
                    <a:pt x="893137" y="798106"/>
                  </a:lnTo>
                  <a:lnTo>
                    <a:pt x="918769" y="761073"/>
                  </a:lnTo>
                  <a:lnTo>
                    <a:pt x="941029" y="721710"/>
                  </a:lnTo>
                  <a:lnTo>
                    <a:pt x="959708" y="680226"/>
                  </a:lnTo>
                  <a:lnTo>
                    <a:pt x="974600" y="636829"/>
                  </a:lnTo>
                  <a:lnTo>
                    <a:pt x="985494" y="591727"/>
                  </a:lnTo>
                  <a:lnTo>
                    <a:pt x="992184" y="545129"/>
                  </a:lnTo>
                  <a:lnTo>
                    <a:pt x="994460" y="497243"/>
                  </a:lnTo>
                  <a:lnTo>
                    <a:pt x="992184" y="449356"/>
                  </a:lnTo>
                  <a:lnTo>
                    <a:pt x="985494" y="402757"/>
                  </a:lnTo>
                  <a:lnTo>
                    <a:pt x="974600" y="357654"/>
                  </a:lnTo>
                  <a:lnTo>
                    <a:pt x="959708" y="314255"/>
                  </a:lnTo>
                  <a:lnTo>
                    <a:pt x="941029" y="272770"/>
                  </a:lnTo>
                  <a:lnTo>
                    <a:pt x="918769" y="233405"/>
                  </a:lnTo>
                  <a:lnTo>
                    <a:pt x="893137" y="196370"/>
                  </a:lnTo>
                  <a:lnTo>
                    <a:pt x="864343" y="161873"/>
                  </a:lnTo>
                  <a:lnTo>
                    <a:pt x="832594" y="130123"/>
                  </a:lnTo>
                  <a:lnTo>
                    <a:pt x="798098" y="101327"/>
                  </a:lnTo>
                  <a:lnTo>
                    <a:pt x="761064" y="75695"/>
                  </a:lnTo>
                  <a:lnTo>
                    <a:pt x="721700" y="53434"/>
                  </a:lnTo>
                  <a:lnTo>
                    <a:pt x="680215" y="34753"/>
                  </a:lnTo>
                  <a:lnTo>
                    <a:pt x="636818" y="19861"/>
                  </a:lnTo>
                  <a:lnTo>
                    <a:pt x="591715" y="8966"/>
                  </a:lnTo>
                  <a:lnTo>
                    <a:pt x="545116" y="2276"/>
                  </a:lnTo>
                  <a:lnTo>
                    <a:pt x="497230" y="0"/>
                  </a:lnTo>
                  <a:close/>
                </a:path>
              </a:pathLst>
            </a:custGeom>
            <a:solidFill>
              <a:srgbClr val="C8B1A3"/>
            </a:solidFill>
          </p:spPr>
          <p:txBody>
            <a:bodyPr wrap="square" lIns="0" tIns="0" rIns="0" bIns="0" rtlCol="0"/>
            <a:lstStyle/>
            <a:p>
              <a:endParaRPr/>
            </a:p>
          </p:txBody>
        </p:sp>
        <p:sp>
          <p:nvSpPr>
            <p:cNvPr id="54" name="object 54"/>
            <p:cNvSpPr/>
            <p:nvPr/>
          </p:nvSpPr>
          <p:spPr>
            <a:xfrm>
              <a:off x="9969066" y="2612288"/>
              <a:ext cx="911860" cy="299720"/>
            </a:xfrm>
            <a:custGeom>
              <a:avLst/>
              <a:gdLst/>
              <a:ahLst/>
              <a:cxnLst/>
              <a:rect l="l" t="t" r="r" b="b"/>
              <a:pathLst>
                <a:path w="911859" h="299719">
                  <a:moveTo>
                    <a:pt x="911559" y="0"/>
                  </a:moveTo>
                  <a:lnTo>
                    <a:pt x="0" y="0"/>
                  </a:lnTo>
                  <a:lnTo>
                    <a:pt x="11980" y="26607"/>
                  </a:lnTo>
                  <a:lnTo>
                    <a:pt x="34240" y="65970"/>
                  </a:lnTo>
                  <a:lnTo>
                    <a:pt x="59871" y="103002"/>
                  </a:lnTo>
                  <a:lnTo>
                    <a:pt x="88666" y="137496"/>
                  </a:lnTo>
                  <a:lnTo>
                    <a:pt x="120415" y="169244"/>
                  </a:lnTo>
                  <a:lnTo>
                    <a:pt x="154911" y="198037"/>
                  </a:lnTo>
                  <a:lnTo>
                    <a:pt x="191945" y="223666"/>
                  </a:lnTo>
                  <a:lnTo>
                    <a:pt x="231309" y="245924"/>
                  </a:lnTo>
                  <a:lnTo>
                    <a:pt x="272793" y="264603"/>
                  </a:lnTo>
                  <a:lnTo>
                    <a:pt x="316191" y="279493"/>
                  </a:lnTo>
                  <a:lnTo>
                    <a:pt x="361294" y="290386"/>
                  </a:lnTo>
                  <a:lnTo>
                    <a:pt x="407893" y="297075"/>
                  </a:lnTo>
                  <a:lnTo>
                    <a:pt x="455779" y="299351"/>
                  </a:lnTo>
                  <a:lnTo>
                    <a:pt x="503666" y="297075"/>
                  </a:lnTo>
                  <a:lnTo>
                    <a:pt x="550264" y="290386"/>
                  </a:lnTo>
                  <a:lnTo>
                    <a:pt x="595367" y="279493"/>
                  </a:lnTo>
                  <a:lnTo>
                    <a:pt x="638765" y="264603"/>
                  </a:lnTo>
                  <a:lnTo>
                    <a:pt x="680249" y="245924"/>
                  </a:lnTo>
                  <a:lnTo>
                    <a:pt x="719613" y="223666"/>
                  </a:lnTo>
                  <a:lnTo>
                    <a:pt x="756647" y="198037"/>
                  </a:lnTo>
                  <a:lnTo>
                    <a:pt x="791143" y="169244"/>
                  </a:lnTo>
                  <a:lnTo>
                    <a:pt x="822892" y="137496"/>
                  </a:lnTo>
                  <a:lnTo>
                    <a:pt x="851687" y="103002"/>
                  </a:lnTo>
                  <a:lnTo>
                    <a:pt x="877318" y="65970"/>
                  </a:lnTo>
                  <a:lnTo>
                    <a:pt x="899578" y="26607"/>
                  </a:lnTo>
                  <a:lnTo>
                    <a:pt x="911559" y="0"/>
                  </a:lnTo>
                  <a:close/>
                </a:path>
              </a:pathLst>
            </a:custGeom>
            <a:solidFill>
              <a:srgbClr val="B39281"/>
            </a:solidFill>
          </p:spPr>
          <p:txBody>
            <a:bodyPr wrap="square" lIns="0" tIns="0" rIns="0" bIns="0" rtlCol="0"/>
            <a:lstStyle/>
            <a:p>
              <a:endParaRPr/>
            </a:p>
          </p:txBody>
        </p:sp>
        <p:pic>
          <p:nvPicPr>
            <p:cNvPr id="55" name="object 55"/>
            <p:cNvPicPr/>
            <p:nvPr/>
          </p:nvPicPr>
          <p:blipFill>
            <a:blip r:embed="rId3" cstate="print"/>
            <a:stretch>
              <a:fillRect/>
            </a:stretch>
          </p:blipFill>
          <p:spPr>
            <a:xfrm>
              <a:off x="10410946" y="2357437"/>
              <a:ext cx="113982" cy="113982"/>
            </a:xfrm>
            <a:prstGeom prst="rect">
              <a:avLst/>
            </a:prstGeom>
          </p:spPr>
        </p:pic>
        <p:pic>
          <p:nvPicPr>
            <p:cNvPr id="56" name="object 56"/>
            <p:cNvPicPr/>
            <p:nvPr/>
          </p:nvPicPr>
          <p:blipFill>
            <a:blip r:embed="rId4" cstate="print"/>
            <a:stretch>
              <a:fillRect/>
            </a:stretch>
          </p:blipFill>
          <p:spPr>
            <a:xfrm>
              <a:off x="10131552" y="2366098"/>
              <a:ext cx="114300" cy="245021"/>
            </a:xfrm>
            <a:prstGeom prst="rect">
              <a:avLst/>
            </a:prstGeom>
          </p:spPr>
        </p:pic>
        <p:sp>
          <p:nvSpPr>
            <p:cNvPr id="57" name="object 57"/>
            <p:cNvSpPr/>
            <p:nvPr/>
          </p:nvSpPr>
          <p:spPr>
            <a:xfrm>
              <a:off x="10258552" y="2166620"/>
              <a:ext cx="139700" cy="444500"/>
            </a:xfrm>
            <a:custGeom>
              <a:avLst/>
              <a:gdLst/>
              <a:ahLst/>
              <a:cxnLst/>
              <a:rect l="l" t="t" r="r" b="b"/>
              <a:pathLst>
                <a:path w="139700" h="444500">
                  <a:moveTo>
                    <a:pt x="139700" y="0"/>
                  </a:moveTo>
                  <a:lnTo>
                    <a:pt x="0" y="0"/>
                  </a:lnTo>
                  <a:lnTo>
                    <a:pt x="0" y="444500"/>
                  </a:lnTo>
                  <a:lnTo>
                    <a:pt x="38100" y="444500"/>
                  </a:lnTo>
                  <a:lnTo>
                    <a:pt x="38100" y="345744"/>
                  </a:lnTo>
                  <a:lnTo>
                    <a:pt x="40944" y="342900"/>
                  </a:lnTo>
                  <a:lnTo>
                    <a:pt x="139700" y="342900"/>
                  </a:lnTo>
                  <a:lnTo>
                    <a:pt x="139700" y="190500"/>
                  </a:lnTo>
                  <a:lnTo>
                    <a:pt x="40944" y="190500"/>
                  </a:lnTo>
                  <a:lnTo>
                    <a:pt x="38100" y="187655"/>
                  </a:lnTo>
                  <a:lnTo>
                    <a:pt x="38100" y="129844"/>
                  </a:lnTo>
                  <a:lnTo>
                    <a:pt x="40944" y="127000"/>
                  </a:lnTo>
                  <a:lnTo>
                    <a:pt x="139700" y="126999"/>
                  </a:lnTo>
                  <a:lnTo>
                    <a:pt x="139700" y="88900"/>
                  </a:lnTo>
                  <a:lnTo>
                    <a:pt x="40944" y="88900"/>
                  </a:lnTo>
                  <a:lnTo>
                    <a:pt x="38100" y="86055"/>
                  </a:lnTo>
                  <a:lnTo>
                    <a:pt x="38100" y="28244"/>
                  </a:lnTo>
                  <a:lnTo>
                    <a:pt x="40944" y="25400"/>
                  </a:lnTo>
                  <a:lnTo>
                    <a:pt x="139700" y="25400"/>
                  </a:lnTo>
                  <a:lnTo>
                    <a:pt x="139700" y="0"/>
                  </a:lnTo>
                  <a:close/>
                </a:path>
                <a:path w="139700" h="444500">
                  <a:moveTo>
                    <a:pt x="139700" y="342900"/>
                  </a:moveTo>
                  <a:lnTo>
                    <a:pt x="98755" y="342900"/>
                  </a:lnTo>
                  <a:lnTo>
                    <a:pt x="101600" y="345744"/>
                  </a:lnTo>
                  <a:lnTo>
                    <a:pt x="101600" y="444500"/>
                  </a:lnTo>
                  <a:lnTo>
                    <a:pt x="139700" y="444500"/>
                  </a:lnTo>
                  <a:lnTo>
                    <a:pt x="139700" y="342900"/>
                  </a:lnTo>
                  <a:close/>
                </a:path>
                <a:path w="139700" h="444500">
                  <a:moveTo>
                    <a:pt x="139700" y="126999"/>
                  </a:moveTo>
                  <a:lnTo>
                    <a:pt x="98755" y="127000"/>
                  </a:lnTo>
                  <a:lnTo>
                    <a:pt x="101600" y="129844"/>
                  </a:lnTo>
                  <a:lnTo>
                    <a:pt x="101600" y="187655"/>
                  </a:lnTo>
                  <a:lnTo>
                    <a:pt x="98755" y="190500"/>
                  </a:lnTo>
                  <a:lnTo>
                    <a:pt x="139700" y="190500"/>
                  </a:lnTo>
                  <a:lnTo>
                    <a:pt x="139700" y="126999"/>
                  </a:lnTo>
                  <a:close/>
                </a:path>
                <a:path w="139700" h="444500">
                  <a:moveTo>
                    <a:pt x="139700" y="25400"/>
                  </a:moveTo>
                  <a:lnTo>
                    <a:pt x="98755" y="25400"/>
                  </a:lnTo>
                  <a:lnTo>
                    <a:pt x="101600" y="28244"/>
                  </a:lnTo>
                  <a:lnTo>
                    <a:pt x="101600" y="86055"/>
                  </a:lnTo>
                  <a:lnTo>
                    <a:pt x="98755" y="88900"/>
                  </a:lnTo>
                  <a:lnTo>
                    <a:pt x="139700" y="88900"/>
                  </a:lnTo>
                  <a:lnTo>
                    <a:pt x="139700" y="25400"/>
                  </a:lnTo>
                  <a:close/>
                </a:path>
              </a:pathLst>
            </a:custGeom>
            <a:solidFill>
              <a:srgbClr val="E0D3CA"/>
            </a:solidFill>
          </p:spPr>
          <p:txBody>
            <a:bodyPr wrap="square" lIns="0" tIns="0" rIns="0" bIns="0" rtlCol="0"/>
            <a:lstStyle/>
            <a:p>
              <a:endParaRPr/>
            </a:p>
          </p:txBody>
        </p:sp>
        <p:pic>
          <p:nvPicPr>
            <p:cNvPr id="58" name="object 58"/>
            <p:cNvPicPr/>
            <p:nvPr/>
          </p:nvPicPr>
          <p:blipFill>
            <a:blip r:embed="rId5" cstate="print"/>
            <a:stretch>
              <a:fillRect/>
            </a:stretch>
          </p:blipFill>
          <p:spPr>
            <a:xfrm>
              <a:off x="10410952" y="2357120"/>
              <a:ext cx="368300" cy="254000"/>
            </a:xfrm>
            <a:prstGeom prst="rect">
              <a:avLst/>
            </a:prstGeom>
          </p:spPr>
        </p:pic>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p:nvPr/>
        </p:nvSpPr>
        <p:spPr>
          <a:xfrm>
            <a:off x="763523" y="2494541"/>
            <a:ext cx="2815590" cy="2815590"/>
          </a:xfrm>
          <a:custGeom>
            <a:avLst/>
            <a:gdLst/>
            <a:ahLst/>
            <a:cxnLst/>
            <a:rect l="l" t="t" r="r" b="b"/>
            <a:pathLst>
              <a:path w="2815590" h="2815590">
                <a:moveTo>
                  <a:pt x="1407782" y="0"/>
                </a:moveTo>
                <a:lnTo>
                  <a:pt x="1359384" y="816"/>
                </a:lnTo>
                <a:lnTo>
                  <a:pt x="1311397" y="3247"/>
                </a:lnTo>
                <a:lnTo>
                  <a:pt x="1263845" y="7268"/>
                </a:lnTo>
                <a:lnTo>
                  <a:pt x="1216755" y="12851"/>
                </a:lnTo>
                <a:lnTo>
                  <a:pt x="1170153" y="19971"/>
                </a:lnTo>
                <a:lnTo>
                  <a:pt x="1124065" y="28601"/>
                </a:lnTo>
                <a:lnTo>
                  <a:pt x="1078518" y="38715"/>
                </a:lnTo>
                <a:lnTo>
                  <a:pt x="1033538" y="50287"/>
                </a:lnTo>
                <a:lnTo>
                  <a:pt x="989151" y="63291"/>
                </a:lnTo>
                <a:lnTo>
                  <a:pt x="945384" y="77700"/>
                </a:lnTo>
                <a:lnTo>
                  <a:pt x="902261" y="93489"/>
                </a:lnTo>
                <a:lnTo>
                  <a:pt x="859811" y="110630"/>
                </a:lnTo>
                <a:lnTo>
                  <a:pt x="818058" y="129099"/>
                </a:lnTo>
                <a:lnTo>
                  <a:pt x="777029" y="148868"/>
                </a:lnTo>
                <a:lnTo>
                  <a:pt x="736750" y="169912"/>
                </a:lnTo>
                <a:lnTo>
                  <a:pt x="697248" y="192204"/>
                </a:lnTo>
                <a:lnTo>
                  <a:pt x="658549" y="215718"/>
                </a:lnTo>
                <a:lnTo>
                  <a:pt x="620679" y="240427"/>
                </a:lnTo>
                <a:lnTo>
                  <a:pt x="583663" y="266307"/>
                </a:lnTo>
                <a:lnTo>
                  <a:pt x="547529" y="293329"/>
                </a:lnTo>
                <a:lnTo>
                  <a:pt x="512303" y="321469"/>
                </a:lnTo>
                <a:lnTo>
                  <a:pt x="478010" y="350700"/>
                </a:lnTo>
                <a:lnTo>
                  <a:pt x="444677" y="380996"/>
                </a:lnTo>
                <a:lnTo>
                  <a:pt x="412330" y="412330"/>
                </a:lnTo>
                <a:lnTo>
                  <a:pt x="380996" y="444677"/>
                </a:lnTo>
                <a:lnTo>
                  <a:pt x="350700" y="478010"/>
                </a:lnTo>
                <a:lnTo>
                  <a:pt x="321469" y="512303"/>
                </a:lnTo>
                <a:lnTo>
                  <a:pt x="293329" y="547529"/>
                </a:lnTo>
                <a:lnTo>
                  <a:pt x="266307" y="583663"/>
                </a:lnTo>
                <a:lnTo>
                  <a:pt x="240427" y="620679"/>
                </a:lnTo>
                <a:lnTo>
                  <a:pt x="215718" y="658549"/>
                </a:lnTo>
                <a:lnTo>
                  <a:pt x="192204" y="697248"/>
                </a:lnTo>
                <a:lnTo>
                  <a:pt x="169912" y="736750"/>
                </a:lnTo>
                <a:lnTo>
                  <a:pt x="148868" y="777029"/>
                </a:lnTo>
                <a:lnTo>
                  <a:pt x="129099" y="818058"/>
                </a:lnTo>
                <a:lnTo>
                  <a:pt x="110630" y="859811"/>
                </a:lnTo>
                <a:lnTo>
                  <a:pt x="93489" y="902261"/>
                </a:lnTo>
                <a:lnTo>
                  <a:pt x="77700" y="945384"/>
                </a:lnTo>
                <a:lnTo>
                  <a:pt x="63291" y="989151"/>
                </a:lnTo>
                <a:lnTo>
                  <a:pt x="50287" y="1033538"/>
                </a:lnTo>
                <a:lnTo>
                  <a:pt x="38715" y="1078518"/>
                </a:lnTo>
                <a:lnTo>
                  <a:pt x="28601" y="1124065"/>
                </a:lnTo>
                <a:lnTo>
                  <a:pt x="19971" y="1170153"/>
                </a:lnTo>
                <a:lnTo>
                  <a:pt x="12851" y="1216755"/>
                </a:lnTo>
                <a:lnTo>
                  <a:pt x="7268" y="1263845"/>
                </a:lnTo>
                <a:lnTo>
                  <a:pt x="3247" y="1311397"/>
                </a:lnTo>
                <a:lnTo>
                  <a:pt x="816" y="1359384"/>
                </a:lnTo>
                <a:lnTo>
                  <a:pt x="0" y="1407782"/>
                </a:lnTo>
                <a:lnTo>
                  <a:pt x="816" y="1456179"/>
                </a:lnTo>
                <a:lnTo>
                  <a:pt x="3247" y="1504167"/>
                </a:lnTo>
                <a:lnTo>
                  <a:pt x="7268" y="1551719"/>
                </a:lnTo>
                <a:lnTo>
                  <a:pt x="12851" y="1598809"/>
                </a:lnTo>
                <a:lnTo>
                  <a:pt x="19971" y="1645411"/>
                </a:lnTo>
                <a:lnTo>
                  <a:pt x="28601" y="1691498"/>
                </a:lnTo>
                <a:lnTo>
                  <a:pt x="38715" y="1737045"/>
                </a:lnTo>
                <a:lnTo>
                  <a:pt x="50287" y="1782025"/>
                </a:lnTo>
                <a:lnTo>
                  <a:pt x="63291" y="1826412"/>
                </a:lnTo>
                <a:lnTo>
                  <a:pt x="77700" y="1870180"/>
                </a:lnTo>
                <a:lnTo>
                  <a:pt x="93489" y="1913302"/>
                </a:lnTo>
                <a:lnTo>
                  <a:pt x="110630" y="1955753"/>
                </a:lnTo>
                <a:lnTo>
                  <a:pt x="129099" y="1997506"/>
                </a:lnTo>
                <a:lnTo>
                  <a:pt x="148868" y="2038535"/>
                </a:lnTo>
                <a:lnTo>
                  <a:pt x="169912" y="2078813"/>
                </a:lnTo>
                <a:lnTo>
                  <a:pt x="192204" y="2118315"/>
                </a:lnTo>
                <a:lnTo>
                  <a:pt x="215718" y="2157015"/>
                </a:lnTo>
                <a:lnTo>
                  <a:pt x="240427" y="2194885"/>
                </a:lnTo>
                <a:lnTo>
                  <a:pt x="266307" y="2231900"/>
                </a:lnTo>
                <a:lnTo>
                  <a:pt x="293329" y="2268034"/>
                </a:lnTo>
                <a:lnTo>
                  <a:pt x="321469" y="2303261"/>
                </a:lnTo>
                <a:lnTo>
                  <a:pt x="350700" y="2337554"/>
                </a:lnTo>
                <a:lnTo>
                  <a:pt x="380996" y="2370887"/>
                </a:lnTo>
                <a:lnTo>
                  <a:pt x="412330" y="2403233"/>
                </a:lnTo>
                <a:lnTo>
                  <a:pt x="444677" y="2434568"/>
                </a:lnTo>
                <a:lnTo>
                  <a:pt x="478010" y="2464863"/>
                </a:lnTo>
                <a:lnTo>
                  <a:pt x="512303" y="2494094"/>
                </a:lnTo>
                <a:lnTo>
                  <a:pt x="547529" y="2522234"/>
                </a:lnTo>
                <a:lnTo>
                  <a:pt x="583663" y="2549257"/>
                </a:lnTo>
                <a:lnTo>
                  <a:pt x="620679" y="2575136"/>
                </a:lnTo>
                <a:lnTo>
                  <a:pt x="658549" y="2599846"/>
                </a:lnTo>
                <a:lnTo>
                  <a:pt x="697248" y="2623360"/>
                </a:lnTo>
                <a:lnTo>
                  <a:pt x="736750" y="2645652"/>
                </a:lnTo>
                <a:lnTo>
                  <a:pt x="777029" y="2666695"/>
                </a:lnTo>
                <a:lnTo>
                  <a:pt x="818058" y="2686465"/>
                </a:lnTo>
                <a:lnTo>
                  <a:pt x="859811" y="2704933"/>
                </a:lnTo>
                <a:lnTo>
                  <a:pt x="902261" y="2722075"/>
                </a:lnTo>
                <a:lnTo>
                  <a:pt x="945384" y="2737863"/>
                </a:lnTo>
                <a:lnTo>
                  <a:pt x="989151" y="2752273"/>
                </a:lnTo>
                <a:lnTo>
                  <a:pt x="1033538" y="2765277"/>
                </a:lnTo>
                <a:lnTo>
                  <a:pt x="1078518" y="2776849"/>
                </a:lnTo>
                <a:lnTo>
                  <a:pt x="1124065" y="2786963"/>
                </a:lnTo>
                <a:lnTo>
                  <a:pt x="1170153" y="2795593"/>
                </a:lnTo>
                <a:lnTo>
                  <a:pt x="1216755" y="2802713"/>
                </a:lnTo>
                <a:lnTo>
                  <a:pt x="1263845" y="2808296"/>
                </a:lnTo>
                <a:lnTo>
                  <a:pt x="1311397" y="2812316"/>
                </a:lnTo>
                <a:lnTo>
                  <a:pt x="1359384" y="2814748"/>
                </a:lnTo>
                <a:lnTo>
                  <a:pt x="1407782" y="2815564"/>
                </a:lnTo>
                <a:lnTo>
                  <a:pt x="1456179" y="2814748"/>
                </a:lnTo>
                <a:lnTo>
                  <a:pt x="1504167" y="2812316"/>
                </a:lnTo>
                <a:lnTo>
                  <a:pt x="1551719" y="2808296"/>
                </a:lnTo>
                <a:lnTo>
                  <a:pt x="1598809" y="2802713"/>
                </a:lnTo>
                <a:lnTo>
                  <a:pt x="1645411" y="2795593"/>
                </a:lnTo>
                <a:lnTo>
                  <a:pt x="1691498" y="2786963"/>
                </a:lnTo>
                <a:lnTo>
                  <a:pt x="1737045" y="2776849"/>
                </a:lnTo>
                <a:lnTo>
                  <a:pt x="1782025" y="2765277"/>
                </a:lnTo>
                <a:lnTo>
                  <a:pt x="1826412" y="2752273"/>
                </a:lnTo>
                <a:lnTo>
                  <a:pt x="1870180" y="2737863"/>
                </a:lnTo>
                <a:lnTo>
                  <a:pt x="1913302" y="2722075"/>
                </a:lnTo>
                <a:lnTo>
                  <a:pt x="1955753" y="2704933"/>
                </a:lnTo>
                <a:lnTo>
                  <a:pt x="1997506" y="2686465"/>
                </a:lnTo>
                <a:lnTo>
                  <a:pt x="2038535" y="2666695"/>
                </a:lnTo>
                <a:lnTo>
                  <a:pt x="2078813" y="2645652"/>
                </a:lnTo>
                <a:lnTo>
                  <a:pt x="2118315" y="2623360"/>
                </a:lnTo>
                <a:lnTo>
                  <a:pt x="2157015" y="2599846"/>
                </a:lnTo>
                <a:lnTo>
                  <a:pt x="2194885" y="2575136"/>
                </a:lnTo>
                <a:lnTo>
                  <a:pt x="2231900" y="2549257"/>
                </a:lnTo>
                <a:lnTo>
                  <a:pt x="2268034" y="2522234"/>
                </a:lnTo>
                <a:lnTo>
                  <a:pt x="2303261" y="2494094"/>
                </a:lnTo>
                <a:lnTo>
                  <a:pt x="2337554" y="2464863"/>
                </a:lnTo>
                <a:lnTo>
                  <a:pt x="2370887" y="2434568"/>
                </a:lnTo>
                <a:lnTo>
                  <a:pt x="2403233" y="2403233"/>
                </a:lnTo>
                <a:lnTo>
                  <a:pt x="2434568" y="2370887"/>
                </a:lnTo>
                <a:lnTo>
                  <a:pt x="2464863" y="2337554"/>
                </a:lnTo>
                <a:lnTo>
                  <a:pt x="2494094" y="2303261"/>
                </a:lnTo>
                <a:lnTo>
                  <a:pt x="2522234" y="2268034"/>
                </a:lnTo>
                <a:lnTo>
                  <a:pt x="2549257" y="2231900"/>
                </a:lnTo>
                <a:lnTo>
                  <a:pt x="2575136" y="2194885"/>
                </a:lnTo>
                <a:lnTo>
                  <a:pt x="2599846" y="2157015"/>
                </a:lnTo>
                <a:lnTo>
                  <a:pt x="2623360" y="2118315"/>
                </a:lnTo>
                <a:lnTo>
                  <a:pt x="2645652" y="2078813"/>
                </a:lnTo>
                <a:lnTo>
                  <a:pt x="2666695" y="2038535"/>
                </a:lnTo>
                <a:lnTo>
                  <a:pt x="2686465" y="1997506"/>
                </a:lnTo>
                <a:lnTo>
                  <a:pt x="2704933" y="1955753"/>
                </a:lnTo>
                <a:lnTo>
                  <a:pt x="2722075" y="1913302"/>
                </a:lnTo>
                <a:lnTo>
                  <a:pt x="2737863" y="1870180"/>
                </a:lnTo>
                <a:lnTo>
                  <a:pt x="2752273" y="1826412"/>
                </a:lnTo>
                <a:lnTo>
                  <a:pt x="2765277" y="1782025"/>
                </a:lnTo>
                <a:lnTo>
                  <a:pt x="2776849" y="1737045"/>
                </a:lnTo>
                <a:lnTo>
                  <a:pt x="2786963" y="1691498"/>
                </a:lnTo>
                <a:lnTo>
                  <a:pt x="2795593" y="1645411"/>
                </a:lnTo>
                <a:lnTo>
                  <a:pt x="2802713" y="1598809"/>
                </a:lnTo>
                <a:lnTo>
                  <a:pt x="2808296" y="1551719"/>
                </a:lnTo>
                <a:lnTo>
                  <a:pt x="2812316" y="1504167"/>
                </a:lnTo>
                <a:lnTo>
                  <a:pt x="2814748" y="1456179"/>
                </a:lnTo>
                <a:lnTo>
                  <a:pt x="2815564" y="1407782"/>
                </a:lnTo>
                <a:lnTo>
                  <a:pt x="2814748" y="1359384"/>
                </a:lnTo>
                <a:lnTo>
                  <a:pt x="2812316" y="1311397"/>
                </a:lnTo>
                <a:lnTo>
                  <a:pt x="2808296" y="1263845"/>
                </a:lnTo>
                <a:lnTo>
                  <a:pt x="2802713" y="1216755"/>
                </a:lnTo>
                <a:lnTo>
                  <a:pt x="2795593" y="1170153"/>
                </a:lnTo>
                <a:lnTo>
                  <a:pt x="2786963" y="1124065"/>
                </a:lnTo>
                <a:lnTo>
                  <a:pt x="2776849" y="1078518"/>
                </a:lnTo>
                <a:lnTo>
                  <a:pt x="2765277" y="1033538"/>
                </a:lnTo>
                <a:lnTo>
                  <a:pt x="2752273" y="989151"/>
                </a:lnTo>
                <a:lnTo>
                  <a:pt x="2737863" y="945384"/>
                </a:lnTo>
                <a:lnTo>
                  <a:pt x="2722075" y="902261"/>
                </a:lnTo>
                <a:lnTo>
                  <a:pt x="2704933" y="859811"/>
                </a:lnTo>
                <a:lnTo>
                  <a:pt x="2686465" y="818058"/>
                </a:lnTo>
                <a:lnTo>
                  <a:pt x="2666695" y="777029"/>
                </a:lnTo>
                <a:lnTo>
                  <a:pt x="2645652" y="736750"/>
                </a:lnTo>
                <a:lnTo>
                  <a:pt x="2623360" y="697248"/>
                </a:lnTo>
                <a:lnTo>
                  <a:pt x="2599846" y="658549"/>
                </a:lnTo>
                <a:lnTo>
                  <a:pt x="2575136" y="620679"/>
                </a:lnTo>
                <a:lnTo>
                  <a:pt x="2549257" y="583663"/>
                </a:lnTo>
                <a:lnTo>
                  <a:pt x="2522234" y="547529"/>
                </a:lnTo>
                <a:lnTo>
                  <a:pt x="2494094" y="512303"/>
                </a:lnTo>
                <a:lnTo>
                  <a:pt x="2464863" y="478010"/>
                </a:lnTo>
                <a:lnTo>
                  <a:pt x="2434568" y="444677"/>
                </a:lnTo>
                <a:lnTo>
                  <a:pt x="2403233" y="412330"/>
                </a:lnTo>
                <a:lnTo>
                  <a:pt x="2370887" y="380996"/>
                </a:lnTo>
                <a:lnTo>
                  <a:pt x="2337554" y="350700"/>
                </a:lnTo>
                <a:lnTo>
                  <a:pt x="2303261" y="321469"/>
                </a:lnTo>
                <a:lnTo>
                  <a:pt x="2268034" y="293329"/>
                </a:lnTo>
                <a:lnTo>
                  <a:pt x="2231900" y="266307"/>
                </a:lnTo>
                <a:lnTo>
                  <a:pt x="2194885" y="240427"/>
                </a:lnTo>
                <a:lnTo>
                  <a:pt x="2157015" y="215718"/>
                </a:lnTo>
                <a:lnTo>
                  <a:pt x="2118315" y="192204"/>
                </a:lnTo>
                <a:lnTo>
                  <a:pt x="2078813" y="169912"/>
                </a:lnTo>
                <a:lnTo>
                  <a:pt x="2038535" y="148868"/>
                </a:lnTo>
                <a:lnTo>
                  <a:pt x="1997506" y="129099"/>
                </a:lnTo>
                <a:lnTo>
                  <a:pt x="1955753" y="110630"/>
                </a:lnTo>
                <a:lnTo>
                  <a:pt x="1913302" y="93489"/>
                </a:lnTo>
                <a:lnTo>
                  <a:pt x="1870180" y="77700"/>
                </a:lnTo>
                <a:lnTo>
                  <a:pt x="1826412" y="63291"/>
                </a:lnTo>
                <a:lnTo>
                  <a:pt x="1782025" y="50287"/>
                </a:lnTo>
                <a:lnTo>
                  <a:pt x="1737045" y="38715"/>
                </a:lnTo>
                <a:lnTo>
                  <a:pt x="1691498" y="28601"/>
                </a:lnTo>
                <a:lnTo>
                  <a:pt x="1645411" y="19971"/>
                </a:lnTo>
                <a:lnTo>
                  <a:pt x="1598809" y="12851"/>
                </a:lnTo>
                <a:lnTo>
                  <a:pt x="1551719" y="7268"/>
                </a:lnTo>
                <a:lnTo>
                  <a:pt x="1504167" y="3247"/>
                </a:lnTo>
                <a:lnTo>
                  <a:pt x="1456179" y="816"/>
                </a:lnTo>
                <a:lnTo>
                  <a:pt x="1407782" y="0"/>
                </a:lnTo>
                <a:close/>
              </a:path>
            </a:pathLst>
          </a:custGeom>
          <a:solidFill>
            <a:srgbClr val="90A19A"/>
          </a:solidFill>
        </p:spPr>
        <p:txBody>
          <a:bodyPr wrap="square" lIns="0" tIns="0" rIns="0" bIns="0" rtlCol="0"/>
          <a:lstStyle/>
          <a:p>
            <a:endParaRPr/>
          </a:p>
        </p:txBody>
      </p:sp>
      <p:sp>
        <p:nvSpPr>
          <p:cNvPr id="4" name="object 4"/>
          <p:cNvSpPr txBox="1"/>
          <p:nvPr/>
        </p:nvSpPr>
        <p:spPr>
          <a:xfrm>
            <a:off x="1546035" y="4282465"/>
            <a:ext cx="1334807" cy="754181"/>
          </a:xfrm>
          <a:prstGeom prst="rect">
            <a:avLst/>
          </a:prstGeom>
        </p:spPr>
        <p:txBody>
          <a:bodyPr vert="horz" wrap="square" lIns="0" tIns="81915" rIns="0" bIns="0" rtlCol="0">
            <a:spAutoFit/>
          </a:bodyPr>
          <a:lstStyle/>
          <a:p>
            <a:pPr marL="260985" marR="5080" indent="-248920">
              <a:lnSpc>
                <a:spcPts val="2560"/>
              </a:lnSpc>
              <a:spcBef>
                <a:spcPts val="645"/>
              </a:spcBef>
            </a:pPr>
            <a:r>
              <a:rPr sz="2600" b="1" spc="-10" dirty="0">
                <a:solidFill>
                  <a:srgbClr val="FFFFFF"/>
                </a:solidFill>
                <a:latin typeface="DIN 2014 Bold"/>
                <a:cs typeface="DIN 2014 Bold"/>
              </a:rPr>
              <a:t>Inpatient Units</a:t>
            </a:r>
            <a:endParaRPr sz="2600" dirty="0">
              <a:latin typeface="DIN 2014 Bold"/>
              <a:cs typeface="DIN 2014 Bold"/>
            </a:endParaRPr>
          </a:p>
        </p:txBody>
      </p:sp>
      <p:grpSp>
        <p:nvGrpSpPr>
          <p:cNvPr id="5" name="object 5"/>
          <p:cNvGrpSpPr/>
          <p:nvPr/>
        </p:nvGrpSpPr>
        <p:grpSpPr>
          <a:xfrm>
            <a:off x="1397492" y="3029238"/>
            <a:ext cx="1483360" cy="1148715"/>
            <a:chOff x="1397492" y="3029238"/>
            <a:chExt cx="1483360" cy="1148715"/>
          </a:xfrm>
        </p:grpSpPr>
        <p:sp>
          <p:nvSpPr>
            <p:cNvPr id="6" name="object 6"/>
            <p:cNvSpPr/>
            <p:nvPr/>
          </p:nvSpPr>
          <p:spPr>
            <a:xfrm>
              <a:off x="1455801" y="3029241"/>
              <a:ext cx="1367790" cy="1066800"/>
            </a:xfrm>
            <a:custGeom>
              <a:avLst/>
              <a:gdLst/>
              <a:ahLst/>
              <a:cxnLst/>
              <a:rect l="l" t="t" r="r" b="b"/>
              <a:pathLst>
                <a:path w="1367789" h="1066800">
                  <a:moveTo>
                    <a:pt x="473151" y="499922"/>
                  </a:moveTo>
                  <a:lnTo>
                    <a:pt x="450824" y="454113"/>
                  </a:lnTo>
                  <a:lnTo>
                    <a:pt x="253123" y="337629"/>
                  </a:lnTo>
                  <a:lnTo>
                    <a:pt x="235750" y="332066"/>
                  </a:lnTo>
                  <a:lnTo>
                    <a:pt x="218046" y="333273"/>
                  </a:lnTo>
                  <a:lnTo>
                    <a:pt x="201968" y="341033"/>
                  </a:lnTo>
                  <a:lnTo>
                    <a:pt x="189458" y="355053"/>
                  </a:lnTo>
                  <a:lnTo>
                    <a:pt x="183642" y="372046"/>
                  </a:lnTo>
                  <a:lnTo>
                    <a:pt x="184810" y="389534"/>
                  </a:lnTo>
                  <a:lnTo>
                    <a:pt x="403898" y="534517"/>
                  </a:lnTo>
                  <a:lnTo>
                    <a:pt x="419265" y="539864"/>
                  </a:lnTo>
                  <a:lnTo>
                    <a:pt x="427367" y="539864"/>
                  </a:lnTo>
                  <a:lnTo>
                    <a:pt x="466877" y="517093"/>
                  </a:lnTo>
                  <a:lnTo>
                    <a:pt x="473151" y="499922"/>
                  </a:lnTo>
                  <a:close/>
                </a:path>
                <a:path w="1367789" h="1066800">
                  <a:moveTo>
                    <a:pt x="1100582" y="69697"/>
                  </a:moveTo>
                  <a:lnTo>
                    <a:pt x="1095082" y="42951"/>
                  </a:lnTo>
                  <a:lnTo>
                    <a:pt x="1080084" y="20751"/>
                  </a:lnTo>
                  <a:lnTo>
                    <a:pt x="1057922" y="5600"/>
                  </a:lnTo>
                  <a:lnTo>
                    <a:pt x="1030884" y="0"/>
                  </a:lnTo>
                  <a:lnTo>
                    <a:pt x="691324" y="0"/>
                  </a:lnTo>
                  <a:lnTo>
                    <a:pt x="664286" y="5600"/>
                  </a:lnTo>
                  <a:lnTo>
                    <a:pt x="642124" y="20751"/>
                  </a:lnTo>
                  <a:lnTo>
                    <a:pt x="627138" y="42951"/>
                  </a:lnTo>
                  <a:lnTo>
                    <a:pt x="621626" y="69697"/>
                  </a:lnTo>
                  <a:lnTo>
                    <a:pt x="621626" y="409943"/>
                  </a:lnTo>
                  <a:lnTo>
                    <a:pt x="627138" y="437210"/>
                  </a:lnTo>
                  <a:lnTo>
                    <a:pt x="642124" y="459359"/>
                  </a:lnTo>
                  <a:lnTo>
                    <a:pt x="664286" y="474218"/>
                  </a:lnTo>
                  <a:lnTo>
                    <a:pt x="691324" y="479640"/>
                  </a:lnTo>
                  <a:lnTo>
                    <a:pt x="1030884" y="479640"/>
                  </a:lnTo>
                  <a:lnTo>
                    <a:pt x="1057922" y="474218"/>
                  </a:lnTo>
                  <a:lnTo>
                    <a:pt x="1080084" y="459359"/>
                  </a:lnTo>
                  <a:lnTo>
                    <a:pt x="1095082" y="437210"/>
                  </a:lnTo>
                  <a:lnTo>
                    <a:pt x="1100582" y="409943"/>
                  </a:lnTo>
                  <a:lnTo>
                    <a:pt x="1100582" y="69697"/>
                  </a:lnTo>
                  <a:close/>
                </a:path>
                <a:path w="1367789" h="1066800">
                  <a:moveTo>
                    <a:pt x="1367167" y="444792"/>
                  </a:moveTo>
                  <a:lnTo>
                    <a:pt x="1363522" y="426694"/>
                  </a:lnTo>
                  <a:lnTo>
                    <a:pt x="1353604" y="411759"/>
                  </a:lnTo>
                  <a:lnTo>
                    <a:pt x="1338910" y="401612"/>
                  </a:lnTo>
                  <a:lnTo>
                    <a:pt x="1320927" y="397865"/>
                  </a:lnTo>
                  <a:lnTo>
                    <a:pt x="1302613" y="401612"/>
                  </a:lnTo>
                  <a:lnTo>
                    <a:pt x="1287754" y="411759"/>
                  </a:lnTo>
                  <a:lnTo>
                    <a:pt x="1277785" y="426694"/>
                  </a:lnTo>
                  <a:lnTo>
                    <a:pt x="1274140" y="444792"/>
                  </a:lnTo>
                  <a:lnTo>
                    <a:pt x="1274140" y="618896"/>
                  </a:lnTo>
                  <a:lnTo>
                    <a:pt x="464820" y="618896"/>
                  </a:lnTo>
                  <a:lnTo>
                    <a:pt x="92329" y="399249"/>
                  </a:lnTo>
                  <a:lnTo>
                    <a:pt x="92329" y="235839"/>
                  </a:lnTo>
                  <a:lnTo>
                    <a:pt x="88684" y="217932"/>
                  </a:lnTo>
                  <a:lnTo>
                    <a:pt x="78778" y="203428"/>
                  </a:lnTo>
                  <a:lnTo>
                    <a:pt x="64084" y="193713"/>
                  </a:lnTo>
                  <a:lnTo>
                    <a:pt x="46101" y="190157"/>
                  </a:lnTo>
                  <a:lnTo>
                    <a:pt x="28181" y="193713"/>
                  </a:lnTo>
                  <a:lnTo>
                    <a:pt x="13525" y="203428"/>
                  </a:lnTo>
                  <a:lnTo>
                    <a:pt x="3632" y="217932"/>
                  </a:lnTo>
                  <a:lnTo>
                    <a:pt x="0" y="235839"/>
                  </a:lnTo>
                  <a:lnTo>
                    <a:pt x="0" y="996734"/>
                  </a:lnTo>
                  <a:lnTo>
                    <a:pt x="3632" y="1014831"/>
                  </a:lnTo>
                  <a:lnTo>
                    <a:pt x="13525" y="1029766"/>
                  </a:lnTo>
                  <a:lnTo>
                    <a:pt x="28181" y="1039914"/>
                  </a:lnTo>
                  <a:lnTo>
                    <a:pt x="46101" y="1043647"/>
                  </a:lnTo>
                  <a:lnTo>
                    <a:pt x="64084" y="1039914"/>
                  </a:lnTo>
                  <a:lnTo>
                    <a:pt x="78778" y="1029766"/>
                  </a:lnTo>
                  <a:lnTo>
                    <a:pt x="88684" y="1014831"/>
                  </a:lnTo>
                  <a:lnTo>
                    <a:pt x="92329" y="996734"/>
                  </a:lnTo>
                  <a:lnTo>
                    <a:pt x="92329" y="826604"/>
                  </a:lnTo>
                  <a:lnTo>
                    <a:pt x="1274140" y="826604"/>
                  </a:lnTo>
                  <a:lnTo>
                    <a:pt x="1274140" y="1019505"/>
                  </a:lnTo>
                  <a:lnTo>
                    <a:pt x="1277785" y="1037615"/>
                  </a:lnTo>
                  <a:lnTo>
                    <a:pt x="1287754" y="1052550"/>
                  </a:lnTo>
                  <a:lnTo>
                    <a:pt x="1302613" y="1062697"/>
                  </a:lnTo>
                  <a:lnTo>
                    <a:pt x="1320927" y="1066431"/>
                  </a:lnTo>
                  <a:lnTo>
                    <a:pt x="1338910" y="1062697"/>
                  </a:lnTo>
                  <a:lnTo>
                    <a:pt x="1353604" y="1052550"/>
                  </a:lnTo>
                  <a:lnTo>
                    <a:pt x="1363522" y="1037615"/>
                  </a:lnTo>
                  <a:lnTo>
                    <a:pt x="1367167" y="1019505"/>
                  </a:lnTo>
                  <a:lnTo>
                    <a:pt x="1367167" y="444792"/>
                  </a:lnTo>
                  <a:close/>
                </a:path>
              </a:pathLst>
            </a:custGeom>
            <a:solidFill>
              <a:srgbClr val="B8C0BC"/>
            </a:solidFill>
          </p:spPr>
          <p:txBody>
            <a:bodyPr wrap="square" lIns="0" tIns="0" rIns="0" bIns="0" rtlCol="0"/>
            <a:lstStyle/>
            <a:p>
              <a:endParaRPr/>
            </a:p>
          </p:txBody>
        </p:sp>
        <p:sp>
          <p:nvSpPr>
            <p:cNvPr id="7" name="object 7"/>
            <p:cNvSpPr/>
            <p:nvPr/>
          </p:nvSpPr>
          <p:spPr>
            <a:xfrm>
              <a:off x="2177846" y="3130067"/>
              <a:ext cx="278130" cy="278130"/>
            </a:xfrm>
            <a:custGeom>
              <a:avLst/>
              <a:gdLst/>
              <a:ahLst/>
              <a:cxnLst/>
              <a:rect l="l" t="t" r="r" b="b"/>
              <a:pathLst>
                <a:path w="278130" h="278129">
                  <a:moveTo>
                    <a:pt x="278104" y="104140"/>
                  </a:moveTo>
                  <a:lnTo>
                    <a:pt x="173558" y="104140"/>
                  </a:lnTo>
                  <a:lnTo>
                    <a:pt x="173558" y="0"/>
                  </a:lnTo>
                  <a:lnTo>
                    <a:pt x="104546" y="0"/>
                  </a:lnTo>
                  <a:lnTo>
                    <a:pt x="104546" y="104140"/>
                  </a:lnTo>
                  <a:lnTo>
                    <a:pt x="0" y="104140"/>
                  </a:lnTo>
                  <a:lnTo>
                    <a:pt x="0" y="173990"/>
                  </a:lnTo>
                  <a:lnTo>
                    <a:pt x="104546" y="173990"/>
                  </a:lnTo>
                  <a:lnTo>
                    <a:pt x="104546" y="278130"/>
                  </a:lnTo>
                  <a:lnTo>
                    <a:pt x="173558" y="278130"/>
                  </a:lnTo>
                  <a:lnTo>
                    <a:pt x="173558" y="173990"/>
                  </a:lnTo>
                  <a:lnTo>
                    <a:pt x="278104" y="173990"/>
                  </a:lnTo>
                  <a:lnTo>
                    <a:pt x="278104" y="104140"/>
                  </a:lnTo>
                  <a:close/>
                </a:path>
              </a:pathLst>
            </a:custGeom>
            <a:solidFill>
              <a:srgbClr val="D8DCD9"/>
            </a:solidFill>
          </p:spPr>
          <p:txBody>
            <a:bodyPr wrap="square" lIns="0" tIns="0" rIns="0" bIns="0" rtlCol="0"/>
            <a:lstStyle/>
            <a:p>
              <a:endParaRPr/>
            </a:p>
          </p:txBody>
        </p:sp>
        <p:sp>
          <p:nvSpPr>
            <p:cNvPr id="8" name="object 8"/>
            <p:cNvSpPr/>
            <p:nvPr/>
          </p:nvSpPr>
          <p:spPr>
            <a:xfrm>
              <a:off x="1397482" y="3968356"/>
              <a:ext cx="1483360" cy="209550"/>
            </a:xfrm>
            <a:custGeom>
              <a:avLst/>
              <a:gdLst/>
              <a:ahLst/>
              <a:cxnLst/>
              <a:rect l="l" t="t" r="r" b="b"/>
              <a:pathLst>
                <a:path w="1483360" h="209550">
                  <a:moveTo>
                    <a:pt x="208953" y="104533"/>
                  </a:moveTo>
                  <a:lnTo>
                    <a:pt x="200723" y="63893"/>
                  </a:lnTo>
                  <a:lnTo>
                    <a:pt x="178295" y="30657"/>
                  </a:lnTo>
                  <a:lnTo>
                    <a:pt x="145059" y="8229"/>
                  </a:lnTo>
                  <a:lnTo>
                    <a:pt x="104406" y="0"/>
                  </a:lnTo>
                  <a:lnTo>
                    <a:pt x="63842" y="8229"/>
                  </a:lnTo>
                  <a:lnTo>
                    <a:pt x="30645" y="30657"/>
                  </a:lnTo>
                  <a:lnTo>
                    <a:pt x="8229" y="63893"/>
                  </a:lnTo>
                  <a:lnTo>
                    <a:pt x="0" y="104533"/>
                  </a:lnTo>
                  <a:lnTo>
                    <a:pt x="8229" y="145186"/>
                  </a:lnTo>
                  <a:lnTo>
                    <a:pt x="30645" y="178422"/>
                  </a:lnTo>
                  <a:lnTo>
                    <a:pt x="63842" y="200850"/>
                  </a:lnTo>
                  <a:lnTo>
                    <a:pt x="104406" y="209080"/>
                  </a:lnTo>
                  <a:lnTo>
                    <a:pt x="145059" y="200850"/>
                  </a:lnTo>
                  <a:lnTo>
                    <a:pt x="178295" y="178422"/>
                  </a:lnTo>
                  <a:lnTo>
                    <a:pt x="189255" y="162166"/>
                  </a:lnTo>
                  <a:lnTo>
                    <a:pt x="200723" y="145186"/>
                  </a:lnTo>
                  <a:lnTo>
                    <a:pt x="208953" y="104533"/>
                  </a:lnTo>
                  <a:close/>
                </a:path>
                <a:path w="1483360" h="209550">
                  <a:moveTo>
                    <a:pt x="1483106" y="104533"/>
                  </a:moveTo>
                  <a:lnTo>
                    <a:pt x="1474901" y="63893"/>
                  </a:lnTo>
                  <a:lnTo>
                    <a:pt x="1462570" y="45542"/>
                  </a:lnTo>
                  <a:lnTo>
                    <a:pt x="1452575" y="30657"/>
                  </a:lnTo>
                  <a:lnTo>
                    <a:pt x="1419542" y="8229"/>
                  </a:lnTo>
                  <a:lnTo>
                    <a:pt x="1379245" y="0"/>
                  </a:lnTo>
                  <a:lnTo>
                    <a:pt x="1338681" y="8229"/>
                  </a:lnTo>
                  <a:lnTo>
                    <a:pt x="1305483" y="30657"/>
                  </a:lnTo>
                  <a:lnTo>
                    <a:pt x="1283068" y="63893"/>
                  </a:lnTo>
                  <a:lnTo>
                    <a:pt x="1274838" y="104533"/>
                  </a:lnTo>
                  <a:lnTo>
                    <a:pt x="1283068" y="145186"/>
                  </a:lnTo>
                  <a:lnTo>
                    <a:pt x="1305483" y="178422"/>
                  </a:lnTo>
                  <a:lnTo>
                    <a:pt x="1338681" y="200850"/>
                  </a:lnTo>
                  <a:lnTo>
                    <a:pt x="1379245" y="209080"/>
                  </a:lnTo>
                  <a:lnTo>
                    <a:pt x="1419542" y="200850"/>
                  </a:lnTo>
                  <a:lnTo>
                    <a:pt x="1452575" y="178422"/>
                  </a:lnTo>
                  <a:lnTo>
                    <a:pt x="1463484" y="162166"/>
                  </a:lnTo>
                  <a:lnTo>
                    <a:pt x="1474901" y="145186"/>
                  </a:lnTo>
                  <a:lnTo>
                    <a:pt x="1483106" y="104533"/>
                  </a:lnTo>
                  <a:close/>
                </a:path>
              </a:pathLst>
            </a:custGeom>
            <a:solidFill>
              <a:srgbClr val="B8C0BC"/>
            </a:solidFill>
          </p:spPr>
          <p:txBody>
            <a:bodyPr wrap="square" lIns="0" tIns="0" rIns="0" bIns="0" rtlCol="0"/>
            <a:lstStyle/>
            <a:p>
              <a:endParaRPr/>
            </a:p>
          </p:txBody>
        </p:sp>
      </p:grpSp>
      <p:sp>
        <p:nvSpPr>
          <p:cNvPr id="9" name="object 9"/>
          <p:cNvSpPr txBox="1">
            <a:spLocks noGrp="1"/>
          </p:cNvSpPr>
          <p:nvPr>
            <p:ph type="title"/>
          </p:nvPr>
        </p:nvSpPr>
        <p:spPr>
          <a:xfrm>
            <a:off x="750823" y="584306"/>
            <a:ext cx="3761740" cy="1147445"/>
          </a:xfrm>
          <a:prstGeom prst="rect">
            <a:avLst/>
          </a:prstGeom>
        </p:spPr>
        <p:txBody>
          <a:bodyPr vert="horz" wrap="square" lIns="0" tIns="226695" rIns="0" bIns="0" rtlCol="0">
            <a:spAutoFit/>
          </a:bodyPr>
          <a:lstStyle/>
          <a:p>
            <a:pPr marL="12700">
              <a:lnSpc>
                <a:spcPct val="100000"/>
              </a:lnSpc>
              <a:spcBef>
                <a:spcPts val="1785"/>
              </a:spcBef>
            </a:pPr>
            <a:r>
              <a:rPr dirty="0"/>
              <a:t>Identifying</a:t>
            </a:r>
            <a:r>
              <a:rPr spc="5" dirty="0"/>
              <a:t> </a:t>
            </a:r>
            <a:r>
              <a:rPr spc="-10" dirty="0"/>
              <a:t>Opportunities</a:t>
            </a:r>
          </a:p>
          <a:p>
            <a:pPr marL="12700">
              <a:lnSpc>
                <a:spcPct val="100000"/>
              </a:lnSpc>
              <a:spcBef>
                <a:spcPts val="1265"/>
              </a:spcBef>
            </a:pPr>
            <a:r>
              <a:rPr sz="2100" b="0" dirty="0">
                <a:latin typeface="DIN 2014 Light"/>
                <a:cs typeface="DIN 2014 Light"/>
              </a:rPr>
              <a:t>Healthcare</a:t>
            </a:r>
            <a:r>
              <a:rPr sz="2100" b="0" spc="-45" dirty="0">
                <a:latin typeface="DIN 2014 Light"/>
                <a:cs typeface="DIN 2014 Light"/>
              </a:rPr>
              <a:t> </a:t>
            </a:r>
            <a:r>
              <a:rPr sz="2100" b="0" spc="-10" dirty="0">
                <a:latin typeface="DIN 2014 Light"/>
                <a:cs typeface="DIN 2014 Light"/>
              </a:rPr>
              <a:t>Spaces</a:t>
            </a:r>
            <a:endParaRPr sz="2100">
              <a:latin typeface="DIN 2014 Light"/>
              <a:cs typeface="DIN 2014 Light"/>
            </a:endParaRPr>
          </a:p>
        </p:txBody>
      </p:sp>
      <p:sp>
        <p:nvSpPr>
          <p:cNvPr id="10" name="object 10"/>
          <p:cNvSpPr txBox="1"/>
          <p:nvPr/>
        </p:nvSpPr>
        <p:spPr>
          <a:xfrm>
            <a:off x="5185664" y="2209800"/>
            <a:ext cx="3043936" cy="3113738"/>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Psychiatric</a:t>
            </a:r>
            <a:r>
              <a:rPr sz="1700" spc="-60" dirty="0">
                <a:solidFill>
                  <a:srgbClr val="716A66"/>
                </a:solidFill>
                <a:latin typeface="DIN 2014 Bold"/>
                <a:cs typeface="DIN 2014 Bold"/>
              </a:rPr>
              <a:t> </a:t>
            </a:r>
            <a:r>
              <a:rPr sz="1700" dirty="0">
                <a:solidFill>
                  <a:srgbClr val="716A66"/>
                </a:solidFill>
                <a:latin typeface="DIN 2014 Bold"/>
                <a:cs typeface="DIN 2014 Bold"/>
              </a:rPr>
              <a:t>&amp;</a:t>
            </a:r>
            <a:r>
              <a:rPr sz="1700" spc="-60" dirty="0">
                <a:solidFill>
                  <a:srgbClr val="716A66"/>
                </a:solidFill>
                <a:latin typeface="DIN 2014 Bold"/>
                <a:cs typeface="DIN 2014 Bold"/>
              </a:rPr>
              <a:t> </a:t>
            </a:r>
            <a:br>
              <a:rPr lang="en-US" sz="1700" spc="-60" dirty="0">
                <a:solidFill>
                  <a:srgbClr val="716A66"/>
                </a:solidFill>
                <a:latin typeface="DIN 2014 Bold"/>
                <a:cs typeface="DIN 2014 Bold"/>
              </a:rPr>
            </a:br>
            <a:r>
              <a:rPr sz="1700" dirty="0">
                <a:solidFill>
                  <a:srgbClr val="716A66"/>
                </a:solidFill>
                <a:latin typeface="DIN 2014 Bold"/>
                <a:cs typeface="DIN 2014 Bold"/>
              </a:rPr>
              <a:t>Behavioral</a:t>
            </a:r>
            <a:r>
              <a:rPr sz="1700" spc="-60" dirty="0">
                <a:solidFill>
                  <a:srgbClr val="716A66"/>
                </a:solidFill>
                <a:latin typeface="DIN 2014 Bold"/>
                <a:cs typeface="DIN 2014 Bold"/>
              </a:rPr>
              <a:t> </a:t>
            </a:r>
            <a:r>
              <a:rPr sz="1700" spc="-10" dirty="0">
                <a:solidFill>
                  <a:srgbClr val="716A66"/>
                </a:solidFill>
                <a:latin typeface="DIN 2014 Bold"/>
                <a:cs typeface="DIN 2014 Bold"/>
              </a:rPr>
              <a:t>Health</a:t>
            </a:r>
            <a:endParaRPr sz="1700" dirty="0">
              <a:latin typeface="DIN 2014 Bold"/>
              <a:cs typeface="DIN 2014 Bold"/>
            </a:endParaRPr>
          </a:p>
          <a:p>
            <a:pPr marL="12700" marR="1125855">
              <a:lnSpc>
                <a:spcPct val="166700"/>
              </a:lnSpc>
            </a:pPr>
            <a:r>
              <a:rPr sz="1700" dirty="0">
                <a:solidFill>
                  <a:srgbClr val="716A66"/>
                </a:solidFill>
                <a:latin typeface="DIN 2014 Bold"/>
                <a:cs typeface="DIN 2014 Bold"/>
              </a:rPr>
              <a:t>Cardiac</a:t>
            </a:r>
            <a:r>
              <a:rPr sz="1700" spc="-55" dirty="0">
                <a:solidFill>
                  <a:srgbClr val="716A66"/>
                </a:solidFill>
                <a:latin typeface="DIN 2014 Bold"/>
                <a:cs typeface="DIN 2014 Bold"/>
              </a:rPr>
              <a:t> </a:t>
            </a:r>
            <a:r>
              <a:rPr sz="1700" spc="-20" dirty="0">
                <a:solidFill>
                  <a:srgbClr val="716A66"/>
                </a:solidFill>
                <a:latin typeface="DIN 2014 Bold"/>
                <a:cs typeface="DIN 2014 Bold"/>
              </a:rPr>
              <a:t>Care </a:t>
            </a:r>
            <a:r>
              <a:rPr sz="1700" dirty="0">
                <a:solidFill>
                  <a:srgbClr val="716A66"/>
                </a:solidFill>
                <a:latin typeface="DIN 2014 Bold"/>
                <a:cs typeface="DIN 2014 Bold"/>
              </a:rPr>
              <a:t>Stepdown</a:t>
            </a:r>
            <a:r>
              <a:rPr sz="1700" spc="-75" dirty="0">
                <a:solidFill>
                  <a:srgbClr val="716A66"/>
                </a:solidFill>
                <a:latin typeface="DIN 2014 Bold"/>
                <a:cs typeface="DIN 2014 Bold"/>
              </a:rPr>
              <a:t> </a:t>
            </a:r>
            <a:r>
              <a:rPr sz="1700" spc="-20" dirty="0">
                <a:solidFill>
                  <a:srgbClr val="716A66"/>
                </a:solidFill>
                <a:latin typeface="DIN 2014 Bold"/>
                <a:cs typeface="DIN 2014 Bold"/>
              </a:rPr>
              <a:t>Unit </a:t>
            </a:r>
            <a:r>
              <a:rPr sz="1700" dirty="0">
                <a:solidFill>
                  <a:srgbClr val="716A66"/>
                </a:solidFill>
                <a:latin typeface="DIN 2014 Bold"/>
                <a:cs typeface="DIN 2014 Bold"/>
              </a:rPr>
              <a:t>Intensive</a:t>
            </a:r>
            <a:r>
              <a:rPr sz="1700" spc="-50" dirty="0">
                <a:solidFill>
                  <a:srgbClr val="716A66"/>
                </a:solidFill>
                <a:latin typeface="DIN 2014 Bold"/>
                <a:cs typeface="DIN 2014 Bold"/>
              </a:rPr>
              <a:t> </a:t>
            </a:r>
            <a:r>
              <a:rPr sz="1700" dirty="0">
                <a:solidFill>
                  <a:srgbClr val="716A66"/>
                </a:solidFill>
                <a:latin typeface="DIN 2014 Bold"/>
                <a:cs typeface="DIN 2014 Bold"/>
              </a:rPr>
              <a:t>Care</a:t>
            </a:r>
            <a:r>
              <a:rPr sz="1700" spc="-50" dirty="0">
                <a:solidFill>
                  <a:srgbClr val="716A66"/>
                </a:solidFill>
                <a:latin typeface="DIN 2014 Bold"/>
                <a:cs typeface="DIN 2014 Bold"/>
              </a:rPr>
              <a:t> </a:t>
            </a:r>
            <a:r>
              <a:rPr sz="1700" spc="-20" dirty="0">
                <a:solidFill>
                  <a:srgbClr val="716A66"/>
                </a:solidFill>
                <a:latin typeface="DIN 2014 Bold"/>
                <a:cs typeface="DIN 2014 Bold"/>
              </a:rPr>
              <a:t>Unit </a:t>
            </a:r>
            <a:r>
              <a:rPr sz="1700" spc="-10" dirty="0">
                <a:solidFill>
                  <a:srgbClr val="716A66"/>
                </a:solidFill>
                <a:latin typeface="DIN 2014 Bold"/>
                <a:cs typeface="DIN 2014 Bold"/>
              </a:rPr>
              <a:t>Oncology Hematology Rehabilitation</a:t>
            </a:r>
            <a:endParaRPr sz="1700" dirty="0">
              <a:latin typeface="DIN 2014 Bold"/>
              <a:cs typeface="DIN 2014 Bold"/>
            </a:endParaRPr>
          </a:p>
        </p:txBody>
      </p:sp>
      <p:sp>
        <p:nvSpPr>
          <p:cNvPr id="11" name="object 11"/>
          <p:cNvSpPr txBox="1"/>
          <p:nvPr/>
        </p:nvSpPr>
        <p:spPr>
          <a:xfrm>
            <a:off x="8386165" y="2209800"/>
            <a:ext cx="3444240" cy="2875280"/>
          </a:xfrm>
          <a:prstGeom prst="rect">
            <a:avLst/>
          </a:prstGeom>
        </p:spPr>
        <p:txBody>
          <a:bodyPr vert="horz" wrap="square" lIns="0" tIns="12700" rIns="0" bIns="0" rtlCol="0">
            <a:spAutoFit/>
          </a:bodyPr>
          <a:lstStyle/>
          <a:p>
            <a:pPr marL="12700">
              <a:lnSpc>
                <a:spcPct val="100000"/>
              </a:lnSpc>
              <a:spcBef>
                <a:spcPts val="100"/>
              </a:spcBef>
            </a:pPr>
            <a:r>
              <a:rPr sz="1700" spc="-10" dirty="0">
                <a:solidFill>
                  <a:srgbClr val="716A66"/>
                </a:solidFill>
                <a:latin typeface="DIN 2014 Bold"/>
                <a:cs typeface="DIN 2014 Bold"/>
              </a:rPr>
              <a:t>Orthopedics</a:t>
            </a:r>
            <a:endParaRPr sz="1700" dirty="0">
              <a:latin typeface="DIN 2014 Bold"/>
              <a:cs typeface="DIN 2014 Bold"/>
            </a:endParaRPr>
          </a:p>
          <a:p>
            <a:pPr marL="12700">
              <a:lnSpc>
                <a:spcPct val="100000"/>
              </a:lnSpc>
              <a:spcBef>
                <a:spcPts val="1360"/>
              </a:spcBef>
            </a:pPr>
            <a:r>
              <a:rPr sz="1700" spc="-10" dirty="0">
                <a:solidFill>
                  <a:srgbClr val="716A66"/>
                </a:solidFill>
                <a:latin typeface="DIN 2014 Bold"/>
                <a:cs typeface="DIN 2014 Bold"/>
              </a:rPr>
              <a:t>Pediatrics</a:t>
            </a:r>
            <a:endParaRPr sz="1700" dirty="0">
              <a:latin typeface="DIN 2014 Bold"/>
              <a:cs typeface="DIN 2014 Bold"/>
            </a:endParaRPr>
          </a:p>
          <a:p>
            <a:pPr marL="12700" marR="731520">
              <a:lnSpc>
                <a:spcPct val="166700"/>
              </a:lnSpc>
            </a:pPr>
            <a:r>
              <a:rPr sz="1700" dirty="0">
                <a:solidFill>
                  <a:srgbClr val="716A66"/>
                </a:solidFill>
                <a:latin typeface="DIN 2014 Bold"/>
                <a:cs typeface="DIN 2014 Bold"/>
              </a:rPr>
              <a:t>Women</a:t>
            </a:r>
            <a:r>
              <a:rPr sz="1700" spc="-40" dirty="0">
                <a:solidFill>
                  <a:srgbClr val="716A66"/>
                </a:solidFill>
                <a:latin typeface="DIN 2014 Bold"/>
                <a:cs typeface="DIN 2014 Bold"/>
              </a:rPr>
              <a:t> </a:t>
            </a:r>
            <a:r>
              <a:rPr sz="1700" dirty="0">
                <a:solidFill>
                  <a:srgbClr val="716A66"/>
                </a:solidFill>
                <a:latin typeface="DIN 2014 Bold"/>
                <a:cs typeface="DIN 2014 Bold"/>
              </a:rPr>
              <a:t>&amp;</a:t>
            </a:r>
            <a:r>
              <a:rPr sz="1700" spc="-35" dirty="0">
                <a:solidFill>
                  <a:srgbClr val="716A66"/>
                </a:solidFill>
                <a:latin typeface="DIN 2014 Bold"/>
                <a:cs typeface="DIN 2014 Bold"/>
              </a:rPr>
              <a:t> </a:t>
            </a:r>
            <a:r>
              <a:rPr sz="1700" dirty="0">
                <a:solidFill>
                  <a:srgbClr val="716A66"/>
                </a:solidFill>
                <a:latin typeface="DIN 2014 Bold"/>
                <a:cs typeface="DIN 2014 Bold"/>
              </a:rPr>
              <a:t>Infant</a:t>
            </a:r>
            <a:r>
              <a:rPr sz="1700" spc="-40" dirty="0">
                <a:solidFill>
                  <a:srgbClr val="716A66"/>
                </a:solidFill>
                <a:latin typeface="DIN 2014 Bold"/>
                <a:cs typeface="DIN 2014 Bold"/>
              </a:rPr>
              <a:t> </a:t>
            </a:r>
            <a:r>
              <a:rPr sz="1700" dirty="0">
                <a:solidFill>
                  <a:srgbClr val="716A66"/>
                </a:solidFill>
                <a:latin typeface="DIN 2014 Bold"/>
                <a:cs typeface="DIN 2014 Bold"/>
              </a:rPr>
              <a:t>Health</a:t>
            </a:r>
            <a:r>
              <a:rPr sz="1700" spc="-35" dirty="0">
                <a:solidFill>
                  <a:srgbClr val="716A66"/>
                </a:solidFill>
                <a:latin typeface="DIN 2014 Bold"/>
                <a:cs typeface="DIN 2014 Bold"/>
              </a:rPr>
              <a:t> </a:t>
            </a:r>
            <a:r>
              <a:rPr sz="1700" spc="-10" dirty="0">
                <a:solidFill>
                  <a:srgbClr val="716A66"/>
                </a:solidFill>
                <a:latin typeface="DIN 2014 Bold"/>
                <a:cs typeface="DIN 2014 Bold"/>
              </a:rPr>
              <a:t>Units </a:t>
            </a:r>
            <a:r>
              <a:rPr sz="1700" dirty="0">
                <a:solidFill>
                  <a:srgbClr val="716A66"/>
                </a:solidFill>
                <a:latin typeface="DIN 2014 Bold"/>
                <a:cs typeface="DIN 2014 Bold"/>
              </a:rPr>
              <a:t>Neonatal</a:t>
            </a:r>
            <a:r>
              <a:rPr sz="1700" spc="-55" dirty="0">
                <a:solidFill>
                  <a:srgbClr val="716A66"/>
                </a:solidFill>
                <a:latin typeface="DIN 2014 Bold"/>
                <a:cs typeface="DIN 2014 Bold"/>
              </a:rPr>
              <a:t> </a:t>
            </a:r>
            <a:r>
              <a:rPr sz="1700" dirty="0">
                <a:solidFill>
                  <a:srgbClr val="716A66"/>
                </a:solidFill>
                <a:latin typeface="DIN 2014 Bold"/>
                <a:cs typeface="DIN 2014 Bold"/>
              </a:rPr>
              <a:t>Intensive</a:t>
            </a:r>
            <a:r>
              <a:rPr sz="1700" spc="-55" dirty="0">
                <a:solidFill>
                  <a:srgbClr val="716A66"/>
                </a:solidFill>
                <a:latin typeface="DIN 2014 Bold"/>
                <a:cs typeface="DIN 2014 Bold"/>
              </a:rPr>
              <a:t> </a:t>
            </a:r>
            <a:r>
              <a:rPr sz="1700" dirty="0">
                <a:solidFill>
                  <a:srgbClr val="716A66"/>
                </a:solidFill>
                <a:latin typeface="DIN 2014 Bold"/>
                <a:cs typeface="DIN 2014 Bold"/>
              </a:rPr>
              <a:t>Care</a:t>
            </a:r>
            <a:r>
              <a:rPr sz="1700" spc="-55" dirty="0">
                <a:solidFill>
                  <a:srgbClr val="716A66"/>
                </a:solidFill>
                <a:latin typeface="DIN 2014 Bold"/>
                <a:cs typeface="DIN 2014 Bold"/>
              </a:rPr>
              <a:t> </a:t>
            </a:r>
            <a:r>
              <a:rPr sz="1700" spc="-10" dirty="0">
                <a:solidFill>
                  <a:srgbClr val="716A66"/>
                </a:solidFill>
                <a:latin typeface="DIN 2014 Bold"/>
                <a:cs typeface="DIN 2014 Bold"/>
              </a:rPr>
              <a:t>Units </a:t>
            </a:r>
            <a:r>
              <a:rPr sz="1700" dirty="0">
                <a:solidFill>
                  <a:srgbClr val="716A66"/>
                </a:solidFill>
                <a:latin typeface="DIN 2014 Bold"/>
                <a:cs typeface="DIN 2014 Bold"/>
              </a:rPr>
              <a:t>Medical</a:t>
            </a:r>
            <a:r>
              <a:rPr sz="1700" spc="-40" dirty="0">
                <a:solidFill>
                  <a:srgbClr val="716A66"/>
                </a:solidFill>
                <a:latin typeface="DIN 2014 Bold"/>
                <a:cs typeface="DIN 2014 Bold"/>
              </a:rPr>
              <a:t> </a:t>
            </a:r>
            <a:r>
              <a:rPr sz="1700" dirty="0">
                <a:solidFill>
                  <a:srgbClr val="716A66"/>
                </a:solidFill>
                <a:latin typeface="DIN 2014 Bold"/>
                <a:cs typeface="DIN 2014 Bold"/>
              </a:rPr>
              <a:t>Surgery</a:t>
            </a:r>
            <a:r>
              <a:rPr sz="1700" spc="-40" dirty="0">
                <a:solidFill>
                  <a:srgbClr val="716A66"/>
                </a:solidFill>
                <a:latin typeface="DIN 2014 Bold"/>
                <a:cs typeface="DIN 2014 Bold"/>
              </a:rPr>
              <a:t> </a:t>
            </a:r>
            <a:r>
              <a:rPr sz="1700" spc="-10" dirty="0">
                <a:solidFill>
                  <a:srgbClr val="716A66"/>
                </a:solidFill>
                <a:latin typeface="DIN 2014 Bold"/>
                <a:cs typeface="DIN 2014 Bold"/>
              </a:rPr>
              <a:t>Units</a:t>
            </a:r>
            <a:endParaRPr sz="1700" dirty="0">
              <a:latin typeface="DIN 2014 Bold"/>
              <a:cs typeface="DIN 2014 Bold"/>
            </a:endParaRPr>
          </a:p>
          <a:p>
            <a:pPr marL="12700">
              <a:lnSpc>
                <a:spcPct val="100000"/>
              </a:lnSpc>
              <a:spcBef>
                <a:spcPts val="1360"/>
              </a:spcBef>
            </a:pPr>
            <a:r>
              <a:rPr sz="1700" spc="-20" dirty="0">
                <a:solidFill>
                  <a:srgbClr val="716A66"/>
                </a:solidFill>
                <a:latin typeface="DIN 2014 Bold"/>
                <a:cs typeface="DIN 2014 Bold"/>
              </a:rPr>
              <a:t>Sub-</a:t>
            </a:r>
            <a:r>
              <a:rPr sz="1700" spc="-10" dirty="0">
                <a:solidFill>
                  <a:srgbClr val="716A66"/>
                </a:solidFill>
                <a:latin typeface="DIN 2014 Bold"/>
                <a:cs typeface="DIN 2014 Bold"/>
              </a:rPr>
              <a:t>Acute</a:t>
            </a:r>
            <a:endParaRPr sz="1700" dirty="0">
              <a:latin typeface="DIN 2014 Bold"/>
              <a:cs typeface="DIN 2014 Bold"/>
            </a:endParaRPr>
          </a:p>
          <a:p>
            <a:pPr marL="12700">
              <a:lnSpc>
                <a:spcPct val="100000"/>
              </a:lnSpc>
              <a:spcBef>
                <a:spcPts val="1360"/>
              </a:spcBef>
            </a:pPr>
            <a:r>
              <a:rPr sz="1700" dirty="0">
                <a:solidFill>
                  <a:srgbClr val="716A66"/>
                </a:solidFill>
                <a:latin typeface="DIN 2014 Bold"/>
                <a:cs typeface="DIN 2014 Bold"/>
              </a:rPr>
              <a:t>Palliative</a:t>
            </a:r>
            <a:r>
              <a:rPr sz="1700" spc="-80" dirty="0">
                <a:solidFill>
                  <a:srgbClr val="716A66"/>
                </a:solidFill>
                <a:latin typeface="DIN 2014 Bold"/>
                <a:cs typeface="DIN 2014 Bold"/>
              </a:rPr>
              <a:t> </a:t>
            </a:r>
            <a:r>
              <a:rPr sz="1700" dirty="0">
                <a:solidFill>
                  <a:srgbClr val="716A66"/>
                </a:solidFill>
                <a:latin typeface="DIN 2014 Bold"/>
                <a:cs typeface="DIN 2014 Bold"/>
              </a:rPr>
              <a:t>Care</a:t>
            </a:r>
            <a:r>
              <a:rPr sz="1700" spc="-80" dirty="0">
                <a:solidFill>
                  <a:srgbClr val="716A66"/>
                </a:solidFill>
                <a:latin typeface="DIN 2014 Bold"/>
                <a:cs typeface="DIN 2014 Bold"/>
              </a:rPr>
              <a:t> </a:t>
            </a:r>
            <a:r>
              <a:rPr sz="1700" dirty="0">
                <a:solidFill>
                  <a:srgbClr val="716A66"/>
                </a:solidFill>
                <a:latin typeface="DIN 2014 Bold"/>
                <a:cs typeface="DIN 2014 Bold"/>
              </a:rPr>
              <a:t>Telemetry</a:t>
            </a:r>
            <a:r>
              <a:rPr sz="1700" spc="-80" dirty="0">
                <a:solidFill>
                  <a:srgbClr val="716A66"/>
                </a:solidFill>
                <a:latin typeface="DIN 2014 Bold"/>
                <a:cs typeface="DIN 2014 Bold"/>
              </a:rPr>
              <a:t> </a:t>
            </a:r>
            <a:r>
              <a:rPr sz="1700" spc="-10" dirty="0">
                <a:solidFill>
                  <a:srgbClr val="716A66"/>
                </a:solidFill>
                <a:latin typeface="DIN 2014 Bold"/>
                <a:cs typeface="DIN 2014 Bold"/>
              </a:rPr>
              <a:t>Gerontology</a:t>
            </a:r>
            <a:endParaRPr sz="1700" dirty="0">
              <a:latin typeface="DIN 2014 Bold"/>
              <a:cs typeface="DIN 2014 Bold"/>
            </a:endParaRPr>
          </a:p>
        </p:txBody>
      </p:sp>
      <p:pic>
        <p:nvPicPr>
          <p:cNvPr id="13" name="Picture 12">
            <a:extLst>
              <a:ext uri="{FF2B5EF4-FFF2-40B4-BE49-F238E27FC236}">
                <a16:creationId xmlns:a16="http://schemas.microsoft.com/office/drawing/2014/main" id="{B0DB9A8C-3904-D180-8B4C-8606281CEA81}"/>
              </a:ext>
            </a:extLst>
          </p:cNvPr>
          <p:cNvPicPr>
            <a:picLocks noChangeAspect="1"/>
          </p:cNvPicPr>
          <p:nvPr/>
        </p:nvPicPr>
        <p:blipFill>
          <a:blip r:embed="rId2"/>
          <a:stretch>
            <a:fillRect/>
          </a:stretch>
        </p:blipFill>
        <p:spPr>
          <a:xfrm>
            <a:off x="4006189" y="2209800"/>
            <a:ext cx="774700" cy="31623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xfrm>
            <a:off x="750823" y="584306"/>
            <a:ext cx="3761740" cy="1147445"/>
          </a:xfrm>
          <a:prstGeom prst="rect">
            <a:avLst/>
          </a:prstGeom>
        </p:spPr>
        <p:txBody>
          <a:bodyPr vert="horz" wrap="square" lIns="0" tIns="226695" rIns="0" bIns="0" rtlCol="0">
            <a:spAutoFit/>
          </a:bodyPr>
          <a:lstStyle/>
          <a:p>
            <a:pPr marL="12700">
              <a:lnSpc>
                <a:spcPct val="100000"/>
              </a:lnSpc>
              <a:spcBef>
                <a:spcPts val="1785"/>
              </a:spcBef>
            </a:pPr>
            <a:r>
              <a:rPr dirty="0"/>
              <a:t>Identifying</a:t>
            </a:r>
            <a:r>
              <a:rPr spc="5" dirty="0"/>
              <a:t> </a:t>
            </a:r>
            <a:r>
              <a:rPr spc="-10" dirty="0"/>
              <a:t>Opportunities</a:t>
            </a:r>
          </a:p>
          <a:p>
            <a:pPr marL="12700">
              <a:lnSpc>
                <a:spcPct val="100000"/>
              </a:lnSpc>
              <a:spcBef>
                <a:spcPts val="1265"/>
              </a:spcBef>
            </a:pPr>
            <a:r>
              <a:rPr sz="2100" b="0" dirty="0">
                <a:latin typeface="DIN 2014 Light"/>
                <a:cs typeface="DIN 2014 Light"/>
              </a:rPr>
              <a:t>Healthcare</a:t>
            </a:r>
            <a:r>
              <a:rPr sz="2100" b="0" spc="-45" dirty="0">
                <a:latin typeface="DIN 2014 Light"/>
                <a:cs typeface="DIN 2014 Light"/>
              </a:rPr>
              <a:t> </a:t>
            </a:r>
            <a:r>
              <a:rPr sz="2100" b="0" spc="-10" dirty="0">
                <a:latin typeface="DIN 2014 Light"/>
                <a:cs typeface="DIN 2014 Light"/>
              </a:rPr>
              <a:t>Spaces</a:t>
            </a:r>
            <a:endParaRPr sz="2100">
              <a:latin typeface="DIN 2014 Light"/>
              <a:cs typeface="DIN 2014 Light"/>
            </a:endParaRPr>
          </a:p>
        </p:txBody>
      </p:sp>
      <p:grpSp>
        <p:nvGrpSpPr>
          <p:cNvPr id="4" name="object 4"/>
          <p:cNvGrpSpPr/>
          <p:nvPr/>
        </p:nvGrpSpPr>
        <p:grpSpPr>
          <a:xfrm>
            <a:off x="763523" y="2494541"/>
            <a:ext cx="2815590" cy="2815590"/>
            <a:chOff x="763523" y="2494541"/>
            <a:chExt cx="2815590" cy="2815590"/>
          </a:xfrm>
        </p:grpSpPr>
        <p:sp>
          <p:nvSpPr>
            <p:cNvPr id="5" name="object 5"/>
            <p:cNvSpPr/>
            <p:nvPr/>
          </p:nvSpPr>
          <p:spPr>
            <a:xfrm>
              <a:off x="763523" y="2494541"/>
              <a:ext cx="2815590" cy="2815590"/>
            </a:xfrm>
            <a:custGeom>
              <a:avLst/>
              <a:gdLst/>
              <a:ahLst/>
              <a:cxnLst/>
              <a:rect l="l" t="t" r="r" b="b"/>
              <a:pathLst>
                <a:path w="2815590" h="2815590">
                  <a:moveTo>
                    <a:pt x="1407782" y="0"/>
                  </a:moveTo>
                  <a:lnTo>
                    <a:pt x="1359384" y="816"/>
                  </a:lnTo>
                  <a:lnTo>
                    <a:pt x="1311397" y="3247"/>
                  </a:lnTo>
                  <a:lnTo>
                    <a:pt x="1263845" y="7268"/>
                  </a:lnTo>
                  <a:lnTo>
                    <a:pt x="1216755" y="12851"/>
                  </a:lnTo>
                  <a:lnTo>
                    <a:pt x="1170153" y="19971"/>
                  </a:lnTo>
                  <a:lnTo>
                    <a:pt x="1124065" y="28601"/>
                  </a:lnTo>
                  <a:lnTo>
                    <a:pt x="1078518" y="38715"/>
                  </a:lnTo>
                  <a:lnTo>
                    <a:pt x="1033538" y="50287"/>
                  </a:lnTo>
                  <a:lnTo>
                    <a:pt x="989151" y="63291"/>
                  </a:lnTo>
                  <a:lnTo>
                    <a:pt x="945384" y="77700"/>
                  </a:lnTo>
                  <a:lnTo>
                    <a:pt x="902261" y="93489"/>
                  </a:lnTo>
                  <a:lnTo>
                    <a:pt x="859811" y="110630"/>
                  </a:lnTo>
                  <a:lnTo>
                    <a:pt x="818058" y="129099"/>
                  </a:lnTo>
                  <a:lnTo>
                    <a:pt x="777029" y="148868"/>
                  </a:lnTo>
                  <a:lnTo>
                    <a:pt x="736750" y="169912"/>
                  </a:lnTo>
                  <a:lnTo>
                    <a:pt x="697248" y="192204"/>
                  </a:lnTo>
                  <a:lnTo>
                    <a:pt x="658549" y="215718"/>
                  </a:lnTo>
                  <a:lnTo>
                    <a:pt x="620679" y="240427"/>
                  </a:lnTo>
                  <a:lnTo>
                    <a:pt x="583663" y="266307"/>
                  </a:lnTo>
                  <a:lnTo>
                    <a:pt x="547529" y="293329"/>
                  </a:lnTo>
                  <a:lnTo>
                    <a:pt x="512303" y="321469"/>
                  </a:lnTo>
                  <a:lnTo>
                    <a:pt x="478010" y="350700"/>
                  </a:lnTo>
                  <a:lnTo>
                    <a:pt x="444677" y="380996"/>
                  </a:lnTo>
                  <a:lnTo>
                    <a:pt x="412330" y="412330"/>
                  </a:lnTo>
                  <a:lnTo>
                    <a:pt x="380996" y="444677"/>
                  </a:lnTo>
                  <a:lnTo>
                    <a:pt x="350700" y="478010"/>
                  </a:lnTo>
                  <a:lnTo>
                    <a:pt x="321469" y="512303"/>
                  </a:lnTo>
                  <a:lnTo>
                    <a:pt x="293329" y="547529"/>
                  </a:lnTo>
                  <a:lnTo>
                    <a:pt x="266307" y="583663"/>
                  </a:lnTo>
                  <a:lnTo>
                    <a:pt x="240427" y="620679"/>
                  </a:lnTo>
                  <a:lnTo>
                    <a:pt x="215718" y="658549"/>
                  </a:lnTo>
                  <a:lnTo>
                    <a:pt x="192204" y="697248"/>
                  </a:lnTo>
                  <a:lnTo>
                    <a:pt x="169912" y="736750"/>
                  </a:lnTo>
                  <a:lnTo>
                    <a:pt x="148868" y="777029"/>
                  </a:lnTo>
                  <a:lnTo>
                    <a:pt x="129099" y="818058"/>
                  </a:lnTo>
                  <a:lnTo>
                    <a:pt x="110630" y="859811"/>
                  </a:lnTo>
                  <a:lnTo>
                    <a:pt x="93489" y="902261"/>
                  </a:lnTo>
                  <a:lnTo>
                    <a:pt x="77700" y="945384"/>
                  </a:lnTo>
                  <a:lnTo>
                    <a:pt x="63291" y="989151"/>
                  </a:lnTo>
                  <a:lnTo>
                    <a:pt x="50287" y="1033538"/>
                  </a:lnTo>
                  <a:lnTo>
                    <a:pt x="38715" y="1078518"/>
                  </a:lnTo>
                  <a:lnTo>
                    <a:pt x="28601" y="1124065"/>
                  </a:lnTo>
                  <a:lnTo>
                    <a:pt x="19971" y="1170153"/>
                  </a:lnTo>
                  <a:lnTo>
                    <a:pt x="12851" y="1216755"/>
                  </a:lnTo>
                  <a:lnTo>
                    <a:pt x="7268" y="1263845"/>
                  </a:lnTo>
                  <a:lnTo>
                    <a:pt x="3247" y="1311397"/>
                  </a:lnTo>
                  <a:lnTo>
                    <a:pt x="816" y="1359384"/>
                  </a:lnTo>
                  <a:lnTo>
                    <a:pt x="0" y="1407782"/>
                  </a:lnTo>
                  <a:lnTo>
                    <a:pt x="816" y="1456179"/>
                  </a:lnTo>
                  <a:lnTo>
                    <a:pt x="3247" y="1504167"/>
                  </a:lnTo>
                  <a:lnTo>
                    <a:pt x="7268" y="1551719"/>
                  </a:lnTo>
                  <a:lnTo>
                    <a:pt x="12851" y="1598809"/>
                  </a:lnTo>
                  <a:lnTo>
                    <a:pt x="19971" y="1645411"/>
                  </a:lnTo>
                  <a:lnTo>
                    <a:pt x="28601" y="1691498"/>
                  </a:lnTo>
                  <a:lnTo>
                    <a:pt x="38715" y="1737045"/>
                  </a:lnTo>
                  <a:lnTo>
                    <a:pt x="50287" y="1782025"/>
                  </a:lnTo>
                  <a:lnTo>
                    <a:pt x="63291" y="1826412"/>
                  </a:lnTo>
                  <a:lnTo>
                    <a:pt x="77700" y="1870180"/>
                  </a:lnTo>
                  <a:lnTo>
                    <a:pt x="93489" y="1913302"/>
                  </a:lnTo>
                  <a:lnTo>
                    <a:pt x="110630" y="1955753"/>
                  </a:lnTo>
                  <a:lnTo>
                    <a:pt x="129099" y="1997506"/>
                  </a:lnTo>
                  <a:lnTo>
                    <a:pt x="148868" y="2038535"/>
                  </a:lnTo>
                  <a:lnTo>
                    <a:pt x="169912" y="2078813"/>
                  </a:lnTo>
                  <a:lnTo>
                    <a:pt x="192204" y="2118315"/>
                  </a:lnTo>
                  <a:lnTo>
                    <a:pt x="215718" y="2157015"/>
                  </a:lnTo>
                  <a:lnTo>
                    <a:pt x="240427" y="2194885"/>
                  </a:lnTo>
                  <a:lnTo>
                    <a:pt x="266307" y="2231900"/>
                  </a:lnTo>
                  <a:lnTo>
                    <a:pt x="293329" y="2268034"/>
                  </a:lnTo>
                  <a:lnTo>
                    <a:pt x="321469" y="2303261"/>
                  </a:lnTo>
                  <a:lnTo>
                    <a:pt x="350700" y="2337554"/>
                  </a:lnTo>
                  <a:lnTo>
                    <a:pt x="380996" y="2370887"/>
                  </a:lnTo>
                  <a:lnTo>
                    <a:pt x="412330" y="2403233"/>
                  </a:lnTo>
                  <a:lnTo>
                    <a:pt x="444677" y="2434568"/>
                  </a:lnTo>
                  <a:lnTo>
                    <a:pt x="478010" y="2464863"/>
                  </a:lnTo>
                  <a:lnTo>
                    <a:pt x="512303" y="2494094"/>
                  </a:lnTo>
                  <a:lnTo>
                    <a:pt x="547529" y="2522234"/>
                  </a:lnTo>
                  <a:lnTo>
                    <a:pt x="583663" y="2549257"/>
                  </a:lnTo>
                  <a:lnTo>
                    <a:pt x="620679" y="2575136"/>
                  </a:lnTo>
                  <a:lnTo>
                    <a:pt x="658549" y="2599846"/>
                  </a:lnTo>
                  <a:lnTo>
                    <a:pt x="697248" y="2623360"/>
                  </a:lnTo>
                  <a:lnTo>
                    <a:pt x="736750" y="2645652"/>
                  </a:lnTo>
                  <a:lnTo>
                    <a:pt x="777029" y="2666695"/>
                  </a:lnTo>
                  <a:lnTo>
                    <a:pt x="818058" y="2686465"/>
                  </a:lnTo>
                  <a:lnTo>
                    <a:pt x="859811" y="2704933"/>
                  </a:lnTo>
                  <a:lnTo>
                    <a:pt x="902261" y="2722075"/>
                  </a:lnTo>
                  <a:lnTo>
                    <a:pt x="945384" y="2737863"/>
                  </a:lnTo>
                  <a:lnTo>
                    <a:pt x="989151" y="2752273"/>
                  </a:lnTo>
                  <a:lnTo>
                    <a:pt x="1033538" y="2765277"/>
                  </a:lnTo>
                  <a:lnTo>
                    <a:pt x="1078518" y="2776849"/>
                  </a:lnTo>
                  <a:lnTo>
                    <a:pt x="1124065" y="2786963"/>
                  </a:lnTo>
                  <a:lnTo>
                    <a:pt x="1170153" y="2795593"/>
                  </a:lnTo>
                  <a:lnTo>
                    <a:pt x="1216755" y="2802713"/>
                  </a:lnTo>
                  <a:lnTo>
                    <a:pt x="1263845" y="2808296"/>
                  </a:lnTo>
                  <a:lnTo>
                    <a:pt x="1311397" y="2812316"/>
                  </a:lnTo>
                  <a:lnTo>
                    <a:pt x="1359384" y="2814748"/>
                  </a:lnTo>
                  <a:lnTo>
                    <a:pt x="1407782" y="2815564"/>
                  </a:lnTo>
                  <a:lnTo>
                    <a:pt x="1456179" y="2814748"/>
                  </a:lnTo>
                  <a:lnTo>
                    <a:pt x="1504167" y="2812316"/>
                  </a:lnTo>
                  <a:lnTo>
                    <a:pt x="1551719" y="2808296"/>
                  </a:lnTo>
                  <a:lnTo>
                    <a:pt x="1598809" y="2802713"/>
                  </a:lnTo>
                  <a:lnTo>
                    <a:pt x="1645411" y="2795593"/>
                  </a:lnTo>
                  <a:lnTo>
                    <a:pt x="1691498" y="2786963"/>
                  </a:lnTo>
                  <a:lnTo>
                    <a:pt x="1737045" y="2776849"/>
                  </a:lnTo>
                  <a:lnTo>
                    <a:pt x="1782025" y="2765277"/>
                  </a:lnTo>
                  <a:lnTo>
                    <a:pt x="1826412" y="2752273"/>
                  </a:lnTo>
                  <a:lnTo>
                    <a:pt x="1870180" y="2737863"/>
                  </a:lnTo>
                  <a:lnTo>
                    <a:pt x="1913302" y="2722075"/>
                  </a:lnTo>
                  <a:lnTo>
                    <a:pt x="1955753" y="2704933"/>
                  </a:lnTo>
                  <a:lnTo>
                    <a:pt x="1997506" y="2686465"/>
                  </a:lnTo>
                  <a:lnTo>
                    <a:pt x="2038535" y="2666695"/>
                  </a:lnTo>
                  <a:lnTo>
                    <a:pt x="2078813" y="2645652"/>
                  </a:lnTo>
                  <a:lnTo>
                    <a:pt x="2118315" y="2623360"/>
                  </a:lnTo>
                  <a:lnTo>
                    <a:pt x="2157015" y="2599846"/>
                  </a:lnTo>
                  <a:lnTo>
                    <a:pt x="2194885" y="2575136"/>
                  </a:lnTo>
                  <a:lnTo>
                    <a:pt x="2231900" y="2549257"/>
                  </a:lnTo>
                  <a:lnTo>
                    <a:pt x="2268034" y="2522234"/>
                  </a:lnTo>
                  <a:lnTo>
                    <a:pt x="2303261" y="2494094"/>
                  </a:lnTo>
                  <a:lnTo>
                    <a:pt x="2337554" y="2464863"/>
                  </a:lnTo>
                  <a:lnTo>
                    <a:pt x="2370887" y="2434568"/>
                  </a:lnTo>
                  <a:lnTo>
                    <a:pt x="2403233" y="2403233"/>
                  </a:lnTo>
                  <a:lnTo>
                    <a:pt x="2434568" y="2370887"/>
                  </a:lnTo>
                  <a:lnTo>
                    <a:pt x="2464863" y="2337554"/>
                  </a:lnTo>
                  <a:lnTo>
                    <a:pt x="2494094" y="2303261"/>
                  </a:lnTo>
                  <a:lnTo>
                    <a:pt x="2522234" y="2268034"/>
                  </a:lnTo>
                  <a:lnTo>
                    <a:pt x="2549257" y="2231900"/>
                  </a:lnTo>
                  <a:lnTo>
                    <a:pt x="2575136" y="2194885"/>
                  </a:lnTo>
                  <a:lnTo>
                    <a:pt x="2599846" y="2157015"/>
                  </a:lnTo>
                  <a:lnTo>
                    <a:pt x="2623360" y="2118315"/>
                  </a:lnTo>
                  <a:lnTo>
                    <a:pt x="2645652" y="2078813"/>
                  </a:lnTo>
                  <a:lnTo>
                    <a:pt x="2666695" y="2038535"/>
                  </a:lnTo>
                  <a:lnTo>
                    <a:pt x="2686465" y="1997506"/>
                  </a:lnTo>
                  <a:lnTo>
                    <a:pt x="2704933" y="1955753"/>
                  </a:lnTo>
                  <a:lnTo>
                    <a:pt x="2722075" y="1913302"/>
                  </a:lnTo>
                  <a:lnTo>
                    <a:pt x="2737863" y="1870180"/>
                  </a:lnTo>
                  <a:lnTo>
                    <a:pt x="2752273" y="1826412"/>
                  </a:lnTo>
                  <a:lnTo>
                    <a:pt x="2765277" y="1782025"/>
                  </a:lnTo>
                  <a:lnTo>
                    <a:pt x="2776849" y="1737045"/>
                  </a:lnTo>
                  <a:lnTo>
                    <a:pt x="2786963" y="1691498"/>
                  </a:lnTo>
                  <a:lnTo>
                    <a:pt x="2795593" y="1645411"/>
                  </a:lnTo>
                  <a:lnTo>
                    <a:pt x="2802713" y="1598809"/>
                  </a:lnTo>
                  <a:lnTo>
                    <a:pt x="2808296" y="1551719"/>
                  </a:lnTo>
                  <a:lnTo>
                    <a:pt x="2812316" y="1504167"/>
                  </a:lnTo>
                  <a:lnTo>
                    <a:pt x="2814748" y="1456179"/>
                  </a:lnTo>
                  <a:lnTo>
                    <a:pt x="2815564" y="1407782"/>
                  </a:lnTo>
                  <a:lnTo>
                    <a:pt x="2814748" y="1359384"/>
                  </a:lnTo>
                  <a:lnTo>
                    <a:pt x="2812316" y="1311397"/>
                  </a:lnTo>
                  <a:lnTo>
                    <a:pt x="2808296" y="1263845"/>
                  </a:lnTo>
                  <a:lnTo>
                    <a:pt x="2802713" y="1216755"/>
                  </a:lnTo>
                  <a:lnTo>
                    <a:pt x="2795593" y="1170153"/>
                  </a:lnTo>
                  <a:lnTo>
                    <a:pt x="2786963" y="1124065"/>
                  </a:lnTo>
                  <a:lnTo>
                    <a:pt x="2776849" y="1078518"/>
                  </a:lnTo>
                  <a:lnTo>
                    <a:pt x="2765277" y="1033538"/>
                  </a:lnTo>
                  <a:lnTo>
                    <a:pt x="2752273" y="989151"/>
                  </a:lnTo>
                  <a:lnTo>
                    <a:pt x="2737863" y="945384"/>
                  </a:lnTo>
                  <a:lnTo>
                    <a:pt x="2722075" y="902261"/>
                  </a:lnTo>
                  <a:lnTo>
                    <a:pt x="2704933" y="859811"/>
                  </a:lnTo>
                  <a:lnTo>
                    <a:pt x="2686465" y="818058"/>
                  </a:lnTo>
                  <a:lnTo>
                    <a:pt x="2666695" y="777029"/>
                  </a:lnTo>
                  <a:lnTo>
                    <a:pt x="2645652" y="736750"/>
                  </a:lnTo>
                  <a:lnTo>
                    <a:pt x="2623360" y="697248"/>
                  </a:lnTo>
                  <a:lnTo>
                    <a:pt x="2599846" y="658549"/>
                  </a:lnTo>
                  <a:lnTo>
                    <a:pt x="2575136" y="620679"/>
                  </a:lnTo>
                  <a:lnTo>
                    <a:pt x="2549257" y="583663"/>
                  </a:lnTo>
                  <a:lnTo>
                    <a:pt x="2522234" y="547529"/>
                  </a:lnTo>
                  <a:lnTo>
                    <a:pt x="2494094" y="512303"/>
                  </a:lnTo>
                  <a:lnTo>
                    <a:pt x="2464863" y="478010"/>
                  </a:lnTo>
                  <a:lnTo>
                    <a:pt x="2434568" y="444677"/>
                  </a:lnTo>
                  <a:lnTo>
                    <a:pt x="2403233" y="412330"/>
                  </a:lnTo>
                  <a:lnTo>
                    <a:pt x="2370887" y="380996"/>
                  </a:lnTo>
                  <a:lnTo>
                    <a:pt x="2337554" y="350700"/>
                  </a:lnTo>
                  <a:lnTo>
                    <a:pt x="2303261" y="321469"/>
                  </a:lnTo>
                  <a:lnTo>
                    <a:pt x="2268034" y="293329"/>
                  </a:lnTo>
                  <a:lnTo>
                    <a:pt x="2231900" y="266307"/>
                  </a:lnTo>
                  <a:lnTo>
                    <a:pt x="2194885" y="240427"/>
                  </a:lnTo>
                  <a:lnTo>
                    <a:pt x="2157015" y="215718"/>
                  </a:lnTo>
                  <a:lnTo>
                    <a:pt x="2118315" y="192204"/>
                  </a:lnTo>
                  <a:lnTo>
                    <a:pt x="2078813" y="169912"/>
                  </a:lnTo>
                  <a:lnTo>
                    <a:pt x="2038535" y="148868"/>
                  </a:lnTo>
                  <a:lnTo>
                    <a:pt x="1997506" y="129099"/>
                  </a:lnTo>
                  <a:lnTo>
                    <a:pt x="1955753" y="110630"/>
                  </a:lnTo>
                  <a:lnTo>
                    <a:pt x="1913302" y="93489"/>
                  </a:lnTo>
                  <a:lnTo>
                    <a:pt x="1870180" y="77700"/>
                  </a:lnTo>
                  <a:lnTo>
                    <a:pt x="1826412" y="63291"/>
                  </a:lnTo>
                  <a:lnTo>
                    <a:pt x="1782025" y="50287"/>
                  </a:lnTo>
                  <a:lnTo>
                    <a:pt x="1737045" y="38715"/>
                  </a:lnTo>
                  <a:lnTo>
                    <a:pt x="1691498" y="28601"/>
                  </a:lnTo>
                  <a:lnTo>
                    <a:pt x="1645411" y="19971"/>
                  </a:lnTo>
                  <a:lnTo>
                    <a:pt x="1598809" y="12851"/>
                  </a:lnTo>
                  <a:lnTo>
                    <a:pt x="1551719" y="7268"/>
                  </a:lnTo>
                  <a:lnTo>
                    <a:pt x="1504167" y="3247"/>
                  </a:lnTo>
                  <a:lnTo>
                    <a:pt x="1456179" y="816"/>
                  </a:lnTo>
                  <a:lnTo>
                    <a:pt x="1407782" y="0"/>
                  </a:lnTo>
                  <a:close/>
                </a:path>
              </a:pathLst>
            </a:custGeom>
            <a:solidFill>
              <a:srgbClr val="7B7470"/>
            </a:solidFill>
          </p:spPr>
          <p:txBody>
            <a:bodyPr wrap="square" lIns="0" tIns="0" rIns="0" bIns="0" rtlCol="0"/>
            <a:lstStyle/>
            <a:p>
              <a:endParaRPr/>
            </a:p>
          </p:txBody>
        </p:sp>
        <p:sp>
          <p:nvSpPr>
            <p:cNvPr id="6" name="object 6"/>
            <p:cNvSpPr/>
            <p:nvPr/>
          </p:nvSpPr>
          <p:spPr>
            <a:xfrm>
              <a:off x="1742735" y="2779485"/>
              <a:ext cx="806450" cy="903605"/>
            </a:xfrm>
            <a:custGeom>
              <a:avLst/>
              <a:gdLst/>
              <a:ahLst/>
              <a:cxnLst/>
              <a:rect l="l" t="t" r="r" b="b"/>
              <a:pathLst>
                <a:path w="806450" h="903604">
                  <a:moveTo>
                    <a:pt x="402856" y="0"/>
                  </a:moveTo>
                  <a:lnTo>
                    <a:pt x="351816" y="2654"/>
                  </a:lnTo>
                  <a:lnTo>
                    <a:pt x="304113" y="10434"/>
                  </a:lnTo>
                  <a:lnTo>
                    <a:pt x="259775" y="23059"/>
                  </a:lnTo>
                  <a:lnTo>
                    <a:pt x="218829" y="40251"/>
                  </a:lnTo>
                  <a:lnTo>
                    <a:pt x="181301" y="61732"/>
                  </a:lnTo>
                  <a:lnTo>
                    <a:pt x="147219" y="87224"/>
                  </a:lnTo>
                  <a:lnTo>
                    <a:pt x="116609" y="116447"/>
                  </a:lnTo>
                  <a:lnTo>
                    <a:pt x="89500" y="149124"/>
                  </a:lnTo>
                  <a:lnTo>
                    <a:pt x="65917" y="184976"/>
                  </a:lnTo>
                  <a:lnTo>
                    <a:pt x="45888" y="223725"/>
                  </a:lnTo>
                  <a:lnTo>
                    <a:pt x="29441" y="265091"/>
                  </a:lnTo>
                  <a:lnTo>
                    <a:pt x="16601" y="308797"/>
                  </a:lnTo>
                  <a:lnTo>
                    <a:pt x="7396" y="354564"/>
                  </a:lnTo>
                  <a:lnTo>
                    <a:pt x="1853" y="402113"/>
                  </a:lnTo>
                  <a:lnTo>
                    <a:pt x="0" y="451167"/>
                  </a:lnTo>
                  <a:lnTo>
                    <a:pt x="1853" y="500429"/>
                  </a:lnTo>
                  <a:lnTo>
                    <a:pt x="7396" y="548162"/>
                  </a:lnTo>
                  <a:lnTo>
                    <a:pt x="16601" y="594090"/>
                  </a:lnTo>
                  <a:lnTo>
                    <a:pt x="29441" y="637934"/>
                  </a:lnTo>
                  <a:lnTo>
                    <a:pt x="45888" y="679420"/>
                  </a:lnTo>
                  <a:lnTo>
                    <a:pt x="65917" y="718269"/>
                  </a:lnTo>
                  <a:lnTo>
                    <a:pt x="89500" y="754204"/>
                  </a:lnTo>
                  <a:lnTo>
                    <a:pt x="116609" y="786949"/>
                  </a:lnTo>
                  <a:lnTo>
                    <a:pt x="147219" y="816227"/>
                  </a:lnTo>
                  <a:lnTo>
                    <a:pt x="181301" y="841760"/>
                  </a:lnTo>
                  <a:lnTo>
                    <a:pt x="218829" y="863272"/>
                  </a:lnTo>
                  <a:lnTo>
                    <a:pt x="259775" y="880485"/>
                  </a:lnTo>
                  <a:lnTo>
                    <a:pt x="304113" y="893123"/>
                  </a:lnTo>
                  <a:lnTo>
                    <a:pt x="351816" y="900909"/>
                  </a:lnTo>
                  <a:lnTo>
                    <a:pt x="402856" y="903566"/>
                  </a:lnTo>
                  <a:lnTo>
                    <a:pt x="453922" y="900909"/>
                  </a:lnTo>
                  <a:lnTo>
                    <a:pt x="501647" y="893123"/>
                  </a:lnTo>
                  <a:lnTo>
                    <a:pt x="546004" y="880485"/>
                  </a:lnTo>
                  <a:lnTo>
                    <a:pt x="586966" y="863272"/>
                  </a:lnTo>
                  <a:lnTo>
                    <a:pt x="624506" y="841760"/>
                  </a:lnTo>
                  <a:lnTo>
                    <a:pt x="658599" y="816227"/>
                  </a:lnTo>
                  <a:lnTo>
                    <a:pt x="689216" y="786949"/>
                  </a:lnTo>
                  <a:lnTo>
                    <a:pt x="716331" y="754204"/>
                  </a:lnTo>
                  <a:lnTo>
                    <a:pt x="739918" y="718269"/>
                  </a:lnTo>
                  <a:lnTo>
                    <a:pt x="759949" y="679420"/>
                  </a:lnTo>
                  <a:lnTo>
                    <a:pt x="776398" y="637934"/>
                  </a:lnTo>
                  <a:lnTo>
                    <a:pt x="789239" y="594090"/>
                  </a:lnTo>
                  <a:lnTo>
                    <a:pt x="798444" y="548162"/>
                  </a:lnTo>
                  <a:lnTo>
                    <a:pt x="803986" y="500429"/>
                  </a:lnTo>
                  <a:lnTo>
                    <a:pt x="805840" y="451167"/>
                  </a:lnTo>
                  <a:lnTo>
                    <a:pt x="803986" y="402113"/>
                  </a:lnTo>
                  <a:lnTo>
                    <a:pt x="798444" y="354564"/>
                  </a:lnTo>
                  <a:lnTo>
                    <a:pt x="789239" y="308797"/>
                  </a:lnTo>
                  <a:lnTo>
                    <a:pt x="776398" y="265091"/>
                  </a:lnTo>
                  <a:lnTo>
                    <a:pt x="759949" y="223725"/>
                  </a:lnTo>
                  <a:lnTo>
                    <a:pt x="739918" y="184976"/>
                  </a:lnTo>
                  <a:lnTo>
                    <a:pt x="716331" y="149124"/>
                  </a:lnTo>
                  <a:lnTo>
                    <a:pt x="689216" y="116447"/>
                  </a:lnTo>
                  <a:lnTo>
                    <a:pt x="658599" y="87224"/>
                  </a:lnTo>
                  <a:lnTo>
                    <a:pt x="624506" y="61732"/>
                  </a:lnTo>
                  <a:lnTo>
                    <a:pt x="586966" y="40251"/>
                  </a:lnTo>
                  <a:lnTo>
                    <a:pt x="546004" y="23059"/>
                  </a:lnTo>
                  <a:lnTo>
                    <a:pt x="501647" y="10434"/>
                  </a:lnTo>
                  <a:lnTo>
                    <a:pt x="453922" y="2654"/>
                  </a:lnTo>
                  <a:lnTo>
                    <a:pt x="402856" y="0"/>
                  </a:lnTo>
                  <a:close/>
                </a:path>
              </a:pathLst>
            </a:custGeom>
            <a:solidFill>
              <a:srgbClr val="928B87"/>
            </a:solidFill>
          </p:spPr>
          <p:txBody>
            <a:bodyPr wrap="square" lIns="0" tIns="0" rIns="0" bIns="0" rtlCol="0"/>
            <a:lstStyle/>
            <a:p>
              <a:endParaRPr/>
            </a:p>
          </p:txBody>
        </p:sp>
        <p:sp>
          <p:nvSpPr>
            <p:cNvPr id="7" name="object 7"/>
            <p:cNvSpPr/>
            <p:nvPr/>
          </p:nvSpPr>
          <p:spPr>
            <a:xfrm>
              <a:off x="1823516" y="2646679"/>
              <a:ext cx="644525" cy="1010285"/>
            </a:xfrm>
            <a:custGeom>
              <a:avLst/>
              <a:gdLst/>
              <a:ahLst/>
              <a:cxnLst/>
              <a:rect l="l" t="t" r="r" b="b"/>
              <a:pathLst>
                <a:path w="644525" h="1010285">
                  <a:moveTo>
                    <a:pt x="614121" y="495896"/>
                  </a:moveTo>
                  <a:lnTo>
                    <a:pt x="606158" y="445262"/>
                  </a:lnTo>
                  <a:lnTo>
                    <a:pt x="565162" y="418299"/>
                  </a:lnTo>
                  <a:lnTo>
                    <a:pt x="553300" y="420674"/>
                  </a:lnTo>
                  <a:lnTo>
                    <a:pt x="545287" y="424180"/>
                  </a:lnTo>
                  <a:lnTo>
                    <a:pt x="542340" y="425970"/>
                  </a:lnTo>
                  <a:lnTo>
                    <a:pt x="532130" y="365264"/>
                  </a:lnTo>
                  <a:lnTo>
                    <a:pt x="506031" y="334086"/>
                  </a:lnTo>
                  <a:lnTo>
                    <a:pt x="443649" y="322592"/>
                  </a:lnTo>
                  <a:lnTo>
                    <a:pt x="324548" y="320954"/>
                  </a:lnTo>
                  <a:lnTo>
                    <a:pt x="203085" y="337362"/>
                  </a:lnTo>
                  <a:lnTo>
                    <a:pt x="136410" y="373468"/>
                  </a:lnTo>
                  <a:lnTo>
                    <a:pt x="108305" y="409562"/>
                  </a:lnTo>
                  <a:lnTo>
                    <a:pt x="102539" y="425970"/>
                  </a:lnTo>
                  <a:lnTo>
                    <a:pt x="101930" y="425970"/>
                  </a:lnTo>
                  <a:lnTo>
                    <a:pt x="97815" y="423646"/>
                  </a:lnTo>
                  <a:lnTo>
                    <a:pt x="90106" y="420204"/>
                  </a:lnTo>
                  <a:lnTo>
                    <a:pt x="79095" y="418134"/>
                  </a:lnTo>
                  <a:lnTo>
                    <a:pt x="65112" y="419912"/>
                  </a:lnTo>
                  <a:lnTo>
                    <a:pt x="49860" y="428752"/>
                  </a:lnTo>
                  <a:lnTo>
                    <a:pt x="38252" y="445262"/>
                  </a:lnTo>
                  <a:lnTo>
                    <a:pt x="31496" y="468096"/>
                  </a:lnTo>
                  <a:lnTo>
                    <a:pt x="30772" y="495896"/>
                  </a:lnTo>
                  <a:lnTo>
                    <a:pt x="36487" y="523760"/>
                  </a:lnTo>
                  <a:lnTo>
                    <a:pt x="47256" y="546100"/>
                  </a:lnTo>
                  <a:lnTo>
                    <a:pt x="61544" y="560539"/>
                  </a:lnTo>
                  <a:lnTo>
                    <a:pt x="77838" y="564705"/>
                  </a:lnTo>
                  <a:lnTo>
                    <a:pt x="80797" y="563460"/>
                  </a:lnTo>
                  <a:lnTo>
                    <a:pt x="83273" y="563460"/>
                  </a:lnTo>
                  <a:lnTo>
                    <a:pt x="85623" y="562229"/>
                  </a:lnTo>
                  <a:lnTo>
                    <a:pt x="104457" y="617474"/>
                  </a:lnTo>
                  <a:lnTo>
                    <a:pt x="130556" y="666610"/>
                  </a:lnTo>
                  <a:lnTo>
                    <a:pt x="163004" y="708494"/>
                  </a:lnTo>
                  <a:lnTo>
                    <a:pt x="195440" y="737184"/>
                  </a:lnTo>
                  <a:lnTo>
                    <a:pt x="189953" y="763473"/>
                  </a:lnTo>
                  <a:lnTo>
                    <a:pt x="179997" y="790892"/>
                  </a:lnTo>
                  <a:lnTo>
                    <a:pt x="164490" y="818273"/>
                  </a:lnTo>
                  <a:lnTo>
                    <a:pt x="142328" y="844524"/>
                  </a:lnTo>
                  <a:lnTo>
                    <a:pt x="145186" y="897343"/>
                  </a:lnTo>
                  <a:lnTo>
                    <a:pt x="165252" y="932167"/>
                  </a:lnTo>
                  <a:lnTo>
                    <a:pt x="219722" y="964501"/>
                  </a:lnTo>
                  <a:lnTo>
                    <a:pt x="325780" y="1009827"/>
                  </a:lnTo>
                  <a:lnTo>
                    <a:pt x="375170" y="978865"/>
                  </a:lnTo>
                  <a:lnTo>
                    <a:pt x="422871" y="944943"/>
                  </a:lnTo>
                  <a:lnTo>
                    <a:pt x="463524" y="909726"/>
                  </a:lnTo>
                  <a:lnTo>
                    <a:pt x="491832" y="874903"/>
                  </a:lnTo>
                  <a:lnTo>
                    <a:pt x="502450" y="842175"/>
                  </a:lnTo>
                  <a:lnTo>
                    <a:pt x="480339" y="816076"/>
                  </a:lnTo>
                  <a:lnTo>
                    <a:pt x="464794" y="789203"/>
                  </a:lnTo>
                  <a:lnTo>
                    <a:pt x="454660" y="762571"/>
                  </a:lnTo>
                  <a:lnTo>
                    <a:pt x="448919" y="737616"/>
                  </a:lnTo>
                  <a:lnTo>
                    <a:pt x="481723" y="708494"/>
                  </a:lnTo>
                  <a:lnTo>
                    <a:pt x="513918" y="666610"/>
                  </a:lnTo>
                  <a:lnTo>
                    <a:pt x="539788" y="617474"/>
                  </a:lnTo>
                  <a:lnTo>
                    <a:pt x="558533" y="562229"/>
                  </a:lnTo>
                  <a:lnTo>
                    <a:pt x="560997" y="563460"/>
                  </a:lnTo>
                  <a:lnTo>
                    <a:pt x="563968" y="563460"/>
                  </a:lnTo>
                  <a:lnTo>
                    <a:pt x="566432" y="564705"/>
                  </a:lnTo>
                  <a:lnTo>
                    <a:pt x="583057" y="560539"/>
                  </a:lnTo>
                  <a:lnTo>
                    <a:pt x="597509" y="546100"/>
                  </a:lnTo>
                  <a:lnTo>
                    <a:pt x="608330" y="523760"/>
                  </a:lnTo>
                  <a:lnTo>
                    <a:pt x="614121" y="495896"/>
                  </a:lnTo>
                  <a:close/>
                </a:path>
                <a:path w="644525" h="1010285">
                  <a:moveTo>
                    <a:pt x="644258" y="82029"/>
                  </a:moveTo>
                  <a:lnTo>
                    <a:pt x="605980" y="61150"/>
                  </a:lnTo>
                  <a:lnTo>
                    <a:pt x="565061" y="43091"/>
                  </a:lnTo>
                  <a:lnTo>
                    <a:pt x="521550" y="27965"/>
                  </a:lnTo>
                  <a:lnTo>
                    <a:pt x="475462" y="15951"/>
                  </a:lnTo>
                  <a:lnTo>
                    <a:pt x="426834" y="7188"/>
                  </a:lnTo>
                  <a:lnTo>
                    <a:pt x="375691" y="1828"/>
                  </a:lnTo>
                  <a:lnTo>
                    <a:pt x="322072" y="0"/>
                  </a:lnTo>
                  <a:lnTo>
                    <a:pt x="268503" y="1828"/>
                  </a:lnTo>
                  <a:lnTo>
                    <a:pt x="217385" y="7188"/>
                  </a:lnTo>
                  <a:lnTo>
                    <a:pt x="168783" y="15951"/>
                  </a:lnTo>
                  <a:lnTo>
                    <a:pt x="122707" y="27965"/>
                  </a:lnTo>
                  <a:lnTo>
                    <a:pt x="79197" y="43091"/>
                  </a:lnTo>
                  <a:lnTo>
                    <a:pt x="38277" y="61150"/>
                  </a:lnTo>
                  <a:lnTo>
                    <a:pt x="0" y="82029"/>
                  </a:lnTo>
                  <a:lnTo>
                    <a:pt x="45834" y="238925"/>
                  </a:lnTo>
                  <a:lnTo>
                    <a:pt x="84455" y="225767"/>
                  </a:lnTo>
                  <a:lnTo>
                    <a:pt x="126072" y="215125"/>
                  </a:lnTo>
                  <a:lnTo>
                    <a:pt x="170662" y="206959"/>
                  </a:lnTo>
                  <a:lnTo>
                    <a:pt x="218198" y="201206"/>
                  </a:lnTo>
                  <a:lnTo>
                    <a:pt x="268681" y="197802"/>
                  </a:lnTo>
                  <a:lnTo>
                    <a:pt x="322072" y="196672"/>
                  </a:lnTo>
                  <a:lnTo>
                    <a:pt x="375526" y="197802"/>
                  </a:lnTo>
                  <a:lnTo>
                    <a:pt x="426034" y="201206"/>
                  </a:lnTo>
                  <a:lnTo>
                    <a:pt x="473595" y="206959"/>
                  </a:lnTo>
                  <a:lnTo>
                    <a:pt x="518185" y="215125"/>
                  </a:lnTo>
                  <a:lnTo>
                    <a:pt x="559803" y="225767"/>
                  </a:lnTo>
                  <a:lnTo>
                    <a:pt x="598424" y="238925"/>
                  </a:lnTo>
                  <a:lnTo>
                    <a:pt x="644258" y="82029"/>
                  </a:lnTo>
                  <a:close/>
                </a:path>
              </a:pathLst>
            </a:custGeom>
            <a:solidFill>
              <a:srgbClr val="BAB4B1"/>
            </a:solidFill>
          </p:spPr>
          <p:txBody>
            <a:bodyPr wrap="square" lIns="0" tIns="0" rIns="0" bIns="0" rtlCol="0"/>
            <a:lstStyle/>
            <a:p>
              <a:endParaRPr/>
            </a:p>
          </p:txBody>
        </p:sp>
        <p:sp>
          <p:nvSpPr>
            <p:cNvPr id="8" name="object 8"/>
            <p:cNvSpPr/>
            <p:nvPr/>
          </p:nvSpPr>
          <p:spPr>
            <a:xfrm>
              <a:off x="1611160" y="3488854"/>
              <a:ext cx="1069975" cy="504825"/>
            </a:xfrm>
            <a:custGeom>
              <a:avLst/>
              <a:gdLst/>
              <a:ahLst/>
              <a:cxnLst/>
              <a:rect l="l" t="t" r="r" b="b"/>
              <a:pathLst>
                <a:path w="1069975" h="504825">
                  <a:moveTo>
                    <a:pt x="1069479" y="247332"/>
                  </a:moveTo>
                  <a:lnTo>
                    <a:pt x="1062405" y="197243"/>
                  </a:lnTo>
                  <a:lnTo>
                    <a:pt x="1042276" y="151815"/>
                  </a:lnTo>
                  <a:lnTo>
                    <a:pt x="1010742" y="113398"/>
                  </a:lnTo>
                  <a:lnTo>
                    <a:pt x="969416" y="84378"/>
                  </a:lnTo>
                  <a:lnTo>
                    <a:pt x="908354" y="56362"/>
                  </a:lnTo>
                  <a:lnTo>
                    <a:pt x="830503" y="29210"/>
                  </a:lnTo>
                  <a:lnTo>
                    <a:pt x="770255" y="11658"/>
                  </a:lnTo>
                  <a:lnTo>
                    <a:pt x="714794" y="0"/>
                  </a:lnTo>
                  <a:lnTo>
                    <a:pt x="704176" y="32727"/>
                  </a:lnTo>
                  <a:lnTo>
                    <a:pt x="675881" y="67551"/>
                  </a:lnTo>
                  <a:lnTo>
                    <a:pt x="635228" y="102768"/>
                  </a:lnTo>
                  <a:lnTo>
                    <a:pt x="587527" y="136690"/>
                  </a:lnTo>
                  <a:lnTo>
                    <a:pt x="538137" y="167640"/>
                  </a:lnTo>
                  <a:lnTo>
                    <a:pt x="509473" y="154381"/>
                  </a:lnTo>
                  <a:lnTo>
                    <a:pt x="446417" y="118491"/>
                  </a:lnTo>
                  <a:lnTo>
                    <a:pt x="383349" y="65849"/>
                  </a:lnTo>
                  <a:lnTo>
                    <a:pt x="354685" y="2336"/>
                  </a:lnTo>
                  <a:lnTo>
                    <a:pt x="327761" y="6667"/>
                  </a:lnTo>
                  <a:lnTo>
                    <a:pt x="266763" y="20624"/>
                  </a:lnTo>
                  <a:lnTo>
                    <a:pt x="224472" y="33718"/>
                  </a:lnTo>
                  <a:lnTo>
                    <a:pt x="161175" y="56781"/>
                  </a:lnTo>
                  <a:lnTo>
                    <a:pt x="100190" y="84378"/>
                  </a:lnTo>
                  <a:lnTo>
                    <a:pt x="58839" y="113398"/>
                  </a:lnTo>
                  <a:lnTo>
                    <a:pt x="27254" y="151815"/>
                  </a:lnTo>
                  <a:lnTo>
                    <a:pt x="7086" y="197243"/>
                  </a:lnTo>
                  <a:lnTo>
                    <a:pt x="0" y="247319"/>
                  </a:lnTo>
                  <a:lnTo>
                    <a:pt x="0" y="301561"/>
                  </a:lnTo>
                  <a:lnTo>
                    <a:pt x="16535" y="362064"/>
                  </a:lnTo>
                  <a:lnTo>
                    <a:pt x="61518" y="405333"/>
                  </a:lnTo>
                  <a:lnTo>
                    <a:pt x="120726" y="432930"/>
                  </a:lnTo>
                  <a:lnTo>
                    <a:pt x="158229" y="447027"/>
                  </a:lnTo>
                  <a:lnTo>
                    <a:pt x="201117" y="460654"/>
                  </a:lnTo>
                  <a:lnTo>
                    <a:pt x="249529" y="473316"/>
                  </a:lnTo>
                  <a:lnTo>
                    <a:pt x="303555" y="484517"/>
                  </a:lnTo>
                  <a:lnTo>
                    <a:pt x="363321" y="493776"/>
                  </a:lnTo>
                  <a:lnTo>
                    <a:pt x="428929" y="500583"/>
                  </a:lnTo>
                  <a:lnTo>
                    <a:pt x="480339" y="503364"/>
                  </a:lnTo>
                  <a:lnTo>
                    <a:pt x="534428" y="504291"/>
                  </a:lnTo>
                  <a:lnTo>
                    <a:pt x="604837" y="502627"/>
                  </a:lnTo>
                  <a:lnTo>
                    <a:pt x="669861" y="497941"/>
                  </a:lnTo>
                  <a:lnTo>
                    <a:pt x="729615" y="490664"/>
                  </a:lnTo>
                  <a:lnTo>
                    <a:pt x="784174" y="481266"/>
                  </a:lnTo>
                  <a:lnTo>
                    <a:pt x="833640" y="470192"/>
                  </a:lnTo>
                  <a:lnTo>
                    <a:pt x="878116" y="457885"/>
                  </a:lnTo>
                  <a:lnTo>
                    <a:pt x="917689" y="444792"/>
                  </a:lnTo>
                  <a:lnTo>
                    <a:pt x="982522" y="418071"/>
                  </a:lnTo>
                  <a:lnTo>
                    <a:pt x="1033627" y="386575"/>
                  </a:lnTo>
                  <a:lnTo>
                    <a:pt x="1065212" y="333235"/>
                  </a:lnTo>
                  <a:lnTo>
                    <a:pt x="1069479" y="301561"/>
                  </a:lnTo>
                  <a:lnTo>
                    <a:pt x="1069479" y="247332"/>
                  </a:lnTo>
                  <a:close/>
                </a:path>
              </a:pathLst>
            </a:custGeom>
            <a:solidFill>
              <a:srgbClr val="928B87"/>
            </a:solidFill>
          </p:spPr>
          <p:txBody>
            <a:bodyPr wrap="square" lIns="0" tIns="0" rIns="0" bIns="0" rtlCol="0"/>
            <a:lstStyle/>
            <a:p>
              <a:endParaRPr/>
            </a:p>
          </p:txBody>
        </p:sp>
      </p:grpSp>
      <p:sp>
        <p:nvSpPr>
          <p:cNvPr id="9" name="object 9"/>
          <p:cNvSpPr txBox="1"/>
          <p:nvPr/>
        </p:nvSpPr>
        <p:spPr>
          <a:xfrm>
            <a:off x="5185664" y="2576170"/>
            <a:ext cx="2522220" cy="20116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Training</a:t>
            </a:r>
            <a:r>
              <a:rPr sz="1700" spc="-110" dirty="0">
                <a:solidFill>
                  <a:srgbClr val="716A66"/>
                </a:solidFill>
                <a:latin typeface="DIN 2014 Bold"/>
                <a:cs typeface="DIN 2014 Bold"/>
              </a:rPr>
              <a:t> </a:t>
            </a:r>
            <a:r>
              <a:rPr sz="1700" spc="-10" dirty="0">
                <a:solidFill>
                  <a:srgbClr val="716A66"/>
                </a:solidFill>
                <a:latin typeface="DIN 2014 Bold"/>
                <a:cs typeface="DIN 2014 Bold"/>
              </a:rPr>
              <a:t>Spaces</a:t>
            </a:r>
            <a:endParaRPr sz="1700" dirty="0">
              <a:latin typeface="DIN 2014 Bold"/>
              <a:cs typeface="DIN 2014 Bold"/>
            </a:endParaRPr>
          </a:p>
          <a:p>
            <a:pPr marL="12700" marR="5080">
              <a:lnSpc>
                <a:spcPct val="166700"/>
              </a:lnSpc>
            </a:pPr>
            <a:r>
              <a:rPr sz="1700" dirty="0">
                <a:solidFill>
                  <a:srgbClr val="716A66"/>
                </a:solidFill>
                <a:latin typeface="DIN 2014 Bold"/>
                <a:cs typeface="DIN 2014 Bold"/>
              </a:rPr>
              <a:t>Community</a:t>
            </a:r>
            <a:r>
              <a:rPr sz="1700" spc="-70" dirty="0">
                <a:solidFill>
                  <a:srgbClr val="716A66"/>
                </a:solidFill>
                <a:latin typeface="DIN 2014 Bold"/>
                <a:cs typeface="DIN 2014 Bold"/>
              </a:rPr>
              <a:t> </a:t>
            </a:r>
            <a:r>
              <a:rPr sz="1700" dirty="0">
                <a:solidFill>
                  <a:srgbClr val="716A66"/>
                </a:solidFill>
                <a:latin typeface="DIN 2014 Bold"/>
                <a:cs typeface="DIN 2014 Bold"/>
              </a:rPr>
              <a:t>Meeting</a:t>
            </a:r>
            <a:r>
              <a:rPr sz="1700" spc="-70" dirty="0">
                <a:solidFill>
                  <a:srgbClr val="716A66"/>
                </a:solidFill>
                <a:latin typeface="DIN 2014 Bold"/>
                <a:cs typeface="DIN 2014 Bold"/>
              </a:rPr>
              <a:t> </a:t>
            </a:r>
            <a:r>
              <a:rPr sz="1700" spc="-10" dirty="0">
                <a:solidFill>
                  <a:srgbClr val="716A66"/>
                </a:solidFill>
                <a:latin typeface="DIN 2014 Bold"/>
                <a:cs typeface="DIN 2014 Bold"/>
              </a:rPr>
              <a:t>Spaces Pharmacy</a:t>
            </a:r>
            <a:endParaRPr sz="1700" dirty="0">
              <a:latin typeface="DIN 2014 Bold"/>
              <a:cs typeface="DIN 2014 Bold"/>
            </a:endParaRPr>
          </a:p>
          <a:p>
            <a:pPr marL="12700" marR="13970">
              <a:lnSpc>
                <a:spcPct val="166700"/>
              </a:lnSpc>
            </a:pPr>
            <a:r>
              <a:rPr sz="1700" dirty="0">
                <a:solidFill>
                  <a:srgbClr val="716A66"/>
                </a:solidFill>
                <a:latin typeface="DIN 2014 Bold"/>
                <a:cs typeface="DIN 2014 Bold"/>
              </a:rPr>
              <a:t>Medical</a:t>
            </a:r>
            <a:r>
              <a:rPr sz="1700" spc="-50" dirty="0">
                <a:solidFill>
                  <a:srgbClr val="716A66"/>
                </a:solidFill>
                <a:latin typeface="DIN 2014 Bold"/>
                <a:cs typeface="DIN 2014 Bold"/>
              </a:rPr>
              <a:t> </a:t>
            </a:r>
            <a:r>
              <a:rPr sz="1700" dirty="0">
                <a:solidFill>
                  <a:srgbClr val="716A66"/>
                </a:solidFill>
                <a:latin typeface="DIN 2014 Bold"/>
                <a:cs typeface="DIN 2014 Bold"/>
              </a:rPr>
              <a:t>Equipment</a:t>
            </a:r>
            <a:r>
              <a:rPr sz="1700" spc="-50" dirty="0">
                <a:solidFill>
                  <a:srgbClr val="716A66"/>
                </a:solidFill>
                <a:latin typeface="DIN 2014 Bold"/>
                <a:cs typeface="DIN 2014 Bold"/>
              </a:rPr>
              <a:t> </a:t>
            </a:r>
            <a:r>
              <a:rPr sz="1700" spc="-10" dirty="0">
                <a:solidFill>
                  <a:srgbClr val="716A66"/>
                </a:solidFill>
                <a:latin typeface="DIN 2014 Bold"/>
                <a:cs typeface="DIN 2014 Bold"/>
              </a:rPr>
              <a:t>Supply </a:t>
            </a:r>
            <a:r>
              <a:rPr sz="1700" dirty="0">
                <a:solidFill>
                  <a:srgbClr val="716A66"/>
                </a:solidFill>
                <a:latin typeface="DIN 2014 Bold"/>
                <a:cs typeface="DIN 2014 Bold"/>
              </a:rPr>
              <a:t>Breakrooms</a:t>
            </a:r>
            <a:r>
              <a:rPr sz="1700" spc="-15" dirty="0">
                <a:solidFill>
                  <a:srgbClr val="716A66"/>
                </a:solidFill>
                <a:latin typeface="DIN 2014 Bold"/>
                <a:cs typeface="DIN 2014 Bold"/>
              </a:rPr>
              <a:t> </a:t>
            </a:r>
            <a:r>
              <a:rPr sz="1700" dirty="0">
                <a:solidFill>
                  <a:srgbClr val="716A66"/>
                </a:solidFill>
                <a:latin typeface="DIN 2014 Bold"/>
                <a:cs typeface="DIN 2014 Bold"/>
              </a:rPr>
              <a:t>&amp;</a:t>
            </a:r>
            <a:r>
              <a:rPr sz="1700" spc="-15" dirty="0">
                <a:solidFill>
                  <a:srgbClr val="716A66"/>
                </a:solidFill>
                <a:latin typeface="DIN 2014 Bold"/>
                <a:cs typeface="DIN 2014 Bold"/>
              </a:rPr>
              <a:t> </a:t>
            </a:r>
            <a:r>
              <a:rPr sz="1700" dirty="0">
                <a:solidFill>
                  <a:srgbClr val="716A66"/>
                </a:solidFill>
                <a:latin typeface="DIN 2014 Bold"/>
                <a:cs typeface="DIN 2014 Bold"/>
              </a:rPr>
              <a:t>Staff</a:t>
            </a:r>
            <a:r>
              <a:rPr sz="1700" spc="-15" dirty="0">
                <a:solidFill>
                  <a:srgbClr val="716A66"/>
                </a:solidFill>
                <a:latin typeface="DIN 2014 Bold"/>
                <a:cs typeface="DIN 2014 Bold"/>
              </a:rPr>
              <a:t> </a:t>
            </a:r>
            <a:r>
              <a:rPr sz="1700" spc="-10" dirty="0">
                <a:solidFill>
                  <a:srgbClr val="716A66"/>
                </a:solidFill>
                <a:latin typeface="DIN 2014 Bold"/>
                <a:cs typeface="DIN 2014 Bold"/>
              </a:rPr>
              <a:t>Lounge</a:t>
            </a:r>
            <a:endParaRPr sz="1700" dirty="0">
              <a:latin typeface="DIN 2014 Bold"/>
              <a:cs typeface="DIN 2014 Bold"/>
            </a:endParaRPr>
          </a:p>
        </p:txBody>
      </p:sp>
      <p:sp>
        <p:nvSpPr>
          <p:cNvPr id="12" name="object 12"/>
          <p:cNvSpPr txBox="1"/>
          <p:nvPr/>
        </p:nvSpPr>
        <p:spPr>
          <a:xfrm>
            <a:off x="1211426" y="3928620"/>
            <a:ext cx="1932305" cy="1071880"/>
          </a:xfrm>
          <a:prstGeom prst="rect">
            <a:avLst/>
          </a:prstGeom>
        </p:spPr>
        <p:txBody>
          <a:bodyPr vert="horz" wrap="square" lIns="0" tIns="81915" rIns="0" bIns="0" rtlCol="0">
            <a:spAutoFit/>
          </a:bodyPr>
          <a:lstStyle/>
          <a:p>
            <a:pPr marL="12700" marR="5080" algn="ctr">
              <a:lnSpc>
                <a:spcPts val="2560"/>
              </a:lnSpc>
              <a:spcBef>
                <a:spcPts val="645"/>
              </a:spcBef>
            </a:pPr>
            <a:r>
              <a:rPr sz="2600" b="1" dirty="0">
                <a:solidFill>
                  <a:srgbClr val="FFFFFF"/>
                </a:solidFill>
                <a:latin typeface="DIN 2014 Bold"/>
                <a:cs typeface="DIN 2014 Bold"/>
              </a:rPr>
              <a:t>Inpatient</a:t>
            </a:r>
            <a:r>
              <a:rPr sz="2600" b="1" spc="-105" dirty="0">
                <a:solidFill>
                  <a:srgbClr val="FFFFFF"/>
                </a:solidFill>
                <a:latin typeface="DIN 2014 Bold"/>
                <a:cs typeface="DIN 2014 Bold"/>
              </a:rPr>
              <a:t> </a:t>
            </a:r>
            <a:r>
              <a:rPr sz="2600" b="1" spc="-20" dirty="0">
                <a:solidFill>
                  <a:srgbClr val="FFFFFF"/>
                </a:solidFill>
                <a:latin typeface="DIN 2014 Bold"/>
                <a:cs typeface="DIN 2014 Bold"/>
              </a:rPr>
              <a:t>Unit </a:t>
            </a:r>
            <a:r>
              <a:rPr sz="2600" b="1" spc="-10" dirty="0">
                <a:solidFill>
                  <a:srgbClr val="FFFFFF"/>
                </a:solidFill>
                <a:latin typeface="DIN 2014 Bold"/>
                <a:cs typeface="DIN 2014 Bold"/>
              </a:rPr>
              <a:t>Support Spaces</a:t>
            </a:r>
            <a:endParaRPr sz="2600">
              <a:latin typeface="DIN 2014 Bold"/>
              <a:cs typeface="DIN 2014 Bold"/>
            </a:endParaRPr>
          </a:p>
        </p:txBody>
      </p:sp>
      <p:sp>
        <p:nvSpPr>
          <p:cNvPr id="13" name="object 11">
            <a:extLst>
              <a:ext uri="{FF2B5EF4-FFF2-40B4-BE49-F238E27FC236}">
                <a16:creationId xmlns:a16="http://schemas.microsoft.com/office/drawing/2014/main" id="{D5ED873E-5FFB-C010-2840-28EDD3F0043B}"/>
              </a:ext>
            </a:extLst>
          </p:cNvPr>
          <p:cNvSpPr txBox="1"/>
          <p:nvPr/>
        </p:nvSpPr>
        <p:spPr>
          <a:xfrm>
            <a:off x="8386165" y="2576170"/>
            <a:ext cx="3444240" cy="2300630"/>
          </a:xfrm>
          <a:prstGeom prst="rect">
            <a:avLst/>
          </a:prstGeom>
        </p:spPr>
        <p:txBody>
          <a:bodyPr vert="horz" wrap="square" lIns="0" tIns="12700" rIns="0" bIns="0" rtlCol="0">
            <a:spAutoFit/>
          </a:bodyPr>
          <a:lstStyle/>
          <a:p>
            <a:pPr marL="12700">
              <a:lnSpc>
                <a:spcPct val="100000"/>
              </a:lnSpc>
              <a:spcBef>
                <a:spcPts val="100"/>
              </a:spcBef>
            </a:pPr>
            <a:r>
              <a:rPr lang="en-US" sz="1700" spc="-10" dirty="0">
                <a:solidFill>
                  <a:srgbClr val="716A66"/>
                </a:solidFill>
                <a:latin typeface="DIN 2014 Bold"/>
                <a:cs typeface="DIN 2014 Bold"/>
              </a:rPr>
              <a:t>Caregiver Stations</a:t>
            </a:r>
          </a:p>
          <a:p>
            <a:pPr marL="12700">
              <a:lnSpc>
                <a:spcPct val="100000"/>
              </a:lnSpc>
              <a:spcBef>
                <a:spcPts val="1360"/>
              </a:spcBef>
            </a:pPr>
            <a:r>
              <a:rPr lang="en-US" sz="1700" spc="-10" dirty="0">
                <a:solidFill>
                  <a:srgbClr val="716A66"/>
                </a:solidFill>
                <a:latin typeface="DIN 2014 Bold"/>
                <a:cs typeface="DIN 2014 Bold"/>
              </a:rPr>
              <a:t>Decentralized Workstations </a:t>
            </a:r>
          </a:p>
          <a:p>
            <a:pPr marL="12700">
              <a:spcBef>
                <a:spcPts val="1360"/>
              </a:spcBef>
            </a:pPr>
            <a:r>
              <a:rPr lang="en-US" sz="1700" dirty="0">
                <a:solidFill>
                  <a:srgbClr val="716A66"/>
                </a:solidFill>
                <a:latin typeface="DIN 2014 Bold"/>
                <a:cs typeface="DIN 2014 Bold"/>
              </a:rPr>
              <a:t>Nourishment</a:t>
            </a:r>
            <a:r>
              <a:rPr lang="en-US" sz="1700" spc="-95" dirty="0">
                <a:solidFill>
                  <a:srgbClr val="716A66"/>
                </a:solidFill>
                <a:latin typeface="DIN 2014 Bold"/>
                <a:cs typeface="DIN 2014 Bold"/>
              </a:rPr>
              <a:t> </a:t>
            </a:r>
            <a:r>
              <a:rPr lang="en-US" sz="1700" spc="-10" dirty="0">
                <a:solidFill>
                  <a:srgbClr val="716A66"/>
                </a:solidFill>
                <a:latin typeface="DIN 2014 Bold"/>
                <a:cs typeface="DIN 2014 Bold"/>
              </a:rPr>
              <a:t>Centers</a:t>
            </a:r>
          </a:p>
          <a:p>
            <a:pPr marL="12700">
              <a:lnSpc>
                <a:spcPct val="100000"/>
              </a:lnSpc>
              <a:spcBef>
                <a:spcPts val="1360"/>
              </a:spcBef>
            </a:pPr>
            <a:r>
              <a:rPr lang="en-US" sz="1700" dirty="0">
                <a:solidFill>
                  <a:srgbClr val="716A66"/>
                </a:solidFill>
                <a:latin typeface="DIN 2014 Bold"/>
                <a:cs typeface="DIN 2014 Bold"/>
              </a:rPr>
              <a:t>Open Community Rooms </a:t>
            </a:r>
            <a:br>
              <a:rPr lang="en-US" sz="1700" dirty="0">
                <a:solidFill>
                  <a:srgbClr val="716A66"/>
                </a:solidFill>
                <a:latin typeface="DIN 2014 Bold"/>
                <a:cs typeface="DIN 2014 Bold"/>
              </a:rPr>
            </a:br>
            <a:r>
              <a:rPr lang="en-US" sz="1700" dirty="0">
                <a:solidFill>
                  <a:srgbClr val="716A66"/>
                </a:solidFill>
                <a:latin typeface="DIN 2014 Bold"/>
                <a:cs typeface="DIN 2014 Bold"/>
              </a:rPr>
              <a:t>for Visitors</a:t>
            </a:r>
            <a:endParaRPr lang="en-US" sz="1700" spc="-10" dirty="0">
              <a:solidFill>
                <a:srgbClr val="716A66"/>
              </a:solidFill>
              <a:latin typeface="DIN 2014 Bold"/>
              <a:cs typeface="DIN 2014 Bold"/>
            </a:endParaRPr>
          </a:p>
          <a:p>
            <a:pPr marL="12700">
              <a:lnSpc>
                <a:spcPct val="100000"/>
              </a:lnSpc>
              <a:spcBef>
                <a:spcPts val="1360"/>
              </a:spcBef>
            </a:pPr>
            <a:r>
              <a:rPr lang="en-US" sz="1700" spc="-10" dirty="0">
                <a:solidFill>
                  <a:srgbClr val="716A66"/>
                </a:solidFill>
                <a:latin typeface="DIN 2014 Bold"/>
                <a:cs typeface="DIN 2014 Bold"/>
              </a:rPr>
              <a:t>Clinical Administration Offices</a:t>
            </a:r>
            <a:endParaRPr sz="1700" dirty="0">
              <a:latin typeface="DIN 2014 Bold"/>
              <a:cs typeface="DIN 2014 Bold"/>
            </a:endParaRPr>
          </a:p>
        </p:txBody>
      </p:sp>
      <p:pic>
        <p:nvPicPr>
          <p:cNvPr id="10" name="Picture 9">
            <a:extLst>
              <a:ext uri="{FF2B5EF4-FFF2-40B4-BE49-F238E27FC236}">
                <a16:creationId xmlns:a16="http://schemas.microsoft.com/office/drawing/2014/main" id="{1BFB333E-709F-98F2-7B81-4CCE867AA4A5}"/>
              </a:ext>
            </a:extLst>
          </p:cNvPr>
          <p:cNvPicPr>
            <a:picLocks noChangeAspect="1"/>
          </p:cNvPicPr>
          <p:nvPr/>
        </p:nvPicPr>
        <p:blipFill>
          <a:blip r:embed="rId2"/>
          <a:stretch>
            <a:fillRect/>
          </a:stretch>
        </p:blipFill>
        <p:spPr>
          <a:xfrm>
            <a:off x="4006189" y="2209800"/>
            <a:ext cx="774700" cy="3162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3" name="object 3"/>
          <p:cNvSpPr/>
          <p:nvPr/>
        </p:nvSpPr>
        <p:spPr>
          <a:xfrm>
            <a:off x="742950" y="3090303"/>
            <a:ext cx="3347720" cy="1115060"/>
          </a:xfrm>
          <a:custGeom>
            <a:avLst/>
            <a:gdLst/>
            <a:ahLst/>
            <a:cxnLst/>
            <a:rect l="l" t="t" r="r" b="b"/>
            <a:pathLst>
              <a:path w="3347720" h="1115060">
                <a:moveTo>
                  <a:pt x="3347478" y="0"/>
                </a:moveTo>
                <a:lnTo>
                  <a:pt x="0" y="0"/>
                </a:lnTo>
                <a:lnTo>
                  <a:pt x="0" y="1114920"/>
                </a:lnTo>
                <a:lnTo>
                  <a:pt x="3347478" y="1114920"/>
                </a:lnTo>
                <a:lnTo>
                  <a:pt x="3347478" y="0"/>
                </a:lnTo>
                <a:close/>
              </a:path>
            </a:pathLst>
          </a:custGeom>
          <a:solidFill>
            <a:srgbClr val="90A19A"/>
          </a:solidFill>
        </p:spPr>
        <p:txBody>
          <a:bodyPr wrap="square" lIns="0" tIns="0" rIns="0" bIns="0" rtlCol="0"/>
          <a:lstStyle/>
          <a:p>
            <a:endParaRPr/>
          </a:p>
        </p:txBody>
      </p:sp>
      <p:sp>
        <p:nvSpPr>
          <p:cNvPr id="4" name="object 4"/>
          <p:cNvSpPr/>
          <p:nvPr/>
        </p:nvSpPr>
        <p:spPr>
          <a:xfrm>
            <a:off x="4424934" y="3090303"/>
            <a:ext cx="3347720" cy="1115060"/>
          </a:xfrm>
          <a:custGeom>
            <a:avLst/>
            <a:gdLst/>
            <a:ahLst/>
            <a:cxnLst/>
            <a:rect l="l" t="t" r="r" b="b"/>
            <a:pathLst>
              <a:path w="3347720" h="1115060">
                <a:moveTo>
                  <a:pt x="3347478" y="0"/>
                </a:moveTo>
                <a:lnTo>
                  <a:pt x="0" y="0"/>
                </a:lnTo>
                <a:lnTo>
                  <a:pt x="0" y="1114920"/>
                </a:lnTo>
                <a:lnTo>
                  <a:pt x="3347478" y="1114920"/>
                </a:lnTo>
                <a:lnTo>
                  <a:pt x="3347478" y="0"/>
                </a:lnTo>
                <a:close/>
              </a:path>
            </a:pathLst>
          </a:custGeom>
          <a:solidFill>
            <a:srgbClr val="90A19A"/>
          </a:solidFill>
        </p:spPr>
        <p:txBody>
          <a:bodyPr wrap="square" lIns="0" tIns="0" rIns="0" bIns="0" rtlCol="0"/>
          <a:lstStyle/>
          <a:p>
            <a:endParaRPr/>
          </a:p>
        </p:txBody>
      </p:sp>
      <p:sp>
        <p:nvSpPr>
          <p:cNvPr id="5" name="object 5"/>
          <p:cNvSpPr/>
          <p:nvPr/>
        </p:nvSpPr>
        <p:spPr>
          <a:xfrm>
            <a:off x="8106918" y="3090303"/>
            <a:ext cx="3347720" cy="1115060"/>
          </a:xfrm>
          <a:custGeom>
            <a:avLst/>
            <a:gdLst/>
            <a:ahLst/>
            <a:cxnLst/>
            <a:rect l="l" t="t" r="r" b="b"/>
            <a:pathLst>
              <a:path w="3347720" h="1115060">
                <a:moveTo>
                  <a:pt x="3347478" y="0"/>
                </a:moveTo>
                <a:lnTo>
                  <a:pt x="0" y="0"/>
                </a:lnTo>
                <a:lnTo>
                  <a:pt x="0" y="1114920"/>
                </a:lnTo>
                <a:lnTo>
                  <a:pt x="3347478" y="1114920"/>
                </a:lnTo>
                <a:lnTo>
                  <a:pt x="3347478" y="0"/>
                </a:lnTo>
                <a:close/>
              </a:path>
            </a:pathLst>
          </a:custGeom>
          <a:solidFill>
            <a:srgbClr val="90A19A"/>
          </a:solidFill>
        </p:spPr>
        <p:txBody>
          <a:bodyPr wrap="square" lIns="0" tIns="0" rIns="0" bIns="0" rtlCol="0"/>
          <a:lstStyle/>
          <a:p>
            <a:endParaRPr/>
          </a:p>
        </p:txBody>
      </p:sp>
      <p:sp>
        <p:nvSpPr>
          <p:cNvPr id="6" name="object 6"/>
          <p:cNvSpPr/>
          <p:nvPr/>
        </p:nvSpPr>
        <p:spPr>
          <a:xfrm>
            <a:off x="742950" y="6177788"/>
            <a:ext cx="3347720" cy="103505"/>
          </a:xfrm>
          <a:custGeom>
            <a:avLst/>
            <a:gdLst/>
            <a:ahLst/>
            <a:cxnLst/>
            <a:rect l="l" t="t" r="r" b="b"/>
            <a:pathLst>
              <a:path w="3347720" h="103504">
                <a:moveTo>
                  <a:pt x="3347478" y="0"/>
                </a:moveTo>
                <a:lnTo>
                  <a:pt x="0" y="0"/>
                </a:lnTo>
                <a:lnTo>
                  <a:pt x="0" y="103479"/>
                </a:lnTo>
                <a:lnTo>
                  <a:pt x="3347478" y="103479"/>
                </a:lnTo>
                <a:lnTo>
                  <a:pt x="3347478" y="0"/>
                </a:lnTo>
                <a:close/>
              </a:path>
            </a:pathLst>
          </a:custGeom>
          <a:solidFill>
            <a:srgbClr val="B8C0BC"/>
          </a:solidFill>
        </p:spPr>
        <p:txBody>
          <a:bodyPr wrap="square" lIns="0" tIns="0" rIns="0" bIns="0" rtlCol="0"/>
          <a:lstStyle/>
          <a:p>
            <a:endParaRPr/>
          </a:p>
        </p:txBody>
      </p:sp>
      <p:sp>
        <p:nvSpPr>
          <p:cNvPr id="7" name="object 7"/>
          <p:cNvSpPr/>
          <p:nvPr/>
        </p:nvSpPr>
        <p:spPr>
          <a:xfrm>
            <a:off x="4424934" y="6177788"/>
            <a:ext cx="3347720" cy="103505"/>
          </a:xfrm>
          <a:custGeom>
            <a:avLst/>
            <a:gdLst/>
            <a:ahLst/>
            <a:cxnLst/>
            <a:rect l="l" t="t" r="r" b="b"/>
            <a:pathLst>
              <a:path w="3347720" h="103504">
                <a:moveTo>
                  <a:pt x="3347478" y="0"/>
                </a:moveTo>
                <a:lnTo>
                  <a:pt x="0" y="0"/>
                </a:lnTo>
                <a:lnTo>
                  <a:pt x="0" y="103479"/>
                </a:lnTo>
                <a:lnTo>
                  <a:pt x="3347478" y="103479"/>
                </a:lnTo>
                <a:lnTo>
                  <a:pt x="3347478" y="0"/>
                </a:lnTo>
                <a:close/>
              </a:path>
            </a:pathLst>
          </a:custGeom>
          <a:solidFill>
            <a:srgbClr val="B8C0BC"/>
          </a:solidFill>
        </p:spPr>
        <p:txBody>
          <a:bodyPr wrap="square" lIns="0" tIns="0" rIns="0" bIns="0" rtlCol="0"/>
          <a:lstStyle/>
          <a:p>
            <a:endParaRPr/>
          </a:p>
        </p:txBody>
      </p:sp>
      <p:sp>
        <p:nvSpPr>
          <p:cNvPr id="8" name="object 8"/>
          <p:cNvSpPr/>
          <p:nvPr/>
        </p:nvSpPr>
        <p:spPr>
          <a:xfrm>
            <a:off x="8106918" y="6177788"/>
            <a:ext cx="3347720" cy="103505"/>
          </a:xfrm>
          <a:custGeom>
            <a:avLst/>
            <a:gdLst/>
            <a:ahLst/>
            <a:cxnLst/>
            <a:rect l="l" t="t" r="r" b="b"/>
            <a:pathLst>
              <a:path w="3347720" h="103504">
                <a:moveTo>
                  <a:pt x="3347478" y="0"/>
                </a:moveTo>
                <a:lnTo>
                  <a:pt x="0" y="0"/>
                </a:lnTo>
                <a:lnTo>
                  <a:pt x="0" y="103479"/>
                </a:lnTo>
                <a:lnTo>
                  <a:pt x="3347478" y="103479"/>
                </a:lnTo>
                <a:lnTo>
                  <a:pt x="3347478" y="0"/>
                </a:lnTo>
                <a:close/>
              </a:path>
            </a:pathLst>
          </a:custGeom>
          <a:solidFill>
            <a:srgbClr val="B8C0BC"/>
          </a:solidFill>
        </p:spPr>
        <p:txBody>
          <a:bodyPr wrap="square" lIns="0" tIns="0" rIns="0" bIns="0" rtlCol="0"/>
          <a:lstStyle/>
          <a:p>
            <a:endParaRPr/>
          </a:p>
        </p:txBody>
      </p:sp>
      <p:sp>
        <p:nvSpPr>
          <p:cNvPr id="9" name="object 9"/>
          <p:cNvSpPr txBox="1">
            <a:spLocks noGrp="1"/>
          </p:cNvSpPr>
          <p:nvPr>
            <p:ph type="title"/>
          </p:nvPr>
        </p:nvSpPr>
        <p:spPr>
          <a:xfrm>
            <a:off x="751840" y="868501"/>
            <a:ext cx="7874000" cy="1041400"/>
          </a:xfrm>
          <a:prstGeom prst="rect">
            <a:avLst/>
          </a:prstGeom>
        </p:spPr>
        <p:txBody>
          <a:bodyPr vert="horz" wrap="square" lIns="0" tIns="12700" rIns="0" bIns="0" rtlCol="0">
            <a:spAutoFit/>
          </a:bodyPr>
          <a:lstStyle/>
          <a:p>
            <a:pPr marL="12700" marR="5080">
              <a:lnSpc>
                <a:spcPct val="107500"/>
              </a:lnSpc>
              <a:spcBef>
                <a:spcPts val="100"/>
              </a:spcBef>
            </a:pPr>
            <a:r>
              <a:rPr sz="3100" b="0" dirty="0">
                <a:latin typeface="DIN 2014 Light"/>
                <a:cs typeface="DIN 2014 Light"/>
              </a:rPr>
              <a:t>The</a:t>
            </a:r>
            <a:r>
              <a:rPr sz="3100" b="0" spc="-70" dirty="0">
                <a:latin typeface="DIN 2014 Light"/>
                <a:cs typeface="DIN 2014 Light"/>
              </a:rPr>
              <a:t> </a:t>
            </a:r>
            <a:r>
              <a:rPr sz="3100" dirty="0"/>
              <a:t>healthcare</a:t>
            </a:r>
            <a:r>
              <a:rPr sz="3100" spc="-65" dirty="0"/>
              <a:t> </a:t>
            </a:r>
            <a:r>
              <a:rPr sz="3100" dirty="0"/>
              <a:t>furniture</a:t>
            </a:r>
            <a:r>
              <a:rPr sz="3100" spc="-65" dirty="0"/>
              <a:t> </a:t>
            </a:r>
            <a:r>
              <a:rPr sz="3100" dirty="0"/>
              <a:t>market</a:t>
            </a:r>
            <a:r>
              <a:rPr sz="3100" spc="-70" dirty="0"/>
              <a:t> </a:t>
            </a:r>
            <a:r>
              <a:rPr sz="3100" b="0" dirty="0">
                <a:latin typeface="DIN 2014 Light"/>
                <a:cs typeface="DIN 2014 Light"/>
              </a:rPr>
              <a:t>is</a:t>
            </a:r>
            <a:r>
              <a:rPr sz="3100" b="0" spc="-65" dirty="0">
                <a:latin typeface="DIN 2014 Light"/>
                <a:cs typeface="DIN 2014 Light"/>
              </a:rPr>
              <a:t> </a:t>
            </a:r>
            <a:r>
              <a:rPr sz="3100" b="0" spc="-10" dirty="0">
                <a:latin typeface="DIN 2014 Light"/>
                <a:cs typeface="DIN 2014 Light"/>
              </a:rPr>
              <a:t>experiencing significant</a:t>
            </a:r>
            <a:r>
              <a:rPr sz="3100" b="0" spc="-50" dirty="0">
                <a:latin typeface="DIN 2014 Light"/>
                <a:cs typeface="DIN 2014 Light"/>
              </a:rPr>
              <a:t> </a:t>
            </a:r>
            <a:r>
              <a:rPr sz="3100" b="0" dirty="0">
                <a:latin typeface="DIN 2014 Light"/>
                <a:cs typeface="DIN 2014 Light"/>
              </a:rPr>
              <a:t>growth,</a:t>
            </a:r>
            <a:r>
              <a:rPr sz="3100" b="0" spc="-50" dirty="0">
                <a:latin typeface="DIN 2014 Light"/>
                <a:cs typeface="DIN 2014 Light"/>
              </a:rPr>
              <a:t> </a:t>
            </a:r>
            <a:r>
              <a:rPr sz="3100" b="0" dirty="0">
                <a:latin typeface="DIN 2014 Light"/>
                <a:cs typeface="DIN 2014 Light"/>
              </a:rPr>
              <a:t>with</a:t>
            </a:r>
            <a:r>
              <a:rPr sz="3100" b="0" spc="-50" dirty="0">
                <a:latin typeface="DIN 2014 Light"/>
                <a:cs typeface="DIN 2014 Light"/>
              </a:rPr>
              <a:t> </a:t>
            </a:r>
            <a:r>
              <a:rPr sz="3100" b="0" dirty="0">
                <a:latin typeface="DIN 2014 Light"/>
                <a:cs typeface="DIN 2014 Light"/>
              </a:rPr>
              <a:t>projections</a:t>
            </a:r>
            <a:r>
              <a:rPr sz="3100" b="0" spc="-50" dirty="0">
                <a:latin typeface="DIN 2014 Light"/>
                <a:cs typeface="DIN 2014 Light"/>
              </a:rPr>
              <a:t> </a:t>
            </a:r>
            <a:r>
              <a:rPr sz="3100" b="0" spc="-10" dirty="0">
                <a:latin typeface="DIN 2014 Light"/>
                <a:cs typeface="DIN 2014 Light"/>
              </a:rPr>
              <a:t>indicating:</a:t>
            </a:r>
            <a:endParaRPr sz="3100">
              <a:latin typeface="DIN 2014 Light"/>
              <a:cs typeface="DIN 2014 Light"/>
            </a:endParaRPr>
          </a:p>
        </p:txBody>
      </p:sp>
      <p:sp>
        <p:nvSpPr>
          <p:cNvPr id="10" name="object 10"/>
          <p:cNvSpPr txBox="1"/>
          <p:nvPr/>
        </p:nvSpPr>
        <p:spPr>
          <a:xfrm>
            <a:off x="742950" y="3474642"/>
            <a:ext cx="3347720" cy="579120"/>
          </a:xfrm>
          <a:prstGeom prst="rect">
            <a:avLst/>
          </a:prstGeom>
        </p:spPr>
        <p:txBody>
          <a:bodyPr vert="horz" wrap="square" lIns="0" tIns="12700" rIns="0" bIns="0" rtlCol="0">
            <a:spAutoFit/>
          </a:bodyPr>
          <a:lstStyle/>
          <a:p>
            <a:pPr marL="12065" algn="ctr">
              <a:lnSpc>
                <a:spcPct val="100000"/>
              </a:lnSpc>
              <a:spcBef>
                <a:spcPts val="100"/>
              </a:spcBef>
            </a:pPr>
            <a:r>
              <a:rPr sz="1800" b="1" dirty="0">
                <a:solidFill>
                  <a:srgbClr val="FFFFFF"/>
                </a:solidFill>
                <a:latin typeface="DIN 2014 Bold"/>
                <a:cs typeface="DIN 2014 Bold"/>
              </a:rPr>
              <a:t>A</a:t>
            </a:r>
            <a:r>
              <a:rPr sz="1800" b="1" spc="-30" dirty="0">
                <a:solidFill>
                  <a:srgbClr val="FFFFFF"/>
                </a:solidFill>
                <a:latin typeface="DIN 2014 Bold"/>
                <a:cs typeface="DIN 2014 Bold"/>
              </a:rPr>
              <a:t> </a:t>
            </a:r>
            <a:r>
              <a:rPr sz="1800" b="1" dirty="0">
                <a:solidFill>
                  <a:srgbClr val="FFFFFF"/>
                </a:solidFill>
                <a:latin typeface="DIN 2014 Bold"/>
                <a:cs typeface="DIN 2014 Bold"/>
              </a:rPr>
              <a:t>market</a:t>
            </a:r>
            <a:r>
              <a:rPr sz="1800" b="1" spc="-25" dirty="0">
                <a:solidFill>
                  <a:srgbClr val="FFFFFF"/>
                </a:solidFill>
                <a:latin typeface="DIN 2014 Bold"/>
                <a:cs typeface="DIN 2014 Bold"/>
              </a:rPr>
              <a:t> </a:t>
            </a:r>
            <a:r>
              <a:rPr sz="1800" b="1" dirty="0">
                <a:solidFill>
                  <a:srgbClr val="FFFFFF"/>
                </a:solidFill>
                <a:latin typeface="DIN 2014 Bold"/>
                <a:cs typeface="DIN 2014 Bold"/>
              </a:rPr>
              <a:t>increase</a:t>
            </a:r>
            <a:r>
              <a:rPr sz="1800" b="1" spc="-25" dirty="0">
                <a:solidFill>
                  <a:srgbClr val="FFFFFF"/>
                </a:solidFill>
                <a:latin typeface="DIN 2014 Bold"/>
                <a:cs typeface="DIN 2014 Bold"/>
              </a:rPr>
              <a:t> </a:t>
            </a:r>
            <a:r>
              <a:rPr sz="1800" b="1" spc="-20" dirty="0">
                <a:solidFill>
                  <a:srgbClr val="FFFFFF"/>
                </a:solidFill>
                <a:latin typeface="DIN 2014 Bold"/>
                <a:cs typeface="DIN 2014 Bold"/>
              </a:rPr>
              <a:t>from</a:t>
            </a:r>
            <a:endParaRPr sz="1800" dirty="0">
              <a:latin typeface="DIN 2014 Bold"/>
              <a:cs typeface="DIN 2014 Bold"/>
            </a:endParaRPr>
          </a:p>
          <a:p>
            <a:pPr marL="12065" algn="ctr">
              <a:lnSpc>
                <a:spcPct val="100000"/>
              </a:lnSpc>
              <a:spcBef>
                <a:spcPts val="40"/>
              </a:spcBef>
            </a:pPr>
            <a:r>
              <a:rPr sz="1800" b="1" dirty="0">
                <a:solidFill>
                  <a:srgbClr val="FFFFFF"/>
                </a:solidFill>
                <a:latin typeface="DIN 2014 Bold"/>
                <a:cs typeface="DIN 2014 Bold"/>
              </a:rPr>
              <a:t>$9.8B</a:t>
            </a:r>
            <a:r>
              <a:rPr sz="1800" b="1" spc="-30" dirty="0">
                <a:solidFill>
                  <a:srgbClr val="FFFFFF"/>
                </a:solidFill>
                <a:latin typeface="DIN 2014 Bold"/>
                <a:cs typeface="DIN 2014 Bold"/>
              </a:rPr>
              <a:t> </a:t>
            </a:r>
            <a:r>
              <a:rPr sz="1800" b="1" dirty="0">
                <a:solidFill>
                  <a:srgbClr val="FFFFFF"/>
                </a:solidFill>
                <a:latin typeface="DIN 2014 Bold"/>
                <a:cs typeface="DIN 2014 Bold"/>
              </a:rPr>
              <a:t>in</a:t>
            </a:r>
            <a:r>
              <a:rPr sz="1800" b="1" spc="-30" dirty="0">
                <a:solidFill>
                  <a:srgbClr val="FFFFFF"/>
                </a:solidFill>
                <a:latin typeface="DIN 2014 Bold"/>
                <a:cs typeface="DIN 2014 Bold"/>
              </a:rPr>
              <a:t> </a:t>
            </a:r>
            <a:r>
              <a:rPr sz="1800" b="1" dirty="0">
                <a:solidFill>
                  <a:srgbClr val="FFFFFF"/>
                </a:solidFill>
                <a:latin typeface="DIN 2014 Bold"/>
                <a:cs typeface="DIN 2014 Bold"/>
              </a:rPr>
              <a:t>2023</a:t>
            </a:r>
            <a:r>
              <a:rPr sz="1800" b="1" spc="-25" dirty="0">
                <a:solidFill>
                  <a:srgbClr val="FFFFFF"/>
                </a:solidFill>
                <a:latin typeface="DIN 2014 Bold"/>
                <a:cs typeface="DIN 2014 Bold"/>
              </a:rPr>
              <a:t> </a:t>
            </a:r>
            <a:r>
              <a:rPr sz="1800" b="1" spc="-35" dirty="0">
                <a:solidFill>
                  <a:srgbClr val="FFFFFF"/>
                </a:solidFill>
                <a:latin typeface="DIN 2014 Bold"/>
                <a:cs typeface="DIN 2014 Bold"/>
              </a:rPr>
              <a:t>to</a:t>
            </a:r>
            <a:endParaRPr sz="1800" dirty="0">
              <a:latin typeface="DIN 2014 Bold"/>
              <a:cs typeface="DIN 2014 Bold"/>
            </a:endParaRPr>
          </a:p>
        </p:txBody>
      </p:sp>
      <p:sp>
        <p:nvSpPr>
          <p:cNvPr id="13" name="object 13"/>
          <p:cNvSpPr txBox="1"/>
          <p:nvPr/>
        </p:nvSpPr>
        <p:spPr>
          <a:xfrm>
            <a:off x="742950" y="4205223"/>
            <a:ext cx="3347720" cy="1972945"/>
          </a:xfrm>
          <a:prstGeom prst="rect">
            <a:avLst/>
          </a:prstGeom>
          <a:solidFill>
            <a:srgbClr val="E4E6E4"/>
          </a:solidFill>
        </p:spPr>
        <p:txBody>
          <a:bodyPr vert="horz" wrap="square" lIns="0" tIns="233045" rIns="0" bIns="0" rtlCol="0">
            <a:spAutoFit/>
          </a:bodyPr>
          <a:lstStyle/>
          <a:p>
            <a:pPr marL="24765" algn="ctr">
              <a:lnSpc>
                <a:spcPct val="100000"/>
              </a:lnSpc>
              <a:spcBef>
                <a:spcPts val="1835"/>
              </a:spcBef>
            </a:pPr>
            <a:r>
              <a:rPr sz="6000" spc="-382" baseline="31944" dirty="0">
                <a:solidFill>
                  <a:srgbClr val="90A19A"/>
                </a:solidFill>
                <a:latin typeface="DIN 2014 Light"/>
                <a:cs typeface="DIN 2014 Light"/>
              </a:rPr>
              <a:t>$</a:t>
            </a:r>
            <a:r>
              <a:rPr sz="6850" spc="-550" dirty="0">
                <a:solidFill>
                  <a:srgbClr val="90A19A"/>
                </a:solidFill>
                <a:latin typeface="DIN 2014 Light"/>
                <a:cs typeface="DIN 2014 Light"/>
              </a:rPr>
              <a:t>1</a:t>
            </a:r>
            <a:r>
              <a:rPr sz="6850" spc="150" dirty="0">
                <a:solidFill>
                  <a:srgbClr val="90A19A"/>
                </a:solidFill>
                <a:latin typeface="DIN 2014 Light"/>
                <a:cs typeface="DIN 2014 Light"/>
              </a:rPr>
              <a:t>8.6</a:t>
            </a:r>
            <a:r>
              <a:rPr sz="4000" spc="150" dirty="0">
                <a:solidFill>
                  <a:srgbClr val="90A19A"/>
                </a:solidFill>
                <a:latin typeface="DIN 2014 Light"/>
                <a:cs typeface="DIN 2014 Light"/>
              </a:rPr>
              <a:t>B</a:t>
            </a:r>
            <a:endParaRPr sz="4000">
              <a:latin typeface="DIN 2014 Light"/>
              <a:cs typeface="DIN 2014 Light"/>
            </a:endParaRPr>
          </a:p>
          <a:p>
            <a:pPr marL="14604" algn="ctr">
              <a:lnSpc>
                <a:spcPct val="100000"/>
              </a:lnSpc>
              <a:spcBef>
                <a:spcPts val="535"/>
              </a:spcBef>
            </a:pPr>
            <a:r>
              <a:rPr sz="1600" b="1" dirty="0">
                <a:solidFill>
                  <a:srgbClr val="90A19A"/>
                </a:solidFill>
                <a:latin typeface="DIN 2014 Demi"/>
                <a:cs typeface="DIN 2014 Demi"/>
              </a:rPr>
              <a:t>IN</a:t>
            </a:r>
            <a:r>
              <a:rPr sz="1600" b="1" spc="-5" dirty="0">
                <a:solidFill>
                  <a:srgbClr val="90A19A"/>
                </a:solidFill>
                <a:latin typeface="DIN 2014 Demi"/>
                <a:cs typeface="DIN 2014 Demi"/>
              </a:rPr>
              <a:t> </a:t>
            </a:r>
            <a:r>
              <a:rPr sz="1600" b="1" dirty="0">
                <a:solidFill>
                  <a:srgbClr val="90A19A"/>
                </a:solidFill>
                <a:latin typeface="DIN 2014 Demi"/>
                <a:cs typeface="DIN 2014 Demi"/>
              </a:rPr>
              <a:t>2033</a:t>
            </a:r>
            <a:r>
              <a:rPr sz="1600" b="1" spc="-5" dirty="0">
                <a:solidFill>
                  <a:srgbClr val="90A19A"/>
                </a:solidFill>
                <a:latin typeface="DIN 2014 Demi"/>
                <a:cs typeface="DIN 2014 Demi"/>
              </a:rPr>
              <a:t> </a:t>
            </a:r>
            <a:r>
              <a:rPr sz="1600" b="1" dirty="0">
                <a:solidFill>
                  <a:srgbClr val="90A19A"/>
                </a:solidFill>
                <a:latin typeface="DIN 2014 Demi"/>
                <a:cs typeface="DIN 2014 Demi"/>
              </a:rPr>
              <a:t>AT</a:t>
            </a:r>
            <a:r>
              <a:rPr sz="1600" b="1" spc="5" dirty="0">
                <a:solidFill>
                  <a:srgbClr val="90A19A"/>
                </a:solidFill>
                <a:latin typeface="DIN 2014 Demi"/>
                <a:cs typeface="DIN 2014 Demi"/>
              </a:rPr>
              <a:t> </a:t>
            </a:r>
            <a:r>
              <a:rPr sz="1600" b="1" dirty="0">
                <a:solidFill>
                  <a:srgbClr val="90A19A"/>
                </a:solidFill>
                <a:latin typeface="DIN 2014 Demi"/>
                <a:cs typeface="DIN 2014 Demi"/>
              </a:rPr>
              <a:t>A</a:t>
            </a:r>
            <a:r>
              <a:rPr sz="1600" b="1" spc="5" dirty="0">
                <a:solidFill>
                  <a:srgbClr val="90A19A"/>
                </a:solidFill>
                <a:latin typeface="DIN 2014 Demi"/>
                <a:cs typeface="DIN 2014 Demi"/>
              </a:rPr>
              <a:t> </a:t>
            </a:r>
            <a:r>
              <a:rPr sz="1600" b="1" dirty="0">
                <a:solidFill>
                  <a:srgbClr val="90A19A"/>
                </a:solidFill>
                <a:latin typeface="DIN 2014 Demi"/>
                <a:cs typeface="DIN 2014 Demi"/>
              </a:rPr>
              <a:t>CAGR</a:t>
            </a:r>
            <a:r>
              <a:rPr sz="1600" b="1" spc="10" dirty="0">
                <a:solidFill>
                  <a:srgbClr val="90A19A"/>
                </a:solidFill>
                <a:latin typeface="DIN 2014 Demi"/>
                <a:cs typeface="DIN 2014 Demi"/>
              </a:rPr>
              <a:t> </a:t>
            </a:r>
            <a:r>
              <a:rPr sz="1600" b="1" dirty="0">
                <a:solidFill>
                  <a:srgbClr val="90A19A"/>
                </a:solidFill>
                <a:latin typeface="DIN 2014 Demi"/>
                <a:cs typeface="DIN 2014 Demi"/>
              </a:rPr>
              <a:t>OF</a:t>
            </a:r>
            <a:r>
              <a:rPr sz="1600" b="1" spc="-5" dirty="0">
                <a:solidFill>
                  <a:srgbClr val="90A19A"/>
                </a:solidFill>
                <a:latin typeface="DIN 2014 Demi"/>
                <a:cs typeface="DIN 2014 Demi"/>
              </a:rPr>
              <a:t> </a:t>
            </a:r>
            <a:r>
              <a:rPr sz="1600" b="1" spc="-10" dirty="0">
                <a:solidFill>
                  <a:srgbClr val="90A19A"/>
                </a:solidFill>
                <a:latin typeface="DIN 2014 Demi"/>
                <a:cs typeface="DIN 2014 Demi"/>
              </a:rPr>
              <a:t>6.6%</a:t>
            </a:r>
            <a:r>
              <a:rPr sz="1350" b="1" spc="-15" baseline="33950" dirty="0">
                <a:solidFill>
                  <a:srgbClr val="90A19A"/>
                </a:solidFill>
                <a:latin typeface="DIN 2014 Demi"/>
                <a:cs typeface="DIN 2014 Demi"/>
              </a:rPr>
              <a:t>1</a:t>
            </a:r>
            <a:endParaRPr sz="1350" baseline="33950">
              <a:latin typeface="DIN 2014 Demi"/>
              <a:cs typeface="DIN 2014 Demi"/>
            </a:endParaRPr>
          </a:p>
        </p:txBody>
      </p:sp>
      <p:sp>
        <p:nvSpPr>
          <p:cNvPr id="14" name="object 14"/>
          <p:cNvSpPr txBox="1"/>
          <p:nvPr/>
        </p:nvSpPr>
        <p:spPr>
          <a:xfrm>
            <a:off x="4424934" y="4205223"/>
            <a:ext cx="3347720" cy="1972945"/>
          </a:xfrm>
          <a:prstGeom prst="rect">
            <a:avLst/>
          </a:prstGeom>
          <a:solidFill>
            <a:srgbClr val="E4E6E4"/>
          </a:solidFill>
        </p:spPr>
        <p:txBody>
          <a:bodyPr vert="horz" wrap="square" lIns="0" tIns="233045" rIns="0" bIns="0" rtlCol="0">
            <a:spAutoFit/>
          </a:bodyPr>
          <a:lstStyle/>
          <a:p>
            <a:pPr marL="427990">
              <a:lnSpc>
                <a:spcPct val="100000"/>
              </a:lnSpc>
              <a:spcBef>
                <a:spcPts val="1835"/>
              </a:spcBef>
            </a:pPr>
            <a:r>
              <a:rPr sz="6000" spc="135" baseline="31944" dirty="0">
                <a:solidFill>
                  <a:srgbClr val="90A19A"/>
                </a:solidFill>
                <a:latin typeface="DIN 2014 Light"/>
                <a:cs typeface="DIN 2014 Light"/>
              </a:rPr>
              <a:t>$</a:t>
            </a:r>
            <a:r>
              <a:rPr sz="6850" spc="90" dirty="0">
                <a:solidFill>
                  <a:srgbClr val="90A19A"/>
                </a:solidFill>
                <a:latin typeface="DIN 2014 Light"/>
                <a:cs typeface="DIN 2014 Light"/>
              </a:rPr>
              <a:t>34</a:t>
            </a:r>
            <a:r>
              <a:rPr sz="6850" spc="-610" dirty="0">
                <a:solidFill>
                  <a:srgbClr val="90A19A"/>
                </a:solidFill>
                <a:latin typeface="DIN 2014 Light"/>
                <a:cs typeface="DIN 2014 Light"/>
              </a:rPr>
              <a:t>.</a:t>
            </a:r>
            <a:r>
              <a:rPr sz="6850" spc="90" dirty="0">
                <a:solidFill>
                  <a:srgbClr val="90A19A"/>
                </a:solidFill>
                <a:latin typeface="DIN 2014 Light"/>
                <a:cs typeface="DIN 2014 Light"/>
              </a:rPr>
              <a:t>16</a:t>
            </a:r>
            <a:r>
              <a:rPr sz="4000" spc="90" dirty="0">
                <a:solidFill>
                  <a:srgbClr val="90A19A"/>
                </a:solidFill>
                <a:latin typeface="DIN 2014 Light"/>
                <a:cs typeface="DIN 2014 Light"/>
              </a:rPr>
              <a:t>B</a:t>
            </a:r>
            <a:endParaRPr sz="4000">
              <a:latin typeface="DIN 2014 Light"/>
              <a:cs typeface="DIN 2014 Light"/>
            </a:endParaRPr>
          </a:p>
          <a:p>
            <a:pPr marR="635" algn="ctr">
              <a:lnSpc>
                <a:spcPct val="100000"/>
              </a:lnSpc>
              <a:spcBef>
                <a:spcPts val="535"/>
              </a:spcBef>
            </a:pPr>
            <a:r>
              <a:rPr sz="1600" b="1" dirty="0">
                <a:solidFill>
                  <a:srgbClr val="90A19A"/>
                </a:solidFill>
                <a:latin typeface="DIN 2014 Demi"/>
                <a:cs typeface="DIN 2014 Demi"/>
              </a:rPr>
              <a:t>BY </a:t>
            </a:r>
            <a:r>
              <a:rPr sz="1600" b="1" spc="-10" dirty="0">
                <a:solidFill>
                  <a:srgbClr val="90A19A"/>
                </a:solidFill>
                <a:latin typeface="DIN 2014 Demi"/>
                <a:cs typeface="DIN 2014 Demi"/>
              </a:rPr>
              <a:t>2029</a:t>
            </a:r>
            <a:r>
              <a:rPr sz="1350" b="1" spc="-15" baseline="33950" dirty="0">
                <a:solidFill>
                  <a:srgbClr val="90A19A"/>
                </a:solidFill>
                <a:latin typeface="DIN 2014 Demi"/>
                <a:cs typeface="DIN 2014 Demi"/>
              </a:rPr>
              <a:t>2</a:t>
            </a:r>
            <a:endParaRPr sz="1350" baseline="33950">
              <a:latin typeface="DIN 2014 Demi"/>
              <a:cs typeface="DIN 2014 Demi"/>
            </a:endParaRPr>
          </a:p>
        </p:txBody>
      </p:sp>
      <p:sp>
        <p:nvSpPr>
          <p:cNvPr id="15" name="object 15"/>
          <p:cNvSpPr txBox="1"/>
          <p:nvPr/>
        </p:nvSpPr>
        <p:spPr>
          <a:xfrm>
            <a:off x="8106918" y="4205223"/>
            <a:ext cx="3347720" cy="1972945"/>
          </a:xfrm>
          <a:prstGeom prst="rect">
            <a:avLst/>
          </a:prstGeom>
          <a:solidFill>
            <a:srgbClr val="E4E6E4"/>
          </a:solidFill>
        </p:spPr>
        <p:txBody>
          <a:bodyPr vert="horz" wrap="square" lIns="0" tIns="169545" rIns="0" bIns="0" rtlCol="0">
            <a:spAutoFit/>
          </a:bodyPr>
          <a:lstStyle/>
          <a:p>
            <a:pPr algn="ctr">
              <a:lnSpc>
                <a:spcPct val="100000"/>
              </a:lnSpc>
              <a:spcBef>
                <a:spcPts val="1335"/>
              </a:spcBef>
            </a:pPr>
            <a:r>
              <a:rPr sz="6850" spc="130" dirty="0">
                <a:solidFill>
                  <a:srgbClr val="90A19A"/>
                </a:solidFill>
                <a:latin typeface="DIN 2014 Light"/>
                <a:cs typeface="DIN 2014 Light"/>
              </a:rPr>
              <a:t>46</a:t>
            </a:r>
            <a:r>
              <a:rPr sz="6850" spc="-570" dirty="0">
                <a:solidFill>
                  <a:srgbClr val="90A19A"/>
                </a:solidFill>
                <a:latin typeface="DIN 2014 Light"/>
                <a:cs typeface="DIN 2014 Light"/>
              </a:rPr>
              <a:t>.</a:t>
            </a:r>
            <a:r>
              <a:rPr sz="6850" spc="130" dirty="0">
                <a:solidFill>
                  <a:srgbClr val="90A19A"/>
                </a:solidFill>
                <a:latin typeface="DIN 2014 Light"/>
                <a:cs typeface="DIN 2014 Light"/>
              </a:rPr>
              <a:t>7</a:t>
            </a:r>
            <a:r>
              <a:rPr sz="6000" spc="195" baseline="31944" dirty="0">
                <a:solidFill>
                  <a:srgbClr val="90A19A"/>
                </a:solidFill>
                <a:latin typeface="DIN 2014 Light"/>
                <a:cs typeface="DIN 2014 Light"/>
              </a:rPr>
              <a:t>%</a:t>
            </a:r>
            <a:endParaRPr sz="6000" baseline="31944">
              <a:latin typeface="DIN 2014 Light"/>
              <a:cs typeface="DIN 2014 Light"/>
            </a:endParaRPr>
          </a:p>
          <a:p>
            <a:pPr marL="635" algn="ctr">
              <a:lnSpc>
                <a:spcPct val="100000"/>
              </a:lnSpc>
              <a:spcBef>
                <a:spcPts val="1035"/>
              </a:spcBef>
            </a:pPr>
            <a:r>
              <a:rPr sz="1600" b="1" dirty="0">
                <a:solidFill>
                  <a:srgbClr val="90A19A"/>
                </a:solidFill>
                <a:latin typeface="DIN 2014 Demi"/>
                <a:cs typeface="DIN 2014 Demi"/>
              </a:rPr>
              <a:t>OF</a:t>
            </a:r>
            <a:r>
              <a:rPr sz="1600" b="1" spc="55" dirty="0">
                <a:solidFill>
                  <a:srgbClr val="90A19A"/>
                </a:solidFill>
                <a:latin typeface="DIN 2014 Demi"/>
                <a:cs typeface="DIN 2014 Demi"/>
              </a:rPr>
              <a:t> </a:t>
            </a:r>
            <a:r>
              <a:rPr sz="1600" b="1" dirty="0">
                <a:solidFill>
                  <a:srgbClr val="90A19A"/>
                </a:solidFill>
                <a:latin typeface="DIN 2014 Demi"/>
                <a:cs typeface="DIN 2014 Demi"/>
              </a:rPr>
              <a:t>THE</a:t>
            </a:r>
            <a:r>
              <a:rPr sz="1600" b="1" spc="55" dirty="0">
                <a:solidFill>
                  <a:srgbClr val="90A19A"/>
                </a:solidFill>
                <a:latin typeface="DIN 2014 Demi"/>
                <a:cs typeface="DIN 2014 Demi"/>
              </a:rPr>
              <a:t> </a:t>
            </a:r>
            <a:r>
              <a:rPr sz="1600" b="1" dirty="0">
                <a:solidFill>
                  <a:srgbClr val="90A19A"/>
                </a:solidFill>
                <a:latin typeface="DIN 2014 Demi"/>
                <a:cs typeface="DIN 2014 Demi"/>
              </a:rPr>
              <a:t>MARKET</a:t>
            </a:r>
            <a:r>
              <a:rPr sz="1600" b="1" spc="55" dirty="0">
                <a:solidFill>
                  <a:srgbClr val="90A19A"/>
                </a:solidFill>
                <a:latin typeface="DIN 2014 Demi"/>
                <a:cs typeface="DIN 2014 Demi"/>
              </a:rPr>
              <a:t> </a:t>
            </a:r>
            <a:r>
              <a:rPr sz="1600" b="1" spc="-10" dirty="0">
                <a:solidFill>
                  <a:srgbClr val="90A19A"/>
                </a:solidFill>
                <a:latin typeface="DIN 2014 Demi"/>
                <a:cs typeface="DIN 2014 Demi"/>
              </a:rPr>
              <a:t>SHARE</a:t>
            </a:r>
            <a:r>
              <a:rPr sz="1350" b="1" spc="-15" baseline="33950" dirty="0">
                <a:solidFill>
                  <a:srgbClr val="90A19A"/>
                </a:solidFill>
                <a:latin typeface="DIN 2014 Demi"/>
                <a:cs typeface="DIN 2014 Demi"/>
              </a:rPr>
              <a:t>1</a:t>
            </a:r>
            <a:endParaRPr sz="1350" baseline="33950">
              <a:latin typeface="DIN 2014 Demi"/>
              <a:cs typeface="DIN 2014 Demi"/>
            </a:endParaRPr>
          </a:p>
        </p:txBody>
      </p:sp>
      <p:grpSp>
        <p:nvGrpSpPr>
          <p:cNvPr id="16" name="object 16"/>
          <p:cNvGrpSpPr/>
          <p:nvPr/>
        </p:nvGrpSpPr>
        <p:grpSpPr>
          <a:xfrm>
            <a:off x="1869948" y="2363603"/>
            <a:ext cx="929005" cy="929005"/>
            <a:chOff x="1869948" y="2363603"/>
            <a:chExt cx="929005" cy="929005"/>
          </a:xfrm>
        </p:grpSpPr>
        <p:sp>
          <p:nvSpPr>
            <p:cNvPr id="17" name="object 17"/>
            <p:cNvSpPr/>
            <p:nvPr/>
          </p:nvSpPr>
          <p:spPr>
            <a:xfrm>
              <a:off x="1869948" y="2363603"/>
              <a:ext cx="929005" cy="929005"/>
            </a:xfrm>
            <a:custGeom>
              <a:avLst/>
              <a:gdLst/>
              <a:ahLst/>
              <a:cxnLst/>
              <a:rect l="l" t="t" r="r" b="b"/>
              <a:pathLst>
                <a:path w="929005" h="929004">
                  <a:moveTo>
                    <a:pt x="464375" y="0"/>
                  </a:moveTo>
                  <a:lnTo>
                    <a:pt x="416896" y="2397"/>
                  </a:lnTo>
                  <a:lnTo>
                    <a:pt x="370788" y="9434"/>
                  </a:lnTo>
                  <a:lnTo>
                    <a:pt x="326285" y="20877"/>
                  </a:lnTo>
                  <a:lnTo>
                    <a:pt x="283621" y="36493"/>
                  </a:lnTo>
                  <a:lnTo>
                    <a:pt x="243028" y="56048"/>
                  </a:lnTo>
                  <a:lnTo>
                    <a:pt x="204740" y="79309"/>
                  </a:lnTo>
                  <a:lnTo>
                    <a:pt x="168991" y="106041"/>
                  </a:lnTo>
                  <a:lnTo>
                    <a:pt x="136013" y="136013"/>
                  </a:lnTo>
                  <a:lnTo>
                    <a:pt x="106041" y="168991"/>
                  </a:lnTo>
                  <a:lnTo>
                    <a:pt x="79309" y="204740"/>
                  </a:lnTo>
                  <a:lnTo>
                    <a:pt x="56048" y="243028"/>
                  </a:lnTo>
                  <a:lnTo>
                    <a:pt x="36493" y="283621"/>
                  </a:lnTo>
                  <a:lnTo>
                    <a:pt x="20877" y="326285"/>
                  </a:lnTo>
                  <a:lnTo>
                    <a:pt x="9434" y="370788"/>
                  </a:lnTo>
                  <a:lnTo>
                    <a:pt x="2397" y="416896"/>
                  </a:lnTo>
                  <a:lnTo>
                    <a:pt x="0" y="464375"/>
                  </a:lnTo>
                  <a:lnTo>
                    <a:pt x="2397" y="511854"/>
                  </a:lnTo>
                  <a:lnTo>
                    <a:pt x="9434" y="557962"/>
                  </a:lnTo>
                  <a:lnTo>
                    <a:pt x="20877" y="602465"/>
                  </a:lnTo>
                  <a:lnTo>
                    <a:pt x="36493" y="645129"/>
                  </a:lnTo>
                  <a:lnTo>
                    <a:pt x="56048" y="685722"/>
                  </a:lnTo>
                  <a:lnTo>
                    <a:pt x="79309" y="724010"/>
                  </a:lnTo>
                  <a:lnTo>
                    <a:pt x="106041" y="759759"/>
                  </a:lnTo>
                  <a:lnTo>
                    <a:pt x="136013" y="792737"/>
                  </a:lnTo>
                  <a:lnTo>
                    <a:pt x="168991" y="822709"/>
                  </a:lnTo>
                  <a:lnTo>
                    <a:pt x="204740" y="849441"/>
                  </a:lnTo>
                  <a:lnTo>
                    <a:pt x="243028" y="872702"/>
                  </a:lnTo>
                  <a:lnTo>
                    <a:pt x="283621" y="892257"/>
                  </a:lnTo>
                  <a:lnTo>
                    <a:pt x="326285" y="907873"/>
                  </a:lnTo>
                  <a:lnTo>
                    <a:pt x="370788" y="919316"/>
                  </a:lnTo>
                  <a:lnTo>
                    <a:pt x="416896" y="926353"/>
                  </a:lnTo>
                  <a:lnTo>
                    <a:pt x="464375" y="928751"/>
                  </a:lnTo>
                  <a:lnTo>
                    <a:pt x="511854" y="926353"/>
                  </a:lnTo>
                  <a:lnTo>
                    <a:pt x="557961" y="919316"/>
                  </a:lnTo>
                  <a:lnTo>
                    <a:pt x="602464" y="907873"/>
                  </a:lnTo>
                  <a:lnTo>
                    <a:pt x="645127" y="892257"/>
                  </a:lnTo>
                  <a:lnTo>
                    <a:pt x="685719" y="872702"/>
                  </a:lnTo>
                  <a:lnTo>
                    <a:pt x="724006" y="849441"/>
                  </a:lnTo>
                  <a:lnTo>
                    <a:pt x="759754" y="822709"/>
                  </a:lnTo>
                  <a:lnTo>
                    <a:pt x="792730" y="792737"/>
                  </a:lnTo>
                  <a:lnTo>
                    <a:pt x="822701" y="759759"/>
                  </a:lnTo>
                  <a:lnTo>
                    <a:pt x="849433" y="724010"/>
                  </a:lnTo>
                  <a:lnTo>
                    <a:pt x="872692" y="685722"/>
                  </a:lnTo>
                  <a:lnTo>
                    <a:pt x="892246" y="645129"/>
                  </a:lnTo>
                  <a:lnTo>
                    <a:pt x="907861" y="602465"/>
                  </a:lnTo>
                  <a:lnTo>
                    <a:pt x="919304" y="557962"/>
                  </a:lnTo>
                  <a:lnTo>
                    <a:pt x="926340" y="511854"/>
                  </a:lnTo>
                  <a:lnTo>
                    <a:pt x="928738" y="464375"/>
                  </a:lnTo>
                  <a:lnTo>
                    <a:pt x="926340" y="416896"/>
                  </a:lnTo>
                  <a:lnTo>
                    <a:pt x="919304" y="370788"/>
                  </a:lnTo>
                  <a:lnTo>
                    <a:pt x="907861" y="326285"/>
                  </a:lnTo>
                  <a:lnTo>
                    <a:pt x="892246" y="283621"/>
                  </a:lnTo>
                  <a:lnTo>
                    <a:pt x="872692" y="243028"/>
                  </a:lnTo>
                  <a:lnTo>
                    <a:pt x="849433" y="204740"/>
                  </a:lnTo>
                  <a:lnTo>
                    <a:pt x="822701" y="168991"/>
                  </a:lnTo>
                  <a:lnTo>
                    <a:pt x="792730" y="136013"/>
                  </a:lnTo>
                  <a:lnTo>
                    <a:pt x="759754" y="106041"/>
                  </a:lnTo>
                  <a:lnTo>
                    <a:pt x="724006" y="79309"/>
                  </a:lnTo>
                  <a:lnTo>
                    <a:pt x="685719" y="56048"/>
                  </a:lnTo>
                  <a:lnTo>
                    <a:pt x="645127" y="36493"/>
                  </a:lnTo>
                  <a:lnTo>
                    <a:pt x="602464" y="20877"/>
                  </a:lnTo>
                  <a:lnTo>
                    <a:pt x="557961" y="9434"/>
                  </a:lnTo>
                  <a:lnTo>
                    <a:pt x="511854" y="2397"/>
                  </a:lnTo>
                  <a:lnTo>
                    <a:pt x="464375" y="0"/>
                  </a:lnTo>
                  <a:close/>
                </a:path>
              </a:pathLst>
            </a:custGeom>
            <a:solidFill>
              <a:srgbClr val="D7DDDB"/>
            </a:solidFill>
          </p:spPr>
          <p:txBody>
            <a:bodyPr wrap="square" lIns="0" tIns="0" rIns="0" bIns="0" rtlCol="0"/>
            <a:lstStyle/>
            <a:p>
              <a:endParaRPr/>
            </a:p>
          </p:txBody>
        </p:sp>
        <p:sp>
          <p:nvSpPr>
            <p:cNvPr id="18" name="object 18"/>
            <p:cNvSpPr/>
            <p:nvPr/>
          </p:nvSpPr>
          <p:spPr>
            <a:xfrm>
              <a:off x="2121700" y="2572105"/>
              <a:ext cx="425450" cy="511175"/>
            </a:xfrm>
            <a:custGeom>
              <a:avLst/>
              <a:gdLst/>
              <a:ahLst/>
              <a:cxnLst/>
              <a:rect l="l" t="t" r="r" b="b"/>
              <a:pathLst>
                <a:path w="425450" h="511175">
                  <a:moveTo>
                    <a:pt x="123367" y="282219"/>
                  </a:moveTo>
                  <a:lnTo>
                    <a:pt x="10515" y="282219"/>
                  </a:lnTo>
                  <a:lnTo>
                    <a:pt x="10515" y="511149"/>
                  </a:lnTo>
                  <a:lnTo>
                    <a:pt x="123367" y="511149"/>
                  </a:lnTo>
                  <a:lnTo>
                    <a:pt x="123367" y="282219"/>
                  </a:lnTo>
                  <a:close/>
                </a:path>
                <a:path w="425450" h="511175">
                  <a:moveTo>
                    <a:pt x="274294" y="210959"/>
                  </a:moveTo>
                  <a:lnTo>
                    <a:pt x="161442" y="210959"/>
                  </a:lnTo>
                  <a:lnTo>
                    <a:pt x="161442" y="511149"/>
                  </a:lnTo>
                  <a:lnTo>
                    <a:pt x="274294" y="511149"/>
                  </a:lnTo>
                  <a:lnTo>
                    <a:pt x="274294" y="210959"/>
                  </a:lnTo>
                  <a:close/>
                </a:path>
                <a:path w="425450" h="511175">
                  <a:moveTo>
                    <a:pt x="394296" y="32346"/>
                  </a:moveTo>
                  <a:lnTo>
                    <a:pt x="389331" y="0"/>
                  </a:lnTo>
                  <a:lnTo>
                    <a:pt x="356984" y="4953"/>
                  </a:lnTo>
                  <a:lnTo>
                    <a:pt x="369455" y="14109"/>
                  </a:lnTo>
                  <a:lnTo>
                    <a:pt x="333984" y="53111"/>
                  </a:lnTo>
                  <a:lnTo>
                    <a:pt x="295503" y="85318"/>
                  </a:lnTo>
                  <a:lnTo>
                    <a:pt x="255511" y="111366"/>
                  </a:lnTo>
                  <a:lnTo>
                    <a:pt x="215480" y="131889"/>
                  </a:lnTo>
                  <a:lnTo>
                    <a:pt x="176911" y="147535"/>
                  </a:lnTo>
                  <a:lnTo>
                    <a:pt x="89217" y="171081"/>
                  </a:lnTo>
                  <a:lnTo>
                    <a:pt x="46888" y="177368"/>
                  </a:lnTo>
                  <a:lnTo>
                    <a:pt x="3429" y="180060"/>
                  </a:lnTo>
                  <a:lnTo>
                    <a:pt x="12" y="183476"/>
                  </a:lnTo>
                  <a:lnTo>
                    <a:pt x="0" y="191884"/>
                  </a:lnTo>
                  <a:lnTo>
                    <a:pt x="3403" y="195300"/>
                  </a:lnTo>
                  <a:lnTo>
                    <a:pt x="14198" y="195173"/>
                  </a:lnTo>
                  <a:lnTo>
                    <a:pt x="54775" y="191858"/>
                  </a:lnTo>
                  <a:lnTo>
                    <a:pt x="99733" y="184619"/>
                  </a:lnTo>
                  <a:lnTo>
                    <a:pt x="144970" y="173748"/>
                  </a:lnTo>
                  <a:lnTo>
                    <a:pt x="181902" y="161937"/>
                  </a:lnTo>
                  <a:lnTo>
                    <a:pt x="221894" y="145719"/>
                  </a:lnTo>
                  <a:lnTo>
                    <a:pt x="263423" y="124396"/>
                  </a:lnTo>
                  <a:lnTo>
                    <a:pt x="304927" y="97320"/>
                  </a:lnTo>
                  <a:lnTo>
                    <a:pt x="344893" y="63792"/>
                  </a:lnTo>
                  <a:lnTo>
                    <a:pt x="381749" y="23139"/>
                  </a:lnTo>
                  <a:lnTo>
                    <a:pt x="394296" y="32346"/>
                  </a:lnTo>
                  <a:close/>
                </a:path>
                <a:path w="425450" h="511175">
                  <a:moveTo>
                    <a:pt x="425221" y="121348"/>
                  </a:moveTo>
                  <a:lnTo>
                    <a:pt x="312369" y="121348"/>
                  </a:lnTo>
                  <a:lnTo>
                    <a:pt x="312369" y="511149"/>
                  </a:lnTo>
                  <a:lnTo>
                    <a:pt x="425221" y="511149"/>
                  </a:lnTo>
                  <a:lnTo>
                    <a:pt x="425221" y="121348"/>
                  </a:lnTo>
                  <a:close/>
                </a:path>
              </a:pathLst>
            </a:custGeom>
            <a:solidFill>
              <a:srgbClr val="90A19A"/>
            </a:solidFill>
          </p:spPr>
          <p:txBody>
            <a:bodyPr wrap="square" lIns="0" tIns="0" rIns="0" bIns="0" rtlCol="0"/>
            <a:lstStyle/>
            <a:p>
              <a:endParaRPr/>
            </a:p>
          </p:txBody>
        </p:sp>
      </p:grpSp>
      <p:sp>
        <p:nvSpPr>
          <p:cNvPr id="19" name="object 19"/>
          <p:cNvSpPr txBox="1"/>
          <p:nvPr/>
        </p:nvSpPr>
        <p:spPr>
          <a:xfrm>
            <a:off x="2274341" y="2490631"/>
            <a:ext cx="97155" cy="184150"/>
          </a:xfrm>
          <a:prstGeom prst="rect">
            <a:avLst/>
          </a:prstGeom>
        </p:spPr>
        <p:txBody>
          <a:bodyPr vert="horz" wrap="square" lIns="0" tIns="11430" rIns="0" bIns="0" rtlCol="0">
            <a:spAutoFit/>
          </a:bodyPr>
          <a:lstStyle/>
          <a:p>
            <a:pPr marL="12700">
              <a:lnSpc>
                <a:spcPct val="100000"/>
              </a:lnSpc>
              <a:spcBef>
                <a:spcPts val="90"/>
              </a:spcBef>
            </a:pPr>
            <a:r>
              <a:rPr sz="1050" b="1" spc="-50" dirty="0">
                <a:solidFill>
                  <a:srgbClr val="90A19A"/>
                </a:solidFill>
                <a:latin typeface="DIN 2014 Bold"/>
                <a:cs typeface="DIN 2014 Bold"/>
              </a:rPr>
              <a:t>$</a:t>
            </a:r>
            <a:endParaRPr sz="1050">
              <a:latin typeface="DIN 2014 Bold"/>
              <a:cs typeface="DIN 2014 Bold"/>
            </a:endParaRPr>
          </a:p>
        </p:txBody>
      </p:sp>
      <p:grpSp>
        <p:nvGrpSpPr>
          <p:cNvPr id="20" name="object 20"/>
          <p:cNvGrpSpPr/>
          <p:nvPr/>
        </p:nvGrpSpPr>
        <p:grpSpPr>
          <a:xfrm>
            <a:off x="5634301" y="2363603"/>
            <a:ext cx="929005" cy="929005"/>
            <a:chOff x="5634301" y="2363603"/>
            <a:chExt cx="929005" cy="929005"/>
          </a:xfrm>
        </p:grpSpPr>
        <p:sp>
          <p:nvSpPr>
            <p:cNvPr id="21" name="object 21"/>
            <p:cNvSpPr/>
            <p:nvPr/>
          </p:nvSpPr>
          <p:spPr>
            <a:xfrm>
              <a:off x="5634291" y="2363609"/>
              <a:ext cx="929005" cy="929005"/>
            </a:xfrm>
            <a:custGeom>
              <a:avLst/>
              <a:gdLst/>
              <a:ahLst/>
              <a:cxnLst/>
              <a:rect l="l" t="t" r="r" b="b"/>
              <a:pathLst>
                <a:path w="929004" h="929004">
                  <a:moveTo>
                    <a:pt x="928738" y="464375"/>
                  </a:moveTo>
                  <a:lnTo>
                    <a:pt x="926350" y="416890"/>
                  </a:lnTo>
                  <a:lnTo>
                    <a:pt x="919302" y="370789"/>
                  </a:lnTo>
                  <a:lnTo>
                    <a:pt x="907859" y="326288"/>
                  </a:lnTo>
                  <a:lnTo>
                    <a:pt x="892251" y="283616"/>
                  </a:lnTo>
                  <a:lnTo>
                    <a:pt x="872693" y="243027"/>
                  </a:lnTo>
                  <a:lnTo>
                    <a:pt x="849439" y="204736"/>
                  </a:lnTo>
                  <a:lnTo>
                    <a:pt x="822706" y="168986"/>
                  </a:lnTo>
                  <a:lnTo>
                    <a:pt x="792734" y="136017"/>
                  </a:lnTo>
                  <a:lnTo>
                    <a:pt x="759764" y="106045"/>
                  </a:lnTo>
                  <a:lnTo>
                    <a:pt x="724014" y="79311"/>
                  </a:lnTo>
                  <a:lnTo>
                    <a:pt x="685723" y="56045"/>
                  </a:lnTo>
                  <a:lnTo>
                    <a:pt x="645134" y="36487"/>
                  </a:lnTo>
                  <a:lnTo>
                    <a:pt x="602462" y="20878"/>
                  </a:lnTo>
                  <a:lnTo>
                    <a:pt x="557961" y="9436"/>
                  </a:lnTo>
                  <a:lnTo>
                    <a:pt x="511860" y="2400"/>
                  </a:lnTo>
                  <a:lnTo>
                    <a:pt x="464375" y="0"/>
                  </a:lnTo>
                  <a:lnTo>
                    <a:pt x="416902" y="2400"/>
                  </a:lnTo>
                  <a:lnTo>
                    <a:pt x="370789" y="9436"/>
                  </a:lnTo>
                  <a:lnTo>
                    <a:pt x="326288" y="20878"/>
                  </a:lnTo>
                  <a:lnTo>
                    <a:pt x="283629" y="36487"/>
                  </a:lnTo>
                  <a:lnTo>
                    <a:pt x="243027" y="56045"/>
                  </a:lnTo>
                  <a:lnTo>
                    <a:pt x="204749" y="79311"/>
                  </a:lnTo>
                  <a:lnTo>
                    <a:pt x="168998" y="106045"/>
                  </a:lnTo>
                  <a:lnTo>
                    <a:pt x="136017" y="136017"/>
                  </a:lnTo>
                  <a:lnTo>
                    <a:pt x="106045" y="168986"/>
                  </a:lnTo>
                  <a:lnTo>
                    <a:pt x="79311" y="204736"/>
                  </a:lnTo>
                  <a:lnTo>
                    <a:pt x="56057" y="243027"/>
                  </a:lnTo>
                  <a:lnTo>
                    <a:pt x="36499" y="283616"/>
                  </a:lnTo>
                  <a:lnTo>
                    <a:pt x="20878" y="326288"/>
                  </a:lnTo>
                  <a:lnTo>
                    <a:pt x="9436" y="370789"/>
                  </a:lnTo>
                  <a:lnTo>
                    <a:pt x="2400" y="416890"/>
                  </a:lnTo>
                  <a:lnTo>
                    <a:pt x="0" y="464375"/>
                  </a:lnTo>
                  <a:lnTo>
                    <a:pt x="2400" y="511860"/>
                  </a:lnTo>
                  <a:lnTo>
                    <a:pt x="9436" y="557961"/>
                  </a:lnTo>
                  <a:lnTo>
                    <a:pt x="20878" y="602462"/>
                  </a:lnTo>
                  <a:lnTo>
                    <a:pt x="36499" y="645134"/>
                  </a:lnTo>
                  <a:lnTo>
                    <a:pt x="56057" y="685723"/>
                  </a:lnTo>
                  <a:lnTo>
                    <a:pt x="79311" y="724014"/>
                  </a:lnTo>
                  <a:lnTo>
                    <a:pt x="106045" y="759764"/>
                  </a:lnTo>
                  <a:lnTo>
                    <a:pt x="136017" y="792734"/>
                  </a:lnTo>
                  <a:lnTo>
                    <a:pt x="168998" y="822706"/>
                  </a:lnTo>
                  <a:lnTo>
                    <a:pt x="204749" y="849439"/>
                  </a:lnTo>
                  <a:lnTo>
                    <a:pt x="243027" y="872705"/>
                  </a:lnTo>
                  <a:lnTo>
                    <a:pt x="283629" y="892251"/>
                  </a:lnTo>
                  <a:lnTo>
                    <a:pt x="326288" y="907872"/>
                  </a:lnTo>
                  <a:lnTo>
                    <a:pt x="370789" y="919314"/>
                  </a:lnTo>
                  <a:lnTo>
                    <a:pt x="416902" y="926350"/>
                  </a:lnTo>
                  <a:lnTo>
                    <a:pt x="464375" y="928751"/>
                  </a:lnTo>
                  <a:lnTo>
                    <a:pt x="511860" y="926350"/>
                  </a:lnTo>
                  <a:lnTo>
                    <a:pt x="557961" y="919314"/>
                  </a:lnTo>
                  <a:lnTo>
                    <a:pt x="602462" y="907872"/>
                  </a:lnTo>
                  <a:lnTo>
                    <a:pt x="645134" y="892251"/>
                  </a:lnTo>
                  <a:lnTo>
                    <a:pt x="685723" y="872705"/>
                  </a:lnTo>
                  <a:lnTo>
                    <a:pt x="724014" y="849439"/>
                  </a:lnTo>
                  <a:lnTo>
                    <a:pt x="759764" y="822706"/>
                  </a:lnTo>
                  <a:lnTo>
                    <a:pt x="792734" y="792734"/>
                  </a:lnTo>
                  <a:lnTo>
                    <a:pt x="822706" y="759764"/>
                  </a:lnTo>
                  <a:lnTo>
                    <a:pt x="849439" y="724014"/>
                  </a:lnTo>
                  <a:lnTo>
                    <a:pt x="872693" y="685723"/>
                  </a:lnTo>
                  <a:lnTo>
                    <a:pt x="892251" y="645134"/>
                  </a:lnTo>
                  <a:lnTo>
                    <a:pt x="907859" y="602462"/>
                  </a:lnTo>
                  <a:lnTo>
                    <a:pt x="919302" y="557961"/>
                  </a:lnTo>
                  <a:lnTo>
                    <a:pt x="926350" y="511860"/>
                  </a:lnTo>
                  <a:lnTo>
                    <a:pt x="928738" y="464375"/>
                  </a:lnTo>
                  <a:close/>
                </a:path>
              </a:pathLst>
            </a:custGeom>
            <a:solidFill>
              <a:srgbClr val="D7DDDB"/>
            </a:solidFill>
          </p:spPr>
          <p:txBody>
            <a:bodyPr wrap="square" lIns="0" tIns="0" rIns="0" bIns="0" rtlCol="0"/>
            <a:lstStyle/>
            <a:p>
              <a:endParaRPr/>
            </a:p>
          </p:txBody>
        </p:sp>
        <p:sp>
          <p:nvSpPr>
            <p:cNvPr id="22" name="object 22"/>
            <p:cNvSpPr/>
            <p:nvPr/>
          </p:nvSpPr>
          <p:spPr>
            <a:xfrm>
              <a:off x="5821753" y="2544650"/>
              <a:ext cx="545465" cy="546100"/>
            </a:xfrm>
            <a:custGeom>
              <a:avLst/>
              <a:gdLst/>
              <a:ahLst/>
              <a:cxnLst/>
              <a:rect l="l" t="t" r="r" b="b"/>
              <a:pathLst>
                <a:path w="545464" h="546100">
                  <a:moveTo>
                    <a:pt x="272872" y="0"/>
                  </a:moveTo>
                  <a:lnTo>
                    <a:pt x="272872" y="145199"/>
                  </a:lnTo>
                  <a:lnTo>
                    <a:pt x="322543" y="155240"/>
                  </a:lnTo>
                  <a:lnTo>
                    <a:pt x="363183" y="182611"/>
                  </a:lnTo>
                  <a:lnTo>
                    <a:pt x="390624" y="223182"/>
                  </a:lnTo>
                  <a:lnTo>
                    <a:pt x="400697" y="272821"/>
                  </a:lnTo>
                  <a:lnTo>
                    <a:pt x="390624" y="322754"/>
                  </a:lnTo>
                  <a:lnTo>
                    <a:pt x="363183" y="363475"/>
                  </a:lnTo>
                  <a:lnTo>
                    <a:pt x="322543" y="390902"/>
                  </a:lnTo>
                  <a:lnTo>
                    <a:pt x="272872" y="400951"/>
                  </a:lnTo>
                  <a:lnTo>
                    <a:pt x="223064" y="390902"/>
                  </a:lnTo>
                  <a:lnTo>
                    <a:pt x="182421" y="363475"/>
                  </a:lnTo>
                  <a:lnTo>
                    <a:pt x="155034" y="322754"/>
                  </a:lnTo>
                  <a:lnTo>
                    <a:pt x="144995" y="272821"/>
                  </a:lnTo>
                  <a:lnTo>
                    <a:pt x="146294" y="254504"/>
                  </a:lnTo>
                  <a:lnTo>
                    <a:pt x="150085" y="237012"/>
                  </a:lnTo>
                  <a:lnTo>
                    <a:pt x="156215" y="220441"/>
                  </a:lnTo>
                  <a:lnTo>
                    <a:pt x="164528" y="204889"/>
                  </a:lnTo>
                  <a:lnTo>
                    <a:pt x="41808" y="128079"/>
                  </a:lnTo>
                  <a:lnTo>
                    <a:pt x="24142" y="160944"/>
                  </a:lnTo>
                  <a:lnTo>
                    <a:pt x="11007" y="196245"/>
                  </a:lnTo>
                  <a:lnTo>
                    <a:pt x="2821" y="233648"/>
                  </a:lnTo>
                  <a:lnTo>
                    <a:pt x="0" y="272821"/>
                  </a:lnTo>
                  <a:lnTo>
                    <a:pt x="4391" y="321844"/>
                  </a:lnTo>
                  <a:lnTo>
                    <a:pt x="17053" y="367992"/>
                  </a:lnTo>
                  <a:lnTo>
                    <a:pt x="37219" y="410493"/>
                  </a:lnTo>
                  <a:lnTo>
                    <a:pt x="64123" y="448574"/>
                  </a:lnTo>
                  <a:lnTo>
                    <a:pt x="96998" y="481464"/>
                  </a:lnTo>
                  <a:lnTo>
                    <a:pt x="135077" y="508389"/>
                  </a:lnTo>
                  <a:lnTo>
                    <a:pt x="177593" y="528577"/>
                  </a:lnTo>
                  <a:lnTo>
                    <a:pt x="223780" y="541257"/>
                  </a:lnTo>
                  <a:lnTo>
                    <a:pt x="272872" y="545655"/>
                  </a:lnTo>
                  <a:lnTo>
                    <a:pt x="321873" y="541257"/>
                  </a:lnTo>
                  <a:lnTo>
                    <a:pt x="367990" y="528577"/>
                  </a:lnTo>
                  <a:lnTo>
                    <a:pt x="410456" y="508389"/>
                  </a:lnTo>
                  <a:lnTo>
                    <a:pt x="448498" y="481464"/>
                  </a:lnTo>
                  <a:lnTo>
                    <a:pt x="481350" y="448574"/>
                  </a:lnTo>
                  <a:lnTo>
                    <a:pt x="508240" y="410493"/>
                  </a:lnTo>
                  <a:lnTo>
                    <a:pt x="528400" y="367992"/>
                  </a:lnTo>
                  <a:lnTo>
                    <a:pt x="541061" y="321844"/>
                  </a:lnTo>
                  <a:lnTo>
                    <a:pt x="545452" y="272821"/>
                  </a:lnTo>
                  <a:lnTo>
                    <a:pt x="541061" y="223802"/>
                  </a:lnTo>
                  <a:lnTo>
                    <a:pt x="528400" y="177656"/>
                  </a:lnTo>
                  <a:lnTo>
                    <a:pt x="508240" y="135158"/>
                  </a:lnTo>
                  <a:lnTo>
                    <a:pt x="481350" y="97078"/>
                  </a:lnTo>
                  <a:lnTo>
                    <a:pt x="448498" y="64190"/>
                  </a:lnTo>
                  <a:lnTo>
                    <a:pt x="410456" y="37265"/>
                  </a:lnTo>
                  <a:lnTo>
                    <a:pt x="367990" y="17077"/>
                  </a:lnTo>
                  <a:lnTo>
                    <a:pt x="321873" y="4398"/>
                  </a:lnTo>
                  <a:lnTo>
                    <a:pt x="272872" y="0"/>
                  </a:lnTo>
                  <a:close/>
                </a:path>
              </a:pathLst>
            </a:custGeom>
            <a:solidFill>
              <a:srgbClr val="90A19A"/>
            </a:solidFill>
          </p:spPr>
          <p:txBody>
            <a:bodyPr wrap="square" lIns="0" tIns="0" rIns="0" bIns="0" rtlCol="0"/>
            <a:lstStyle/>
            <a:p>
              <a:endParaRPr/>
            </a:p>
          </p:txBody>
        </p:sp>
        <p:pic>
          <p:nvPicPr>
            <p:cNvPr id="23" name="object 23"/>
            <p:cNvPicPr/>
            <p:nvPr/>
          </p:nvPicPr>
          <p:blipFill>
            <a:blip r:embed="rId2" cstate="print"/>
            <a:stretch>
              <a:fillRect/>
            </a:stretch>
          </p:blipFill>
          <p:spPr>
            <a:xfrm>
              <a:off x="5863557" y="2544650"/>
              <a:ext cx="280186" cy="366701"/>
            </a:xfrm>
            <a:prstGeom prst="rect">
              <a:avLst/>
            </a:prstGeom>
          </p:spPr>
        </p:pic>
      </p:grpSp>
      <p:grpSp>
        <p:nvGrpSpPr>
          <p:cNvPr id="24" name="object 24"/>
          <p:cNvGrpSpPr/>
          <p:nvPr/>
        </p:nvGrpSpPr>
        <p:grpSpPr>
          <a:xfrm>
            <a:off x="9310042" y="2363603"/>
            <a:ext cx="929005" cy="929005"/>
            <a:chOff x="9310042" y="2363603"/>
            <a:chExt cx="929005" cy="929005"/>
          </a:xfrm>
        </p:grpSpPr>
        <p:sp>
          <p:nvSpPr>
            <p:cNvPr id="25" name="object 25"/>
            <p:cNvSpPr/>
            <p:nvPr/>
          </p:nvSpPr>
          <p:spPr>
            <a:xfrm>
              <a:off x="9310042" y="2363603"/>
              <a:ext cx="929005" cy="929005"/>
            </a:xfrm>
            <a:custGeom>
              <a:avLst/>
              <a:gdLst/>
              <a:ahLst/>
              <a:cxnLst/>
              <a:rect l="l" t="t" r="r" b="b"/>
              <a:pathLst>
                <a:path w="929004" h="929004">
                  <a:moveTo>
                    <a:pt x="464375" y="0"/>
                  </a:moveTo>
                  <a:lnTo>
                    <a:pt x="416894" y="2397"/>
                  </a:lnTo>
                  <a:lnTo>
                    <a:pt x="370785" y="9434"/>
                  </a:lnTo>
                  <a:lnTo>
                    <a:pt x="326281" y="20877"/>
                  </a:lnTo>
                  <a:lnTo>
                    <a:pt x="283615" y="36493"/>
                  </a:lnTo>
                  <a:lnTo>
                    <a:pt x="243022" y="56048"/>
                  </a:lnTo>
                  <a:lnTo>
                    <a:pt x="204734" y="79309"/>
                  </a:lnTo>
                  <a:lnTo>
                    <a:pt x="168985" y="106041"/>
                  </a:lnTo>
                  <a:lnTo>
                    <a:pt x="136009" y="136013"/>
                  </a:lnTo>
                  <a:lnTo>
                    <a:pt x="106037" y="168991"/>
                  </a:lnTo>
                  <a:lnTo>
                    <a:pt x="79305" y="204740"/>
                  </a:lnTo>
                  <a:lnTo>
                    <a:pt x="56045" y="243028"/>
                  </a:lnTo>
                  <a:lnTo>
                    <a:pt x="36491" y="283621"/>
                  </a:lnTo>
                  <a:lnTo>
                    <a:pt x="20876" y="326285"/>
                  </a:lnTo>
                  <a:lnTo>
                    <a:pt x="9434" y="370788"/>
                  </a:lnTo>
                  <a:lnTo>
                    <a:pt x="2397" y="416896"/>
                  </a:lnTo>
                  <a:lnTo>
                    <a:pt x="0" y="464375"/>
                  </a:lnTo>
                  <a:lnTo>
                    <a:pt x="2397" y="511854"/>
                  </a:lnTo>
                  <a:lnTo>
                    <a:pt x="9434" y="557962"/>
                  </a:lnTo>
                  <a:lnTo>
                    <a:pt x="20876" y="602465"/>
                  </a:lnTo>
                  <a:lnTo>
                    <a:pt x="36491" y="645129"/>
                  </a:lnTo>
                  <a:lnTo>
                    <a:pt x="56045" y="685722"/>
                  </a:lnTo>
                  <a:lnTo>
                    <a:pt x="79305" y="724010"/>
                  </a:lnTo>
                  <a:lnTo>
                    <a:pt x="106037" y="759759"/>
                  </a:lnTo>
                  <a:lnTo>
                    <a:pt x="136009" y="792737"/>
                  </a:lnTo>
                  <a:lnTo>
                    <a:pt x="168985" y="822709"/>
                  </a:lnTo>
                  <a:lnTo>
                    <a:pt x="204734" y="849441"/>
                  </a:lnTo>
                  <a:lnTo>
                    <a:pt x="243022" y="872702"/>
                  </a:lnTo>
                  <a:lnTo>
                    <a:pt x="283615" y="892257"/>
                  </a:lnTo>
                  <a:lnTo>
                    <a:pt x="326281" y="907873"/>
                  </a:lnTo>
                  <a:lnTo>
                    <a:pt x="370785" y="919316"/>
                  </a:lnTo>
                  <a:lnTo>
                    <a:pt x="416894" y="926353"/>
                  </a:lnTo>
                  <a:lnTo>
                    <a:pt x="464375" y="928751"/>
                  </a:lnTo>
                  <a:lnTo>
                    <a:pt x="511854" y="926353"/>
                  </a:lnTo>
                  <a:lnTo>
                    <a:pt x="557961" y="919316"/>
                  </a:lnTo>
                  <a:lnTo>
                    <a:pt x="602464" y="907873"/>
                  </a:lnTo>
                  <a:lnTo>
                    <a:pt x="645127" y="892257"/>
                  </a:lnTo>
                  <a:lnTo>
                    <a:pt x="685719" y="872702"/>
                  </a:lnTo>
                  <a:lnTo>
                    <a:pt x="724006" y="849441"/>
                  </a:lnTo>
                  <a:lnTo>
                    <a:pt x="759754" y="822709"/>
                  </a:lnTo>
                  <a:lnTo>
                    <a:pt x="792730" y="792737"/>
                  </a:lnTo>
                  <a:lnTo>
                    <a:pt x="822701" y="759759"/>
                  </a:lnTo>
                  <a:lnTo>
                    <a:pt x="849433" y="724010"/>
                  </a:lnTo>
                  <a:lnTo>
                    <a:pt x="872692" y="685722"/>
                  </a:lnTo>
                  <a:lnTo>
                    <a:pt x="892246" y="645129"/>
                  </a:lnTo>
                  <a:lnTo>
                    <a:pt x="907861" y="602465"/>
                  </a:lnTo>
                  <a:lnTo>
                    <a:pt x="919304" y="557962"/>
                  </a:lnTo>
                  <a:lnTo>
                    <a:pt x="926340" y="511854"/>
                  </a:lnTo>
                  <a:lnTo>
                    <a:pt x="928738" y="464375"/>
                  </a:lnTo>
                  <a:lnTo>
                    <a:pt x="926340" y="416896"/>
                  </a:lnTo>
                  <a:lnTo>
                    <a:pt x="919304" y="370788"/>
                  </a:lnTo>
                  <a:lnTo>
                    <a:pt x="907861" y="326285"/>
                  </a:lnTo>
                  <a:lnTo>
                    <a:pt x="892246" y="283621"/>
                  </a:lnTo>
                  <a:lnTo>
                    <a:pt x="872692" y="243028"/>
                  </a:lnTo>
                  <a:lnTo>
                    <a:pt x="849433" y="204740"/>
                  </a:lnTo>
                  <a:lnTo>
                    <a:pt x="822701" y="168991"/>
                  </a:lnTo>
                  <a:lnTo>
                    <a:pt x="792730" y="136013"/>
                  </a:lnTo>
                  <a:lnTo>
                    <a:pt x="759754" y="106041"/>
                  </a:lnTo>
                  <a:lnTo>
                    <a:pt x="724006" y="79309"/>
                  </a:lnTo>
                  <a:lnTo>
                    <a:pt x="685719" y="56048"/>
                  </a:lnTo>
                  <a:lnTo>
                    <a:pt x="645127" y="36493"/>
                  </a:lnTo>
                  <a:lnTo>
                    <a:pt x="602464" y="20877"/>
                  </a:lnTo>
                  <a:lnTo>
                    <a:pt x="557961" y="9434"/>
                  </a:lnTo>
                  <a:lnTo>
                    <a:pt x="511854" y="2397"/>
                  </a:lnTo>
                  <a:lnTo>
                    <a:pt x="464375" y="0"/>
                  </a:lnTo>
                  <a:close/>
                </a:path>
              </a:pathLst>
            </a:custGeom>
            <a:solidFill>
              <a:srgbClr val="D7DDDB"/>
            </a:solidFill>
          </p:spPr>
          <p:txBody>
            <a:bodyPr wrap="square" lIns="0" tIns="0" rIns="0" bIns="0" rtlCol="0"/>
            <a:lstStyle/>
            <a:p>
              <a:endParaRPr/>
            </a:p>
          </p:txBody>
        </p:sp>
        <p:sp>
          <p:nvSpPr>
            <p:cNvPr id="26" name="object 26"/>
            <p:cNvSpPr/>
            <p:nvPr/>
          </p:nvSpPr>
          <p:spPr>
            <a:xfrm>
              <a:off x="9552864" y="2544660"/>
              <a:ext cx="443230" cy="539115"/>
            </a:xfrm>
            <a:custGeom>
              <a:avLst/>
              <a:gdLst/>
              <a:ahLst/>
              <a:cxnLst/>
              <a:rect l="l" t="t" r="r" b="b"/>
              <a:pathLst>
                <a:path w="443229" h="539114">
                  <a:moveTo>
                    <a:pt x="39103" y="483438"/>
                  </a:moveTo>
                  <a:lnTo>
                    <a:pt x="11353" y="483438"/>
                  </a:lnTo>
                  <a:lnTo>
                    <a:pt x="11353" y="531990"/>
                  </a:lnTo>
                  <a:lnTo>
                    <a:pt x="17576" y="538010"/>
                  </a:lnTo>
                  <a:lnTo>
                    <a:pt x="25234" y="538010"/>
                  </a:lnTo>
                  <a:lnTo>
                    <a:pt x="32893" y="538010"/>
                  </a:lnTo>
                  <a:lnTo>
                    <a:pt x="39103" y="531990"/>
                  </a:lnTo>
                  <a:lnTo>
                    <a:pt x="39103" y="483438"/>
                  </a:lnTo>
                  <a:close/>
                </a:path>
                <a:path w="443229" h="539114">
                  <a:moveTo>
                    <a:pt x="47853" y="240931"/>
                  </a:moveTo>
                  <a:lnTo>
                    <a:pt x="46291" y="233464"/>
                  </a:lnTo>
                  <a:lnTo>
                    <a:pt x="42062" y="227380"/>
                  </a:lnTo>
                  <a:lnTo>
                    <a:pt x="35775" y="223266"/>
                  </a:lnTo>
                  <a:lnTo>
                    <a:pt x="28079" y="221767"/>
                  </a:lnTo>
                  <a:lnTo>
                    <a:pt x="19773" y="221767"/>
                  </a:lnTo>
                  <a:lnTo>
                    <a:pt x="12065" y="223266"/>
                  </a:lnTo>
                  <a:lnTo>
                    <a:pt x="5791" y="227380"/>
                  </a:lnTo>
                  <a:lnTo>
                    <a:pt x="1549" y="233464"/>
                  </a:lnTo>
                  <a:lnTo>
                    <a:pt x="0" y="240931"/>
                  </a:lnTo>
                  <a:lnTo>
                    <a:pt x="0" y="477202"/>
                  </a:lnTo>
                  <a:lnTo>
                    <a:pt x="47853" y="477202"/>
                  </a:lnTo>
                  <a:lnTo>
                    <a:pt x="47853" y="240931"/>
                  </a:lnTo>
                  <a:close/>
                </a:path>
                <a:path w="443229" h="539114">
                  <a:moveTo>
                    <a:pt x="385406" y="29629"/>
                  </a:moveTo>
                  <a:lnTo>
                    <a:pt x="383006" y="18084"/>
                  </a:lnTo>
                  <a:lnTo>
                    <a:pt x="376453" y="8674"/>
                  </a:lnTo>
                  <a:lnTo>
                    <a:pt x="366737" y="2324"/>
                  </a:lnTo>
                  <a:lnTo>
                    <a:pt x="354838" y="0"/>
                  </a:lnTo>
                  <a:lnTo>
                    <a:pt x="88607" y="0"/>
                  </a:lnTo>
                  <a:lnTo>
                    <a:pt x="76708" y="2324"/>
                  </a:lnTo>
                  <a:lnTo>
                    <a:pt x="66992" y="8674"/>
                  </a:lnTo>
                  <a:lnTo>
                    <a:pt x="60439" y="18084"/>
                  </a:lnTo>
                  <a:lnTo>
                    <a:pt x="58039" y="29629"/>
                  </a:lnTo>
                  <a:lnTo>
                    <a:pt x="58039" y="307047"/>
                  </a:lnTo>
                  <a:lnTo>
                    <a:pt x="385406" y="307047"/>
                  </a:lnTo>
                  <a:lnTo>
                    <a:pt x="385406" y="29629"/>
                  </a:lnTo>
                  <a:close/>
                </a:path>
                <a:path w="443229" h="539114">
                  <a:moveTo>
                    <a:pt x="387324" y="409536"/>
                  </a:moveTo>
                  <a:lnTo>
                    <a:pt x="55676" y="409536"/>
                  </a:lnTo>
                  <a:lnTo>
                    <a:pt x="55676" y="504532"/>
                  </a:lnTo>
                  <a:lnTo>
                    <a:pt x="387324" y="504532"/>
                  </a:lnTo>
                  <a:lnTo>
                    <a:pt x="387324" y="409536"/>
                  </a:lnTo>
                  <a:close/>
                </a:path>
                <a:path w="443229" h="539114">
                  <a:moveTo>
                    <a:pt x="387324" y="315201"/>
                  </a:moveTo>
                  <a:lnTo>
                    <a:pt x="55676" y="315201"/>
                  </a:lnTo>
                  <a:lnTo>
                    <a:pt x="55676" y="397840"/>
                  </a:lnTo>
                  <a:lnTo>
                    <a:pt x="387324" y="397840"/>
                  </a:lnTo>
                  <a:lnTo>
                    <a:pt x="387324" y="315201"/>
                  </a:lnTo>
                  <a:close/>
                </a:path>
                <a:path w="443229" h="539114">
                  <a:moveTo>
                    <a:pt x="429475" y="484035"/>
                  </a:moveTo>
                  <a:lnTo>
                    <a:pt x="401726" y="484035"/>
                  </a:lnTo>
                  <a:lnTo>
                    <a:pt x="401726" y="532587"/>
                  </a:lnTo>
                  <a:lnTo>
                    <a:pt x="407936" y="538607"/>
                  </a:lnTo>
                  <a:lnTo>
                    <a:pt x="415594" y="538607"/>
                  </a:lnTo>
                  <a:lnTo>
                    <a:pt x="423252" y="538607"/>
                  </a:lnTo>
                  <a:lnTo>
                    <a:pt x="429475" y="532587"/>
                  </a:lnTo>
                  <a:lnTo>
                    <a:pt x="429475" y="484035"/>
                  </a:lnTo>
                  <a:close/>
                </a:path>
                <a:path w="443229" h="539114">
                  <a:moveTo>
                    <a:pt x="443090" y="240931"/>
                  </a:moveTo>
                  <a:lnTo>
                    <a:pt x="441540" y="233464"/>
                  </a:lnTo>
                  <a:lnTo>
                    <a:pt x="437299" y="227380"/>
                  </a:lnTo>
                  <a:lnTo>
                    <a:pt x="431012" y="223266"/>
                  </a:lnTo>
                  <a:lnTo>
                    <a:pt x="423316" y="221767"/>
                  </a:lnTo>
                  <a:lnTo>
                    <a:pt x="415010" y="221767"/>
                  </a:lnTo>
                  <a:lnTo>
                    <a:pt x="407314" y="223266"/>
                  </a:lnTo>
                  <a:lnTo>
                    <a:pt x="401027" y="227380"/>
                  </a:lnTo>
                  <a:lnTo>
                    <a:pt x="396786" y="233464"/>
                  </a:lnTo>
                  <a:lnTo>
                    <a:pt x="395236" y="240931"/>
                  </a:lnTo>
                  <a:lnTo>
                    <a:pt x="395236" y="477202"/>
                  </a:lnTo>
                  <a:lnTo>
                    <a:pt x="443090" y="477202"/>
                  </a:lnTo>
                  <a:lnTo>
                    <a:pt x="443090" y="240931"/>
                  </a:lnTo>
                  <a:close/>
                </a:path>
              </a:pathLst>
            </a:custGeom>
            <a:solidFill>
              <a:srgbClr val="90A19A"/>
            </a:solidFill>
          </p:spPr>
          <p:txBody>
            <a:bodyPr wrap="square" lIns="0" tIns="0" rIns="0" bIns="0" rtlCol="0"/>
            <a:lstStyle/>
            <a:p>
              <a:endParaRPr/>
            </a:p>
          </p:txBody>
        </p:sp>
      </p:grpSp>
      <p:sp>
        <p:nvSpPr>
          <p:cNvPr id="27" name="object 27"/>
          <p:cNvSpPr txBox="1"/>
          <p:nvPr/>
        </p:nvSpPr>
        <p:spPr>
          <a:xfrm>
            <a:off x="7416278" y="6599084"/>
            <a:ext cx="4775722" cy="120546"/>
          </a:xfrm>
          <a:prstGeom prst="rect">
            <a:avLst/>
          </a:prstGeom>
        </p:spPr>
        <p:txBody>
          <a:bodyPr vert="horz" wrap="square" lIns="0" tIns="12700" rIns="0" bIns="0" rtlCol="0">
            <a:spAutoFit/>
          </a:bodyPr>
          <a:lstStyle/>
          <a:p>
            <a:pPr marL="12700">
              <a:lnSpc>
                <a:spcPct val="100000"/>
              </a:lnSpc>
              <a:spcBef>
                <a:spcPts val="100"/>
              </a:spcBef>
            </a:pPr>
            <a:r>
              <a:rPr sz="700" dirty="0">
                <a:solidFill>
                  <a:srgbClr val="B8B4B2"/>
                </a:solidFill>
                <a:latin typeface="DIN 2014 Bold"/>
                <a:cs typeface="DIN 2014 Bold"/>
              </a:rPr>
              <a:t>1.</a:t>
            </a:r>
            <a:r>
              <a:rPr sz="700" spc="135" dirty="0">
                <a:solidFill>
                  <a:srgbClr val="B8B4B2"/>
                </a:solidFill>
                <a:latin typeface="DIN 2014 Bold"/>
                <a:cs typeface="DIN 2014 Bold"/>
              </a:rPr>
              <a:t> </a:t>
            </a:r>
            <a:r>
              <a:rPr sz="700" spc="-10" dirty="0">
                <a:solidFill>
                  <a:srgbClr val="B8B4B2"/>
                </a:solidFill>
                <a:latin typeface="DIN 2014 Bold"/>
                <a:cs typeface="DIN 2014 Bold"/>
              </a:rPr>
              <a:t>market.us/report/healthcare-</a:t>
            </a:r>
            <a:r>
              <a:rPr sz="700" dirty="0">
                <a:solidFill>
                  <a:srgbClr val="B8B4B2"/>
                </a:solidFill>
                <a:latin typeface="DIN 2014 Bold"/>
                <a:cs typeface="DIN 2014 Bold"/>
              </a:rPr>
              <a:t>furniture-market,</a:t>
            </a:r>
            <a:r>
              <a:rPr sz="700" spc="290" dirty="0">
                <a:solidFill>
                  <a:srgbClr val="B8B4B2"/>
                </a:solidFill>
                <a:latin typeface="DIN 2014 Bold"/>
                <a:cs typeface="DIN 2014 Bold"/>
              </a:rPr>
              <a:t>  </a:t>
            </a:r>
            <a:r>
              <a:rPr sz="700" dirty="0">
                <a:solidFill>
                  <a:srgbClr val="B8B4B2"/>
                </a:solidFill>
                <a:latin typeface="DIN 2014 Bold"/>
                <a:cs typeface="DIN 2014 Bold"/>
              </a:rPr>
              <a:t>2.</a:t>
            </a:r>
            <a:r>
              <a:rPr sz="700" spc="145" dirty="0">
                <a:solidFill>
                  <a:srgbClr val="B8B4B2"/>
                </a:solidFill>
                <a:latin typeface="DIN 2014 Bold"/>
                <a:cs typeface="DIN 2014 Bold"/>
              </a:rPr>
              <a:t> </a:t>
            </a:r>
            <a:r>
              <a:rPr sz="700" spc="-10" dirty="0">
                <a:solidFill>
                  <a:srgbClr val="B8B4B2"/>
                </a:solidFill>
                <a:latin typeface="DIN 2014 Bold"/>
                <a:cs typeface="DIN 2014 Bold"/>
              </a:rPr>
              <a:t>mordorintelligence.com/industry-reports/medical-</a:t>
            </a:r>
            <a:r>
              <a:rPr sz="700" dirty="0">
                <a:solidFill>
                  <a:srgbClr val="B8B4B2"/>
                </a:solidFill>
                <a:latin typeface="DIN 2014 Bold"/>
                <a:cs typeface="DIN 2014 Bold"/>
              </a:rPr>
              <a:t>furniture-</a:t>
            </a:r>
            <a:r>
              <a:rPr sz="700" spc="-10" dirty="0">
                <a:solidFill>
                  <a:srgbClr val="B8B4B2"/>
                </a:solidFill>
                <a:latin typeface="DIN 2014 Bold"/>
                <a:cs typeface="DIN 2014 Bold"/>
              </a:rPr>
              <a:t>market</a:t>
            </a:r>
            <a:endParaRPr sz="700" dirty="0">
              <a:latin typeface="DIN 2014 Bold"/>
              <a:cs typeface="DIN 2014 Bold"/>
            </a:endParaRPr>
          </a:p>
        </p:txBody>
      </p:sp>
      <p:sp>
        <p:nvSpPr>
          <p:cNvPr id="28" name="object 10">
            <a:extLst>
              <a:ext uri="{FF2B5EF4-FFF2-40B4-BE49-F238E27FC236}">
                <a16:creationId xmlns:a16="http://schemas.microsoft.com/office/drawing/2014/main" id="{A10A228A-0B69-6EBD-0443-B77347E9E1A7}"/>
              </a:ext>
            </a:extLst>
          </p:cNvPr>
          <p:cNvSpPr txBox="1"/>
          <p:nvPr/>
        </p:nvSpPr>
        <p:spPr>
          <a:xfrm>
            <a:off x="4425602" y="3474642"/>
            <a:ext cx="3347720" cy="566822"/>
          </a:xfrm>
          <a:prstGeom prst="rect">
            <a:avLst/>
          </a:prstGeom>
        </p:spPr>
        <p:txBody>
          <a:bodyPr vert="horz" wrap="square" lIns="0" tIns="12700" rIns="0" bIns="0" rtlCol="0">
            <a:spAutoFit/>
          </a:bodyPr>
          <a:lstStyle/>
          <a:p>
            <a:pPr marL="12065" algn="ctr">
              <a:lnSpc>
                <a:spcPct val="100000"/>
              </a:lnSpc>
              <a:spcBef>
                <a:spcPts val="100"/>
              </a:spcBef>
            </a:pPr>
            <a:r>
              <a:rPr lang="en-US" sz="1800" b="1" dirty="0">
                <a:solidFill>
                  <a:srgbClr val="FFFFFF"/>
                </a:solidFill>
                <a:latin typeface="DIN 2014 Bold"/>
                <a:cs typeface="DIN 2014 Bold"/>
              </a:rPr>
              <a:t>Some estimates suggest</a:t>
            </a:r>
            <a:br>
              <a:rPr lang="en-US" sz="1800" b="1" dirty="0">
                <a:solidFill>
                  <a:srgbClr val="FFFFFF"/>
                </a:solidFill>
                <a:latin typeface="DIN 2014 Bold"/>
                <a:cs typeface="DIN 2014 Bold"/>
              </a:rPr>
            </a:br>
            <a:r>
              <a:rPr lang="en-US" sz="1800" b="1" dirty="0">
                <a:solidFill>
                  <a:srgbClr val="FFFFFF"/>
                </a:solidFill>
                <a:latin typeface="DIN 2014 Bold"/>
                <a:cs typeface="DIN 2014 Bold"/>
              </a:rPr>
              <a:t>the market could reach</a:t>
            </a:r>
          </a:p>
        </p:txBody>
      </p:sp>
      <p:sp>
        <p:nvSpPr>
          <p:cNvPr id="29" name="object 10">
            <a:extLst>
              <a:ext uri="{FF2B5EF4-FFF2-40B4-BE49-F238E27FC236}">
                <a16:creationId xmlns:a16="http://schemas.microsoft.com/office/drawing/2014/main" id="{C2303EED-96E5-B839-1C18-2463BE33CB28}"/>
              </a:ext>
            </a:extLst>
          </p:cNvPr>
          <p:cNvSpPr txBox="1"/>
          <p:nvPr/>
        </p:nvSpPr>
        <p:spPr>
          <a:xfrm>
            <a:off x="8095728" y="3474642"/>
            <a:ext cx="3347720" cy="856645"/>
          </a:xfrm>
          <a:prstGeom prst="rect">
            <a:avLst/>
          </a:prstGeom>
        </p:spPr>
        <p:txBody>
          <a:bodyPr vert="horz" wrap="square" lIns="0" tIns="12700" rIns="0" bIns="0" rtlCol="0">
            <a:spAutoFit/>
          </a:bodyPr>
          <a:lstStyle/>
          <a:p>
            <a:pPr marL="12065" algn="ctr">
              <a:lnSpc>
                <a:spcPct val="100000"/>
              </a:lnSpc>
              <a:spcBef>
                <a:spcPts val="100"/>
              </a:spcBef>
            </a:pPr>
            <a:r>
              <a:rPr lang="en-US" sz="1800" b="1" dirty="0">
                <a:solidFill>
                  <a:srgbClr val="FFFFFF"/>
                </a:solidFill>
                <a:latin typeface="DIN 2014 Bold"/>
                <a:cs typeface="DIN 2014 Bold"/>
              </a:rPr>
              <a:t>Patient furniture leads applications, capturing over</a:t>
            </a:r>
          </a:p>
          <a:p>
            <a:pPr marL="12065" algn="ctr">
              <a:lnSpc>
                <a:spcPct val="100000"/>
              </a:lnSpc>
              <a:spcBef>
                <a:spcPts val="100"/>
              </a:spcBef>
            </a:pPr>
            <a:endParaRPr lang="en-US" sz="1800" b="1" dirty="0">
              <a:solidFill>
                <a:srgbClr val="FFFFFF"/>
              </a:solidFill>
              <a:latin typeface="DIN 2014 Bold"/>
              <a:cs typeface="DIN 2014 Bo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xfrm>
            <a:off x="750823" y="584306"/>
            <a:ext cx="3761740" cy="1147445"/>
          </a:xfrm>
          <a:prstGeom prst="rect">
            <a:avLst/>
          </a:prstGeom>
        </p:spPr>
        <p:txBody>
          <a:bodyPr vert="horz" wrap="square" lIns="0" tIns="226695" rIns="0" bIns="0" rtlCol="0">
            <a:spAutoFit/>
          </a:bodyPr>
          <a:lstStyle/>
          <a:p>
            <a:pPr marL="12700">
              <a:lnSpc>
                <a:spcPct val="100000"/>
              </a:lnSpc>
              <a:spcBef>
                <a:spcPts val="1785"/>
              </a:spcBef>
            </a:pPr>
            <a:r>
              <a:rPr dirty="0"/>
              <a:t>Identifying</a:t>
            </a:r>
            <a:r>
              <a:rPr spc="5" dirty="0"/>
              <a:t> </a:t>
            </a:r>
            <a:r>
              <a:rPr spc="-10" dirty="0"/>
              <a:t>Opportunities</a:t>
            </a:r>
          </a:p>
          <a:p>
            <a:pPr marL="12700">
              <a:lnSpc>
                <a:spcPct val="100000"/>
              </a:lnSpc>
              <a:spcBef>
                <a:spcPts val="1265"/>
              </a:spcBef>
            </a:pPr>
            <a:r>
              <a:rPr sz="2100" b="0" dirty="0">
                <a:latin typeface="DIN 2014 Light"/>
                <a:cs typeface="DIN 2014 Light"/>
              </a:rPr>
              <a:t>Healthcare</a:t>
            </a:r>
            <a:r>
              <a:rPr sz="2100" b="0" spc="-45" dirty="0">
                <a:latin typeface="DIN 2014 Light"/>
                <a:cs typeface="DIN 2014 Light"/>
              </a:rPr>
              <a:t> </a:t>
            </a:r>
            <a:r>
              <a:rPr sz="2100" b="0" spc="-10" dirty="0">
                <a:latin typeface="DIN 2014 Light"/>
                <a:cs typeface="DIN 2014 Light"/>
              </a:rPr>
              <a:t>Spaces</a:t>
            </a:r>
            <a:endParaRPr sz="2100">
              <a:latin typeface="DIN 2014 Light"/>
              <a:cs typeface="DIN 2014 Light"/>
            </a:endParaRPr>
          </a:p>
        </p:txBody>
      </p:sp>
      <p:sp>
        <p:nvSpPr>
          <p:cNvPr id="4" name="object 4"/>
          <p:cNvSpPr/>
          <p:nvPr/>
        </p:nvSpPr>
        <p:spPr>
          <a:xfrm>
            <a:off x="763523" y="2494541"/>
            <a:ext cx="2815590" cy="2815590"/>
          </a:xfrm>
          <a:custGeom>
            <a:avLst/>
            <a:gdLst/>
            <a:ahLst/>
            <a:cxnLst/>
            <a:rect l="l" t="t" r="r" b="b"/>
            <a:pathLst>
              <a:path w="2815590" h="2815590">
                <a:moveTo>
                  <a:pt x="1407782" y="0"/>
                </a:moveTo>
                <a:lnTo>
                  <a:pt x="1359384" y="816"/>
                </a:lnTo>
                <a:lnTo>
                  <a:pt x="1311397" y="3247"/>
                </a:lnTo>
                <a:lnTo>
                  <a:pt x="1263845" y="7268"/>
                </a:lnTo>
                <a:lnTo>
                  <a:pt x="1216755" y="12851"/>
                </a:lnTo>
                <a:lnTo>
                  <a:pt x="1170153" y="19971"/>
                </a:lnTo>
                <a:lnTo>
                  <a:pt x="1124065" y="28601"/>
                </a:lnTo>
                <a:lnTo>
                  <a:pt x="1078518" y="38715"/>
                </a:lnTo>
                <a:lnTo>
                  <a:pt x="1033538" y="50287"/>
                </a:lnTo>
                <a:lnTo>
                  <a:pt x="989151" y="63291"/>
                </a:lnTo>
                <a:lnTo>
                  <a:pt x="945384" y="77700"/>
                </a:lnTo>
                <a:lnTo>
                  <a:pt x="902261" y="93489"/>
                </a:lnTo>
                <a:lnTo>
                  <a:pt x="859811" y="110630"/>
                </a:lnTo>
                <a:lnTo>
                  <a:pt x="818058" y="129099"/>
                </a:lnTo>
                <a:lnTo>
                  <a:pt x="777029" y="148868"/>
                </a:lnTo>
                <a:lnTo>
                  <a:pt x="736750" y="169912"/>
                </a:lnTo>
                <a:lnTo>
                  <a:pt x="697248" y="192204"/>
                </a:lnTo>
                <a:lnTo>
                  <a:pt x="658549" y="215718"/>
                </a:lnTo>
                <a:lnTo>
                  <a:pt x="620679" y="240427"/>
                </a:lnTo>
                <a:lnTo>
                  <a:pt x="583663" y="266307"/>
                </a:lnTo>
                <a:lnTo>
                  <a:pt x="547529" y="293329"/>
                </a:lnTo>
                <a:lnTo>
                  <a:pt x="512303" y="321469"/>
                </a:lnTo>
                <a:lnTo>
                  <a:pt x="478010" y="350700"/>
                </a:lnTo>
                <a:lnTo>
                  <a:pt x="444677" y="380996"/>
                </a:lnTo>
                <a:lnTo>
                  <a:pt x="412330" y="412330"/>
                </a:lnTo>
                <a:lnTo>
                  <a:pt x="380996" y="444677"/>
                </a:lnTo>
                <a:lnTo>
                  <a:pt x="350700" y="478010"/>
                </a:lnTo>
                <a:lnTo>
                  <a:pt x="321469" y="512303"/>
                </a:lnTo>
                <a:lnTo>
                  <a:pt x="293329" y="547529"/>
                </a:lnTo>
                <a:lnTo>
                  <a:pt x="266307" y="583663"/>
                </a:lnTo>
                <a:lnTo>
                  <a:pt x="240427" y="620679"/>
                </a:lnTo>
                <a:lnTo>
                  <a:pt x="215718" y="658549"/>
                </a:lnTo>
                <a:lnTo>
                  <a:pt x="192204" y="697248"/>
                </a:lnTo>
                <a:lnTo>
                  <a:pt x="169912" y="736750"/>
                </a:lnTo>
                <a:lnTo>
                  <a:pt x="148868" y="777029"/>
                </a:lnTo>
                <a:lnTo>
                  <a:pt x="129099" y="818058"/>
                </a:lnTo>
                <a:lnTo>
                  <a:pt x="110630" y="859811"/>
                </a:lnTo>
                <a:lnTo>
                  <a:pt x="93489" y="902261"/>
                </a:lnTo>
                <a:lnTo>
                  <a:pt x="77700" y="945384"/>
                </a:lnTo>
                <a:lnTo>
                  <a:pt x="63291" y="989151"/>
                </a:lnTo>
                <a:lnTo>
                  <a:pt x="50287" y="1033538"/>
                </a:lnTo>
                <a:lnTo>
                  <a:pt x="38715" y="1078518"/>
                </a:lnTo>
                <a:lnTo>
                  <a:pt x="28601" y="1124065"/>
                </a:lnTo>
                <a:lnTo>
                  <a:pt x="19971" y="1170153"/>
                </a:lnTo>
                <a:lnTo>
                  <a:pt x="12851" y="1216755"/>
                </a:lnTo>
                <a:lnTo>
                  <a:pt x="7268" y="1263845"/>
                </a:lnTo>
                <a:lnTo>
                  <a:pt x="3247" y="1311397"/>
                </a:lnTo>
                <a:lnTo>
                  <a:pt x="816" y="1359384"/>
                </a:lnTo>
                <a:lnTo>
                  <a:pt x="0" y="1407782"/>
                </a:lnTo>
                <a:lnTo>
                  <a:pt x="816" y="1456179"/>
                </a:lnTo>
                <a:lnTo>
                  <a:pt x="3247" y="1504167"/>
                </a:lnTo>
                <a:lnTo>
                  <a:pt x="7268" y="1551719"/>
                </a:lnTo>
                <a:lnTo>
                  <a:pt x="12851" y="1598809"/>
                </a:lnTo>
                <a:lnTo>
                  <a:pt x="19971" y="1645411"/>
                </a:lnTo>
                <a:lnTo>
                  <a:pt x="28601" y="1691498"/>
                </a:lnTo>
                <a:lnTo>
                  <a:pt x="38715" y="1737045"/>
                </a:lnTo>
                <a:lnTo>
                  <a:pt x="50287" y="1782025"/>
                </a:lnTo>
                <a:lnTo>
                  <a:pt x="63291" y="1826412"/>
                </a:lnTo>
                <a:lnTo>
                  <a:pt x="77700" y="1870180"/>
                </a:lnTo>
                <a:lnTo>
                  <a:pt x="93489" y="1913302"/>
                </a:lnTo>
                <a:lnTo>
                  <a:pt x="110630" y="1955753"/>
                </a:lnTo>
                <a:lnTo>
                  <a:pt x="129099" y="1997506"/>
                </a:lnTo>
                <a:lnTo>
                  <a:pt x="148868" y="2038535"/>
                </a:lnTo>
                <a:lnTo>
                  <a:pt x="169912" y="2078813"/>
                </a:lnTo>
                <a:lnTo>
                  <a:pt x="192204" y="2118315"/>
                </a:lnTo>
                <a:lnTo>
                  <a:pt x="215718" y="2157015"/>
                </a:lnTo>
                <a:lnTo>
                  <a:pt x="240427" y="2194885"/>
                </a:lnTo>
                <a:lnTo>
                  <a:pt x="266307" y="2231900"/>
                </a:lnTo>
                <a:lnTo>
                  <a:pt x="293329" y="2268034"/>
                </a:lnTo>
                <a:lnTo>
                  <a:pt x="321469" y="2303261"/>
                </a:lnTo>
                <a:lnTo>
                  <a:pt x="350700" y="2337554"/>
                </a:lnTo>
                <a:lnTo>
                  <a:pt x="380996" y="2370887"/>
                </a:lnTo>
                <a:lnTo>
                  <a:pt x="412330" y="2403233"/>
                </a:lnTo>
                <a:lnTo>
                  <a:pt x="444677" y="2434568"/>
                </a:lnTo>
                <a:lnTo>
                  <a:pt x="478010" y="2464863"/>
                </a:lnTo>
                <a:lnTo>
                  <a:pt x="512303" y="2494094"/>
                </a:lnTo>
                <a:lnTo>
                  <a:pt x="547529" y="2522234"/>
                </a:lnTo>
                <a:lnTo>
                  <a:pt x="583663" y="2549257"/>
                </a:lnTo>
                <a:lnTo>
                  <a:pt x="620679" y="2575136"/>
                </a:lnTo>
                <a:lnTo>
                  <a:pt x="658549" y="2599846"/>
                </a:lnTo>
                <a:lnTo>
                  <a:pt x="697248" y="2623360"/>
                </a:lnTo>
                <a:lnTo>
                  <a:pt x="736750" y="2645652"/>
                </a:lnTo>
                <a:lnTo>
                  <a:pt x="777029" y="2666695"/>
                </a:lnTo>
                <a:lnTo>
                  <a:pt x="818058" y="2686465"/>
                </a:lnTo>
                <a:lnTo>
                  <a:pt x="859811" y="2704933"/>
                </a:lnTo>
                <a:lnTo>
                  <a:pt x="902261" y="2722075"/>
                </a:lnTo>
                <a:lnTo>
                  <a:pt x="945384" y="2737863"/>
                </a:lnTo>
                <a:lnTo>
                  <a:pt x="989151" y="2752273"/>
                </a:lnTo>
                <a:lnTo>
                  <a:pt x="1033538" y="2765277"/>
                </a:lnTo>
                <a:lnTo>
                  <a:pt x="1078518" y="2776849"/>
                </a:lnTo>
                <a:lnTo>
                  <a:pt x="1124065" y="2786963"/>
                </a:lnTo>
                <a:lnTo>
                  <a:pt x="1170153" y="2795593"/>
                </a:lnTo>
                <a:lnTo>
                  <a:pt x="1216755" y="2802713"/>
                </a:lnTo>
                <a:lnTo>
                  <a:pt x="1263845" y="2808296"/>
                </a:lnTo>
                <a:lnTo>
                  <a:pt x="1311397" y="2812316"/>
                </a:lnTo>
                <a:lnTo>
                  <a:pt x="1359384" y="2814748"/>
                </a:lnTo>
                <a:lnTo>
                  <a:pt x="1407782" y="2815564"/>
                </a:lnTo>
                <a:lnTo>
                  <a:pt x="1456179" y="2814748"/>
                </a:lnTo>
                <a:lnTo>
                  <a:pt x="1504167" y="2812316"/>
                </a:lnTo>
                <a:lnTo>
                  <a:pt x="1551719" y="2808296"/>
                </a:lnTo>
                <a:lnTo>
                  <a:pt x="1598809" y="2802713"/>
                </a:lnTo>
                <a:lnTo>
                  <a:pt x="1645411" y="2795593"/>
                </a:lnTo>
                <a:lnTo>
                  <a:pt x="1691498" y="2786963"/>
                </a:lnTo>
                <a:lnTo>
                  <a:pt x="1737045" y="2776849"/>
                </a:lnTo>
                <a:lnTo>
                  <a:pt x="1782025" y="2765277"/>
                </a:lnTo>
                <a:lnTo>
                  <a:pt x="1826412" y="2752273"/>
                </a:lnTo>
                <a:lnTo>
                  <a:pt x="1870180" y="2737863"/>
                </a:lnTo>
                <a:lnTo>
                  <a:pt x="1913302" y="2722075"/>
                </a:lnTo>
                <a:lnTo>
                  <a:pt x="1955753" y="2704933"/>
                </a:lnTo>
                <a:lnTo>
                  <a:pt x="1997506" y="2686465"/>
                </a:lnTo>
                <a:lnTo>
                  <a:pt x="2038535" y="2666695"/>
                </a:lnTo>
                <a:lnTo>
                  <a:pt x="2078813" y="2645652"/>
                </a:lnTo>
                <a:lnTo>
                  <a:pt x="2118315" y="2623360"/>
                </a:lnTo>
                <a:lnTo>
                  <a:pt x="2157015" y="2599846"/>
                </a:lnTo>
                <a:lnTo>
                  <a:pt x="2194885" y="2575136"/>
                </a:lnTo>
                <a:lnTo>
                  <a:pt x="2231900" y="2549257"/>
                </a:lnTo>
                <a:lnTo>
                  <a:pt x="2268034" y="2522234"/>
                </a:lnTo>
                <a:lnTo>
                  <a:pt x="2303261" y="2494094"/>
                </a:lnTo>
                <a:lnTo>
                  <a:pt x="2337554" y="2464863"/>
                </a:lnTo>
                <a:lnTo>
                  <a:pt x="2370887" y="2434568"/>
                </a:lnTo>
                <a:lnTo>
                  <a:pt x="2403233" y="2403233"/>
                </a:lnTo>
                <a:lnTo>
                  <a:pt x="2434568" y="2370887"/>
                </a:lnTo>
                <a:lnTo>
                  <a:pt x="2464863" y="2337554"/>
                </a:lnTo>
                <a:lnTo>
                  <a:pt x="2494094" y="2303261"/>
                </a:lnTo>
                <a:lnTo>
                  <a:pt x="2522234" y="2268034"/>
                </a:lnTo>
                <a:lnTo>
                  <a:pt x="2549257" y="2231900"/>
                </a:lnTo>
                <a:lnTo>
                  <a:pt x="2575136" y="2194885"/>
                </a:lnTo>
                <a:lnTo>
                  <a:pt x="2599846" y="2157015"/>
                </a:lnTo>
                <a:lnTo>
                  <a:pt x="2623360" y="2118315"/>
                </a:lnTo>
                <a:lnTo>
                  <a:pt x="2645652" y="2078813"/>
                </a:lnTo>
                <a:lnTo>
                  <a:pt x="2666695" y="2038535"/>
                </a:lnTo>
                <a:lnTo>
                  <a:pt x="2686465" y="1997506"/>
                </a:lnTo>
                <a:lnTo>
                  <a:pt x="2704933" y="1955753"/>
                </a:lnTo>
                <a:lnTo>
                  <a:pt x="2722075" y="1913302"/>
                </a:lnTo>
                <a:lnTo>
                  <a:pt x="2737863" y="1870180"/>
                </a:lnTo>
                <a:lnTo>
                  <a:pt x="2752273" y="1826412"/>
                </a:lnTo>
                <a:lnTo>
                  <a:pt x="2765277" y="1782025"/>
                </a:lnTo>
                <a:lnTo>
                  <a:pt x="2776849" y="1737045"/>
                </a:lnTo>
                <a:lnTo>
                  <a:pt x="2786963" y="1691498"/>
                </a:lnTo>
                <a:lnTo>
                  <a:pt x="2795593" y="1645411"/>
                </a:lnTo>
                <a:lnTo>
                  <a:pt x="2802713" y="1598809"/>
                </a:lnTo>
                <a:lnTo>
                  <a:pt x="2808296" y="1551719"/>
                </a:lnTo>
                <a:lnTo>
                  <a:pt x="2812316" y="1504167"/>
                </a:lnTo>
                <a:lnTo>
                  <a:pt x="2814748" y="1456179"/>
                </a:lnTo>
                <a:lnTo>
                  <a:pt x="2815564" y="1407782"/>
                </a:lnTo>
                <a:lnTo>
                  <a:pt x="2814748" y="1359384"/>
                </a:lnTo>
                <a:lnTo>
                  <a:pt x="2812316" y="1311397"/>
                </a:lnTo>
                <a:lnTo>
                  <a:pt x="2808296" y="1263845"/>
                </a:lnTo>
                <a:lnTo>
                  <a:pt x="2802713" y="1216755"/>
                </a:lnTo>
                <a:lnTo>
                  <a:pt x="2795593" y="1170153"/>
                </a:lnTo>
                <a:lnTo>
                  <a:pt x="2786963" y="1124065"/>
                </a:lnTo>
                <a:lnTo>
                  <a:pt x="2776849" y="1078518"/>
                </a:lnTo>
                <a:lnTo>
                  <a:pt x="2765277" y="1033538"/>
                </a:lnTo>
                <a:lnTo>
                  <a:pt x="2752273" y="989151"/>
                </a:lnTo>
                <a:lnTo>
                  <a:pt x="2737863" y="945384"/>
                </a:lnTo>
                <a:lnTo>
                  <a:pt x="2722075" y="902261"/>
                </a:lnTo>
                <a:lnTo>
                  <a:pt x="2704933" y="859811"/>
                </a:lnTo>
                <a:lnTo>
                  <a:pt x="2686465" y="818058"/>
                </a:lnTo>
                <a:lnTo>
                  <a:pt x="2666695" y="777029"/>
                </a:lnTo>
                <a:lnTo>
                  <a:pt x="2645652" y="736750"/>
                </a:lnTo>
                <a:lnTo>
                  <a:pt x="2623360" y="697248"/>
                </a:lnTo>
                <a:lnTo>
                  <a:pt x="2599846" y="658549"/>
                </a:lnTo>
                <a:lnTo>
                  <a:pt x="2575136" y="620679"/>
                </a:lnTo>
                <a:lnTo>
                  <a:pt x="2549257" y="583663"/>
                </a:lnTo>
                <a:lnTo>
                  <a:pt x="2522234" y="547529"/>
                </a:lnTo>
                <a:lnTo>
                  <a:pt x="2494094" y="512303"/>
                </a:lnTo>
                <a:lnTo>
                  <a:pt x="2464863" y="478010"/>
                </a:lnTo>
                <a:lnTo>
                  <a:pt x="2434568" y="444677"/>
                </a:lnTo>
                <a:lnTo>
                  <a:pt x="2403233" y="412330"/>
                </a:lnTo>
                <a:lnTo>
                  <a:pt x="2370887" y="380996"/>
                </a:lnTo>
                <a:lnTo>
                  <a:pt x="2337554" y="350700"/>
                </a:lnTo>
                <a:lnTo>
                  <a:pt x="2303261" y="321469"/>
                </a:lnTo>
                <a:lnTo>
                  <a:pt x="2268034" y="293329"/>
                </a:lnTo>
                <a:lnTo>
                  <a:pt x="2231900" y="266307"/>
                </a:lnTo>
                <a:lnTo>
                  <a:pt x="2194885" y="240427"/>
                </a:lnTo>
                <a:lnTo>
                  <a:pt x="2157015" y="215718"/>
                </a:lnTo>
                <a:lnTo>
                  <a:pt x="2118315" y="192204"/>
                </a:lnTo>
                <a:lnTo>
                  <a:pt x="2078813" y="169912"/>
                </a:lnTo>
                <a:lnTo>
                  <a:pt x="2038535" y="148868"/>
                </a:lnTo>
                <a:lnTo>
                  <a:pt x="1997506" y="129099"/>
                </a:lnTo>
                <a:lnTo>
                  <a:pt x="1955753" y="110630"/>
                </a:lnTo>
                <a:lnTo>
                  <a:pt x="1913302" y="93489"/>
                </a:lnTo>
                <a:lnTo>
                  <a:pt x="1870180" y="77700"/>
                </a:lnTo>
                <a:lnTo>
                  <a:pt x="1826412" y="63291"/>
                </a:lnTo>
                <a:lnTo>
                  <a:pt x="1782025" y="50287"/>
                </a:lnTo>
                <a:lnTo>
                  <a:pt x="1737045" y="38715"/>
                </a:lnTo>
                <a:lnTo>
                  <a:pt x="1691498" y="28601"/>
                </a:lnTo>
                <a:lnTo>
                  <a:pt x="1645411" y="19971"/>
                </a:lnTo>
                <a:lnTo>
                  <a:pt x="1598809" y="12851"/>
                </a:lnTo>
                <a:lnTo>
                  <a:pt x="1551719" y="7268"/>
                </a:lnTo>
                <a:lnTo>
                  <a:pt x="1504167" y="3247"/>
                </a:lnTo>
                <a:lnTo>
                  <a:pt x="1456179" y="816"/>
                </a:lnTo>
                <a:lnTo>
                  <a:pt x="1407782" y="0"/>
                </a:lnTo>
                <a:close/>
              </a:path>
            </a:pathLst>
          </a:custGeom>
          <a:solidFill>
            <a:srgbClr val="C7AD8E">
              <a:alpha val="96998"/>
            </a:srgbClr>
          </a:solidFill>
        </p:spPr>
        <p:txBody>
          <a:bodyPr wrap="square" lIns="0" tIns="0" rIns="0" bIns="0" rtlCol="0"/>
          <a:lstStyle/>
          <a:p>
            <a:endParaRPr/>
          </a:p>
        </p:txBody>
      </p:sp>
      <p:sp>
        <p:nvSpPr>
          <p:cNvPr id="5" name="object 5"/>
          <p:cNvSpPr txBox="1"/>
          <p:nvPr/>
        </p:nvSpPr>
        <p:spPr>
          <a:xfrm>
            <a:off x="5185663" y="2600091"/>
            <a:ext cx="2775347" cy="20116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Rheumatology </a:t>
            </a:r>
            <a:r>
              <a:rPr sz="1700" spc="-10" dirty="0">
                <a:solidFill>
                  <a:srgbClr val="716A66"/>
                </a:solidFill>
                <a:latin typeface="DIN 2014 Bold"/>
                <a:cs typeface="DIN 2014 Bold"/>
              </a:rPr>
              <a:t>Treatment</a:t>
            </a:r>
            <a:endParaRPr sz="1700" dirty="0">
              <a:latin typeface="DIN 2014 Bold"/>
              <a:cs typeface="DIN 2014 Bold"/>
            </a:endParaRPr>
          </a:p>
          <a:p>
            <a:pPr marL="12700" marR="373380">
              <a:lnSpc>
                <a:spcPct val="166700"/>
              </a:lnSpc>
            </a:pPr>
            <a:r>
              <a:rPr sz="1700" dirty="0">
                <a:solidFill>
                  <a:srgbClr val="716A66"/>
                </a:solidFill>
                <a:latin typeface="DIN 2014 Bold"/>
                <a:cs typeface="DIN 2014 Bold"/>
              </a:rPr>
              <a:t>Neurology </a:t>
            </a:r>
            <a:r>
              <a:rPr sz="1700" spc="-10" dirty="0">
                <a:solidFill>
                  <a:srgbClr val="716A66"/>
                </a:solidFill>
                <a:latin typeface="DIN 2014 Bold"/>
                <a:cs typeface="DIN 2014 Bold"/>
              </a:rPr>
              <a:t>Treatment </a:t>
            </a:r>
            <a:r>
              <a:rPr sz="1700" dirty="0">
                <a:solidFill>
                  <a:srgbClr val="716A66"/>
                </a:solidFill>
                <a:latin typeface="DIN 2014 Bold"/>
                <a:cs typeface="DIN 2014 Bold"/>
              </a:rPr>
              <a:t>Wound</a:t>
            </a:r>
            <a:r>
              <a:rPr sz="1700" spc="-85" dirty="0">
                <a:solidFill>
                  <a:srgbClr val="716A66"/>
                </a:solidFill>
                <a:latin typeface="DIN 2014 Bold"/>
                <a:cs typeface="DIN 2014 Bold"/>
              </a:rPr>
              <a:t> </a:t>
            </a:r>
            <a:r>
              <a:rPr sz="1700" spc="-20" dirty="0">
                <a:solidFill>
                  <a:srgbClr val="716A66"/>
                </a:solidFill>
                <a:latin typeface="DIN 2014 Bold"/>
                <a:cs typeface="DIN 2014 Bold"/>
              </a:rPr>
              <a:t>Care</a:t>
            </a:r>
            <a:endParaRPr sz="1700" dirty="0">
              <a:latin typeface="DIN 2014 Bold"/>
              <a:cs typeface="DIN 2014 Bold"/>
            </a:endParaRPr>
          </a:p>
          <a:p>
            <a:pPr marL="12700" marR="52069">
              <a:lnSpc>
                <a:spcPct val="166700"/>
              </a:lnSpc>
            </a:pPr>
            <a:r>
              <a:rPr sz="1700" dirty="0">
                <a:solidFill>
                  <a:srgbClr val="716A66"/>
                </a:solidFill>
                <a:latin typeface="DIN 2014 Bold"/>
                <a:cs typeface="DIN 2014 Bold"/>
              </a:rPr>
              <a:t>Infusion</a:t>
            </a:r>
            <a:r>
              <a:rPr sz="1700" spc="-60" dirty="0">
                <a:solidFill>
                  <a:srgbClr val="716A66"/>
                </a:solidFill>
                <a:latin typeface="DIN 2014 Bold"/>
                <a:cs typeface="DIN 2014 Bold"/>
              </a:rPr>
              <a:t> </a:t>
            </a:r>
            <a:r>
              <a:rPr sz="1700" spc="-10" dirty="0">
                <a:solidFill>
                  <a:srgbClr val="716A66"/>
                </a:solidFill>
                <a:latin typeface="DIN 2014 Bold"/>
                <a:cs typeface="DIN 2014 Bold"/>
              </a:rPr>
              <a:t>Centers </a:t>
            </a:r>
            <a:r>
              <a:rPr sz="1700" dirty="0">
                <a:solidFill>
                  <a:srgbClr val="716A66"/>
                </a:solidFill>
                <a:latin typeface="DIN 2014 Bold"/>
                <a:cs typeface="DIN 2014 Bold"/>
              </a:rPr>
              <a:t>Outpatient</a:t>
            </a:r>
            <a:r>
              <a:rPr sz="1700" spc="-75" dirty="0">
                <a:solidFill>
                  <a:srgbClr val="716A66"/>
                </a:solidFill>
                <a:latin typeface="DIN 2014 Bold"/>
                <a:cs typeface="DIN 2014 Bold"/>
              </a:rPr>
              <a:t> </a:t>
            </a:r>
            <a:r>
              <a:rPr sz="1700" spc="-10" dirty="0">
                <a:solidFill>
                  <a:srgbClr val="716A66"/>
                </a:solidFill>
                <a:latin typeface="DIN 2014 Bold"/>
                <a:cs typeface="DIN 2014 Bold"/>
              </a:rPr>
              <a:t>Rehabilitation</a:t>
            </a:r>
            <a:endParaRPr sz="1700" dirty="0">
              <a:latin typeface="DIN 2014 Bold"/>
              <a:cs typeface="DIN 2014 Bold"/>
            </a:endParaRPr>
          </a:p>
        </p:txBody>
      </p:sp>
      <p:sp>
        <p:nvSpPr>
          <p:cNvPr id="6" name="object 6"/>
          <p:cNvSpPr txBox="1"/>
          <p:nvPr/>
        </p:nvSpPr>
        <p:spPr>
          <a:xfrm>
            <a:off x="8386165" y="2600091"/>
            <a:ext cx="3042312" cy="20116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Laser</a:t>
            </a:r>
            <a:r>
              <a:rPr sz="1700" spc="-5" dirty="0">
                <a:solidFill>
                  <a:srgbClr val="716A66"/>
                </a:solidFill>
                <a:latin typeface="DIN 2014 Bold"/>
                <a:cs typeface="DIN 2014 Bold"/>
              </a:rPr>
              <a:t> </a:t>
            </a:r>
            <a:r>
              <a:rPr sz="1700" dirty="0">
                <a:solidFill>
                  <a:srgbClr val="716A66"/>
                </a:solidFill>
                <a:latin typeface="DIN 2014 Bold"/>
                <a:cs typeface="DIN 2014 Bold"/>
              </a:rPr>
              <a:t>&amp;</a:t>
            </a:r>
            <a:r>
              <a:rPr sz="1700" spc="-5" dirty="0">
                <a:solidFill>
                  <a:srgbClr val="716A66"/>
                </a:solidFill>
                <a:latin typeface="DIN 2014 Bold"/>
                <a:cs typeface="DIN 2014 Bold"/>
              </a:rPr>
              <a:t> </a:t>
            </a:r>
            <a:r>
              <a:rPr sz="1700" dirty="0">
                <a:solidFill>
                  <a:srgbClr val="716A66"/>
                </a:solidFill>
                <a:latin typeface="DIN 2014 Bold"/>
                <a:cs typeface="DIN 2014 Bold"/>
              </a:rPr>
              <a:t>Cosmetic</a:t>
            </a:r>
            <a:r>
              <a:rPr sz="1700" spc="-5" dirty="0">
                <a:solidFill>
                  <a:srgbClr val="716A66"/>
                </a:solidFill>
                <a:latin typeface="DIN 2014 Bold"/>
                <a:cs typeface="DIN 2014 Bold"/>
              </a:rPr>
              <a:t> </a:t>
            </a:r>
            <a:r>
              <a:rPr sz="1700" spc="-10" dirty="0">
                <a:solidFill>
                  <a:srgbClr val="716A66"/>
                </a:solidFill>
                <a:latin typeface="DIN 2014 Bold"/>
                <a:cs typeface="DIN 2014 Bold"/>
              </a:rPr>
              <a:t>Centers</a:t>
            </a:r>
            <a:endParaRPr sz="1700" dirty="0">
              <a:latin typeface="DIN 2014 Bold"/>
              <a:cs typeface="DIN 2014 Bold"/>
            </a:endParaRPr>
          </a:p>
          <a:p>
            <a:pPr marL="12700" marR="191135">
              <a:lnSpc>
                <a:spcPct val="166700"/>
              </a:lnSpc>
            </a:pPr>
            <a:r>
              <a:rPr sz="1700" dirty="0">
                <a:solidFill>
                  <a:srgbClr val="716A66"/>
                </a:solidFill>
                <a:latin typeface="DIN 2014 Bold"/>
                <a:cs typeface="DIN 2014 Bold"/>
              </a:rPr>
              <a:t>Oncology</a:t>
            </a:r>
            <a:r>
              <a:rPr sz="1700" spc="-10" dirty="0">
                <a:solidFill>
                  <a:srgbClr val="716A66"/>
                </a:solidFill>
                <a:latin typeface="DIN 2014 Bold"/>
                <a:cs typeface="DIN 2014 Bold"/>
              </a:rPr>
              <a:t> </a:t>
            </a:r>
            <a:r>
              <a:rPr sz="1700" dirty="0">
                <a:solidFill>
                  <a:srgbClr val="716A66"/>
                </a:solidFill>
                <a:latin typeface="DIN 2014 Bold"/>
                <a:cs typeface="DIN 2014 Bold"/>
              </a:rPr>
              <a:t>&amp;</a:t>
            </a:r>
            <a:r>
              <a:rPr sz="1700" spc="-5" dirty="0">
                <a:solidFill>
                  <a:srgbClr val="716A66"/>
                </a:solidFill>
                <a:latin typeface="DIN 2014 Bold"/>
                <a:cs typeface="DIN 2014 Bold"/>
              </a:rPr>
              <a:t> </a:t>
            </a:r>
            <a:r>
              <a:rPr sz="1700" spc="-10" dirty="0">
                <a:solidFill>
                  <a:srgbClr val="716A66"/>
                </a:solidFill>
                <a:latin typeface="DIN 2014 Bold"/>
                <a:cs typeface="DIN 2014 Bold"/>
              </a:rPr>
              <a:t>Hematology Radiation</a:t>
            </a:r>
            <a:endParaRPr sz="1700" dirty="0">
              <a:latin typeface="DIN 2014 Bold"/>
              <a:cs typeface="DIN 2014 Bold"/>
            </a:endParaRPr>
          </a:p>
          <a:p>
            <a:pPr marL="12700" marR="887730">
              <a:lnSpc>
                <a:spcPct val="166700"/>
              </a:lnSpc>
            </a:pPr>
            <a:r>
              <a:rPr sz="1700" dirty="0">
                <a:solidFill>
                  <a:srgbClr val="716A66"/>
                </a:solidFill>
                <a:latin typeface="DIN 2014 Bold"/>
                <a:cs typeface="DIN 2014 Bold"/>
              </a:rPr>
              <a:t>Fertility</a:t>
            </a:r>
            <a:r>
              <a:rPr sz="1700" spc="-105" dirty="0">
                <a:solidFill>
                  <a:srgbClr val="716A66"/>
                </a:solidFill>
                <a:latin typeface="DIN 2014 Bold"/>
                <a:cs typeface="DIN 2014 Bold"/>
              </a:rPr>
              <a:t> </a:t>
            </a:r>
            <a:r>
              <a:rPr sz="1700" spc="-10" dirty="0">
                <a:solidFill>
                  <a:srgbClr val="716A66"/>
                </a:solidFill>
                <a:latin typeface="DIN 2014 Bold"/>
                <a:cs typeface="DIN 2014 Bold"/>
              </a:rPr>
              <a:t>Centers Endocrinology</a:t>
            </a:r>
            <a:endParaRPr sz="1700" dirty="0">
              <a:latin typeface="DIN 2014 Bold"/>
              <a:cs typeface="DIN 2014 Bold"/>
            </a:endParaRPr>
          </a:p>
        </p:txBody>
      </p:sp>
      <p:sp>
        <p:nvSpPr>
          <p:cNvPr id="8" name="object 8"/>
          <p:cNvSpPr txBox="1"/>
          <p:nvPr/>
        </p:nvSpPr>
        <p:spPr>
          <a:xfrm>
            <a:off x="1447110" y="4219365"/>
            <a:ext cx="1461135" cy="746125"/>
          </a:xfrm>
          <a:prstGeom prst="rect">
            <a:avLst/>
          </a:prstGeom>
        </p:spPr>
        <p:txBody>
          <a:bodyPr vert="horz" wrap="square" lIns="0" tIns="81915" rIns="0" bIns="0" rtlCol="0">
            <a:spAutoFit/>
          </a:bodyPr>
          <a:lstStyle/>
          <a:p>
            <a:pPr marL="187325" marR="5080" indent="-175260">
              <a:lnSpc>
                <a:spcPts val="2560"/>
              </a:lnSpc>
              <a:spcBef>
                <a:spcPts val="645"/>
              </a:spcBef>
            </a:pPr>
            <a:r>
              <a:rPr sz="2600" b="1" spc="-20" dirty="0">
                <a:solidFill>
                  <a:srgbClr val="FFFFFF"/>
                </a:solidFill>
                <a:latin typeface="DIN 2014 Bold"/>
                <a:cs typeface="DIN 2014 Bold"/>
              </a:rPr>
              <a:t>Treatment </a:t>
            </a:r>
            <a:r>
              <a:rPr sz="2600" b="1" spc="-10" dirty="0">
                <a:solidFill>
                  <a:srgbClr val="FFFFFF"/>
                </a:solidFill>
                <a:latin typeface="DIN 2014 Bold"/>
                <a:cs typeface="DIN 2014 Bold"/>
              </a:rPr>
              <a:t>Centers</a:t>
            </a:r>
            <a:endParaRPr sz="2600">
              <a:latin typeface="DIN 2014 Bold"/>
              <a:cs typeface="DIN 2014 Bold"/>
            </a:endParaRPr>
          </a:p>
        </p:txBody>
      </p:sp>
      <p:grpSp>
        <p:nvGrpSpPr>
          <p:cNvPr id="9" name="object 9"/>
          <p:cNvGrpSpPr/>
          <p:nvPr/>
        </p:nvGrpSpPr>
        <p:grpSpPr>
          <a:xfrm>
            <a:off x="1570898" y="2861189"/>
            <a:ext cx="1213485" cy="1245235"/>
            <a:chOff x="1570898" y="2861189"/>
            <a:chExt cx="1213485" cy="1245235"/>
          </a:xfrm>
        </p:grpSpPr>
        <p:sp>
          <p:nvSpPr>
            <p:cNvPr id="10" name="object 10"/>
            <p:cNvSpPr/>
            <p:nvPr/>
          </p:nvSpPr>
          <p:spPr>
            <a:xfrm>
              <a:off x="1765150" y="2861189"/>
              <a:ext cx="780415" cy="323850"/>
            </a:xfrm>
            <a:custGeom>
              <a:avLst/>
              <a:gdLst/>
              <a:ahLst/>
              <a:cxnLst/>
              <a:rect l="l" t="t" r="r" b="b"/>
              <a:pathLst>
                <a:path w="780414" h="323850">
                  <a:moveTo>
                    <a:pt x="722337" y="0"/>
                  </a:moveTo>
                  <a:lnTo>
                    <a:pt x="58077" y="0"/>
                  </a:lnTo>
                  <a:lnTo>
                    <a:pt x="35543" y="4506"/>
                  </a:lnTo>
                  <a:lnTo>
                    <a:pt x="17075" y="16760"/>
                  </a:lnTo>
                  <a:lnTo>
                    <a:pt x="4588" y="34868"/>
                  </a:lnTo>
                  <a:lnTo>
                    <a:pt x="0" y="56934"/>
                  </a:lnTo>
                  <a:lnTo>
                    <a:pt x="0" y="323786"/>
                  </a:lnTo>
                  <a:lnTo>
                    <a:pt x="779843" y="323786"/>
                  </a:lnTo>
                  <a:lnTo>
                    <a:pt x="779843" y="56934"/>
                  </a:lnTo>
                  <a:lnTo>
                    <a:pt x="775344" y="34868"/>
                  </a:lnTo>
                  <a:lnTo>
                    <a:pt x="763054" y="16760"/>
                  </a:lnTo>
                  <a:lnTo>
                    <a:pt x="744781" y="4506"/>
                  </a:lnTo>
                  <a:lnTo>
                    <a:pt x="722337" y="0"/>
                  </a:lnTo>
                  <a:close/>
                </a:path>
              </a:pathLst>
            </a:custGeom>
            <a:solidFill>
              <a:srgbClr val="F0EAE1"/>
            </a:solidFill>
          </p:spPr>
          <p:txBody>
            <a:bodyPr wrap="square" lIns="0" tIns="0" rIns="0" bIns="0" rtlCol="0"/>
            <a:lstStyle/>
            <a:p>
              <a:endParaRPr/>
            </a:p>
          </p:txBody>
        </p:sp>
        <p:sp>
          <p:nvSpPr>
            <p:cNvPr id="11" name="object 11"/>
            <p:cNvSpPr/>
            <p:nvPr/>
          </p:nvSpPr>
          <p:spPr>
            <a:xfrm>
              <a:off x="1765147" y="3184971"/>
              <a:ext cx="780415" cy="569595"/>
            </a:xfrm>
            <a:custGeom>
              <a:avLst/>
              <a:gdLst/>
              <a:ahLst/>
              <a:cxnLst/>
              <a:rect l="l" t="t" r="r" b="b"/>
              <a:pathLst>
                <a:path w="780414" h="569595">
                  <a:moveTo>
                    <a:pt x="779856" y="0"/>
                  </a:moveTo>
                  <a:lnTo>
                    <a:pt x="0" y="0"/>
                  </a:lnTo>
                  <a:lnTo>
                    <a:pt x="0" y="377405"/>
                  </a:lnTo>
                  <a:lnTo>
                    <a:pt x="5103" y="421451"/>
                  </a:lnTo>
                  <a:lnTo>
                    <a:pt x="19630" y="461882"/>
                  </a:lnTo>
                  <a:lnTo>
                    <a:pt x="42407" y="497545"/>
                  </a:lnTo>
                  <a:lnTo>
                    <a:pt x="72260" y="527289"/>
                  </a:lnTo>
                  <a:lnTo>
                    <a:pt x="108014" y="549960"/>
                  </a:lnTo>
                  <a:lnTo>
                    <a:pt x="148496" y="564408"/>
                  </a:lnTo>
                  <a:lnTo>
                    <a:pt x="192532" y="569480"/>
                  </a:lnTo>
                  <a:lnTo>
                    <a:pt x="587311" y="569480"/>
                  </a:lnTo>
                  <a:lnTo>
                    <a:pt x="631531" y="564408"/>
                  </a:lnTo>
                  <a:lnTo>
                    <a:pt x="672086" y="549960"/>
                  </a:lnTo>
                  <a:lnTo>
                    <a:pt x="707833" y="527289"/>
                  </a:lnTo>
                  <a:lnTo>
                    <a:pt x="737627" y="497545"/>
                  </a:lnTo>
                  <a:lnTo>
                    <a:pt x="760325" y="461882"/>
                  </a:lnTo>
                  <a:lnTo>
                    <a:pt x="774782" y="421451"/>
                  </a:lnTo>
                  <a:lnTo>
                    <a:pt x="779856" y="377405"/>
                  </a:lnTo>
                  <a:lnTo>
                    <a:pt x="779856" y="0"/>
                  </a:lnTo>
                  <a:close/>
                </a:path>
              </a:pathLst>
            </a:custGeom>
            <a:solidFill>
              <a:srgbClr val="D6C2AB"/>
            </a:solidFill>
          </p:spPr>
          <p:txBody>
            <a:bodyPr wrap="square" lIns="0" tIns="0" rIns="0" bIns="0" rtlCol="0"/>
            <a:lstStyle/>
            <a:p>
              <a:endParaRPr/>
            </a:p>
          </p:txBody>
        </p:sp>
        <p:pic>
          <p:nvPicPr>
            <p:cNvPr id="12" name="object 12"/>
            <p:cNvPicPr/>
            <p:nvPr/>
          </p:nvPicPr>
          <p:blipFill>
            <a:blip r:embed="rId2" cstate="print"/>
            <a:stretch>
              <a:fillRect/>
            </a:stretch>
          </p:blipFill>
          <p:spPr>
            <a:xfrm>
              <a:off x="2047659" y="3754452"/>
              <a:ext cx="214833" cy="159600"/>
            </a:xfrm>
            <a:prstGeom prst="rect">
              <a:avLst/>
            </a:prstGeom>
          </p:spPr>
        </p:pic>
        <p:sp>
          <p:nvSpPr>
            <p:cNvPr id="13" name="object 13"/>
            <p:cNvSpPr/>
            <p:nvPr/>
          </p:nvSpPr>
          <p:spPr>
            <a:xfrm>
              <a:off x="2135806" y="3176054"/>
              <a:ext cx="622935" cy="930275"/>
            </a:xfrm>
            <a:custGeom>
              <a:avLst/>
              <a:gdLst/>
              <a:ahLst/>
              <a:cxnLst/>
              <a:rect l="l" t="t" r="r" b="b"/>
              <a:pathLst>
                <a:path w="622935" h="930275">
                  <a:moveTo>
                    <a:pt x="602983" y="0"/>
                  </a:moveTo>
                  <a:lnTo>
                    <a:pt x="595532" y="1568"/>
                  </a:lnTo>
                  <a:lnTo>
                    <a:pt x="589503" y="5857"/>
                  </a:lnTo>
                  <a:lnTo>
                    <a:pt x="585468" y="12247"/>
                  </a:lnTo>
                  <a:lnTo>
                    <a:pt x="583996" y="20116"/>
                  </a:lnTo>
                  <a:lnTo>
                    <a:pt x="583996" y="797229"/>
                  </a:lnTo>
                  <a:lnTo>
                    <a:pt x="576532" y="834195"/>
                  </a:lnTo>
                  <a:lnTo>
                    <a:pt x="556175" y="864355"/>
                  </a:lnTo>
                  <a:lnTo>
                    <a:pt x="525977" y="884676"/>
                  </a:lnTo>
                  <a:lnTo>
                    <a:pt x="488988" y="892124"/>
                  </a:lnTo>
                  <a:lnTo>
                    <a:pt x="452354" y="884676"/>
                  </a:lnTo>
                  <a:lnTo>
                    <a:pt x="422368" y="864355"/>
                  </a:lnTo>
                  <a:lnTo>
                    <a:pt x="402114" y="834195"/>
                  </a:lnTo>
                  <a:lnTo>
                    <a:pt x="394677" y="797229"/>
                  </a:lnTo>
                  <a:lnTo>
                    <a:pt x="394677" y="730237"/>
                  </a:lnTo>
                  <a:lnTo>
                    <a:pt x="388121" y="697384"/>
                  </a:lnTo>
                  <a:lnTo>
                    <a:pt x="370266" y="670812"/>
                  </a:lnTo>
                  <a:lnTo>
                    <a:pt x="343837" y="653029"/>
                  </a:lnTo>
                  <a:lnTo>
                    <a:pt x="311556" y="646544"/>
                  </a:lnTo>
                  <a:lnTo>
                    <a:pt x="278878" y="653029"/>
                  </a:lnTo>
                  <a:lnTo>
                    <a:pt x="252245" y="670812"/>
                  </a:lnTo>
                  <a:lnTo>
                    <a:pt x="234316" y="697384"/>
                  </a:lnTo>
                  <a:lnTo>
                    <a:pt x="227749" y="730237"/>
                  </a:lnTo>
                  <a:lnTo>
                    <a:pt x="227749" y="797229"/>
                  </a:lnTo>
                  <a:lnTo>
                    <a:pt x="220310" y="834195"/>
                  </a:lnTo>
                  <a:lnTo>
                    <a:pt x="200051" y="864355"/>
                  </a:lnTo>
                  <a:lnTo>
                    <a:pt x="170061" y="884676"/>
                  </a:lnTo>
                  <a:lnTo>
                    <a:pt x="133426" y="892124"/>
                  </a:lnTo>
                  <a:lnTo>
                    <a:pt x="96460" y="884676"/>
                  </a:lnTo>
                  <a:lnTo>
                    <a:pt x="66300" y="864355"/>
                  </a:lnTo>
                  <a:lnTo>
                    <a:pt x="45979" y="834195"/>
                  </a:lnTo>
                  <a:lnTo>
                    <a:pt x="38531" y="797229"/>
                  </a:lnTo>
                  <a:lnTo>
                    <a:pt x="38531" y="738009"/>
                  </a:lnTo>
                  <a:lnTo>
                    <a:pt x="0" y="738009"/>
                  </a:lnTo>
                  <a:lnTo>
                    <a:pt x="0" y="797229"/>
                  </a:lnTo>
                  <a:lnTo>
                    <a:pt x="6807" y="839322"/>
                  </a:lnTo>
                  <a:lnTo>
                    <a:pt x="25759" y="875804"/>
                  </a:lnTo>
                  <a:lnTo>
                    <a:pt x="54650" y="904526"/>
                  </a:lnTo>
                  <a:lnTo>
                    <a:pt x="91274" y="923336"/>
                  </a:lnTo>
                  <a:lnTo>
                    <a:pt x="133426" y="930084"/>
                  </a:lnTo>
                  <a:lnTo>
                    <a:pt x="175343" y="923336"/>
                  </a:lnTo>
                  <a:lnTo>
                    <a:pt x="211803" y="904526"/>
                  </a:lnTo>
                  <a:lnTo>
                    <a:pt x="240591" y="875804"/>
                  </a:lnTo>
                  <a:lnTo>
                    <a:pt x="259489" y="839322"/>
                  </a:lnTo>
                  <a:lnTo>
                    <a:pt x="266280" y="797229"/>
                  </a:lnTo>
                  <a:lnTo>
                    <a:pt x="266280" y="730237"/>
                  </a:lnTo>
                  <a:lnTo>
                    <a:pt x="269817" y="712234"/>
                  </a:lnTo>
                  <a:lnTo>
                    <a:pt x="279484" y="697715"/>
                  </a:lnTo>
                  <a:lnTo>
                    <a:pt x="293868" y="688021"/>
                  </a:lnTo>
                  <a:lnTo>
                    <a:pt x="311556" y="684491"/>
                  </a:lnTo>
                  <a:lnTo>
                    <a:pt x="328890" y="688021"/>
                  </a:lnTo>
                  <a:lnTo>
                    <a:pt x="343066" y="697715"/>
                  </a:lnTo>
                  <a:lnTo>
                    <a:pt x="352634" y="712234"/>
                  </a:lnTo>
                  <a:lnTo>
                    <a:pt x="356146" y="730237"/>
                  </a:lnTo>
                  <a:lnTo>
                    <a:pt x="356146" y="797229"/>
                  </a:lnTo>
                  <a:lnTo>
                    <a:pt x="362948" y="839322"/>
                  </a:lnTo>
                  <a:lnTo>
                    <a:pt x="381867" y="875804"/>
                  </a:lnTo>
                  <a:lnTo>
                    <a:pt x="410669" y="904526"/>
                  </a:lnTo>
                  <a:lnTo>
                    <a:pt x="447121" y="923336"/>
                  </a:lnTo>
                  <a:lnTo>
                    <a:pt x="488988" y="930084"/>
                  </a:lnTo>
                  <a:lnTo>
                    <a:pt x="531184" y="923336"/>
                  </a:lnTo>
                  <a:lnTo>
                    <a:pt x="567813" y="904526"/>
                  </a:lnTo>
                  <a:lnTo>
                    <a:pt x="596687" y="875804"/>
                  </a:lnTo>
                  <a:lnTo>
                    <a:pt x="615617" y="839322"/>
                  </a:lnTo>
                  <a:lnTo>
                    <a:pt x="622414" y="797229"/>
                  </a:lnTo>
                  <a:lnTo>
                    <a:pt x="622414" y="20116"/>
                  </a:lnTo>
                  <a:lnTo>
                    <a:pt x="620856" y="12247"/>
                  </a:lnTo>
                  <a:lnTo>
                    <a:pt x="616642" y="5857"/>
                  </a:lnTo>
                  <a:lnTo>
                    <a:pt x="610455" y="1568"/>
                  </a:lnTo>
                  <a:lnTo>
                    <a:pt x="602983" y="0"/>
                  </a:lnTo>
                  <a:close/>
                </a:path>
              </a:pathLst>
            </a:custGeom>
            <a:solidFill>
              <a:srgbClr val="D6C2AB"/>
            </a:solidFill>
          </p:spPr>
          <p:txBody>
            <a:bodyPr wrap="square" lIns="0" tIns="0" rIns="0" bIns="0" rtlCol="0"/>
            <a:lstStyle/>
            <a:p>
              <a:endParaRPr/>
            </a:p>
          </p:txBody>
        </p:sp>
        <p:pic>
          <p:nvPicPr>
            <p:cNvPr id="14" name="object 14"/>
            <p:cNvPicPr/>
            <p:nvPr/>
          </p:nvPicPr>
          <p:blipFill>
            <a:blip r:embed="rId3" cstate="print"/>
            <a:stretch>
              <a:fillRect/>
            </a:stretch>
          </p:blipFill>
          <p:spPr>
            <a:xfrm>
              <a:off x="2694086" y="3356923"/>
              <a:ext cx="89865" cy="249008"/>
            </a:xfrm>
            <a:prstGeom prst="rect">
              <a:avLst/>
            </a:prstGeom>
          </p:spPr>
        </p:pic>
        <p:sp>
          <p:nvSpPr>
            <p:cNvPr id="15" name="object 15"/>
            <p:cNvSpPr/>
            <p:nvPr/>
          </p:nvSpPr>
          <p:spPr>
            <a:xfrm>
              <a:off x="2345131" y="3051085"/>
              <a:ext cx="137795" cy="613410"/>
            </a:xfrm>
            <a:custGeom>
              <a:avLst/>
              <a:gdLst/>
              <a:ahLst/>
              <a:cxnLst/>
              <a:rect l="l" t="t" r="r" b="b"/>
              <a:pathLst>
                <a:path w="137794" h="613410">
                  <a:moveTo>
                    <a:pt x="85420" y="574967"/>
                  </a:moveTo>
                  <a:lnTo>
                    <a:pt x="12" y="574967"/>
                  </a:lnTo>
                  <a:lnTo>
                    <a:pt x="12" y="612927"/>
                  </a:lnTo>
                  <a:lnTo>
                    <a:pt x="85420" y="612927"/>
                  </a:lnTo>
                  <a:lnTo>
                    <a:pt x="85420" y="574967"/>
                  </a:lnTo>
                  <a:close/>
                </a:path>
                <a:path w="137794" h="613410">
                  <a:moveTo>
                    <a:pt x="134010" y="459955"/>
                  </a:moveTo>
                  <a:lnTo>
                    <a:pt x="12" y="459955"/>
                  </a:lnTo>
                  <a:lnTo>
                    <a:pt x="12" y="499059"/>
                  </a:lnTo>
                  <a:lnTo>
                    <a:pt x="134010" y="499059"/>
                  </a:lnTo>
                  <a:lnTo>
                    <a:pt x="134010" y="459955"/>
                  </a:lnTo>
                  <a:close/>
                </a:path>
                <a:path w="137794" h="613410">
                  <a:moveTo>
                    <a:pt x="137325" y="344944"/>
                  </a:moveTo>
                  <a:lnTo>
                    <a:pt x="0" y="344944"/>
                  </a:lnTo>
                  <a:lnTo>
                    <a:pt x="0" y="382905"/>
                  </a:lnTo>
                  <a:lnTo>
                    <a:pt x="137325" y="382905"/>
                  </a:lnTo>
                  <a:lnTo>
                    <a:pt x="137325" y="344944"/>
                  </a:lnTo>
                  <a:close/>
                </a:path>
                <a:path w="137794" h="613410">
                  <a:moveTo>
                    <a:pt x="137325" y="229933"/>
                  </a:moveTo>
                  <a:lnTo>
                    <a:pt x="0" y="229933"/>
                  </a:lnTo>
                  <a:lnTo>
                    <a:pt x="0" y="267881"/>
                  </a:lnTo>
                  <a:lnTo>
                    <a:pt x="137325" y="267881"/>
                  </a:lnTo>
                  <a:lnTo>
                    <a:pt x="137325" y="229933"/>
                  </a:lnTo>
                  <a:close/>
                </a:path>
                <a:path w="137794" h="613410">
                  <a:moveTo>
                    <a:pt x="137325" y="114909"/>
                  </a:moveTo>
                  <a:lnTo>
                    <a:pt x="0" y="114909"/>
                  </a:lnTo>
                  <a:lnTo>
                    <a:pt x="0" y="152869"/>
                  </a:lnTo>
                  <a:lnTo>
                    <a:pt x="137325" y="152869"/>
                  </a:lnTo>
                  <a:lnTo>
                    <a:pt x="137325" y="114909"/>
                  </a:lnTo>
                  <a:close/>
                </a:path>
                <a:path w="137794" h="613410">
                  <a:moveTo>
                    <a:pt x="137325" y="0"/>
                  </a:moveTo>
                  <a:lnTo>
                    <a:pt x="0" y="0"/>
                  </a:lnTo>
                  <a:lnTo>
                    <a:pt x="0" y="38989"/>
                  </a:lnTo>
                  <a:lnTo>
                    <a:pt x="137325" y="38989"/>
                  </a:lnTo>
                  <a:lnTo>
                    <a:pt x="137325" y="0"/>
                  </a:lnTo>
                  <a:close/>
                </a:path>
              </a:pathLst>
            </a:custGeom>
            <a:solidFill>
              <a:srgbClr val="C7AD8E">
                <a:alpha val="96998"/>
              </a:srgbClr>
            </a:solidFill>
          </p:spPr>
          <p:txBody>
            <a:bodyPr wrap="square" lIns="0" tIns="0" rIns="0" bIns="0" rtlCol="0"/>
            <a:lstStyle/>
            <a:p>
              <a:endParaRPr/>
            </a:p>
          </p:txBody>
        </p:sp>
        <p:sp>
          <p:nvSpPr>
            <p:cNvPr id="16" name="object 16"/>
            <p:cNvSpPr/>
            <p:nvPr/>
          </p:nvSpPr>
          <p:spPr>
            <a:xfrm>
              <a:off x="1570888" y="2984093"/>
              <a:ext cx="1213485" cy="718185"/>
            </a:xfrm>
            <a:custGeom>
              <a:avLst/>
              <a:gdLst/>
              <a:ahLst/>
              <a:cxnLst/>
              <a:rect l="l" t="t" r="r" b="b"/>
              <a:pathLst>
                <a:path w="1213485" h="718185">
                  <a:moveTo>
                    <a:pt x="654773" y="175272"/>
                  </a:moveTo>
                  <a:lnTo>
                    <a:pt x="648500" y="128549"/>
                  </a:lnTo>
                  <a:lnTo>
                    <a:pt x="630783" y="86639"/>
                  </a:lnTo>
                  <a:lnTo>
                    <a:pt x="603300" y="51193"/>
                  </a:lnTo>
                  <a:lnTo>
                    <a:pt x="567715" y="23850"/>
                  </a:lnTo>
                  <a:lnTo>
                    <a:pt x="525703" y="6235"/>
                  </a:lnTo>
                  <a:lnTo>
                    <a:pt x="478929" y="0"/>
                  </a:lnTo>
                  <a:lnTo>
                    <a:pt x="432549" y="6197"/>
                  </a:lnTo>
                  <a:lnTo>
                    <a:pt x="390740" y="23698"/>
                  </a:lnTo>
                  <a:lnTo>
                    <a:pt x="355219" y="50838"/>
                  </a:lnTo>
                  <a:lnTo>
                    <a:pt x="327672" y="85979"/>
                  </a:lnTo>
                  <a:lnTo>
                    <a:pt x="300088" y="50838"/>
                  </a:lnTo>
                  <a:lnTo>
                    <a:pt x="264566" y="23698"/>
                  </a:lnTo>
                  <a:lnTo>
                    <a:pt x="222783" y="6197"/>
                  </a:lnTo>
                  <a:lnTo>
                    <a:pt x="176415" y="0"/>
                  </a:lnTo>
                  <a:lnTo>
                    <a:pt x="129603" y="6235"/>
                  </a:lnTo>
                  <a:lnTo>
                    <a:pt x="87490" y="23850"/>
                  </a:lnTo>
                  <a:lnTo>
                    <a:pt x="51765" y="51193"/>
                  </a:lnTo>
                  <a:lnTo>
                    <a:pt x="24142" y="86639"/>
                  </a:lnTo>
                  <a:lnTo>
                    <a:pt x="6324" y="128549"/>
                  </a:lnTo>
                  <a:lnTo>
                    <a:pt x="0" y="175272"/>
                  </a:lnTo>
                  <a:lnTo>
                    <a:pt x="51206" y="326529"/>
                  </a:lnTo>
                  <a:lnTo>
                    <a:pt x="163842" y="456869"/>
                  </a:lnTo>
                  <a:lnTo>
                    <a:pt x="276479" y="548271"/>
                  </a:lnTo>
                  <a:lnTo>
                    <a:pt x="327672" y="582739"/>
                  </a:lnTo>
                  <a:lnTo>
                    <a:pt x="516775" y="463956"/>
                  </a:lnTo>
                  <a:lnTo>
                    <a:pt x="613892" y="381927"/>
                  </a:lnTo>
                  <a:lnTo>
                    <a:pt x="649668" y="298424"/>
                  </a:lnTo>
                  <a:lnTo>
                    <a:pt x="654773" y="175272"/>
                  </a:lnTo>
                  <a:close/>
                </a:path>
                <a:path w="1213485" h="718185">
                  <a:moveTo>
                    <a:pt x="1213053" y="678776"/>
                  </a:moveTo>
                  <a:lnTo>
                    <a:pt x="1123188" y="678776"/>
                  </a:lnTo>
                  <a:lnTo>
                    <a:pt x="1123188" y="717880"/>
                  </a:lnTo>
                  <a:lnTo>
                    <a:pt x="1213053" y="717880"/>
                  </a:lnTo>
                  <a:lnTo>
                    <a:pt x="1213053" y="678776"/>
                  </a:lnTo>
                  <a:close/>
                </a:path>
              </a:pathLst>
            </a:custGeom>
            <a:solidFill>
              <a:srgbClr val="E5D9CB"/>
            </a:solidFill>
          </p:spPr>
          <p:txBody>
            <a:bodyPr wrap="square" lIns="0" tIns="0" rIns="0" bIns="0" rtlCol="0"/>
            <a:lstStyle/>
            <a:p>
              <a:endParaRPr/>
            </a:p>
          </p:txBody>
        </p:sp>
      </p:grpSp>
      <p:pic>
        <p:nvPicPr>
          <p:cNvPr id="17" name="Picture 16">
            <a:extLst>
              <a:ext uri="{FF2B5EF4-FFF2-40B4-BE49-F238E27FC236}">
                <a16:creationId xmlns:a16="http://schemas.microsoft.com/office/drawing/2014/main" id="{94AF5EFA-71B0-BCCF-3A59-9F4DE289109E}"/>
              </a:ext>
            </a:extLst>
          </p:cNvPr>
          <p:cNvPicPr>
            <a:picLocks noChangeAspect="1"/>
          </p:cNvPicPr>
          <p:nvPr/>
        </p:nvPicPr>
        <p:blipFill>
          <a:blip r:embed="rId4"/>
          <a:stretch>
            <a:fillRect/>
          </a:stretch>
        </p:blipFill>
        <p:spPr>
          <a:xfrm>
            <a:off x="4006189" y="2209800"/>
            <a:ext cx="774700" cy="31623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xfrm>
            <a:off x="750823" y="584306"/>
            <a:ext cx="3761740" cy="1147445"/>
          </a:xfrm>
          <a:prstGeom prst="rect">
            <a:avLst/>
          </a:prstGeom>
        </p:spPr>
        <p:txBody>
          <a:bodyPr vert="horz" wrap="square" lIns="0" tIns="226695" rIns="0" bIns="0" rtlCol="0">
            <a:spAutoFit/>
          </a:bodyPr>
          <a:lstStyle/>
          <a:p>
            <a:pPr marL="12700">
              <a:lnSpc>
                <a:spcPct val="100000"/>
              </a:lnSpc>
              <a:spcBef>
                <a:spcPts val="1785"/>
              </a:spcBef>
            </a:pPr>
            <a:r>
              <a:rPr dirty="0"/>
              <a:t>Identifying</a:t>
            </a:r>
            <a:r>
              <a:rPr spc="5" dirty="0"/>
              <a:t> </a:t>
            </a:r>
            <a:r>
              <a:rPr spc="-10" dirty="0"/>
              <a:t>Opportunities</a:t>
            </a:r>
          </a:p>
          <a:p>
            <a:pPr marL="12700">
              <a:lnSpc>
                <a:spcPct val="100000"/>
              </a:lnSpc>
              <a:spcBef>
                <a:spcPts val="1265"/>
              </a:spcBef>
            </a:pPr>
            <a:r>
              <a:rPr sz="2100" b="0" dirty="0">
                <a:latin typeface="DIN 2014 Light"/>
                <a:cs typeface="DIN 2014 Light"/>
              </a:rPr>
              <a:t>Healthcare</a:t>
            </a:r>
            <a:r>
              <a:rPr sz="2100" b="0" spc="-45" dirty="0">
                <a:latin typeface="DIN 2014 Light"/>
                <a:cs typeface="DIN 2014 Light"/>
              </a:rPr>
              <a:t> </a:t>
            </a:r>
            <a:r>
              <a:rPr sz="2100" b="0" spc="-10" dirty="0">
                <a:latin typeface="DIN 2014 Light"/>
                <a:cs typeface="DIN 2014 Light"/>
              </a:rPr>
              <a:t>Spaces</a:t>
            </a:r>
            <a:endParaRPr sz="2100">
              <a:latin typeface="DIN 2014 Light"/>
              <a:cs typeface="DIN 2014 Light"/>
            </a:endParaRPr>
          </a:p>
        </p:txBody>
      </p:sp>
      <p:grpSp>
        <p:nvGrpSpPr>
          <p:cNvPr id="4" name="object 4"/>
          <p:cNvGrpSpPr/>
          <p:nvPr/>
        </p:nvGrpSpPr>
        <p:grpSpPr>
          <a:xfrm>
            <a:off x="763523" y="2494541"/>
            <a:ext cx="2815590" cy="2815590"/>
            <a:chOff x="763523" y="2494541"/>
            <a:chExt cx="2815590" cy="2815590"/>
          </a:xfrm>
        </p:grpSpPr>
        <p:sp>
          <p:nvSpPr>
            <p:cNvPr id="5" name="object 5"/>
            <p:cNvSpPr/>
            <p:nvPr/>
          </p:nvSpPr>
          <p:spPr>
            <a:xfrm>
              <a:off x="763523" y="2494541"/>
              <a:ext cx="2815590" cy="2815590"/>
            </a:xfrm>
            <a:custGeom>
              <a:avLst/>
              <a:gdLst/>
              <a:ahLst/>
              <a:cxnLst/>
              <a:rect l="l" t="t" r="r" b="b"/>
              <a:pathLst>
                <a:path w="2815590" h="2815590">
                  <a:moveTo>
                    <a:pt x="1407782" y="0"/>
                  </a:moveTo>
                  <a:lnTo>
                    <a:pt x="1359384" y="816"/>
                  </a:lnTo>
                  <a:lnTo>
                    <a:pt x="1311397" y="3247"/>
                  </a:lnTo>
                  <a:lnTo>
                    <a:pt x="1263845" y="7268"/>
                  </a:lnTo>
                  <a:lnTo>
                    <a:pt x="1216755" y="12851"/>
                  </a:lnTo>
                  <a:lnTo>
                    <a:pt x="1170153" y="19971"/>
                  </a:lnTo>
                  <a:lnTo>
                    <a:pt x="1124065" y="28601"/>
                  </a:lnTo>
                  <a:lnTo>
                    <a:pt x="1078518" y="38715"/>
                  </a:lnTo>
                  <a:lnTo>
                    <a:pt x="1033538" y="50287"/>
                  </a:lnTo>
                  <a:lnTo>
                    <a:pt x="989151" y="63291"/>
                  </a:lnTo>
                  <a:lnTo>
                    <a:pt x="945384" y="77700"/>
                  </a:lnTo>
                  <a:lnTo>
                    <a:pt x="902261" y="93489"/>
                  </a:lnTo>
                  <a:lnTo>
                    <a:pt x="859811" y="110630"/>
                  </a:lnTo>
                  <a:lnTo>
                    <a:pt x="818058" y="129099"/>
                  </a:lnTo>
                  <a:lnTo>
                    <a:pt x="777029" y="148868"/>
                  </a:lnTo>
                  <a:lnTo>
                    <a:pt x="736750" y="169912"/>
                  </a:lnTo>
                  <a:lnTo>
                    <a:pt x="697248" y="192204"/>
                  </a:lnTo>
                  <a:lnTo>
                    <a:pt x="658549" y="215718"/>
                  </a:lnTo>
                  <a:lnTo>
                    <a:pt x="620679" y="240427"/>
                  </a:lnTo>
                  <a:lnTo>
                    <a:pt x="583663" y="266307"/>
                  </a:lnTo>
                  <a:lnTo>
                    <a:pt x="547529" y="293329"/>
                  </a:lnTo>
                  <a:lnTo>
                    <a:pt x="512303" y="321469"/>
                  </a:lnTo>
                  <a:lnTo>
                    <a:pt x="478010" y="350700"/>
                  </a:lnTo>
                  <a:lnTo>
                    <a:pt x="444677" y="380996"/>
                  </a:lnTo>
                  <a:lnTo>
                    <a:pt x="412330" y="412330"/>
                  </a:lnTo>
                  <a:lnTo>
                    <a:pt x="380996" y="444677"/>
                  </a:lnTo>
                  <a:lnTo>
                    <a:pt x="350700" y="478010"/>
                  </a:lnTo>
                  <a:lnTo>
                    <a:pt x="321469" y="512303"/>
                  </a:lnTo>
                  <a:lnTo>
                    <a:pt x="293329" y="547529"/>
                  </a:lnTo>
                  <a:lnTo>
                    <a:pt x="266307" y="583663"/>
                  </a:lnTo>
                  <a:lnTo>
                    <a:pt x="240427" y="620679"/>
                  </a:lnTo>
                  <a:lnTo>
                    <a:pt x="215718" y="658549"/>
                  </a:lnTo>
                  <a:lnTo>
                    <a:pt x="192204" y="697248"/>
                  </a:lnTo>
                  <a:lnTo>
                    <a:pt x="169912" y="736750"/>
                  </a:lnTo>
                  <a:lnTo>
                    <a:pt x="148868" y="777029"/>
                  </a:lnTo>
                  <a:lnTo>
                    <a:pt x="129099" y="818058"/>
                  </a:lnTo>
                  <a:lnTo>
                    <a:pt x="110630" y="859811"/>
                  </a:lnTo>
                  <a:lnTo>
                    <a:pt x="93489" y="902261"/>
                  </a:lnTo>
                  <a:lnTo>
                    <a:pt x="77700" y="945384"/>
                  </a:lnTo>
                  <a:lnTo>
                    <a:pt x="63291" y="989151"/>
                  </a:lnTo>
                  <a:lnTo>
                    <a:pt x="50287" y="1033538"/>
                  </a:lnTo>
                  <a:lnTo>
                    <a:pt x="38715" y="1078518"/>
                  </a:lnTo>
                  <a:lnTo>
                    <a:pt x="28601" y="1124065"/>
                  </a:lnTo>
                  <a:lnTo>
                    <a:pt x="19971" y="1170153"/>
                  </a:lnTo>
                  <a:lnTo>
                    <a:pt x="12851" y="1216755"/>
                  </a:lnTo>
                  <a:lnTo>
                    <a:pt x="7268" y="1263845"/>
                  </a:lnTo>
                  <a:lnTo>
                    <a:pt x="3247" y="1311397"/>
                  </a:lnTo>
                  <a:lnTo>
                    <a:pt x="816" y="1359384"/>
                  </a:lnTo>
                  <a:lnTo>
                    <a:pt x="0" y="1407782"/>
                  </a:lnTo>
                  <a:lnTo>
                    <a:pt x="816" y="1456179"/>
                  </a:lnTo>
                  <a:lnTo>
                    <a:pt x="3247" y="1504167"/>
                  </a:lnTo>
                  <a:lnTo>
                    <a:pt x="7268" y="1551719"/>
                  </a:lnTo>
                  <a:lnTo>
                    <a:pt x="12851" y="1598809"/>
                  </a:lnTo>
                  <a:lnTo>
                    <a:pt x="19971" y="1645411"/>
                  </a:lnTo>
                  <a:lnTo>
                    <a:pt x="28601" y="1691498"/>
                  </a:lnTo>
                  <a:lnTo>
                    <a:pt x="38715" y="1737045"/>
                  </a:lnTo>
                  <a:lnTo>
                    <a:pt x="50287" y="1782025"/>
                  </a:lnTo>
                  <a:lnTo>
                    <a:pt x="63291" y="1826412"/>
                  </a:lnTo>
                  <a:lnTo>
                    <a:pt x="77700" y="1870180"/>
                  </a:lnTo>
                  <a:lnTo>
                    <a:pt x="93489" y="1913302"/>
                  </a:lnTo>
                  <a:lnTo>
                    <a:pt x="110630" y="1955753"/>
                  </a:lnTo>
                  <a:lnTo>
                    <a:pt x="129099" y="1997506"/>
                  </a:lnTo>
                  <a:lnTo>
                    <a:pt x="148868" y="2038535"/>
                  </a:lnTo>
                  <a:lnTo>
                    <a:pt x="169912" y="2078813"/>
                  </a:lnTo>
                  <a:lnTo>
                    <a:pt x="192204" y="2118315"/>
                  </a:lnTo>
                  <a:lnTo>
                    <a:pt x="215718" y="2157015"/>
                  </a:lnTo>
                  <a:lnTo>
                    <a:pt x="240427" y="2194885"/>
                  </a:lnTo>
                  <a:lnTo>
                    <a:pt x="266307" y="2231900"/>
                  </a:lnTo>
                  <a:lnTo>
                    <a:pt x="293329" y="2268034"/>
                  </a:lnTo>
                  <a:lnTo>
                    <a:pt x="321469" y="2303261"/>
                  </a:lnTo>
                  <a:lnTo>
                    <a:pt x="350700" y="2337554"/>
                  </a:lnTo>
                  <a:lnTo>
                    <a:pt x="380996" y="2370887"/>
                  </a:lnTo>
                  <a:lnTo>
                    <a:pt x="412330" y="2403233"/>
                  </a:lnTo>
                  <a:lnTo>
                    <a:pt x="444677" y="2434568"/>
                  </a:lnTo>
                  <a:lnTo>
                    <a:pt x="478010" y="2464863"/>
                  </a:lnTo>
                  <a:lnTo>
                    <a:pt x="512303" y="2494094"/>
                  </a:lnTo>
                  <a:lnTo>
                    <a:pt x="547529" y="2522234"/>
                  </a:lnTo>
                  <a:lnTo>
                    <a:pt x="583663" y="2549257"/>
                  </a:lnTo>
                  <a:lnTo>
                    <a:pt x="620679" y="2575136"/>
                  </a:lnTo>
                  <a:lnTo>
                    <a:pt x="658549" y="2599846"/>
                  </a:lnTo>
                  <a:lnTo>
                    <a:pt x="697248" y="2623360"/>
                  </a:lnTo>
                  <a:lnTo>
                    <a:pt x="736750" y="2645652"/>
                  </a:lnTo>
                  <a:lnTo>
                    <a:pt x="777029" y="2666695"/>
                  </a:lnTo>
                  <a:lnTo>
                    <a:pt x="818058" y="2686465"/>
                  </a:lnTo>
                  <a:lnTo>
                    <a:pt x="859811" y="2704933"/>
                  </a:lnTo>
                  <a:lnTo>
                    <a:pt x="902261" y="2722075"/>
                  </a:lnTo>
                  <a:lnTo>
                    <a:pt x="945384" y="2737863"/>
                  </a:lnTo>
                  <a:lnTo>
                    <a:pt x="989151" y="2752273"/>
                  </a:lnTo>
                  <a:lnTo>
                    <a:pt x="1033538" y="2765277"/>
                  </a:lnTo>
                  <a:lnTo>
                    <a:pt x="1078518" y="2776849"/>
                  </a:lnTo>
                  <a:lnTo>
                    <a:pt x="1124065" y="2786963"/>
                  </a:lnTo>
                  <a:lnTo>
                    <a:pt x="1170153" y="2795593"/>
                  </a:lnTo>
                  <a:lnTo>
                    <a:pt x="1216755" y="2802713"/>
                  </a:lnTo>
                  <a:lnTo>
                    <a:pt x="1263845" y="2808296"/>
                  </a:lnTo>
                  <a:lnTo>
                    <a:pt x="1311397" y="2812316"/>
                  </a:lnTo>
                  <a:lnTo>
                    <a:pt x="1359384" y="2814748"/>
                  </a:lnTo>
                  <a:lnTo>
                    <a:pt x="1407782" y="2815564"/>
                  </a:lnTo>
                  <a:lnTo>
                    <a:pt x="1456179" y="2814748"/>
                  </a:lnTo>
                  <a:lnTo>
                    <a:pt x="1504167" y="2812316"/>
                  </a:lnTo>
                  <a:lnTo>
                    <a:pt x="1551719" y="2808296"/>
                  </a:lnTo>
                  <a:lnTo>
                    <a:pt x="1598809" y="2802713"/>
                  </a:lnTo>
                  <a:lnTo>
                    <a:pt x="1645411" y="2795593"/>
                  </a:lnTo>
                  <a:lnTo>
                    <a:pt x="1691498" y="2786963"/>
                  </a:lnTo>
                  <a:lnTo>
                    <a:pt x="1737045" y="2776849"/>
                  </a:lnTo>
                  <a:lnTo>
                    <a:pt x="1782025" y="2765277"/>
                  </a:lnTo>
                  <a:lnTo>
                    <a:pt x="1826412" y="2752273"/>
                  </a:lnTo>
                  <a:lnTo>
                    <a:pt x="1870180" y="2737863"/>
                  </a:lnTo>
                  <a:lnTo>
                    <a:pt x="1913302" y="2722075"/>
                  </a:lnTo>
                  <a:lnTo>
                    <a:pt x="1955753" y="2704933"/>
                  </a:lnTo>
                  <a:lnTo>
                    <a:pt x="1997506" y="2686465"/>
                  </a:lnTo>
                  <a:lnTo>
                    <a:pt x="2038535" y="2666695"/>
                  </a:lnTo>
                  <a:lnTo>
                    <a:pt x="2078813" y="2645652"/>
                  </a:lnTo>
                  <a:lnTo>
                    <a:pt x="2118315" y="2623360"/>
                  </a:lnTo>
                  <a:lnTo>
                    <a:pt x="2157015" y="2599846"/>
                  </a:lnTo>
                  <a:lnTo>
                    <a:pt x="2194885" y="2575136"/>
                  </a:lnTo>
                  <a:lnTo>
                    <a:pt x="2231900" y="2549257"/>
                  </a:lnTo>
                  <a:lnTo>
                    <a:pt x="2268034" y="2522234"/>
                  </a:lnTo>
                  <a:lnTo>
                    <a:pt x="2303261" y="2494094"/>
                  </a:lnTo>
                  <a:lnTo>
                    <a:pt x="2337554" y="2464863"/>
                  </a:lnTo>
                  <a:lnTo>
                    <a:pt x="2370887" y="2434568"/>
                  </a:lnTo>
                  <a:lnTo>
                    <a:pt x="2403233" y="2403233"/>
                  </a:lnTo>
                  <a:lnTo>
                    <a:pt x="2434568" y="2370887"/>
                  </a:lnTo>
                  <a:lnTo>
                    <a:pt x="2464863" y="2337554"/>
                  </a:lnTo>
                  <a:lnTo>
                    <a:pt x="2494094" y="2303261"/>
                  </a:lnTo>
                  <a:lnTo>
                    <a:pt x="2522234" y="2268034"/>
                  </a:lnTo>
                  <a:lnTo>
                    <a:pt x="2549257" y="2231900"/>
                  </a:lnTo>
                  <a:lnTo>
                    <a:pt x="2575136" y="2194885"/>
                  </a:lnTo>
                  <a:lnTo>
                    <a:pt x="2599846" y="2157015"/>
                  </a:lnTo>
                  <a:lnTo>
                    <a:pt x="2623360" y="2118315"/>
                  </a:lnTo>
                  <a:lnTo>
                    <a:pt x="2645652" y="2078813"/>
                  </a:lnTo>
                  <a:lnTo>
                    <a:pt x="2666695" y="2038535"/>
                  </a:lnTo>
                  <a:lnTo>
                    <a:pt x="2686465" y="1997506"/>
                  </a:lnTo>
                  <a:lnTo>
                    <a:pt x="2704933" y="1955753"/>
                  </a:lnTo>
                  <a:lnTo>
                    <a:pt x="2722075" y="1913302"/>
                  </a:lnTo>
                  <a:lnTo>
                    <a:pt x="2737863" y="1870180"/>
                  </a:lnTo>
                  <a:lnTo>
                    <a:pt x="2752273" y="1826412"/>
                  </a:lnTo>
                  <a:lnTo>
                    <a:pt x="2765277" y="1782025"/>
                  </a:lnTo>
                  <a:lnTo>
                    <a:pt x="2776849" y="1737045"/>
                  </a:lnTo>
                  <a:lnTo>
                    <a:pt x="2786963" y="1691498"/>
                  </a:lnTo>
                  <a:lnTo>
                    <a:pt x="2795593" y="1645411"/>
                  </a:lnTo>
                  <a:lnTo>
                    <a:pt x="2802713" y="1598809"/>
                  </a:lnTo>
                  <a:lnTo>
                    <a:pt x="2808296" y="1551719"/>
                  </a:lnTo>
                  <a:lnTo>
                    <a:pt x="2812316" y="1504167"/>
                  </a:lnTo>
                  <a:lnTo>
                    <a:pt x="2814748" y="1456179"/>
                  </a:lnTo>
                  <a:lnTo>
                    <a:pt x="2815564" y="1407782"/>
                  </a:lnTo>
                  <a:lnTo>
                    <a:pt x="2814748" y="1359384"/>
                  </a:lnTo>
                  <a:lnTo>
                    <a:pt x="2812316" y="1311397"/>
                  </a:lnTo>
                  <a:lnTo>
                    <a:pt x="2808296" y="1263845"/>
                  </a:lnTo>
                  <a:lnTo>
                    <a:pt x="2802713" y="1216755"/>
                  </a:lnTo>
                  <a:lnTo>
                    <a:pt x="2795593" y="1170153"/>
                  </a:lnTo>
                  <a:lnTo>
                    <a:pt x="2786963" y="1124065"/>
                  </a:lnTo>
                  <a:lnTo>
                    <a:pt x="2776849" y="1078518"/>
                  </a:lnTo>
                  <a:lnTo>
                    <a:pt x="2765277" y="1033538"/>
                  </a:lnTo>
                  <a:lnTo>
                    <a:pt x="2752273" y="989151"/>
                  </a:lnTo>
                  <a:lnTo>
                    <a:pt x="2737863" y="945384"/>
                  </a:lnTo>
                  <a:lnTo>
                    <a:pt x="2722075" y="902261"/>
                  </a:lnTo>
                  <a:lnTo>
                    <a:pt x="2704933" y="859811"/>
                  </a:lnTo>
                  <a:lnTo>
                    <a:pt x="2686465" y="818058"/>
                  </a:lnTo>
                  <a:lnTo>
                    <a:pt x="2666695" y="777029"/>
                  </a:lnTo>
                  <a:lnTo>
                    <a:pt x="2645652" y="736750"/>
                  </a:lnTo>
                  <a:lnTo>
                    <a:pt x="2623360" y="697248"/>
                  </a:lnTo>
                  <a:lnTo>
                    <a:pt x="2599846" y="658549"/>
                  </a:lnTo>
                  <a:lnTo>
                    <a:pt x="2575136" y="620679"/>
                  </a:lnTo>
                  <a:lnTo>
                    <a:pt x="2549257" y="583663"/>
                  </a:lnTo>
                  <a:lnTo>
                    <a:pt x="2522234" y="547529"/>
                  </a:lnTo>
                  <a:lnTo>
                    <a:pt x="2494094" y="512303"/>
                  </a:lnTo>
                  <a:lnTo>
                    <a:pt x="2464863" y="478010"/>
                  </a:lnTo>
                  <a:lnTo>
                    <a:pt x="2434568" y="444677"/>
                  </a:lnTo>
                  <a:lnTo>
                    <a:pt x="2403233" y="412330"/>
                  </a:lnTo>
                  <a:lnTo>
                    <a:pt x="2370887" y="380996"/>
                  </a:lnTo>
                  <a:lnTo>
                    <a:pt x="2337554" y="350700"/>
                  </a:lnTo>
                  <a:lnTo>
                    <a:pt x="2303261" y="321469"/>
                  </a:lnTo>
                  <a:lnTo>
                    <a:pt x="2268034" y="293329"/>
                  </a:lnTo>
                  <a:lnTo>
                    <a:pt x="2231900" y="266307"/>
                  </a:lnTo>
                  <a:lnTo>
                    <a:pt x="2194885" y="240427"/>
                  </a:lnTo>
                  <a:lnTo>
                    <a:pt x="2157015" y="215718"/>
                  </a:lnTo>
                  <a:lnTo>
                    <a:pt x="2118315" y="192204"/>
                  </a:lnTo>
                  <a:lnTo>
                    <a:pt x="2078813" y="169912"/>
                  </a:lnTo>
                  <a:lnTo>
                    <a:pt x="2038535" y="148868"/>
                  </a:lnTo>
                  <a:lnTo>
                    <a:pt x="1997506" y="129099"/>
                  </a:lnTo>
                  <a:lnTo>
                    <a:pt x="1955753" y="110630"/>
                  </a:lnTo>
                  <a:lnTo>
                    <a:pt x="1913302" y="93489"/>
                  </a:lnTo>
                  <a:lnTo>
                    <a:pt x="1870180" y="77700"/>
                  </a:lnTo>
                  <a:lnTo>
                    <a:pt x="1826412" y="63291"/>
                  </a:lnTo>
                  <a:lnTo>
                    <a:pt x="1782025" y="50287"/>
                  </a:lnTo>
                  <a:lnTo>
                    <a:pt x="1737045" y="38715"/>
                  </a:lnTo>
                  <a:lnTo>
                    <a:pt x="1691498" y="28601"/>
                  </a:lnTo>
                  <a:lnTo>
                    <a:pt x="1645411" y="19971"/>
                  </a:lnTo>
                  <a:lnTo>
                    <a:pt x="1598809" y="12851"/>
                  </a:lnTo>
                  <a:lnTo>
                    <a:pt x="1551719" y="7268"/>
                  </a:lnTo>
                  <a:lnTo>
                    <a:pt x="1504167" y="3247"/>
                  </a:lnTo>
                  <a:lnTo>
                    <a:pt x="1456179" y="816"/>
                  </a:lnTo>
                  <a:lnTo>
                    <a:pt x="1407782" y="0"/>
                  </a:lnTo>
                  <a:close/>
                </a:path>
              </a:pathLst>
            </a:custGeom>
            <a:solidFill>
              <a:srgbClr val="879095">
                <a:alpha val="96998"/>
              </a:srgbClr>
            </a:solidFill>
          </p:spPr>
          <p:txBody>
            <a:bodyPr wrap="square" lIns="0" tIns="0" rIns="0" bIns="0" rtlCol="0"/>
            <a:lstStyle/>
            <a:p>
              <a:endParaRPr/>
            </a:p>
          </p:txBody>
        </p:sp>
        <p:sp>
          <p:nvSpPr>
            <p:cNvPr id="6" name="object 6"/>
            <p:cNvSpPr/>
            <p:nvPr/>
          </p:nvSpPr>
          <p:spPr>
            <a:xfrm>
              <a:off x="1448136" y="2494546"/>
              <a:ext cx="1433195" cy="1620520"/>
            </a:xfrm>
            <a:custGeom>
              <a:avLst/>
              <a:gdLst/>
              <a:ahLst/>
              <a:cxnLst/>
              <a:rect l="l" t="t" r="r" b="b"/>
              <a:pathLst>
                <a:path w="1433195" h="1620520">
                  <a:moveTo>
                    <a:pt x="723169" y="0"/>
                  </a:moveTo>
                  <a:lnTo>
                    <a:pt x="674772" y="816"/>
                  </a:lnTo>
                  <a:lnTo>
                    <a:pt x="626784" y="3247"/>
                  </a:lnTo>
                  <a:lnTo>
                    <a:pt x="579232" y="7268"/>
                  </a:lnTo>
                  <a:lnTo>
                    <a:pt x="532142" y="12851"/>
                  </a:lnTo>
                  <a:lnTo>
                    <a:pt x="485540" y="19970"/>
                  </a:lnTo>
                  <a:lnTo>
                    <a:pt x="439453" y="28600"/>
                  </a:lnTo>
                  <a:lnTo>
                    <a:pt x="393906" y="38714"/>
                  </a:lnTo>
                  <a:lnTo>
                    <a:pt x="348926" y="50286"/>
                  </a:lnTo>
                  <a:lnTo>
                    <a:pt x="304539" y="63290"/>
                  </a:lnTo>
                  <a:lnTo>
                    <a:pt x="260771" y="77699"/>
                  </a:lnTo>
                  <a:lnTo>
                    <a:pt x="217649" y="93487"/>
                  </a:lnTo>
                  <a:lnTo>
                    <a:pt x="175198" y="110629"/>
                  </a:lnTo>
                  <a:lnTo>
                    <a:pt x="133445" y="129097"/>
                  </a:lnTo>
                  <a:lnTo>
                    <a:pt x="92416" y="148866"/>
                  </a:lnTo>
                  <a:lnTo>
                    <a:pt x="52138" y="169909"/>
                  </a:lnTo>
                  <a:lnTo>
                    <a:pt x="12636" y="192201"/>
                  </a:lnTo>
                  <a:lnTo>
                    <a:pt x="0" y="199879"/>
                  </a:lnTo>
                  <a:lnTo>
                    <a:pt x="0" y="1100188"/>
                  </a:lnTo>
                  <a:lnTo>
                    <a:pt x="2125" y="1147524"/>
                  </a:lnTo>
                  <a:lnTo>
                    <a:pt x="8378" y="1193670"/>
                  </a:lnTo>
                  <a:lnTo>
                    <a:pt x="18577" y="1238441"/>
                  </a:lnTo>
                  <a:lnTo>
                    <a:pt x="32536" y="1281655"/>
                  </a:lnTo>
                  <a:lnTo>
                    <a:pt x="50073" y="1323127"/>
                  </a:lnTo>
                  <a:lnTo>
                    <a:pt x="71004" y="1362674"/>
                  </a:lnTo>
                  <a:lnTo>
                    <a:pt x="95146" y="1400113"/>
                  </a:lnTo>
                  <a:lnTo>
                    <a:pt x="122314" y="1435259"/>
                  </a:lnTo>
                  <a:lnTo>
                    <a:pt x="152325" y="1467929"/>
                  </a:lnTo>
                  <a:lnTo>
                    <a:pt x="184996" y="1497940"/>
                  </a:lnTo>
                  <a:lnTo>
                    <a:pt x="220143" y="1525107"/>
                  </a:lnTo>
                  <a:lnTo>
                    <a:pt x="257582" y="1549249"/>
                  </a:lnTo>
                  <a:lnTo>
                    <a:pt x="297130" y="1570179"/>
                  </a:lnTo>
                  <a:lnTo>
                    <a:pt x="338603" y="1587716"/>
                  </a:lnTo>
                  <a:lnTo>
                    <a:pt x="381818" y="1601676"/>
                  </a:lnTo>
                  <a:lnTo>
                    <a:pt x="426591" y="1611874"/>
                  </a:lnTo>
                  <a:lnTo>
                    <a:pt x="472739" y="1618127"/>
                  </a:lnTo>
                  <a:lnTo>
                    <a:pt x="520077" y="1620253"/>
                  </a:lnTo>
                  <a:lnTo>
                    <a:pt x="913104" y="1620253"/>
                  </a:lnTo>
                  <a:lnTo>
                    <a:pt x="960441" y="1618127"/>
                  </a:lnTo>
                  <a:lnTo>
                    <a:pt x="1006586" y="1611874"/>
                  </a:lnTo>
                  <a:lnTo>
                    <a:pt x="1051358" y="1601676"/>
                  </a:lnTo>
                  <a:lnTo>
                    <a:pt x="1094571" y="1587716"/>
                  </a:lnTo>
                  <a:lnTo>
                    <a:pt x="1136043" y="1570179"/>
                  </a:lnTo>
                  <a:lnTo>
                    <a:pt x="1175591" y="1549249"/>
                  </a:lnTo>
                  <a:lnTo>
                    <a:pt x="1213029" y="1525107"/>
                  </a:lnTo>
                  <a:lnTo>
                    <a:pt x="1248175" y="1497940"/>
                  </a:lnTo>
                  <a:lnTo>
                    <a:pt x="1280845" y="1467929"/>
                  </a:lnTo>
                  <a:lnTo>
                    <a:pt x="1310856" y="1435259"/>
                  </a:lnTo>
                  <a:lnTo>
                    <a:pt x="1338024" y="1400113"/>
                  </a:lnTo>
                  <a:lnTo>
                    <a:pt x="1362165" y="1362674"/>
                  </a:lnTo>
                  <a:lnTo>
                    <a:pt x="1383096" y="1323127"/>
                  </a:lnTo>
                  <a:lnTo>
                    <a:pt x="1400632" y="1281655"/>
                  </a:lnTo>
                  <a:lnTo>
                    <a:pt x="1414592" y="1238441"/>
                  </a:lnTo>
                  <a:lnTo>
                    <a:pt x="1424790" y="1193670"/>
                  </a:lnTo>
                  <a:lnTo>
                    <a:pt x="1431044" y="1147524"/>
                  </a:lnTo>
                  <a:lnTo>
                    <a:pt x="1433169" y="1100188"/>
                  </a:lnTo>
                  <a:lnTo>
                    <a:pt x="1433169" y="191900"/>
                  </a:lnTo>
                  <a:lnTo>
                    <a:pt x="1394201" y="169909"/>
                  </a:lnTo>
                  <a:lnTo>
                    <a:pt x="1353922" y="148866"/>
                  </a:lnTo>
                  <a:lnTo>
                    <a:pt x="1312893" y="129097"/>
                  </a:lnTo>
                  <a:lnTo>
                    <a:pt x="1271141" y="110629"/>
                  </a:lnTo>
                  <a:lnTo>
                    <a:pt x="1228690" y="93487"/>
                  </a:lnTo>
                  <a:lnTo>
                    <a:pt x="1185567" y="77699"/>
                  </a:lnTo>
                  <a:lnTo>
                    <a:pt x="1141800" y="63290"/>
                  </a:lnTo>
                  <a:lnTo>
                    <a:pt x="1097413" y="50286"/>
                  </a:lnTo>
                  <a:lnTo>
                    <a:pt x="1052433" y="38714"/>
                  </a:lnTo>
                  <a:lnTo>
                    <a:pt x="1006886" y="28600"/>
                  </a:lnTo>
                  <a:lnTo>
                    <a:pt x="960798" y="19970"/>
                  </a:lnTo>
                  <a:lnTo>
                    <a:pt x="914196" y="12851"/>
                  </a:lnTo>
                  <a:lnTo>
                    <a:pt x="867106" y="7268"/>
                  </a:lnTo>
                  <a:lnTo>
                    <a:pt x="819554" y="3247"/>
                  </a:lnTo>
                  <a:lnTo>
                    <a:pt x="771567" y="816"/>
                  </a:lnTo>
                  <a:lnTo>
                    <a:pt x="723169" y="0"/>
                  </a:lnTo>
                  <a:close/>
                </a:path>
              </a:pathLst>
            </a:custGeom>
            <a:solidFill>
              <a:srgbClr val="9FA6AB">
                <a:alpha val="96998"/>
              </a:srgbClr>
            </a:solidFill>
          </p:spPr>
          <p:txBody>
            <a:bodyPr wrap="square" lIns="0" tIns="0" rIns="0" bIns="0" rtlCol="0"/>
            <a:lstStyle/>
            <a:p>
              <a:endParaRPr/>
            </a:p>
          </p:txBody>
        </p:sp>
        <p:sp>
          <p:nvSpPr>
            <p:cNvPr id="7" name="object 7"/>
            <p:cNvSpPr/>
            <p:nvPr/>
          </p:nvSpPr>
          <p:spPr>
            <a:xfrm>
              <a:off x="1474050" y="2572156"/>
              <a:ext cx="1402080" cy="1402715"/>
            </a:xfrm>
            <a:custGeom>
              <a:avLst/>
              <a:gdLst/>
              <a:ahLst/>
              <a:cxnLst/>
              <a:rect l="l" t="t" r="r" b="b"/>
              <a:pathLst>
                <a:path w="1402080" h="1402714">
                  <a:moveTo>
                    <a:pt x="395922" y="673671"/>
                  </a:moveTo>
                  <a:lnTo>
                    <a:pt x="0" y="673671"/>
                  </a:lnTo>
                  <a:lnTo>
                    <a:pt x="0" y="729018"/>
                  </a:lnTo>
                  <a:lnTo>
                    <a:pt x="395922" y="729018"/>
                  </a:lnTo>
                  <a:lnTo>
                    <a:pt x="395922" y="673671"/>
                  </a:lnTo>
                  <a:close/>
                </a:path>
                <a:path w="1402080" h="1402714">
                  <a:moveTo>
                    <a:pt x="542886" y="1124927"/>
                  </a:moveTo>
                  <a:lnTo>
                    <a:pt x="497992" y="1105255"/>
                  </a:lnTo>
                  <a:lnTo>
                    <a:pt x="455853" y="1081227"/>
                  </a:lnTo>
                  <a:lnTo>
                    <a:pt x="416788" y="1053109"/>
                  </a:lnTo>
                  <a:lnTo>
                    <a:pt x="381076" y="1021130"/>
                  </a:lnTo>
                  <a:lnTo>
                    <a:pt x="349034" y="985570"/>
                  </a:lnTo>
                  <a:lnTo>
                    <a:pt x="320929" y="946658"/>
                  </a:lnTo>
                  <a:lnTo>
                    <a:pt x="297065" y="904646"/>
                  </a:lnTo>
                  <a:lnTo>
                    <a:pt x="277749" y="859790"/>
                  </a:lnTo>
                  <a:lnTo>
                    <a:pt x="226136" y="878586"/>
                  </a:lnTo>
                  <a:lnTo>
                    <a:pt x="245402" y="923518"/>
                  </a:lnTo>
                  <a:lnTo>
                    <a:pt x="268630" y="965987"/>
                  </a:lnTo>
                  <a:lnTo>
                    <a:pt x="295592" y="1005801"/>
                  </a:lnTo>
                  <a:lnTo>
                    <a:pt x="326072" y="1042733"/>
                  </a:lnTo>
                  <a:lnTo>
                    <a:pt x="359841" y="1076566"/>
                  </a:lnTo>
                  <a:lnTo>
                    <a:pt x="396697" y="1107071"/>
                  </a:lnTo>
                  <a:lnTo>
                    <a:pt x="436397" y="1134059"/>
                  </a:lnTo>
                  <a:lnTo>
                    <a:pt x="478726" y="1157287"/>
                  </a:lnTo>
                  <a:lnTo>
                    <a:pt x="523455" y="1176540"/>
                  </a:lnTo>
                  <a:lnTo>
                    <a:pt x="542886" y="1124927"/>
                  </a:lnTo>
                  <a:close/>
                </a:path>
                <a:path w="1402080" h="1402714">
                  <a:moveTo>
                    <a:pt x="542899" y="277761"/>
                  </a:moveTo>
                  <a:lnTo>
                    <a:pt x="523468" y="226275"/>
                  </a:lnTo>
                  <a:lnTo>
                    <a:pt x="478726" y="245541"/>
                  </a:lnTo>
                  <a:lnTo>
                    <a:pt x="436397" y="268846"/>
                  </a:lnTo>
                  <a:lnTo>
                    <a:pt x="396697" y="295948"/>
                  </a:lnTo>
                  <a:lnTo>
                    <a:pt x="359854" y="326580"/>
                  </a:lnTo>
                  <a:lnTo>
                    <a:pt x="326072" y="360514"/>
                  </a:lnTo>
                  <a:lnTo>
                    <a:pt x="295592" y="397471"/>
                  </a:lnTo>
                  <a:lnTo>
                    <a:pt x="268630" y="437235"/>
                  </a:lnTo>
                  <a:lnTo>
                    <a:pt x="245402" y="479526"/>
                  </a:lnTo>
                  <a:lnTo>
                    <a:pt x="226148" y="524116"/>
                  </a:lnTo>
                  <a:lnTo>
                    <a:pt x="277761" y="543039"/>
                  </a:lnTo>
                  <a:lnTo>
                    <a:pt x="297065" y="498525"/>
                  </a:lnTo>
                  <a:lnTo>
                    <a:pt x="320929" y="456666"/>
                  </a:lnTo>
                  <a:lnTo>
                    <a:pt x="349034" y="417766"/>
                  </a:lnTo>
                  <a:lnTo>
                    <a:pt x="381088" y="382117"/>
                  </a:lnTo>
                  <a:lnTo>
                    <a:pt x="416788" y="349999"/>
                  </a:lnTo>
                  <a:lnTo>
                    <a:pt x="455866" y="321716"/>
                  </a:lnTo>
                  <a:lnTo>
                    <a:pt x="497992" y="297535"/>
                  </a:lnTo>
                  <a:lnTo>
                    <a:pt x="542899" y="277761"/>
                  </a:lnTo>
                  <a:close/>
                </a:path>
                <a:path w="1402080" h="1402714">
                  <a:moveTo>
                    <a:pt x="728383" y="1006779"/>
                  </a:moveTo>
                  <a:lnTo>
                    <a:pt x="673671" y="1006779"/>
                  </a:lnTo>
                  <a:lnTo>
                    <a:pt x="673671" y="1402689"/>
                  </a:lnTo>
                  <a:lnTo>
                    <a:pt x="728383" y="1402689"/>
                  </a:lnTo>
                  <a:lnTo>
                    <a:pt x="728383" y="1006779"/>
                  </a:lnTo>
                  <a:close/>
                </a:path>
                <a:path w="1402080" h="1402714">
                  <a:moveTo>
                    <a:pt x="728383" y="0"/>
                  </a:moveTo>
                  <a:lnTo>
                    <a:pt x="673671" y="0"/>
                  </a:lnTo>
                  <a:lnTo>
                    <a:pt x="673671" y="395909"/>
                  </a:lnTo>
                  <a:lnTo>
                    <a:pt x="728383" y="395909"/>
                  </a:lnTo>
                  <a:lnTo>
                    <a:pt x="728383" y="0"/>
                  </a:lnTo>
                  <a:close/>
                </a:path>
                <a:path w="1402080" h="1402714">
                  <a:moveTo>
                    <a:pt x="898017" y="701357"/>
                  </a:moveTo>
                  <a:lnTo>
                    <a:pt x="892835" y="656691"/>
                  </a:lnTo>
                  <a:lnTo>
                    <a:pt x="877938" y="614946"/>
                  </a:lnTo>
                  <a:lnTo>
                    <a:pt x="854646" y="578294"/>
                  </a:lnTo>
                  <a:lnTo>
                    <a:pt x="824141" y="547649"/>
                  </a:lnTo>
                  <a:lnTo>
                    <a:pt x="787615" y="524243"/>
                  </a:lnTo>
                  <a:lnTo>
                    <a:pt x="746277" y="509295"/>
                  </a:lnTo>
                  <a:lnTo>
                    <a:pt x="701344" y="504037"/>
                  </a:lnTo>
                  <a:lnTo>
                    <a:pt x="656170" y="509295"/>
                  </a:lnTo>
                  <a:lnTo>
                    <a:pt x="614667" y="524243"/>
                  </a:lnTo>
                  <a:lnTo>
                    <a:pt x="578027" y="547649"/>
                  </a:lnTo>
                  <a:lnTo>
                    <a:pt x="547458" y="578294"/>
                  </a:lnTo>
                  <a:lnTo>
                    <a:pt x="524129" y="614946"/>
                  </a:lnTo>
                  <a:lnTo>
                    <a:pt x="509257" y="656386"/>
                  </a:lnTo>
                  <a:lnTo>
                    <a:pt x="504037" y="701357"/>
                  </a:lnTo>
                  <a:lnTo>
                    <a:pt x="509231" y="746531"/>
                  </a:lnTo>
                  <a:lnTo>
                    <a:pt x="524129" y="788314"/>
                  </a:lnTo>
                  <a:lnTo>
                    <a:pt x="547458" y="824941"/>
                  </a:lnTo>
                  <a:lnTo>
                    <a:pt x="578027" y="855459"/>
                  </a:lnTo>
                  <a:lnTo>
                    <a:pt x="614667" y="878687"/>
                  </a:lnTo>
                  <a:lnTo>
                    <a:pt x="656170" y="893470"/>
                  </a:lnTo>
                  <a:lnTo>
                    <a:pt x="701344" y="898664"/>
                  </a:lnTo>
                  <a:lnTo>
                    <a:pt x="746277" y="893470"/>
                  </a:lnTo>
                  <a:lnTo>
                    <a:pt x="787615" y="878687"/>
                  </a:lnTo>
                  <a:lnTo>
                    <a:pt x="824141" y="855459"/>
                  </a:lnTo>
                  <a:lnTo>
                    <a:pt x="854646" y="824941"/>
                  </a:lnTo>
                  <a:lnTo>
                    <a:pt x="877938" y="788314"/>
                  </a:lnTo>
                  <a:lnTo>
                    <a:pt x="892797" y="746734"/>
                  </a:lnTo>
                  <a:lnTo>
                    <a:pt x="898017" y="701357"/>
                  </a:lnTo>
                  <a:close/>
                </a:path>
                <a:path w="1402080" h="1402714">
                  <a:moveTo>
                    <a:pt x="1175766" y="878586"/>
                  </a:moveTo>
                  <a:lnTo>
                    <a:pt x="1124292" y="859802"/>
                  </a:lnTo>
                  <a:lnTo>
                    <a:pt x="1104760" y="904697"/>
                  </a:lnTo>
                  <a:lnTo>
                    <a:pt x="1080782" y="946835"/>
                  </a:lnTo>
                  <a:lnTo>
                    <a:pt x="1052639" y="985901"/>
                  </a:lnTo>
                  <a:lnTo>
                    <a:pt x="1020610" y="1021613"/>
                  </a:lnTo>
                  <a:lnTo>
                    <a:pt x="984961" y="1053668"/>
                  </a:lnTo>
                  <a:lnTo>
                    <a:pt x="945972" y="1081773"/>
                  </a:lnTo>
                  <a:lnTo>
                    <a:pt x="903897" y="1105623"/>
                  </a:lnTo>
                  <a:lnTo>
                    <a:pt x="859015" y="1124940"/>
                  </a:lnTo>
                  <a:lnTo>
                    <a:pt x="878586" y="1176553"/>
                  </a:lnTo>
                  <a:lnTo>
                    <a:pt x="923315" y="1157287"/>
                  </a:lnTo>
                  <a:lnTo>
                    <a:pt x="965644" y="1134059"/>
                  </a:lnTo>
                  <a:lnTo>
                    <a:pt x="1005344" y="1107084"/>
                  </a:lnTo>
                  <a:lnTo>
                    <a:pt x="1042187" y="1076566"/>
                  </a:lnTo>
                  <a:lnTo>
                    <a:pt x="1075956" y="1042733"/>
                  </a:lnTo>
                  <a:lnTo>
                    <a:pt x="1106424" y="1005801"/>
                  </a:lnTo>
                  <a:lnTo>
                    <a:pt x="1133360" y="965987"/>
                  </a:lnTo>
                  <a:lnTo>
                    <a:pt x="1156550" y="923505"/>
                  </a:lnTo>
                  <a:lnTo>
                    <a:pt x="1175766" y="878586"/>
                  </a:lnTo>
                  <a:close/>
                </a:path>
                <a:path w="1402080" h="1402714">
                  <a:moveTo>
                    <a:pt x="1175766" y="524116"/>
                  </a:moveTo>
                  <a:lnTo>
                    <a:pt x="1156550" y="479526"/>
                  </a:lnTo>
                  <a:lnTo>
                    <a:pt x="1133360" y="437222"/>
                  </a:lnTo>
                  <a:lnTo>
                    <a:pt x="1106411" y="397471"/>
                  </a:lnTo>
                  <a:lnTo>
                    <a:pt x="1075944" y="360502"/>
                  </a:lnTo>
                  <a:lnTo>
                    <a:pt x="1042187" y="326580"/>
                  </a:lnTo>
                  <a:lnTo>
                    <a:pt x="1005344" y="295948"/>
                  </a:lnTo>
                  <a:lnTo>
                    <a:pt x="965644" y="268846"/>
                  </a:lnTo>
                  <a:lnTo>
                    <a:pt x="923315" y="245541"/>
                  </a:lnTo>
                  <a:lnTo>
                    <a:pt x="878573" y="226288"/>
                  </a:lnTo>
                  <a:lnTo>
                    <a:pt x="859015" y="277761"/>
                  </a:lnTo>
                  <a:lnTo>
                    <a:pt x="903897" y="297535"/>
                  </a:lnTo>
                  <a:lnTo>
                    <a:pt x="945984" y="321703"/>
                  </a:lnTo>
                  <a:lnTo>
                    <a:pt x="984999" y="349999"/>
                  </a:lnTo>
                  <a:lnTo>
                    <a:pt x="1020699" y="382117"/>
                  </a:lnTo>
                  <a:lnTo>
                    <a:pt x="1052804" y="417766"/>
                  </a:lnTo>
                  <a:lnTo>
                    <a:pt x="1081049" y="456666"/>
                  </a:lnTo>
                  <a:lnTo>
                    <a:pt x="1105179" y="498513"/>
                  </a:lnTo>
                  <a:lnTo>
                    <a:pt x="1124927" y="543039"/>
                  </a:lnTo>
                  <a:lnTo>
                    <a:pt x="1175766" y="524116"/>
                  </a:lnTo>
                  <a:close/>
                </a:path>
                <a:path w="1402080" h="1402714">
                  <a:moveTo>
                    <a:pt x="1402054" y="673671"/>
                  </a:moveTo>
                  <a:lnTo>
                    <a:pt x="1006144" y="673671"/>
                  </a:lnTo>
                  <a:lnTo>
                    <a:pt x="1006144" y="729018"/>
                  </a:lnTo>
                  <a:lnTo>
                    <a:pt x="1402054" y="729018"/>
                  </a:lnTo>
                  <a:lnTo>
                    <a:pt x="1402054" y="673671"/>
                  </a:lnTo>
                  <a:close/>
                </a:path>
              </a:pathLst>
            </a:custGeom>
            <a:solidFill>
              <a:srgbClr val="CFD2D4">
                <a:alpha val="96998"/>
              </a:srgbClr>
            </a:solidFill>
          </p:spPr>
          <p:txBody>
            <a:bodyPr wrap="square" lIns="0" tIns="0" rIns="0" bIns="0" rtlCol="0"/>
            <a:lstStyle/>
            <a:p>
              <a:endParaRPr/>
            </a:p>
          </p:txBody>
        </p:sp>
      </p:grpSp>
      <p:sp>
        <p:nvSpPr>
          <p:cNvPr id="8" name="object 8"/>
          <p:cNvSpPr txBox="1"/>
          <p:nvPr/>
        </p:nvSpPr>
        <p:spPr>
          <a:xfrm>
            <a:off x="5185664" y="1905000"/>
            <a:ext cx="3361690" cy="3731260"/>
          </a:xfrm>
          <a:prstGeom prst="rect">
            <a:avLst/>
          </a:prstGeom>
        </p:spPr>
        <p:txBody>
          <a:bodyPr vert="horz" wrap="square" lIns="0" tIns="110490" rIns="0" bIns="0" rtlCol="0">
            <a:spAutoFit/>
          </a:bodyPr>
          <a:lstStyle/>
          <a:p>
            <a:pPr marL="12700">
              <a:lnSpc>
                <a:spcPct val="100000"/>
              </a:lnSpc>
              <a:spcBef>
                <a:spcPts val="870"/>
              </a:spcBef>
            </a:pPr>
            <a:r>
              <a:rPr sz="1300" b="1" dirty="0">
                <a:solidFill>
                  <a:srgbClr val="716A66"/>
                </a:solidFill>
                <a:latin typeface="DIN 2014 Bold"/>
                <a:cs typeface="DIN 2014 Bold"/>
              </a:rPr>
              <a:t>Patient</a:t>
            </a:r>
            <a:r>
              <a:rPr sz="1300" b="1" spc="-60" dirty="0">
                <a:solidFill>
                  <a:srgbClr val="716A66"/>
                </a:solidFill>
                <a:latin typeface="DIN 2014 Bold"/>
                <a:cs typeface="DIN 2014 Bold"/>
              </a:rPr>
              <a:t> </a:t>
            </a:r>
            <a:r>
              <a:rPr sz="1300" b="1" spc="-10" dirty="0">
                <a:solidFill>
                  <a:srgbClr val="716A66"/>
                </a:solidFill>
                <a:latin typeface="DIN 2014 Bold"/>
                <a:cs typeface="DIN 2014 Bold"/>
              </a:rPr>
              <a:t>Areas</a:t>
            </a:r>
            <a:endParaRPr sz="1300" dirty="0">
              <a:latin typeface="DIN 2014 Bold"/>
              <a:cs typeface="DIN 2014 Bold"/>
            </a:endParaRPr>
          </a:p>
          <a:p>
            <a:pPr marL="12700">
              <a:lnSpc>
                <a:spcPct val="100000"/>
              </a:lnSpc>
              <a:spcBef>
                <a:spcPts val="1005"/>
              </a:spcBef>
            </a:pPr>
            <a:r>
              <a:rPr sz="1700" dirty="0">
                <a:solidFill>
                  <a:srgbClr val="716A66"/>
                </a:solidFill>
                <a:latin typeface="DIN 2014 Bold"/>
                <a:cs typeface="DIN 2014 Bold"/>
              </a:rPr>
              <a:t>Positron</a:t>
            </a:r>
            <a:r>
              <a:rPr sz="1700" spc="-60" dirty="0">
                <a:solidFill>
                  <a:srgbClr val="716A66"/>
                </a:solidFill>
                <a:latin typeface="DIN 2014 Bold"/>
                <a:cs typeface="DIN 2014 Bold"/>
              </a:rPr>
              <a:t> </a:t>
            </a:r>
            <a:r>
              <a:rPr sz="1700" dirty="0">
                <a:solidFill>
                  <a:srgbClr val="716A66"/>
                </a:solidFill>
                <a:latin typeface="DIN 2014 Bold"/>
                <a:cs typeface="DIN 2014 Bold"/>
              </a:rPr>
              <a:t>Emission</a:t>
            </a:r>
            <a:r>
              <a:rPr sz="1700" spc="-60" dirty="0">
                <a:solidFill>
                  <a:srgbClr val="716A66"/>
                </a:solidFill>
                <a:latin typeface="DIN 2014 Bold"/>
                <a:cs typeface="DIN 2014 Bold"/>
              </a:rPr>
              <a:t> </a:t>
            </a:r>
            <a:r>
              <a:rPr sz="1700" spc="-20" dirty="0">
                <a:solidFill>
                  <a:srgbClr val="716A66"/>
                </a:solidFill>
                <a:latin typeface="DIN 2014 Bold"/>
                <a:cs typeface="DIN 2014 Bold"/>
              </a:rPr>
              <a:t>Tomography</a:t>
            </a:r>
            <a:r>
              <a:rPr sz="1700" spc="-60" dirty="0">
                <a:solidFill>
                  <a:srgbClr val="716A66"/>
                </a:solidFill>
                <a:latin typeface="DIN 2014 Bold"/>
                <a:cs typeface="DIN 2014 Bold"/>
              </a:rPr>
              <a:t> </a:t>
            </a:r>
            <a:r>
              <a:rPr sz="1700" spc="-10" dirty="0">
                <a:solidFill>
                  <a:srgbClr val="716A66"/>
                </a:solidFill>
                <a:latin typeface="DIN 2014 Bold"/>
                <a:cs typeface="DIN 2014 Bold"/>
              </a:rPr>
              <a:t>(PET)</a:t>
            </a:r>
            <a:endParaRPr sz="1700" dirty="0">
              <a:latin typeface="DIN 2014 Bold"/>
              <a:cs typeface="DIN 2014 Bold"/>
            </a:endParaRPr>
          </a:p>
          <a:p>
            <a:pPr marL="12700" marR="340995">
              <a:lnSpc>
                <a:spcPct val="166700"/>
              </a:lnSpc>
            </a:pPr>
            <a:r>
              <a:rPr sz="1700" dirty="0">
                <a:solidFill>
                  <a:srgbClr val="716A66"/>
                </a:solidFill>
                <a:latin typeface="DIN 2014 Bold"/>
                <a:cs typeface="DIN 2014 Bold"/>
              </a:rPr>
              <a:t>Computed</a:t>
            </a:r>
            <a:r>
              <a:rPr sz="1700" spc="-30" dirty="0">
                <a:solidFill>
                  <a:srgbClr val="716A66"/>
                </a:solidFill>
                <a:latin typeface="DIN 2014 Bold"/>
                <a:cs typeface="DIN 2014 Bold"/>
              </a:rPr>
              <a:t> </a:t>
            </a:r>
            <a:r>
              <a:rPr sz="1700" spc="-20" dirty="0">
                <a:solidFill>
                  <a:srgbClr val="716A66"/>
                </a:solidFill>
                <a:latin typeface="DIN 2014 Bold"/>
                <a:cs typeface="DIN 2014 Bold"/>
              </a:rPr>
              <a:t>Tomography</a:t>
            </a:r>
            <a:r>
              <a:rPr sz="1700" spc="-25" dirty="0">
                <a:solidFill>
                  <a:srgbClr val="716A66"/>
                </a:solidFill>
                <a:latin typeface="DIN 2014 Bold"/>
                <a:cs typeface="DIN 2014 Bold"/>
              </a:rPr>
              <a:t> </a:t>
            </a:r>
            <a:r>
              <a:rPr sz="1700" dirty="0">
                <a:solidFill>
                  <a:srgbClr val="716A66"/>
                </a:solidFill>
                <a:latin typeface="DIN 2014 Bold"/>
                <a:cs typeface="DIN 2014 Bold"/>
              </a:rPr>
              <a:t>(CT)</a:t>
            </a:r>
            <a:r>
              <a:rPr sz="1700" spc="-30" dirty="0">
                <a:solidFill>
                  <a:srgbClr val="716A66"/>
                </a:solidFill>
                <a:latin typeface="DIN 2014 Bold"/>
                <a:cs typeface="DIN 2014 Bold"/>
              </a:rPr>
              <a:t> </a:t>
            </a:r>
            <a:r>
              <a:rPr sz="1700" spc="-20" dirty="0">
                <a:solidFill>
                  <a:srgbClr val="716A66"/>
                </a:solidFill>
                <a:latin typeface="DIN 2014 Bold"/>
                <a:cs typeface="DIN 2014 Bold"/>
              </a:rPr>
              <a:t>Scan </a:t>
            </a:r>
            <a:r>
              <a:rPr sz="1700" spc="-10" dirty="0">
                <a:solidFill>
                  <a:srgbClr val="716A66"/>
                </a:solidFill>
                <a:latin typeface="DIN 2014 Bold"/>
                <a:cs typeface="DIN 2014 Bold"/>
              </a:rPr>
              <a:t>Mammography</a:t>
            </a:r>
            <a:endParaRPr sz="1700" dirty="0">
              <a:latin typeface="DIN 2014 Bold"/>
              <a:cs typeface="DIN 2014 Bold"/>
            </a:endParaRPr>
          </a:p>
          <a:p>
            <a:pPr marL="12700" marR="2161540">
              <a:lnSpc>
                <a:spcPct val="166700"/>
              </a:lnSpc>
            </a:pPr>
            <a:r>
              <a:rPr sz="1700" dirty="0">
                <a:solidFill>
                  <a:srgbClr val="716A66"/>
                </a:solidFill>
                <a:latin typeface="DIN 2014 Bold"/>
                <a:cs typeface="DIN 2014 Bold"/>
              </a:rPr>
              <a:t>Bone </a:t>
            </a:r>
            <a:r>
              <a:rPr sz="1700" spc="-10" dirty="0">
                <a:solidFill>
                  <a:srgbClr val="716A66"/>
                </a:solidFill>
                <a:latin typeface="DIN 2014 Bold"/>
                <a:cs typeface="DIN 2014 Bold"/>
              </a:rPr>
              <a:t>Density Radiology</a:t>
            </a:r>
            <a:endParaRPr sz="1700" dirty="0">
              <a:latin typeface="DIN 2014 Bold"/>
              <a:cs typeface="DIN 2014 Bold"/>
            </a:endParaRPr>
          </a:p>
          <a:p>
            <a:pPr marL="12700" marR="168275">
              <a:lnSpc>
                <a:spcPct val="166700"/>
              </a:lnSpc>
            </a:pPr>
            <a:r>
              <a:rPr sz="1700" dirty="0">
                <a:solidFill>
                  <a:srgbClr val="716A66"/>
                </a:solidFill>
                <a:latin typeface="DIN 2014 Bold"/>
                <a:cs typeface="DIN 2014 Bold"/>
              </a:rPr>
              <a:t>Magnetic</a:t>
            </a:r>
            <a:r>
              <a:rPr sz="1700" spc="-45" dirty="0">
                <a:solidFill>
                  <a:srgbClr val="716A66"/>
                </a:solidFill>
                <a:latin typeface="DIN 2014 Bold"/>
                <a:cs typeface="DIN 2014 Bold"/>
              </a:rPr>
              <a:t> </a:t>
            </a:r>
            <a:r>
              <a:rPr sz="1700" dirty="0">
                <a:solidFill>
                  <a:srgbClr val="716A66"/>
                </a:solidFill>
                <a:latin typeface="DIN 2014 Bold"/>
                <a:cs typeface="DIN 2014 Bold"/>
              </a:rPr>
              <a:t>Resonance</a:t>
            </a:r>
            <a:r>
              <a:rPr sz="1700" spc="-45" dirty="0">
                <a:solidFill>
                  <a:srgbClr val="716A66"/>
                </a:solidFill>
                <a:latin typeface="DIN 2014 Bold"/>
                <a:cs typeface="DIN 2014 Bold"/>
              </a:rPr>
              <a:t> </a:t>
            </a:r>
            <a:r>
              <a:rPr sz="1700" dirty="0">
                <a:solidFill>
                  <a:srgbClr val="716A66"/>
                </a:solidFill>
                <a:latin typeface="DIN 2014 Bold"/>
                <a:cs typeface="DIN 2014 Bold"/>
              </a:rPr>
              <a:t>Imaging</a:t>
            </a:r>
            <a:r>
              <a:rPr sz="1700" spc="-45" dirty="0">
                <a:solidFill>
                  <a:srgbClr val="716A66"/>
                </a:solidFill>
                <a:latin typeface="DIN 2014 Bold"/>
                <a:cs typeface="DIN 2014 Bold"/>
              </a:rPr>
              <a:t> </a:t>
            </a:r>
            <a:r>
              <a:rPr sz="1700" spc="-10" dirty="0">
                <a:solidFill>
                  <a:srgbClr val="716A66"/>
                </a:solidFill>
                <a:latin typeface="DIN 2014 Bold"/>
                <a:cs typeface="DIN 2014 Bold"/>
              </a:rPr>
              <a:t>(MRI) NuclearMed</a:t>
            </a:r>
            <a:endParaRPr sz="1700" dirty="0">
              <a:latin typeface="DIN 2014 Bold"/>
              <a:cs typeface="DIN 2014 Bold"/>
            </a:endParaRPr>
          </a:p>
          <a:p>
            <a:pPr marL="12700">
              <a:lnSpc>
                <a:spcPct val="100000"/>
              </a:lnSpc>
              <a:spcBef>
                <a:spcPts val="1355"/>
              </a:spcBef>
            </a:pPr>
            <a:r>
              <a:rPr sz="1700" spc="-10" dirty="0">
                <a:solidFill>
                  <a:srgbClr val="716A66"/>
                </a:solidFill>
                <a:latin typeface="DIN 2014 Bold"/>
                <a:cs typeface="DIN 2014 Bold"/>
              </a:rPr>
              <a:t>Ultrasound</a:t>
            </a:r>
            <a:endParaRPr sz="1700" dirty="0">
              <a:latin typeface="DIN 2014 Bold"/>
              <a:cs typeface="DIN 2014 Bold"/>
            </a:endParaRPr>
          </a:p>
        </p:txBody>
      </p:sp>
      <p:sp>
        <p:nvSpPr>
          <p:cNvPr id="9" name="object 9"/>
          <p:cNvSpPr txBox="1"/>
          <p:nvPr/>
        </p:nvSpPr>
        <p:spPr>
          <a:xfrm>
            <a:off x="9245637" y="1905000"/>
            <a:ext cx="2182840" cy="1572260"/>
          </a:xfrm>
          <a:prstGeom prst="rect">
            <a:avLst/>
          </a:prstGeom>
        </p:spPr>
        <p:txBody>
          <a:bodyPr vert="horz" wrap="square" lIns="0" tIns="110490" rIns="0" bIns="0" rtlCol="0">
            <a:spAutoFit/>
          </a:bodyPr>
          <a:lstStyle/>
          <a:p>
            <a:pPr marL="12700">
              <a:lnSpc>
                <a:spcPct val="100000"/>
              </a:lnSpc>
              <a:spcBef>
                <a:spcPts val="870"/>
              </a:spcBef>
            </a:pPr>
            <a:r>
              <a:rPr sz="1300" b="1" dirty="0">
                <a:solidFill>
                  <a:srgbClr val="716A66"/>
                </a:solidFill>
                <a:latin typeface="DIN 2014 Bold"/>
                <a:cs typeface="DIN 2014 Bold"/>
              </a:rPr>
              <a:t>Staff </a:t>
            </a:r>
            <a:r>
              <a:rPr sz="1300" b="1" spc="-10" dirty="0">
                <a:solidFill>
                  <a:srgbClr val="716A66"/>
                </a:solidFill>
                <a:latin typeface="DIN 2014 Bold"/>
                <a:cs typeface="DIN 2014 Bold"/>
              </a:rPr>
              <a:t>Areas</a:t>
            </a:r>
            <a:endParaRPr sz="1300" dirty="0">
              <a:latin typeface="DIN 2014 Bold"/>
              <a:cs typeface="DIN 2014 Bold"/>
            </a:endParaRPr>
          </a:p>
          <a:p>
            <a:pPr marL="12700">
              <a:lnSpc>
                <a:spcPct val="100000"/>
              </a:lnSpc>
              <a:spcBef>
                <a:spcPts val="1005"/>
              </a:spcBef>
            </a:pPr>
            <a:r>
              <a:rPr sz="1700" dirty="0">
                <a:solidFill>
                  <a:srgbClr val="716A66"/>
                </a:solidFill>
                <a:latin typeface="DIN 2014 Bold"/>
                <a:cs typeface="DIN 2014 Bold"/>
              </a:rPr>
              <a:t>Clinical</a:t>
            </a:r>
            <a:r>
              <a:rPr sz="1700" spc="-60" dirty="0">
                <a:solidFill>
                  <a:srgbClr val="716A66"/>
                </a:solidFill>
                <a:latin typeface="DIN 2014 Bold"/>
                <a:cs typeface="DIN 2014 Bold"/>
              </a:rPr>
              <a:t> </a:t>
            </a:r>
            <a:r>
              <a:rPr sz="1700" spc="-10" dirty="0">
                <a:solidFill>
                  <a:srgbClr val="716A66"/>
                </a:solidFill>
                <a:latin typeface="DIN 2014 Bold"/>
                <a:cs typeface="DIN 2014 Bold"/>
              </a:rPr>
              <a:t>Staff</a:t>
            </a:r>
            <a:endParaRPr sz="1700" dirty="0">
              <a:latin typeface="DIN 2014 Bold"/>
              <a:cs typeface="DIN 2014 Bold"/>
            </a:endParaRPr>
          </a:p>
          <a:p>
            <a:pPr marL="12700" marR="5080">
              <a:lnSpc>
                <a:spcPct val="166700"/>
              </a:lnSpc>
            </a:pPr>
            <a:r>
              <a:rPr sz="1700" dirty="0">
                <a:solidFill>
                  <a:srgbClr val="716A66"/>
                </a:solidFill>
                <a:latin typeface="DIN 2014 Bold"/>
                <a:cs typeface="DIN 2014 Bold"/>
              </a:rPr>
              <a:t>Physician</a:t>
            </a:r>
            <a:r>
              <a:rPr sz="1700" spc="-90" dirty="0">
                <a:solidFill>
                  <a:srgbClr val="716A66"/>
                </a:solidFill>
                <a:latin typeface="DIN 2014 Bold"/>
                <a:cs typeface="DIN 2014 Bold"/>
              </a:rPr>
              <a:t> </a:t>
            </a:r>
            <a:r>
              <a:rPr sz="1700" spc="-10" dirty="0">
                <a:solidFill>
                  <a:srgbClr val="716A66"/>
                </a:solidFill>
                <a:latin typeface="DIN 2014 Bold"/>
                <a:cs typeface="DIN 2014 Bold"/>
              </a:rPr>
              <a:t>Reading </a:t>
            </a:r>
            <a:r>
              <a:rPr sz="1700" dirty="0">
                <a:solidFill>
                  <a:srgbClr val="716A66"/>
                </a:solidFill>
                <a:latin typeface="DIN 2014 Bold"/>
                <a:cs typeface="DIN 2014 Bold"/>
              </a:rPr>
              <a:t>Reception</a:t>
            </a:r>
            <a:r>
              <a:rPr sz="1700" spc="-10" dirty="0">
                <a:solidFill>
                  <a:srgbClr val="716A66"/>
                </a:solidFill>
                <a:latin typeface="DIN 2014 Bold"/>
                <a:cs typeface="DIN 2014 Bold"/>
              </a:rPr>
              <a:t> </a:t>
            </a:r>
            <a:r>
              <a:rPr sz="1700" dirty="0">
                <a:solidFill>
                  <a:srgbClr val="716A66"/>
                </a:solidFill>
                <a:latin typeface="DIN 2014 Bold"/>
                <a:cs typeface="DIN 2014 Bold"/>
              </a:rPr>
              <a:t>/</a:t>
            </a:r>
            <a:r>
              <a:rPr sz="1700" spc="-10" dirty="0">
                <a:solidFill>
                  <a:srgbClr val="716A66"/>
                </a:solidFill>
                <a:latin typeface="DIN 2014 Bold"/>
                <a:cs typeface="DIN 2014 Bold"/>
              </a:rPr>
              <a:t> </a:t>
            </a:r>
            <a:r>
              <a:rPr sz="1700" spc="-20" dirty="0">
                <a:solidFill>
                  <a:srgbClr val="716A66"/>
                </a:solidFill>
                <a:latin typeface="DIN 2014 Bold"/>
                <a:cs typeface="DIN 2014 Bold"/>
              </a:rPr>
              <a:t>Intake</a:t>
            </a:r>
            <a:endParaRPr sz="1700" dirty="0">
              <a:latin typeface="DIN 2014 Bold"/>
              <a:cs typeface="DIN 2014 Bold"/>
            </a:endParaRPr>
          </a:p>
        </p:txBody>
      </p:sp>
      <p:sp>
        <p:nvSpPr>
          <p:cNvPr id="11" name="object 11"/>
          <p:cNvSpPr txBox="1"/>
          <p:nvPr/>
        </p:nvSpPr>
        <p:spPr>
          <a:xfrm>
            <a:off x="1438225" y="4093355"/>
            <a:ext cx="1478915" cy="1071880"/>
          </a:xfrm>
          <a:prstGeom prst="rect">
            <a:avLst/>
          </a:prstGeom>
        </p:spPr>
        <p:txBody>
          <a:bodyPr vert="horz" wrap="square" lIns="0" tIns="81915" rIns="0" bIns="0" rtlCol="0">
            <a:spAutoFit/>
          </a:bodyPr>
          <a:lstStyle/>
          <a:p>
            <a:pPr marL="12700" marR="5080" algn="ctr">
              <a:lnSpc>
                <a:spcPts val="2560"/>
              </a:lnSpc>
              <a:spcBef>
                <a:spcPts val="645"/>
              </a:spcBef>
            </a:pPr>
            <a:r>
              <a:rPr sz="2600" b="1" spc="-10" dirty="0">
                <a:solidFill>
                  <a:srgbClr val="FFFFFF"/>
                </a:solidFill>
                <a:latin typeface="DIN 2014 Bold"/>
                <a:cs typeface="DIN 2014 Bold"/>
              </a:rPr>
              <a:t>Diagnostic Imaging Areas</a:t>
            </a:r>
            <a:endParaRPr sz="2600">
              <a:latin typeface="DIN 2014 Bold"/>
              <a:cs typeface="DIN 2014 Bold"/>
            </a:endParaRPr>
          </a:p>
        </p:txBody>
      </p:sp>
      <p:pic>
        <p:nvPicPr>
          <p:cNvPr id="12" name="Picture 11">
            <a:extLst>
              <a:ext uri="{FF2B5EF4-FFF2-40B4-BE49-F238E27FC236}">
                <a16:creationId xmlns:a16="http://schemas.microsoft.com/office/drawing/2014/main" id="{C5C95727-1274-13F9-ED7C-D7DE547452EB}"/>
              </a:ext>
            </a:extLst>
          </p:cNvPr>
          <p:cNvPicPr>
            <a:picLocks noChangeAspect="1"/>
          </p:cNvPicPr>
          <p:nvPr/>
        </p:nvPicPr>
        <p:blipFill>
          <a:blip r:embed="rId2"/>
          <a:stretch>
            <a:fillRect/>
          </a:stretch>
        </p:blipFill>
        <p:spPr>
          <a:xfrm>
            <a:off x="4006189" y="2209800"/>
            <a:ext cx="774700" cy="31623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xfrm>
            <a:off x="750823" y="584306"/>
            <a:ext cx="3761740" cy="1147445"/>
          </a:xfrm>
          <a:prstGeom prst="rect">
            <a:avLst/>
          </a:prstGeom>
        </p:spPr>
        <p:txBody>
          <a:bodyPr vert="horz" wrap="square" lIns="0" tIns="226695" rIns="0" bIns="0" rtlCol="0">
            <a:spAutoFit/>
          </a:bodyPr>
          <a:lstStyle/>
          <a:p>
            <a:pPr marL="12700">
              <a:lnSpc>
                <a:spcPct val="100000"/>
              </a:lnSpc>
              <a:spcBef>
                <a:spcPts val="1785"/>
              </a:spcBef>
            </a:pPr>
            <a:r>
              <a:rPr dirty="0"/>
              <a:t>Identifying</a:t>
            </a:r>
            <a:r>
              <a:rPr spc="5" dirty="0"/>
              <a:t> </a:t>
            </a:r>
            <a:r>
              <a:rPr spc="-10" dirty="0"/>
              <a:t>Opportunities</a:t>
            </a:r>
          </a:p>
          <a:p>
            <a:pPr marL="12700">
              <a:lnSpc>
                <a:spcPct val="100000"/>
              </a:lnSpc>
              <a:spcBef>
                <a:spcPts val="1265"/>
              </a:spcBef>
            </a:pPr>
            <a:r>
              <a:rPr sz="2100" b="0" dirty="0">
                <a:latin typeface="DIN 2014 Light"/>
                <a:cs typeface="DIN 2014 Light"/>
              </a:rPr>
              <a:t>Healthcare</a:t>
            </a:r>
            <a:r>
              <a:rPr sz="2100" b="0" spc="-45" dirty="0">
                <a:latin typeface="DIN 2014 Light"/>
                <a:cs typeface="DIN 2014 Light"/>
              </a:rPr>
              <a:t> </a:t>
            </a:r>
            <a:r>
              <a:rPr sz="2100" b="0" spc="-10" dirty="0">
                <a:latin typeface="DIN 2014 Light"/>
                <a:cs typeface="DIN 2014 Light"/>
              </a:rPr>
              <a:t>Spaces</a:t>
            </a:r>
            <a:endParaRPr sz="2100">
              <a:latin typeface="DIN 2014 Light"/>
              <a:cs typeface="DIN 2014 Light"/>
            </a:endParaRPr>
          </a:p>
        </p:txBody>
      </p:sp>
      <p:grpSp>
        <p:nvGrpSpPr>
          <p:cNvPr id="4" name="object 4"/>
          <p:cNvGrpSpPr/>
          <p:nvPr/>
        </p:nvGrpSpPr>
        <p:grpSpPr>
          <a:xfrm>
            <a:off x="763523" y="2494541"/>
            <a:ext cx="2815590" cy="2815590"/>
            <a:chOff x="763523" y="2494541"/>
            <a:chExt cx="2815590" cy="2815590"/>
          </a:xfrm>
        </p:grpSpPr>
        <p:sp>
          <p:nvSpPr>
            <p:cNvPr id="5" name="object 5"/>
            <p:cNvSpPr/>
            <p:nvPr/>
          </p:nvSpPr>
          <p:spPr>
            <a:xfrm>
              <a:off x="763523" y="2494541"/>
              <a:ext cx="2815590" cy="2815590"/>
            </a:xfrm>
            <a:custGeom>
              <a:avLst/>
              <a:gdLst/>
              <a:ahLst/>
              <a:cxnLst/>
              <a:rect l="l" t="t" r="r" b="b"/>
              <a:pathLst>
                <a:path w="2815590" h="2815590">
                  <a:moveTo>
                    <a:pt x="1407782" y="0"/>
                  </a:moveTo>
                  <a:lnTo>
                    <a:pt x="1359384" y="816"/>
                  </a:lnTo>
                  <a:lnTo>
                    <a:pt x="1311397" y="3247"/>
                  </a:lnTo>
                  <a:lnTo>
                    <a:pt x="1263845" y="7268"/>
                  </a:lnTo>
                  <a:lnTo>
                    <a:pt x="1216755" y="12851"/>
                  </a:lnTo>
                  <a:lnTo>
                    <a:pt x="1170153" y="19971"/>
                  </a:lnTo>
                  <a:lnTo>
                    <a:pt x="1124065" y="28601"/>
                  </a:lnTo>
                  <a:lnTo>
                    <a:pt x="1078518" y="38715"/>
                  </a:lnTo>
                  <a:lnTo>
                    <a:pt x="1033538" y="50287"/>
                  </a:lnTo>
                  <a:lnTo>
                    <a:pt x="989151" y="63291"/>
                  </a:lnTo>
                  <a:lnTo>
                    <a:pt x="945384" y="77700"/>
                  </a:lnTo>
                  <a:lnTo>
                    <a:pt x="902261" y="93489"/>
                  </a:lnTo>
                  <a:lnTo>
                    <a:pt x="859811" y="110630"/>
                  </a:lnTo>
                  <a:lnTo>
                    <a:pt x="818058" y="129099"/>
                  </a:lnTo>
                  <a:lnTo>
                    <a:pt x="777029" y="148868"/>
                  </a:lnTo>
                  <a:lnTo>
                    <a:pt x="736750" y="169912"/>
                  </a:lnTo>
                  <a:lnTo>
                    <a:pt x="697248" y="192204"/>
                  </a:lnTo>
                  <a:lnTo>
                    <a:pt x="658549" y="215718"/>
                  </a:lnTo>
                  <a:lnTo>
                    <a:pt x="620679" y="240427"/>
                  </a:lnTo>
                  <a:lnTo>
                    <a:pt x="583663" y="266307"/>
                  </a:lnTo>
                  <a:lnTo>
                    <a:pt x="547529" y="293329"/>
                  </a:lnTo>
                  <a:lnTo>
                    <a:pt x="512303" y="321469"/>
                  </a:lnTo>
                  <a:lnTo>
                    <a:pt x="478010" y="350700"/>
                  </a:lnTo>
                  <a:lnTo>
                    <a:pt x="444677" y="380996"/>
                  </a:lnTo>
                  <a:lnTo>
                    <a:pt x="412330" y="412330"/>
                  </a:lnTo>
                  <a:lnTo>
                    <a:pt x="380996" y="444677"/>
                  </a:lnTo>
                  <a:lnTo>
                    <a:pt x="350700" y="478010"/>
                  </a:lnTo>
                  <a:lnTo>
                    <a:pt x="321469" y="512303"/>
                  </a:lnTo>
                  <a:lnTo>
                    <a:pt x="293329" y="547529"/>
                  </a:lnTo>
                  <a:lnTo>
                    <a:pt x="266307" y="583663"/>
                  </a:lnTo>
                  <a:lnTo>
                    <a:pt x="240427" y="620679"/>
                  </a:lnTo>
                  <a:lnTo>
                    <a:pt x="215718" y="658549"/>
                  </a:lnTo>
                  <a:lnTo>
                    <a:pt x="192204" y="697248"/>
                  </a:lnTo>
                  <a:lnTo>
                    <a:pt x="169912" y="736750"/>
                  </a:lnTo>
                  <a:lnTo>
                    <a:pt x="148868" y="777029"/>
                  </a:lnTo>
                  <a:lnTo>
                    <a:pt x="129099" y="818058"/>
                  </a:lnTo>
                  <a:lnTo>
                    <a:pt x="110630" y="859811"/>
                  </a:lnTo>
                  <a:lnTo>
                    <a:pt x="93489" y="902261"/>
                  </a:lnTo>
                  <a:lnTo>
                    <a:pt x="77700" y="945384"/>
                  </a:lnTo>
                  <a:lnTo>
                    <a:pt x="63291" y="989151"/>
                  </a:lnTo>
                  <a:lnTo>
                    <a:pt x="50287" y="1033538"/>
                  </a:lnTo>
                  <a:lnTo>
                    <a:pt x="38715" y="1078518"/>
                  </a:lnTo>
                  <a:lnTo>
                    <a:pt x="28601" y="1124065"/>
                  </a:lnTo>
                  <a:lnTo>
                    <a:pt x="19971" y="1170153"/>
                  </a:lnTo>
                  <a:lnTo>
                    <a:pt x="12851" y="1216755"/>
                  </a:lnTo>
                  <a:lnTo>
                    <a:pt x="7268" y="1263845"/>
                  </a:lnTo>
                  <a:lnTo>
                    <a:pt x="3247" y="1311397"/>
                  </a:lnTo>
                  <a:lnTo>
                    <a:pt x="816" y="1359384"/>
                  </a:lnTo>
                  <a:lnTo>
                    <a:pt x="0" y="1407782"/>
                  </a:lnTo>
                  <a:lnTo>
                    <a:pt x="816" y="1456179"/>
                  </a:lnTo>
                  <a:lnTo>
                    <a:pt x="3247" y="1504167"/>
                  </a:lnTo>
                  <a:lnTo>
                    <a:pt x="7268" y="1551719"/>
                  </a:lnTo>
                  <a:lnTo>
                    <a:pt x="12851" y="1598809"/>
                  </a:lnTo>
                  <a:lnTo>
                    <a:pt x="19971" y="1645411"/>
                  </a:lnTo>
                  <a:lnTo>
                    <a:pt x="28601" y="1691498"/>
                  </a:lnTo>
                  <a:lnTo>
                    <a:pt x="38715" y="1737045"/>
                  </a:lnTo>
                  <a:lnTo>
                    <a:pt x="50287" y="1782025"/>
                  </a:lnTo>
                  <a:lnTo>
                    <a:pt x="63291" y="1826412"/>
                  </a:lnTo>
                  <a:lnTo>
                    <a:pt x="77700" y="1870180"/>
                  </a:lnTo>
                  <a:lnTo>
                    <a:pt x="93489" y="1913302"/>
                  </a:lnTo>
                  <a:lnTo>
                    <a:pt x="110630" y="1955753"/>
                  </a:lnTo>
                  <a:lnTo>
                    <a:pt x="129099" y="1997506"/>
                  </a:lnTo>
                  <a:lnTo>
                    <a:pt x="148868" y="2038535"/>
                  </a:lnTo>
                  <a:lnTo>
                    <a:pt x="169912" y="2078813"/>
                  </a:lnTo>
                  <a:lnTo>
                    <a:pt x="192204" y="2118315"/>
                  </a:lnTo>
                  <a:lnTo>
                    <a:pt x="215718" y="2157015"/>
                  </a:lnTo>
                  <a:lnTo>
                    <a:pt x="240427" y="2194885"/>
                  </a:lnTo>
                  <a:lnTo>
                    <a:pt x="266307" y="2231900"/>
                  </a:lnTo>
                  <a:lnTo>
                    <a:pt x="293329" y="2268034"/>
                  </a:lnTo>
                  <a:lnTo>
                    <a:pt x="321469" y="2303261"/>
                  </a:lnTo>
                  <a:lnTo>
                    <a:pt x="350700" y="2337554"/>
                  </a:lnTo>
                  <a:lnTo>
                    <a:pt x="380996" y="2370887"/>
                  </a:lnTo>
                  <a:lnTo>
                    <a:pt x="412330" y="2403233"/>
                  </a:lnTo>
                  <a:lnTo>
                    <a:pt x="444677" y="2434568"/>
                  </a:lnTo>
                  <a:lnTo>
                    <a:pt x="478010" y="2464863"/>
                  </a:lnTo>
                  <a:lnTo>
                    <a:pt x="512303" y="2494094"/>
                  </a:lnTo>
                  <a:lnTo>
                    <a:pt x="547529" y="2522234"/>
                  </a:lnTo>
                  <a:lnTo>
                    <a:pt x="583663" y="2549257"/>
                  </a:lnTo>
                  <a:lnTo>
                    <a:pt x="620679" y="2575136"/>
                  </a:lnTo>
                  <a:lnTo>
                    <a:pt x="658549" y="2599846"/>
                  </a:lnTo>
                  <a:lnTo>
                    <a:pt x="697248" y="2623360"/>
                  </a:lnTo>
                  <a:lnTo>
                    <a:pt x="736750" y="2645652"/>
                  </a:lnTo>
                  <a:lnTo>
                    <a:pt x="777029" y="2666695"/>
                  </a:lnTo>
                  <a:lnTo>
                    <a:pt x="818058" y="2686465"/>
                  </a:lnTo>
                  <a:lnTo>
                    <a:pt x="859811" y="2704933"/>
                  </a:lnTo>
                  <a:lnTo>
                    <a:pt x="902261" y="2722075"/>
                  </a:lnTo>
                  <a:lnTo>
                    <a:pt x="945384" y="2737863"/>
                  </a:lnTo>
                  <a:lnTo>
                    <a:pt x="989151" y="2752273"/>
                  </a:lnTo>
                  <a:lnTo>
                    <a:pt x="1033538" y="2765277"/>
                  </a:lnTo>
                  <a:lnTo>
                    <a:pt x="1078518" y="2776849"/>
                  </a:lnTo>
                  <a:lnTo>
                    <a:pt x="1124065" y="2786963"/>
                  </a:lnTo>
                  <a:lnTo>
                    <a:pt x="1170153" y="2795593"/>
                  </a:lnTo>
                  <a:lnTo>
                    <a:pt x="1216755" y="2802713"/>
                  </a:lnTo>
                  <a:lnTo>
                    <a:pt x="1263845" y="2808296"/>
                  </a:lnTo>
                  <a:lnTo>
                    <a:pt x="1311397" y="2812316"/>
                  </a:lnTo>
                  <a:lnTo>
                    <a:pt x="1359384" y="2814748"/>
                  </a:lnTo>
                  <a:lnTo>
                    <a:pt x="1407782" y="2815564"/>
                  </a:lnTo>
                  <a:lnTo>
                    <a:pt x="1456179" y="2814748"/>
                  </a:lnTo>
                  <a:lnTo>
                    <a:pt x="1504167" y="2812316"/>
                  </a:lnTo>
                  <a:lnTo>
                    <a:pt x="1551719" y="2808296"/>
                  </a:lnTo>
                  <a:lnTo>
                    <a:pt x="1598809" y="2802713"/>
                  </a:lnTo>
                  <a:lnTo>
                    <a:pt x="1645411" y="2795593"/>
                  </a:lnTo>
                  <a:lnTo>
                    <a:pt x="1691498" y="2786963"/>
                  </a:lnTo>
                  <a:lnTo>
                    <a:pt x="1737045" y="2776849"/>
                  </a:lnTo>
                  <a:lnTo>
                    <a:pt x="1782025" y="2765277"/>
                  </a:lnTo>
                  <a:lnTo>
                    <a:pt x="1826412" y="2752273"/>
                  </a:lnTo>
                  <a:lnTo>
                    <a:pt x="1870180" y="2737863"/>
                  </a:lnTo>
                  <a:lnTo>
                    <a:pt x="1913302" y="2722075"/>
                  </a:lnTo>
                  <a:lnTo>
                    <a:pt x="1955753" y="2704933"/>
                  </a:lnTo>
                  <a:lnTo>
                    <a:pt x="1997506" y="2686465"/>
                  </a:lnTo>
                  <a:lnTo>
                    <a:pt x="2038535" y="2666695"/>
                  </a:lnTo>
                  <a:lnTo>
                    <a:pt x="2078813" y="2645652"/>
                  </a:lnTo>
                  <a:lnTo>
                    <a:pt x="2118315" y="2623360"/>
                  </a:lnTo>
                  <a:lnTo>
                    <a:pt x="2157015" y="2599846"/>
                  </a:lnTo>
                  <a:lnTo>
                    <a:pt x="2194885" y="2575136"/>
                  </a:lnTo>
                  <a:lnTo>
                    <a:pt x="2231900" y="2549257"/>
                  </a:lnTo>
                  <a:lnTo>
                    <a:pt x="2268034" y="2522234"/>
                  </a:lnTo>
                  <a:lnTo>
                    <a:pt x="2303261" y="2494094"/>
                  </a:lnTo>
                  <a:lnTo>
                    <a:pt x="2337554" y="2464863"/>
                  </a:lnTo>
                  <a:lnTo>
                    <a:pt x="2370887" y="2434568"/>
                  </a:lnTo>
                  <a:lnTo>
                    <a:pt x="2403233" y="2403233"/>
                  </a:lnTo>
                  <a:lnTo>
                    <a:pt x="2434568" y="2370887"/>
                  </a:lnTo>
                  <a:lnTo>
                    <a:pt x="2464863" y="2337554"/>
                  </a:lnTo>
                  <a:lnTo>
                    <a:pt x="2494094" y="2303261"/>
                  </a:lnTo>
                  <a:lnTo>
                    <a:pt x="2522234" y="2268034"/>
                  </a:lnTo>
                  <a:lnTo>
                    <a:pt x="2549257" y="2231900"/>
                  </a:lnTo>
                  <a:lnTo>
                    <a:pt x="2575136" y="2194885"/>
                  </a:lnTo>
                  <a:lnTo>
                    <a:pt x="2599846" y="2157015"/>
                  </a:lnTo>
                  <a:lnTo>
                    <a:pt x="2623360" y="2118315"/>
                  </a:lnTo>
                  <a:lnTo>
                    <a:pt x="2645652" y="2078813"/>
                  </a:lnTo>
                  <a:lnTo>
                    <a:pt x="2666695" y="2038535"/>
                  </a:lnTo>
                  <a:lnTo>
                    <a:pt x="2686465" y="1997506"/>
                  </a:lnTo>
                  <a:lnTo>
                    <a:pt x="2704933" y="1955753"/>
                  </a:lnTo>
                  <a:lnTo>
                    <a:pt x="2722075" y="1913302"/>
                  </a:lnTo>
                  <a:lnTo>
                    <a:pt x="2737863" y="1870180"/>
                  </a:lnTo>
                  <a:lnTo>
                    <a:pt x="2752273" y="1826412"/>
                  </a:lnTo>
                  <a:lnTo>
                    <a:pt x="2765277" y="1782025"/>
                  </a:lnTo>
                  <a:lnTo>
                    <a:pt x="2776849" y="1737045"/>
                  </a:lnTo>
                  <a:lnTo>
                    <a:pt x="2786963" y="1691498"/>
                  </a:lnTo>
                  <a:lnTo>
                    <a:pt x="2795593" y="1645411"/>
                  </a:lnTo>
                  <a:lnTo>
                    <a:pt x="2802713" y="1598809"/>
                  </a:lnTo>
                  <a:lnTo>
                    <a:pt x="2808296" y="1551719"/>
                  </a:lnTo>
                  <a:lnTo>
                    <a:pt x="2812316" y="1504167"/>
                  </a:lnTo>
                  <a:lnTo>
                    <a:pt x="2814748" y="1456179"/>
                  </a:lnTo>
                  <a:lnTo>
                    <a:pt x="2815564" y="1407782"/>
                  </a:lnTo>
                  <a:lnTo>
                    <a:pt x="2814748" y="1359384"/>
                  </a:lnTo>
                  <a:lnTo>
                    <a:pt x="2812316" y="1311397"/>
                  </a:lnTo>
                  <a:lnTo>
                    <a:pt x="2808296" y="1263845"/>
                  </a:lnTo>
                  <a:lnTo>
                    <a:pt x="2802713" y="1216755"/>
                  </a:lnTo>
                  <a:lnTo>
                    <a:pt x="2795593" y="1170153"/>
                  </a:lnTo>
                  <a:lnTo>
                    <a:pt x="2786963" y="1124065"/>
                  </a:lnTo>
                  <a:lnTo>
                    <a:pt x="2776849" y="1078518"/>
                  </a:lnTo>
                  <a:lnTo>
                    <a:pt x="2765277" y="1033538"/>
                  </a:lnTo>
                  <a:lnTo>
                    <a:pt x="2752273" y="989151"/>
                  </a:lnTo>
                  <a:lnTo>
                    <a:pt x="2737863" y="945384"/>
                  </a:lnTo>
                  <a:lnTo>
                    <a:pt x="2722075" y="902261"/>
                  </a:lnTo>
                  <a:lnTo>
                    <a:pt x="2704933" y="859811"/>
                  </a:lnTo>
                  <a:lnTo>
                    <a:pt x="2686465" y="818058"/>
                  </a:lnTo>
                  <a:lnTo>
                    <a:pt x="2666695" y="777029"/>
                  </a:lnTo>
                  <a:lnTo>
                    <a:pt x="2645652" y="736750"/>
                  </a:lnTo>
                  <a:lnTo>
                    <a:pt x="2623360" y="697248"/>
                  </a:lnTo>
                  <a:lnTo>
                    <a:pt x="2599846" y="658549"/>
                  </a:lnTo>
                  <a:lnTo>
                    <a:pt x="2575136" y="620679"/>
                  </a:lnTo>
                  <a:lnTo>
                    <a:pt x="2549257" y="583663"/>
                  </a:lnTo>
                  <a:lnTo>
                    <a:pt x="2522234" y="547529"/>
                  </a:lnTo>
                  <a:lnTo>
                    <a:pt x="2494094" y="512303"/>
                  </a:lnTo>
                  <a:lnTo>
                    <a:pt x="2464863" y="478010"/>
                  </a:lnTo>
                  <a:lnTo>
                    <a:pt x="2434568" y="444677"/>
                  </a:lnTo>
                  <a:lnTo>
                    <a:pt x="2403233" y="412330"/>
                  </a:lnTo>
                  <a:lnTo>
                    <a:pt x="2370887" y="380996"/>
                  </a:lnTo>
                  <a:lnTo>
                    <a:pt x="2337554" y="350700"/>
                  </a:lnTo>
                  <a:lnTo>
                    <a:pt x="2303261" y="321469"/>
                  </a:lnTo>
                  <a:lnTo>
                    <a:pt x="2268034" y="293329"/>
                  </a:lnTo>
                  <a:lnTo>
                    <a:pt x="2231900" y="266307"/>
                  </a:lnTo>
                  <a:lnTo>
                    <a:pt x="2194885" y="240427"/>
                  </a:lnTo>
                  <a:lnTo>
                    <a:pt x="2157015" y="215718"/>
                  </a:lnTo>
                  <a:lnTo>
                    <a:pt x="2118315" y="192204"/>
                  </a:lnTo>
                  <a:lnTo>
                    <a:pt x="2078813" y="169912"/>
                  </a:lnTo>
                  <a:lnTo>
                    <a:pt x="2038535" y="148868"/>
                  </a:lnTo>
                  <a:lnTo>
                    <a:pt x="1997506" y="129099"/>
                  </a:lnTo>
                  <a:lnTo>
                    <a:pt x="1955753" y="110630"/>
                  </a:lnTo>
                  <a:lnTo>
                    <a:pt x="1913302" y="93489"/>
                  </a:lnTo>
                  <a:lnTo>
                    <a:pt x="1870180" y="77700"/>
                  </a:lnTo>
                  <a:lnTo>
                    <a:pt x="1826412" y="63291"/>
                  </a:lnTo>
                  <a:lnTo>
                    <a:pt x="1782025" y="50287"/>
                  </a:lnTo>
                  <a:lnTo>
                    <a:pt x="1737045" y="38715"/>
                  </a:lnTo>
                  <a:lnTo>
                    <a:pt x="1691498" y="28601"/>
                  </a:lnTo>
                  <a:lnTo>
                    <a:pt x="1645411" y="19971"/>
                  </a:lnTo>
                  <a:lnTo>
                    <a:pt x="1598809" y="12851"/>
                  </a:lnTo>
                  <a:lnTo>
                    <a:pt x="1551719" y="7268"/>
                  </a:lnTo>
                  <a:lnTo>
                    <a:pt x="1504167" y="3247"/>
                  </a:lnTo>
                  <a:lnTo>
                    <a:pt x="1456179" y="816"/>
                  </a:lnTo>
                  <a:lnTo>
                    <a:pt x="1407782" y="0"/>
                  </a:lnTo>
                  <a:close/>
                </a:path>
              </a:pathLst>
            </a:custGeom>
            <a:solidFill>
              <a:srgbClr val="848679">
                <a:alpha val="96998"/>
              </a:srgbClr>
            </a:solidFill>
          </p:spPr>
          <p:txBody>
            <a:bodyPr wrap="square" lIns="0" tIns="0" rIns="0" bIns="0" rtlCol="0"/>
            <a:lstStyle/>
            <a:p>
              <a:endParaRPr/>
            </a:p>
          </p:txBody>
        </p:sp>
        <p:sp>
          <p:nvSpPr>
            <p:cNvPr id="6" name="object 6"/>
            <p:cNvSpPr/>
            <p:nvPr/>
          </p:nvSpPr>
          <p:spPr>
            <a:xfrm>
              <a:off x="1974413" y="2849624"/>
              <a:ext cx="816610" cy="981710"/>
            </a:xfrm>
            <a:custGeom>
              <a:avLst/>
              <a:gdLst/>
              <a:ahLst/>
              <a:cxnLst/>
              <a:rect l="l" t="t" r="r" b="b"/>
              <a:pathLst>
                <a:path w="816610" h="981710">
                  <a:moveTo>
                    <a:pt x="377659" y="0"/>
                  </a:moveTo>
                  <a:lnTo>
                    <a:pt x="366407" y="0"/>
                  </a:lnTo>
                  <a:lnTo>
                    <a:pt x="358038" y="1143"/>
                  </a:lnTo>
                  <a:lnTo>
                    <a:pt x="337925" y="1492"/>
                  </a:lnTo>
                  <a:lnTo>
                    <a:pt x="285746" y="6619"/>
                  </a:lnTo>
                  <a:lnTo>
                    <a:pt x="215764" y="22828"/>
                  </a:lnTo>
                  <a:lnTo>
                    <a:pt x="177882" y="37031"/>
                  </a:lnTo>
                  <a:lnTo>
                    <a:pt x="140089" y="56336"/>
                  </a:lnTo>
                  <a:lnTo>
                    <a:pt x="103901" y="81518"/>
                  </a:lnTo>
                  <a:lnTo>
                    <a:pt x="70831" y="113356"/>
                  </a:lnTo>
                  <a:lnTo>
                    <a:pt x="42392" y="152626"/>
                  </a:lnTo>
                  <a:lnTo>
                    <a:pt x="20098" y="200104"/>
                  </a:lnTo>
                  <a:lnTo>
                    <a:pt x="5462" y="256569"/>
                  </a:lnTo>
                  <a:lnTo>
                    <a:pt x="0" y="322795"/>
                  </a:lnTo>
                  <a:lnTo>
                    <a:pt x="3510" y="403801"/>
                  </a:lnTo>
                  <a:lnTo>
                    <a:pt x="13136" y="467479"/>
                  </a:lnTo>
                  <a:lnTo>
                    <a:pt x="27521" y="518524"/>
                  </a:lnTo>
                  <a:lnTo>
                    <a:pt x="45309" y="559331"/>
                  </a:lnTo>
                  <a:lnTo>
                    <a:pt x="65144" y="592297"/>
                  </a:lnTo>
                  <a:lnTo>
                    <a:pt x="105528" y="644291"/>
                  </a:lnTo>
                  <a:lnTo>
                    <a:pt x="123363" y="668111"/>
                  </a:lnTo>
                  <a:lnTo>
                    <a:pt x="137820" y="693674"/>
                  </a:lnTo>
                  <a:lnTo>
                    <a:pt x="158358" y="773682"/>
                  </a:lnTo>
                  <a:lnTo>
                    <a:pt x="166395" y="868805"/>
                  </a:lnTo>
                  <a:lnTo>
                    <a:pt x="167288" y="948371"/>
                  </a:lnTo>
                  <a:lnTo>
                    <a:pt x="166395" y="981710"/>
                  </a:lnTo>
                  <a:lnTo>
                    <a:pt x="544042" y="981710"/>
                  </a:lnTo>
                  <a:lnTo>
                    <a:pt x="544042" y="792365"/>
                  </a:lnTo>
                  <a:lnTo>
                    <a:pt x="547680" y="782273"/>
                  </a:lnTo>
                  <a:lnTo>
                    <a:pt x="556355" y="776516"/>
                  </a:lnTo>
                  <a:lnTo>
                    <a:pt x="566706" y="773920"/>
                  </a:lnTo>
                  <a:lnTo>
                    <a:pt x="575373" y="773315"/>
                  </a:lnTo>
                  <a:lnTo>
                    <a:pt x="591096" y="773315"/>
                  </a:lnTo>
                  <a:lnTo>
                    <a:pt x="624254" y="772112"/>
                  </a:lnTo>
                  <a:lnTo>
                    <a:pt x="665570" y="766273"/>
                  </a:lnTo>
                  <a:lnTo>
                    <a:pt x="702154" y="752452"/>
                  </a:lnTo>
                  <a:lnTo>
                    <a:pt x="721118" y="727303"/>
                  </a:lnTo>
                  <a:lnTo>
                    <a:pt x="725192" y="681575"/>
                  </a:lnTo>
                  <a:lnTo>
                    <a:pt x="724322" y="631210"/>
                  </a:lnTo>
                  <a:lnTo>
                    <a:pt x="721561" y="590506"/>
                  </a:lnTo>
                  <a:lnTo>
                    <a:pt x="719963" y="573760"/>
                  </a:lnTo>
                  <a:lnTo>
                    <a:pt x="744529" y="563760"/>
                  </a:lnTo>
                  <a:lnTo>
                    <a:pt x="796734" y="536816"/>
                  </a:lnTo>
                  <a:lnTo>
                    <a:pt x="816486" y="504048"/>
                  </a:lnTo>
                  <a:lnTo>
                    <a:pt x="812950" y="491465"/>
                  </a:lnTo>
                  <a:lnTo>
                    <a:pt x="810158" y="486435"/>
                  </a:lnTo>
                  <a:lnTo>
                    <a:pt x="760018" y="403428"/>
                  </a:lnTo>
                  <a:lnTo>
                    <a:pt x="733848" y="351945"/>
                  </a:lnTo>
                  <a:lnTo>
                    <a:pt x="723860" y="325679"/>
                  </a:lnTo>
                  <a:lnTo>
                    <a:pt x="722261" y="318325"/>
                  </a:lnTo>
                  <a:lnTo>
                    <a:pt x="709471" y="249676"/>
                  </a:lnTo>
                  <a:lnTo>
                    <a:pt x="689371" y="191628"/>
                  </a:lnTo>
                  <a:lnTo>
                    <a:pt x="663284" y="143300"/>
                  </a:lnTo>
                  <a:lnTo>
                    <a:pt x="632536" y="103806"/>
                  </a:lnTo>
                  <a:lnTo>
                    <a:pt x="598451" y="72266"/>
                  </a:lnTo>
                  <a:lnTo>
                    <a:pt x="562352" y="47796"/>
                  </a:lnTo>
                  <a:lnTo>
                    <a:pt x="525566" y="29513"/>
                  </a:lnTo>
                  <a:lnTo>
                    <a:pt x="489415" y="16533"/>
                  </a:lnTo>
                  <a:lnTo>
                    <a:pt x="424319" y="2956"/>
                  </a:lnTo>
                  <a:lnTo>
                    <a:pt x="398022" y="591"/>
                  </a:lnTo>
                  <a:lnTo>
                    <a:pt x="377659" y="0"/>
                  </a:lnTo>
                  <a:close/>
                </a:path>
              </a:pathLst>
            </a:custGeom>
            <a:solidFill>
              <a:srgbClr val="B5B7AE">
                <a:alpha val="96998"/>
              </a:srgbClr>
            </a:solidFill>
          </p:spPr>
          <p:txBody>
            <a:bodyPr wrap="square" lIns="0" tIns="0" rIns="0" bIns="0" rtlCol="0"/>
            <a:lstStyle/>
            <a:p>
              <a:endParaRPr/>
            </a:p>
          </p:txBody>
        </p:sp>
        <p:sp>
          <p:nvSpPr>
            <p:cNvPr id="7" name="object 7"/>
            <p:cNvSpPr/>
            <p:nvPr/>
          </p:nvSpPr>
          <p:spPr>
            <a:xfrm>
              <a:off x="1540766" y="2719723"/>
              <a:ext cx="924560" cy="1111885"/>
            </a:xfrm>
            <a:custGeom>
              <a:avLst/>
              <a:gdLst/>
              <a:ahLst/>
              <a:cxnLst/>
              <a:rect l="l" t="t" r="r" b="b"/>
              <a:pathLst>
                <a:path w="924560" h="1111885">
                  <a:moveTo>
                    <a:pt x="427456" y="0"/>
                  </a:moveTo>
                  <a:lnTo>
                    <a:pt x="400024" y="0"/>
                  </a:lnTo>
                  <a:lnTo>
                    <a:pt x="385192" y="289"/>
                  </a:lnTo>
                  <a:lnTo>
                    <a:pt x="337073" y="4320"/>
                  </a:lnTo>
                  <a:lnTo>
                    <a:pt x="271783" y="16765"/>
                  </a:lnTo>
                  <a:lnTo>
                    <a:pt x="198243" y="42197"/>
                  </a:lnTo>
                  <a:lnTo>
                    <a:pt x="161167" y="61212"/>
                  </a:lnTo>
                  <a:lnTo>
                    <a:pt x="125373" y="85190"/>
                  </a:lnTo>
                  <a:lnTo>
                    <a:pt x="91978" y="114700"/>
                  </a:lnTo>
                  <a:lnTo>
                    <a:pt x="62095" y="150316"/>
                  </a:lnTo>
                  <a:lnTo>
                    <a:pt x="36841" y="192609"/>
                  </a:lnTo>
                  <a:lnTo>
                    <a:pt x="17330" y="242150"/>
                  </a:lnTo>
                  <a:lnTo>
                    <a:pt x="4678" y="299511"/>
                  </a:lnTo>
                  <a:lnTo>
                    <a:pt x="0" y="365264"/>
                  </a:lnTo>
                  <a:lnTo>
                    <a:pt x="3226" y="448630"/>
                  </a:lnTo>
                  <a:lnTo>
                    <a:pt x="12162" y="515692"/>
                  </a:lnTo>
                  <a:lnTo>
                    <a:pt x="25696" y="570718"/>
                  </a:lnTo>
                  <a:lnTo>
                    <a:pt x="42715" y="615692"/>
                  </a:lnTo>
                  <a:lnTo>
                    <a:pt x="62107" y="652597"/>
                  </a:lnTo>
                  <a:lnTo>
                    <a:pt x="103558" y="710130"/>
                  </a:lnTo>
                  <a:lnTo>
                    <a:pt x="123392" y="734724"/>
                  </a:lnTo>
                  <a:lnTo>
                    <a:pt x="141148" y="759180"/>
                  </a:lnTo>
                  <a:lnTo>
                    <a:pt x="155714" y="785482"/>
                  </a:lnTo>
                  <a:lnTo>
                    <a:pt x="178994" y="876183"/>
                  </a:lnTo>
                  <a:lnTo>
                    <a:pt x="188134" y="983872"/>
                  </a:lnTo>
                  <a:lnTo>
                    <a:pt x="189183" y="1073896"/>
                  </a:lnTo>
                  <a:lnTo>
                    <a:pt x="188188" y="1111605"/>
                  </a:lnTo>
                  <a:lnTo>
                    <a:pt x="615759" y="1111605"/>
                  </a:lnTo>
                  <a:lnTo>
                    <a:pt x="615759" y="897597"/>
                  </a:lnTo>
                  <a:lnTo>
                    <a:pt x="619924" y="885582"/>
                  </a:lnTo>
                  <a:lnTo>
                    <a:pt x="629802" y="878836"/>
                  </a:lnTo>
                  <a:lnTo>
                    <a:pt x="641466" y="875877"/>
                  </a:lnTo>
                  <a:lnTo>
                    <a:pt x="650989" y="875220"/>
                  </a:lnTo>
                  <a:lnTo>
                    <a:pt x="653859" y="875220"/>
                  </a:lnTo>
                  <a:lnTo>
                    <a:pt x="655459" y="876249"/>
                  </a:lnTo>
                  <a:lnTo>
                    <a:pt x="669467" y="876249"/>
                  </a:lnTo>
                  <a:lnTo>
                    <a:pt x="753956" y="867989"/>
                  </a:lnTo>
                  <a:lnTo>
                    <a:pt x="795403" y="852144"/>
                  </a:lnTo>
                  <a:lnTo>
                    <a:pt x="821351" y="771723"/>
                  </a:lnTo>
                  <a:lnTo>
                    <a:pt x="820235" y="714371"/>
                  </a:lnTo>
                  <a:lnTo>
                    <a:pt x="817034" y="667930"/>
                  </a:lnTo>
                  <a:lnTo>
                    <a:pt x="815200" y="648804"/>
                  </a:lnTo>
                  <a:lnTo>
                    <a:pt x="843025" y="638092"/>
                  </a:lnTo>
                  <a:lnTo>
                    <a:pt x="878315" y="621267"/>
                  </a:lnTo>
                  <a:lnTo>
                    <a:pt x="920991" y="588971"/>
                  </a:lnTo>
                  <a:lnTo>
                    <a:pt x="924359" y="570380"/>
                  </a:lnTo>
                  <a:lnTo>
                    <a:pt x="920370" y="556006"/>
                  </a:lnTo>
                  <a:lnTo>
                    <a:pt x="917219" y="550240"/>
                  </a:lnTo>
                  <a:lnTo>
                    <a:pt x="860561" y="456116"/>
                  </a:lnTo>
                  <a:lnTo>
                    <a:pt x="831011" y="397746"/>
                  </a:lnTo>
                  <a:lnTo>
                    <a:pt x="819750" y="367972"/>
                  </a:lnTo>
                  <a:lnTo>
                    <a:pt x="817956" y="359638"/>
                  </a:lnTo>
                  <a:lnTo>
                    <a:pt x="806019" y="292292"/>
                  </a:lnTo>
                  <a:lnTo>
                    <a:pt x="787852" y="233883"/>
                  </a:lnTo>
                  <a:lnTo>
                    <a:pt x="764400" y="183780"/>
                  </a:lnTo>
                  <a:lnTo>
                    <a:pt x="736604" y="141349"/>
                  </a:lnTo>
                  <a:lnTo>
                    <a:pt x="705411" y="105959"/>
                  </a:lnTo>
                  <a:lnTo>
                    <a:pt x="671762" y="76979"/>
                  </a:lnTo>
                  <a:lnTo>
                    <a:pt x="636603" y="53774"/>
                  </a:lnTo>
                  <a:lnTo>
                    <a:pt x="600876" y="35715"/>
                  </a:lnTo>
                  <a:lnTo>
                    <a:pt x="531496" y="12502"/>
                  </a:lnTo>
                  <a:lnTo>
                    <a:pt x="471173" y="2282"/>
                  </a:lnTo>
                  <a:lnTo>
                    <a:pt x="446767" y="465"/>
                  </a:lnTo>
                  <a:lnTo>
                    <a:pt x="427456" y="0"/>
                  </a:lnTo>
                  <a:close/>
                </a:path>
              </a:pathLst>
            </a:custGeom>
            <a:solidFill>
              <a:srgbClr val="9C9F93">
                <a:alpha val="96998"/>
              </a:srgbClr>
            </a:solidFill>
          </p:spPr>
          <p:txBody>
            <a:bodyPr wrap="square" lIns="0" tIns="0" rIns="0" bIns="0" rtlCol="0"/>
            <a:lstStyle/>
            <a:p>
              <a:endParaRPr/>
            </a:p>
          </p:txBody>
        </p:sp>
        <p:sp>
          <p:nvSpPr>
            <p:cNvPr id="8" name="object 8"/>
            <p:cNvSpPr/>
            <p:nvPr/>
          </p:nvSpPr>
          <p:spPr>
            <a:xfrm>
              <a:off x="1671812" y="2827244"/>
              <a:ext cx="598805" cy="386080"/>
            </a:xfrm>
            <a:custGeom>
              <a:avLst/>
              <a:gdLst/>
              <a:ahLst/>
              <a:cxnLst/>
              <a:rect l="l" t="t" r="r" b="b"/>
              <a:pathLst>
                <a:path w="598805" h="386080">
                  <a:moveTo>
                    <a:pt x="275640" y="0"/>
                  </a:moveTo>
                  <a:lnTo>
                    <a:pt x="220041" y="3916"/>
                  </a:lnTo>
                  <a:lnTo>
                    <a:pt x="168278" y="15147"/>
                  </a:lnTo>
                  <a:lnTo>
                    <a:pt x="121453" y="32920"/>
                  </a:lnTo>
                  <a:lnTo>
                    <a:pt x="80670" y="56459"/>
                  </a:lnTo>
                  <a:lnTo>
                    <a:pt x="47030" y="84990"/>
                  </a:lnTo>
                  <a:lnTo>
                    <a:pt x="21637" y="117737"/>
                  </a:lnTo>
                  <a:lnTo>
                    <a:pt x="5593" y="153928"/>
                  </a:lnTo>
                  <a:lnTo>
                    <a:pt x="0" y="192786"/>
                  </a:lnTo>
                  <a:lnTo>
                    <a:pt x="5593" y="231643"/>
                  </a:lnTo>
                  <a:lnTo>
                    <a:pt x="21637" y="267834"/>
                  </a:lnTo>
                  <a:lnTo>
                    <a:pt x="47030" y="300581"/>
                  </a:lnTo>
                  <a:lnTo>
                    <a:pt x="80670" y="329112"/>
                  </a:lnTo>
                  <a:lnTo>
                    <a:pt x="121453" y="352651"/>
                  </a:lnTo>
                  <a:lnTo>
                    <a:pt x="168278" y="370424"/>
                  </a:lnTo>
                  <a:lnTo>
                    <a:pt x="220041" y="381655"/>
                  </a:lnTo>
                  <a:lnTo>
                    <a:pt x="275640" y="385572"/>
                  </a:lnTo>
                  <a:lnTo>
                    <a:pt x="326401" y="382300"/>
                  </a:lnTo>
                  <a:lnTo>
                    <a:pt x="373894" y="372918"/>
                  </a:lnTo>
                  <a:lnTo>
                    <a:pt x="417387" y="358070"/>
                  </a:lnTo>
                  <a:lnTo>
                    <a:pt x="456145" y="338404"/>
                  </a:lnTo>
                  <a:lnTo>
                    <a:pt x="598436" y="350799"/>
                  </a:lnTo>
                  <a:lnTo>
                    <a:pt x="541286" y="246608"/>
                  </a:lnTo>
                  <a:lnTo>
                    <a:pt x="540715" y="246608"/>
                  </a:lnTo>
                  <a:lnTo>
                    <a:pt x="545570" y="233762"/>
                  </a:lnTo>
                  <a:lnTo>
                    <a:pt x="549094" y="220516"/>
                  </a:lnTo>
                  <a:lnTo>
                    <a:pt x="551241" y="206860"/>
                  </a:lnTo>
                  <a:lnTo>
                    <a:pt x="551967" y="192786"/>
                  </a:lnTo>
                  <a:lnTo>
                    <a:pt x="546367" y="153928"/>
                  </a:lnTo>
                  <a:lnTo>
                    <a:pt x="530301" y="117737"/>
                  </a:lnTo>
                  <a:lnTo>
                    <a:pt x="504866" y="84990"/>
                  </a:lnTo>
                  <a:lnTo>
                    <a:pt x="471163" y="56459"/>
                  </a:lnTo>
                  <a:lnTo>
                    <a:pt x="430290" y="32920"/>
                  </a:lnTo>
                  <a:lnTo>
                    <a:pt x="383346" y="15147"/>
                  </a:lnTo>
                  <a:lnTo>
                    <a:pt x="331430" y="3916"/>
                  </a:lnTo>
                  <a:lnTo>
                    <a:pt x="275640" y="0"/>
                  </a:lnTo>
                  <a:close/>
                </a:path>
              </a:pathLst>
            </a:custGeom>
            <a:solidFill>
              <a:srgbClr val="B5B7AE">
                <a:alpha val="96998"/>
              </a:srgbClr>
            </a:solidFill>
          </p:spPr>
          <p:txBody>
            <a:bodyPr wrap="square" lIns="0" tIns="0" rIns="0" bIns="0" rtlCol="0"/>
            <a:lstStyle/>
            <a:p>
              <a:endParaRPr/>
            </a:p>
          </p:txBody>
        </p:sp>
      </p:grpSp>
      <p:sp>
        <p:nvSpPr>
          <p:cNvPr id="10" name="object 10"/>
          <p:cNvSpPr txBox="1"/>
          <p:nvPr/>
        </p:nvSpPr>
        <p:spPr>
          <a:xfrm>
            <a:off x="1130110" y="3816870"/>
            <a:ext cx="2094864" cy="1056005"/>
          </a:xfrm>
          <a:prstGeom prst="rect">
            <a:avLst/>
          </a:prstGeom>
        </p:spPr>
        <p:txBody>
          <a:bodyPr vert="horz" wrap="square" lIns="0" tIns="87630" rIns="0" bIns="0" rtlCol="0">
            <a:spAutoFit/>
          </a:bodyPr>
          <a:lstStyle/>
          <a:p>
            <a:pPr marL="12065" marR="5080" indent="-635" algn="ctr">
              <a:lnSpc>
                <a:spcPts val="2500"/>
              </a:lnSpc>
              <a:spcBef>
                <a:spcPts val="690"/>
              </a:spcBef>
            </a:pPr>
            <a:r>
              <a:rPr sz="2600" b="1" spc="-10" dirty="0">
                <a:solidFill>
                  <a:srgbClr val="FFFFFF"/>
                </a:solidFill>
                <a:latin typeface="DIN 2014 Bold"/>
                <a:cs typeface="DIN 2014 Bold"/>
              </a:rPr>
              <a:t>Workplace Environments </a:t>
            </a:r>
            <a:r>
              <a:rPr sz="2600" b="1" dirty="0">
                <a:solidFill>
                  <a:srgbClr val="FFFFFF"/>
                </a:solidFill>
                <a:latin typeface="DIN 2014 Bold"/>
                <a:cs typeface="DIN 2014 Bold"/>
              </a:rPr>
              <a:t>Critical</a:t>
            </a:r>
            <a:r>
              <a:rPr sz="2600" b="1" spc="-95" dirty="0">
                <a:solidFill>
                  <a:srgbClr val="FFFFFF"/>
                </a:solidFill>
                <a:latin typeface="DIN 2014 Bold"/>
                <a:cs typeface="DIN 2014 Bold"/>
              </a:rPr>
              <a:t> </a:t>
            </a:r>
            <a:r>
              <a:rPr sz="2600" b="1" spc="-10" dirty="0">
                <a:solidFill>
                  <a:srgbClr val="FFFFFF"/>
                </a:solidFill>
                <a:latin typeface="DIN 2014 Bold"/>
                <a:cs typeface="DIN 2014 Bold"/>
              </a:rPr>
              <a:t>Spaces</a:t>
            </a:r>
            <a:endParaRPr sz="2600">
              <a:latin typeface="DIN 2014 Bold"/>
              <a:cs typeface="DIN 2014 Bold"/>
            </a:endParaRPr>
          </a:p>
        </p:txBody>
      </p:sp>
      <p:sp>
        <p:nvSpPr>
          <p:cNvPr id="11" name="object 11"/>
          <p:cNvSpPr txBox="1"/>
          <p:nvPr/>
        </p:nvSpPr>
        <p:spPr>
          <a:xfrm>
            <a:off x="5185664" y="2939324"/>
            <a:ext cx="2820035" cy="15798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Facilities/</a:t>
            </a:r>
            <a:r>
              <a:rPr sz="1700" spc="-50" dirty="0">
                <a:solidFill>
                  <a:srgbClr val="716A66"/>
                </a:solidFill>
                <a:latin typeface="DIN 2014 Bold"/>
                <a:cs typeface="DIN 2014 Bold"/>
              </a:rPr>
              <a:t> </a:t>
            </a:r>
            <a:r>
              <a:rPr sz="1700" dirty="0">
                <a:solidFill>
                  <a:srgbClr val="716A66"/>
                </a:solidFill>
                <a:latin typeface="DIN 2014 Bold"/>
                <a:cs typeface="DIN 2014 Bold"/>
              </a:rPr>
              <a:t>Design</a:t>
            </a:r>
            <a:r>
              <a:rPr sz="1700" spc="-45" dirty="0">
                <a:solidFill>
                  <a:srgbClr val="716A66"/>
                </a:solidFill>
                <a:latin typeface="DIN 2014 Bold"/>
                <a:cs typeface="DIN 2014 Bold"/>
              </a:rPr>
              <a:t> </a:t>
            </a:r>
            <a:r>
              <a:rPr sz="1700" spc="-10" dirty="0">
                <a:solidFill>
                  <a:srgbClr val="716A66"/>
                </a:solidFill>
                <a:latin typeface="DIN 2014 Bold"/>
                <a:cs typeface="DIN 2014 Bold"/>
              </a:rPr>
              <a:t>Management</a:t>
            </a:r>
            <a:endParaRPr sz="1700">
              <a:latin typeface="DIN 2014 Bold"/>
              <a:cs typeface="DIN 2014 Bold"/>
            </a:endParaRPr>
          </a:p>
          <a:p>
            <a:pPr marL="12700">
              <a:lnSpc>
                <a:spcPct val="100000"/>
              </a:lnSpc>
              <a:spcBef>
                <a:spcPts val="1360"/>
              </a:spcBef>
            </a:pPr>
            <a:r>
              <a:rPr sz="1700" dirty="0">
                <a:solidFill>
                  <a:srgbClr val="716A66"/>
                </a:solidFill>
                <a:latin typeface="DIN 2014 Bold"/>
                <a:cs typeface="DIN 2014 Bold"/>
              </a:rPr>
              <a:t>Medical</a:t>
            </a:r>
            <a:r>
              <a:rPr sz="1700" spc="-20" dirty="0">
                <a:solidFill>
                  <a:srgbClr val="716A66"/>
                </a:solidFill>
                <a:latin typeface="DIN 2014 Bold"/>
                <a:cs typeface="DIN 2014 Bold"/>
              </a:rPr>
              <a:t> </a:t>
            </a:r>
            <a:r>
              <a:rPr sz="1700" spc="-10" dirty="0">
                <a:solidFill>
                  <a:srgbClr val="716A66"/>
                </a:solidFill>
                <a:latin typeface="DIN 2014 Bold"/>
                <a:cs typeface="DIN 2014 Bold"/>
              </a:rPr>
              <a:t>Office</a:t>
            </a:r>
            <a:endParaRPr sz="1700">
              <a:latin typeface="DIN 2014 Bold"/>
              <a:cs typeface="DIN 2014 Bold"/>
            </a:endParaRPr>
          </a:p>
          <a:p>
            <a:pPr marL="12700" marR="445134">
              <a:lnSpc>
                <a:spcPct val="166700"/>
              </a:lnSpc>
            </a:pPr>
            <a:r>
              <a:rPr sz="1700" dirty="0">
                <a:solidFill>
                  <a:srgbClr val="716A66"/>
                </a:solidFill>
                <a:latin typeface="DIN 2014 Bold"/>
                <a:cs typeface="DIN 2014 Bold"/>
              </a:rPr>
              <a:t>Employee</a:t>
            </a:r>
            <a:r>
              <a:rPr sz="1700" spc="-25" dirty="0">
                <a:solidFill>
                  <a:srgbClr val="716A66"/>
                </a:solidFill>
                <a:latin typeface="DIN 2014 Bold"/>
                <a:cs typeface="DIN 2014 Bold"/>
              </a:rPr>
              <a:t> </a:t>
            </a:r>
            <a:r>
              <a:rPr sz="1700" dirty="0">
                <a:solidFill>
                  <a:srgbClr val="716A66"/>
                </a:solidFill>
                <a:latin typeface="DIN 2014 Bold"/>
                <a:cs typeface="DIN 2014 Bold"/>
              </a:rPr>
              <a:t>Health</a:t>
            </a:r>
            <a:r>
              <a:rPr sz="1700" spc="-25" dirty="0">
                <a:solidFill>
                  <a:srgbClr val="716A66"/>
                </a:solidFill>
                <a:latin typeface="DIN 2014 Bold"/>
                <a:cs typeface="DIN 2014 Bold"/>
              </a:rPr>
              <a:t> </a:t>
            </a:r>
            <a:r>
              <a:rPr sz="1700" spc="-10" dirty="0">
                <a:solidFill>
                  <a:srgbClr val="716A66"/>
                </a:solidFill>
                <a:latin typeface="DIN 2014 Bold"/>
                <a:cs typeface="DIN 2014 Bold"/>
              </a:rPr>
              <a:t>Services </a:t>
            </a:r>
            <a:r>
              <a:rPr sz="1700" dirty="0">
                <a:solidFill>
                  <a:srgbClr val="716A66"/>
                </a:solidFill>
                <a:latin typeface="DIN 2014 Bold"/>
                <a:cs typeface="DIN 2014 Bold"/>
              </a:rPr>
              <a:t>Dietary</a:t>
            </a:r>
            <a:r>
              <a:rPr sz="1700" spc="-55" dirty="0">
                <a:solidFill>
                  <a:srgbClr val="716A66"/>
                </a:solidFill>
                <a:latin typeface="DIN 2014 Bold"/>
                <a:cs typeface="DIN 2014 Bold"/>
              </a:rPr>
              <a:t> </a:t>
            </a:r>
            <a:r>
              <a:rPr sz="1700" spc="-10" dirty="0">
                <a:solidFill>
                  <a:srgbClr val="716A66"/>
                </a:solidFill>
                <a:latin typeface="DIN 2014 Bold"/>
                <a:cs typeface="DIN 2014 Bold"/>
              </a:rPr>
              <a:t>Services</a:t>
            </a:r>
            <a:endParaRPr sz="1700">
              <a:latin typeface="DIN 2014 Bold"/>
              <a:cs typeface="DIN 2014 Bold"/>
            </a:endParaRPr>
          </a:p>
        </p:txBody>
      </p:sp>
      <p:sp>
        <p:nvSpPr>
          <p:cNvPr id="12" name="object 12"/>
          <p:cNvSpPr txBox="1"/>
          <p:nvPr/>
        </p:nvSpPr>
        <p:spPr>
          <a:xfrm>
            <a:off x="8386165" y="2939324"/>
            <a:ext cx="2178050" cy="1579880"/>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Material</a:t>
            </a:r>
            <a:r>
              <a:rPr sz="1700" spc="-60" dirty="0">
                <a:solidFill>
                  <a:srgbClr val="716A66"/>
                </a:solidFill>
                <a:latin typeface="DIN 2014 Bold"/>
                <a:cs typeface="DIN 2014 Bold"/>
              </a:rPr>
              <a:t> </a:t>
            </a:r>
            <a:r>
              <a:rPr sz="1700" spc="-10" dirty="0">
                <a:solidFill>
                  <a:srgbClr val="716A66"/>
                </a:solidFill>
                <a:latin typeface="DIN 2014 Bold"/>
                <a:cs typeface="DIN 2014 Bold"/>
              </a:rPr>
              <a:t>Management</a:t>
            </a:r>
            <a:endParaRPr sz="1700" dirty="0">
              <a:latin typeface="DIN 2014 Bold"/>
              <a:cs typeface="DIN 2014 Bold"/>
            </a:endParaRPr>
          </a:p>
          <a:p>
            <a:pPr marL="12700" marR="5080">
              <a:lnSpc>
                <a:spcPct val="166700"/>
              </a:lnSpc>
            </a:pPr>
            <a:r>
              <a:rPr sz="1700" dirty="0">
                <a:solidFill>
                  <a:srgbClr val="716A66"/>
                </a:solidFill>
                <a:latin typeface="DIN 2014 Bold"/>
                <a:cs typeface="DIN 2014 Bold"/>
              </a:rPr>
              <a:t>Executive</a:t>
            </a:r>
            <a:r>
              <a:rPr sz="1700" spc="-105" dirty="0">
                <a:solidFill>
                  <a:srgbClr val="716A66"/>
                </a:solidFill>
                <a:latin typeface="DIN 2014 Bold"/>
                <a:cs typeface="DIN 2014 Bold"/>
              </a:rPr>
              <a:t> </a:t>
            </a:r>
            <a:r>
              <a:rPr sz="1700" spc="-10" dirty="0">
                <a:solidFill>
                  <a:srgbClr val="716A66"/>
                </a:solidFill>
                <a:latin typeface="DIN 2014 Bold"/>
                <a:cs typeface="DIN 2014 Bold"/>
              </a:rPr>
              <a:t>Suite </a:t>
            </a:r>
            <a:endParaRPr lang="en-US" sz="1700" spc="-10" dirty="0">
              <a:solidFill>
                <a:srgbClr val="716A66"/>
              </a:solidFill>
              <a:latin typeface="DIN 2014 Bold"/>
              <a:cs typeface="DIN 2014 Bold"/>
            </a:endParaRPr>
          </a:p>
          <a:p>
            <a:pPr marL="12700" marR="5080">
              <a:lnSpc>
                <a:spcPct val="166700"/>
              </a:lnSpc>
            </a:pPr>
            <a:r>
              <a:rPr sz="1700" dirty="0">
                <a:solidFill>
                  <a:srgbClr val="716A66"/>
                </a:solidFill>
                <a:latin typeface="DIN 2014 Bold"/>
                <a:cs typeface="DIN 2014 Bold"/>
              </a:rPr>
              <a:t>Director/ </a:t>
            </a:r>
            <a:r>
              <a:rPr sz="1700" spc="-10" dirty="0">
                <a:solidFill>
                  <a:srgbClr val="716A66"/>
                </a:solidFill>
                <a:latin typeface="DIN 2014 Bold"/>
                <a:cs typeface="DIN 2014 Bold"/>
              </a:rPr>
              <a:t>Managers </a:t>
            </a:r>
            <a:r>
              <a:rPr sz="1700" dirty="0">
                <a:solidFill>
                  <a:srgbClr val="716A66"/>
                </a:solidFill>
                <a:latin typeface="DIN 2014 Bold"/>
                <a:cs typeface="DIN 2014 Bold"/>
              </a:rPr>
              <a:t>Environmental</a:t>
            </a:r>
            <a:r>
              <a:rPr sz="1700" spc="-105" dirty="0">
                <a:solidFill>
                  <a:srgbClr val="716A66"/>
                </a:solidFill>
                <a:latin typeface="DIN 2014 Bold"/>
                <a:cs typeface="DIN 2014 Bold"/>
              </a:rPr>
              <a:t> </a:t>
            </a:r>
            <a:r>
              <a:rPr sz="1700" spc="-10" dirty="0">
                <a:solidFill>
                  <a:srgbClr val="716A66"/>
                </a:solidFill>
                <a:latin typeface="DIN 2014 Bold"/>
                <a:cs typeface="DIN 2014 Bold"/>
              </a:rPr>
              <a:t>Services</a:t>
            </a:r>
            <a:endParaRPr sz="1700" dirty="0">
              <a:latin typeface="DIN 2014 Bold"/>
              <a:cs typeface="DIN 2014 Bold"/>
            </a:endParaRPr>
          </a:p>
        </p:txBody>
      </p:sp>
      <p:pic>
        <p:nvPicPr>
          <p:cNvPr id="13" name="Picture 12">
            <a:extLst>
              <a:ext uri="{FF2B5EF4-FFF2-40B4-BE49-F238E27FC236}">
                <a16:creationId xmlns:a16="http://schemas.microsoft.com/office/drawing/2014/main" id="{753F9A66-498A-5AB8-380F-5C5BFD4357D4}"/>
              </a:ext>
            </a:extLst>
          </p:cNvPr>
          <p:cNvPicPr>
            <a:picLocks noChangeAspect="1"/>
          </p:cNvPicPr>
          <p:nvPr/>
        </p:nvPicPr>
        <p:blipFill>
          <a:blip r:embed="rId2"/>
          <a:stretch>
            <a:fillRect/>
          </a:stretch>
        </p:blipFill>
        <p:spPr>
          <a:xfrm>
            <a:off x="4006189" y="2209800"/>
            <a:ext cx="774700" cy="31623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xfrm>
            <a:off x="750823" y="584306"/>
            <a:ext cx="3761740" cy="1147445"/>
          </a:xfrm>
          <a:prstGeom prst="rect">
            <a:avLst/>
          </a:prstGeom>
        </p:spPr>
        <p:txBody>
          <a:bodyPr vert="horz" wrap="square" lIns="0" tIns="226695" rIns="0" bIns="0" rtlCol="0">
            <a:spAutoFit/>
          </a:bodyPr>
          <a:lstStyle/>
          <a:p>
            <a:pPr marL="12700">
              <a:lnSpc>
                <a:spcPct val="100000"/>
              </a:lnSpc>
              <a:spcBef>
                <a:spcPts val="1785"/>
              </a:spcBef>
            </a:pPr>
            <a:r>
              <a:rPr dirty="0"/>
              <a:t>Identifying</a:t>
            </a:r>
            <a:r>
              <a:rPr spc="5" dirty="0"/>
              <a:t> </a:t>
            </a:r>
            <a:r>
              <a:rPr spc="-10" dirty="0"/>
              <a:t>Opportunities</a:t>
            </a:r>
          </a:p>
          <a:p>
            <a:pPr marL="12700">
              <a:lnSpc>
                <a:spcPct val="100000"/>
              </a:lnSpc>
              <a:spcBef>
                <a:spcPts val="1265"/>
              </a:spcBef>
            </a:pPr>
            <a:r>
              <a:rPr sz="2100" b="0" dirty="0">
                <a:latin typeface="DIN 2014 Light"/>
                <a:cs typeface="DIN 2014 Light"/>
              </a:rPr>
              <a:t>Healthcare</a:t>
            </a:r>
            <a:r>
              <a:rPr sz="2100" b="0" spc="-45" dirty="0">
                <a:latin typeface="DIN 2014 Light"/>
                <a:cs typeface="DIN 2014 Light"/>
              </a:rPr>
              <a:t> </a:t>
            </a:r>
            <a:r>
              <a:rPr sz="2100" b="0" spc="-10" dirty="0">
                <a:latin typeface="DIN 2014 Light"/>
                <a:cs typeface="DIN 2014 Light"/>
              </a:rPr>
              <a:t>Spaces</a:t>
            </a:r>
            <a:endParaRPr sz="2100">
              <a:latin typeface="DIN 2014 Light"/>
              <a:cs typeface="DIN 2014 Light"/>
            </a:endParaRPr>
          </a:p>
        </p:txBody>
      </p:sp>
      <p:grpSp>
        <p:nvGrpSpPr>
          <p:cNvPr id="4" name="object 4"/>
          <p:cNvGrpSpPr/>
          <p:nvPr/>
        </p:nvGrpSpPr>
        <p:grpSpPr>
          <a:xfrm>
            <a:off x="763523" y="2494541"/>
            <a:ext cx="2815590" cy="2815590"/>
            <a:chOff x="763523" y="2494541"/>
            <a:chExt cx="2815590" cy="2815590"/>
          </a:xfrm>
        </p:grpSpPr>
        <p:sp>
          <p:nvSpPr>
            <p:cNvPr id="5" name="object 5"/>
            <p:cNvSpPr/>
            <p:nvPr/>
          </p:nvSpPr>
          <p:spPr>
            <a:xfrm>
              <a:off x="763523" y="2494541"/>
              <a:ext cx="2815590" cy="2815590"/>
            </a:xfrm>
            <a:custGeom>
              <a:avLst/>
              <a:gdLst/>
              <a:ahLst/>
              <a:cxnLst/>
              <a:rect l="l" t="t" r="r" b="b"/>
              <a:pathLst>
                <a:path w="2815590" h="2815590">
                  <a:moveTo>
                    <a:pt x="1407782" y="0"/>
                  </a:moveTo>
                  <a:lnTo>
                    <a:pt x="1359384" y="816"/>
                  </a:lnTo>
                  <a:lnTo>
                    <a:pt x="1311397" y="3247"/>
                  </a:lnTo>
                  <a:lnTo>
                    <a:pt x="1263845" y="7268"/>
                  </a:lnTo>
                  <a:lnTo>
                    <a:pt x="1216755" y="12851"/>
                  </a:lnTo>
                  <a:lnTo>
                    <a:pt x="1170153" y="19971"/>
                  </a:lnTo>
                  <a:lnTo>
                    <a:pt x="1124065" y="28601"/>
                  </a:lnTo>
                  <a:lnTo>
                    <a:pt x="1078518" y="38715"/>
                  </a:lnTo>
                  <a:lnTo>
                    <a:pt x="1033538" y="50287"/>
                  </a:lnTo>
                  <a:lnTo>
                    <a:pt x="989151" y="63291"/>
                  </a:lnTo>
                  <a:lnTo>
                    <a:pt x="945384" y="77700"/>
                  </a:lnTo>
                  <a:lnTo>
                    <a:pt x="902261" y="93489"/>
                  </a:lnTo>
                  <a:lnTo>
                    <a:pt x="859811" y="110630"/>
                  </a:lnTo>
                  <a:lnTo>
                    <a:pt x="818058" y="129099"/>
                  </a:lnTo>
                  <a:lnTo>
                    <a:pt x="777029" y="148868"/>
                  </a:lnTo>
                  <a:lnTo>
                    <a:pt x="736750" y="169912"/>
                  </a:lnTo>
                  <a:lnTo>
                    <a:pt x="697248" y="192204"/>
                  </a:lnTo>
                  <a:lnTo>
                    <a:pt x="658549" y="215718"/>
                  </a:lnTo>
                  <a:lnTo>
                    <a:pt x="620679" y="240427"/>
                  </a:lnTo>
                  <a:lnTo>
                    <a:pt x="583663" y="266307"/>
                  </a:lnTo>
                  <a:lnTo>
                    <a:pt x="547529" y="293329"/>
                  </a:lnTo>
                  <a:lnTo>
                    <a:pt x="512303" y="321469"/>
                  </a:lnTo>
                  <a:lnTo>
                    <a:pt x="478010" y="350700"/>
                  </a:lnTo>
                  <a:lnTo>
                    <a:pt x="444677" y="380996"/>
                  </a:lnTo>
                  <a:lnTo>
                    <a:pt x="412330" y="412330"/>
                  </a:lnTo>
                  <a:lnTo>
                    <a:pt x="380996" y="444677"/>
                  </a:lnTo>
                  <a:lnTo>
                    <a:pt x="350700" y="478010"/>
                  </a:lnTo>
                  <a:lnTo>
                    <a:pt x="321469" y="512303"/>
                  </a:lnTo>
                  <a:lnTo>
                    <a:pt x="293329" y="547529"/>
                  </a:lnTo>
                  <a:lnTo>
                    <a:pt x="266307" y="583663"/>
                  </a:lnTo>
                  <a:lnTo>
                    <a:pt x="240427" y="620679"/>
                  </a:lnTo>
                  <a:lnTo>
                    <a:pt x="215718" y="658549"/>
                  </a:lnTo>
                  <a:lnTo>
                    <a:pt x="192204" y="697248"/>
                  </a:lnTo>
                  <a:lnTo>
                    <a:pt x="169912" y="736750"/>
                  </a:lnTo>
                  <a:lnTo>
                    <a:pt x="148868" y="777029"/>
                  </a:lnTo>
                  <a:lnTo>
                    <a:pt x="129099" y="818058"/>
                  </a:lnTo>
                  <a:lnTo>
                    <a:pt x="110630" y="859811"/>
                  </a:lnTo>
                  <a:lnTo>
                    <a:pt x="93489" y="902261"/>
                  </a:lnTo>
                  <a:lnTo>
                    <a:pt x="77700" y="945384"/>
                  </a:lnTo>
                  <a:lnTo>
                    <a:pt x="63291" y="989151"/>
                  </a:lnTo>
                  <a:lnTo>
                    <a:pt x="50287" y="1033538"/>
                  </a:lnTo>
                  <a:lnTo>
                    <a:pt x="38715" y="1078518"/>
                  </a:lnTo>
                  <a:lnTo>
                    <a:pt x="28601" y="1124065"/>
                  </a:lnTo>
                  <a:lnTo>
                    <a:pt x="19971" y="1170153"/>
                  </a:lnTo>
                  <a:lnTo>
                    <a:pt x="12851" y="1216755"/>
                  </a:lnTo>
                  <a:lnTo>
                    <a:pt x="7268" y="1263845"/>
                  </a:lnTo>
                  <a:lnTo>
                    <a:pt x="3247" y="1311397"/>
                  </a:lnTo>
                  <a:lnTo>
                    <a:pt x="816" y="1359384"/>
                  </a:lnTo>
                  <a:lnTo>
                    <a:pt x="0" y="1407782"/>
                  </a:lnTo>
                  <a:lnTo>
                    <a:pt x="816" y="1456179"/>
                  </a:lnTo>
                  <a:lnTo>
                    <a:pt x="3247" y="1504167"/>
                  </a:lnTo>
                  <a:lnTo>
                    <a:pt x="7268" y="1551719"/>
                  </a:lnTo>
                  <a:lnTo>
                    <a:pt x="12851" y="1598809"/>
                  </a:lnTo>
                  <a:lnTo>
                    <a:pt x="19971" y="1645411"/>
                  </a:lnTo>
                  <a:lnTo>
                    <a:pt x="28601" y="1691498"/>
                  </a:lnTo>
                  <a:lnTo>
                    <a:pt x="38715" y="1737045"/>
                  </a:lnTo>
                  <a:lnTo>
                    <a:pt x="50287" y="1782025"/>
                  </a:lnTo>
                  <a:lnTo>
                    <a:pt x="63291" y="1826412"/>
                  </a:lnTo>
                  <a:lnTo>
                    <a:pt x="77700" y="1870180"/>
                  </a:lnTo>
                  <a:lnTo>
                    <a:pt x="93489" y="1913302"/>
                  </a:lnTo>
                  <a:lnTo>
                    <a:pt x="110630" y="1955753"/>
                  </a:lnTo>
                  <a:lnTo>
                    <a:pt x="129099" y="1997506"/>
                  </a:lnTo>
                  <a:lnTo>
                    <a:pt x="148868" y="2038535"/>
                  </a:lnTo>
                  <a:lnTo>
                    <a:pt x="169912" y="2078813"/>
                  </a:lnTo>
                  <a:lnTo>
                    <a:pt x="192204" y="2118315"/>
                  </a:lnTo>
                  <a:lnTo>
                    <a:pt x="215718" y="2157015"/>
                  </a:lnTo>
                  <a:lnTo>
                    <a:pt x="240427" y="2194885"/>
                  </a:lnTo>
                  <a:lnTo>
                    <a:pt x="266307" y="2231900"/>
                  </a:lnTo>
                  <a:lnTo>
                    <a:pt x="293329" y="2268034"/>
                  </a:lnTo>
                  <a:lnTo>
                    <a:pt x="321469" y="2303261"/>
                  </a:lnTo>
                  <a:lnTo>
                    <a:pt x="350700" y="2337554"/>
                  </a:lnTo>
                  <a:lnTo>
                    <a:pt x="380996" y="2370887"/>
                  </a:lnTo>
                  <a:lnTo>
                    <a:pt x="412330" y="2403233"/>
                  </a:lnTo>
                  <a:lnTo>
                    <a:pt x="444677" y="2434568"/>
                  </a:lnTo>
                  <a:lnTo>
                    <a:pt x="478010" y="2464863"/>
                  </a:lnTo>
                  <a:lnTo>
                    <a:pt x="512303" y="2494094"/>
                  </a:lnTo>
                  <a:lnTo>
                    <a:pt x="547529" y="2522234"/>
                  </a:lnTo>
                  <a:lnTo>
                    <a:pt x="583663" y="2549257"/>
                  </a:lnTo>
                  <a:lnTo>
                    <a:pt x="620679" y="2575136"/>
                  </a:lnTo>
                  <a:lnTo>
                    <a:pt x="658549" y="2599846"/>
                  </a:lnTo>
                  <a:lnTo>
                    <a:pt x="697248" y="2623360"/>
                  </a:lnTo>
                  <a:lnTo>
                    <a:pt x="736750" y="2645652"/>
                  </a:lnTo>
                  <a:lnTo>
                    <a:pt x="777029" y="2666695"/>
                  </a:lnTo>
                  <a:lnTo>
                    <a:pt x="818058" y="2686465"/>
                  </a:lnTo>
                  <a:lnTo>
                    <a:pt x="859811" y="2704933"/>
                  </a:lnTo>
                  <a:lnTo>
                    <a:pt x="902261" y="2722075"/>
                  </a:lnTo>
                  <a:lnTo>
                    <a:pt x="945384" y="2737863"/>
                  </a:lnTo>
                  <a:lnTo>
                    <a:pt x="989151" y="2752273"/>
                  </a:lnTo>
                  <a:lnTo>
                    <a:pt x="1033538" y="2765277"/>
                  </a:lnTo>
                  <a:lnTo>
                    <a:pt x="1078518" y="2776849"/>
                  </a:lnTo>
                  <a:lnTo>
                    <a:pt x="1124065" y="2786963"/>
                  </a:lnTo>
                  <a:lnTo>
                    <a:pt x="1170153" y="2795593"/>
                  </a:lnTo>
                  <a:lnTo>
                    <a:pt x="1216755" y="2802713"/>
                  </a:lnTo>
                  <a:lnTo>
                    <a:pt x="1263845" y="2808296"/>
                  </a:lnTo>
                  <a:lnTo>
                    <a:pt x="1311397" y="2812316"/>
                  </a:lnTo>
                  <a:lnTo>
                    <a:pt x="1359384" y="2814748"/>
                  </a:lnTo>
                  <a:lnTo>
                    <a:pt x="1407782" y="2815564"/>
                  </a:lnTo>
                  <a:lnTo>
                    <a:pt x="1456179" y="2814748"/>
                  </a:lnTo>
                  <a:lnTo>
                    <a:pt x="1504167" y="2812316"/>
                  </a:lnTo>
                  <a:lnTo>
                    <a:pt x="1551719" y="2808296"/>
                  </a:lnTo>
                  <a:lnTo>
                    <a:pt x="1598809" y="2802713"/>
                  </a:lnTo>
                  <a:lnTo>
                    <a:pt x="1645411" y="2795593"/>
                  </a:lnTo>
                  <a:lnTo>
                    <a:pt x="1691498" y="2786963"/>
                  </a:lnTo>
                  <a:lnTo>
                    <a:pt x="1737045" y="2776849"/>
                  </a:lnTo>
                  <a:lnTo>
                    <a:pt x="1782025" y="2765277"/>
                  </a:lnTo>
                  <a:lnTo>
                    <a:pt x="1826412" y="2752273"/>
                  </a:lnTo>
                  <a:lnTo>
                    <a:pt x="1870180" y="2737863"/>
                  </a:lnTo>
                  <a:lnTo>
                    <a:pt x="1913302" y="2722075"/>
                  </a:lnTo>
                  <a:lnTo>
                    <a:pt x="1955753" y="2704933"/>
                  </a:lnTo>
                  <a:lnTo>
                    <a:pt x="1997506" y="2686465"/>
                  </a:lnTo>
                  <a:lnTo>
                    <a:pt x="2038535" y="2666695"/>
                  </a:lnTo>
                  <a:lnTo>
                    <a:pt x="2078813" y="2645652"/>
                  </a:lnTo>
                  <a:lnTo>
                    <a:pt x="2118315" y="2623360"/>
                  </a:lnTo>
                  <a:lnTo>
                    <a:pt x="2157015" y="2599846"/>
                  </a:lnTo>
                  <a:lnTo>
                    <a:pt x="2194885" y="2575136"/>
                  </a:lnTo>
                  <a:lnTo>
                    <a:pt x="2231900" y="2549257"/>
                  </a:lnTo>
                  <a:lnTo>
                    <a:pt x="2268034" y="2522234"/>
                  </a:lnTo>
                  <a:lnTo>
                    <a:pt x="2303261" y="2494094"/>
                  </a:lnTo>
                  <a:lnTo>
                    <a:pt x="2337554" y="2464863"/>
                  </a:lnTo>
                  <a:lnTo>
                    <a:pt x="2370887" y="2434568"/>
                  </a:lnTo>
                  <a:lnTo>
                    <a:pt x="2403233" y="2403233"/>
                  </a:lnTo>
                  <a:lnTo>
                    <a:pt x="2434568" y="2370887"/>
                  </a:lnTo>
                  <a:lnTo>
                    <a:pt x="2464863" y="2337554"/>
                  </a:lnTo>
                  <a:lnTo>
                    <a:pt x="2494094" y="2303261"/>
                  </a:lnTo>
                  <a:lnTo>
                    <a:pt x="2522234" y="2268034"/>
                  </a:lnTo>
                  <a:lnTo>
                    <a:pt x="2549257" y="2231900"/>
                  </a:lnTo>
                  <a:lnTo>
                    <a:pt x="2575136" y="2194885"/>
                  </a:lnTo>
                  <a:lnTo>
                    <a:pt x="2599846" y="2157015"/>
                  </a:lnTo>
                  <a:lnTo>
                    <a:pt x="2623360" y="2118315"/>
                  </a:lnTo>
                  <a:lnTo>
                    <a:pt x="2645652" y="2078813"/>
                  </a:lnTo>
                  <a:lnTo>
                    <a:pt x="2666695" y="2038535"/>
                  </a:lnTo>
                  <a:lnTo>
                    <a:pt x="2686465" y="1997506"/>
                  </a:lnTo>
                  <a:lnTo>
                    <a:pt x="2704933" y="1955753"/>
                  </a:lnTo>
                  <a:lnTo>
                    <a:pt x="2722075" y="1913302"/>
                  </a:lnTo>
                  <a:lnTo>
                    <a:pt x="2737863" y="1870180"/>
                  </a:lnTo>
                  <a:lnTo>
                    <a:pt x="2752273" y="1826412"/>
                  </a:lnTo>
                  <a:lnTo>
                    <a:pt x="2765277" y="1782025"/>
                  </a:lnTo>
                  <a:lnTo>
                    <a:pt x="2776849" y="1737045"/>
                  </a:lnTo>
                  <a:lnTo>
                    <a:pt x="2786963" y="1691498"/>
                  </a:lnTo>
                  <a:lnTo>
                    <a:pt x="2795593" y="1645411"/>
                  </a:lnTo>
                  <a:lnTo>
                    <a:pt x="2802713" y="1598809"/>
                  </a:lnTo>
                  <a:lnTo>
                    <a:pt x="2808296" y="1551719"/>
                  </a:lnTo>
                  <a:lnTo>
                    <a:pt x="2812316" y="1504167"/>
                  </a:lnTo>
                  <a:lnTo>
                    <a:pt x="2814748" y="1456179"/>
                  </a:lnTo>
                  <a:lnTo>
                    <a:pt x="2815564" y="1407782"/>
                  </a:lnTo>
                  <a:lnTo>
                    <a:pt x="2814748" y="1359384"/>
                  </a:lnTo>
                  <a:lnTo>
                    <a:pt x="2812316" y="1311397"/>
                  </a:lnTo>
                  <a:lnTo>
                    <a:pt x="2808296" y="1263845"/>
                  </a:lnTo>
                  <a:lnTo>
                    <a:pt x="2802713" y="1216755"/>
                  </a:lnTo>
                  <a:lnTo>
                    <a:pt x="2795593" y="1170153"/>
                  </a:lnTo>
                  <a:lnTo>
                    <a:pt x="2786963" y="1124065"/>
                  </a:lnTo>
                  <a:lnTo>
                    <a:pt x="2776849" y="1078518"/>
                  </a:lnTo>
                  <a:lnTo>
                    <a:pt x="2765277" y="1033538"/>
                  </a:lnTo>
                  <a:lnTo>
                    <a:pt x="2752273" y="989151"/>
                  </a:lnTo>
                  <a:lnTo>
                    <a:pt x="2737863" y="945384"/>
                  </a:lnTo>
                  <a:lnTo>
                    <a:pt x="2722075" y="902261"/>
                  </a:lnTo>
                  <a:lnTo>
                    <a:pt x="2704933" y="859811"/>
                  </a:lnTo>
                  <a:lnTo>
                    <a:pt x="2686465" y="818058"/>
                  </a:lnTo>
                  <a:lnTo>
                    <a:pt x="2666695" y="777029"/>
                  </a:lnTo>
                  <a:lnTo>
                    <a:pt x="2645652" y="736750"/>
                  </a:lnTo>
                  <a:lnTo>
                    <a:pt x="2623360" y="697248"/>
                  </a:lnTo>
                  <a:lnTo>
                    <a:pt x="2599846" y="658549"/>
                  </a:lnTo>
                  <a:lnTo>
                    <a:pt x="2575136" y="620679"/>
                  </a:lnTo>
                  <a:lnTo>
                    <a:pt x="2549257" y="583663"/>
                  </a:lnTo>
                  <a:lnTo>
                    <a:pt x="2522234" y="547529"/>
                  </a:lnTo>
                  <a:lnTo>
                    <a:pt x="2494094" y="512303"/>
                  </a:lnTo>
                  <a:lnTo>
                    <a:pt x="2464863" y="478010"/>
                  </a:lnTo>
                  <a:lnTo>
                    <a:pt x="2434568" y="444677"/>
                  </a:lnTo>
                  <a:lnTo>
                    <a:pt x="2403233" y="412330"/>
                  </a:lnTo>
                  <a:lnTo>
                    <a:pt x="2370887" y="380996"/>
                  </a:lnTo>
                  <a:lnTo>
                    <a:pt x="2337554" y="350700"/>
                  </a:lnTo>
                  <a:lnTo>
                    <a:pt x="2303261" y="321469"/>
                  </a:lnTo>
                  <a:lnTo>
                    <a:pt x="2268034" y="293329"/>
                  </a:lnTo>
                  <a:lnTo>
                    <a:pt x="2231900" y="266307"/>
                  </a:lnTo>
                  <a:lnTo>
                    <a:pt x="2194885" y="240427"/>
                  </a:lnTo>
                  <a:lnTo>
                    <a:pt x="2157015" y="215718"/>
                  </a:lnTo>
                  <a:lnTo>
                    <a:pt x="2118315" y="192204"/>
                  </a:lnTo>
                  <a:lnTo>
                    <a:pt x="2078813" y="169912"/>
                  </a:lnTo>
                  <a:lnTo>
                    <a:pt x="2038535" y="148868"/>
                  </a:lnTo>
                  <a:lnTo>
                    <a:pt x="1997506" y="129099"/>
                  </a:lnTo>
                  <a:lnTo>
                    <a:pt x="1955753" y="110630"/>
                  </a:lnTo>
                  <a:lnTo>
                    <a:pt x="1913302" y="93489"/>
                  </a:lnTo>
                  <a:lnTo>
                    <a:pt x="1870180" y="77700"/>
                  </a:lnTo>
                  <a:lnTo>
                    <a:pt x="1826412" y="63291"/>
                  </a:lnTo>
                  <a:lnTo>
                    <a:pt x="1782025" y="50287"/>
                  </a:lnTo>
                  <a:lnTo>
                    <a:pt x="1737045" y="38715"/>
                  </a:lnTo>
                  <a:lnTo>
                    <a:pt x="1691498" y="28601"/>
                  </a:lnTo>
                  <a:lnTo>
                    <a:pt x="1645411" y="19971"/>
                  </a:lnTo>
                  <a:lnTo>
                    <a:pt x="1598809" y="12851"/>
                  </a:lnTo>
                  <a:lnTo>
                    <a:pt x="1551719" y="7268"/>
                  </a:lnTo>
                  <a:lnTo>
                    <a:pt x="1504167" y="3247"/>
                  </a:lnTo>
                  <a:lnTo>
                    <a:pt x="1456179" y="816"/>
                  </a:lnTo>
                  <a:lnTo>
                    <a:pt x="1407782" y="0"/>
                  </a:lnTo>
                  <a:close/>
                </a:path>
              </a:pathLst>
            </a:custGeom>
            <a:solidFill>
              <a:srgbClr val="AC8977">
                <a:alpha val="96998"/>
              </a:srgbClr>
            </a:solidFill>
          </p:spPr>
          <p:txBody>
            <a:bodyPr wrap="square" lIns="0" tIns="0" rIns="0" bIns="0" rtlCol="0"/>
            <a:lstStyle/>
            <a:p>
              <a:endParaRPr/>
            </a:p>
          </p:txBody>
        </p:sp>
        <p:sp>
          <p:nvSpPr>
            <p:cNvPr id="6" name="object 6"/>
            <p:cNvSpPr/>
            <p:nvPr/>
          </p:nvSpPr>
          <p:spPr>
            <a:xfrm>
              <a:off x="763524" y="2887522"/>
              <a:ext cx="2815590" cy="2099945"/>
            </a:xfrm>
            <a:custGeom>
              <a:avLst/>
              <a:gdLst/>
              <a:ahLst/>
              <a:cxnLst/>
              <a:rect l="l" t="t" r="r" b="b"/>
              <a:pathLst>
                <a:path w="2815590" h="2099945">
                  <a:moveTo>
                    <a:pt x="2815564" y="1014806"/>
                  </a:moveTo>
                  <a:lnTo>
                    <a:pt x="2815005" y="981798"/>
                  </a:lnTo>
                  <a:lnTo>
                    <a:pt x="2796387" y="981798"/>
                  </a:lnTo>
                  <a:lnTo>
                    <a:pt x="2716161" y="981798"/>
                  </a:lnTo>
                  <a:lnTo>
                    <a:pt x="2716161" y="685533"/>
                  </a:lnTo>
                  <a:lnTo>
                    <a:pt x="2719870" y="680415"/>
                  </a:lnTo>
                  <a:lnTo>
                    <a:pt x="2730830" y="637387"/>
                  </a:lnTo>
                  <a:lnTo>
                    <a:pt x="2730944" y="635254"/>
                  </a:lnTo>
                  <a:lnTo>
                    <a:pt x="2730957" y="635127"/>
                  </a:lnTo>
                  <a:lnTo>
                    <a:pt x="2731160" y="632866"/>
                  </a:lnTo>
                  <a:lnTo>
                    <a:pt x="2731160" y="626579"/>
                  </a:lnTo>
                  <a:lnTo>
                    <a:pt x="2731160" y="534111"/>
                  </a:lnTo>
                  <a:lnTo>
                    <a:pt x="2722067" y="509282"/>
                  </a:lnTo>
                  <a:lnTo>
                    <a:pt x="2707094" y="472211"/>
                  </a:lnTo>
                  <a:lnTo>
                    <a:pt x="2704922" y="466839"/>
                  </a:lnTo>
                  <a:lnTo>
                    <a:pt x="2686456" y="425081"/>
                  </a:lnTo>
                  <a:lnTo>
                    <a:pt x="2666695" y="384048"/>
                  </a:lnTo>
                  <a:lnTo>
                    <a:pt x="2645651" y="343776"/>
                  </a:lnTo>
                  <a:lnTo>
                    <a:pt x="2638729" y="331520"/>
                  </a:lnTo>
                  <a:lnTo>
                    <a:pt x="2638729" y="742581"/>
                  </a:lnTo>
                  <a:lnTo>
                    <a:pt x="2638729" y="949337"/>
                  </a:lnTo>
                  <a:lnTo>
                    <a:pt x="1620240" y="949337"/>
                  </a:lnTo>
                  <a:lnTo>
                    <a:pt x="1620240" y="742581"/>
                  </a:lnTo>
                  <a:lnTo>
                    <a:pt x="1644675" y="747331"/>
                  </a:lnTo>
                  <a:lnTo>
                    <a:pt x="1829308" y="747331"/>
                  </a:lnTo>
                  <a:lnTo>
                    <a:pt x="1835658" y="748487"/>
                  </a:lnTo>
                  <a:lnTo>
                    <a:pt x="1848535" y="750697"/>
                  </a:lnTo>
                  <a:lnTo>
                    <a:pt x="1863775" y="753033"/>
                  </a:lnTo>
                  <a:lnTo>
                    <a:pt x="1875421" y="754951"/>
                  </a:lnTo>
                  <a:lnTo>
                    <a:pt x="1883117" y="755980"/>
                  </a:lnTo>
                  <a:lnTo>
                    <a:pt x="1892046" y="757339"/>
                  </a:lnTo>
                  <a:lnTo>
                    <a:pt x="1909699" y="759523"/>
                  </a:lnTo>
                  <a:lnTo>
                    <a:pt x="1923300" y="761326"/>
                  </a:lnTo>
                  <a:lnTo>
                    <a:pt x="1929612" y="761974"/>
                  </a:lnTo>
                  <a:lnTo>
                    <a:pt x="1937054" y="762889"/>
                  </a:lnTo>
                  <a:lnTo>
                    <a:pt x="1958428" y="764921"/>
                  </a:lnTo>
                  <a:lnTo>
                    <a:pt x="1972792" y="766381"/>
                  </a:lnTo>
                  <a:lnTo>
                    <a:pt x="1977529" y="766737"/>
                  </a:lnTo>
                  <a:lnTo>
                    <a:pt x="1983422" y="767283"/>
                  </a:lnTo>
                  <a:lnTo>
                    <a:pt x="2008251" y="768959"/>
                  </a:lnTo>
                  <a:lnTo>
                    <a:pt x="2023770" y="770077"/>
                  </a:lnTo>
                  <a:lnTo>
                    <a:pt x="2027186" y="770229"/>
                  </a:lnTo>
                  <a:lnTo>
                    <a:pt x="2031034" y="770483"/>
                  </a:lnTo>
                  <a:lnTo>
                    <a:pt x="2060689" y="771677"/>
                  </a:lnTo>
                  <a:lnTo>
                    <a:pt x="2076043" y="772337"/>
                  </a:lnTo>
                  <a:lnTo>
                    <a:pt x="2077885" y="772375"/>
                  </a:lnTo>
                  <a:lnTo>
                    <a:pt x="2079764" y="772439"/>
                  </a:lnTo>
                  <a:lnTo>
                    <a:pt x="2129498" y="773112"/>
                  </a:lnTo>
                  <a:lnTo>
                    <a:pt x="2170925" y="772515"/>
                  </a:lnTo>
                  <a:lnTo>
                    <a:pt x="2175802" y="772439"/>
                  </a:lnTo>
                  <a:lnTo>
                    <a:pt x="2180526" y="772439"/>
                  </a:lnTo>
                  <a:lnTo>
                    <a:pt x="2182850" y="772350"/>
                  </a:lnTo>
                  <a:lnTo>
                    <a:pt x="2235200" y="770077"/>
                  </a:lnTo>
                  <a:lnTo>
                    <a:pt x="2286165" y="766394"/>
                  </a:lnTo>
                  <a:lnTo>
                    <a:pt x="2331059" y="761796"/>
                  </a:lnTo>
                  <a:lnTo>
                    <a:pt x="2335669" y="761326"/>
                  </a:lnTo>
                  <a:lnTo>
                    <a:pt x="2383548" y="754951"/>
                  </a:lnTo>
                  <a:lnTo>
                    <a:pt x="2390076" y="753872"/>
                  </a:lnTo>
                  <a:lnTo>
                    <a:pt x="2429649" y="747331"/>
                  </a:lnTo>
                  <a:lnTo>
                    <a:pt x="2614295" y="747331"/>
                  </a:lnTo>
                  <a:lnTo>
                    <a:pt x="2638729" y="742581"/>
                  </a:lnTo>
                  <a:lnTo>
                    <a:pt x="2638729" y="331520"/>
                  </a:lnTo>
                  <a:lnTo>
                    <a:pt x="2623350" y="304279"/>
                  </a:lnTo>
                  <a:lnTo>
                    <a:pt x="2599842" y="265569"/>
                  </a:lnTo>
                  <a:lnTo>
                    <a:pt x="2575128" y="227698"/>
                  </a:lnTo>
                  <a:lnTo>
                    <a:pt x="2549245" y="190690"/>
                  </a:lnTo>
                  <a:lnTo>
                    <a:pt x="2522232" y="154559"/>
                  </a:lnTo>
                  <a:lnTo>
                    <a:pt x="2494089" y="119329"/>
                  </a:lnTo>
                  <a:lnTo>
                    <a:pt x="2464854" y="85039"/>
                  </a:lnTo>
                  <a:lnTo>
                    <a:pt x="2434564" y="51701"/>
                  </a:lnTo>
                  <a:lnTo>
                    <a:pt x="2405481" y="21678"/>
                  </a:lnTo>
                  <a:lnTo>
                    <a:pt x="2360701" y="14884"/>
                  </a:lnTo>
                  <a:lnTo>
                    <a:pt x="2305608" y="8496"/>
                  </a:lnTo>
                  <a:lnTo>
                    <a:pt x="2248547" y="3835"/>
                  </a:lnTo>
                  <a:lnTo>
                    <a:pt x="2189772" y="965"/>
                  </a:lnTo>
                  <a:lnTo>
                    <a:pt x="2129498" y="0"/>
                  </a:lnTo>
                  <a:lnTo>
                    <a:pt x="2069198" y="965"/>
                  </a:lnTo>
                  <a:lnTo>
                    <a:pt x="2010422" y="3835"/>
                  </a:lnTo>
                  <a:lnTo>
                    <a:pt x="1953361" y="8496"/>
                  </a:lnTo>
                  <a:lnTo>
                    <a:pt x="1898256" y="14884"/>
                  </a:lnTo>
                  <a:lnTo>
                    <a:pt x="1845335" y="22923"/>
                  </a:lnTo>
                  <a:lnTo>
                    <a:pt x="1794814" y="32499"/>
                  </a:lnTo>
                  <a:lnTo>
                    <a:pt x="1746935" y="43561"/>
                  </a:lnTo>
                  <a:lnTo>
                    <a:pt x="1701914" y="56007"/>
                  </a:lnTo>
                  <a:lnTo>
                    <a:pt x="1659966" y="69748"/>
                  </a:lnTo>
                  <a:lnTo>
                    <a:pt x="1621345" y="84721"/>
                  </a:lnTo>
                  <a:lnTo>
                    <a:pt x="1607273" y="88493"/>
                  </a:lnTo>
                  <a:lnTo>
                    <a:pt x="1570113" y="109232"/>
                  </a:lnTo>
                  <a:lnTo>
                    <a:pt x="1539265" y="148653"/>
                  </a:lnTo>
                  <a:lnTo>
                    <a:pt x="1527810" y="199148"/>
                  </a:lnTo>
                  <a:lnTo>
                    <a:pt x="1527810" y="452399"/>
                  </a:lnTo>
                  <a:lnTo>
                    <a:pt x="1527810" y="632866"/>
                  </a:lnTo>
                  <a:lnTo>
                    <a:pt x="1528013" y="635127"/>
                  </a:lnTo>
                  <a:lnTo>
                    <a:pt x="1528140" y="637387"/>
                  </a:lnTo>
                  <a:lnTo>
                    <a:pt x="1539087" y="680415"/>
                  </a:lnTo>
                  <a:lnTo>
                    <a:pt x="1542808" y="685558"/>
                  </a:lnTo>
                  <a:lnTo>
                    <a:pt x="1542808" y="981798"/>
                  </a:lnTo>
                  <a:lnTo>
                    <a:pt x="1243330" y="981798"/>
                  </a:lnTo>
                  <a:lnTo>
                    <a:pt x="1243330" y="685546"/>
                  </a:lnTo>
                  <a:lnTo>
                    <a:pt x="1247038" y="680415"/>
                  </a:lnTo>
                  <a:lnTo>
                    <a:pt x="1257998" y="637387"/>
                  </a:lnTo>
                  <a:lnTo>
                    <a:pt x="1258112" y="635254"/>
                  </a:lnTo>
                  <a:lnTo>
                    <a:pt x="1258125" y="635127"/>
                  </a:lnTo>
                  <a:lnTo>
                    <a:pt x="1258328" y="632866"/>
                  </a:lnTo>
                  <a:lnTo>
                    <a:pt x="1258328" y="626579"/>
                  </a:lnTo>
                  <a:lnTo>
                    <a:pt x="1258328" y="447205"/>
                  </a:lnTo>
                  <a:lnTo>
                    <a:pt x="1258328" y="199148"/>
                  </a:lnTo>
                  <a:lnTo>
                    <a:pt x="1255356" y="172847"/>
                  </a:lnTo>
                  <a:lnTo>
                    <a:pt x="1233538" y="127228"/>
                  </a:lnTo>
                  <a:lnTo>
                    <a:pt x="1204582" y="100863"/>
                  </a:lnTo>
                  <a:lnTo>
                    <a:pt x="1165898" y="85026"/>
                  </a:lnTo>
                  <a:lnTo>
                    <a:pt x="1165898" y="742581"/>
                  </a:lnTo>
                  <a:lnTo>
                    <a:pt x="1165898" y="949337"/>
                  </a:lnTo>
                  <a:lnTo>
                    <a:pt x="147396" y="949337"/>
                  </a:lnTo>
                  <a:lnTo>
                    <a:pt x="147396" y="742581"/>
                  </a:lnTo>
                  <a:lnTo>
                    <a:pt x="171843" y="747331"/>
                  </a:lnTo>
                  <a:lnTo>
                    <a:pt x="356476" y="747331"/>
                  </a:lnTo>
                  <a:lnTo>
                    <a:pt x="362826" y="748487"/>
                  </a:lnTo>
                  <a:lnTo>
                    <a:pt x="375704" y="750697"/>
                  </a:lnTo>
                  <a:lnTo>
                    <a:pt x="390893" y="753021"/>
                  </a:lnTo>
                  <a:lnTo>
                    <a:pt x="402590" y="754951"/>
                  </a:lnTo>
                  <a:lnTo>
                    <a:pt x="410362" y="755992"/>
                  </a:lnTo>
                  <a:lnTo>
                    <a:pt x="419227" y="757339"/>
                  </a:lnTo>
                  <a:lnTo>
                    <a:pt x="436714" y="759498"/>
                  </a:lnTo>
                  <a:lnTo>
                    <a:pt x="450469" y="761326"/>
                  </a:lnTo>
                  <a:lnTo>
                    <a:pt x="456844" y="761987"/>
                  </a:lnTo>
                  <a:lnTo>
                    <a:pt x="464235" y="762889"/>
                  </a:lnTo>
                  <a:lnTo>
                    <a:pt x="485559" y="764921"/>
                  </a:lnTo>
                  <a:lnTo>
                    <a:pt x="499973" y="766381"/>
                  </a:lnTo>
                  <a:lnTo>
                    <a:pt x="504710" y="766737"/>
                  </a:lnTo>
                  <a:lnTo>
                    <a:pt x="510603" y="767283"/>
                  </a:lnTo>
                  <a:lnTo>
                    <a:pt x="535305" y="768946"/>
                  </a:lnTo>
                  <a:lnTo>
                    <a:pt x="550938" y="770077"/>
                  </a:lnTo>
                  <a:lnTo>
                    <a:pt x="554380" y="770229"/>
                  </a:lnTo>
                  <a:lnTo>
                    <a:pt x="558215" y="770483"/>
                  </a:lnTo>
                  <a:lnTo>
                    <a:pt x="587819" y="771677"/>
                  </a:lnTo>
                  <a:lnTo>
                    <a:pt x="603224" y="772337"/>
                  </a:lnTo>
                  <a:lnTo>
                    <a:pt x="605066" y="772375"/>
                  </a:lnTo>
                  <a:lnTo>
                    <a:pt x="606945" y="772439"/>
                  </a:lnTo>
                  <a:lnTo>
                    <a:pt x="656666" y="773112"/>
                  </a:lnTo>
                  <a:lnTo>
                    <a:pt x="698093" y="772515"/>
                  </a:lnTo>
                  <a:lnTo>
                    <a:pt x="702970" y="772439"/>
                  </a:lnTo>
                  <a:lnTo>
                    <a:pt x="707707" y="772439"/>
                  </a:lnTo>
                  <a:lnTo>
                    <a:pt x="710031" y="772350"/>
                  </a:lnTo>
                  <a:lnTo>
                    <a:pt x="762381" y="770077"/>
                  </a:lnTo>
                  <a:lnTo>
                    <a:pt x="813346" y="766394"/>
                  </a:lnTo>
                  <a:lnTo>
                    <a:pt x="862838" y="761326"/>
                  </a:lnTo>
                  <a:lnTo>
                    <a:pt x="910717" y="754951"/>
                  </a:lnTo>
                  <a:lnTo>
                    <a:pt x="956818" y="747331"/>
                  </a:lnTo>
                  <a:lnTo>
                    <a:pt x="1141463" y="747331"/>
                  </a:lnTo>
                  <a:lnTo>
                    <a:pt x="1165898" y="742581"/>
                  </a:lnTo>
                  <a:lnTo>
                    <a:pt x="1165898" y="85026"/>
                  </a:lnTo>
                  <a:lnTo>
                    <a:pt x="1164793" y="84721"/>
                  </a:lnTo>
                  <a:lnTo>
                    <a:pt x="1126159" y="69748"/>
                  </a:lnTo>
                  <a:lnTo>
                    <a:pt x="1084224" y="56007"/>
                  </a:lnTo>
                  <a:lnTo>
                    <a:pt x="1039202" y="43561"/>
                  </a:lnTo>
                  <a:lnTo>
                    <a:pt x="991311" y="32499"/>
                  </a:lnTo>
                  <a:lnTo>
                    <a:pt x="940803" y="22923"/>
                  </a:lnTo>
                  <a:lnTo>
                    <a:pt x="887882" y="14884"/>
                  </a:lnTo>
                  <a:lnTo>
                    <a:pt x="832777" y="8496"/>
                  </a:lnTo>
                  <a:lnTo>
                    <a:pt x="775728" y="3835"/>
                  </a:lnTo>
                  <a:lnTo>
                    <a:pt x="716953" y="965"/>
                  </a:lnTo>
                  <a:lnTo>
                    <a:pt x="656666" y="0"/>
                  </a:lnTo>
                  <a:lnTo>
                    <a:pt x="596379" y="965"/>
                  </a:lnTo>
                  <a:lnTo>
                    <a:pt x="537591" y="3835"/>
                  </a:lnTo>
                  <a:lnTo>
                    <a:pt x="480529" y="8496"/>
                  </a:lnTo>
                  <a:lnTo>
                    <a:pt x="425437" y="14884"/>
                  </a:lnTo>
                  <a:lnTo>
                    <a:pt x="380987" y="51701"/>
                  </a:lnTo>
                  <a:lnTo>
                    <a:pt x="350697" y="85039"/>
                  </a:lnTo>
                  <a:lnTo>
                    <a:pt x="321462" y="119329"/>
                  </a:lnTo>
                  <a:lnTo>
                    <a:pt x="293319" y="154559"/>
                  </a:lnTo>
                  <a:lnTo>
                    <a:pt x="266306" y="190690"/>
                  </a:lnTo>
                  <a:lnTo>
                    <a:pt x="240423" y="227698"/>
                  </a:lnTo>
                  <a:lnTo>
                    <a:pt x="215709" y="265569"/>
                  </a:lnTo>
                  <a:lnTo>
                    <a:pt x="192201" y="304279"/>
                  </a:lnTo>
                  <a:lnTo>
                    <a:pt x="169900" y="343776"/>
                  </a:lnTo>
                  <a:lnTo>
                    <a:pt x="148856" y="384048"/>
                  </a:lnTo>
                  <a:lnTo>
                    <a:pt x="129095" y="425081"/>
                  </a:lnTo>
                  <a:lnTo>
                    <a:pt x="110629" y="466839"/>
                  </a:lnTo>
                  <a:lnTo>
                    <a:pt x="98412" y="497090"/>
                  </a:lnTo>
                  <a:lnTo>
                    <a:pt x="93484" y="509282"/>
                  </a:lnTo>
                  <a:lnTo>
                    <a:pt x="77698" y="552411"/>
                  </a:lnTo>
                  <a:lnTo>
                    <a:pt x="63284" y="596176"/>
                  </a:lnTo>
                  <a:lnTo>
                    <a:pt x="55118" y="624065"/>
                  </a:lnTo>
                  <a:lnTo>
                    <a:pt x="55067" y="624217"/>
                  </a:lnTo>
                  <a:lnTo>
                    <a:pt x="54978" y="624535"/>
                  </a:lnTo>
                  <a:lnTo>
                    <a:pt x="54978" y="632866"/>
                  </a:lnTo>
                  <a:lnTo>
                    <a:pt x="55181" y="635127"/>
                  </a:lnTo>
                  <a:lnTo>
                    <a:pt x="55308" y="637387"/>
                  </a:lnTo>
                  <a:lnTo>
                    <a:pt x="66268" y="680415"/>
                  </a:lnTo>
                  <a:lnTo>
                    <a:pt x="69977" y="685546"/>
                  </a:lnTo>
                  <a:lnTo>
                    <a:pt x="69977" y="981798"/>
                  </a:lnTo>
                  <a:lnTo>
                    <a:pt x="546" y="981798"/>
                  </a:lnTo>
                  <a:lnTo>
                    <a:pt x="0" y="1014806"/>
                  </a:lnTo>
                  <a:lnTo>
                    <a:pt x="812" y="1063205"/>
                  </a:lnTo>
                  <a:lnTo>
                    <a:pt x="3238" y="1111199"/>
                  </a:lnTo>
                  <a:lnTo>
                    <a:pt x="5537" y="1138351"/>
                  </a:lnTo>
                  <a:lnTo>
                    <a:pt x="114414" y="1138351"/>
                  </a:lnTo>
                  <a:lnTo>
                    <a:pt x="122212" y="1148435"/>
                  </a:lnTo>
                  <a:lnTo>
                    <a:pt x="158305" y="1176286"/>
                  </a:lnTo>
                  <a:lnTo>
                    <a:pt x="200914" y="1194257"/>
                  </a:lnTo>
                  <a:lnTo>
                    <a:pt x="248323" y="1200619"/>
                  </a:lnTo>
                  <a:lnTo>
                    <a:pt x="1064983" y="1200619"/>
                  </a:lnTo>
                  <a:lnTo>
                    <a:pt x="1112393" y="1194257"/>
                  </a:lnTo>
                  <a:lnTo>
                    <a:pt x="1155001" y="1176286"/>
                  </a:lnTo>
                  <a:lnTo>
                    <a:pt x="1191094" y="1148435"/>
                  </a:lnTo>
                  <a:lnTo>
                    <a:pt x="1198880" y="1138351"/>
                  </a:lnTo>
                  <a:lnTo>
                    <a:pt x="1323555" y="1138351"/>
                  </a:lnTo>
                  <a:lnTo>
                    <a:pt x="1323555" y="2006498"/>
                  </a:lnTo>
                  <a:lnTo>
                    <a:pt x="1245209" y="2006498"/>
                  </a:lnTo>
                  <a:lnTo>
                    <a:pt x="1223848" y="2099805"/>
                  </a:lnTo>
                  <a:lnTo>
                    <a:pt x="1323555" y="2099805"/>
                  </a:lnTo>
                  <a:lnTo>
                    <a:pt x="1430401" y="2099805"/>
                  </a:lnTo>
                  <a:lnTo>
                    <a:pt x="1530134" y="2099805"/>
                  </a:lnTo>
                  <a:lnTo>
                    <a:pt x="1508747" y="2006498"/>
                  </a:lnTo>
                  <a:lnTo>
                    <a:pt x="1430401" y="2006498"/>
                  </a:lnTo>
                  <a:lnTo>
                    <a:pt x="1430401" y="1138351"/>
                  </a:lnTo>
                  <a:lnTo>
                    <a:pt x="1465211" y="1138351"/>
                  </a:lnTo>
                  <a:lnTo>
                    <a:pt x="1587246" y="1138351"/>
                  </a:lnTo>
                  <a:lnTo>
                    <a:pt x="1595043" y="1148435"/>
                  </a:lnTo>
                  <a:lnTo>
                    <a:pt x="1631137" y="1176286"/>
                  </a:lnTo>
                  <a:lnTo>
                    <a:pt x="1673733" y="1194257"/>
                  </a:lnTo>
                  <a:lnTo>
                    <a:pt x="1721142" y="1200619"/>
                  </a:lnTo>
                  <a:lnTo>
                    <a:pt x="2537803" y="1200619"/>
                  </a:lnTo>
                  <a:lnTo>
                    <a:pt x="2585212" y="1194257"/>
                  </a:lnTo>
                  <a:lnTo>
                    <a:pt x="2627820" y="1176286"/>
                  </a:lnTo>
                  <a:lnTo>
                    <a:pt x="2663914" y="1148435"/>
                  </a:lnTo>
                  <a:lnTo>
                    <a:pt x="2671699" y="1138351"/>
                  </a:lnTo>
                  <a:lnTo>
                    <a:pt x="2796387" y="1138351"/>
                  </a:lnTo>
                  <a:lnTo>
                    <a:pt x="2796387" y="1247241"/>
                  </a:lnTo>
                  <a:lnTo>
                    <a:pt x="2802712" y="1205839"/>
                  </a:lnTo>
                  <a:lnTo>
                    <a:pt x="2808287" y="1158748"/>
                  </a:lnTo>
                  <a:lnTo>
                    <a:pt x="2810002" y="1138351"/>
                  </a:lnTo>
                  <a:lnTo>
                    <a:pt x="2812313" y="1111199"/>
                  </a:lnTo>
                  <a:lnTo>
                    <a:pt x="2814739" y="1063205"/>
                  </a:lnTo>
                  <a:lnTo>
                    <a:pt x="2815564" y="1014806"/>
                  </a:lnTo>
                  <a:close/>
                </a:path>
              </a:pathLst>
            </a:custGeom>
            <a:solidFill>
              <a:srgbClr val="C8B1A3">
                <a:alpha val="96998"/>
              </a:srgbClr>
            </a:solidFill>
          </p:spPr>
          <p:txBody>
            <a:bodyPr wrap="square" lIns="0" tIns="0" rIns="0" bIns="0" rtlCol="0"/>
            <a:lstStyle/>
            <a:p>
              <a:endParaRPr/>
            </a:p>
          </p:txBody>
        </p:sp>
      </p:grpSp>
      <p:sp>
        <p:nvSpPr>
          <p:cNvPr id="8" name="object 8"/>
          <p:cNvSpPr txBox="1"/>
          <p:nvPr/>
        </p:nvSpPr>
        <p:spPr>
          <a:xfrm>
            <a:off x="1373870" y="4135820"/>
            <a:ext cx="1607185" cy="811530"/>
          </a:xfrm>
          <a:prstGeom prst="rect">
            <a:avLst/>
          </a:prstGeom>
        </p:spPr>
        <p:txBody>
          <a:bodyPr vert="horz" wrap="square" lIns="0" tIns="28575" rIns="0" bIns="0" rtlCol="0">
            <a:spAutoFit/>
          </a:bodyPr>
          <a:lstStyle/>
          <a:p>
            <a:pPr marL="314960" marR="5080" indent="-302895">
              <a:lnSpc>
                <a:spcPts val="3080"/>
              </a:lnSpc>
              <a:spcBef>
                <a:spcPts val="225"/>
              </a:spcBef>
            </a:pPr>
            <a:r>
              <a:rPr sz="2600" b="1" spc="-10" dirty="0">
                <a:solidFill>
                  <a:srgbClr val="FFFFFF"/>
                </a:solidFill>
                <a:latin typeface="DIN 2014 Bold"/>
                <a:cs typeface="DIN 2014 Bold"/>
              </a:rPr>
              <a:t>Community Spaces</a:t>
            </a:r>
            <a:endParaRPr sz="2600">
              <a:latin typeface="DIN 2014 Bold"/>
              <a:cs typeface="DIN 2014 Bold"/>
            </a:endParaRPr>
          </a:p>
        </p:txBody>
      </p:sp>
      <p:sp>
        <p:nvSpPr>
          <p:cNvPr id="9" name="object 9"/>
          <p:cNvSpPr txBox="1"/>
          <p:nvPr/>
        </p:nvSpPr>
        <p:spPr>
          <a:xfrm>
            <a:off x="5185664" y="2667000"/>
            <a:ext cx="2662936" cy="2236766"/>
          </a:xfrm>
          <a:prstGeom prst="rect">
            <a:avLst/>
          </a:prstGeom>
        </p:spPr>
        <p:txBody>
          <a:bodyPr vert="horz" wrap="square" lIns="0" tIns="12700" rIns="0" bIns="0" rtlCol="0">
            <a:spAutoFit/>
          </a:bodyPr>
          <a:lstStyle/>
          <a:p>
            <a:pPr marL="12700">
              <a:lnSpc>
                <a:spcPct val="100000"/>
              </a:lnSpc>
              <a:spcBef>
                <a:spcPts val="100"/>
              </a:spcBef>
            </a:pPr>
            <a:r>
              <a:rPr sz="1700" dirty="0">
                <a:solidFill>
                  <a:srgbClr val="716A66"/>
                </a:solidFill>
                <a:latin typeface="DIN 2014 Bold"/>
                <a:cs typeface="DIN 2014 Bold"/>
              </a:rPr>
              <a:t>Hospital</a:t>
            </a:r>
            <a:r>
              <a:rPr sz="1700" spc="-55" dirty="0">
                <a:solidFill>
                  <a:srgbClr val="716A66"/>
                </a:solidFill>
                <a:latin typeface="DIN 2014 Bold"/>
                <a:cs typeface="DIN 2014 Bold"/>
              </a:rPr>
              <a:t> </a:t>
            </a:r>
            <a:r>
              <a:rPr sz="1700" dirty="0">
                <a:solidFill>
                  <a:srgbClr val="716A66"/>
                </a:solidFill>
                <a:latin typeface="DIN 2014 Bold"/>
                <a:cs typeface="DIN 2014 Bold"/>
              </a:rPr>
              <a:t>Retail</a:t>
            </a:r>
            <a:r>
              <a:rPr sz="1700" spc="-50" dirty="0">
                <a:solidFill>
                  <a:srgbClr val="716A66"/>
                </a:solidFill>
                <a:latin typeface="DIN 2014 Bold"/>
                <a:cs typeface="DIN 2014 Bold"/>
              </a:rPr>
              <a:t> </a:t>
            </a:r>
            <a:r>
              <a:rPr sz="1700" spc="-10" dirty="0">
                <a:solidFill>
                  <a:srgbClr val="716A66"/>
                </a:solidFill>
                <a:latin typeface="DIN 2014 Bold"/>
                <a:cs typeface="DIN 2014 Bold"/>
              </a:rPr>
              <a:t>Spaces</a:t>
            </a:r>
            <a:endParaRPr sz="1700" dirty="0">
              <a:latin typeface="DIN 2014 Bold"/>
              <a:cs typeface="DIN 2014 Bold"/>
            </a:endParaRPr>
          </a:p>
          <a:p>
            <a:pPr marL="12700">
              <a:lnSpc>
                <a:spcPct val="100000"/>
              </a:lnSpc>
              <a:spcBef>
                <a:spcPts val="1360"/>
              </a:spcBef>
            </a:pPr>
            <a:r>
              <a:rPr sz="1700" dirty="0">
                <a:solidFill>
                  <a:srgbClr val="716A66"/>
                </a:solidFill>
                <a:latin typeface="DIN 2014 Bold"/>
                <a:cs typeface="DIN 2014 Bold"/>
              </a:rPr>
              <a:t>Nourishment</a:t>
            </a:r>
            <a:r>
              <a:rPr sz="1700" spc="-95" dirty="0">
                <a:solidFill>
                  <a:srgbClr val="716A66"/>
                </a:solidFill>
                <a:latin typeface="DIN 2014 Bold"/>
                <a:cs typeface="DIN 2014 Bold"/>
              </a:rPr>
              <a:t> </a:t>
            </a:r>
            <a:r>
              <a:rPr sz="1700" spc="-10" dirty="0">
                <a:solidFill>
                  <a:srgbClr val="716A66"/>
                </a:solidFill>
                <a:latin typeface="DIN 2014 Bold"/>
                <a:cs typeface="DIN 2014 Bold"/>
              </a:rPr>
              <a:t>Centers</a:t>
            </a:r>
            <a:endParaRPr sz="1700" dirty="0">
              <a:latin typeface="DIN 2014 Bold"/>
              <a:cs typeface="DIN 2014 Bold"/>
            </a:endParaRPr>
          </a:p>
          <a:p>
            <a:pPr marL="12700" marR="484505">
              <a:lnSpc>
                <a:spcPct val="78400"/>
              </a:lnSpc>
              <a:spcBef>
                <a:spcPts val="1800"/>
              </a:spcBef>
            </a:pPr>
            <a:r>
              <a:rPr sz="1700" spc="-10" dirty="0">
                <a:solidFill>
                  <a:srgbClr val="716A66"/>
                </a:solidFill>
                <a:latin typeface="DIN 2014 Bold"/>
                <a:cs typeface="DIN 2014 Bold"/>
              </a:rPr>
              <a:t>Touchdown</a:t>
            </a:r>
            <a:r>
              <a:rPr sz="1700" spc="-80" dirty="0">
                <a:solidFill>
                  <a:srgbClr val="716A66"/>
                </a:solidFill>
                <a:latin typeface="DIN 2014 Bold"/>
                <a:cs typeface="DIN 2014 Bold"/>
              </a:rPr>
              <a:t> </a:t>
            </a:r>
            <a:r>
              <a:rPr sz="1700" spc="-10" dirty="0">
                <a:solidFill>
                  <a:srgbClr val="716A66"/>
                </a:solidFill>
                <a:latin typeface="DIN 2014 Bold"/>
                <a:cs typeface="DIN 2014 Bold"/>
              </a:rPr>
              <a:t>Spaces, </a:t>
            </a:r>
            <a:r>
              <a:rPr sz="1700" dirty="0">
                <a:solidFill>
                  <a:srgbClr val="716A66"/>
                </a:solidFill>
                <a:latin typeface="DIN 2014 Bold"/>
                <a:cs typeface="DIN 2014 Bold"/>
              </a:rPr>
              <a:t>Corridors,</a:t>
            </a:r>
            <a:r>
              <a:rPr sz="1700" spc="-60" dirty="0">
                <a:solidFill>
                  <a:srgbClr val="716A66"/>
                </a:solidFill>
                <a:latin typeface="DIN 2014 Bold"/>
                <a:cs typeface="DIN 2014 Bold"/>
              </a:rPr>
              <a:t> </a:t>
            </a:r>
            <a:r>
              <a:rPr sz="1700" dirty="0">
                <a:solidFill>
                  <a:srgbClr val="716A66"/>
                </a:solidFill>
                <a:latin typeface="DIN 2014 Bold"/>
                <a:cs typeface="DIN 2014 Bold"/>
              </a:rPr>
              <a:t>Walk</a:t>
            </a:r>
            <a:r>
              <a:rPr sz="1700" spc="-55" dirty="0">
                <a:solidFill>
                  <a:srgbClr val="716A66"/>
                </a:solidFill>
                <a:latin typeface="DIN 2014 Bold"/>
                <a:cs typeface="DIN 2014 Bold"/>
              </a:rPr>
              <a:t> </a:t>
            </a:r>
            <a:r>
              <a:rPr sz="1700" spc="-20" dirty="0">
                <a:solidFill>
                  <a:srgbClr val="716A66"/>
                </a:solidFill>
                <a:latin typeface="DIN 2014 Bold"/>
                <a:cs typeface="DIN 2014 Bold"/>
              </a:rPr>
              <a:t>Paths</a:t>
            </a:r>
            <a:endParaRPr sz="1700" dirty="0">
              <a:latin typeface="DIN 2014 Bold"/>
              <a:cs typeface="DIN 2014 Bold"/>
            </a:endParaRPr>
          </a:p>
          <a:p>
            <a:pPr marL="12700">
              <a:lnSpc>
                <a:spcPct val="100000"/>
              </a:lnSpc>
              <a:spcBef>
                <a:spcPts val="1360"/>
              </a:spcBef>
            </a:pPr>
            <a:r>
              <a:rPr sz="1700" dirty="0">
                <a:solidFill>
                  <a:srgbClr val="716A66"/>
                </a:solidFill>
                <a:latin typeface="DIN 2014 Bold"/>
                <a:cs typeface="DIN 2014 Bold"/>
              </a:rPr>
              <a:t>Consult</a:t>
            </a:r>
            <a:r>
              <a:rPr sz="1700" spc="-55" dirty="0">
                <a:solidFill>
                  <a:srgbClr val="716A66"/>
                </a:solidFill>
                <a:latin typeface="DIN 2014 Bold"/>
                <a:cs typeface="DIN 2014 Bold"/>
              </a:rPr>
              <a:t> </a:t>
            </a:r>
            <a:r>
              <a:rPr sz="1700" spc="-10" dirty="0">
                <a:solidFill>
                  <a:srgbClr val="716A66"/>
                </a:solidFill>
                <a:latin typeface="DIN 2014 Bold"/>
                <a:cs typeface="DIN 2014 Bold"/>
              </a:rPr>
              <a:t>Spaces</a:t>
            </a:r>
            <a:endParaRPr sz="1700" dirty="0">
              <a:latin typeface="DIN 2014 Bold"/>
              <a:cs typeface="DIN 2014 Bold"/>
            </a:endParaRPr>
          </a:p>
          <a:p>
            <a:pPr marL="12700">
              <a:lnSpc>
                <a:spcPct val="100000"/>
              </a:lnSpc>
              <a:spcBef>
                <a:spcPts val="1360"/>
              </a:spcBef>
            </a:pPr>
            <a:r>
              <a:rPr sz="1700" dirty="0">
                <a:solidFill>
                  <a:srgbClr val="716A66"/>
                </a:solidFill>
                <a:latin typeface="DIN 2014 Bold"/>
                <a:cs typeface="DIN 2014 Bold"/>
              </a:rPr>
              <a:t>Hospital</a:t>
            </a:r>
            <a:r>
              <a:rPr sz="1700" spc="-45" dirty="0">
                <a:solidFill>
                  <a:srgbClr val="716A66"/>
                </a:solidFill>
                <a:latin typeface="DIN 2014 Bold"/>
                <a:cs typeface="DIN 2014 Bold"/>
              </a:rPr>
              <a:t> </a:t>
            </a:r>
            <a:r>
              <a:rPr sz="1700" dirty="0">
                <a:solidFill>
                  <a:srgbClr val="716A66"/>
                </a:solidFill>
                <a:latin typeface="DIN 2014 Bold"/>
                <a:cs typeface="DIN 2014 Bold"/>
              </a:rPr>
              <a:t>Entrances</a:t>
            </a:r>
            <a:r>
              <a:rPr sz="1700" spc="-40" dirty="0">
                <a:solidFill>
                  <a:srgbClr val="716A66"/>
                </a:solidFill>
                <a:latin typeface="DIN 2014 Bold"/>
                <a:cs typeface="DIN 2014 Bold"/>
              </a:rPr>
              <a:t> </a:t>
            </a:r>
            <a:r>
              <a:rPr sz="1700" dirty="0">
                <a:solidFill>
                  <a:srgbClr val="716A66"/>
                </a:solidFill>
                <a:latin typeface="DIN 2014 Bold"/>
                <a:cs typeface="DIN 2014 Bold"/>
              </a:rPr>
              <a:t>/</a:t>
            </a:r>
            <a:r>
              <a:rPr sz="1700" spc="-40" dirty="0">
                <a:solidFill>
                  <a:srgbClr val="716A66"/>
                </a:solidFill>
                <a:latin typeface="DIN 2014 Bold"/>
                <a:cs typeface="DIN 2014 Bold"/>
              </a:rPr>
              <a:t> </a:t>
            </a:r>
            <a:r>
              <a:rPr sz="1700" spc="-10" dirty="0">
                <a:solidFill>
                  <a:srgbClr val="716A66"/>
                </a:solidFill>
                <a:latin typeface="DIN 2014 Bold"/>
                <a:cs typeface="DIN 2014 Bold"/>
              </a:rPr>
              <a:t>Lobby</a:t>
            </a:r>
            <a:endParaRPr sz="1700" dirty="0">
              <a:latin typeface="DIN 2014 Bold"/>
              <a:cs typeface="DIN 2014 Bold"/>
            </a:endParaRPr>
          </a:p>
        </p:txBody>
      </p:sp>
      <p:sp>
        <p:nvSpPr>
          <p:cNvPr id="10" name="object 10"/>
          <p:cNvSpPr txBox="1"/>
          <p:nvPr/>
        </p:nvSpPr>
        <p:spPr>
          <a:xfrm>
            <a:off x="8386165" y="2667000"/>
            <a:ext cx="2662936" cy="1996637"/>
          </a:xfrm>
          <a:prstGeom prst="rect">
            <a:avLst/>
          </a:prstGeom>
        </p:spPr>
        <p:txBody>
          <a:bodyPr vert="horz" wrap="square" lIns="0" tIns="68580" rIns="0" bIns="0" rtlCol="0">
            <a:spAutoFit/>
          </a:bodyPr>
          <a:lstStyle/>
          <a:p>
            <a:pPr marL="12700" marR="23495">
              <a:lnSpc>
                <a:spcPct val="78400"/>
              </a:lnSpc>
              <a:spcBef>
                <a:spcPts val="540"/>
              </a:spcBef>
            </a:pPr>
            <a:r>
              <a:rPr sz="1700" dirty="0">
                <a:solidFill>
                  <a:srgbClr val="716A66"/>
                </a:solidFill>
                <a:latin typeface="DIN 2014 Bold"/>
                <a:cs typeface="DIN 2014 Bold"/>
              </a:rPr>
              <a:t>Reception</a:t>
            </a:r>
            <a:r>
              <a:rPr sz="1700" spc="-5" dirty="0">
                <a:solidFill>
                  <a:srgbClr val="716A66"/>
                </a:solidFill>
                <a:latin typeface="DIN 2014 Bold"/>
                <a:cs typeface="DIN 2014 Bold"/>
              </a:rPr>
              <a:t> </a:t>
            </a:r>
            <a:r>
              <a:rPr sz="1700" dirty="0">
                <a:solidFill>
                  <a:srgbClr val="716A66"/>
                </a:solidFill>
                <a:latin typeface="DIN 2014 Bold"/>
                <a:cs typeface="DIN 2014 Bold"/>
              </a:rPr>
              <a:t>Areas</a:t>
            </a:r>
            <a:r>
              <a:rPr sz="1700" spc="-5" dirty="0">
                <a:solidFill>
                  <a:srgbClr val="716A66"/>
                </a:solidFill>
                <a:latin typeface="DIN 2014 Bold"/>
                <a:cs typeface="DIN 2014 Bold"/>
              </a:rPr>
              <a:t> </a:t>
            </a:r>
            <a:r>
              <a:rPr sz="1700" spc="-10" dirty="0">
                <a:solidFill>
                  <a:srgbClr val="716A66"/>
                </a:solidFill>
                <a:latin typeface="DIN 2014 Bold"/>
                <a:cs typeface="DIN 2014 Bold"/>
              </a:rPr>
              <a:t>Within Departments</a:t>
            </a:r>
            <a:endParaRPr sz="1700" dirty="0">
              <a:latin typeface="DIN 2014 Bold"/>
              <a:cs typeface="DIN 2014 Bold"/>
            </a:endParaRPr>
          </a:p>
          <a:p>
            <a:pPr marL="12700" marR="5080">
              <a:lnSpc>
                <a:spcPct val="166700"/>
              </a:lnSpc>
            </a:pPr>
            <a:r>
              <a:rPr sz="1700" dirty="0">
                <a:solidFill>
                  <a:srgbClr val="716A66"/>
                </a:solidFill>
                <a:latin typeface="DIN 2014 Bold"/>
                <a:cs typeface="DIN 2014 Bold"/>
              </a:rPr>
              <a:t>Family</a:t>
            </a:r>
            <a:r>
              <a:rPr sz="1700" spc="-50" dirty="0">
                <a:solidFill>
                  <a:srgbClr val="716A66"/>
                </a:solidFill>
                <a:latin typeface="DIN 2014 Bold"/>
                <a:cs typeface="DIN 2014 Bold"/>
              </a:rPr>
              <a:t> </a:t>
            </a:r>
            <a:r>
              <a:rPr sz="1700" dirty="0">
                <a:solidFill>
                  <a:srgbClr val="716A66"/>
                </a:solidFill>
                <a:latin typeface="DIN 2014 Bold"/>
                <a:cs typeface="DIN 2014 Bold"/>
              </a:rPr>
              <a:t>Gathering</a:t>
            </a:r>
            <a:r>
              <a:rPr sz="1700" spc="-50" dirty="0">
                <a:solidFill>
                  <a:srgbClr val="716A66"/>
                </a:solidFill>
                <a:latin typeface="DIN 2014 Bold"/>
                <a:cs typeface="DIN 2014 Bold"/>
              </a:rPr>
              <a:t> </a:t>
            </a:r>
            <a:r>
              <a:rPr sz="1700" spc="-10" dirty="0">
                <a:solidFill>
                  <a:srgbClr val="716A66"/>
                </a:solidFill>
                <a:latin typeface="DIN 2014 Bold"/>
                <a:cs typeface="DIN 2014 Bold"/>
              </a:rPr>
              <a:t>Areas Reflection</a:t>
            </a:r>
            <a:r>
              <a:rPr sz="1700" spc="-35" dirty="0">
                <a:solidFill>
                  <a:srgbClr val="716A66"/>
                </a:solidFill>
                <a:latin typeface="DIN 2014 Bold"/>
                <a:cs typeface="DIN 2014 Bold"/>
              </a:rPr>
              <a:t> </a:t>
            </a:r>
            <a:r>
              <a:rPr sz="1700" spc="-10" dirty="0">
                <a:solidFill>
                  <a:srgbClr val="716A66"/>
                </a:solidFill>
                <a:latin typeface="DIN 2014 Bold"/>
                <a:cs typeface="DIN 2014 Bold"/>
              </a:rPr>
              <a:t>Rooms</a:t>
            </a:r>
            <a:endParaRPr sz="1700" dirty="0">
              <a:latin typeface="DIN 2014 Bold"/>
              <a:cs typeface="DIN 2014 Bold"/>
            </a:endParaRPr>
          </a:p>
          <a:p>
            <a:pPr marL="12700" marR="132715">
              <a:lnSpc>
                <a:spcPct val="78400"/>
              </a:lnSpc>
              <a:spcBef>
                <a:spcPts val="1800"/>
              </a:spcBef>
            </a:pPr>
            <a:r>
              <a:rPr sz="1700" spc="-20" dirty="0">
                <a:solidFill>
                  <a:srgbClr val="716A66"/>
                </a:solidFill>
                <a:latin typeface="DIN 2014 Bold"/>
                <a:cs typeface="DIN 2014 Bold"/>
              </a:rPr>
              <a:t>Community-</a:t>
            </a:r>
            <a:r>
              <a:rPr sz="1700" spc="-10" dirty="0">
                <a:solidFill>
                  <a:srgbClr val="716A66"/>
                </a:solidFill>
                <a:latin typeface="DIN 2014 Bold"/>
                <a:cs typeface="DIN 2014 Bold"/>
              </a:rPr>
              <a:t>Wellbeing</a:t>
            </a:r>
            <a:r>
              <a:rPr lang="en-US" sz="1700" spc="-10" dirty="0">
                <a:solidFill>
                  <a:srgbClr val="716A66"/>
                </a:solidFill>
                <a:latin typeface="DIN 2014 Bold"/>
                <a:cs typeface="DIN 2014 Bold"/>
              </a:rPr>
              <a:t> </a:t>
            </a:r>
            <a:r>
              <a:rPr sz="1700" dirty="0">
                <a:solidFill>
                  <a:srgbClr val="716A66"/>
                </a:solidFill>
                <a:latin typeface="DIN 2014 Bold"/>
                <a:cs typeface="DIN 2014 Bold"/>
              </a:rPr>
              <a:t>Conference</a:t>
            </a:r>
            <a:r>
              <a:rPr sz="1700" spc="-85" dirty="0">
                <a:solidFill>
                  <a:srgbClr val="716A66"/>
                </a:solidFill>
                <a:latin typeface="DIN 2014 Bold"/>
                <a:cs typeface="DIN 2014 Bold"/>
              </a:rPr>
              <a:t> </a:t>
            </a:r>
            <a:r>
              <a:rPr sz="1700" spc="-10" dirty="0">
                <a:solidFill>
                  <a:srgbClr val="716A66"/>
                </a:solidFill>
                <a:latin typeface="DIN 2014 Bold"/>
                <a:cs typeface="DIN 2014 Bold"/>
              </a:rPr>
              <a:t>Spaces</a:t>
            </a:r>
            <a:endParaRPr sz="1700" dirty="0">
              <a:latin typeface="DIN 2014 Bold"/>
              <a:cs typeface="DIN 2014 Bold"/>
            </a:endParaRPr>
          </a:p>
        </p:txBody>
      </p:sp>
      <p:pic>
        <p:nvPicPr>
          <p:cNvPr id="11" name="Picture 10">
            <a:extLst>
              <a:ext uri="{FF2B5EF4-FFF2-40B4-BE49-F238E27FC236}">
                <a16:creationId xmlns:a16="http://schemas.microsoft.com/office/drawing/2014/main" id="{94B6967D-B09F-F1CB-0335-ACB6B9804D50}"/>
              </a:ext>
            </a:extLst>
          </p:cNvPr>
          <p:cNvPicPr>
            <a:picLocks noChangeAspect="1"/>
          </p:cNvPicPr>
          <p:nvPr/>
        </p:nvPicPr>
        <p:blipFill>
          <a:blip r:embed="rId2"/>
          <a:stretch>
            <a:fillRect/>
          </a:stretch>
        </p:blipFill>
        <p:spPr>
          <a:xfrm>
            <a:off x="4006189" y="2209800"/>
            <a:ext cx="774700" cy="31623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p:nvPr/>
        </p:nvSpPr>
        <p:spPr>
          <a:xfrm>
            <a:off x="750823" y="798467"/>
            <a:ext cx="4785360"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Speak</a:t>
            </a:r>
            <a:r>
              <a:rPr sz="2800" b="1" spc="-55" dirty="0">
                <a:solidFill>
                  <a:srgbClr val="716A66"/>
                </a:solidFill>
                <a:latin typeface="DIN 2014 Bold"/>
                <a:cs typeface="DIN 2014 Bold"/>
              </a:rPr>
              <a:t> </a:t>
            </a:r>
            <a:r>
              <a:rPr sz="2800" b="1" dirty="0">
                <a:solidFill>
                  <a:srgbClr val="716A66"/>
                </a:solidFill>
                <a:latin typeface="DIN 2014 Bold"/>
                <a:cs typeface="DIN 2014 Bold"/>
              </a:rPr>
              <a:t>the</a:t>
            </a:r>
            <a:r>
              <a:rPr sz="2800" b="1" spc="-55" dirty="0">
                <a:solidFill>
                  <a:srgbClr val="716A66"/>
                </a:solidFill>
                <a:latin typeface="DIN 2014 Bold"/>
                <a:cs typeface="DIN 2014 Bold"/>
              </a:rPr>
              <a:t> </a:t>
            </a:r>
            <a:r>
              <a:rPr sz="2800" b="1" spc="-10" dirty="0">
                <a:solidFill>
                  <a:srgbClr val="716A66"/>
                </a:solidFill>
                <a:latin typeface="DIN 2014 Bold"/>
                <a:cs typeface="DIN 2014 Bold"/>
              </a:rPr>
              <a:t>Language</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60"/>
              </a:spcBef>
            </a:pPr>
            <a:r>
              <a:rPr sz="3600" dirty="0">
                <a:solidFill>
                  <a:srgbClr val="716A66"/>
                </a:solidFill>
                <a:latin typeface="DIN 2014 Light"/>
                <a:cs typeface="DIN 2014 Light"/>
              </a:rPr>
              <a:t>Where</a:t>
            </a:r>
            <a:r>
              <a:rPr sz="3600" spc="-25" dirty="0">
                <a:solidFill>
                  <a:srgbClr val="716A66"/>
                </a:solidFill>
                <a:latin typeface="DIN 2014 Light"/>
                <a:cs typeface="DIN 2014 Light"/>
              </a:rPr>
              <a:t> </a:t>
            </a:r>
            <a:r>
              <a:rPr sz="3600" dirty="0">
                <a:solidFill>
                  <a:srgbClr val="716A66"/>
                </a:solidFill>
                <a:latin typeface="DIN 2014 Light"/>
                <a:cs typeface="DIN 2014 Light"/>
              </a:rPr>
              <a:t>did</a:t>
            </a:r>
            <a:r>
              <a:rPr sz="3600" spc="-20" dirty="0">
                <a:solidFill>
                  <a:srgbClr val="716A66"/>
                </a:solidFill>
                <a:latin typeface="DIN 2014 Light"/>
                <a:cs typeface="DIN 2014 Light"/>
              </a:rPr>
              <a:t> </a:t>
            </a:r>
            <a:r>
              <a:rPr sz="3600" dirty="0">
                <a:solidFill>
                  <a:srgbClr val="716A66"/>
                </a:solidFill>
                <a:latin typeface="DIN 2014 Light"/>
                <a:cs typeface="DIN 2014 Light"/>
              </a:rPr>
              <a:t>the</a:t>
            </a:r>
            <a:r>
              <a:rPr sz="3600" spc="-20" dirty="0">
                <a:solidFill>
                  <a:srgbClr val="716A66"/>
                </a:solidFill>
                <a:latin typeface="DIN 2014 Light"/>
                <a:cs typeface="DIN 2014 Light"/>
              </a:rPr>
              <a:t> </a:t>
            </a:r>
            <a:r>
              <a:rPr sz="3600" spc="-10" dirty="0">
                <a:solidFill>
                  <a:srgbClr val="716A66"/>
                </a:solidFill>
                <a:latin typeface="DIN 2014 Light"/>
                <a:cs typeface="DIN 2014 Light"/>
              </a:rPr>
              <a:t>healthcare </a:t>
            </a:r>
            <a:r>
              <a:rPr sz="3600" dirty="0">
                <a:solidFill>
                  <a:srgbClr val="716A66"/>
                </a:solidFill>
                <a:latin typeface="DIN 2014 Light"/>
                <a:cs typeface="DIN 2014 Light"/>
              </a:rPr>
              <a:t>terms</a:t>
            </a:r>
            <a:r>
              <a:rPr sz="3600" spc="-50" dirty="0">
                <a:solidFill>
                  <a:srgbClr val="716A66"/>
                </a:solidFill>
                <a:latin typeface="DIN 2014 Light"/>
                <a:cs typeface="DIN 2014 Light"/>
              </a:rPr>
              <a:t> </a:t>
            </a:r>
            <a:r>
              <a:rPr sz="3600" spc="-25" dirty="0">
                <a:solidFill>
                  <a:srgbClr val="716A66"/>
                </a:solidFill>
                <a:latin typeface="DIN 2014 Light"/>
                <a:cs typeface="DIN 2014 Light"/>
              </a:rPr>
              <a:t>on-</a:t>
            </a:r>
            <a:r>
              <a:rPr sz="3600" dirty="0">
                <a:solidFill>
                  <a:srgbClr val="716A66"/>
                </a:solidFill>
                <a:latin typeface="DIN 2014 Light"/>
                <a:cs typeface="DIN 2014 Light"/>
              </a:rPr>
              <a:t>stage</a:t>
            </a:r>
            <a:r>
              <a:rPr sz="3600" spc="-55" dirty="0">
                <a:solidFill>
                  <a:srgbClr val="716A66"/>
                </a:solidFill>
                <a:latin typeface="DIN 2014 Light"/>
                <a:cs typeface="DIN 2014 Light"/>
              </a:rPr>
              <a:t> </a:t>
            </a:r>
            <a:r>
              <a:rPr sz="3600" spc="-25" dirty="0">
                <a:solidFill>
                  <a:srgbClr val="716A66"/>
                </a:solidFill>
                <a:latin typeface="DIN 2014 Light"/>
                <a:cs typeface="DIN 2014 Light"/>
              </a:rPr>
              <a:t>and</a:t>
            </a:r>
            <a:endParaRPr sz="3600">
              <a:latin typeface="DIN 2014 Light"/>
              <a:cs typeface="DIN 2014 Light"/>
            </a:endParaRPr>
          </a:p>
          <a:p>
            <a:pPr marL="12700">
              <a:lnSpc>
                <a:spcPts val="4155"/>
              </a:lnSpc>
            </a:pPr>
            <a:r>
              <a:rPr sz="3600" spc="-30" dirty="0">
                <a:solidFill>
                  <a:srgbClr val="716A66"/>
                </a:solidFill>
                <a:latin typeface="DIN 2014 Light"/>
                <a:cs typeface="DIN 2014 Light"/>
              </a:rPr>
              <a:t>off-</a:t>
            </a:r>
            <a:r>
              <a:rPr sz="3600" dirty="0">
                <a:solidFill>
                  <a:srgbClr val="716A66"/>
                </a:solidFill>
                <a:latin typeface="DIN 2014 Light"/>
                <a:cs typeface="DIN 2014 Light"/>
              </a:rPr>
              <a:t>stage</a:t>
            </a:r>
            <a:r>
              <a:rPr sz="3600" spc="-80" dirty="0">
                <a:solidFill>
                  <a:srgbClr val="716A66"/>
                </a:solidFill>
                <a:latin typeface="DIN 2014 Light"/>
                <a:cs typeface="DIN 2014 Light"/>
              </a:rPr>
              <a:t> </a:t>
            </a:r>
            <a:r>
              <a:rPr sz="3600" dirty="0">
                <a:solidFill>
                  <a:srgbClr val="716A66"/>
                </a:solidFill>
                <a:latin typeface="DIN 2014 Light"/>
                <a:cs typeface="DIN 2014 Light"/>
              </a:rPr>
              <a:t>come</a:t>
            </a:r>
            <a:r>
              <a:rPr sz="3600" spc="-70" dirty="0">
                <a:solidFill>
                  <a:srgbClr val="716A66"/>
                </a:solidFill>
                <a:latin typeface="DIN 2014 Light"/>
                <a:cs typeface="DIN 2014 Light"/>
              </a:rPr>
              <a:t> </a:t>
            </a:r>
            <a:r>
              <a:rPr sz="3600" spc="-10" dirty="0">
                <a:solidFill>
                  <a:srgbClr val="716A66"/>
                </a:solidFill>
                <a:latin typeface="DIN 2014 Light"/>
                <a:cs typeface="DIN 2014 Light"/>
              </a:rPr>
              <a:t>from?</a:t>
            </a:r>
            <a:endParaRPr sz="3600">
              <a:latin typeface="DIN 2014 Light"/>
              <a:cs typeface="DIN 2014 Ligh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4" name="object 4"/>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Speak</a:t>
            </a:r>
            <a:r>
              <a:rPr spc="-55" dirty="0"/>
              <a:t> </a:t>
            </a:r>
            <a:r>
              <a:rPr dirty="0"/>
              <a:t>the</a:t>
            </a:r>
            <a:r>
              <a:rPr spc="-55" dirty="0"/>
              <a:t> </a:t>
            </a:r>
            <a:r>
              <a:rPr spc="-10" dirty="0"/>
              <a:t>Language</a:t>
            </a:r>
          </a:p>
        </p:txBody>
      </p:sp>
      <p:pic>
        <p:nvPicPr>
          <p:cNvPr id="5" name="object 5"/>
          <p:cNvPicPr/>
          <p:nvPr/>
        </p:nvPicPr>
        <p:blipFill>
          <a:blip r:embed="rId2" cstate="print"/>
          <a:stretch>
            <a:fillRect/>
          </a:stretch>
        </p:blipFill>
        <p:spPr>
          <a:xfrm>
            <a:off x="1266825" y="2579114"/>
            <a:ext cx="3039182" cy="1992863"/>
          </a:xfrm>
          <a:prstGeom prst="rect">
            <a:avLst/>
          </a:prstGeom>
        </p:spPr>
      </p:pic>
      <p:grpSp>
        <p:nvGrpSpPr>
          <p:cNvPr id="6" name="object 6"/>
          <p:cNvGrpSpPr/>
          <p:nvPr/>
        </p:nvGrpSpPr>
        <p:grpSpPr>
          <a:xfrm>
            <a:off x="5673852" y="1819655"/>
            <a:ext cx="5107306" cy="4333265"/>
            <a:chOff x="5673852" y="1819655"/>
            <a:chExt cx="5107306" cy="4333265"/>
          </a:xfrm>
        </p:grpSpPr>
        <p:pic>
          <p:nvPicPr>
            <p:cNvPr id="7" name="object 7"/>
            <p:cNvPicPr/>
            <p:nvPr/>
          </p:nvPicPr>
          <p:blipFill>
            <a:blip r:embed="rId3" cstate="print"/>
            <a:stretch>
              <a:fillRect/>
            </a:stretch>
          </p:blipFill>
          <p:spPr>
            <a:xfrm>
              <a:off x="7280008" y="6086614"/>
              <a:ext cx="1892528" cy="66306"/>
            </a:xfrm>
            <a:prstGeom prst="rect">
              <a:avLst/>
            </a:prstGeom>
          </p:spPr>
        </p:pic>
        <p:pic>
          <p:nvPicPr>
            <p:cNvPr id="9" name="object 9"/>
            <p:cNvPicPr/>
            <p:nvPr/>
          </p:nvPicPr>
          <p:blipFill>
            <a:blip r:embed="rId4" cstate="print"/>
            <a:stretch>
              <a:fillRect/>
            </a:stretch>
          </p:blipFill>
          <p:spPr>
            <a:xfrm>
              <a:off x="7280781" y="5314886"/>
              <a:ext cx="1892994" cy="804443"/>
            </a:xfrm>
            <a:prstGeom prst="rect">
              <a:avLst/>
            </a:prstGeom>
          </p:spPr>
        </p:pic>
        <p:pic>
          <p:nvPicPr>
            <p:cNvPr id="10" name="object 10"/>
            <p:cNvPicPr/>
            <p:nvPr/>
          </p:nvPicPr>
          <p:blipFill>
            <a:blip r:embed="rId5" cstate="print"/>
            <a:stretch>
              <a:fillRect/>
            </a:stretch>
          </p:blipFill>
          <p:spPr>
            <a:xfrm>
              <a:off x="5673852" y="1819656"/>
              <a:ext cx="5102796" cy="3513505"/>
            </a:xfrm>
            <a:prstGeom prst="rect">
              <a:avLst/>
            </a:prstGeom>
          </p:spPr>
        </p:pic>
        <p:sp>
          <p:nvSpPr>
            <p:cNvPr id="11" name="object 11"/>
            <p:cNvSpPr/>
            <p:nvPr/>
          </p:nvSpPr>
          <p:spPr>
            <a:xfrm>
              <a:off x="5673853" y="1819658"/>
              <a:ext cx="5107305" cy="2946400"/>
            </a:xfrm>
            <a:custGeom>
              <a:avLst/>
              <a:gdLst/>
              <a:ahLst/>
              <a:cxnLst/>
              <a:rect l="l" t="t" r="r" b="b"/>
              <a:pathLst>
                <a:path w="5107305" h="2946400">
                  <a:moveTo>
                    <a:pt x="4954778" y="0"/>
                  </a:moveTo>
                  <a:lnTo>
                    <a:pt x="152069" y="0"/>
                  </a:lnTo>
                  <a:lnTo>
                    <a:pt x="104009" y="8405"/>
                  </a:lnTo>
                  <a:lnTo>
                    <a:pt x="62265" y="31811"/>
                  </a:lnTo>
                  <a:lnTo>
                    <a:pt x="29344" y="67504"/>
                  </a:lnTo>
                  <a:lnTo>
                    <a:pt x="7753" y="112771"/>
                  </a:lnTo>
                  <a:lnTo>
                    <a:pt x="0" y="164896"/>
                  </a:lnTo>
                  <a:lnTo>
                    <a:pt x="0" y="2945892"/>
                  </a:lnTo>
                  <a:lnTo>
                    <a:pt x="5106847" y="2945892"/>
                  </a:lnTo>
                  <a:lnTo>
                    <a:pt x="5106847" y="164896"/>
                  </a:lnTo>
                  <a:lnTo>
                    <a:pt x="5099093" y="112771"/>
                  </a:lnTo>
                  <a:lnTo>
                    <a:pt x="5077503" y="67504"/>
                  </a:lnTo>
                  <a:lnTo>
                    <a:pt x="5044582" y="31811"/>
                  </a:lnTo>
                  <a:lnTo>
                    <a:pt x="5002838" y="8405"/>
                  </a:lnTo>
                  <a:lnTo>
                    <a:pt x="4954778" y="0"/>
                  </a:lnTo>
                  <a:close/>
                </a:path>
              </a:pathLst>
            </a:custGeom>
            <a:solidFill>
              <a:srgbClr val="000000"/>
            </a:solidFill>
          </p:spPr>
          <p:txBody>
            <a:bodyPr wrap="square" lIns="0" tIns="0" rIns="0" bIns="0" rtlCol="0"/>
            <a:lstStyle/>
            <a:p>
              <a:endParaRPr/>
            </a:p>
          </p:txBody>
        </p:sp>
        <p:sp>
          <p:nvSpPr>
            <p:cNvPr id="12" name="object 12"/>
            <p:cNvSpPr/>
            <p:nvPr/>
          </p:nvSpPr>
          <p:spPr>
            <a:xfrm>
              <a:off x="5866676" y="2014512"/>
              <a:ext cx="4717415" cy="2533650"/>
            </a:xfrm>
            <a:custGeom>
              <a:avLst/>
              <a:gdLst/>
              <a:ahLst/>
              <a:cxnLst/>
              <a:rect l="l" t="t" r="r" b="b"/>
              <a:pathLst>
                <a:path w="4717415" h="2533650">
                  <a:moveTo>
                    <a:pt x="4717148" y="0"/>
                  </a:moveTo>
                  <a:lnTo>
                    <a:pt x="0" y="0"/>
                  </a:lnTo>
                  <a:lnTo>
                    <a:pt x="0" y="2533129"/>
                  </a:lnTo>
                  <a:lnTo>
                    <a:pt x="4717148" y="2533129"/>
                  </a:lnTo>
                  <a:lnTo>
                    <a:pt x="4717148" y="0"/>
                  </a:lnTo>
                  <a:close/>
                </a:path>
              </a:pathLst>
            </a:custGeom>
            <a:solidFill>
              <a:srgbClr val="F4F4F4"/>
            </a:solidFill>
          </p:spPr>
          <p:txBody>
            <a:bodyPr wrap="square" lIns="0" tIns="0" rIns="0" bIns="0" rtlCol="0"/>
            <a:lstStyle/>
            <a:p>
              <a:endParaRPr/>
            </a:p>
          </p:txBody>
        </p:sp>
        <p:pic>
          <p:nvPicPr>
            <p:cNvPr id="13" name="object 13"/>
            <p:cNvPicPr/>
            <p:nvPr/>
          </p:nvPicPr>
          <p:blipFill>
            <a:blip r:embed="rId6" cstate="print"/>
            <a:stretch>
              <a:fillRect/>
            </a:stretch>
          </p:blipFill>
          <p:spPr>
            <a:xfrm>
              <a:off x="5789080" y="1819656"/>
              <a:ext cx="36838" cy="5259"/>
            </a:xfrm>
            <a:prstGeom prst="rect">
              <a:avLst/>
            </a:prstGeom>
          </p:spPr>
        </p:pic>
        <p:pic>
          <p:nvPicPr>
            <p:cNvPr id="14" name="object 14"/>
            <p:cNvPicPr/>
            <p:nvPr/>
          </p:nvPicPr>
          <p:blipFill>
            <a:blip r:embed="rId7" cstate="print"/>
            <a:stretch>
              <a:fillRect/>
            </a:stretch>
          </p:blipFill>
          <p:spPr>
            <a:xfrm>
              <a:off x="5673852" y="1819655"/>
              <a:ext cx="2791510" cy="2945904"/>
            </a:xfrm>
            <a:prstGeom prst="rect">
              <a:avLst/>
            </a:prstGeom>
          </p:spPr>
        </p:pic>
        <p:pic>
          <p:nvPicPr>
            <p:cNvPr id="15" name="object 15"/>
            <p:cNvPicPr/>
            <p:nvPr/>
          </p:nvPicPr>
          <p:blipFill>
            <a:blip r:embed="rId8" cstate="print"/>
            <a:stretch>
              <a:fillRect/>
            </a:stretch>
          </p:blipFill>
          <p:spPr>
            <a:xfrm>
              <a:off x="5866663" y="2014512"/>
              <a:ext cx="2488095" cy="2533129"/>
            </a:xfrm>
            <a:prstGeom prst="rect">
              <a:avLst/>
            </a:prstGeom>
          </p:spPr>
        </p:pic>
        <p:pic>
          <p:nvPicPr>
            <p:cNvPr id="16" name="object 16"/>
            <p:cNvPicPr/>
            <p:nvPr/>
          </p:nvPicPr>
          <p:blipFill>
            <a:blip r:embed="rId9" cstate="print"/>
            <a:stretch>
              <a:fillRect/>
            </a:stretch>
          </p:blipFill>
          <p:spPr>
            <a:xfrm>
              <a:off x="5869496" y="2010613"/>
              <a:ext cx="4715559" cy="2552242"/>
            </a:xfrm>
            <a:prstGeom prst="rect">
              <a:avLst/>
            </a:prstGeom>
          </p:spPr>
        </p:pic>
      </p:gr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p:nvPr/>
        </p:nvSpPr>
        <p:spPr>
          <a:xfrm>
            <a:off x="750823" y="798467"/>
            <a:ext cx="4760595"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Speak</a:t>
            </a:r>
            <a:r>
              <a:rPr sz="2800" b="1" spc="-55" dirty="0">
                <a:solidFill>
                  <a:srgbClr val="716A66"/>
                </a:solidFill>
                <a:latin typeface="DIN 2014 Bold"/>
                <a:cs typeface="DIN 2014 Bold"/>
              </a:rPr>
              <a:t> </a:t>
            </a:r>
            <a:r>
              <a:rPr sz="2800" b="1" dirty="0">
                <a:solidFill>
                  <a:srgbClr val="716A66"/>
                </a:solidFill>
                <a:latin typeface="DIN 2014 Bold"/>
                <a:cs typeface="DIN 2014 Bold"/>
              </a:rPr>
              <a:t>the</a:t>
            </a:r>
            <a:r>
              <a:rPr sz="2800" b="1" spc="-55" dirty="0">
                <a:solidFill>
                  <a:srgbClr val="716A66"/>
                </a:solidFill>
                <a:latin typeface="DIN 2014 Bold"/>
                <a:cs typeface="DIN 2014 Bold"/>
              </a:rPr>
              <a:t> </a:t>
            </a:r>
            <a:r>
              <a:rPr sz="2800" b="1" spc="-10" dirty="0">
                <a:solidFill>
                  <a:srgbClr val="716A66"/>
                </a:solidFill>
                <a:latin typeface="DIN 2014 Bold"/>
                <a:cs typeface="DIN 2014 Bold"/>
              </a:rPr>
              <a:t>Language</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a:lnSpc>
                <a:spcPts val="4310"/>
              </a:lnSpc>
              <a:spcBef>
                <a:spcPts val="1800"/>
              </a:spcBef>
            </a:pPr>
            <a:r>
              <a:rPr sz="3600" dirty="0">
                <a:solidFill>
                  <a:srgbClr val="716A66"/>
                </a:solidFill>
                <a:latin typeface="DIN 2014 Light"/>
                <a:cs typeface="DIN 2014 Light"/>
              </a:rPr>
              <a:t>How</a:t>
            </a:r>
            <a:r>
              <a:rPr sz="3600" spc="-70" dirty="0">
                <a:solidFill>
                  <a:srgbClr val="716A66"/>
                </a:solidFill>
                <a:latin typeface="DIN 2014 Light"/>
                <a:cs typeface="DIN 2014 Light"/>
              </a:rPr>
              <a:t> </a:t>
            </a:r>
            <a:r>
              <a:rPr sz="3600" dirty="0">
                <a:solidFill>
                  <a:srgbClr val="716A66"/>
                </a:solidFill>
                <a:latin typeface="DIN 2014 Light"/>
                <a:cs typeface="DIN 2014 Light"/>
              </a:rPr>
              <a:t>does</a:t>
            </a:r>
            <a:r>
              <a:rPr sz="3600" spc="-65" dirty="0">
                <a:solidFill>
                  <a:srgbClr val="716A66"/>
                </a:solidFill>
                <a:latin typeface="DIN 2014 Light"/>
                <a:cs typeface="DIN 2014 Light"/>
              </a:rPr>
              <a:t> </a:t>
            </a:r>
            <a:r>
              <a:rPr sz="3600" spc="-25" dirty="0">
                <a:solidFill>
                  <a:srgbClr val="716A66"/>
                </a:solidFill>
                <a:latin typeface="DIN 2014 Light"/>
                <a:cs typeface="DIN 2014 Light"/>
              </a:rPr>
              <a:t>on-</a:t>
            </a:r>
            <a:r>
              <a:rPr sz="3600" dirty="0">
                <a:solidFill>
                  <a:srgbClr val="716A66"/>
                </a:solidFill>
                <a:latin typeface="DIN 2014 Light"/>
                <a:cs typeface="DIN 2014 Light"/>
              </a:rPr>
              <a:t>stage</a:t>
            </a:r>
            <a:r>
              <a:rPr sz="3600" spc="-75" dirty="0">
                <a:solidFill>
                  <a:srgbClr val="716A66"/>
                </a:solidFill>
                <a:latin typeface="DIN 2014 Light"/>
                <a:cs typeface="DIN 2014 Light"/>
              </a:rPr>
              <a:t> </a:t>
            </a:r>
            <a:r>
              <a:rPr sz="3600" spc="-50" dirty="0">
                <a:solidFill>
                  <a:srgbClr val="716A66"/>
                </a:solidFill>
                <a:latin typeface="DIN 2014 Light"/>
                <a:cs typeface="DIN 2014 Light"/>
              </a:rPr>
              <a:t>/</a:t>
            </a:r>
            <a:endParaRPr sz="3600">
              <a:latin typeface="DIN 2014 Light"/>
              <a:cs typeface="DIN 2014 Light"/>
            </a:endParaRPr>
          </a:p>
          <a:p>
            <a:pPr marL="12700" marR="5080">
              <a:lnSpc>
                <a:spcPts val="4300"/>
              </a:lnSpc>
              <a:spcBef>
                <a:spcPts val="110"/>
              </a:spcBef>
            </a:pPr>
            <a:r>
              <a:rPr sz="3600" spc="-30" dirty="0">
                <a:solidFill>
                  <a:srgbClr val="716A66"/>
                </a:solidFill>
                <a:latin typeface="DIN 2014 Light"/>
                <a:cs typeface="DIN 2014 Light"/>
              </a:rPr>
              <a:t>off-</a:t>
            </a:r>
            <a:r>
              <a:rPr sz="3600" dirty="0">
                <a:solidFill>
                  <a:srgbClr val="716A66"/>
                </a:solidFill>
                <a:latin typeface="DIN 2014 Light"/>
                <a:cs typeface="DIN 2014 Light"/>
              </a:rPr>
              <a:t>stage</a:t>
            </a:r>
            <a:r>
              <a:rPr sz="3600" spc="-70" dirty="0">
                <a:solidFill>
                  <a:srgbClr val="716A66"/>
                </a:solidFill>
                <a:latin typeface="DIN 2014 Light"/>
                <a:cs typeface="DIN 2014 Light"/>
              </a:rPr>
              <a:t> </a:t>
            </a:r>
            <a:r>
              <a:rPr sz="3600" dirty="0">
                <a:solidFill>
                  <a:srgbClr val="716A66"/>
                </a:solidFill>
                <a:latin typeface="DIN 2014 Light"/>
                <a:cs typeface="DIN 2014 Light"/>
              </a:rPr>
              <a:t>translate</a:t>
            </a:r>
            <a:r>
              <a:rPr sz="3600" spc="-60" dirty="0">
                <a:solidFill>
                  <a:srgbClr val="716A66"/>
                </a:solidFill>
                <a:latin typeface="DIN 2014 Light"/>
                <a:cs typeface="DIN 2014 Light"/>
              </a:rPr>
              <a:t> </a:t>
            </a:r>
            <a:r>
              <a:rPr sz="3600" dirty="0">
                <a:solidFill>
                  <a:srgbClr val="716A66"/>
                </a:solidFill>
                <a:latin typeface="DIN 2014 Light"/>
                <a:cs typeface="DIN 2014 Light"/>
              </a:rPr>
              <a:t>to</a:t>
            </a:r>
            <a:r>
              <a:rPr sz="3600" spc="-65" dirty="0">
                <a:solidFill>
                  <a:srgbClr val="716A66"/>
                </a:solidFill>
                <a:latin typeface="DIN 2014 Light"/>
                <a:cs typeface="DIN 2014 Light"/>
              </a:rPr>
              <a:t> </a:t>
            </a:r>
            <a:r>
              <a:rPr sz="3600" spc="-25" dirty="0">
                <a:solidFill>
                  <a:srgbClr val="716A66"/>
                </a:solidFill>
                <a:latin typeface="DIN 2014 Light"/>
                <a:cs typeface="DIN 2014 Light"/>
              </a:rPr>
              <a:t>the </a:t>
            </a:r>
            <a:r>
              <a:rPr sz="3600" dirty="0">
                <a:solidFill>
                  <a:srgbClr val="716A66"/>
                </a:solidFill>
                <a:latin typeface="DIN 2014 Light"/>
                <a:cs typeface="DIN 2014 Light"/>
              </a:rPr>
              <a:t>healthcare</a:t>
            </a:r>
            <a:r>
              <a:rPr sz="3600" spc="-35" dirty="0">
                <a:solidFill>
                  <a:srgbClr val="716A66"/>
                </a:solidFill>
                <a:latin typeface="DIN 2014 Light"/>
                <a:cs typeface="DIN 2014 Light"/>
              </a:rPr>
              <a:t> </a:t>
            </a:r>
            <a:r>
              <a:rPr sz="3600" spc="-10" dirty="0">
                <a:solidFill>
                  <a:srgbClr val="716A66"/>
                </a:solidFill>
                <a:latin typeface="DIN 2014 Light"/>
                <a:cs typeface="DIN 2014 Light"/>
              </a:rPr>
              <a:t>environment?</a:t>
            </a:r>
            <a:endParaRPr sz="3600">
              <a:latin typeface="DIN 2014 Light"/>
              <a:cs typeface="DIN 2014 Ligh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Speak</a:t>
            </a:r>
            <a:r>
              <a:rPr spc="-55" dirty="0"/>
              <a:t> </a:t>
            </a:r>
            <a:r>
              <a:rPr dirty="0"/>
              <a:t>the</a:t>
            </a:r>
            <a:r>
              <a:rPr spc="-55" dirty="0"/>
              <a:t> </a:t>
            </a:r>
            <a:r>
              <a:rPr spc="-10" dirty="0"/>
              <a:t>Language</a:t>
            </a:r>
          </a:p>
        </p:txBody>
      </p:sp>
      <p:sp>
        <p:nvSpPr>
          <p:cNvPr id="4" name="object 4"/>
          <p:cNvSpPr txBox="1"/>
          <p:nvPr/>
        </p:nvSpPr>
        <p:spPr>
          <a:xfrm>
            <a:off x="750823" y="1603860"/>
            <a:ext cx="4858385" cy="4392295"/>
          </a:xfrm>
          <a:prstGeom prst="rect">
            <a:avLst/>
          </a:prstGeom>
        </p:spPr>
        <p:txBody>
          <a:bodyPr vert="horz" wrap="square" lIns="0" tIns="45720" rIns="0" bIns="0" rtlCol="0">
            <a:spAutoFit/>
          </a:bodyPr>
          <a:lstStyle/>
          <a:p>
            <a:pPr marL="12700">
              <a:lnSpc>
                <a:spcPct val="100000"/>
              </a:lnSpc>
              <a:spcBef>
                <a:spcPts val="360"/>
              </a:spcBef>
            </a:pPr>
            <a:r>
              <a:rPr sz="2300" b="1" spc="-20" dirty="0">
                <a:solidFill>
                  <a:srgbClr val="716A66"/>
                </a:solidFill>
                <a:latin typeface="DIN 2014 Bold"/>
                <a:cs typeface="DIN 2014 Bold"/>
              </a:rPr>
              <a:t>On-Stage</a:t>
            </a:r>
            <a:endParaRPr sz="2300">
              <a:latin typeface="DIN 2014 Bold"/>
              <a:cs typeface="DIN 2014 Bold"/>
            </a:endParaRPr>
          </a:p>
          <a:p>
            <a:pPr marL="12700" marR="454659">
              <a:lnSpc>
                <a:spcPts val="2800"/>
              </a:lnSpc>
              <a:spcBef>
                <a:spcPts val="100"/>
              </a:spcBef>
            </a:pPr>
            <a:r>
              <a:rPr sz="2100" dirty="0">
                <a:solidFill>
                  <a:srgbClr val="716A66"/>
                </a:solidFill>
                <a:latin typeface="DIN 2014 Light"/>
                <a:cs typeface="DIN 2014 Light"/>
              </a:rPr>
              <a:t>Spaces</a:t>
            </a:r>
            <a:r>
              <a:rPr sz="2100" spc="-40" dirty="0">
                <a:solidFill>
                  <a:srgbClr val="716A66"/>
                </a:solidFill>
                <a:latin typeface="DIN 2014 Light"/>
                <a:cs typeface="DIN 2014 Light"/>
              </a:rPr>
              <a:t> </a:t>
            </a:r>
            <a:r>
              <a:rPr sz="2100" dirty="0">
                <a:solidFill>
                  <a:srgbClr val="716A66"/>
                </a:solidFill>
                <a:latin typeface="DIN 2014 Light"/>
                <a:cs typeface="DIN 2014 Light"/>
              </a:rPr>
              <a:t>primarily</a:t>
            </a:r>
            <a:r>
              <a:rPr sz="2100" spc="-40" dirty="0">
                <a:solidFill>
                  <a:srgbClr val="716A66"/>
                </a:solidFill>
                <a:latin typeface="DIN 2014 Light"/>
                <a:cs typeface="DIN 2014 Light"/>
              </a:rPr>
              <a:t> </a:t>
            </a:r>
            <a:r>
              <a:rPr sz="2100" dirty="0">
                <a:solidFill>
                  <a:srgbClr val="716A66"/>
                </a:solidFill>
                <a:latin typeface="DIN 2014 Light"/>
                <a:cs typeface="DIN 2014 Light"/>
              </a:rPr>
              <a:t>for</a:t>
            </a:r>
            <a:r>
              <a:rPr sz="2100" spc="-40" dirty="0">
                <a:solidFill>
                  <a:srgbClr val="716A66"/>
                </a:solidFill>
                <a:latin typeface="DIN 2014 Light"/>
                <a:cs typeface="DIN 2014 Light"/>
              </a:rPr>
              <a:t> </a:t>
            </a:r>
            <a:r>
              <a:rPr sz="2100" dirty="0">
                <a:solidFill>
                  <a:srgbClr val="716A66"/>
                </a:solidFill>
                <a:latin typeface="DIN 2014 Light"/>
                <a:cs typeface="DIN 2014 Light"/>
              </a:rPr>
              <a:t>patients</a:t>
            </a:r>
            <a:r>
              <a:rPr sz="2100" spc="-40" dirty="0">
                <a:solidFill>
                  <a:srgbClr val="716A66"/>
                </a:solidFill>
                <a:latin typeface="DIN 2014 Light"/>
                <a:cs typeface="DIN 2014 Light"/>
              </a:rPr>
              <a:t> </a:t>
            </a:r>
            <a:r>
              <a:rPr sz="2100" dirty="0">
                <a:solidFill>
                  <a:srgbClr val="716A66"/>
                </a:solidFill>
                <a:latin typeface="DIN 2014 Light"/>
                <a:cs typeface="DIN 2014 Light"/>
              </a:rPr>
              <a:t>or</a:t>
            </a:r>
            <a:r>
              <a:rPr sz="2100" spc="-35" dirty="0">
                <a:solidFill>
                  <a:srgbClr val="716A66"/>
                </a:solidFill>
                <a:latin typeface="DIN 2014 Light"/>
                <a:cs typeface="DIN 2014 Light"/>
              </a:rPr>
              <a:t> </a:t>
            </a:r>
            <a:r>
              <a:rPr sz="2100" spc="-10" dirty="0">
                <a:solidFill>
                  <a:srgbClr val="716A66"/>
                </a:solidFill>
                <a:latin typeface="DIN 2014 Light"/>
                <a:cs typeface="DIN 2014 Light"/>
              </a:rPr>
              <a:t>family </a:t>
            </a:r>
            <a:r>
              <a:rPr sz="2100" dirty="0">
                <a:solidFill>
                  <a:srgbClr val="716A66"/>
                </a:solidFill>
                <a:latin typeface="DIN 2014 Light"/>
                <a:cs typeface="DIN 2014 Light"/>
              </a:rPr>
              <a:t>members.</a:t>
            </a:r>
            <a:r>
              <a:rPr sz="2100" spc="-10" dirty="0">
                <a:solidFill>
                  <a:srgbClr val="716A66"/>
                </a:solidFill>
                <a:latin typeface="DIN 2014 Light"/>
                <a:cs typeface="DIN 2014 Light"/>
              </a:rPr>
              <a:t> </a:t>
            </a:r>
            <a:r>
              <a:rPr sz="2100" dirty="0">
                <a:solidFill>
                  <a:srgbClr val="716A66"/>
                </a:solidFill>
                <a:latin typeface="DIN 2014 Light"/>
                <a:cs typeface="DIN 2014 Light"/>
              </a:rPr>
              <a:t>These spaces include </a:t>
            </a:r>
            <a:r>
              <a:rPr sz="2100" spc="-10" dirty="0">
                <a:solidFill>
                  <a:srgbClr val="716A66"/>
                </a:solidFill>
                <a:latin typeface="DIN 2014 Light"/>
                <a:cs typeface="DIN 2014 Light"/>
              </a:rPr>
              <a:t>waiting </a:t>
            </a:r>
            <a:r>
              <a:rPr sz="2100" dirty="0">
                <a:solidFill>
                  <a:srgbClr val="716A66"/>
                </a:solidFill>
                <a:latin typeface="DIN 2014 Light"/>
                <a:cs typeface="DIN 2014 Light"/>
              </a:rPr>
              <a:t>rooms,</a:t>
            </a:r>
            <a:r>
              <a:rPr sz="2100" spc="-35" dirty="0">
                <a:solidFill>
                  <a:srgbClr val="716A66"/>
                </a:solidFill>
                <a:latin typeface="DIN 2014 Light"/>
                <a:cs typeface="DIN 2014 Light"/>
              </a:rPr>
              <a:t> </a:t>
            </a:r>
            <a:r>
              <a:rPr sz="2100" dirty="0">
                <a:solidFill>
                  <a:srgbClr val="716A66"/>
                </a:solidFill>
                <a:latin typeface="DIN 2014 Light"/>
                <a:cs typeface="DIN 2014 Light"/>
              </a:rPr>
              <a:t>exam</a:t>
            </a:r>
            <a:r>
              <a:rPr sz="2100" spc="-30" dirty="0">
                <a:solidFill>
                  <a:srgbClr val="716A66"/>
                </a:solidFill>
                <a:latin typeface="DIN 2014 Light"/>
                <a:cs typeface="DIN 2014 Light"/>
              </a:rPr>
              <a:t> </a:t>
            </a:r>
            <a:r>
              <a:rPr sz="2100" dirty="0">
                <a:solidFill>
                  <a:srgbClr val="716A66"/>
                </a:solidFill>
                <a:latin typeface="DIN 2014 Light"/>
                <a:cs typeface="DIN 2014 Light"/>
              </a:rPr>
              <a:t>rooms,</a:t>
            </a:r>
            <a:r>
              <a:rPr sz="2100" spc="-35" dirty="0">
                <a:solidFill>
                  <a:srgbClr val="716A66"/>
                </a:solidFill>
                <a:latin typeface="DIN 2014 Light"/>
                <a:cs typeface="DIN 2014 Light"/>
              </a:rPr>
              <a:t> </a:t>
            </a:r>
            <a:r>
              <a:rPr sz="2100" dirty="0">
                <a:solidFill>
                  <a:srgbClr val="716A66"/>
                </a:solidFill>
                <a:latin typeface="DIN 2014 Light"/>
                <a:cs typeface="DIN 2014 Light"/>
              </a:rPr>
              <a:t>labs,</a:t>
            </a:r>
            <a:r>
              <a:rPr sz="2100" spc="-30" dirty="0">
                <a:solidFill>
                  <a:srgbClr val="716A66"/>
                </a:solidFill>
                <a:latin typeface="DIN 2014 Light"/>
                <a:cs typeface="DIN 2014 Light"/>
              </a:rPr>
              <a:t> </a:t>
            </a:r>
            <a:r>
              <a:rPr sz="2100" dirty="0">
                <a:solidFill>
                  <a:srgbClr val="716A66"/>
                </a:solidFill>
                <a:latin typeface="DIN 2014 Light"/>
                <a:cs typeface="DIN 2014 Light"/>
              </a:rPr>
              <a:t>and</a:t>
            </a:r>
            <a:r>
              <a:rPr sz="2100" spc="-30" dirty="0">
                <a:solidFill>
                  <a:srgbClr val="716A66"/>
                </a:solidFill>
                <a:latin typeface="DIN 2014 Light"/>
                <a:cs typeface="DIN 2014 Light"/>
              </a:rPr>
              <a:t> </a:t>
            </a:r>
            <a:r>
              <a:rPr sz="2100" spc="-10" dirty="0">
                <a:solidFill>
                  <a:srgbClr val="716A66"/>
                </a:solidFill>
                <a:latin typeface="DIN 2014 Light"/>
                <a:cs typeface="DIN 2014 Light"/>
              </a:rPr>
              <a:t>other </a:t>
            </a:r>
            <a:r>
              <a:rPr sz="2100" dirty="0">
                <a:solidFill>
                  <a:srgbClr val="716A66"/>
                </a:solidFill>
                <a:latin typeface="DIN 2014 Light"/>
                <a:cs typeface="DIN 2014 Light"/>
              </a:rPr>
              <a:t>patient</a:t>
            </a:r>
            <a:r>
              <a:rPr sz="2100" spc="-55" dirty="0">
                <a:solidFill>
                  <a:srgbClr val="716A66"/>
                </a:solidFill>
                <a:latin typeface="DIN 2014 Light"/>
                <a:cs typeface="DIN 2014 Light"/>
              </a:rPr>
              <a:t> </a:t>
            </a:r>
            <a:r>
              <a:rPr sz="2100" dirty="0">
                <a:solidFill>
                  <a:srgbClr val="716A66"/>
                </a:solidFill>
                <a:latin typeface="DIN 2014 Light"/>
                <a:cs typeface="DIN 2014 Light"/>
              </a:rPr>
              <a:t>care</a:t>
            </a:r>
            <a:r>
              <a:rPr sz="2100" spc="-50" dirty="0">
                <a:solidFill>
                  <a:srgbClr val="716A66"/>
                </a:solidFill>
                <a:latin typeface="DIN 2014 Light"/>
                <a:cs typeface="DIN 2014 Light"/>
              </a:rPr>
              <a:t> </a:t>
            </a:r>
            <a:r>
              <a:rPr sz="2100" spc="-10" dirty="0">
                <a:solidFill>
                  <a:srgbClr val="716A66"/>
                </a:solidFill>
                <a:latin typeface="DIN 2014 Light"/>
                <a:cs typeface="DIN 2014 Light"/>
              </a:rPr>
              <a:t>areas.</a:t>
            </a:r>
            <a:endParaRPr sz="2100">
              <a:latin typeface="DIN 2014 Light"/>
              <a:cs typeface="DIN 2014 Light"/>
            </a:endParaRPr>
          </a:p>
          <a:p>
            <a:pPr>
              <a:lnSpc>
                <a:spcPct val="100000"/>
              </a:lnSpc>
              <a:spcBef>
                <a:spcPts val="660"/>
              </a:spcBef>
            </a:pPr>
            <a:endParaRPr sz="2100">
              <a:latin typeface="DIN 2014 Light"/>
              <a:cs typeface="DIN 2014 Light"/>
            </a:endParaRPr>
          </a:p>
          <a:p>
            <a:pPr marL="12700">
              <a:lnSpc>
                <a:spcPct val="100000"/>
              </a:lnSpc>
            </a:pPr>
            <a:r>
              <a:rPr sz="2300" b="1" spc="-10" dirty="0">
                <a:solidFill>
                  <a:srgbClr val="716A66"/>
                </a:solidFill>
                <a:latin typeface="DIN 2014 Bold"/>
                <a:cs typeface="DIN 2014 Bold"/>
              </a:rPr>
              <a:t>Off-Stage</a:t>
            </a:r>
            <a:endParaRPr sz="2300">
              <a:latin typeface="DIN 2014 Bold"/>
              <a:cs typeface="DIN 2014 Bold"/>
            </a:endParaRPr>
          </a:p>
          <a:p>
            <a:pPr marL="12700" marR="5080">
              <a:lnSpc>
                <a:spcPts val="2800"/>
              </a:lnSpc>
              <a:spcBef>
                <a:spcPts val="60"/>
              </a:spcBef>
            </a:pPr>
            <a:r>
              <a:rPr sz="2100" dirty="0">
                <a:solidFill>
                  <a:srgbClr val="716A66"/>
                </a:solidFill>
                <a:latin typeface="DIN 2014 Light"/>
                <a:cs typeface="DIN 2014 Light"/>
              </a:rPr>
              <a:t>Spaces</a:t>
            </a:r>
            <a:r>
              <a:rPr sz="2100" spc="-15" dirty="0">
                <a:solidFill>
                  <a:srgbClr val="716A66"/>
                </a:solidFill>
                <a:latin typeface="DIN 2014 Light"/>
                <a:cs typeface="DIN 2014 Light"/>
              </a:rPr>
              <a:t> </a:t>
            </a:r>
            <a:r>
              <a:rPr sz="2100" dirty="0">
                <a:solidFill>
                  <a:srgbClr val="716A66"/>
                </a:solidFill>
                <a:latin typeface="DIN 2014 Light"/>
                <a:cs typeface="DIN 2014 Light"/>
              </a:rPr>
              <a:t>that</a:t>
            </a:r>
            <a:r>
              <a:rPr sz="2100" spc="-15" dirty="0">
                <a:solidFill>
                  <a:srgbClr val="716A66"/>
                </a:solidFill>
                <a:latin typeface="DIN 2014 Light"/>
                <a:cs typeface="DIN 2014 Light"/>
              </a:rPr>
              <a:t> </a:t>
            </a:r>
            <a:r>
              <a:rPr sz="2100" dirty="0">
                <a:solidFill>
                  <a:srgbClr val="716A66"/>
                </a:solidFill>
                <a:latin typeface="DIN 2014 Light"/>
                <a:cs typeface="DIN 2014 Light"/>
              </a:rPr>
              <a:t>are</a:t>
            </a:r>
            <a:r>
              <a:rPr sz="2100" spc="-15" dirty="0">
                <a:solidFill>
                  <a:srgbClr val="716A66"/>
                </a:solidFill>
                <a:latin typeface="DIN 2014 Light"/>
                <a:cs typeface="DIN 2014 Light"/>
              </a:rPr>
              <a:t> </a:t>
            </a:r>
            <a:r>
              <a:rPr sz="2100" dirty="0">
                <a:solidFill>
                  <a:srgbClr val="716A66"/>
                </a:solidFill>
                <a:latin typeface="DIN 2014 Light"/>
                <a:cs typeface="DIN 2014 Light"/>
              </a:rPr>
              <a:t>behind</a:t>
            </a:r>
            <a:r>
              <a:rPr sz="2100" spc="-10" dirty="0">
                <a:solidFill>
                  <a:srgbClr val="716A66"/>
                </a:solidFill>
                <a:latin typeface="DIN 2014 Light"/>
                <a:cs typeface="DIN 2014 Light"/>
              </a:rPr>
              <a:t> </a:t>
            </a:r>
            <a:r>
              <a:rPr sz="2100" dirty="0">
                <a:solidFill>
                  <a:srgbClr val="716A66"/>
                </a:solidFill>
                <a:latin typeface="DIN 2014 Light"/>
                <a:cs typeface="DIN 2014 Light"/>
              </a:rPr>
              <a:t>the</a:t>
            </a:r>
            <a:r>
              <a:rPr sz="2100" spc="-15" dirty="0">
                <a:solidFill>
                  <a:srgbClr val="716A66"/>
                </a:solidFill>
                <a:latin typeface="DIN 2014 Light"/>
                <a:cs typeface="DIN 2014 Light"/>
              </a:rPr>
              <a:t> </a:t>
            </a:r>
            <a:r>
              <a:rPr sz="2100" dirty="0">
                <a:solidFill>
                  <a:srgbClr val="716A66"/>
                </a:solidFill>
                <a:latin typeface="DIN 2014 Light"/>
                <a:cs typeface="DIN 2014 Light"/>
              </a:rPr>
              <a:t>scenes</a:t>
            </a:r>
            <a:r>
              <a:rPr sz="2100" spc="-15" dirty="0">
                <a:solidFill>
                  <a:srgbClr val="716A66"/>
                </a:solidFill>
                <a:latin typeface="DIN 2014 Light"/>
                <a:cs typeface="DIN 2014 Light"/>
              </a:rPr>
              <a:t> </a:t>
            </a:r>
            <a:r>
              <a:rPr sz="2100" dirty="0">
                <a:solidFill>
                  <a:srgbClr val="716A66"/>
                </a:solidFill>
                <a:latin typeface="DIN 2014 Light"/>
                <a:cs typeface="DIN 2014 Light"/>
              </a:rPr>
              <a:t>and</a:t>
            </a:r>
            <a:r>
              <a:rPr sz="2100" spc="-10" dirty="0">
                <a:solidFill>
                  <a:srgbClr val="716A66"/>
                </a:solidFill>
                <a:latin typeface="DIN 2014 Light"/>
                <a:cs typeface="DIN 2014 Light"/>
              </a:rPr>
              <a:t> </a:t>
            </a:r>
            <a:r>
              <a:rPr sz="2100" spc="-25" dirty="0">
                <a:solidFill>
                  <a:srgbClr val="716A66"/>
                </a:solidFill>
                <a:latin typeface="DIN 2014 Light"/>
                <a:cs typeface="DIN 2014 Light"/>
              </a:rPr>
              <a:t>for </a:t>
            </a:r>
            <a:r>
              <a:rPr sz="2100" dirty="0">
                <a:solidFill>
                  <a:srgbClr val="716A66"/>
                </a:solidFill>
                <a:latin typeface="DIN 2014 Light"/>
                <a:cs typeface="DIN 2014 Light"/>
              </a:rPr>
              <a:t>staff</a:t>
            </a:r>
            <a:r>
              <a:rPr sz="2100" spc="-35" dirty="0">
                <a:solidFill>
                  <a:srgbClr val="716A66"/>
                </a:solidFill>
                <a:latin typeface="DIN 2014 Light"/>
                <a:cs typeface="DIN 2014 Light"/>
              </a:rPr>
              <a:t> </a:t>
            </a:r>
            <a:r>
              <a:rPr sz="2100" dirty="0">
                <a:solidFill>
                  <a:srgbClr val="716A66"/>
                </a:solidFill>
                <a:latin typeface="DIN 2014 Light"/>
                <a:cs typeface="DIN 2014 Light"/>
              </a:rPr>
              <a:t>only.</a:t>
            </a:r>
            <a:r>
              <a:rPr sz="2100" spc="-30" dirty="0">
                <a:solidFill>
                  <a:srgbClr val="716A66"/>
                </a:solidFill>
                <a:latin typeface="DIN 2014 Light"/>
                <a:cs typeface="DIN 2014 Light"/>
              </a:rPr>
              <a:t> </a:t>
            </a:r>
            <a:r>
              <a:rPr sz="2100" dirty="0">
                <a:solidFill>
                  <a:srgbClr val="716A66"/>
                </a:solidFill>
                <a:latin typeface="DIN 2014 Light"/>
                <a:cs typeface="DIN 2014 Light"/>
              </a:rPr>
              <a:t>These</a:t>
            </a:r>
            <a:r>
              <a:rPr sz="2100" spc="-30" dirty="0">
                <a:solidFill>
                  <a:srgbClr val="716A66"/>
                </a:solidFill>
                <a:latin typeface="DIN 2014 Light"/>
                <a:cs typeface="DIN 2014 Light"/>
              </a:rPr>
              <a:t> </a:t>
            </a:r>
            <a:r>
              <a:rPr sz="2100" dirty="0">
                <a:solidFill>
                  <a:srgbClr val="716A66"/>
                </a:solidFill>
                <a:latin typeface="DIN 2014 Light"/>
                <a:cs typeface="DIN 2014 Light"/>
              </a:rPr>
              <a:t>include</a:t>
            </a:r>
            <a:r>
              <a:rPr sz="2100" spc="-30" dirty="0">
                <a:solidFill>
                  <a:srgbClr val="716A66"/>
                </a:solidFill>
                <a:latin typeface="DIN 2014 Light"/>
                <a:cs typeface="DIN 2014 Light"/>
              </a:rPr>
              <a:t> </a:t>
            </a:r>
            <a:r>
              <a:rPr sz="2100" dirty="0">
                <a:solidFill>
                  <a:srgbClr val="716A66"/>
                </a:solidFill>
                <a:latin typeface="DIN 2014 Light"/>
                <a:cs typeface="DIN 2014 Light"/>
              </a:rPr>
              <a:t>the</a:t>
            </a:r>
            <a:r>
              <a:rPr sz="2100" spc="-30" dirty="0">
                <a:solidFill>
                  <a:srgbClr val="716A66"/>
                </a:solidFill>
                <a:latin typeface="DIN 2014 Light"/>
                <a:cs typeface="DIN 2014 Light"/>
              </a:rPr>
              <a:t> </a:t>
            </a:r>
            <a:r>
              <a:rPr sz="2100" dirty="0">
                <a:solidFill>
                  <a:srgbClr val="716A66"/>
                </a:solidFill>
                <a:latin typeface="DIN 2014 Light"/>
                <a:cs typeface="DIN 2014 Light"/>
              </a:rPr>
              <a:t>care</a:t>
            </a:r>
            <a:r>
              <a:rPr sz="2100" spc="-30" dirty="0">
                <a:solidFill>
                  <a:srgbClr val="716A66"/>
                </a:solidFill>
                <a:latin typeface="DIN 2014 Light"/>
                <a:cs typeface="DIN 2014 Light"/>
              </a:rPr>
              <a:t> </a:t>
            </a:r>
            <a:r>
              <a:rPr sz="2100" dirty="0">
                <a:solidFill>
                  <a:srgbClr val="716A66"/>
                </a:solidFill>
                <a:latin typeface="DIN 2014 Light"/>
                <a:cs typeface="DIN 2014 Light"/>
              </a:rPr>
              <a:t>team</a:t>
            </a:r>
            <a:r>
              <a:rPr sz="2100" spc="-30" dirty="0">
                <a:solidFill>
                  <a:srgbClr val="716A66"/>
                </a:solidFill>
                <a:latin typeface="DIN 2014 Light"/>
                <a:cs typeface="DIN 2014 Light"/>
              </a:rPr>
              <a:t> </a:t>
            </a:r>
            <a:r>
              <a:rPr sz="2100" spc="-20" dirty="0">
                <a:solidFill>
                  <a:srgbClr val="716A66"/>
                </a:solidFill>
                <a:latin typeface="DIN 2014 Light"/>
                <a:cs typeface="DIN 2014 Light"/>
              </a:rPr>
              <a:t>pods </a:t>
            </a:r>
            <a:r>
              <a:rPr sz="2100" dirty="0">
                <a:solidFill>
                  <a:srgbClr val="716A66"/>
                </a:solidFill>
                <a:latin typeface="DIN 2014 Light"/>
                <a:cs typeface="DIN 2014 Light"/>
              </a:rPr>
              <a:t>or</a:t>
            </a:r>
            <a:r>
              <a:rPr sz="2100" spc="-10" dirty="0">
                <a:solidFill>
                  <a:srgbClr val="716A66"/>
                </a:solidFill>
                <a:latin typeface="DIN 2014 Light"/>
                <a:cs typeface="DIN 2014 Light"/>
              </a:rPr>
              <a:t> </a:t>
            </a:r>
            <a:r>
              <a:rPr sz="2100" dirty="0">
                <a:solidFill>
                  <a:srgbClr val="716A66"/>
                </a:solidFill>
                <a:latin typeface="DIN 2014 Light"/>
                <a:cs typeface="DIN 2014 Light"/>
              </a:rPr>
              <a:t>work</a:t>
            </a:r>
            <a:r>
              <a:rPr sz="2100" spc="-10" dirty="0">
                <a:solidFill>
                  <a:srgbClr val="716A66"/>
                </a:solidFill>
                <a:latin typeface="DIN 2014 Light"/>
                <a:cs typeface="DIN 2014 Light"/>
              </a:rPr>
              <a:t> </a:t>
            </a:r>
            <a:r>
              <a:rPr sz="2100" dirty="0">
                <a:solidFill>
                  <a:srgbClr val="716A66"/>
                </a:solidFill>
                <a:latin typeface="DIN 2014 Light"/>
                <a:cs typeface="DIN 2014 Light"/>
              </a:rPr>
              <a:t>stations,</a:t>
            </a:r>
            <a:r>
              <a:rPr sz="2100" spc="-10" dirty="0">
                <a:solidFill>
                  <a:srgbClr val="716A66"/>
                </a:solidFill>
                <a:latin typeface="DIN 2014 Light"/>
                <a:cs typeface="DIN 2014 Light"/>
              </a:rPr>
              <a:t> </a:t>
            </a:r>
            <a:r>
              <a:rPr sz="2100" dirty="0">
                <a:solidFill>
                  <a:srgbClr val="716A66"/>
                </a:solidFill>
                <a:latin typeface="DIN 2014 Light"/>
                <a:cs typeface="DIN 2014 Light"/>
              </a:rPr>
              <a:t>the</a:t>
            </a:r>
            <a:r>
              <a:rPr sz="2100" spc="-5" dirty="0">
                <a:solidFill>
                  <a:srgbClr val="716A66"/>
                </a:solidFill>
                <a:latin typeface="DIN 2014 Light"/>
                <a:cs typeface="DIN 2014 Light"/>
              </a:rPr>
              <a:t> </a:t>
            </a:r>
            <a:r>
              <a:rPr sz="2100" dirty="0">
                <a:solidFill>
                  <a:srgbClr val="716A66"/>
                </a:solidFill>
                <a:latin typeface="DIN 2014 Light"/>
                <a:cs typeface="DIN 2014 Light"/>
              </a:rPr>
              <a:t>internal</a:t>
            </a:r>
            <a:r>
              <a:rPr sz="2100" spc="-10" dirty="0">
                <a:solidFill>
                  <a:srgbClr val="716A66"/>
                </a:solidFill>
                <a:latin typeface="DIN 2014 Light"/>
                <a:cs typeface="DIN 2014 Light"/>
              </a:rPr>
              <a:t> corridors, </a:t>
            </a:r>
            <a:r>
              <a:rPr sz="2100" dirty="0">
                <a:solidFill>
                  <a:srgbClr val="716A66"/>
                </a:solidFill>
                <a:latin typeface="DIN 2014 Light"/>
                <a:cs typeface="DIN 2014 Light"/>
              </a:rPr>
              <a:t>caregiver</a:t>
            </a:r>
            <a:r>
              <a:rPr sz="2100" spc="-40" dirty="0">
                <a:solidFill>
                  <a:srgbClr val="716A66"/>
                </a:solidFill>
                <a:latin typeface="DIN 2014 Light"/>
                <a:cs typeface="DIN 2014 Light"/>
              </a:rPr>
              <a:t> </a:t>
            </a:r>
            <a:r>
              <a:rPr sz="2100" dirty="0">
                <a:solidFill>
                  <a:srgbClr val="716A66"/>
                </a:solidFill>
                <a:latin typeface="DIN 2014 Light"/>
                <a:cs typeface="DIN 2014 Light"/>
              </a:rPr>
              <a:t>break</a:t>
            </a:r>
            <a:r>
              <a:rPr sz="2100" spc="-40" dirty="0">
                <a:solidFill>
                  <a:srgbClr val="716A66"/>
                </a:solidFill>
                <a:latin typeface="DIN 2014 Light"/>
                <a:cs typeface="DIN 2014 Light"/>
              </a:rPr>
              <a:t> </a:t>
            </a:r>
            <a:r>
              <a:rPr sz="2100" dirty="0">
                <a:solidFill>
                  <a:srgbClr val="716A66"/>
                </a:solidFill>
                <a:latin typeface="DIN 2014 Light"/>
                <a:cs typeface="DIN 2014 Light"/>
              </a:rPr>
              <a:t>rooms,</a:t>
            </a:r>
            <a:r>
              <a:rPr sz="2100" spc="-40" dirty="0">
                <a:solidFill>
                  <a:srgbClr val="716A66"/>
                </a:solidFill>
                <a:latin typeface="DIN 2014 Light"/>
                <a:cs typeface="DIN 2014 Light"/>
              </a:rPr>
              <a:t> </a:t>
            </a:r>
            <a:r>
              <a:rPr sz="2100" dirty="0">
                <a:solidFill>
                  <a:srgbClr val="716A66"/>
                </a:solidFill>
                <a:latin typeface="DIN 2014 Light"/>
                <a:cs typeface="DIN 2014 Light"/>
              </a:rPr>
              <a:t>medical</a:t>
            </a:r>
            <a:r>
              <a:rPr sz="2100" spc="-35" dirty="0">
                <a:solidFill>
                  <a:srgbClr val="716A66"/>
                </a:solidFill>
                <a:latin typeface="DIN 2014 Light"/>
                <a:cs typeface="DIN 2014 Light"/>
              </a:rPr>
              <a:t> </a:t>
            </a:r>
            <a:r>
              <a:rPr sz="2100" spc="-10" dirty="0">
                <a:solidFill>
                  <a:srgbClr val="716A66"/>
                </a:solidFill>
                <a:latin typeface="DIN 2014 Light"/>
                <a:cs typeface="DIN 2014 Light"/>
              </a:rPr>
              <a:t>storage, </a:t>
            </a:r>
            <a:r>
              <a:rPr sz="2100" dirty="0">
                <a:solidFill>
                  <a:srgbClr val="716A66"/>
                </a:solidFill>
                <a:latin typeface="DIN 2014 Light"/>
                <a:cs typeface="DIN 2014 Light"/>
              </a:rPr>
              <a:t>and</a:t>
            </a:r>
            <a:r>
              <a:rPr sz="2100" spc="-5" dirty="0">
                <a:solidFill>
                  <a:srgbClr val="716A66"/>
                </a:solidFill>
                <a:latin typeface="DIN 2014 Light"/>
                <a:cs typeface="DIN 2014 Light"/>
              </a:rPr>
              <a:t> </a:t>
            </a:r>
            <a:r>
              <a:rPr sz="2100" dirty="0">
                <a:solidFill>
                  <a:srgbClr val="716A66"/>
                </a:solidFill>
                <a:latin typeface="DIN 2014 Light"/>
                <a:cs typeface="DIN 2014 Light"/>
              </a:rPr>
              <a:t>other</a:t>
            </a:r>
            <a:r>
              <a:rPr sz="2100" spc="-5" dirty="0">
                <a:solidFill>
                  <a:srgbClr val="716A66"/>
                </a:solidFill>
                <a:latin typeface="DIN 2014 Light"/>
                <a:cs typeface="DIN 2014 Light"/>
              </a:rPr>
              <a:t> </a:t>
            </a:r>
            <a:r>
              <a:rPr sz="2100" dirty="0">
                <a:solidFill>
                  <a:srgbClr val="716A66"/>
                </a:solidFill>
                <a:latin typeface="DIN 2014 Light"/>
                <a:cs typeface="DIN 2014 Light"/>
              </a:rPr>
              <a:t>secured</a:t>
            </a:r>
            <a:r>
              <a:rPr sz="2100" spc="-5" dirty="0">
                <a:solidFill>
                  <a:srgbClr val="716A66"/>
                </a:solidFill>
                <a:latin typeface="DIN 2014 Light"/>
                <a:cs typeface="DIN 2014 Light"/>
              </a:rPr>
              <a:t> </a:t>
            </a:r>
            <a:r>
              <a:rPr sz="2100" spc="-20" dirty="0">
                <a:solidFill>
                  <a:srgbClr val="716A66"/>
                </a:solidFill>
                <a:latin typeface="DIN 2014 Light"/>
                <a:cs typeface="DIN 2014 Light"/>
              </a:rPr>
              <a:t>staff-</a:t>
            </a:r>
            <a:r>
              <a:rPr sz="2100" dirty="0">
                <a:solidFill>
                  <a:srgbClr val="716A66"/>
                </a:solidFill>
                <a:latin typeface="DIN 2014 Light"/>
                <a:cs typeface="DIN 2014 Light"/>
              </a:rPr>
              <a:t>only</a:t>
            </a:r>
            <a:r>
              <a:rPr sz="2100" spc="-5" dirty="0">
                <a:solidFill>
                  <a:srgbClr val="716A66"/>
                </a:solidFill>
                <a:latin typeface="DIN 2014 Light"/>
                <a:cs typeface="DIN 2014 Light"/>
              </a:rPr>
              <a:t> </a:t>
            </a:r>
            <a:r>
              <a:rPr sz="2100" spc="-10" dirty="0">
                <a:solidFill>
                  <a:srgbClr val="716A66"/>
                </a:solidFill>
                <a:latin typeface="DIN 2014 Light"/>
                <a:cs typeface="DIN 2014 Light"/>
              </a:rPr>
              <a:t>areas.</a:t>
            </a:r>
            <a:endParaRPr sz="2100">
              <a:latin typeface="DIN 2014 Light"/>
              <a:cs typeface="DIN 2014 Light"/>
            </a:endParaRPr>
          </a:p>
        </p:txBody>
      </p:sp>
      <p:grpSp>
        <p:nvGrpSpPr>
          <p:cNvPr id="5" name="object 5"/>
          <p:cNvGrpSpPr/>
          <p:nvPr/>
        </p:nvGrpSpPr>
        <p:grpSpPr>
          <a:xfrm>
            <a:off x="6094476" y="2078304"/>
            <a:ext cx="5765800" cy="3751579"/>
            <a:chOff x="6094476" y="2078304"/>
            <a:chExt cx="5765800" cy="3751579"/>
          </a:xfrm>
        </p:grpSpPr>
        <p:sp>
          <p:nvSpPr>
            <p:cNvPr id="6" name="object 6"/>
            <p:cNvSpPr/>
            <p:nvPr/>
          </p:nvSpPr>
          <p:spPr>
            <a:xfrm>
              <a:off x="6094476" y="2078304"/>
              <a:ext cx="5765800" cy="3751579"/>
            </a:xfrm>
            <a:custGeom>
              <a:avLst/>
              <a:gdLst/>
              <a:ahLst/>
              <a:cxnLst/>
              <a:rect l="l" t="t" r="r" b="b"/>
              <a:pathLst>
                <a:path w="5765800" h="3751579">
                  <a:moveTo>
                    <a:pt x="5765291" y="0"/>
                  </a:moveTo>
                  <a:lnTo>
                    <a:pt x="0" y="0"/>
                  </a:lnTo>
                  <a:lnTo>
                    <a:pt x="0" y="3750995"/>
                  </a:lnTo>
                  <a:lnTo>
                    <a:pt x="5765291" y="3750995"/>
                  </a:lnTo>
                  <a:lnTo>
                    <a:pt x="5765291" y="0"/>
                  </a:lnTo>
                  <a:close/>
                </a:path>
              </a:pathLst>
            </a:custGeom>
            <a:solidFill>
              <a:srgbClr val="FFFFFF"/>
            </a:solidFill>
          </p:spPr>
          <p:txBody>
            <a:bodyPr wrap="square" lIns="0" tIns="0" rIns="0" bIns="0" rtlCol="0"/>
            <a:lstStyle/>
            <a:p>
              <a:endParaRPr/>
            </a:p>
          </p:txBody>
        </p:sp>
        <p:pic>
          <p:nvPicPr>
            <p:cNvPr id="7" name="object 7"/>
            <p:cNvPicPr/>
            <p:nvPr/>
          </p:nvPicPr>
          <p:blipFill>
            <a:blip r:embed="rId2" cstate="print"/>
            <a:stretch>
              <a:fillRect/>
            </a:stretch>
          </p:blipFill>
          <p:spPr>
            <a:xfrm>
              <a:off x="6094476" y="2453945"/>
              <a:ext cx="5765291" cy="2999497"/>
            </a:xfrm>
            <a:prstGeom prst="rect">
              <a:avLst/>
            </a:prstGeom>
          </p:spPr>
        </p:pic>
      </p:gr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p:nvPr/>
        </p:nvSpPr>
        <p:spPr>
          <a:xfrm>
            <a:off x="750823" y="798467"/>
            <a:ext cx="5806440" cy="4045585"/>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Insights Affecting </a:t>
            </a:r>
            <a:r>
              <a:rPr sz="2800" b="1" spc="-10" dirty="0">
                <a:solidFill>
                  <a:srgbClr val="716A66"/>
                </a:solidFill>
                <a:latin typeface="DIN 2014 Bold"/>
                <a:cs typeface="DIN 2014 Bold"/>
              </a:rPr>
              <a:t>Change</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14"/>
              </a:spcBef>
            </a:pPr>
            <a:r>
              <a:rPr sz="3600" dirty="0">
                <a:solidFill>
                  <a:srgbClr val="716A66"/>
                </a:solidFill>
                <a:latin typeface="DIN 2014 Light"/>
                <a:cs typeface="DIN 2014 Light"/>
              </a:rPr>
              <a:t>In</a:t>
            </a:r>
            <a:r>
              <a:rPr sz="3600" spc="-50" dirty="0">
                <a:solidFill>
                  <a:srgbClr val="716A66"/>
                </a:solidFill>
                <a:latin typeface="DIN 2014 Light"/>
                <a:cs typeface="DIN 2014 Light"/>
              </a:rPr>
              <a:t> </a:t>
            </a:r>
            <a:r>
              <a:rPr sz="3600" dirty="0">
                <a:solidFill>
                  <a:srgbClr val="716A66"/>
                </a:solidFill>
                <a:latin typeface="DIN 2014 Light"/>
                <a:cs typeface="DIN 2014 Light"/>
              </a:rPr>
              <a:t>commercial</a:t>
            </a:r>
            <a:r>
              <a:rPr sz="3600" spc="-45" dirty="0">
                <a:solidFill>
                  <a:srgbClr val="716A66"/>
                </a:solidFill>
                <a:latin typeface="DIN 2014 Light"/>
                <a:cs typeface="DIN 2014 Light"/>
              </a:rPr>
              <a:t> </a:t>
            </a:r>
            <a:r>
              <a:rPr sz="3600" dirty="0">
                <a:solidFill>
                  <a:srgbClr val="716A66"/>
                </a:solidFill>
                <a:latin typeface="DIN 2014 Light"/>
                <a:cs typeface="DIN 2014 Light"/>
              </a:rPr>
              <a:t>sales,</a:t>
            </a:r>
            <a:r>
              <a:rPr sz="3600" spc="-50" dirty="0">
                <a:solidFill>
                  <a:srgbClr val="716A66"/>
                </a:solidFill>
                <a:latin typeface="DIN 2014 Light"/>
                <a:cs typeface="DIN 2014 Light"/>
              </a:rPr>
              <a:t> </a:t>
            </a:r>
            <a:r>
              <a:rPr sz="3600" dirty="0">
                <a:solidFill>
                  <a:srgbClr val="716A66"/>
                </a:solidFill>
                <a:latin typeface="DIN 2014 Light"/>
                <a:cs typeface="DIN 2014 Light"/>
              </a:rPr>
              <a:t>how</a:t>
            </a:r>
            <a:r>
              <a:rPr sz="3600" spc="-45" dirty="0">
                <a:solidFill>
                  <a:srgbClr val="716A66"/>
                </a:solidFill>
                <a:latin typeface="DIN 2014 Light"/>
                <a:cs typeface="DIN 2014 Light"/>
              </a:rPr>
              <a:t> </a:t>
            </a:r>
            <a:r>
              <a:rPr sz="3600" spc="-20" dirty="0">
                <a:solidFill>
                  <a:srgbClr val="716A66"/>
                </a:solidFill>
                <a:latin typeface="DIN 2014 Light"/>
                <a:cs typeface="DIN 2014 Light"/>
              </a:rPr>
              <a:t>does </a:t>
            </a:r>
            <a:r>
              <a:rPr sz="3600" dirty="0">
                <a:solidFill>
                  <a:srgbClr val="716A66"/>
                </a:solidFill>
                <a:latin typeface="DIN 2014 Light"/>
                <a:cs typeface="DIN 2014 Light"/>
              </a:rPr>
              <a:t>understanding</a:t>
            </a:r>
            <a:r>
              <a:rPr sz="3600" spc="-114" dirty="0">
                <a:solidFill>
                  <a:srgbClr val="716A66"/>
                </a:solidFill>
                <a:latin typeface="DIN 2014 Light"/>
                <a:cs typeface="DIN 2014 Light"/>
              </a:rPr>
              <a:t> </a:t>
            </a:r>
            <a:r>
              <a:rPr sz="3600" dirty="0">
                <a:solidFill>
                  <a:srgbClr val="716A66"/>
                </a:solidFill>
                <a:latin typeface="DIN 2014 Light"/>
                <a:cs typeface="DIN 2014 Light"/>
              </a:rPr>
              <a:t>market</a:t>
            </a:r>
            <a:r>
              <a:rPr sz="3600" spc="-105" dirty="0">
                <a:solidFill>
                  <a:srgbClr val="716A66"/>
                </a:solidFill>
                <a:latin typeface="DIN 2014 Light"/>
                <a:cs typeface="DIN 2014 Light"/>
              </a:rPr>
              <a:t> </a:t>
            </a:r>
            <a:r>
              <a:rPr sz="3600" spc="-10" dirty="0">
                <a:solidFill>
                  <a:srgbClr val="716A66"/>
                </a:solidFill>
                <a:latin typeface="DIN 2014 Light"/>
                <a:cs typeface="DIN 2014 Light"/>
              </a:rPr>
              <a:t>trends </a:t>
            </a:r>
            <a:r>
              <a:rPr sz="3600" dirty="0">
                <a:solidFill>
                  <a:srgbClr val="716A66"/>
                </a:solidFill>
                <a:latin typeface="DIN 2014 Light"/>
                <a:cs typeface="DIN 2014 Light"/>
              </a:rPr>
              <a:t>help</a:t>
            </a:r>
            <a:r>
              <a:rPr sz="3600" spc="-25" dirty="0">
                <a:solidFill>
                  <a:srgbClr val="716A66"/>
                </a:solidFill>
                <a:latin typeface="DIN 2014 Light"/>
                <a:cs typeface="DIN 2014 Light"/>
              </a:rPr>
              <a:t> </a:t>
            </a:r>
            <a:r>
              <a:rPr sz="3600" dirty="0">
                <a:solidFill>
                  <a:srgbClr val="716A66"/>
                </a:solidFill>
                <a:latin typeface="DIN 2014 Light"/>
                <a:cs typeface="DIN 2014 Light"/>
              </a:rPr>
              <a:t>you</a:t>
            </a:r>
            <a:r>
              <a:rPr sz="3600" spc="-25" dirty="0">
                <a:solidFill>
                  <a:srgbClr val="716A66"/>
                </a:solidFill>
                <a:latin typeface="DIN 2014 Light"/>
                <a:cs typeface="DIN 2014 Light"/>
              </a:rPr>
              <a:t> </a:t>
            </a:r>
            <a:r>
              <a:rPr sz="3600" dirty="0">
                <a:solidFill>
                  <a:srgbClr val="716A66"/>
                </a:solidFill>
                <a:latin typeface="DIN 2014 Light"/>
                <a:cs typeface="DIN 2014 Light"/>
              </a:rPr>
              <a:t>engage</a:t>
            </a:r>
            <a:r>
              <a:rPr sz="3600" spc="-20" dirty="0">
                <a:solidFill>
                  <a:srgbClr val="716A66"/>
                </a:solidFill>
                <a:latin typeface="DIN 2014 Light"/>
                <a:cs typeface="DIN 2014 Light"/>
              </a:rPr>
              <a:t> </a:t>
            </a:r>
            <a:r>
              <a:rPr sz="3600" dirty="0">
                <a:solidFill>
                  <a:srgbClr val="716A66"/>
                </a:solidFill>
                <a:latin typeface="DIN 2014 Light"/>
                <a:cs typeface="DIN 2014 Light"/>
              </a:rPr>
              <a:t>with</a:t>
            </a:r>
            <a:r>
              <a:rPr sz="3600" spc="-25" dirty="0">
                <a:solidFill>
                  <a:srgbClr val="716A66"/>
                </a:solidFill>
                <a:latin typeface="DIN 2014 Light"/>
                <a:cs typeface="DIN 2014 Light"/>
              </a:rPr>
              <a:t> </a:t>
            </a:r>
            <a:r>
              <a:rPr sz="3600" spc="-10" dirty="0">
                <a:solidFill>
                  <a:srgbClr val="716A66"/>
                </a:solidFill>
                <a:latin typeface="DIN 2014 Light"/>
                <a:cs typeface="DIN 2014 Light"/>
              </a:rPr>
              <a:t>clients?</a:t>
            </a:r>
            <a:endParaRPr sz="3600">
              <a:latin typeface="DIN 2014 Light"/>
              <a:cs typeface="DIN 2014 Ligh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4" name="object 4"/>
          <p:cNvSpPr txBox="1"/>
          <p:nvPr/>
        </p:nvSpPr>
        <p:spPr>
          <a:xfrm>
            <a:off x="750823" y="1044608"/>
            <a:ext cx="4316095" cy="2867580"/>
          </a:xfrm>
          <a:prstGeom prst="rect">
            <a:avLst/>
          </a:prstGeom>
        </p:spPr>
        <p:txBody>
          <a:bodyPr vert="horz" wrap="square" lIns="0" tIns="102235" rIns="0" bIns="0" rtlCol="0">
            <a:spAutoFit/>
          </a:bodyPr>
          <a:lstStyle/>
          <a:p>
            <a:pPr marL="25400">
              <a:lnSpc>
                <a:spcPct val="100000"/>
              </a:lnSpc>
              <a:spcBef>
                <a:spcPts val="805"/>
              </a:spcBef>
            </a:pPr>
            <a:r>
              <a:rPr sz="1400" b="1" dirty="0">
                <a:solidFill>
                  <a:srgbClr val="716A66"/>
                </a:solidFill>
                <a:latin typeface="DIN 2014 Bold"/>
                <a:cs typeface="DIN 2014 Bold"/>
              </a:rPr>
              <a:t>DRIVER 1</a:t>
            </a:r>
            <a:endParaRPr sz="1400" dirty="0">
              <a:latin typeface="DIN 2014 Bold"/>
              <a:cs typeface="DIN 2014 Bold"/>
            </a:endParaRPr>
          </a:p>
          <a:p>
            <a:pPr marL="12700">
              <a:lnSpc>
                <a:spcPct val="100000"/>
              </a:lnSpc>
              <a:spcBef>
                <a:spcPts val="1415"/>
              </a:spcBef>
            </a:pPr>
            <a:r>
              <a:rPr sz="2800" b="1" dirty="0">
                <a:solidFill>
                  <a:srgbClr val="716A66"/>
                </a:solidFill>
                <a:latin typeface="DIN 2014 Bold"/>
                <a:cs typeface="DIN 2014 Bold"/>
              </a:rPr>
              <a:t>Adaptable, Efficient Spaces</a:t>
            </a:r>
            <a:endParaRPr sz="2800" dirty="0">
              <a:latin typeface="DIN 2014 Bold"/>
              <a:cs typeface="DIN 2014 Bold"/>
            </a:endParaRPr>
          </a:p>
          <a:p>
            <a:pPr marL="12700" marR="5080">
              <a:lnSpc>
                <a:spcPct val="111100"/>
              </a:lnSpc>
              <a:spcBef>
                <a:spcPts val="1200"/>
              </a:spcBef>
            </a:pPr>
            <a:r>
              <a:rPr sz="2100" dirty="0">
                <a:solidFill>
                  <a:srgbClr val="716A66"/>
                </a:solidFill>
                <a:latin typeface="DIN 2014 Light"/>
                <a:cs typeface="DIN 2014 Light"/>
              </a:rPr>
              <a:t>The inability to quickly reconfigure spaces to meet diverse healthcare needs can disrupt workflow, while inefficient design further impacts patient care.</a:t>
            </a:r>
            <a:endParaRPr sz="2100" dirty="0">
              <a:latin typeface="DIN 2014 Light"/>
              <a:cs typeface="DIN 2014 Light"/>
            </a:endParaRPr>
          </a:p>
        </p:txBody>
      </p:sp>
      <p:pic>
        <p:nvPicPr>
          <p:cNvPr id="5" name="object 5"/>
          <p:cNvPicPr/>
          <p:nvPr/>
        </p:nvPicPr>
        <p:blipFill>
          <a:blip r:embed="rId2" cstate="print"/>
          <a:stretch>
            <a:fillRect/>
          </a:stretch>
        </p:blipFill>
        <p:spPr>
          <a:xfrm>
            <a:off x="1069807" y="5525587"/>
            <a:ext cx="166547" cy="166547"/>
          </a:xfrm>
          <a:prstGeom prst="rect">
            <a:avLst/>
          </a:prstGeom>
        </p:spPr>
      </p:pic>
      <p:sp>
        <p:nvSpPr>
          <p:cNvPr id="6" name="object 6"/>
          <p:cNvSpPr txBox="1"/>
          <p:nvPr/>
        </p:nvSpPr>
        <p:spPr>
          <a:xfrm>
            <a:off x="725423" y="4609626"/>
            <a:ext cx="2044700" cy="1595120"/>
          </a:xfrm>
          <a:prstGeom prst="rect">
            <a:avLst/>
          </a:prstGeom>
        </p:spPr>
        <p:txBody>
          <a:bodyPr vert="horz" wrap="square" lIns="0" tIns="12700" rIns="0" bIns="0" rtlCol="0">
            <a:spAutoFit/>
          </a:bodyPr>
          <a:lstStyle/>
          <a:p>
            <a:pPr marL="38100">
              <a:lnSpc>
                <a:spcPct val="100000"/>
              </a:lnSpc>
              <a:spcBef>
                <a:spcPts val="100"/>
              </a:spcBef>
            </a:pPr>
            <a:r>
              <a:rPr sz="5000" b="1" spc="-25" dirty="0">
                <a:solidFill>
                  <a:srgbClr val="716A66"/>
                </a:solidFill>
                <a:latin typeface="DIN 2014 Bold"/>
                <a:cs typeface="DIN 2014 Bold"/>
              </a:rPr>
              <a:t>25</a:t>
            </a:r>
            <a:r>
              <a:rPr sz="4350" b="1" spc="-37" baseline="25862" dirty="0">
                <a:solidFill>
                  <a:srgbClr val="716A66"/>
                </a:solidFill>
                <a:latin typeface="DIN 2014 Bold"/>
                <a:cs typeface="DIN 2014 Bold"/>
              </a:rPr>
              <a:t>%</a:t>
            </a:r>
            <a:endParaRPr sz="4350" baseline="25862">
              <a:latin typeface="DIN 2014 Bold"/>
              <a:cs typeface="DIN 2014 Bold"/>
            </a:endParaRPr>
          </a:p>
          <a:p>
            <a:pPr marL="38100" marR="30480">
              <a:lnSpc>
                <a:spcPts val="1500"/>
              </a:lnSpc>
              <a:spcBef>
                <a:spcPts val="155"/>
              </a:spcBef>
            </a:pPr>
            <a:r>
              <a:rPr sz="1300" dirty="0">
                <a:solidFill>
                  <a:srgbClr val="716A66"/>
                </a:solidFill>
                <a:latin typeface="DIN 2014 Light"/>
                <a:cs typeface="DIN 2014 Light"/>
              </a:rPr>
              <a:t>of</a:t>
            </a:r>
            <a:r>
              <a:rPr sz="1300" spc="-35" dirty="0">
                <a:solidFill>
                  <a:srgbClr val="716A66"/>
                </a:solidFill>
                <a:latin typeface="DIN 2014 Light"/>
                <a:cs typeface="DIN 2014 Light"/>
              </a:rPr>
              <a:t> </a:t>
            </a:r>
            <a:r>
              <a:rPr sz="1300" dirty="0">
                <a:solidFill>
                  <a:srgbClr val="716A66"/>
                </a:solidFill>
                <a:latin typeface="DIN 2014 Light"/>
                <a:cs typeface="DIN 2014 Light"/>
              </a:rPr>
              <a:t>US</a:t>
            </a:r>
            <a:r>
              <a:rPr sz="1300" spc="-30" dirty="0">
                <a:solidFill>
                  <a:srgbClr val="716A66"/>
                </a:solidFill>
                <a:latin typeface="DIN 2014 Light"/>
                <a:cs typeface="DIN 2014 Light"/>
              </a:rPr>
              <a:t> </a:t>
            </a:r>
            <a:r>
              <a:rPr sz="1300" dirty="0">
                <a:solidFill>
                  <a:srgbClr val="716A66"/>
                </a:solidFill>
                <a:latin typeface="DIN 2014 Light"/>
                <a:cs typeface="DIN 2014 Light"/>
              </a:rPr>
              <a:t>healthcare</a:t>
            </a:r>
            <a:r>
              <a:rPr sz="1300" spc="-35" dirty="0">
                <a:solidFill>
                  <a:srgbClr val="716A66"/>
                </a:solidFill>
                <a:latin typeface="DIN 2014 Light"/>
                <a:cs typeface="DIN 2014 Light"/>
              </a:rPr>
              <a:t> </a:t>
            </a:r>
            <a:r>
              <a:rPr sz="1300" spc="-10" dirty="0">
                <a:solidFill>
                  <a:srgbClr val="716A66"/>
                </a:solidFill>
                <a:latin typeface="DIN 2014 Light"/>
                <a:cs typeface="DIN 2014 Light"/>
              </a:rPr>
              <a:t>spending </a:t>
            </a:r>
            <a:r>
              <a:rPr sz="1300" dirty="0">
                <a:solidFill>
                  <a:srgbClr val="716A66"/>
                </a:solidFill>
                <a:latin typeface="DIN 2014 Light"/>
                <a:cs typeface="DIN 2014 Light"/>
              </a:rPr>
              <a:t>($935</a:t>
            </a:r>
            <a:r>
              <a:rPr sz="1300" spc="-5" dirty="0">
                <a:solidFill>
                  <a:srgbClr val="716A66"/>
                </a:solidFill>
                <a:latin typeface="DIN 2014 Light"/>
                <a:cs typeface="DIN 2014 Light"/>
              </a:rPr>
              <a:t> </a:t>
            </a:r>
            <a:r>
              <a:rPr sz="1300" dirty="0">
                <a:solidFill>
                  <a:srgbClr val="716A66"/>
                </a:solidFill>
                <a:latin typeface="DIN 2014 Light"/>
                <a:cs typeface="DIN 2014 Light"/>
              </a:rPr>
              <a:t>Billion)</a:t>
            </a:r>
            <a:r>
              <a:rPr sz="1300" spc="-5" dirty="0">
                <a:solidFill>
                  <a:srgbClr val="716A66"/>
                </a:solidFill>
                <a:latin typeface="DIN 2014 Light"/>
                <a:cs typeface="DIN 2014 Light"/>
              </a:rPr>
              <a:t> </a:t>
            </a:r>
            <a:r>
              <a:rPr sz="1300" dirty="0">
                <a:solidFill>
                  <a:srgbClr val="716A66"/>
                </a:solidFill>
                <a:latin typeface="DIN 2014 Light"/>
                <a:cs typeface="DIN 2014 Light"/>
              </a:rPr>
              <a:t>is</a:t>
            </a:r>
            <a:r>
              <a:rPr sz="1300" spc="-5" dirty="0">
                <a:solidFill>
                  <a:srgbClr val="716A66"/>
                </a:solidFill>
                <a:latin typeface="DIN 2014 Light"/>
                <a:cs typeface="DIN 2014 Light"/>
              </a:rPr>
              <a:t> </a:t>
            </a:r>
            <a:r>
              <a:rPr sz="1300" dirty="0">
                <a:solidFill>
                  <a:srgbClr val="716A66"/>
                </a:solidFill>
                <a:latin typeface="DIN 2014 Light"/>
                <a:cs typeface="DIN 2014 Light"/>
              </a:rPr>
              <a:t>lost</a:t>
            </a:r>
            <a:r>
              <a:rPr sz="1300" spc="-5" dirty="0">
                <a:solidFill>
                  <a:srgbClr val="716A66"/>
                </a:solidFill>
                <a:latin typeface="DIN 2014 Light"/>
                <a:cs typeface="DIN 2014 Light"/>
              </a:rPr>
              <a:t> </a:t>
            </a:r>
            <a:r>
              <a:rPr sz="1300" spc="-10" dirty="0">
                <a:solidFill>
                  <a:srgbClr val="716A66"/>
                </a:solidFill>
                <a:latin typeface="DIN 2014 Light"/>
                <a:cs typeface="DIN 2014 Light"/>
              </a:rPr>
              <a:t>annually </a:t>
            </a:r>
            <a:r>
              <a:rPr sz="1300" dirty="0">
                <a:solidFill>
                  <a:srgbClr val="716A66"/>
                </a:solidFill>
                <a:latin typeface="DIN 2014 Light"/>
                <a:cs typeface="DIN 2014 Light"/>
              </a:rPr>
              <a:t>due</a:t>
            </a:r>
            <a:r>
              <a:rPr sz="1300" spc="-20" dirty="0">
                <a:solidFill>
                  <a:srgbClr val="716A66"/>
                </a:solidFill>
                <a:latin typeface="DIN 2014 Light"/>
                <a:cs typeface="DIN 2014 Light"/>
              </a:rPr>
              <a:t> </a:t>
            </a:r>
            <a:r>
              <a:rPr sz="1300" dirty="0">
                <a:solidFill>
                  <a:srgbClr val="716A66"/>
                </a:solidFill>
                <a:latin typeface="DIN 2014 Light"/>
                <a:cs typeface="DIN 2014 Light"/>
              </a:rPr>
              <a:t>to</a:t>
            </a:r>
            <a:r>
              <a:rPr sz="1300" spc="-20" dirty="0">
                <a:solidFill>
                  <a:srgbClr val="716A66"/>
                </a:solidFill>
                <a:latin typeface="DIN 2014 Light"/>
                <a:cs typeface="DIN 2014 Light"/>
              </a:rPr>
              <a:t> </a:t>
            </a:r>
            <a:r>
              <a:rPr sz="1300" spc="-10" dirty="0">
                <a:solidFill>
                  <a:srgbClr val="716A66"/>
                </a:solidFill>
                <a:latin typeface="DIN 2014 Light"/>
                <a:cs typeface="DIN 2014 Light"/>
              </a:rPr>
              <a:t>inefficiencies.</a:t>
            </a:r>
            <a:endParaRPr sz="1300">
              <a:latin typeface="DIN 2014 Light"/>
              <a:cs typeface="DIN 2014 Light"/>
            </a:endParaRPr>
          </a:p>
          <a:p>
            <a:pPr marL="38100">
              <a:lnSpc>
                <a:spcPct val="100000"/>
              </a:lnSpc>
              <a:spcBef>
                <a:spcPts val="980"/>
              </a:spcBef>
            </a:pPr>
            <a:r>
              <a:rPr sz="600" dirty="0">
                <a:solidFill>
                  <a:srgbClr val="8E8784"/>
                </a:solidFill>
                <a:latin typeface="DIN 2014 Light"/>
                <a:cs typeface="DIN 2014 Light"/>
              </a:rPr>
              <a:t>Journal</a:t>
            </a:r>
            <a:r>
              <a:rPr sz="600" spc="-10" dirty="0">
                <a:solidFill>
                  <a:srgbClr val="8E8784"/>
                </a:solidFill>
                <a:latin typeface="DIN 2014 Light"/>
                <a:cs typeface="DIN 2014 Light"/>
              </a:rPr>
              <a:t> </a:t>
            </a:r>
            <a:r>
              <a:rPr sz="600" dirty="0">
                <a:solidFill>
                  <a:srgbClr val="8E8784"/>
                </a:solidFill>
                <a:latin typeface="DIN 2014 Light"/>
                <a:cs typeface="DIN 2014 Light"/>
              </a:rPr>
              <a:t>of</a:t>
            </a:r>
            <a:r>
              <a:rPr sz="600" spc="-10" dirty="0">
                <a:solidFill>
                  <a:srgbClr val="8E8784"/>
                </a:solidFill>
                <a:latin typeface="DIN 2014 Light"/>
                <a:cs typeface="DIN 2014 Light"/>
              </a:rPr>
              <a:t> </a:t>
            </a:r>
            <a:r>
              <a:rPr sz="600" dirty="0">
                <a:solidFill>
                  <a:srgbClr val="8E8784"/>
                </a:solidFill>
                <a:latin typeface="DIN 2014 Light"/>
                <a:cs typeface="DIN 2014 Light"/>
              </a:rPr>
              <a:t>the</a:t>
            </a:r>
            <a:r>
              <a:rPr sz="600" spc="-10" dirty="0">
                <a:solidFill>
                  <a:srgbClr val="8E8784"/>
                </a:solidFill>
                <a:latin typeface="DIN 2014 Light"/>
                <a:cs typeface="DIN 2014 Light"/>
              </a:rPr>
              <a:t> </a:t>
            </a:r>
            <a:r>
              <a:rPr sz="600" dirty="0">
                <a:solidFill>
                  <a:srgbClr val="8E8784"/>
                </a:solidFill>
                <a:latin typeface="DIN 2014 Light"/>
                <a:cs typeface="DIN 2014 Light"/>
              </a:rPr>
              <a:t>American</a:t>
            </a:r>
            <a:r>
              <a:rPr sz="600" spc="-5" dirty="0">
                <a:solidFill>
                  <a:srgbClr val="8E8784"/>
                </a:solidFill>
                <a:latin typeface="DIN 2014 Light"/>
                <a:cs typeface="DIN 2014 Light"/>
              </a:rPr>
              <a:t> </a:t>
            </a:r>
            <a:r>
              <a:rPr sz="600" dirty="0">
                <a:solidFill>
                  <a:srgbClr val="8E8784"/>
                </a:solidFill>
                <a:latin typeface="DIN 2014 Light"/>
                <a:cs typeface="DIN 2014 Light"/>
              </a:rPr>
              <a:t>Medical</a:t>
            </a:r>
            <a:r>
              <a:rPr sz="600" spc="-10" dirty="0">
                <a:solidFill>
                  <a:srgbClr val="8E8784"/>
                </a:solidFill>
                <a:latin typeface="DIN 2014 Light"/>
                <a:cs typeface="DIN 2014 Light"/>
              </a:rPr>
              <a:t> </a:t>
            </a:r>
            <a:r>
              <a:rPr sz="600" dirty="0">
                <a:solidFill>
                  <a:srgbClr val="8E8784"/>
                </a:solidFill>
                <a:latin typeface="DIN 2014 Light"/>
                <a:cs typeface="DIN 2014 Light"/>
              </a:rPr>
              <a:t>Association,</a:t>
            </a:r>
            <a:r>
              <a:rPr sz="600" spc="-10" dirty="0">
                <a:solidFill>
                  <a:srgbClr val="8E8784"/>
                </a:solidFill>
                <a:latin typeface="DIN 2014 Light"/>
                <a:cs typeface="DIN 2014 Light"/>
              </a:rPr>
              <a:t> </a:t>
            </a:r>
            <a:r>
              <a:rPr sz="600" dirty="0">
                <a:solidFill>
                  <a:srgbClr val="8E8784"/>
                </a:solidFill>
                <a:latin typeface="DIN 2014 Light"/>
                <a:cs typeface="DIN 2014 Light"/>
              </a:rPr>
              <a:t>October</a:t>
            </a:r>
            <a:r>
              <a:rPr sz="600" spc="-10" dirty="0">
                <a:solidFill>
                  <a:srgbClr val="8E8784"/>
                </a:solidFill>
                <a:latin typeface="DIN 2014 Light"/>
                <a:cs typeface="DIN 2014 Light"/>
              </a:rPr>
              <a:t> </a:t>
            </a:r>
            <a:r>
              <a:rPr sz="600" spc="-20" dirty="0">
                <a:solidFill>
                  <a:srgbClr val="8E8784"/>
                </a:solidFill>
                <a:latin typeface="DIN 2014 Light"/>
                <a:cs typeface="DIN 2014 Light"/>
              </a:rPr>
              <a:t>2021</a:t>
            </a:r>
            <a:endParaRPr sz="600">
              <a:latin typeface="DIN 2014 Light"/>
              <a:cs typeface="DIN 2014 Light"/>
            </a:endParaRPr>
          </a:p>
        </p:txBody>
      </p:sp>
      <p:sp>
        <p:nvSpPr>
          <p:cNvPr id="7" name="object 7"/>
          <p:cNvSpPr/>
          <p:nvPr/>
        </p:nvSpPr>
        <p:spPr>
          <a:xfrm>
            <a:off x="10518260" y="3851921"/>
            <a:ext cx="473075" cy="575945"/>
          </a:xfrm>
          <a:custGeom>
            <a:avLst/>
            <a:gdLst/>
            <a:ahLst/>
            <a:cxnLst/>
            <a:rect l="l" t="t" r="r" b="b"/>
            <a:pathLst>
              <a:path w="473075" h="575945">
                <a:moveTo>
                  <a:pt x="0" y="575894"/>
                </a:moveTo>
                <a:lnTo>
                  <a:pt x="41286" y="547067"/>
                </a:lnTo>
                <a:lnTo>
                  <a:pt x="81367" y="516684"/>
                </a:lnTo>
                <a:lnTo>
                  <a:pt x="120200" y="484789"/>
                </a:lnTo>
                <a:lnTo>
                  <a:pt x="157740" y="451425"/>
                </a:lnTo>
                <a:lnTo>
                  <a:pt x="193944" y="416637"/>
                </a:lnTo>
                <a:lnTo>
                  <a:pt x="228769" y="380467"/>
                </a:lnTo>
                <a:lnTo>
                  <a:pt x="262169" y="342959"/>
                </a:lnTo>
                <a:lnTo>
                  <a:pt x="294102" y="304158"/>
                </a:lnTo>
                <a:lnTo>
                  <a:pt x="324524" y="264107"/>
                </a:lnTo>
                <a:lnTo>
                  <a:pt x="353391" y="222850"/>
                </a:lnTo>
                <a:lnTo>
                  <a:pt x="380659" y="180430"/>
                </a:lnTo>
                <a:lnTo>
                  <a:pt x="406285" y="136891"/>
                </a:lnTo>
                <a:lnTo>
                  <a:pt x="430225" y="92277"/>
                </a:lnTo>
                <a:lnTo>
                  <a:pt x="452435" y="46632"/>
                </a:lnTo>
                <a:lnTo>
                  <a:pt x="472871" y="0"/>
                </a:lnTo>
              </a:path>
            </a:pathLst>
          </a:custGeom>
          <a:ln w="101599">
            <a:solidFill>
              <a:srgbClr val="C3C9C5"/>
            </a:solidFill>
            <a:prstDash val="dash"/>
          </a:ln>
        </p:spPr>
        <p:txBody>
          <a:bodyPr wrap="square" lIns="0" tIns="0" rIns="0" bIns="0" rtlCol="0"/>
          <a:lstStyle/>
          <a:p>
            <a:endParaRPr/>
          </a:p>
        </p:txBody>
      </p:sp>
      <p:sp>
        <p:nvSpPr>
          <p:cNvPr id="8" name="object 8"/>
          <p:cNvSpPr/>
          <p:nvPr/>
        </p:nvSpPr>
        <p:spPr>
          <a:xfrm>
            <a:off x="10296470" y="2174921"/>
            <a:ext cx="575945" cy="473075"/>
          </a:xfrm>
          <a:custGeom>
            <a:avLst/>
            <a:gdLst/>
            <a:ahLst/>
            <a:cxnLst/>
            <a:rect l="l" t="t" r="r" b="b"/>
            <a:pathLst>
              <a:path w="575945" h="473075">
                <a:moveTo>
                  <a:pt x="575894" y="472871"/>
                </a:moveTo>
                <a:lnTo>
                  <a:pt x="547067" y="431585"/>
                </a:lnTo>
                <a:lnTo>
                  <a:pt x="516684" y="391503"/>
                </a:lnTo>
                <a:lnTo>
                  <a:pt x="484789" y="352671"/>
                </a:lnTo>
                <a:lnTo>
                  <a:pt x="451425" y="315130"/>
                </a:lnTo>
                <a:lnTo>
                  <a:pt x="416637" y="278926"/>
                </a:lnTo>
                <a:lnTo>
                  <a:pt x="380467" y="244102"/>
                </a:lnTo>
                <a:lnTo>
                  <a:pt x="342959" y="210702"/>
                </a:lnTo>
                <a:lnTo>
                  <a:pt x="304158" y="178769"/>
                </a:lnTo>
                <a:lnTo>
                  <a:pt x="264107" y="148347"/>
                </a:lnTo>
                <a:lnTo>
                  <a:pt x="222850" y="119480"/>
                </a:lnTo>
                <a:lnTo>
                  <a:pt x="180430" y="92212"/>
                </a:lnTo>
                <a:lnTo>
                  <a:pt x="136891" y="66586"/>
                </a:lnTo>
                <a:lnTo>
                  <a:pt x="92277" y="42646"/>
                </a:lnTo>
                <a:lnTo>
                  <a:pt x="46632" y="20436"/>
                </a:lnTo>
                <a:lnTo>
                  <a:pt x="0" y="0"/>
                </a:lnTo>
              </a:path>
            </a:pathLst>
          </a:custGeom>
          <a:ln w="101599">
            <a:solidFill>
              <a:srgbClr val="C3C9C5"/>
            </a:solidFill>
            <a:prstDash val="dash"/>
          </a:ln>
        </p:spPr>
        <p:txBody>
          <a:bodyPr wrap="square" lIns="0" tIns="0" rIns="0" bIns="0" rtlCol="0"/>
          <a:lstStyle/>
          <a:p>
            <a:endParaRPr/>
          </a:p>
        </p:txBody>
      </p:sp>
      <p:sp>
        <p:nvSpPr>
          <p:cNvPr id="9" name="object 9"/>
          <p:cNvSpPr/>
          <p:nvPr/>
        </p:nvSpPr>
        <p:spPr>
          <a:xfrm>
            <a:off x="11064075" y="3110357"/>
            <a:ext cx="24765" cy="501015"/>
          </a:xfrm>
          <a:custGeom>
            <a:avLst/>
            <a:gdLst/>
            <a:ahLst/>
            <a:cxnLst/>
            <a:rect l="l" t="t" r="r" b="b"/>
            <a:pathLst>
              <a:path w="24765" h="501014">
                <a:moveTo>
                  <a:pt x="0" y="500799"/>
                </a:moveTo>
                <a:lnTo>
                  <a:pt x="8694" y="451883"/>
                </a:lnTo>
                <a:lnTo>
                  <a:pt x="15520" y="402347"/>
                </a:lnTo>
                <a:lnTo>
                  <a:pt x="20441" y="352228"/>
                </a:lnTo>
                <a:lnTo>
                  <a:pt x="23420" y="301564"/>
                </a:lnTo>
                <a:lnTo>
                  <a:pt x="24422" y="250393"/>
                </a:lnTo>
                <a:lnTo>
                  <a:pt x="23420" y="199222"/>
                </a:lnTo>
                <a:lnTo>
                  <a:pt x="20441" y="148558"/>
                </a:lnTo>
                <a:lnTo>
                  <a:pt x="15520" y="98441"/>
                </a:lnTo>
                <a:lnTo>
                  <a:pt x="8694" y="48909"/>
                </a:lnTo>
                <a:lnTo>
                  <a:pt x="0" y="0"/>
                </a:lnTo>
              </a:path>
            </a:pathLst>
          </a:custGeom>
          <a:ln w="101600">
            <a:solidFill>
              <a:srgbClr val="C3C9C5"/>
            </a:solidFill>
          </a:ln>
        </p:spPr>
        <p:txBody>
          <a:bodyPr wrap="square" lIns="0" tIns="0" rIns="0" bIns="0" rtlCol="0"/>
          <a:lstStyle/>
          <a:p>
            <a:endParaRPr/>
          </a:p>
        </p:txBody>
      </p:sp>
      <p:sp>
        <p:nvSpPr>
          <p:cNvPr id="10" name="object 10"/>
          <p:cNvSpPr/>
          <p:nvPr/>
        </p:nvSpPr>
        <p:spPr>
          <a:xfrm>
            <a:off x="9554895" y="2077554"/>
            <a:ext cx="501015" cy="24765"/>
          </a:xfrm>
          <a:custGeom>
            <a:avLst/>
            <a:gdLst/>
            <a:ahLst/>
            <a:cxnLst/>
            <a:rect l="l" t="t" r="r" b="b"/>
            <a:pathLst>
              <a:path w="501015" h="24764">
                <a:moveTo>
                  <a:pt x="500811" y="24422"/>
                </a:moveTo>
                <a:lnTo>
                  <a:pt x="451896" y="15732"/>
                </a:lnTo>
                <a:lnTo>
                  <a:pt x="402359" y="8907"/>
                </a:lnTo>
                <a:lnTo>
                  <a:pt x="352241" y="3984"/>
                </a:lnTo>
                <a:lnTo>
                  <a:pt x="301577" y="1002"/>
                </a:lnTo>
                <a:lnTo>
                  <a:pt x="250405" y="0"/>
                </a:lnTo>
                <a:lnTo>
                  <a:pt x="199234" y="1002"/>
                </a:lnTo>
                <a:lnTo>
                  <a:pt x="148570" y="3984"/>
                </a:lnTo>
                <a:lnTo>
                  <a:pt x="98451" y="8907"/>
                </a:lnTo>
                <a:lnTo>
                  <a:pt x="48915" y="15732"/>
                </a:lnTo>
                <a:lnTo>
                  <a:pt x="0" y="24422"/>
                </a:lnTo>
              </a:path>
            </a:pathLst>
          </a:custGeom>
          <a:ln w="101600">
            <a:solidFill>
              <a:srgbClr val="C3C9C5"/>
            </a:solidFill>
          </a:ln>
        </p:spPr>
        <p:txBody>
          <a:bodyPr wrap="square" lIns="0" tIns="0" rIns="0" bIns="0" rtlCol="0"/>
          <a:lstStyle/>
          <a:p>
            <a:endParaRPr/>
          </a:p>
        </p:txBody>
      </p:sp>
      <p:grpSp>
        <p:nvGrpSpPr>
          <p:cNvPr id="11" name="object 11"/>
          <p:cNvGrpSpPr/>
          <p:nvPr/>
        </p:nvGrpSpPr>
        <p:grpSpPr>
          <a:xfrm>
            <a:off x="9314306" y="4101275"/>
            <a:ext cx="792480" cy="1036955"/>
            <a:chOff x="9314306" y="4101275"/>
            <a:chExt cx="792480" cy="1036955"/>
          </a:xfrm>
        </p:grpSpPr>
        <p:sp>
          <p:nvSpPr>
            <p:cNvPr id="12" name="object 12"/>
            <p:cNvSpPr/>
            <p:nvPr/>
          </p:nvSpPr>
          <p:spPr>
            <a:xfrm>
              <a:off x="9805301" y="4619523"/>
              <a:ext cx="250825" cy="24765"/>
            </a:xfrm>
            <a:custGeom>
              <a:avLst/>
              <a:gdLst/>
              <a:ahLst/>
              <a:cxnLst/>
              <a:rect l="l" t="t" r="r" b="b"/>
              <a:pathLst>
                <a:path w="250825" h="24764">
                  <a:moveTo>
                    <a:pt x="0" y="24422"/>
                  </a:moveTo>
                  <a:lnTo>
                    <a:pt x="51171" y="23420"/>
                  </a:lnTo>
                  <a:lnTo>
                    <a:pt x="101835" y="20441"/>
                  </a:lnTo>
                  <a:lnTo>
                    <a:pt x="151954" y="15520"/>
                  </a:lnTo>
                  <a:lnTo>
                    <a:pt x="201490" y="8694"/>
                  </a:lnTo>
                  <a:lnTo>
                    <a:pt x="250405" y="0"/>
                  </a:lnTo>
                </a:path>
              </a:pathLst>
            </a:custGeom>
            <a:ln w="101600">
              <a:solidFill>
                <a:srgbClr val="C3C9C5"/>
              </a:solidFill>
            </a:ln>
          </p:spPr>
          <p:txBody>
            <a:bodyPr wrap="square" lIns="0" tIns="0" rIns="0" bIns="0" rtlCol="0"/>
            <a:lstStyle/>
            <a:p>
              <a:endParaRPr/>
            </a:p>
          </p:txBody>
        </p:sp>
        <p:sp>
          <p:nvSpPr>
            <p:cNvPr id="13" name="object 13"/>
            <p:cNvSpPr/>
            <p:nvPr/>
          </p:nvSpPr>
          <p:spPr>
            <a:xfrm>
              <a:off x="9314306" y="4101275"/>
              <a:ext cx="494030" cy="1036955"/>
            </a:xfrm>
            <a:custGeom>
              <a:avLst/>
              <a:gdLst/>
              <a:ahLst/>
              <a:cxnLst/>
              <a:rect l="l" t="t" r="r" b="b"/>
              <a:pathLst>
                <a:path w="494029" h="1036954">
                  <a:moveTo>
                    <a:pt x="493610" y="0"/>
                  </a:moveTo>
                  <a:lnTo>
                    <a:pt x="0" y="527888"/>
                  </a:lnTo>
                  <a:lnTo>
                    <a:pt x="493610" y="1036573"/>
                  </a:lnTo>
                  <a:lnTo>
                    <a:pt x="493610" y="0"/>
                  </a:lnTo>
                  <a:close/>
                </a:path>
              </a:pathLst>
            </a:custGeom>
            <a:solidFill>
              <a:srgbClr val="C3C9C5"/>
            </a:solidFill>
          </p:spPr>
          <p:txBody>
            <a:bodyPr wrap="square" lIns="0" tIns="0" rIns="0" bIns="0" rtlCol="0"/>
            <a:lstStyle/>
            <a:p>
              <a:endParaRPr/>
            </a:p>
          </p:txBody>
        </p:sp>
      </p:grpSp>
      <p:sp>
        <p:nvSpPr>
          <p:cNvPr id="14" name="object 14"/>
          <p:cNvSpPr/>
          <p:nvPr/>
        </p:nvSpPr>
        <p:spPr>
          <a:xfrm>
            <a:off x="9408731" y="2983252"/>
            <a:ext cx="798830" cy="775970"/>
          </a:xfrm>
          <a:custGeom>
            <a:avLst/>
            <a:gdLst/>
            <a:ahLst/>
            <a:cxnLst/>
            <a:rect l="l" t="t" r="r" b="b"/>
            <a:pathLst>
              <a:path w="798829" h="775970">
                <a:moveTo>
                  <a:pt x="399186" y="0"/>
                </a:moveTo>
                <a:lnTo>
                  <a:pt x="349114" y="3021"/>
                </a:lnTo>
                <a:lnTo>
                  <a:pt x="300898" y="11841"/>
                </a:lnTo>
                <a:lnTo>
                  <a:pt x="254911" y="26099"/>
                </a:lnTo>
                <a:lnTo>
                  <a:pt x="211529" y="45429"/>
                </a:lnTo>
                <a:lnTo>
                  <a:pt x="171124" y="69469"/>
                </a:lnTo>
                <a:lnTo>
                  <a:pt x="134072" y="97855"/>
                </a:lnTo>
                <a:lnTo>
                  <a:pt x="100747" y="130224"/>
                </a:lnTo>
                <a:lnTo>
                  <a:pt x="71522" y="166213"/>
                </a:lnTo>
                <a:lnTo>
                  <a:pt x="46771" y="205458"/>
                </a:lnTo>
                <a:lnTo>
                  <a:pt x="26870" y="247595"/>
                </a:lnTo>
                <a:lnTo>
                  <a:pt x="12191" y="292262"/>
                </a:lnTo>
                <a:lnTo>
                  <a:pt x="3110" y="339095"/>
                </a:lnTo>
                <a:lnTo>
                  <a:pt x="0" y="387731"/>
                </a:lnTo>
                <a:lnTo>
                  <a:pt x="3110" y="436366"/>
                </a:lnTo>
                <a:lnTo>
                  <a:pt x="12191" y="483199"/>
                </a:lnTo>
                <a:lnTo>
                  <a:pt x="26870" y="527866"/>
                </a:lnTo>
                <a:lnTo>
                  <a:pt x="46771" y="570003"/>
                </a:lnTo>
                <a:lnTo>
                  <a:pt x="71522" y="609248"/>
                </a:lnTo>
                <a:lnTo>
                  <a:pt x="100747" y="645237"/>
                </a:lnTo>
                <a:lnTo>
                  <a:pt x="134072" y="677606"/>
                </a:lnTo>
                <a:lnTo>
                  <a:pt x="171124" y="705992"/>
                </a:lnTo>
                <a:lnTo>
                  <a:pt x="211529" y="730032"/>
                </a:lnTo>
                <a:lnTo>
                  <a:pt x="254911" y="749362"/>
                </a:lnTo>
                <a:lnTo>
                  <a:pt x="300898" y="763620"/>
                </a:lnTo>
                <a:lnTo>
                  <a:pt x="349114" y="772440"/>
                </a:lnTo>
                <a:lnTo>
                  <a:pt x="399186" y="775462"/>
                </a:lnTo>
                <a:lnTo>
                  <a:pt x="449258" y="772440"/>
                </a:lnTo>
                <a:lnTo>
                  <a:pt x="497474" y="763620"/>
                </a:lnTo>
                <a:lnTo>
                  <a:pt x="543461" y="749362"/>
                </a:lnTo>
                <a:lnTo>
                  <a:pt x="586843" y="730032"/>
                </a:lnTo>
                <a:lnTo>
                  <a:pt x="627247" y="705992"/>
                </a:lnTo>
                <a:lnTo>
                  <a:pt x="664299" y="677606"/>
                </a:lnTo>
                <a:lnTo>
                  <a:pt x="697625" y="645237"/>
                </a:lnTo>
                <a:lnTo>
                  <a:pt x="726850" y="609248"/>
                </a:lnTo>
                <a:lnTo>
                  <a:pt x="751600" y="570003"/>
                </a:lnTo>
                <a:lnTo>
                  <a:pt x="771502" y="527866"/>
                </a:lnTo>
                <a:lnTo>
                  <a:pt x="786180" y="483199"/>
                </a:lnTo>
                <a:lnTo>
                  <a:pt x="795262" y="436366"/>
                </a:lnTo>
                <a:lnTo>
                  <a:pt x="798372" y="387731"/>
                </a:lnTo>
                <a:lnTo>
                  <a:pt x="795262" y="339095"/>
                </a:lnTo>
                <a:lnTo>
                  <a:pt x="786180" y="292262"/>
                </a:lnTo>
                <a:lnTo>
                  <a:pt x="771502" y="247595"/>
                </a:lnTo>
                <a:lnTo>
                  <a:pt x="751600" y="205458"/>
                </a:lnTo>
                <a:lnTo>
                  <a:pt x="726850" y="166213"/>
                </a:lnTo>
                <a:lnTo>
                  <a:pt x="697625" y="130224"/>
                </a:lnTo>
                <a:lnTo>
                  <a:pt x="664299" y="97855"/>
                </a:lnTo>
                <a:lnTo>
                  <a:pt x="627247" y="69469"/>
                </a:lnTo>
                <a:lnTo>
                  <a:pt x="586843" y="45429"/>
                </a:lnTo>
                <a:lnTo>
                  <a:pt x="543461" y="26099"/>
                </a:lnTo>
                <a:lnTo>
                  <a:pt x="497474" y="11841"/>
                </a:lnTo>
                <a:lnTo>
                  <a:pt x="449258" y="3021"/>
                </a:lnTo>
                <a:lnTo>
                  <a:pt x="399186" y="0"/>
                </a:lnTo>
                <a:close/>
              </a:path>
            </a:pathLst>
          </a:custGeom>
          <a:solidFill>
            <a:srgbClr val="BEA293"/>
          </a:solidFill>
        </p:spPr>
        <p:txBody>
          <a:bodyPr wrap="square" lIns="0" tIns="0" rIns="0" bIns="0" rtlCol="0"/>
          <a:lstStyle/>
          <a:p>
            <a:endParaRPr/>
          </a:p>
        </p:txBody>
      </p:sp>
      <p:grpSp>
        <p:nvGrpSpPr>
          <p:cNvPr id="15" name="object 15"/>
          <p:cNvGrpSpPr/>
          <p:nvPr/>
        </p:nvGrpSpPr>
        <p:grpSpPr>
          <a:xfrm>
            <a:off x="5898569" y="1701004"/>
            <a:ext cx="3283585" cy="3282950"/>
            <a:chOff x="5898569" y="1701004"/>
            <a:chExt cx="3283585" cy="3282950"/>
          </a:xfrm>
        </p:grpSpPr>
        <p:sp>
          <p:nvSpPr>
            <p:cNvPr id="16" name="object 16"/>
            <p:cNvSpPr/>
            <p:nvPr/>
          </p:nvSpPr>
          <p:spPr>
            <a:xfrm>
              <a:off x="5943019" y="2188620"/>
              <a:ext cx="2566670" cy="2566670"/>
            </a:xfrm>
            <a:custGeom>
              <a:avLst/>
              <a:gdLst/>
              <a:ahLst/>
              <a:cxnLst/>
              <a:rect l="l" t="t" r="r" b="b"/>
              <a:pathLst>
                <a:path w="2566670" h="2566670">
                  <a:moveTo>
                    <a:pt x="1283195" y="0"/>
                  </a:moveTo>
                  <a:lnTo>
                    <a:pt x="1235088" y="885"/>
                  </a:lnTo>
                  <a:lnTo>
                    <a:pt x="1187429" y="3519"/>
                  </a:lnTo>
                  <a:lnTo>
                    <a:pt x="1140247" y="7872"/>
                  </a:lnTo>
                  <a:lnTo>
                    <a:pt x="1093574" y="13913"/>
                  </a:lnTo>
                  <a:lnTo>
                    <a:pt x="1047442" y="21610"/>
                  </a:lnTo>
                  <a:lnTo>
                    <a:pt x="1001880" y="30932"/>
                  </a:lnTo>
                  <a:lnTo>
                    <a:pt x="956920" y="41849"/>
                  </a:lnTo>
                  <a:lnTo>
                    <a:pt x="912592" y="54329"/>
                  </a:lnTo>
                  <a:lnTo>
                    <a:pt x="868929" y="68342"/>
                  </a:lnTo>
                  <a:lnTo>
                    <a:pt x="825961" y="83856"/>
                  </a:lnTo>
                  <a:lnTo>
                    <a:pt x="783719" y="100840"/>
                  </a:lnTo>
                  <a:lnTo>
                    <a:pt x="742234" y="119264"/>
                  </a:lnTo>
                  <a:lnTo>
                    <a:pt x="701536" y="139095"/>
                  </a:lnTo>
                  <a:lnTo>
                    <a:pt x="661658" y="160305"/>
                  </a:lnTo>
                  <a:lnTo>
                    <a:pt x="622630" y="182860"/>
                  </a:lnTo>
                  <a:lnTo>
                    <a:pt x="584483" y="206731"/>
                  </a:lnTo>
                  <a:lnTo>
                    <a:pt x="547248" y="231886"/>
                  </a:lnTo>
                  <a:lnTo>
                    <a:pt x="510956" y="258295"/>
                  </a:lnTo>
                  <a:lnTo>
                    <a:pt x="475639" y="285925"/>
                  </a:lnTo>
                  <a:lnTo>
                    <a:pt x="441326" y="314747"/>
                  </a:lnTo>
                  <a:lnTo>
                    <a:pt x="408049" y="344729"/>
                  </a:lnTo>
                  <a:lnTo>
                    <a:pt x="375840" y="375840"/>
                  </a:lnTo>
                  <a:lnTo>
                    <a:pt x="344729" y="408049"/>
                  </a:lnTo>
                  <a:lnTo>
                    <a:pt x="314747" y="441326"/>
                  </a:lnTo>
                  <a:lnTo>
                    <a:pt x="285925" y="475639"/>
                  </a:lnTo>
                  <a:lnTo>
                    <a:pt x="258295" y="510956"/>
                  </a:lnTo>
                  <a:lnTo>
                    <a:pt x="231886" y="547248"/>
                  </a:lnTo>
                  <a:lnTo>
                    <a:pt x="206731" y="584483"/>
                  </a:lnTo>
                  <a:lnTo>
                    <a:pt x="182860" y="622630"/>
                  </a:lnTo>
                  <a:lnTo>
                    <a:pt x="160305" y="661658"/>
                  </a:lnTo>
                  <a:lnTo>
                    <a:pt x="139095" y="701536"/>
                  </a:lnTo>
                  <a:lnTo>
                    <a:pt x="119264" y="742234"/>
                  </a:lnTo>
                  <a:lnTo>
                    <a:pt x="100840" y="783719"/>
                  </a:lnTo>
                  <a:lnTo>
                    <a:pt x="83856" y="825961"/>
                  </a:lnTo>
                  <a:lnTo>
                    <a:pt x="68342" y="868929"/>
                  </a:lnTo>
                  <a:lnTo>
                    <a:pt x="54329" y="912592"/>
                  </a:lnTo>
                  <a:lnTo>
                    <a:pt x="41849" y="956920"/>
                  </a:lnTo>
                  <a:lnTo>
                    <a:pt x="30932" y="1001880"/>
                  </a:lnTo>
                  <a:lnTo>
                    <a:pt x="21610" y="1047442"/>
                  </a:lnTo>
                  <a:lnTo>
                    <a:pt x="13913" y="1093574"/>
                  </a:lnTo>
                  <a:lnTo>
                    <a:pt x="7872" y="1140247"/>
                  </a:lnTo>
                  <a:lnTo>
                    <a:pt x="3519" y="1187429"/>
                  </a:lnTo>
                  <a:lnTo>
                    <a:pt x="885" y="1235088"/>
                  </a:lnTo>
                  <a:lnTo>
                    <a:pt x="0" y="1283195"/>
                  </a:lnTo>
                  <a:lnTo>
                    <a:pt x="885" y="1331301"/>
                  </a:lnTo>
                  <a:lnTo>
                    <a:pt x="3519" y="1378961"/>
                  </a:lnTo>
                  <a:lnTo>
                    <a:pt x="7872" y="1426142"/>
                  </a:lnTo>
                  <a:lnTo>
                    <a:pt x="13913" y="1472815"/>
                  </a:lnTo>
                  <a:lnTo>
                    <a:pt x="21610" y="1518948"/>
                  </a:lnTo>
                  <a:lnTo>
                    <a:pt x="30932" y="1564510"/>
                  </a:lnTo>
                  <a:lnTo>
                    <a:pt x="41849" y="1609470"/>
                  </a:lnTo>
                  <a:lnTo>
                    <a:pt x="54329" y="1653797"/>
                  </a:lnTo>
                  <a:lnTo>
                    <a:pt x="68342" y="1697460"/>
                  </a:lnTo>
                  <a:lnTo>
                    <a:pt x="83856" y="1740429"/>
                  </a:lnTo>
                  <a:lnTo>
                    <a:pt x="100840" y="1782671"/>
                  </a:lnTo>
                  <a:lnTo>
                    <a:pt x="119264" y="1824156"/>
                  </a:lnTo>
                  <a:lnTo>
                    <a:pt x="139095" y="1864853"/>
                  </a:lnTo>
                  <a:lnTo>
                    <a:pt x="160305" y="1904731"/>
                  </a:lnTo>
                  <a:lnTo>
                    <a:pt x="182860" y="1943759"/>
                  </a:lnTo>
                  <a:lnTo>
                    <a:pt x="206731" y="1981906"/>
                  </a:lnTo>
                  <a:lnTo>
                    <a:pt x="231886" y="2019141"/>
                  </a:lnTo>
                  <a:lnTo>
                    <a:pt x="258295" y="2055433"/>
                  </a:lnTo>
                  <a:lnTo>
                    <a:pt x="285925" y="2090751"/>
                  </a:lnTo>
                  <a:lnTo>
                    <a:pt x="314747" y="2125064"/>
                  </a:lnTo>
                  <a:lnTo>
                    <a:pt x="344729" y="2158340"/>
                  </a:lnTo>
                  <a:lnTo>
                    <a:pt x="375840" y="2190549"/>
                  </a:lnTo>
                  <a:lnTo>
                    <a:pt x="408049" y="2221661"/>
                  </a:lnTo>
                  <a:lnTo>
                    <a:pt x="441326" y="2251643"/>
                  </a:lnTo>
                  <a:lnTo>
                    <a:pt x="475639" y="2280464"/>
                  </a:lnTo>
                  <a:lnTo>
                    <a:pt x="510956" y="2308095"/>
                  </a:lnTo>
                  <a:lnTo>
                    <a:pt x="547248" y="2334503"/>
                  </a:lnTo>
                  <a:lnTo>
                    <a:pt x="584483" y="2359658"/>
                  </a:lnTo>
                  <a:lnTo>
                    <a:pt x="622630" y="2383529"/>
                  </a:lnTo>
                  <a:lnTo>
                    <a:pt x="661658" y="2406085"/>
                  </a:lnTo>
                  <a:lnTo>
                    <a:pt x="701536" y="2427294"/>
                  </a:lnTo>
                  <a:lnTo>
                    <a:pt x="742234" y="2447126"/>
                  </a:lnTo>
                  <a:lnTo>
                    <a:pt x="783719" y="2465550"/>
                  </a:lnTo>
                  <a:lnTo>
                    <a:pt x="825961" y="2482534"/>
                  </a:lnTo>
                  <a:lnTo>
                    <a:pt x="868929" y="2498048"/>
                  </a:lnTo>
                  <a:lnTo>
                    <a:pt x="912592" y="2512061"/>
                  </a:lnTo>
                  <a:lnTo>
                    <a:pt x="956920" y="2524541"/>
                  </a:lnTo>
                  <a:lnTo>
                    <a:pt x="1001880" y="2535458"/>
                  </a:lnTo>
                  <a:lnTo>
                    <a:pt x="1047442" y="2544780"/>
                  </a:lnTo>
                  <a:lnTo>
                    <a:pt x="1093574" y="2552477"/>
                  </a:lnTo>
                  <a:lnTo>
                    <a:pt x="1140247" y="2558517"/>
                  </a:lnTo>
                  <a:lnTo>
                    <a:pt x="1187429" y="2562870"/>
                  </a:lnTo>
                  <a:lnTo>
                    <a:pt x="1235088" y="2565505"/>
                  </a:lnTo>
                  <a:lnTo>
                    <a:pt x="1283195" y="2566390"/>
                  </a:lnTo>
                  <a:lnTo>
                    <a:pt x="1331301" y="2565505"/>
                  </a:lnTo>
                  <a:lnTo>
                    <a:pt x="1378961" y="2562870"/>
                  </a:lnTo>
                  <a:lnTo>
                    <a:pt x="1426142" y="2558517"/>
                  </a:lnTo>
                  <a:lnTo>
                    <a:pt x="1472815" y="2552477"/>
                  </a:lnTo>
                  <a:lnTo>
                    <a:pt x="1518948" y="2544780"/>
                  </a:lnTo>
                  <a:lnTo>
                    <a:pt x="1564510" y="2535458"/>
                  </a:lnTo>
                  <a:lnTo>
                    <a:pt x="1609470" y="2524541"/>
                  </a:lnTo>
                  <a:lnTo>
                    <a:pt x="1653797" y="2512061"/>
                  </a:lnTo>
                  <a:lnTo>
                    <a:pt x="1697460" y="2498048"/>
                  </a:lnTo>
                  <a:lnTo>
                    <a:pt x="1740429" y="2482534"/>
                  </a:lnTo>
                  <a:lnTo>
                    <a:pt x="1782671" y="2465550"/>
                  </a:lnTo>
                  <a:lnTo>
                    <a:pt x="1824156" y="2447126"/>
                  </a:lnTo>
                  <a:lnTo>
                    <a:pt x="1864853" y="2427294"/>
                  </a:lnTo>
                  <a:lnTo>
                    <a:pt x="1904731" y="2406085"/>
                  </a:lnTo>
                  <a:lnTo>
                    <a:pt x="1943759" y="2383529"/>
                  </a:lnTo>
                  <a:lnTo>
                    <a:pt x="1981906" y="2359658"/>
                  </a:lnTo>
                  <a:lnTo>
                    <a:pt x="2019141" y="2334503"/>
                  </a:lnTo>
                  <a:lnTo>
                    <a:pt x="2055433" y="2308095"/>
                  </a:lnTo>
                  <a:lnTo>
                    <a:pt x="2090751" y="2280464"/>
                  </a:lnTo>
                  <a:lnTo>
                    <a:pt x="2125064" y="2251643"/>
                  </a:lnTo>
                  <a:lnTo>
                    <a:pt x="2158340" y="2221661"/>
                  </a:lnTo>
                  <a:lnTo>
                    <a:pt x="2190549" y="2190549"/>
                  </a:lnTo>
                  <a:lnTo>
                    <a:pt x="2221661" y="2158340"/>
                  </a:lnTo>
                  <a:lnTo>
                    <a:pt x="2251643" y="2125064"/>
                  </a:lnTo>
                  <a:lnTo>
                    <a:pt x="2280464" y="2090751"/>
                  </a:lnTo>
                  <a:lnTo>
                    <a:pt x="2308095" y="2055433"/>
                  </a:lnTo>
                  <a:lnTo>
                    <a:pt x="2334503" y="2019141"/>
                  </a:lnTo>
                  <a:lnTo>
                    <a:pt x="2359658" y="1981906"/>
                  </a:lnTo>
                  <a:lnTo>
                    <a:pt x="2383529" y="1943759"/>
                  </a:lnTo>
                  <a:lnTo>
                    <a:pt x="2406085" y="1904731"/>
                  </a:lnTo>
                  <a:lnTo>
                    <a:pt x="2427294" y="1864853"/>
                  </a:lnTo>
                  <a:lnTo>
                    <a:pt x="2447126" y="1824156"/>
                  </a:lnTo>
                  <a:lnTo>
                    <a:pt x="2465550" y="1782671"/>
                  </a:lnTo>
                  <a:lnTo>
                    <a:pt x="2482534" y="1740429"/>
                  </a:lnTo>
                  <a:lnTo>
                    <a:pt x="2498048" y="1697460"/>
                  </a:lnTo>
                  <a:lnTo>
                    <a:pt x="2512061" y="1653797"/>
                  </a:lnTo>
                  <a:lnTo>
                    <a:pt x="2524541" y="1609470"/>
                  </a:lnTo>
                  <a:lnTo>
                    <a:pt x="2535458" y="1564510"/>
                  </a:lnTo>
                  <a:lnTo>
                    <a:pt x="2544780" y="1518948"/>
                  </a:lnTo>
                  <a:lnTo>
                    <a:pt x="2552477" y="1472815"/>
                  </a:lnTo>
                  <a:lnTo>
                    <a:pt x="2558517" y="1426142"/>
                  </a:lnTo>
                  <a:lnTo>
                    <a:pt x="2562870" y="1378961"/>
                  </a:lnTo>
                  <a:lnTo>
                    <a:pt x="2565505" y="1331301"/>
                  </a:lnTo>
                  <a:lnTo>
                    <a:pt x="2566390" y="1283195"/>
                  </a:lnTo>
                </a:path>
              </a:pathLst>
            </a:custGeom>
            <a:ln w="88900">
              <a:solidFill>
                <a:srgbClr val="C3C9C5"/>
              </a:solidFill>
            </a:ln>
          </p:spPr>
          <p:txBody>
            <a:bodyPr wrap="square" lIns="0" tIns="0" rIns="0" bIns="0" rtlCol="0"/>
            <a:lstStyle/>
            <a:p>
              <a:endParaRPr/>
            </a:p>
          </p:txBody>
        </p:sp>
        <p:sp>
          <p:nvSpPr>
            <p:cNvPr id="17" name="object 17"/>
            <p:cNvSpPr/>
            <p:nvPr/>
          </p:nvSpPr>
          <p:spPr>
            <a:xfrm>
              <a:off x="8619473" y="2293689"/>
              <a:ext cx="473075" cy="575945"/>
            </a:xfrm>
            <a:custGeom>
              <a:avLst/>
              <a:gdLst/>
              <a:ahLst/>
              <a:cxnLst/>
              <a:rect l="l" t="t" r="r" b="b"/>
              <a:pathLst>
                <a:path w="473075" h="575944">
                  <a:moveTo>
                    <a:pt x="472871" y="0"/>
                  </a:moveTo>
                  <a:lnTo>
                    <a:pt x="431585" y="28826"/>
                  </a:lnTo>
                  <a:lnTo>
                    <a:pt x="391503" y="59209"/>
                  </a:lnTo>
                  <a:lnTo>
                    <a:pt x="352671" y="91104"/>
                  </a:lnTo>
                  <a:lnTo>
                    <a:pt x="315130" y="124468"/>
                  </a:lnTo>
                  <a:lnTo>
                    <a:pt x="278926" y="159257"/>
                  </a:lnTo>
                  <a:lnTo>
                    <a:pt x="244102" y="195426"/>
                  </a:lnTo>
                  <a:lnTo>
                    <a:pt x="210702" y="232934"/>
                  </a:lnTo>
                  <a:lnTo>
                    <a:pt x="178769" y="271735"/>
                  </a:lnTo>
                  <a:lnTo>
                    <a:pt x="148347" y="311786"/>
                  </a:lnTo>
                  <a:lnTo>
                    <a:pt x="119480" y="353044"/>
                  </a:lnTo>
                  <a:lnTo>
                    <a:pt x="92212" y="395463"/>
                  </a:lnTo>
                  <a:lnTo>
                    <a:pt x="66586" y="439002"/>
                  </a:lnTo>
                  <a:lnTo>
                    <a:pt x="42646" y="483616"/>
                  </a:lnTo>
                  <a:lnTo>
                    <a:pt x="20436" y="529261"/>
                  </a:lnTo>
                  <a:lnTo>
                    <a:pt x="0" y="575894"/>
                  </a:lnTo>
                </a:path>
              </a:pathLst>
            </a:custGeom>
            <a:ln w="101599">
              <a:solidFill>
                <a:srgbClr val="C3C9C5"/>
              </a:solidFill>
              <a:prstDash val="dash"/>
            </a:ln>
          </p:spPr>
          <p:txBody>
            <a:bodyPr wrap="square" lIns="0" tIns="0" rIns="0" bIns="0" rtlCol="0"/>
            <a:lstStyle/>
            <a:p>
              <a:endParaRPr/>
            </a:p>
          </p:txBody>
        </p:sp>
        <p:sp>
          <p:nvSpPr>
            <p:cNvPr id="18" name="object 18"/>
            <p:cNvSpPr/>
            <p:nvPr/>
          </p:nvSpPr>
          <p:spPr>
            <a:xfrm>
              <a:off x="8522106" y="3110356"/>
              <a:ext cx="24765" cy="250825"/>
            </a:xfrm>
            <a:custGeom>
              <a:avLst/>
              <a:gdLst/>
              <a:ahLst/>
              <a:cxnLst/>
              <a:rect l="l" t="t" r="r" b="b"/>
              <a:pathLst>
                <a:path w="24765" h="250825">
                  <a:moveTo>
                    <a:pt x="24422" y="0"/>
                  </a:moveTo>
                  <a:lnTo>
                    <a:pt x="15727" y="48909"/>
                  </a:lnTo>
                  <a:lnTo>
                    <a:pt x="8901" y="98441"/>
                  </a:lnTo>
                  <a:lnTo>
                    <a:pt x="3980" y="148558"/>
                  </a:lnTo>
                  <a:lnTo>
                    <a:pt x="1001" y="199222"/>
                  </a:lnTo>
                  <a:lnTo>
                    <a:pt x="0" y="250393"/>
                  </a:lnTo>
                </a:path>
              </a:pathLst>
            </a:custGeom>
            <a:ln w="101600">
              <a:solidFill>
                <a:srgbClr val="C3C9C5"/>
              </a:solidFill>
            </a:ln>
          </p:spPr>
          <p:txBody>
            <a:bodyPr wrap="square" lIns="0" tIns="0" rIns="0" bIns="0" rtlCol="0"/>
            <a:lstStyle/>
            <a:p>
              <a:endParaRPr/>
            </a:p>
          </p:txBody>
        </p:sp>
        <p:sp>
          <p:nvSpPr>
            <p:cNvPr id="19" name="object 19"/>
            <p:cNvSpPr/>
            <p:nvPr/>
          </p:nvSpPr>
          <p:spPr>
            <a:xfrm>
              <a:off x="7226215" y="1701004"/>
              <a:ext cx="494030" cy="1036955"/>
            </a:xfrm>
            <a:custGeom>
              <a:avLst/>
              <a:gdLst/>
              <a:ahLst/>
              <a:cxnLst/>
              <a:rect l="l" t="t" r="r" b="b"/>
              <a:pathLst>
                <a:path w="494029" h="1036955">
                  <a:moveTo>
                    <a:pt x="0" y="0"/>
                  </a:moveTo>
                  <a:lnTo>
                    <a:pt x="0" y="1036574"/>
                  </a:lnTo>
                  <a:lnTo>
                    <a:pt x="493610" y="508685"/>
                  </a:lnTo>
                  <a:lnTo>
                    <a:pt x="0" y="0"/>
                  </a:lnTo>
                  <a:close/>
                </a:path>
              </a:pathLst>
            </a:custGeom>
            <a:solidFill>
              <a:srgbClr val="C3C9C5"/>
            </a:solidFill>
          </p:spPr>
          <p:txBody>
            <a:bodyPr wrap="square" lIns="0" tIns="0" rIns="0" bIns="0" rtlCol="0"/>
            <a:lstStyle/>
            <a:p>
              <a:endParaRPr/>
            </a:p>
          </p:txBody>
        </p:sp>
        <p:sp>
          <p:nvSpPr>
            <p:cNvPr id="20" name="object 20"/>
            <p:cNvSpPr/>
            <p:nvPr/>
          </p:nvSpPr>
          <p:spPr>
            <a:xfrm>
              <a:off x="6707930" y="3233140"/>
              <a:ext cx="1036955" cy="494030"/>
            </a:xfrm>
            <a:custGeom>
              <a:avLst/>
              <a:gdLst/>
              <a:ahLst/>
              <a:cxnLst/>
              <a:rect l="l" t="t" r="r" b="b"/>
              <a:pathLst>
                <a:path w="1036954" h="494029">
                  <a:moveTo>
                    <a:pt x="508685" y="0"/>
                  </a:moveTo>
                  <a:lnTo>
                    <a:pt x="0" y="493610"/>
                  </a:lnTo>
                  <a:lnTo>
                    <a:pt x="1036574" y="493610"/>
                  </a:lnTo>
                  <a:lnTo>
                    <a:pt x="508685" y="0"/>
                  </a:lnTo>
                  <a:close/>
                </a:path>
              </a:pathLst>
            </a:custGeom>
            <a:solidFill>
              <a:srgbClr val="D1BBA1"/>
            </a:solidFill>
          </p:spPr>
          <p:txBody>
            <a:bodyPr wrap="square" lIns="0" tIns="0" rIns="0" bIns="0" rtlCol="0"/>
            <a:lstStyle/>
            <a:p>
              <a:endParaRPr/>
            </a:p>
          </p:txBody>
        </p:sp>
        <p:sp>
          <p:nvSpPr>
            <p:cNvPr id="21" name="object 21"/>
            <p:cNvSpPr/>
            <p:nvPr/>
          </p:nvSpPr>
          <p:spPr>
            <a:xfrm>
              <a:off x="7887487" y="1849094"/>
              <a:ext cx="1294765" cy="3134995"/>
            </a:xfrm>
            <a:custGeom>
              <a:avLst/>
              <a:gdLst/>
              <a:ahLst/>
              <a:cxnLst/>
              <a:rect l="l" t="t" r="r" b="b"/>
              <a:pathLst>
                <a:path w="1294765" h="3134995">
                  <a:moveTo>
                    <a:pt x="666369" y="333184"/>
                  </a:moveTo>
                  <a:lnTo>
                    <a:pt x="662749" y="283946"/>
                  </a:lnTo>
                  <a:lnTo>
                    <a:pt x="652259" y="236956"/>
                  </a:lnTo>
                  <a:lnTo>
                    <a:pt x="635393" y="192722"/>
                  </a:lnTo>
                  <a:lnTo>
                    <a:pt x="612686" y="151765"/>
                  </a:lnTo>
                  <a:lnTo>
                    <a:pt x="584644" y="114592"/>
                  </a:lnTo>
                  <a:lnTo>
                    <a:pt x="551776" y="81724"/>
                  </a:lnTo>
                  <a:lnTo>
                    <a:pt x="514604" y="53670"/>
                  </a:lnTo>
                  <a:lnTo>
                    <a:pt x="473646" y="30962"/>
                  </a:lnTo>
                  <a:lnTo>
                    <a:pt x="429412" y="14097"/>
                  </a:lnTo>
                  <a:lnTo>
                    <a:pt x="382409" y="3606"/>
                  </a:lnTo>
                  <a:lnTo>
                    <a:pt x="333184" y="0"/>
                  </a:lnTo>
                  <a:lnTo>
                    <a:pt x="283946" y="3606"/>
                  </a:lnTo>
                  <a:lnTo>
                    <a:pt x="236956" y="14097"/>
                  </a:lnTo>
                  <a:lnTo>
                    <a:pt x="192722" y="30962"/>
                  </a:lnTo>
                  <a:lnTo>
                    <a:pt x="151765" y="53670"/>
                  </a:lnTo>
                  <a:lnTo>
                    <a:pt x="114592" y="81724"/>
                  </a:lnTo>
                  <a:lnTo>
                    <a:pt x="81724" y="114592"/>
                  </a:lnTo>
                  <a:lnTo>
                    <a:pt x="53670" y="151765"/>
                  </a:lnTo>
                  <a:lnTo>
                    <a:pt x="30962" y="192722"/>
                  </a:lnTo>
                  <a:lnTo>
                    <a:pt x="14097" y="236956"/>
                  </a:lnTo>
                  <a:lnTo>
                    <a:pt x="3606" y="283946"/>
                  </a:lnTo>
                  <a:lnTo>
                    <a:pt x="0" y="333184"/>
                  </a:lnTo>
                  <a:lnTo>
                    <a:pt x="3606" y="382409"/>
                  </a:lnTo>
                  <a:lnTo>
                    <a:pt x="14097" y="429412"/>
                  </a:lnTo>
                  <a:lnTo>
                    <a:pt x="30962" y="473646"/>
                  </a:lnTo>
                  <a:lnTo>
                    <a:pt x="53670" y="514604"/>
                  </a:lnTo>
                  <a:lnTo>
                    <a:pt x="81724" y="551776"/>
                  </a:lnTo>
                  <a:lnTo>
                    <a:pt x="114592" y="584644"/>
                  </a:lnTo>
                  <a:lnTo>
                    <a:pt x="151765" y="612686"/>
                  </a:lnTo>
                  <a:lnTo>
                    <a:pt x="192722" y="635393"/>
                  </a:lnTo>
                  <a:lnTo>
                    <a:pt x="236956" y="652259"/>
                  </a:lnTo>
                  <a:lnTo>
                    <a:pt x="283946" y="662749"/>
                  </a:lnTo>
                  <a:lnTo>
                    <a:pt x="333184" y="666369"/>
                  </a:lnTo>
                  <a:lnTo>
                    <a:pt x="382409" y="662749"/>
                  </a:lnTo>
                  <a:lnTo>
                    <a:pt x="429412" y="652259"/>
                  </a:lnTo>
                  <a:lnTo>
                    <a:pt x="473646" y="635393"/>
                  </a:lnTo>
                  <a:lnTo>
                    <a:pt x="514604" y="612686"/>
                  </a:lnTo>
                  <a:lnTo>
                    <a:pt x="551776" y="584644"/>
                  </a:lnTo>
                  <a:lnTo>
                    <a:pt x="584644" y="551776"/>
                  </a:lnTo>
                  <a:lnTo>
                    <a:pt x="612686" y="514604"/>
                  </a:lnTo>
                  <a:lnTo>
                    <a:pt x="635393" y="473646"/>
                  </a:lnTo>
                  <a:lnTo>
                    <a:pt x="652259" y="429412"/>
                  </a:lnTo>
                  <a:lnTo>
                    <a:pt x="662749" y="382409"/>
                  </a:lnTo>
                  <a:lnTo>
                    <a:pt x="666369" y="333184"/>
                  </a:lnTo>
                  <a:close/>
                </a:path>
                <a:path w="1294765" h="3134995">
                  <a:moveTo>
                    <a:pt x="1294638" y="2801201"/>
                  </a:moveTo>
                  <a:lnTo>
                    <a:pt x="1291018" y="2751975"/>
                  </a:lnTo>
                  <a:lnTo>
                    <a:pt x="1280528" y="2704985"/>
                  </a:lnTo>
                  <a:lnTo>
                    <a:pt x="1263662" y="2660751"/>
                  </a:lnTo>
                  <a:lnTo>
                    <a:pt x="1240955" y="2619781"/>
                  </a:lnTo>
                  <a:lnTo>
                    <a:pt x="1212913" y="2582608"/>
                  </a:lnTo>
                  <a:lnTo>
                    <a:pt x="1180045" y="2549753"/>
                  </a:lnTo>
                  <a:lnTo>
                    <a:pt x="1142873" y="2521699"/>
                  </a:lnTo>
                  <a:lnTo>
                    <a:pt x="1101915" y="2498991"/>
                  </a:lnTo>
                  <a:lnTo>
                    <a:pt x="1057681" y="2482126"/>
                  </a:lnTo>
                  <a:lnTo>
                    <a:pt x="1010678" y="2471636"/>
                  </a:lnTo>
                  <a:lnTo>
                    <a:pt x="961453" y="2468016"/>
                  </a:lnTo>
                  <a:lnTo>
                    <a:pt x="912215" y="2471636"/>
                  </a:lnTo>
                  <a:lnTo>
                    <a:pt x="865225" y="2482126"/>
                  </a:lnTo>
                  <a:lnTo>
                    <a:pt x="820991" y="2498991"/>
                  </a:lnTo>
                  <a:lnTo>
                    <a:pt x="780021" y="2521699"/>
                  </a:lnTo>
                  <a:lnTo>
                    <a:pt x="742861" y="2549753"/>
                  </a:lnTo>
                  <a:lnTo>
                    <a:pt x="709993" y="2582608"/>
                  </a:lnTo>
                  <a:lnTo>
                    <a:pt x="681939" y="2619781"/>
                  </a:lnTo>
                  <a:lnTo>
                    <a:pt x="659231" y="2660751"/>
                  </a:lnTo>
                  <a:lnTo>
                    <a:pt x="642366" y="2704985"/>
                  </a:lnTo>
                  <a:lnTo>
                    <a:pt x="631875" y="2751975"/>
                  </a:lnTo>
                  <a:lnTo>
                    <a:pt x="628269" y="2801201"/>
                  </a:lnTo>
                  <a:lnTo>
                    <a:pt x="631875" y="2850438"/>
                  </a:lnTo>
                  <a:lnTo>
                    <a:pt x="642366" y="2897428"/>
                  </a:lnTo>
                  <a:lnTo>
                    <a:pt x="659231" y="2941663"/>
                  </a:lnTo>
                  <a:lnTo>
                    <a:pt x="681939" y="2982633"/>
                  </a:lnTo>
                  <a:lnTo>
                    <a:pt x="709993" y="3019806"/>
                  </a:lnTo>
                  <a:lnTo>
                    <a:pt x="742861" y="3052661"/>
                  </a:lnTo>
                  <a:lnTo>
                    <a:pt x="780021" y="3080715"/>
                  </a:lnTo>
                  <a:lnTo>
                    <a:pt x="820991" y="3103422"/>
                  </a:lnTo>
                  <a:lnTo>
                    <a:pt x="865225" y="3120288"/>
                  </a:lnTo>
                  <a:lnTo>
                    <a:pt x="912215" y="3130778"/>
                  </a:lnTo>
                  <a:lnTo>
                    <a:pt x="961453" y="3134385"/>
                  </a:lnTo>
                  <a:lnTo>
                    <a:pt x="1010678" y="3130778"/>
                  </a:lnTo>
                  <a:lnTo>
                    <a:pt x="1057681" y="3120288"/>
                  </a:lnTo>
                  <a:lnTo>
                    <a:pt x="1101915" y="3103422"/>
                  </a:lnTo>
                  <a:lnTo>
                    <a:pt x="1142873" y="3080715"/>
                  </a:lnTo>
                  <a:lnTo>
                    <a:pt x="1180045" y="3052661"/>
                  </a:lnTo>
                  <a:lnTo>
                    <a:pt x="1212913" y="3019806"/>
                  </a:lnTo>
                  <a:lnTo>
                    <a:pt x="1240955" y="2982633"/>
                  </a:lnTo>
                  <a:lnTo>
                    <a:pt x="1263662" y="2941663"/>
                  </a:lnTo>
                  <a:lnTo>
                    <a:pt x="1280528" y="2897428"/>
                  </a:lnTo>
                  <a:lnTo>
                    <a:pt x="1291018" y="2850438"/>
                  </a:lnTo>
                  <a:lnTo>
                    <a:pt x="1294638" y="2801201"/>
                  </a:lnTo>
                  <a:close/>
                </a:path>
              </a:pathLst>
            </a:custGeom>
            <a:solidFill>
              <a:srgbClr val="879095"/>
            </a:solidFill>
          </p:spPr>
          <p:txBody>
            <a:bodyPr wrap="square" lIns="0" tIns="0" rIns="0" bIns="0" rtlCol="0"/>
            <a:lstStyle/>
            <a:p>
              <a:endParaRPr/>
            </a:p>
          </p:txBody>
        </p:sp>
      </p:grpSp>
      <p:sp>
        <p:nvSpPr>
          <p:cNvPr id="22" name="object 22"/>
          <p:cNvSpPr txBox="1"/>
          <p:nvPr/>
        </p:nvSpPr>
        <p:spPr>
          <a:xfrm>
            <a:off x="7315200" y="5379755"/>
            <a:ext cx="3557215" cy="259045"/>
          </a:xfrm>
          <a:prstGeom prst="rect">
            <a:avLst/>
          </a:prstGeom>
        </p:spPr>
        <p:txBody>
          <a:bodyPr vert="horz" wrap="square" lIns="0" tIns="12700" rIns="0" bIns="0" rtlCol="0">
            <a:spAutoFit/>
          </a:bodyPr>
          <a:lstStyle/>
          <a:p>
            <a:pPr marL="12700">
              <a:lnSpc>
                <a:spcPct val="100000"/>
              </a:lnSpc>
              <a:spcBef>
                <a:spcPts val="100"/>
              </a:spcBef>
            </a:pPr>
            <a:r>
              <a:rPr lang="en-US" sz="1600" b="1" dirty="0">
                <a:solidFill>
                  <a:srgbClr val="716A66"/>
                </a:solidFill>
                <a:latin typeface="DIN 2014 Bold"/>
                <a:cs typeface="DIN 2014 Bold"/>
              </a:rPr>
              <a:t>Designing </a:t>
            </a:r>
            <a:r>
              <a:rPr sz="1600" b="1" dirty="0">
                <a:solidFill>
                  <a:srgbClr val="716A66"/>
                </a:solidFill>
                <a:latin typeface="DIN 2014 Bold"/>
                <a:cs typeface="DIN 2014 Bold"/>
              </a:rPr>
              <a:t>F</a:t>
            </a:r>
            <a:r>
              <a:rPr lang="en-US" sz="1600" b="1" dirty="0">
                <a:solidFill>
                  <a:srgbClr val="716A66"/>
                </a:solidFill>
                <a:latin typeface="DIN 2014 Bold"/>
                <a:cs typeface="DIN 2014 Bold"/>
              </a:rPr>
              <a:t>luid</a:t>
            </a:r>
            <a:r>
              <a:rPr sz="1600" b="1" spc="-50" dirty="0">
                <a:solidFill>
                  <a:srgbClr val="716A66"/>
                </a:solidFill>
                <a:latin typeface="DIN 2014 Bold"/>
                <a:cs typeface="DIN 2014 Bold"/>
              </a:rPr>
              <a:t> </a:t>
            </a:r>
            <a:r>
              <a:rPr sz="1600" b="1" dirty="0">
                <a:solidFill>
                  <a:srgbClr val="716A66"/>
                </a:solidFill>
                <a:latin typeface="DIN 2014 Bold"/>
                <a:cs typeface="DIN 2014 Bold"/>
              </a:rPr>
              <a:t>vs.</a:t>
            </a:r>
            <a:r>
              <a:rPr sz="1600" b="1" spc="-45" dirty="0">
                <a:solidFill>
                  <a:srgbClr val="716A66"/>
                </a:solidFill>
                <a:latin typeface="DIN 2014 Bold"/>
                <a:cs typeface="DIN 2014 Bold"/>
              </a:rPr>
              <a:t> </a:t>
            </a:r>
            <a:r>
              <a:rPr sz="1600" b="1" spc="-10" dirty="0">
                <a:solidFill>
                  <a:srgbClr val="716A66"/>
                </a:solidFill>
                <a:latin typeface="DIN 2014 Bold"/>
                <a:cs typeface="DIN 2014 Bold"/>
              </a:rPr>
              <a:t>F</a:t>
            </a:r>
            <a:r>
              <a:rPr lang="en-US" sz="1600" b="1" spc="-10" dirty="0">
                <a:solidFill>
                  <a:srgbClr val="716A66"/>
                </a:solidFill>
                <a:latin typeface="DIN 2014 Bold"/>
                <a:cs typeface="DIN 2014 Bold"/>
              </a:rPr>
              <a:t>ixed Spaces</a:t>
            </a:r>
            <a:endParaRPr sz="1600" dirty="0">
              <a:latin typeface="DIN 2014 Bold"/>
              <a:cs typeface="DIN 2014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0823" y="426783"/>
            <a:ext cx="2280285" cy="193040"/>
          </a:xfrm>
          <a:prstGeom prst="rect">
            <a:avLst/>
          </a:prstGeom>
        </p:spPr>
        <p:txBody>
          <a:bodyPr vert="horz" wrap="square" lIns="0" tIns="12700" rIns="0" bIns="0" rtlCol="0">
            <a:spAutoFit/>
          </a:bodyPr>
          <a:lstStyle/>
          <a:p>
            <a:pPr marL="12700">
              <a:lnSpc>
                <a:spcPct val="100000"/>
              </a:lnSpc>
              <a:spcBef>
                <a:spcPts val="100"/>
              </a:spcBef>
            </a:pPr>
            <a:r>
              <a:rPr sz="1100" b="1" spc="-10" dirty="0">
                <a:solidFill>
                  <a:srgbClr val="716A66"/>
                </a:solidFill>
                <a:latin typeface="DIN 2014 Bold"/>
                <a:cs typeface="DIN 2014 Bold"/>
              </a:rPr>
              <a:t>UNDERSTANDING</a:t>
            </a:r>
            <a:r>
              <a:rPr sz="1100" b="1" spc="-5" dirty="0">
                <a:solidFill>
                  <a:srgbClr val="716A66"/>
                </a:solidFill>
                <a:latin typeface="DIN 2014 Bold"/>
                <a:cs typeface="DIN 2014 Bold"/>
              </a:rPr>
              <a:t> </a:t>
            </a:r>
            <a:r>
              <a:rPr sz="1100" b="1" dirty="0">
                <a:solidFill>
                  <a:srgbClr val="716A66"/>
                </a:solidFill>
                <a:latin typeface="DIN 2014 Bold"/>
                <a:cs typeface="DIN 2014 Bold"/>
              </a:rPr>
              <a:t>THE </a:t>
            </a:r>
            <a:r>
              <a:rPr sz="1100" b="1" spc="-10" dirty="0">
                <a:solidFill>
                  <a:srgbClr val="716A66"/>
                </a:solidFill>
                <a:latin typeface="DIN 2014 Bold"/>
                <a:cs typeface="DIN 2014 Bold"/>
              </a:rPr>
              <a:t>OPPORTUNITY</a:t>
            </a:r>
            <a:endParaRPr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20" dirty="0"/>
              <a:t>Long-</a:t>
            </a:r>
            <a:r>
              <a:rPr lang="en-US" spc="-20" dirty="0"/>
              <a:t>T</a:t>
            </a:r>
            <a:r>
              <a:rPr dirty="0"/>
              <a:t>erm</a:t>
            </a:r>
            <a:r>
              <a:rPr spc="-45" dirty="0"/>
              <a:t> </a:t>
            </a:r>
            <a:r>
              <a:rPr dirty="0"/>
              <a:t>Sales</a:t>
            </a:r>
            <a:r>
              <a:rPr spc="-45" dirty="0"/>
              <a:t> </a:t>
            </a:r>
            <a:r>
              <a:rPr spc="-10" dirty="0"/>
              <a:t>Potential</a:t>
            </a:r>
          </a:p>
        </p:txBody>
      </p:sp>
      <p:sp>
        <p:nvSpPr>
          <p:cNvPr id="4" name="object 4"/>
          <p:cNvSpPr/>
          <p:nvPr/>
        </p:nvSpPr>
        <p:spPr>
          <a:xfrm>
            <a:off x="6243828" y="2141283"/>
            <a:ext cx="5207635" cy="0"/>
          </a:xfrm>
          <a:custGeom>
            <a:avLst/>
            <a:gdLst/>
            <a:ahLst/>
            <a:cxnLst/>
            <a:rect l="l" t="t" r="r" b="b"/>
            <a:pathLst>
              <a:path w="5207634">
                <a:moveTo>
                  <a:pt x="0" y="0"/>
                </a:moveTo>
                <a:lnTo>
                  <a:pt x="5207101" y="0"/>
                </a:lnTo>
              </a:path>
            </a:pathLst>
          </a:custGeom>
          <a:ln w="3175">
            <a:solidFill>
              <a:srgbClr val="716A66"/>
            </a:solidFill>
          </a:ln>
        </p:spPr>
        <p:txBody>
          <a:bodyPr wrap="square" lIns="0" tIns="0" rIns="0" bIns="0" rtlCol="0"/>
          <a:lstStyle/>
          <a:p>
            <a:endParaRPr/>
          </a:p>
        </p:txBody>
      </p:sp>
      <p:grpSp>
        <p:nvGrpSpPr>
          <p:cNvPr id="5" name="object 5"/>
          <p:cNvGrpSpPr/>
          <p:nvPr/>
        </p:nvGrpSpPr>
        <p:grpSpPr>
          <a:xfrm>
            <a:off x="6243828" y="2315210"/>
            <a:ext cx="5207635" cy="3223260"/>
            <a:chOff x="6243828" y="2315210"/>
            <a:chExt cx="5207635" cy="3223260"/>
          </a:xfrm>
        </p:grpSpPr>
        <p:sp>
          <p:nvSpPr>
            <p:cNvPr id="6" name="object 6"/>
            <p:cNvSpPr/>
            <p:nvPr/>
          </p:nvSpPr>
          <p:spPr>
            <a:xfrm>
              <a:off x="6243828" y="2820374"/>
              <a:ext cx="5207635" cy="2037714"/>
            </a:xfrm>
            <a:custGeom>
              <a:avLst/>
              <a:gdLst/>
              <a:ahLst/>
              <a:cxnLst/>
              <a:rect l="l" t="t" r="r" b="b"/>
              <a:pathLst>
                <a:path w="5207634" h="2037714">
                  <a:moveTo>
                    <a:pt x="0" y="0"/>
                  </a:moveTo>
                  <a:lnTo>
                    <a:pt x="3964736" y="0"/>
                  </a:lnTo>
                </a:path>
                <a:path w="5207634" h="2037714">
                  <a:moveTo>
                    <a:pt x="4498390" y="0"/>
                  </a:moveTo>
                  <a:lnTo>
                    <a:pt x="5207101" y="0"/>
                  </a:lnTo>
                </a:path>
                <a:path w="5207634" h="2037714">
                  <a:moveTo>
                    <a:pt x="0" y="679084"/>
                  </a:moveTo>
                  <a:lnTo>
                    <a:pt x="2891383" y="679084"/>
                  </a:lnTo>
                </a:path>
                <a:path w="5207634" h="2037714">
                  <a:moveTo>
                    <a:pt x="3425037" y="679084"/>
                  </a:moveTo>
                  <a:lnTo>
                    <a:pt x="3964736" y="679084"/>
                  </a:lnTo>
                </a:path>
                <a:path w="5207634" h="2037714">
                  <a:moveTo>
                    <a:pt x="4498390" y="679084"/>
                  </a:moveTo>
                  <a:lnTo>
                    <a:pt x="5207101" y="679084"/>
                  </a:lnTo>
                </a:path>
                <a:path w="5207634" h="2037714">
                  <a:moveTo>
                    <a:pt x="0" y="1358173"/>
                  </a:moveTo>
                  <a:lnTo>
                    <a:pt x="744689" y="1358173"/>
                  </a:lnTo>
                </a:path>
                <a:path w="5207634" h="2037714">
                  <a:moveTo>
                    <a:pt x="1278343" y="1358173"/>
                  </a:moveTo>
                  <a:lnTo>
                    <a:pt x="1818030" y="1358173"/>
                  </a:lnTo>
                </a:path>
                <a:path w="5207634" h="2037714">
                  <a:moveTo>
                    <a:pt x="2351684" y="1358173"/>
                  </a:moveTo>
                  <a:lnTo>
                    <a:pt x="2891383" y="1358173"/>
                  </a:lnTo>
                </a:path>
                <a:path w="5207634" h="2037714">
                  <a:moveTo>
                    <a:pt x="3425037" y="1358173"/>
                  </a:moveTo>
                  <a:lnTo>
                    <a:pt x="3964736" y="1358173"/>
                  </a:lnTo>
                </a:path>
                <a:path w="5207634" h="2037714">
                  <a:moveTo>
                    <a:pt x="4498390" y="1358173"/>
                  </a:moveTo>
                  <a:lnTo>
                    <a:pt x="5207101" y="1358173"/>
                  </a:lnTo>
                </a:path>
                <a:path w="5207634" h="2037714">
                  <a:moveTo>
                    <a:pt x="1278343" y="2037264"/>
                  </a:moveTo>
                  <a:lnTo>
                    <a:pt x="1818030" y="2037264"/>
                  </a:lnTo>
                </a:path>
                <a:path w="5207634" h="2037714">
                  <a:moveTo>
                    <a:pt x="3425037" y="2037264"/>
                  </a:moveTo>
                  <a:lnTo>
                    <a:pt x="3964736" y="2037264"/>
                  </a:lnTo>
                </a:path>
                <a:path w="5207634" h="2037714">
                  <a:moveTo>
                    <a:pt x="0" y="2037264"/>
                  </a:moveTo>
                  <a:lnTo>
                    <a:pt x="744689" y="2037264"/>
                  </a:lnTo>
                </a:path>
                <a:path w="5207634" h="2037714">
                  <a:moveTo>
                    <a:pt x="2351684" y="2037264"/>
                  </a:moveTo>
                  <a:lnTo>
                    <a:pt x="2891383" y="2037264"/>
                  </a:lnTo>
                </a:path>
                <a:path w="5207634" h="2037714">
                  <a:moveTo>
                    <a:pt x="4498390" y="2037264"/>
                  </a:moveTo>
                  <a:lnTo>
                    <a:pt x="5207101" y="2037264"/>
                  </a:lnTo>
                </a:path>
              </a:pathLst>
            </a:custGeom>
            <a:ln w="3175">
              <a:solidFill>
                <a:srgbClr val="716A66"/>
              </a:solidFill>
            </a:ln>
          </p:spPr>
          <p:txBody>
            <a:bodyPr wrap="square" lIns="0" tIns="0" rIns="0" bIns="0" rtlCol="0"/>
            <a:lstStyle/>
            <a:p>
              <a:endParaRPr/>
            </a:p>
          </p:txBody>
        </p:sp>
        <p:sp>
          <p:nvSpPr>
            <p:cNvPr id="7" name="object 7"/>
            <p:cNvSpPr/>
            <p:nvPr/>
          </p:nvSpPr>
          <p:spPr>
            <a:xfrm>
              <a:off x="6243828" y="5536722"/>
              <a:ext cx="5207635" cy="0"/>
            </a:xfrm>
            <a:custGeom>
              <a:avLst/>
              <a:gdLst/>
              <a:ahLst/>
              <a:cxnLst/>
              <a:rect l="l" t="t" r="r" b="b"/>
              <a:pathLst>
                <a:path w="5207634">
                  <a:moveTo>
                    <a:pt x="0" y="0"/>
                  </a:moveTo>
                  <a:lnTo>
                    <a:pt x="5207101" y="0"/>
                  </a:lnTo>
                </a:path>
              </a:pathLst>
            </a:custGeom>
            <a:ln w="3175">
              <a:solidFill>
                <a:srgbClr val="716A66"/>
              </a:solidFill>
            </a:ln>
          </p:spPr>
          <p:txBody>
            <a:bodyPr wrap="square" lIns="0" tIns="0" rIns="0" bIns="0" rtlCol="0"/>
            <a:lstStyle/>
            <a:p>
              <a:endParaRPr/>
            </a:p>
          </p:txBody>
        </p:sp>
        <p:sp>
          <p:nvSpPr>
            <p:cNvPr id="8" name="object 8"/>
            <p:cNvSpPr/>
            <p:nvPr/>
          </p:nvSpPr>
          <p:spPr>
            <a:xfrm>
              <a:off x="6988518" y="3835057"/>
              <a:ext cx="534035" cy="1697355"/>
            </a:xfrm>
            <a:custGeom>
              <a:avLst/>
              <a:gdLst/>
              <a:ahLst/>
              <a:cxnLst/>
              <a:rect l="l" t="t" r="r" b="b"/>
              <a:pathLst>
                <a:path w="534034" h="1697354">
                  <a:moveTo>
                    <a:pt x="533653" y="0"/>
                  </a:moveTo>
                  <a:lnTo>
                    <a:pt x="0" y="0"/>
                  </a:lnTo>
                  <a:lnTo>
                    <a:pt x="0" y="1696834"/>
                  </a:lnTo>
                  <a:lnTo>
                    <a:pt x="533653" y="1696834"/>
                  </a:lnTo>
                  <a:lnTo>
                    <a:pt x="533653" y="0"/>
                  </a:lnTo>
                  <a:close/>
                </a:path>
              </a:pathLst>
            </a:custGeom>
            <a:solidFill>
              <a:srgbClr val="C3C9C5"/>
            </a:solidFill>
          </p:spPr>
          <p:txBody>
            <a:bodyPr wrap="square" lIns="0" tIns="0" rIns="0" bIns="0" rtlCol="0"/>
            <a:lstStyle/>
            <a:p>
              <a:endParaRPr/>
            </a:p>
          </p:txBody>
        </p:sp>
        <p:sp>
          <p:nvSpPr>
            <p:cNvPr id="9" name="object 9"/>
            <p:cNvSpPr/>
            <p:nvPr/>
          </p:nvSpPr>
          <p:spPr>
            <a:xfrm>
              <a:off x="8061858" y="3673094"/>
              <a:ext cx="534035" cy="1859280"/>
            </a:xfrm>
            <a:custGeom>
              <a:avLst/>
              <a:gdLst/>
              <a:ahLst/>
              <a:cxnLst/>
              <a:rect l="l" t="t" r="r" b="b"/>
              <a:pathLst>
                <a:path w="534034" h="1859279">
                  <a:moveTo>
                    <a:pt x="533653" y="0"/>
                  </a:moveTo>
                  <a:lnTo>
                    <a:pt x="0" y="0"/>
                  </a:lnTo>
                  <a:lnTo>
                    <a:pt x="0" y="1858797"/>
                  </a:lnTo>
                  <a:lnTo>
                    <a:pt x="533653" y="1858797"/>
                  </a:lnTo>
                  <a:lnTo>
                    <a:pt x="533653" y="0"/>
                  </a:lnTo>
                  <a:close/>
                </a:path>
              </a:pathLst>
            </a:custGeom>
            <a:solidFill>
              <a:srgbClr val="B8C0BC"/>
            </a:solidFill>
          </p:spPr>
          <p:txBody>
            <a:bodyPr wrap="square" lIns="0" tIns="0" rIns="0" bIns="0" rtlCol="0"/>
            <a:lstStyle/>
            <a:p>
              <a:endParaRPr/>
            </a:p>
          </p:txBody>
        </p:sp>
        <p:sp>
          <p:nvSpPr>
            <p:cNvPr id="10" name="object 10"/>
            <p:cNvSpPr/>
            <p:nvPr/>
          </p:nvSpPr>
          <p:spPr>
            <a:xfrm>
              <a:off x="9135211" y="3154629"/>
              <a:ext cx="534035" cy="2377440"/>
            </a:xfrm>
            <a:custGeom>
              <a:avLst/>
              <a:gdLst/>
              <a:ahLst/>
              <a:cxnLst/>
              <a:rect l="l" t="t" r="r" b="b"/>
              <a:pathLst>
                <a:path w="534034" h="2377440">
                  <a:moveTo>
                    <a:pt x="533653" y="0"/>
                  </a:moveTo>
                  <a:lnTo>
                    <a:pt x="0" y="0"/>
                  </a:lnTo>
                  <a:lnTo>
                    <a:pt x="0" y="2377262"/>
                  </a:lnTo>
                  <a:lnTo>
                    <a:pt x="533653" y="2377262"/>
                  </a:lnTo>
                  <a:lnTo>
                    <a:pt x="533653" y="0"/>
                  </a:lnTo>
                  <a:close/>
                </a:path>
              </a:pathLst>
            </a:custGeom>
            <a:solidFill>
              <a:srgbClr val="AEB8B3"/>
            </a:solidFill>
          </p:spPr>
          <p:txBody>
            <a:bodyPr wrap="square" lIns="0" tIns="0" rIns="0" bIns="0" rtlCol="0"/>
            <a:lstStyle/>
            <a:p>
              <a:endParaRPr/>
            </a:p>
          </p:txBody>
        </p:sp>
        <p:sp>
          <p:nvSpPr>
            <p:cNvPr id="11" name="object 11"/>
            <p:cNvSpPr/>
            <p:nvPr/>
          </p:nvSpPr>
          <p:spPr>
            <a:xfrm>
              <a:off x="10208564" y="2315210"/>
              <a:ext cx="534035" cy="3216910"/>
            </a:xfrm>
            <a:custGeom>
              <a:avLst/>
              <a:gdLst/>
              <a:ahLst/>
              <a:cxnLst/>
              <a:rect l="l" t="t" r="r" b="b"/>
              <a:pathLst>
                <a:path w="534034" h="3216910">
                  <a:moveTo>
                    <a:pt x="533653" y="0"/>
                  </a:moveTo>
                  <a:lnTo>
                    <a:pt x="0" y="0"/>
                  </a:lnTo>
                  <a:lnTo>
                    <a:pt x="0" y="3216681"/>
                  </a:lnTo>
                  <a:lnTo>
                    <a:pt x="533653" y="3216681"/>
                  </a:lnTo>
                  <a:lnTo>
                    <a:pt x="533653" y="0"/>
                  </a:lnTo>
                  <a:close/>
                </a:path>
              </a:pathLst>
            </a:custGeom>
            <a:solidFill>
              <a:srgbClr val="A4B0AA"/>
            </a:solidFill>
          </p:spPr>
          <p:txBody>
            <a:bodyPr wrap="square" lIns="0" tIns="0" rIns="0" bIns="0" rtlCol="0"/>
            <a:lstStyle/>
            <a:p>
              <a:endParaRPr/>
            </a:p>
          </p:txBody>
        </p:sp>
      </p:grpSp>
      <p:sp>
        <p:nvSpPr>
          <p:cNvPr id="12" name="object 12"/>
          <p:cNvSpPr txBox="1"/>
          <p:nvPr/>
        </p:nvSpPr>
        <p:spPr>
          <a:xfrm>
            <a:off x="7076042" y="5671226"/>
            <a:ext cx="369570" cy="193040"/>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716A66"/>
                </a:solidFill>
                <a:latin typeface="DIN 2014 Bold"/>
                <a:cs typeface="DIN 2014 Bold"/>
              </a:rPr>
              <a:t>2011</a:t>
            </a:r>
            <a:endParaRPr sz="1100">
              <a:latin typeface="DIN 2014 Bold"/>
              <a:cs typeface="DIN 2014 Bold"/>
            </a:endParaRPr>
          </a:p>
        </p:txBody>
      </p:sp>
      <p:sp>
        <p:nvSpPr>
          <p:cNvPr id="13" name="object 13"/>
          <p:cNvSpPr txBox="1"/>
          <p:nvPr/>
        </p:nvSpPr>
        <p:spPr>
          <a:xfrm>
            <a:off x="8149395" y="5671226"/>
            <a:ext cx="369570" cy="193040"/>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716A66"/>
                </a:solidFill>
                <a:latin typeface="DIN 2014 Bold"/>
                <a:cs typeface="DIN 2014 Bold"/>
              </a:rPr>
              <a:t>2016</a:t>
            </a:r>
            <a:endParaRPr sz="1100">
              <a:latin typeface="DIN 2014 Bold"/>
              <a:cs typeface="DIN 2014 Bold"/>
            </a:endParaRPr>
          </a:p>
        </p:txBody>
      </p:sp>
      <p:sp>
        <p:nvSpPr>
          <p:cNvPr id="14" name="object 14"/>
          <p:cNvSpPr txBox="1"/>
          <p:nvPr/>
        </p:nvSpPr>
        <p:spPr>
          <a:xfrm>
            <a:off x="9222747" y="5671226"/>
            <a:ext cx="369570" cy="193040"/>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716A66"/>
                </a:solidFill>
                <a:latin typeface="DIN 2014 Bold"/>
                <a:cs typeface="DIN 2014 Bold"/>
              </a:rPr>
              <a:t>2025</a:t>
            </a:r>
            <a:endParaRPr sz="1100">
              <a:latin typeface="DIN 2014 Bold"/>
              <a:cs typeface="DIN 2014 Bold"/>
            </a:endParaRPr>
          </a:p>
        </p:txBody>
      </p:sp>
      <p:sp>
        <p:nvSpPr>
          <p:cNvPr id="15" name="object 15"/>
          <p:cNvSpPr txBox="1"/>
          <p:nvPr/>
        </p:nvSpPr>
        <p:spPr>
          <a:xfrm>
            <a:off x="10296100" y="5671226"/>
            <a:ext cx="369570" cy="193040"/>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716A66"/>
                </a:solidFill>
                <a:latin typeface="DIN 2014 Bold"/>
                <a:cs typeface="DIN 2014 Bold"/>
              </a:rPr>
              <a:t>2050</a:t>
            </a:r>
            <a:endParaRPr sz="1100">
              <a:latin typeface="DIN 2014 Bold"/>
              <a:cs typeface="DIN 2014 Bold"/>
            </a:endParaRPr>
          </a:p>
        </p:txBody>
      </p:sp>
      <p:sp>
        <p:nvSpPr>
          <p:cNvPr id="16" name="object 16"/>
          <p:cNvSpPr txBox="1"/>
          <p:nvPr/>
        </p:nvSpPr>
        <p:spPr>
          <a:xfrm>
            <a:off x="5861883" y="2053835"/>
            <a:ext cx="252095" cy="193040"/>
          </a:xfrm>
          <a:prstGeom prst="rect">
            <a:avLst/>
          </a:prstGeom>
        </p:spPr>
        <p:txBody>
          <a:bodyPr vert="horz" wrap="square" lIns="0" tIns="12700" rIns="0" bIns="0" rtlCol="0">
            <a:spAutoFit/>
          </a:bodyPr>
          <a:lstStyle/>
          <a:p>
            <a:pPr marL="12700">
              <a:lnSpc>
                <a:spcPct val="100000"/>
              </a:lnSpc>
              <a:spcBef>
                <a:spcPts val="100"/>
              </a:spcBef>
            </a:pPr>
            <a:r>
              <a:rPr sz="1100" b="1" spc="-25" dirty="0">
                <a:solidFill>
                  <a:srgbClr val="716A66"/>
                </a:solidFill>
                <a:latin typeface="DIN 2014 Bold"/>
                <a:cs typeface="DIN 2014 Bold"/>
              </a:rPr>
              <a:t>100</a:t>
            </a:r>
            <a:endParaRPr sz="1100">
              <a:latin typeface="DIN 2014 Bold"/>
              <a:cs typeface="DIN 2014 Bold"/>
            </a:endParaRPr>
          </a:p>
        </p:txBody>
      </p:sp>
      <p:sp>
        <p:nvSpPr>
          <p:cNvPr id="17" name="object 17"/>
          <p:cNvSpPr txBox="1"/>
          <p:nvPr/>
        </p:nvSpPr>
        <p:spPr>
          <a:xfrm>
            <a:off x="5937321" y="2726909"/>
            <a:ext cx="176530" cy="193040"/>
          </a:xfrm>
          <a:prstGeom prst="rect">
            <a:avLst/>
          </a:prstGeom>
        </p:spPr>
        <p:txBody>
          <a:bodyPr vert="horz" wrap="square" lIns="0" tIns="12700" rIns="0" bIns="0" rtlCol="0">
            <a:spAutoFit/>
          </a:bodyPr>
          <a:lstStyle/>
          <a:p>
            <a:pPr marL="12700">
              <a:lnSpc>
                <a:spcPct val="100000"/>
              </a:lnSpc>
              <a:spcBef>
                <a:spcPts val="100"/>
              </a:spcBef>
            </a:pPr>
            <a:r>
              <a:rPr sz="1100" b="1" spc="-25" dirty="0">
                <a:solidFill>
                  <a:srgbClr val="716A66"/>
                </a:solidFill>
                <a:latin typeface="DIN 2014 Bold"/>
                <a:cs typeface="DIN 2014 Bold"/>
              </a:rPr>
              <a:t>80</a:t>
            </a:r>
            <a:endParaRPr sz="1100">
              <a:latin typeface="DIN 2014 Bold"/>
              <a:cs typeface="DIN 2014 Bold"/>
            </a:endParaRPr>
          </a:p>
        </p:txBody>
      </p:sp>
      <p:sp>
        <p:nvSpPr>
          <p:cNvPr id="18" name="object 18"/>
          <p:cNvSpPr txBox="1"/>
          <p:nvPr/>
        </p:nvSpPr>
        <p:spPr>
          <a:xfrm>
            <a:off x="5937321" y="3399984"/>
            <a:ext cx="176530" cy="193040"/>
          </a:xfrm>
          <a:prstGeom prst="rect">
            <a:avLst/>
          </a:prstGeom>
        </p:spPr>
        <p:txBody>
          <a:bodyPr vert="horz" wrap="square" lIns="0" tIns="12700" rIns="0" bIns="0" rtlCol="0">
            <a:spAutoFit/>
          </a:bodyPr>
          <a:lstStyle/>
          <a:p>
            <a:pPr marL="12700">
              <a:lnSpc>
                <a:spcPct val="100000"/>
              </a:lnSpc>
              <a:spcBef>
                <a:spcPts val="100"/>
              </a:spcBef>
            </a:pPr>
            <a:r>
              <a:rPr sz="1100" b="1" spc="-25" dirty="0">
                <a:solidFill>
                  <a:srgbClr val="716A66"/>
                </a:solidFill>
                <a:latin typeface="DIN 2014 Bold"/>
                <a:cs typeface="DIN 2014 Bold"/>
              </a:rPr>
              <a:t>60</a:t>
            </a:r>
            <a:endParaRPr sz="1100">
              <a:latin typeface="DIN 2014 Bold"/>
              <a:cs typeface="DIN 2014 Bold"/>
            </a:endParaRPr>
          </a:p>
        </p:txBody>
      </p:sp>
      <p:sp>
        <p:nvSpPr>
          <p:cNvPr id="19" name="object 19"/>
          <p:cNvSpPr txBox="1"/>
          <p:nvPr/>
        </p:nvSpPr>
        <p:spPr>
          <a:xfrm>
            <a:off x="5937321" y="4073059"/>
            <a:ext cx="176530" cy="193040"/>
          </a:xfrm>
          <a:prstGeom prst="rect">
            <a:avLst/>
          </a:prstGeom>
        </p:spPr>
        <p:txBody>
          <a:bodyPr vert="horz" wrap="square" lIns="0" tIns="12700" rIns="0" bIns="0" rtlCol="0">
            <a:spAutoFit/>
          </a:bodyPr>
          <a:lstStyle/>
          <a:p>
            <a:pPr marL="12700">
              <a:lnSpc>
                <a:spcPct val="100000"/>
              </a:lnSpc>
              <a:spcBef>
                <a:spcPts val="100"/>
              </a:spcBef>
            </a:pPr>
            <a:r>
              <a:rPr sz="1100" b="1" spc="-25" dirty="0">
                <a:solidFill>
                  <a:srgbClr val="716A66"/>
                </a:solidFill>
                <a:latin typeface="DIN 2014 Bold"/>
                <a:cs typeface="DIN 2014 Bold"/>
              </a:rPr>
              <a:t>40</a:t>
            </a:r>
            <a:endParaRPr sz="1100">
              <a:latin typeface="DIN 2014 Bold"/>
              <a:cs typeface="DIN 2014 Bold"/>
            </a:endParaRPr>
          </a:p>
        </p:txBody>
      </p:sp>
      <p:sp>
        <p:nvSpPr>
          <p:cNvPr id="20" name="object 20"/>
          <p:cNvSpPr txBox="1"/>
          <p:nvPr/>
        </p:nvSpPr>
        <p:spPr>
          <a:xfrm>
            <a:off x="5937321" y="4746133"/>
            <a:ext cx="176530" cy="193040"/>
          </a:xfrm>
          <a:prstGeom prst="rect">
            <a:avLst/>
          </a:prstGeom>
        </p:spPr>
        <p:txBody>
          <a:bodyPr vert="horz" wrap="square" lIns="0" tIns="12700" rIns="0" bIns="0" rtlCol="0">
            <a:spAutoFit/>
          </a:bodyPr>
          <a:lstStyle/>
          <a:p>
            <a:pPr marL="12700">
              <a:lnSpc>
                <a:spcPct val="100000"/>
              </a:lnSpc>
              <a:spcBef>
                <a:spcPts val="100"/>
              </a:spcBef>
            </a:pPr>
            <a:r>
              <a:rPr sz="1100" b="1" spc="-25" dirty="0">
                <a:solidFill>
                  <a:srgbClr val="716A66"/>
                </a:solidFill>
                <a:latin typeface="DIN 2014 Bold"/>
                <a:cs typeface="DIN 2014 Bold"/>
              </a:rPr>
              <a:t>20</a:t>
            </a:r>
            <a:endParaRPr sz="1100">
              <a:latin typeface="DIN 2014 Bold"/>
              <a:cs typeface="DIN 2014 Bold"/>
            </a:endParaRPr>
          </a:p>
        </p:txBody>
      </p:sp>
      <p:sp>
        <p:nvSpPr>
          <p:cNvPr id="21" name="object 21"/>
          <p:cNvSpPr txBox="1"/>
          <p:nvPr/>
        </p:nvSpPr>
        <p:spPr>
          <a:xfrm>
            <a:off x="6012758" y="5419207"/>
            <a:ext cx="100965" cy="193040"/>
          </a:xfrm>
          <a:prstGeom prst="rect">
            <a:avLst/>
          </a:prstGeom>
        </p:spPr>
        <p:txBody>
          <a:bodyPr vert="horz" wrap="square" lIns="0" tIns="12700" rIns="0" bIns="0" rtlCol="0">
            <a:spAutoFit/>
          </a:bodyPr>
          <a:lstStyle/>
          <a:p>
            <a:pPr marL="12700">
              <a:lnSpc>
                <a:spcPct val="100000"/>
              </a:lnSpc>
              <a:spcBef>
                <a:spcPts val="100"/>
              </a:spcBef>
            </a:pPr>
            <a:r>
              <a:rPr sz="1100" b="1" spc="-50" dirty="0">
                <a:solidFill>
                  <a:srgbClr val="716A66"/>
                </a:solidFill>
                <a:latin typeface="DIN 2014 Bold"/>
                <a:cs typeface="DIN 2014 Bold"/>
              </a:rPr>
              <a:t>0</a:t>
            </a:r>
            <a:endParaRPr sz="1100">
              <a:latin typeface="DIN 2014 Bold"/>
              <a:cs typeface="DIN 2014 Bold"/>
            </a:endParaRPr>
          </a:p>
        </p:txBody>
      </p:sp>
      <p:sp>
        <p:nvSpPr>
          <p:cNvPr id="22" name="object 22"/>
          <p:cNvSpPr txBox="1"/>
          <p:nvPr/>
        </p:nvSpPr>
        <p:spPr>
          <a:xfrm>
            <a:off x="5520815" y="3565062"/>
            <a:ext cx="194945" cy="862965"/>
          </a:xfrm>
          <a:prstGeom prst="rect">
            <a:avLst/>
          </a:prstGeom>
        </p:spPr>
        <p:txBody>
          <a:bodyPr vert="vert270" wrap="square" lIns="0" tIns="8255" rIns="0" bIns="0" rtlCol="0">
            <a:spAutoFit/>
          </a:bodyPr>
          <a:lstStyle/>
          <a:p>
            <a:pPr marL="12700">
              <a:lnSpc>
                <a:spcPct val="100000"/>
              </a:lnSpc>
              <a:spcBef>
                <a:spcPts val="65"/>
              </a:spcBef>
            </a:pPr>
            <a:r>
              <a:rPr sz="1100" dirty="0">
                <a:solidFill>
                  <a:srgbClr val="AAA5A3"/>
                </a:solidFill>
                <a:latin typeface="DIN 2014 Bold"/>
                <a:cs typeface="DIN 2014 Bold"/>
              </a:rPr>
              <a:t>AGE</a:t>
            </a:r>
            <a:r>
              <a:rPr sz="1100" spc="-10" dirty="0">
                <a:solidFill>
                  <a:srgbClr val="AAA5A3"/>
                </a:solidFill>
                <a:latin typeface="DIN 2014 Bold"/>
                <a:cs typeface="DIN 2014 Bold"/>
              </a:rPr>
              <a:t> </a:t>
            </a:r>
            <a:r>
              <a:rPr sz="1100" dirty="0">
                <a:solidFill>
                  <a:srgbClr val="AAA5A3"/>
                </a:solidFill>
                <a:latin typeface="DIN 2014 Bold"/>
                <a:cs typeface="DIN 2014 Bold"/>
              </a:rPr>
              <a:t>IN</a:t>
            </a:r>
            <a:r>
              <a:rPr sz="1100" spc="-10" dirty="0">
                <a:solidFill>
                  <a:srgbClr val="AAA5A3"/>
                </a:solidFill>
                <a:latin typeface="DIN 2014 Bold"/>
                <a:cs typeface="DIN 2014 Bold"/>
              </a:rPr>
              <a:t> YEARS</a:t>
            </a:r>
            <a:endParaRPr sz="1100">
              <a:latin typeface="DIN 2014 Bold"/>
              <a:cs typeface="DIN 2014 Bold"/>
            </a:endParaRPr>
          </a:p>
        </p:txBody>
      </p:sp>
      <p:sp>
        <p:nvSpPr>
          <p:cNvPr id="23" name="object 23"/>
          <p:cNvSpPr txBox="1"/>
          <p:nvPr/>
        </p:nvSpPr>
        <p:spPr>
          <a:xfrm>
            <a:off x="8702226" y="5921109"/>
            <a:ext cx="344170" cy="193040"/>
          </a:xfrm>
          <a:prstGeom prst="rect">
            <a:avLst/>
          </a:prstGeom>
        </p:spPr>
        <p:txBody>
          <a:bodyPr vert="horz" wrap="square" lIns="0" tIns="12700" rIns="0" bIns="0" rtlCol="0">
            <a:spAutoFit/>
          </a:bodyPr>
          <a:lstStyle/>
          <a:p>
            <a:pPr marL="12700">
              <a:lnSpc>
                <a:spcPct val="100000"/>
              </a:lnSpc>
              <a:spcBef>
                <a:spcPts val="100"/>
              </a:spcBef>
            </a:pPr>
            <a:r>
              <a:rPr sz="1100" spc="-20" dirty="0">
                <a:solidFill>
                  <a:srgbClr val="AAA5A3"/>
                </a:solidFill>
                <a:latin typeface="DIN 2014 Bold"/>
                <a:cs typeface="DIN 2014 Bold"/>
              </a:rPr>
              <a:t>YEAR</a:t>
            </a:r>
            <a:endParaRPr sz="1100">
              <a:latin typeface="DIN 2014 Bold"/>
              <a:cs typeface="DIN 2014 Bold"/>
            </a:endParaRPr>
          </a:p>
        </p:txBody>
      </p:sp>
      <p:sp>
        <p:nvSpPr>
          <p:cNvPr id="24" name="object 24"/>
          <p:cNvSpPr txBox="1"/>
          <p:nvPr/>
        </p:nvSpPr>
        <p:spPr>
          <a:xfrm>
            <a:off x="751840" y="1863689"/>
            <a:ext cx="3929379" cy="2209800"/>
          </a:xfrm>
          <a:prstGeom prst="rect">
            <a:avLst/>
          </a:prstGeom>
        </p:spPr>
        <p:txBody>
          <a:bodyPr vert="horz" wrap="square" lIns="0" tIns="12700" rIns="0" bIns="0" rtlCol="0">
            <a:spAutoFit/>
          </a:bodyPr>
          <a:lstStyle/>
          <a:p>
            <a:pPr marL="12700" marR="5080">
              <a:lnSpc>
                <a:spcPct val="115599"/>
              </a:lnSpc>
              <a:spcBef>
                <a:spcPts val="100"/>
              </a:spcBef>
            </a:pPr>
            <a:r>
              <a:rPr sz="3100" dirty="0">
                <a:solidFill>
                  <a:srgbClr val="716A66"/>
                </a:solidFill>
                <a:latin typeface="DIN 2014 Light"/>
                <a:cs typeface="DIN 2014 Light"/>
              </a:rPr>
              <a:t>An</a:t>
            </a:r>
            <a:r>
              <a:rPr sz="3100" spc="-35" dirty="0">
                <a:solidFill>
                  <a:srgbClr val="716A66"/>
                </a:solidFill>
                <a:latin typeface="DIN 2014 Light"/>
                <a:cs typeface="DIN 2014 Light"/>
              </a:rPr>
              <a:t> </a:t>
            </a:r>
            <a:r>
              <a:rPr sz="3100" dirty="0">
                <a:solidFill>
                  <a:srgbClr val="716A66"/>
                </a:solidFill>
                <a:latin typeface="DIN 2014 Light"/>
                <a:cs typeface="DIN 2014 Light"/>
              </a:rPr>
              <a:t>aging</a:t>
            </a:r>
            <a:r>
              <a:rPr sz="3100" spc="-35" dirty="0">
                <a:solidFill>
                  <a:srgbClr val="716A66"/>
                </a:solidFill>
                <a:latin typeface="DIN 2014 Light"/>
                <a:cs typeface="DIN 2014 Light"/>
              </a:rPr>
              <a:t> </a:t>
            </a:r>
            <a:r>
              <a:rPr sz="3100" dirty="0">
                <a:solidFill>
                  <a:srgbClr val="716A66"/>
                </a:solidFill>
                <a:latin typeface="DIN 2014 Light"/>
                <a:cs typeface="DIN 2014 Light"/>
              </a:rPr>
              <a:t>population</a:t>
            </a:r>
            <a:r>
              <a:rPr sz="3100" spc="-35" dirty="0">
                <a:solidFill>
                  <a:srgbClr val="716A66"/>
                </a:solidFill>
                <a:latin typeface="DIN 2014 Light"/>
                <a:cs typeface="DIN 2014 Light"/>
              </a:rPr>
              <a:t> </a:t>
            </a:r>
            <a:r>
              <a:rPr sz="3100" spc="-20" dirty="0">
                <a:solidFill>
                  <a:srgbClr val="716A66"/>
                </a:solidFill>
                <a:latin typeface="DIN 2014 Light"/>
                <a:cs typeface="DIN 2014 Light"/>
              </a:rPr>
              <a:t>will </a:t>
            </a:r>
            <a:r>
              <a:rPr sz="3100" dirty="0">
                <a:solidFill>
                  <a:srgbClr val="716A66"/>
                </a:solidFill>
                <a:latin typeface="DIN 2014 Light"/>
                <a:cs typeface="DIN 2014 Light"/>
              </a:rPr>
              <a:t>lead</a:t>
            </a:r>
            <a:r>
              <a:rPr sz="3100" spc="-45" dirty="0">
                <a:solidFill>
                  <a:srgbClr val="716A66"/>
                </a:solidFill>
                <a:latin typeface="DIN 2014 Light"/>
                <a:cs typeface="DIN 2014 Light"/>
              </a:rPr>
              <a:t> </a:t>
            </a:r>
            <a:r>
              <a:rPr sz="3100" dirty="0">
                <a:solidFill>
                  <a:srgbClr val="716A66"/>
                </a:solidFill>
                <a:latin typeface="DIN 2014 Light"/>
                <a:cs typeface="DIN 2014 Light"/>
              </a:rPr>
              <a:t>to</a:t>
            </a:r>
            <a:r>
              <a:rPr sz="3100" spc="-35" dirty="0">
                <a:solidFill>
                  <a:srgbClr val="716A66"/>
                </a:solidFill>
                <a:latin typeface="DIN 2014 Light"/>
                <a:cs typeface="DIN 2014 Light"/>
              </a:rPr>
              <a:t> </a:t>
            </a:r>
            <a:r>
              <a:rPr sz="3100" dirty="0">
                <a:solidFill>
                  <a:srgbClr val="716A66"/>
                </a:solidFill>
                <a:latin typeface="DIN 2014 Light"/>
                <a:cs typeface="DIN 2014 Light"/>
              </a:rPr>
              <a:t>an</a:t>
            </a:r>
            <a:r>
              <a:rPr sz="3100" spc="-35" dirty="0">
                <a:solidFill>
                  <a:srgbClr val="716A66"/>
                </a:solidFill>
                <a:latin typeface="DIN 2014 Light"/>
                <a:cs typeface="DIN 2014 Light"/>
              </a:rPr>
              <a:t> </a:t>
            </a:r>
            <a:r>
              <a:rPr sz="3100" b="1" spc="-10" dirty="0">
                <a:solidFill>
                  <a:srgbClr val="716A66"/>
                </a:solidFill>
                <a:latin typeface="DIN 2014 Demi"/>
                <a:cs typeface="DIN 2014 Demi"/>
              </a:rPr>
              <a:t>exponential </a:t>
            </a:r>
            <a:r>
              <a:rPr sz="3100" b="1" dirty="0">
                <a:solidFill>
                  <a:srgbClr val="716A66"/>
                </a:solidFill>
                <a:latin typeface="DIN 2014 Demi"/>
                <a:cs typeface="DIN 2014 Demi"/>
              </a:rPr>
              <a:t>increase</a:t>
            </a:r>
            <a:r>
              <a:rPr sz="3100" b="1" spc="-40" dirty="0">
                <a:solidFill>
                  <a:srgbClr val="716A66"/>
                </a:solidFill>
                <a:latin typeface="DIN 2014 Demi"/>
                <a:cs typeface="DIN 2014 Demi"/>
              </a:rPr>
              <a:t> </a:t>
            </a:r>
            <a:r>
              <a:rPr sz="3100" dirty="0">
                <a:solidFill>
                  <a:srgbClr val="716A66"/>
                </a:solidFill>
                <a:latin typeface="DIN 2014 Light"/>
                <a:cs typeface="DIN 2014 Light"/>
              </a:rPr>
              <a:t>in</a:t>
            </a:r>
            <a:r>
              <a:rPr sz="3100" spc="-35" dirty="0">
                <a:solidFill>
                  <a:srgbClr val="716A66"/>
                </a:solidFill>
                <a:latin typeface="DIN 2014 Light"/>
                <a:cs typeface="DIN 2014 Light"/>
              </a:rPr>
              <a:t> </a:t>
            </a:r>
            <a:r>
              <a:rPr sz="3100" spc="-10" dirty="0">
                <a:solidFill>
                  <a:srgbClr val="716A66"/>
                </a:solidFill>
                <a:latin typeface="DIN 2014 Light"/>
                <a:cs typeface="DIN 2014 Light"/>
              </a:rPr>
              <a:t>healthcare consumption.</a:t>
            </a:r>
            <a:endParaRPr sz="3100">
              <a:latin typeface="DIN 2014 Light"/>
              <a:cs typeface="DIN 2014 Ligh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a:p>
        </p:txBody>
      </p:sp>
      <p:sp>
        <p:nvSpPr>
          <p:cNvPr id="3" name="object 3"/>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4" name="object 4"/>
          <p:cNvSpPr txBox="1"/>
          <p:nvPr/>
        </p:nvSpPr>
        <p:spPr>
          <a:xfrm>
            <a:off x="750823" y="1044608"/>
            <a:ext cx="4085590" cy="2867580"/>
          </a:xfrm>
          <a:prstGeom prst="rect">
            <a:avLst/>
          </a:prstGeom>
        </p:spPr>
        <p:txBody>
          <a:bodyPr vert="horz" wrap="square" lIns="0" tIns="102235" rIns="0" bIns="0" rtlCol="0">
            <a:spAutoFit/>
          </a:bodyPr>
          <a:lstStyle/>
          <a:p>
            <a:pPr marL="25400">
              <a:lnSpc>
                <a:spcPct val="100000"/>
              </a:lnSpc>
              <a:spcBef>
                <a:spcPts val="805"/>
              </a:spcBef>
            </a:pPr>
            <a:r>
              <a:rPr sz="1400" b="1" dirty="0">
                <a:solidFill>
                  <a:srgbClr val="716A66"/>
                </a:solidFill>
                <a:latin typeface="DIN 2014 Bold"/>
                <a:cs typeface="DIN 2014 Bold"/>
              </a:rPr>
              <a:t>DRIVER 2</a:t>
            </a:r>
            <a:endParaRPr sz="1400" dirty="0">
              <a:latin typeface="DIN 2014 Bold"/>
              <a:cs typeface="DIN 2014 Bold"/>
            </a:endParaRPr>
          </a:p>
          <a:p>
            <a:pPr marL="12700">
              <a:lnSpc>
                <a:spcPct val="100000"/>
              </a:lnSpc>
              <a:spcBef>
                <a:spcPts val="1415"/>
              </a:spcBef>
            </a:pPr>
            <a:r>
              <a:rPr sz="2800" b="1" dirty="0">
                <a:solidFill>
                  <a:srgbClr val="716A66"/>
                </a:solidFill>
                <a:latin typeface="DIN 2014 Bold"/>
                <a:cs typeface="DIN 2014 Bold"/>
              </a:rPr>
              <a:t>Comfort &amp; Connection</a:t>
            </a:r>
            <a:endParaRPr sz="2800" dirty="0">
              <a:latin typeface="DIN 2014 Bold"/>
              <a:cs typeface="DIN 2014 Bold"/>
            </a:endParaRPr>
          </a:p>
          <a:p>
            <a:pPr marL="12700" marR="5080">
              <a:lnSpc>
                <a:spcPct val="111100"/>
              </a:lnSpc>
              <a:spcBef>
                <a:spcPts val="1200"/>
              </a:spcBef>
            </a:pPr>
            <a:r>
              <a:rPr sz="2100" dirty="0">
                <a:solidFill>
                  <a:srgbClr val="716A66"/>
                </a:solidFill>
                <a:latin typeface="DIN 2014 Light"/>
                <a:cs typeface="DIN 2014 Light"/>
              </a:rPr>
              <a:t>Many healthcare environments </a:t>
            </a:r>
            <a:br>
              <a:rPr lang="en-US" sz="2100" dirty="0">
                <a:solidFill>
                  <a:srgbClr val="716A66"/>
                </a:solidFill>
                <a:latin typeface="DIN 2014 Light"/>
                <a:cs typeface="DIN 2014 Light"/>
              </a:rPr>
            </a:br>
            <a:r>
              <a:rPr sz="2100" dirty="0">
                <a:solidFill>
                  <a:srgbClr val="716A66"/>
                </a:solidFill>
                <a:latin typeface="DIN 2014 Light"/>
                <a:cs typeface="DIN 2014 Light"/>
              </a:rPr>
              <a:t>lack furniture that balances patient comfort while supporting family </a:t>
            </a:r>
            <a:br>
              <a:rPr lang="en-US" sz="2100" dirty="0">
                <a:solidFill>
                  <a:srgbClr val="716A66"/>
                </a:solidFill>
                <a:latin typeface="DIN 2014 Light"/>
                <a:cs typeface="DIN 2014 Light"/>
              </a:rPr>
            </a:br>
            <a:r>
              <a:rPr sz="2100" dirty="0">
                <a:solidFill>
                  <a:srgbClr val="716A66"/>
                </a:solidFill>
                <a:latin typeface="DIN 2014 Light"/>
                <a:cs typeface="DIN 2014 Light"/>
              </a:rPr>
              <a:t>and friends, which can hinder recovery and</a:t>
            </a:r>
            <a:r>
              <a:rPr lang="en-US" sz="2100" dirty="0">
                <a:latin typeface="DIN 2014 Light"/>
                <a:cs typeface="DIN 2014 Light"/>
              </a:rPr>
              <a:t> </a:t>
            </a:r>
            <a:r>
              <a:rPr sz="2100" dirty="0">
                <a:solidFill>
                  <a:srgbClr val="716A66"/>
                </a:solidFill>
                <a:latin typeface="DIN 2014 Light"/>
                <a:cs typeface="DIN 2014 Light"/>
              </a:rPr>
              <a:t>healing processes.</a:t>
            </a:r>
            <a:endParaRPr sz="2100" dirty="0">
              <a:latin typeface="DIN 2014 Light"/>
              <a:cs typeface="DIN 2014 Light"/>
            </a:endParaRPr>
          </a:p>
        </p:txBody>
      </p:sp>
      <p:pic>
        <p:nvPicPr>
          <p:cNvPr id="5" name="object 5"/>
          <p:cNvPicPr/>
          <p:nvPr/>
        </p:nvPicPr>
        <p:blipFill>
          <a:blip r:embed="rId2" cstate="print"/>
          <a:stretch>
            <a:fillRect/>
          </a:stretch>
        </p:blipFill>
        <p:spPr>
          <a:xfrm>
            <a:off x="1069807" y="5525587"/>
            <a:ext cx="166547" cy="166547"/>
          </a:xfrm>
          <a:prstGeom prst="rect">
            <a:avLst/>
          </a:prstGeom>
        </p:spPr>
      </p:pic>
      <p:sp>
        <p:nvSpPr>
          <p:cNvPr id="6" name="object 6"/>
          <p:cNvSpPr txBox="1"/>
          <p:nvPr/>
        </p:nvSpPr>
        <p:spPr>
          <a:xfrm>
            <a:off x="725423" y="4609626"/>
            <a:ext cx="2589530" cy="1704339"/>
          </a:xfrm>
          <a:prstGeom prst="rect">
            <a:avLst/>
          </a:prstGeom>
        </p:spPr>
        <p:txBody>
          <a:bodyPr vert="horz" wrap="square" lIns="0" tIns="12700" rIns="0" bIns="0" rtlCol="0">
            <a:spAutoFit/>
          </a:bodyPr>
          <a:lstStyle/>
          <a:p>
            <a:pPr marL="38100">
              <a:lnSpc>
                <a:spcPct val="100000"/>
              </a:lnSpc>
              <a:spcBef>
                <a:spcPts val="100"/>
              </a:spcBef>
            </a:pPr>
            <a:r>
              <a:rPr sz="5000" b="1" spc="-25" dirty="0">
                <a:solidFill>
                  <a:srgbClr val="716A66"/>
                </a:solidFill>
                <a:latin typeface="DIN 2014 Bold"/>
                <a:cs typeface="DIN 2014 Bold"/>
              </a:rPr>
              <a:t>47</a:t>
            </a:r>
            <a:r>
              <a:rPr sz="4350" b="1" spc="-37" baseline="25862" dirty="0">
                <a:solidFill>
                  <a:srgbClr val="716A66"/>
                </a:solidFill>
                <a:latin typeface="DIN 2014 Bold"/>
                <a:cs typeface="DIN 2014 Bold"/>
              </a:rPr>
              <a:t>%</a:t>
            </a:r>
            <a:endParaRPr sz="4350" baseline="25862">
              <a:latin typeface="DIN 2014 Bold"/>
              <a:cs typeface="DIN 2014 Bold"/>
            </a:endParaRPr>
          </a:p>
          <a:p>
            <a:pPr marL="38100" marR="30480">
              <a:lnSpc>
                <a:spcPts val="1500"/>
              </a:lnSpc>
              <a:spcBef>
                <a:spcPts val="155"/>
              </a:spcBef>
            </a:pPr>
            <a:r>
              <a:rPr sz="1300" dirty="0">
                <a:solidFill>
                  <a:srgbClr val="716A66"/>
                </a:solidFill>
                <a:latin typeface="DIN 2014 Light"/>
                <a:cs typeface="DIN 2014 Light"/>
              </a:rPr>
              <a:t>Patients</a:t>
            </a:r>
            <a:r>
              <a:rPr sz="1300" spc="-30" dirty="0">
                <a:solidFill>
                  <a:srgbClr val="716A66"/>
                </a:solidFill>
                <a:latin typeface="DIN 2014 Light"/>
                <a:cs typeface="DIN 2014 Light"/>
              </a:rPr>
              <a:t> </a:t>
            </a:r>
            <a:r>
              <a:rPr sz="1300" dirty="0">
                <a:solidFill>
                  <a:srgbClr val="716A66"/>
                </a:solidFill>
                <a:latin typeface="DIN 2014 Light"/>
                <a:cs typeface="DIN 2014 Light"/>
              </a:rPr>
              <a:t>who</a:t>
            </a:r>
            <a:r>
              <a:rPr sz="1300" spc="-25" dirty="0">
                <a:solidFill>
                  <a:srgbClr val="716A66"/>
                </a:solidFill>
                <a:latin typeface="DIN 2014 Light"/>
                <a:cs typeface="DIN 2014 Light"/>
              </a:rPr>
              <a:t> </a:t>
            </a:r>
            <a:r>
              <a:rPr sz="1300" dirty="0">
                <a:solidFill>
                  <a:srgbClr val="716A66"/>
                </a:solidFill>
                <a:latin typeface="DIN 2014 Light"/>
                <a:cs typeface="DIN 2014 Light"/>
              </a:rPr>
              <a:t>are</a:t>
            </a:r>
            <a:r>
              <a:rPr sz="1300" spc="-25" dirty="0">
                <a:solidFill>
                  <a:srgbClr val="716A66"/>
                </a:solidFill>
                <a:latin typeface="DIN 2014 Light"/>
                <a:cs typeface="DIN 2014 Light"/>
              </a:rPr>
              <a:t> </a:t>
            </a:r>
            <a:r>
              <a:rPr sz="1300" spc="-10" dirty="0">
                <a:solidFill>
                  <a:srgbClr val="716A66"/>
                </a:solidFill>
                <a:latin typeface="DIN 2014 Light"/>
                <a:cs typeface="DIN 2014 Light"/>
              </a:rPr>
              <a:t>unsatisfied</a:t>
            </a:r>
            <a:r>
              <a:rPr sz="1300" spc="-25" dirty="0">
                <a:solidFill>
                  <a:srgbClr val="716A66"/>
                </a:solidFill>
                <a:latin typeface="DIN 2014 Light"/>
                <a:cs typeface="DIN 2014 Light"/>
              </a:rPr>
              <a:t> </a:t>
            </a:r>
            <a:r>
              <a:rPr sz="1300" dirty="0">
                <a:solidFill>
                  <a:srgbClr val="716A66"/>
                </a:solidFill>
                <a:latin typeface="DIN 2014 Light"/>
                <a:cs typeface="DIN 2014 Light"/>
              </a:rPr>
              <a:t>with</a:t>
            </a:r>
            <a:r>
              <a:rPr sz="1300" spc="-25" dirty="0">
                <a:solidFill>
                  <a:srgbClr val="716A66"/>
                </a:solidFill>
                <a:latin typeface="DIN 2014 Light"/>
                <a:cs typeface="DIN 2014 Light"/>
              </a:rPr>
              <a:t> the </a:t>
            </a:r>
            <a:r>
              <a:rPr sz="1300" dirty="0">
                <a:solidFill>
                  <a:srgbClr val="716A66"/>
                </a:solidFill>
                <a:latin typeface="DIN 2014 Light"/>
                <a:cs typeface="DIN 2014 Light"/>
              </a:rPr>
              <a:t>ergonomic</a:t>
            </a:r>
            <a:r>
              <a:rPr sz="1300" spc="-50" dirty="0">
                <a:solidFill>
                  <a:srgbClr val="716A66"/>
                </a:solidFill>
                <a:latin typeface="DIN 2014 Light"/>
                <a:cs typeface="DIN 2014 Light"/>
              </a:rPr>
              <a:t> </a:t>
            </a:r>
            <a:r>
              <a:rPr sz="1300" dirty="0">
                <a:solidFill>
                  <a:srgbClr val="716A66"/>
                </a:solidFill>
                <a:latin typeface="DIN 2014 Light"/>
                <a:cs typeface="DIN 2014 Light"/>
              </a:rPr>
              <a:t>features</a:t>
            </a:r>
            <a:r>
              <a:rPr sz="1300" spc="-45" dirty="0">
                <a:solidFill>
                  <a:srgbClr val="716A66"/>
                </a:solidFill>
                <a:latin typeface="DIN 2014 Light"/>
                <a:cs typeface="DIN 2014 Light"/>
              </a:rPr>
              <a:t> </a:t>
            </a:r>
            <a:r>
              <a:rPr sz="1300" dirty="0">
                <a:solidFill>
                  <a:srgbClr val="716A66"/>
                </a:solidFill>
                <a:latin typeface="DIN 2014 Light"/>
                <a:cs typeface="DIN 2014 Light"/>
              </a:rPr>
              <a:t>and</a:t>
            </a:r>
            <a:r>
              <a:rPr sz="1300" spc="-45" dirty="0">
                <a:solidFill>
                  <a:srgbClr val="716A66"/>
                </a:solidFill>
                <a:latin typeface="DIN 2014 Light"/>
                <a:cs typeface="DIN 2014 Light"/>
              </a:rPr>
              <a:t> </a:t>
            </a:r>
            <a:r>
              <a:rPr sz="1300" spc="-10" dirty="0">
                <a:solidFill>
                  <a:srgbClr val="716A66"/>
                </a:solidFill>
                <a:latin typeface="DIN 2014 Light"/>
                <a:cs typeface="DIN 2014 Light"/>
              </a:rPr>
              <a:t>aesthetic </a:t>
            </a:r>
            <a:r>
              <a:rPr sz="1300" dirty="0">
                <a:solidFill>
                  <a:srgbClr val="716A66"/>
                </a:solidFill>
                <a:latin typeface="DIN 2014 Light"/>
                <a:cs typeface="DIN 2014 Light"/>
              </a:rPr>
              <a:t>design</a:t>
            </a:r>
            <a:r>
              <a:rPr sz="1300" spc="-40" dirty="0">
                <a:solidFill>
                  <a:srgbClr val="716A66"/>
                </a:solidFill>
                <a:latin typeface="DIN 2014 Light"/>
                <a:cs typeface="DIN 2014 Light"/>
              </a:rPr>
              <a:t> </a:t>
            </a:r>
            <a:r>
              <a:rPr sz="1300" dirty="0">
                <a:solidFill>
                  <a:srgbClr val="716A66"/>
                </a:solidFill>
                <a:latin typeface="DIN 2014 Light"/>
                <a:cs typeface="DIN 2014 Light"/>
              </a:rPr>
              <a:t>of</a:t>
            </a:r>
            <a:r>
              <a:rPr sz="1300" spc="-40" dirty="0">
                <a:solidFill>
                  <a:srgbClr val="716A66"/>
                </a:solidFill>
                <a:latin typeface="DIN 2014 Light"/>
                <a:cs typeface="DIN 2014 Light"/>
              </a:rPr>
              <a:t> </a:t>
            </a:r>
            <a:r>
              <a:rPr sz="1300" dirty="0">
                <a:solidFill>
                  <a:srgbClr val="716A66"/>
                </a:solidFill>
                <a:latin typeface="DIN 2014 Light"/>
                <a:cs typeface="DIN 2014 Light"/>
              </a:rPr>
              <a:t>healthcare</a:t>
            </a:r>
            <a:r>
              <a:rPr sz="1300" spc="-40" dirty="0">
                <a:solidFill>
                  <a:srgbClr val="716A66"/>
                </a:solidFill>
                <a:latin typeface="DIN 2014 Light"/>
                <a:cs typeface="DIN 2014 Light"/>
              </a:rPr>
              <a:t> </a:t>
            </a:r>
            <a:r>
              <a:rPr sz="1300" spc="-10" dirty="0">
                <a:solidFill>
                  <a:srgbClr val="716A66"/>
                </a:solidFill>
                <a:latin typeface="DIN 2014 Light"/>
                <a:cs typeface="DIN 2014 Light"/>
              </a:rPr>
              <a:t>furniture.</a:t>
            </a:r>
            <a:endParaRPr sz="1300">
              <a:latin typeface="DIN 2014 Light"/>
              <a:cs typeface="DIN 2014 Light"/>
            </a:endParaRPr>
          </a:p>
          <a:p>
            <a:pPr marL="38100" marR="697865">
              <a:lnSpc>
                <a:spcPct val="119700"/>
              </a:lnSpc>
              <a:spcBef>
                <a:spcPts val="840"/>
              </a:spcBef>
            </a:pPr>
            <a:r>
              <a:rPr sz="600" spc="-10" dirty="0">
                <a:solidFill>
                  <a:srgbClr val="8E8784"/>
                </a:solidFill>
                <a:latin typeface="DIN 2014 Light"/>
                <a:cs typeface="DIN 2014 Light"/>
              </a:rPr>
              <a:t>pesjournal.net,</a:t>
            </a:r>
            <a:r>
              <a:rPr sz="600" spc="5" dirty="0">
                <a:solidFill>
                  <a:srgbClr val="8E8784"/>
                </a:solidFill>
                <a:latin typeface="DIN 2014 Light"/>
                <a:cs typeface="DIN 2014 Light"/>
              </a:rPr>
              <a:t> </a:t>
            </a:r>
            <a:r>
              <a:rPr sz="600" dirty="0">
                <a:solidFill>
                  <a:srgbClr val="8E8784"/>
                </a:solidFill>
                <a:latin typeface="DIN 2014 Light"/>
                <a:cs typeface="DIN 2014 Light"/>
              </a:rPr>
              <a:t>Hospital</a:t>
            </a:r>
            <a:r>
              <a:rPr sz="600" spc="5" dirty="0">
                <a:solidFill>
                  <a:srgbClr val="8E8784"/>
                </a:solidFill>
                <a:latin typeface="DIN 2014 Light"/>
                <a:cs typeface="DIN 2014 Light"/>
              </a:rPr>
              <a:t> </a:t>
            </a:r>
            <a:r>
              <a:rPr sz="600" dirty="0">
                <a:solidFill>
                  <a:srgbClr val="8E8784"/>
                </a:solidFill>
                <a:latin typeface="DIN 2014 Light"/>
                <a:cs typeface="DIN 2014 Light"/>
              </a:rPr>
              <a:t>Furniture:</a:t>
            </a:r>
            <a:r>
              <a:rPr sz="600" spc="5" dirty="0">
                <a:solidFill>
                  <a:srgbClr val="8E8784"/>
                </a:solidFill>
                <a:latin typeface="DIN 2014 Light"/>
                <a:cs typeface="DIN 2014 Light"/>
              </a:rPr>
              <a:t> </a:t>
            </a:r>
            <a:r>
              <a:rPr sz="600" dirty="0">
                <a:solidFill>
                  <a:srgbClr val="8E8784"/>
                </a:solidFill>
                <a:latin typeface="DIN 2014 Light"/>
                <a:cs typeface="DIN 2014 Light"/>
              </a:rPr>
              <a:t>Expectations</a:t>
            </a:r>
            <a:r>
              <a:rPr sz="600" spc="5" dirty="0">
                <a:solidFill>
                  <a:srgbClr val="8E8784"/>
                </a:solidFill>
                <a:latin typeface="DIN 2014 Light"/>
                <a:cs typeface="DIN 2014 Light"/>
              </a:rPr>
              <a:t> </a:t>
            </a:r>
            <a:r>
              <a:rPr sz="600" dirty="0">
                <a:solidFill>
                  <a:srgbClr val="8E8784"/>
                </a:solidFill>
                <a:latin typeface="DIN 2014 Light"/>
                <a:cs typeface="DIN 2014 Light"/>
              </a:rPr>
              <a:t>of</a:t>
            </a:r>
            <a:r>
              <a:rPr sz="600" spc="5" dirty="0">
                <a:solidFill>
                  <a:srgbClr val="8E8784"/>
                </a:solidFill>
                <a:latin typeface="DIN 2014 Light"/>
                <a:cs typeface="DIN 2014 Light"/>
              </a:rPr>
              <a:t> </a:t>
            </a:r>
            <a:r>
              <a:rPr sz="600" spc="-10" dirty="0">
                <a:solidFill>
                  <a:srgbClr val="8E8784"/>
                </a:solidFill>
                <a:latin typeface="DIN 2014 Light"/>
                <a:cs typeface="DIN 2014 Light"/>
              </a:rPr>
              <a:t>Patients</a:t>
            </a:r>
            <a:r>
              <a:rPr sz="600" spc="500" dirty="0">
                <a:solidFill>
                  <a:srgbClr val="8E8784"/>
                </a:solidFill>
                <a:latin typeface="DIN 2014 Light"/>
                <a:cs typeface="DIN 2014 Light"/>
              </a:rPr>
              <a:t> </a:t>
            </a:r>
            <a:r>
              <a:rPr sz="600" spc="-10" dirty="0">
                <a:solidFill>
                  <a:srgbClr val="8E8784"/>
                </a:solidFill>
                <a:latin typeface="DIN 2014 Light"/>
                <a:cs typeface="DIN 2014 Light"/>
              </a:rPr>
              <a:t>Toward</a:t>
            </a:r>
            <a:r>
              <a:rPr sz="600" spc="-20" dirty="0">
                <a:solidFill>
                  <a:srgbClr val="8E8784"/>
                </a:solidFill>
                <a:latin typeface="DIN 2014 Light"/>
                <a:cs typeface="DIN 2014 Light"/>
              </a:rPr>
              <a:t> </a:t>
            </a:r>
            <a:r>
              <a:rPr sz="600" dirty="0">
                <a:solidFill>
                  <a:srgbClr val="8E8784"/>
                </a:solidFill>
                <a:latin typeface="DIN 2014 Light"/>
                <a:cs typeface="DIN 2014 Light"/>
              </a:rPr>
              <a:t>Furniture</a:t>
            </a:r>
            <a:r>
              <a:rPr sz="600" spc="-15" dirty="0">
                <a:solidFill>
                  <a:srgbClr val="8E8784"/>
                </a:solidFill>
                <a:latin typeface="DIN 2014 Light"/>
                <a:cs typeface="DIN 2014 Light"/>
              </a:rPr>
              <a:t> </a:t>
            </a:r>
            <a:r>
              <a:rPr sz="600" dirty="0">
                <a:solidFill>
                  <a:srgbClr val="8E8784"/>
                </a:solidFill>
                <a:latin typeface="DIN 2014 Light"/>
                <a:cs typeface="DIN 2014 Light"/>
              </a:rPr>
              <a:t>in</a:t>
            </a:r>
            <a:r>
              <a:rPr sz="600" spc="-15" dirty="0">
                <a:solidFill>
                  <a:srgbClr val="8E8784"/>
                </a:solidFill>
                <a:latin typeface="DIN 2014 Light"/>
                <a:cs typeface="DIN 2014 Light"/>
              </a:rPr>
              <a:t> </a:t>
            </a:r>
            <a:r>
              <a:rPr sz="600" dirty="0">
                <a:solidFill>
                  <a:srgbClr val="8E8784"/>
                </a:solidFill>
                <a:latin typeface="DIN 2014 Light"/>
                <a:cs typeface="DIN 2014 Light"/>
              </a:rPr>
              <a:t>Healthcare</a:t>
            </a:r>
            <a:r>
              <a:rPr sz="600" spc="-15" dirty="0">
                <a:solidFill>
                  <a:srgbClr val="8E8784"/>
                </a:solidFill>
                <a:latin typeface="DIN 2014 Light"/>
                <a:cs typeface="DIN 2014 Light"/>
              </a:rPr>
              <a:t> </a:t>
            </a:r>
            <a:r>
              <a:rPr sz="600" dirty="0">
                <a:solidFill>
                  <a:srgbClr val="8E8784"/>
                </a:solidFill>
                <a:latin typeface="DIN 2014 Light"/>
                <a:cs typeface="DIN 2014 Light"/>
              </a:rPr>
              <a:t>Setting,</a:t>
            </a:r>
            <a:r>
              <a:rPr sz="600" spc="-15" dirty="0">
                <a:solidFill>
                  <a:srgbClr val="8E8784"/>
                </a:solidFill>
                <a:latin typeface="DIN 2014 Light"/>
                <a:cs typeface="DIN 2014 Light"/>
              </a:rPr>
              <a:t> </a:t>
            </a:r>
            <a:r>
              <a:rPr sz="600" dirty="0">
                <a:solidFill>
                  <a:srgbClr val="8E8784"/>
                </a:solidFill>
                <a:latin typeface="DIN 2014 Light"/>
                <a:cs typeface="DIN 2014 Light"/>
              </a:rPr>
              <a:t>October</a:t>
            </a:r>
            <a:r>
              <a:rPr sz="600" spc="-15" dirty="0">
                <a:solidFill>
                  <a:srgbClr val="8E8784"/>
                </a:solidFill>
                <a:latin typeface="DIN 2014 Light"/>
                <a:cs typeface="DIN 2014 Light"/>
              </a:rPr>
              <a:t> </a:t>
            </a:r>
            <a:r>
              <a:rPr sz="600" spc="-20" dirty="0">
                <a:solidFill>
                  <a:srgbClr val="8E8784"/>
                </a:solidFill>
                <a:latin typeface="DIN 2014 Light"/>
                <a:cs typeface="DIN 2014 Light"/>
              </a:rPr>
              <a:t>2020</a:t>
            </a:r>
            <a:endParaRPr sz="600">
              <a:latin typeface="DIN 2014 Light"/>
              <a:cs typeface="DIN 2014 Light"/>
            </a:endParaRPr>
          </a:p>
        </p:txBody>
      </p:sp>
      <p:sp>
        <p:nvSpPr>
          <p:cNvPr id="7" name="object 7"/>
          <p:cNvSpPr/>
          <p:nvPr/>
        </p:nvSpPr>
        <p:spPr>
          <a:xfrm>
            <a:off x="6113289" y="1855726"/>
            <a:ext cx="1664335" cy="1664335"/>
          </a:xfrm>
          <a:custGeom>
            <a:avLst/>
            <a:gdLst/>
            <a:ahLst/>
            <a:cxnLst/>
            <a:rect l="l" t="t" r="r" b="b"/>
            <a:pathLst>
              <a:path w="1664334" h="1664335">
                <a:moveTo>
                  <a:pt x="832103" y="0"/>
                </a:moveTo>
                <a:lnTo>
                  <a:pt x="783211" y="1412"/>
                </a:lnTo>
                <a:lnTo>
                  <a:pt x="735062" y="5598"/>
                </a:lnTo>
                <a:lnTo>
                  <a:pt x="687735" y="12478"/>
                </a:lnTo>
                <a:lnTo>
                  <a:pt x="641308" y="21976"/>
                </a:lnTo>
                <a:lnTo>
                  <a:pt x="595860" y="34012"/>
                </a:lnTo>
                <a:lnTo>
                  <a:pt x="551468" y="48510"/>
                </a:lnTo>
                <a:lnTo>
                  <a:pt x="508209" y="65390"/>
                </a:lnTo>
                <a:lnTo>
                  <a:pt x="466164" y="84575"/>
                </a:lnTo>
                <a:lnTo>
                  <a:pt x="425408" y="105987"/>
                </a:lnTo>
                <a:lnTo>
                  <a:pt x="386021" y="129547"/>
                </a:lnTo>
                <a:lnTo>
                  <a:pt x="348080" y="155178"/>
                </a:lnTo>
                <a:lnTo>
                  <a:pt x="311663" y="182802"/>
                </a:lnTo>
                <a:lnTo>
                  <a:pt x="276849" y="212341"/>
                </a:lnTo>
                <a:lnTo>
                  <a:pt x="243716" y="243716"/>
                </a:lnTo>
                <a:lnTo>
                  <a:pt x="212341" y="276849"/>
                </a:lnTo>
                <a:lnTo>
                  <a:pt x="182802" y="311663"/>
                </a:lnTo>
                <a:lnTo>
                  <a:pt x="155178" y="348080"/>
                </a:lnTo>
                <a:lnTo>
                  <a:pt x="129547" y="386021"/>
                </a:lnTo>
                <a:lnTo>
                  <a:pt x="105987" y="425408"/>
                </a:lnTo>
                <a:lnTo>
                  <a:pt x="84575" y="466164"/>
                </a:lnTo>
                <a:lnTo>
                  <a:pt x="65390" y="508209"/>
                </a:lnTo>
                <a:lnTo>
                  <a:pt x="48510" y="551468"/>
                </a:lnTo>
                <a:lnTo>
                  <a:pt x="34012" y="595860"/>
                </a:lnTo>
                <a:lnTo>
                  <a:pt x="21976" y="641308"/>
                </a:lnTo>
                <a:lnTo>
                  <a:pt x="12478" y="687735"/>
                </a:lnTo>
                <a:lnTo>
                  <a:pt x="5598" y="735062"/>
                </a:lnTo>
                <a:lnTo>
                  <a:pt x="1412" y="783211"/>
                </a:lnTo>
                <a:lnTo>
                  <a:pt x="0" y="832104"/>
                </a:lnTo>
                <a:lnTo>
                  <a:pt x="1412" y="880996"/>
                </a:lnTo>
                <a:lnTo>
                  <a:pt x="5598" y="929145"/>
                </a:lnTo>
                <a:lnTo>
                  <a:pt x="12478" y="976472"/>
                </a:lnTo>
                <a:lnTo>
                  <a:pt x="21976" y="1022899"/>
                </a:lnTo>
                <a:lnTo>
                  <a:pt x="34012" y="1068347"/>
                </a:lnTo>
                <a:lnTo>
                  <a:pt x="48510" y="1112739"/>
                </a:lnTo>
                <a:lnTo>
                  <a:pt x="65390" y="1155998"/>
                </a:lnTo>
                <a:lnTo>
                  <a:pt x="84575" y="1198043"/>
                </a:lnTo>
                <a:lnTo>
                  <a:pt x="105987" y="1238799"/>
                </a:lnTo>
                <a:lnTo>
                  <a:pt x="129547" y="1278186"/>
                </a:lnTo>
                <a:lnTo>
                  <a:pt x="155178" y="1316127"/>
                </a:lnTo>
                <a:lnTo>
                  <a:pt x="182802" y="1352544"/>
                </a:lnTo>
                <a:lnTo>
                  <a:pt x="212341" y="1387358"/>
                </a:lnTo>
                <a:lnTo>
                  <a:pt x="243716" y="1420491"/>
                </a:lnTo>
                <a:lnTo>
                  <a:pt x="276849" y="1451866"/>
                </a:lnTo>
                <a:lnTo>
                  <a:pt x="311663" y="1481405"/>
                </a:lnTo>
                <a:lnTo>
                  <a:pt x="348080" y="1509029"/>
                </a:lnTo>
                <a:lnTo>
                  <a:pt x="386021" y="1534660"/>
                </a:lnTo>
                <a:lnTo>
                  <a:pt x="425408" y="1558220"/>
                </a:lnTo>
                <a:lnTo>
                  <a:pt x="466164" y="1579632"/>
                </a:lnTo>
                <a:lnTo>
                  <a:pt x="508209" y="1598817"/>
                </a:lnTo>
                <a:lnTo>
                  <a:pt x="551468" y="1615697"/>
                </a:lnTo>
                <a:lnTo>
                  <a:pt x="595860" y="1630195"/>
                </a:lnTo>
                <a:lnTo>
                  <a:pt x="641308" y="1642231"/>
                </a:lnTo>
                <a:lnTo>
                  <a:pt x="687735" y="1651729"/>
                </a:lnTo>
                <a:lnTo>
                  <a:pt x="735062" y="1658609"/>
                </a:lnTo>
                <a:lnTo>
                  <a:pt x="783211" y="1662795"/>
                </a:lnTo>
                <a:lnTo>
                  <a:pt x="832103" y="1664208"/>
                </a:lnTo>
                <a:lnTo>
                  <a:pt x="880996" y="1662795"/>
                </a:lnTo>
                <a:lnTo>
                  <a:pt x="929145" y="1658609"/>
                </a:lnTo>
                <a:lnTo>
                  <a:pt x="976472" y="1651729"/>
                </a:lnTo>
                <a:lnTo>
                  <a:pt x="1022899" y="1642231"/>
                </a:lnTo>
                <a:lnTo>
                  <a:pt x="1068347" y="1630195"/>
                </a:lnTo>
                <a:lnTo>
                  <a:pt x="1112739" y="1615697"/>
                </a:lnTo>
                <a:lnTo>
                  <a:pt x="1155998" y="1598817"/>
                </a:lnTo>
                <a:lnTo>
                  <a:pt x="1198043" y="1579632"/>
                </a:lnTo>
                <a:lnTo>
                  <a:pt x="1238799" y="1558220"/>
                </a:lnTo>
                <a:lnTo>
                  <a:pt x="1278186" y="1534660"/>
                </a:lnTo>
                <a:lnTo>
                  <a:pt x="1316127" y="1509029"/>
                </a:lnTo>
                <a:lnTo>
                  <a:pt x="1352544" y="1481405"/>
                </a:lnTo>
                <a:lnTo>
                  <a:pt x="1387358" y="1451866"/>
                </a:lnTo>
                <a:lnTo>
                  <a:pt x="1420491" y="1420491"/>
                </a:lnTo>
                <a:lnTo>
                  <a:pt x="1451866" y="1387358"/>
                </a:lnTo>
                <a:lnTo>
                  <a:pt x="1481405" y="1352544"/>
                </a:lnTo>
                <a:lnTo>
                  <a:pt x="1509029" y="1316127"/>
                </a:lnTo>
                <a:lnTo>
                  <a:pt x="1534660" y="1278186"/>
                </a:lnTo>
                <a:lnTo>
                  <a:pt x="1558220" y="1238799"/>
                </a:lnTo>
                <a:lnTo>
                  <a:pt x="1579632" y="1198043"/>
                </a:lnTo>
                <a:lnTo>
                  <a:pt x="1598817" y="1155998"/>
                </a:lnTo>
                <a:lnTo>
                  <a:pt x="1615697" y="1112739"/>
                </a:lnTo>
                <a:lnTo>
                  <a:pt x="1630195" y="1068347"/>
                </a:lnTo>
                <a:lnTo>
                  <a:pt x="1642231" y="1022899"/>
                </a:lnTo>
                <a:lnTo>
                  <a:pt x="1651729" y="976472"/>
                </a:lnTo>
                <a:lnTo>
                  <a:pt x="1658609" y="929145"/>
                </a:lnTo>
                <a:lnTo>
                  <a:pt x="1662795" y="880996"/>
                </a:lnTo>
                <a:lnTo>
                  <a:pt x="1664207" y="832104"/>
                </a:lnTo>
                <a:lnTo>
                  <a:pt x="1662795" y="783211"/>
                </a:lnTo>
                <a:lnTo>
                  <a:pt x="1658609" y="735062"/>
                </a:lnTo>
                <a:lnTo>
                  <a:pt x="1651729" y="687735"/>
                </a:lnTo>
                <a:lnTo>
                  <a:pt x="1642231" y="641308"/>
                </a:lnTo>
                <a:lnTo>
                  <a:pt x="1630195" y="595860"/>
                </a:lnTo>
                <a:lnTo>
                  <a:pt x="1615697" y="551468"/>
                </a:lnTo>
                <a:lnTo>
                  <a:pt x="1598817" y="508209"/>
                </a:lnTo>
                <a:lnTo>
                  <a:pt x="1579632" y="466164"/>
                </a:lnTo>
                <a:lnTo>
                  <a:pt x="1558220" y="425408"/>
                </a:lnTo>
                <a:lnTo>
                  <a:pt x="1534660" y="386021"/>
                </a:lnTo>
                <a:lnTo>
                  <a:pt x="1509029" y="348080"/>
                </a:lnTo>
                <a:lnTo>
                  <a:pt x="1481405" y="311663"/>
                </a:lnTo>
                <a:lnTo>
                  <a:pt x="1451866" y="276849"/>
                </a:lnTo>
                <a:lnTo>
                  <a:pt x="1420491" y="243716"/>
                </a:lnTo>
                <a:lnTo>
                  <a:pt x="1387358" y="212341"/>
                </a:lnTo>
                <a:lnTo>
                  <a:pt x="1352544" y="182802"/>
                </a:lnTo>
                <a:lnTo>
                  <a:pt x="1316127" y="155178"/>
                </a:lnTo>
                <a:lnTo>
                  <a:pt x="1278186" y="129547"/>
                </a:lnTo>
                <a:lnTo>
                  <a:pt x="1238799" y="105987"/>
                </a:lnTo>
                <a:lnTo>
                  <a:pt x="1198043" y="84575"/>
                </a:lnTo>
                <a:lnTo>
                  <a:pt x="1155998" y="65390"/>
                </a:lnTo>
                <a:lnTo>
                  <a:pt x="1112739" y="48510"/>
                </a:lnTo>
                <a:lnTo>
                  <a:pt x="1068347" y="34012"/>
                </a:lnTo>
                <a:lnTo>
                  <a:pt x="1022899" y="21976"/>
                </a:lnTo>
                <a:lnTo>
                  <a:pt x="976472" y="12478"/>
                </a:lnTo>
                <a:lnTo>
                  <a:pt x="929145" y="5598"/>
                </a:lnTo>
                <a:lnTo>
                  <a:pt x="880996" y="1412"/>
                </a:lnTo>
                <a:lnTo>
                  <a:pt x="832103" y="0"/>
                </a:lnTo>
                <a:close/>
              </a:path>
            </a:pathLst>
          </a:custGeom>
          <a:solidFill>
            <a:srgbClr val="90A19A"/>
          </a:solidFill>
        </p:spPr>
        <p:txBody>
          <a:bodyPr wrap="square" lIns="0" tIns="0" rIns="0" bIns="0" rtlCol="0"/>
          <a:lstStyle/>
          <a:p>
            <a:endParaRPr/>
          </a:p>
        </p:txBody>
      </p:sp>
      <p:sp>
        <p:nvSpPr>
          <p:cNvPr id="8" name="object 8"/>
          <p:cNvSpPr/>
          <p:nvPr/>
        </p:nvSpPr>
        <p:spPr>
          <a:xfrm>
            <a:off x="9148571" y="2060448"/>
            <a:ext cx="627380" cy="627380"/>
          </a:xfrm>
          <a:custGeom>
            <a:avLst/>
            <a:gdLst/>
            <a:ahLst/>
            <a:cxnLst/>
            <a:rect l="l" t="t" r="r" b="b"/>
            <a:pathLst>
              <a:path w="627379" h="627380">
                <a:moveTo>
                  <a:pt x="313690" y="0"/>
                </a:moveTo>
                <a:lnTo>
                  <a:pt x="267336" y="3401"/>
                </a:lnTo>
                <a:lnTo>
                  <a:pt x="223094" y="13281"/>
                </a:lnTo>
                <a:lnTo>
                  <a:pt x="181448" y="29156"/>
                </a:lnTo>
                <a:lnTo>
                  <a:pt x="142884" y="50538"/>
                </a:lnTo>
                <a:lnTo>
                  <a:pt x="107888" y="76944"/>
                </a:lnTo>
                <a:lnTo>
                  <a:pt x="76944" y="107888"/>
                </a:lnTo>
                <a:lnTo>
                  <a:pt x="50538" y="142884"/>
                </a:lnTo>
                <a:lnTo>
                  <a:pt x="29156" y="181448"/>
                </a:lnTo>
                <a:lnTo>
                  <a:pt x="13281" y="223094"/>
                </a:lnTo>
                <a:lnTo>
                  <a:pt x="3401" y="267336"/>
                </a:lnTo>
                <a:lnTo>
                  <a:pt x="0" y="313689"/>
                </a:lnTo>
                <a:lnTo>
                  <a:pt x="3401" y="360043"/>
                </a:lnTo>
                <a:lnTo>
                  <a:pt x="13281" y="404285"/>
                </a:lnTo>
                <a:lnTo>
                  <a:pt x="29156" y="445931"/>
                </a:lnTo>
                <a:lnTo>
                  <a:pt x="50538" y="484495"/>
                </a:lnTo>
                <a:lnTo>
                  <a:pt x="76944" y="519491"/>
                </a:lnTo>
                <a:lnTo>
                  <a:pt x="107888" y="550435"/>
                </a:lnTo>
                <a:lnTo>
                  <a:pt x="142884" y="576841"/>
                </a:lnTo>
                <a:lnTo>
                  <a:pt x="181448" y="598223"/>
                </a:lnTo>
                <a:lnTo>
                  <a:pt x="223094" y="614098"/>
                </a:lnTo>
                <a:lnTo>
                  <a:pt x="267336" y="623978"/>
                </a:lnTo>
                <a:lnTo>
                  <a:pt x="313690" y="627379"/>
                </a:lnTo>
                <a:lnTo>
                  <a:pt x="360043" y="623978"/>
                </a:lnTo>
                <a:lnTo>
                  <a:pt x="404285" y="614098"/>
                </a:lnTo>
                <a:lnTo>
                  <a:pt x="445931" y="598223"/>
                </a:lnTo>
                <a:lnTo>
                  <a:pt x="484495" y="576841"/>
                </a:lnTo>
                <a:lnTo>
                  <a:pt x="519491" y="550435"/>
                </a:lnTo>
                <a:lnTo>
                  <a:pt x="550435" y="519491"/>
                </a:lnTo>
                <a:lnTo>
                  <a:pt x="576841" y="484495"/>
                </a:lnTo>
                <a:lnTo>
                  <a:pt x="598223" y="445931"/>
                </a:lnTo>
                <a:lnTo>
                  <a:pt x="614098" y="404285"/>
                </a:lnTo>
                <a:lnTo>
                  <a:pt x="623978" y="360043"/>
                </a:lnTo>
                <a:lnTo>
                  <a:pt x="627380" y="313689"/>
                </a:lnTo>
                <a:lnTo>
                  <a:pt x="623978" y="267336"/>
                </a:lnTo>
                <a:lnTo>
                  <a:pt x="614098" y="223094"/>
                </a:lnTo>
                <a:lnTo>
                  <a:pt x="598223" y="181448"/>
                </a:lnTo>
                <a:lnTo>
                  <a:pt x="576841" y="142884"/>
                </a:lnTo>
                <a:lnTo>
                  <a:pt x="550435" y="107888"/>
                </a:lnTo>
                <a:lnTo>
                  <a:pt x="519491" y="76944"/>
                </a:lnTo>
                <a:lnTo>
                  <a:pt x="484495" y="50538"/>
                </a:lnTo>
                <a:lnTo>
                  <a:pt x="445931" y="29156"/>
                </a:lnTo>
                <a:lnTo>
                  <a:pt x="404285" y="13281"/>
                </a:lnTo>
                <a:lnTo>
                  <a:pt x="360043" y="3401"/>
                </a:lnTo>
                <a:lnTo>
                  <a:pt x="313690" y="0"/>
                </a:lnTo>
                <a:close/>
              </a:path>
            </a:pathLst>
          </a:custGeom>
          <a:solidFill>
            <a:srgbClr val="BEA293"/>
          </a:solidFill>
        </p:spPr>
        <p:txBody>
          <a:bodyPr wrap="square" lIns="0" tIns="0" rIns="0" bIns="0" rtlCol="0"/>
          <a:lstStyle/>
          <a:p>
            <a:endParaRPr/>
          </a:p>
        </p:txBody>
      </p:sp>
      <p:sp>
        <p:nvSpPr>
          <p:cNvPr id="9" name="object 9"/>
          <p:cNvSpPr/>
          <p:nvPr/>
        </p:nvSpPr>
        <p:spPr>
          <a:xfrm>
            <a:off x="9148571" y="2892551"/>
            <a:ext cx="627380" cy="627380"/>
          </a:xfrm>
          <a:custGeom>
            <a:avLst/>
            <a:gdLst/>
            <a:ahLst/>
            <a:cxnLst/>
            <a:rect l="l" t="t" r="r" b="b"/>
            <a:pathLst>
              <a:path w="627379" h="627379">
                <a:moveTo>
                  <a:pt x="313690" y="0"/>
                </a:moveTo>
                <a:lnTo>
                  <a:pt x="267336" y="3401"/>
                </a:lnTo>
                <a:lnTo>
                  <a:pt x="223094" y="13281"/>
                </a:lnTo>
                <a:lnTo>
                  <a:pt x="181448" y="29156"/>
                </a:lnTo>
                <a:lnTo>
                  <a:pt x="142884" y="50538"/>
                </a:lnTo>
                <a:lnTo>
                  <a:pt x="107888" y="76944"/>
                </a:lnTo>
                <a:lnTo>
                  <a:pt x="76944" y="107888"/>
                </a:lnTo>
                <a:lnTo>
                  <a:pt x="50538" y="142884"/>
                </a:lnTo>
                <a:lnTo>
                  <a:pt x="29156" y="181448"/>
                </a:lnTo>
                <a:lnTo>
                  <a:pt x="13281" y="223094"/>
                </a:lnTo>
                <a:lnTo>
                  <a:pt x="3401" y="267336"/>
                </a:lnTo>
                <a:lnTo>
                  <a:pt x="0" y="313689"/>
                </a:lnTo>
                <a:lnTo>
                  <a:pt x="3401" y="360043"/>
                </a:lnTo>
                <a:lnTo>
                  <a:pt x="13281" y="404285"/>
                </a:lnTo>
                <a:lnTo>
                  <a:pt x="29156" y="445931"/>
                </a:lnTo>
                <a:lnTo>
                  <a:pt x="50538" y="484495"/>
                </a:lnTo>
                <a:lnTo>
                  <a:pt x="76944" y="519491"/>
                </a:lnTo>
                <a:lnTo>
                  <a:pt x="107888" y="550435"/>
                </a:lnTo>
                <a:lnTo>
                  <a:pt x="142884" y="576841"/>
                </a:lnTo>
                <a:lnTo>
                  <a:pt x="181448" y="598223"/>
                </a:lnTo>
                <a:lnTo>
                  <a:pt x="223094" y="614098"/>
                </a:lnTo>
                <a:lnTo>
                  <a:pt x="267336" y="623978"/>
                </a:lnTo>
                <a:lnTo>
                  <a:pt x="313690" y="627379"/>
                </a:lnTo>
                <a:lnTo>
                  <a:pt x="360043" y="623978"/>
                </a:lnTo>
                <a:lnTo>
                  <a:pt x="404285" y="614098"/>
                </a:lnTo>
                <a:lnTo>
                  <a:pt x="445931" y="598223"/>
                </a:lnTo>
                <a:lnTo>
                  <a:pt x="484495" y="576841"/>
                </a:lnTo>
                <a:lnTo>
                  <a:pt x="519491" y="550435"/>
                </a:lnTo>
                <a:lnTo>
                  <a:pt x="550435" y="519491"/>
                </a:lnTo>
                <a:lnTo>
                  <a:pt x="576841" y="484495"/>
                </a:lnTo>
                <a:lnTo>
                  <a:pt x="598223" y="445931"/>
                </a:lnTo>
                <a:lnTo>
                  <a:pt x="614098" y="404285"/>
                </a:lnTo>
                <a:lnTo>
                  <a:pt x="623978" y="360043"/>
                </a:lnTo>
                <a:lnTo>
                  <a:pt x="627380" y="313689"/>
                </a:lnTo>
                <a:lnTo>
                  <a:pt x="623978" y="267336"/>
                </a:lnTo>
                <a:lnTo>
                  <a:pt x="614098" y="223094"/>
                </a:lnTo>
                <a:lnTo>
                  <a:pt x="598223" y="181448"/>
                </a:lnTo>
                <a:lnTo>
                  <a:pt x="576841" y="142884"/>
                </a:lnTo>
                <a:lnTo>
                  <a:pt x="550435" y="107888"/>
                </a:lnTo>
                <a:lnTo>
                  <a:pt x="519491" y="76944"/>
                </a:lnTo>
                <a:lnTo>
                  <a:pt x="484495" y="50538"/>
                </a:lnTo>
                <a:lnTo>
                  <a:pt x="445931" y="29156"/>
                </a:lnTo>
                <a:lnTo>
                  <a:pt x="404285" y="13281"/>
                </a:lnTo>
                <a:lnTo>
                  <a:pt x="360043" y="3401"/>
                </a:lnTo>
                <a:lnTo>
                  <a:pt x="313690" y="0"/>
                </a:lnTo>
                <a:close/>
              </a:path>
            </a:pathLst>
          </a:custGeom>
          <a:solidFill>
            <a:srgbClr val="879095"/>
          </a:solidFill>
        </p:spPr>
        <p:txBody>
          <a:bodyPr wrap="square" lIns="0" tIns="0" rIns="0" bIns="0" rtlCol="0"/>
          <a:lstStyle/>
          <a:p>
            <a:endParaRPr/>
          </a:p>
        </p:txBody>
      </p:sp>
      <p:sp>
        <p:nvSpPr>
          <p:cNvPr id="10" name="object 10"/>
          <p:cNvSpPr/>
          <p:nvPr/>
        </p:nvSpPr>
        <p:spPr>
          <a:xfrm>
            <a:off x="10057383" y="2060448"/>
            <a:ext cx="627380" cy="627380"/>
          </a:xfrm>
          <a:custGeom>
            <a:avLst/>
            <a:gdLst/>
            <a:ahLst/>
            <a:cxnLst/>
            <a:rect l="l" t="t" r="r" b="b"/>
            <a:pathLst>
              <a:path w="627379" h="627380">
                <a:moveTo>
                  <a:pt x="313690" y="0"/>
                </a:moveTo>
                <a:lnTo>
                  <a:pt x="267336" y="3401"/>
                </a:lnTo>
                <a:lnTo>
                  <a:pt x="223094" y="13281"/>
                </a:lnTo>
                <a:lnTo>
                  <a:pt x="181448" y="29156"/>
                </a:lnTo>
                <a:lnTo>
                  <a:pt x="142884" y="50538"/>
                </a:lnTo>
                <a:lnTo>
                  <a:pt x="107888" y="76944"/>
                </a:lnTo>
                <a:lnTo>
                  <a:pt x="76944" y="107888"/>
                </a:lnTo>
                <a:lnTo>
                  <a:pt x="50538" y="142884"/>
                </a:lnTo>
                <a:lnTo>
                  <a:pt x="29156" y="181448"/>
                </a:lnTo>
                <a:lnTo>
                  <a:pt x="13281" y="223094"/>
                </a:lnTo>
                <a:lnTo>
                  <a:pt x="3401" y="267336"/>
                </a:lnTo>
                <a:lnTo>
                  <a:pt x="0" y="313689"/>
                </a:lnTo>
                <a:lnTo>
                  <a:pt x="3401" y="360043"/>
                </a:lnTo>
                <a:lnTo>
                  <a:pt x="13281" y="404285"/>
                </a:lnTo>
                <a:lnTo>
                  <a:pt x="29156" y="445931"/>
                </a:lnTo>
                <a:lnTo>
                  <a:pt x="50538" y="484495"/>
                </a:lnTo>
                <a:lnTo>
                  <a:pt x="76944" y="519491"/>
                </a:lnTo>
                <a:lnTo>
                  <a:pt x="107888" y="550435"/>
                </a:lnTo>
                <a:lnTo>
                  <a:pt x="142884" y="576841"/>
                </a:lnTo>
                <a:lnTo>
                  <a:pt x="181448" y="598223"/>
                </a:lnTo>
                <a:lnTo>
                  <a:pt x="223094" y="614098"/>
                </a:lnTo>
                <a:lnTo>
                  <a:pt x="267336" y="623978"/>
                </a:lnTo>
                <a:lnTo>
                  <a:pt x="313690" y="627379"/>
                </a:lnTo>
                <a:lnTo>
                  <a:pt x="360043" y="623978"/>
                </a:lnTo>
                <a:lnTo>
                  <a:pt x="404285" y="614098"/>
                </a:lnTo>
                <a:lnTo>
                  <a:pt x="445931" y="598223"/>
                </a:lnTo>
                <a:lnTo>
                  <a:pt x="484495" y="576841"/>
                </a:lnTo>
                <a:lnTo>
                  <a:pt x="519491" y="550435"/>
                </a:lnTo>
                <a:lnTo>
                  <a:pt x="550435" y="519491"/>
                </a:lnTo>
                <a:lnTo>
                  <a:pt x="576841" y="484495"/>
                </a:lnTo>
                <a:lnTo>
                  <a:pt x="598223" y="445931"/>
                </a:lnTo>
                <a:lnTo>
                  <a:pt x="614098" y="404285"/>
                </a:lnTo>
                <a:lnTo>
                  <a:pt x="623978" y="360043"/>
                </a:lnTo>
                <a:lnTo>
                  <a:pt x="627380" y="313689"/>
                </a:lnTo>
                <a:lnTo>
                  <a:pt x="623978" y="267336"/>
                </a:lnTo>
                <a:lnTo>
                  <a:pt x="614098" y="223094"/>
                </a:lnTo>
                <a:lnTo>
                  <a:pt x="598223" y="181448"/>
                </a:lnTo>
                <a:lnTo>
                  <a:pt x="576841" y="142884"/>
                </a:lnTo>
                <a:lnTo>
                  <a:pt x="550435" y="107888"/>
                </a:lnTo>
                <a:lnTo>
                  <a:pt x="519491" y="76944"/>
                </a:lnTo>
                <a:lnTo>
                  <a:pt x="484495" y="50538"/>
                </a:lnTo>
                <a:lnTo>
                  <a:pt x="445931" y="29156"/>
                </a:lnTo>
                <a:lnTo>
                  <a:pt x="404285" y="13281"/>
                </a:lnTo>
                <a:lnTo>
                  <a:pt x="360043" y="3401"/>
                </a:lnTo>
                <a:lnTo>
                  <a:pt x="313690" y="0"/>
                </a:lnTo>
                <a:close/>
              </a:path>
            </a:pathLst>
          </a:custGeom>
          <a:solidFill>
            <a:srgbClr val="C6AC8E"/>
          </a:solidFill>
        </p:spPr>
        <p:txBody>
          <a:bodyPr wrap="square" lIns="0" tIns="0" rIns="0" bIns="0" rtlCol="0"/>
          <a:lstStyle/>
          <a:p>
            <a:endParaRPr/>
          </a:p>
        </p:txBody>
      </p:sp>
      <p:sp>
        <p:nvSpPr>
          <p:cNvPr id="11" name="object 11"/>
          <p:cNvSpPr/>
          <p:nvPr/>
        </p:nvSpPr>
        <p:spPr>
          <a:xfrm>
            <a:off x="10057383" y="2892551"/>
            <a:ext cx="627380" cy="627380"/>
          </a:xfrm>
          <a:custGeom>
            <a:avLst/>
            <a:gdLst/>
            <a:ahLst/>
            <a:cxnLst/>
            <a:rect l="l" t="t" r="r" b="b"/>
            <a:pathLst>
              <a:path w="627379" h="627379">
                <a:moveTo>
                  <a:pt x="313690" y="0"/>
                </a:moveTo>
                <a:lnTo>
                  <a:pt x="267336" y="3401"/>
                </a:lnTo>
                <a:lnTo>
                  <a:pt x="223094" y="13281"/>
                </a:lnTo>
                <a:lnTo>
                  <a:pt x="181448" y="29156"/>
                </a:lnTo>
                <a:lnTo>
                  <a:pt x="142884" y="50538"/>
                </a:lnTo>
                <a:lnTo>
                  <a:pt x="107888" y="76944"/>
                </a:lnTo>
                <a:lnTo>
                  <a:pt x="76944" y="107888"/>
                </a:lnTo>
                <a:lnTo>
                  <a:pt x="50538" y="142884"/>
                </a:lnTo>
                <a:lnTo>
                  <a:pt x="29156" y="181448"/>
                </a:lnTo>
                <a:lnTo>
                  <a:pt x="13281" y="223094"/>
                </a:lnTo>
                <a:lnTo>
                  <a:pt x="3401" y="267336"/>
                </a:lnTo>
                <a:lnTo>
                  <a:pt x="0" y="313689"/>
                </a:lnTo>
                <a:lnTo>
                  <a:pt x="3401" y="360043"/>
                </a:lnTo>
                <a:lnTo>
                  <a:pt x="13281" y="404285"/>
                </a:lnTo>
                <a:lnTo>
                  <a:pt x="29156" y="445931"/>
                </a:lnTo>
                <a:lnTo>
                  <a:pt x="50538" y="484495"/>
                </a:lnTo>
                <a:lnTo>
                  <a:pt x="76944" y="519491"/>
                </a:lnTo>
                <a:lnTo>
                  <a:pt x="107888" y="550435"/>
                </a:lnTo>
                <a:lnTo>
                  <a:pt x="142884" y="576841"/>
                </a:lnTo>
                <a:lnTo>
                  <a:pt x="181448" y="598223"/>
                </a:lnTo>
                <a:lnTo>
                  <a:pt x="223094" y="614098"/>
                </a:lnTo>
                <a:lnTo>
                  <a:pt x="267336" y="623978"/>
                </a:lnTo>
                <a:lnTo>
                  <a:pt x="313690" y="627379"/>
                </a:lnTo>
                <a:lnTo>
                  <a:pt x="360043" y="623978"/>
                </a:lnTo>
                <a:lnTo>
                  <a:pt x="404285" y="614098"/>
                </a:lnTo>
                <a:lnTo>
                  <a:pt x="445931" y="598223"/>
                </a:lnTo>
                <a:lnTo>
                  <a:pt x="484495" y="576841"/>
                </a:lnTo>
                <a:lnTo>
                  <a:pt x="519491" y="550435"/>
                </a:lnTo>
                <a:lnTo>
                  <a:pt x="550435" y="519491"/>
                </a:lnTo>
                <a:lnTo>
                  <a:pt x="576841" y="484495"/>
                </a:lnTo>
                <a:lnTo>
                  <a:pt x="598223" y="445931"/>
                </a:lnTo>
                <a:lnTo>
                  <a:pt x="614098" y="404285"/>
                </a:lnTo>
                <a:lnTo>
                  <a:pt x="623978" y="360043"/>
                </a:lnTo>
                <a:lnTo>
                  <a:pt x="627380" y="313689"/>
                </a:lnTo>
                <a:lnTo>
                  <a:pt x="623978" y="267336"/>
                </a:lnTo>
                <a:lnTo>
                  <a:pt x="614098" y="223094"/>
                </a:lnTo>
                <a:lnTo>
                  <a:pt x="598223" y="181448"/>
                </a:lnTo>
                <a:lnTo>
                  <a:pt x="576841" y="142884"/>
                </a:lnTo>
                <a:lnTo>
                  <a:pt x="550435" y="107888"/>
                </a:lnTo>
                <a:lnTo>
                  <a:pt x="519491" y="76944"/>
                </a:lnTo>
                <a:lnTo>
                  <a:pt x="484495" y="50538"/>
                </a:lnTo>
                <a:lnTo>
                  <a:pt x="445931" y="29156"/>
                </a:lnTo>
                <a:lnTo>
                  <a:pt x="404285" y="13281"/>
                </a:lnTo>
                <a:lnTo>
                  <a:pt x="360043" y="3401"/>
                </a:lnTo>
                <a:lnTo>
                  <a:pt x="313690" y="0"/>
                </a:lnTo>
                <a:close/>
              </a:path>
            </a:pathLst>
          </a:custGeom>
          <a:solidFill>
            <a:srgbClr val="B8B4B2"/>
          </a:solidFill>
        </p:spPr>
        <p:txBody>
          <a:bodyPr wrap="square" lIns="0" tIns="0" rIns="0" bIns="0" rtlCol="0"/>
          <a:lstStyle/>
          <a:p>
            <a:endParaRPr/>
          </a:p>
        </p:txBody>
      </p:sp>
      <p:grpSp>
        <p:nvGrpSpPr>
          <p:cNvPr id="12" name="object 12"/>
          <p:cNvGrpSpPr/>
          <p:nvPr/>
        </p:nvGrpSpPr>
        <p:grpSpPr>
          <a:xfrm>
            <a:off x="5875020" y="3610609"/>
            <a:ext cx="5267325" cy="1527810"/>
            <a:chOff x="5875020" y="3610609"/>
            <a:chExt cx="5267325" cy="1527810"/>
          </a:xfrm>
        </p:grpSpPr>
        <p:sp>
          <p:nvSpPr>
            <p:cNvPr id="13" name="object 13"/>
            <p:cNvSpPr/>
            <p:nvPr/>
          </p:nvSpPr>
          <p:spPr>
            <a:xfrm>
              <a:off x="5875020" y="3636009"/>
              <a:ext cx="5267325" cy="0"/>
            </a:xfrm>
            <a:custGeom>
              <a:avLst/>
              <a:gdLst/>
              <a:ahLst/>
              <a:cxnLst/>
              <a:rect l="l" t="t" r="r" b="b"/>
              <a:pathLst>
                <a:path w="5267325">
                  <a:moveTo>
                    <a:pt x="0" y="0"/>
                  </a:moveTo>
                  <a:lnTo>
                    <a:pt x="5266944" y="0"/>
                  </a:lnTo>
                </a:path>
              </a:pathLst>
            </a:custGeom>
            <a:ln w="50800">
              <a:solidFill>
                <a:srgbClr val="C3C9C5"/>
              </a:solidFill>
            </a:ln>
          </p:spPr>
          <p:txBody>
            <a:bodyPr wrap="square" lIns="0" tIns="0" rIns="0" bIns="0" rtlCol="0"/>
            <a:lstStyle/>
            <a:p>
              <a:endParaRPr/>
            </a:p>
          </p:txBody>
        </p:sp>
        <p:sp>
          <p:nvSpPr>
            <p:cNvPr id="14" name="object 14"/>
            <p:cNvSpPr/>
            <p:nvPr/>
          </p:nvSpPr>
          <p:spPr>
            <a:xfrm>
              <a:off x="7466074" y="3661411"/>
              <a:ext cx="1925955" cy="1477010"/>
            </a:xfrm>
            <a:custGeom>
              <a:avLst/>
              <a:gdLst/>
              <a:ahLst/>
              <a:cxnLst/>
              <a:rect l="l" t="t" r="r" b="b"/>
              <a:pathLst>
                <a:path w="1925954" h="1477010">
                  <a:moveTo>
                    <a:pt x="970902" y="0"/>
                  </a:moveTo>
                  <a:lnTo>
                    <a:pt x="0" y="1466151"/>
                  </a:lnTo>
                  <a:lnTo>
                    <a:pt x="1925866" y="1476438"/>
                  </a:lnTo>
                  <a:lnTo>
                    <a:pt x="970902" y="0"/>
                  </a:lnTo>
                  <a:close/>
                </a:path>
              </a:pathLst>
            </a:custGeom>
            <a:solidFill>
              <a:srgbClr val="C3C9C5"/>
            </a:solidFill>
          </p:spPr>
          <p:txBody>
            <a:bodyPr wrap="square" lIns="0" tIns="0" rIns="0" bIns="0" rtlCol="0"/>
            <a:lstStyle/>
            <a:p>
              <a:endParaRPr/>
            </a:p>
          </p:txBody>
        </p:sp>
      </p:grpSp>
      <p:sp>
        <p:nvSpPr>
          <p:cNvPr id="15" name="object 15"/>
          <p:cNvSpPr txBox="1"/>
          <p:nvPr/>
        </p:nvSpPr>
        <p:spPr>
          <a:xfrm>
            <a:off x="7268225" y="5346435"/>
            <a:ext cx="2789158" cy="259045"/>
          </a:xfrm>
          <a:prstGeom prst="rect">
            <a:avLst/>
          </a:prstGeom>
        </p:spPr>
        <p:txBody>
          <a:bodyPr vert="horz" wrap="square" lIns="0" tIns="12700" rIns="0" bIns="0" rtlCol="0">
            <a:spAutoFit/>
          </a:bodyPr>
          <a:lstStyle/>
          <a:p>
            <a:pPr marL="12700">
              <a:lnSpc>
                <a:spcPct val="100000"/>
              </a:lnSpc>
              <a:spcBef>
                <a:spcPts val="100"/>
              </a:spcBef>
            </a:pPr>
            <a:r>
              <a:rPr lang="en-US" sz="1600" b="1" dirty="0">
                <a:solidFill>
                  <a:srgbClr val="716A66"/>
                </a:solidFill>
                <a:latin typeface="DIN 2014 Bold"/>
                <a:cs typeface="DIN 2014 Bold"/>
              </a:rPr>
              <a:t>Balancing W</a:t>
            </a:r>
            <a:r>
              <a:rPr sz="1600" b="1" dirty="0">
                <a:solidFill>
                  <a:srgbClr val="716A66"/>
                </a:solidFill>
                <a:latin typeface="DIN 2014 Bold"/>
                <a:cs typeface="DIN 2014 Bold"/>
              </a:rPr>
              <a:t>e</a:t>
            </a:r>
            <a:r>
              <a:rPr sz="1600" b="1" spc="-35" dirty="0">
                <a:solidFill>
                  <a:srgbClr val="716A66"/>
                </a:solidFill>
                <a:latin typeface="DIN 2014 Bold"/>
                <a:cs typeface="DIN 2014 Bold"/>
              </a:rPr>
              <a:t> </a:t>
            </a:r>
            <a:r>
              <a:rPr sz="1600" b="1" dirty="0">
                <a:solidFill>
                  <a:srgbClr val="716A66"/>
                </a:solidFill>
                <a:latin typeface="DIN 2014 Bold"/>
                <a:cs typeface="DIN 2014 Bold"/>
              </a:rPr>
              <a:t>vs.</a:t>
            </a:r>
            <a:r>
              <a:rPr sz="1600" b="1" spc="-35" dirty="0">
                <a:solidFill>
                  <a:srgbClr val="716A66"/>
                </a:solidFill>
                <a:latin typeface="DIN 2014 Bold"/>
                <a:cs typeface="DIN 2014 Bold"/>
              </a:rPr>
              <a:t> </a:t>
            </a:r>
            <a:r>
              <a:rPr lang="en-US" sz="1600" b="1" spc="-35" dirty="0">
                <a:solidFill>
                  <a:srgbClr val="716A66"/>
                </a:solidFill>
                <a:latin typeface="DIN 2014 Bold"/>
                <a:cs typeface="DIN 2014 Bold"/>
              </a:rPr>
              <a:t>M</a:t>
            </a:r>
            <a:r>
              <a:rPr sz="1600" b="1" dirty="0">
                <a:solidFill>
                  <a:srgbClr val="716A66"/>
                </a:solidFill>
                <a:latin typeface="DIN 2014 Bold"/>
                <a:cs typeface="DIN 2014 Bold"/>
              </a:rPr>
              <a:t>e</a:t>
            </a:r>
            <a:r>
              <a:rPr sz="1600" b="1" spc="-35" dirty="0">
                <a:solidFill>
                  <a:srgbClr val="716A66"/>
                </a:solidFill>
                <a:latin typeface="DIN 2014 Bold"/>
                <a:cs typeface="DIN 2014 Bold"/>
              </a:rPr>
              <a:t> </a:t>
            </a:r>
            <a:r>
              <a:rPr sz="1600" b="1" spc="-10" dirty="0">
                <a:solidFill>
                  <a:srgbClr val="716A66"/>
                </a:solidFill>
                <a:latin typeface="DIN 2014 Bold"/>
                <a:cs typeface="DIN 2014 Bold"/>
              </a:rPr>
              <a:t>Comfort</a:t>
            </a:r>
            <a:endParaRPr sz="1600">
              <a:latin typeface="DIN 2014 Bold"/>
              <a:cs typeface="DIN 2014 Bo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 y="0"/>
            <a:ext cx="12179935" cy="6858000"/>
          </a:xfrm>
          <a:custGeom>
            <a:avLst/>
            <a:gdLst/>
            <a:ahLst/>
            <a:cxnLst/>
            <a:rect l="l" t="t" r="r" b="b"/>
            <a:pathLst>
              <a:path w="12179935" h="6858000">
                <a:moveTo>
                  <a:pt x="12179808" y="0"/>
                </a:moveTo>
                <a:lnTo>
                  <a:pt x="0" y="0"/>
                </a:lnTo>
                <a:lnTo>
                  <a:pt x="0" y="6858000"/>
                </a:lnTo>
                <a:lnTo>
                  <a:pt x="12179808" y="6858000"/>
                </a:lnTo>
                <a:lnTo>
                  <a:pt x="12179808" y="0"/>
                </a:lnTo>
                <a:close/>
              </a:path>
            </a:pathLst>
          </a:custGeom>
          <a:solidFill>
            <a:srgbClr val="F6F2EE"/>
          </a:solidFill>
        </p:spPr>
        <p:txBody>
          <a:bodyPr wrap="square" lIns="0" tIns="0" rIns="0" bIns="0" rtlCol="0"/>
          <a:lstStyle/>
          <a:p>
            <a:endParaRPr lang="en-US"/>
          </a:p>
        </p:txBody>
      </p:sp>
      <p:sp>
        <p:nvSpPr>
          <p:cNvPr id="3" name="object 3"/>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4" name="object 4"/>
          <p:cNvSpPr txBox="1"/>
          <p:nvPr/>
        </p:nvSpPr>
        <p:spPr>
          <a:xfrm>
            <a:off x="750822" y="1044608"/>
            <a:ext cx="4430777" cy="2499210"/>
          </a:xfrm>
          <a:prstGeom prst="rect">
            <a:avLst/>
          </a:prstGeom>
        </p:spPr>
        <p:txBody>
          <a:bodyPr vert="horz" wrap="square" lIns="0" tIns="102235" rIns="0" bIns="0" rtlCol="0">
            <a:spAutoFit/>
          </a:bodyPr>
          <a:lstStyle/>
          <a:p>
            <a:pPr marL="25400">
              <a:lnSpc>
                <a:spcPct val="100000"/>
              </a:lnSpc>
              <a:spcBef>
                <a:spcPts val="805"/>
              </a:spcBef>
            </a:pPr>
            <a:r>
              <a:rPr sz="1400" b="1" dirty="0">
                <a:solidFill>
                  <a:srgbClr val="716A66"/>
                </a:solidFill>
                <a:latin typeface="DIN 2014 Bold"/>
                <a:cs typeface="DIN 2014 Bold"/>
              </a:rPr>
              <a:t>DRIVER 3</a:t>
            </a:r>
            <a:endParaRPr sz="1400" dirty="0">
              <a:latin typeface="DIN 2014 Bold"/>
              <a:cs typeface="DIN 2014 Bold"/>
            </a:endParaRPr>
          </a:p>
          <a:p>
            <a:pPr marL="12700">
              <a:lnSpc>
                <a:spcPct val="100000"/>
              </a:lnSpc>
              <a:spcBef>
                <a:spcPts val="1415"/>
              </a:spcBef>
            </a:pPr>
            <a:r>
              <a:rPr sz="2800" b="1" dirty="0">
                <a:solidFill>
                  <a:srgbClr val="716A66"/>
                </a:solidFill>
                <a:latin typeface="DIN 2014 Bold"/>
                <a:cs typeface="DIN 2014 Bold"/>
              </a:rPr>
              <a:t>Human-Centered Care</a:t>
            </a:r>
            <a:endParaRPr sz="2800" dirty="0">
              <a:latin typeface="DIN 2014 Bold"/>
              <a:cs typeface="DIN 2014 Bold"/>
            </a:endParaRPr>
          </a:p>
          <a:p>
            <a:pPr marL="12700" marR="5080">
              <a:lnSpc>
                <a:spcPct val="111100"/>
              </a:lnSpc>
              <a:spcBef>
                <a:spcPts val="1200"/>
              </a:spcBef>
            </a:pPr>
            <a:r>
              <a:rPr sz="2100" dirty="0">
                <a:solidFill>
                  <a:srgbClr val="716A66"/>
                </a:solidFill>
                <a:latin typeface="DIN 2014 Light"/>
                <a:cs typeface="DIN 2014 Light"/>
              </a:rPr>
              <a:t>A lack of inclusive design can lead </a:t>
            </a:r>
            <a:br>
              <a:rPr lang="en-US" sz="2100" dirty="0">
                <a:solidFill>
                  <a:srgbClr val="716A66"/>
                </a:solidFill>
                <a:latin typeface="DIN 2014 Light"/>
                <a:cs typeface="DIN 2014 Light"/>
              </a:rPr>
            </a:br>
            <a:r>
              <a:rPr sz="2100" dirty="0">
                <a:solidFill>
                  <a:srgbClr val="716A66"/>
                </a:solidFill>
                <a:latin typeface="DIN 2014 Light"/>
                <a:cs typeface="DIN 2014 Light"/>
              </a:rPr>
              <a:t>to disparities in patient experiences, failing to accommodate the diverse </a:t>
            </a:r>
            <a:br>
              <a:rPr lang="en-US" sz="2100" dirty="0">
                <a:solidFill>
                  <a:srgbClr val="716A66"/>
                </a:solidFill>
                <a:latin typeface="DIN 2014 Light"/>
                <a:cs typeface="DIN 2014 Light"/>
              </a:rPr>
            </a:br>
            <a:r>
              <a:rPr sz="2100" dirty="0">
                <a:solidFill>
                  <a:srgbClr val="716A66"/>
                </a:solidFill>
                <a:latin typeface="DIN 2014 Light"/>
                <a:cs typeface="DIN 2014 Light"/>
              </a:rPr>
              <a:t>needs of all patients.</a:t>
            </a:r>
            <a:endParaRPr sz="2100" dirty="0">
              <a:latin typeface="DIN 2014 Light"/>
              <a:cs typeface="DIN 2014 Light"/>
            </a:endParaRPr>
          </a:p>
        </p:txBody>
      </p:sp>
      <p:pic>
        <p:nvPicPr>
          <p:cNvPr id="5" name="object 5"/>
          <p:cNvPicPr/>
          <p:nvPr/>
        </p:nvPicPr>
        <p:blipFill>
          <a:blip r:embed="rId3" cstate="print"/>
          <a:stretch>
            <a:fillRect/>
          </a:stretch>
        </p:blipFill>
        <p:spPr>
          <a:xfrm>
            <a:off x="1069807" y="5525587"/>
            <a:ext cx="166547" cy="166547"/>
          </a:xfrm>
          <a:prstGeom prst="rect">
            <a:avLst/>
          </a:prstGeom>
        </p:spPr>
      </p:pic>
      <p:sp>
        <p:nvSpPr>
          <p:cNvPr id="6" name="object 6"/>
          <p:cNvSpPr txBox="1"/>
          <p:nvPr/>
        </p:nvSpPr>
        <p:spPr>
          <a:xfrm>
            <a:off x="725423" y="4609626"/>
            <a:ext cx="2392045" cy="1595120"/>
          </a:xfrm>
          <a:prstGeom prst="rect">
            <a:avLst/>
          </a:prstGeom>
        </p:spPr>
        <p:txBody>
          <a:bodyPr vert="horz" wrap="square" lIns="0" tIns="12700" rIns="0" bIns="0" rtlCol="0">
            <a:spAutoFit/>
          </a:bodyPr>
          <a:lstStyle/>
          <a:p>
            <a:pPr marL="38100">
              <a:lnSpc>
                <a:spcPct val="100000"/>
              </a:lnSpc>
              <a:spcBef>
                <a:spcPts val="100"/>
              </a:spcBef>
            </a:pPr>
            <a:r>
              <a:rPr sz="5000" b="1" spc="-25" dirty="0">
                <a:solidFill>
                  <a:srgbClr val="716A66"/>
                </a:solidFill>
                <a:latin typeface="DIN 2014 Bold"/>
                <a:cs typeface="DIN 2014 Bold"/>
              </a:rPr>
              <a:t>28</a:t>
            </a:r>
            <a:r>
              <a:rPr sz="4350" b="1" spc="-37" baseline="25862" dirty="0">
                <a:solidFill>
                  <a:srgbClr val="716A66"/>
                </a:solidFill>
                <a:latin typeface="DIN 2014 Bold"/>
                <a:cs typeface="DIN 2014 Bold"/>
              </a:rPr>
              <a:t>%</a:t>
            </a:r>
            <a:endParaRPr sz="4350" baseline="25862">
              <a:latin typeface="DIN 2014 Bold"/>
              <a:cs typeface="DIN 2014 Bold"/>
            </a:endParaRPr>
          </a:p>
          <a:p>
            <a:pPr marL="38100" marR="30480" algn="just">
              <a:lnSpc>
                <a:spcPts val="1500"/>
              </a:lnSpc>
              <a:spcBef>
                <a:spcPts val="155"/>
              </a:spcBef>
            </a:pPr>
            <a:r>
              <a:rPr sz="1300" dirty="0">
                <a:solidFill>
                  <a:srgbClr val="716A66"/>
                </a:solidFill>
                <a:latin typeface="DIN 2014 Light"/>
                <a:cs typeface="DIN 2014 Light"/>
              </a:rPr>
              <a:t>of</a:t>
            </a:r>
            <a:r>
              <a:rPr sz="1300" spc="-15" dirty="0">
                <a:solidFill>
                  <a:srgbClr val="716A66"/>
                </a:solidFill>
                <a:latin typeface="DIN 2014 Light"/>
                <a:cs typeface="DIN 2014 Light"/>
              </a:rPr>
              <a:t> </a:t>
            </a:r>
            <a:r>
              <a:rPr sz="1300" dirty="0">
                <a:solidFill>
                  <a:srgbClr val="716A66"/>
                </a:solidFill>
                <a:latin typeface="DIN 2014 Light"/>
                <a:cs typeface="DIN 2014 Light"/>
              </a:rPr>
              <a:t>U.S.</a:t>
            </a:r>
            <a:r>
              <a:rPr sz="1300" spc="-15" dirty="0">
                <a:solidFill>
                  <a:srgbClr val="716A66"/>
                </a:solidFill>
                <a:latin typeface="DIN 2014 Light"/>
                <a:cs typeface="DIN 2014 Light"/>
              </a:rPr>
              <a:t> </a:t>
            </a:r>
            <a:r>
              <a:rPr sz="1300" dirty="0">
                <a:solidFill>
                  <a:srgbClr val="716A66"/>
                </a:solidFill>
                <a:latin typeface="DIN 2014 Light"/>
                <a:cs typeface="DIN 2014 Light"/>
              </a:rPr>
              <a:t>adults</a:t>
            </a:r>
            <a:r>
              <a:rPr sz="1300" spc="-10" dirty="0">
                <a:solidFill>
                  <a:srgbClr val="716A66"/>
                </a:solidFill>
                <a:latin typeface="DIN 2014 Light"/>
                <a:cs typeface="DIN 2014 Light"/>
              </a:rPr>
              <a:t> </a:t>
            </a:r>
            <a:r>
              <a:rPr sz="1300" dirty="0">
                <a:solidFill>
                  <a:srgbClr val="716A66"/>
                </a:solidFill>
                <a:latin typeface="DIN 2014 Light"/>
                <a:cs typeface="DIN 2014 Light"/>
              </a:rPr>
              <a:t>live</a:t>
            </a:r>
            <a:r>
              <a:rPr sz="1300" spc="-15" dirty="0">
                <a:solidFill>
                  <a:srgbClr val="716A66"/>
                </a:solidFill>
                <a:latin typeface="DIN 2014 Light"/>
                <a:cs typeface="DIN 2014 Light"/>
              </a:rPr>
              <a:t> </a:t>
            </a:r>
            <a:r>
              <a:rPr sz="1300" dirty="0">
                <a:solidFill>
                  <a:srgbClr val="716A66"/>
                </a:solidFill>
                <a:latin typeface="DIN 2014 Light"/>
                <a:cs typeface="DIN 2014 Light"/>
              </a:rPr>
              <a:t>with</a:t>
            </a:r>
            <a:r>
              <a:rPr sz="1300" spc="-10" dirty="0">
                <a:solidFill>
                  <a:srgbClr val="716A66"/>
                </a:solidFill>
                <a:latin typeface="DIN 2014 Light"/>
                <a:cs typeface="DIN 2014 Light"/>
              </a:rPr>
              <a:t> </a:t>
            </a:r>
            <a:r>
              <a:rPr sz="1300" dirty="0">
                <a:solidFill>
                  <a:srgbClr val="716A66"/>
                </a:solidFill>
                <a:latin typeface="DIN 2014 Light"/>
                <a:cs typeface="DIN 2014 Light"/>
              </a:rPr>
              <a:t>a</a:t>
            </a:r>
            <a:r>
              <a:rPr sz="1300" spc="-15" dirty="0">
                <a:solidFill>
                  <a:srgbClr val="716A66"/>
                </a:solidFill>
                <a:latin typeface="DIN 2014 Light"/>
                <a:cs typeface="DIN 2014 Light"/>
              </a:rPr>
              <a:t> </a:t>
            </a:r>
            <a:r>
              <a:rPr sz="1300" spc="-10" dirty="0">
                <a:solidFill>
                  <a:srgbClr val="716A66"/>
                </a:solidFill>
                <a:latin typeface="DIN 2014 Light"/>
                <a:cs typeface="DIN 2014 Light"/>
              </a:rPr>
              <a:t>disability </a:t>
            </a:r>
            <a:r>
              <a:rPr sz="1300" dirty="0">
                <a:solidFill>
                  <a:srgbClr val="716A66"/>
                </a:solidFill>
                <a:latin typeface="DIN 2014 Light"/>
                <a:cs typeface="DIN 2014 Light"/>
              </a:rPr>
              <a:t>highlighting</a:t>
            </a:r>
            <a:r>
              <a:rPr sz="1300" spc="-25" dirty="0">
                <a:solidFill>
                  <a:srgbClr val="716A66"/>
                </a:solidFill>
                <a:latin typeface="DIN 2014 Light"/>
                <a:cs typeface="DIN 2014 Light"/>
              </a:rPr>
              <a:t> </a:t>
            </a:r>
            <a:r>
              <a:rPr sz="1300" dirty="0">
                <a:solidFill>
                  <a:srgbClr val="716A66"/>
                </a:solidFill>
                <a:latin typeface="DIN 2014 Light"/>
                <a:cs typeface="DIN 2014 Light"/>
              </a:rPr>
              <a:t>the</a:t>
            </a:r>
            <a:r>
              <a:rPr sz="1300" spc="-25" dirty="0">
                <a:solidFill>
                  <a:srgbClr val="716A66"/>
                </a:solidFill>
                <a:latin typeface="DIN 2014 Light"/>
                <a:cs typeface="DIN 2014 Light"/>
              </a:rPr>
              <a:t> </a:t>
            </a:r>
            <a:r>
              <a:rPr sz="1300" dirty="0">
                <a:solidFill>
                  <a:srgbClr val="716A66"/>
                </a:solidFill>
                <a:latin typeface="DIN 2014 Light"/>
                <a:cs typeface="DIN 2014 Light"/>
              </a:rPr>
              <a:t>need</a:t>
            </a:r>
            <a:r>
              <a:rPr sz="1300" spc="-25" dirty="0">
                <a:solidFill>
                  <a:srgbClr val="716A66"/>
                </a:solidFill>
                <a:latin typeface="DIN 2014 Light"/>
                <a:cs typeface="DIN 2014 Light"/>
              </a:rPr>
              <a:t> </a:t>
            </a:r>
            <a:r>
              <a:rPr sz="1300" dirty="0">
                <a:solidFill>
                  <a:srgbClr val="716A66"/>
                </a:solidFill>
                <a:latin typeface="DIN 2014 Light"/>
                <a:cs typeface="DIN 2014 Light"/>
              </a:rPr>
              <a:t>for</a:t>
            </a:r>
            <a:r>
              <a:rPr sz="1300" spc="-25" dirty="0">
                <a:solidFill>
                  <a:srgbClr val="716A66"/>
                </a:solidFill>
                <a:latin typeface="DIN 2014 Light"/>
                <a:cs typeface="DIN 2014 Light"/>
              </a:rPr>
              <a:t> </a:t>
            </a:r>
            <a:r>
              <a:rPr sz="1300" spc="-10" dirty="0">
                <a:solidFill>
                  <a:srgbClr val="716A66"/>
                </a:solidFill>
                <a:latin typeface="DIN 2014 Light"/>
                <a:cs typeface="DIN 2014 Light"/>
              </a:rPr>
              <a:t>inclusive </a:t>
            </a:r>
            <a:r>
              <a:rPr sz="1300" dirty="0">
                <a:solidFill>
                  <a:srgbClr val="716A66"/>
                </a:solidFill>
                <a:latin typeface="DIN 2014 Light"/>
                <a:cs typeface="DIN 2014 Light"/>
              </a:rPr>
              <a:t>healthcare</a:t>
            </a:r>
            <a:r>
              <a:rPr sz="1300" spc="-75" dirty="0">
                <a:solidFill>
                  <a:srgbClr val="716A66"/>
                </a:solidFill>
                <a:latin typeface="DIN 2014 Light"/>
                <a:cs typeface="DIN 2014 Light"/>
              </a:rPr>
              <a:t> </a:t>
            </a:r>
            <a:r>
              <a:rPr sz="1300" spc="-10" dirty="0">
                <a:solidFill>
                  <a:srgbClr val="716A66"/>
                </a:solidFill>
                <a:latin typeface="DIN 2014 Light"/>
                <a:cs typeface="DIN 2014 Light"/>
              </a:rPr>
              <a:t>design.</a:t>
            </a:r>
            <a:endParaRPr sz="1300">
              <a:latin typeface="DIN 2014 Light"/>
              <a:cs typeface="DIN 2014 Light"/>
            </a:endParaRPr>
          </a:p>
          <a:p>
            <a:pPr marL="38100" algn="just">
              <a:lnSpc>
                <a:spcPct val="100000"/>
              </a:lnSpc>
              <a:spcBef>
                <a:spcPts val="980"/>
              </a:spcBef>
            </a:pPr>
            <a:r>
              <a:rPr sz="600" dirty="0">
                <a:solidFill>
                  <a:srgbClr val="8E8784"/>
                </a:solidFill>
                <a:latin typeface="DIN 2014 Light"/>
                <a:cs typeface="DIN 2014 Light"/>
              </a:rPr>
              <a:t>Centers for Disease Control</a:t>
            </a:r>
            <a:r>
              <a:rPr sz="600" spc="5" dirty="0">
                <a:solidFill>
                  <a:srgbClr val="8E8784"/>
                </a:solidFill>
                <a:latin typeface="DIN 2014 Light"/>
                <a:cs typeface="DIN 2014 Light"/>
              </a:rPr>
              <a:t> </a:t>
            </a:r>
            <a:r>
              <a:rPr sz="600" dirty="0">
                <a:solidFill>
                  <a:srgbClr val="8E8784"/>
                </a:solidFill>
                <a:latin typeface="DIN 2014 Light"/>
                <a:cs typeface="DIN 2014 Light"/>
              </a:rPr>
              <a:t>and </a:t>
            </a:r>
            <a:r>
              <a:rPr sz="600" spc="-10" dirty="0">
                <a:solidFill>
                  <a:srgbClr val="8E8784"/>
                </a:solidFill>
                <a:latin typeface="DIN 2014 Light"/>
                <a:cs typeface="DIN 2014 Light"/>
              </a:rPr>
              <a:t>Prevention,</a:t>
            </a:r>
            <a:r>
              <a:rPr sz="600" dirty="0">
                <a:solidFill>
                  <a:srgbClr val="8E8784"/>
                </a:solidFill>
                <a:latin typeface="DIN 2014 Light"/>
                <a:cs typeface="DIN 2014 Light"/>
              </a:rPr>
              <a:t> </a:t>
            </a:r>
            <a:r>
              <a:rPr sz="600" spc="-20" dirty="0">
                <a:solidFill>
                  <a:srgbClr val="8E8784"/>
                </a:solidFill>
                <a:latin typeface="DIN 2014 Light"/>
                <a:cs typeface="DIN 2014 Light"/>
              </a:rPr>
              <a:t>2024</a:t>
            </a:r>
            <a:endParaRPr sz="600">
              <a:latin typeface="DIN 2014 Light"/>
              <a:cs typeface="DIN 2014 Light"/>
            </a:endParaRPr>
          </a:p>
        </p:txBody>
      </p:sp>
      <p:grpSp>
        <p:nvGrpSpPr>
          <p:cNvPr id="7" name="object 7"/>
          <p:cNvGrpSpPr/>
          <p:nvPr/>
        </p:nvGrpSpPr>
        <p:grpSpPr>
          <a:xfrm>
            <a:off x="6553200" y="1448182"/>
            <a:ext cx="3048000" cy="3428618"/>
            <a:chOff x="6482332" y="1472183"/>
            <a:chExt cx="4088765" cy="4547235"/>
          </a:xfrm>
        </p:grpSpPr>
        <p:sp>
          <p:nvSpPr>
            <p:cNvPr id="8" name="object 8"/>
            <p:cNvSpPr/>
            <p:nvPr/>
          </p:nvSpPr>
          <p:spPr>
            <a:xfrm>
              <a:off x="7584833" y="2850057"/>
              <a:ext cx="1246505" cy="2290445"/>
            </a:xfrm>
            <a:custGeom>
              <a:avLst/>
              <a:gdLst/>
              <a:ahLst/>
              <a:cxnLst/>
              <a:rect l="l" t="t" r="r" b="b"/>
              <a:pathLst>
                <a:path w="1246504" h="2290445">
                  <a:moveTo>
                    <a:pt x="1245946" y="0"/>
                  </a:moveTo>
                  <a:lnTo>
                    <a:pt x="0" y="0"/>
                  </a:lnTo>
                  <a:lnTo>
                    <a:pt x="0" y="2289835"/>
                  </a:lnTo>
                  <a:lnTo>
                    <a:pt x="1245946" y="2289835"/>
                  </a:lnTo>
                  <a:lnTo>
                    <a:pt x="1245946" y="0"/>
                  </a:lnTo>
                  <a:close/>
                </a:path>
              </a:pathLst>
            </a:custGeom>
            <a:solidFill>
              <a:srgbClr val="D1BBA1"/>
            </a:solidFill>
          </p:spPr>
          <p:txBody>
            <a:bodyPr wrap="square" lIns="0" tIns="0" rIns="0" bIns="0" rtlCol="0"/>
            <a:lstStyle/>
            <a:p>
              <a:endParaRPr/>
            </a:p>
          </p:txBody>
        </p:sp>
        <p:sp>
          <p:nvSpPr>
            <p:cNvPr id="9" name="object 9"/>
            <p:cNvSpPr/>
            <p:nvPr/>
          </p:nvSpPr>
          <p:spPr>
            <a:xfrm>
              <a:off x="8830779" y="3809771"/>
              <a:ext cx="859155" cy="1330325"/>
            </a:xfrm>
            <a:custGeom>
              <a:avLst/>
              <a:gdLst/>
              <a:ahLst/>
              <a:cxnLst/>
              <a:rect l="l" t="t" r="r" b="b"/>
              <a:pathLst>
                <a:path w="859154" h="1330325">
                  <a:moveTo>
                    <a:pt x="858685" y="0"/>
                  </a:moveTo>
                  <a:lnTo>
                    <a:pt x="0" y="0"/>
                  </a:lnTo>
                  <a:lnTo>
                    <a:pt x="0" y="1330121"/>
                  </a:lnTo>
                  <a:lnTo>
                    <a:pt x="858685" y="1330121"/>
                  </a:lnTo>
                  <a:lnTo>
                    <a:pt x="858685" y="0"/>
                  </a:lnTo>
                  <a:close/>
                </a:path>
              </a:pathLst>
            </a:custGeom>
            <a:solidFill>
              <a:srgbClr val="C7AD8E"/>
            </a:solidFill>
          </p:spPr>
          <p:txBody>
            <a:bodyPr wrap="square" lIns="0" tIns="0" rIns="0" bIns="0" rtlCol="0"/>
            <a:lstStyle/>
            <a:p>
              <a:endParaRPr/>
            </a:p>
          </p:txBody>
        </p:sp>
        <p:sp>
          <p:nvSpPr>
            <p:cNvPr id="10" name="object 10"/>
            <p:cNvSpPr/>
            <p:nvPr/>
          </p:nvSpPr>
          <p:spPr>
            <a:xfrm>
              <a:off x="7986407" y="3136645"/>
              <a:ext cx="447675" cy="445770"/>
            </a:xfrm>
            <a:custGeom>
              <a:avLst/>
              <a:gdLst/>
              <a:ahLst/>
              <a:cxnLst/>
              <a:rect l="l" t="t" r="r" b="b"/>
              <a:pathLst>
                <a:path w="447675" h="445770">
                  <a:moveTo>
                    <a:pt x="447243" y="156210"/>
                  </a:moveTo>
                  <a:lnTo>
                    <a:pt x="290677" y="156210"/>
                  </a:lnTo>
                  <a:lnTo>
                    <a:pt x="290677" y="0"/>
                  </a:lnTo>
                  <a:lnTo>
                    <a:pt x="156552" y="0"/>
                  </a:lnTo>
                  <a:lnTo>
                    <a:pt x="156552" y="156210"/>
                  </a:lnTo>
                  <a:lnTo>
                    <a:pt x="0" y="156210"/>
                  </a:lnTo>
                  <a:lnTo>
                    <a:pt x="0" y="289560"/>
                  </a:lnTo>
                  <a:lnTo>
                    <a:pt x="156552" y="289560"/>
                  </a:lnTo>
                  <a:lnTo>
                    <a:pt x="156552" y="445770"/>
                  </a:lnTo>
                  <a:lnTo>
                    <a:pt x="290677" y="445770"/>
                  </a:lnTo>
                  <a:lnTo>
                    <a:pt x="290677" y="289560"/>
                  </a:lnTo>
                  <a:lnTo>
                    <a:pt x="447243" y="289560"/>
                  </a:lnTo>
                  <a:lnTo>
                    <a:pt x="447243" y="156210"/>
                  </a:lnTo>
                  <a:close/>
                </a:path>
              </a:pathLst>
            </a:custGeom>
            <a:solidFill>
              <a:srgbClr val="F7F7F6"/>
            </a:solidFill>
          </p:spPr>
          <p:txBody>
            <a:bodyPr wrap="square" lIns="0" tIns="0" rIns="0" bIns="0" rtlCol="0"/>
            <a:lstStyle/>
            <a:p>
              <a:endParaRPr/>
            </a:p>
          </p:txBody>
        </p:sp>
        <p:sp>
          <p:nvSpPr>
            <p:cNvPr id="11" name="object 11"/>
            <p:cNvSpPr/>
            <p:nvPr/>
          </p:nvSpPr>
          <p:spPr>
            <a:xfrm>
              <a:off x="9031719" y="4094416"/>
              <a:ext cx="458470" cy="760095"/>
            </a:xfrm>
            <a:custGeom>
              <a:avLst/>
              <a:gdLst/>
              <a:ahLst/>
              <a:cxnLst/>
              <a:rect l="l" t="t" r="r" b="b"/>
              <a:pathLst>
                <a:path w="458470" h="760095">
                  <a:moveTo>
                    <a:pt x="76454" y="575716"/>
                  </a:moveTo>
                  <a:lnTo>
                    <a:pt x="0" y="575716"/>
                  </a:lnTo>
                  <a:lnTo>
                    <a:pt x="0" y="760095"/>
                  </a:lnTo>
                  <a:lnTo>
                    <a:pt x="76454" y="760095"/>
                  </a:lnTo>
                  <a:lnTo>
                    <a:pt x="76454" y="575716"/>
                  </a:lnTo>
                  <a:close/>
                </a:path>
                <a:path w="458470" h="760095">
                  <a:moveTo>
                    <a:pt x="76454" y="294538"/>
                  </a:moveTo>
                  <a:lnTo>
                    <a:pt x="0" y="294538"/>
                  </a:lnTo>
                  <a:lnTo>
                    <a:pt x="0" y="478917"/>
                  </a:lnTo>
                  <a:lnTo>
                    <a:pt x="76454" y="478917"/>
                  </a:lnTo>
                  <a:lnTo>
                    <a:pt x="76454" y="294538"/>
                  </a:lnTo>
                  <a:close/>
                </a:path>
                <a:path w="458470" h="760095">
                  <a:moveTo>
                    <a:pt x="76454" y="0"/>
                  </a:moveTo>
                  <a:lnTo>
                    <a:pt x="0" y="0"/>
                  </a:lnTo>
                  <a:lnTo>
                    <a:pt x="0" y="184378"/>
                  </a:lnTo>
                  <a:lnTo>
                    <a:pt x="76454" y="184378"/>
                  </a:lnTo>
                  <a:lnTo>
                    <a:pt x="76454" y="0"/>
                  </a:lnTo>
                  <a:close/>
                </a:path>
                <a:path w="458470" h="760095">
                  <a:moveTo>
                    <a:pt x="269125" y="575716"/>
                  </a:moveTo>
                  <a:lnTo>
                    <a:pt x="192671" y="575716"/>
                  </a:lnTo>
                  <a:lnTo>
                    <a:pt x="192671" y="760095"/>
                  </a:lnTo>
                  <a:lnTo>
                    <a:pt x="269125" y="760095"/>
                  </a:lnTo>
                  <a:lnTo>
                    <a:pt x="269125" y="575716"/>
                  </a:lnTo>
                  <a:close/>
                </a:path>
                <a:path w="458470" h="760095">
                  <a:moveTo>
                    <a:pt x="269125" y="294538"/>
                  </a:moveTo>
                  <a:lnTo>
                    <a:pt x="192671" y="294538"/>
                  </a:lnTo>
                  <a:lnTo>
                    <a:pt x="192671" y="478917"/>
                  </a:lnTo>
                  <a:lnTo>
                    <a:pt x="269125" y="478917"/>
                  </a:lnTo>
                  <a:lnTo>
                    <a:pt x="269125" y="294538"/>
                  </a:lnTo>
                  <a:close/>
                </a:path>
                <a:path w="458470" h="760095">
                  <a:moveTo>
                    <a:pt x="269125" y="0"/>
                  </a:moveTo>
                  <a:lnTo>
                    <a:pt x="192671" y="0"/>
                  </a:lnTo>
                  <a:lnTo>
                    <a:pt x="192671" y="184378"/>
                  </a:lnTo>
                  <a:lnTo>
                    <a:pt x="269125" y="184378"/>
                  </a:lnTo>
                  <a:lnTo>
                    <a:pt x="269125" y="0"/>
                  </a:lnTo>
                  <a:close/>
                </a:path>
                <a:path w="458470" h="760095">
                  <a:moveTo>
                    <a:pt x="457911" y="575716"/>
                  </a:moveTo>
                  <a:lnTo>
                    <a:pt x="381457" y="575716"/>
                  </a:lnTo>
                  <a:lnTo>
                    <a:pt x="381457" y="760095"/>
                  </a:lnTo>
                  <a:lnTo>
                    <a:pt x="457911" y="760095"/>
                  </a:lnTo>
                  <a:lnTo>
                    <a:pt x="457911" y="575716"/>
                  </a:lnTo>
                  <a:close/>
                </a:path>
                <a:path w="458470" h="760095">
                  <a:moveTo>
                    <a:pt x="457911" y="294538"/>
                  </a:moveTo>
                  <a:lnTo>
                    <a:pt x="381457" y="294538"/>
                  </a:lnTo>
                  <a:lnTo>
                    <a:pt x="381457" y="478917"/>
                  </a:lnTo>
                  <a:lnTo>
                    <a:pt x="457911" y="478917"/>
                  </a:lnTo>
                  <a:lnTo>
                    <a:pt x="457911" y="294538"/>
                  </a:lnTo>
                  <a:close/>
                </a:path>
                <a:path w="458470" h="760095">
                  <a:moveTo>
                    <a:pt x="457911" y="0"/>
                  </a:moveTo>
                  <a:lnTo>
                    <a:pt x="381457" y="0"/>
                  </a:lnTo>
                  <a:lnTo>
                    <a:pt x="381457" y="184378"/>
                  </a:lnTo>
                  <a:lnTo>
                    <a:pt x="457911" y="184378"/>
                  </a:lnTo>
                  <a:lnTo>
                    <a:pt x="457911" y="0"/>
                  </a:lnTo>
                  <a:close/>
                </a:path>
              </a:pathLst>
            </a:custGeom>
            <a:solidFill>
              <a:srgbClr val="F5F5F4"/>
            </a:solidFill>
          </p:spPr>
          <p:txBody>
            <a:bodyPr wrap="square" lIns="0" tIns="0" rIns="0" bIns="0" rtlCol="0"/>
            <a:lstStyle/>
            <a:p>
              <a:endParaRPr/>
            </a:p>
          </p:txBody>
        </p:sp>
        <p:sp>
          <p:nvSpPr>
            <p:cNvPr id="12" name="object 12"/>
            <p:cNvSpPr/>
            <p:nvPr/>
          </p:nvSpPr>
          <p:spPr>
            <a:xfrm>
              <a:off x="6526782" y="1942083"/>
              <a:ext cx="3999865" cy="4032885"/>
            </a:xfrm>
            <a:custGeom>
              <a:avLst/>
              <a:gdLst/>
              <a:ahLst/>
              <a:cxnLst/>
              <a:rect l="l" t="t" r="r" b="b"/>
              <a:pathLst>
                <a:path w="3999865" h="4032885">
                  <a:moveTo>
                    <a:pt x="1999818" y="0"/>
                  </a:moveTo>
                  <a:lnTo>
                    <a:pt x="1951931" y="566"/>
                  </a:lnTo>
                  <a:lnTo>
                    <a:pt x="1904321" y="2258"/>
                  </a:lnTo>
                  <a:lnTo>
                    <a:pt x="1856999" y="5062"/>
                  </a:lnTo>
                  <a:lnTo>
                    <a:pt x="1809978" y="8966"/>
                  </a:lnTo>
                  <a:lnTo>
                    <a:pt x="1763271" y="13956"/>
                  </a:lnTo>
                  <a:lnTo>
                    <a:pt x="1716890" y="20021"/>
                  </a:lnTo>
                  <a:lnTo>
                    <a:pt x="1670848" y="27148"/>
                  </a:lnTo>
                  <a:lnTo>
                    <a:pt x="1625158" y="35325"/>
                  </a:lnTo>
                  <a:lnTo>
                    <a:pt x="1579831" y="44537"/>
                  </a:lnTo>
                  <a:lnTo>
                    <a:pt x="1534880" y="54774"/>
                  </a:lnTo>
                  <a:lnTo>
                    <a:pt x="1490318" y="66021"/>
                  </a:lnTo>
                  <a:lnTo>
                    <a:pt x="1446158" y="78268"/>
                  </a:lnTo>
                  <a:lnTo>
                    <a:pt x="1402411" y="91500"/>
                  </a:lnTo>
                  <a:lnTo>
                    <a:pt x="1359092" y="105706"/>
                  </a:lnTo>
                  <a:lnTo>
                    <a:pt x="1316211" y="120872"/>
                  </a:lnTo>
                  <a:lnTo>
                    <a:pt x="1273781" y="136987"/>
                  </a:lnTo>
                  <a:lnTo>
                    <a:pt x="1231816" y="154036"/>
                  </a:lnTo>
                  <a:lnTo>
                    <a:pt x="1190327" y="172009"/>
                  </a:lnTo>
                  <a:lnTo>
                    <a:pt x="1149328" y="190892"/>
                  </a:lnTo>
                  <a:lnTo>
                    <a:pt x="1108830" y="210672"/>
                  </a:lnTo>
                  <a:lnTo>
                    <a:pt x="1068846" y="231337"/>
                  </a:lnTo>
                  <a:lnTo>
                    <a:pt x="1029389" y="252875"/>
                  </a:lnTo>
                  <a:lnTo>
                    <a:pt x="990472" y="275272"/>
                  </a:lnTo>
                  <a:lnTo>
                    <a:pt x="952106" y="298515"/>
                  </a:lnTo>
                  <a:lnTo>
                    <a:pt x="914304" y="322594"/>
                  </a:lnTo>
                  <a:lnTo>
                    <a:pt x="877080" y="347494"/>
                  </a:lnTo>
                  <a:lnTo>
                    <a:pt x="840444" y="373203"/>
                  </a:lnTo>
                  <a:lnTo>
                    <a:pt x="804411" y="399708"/>
                  </a:lnTo>
                  <a:lnTo>
                    <a:pt x="768992" y="426997"/>
                  </a:lnTo>
                  <a:lnTo>
                    <a:pt x="734201" y="455058"/>
                  </a:lnTo>
                  <a:lnTo>
                    <a:pt x="700048" y="483877"/>
                  </a:lnTo>
                  <a:lnTo>
                    <a:pt x="666548" y="513441"/>
                  </a:lnTo>
                  <a:lnTo>
                    <a:pt x="633713" y="543739"/>
                  </a:lnTo>
                  <a:lnTo>
                    <a:pt x="601554" y="574758"/>
                  </a:lnTo>
                  <a:lnTo>
                    <a:pt x="570086" y="606485"/>
                  </a:lnTo>
                  <a:lnTo>
                    <a:pt x="539319" y="638906"/>
                  </a:lnTo>
                  <a:lnTo>
                    <a:pt x="509267" y="672011"/>
                  </a:lnTo>
                  <a:lnTo>
                    <a:pt x="479943" y="705786"/>
                  </a:lnTo>
                  <a:lnTo>
                    <a:pt x="451358" y="740218"/>
                  </a:lnTo>
                  <a:lnTo>
                    <a:pt x="423526" y="775295"/>
                  </a:lnTo>
                  <a:lnTo>
                    <a:pt x="396459" y="811004"/>
                  </a:lnTo>
                  <a:lnTo>
                    <a:pt x="370169" y="847332"/>
                  </a:lnTo>
                  <a:lnTo>
                    <a:pt x="344669" y="884267"/>
                  </a:lnTo>
                  <a:lnTo>
                    <a:pt x="319971" y="921797"/>
                  </a:lnTo>
                  <a:lnTo>
                    <a:pt x="296089" y="959908"/>
                  </a:lnTo>
                  <a:lnTo>
                    <a:pt x="273034" y="998588"/>
                  </a:lnTo>
                  <a:lnTo>
                    <a:pt x="250819" y="1037825"/>
                  </a:lnTo>
                  <a:lnTo>
                    <a:pt x="229456" y="1077605"/>
                  </a:lnTo>
                  <a:lnTo>
                    <a:pt x="208959" y="1117916"/>
                  </a:lnTo>
                  <a:lnTo>
                    <a:pt x="189340" y="1158746"/>
                  </a:lnTo>
                  <a:lnTo>
                    <a:pt x="170610" y="1200081"/>
                  </a:lnTo>
                  <a:lnTo>
                    <a:pt x="152784" y="1241910"/>
                  </a:lnTo>
                  <a:lnTo>
                    <a:pt x="135873" y="1284219"/>
                  </a:lnTo>
                  <a:lnTo>
                    <a:pt x="119889" y="1326996"/>
                  </a:lnTo>
                  <a:lnTo>
                    <a:pt x="104846" y="1370228"/>
                  </a:lnTo>
                  <a:lnTo>
                    <a:pt x="90756" y="1413903"/>
                  </a:lnTo>
                  <a:lnTo>
                    <a:pt x="77631" y="1458007"/>
                  </a:lnTo>
                  <a:lnTo>
                    <a:pt x="65485" y="1502529"/>
                  </a:lnTo>
                  <a:lnTo>
                    <a:pt x="54328" y="1547456"/>
                  </a:lnTo>
                  <a:lnTo>
                    <a:pt x="44175" y="1592775"/>
                  </a:lnTo>
                  <a:lnTo>
                    <a:pt x="35037" y="1638473"/>
                  </a:lnTo>
                  <a:lnTo>
                    <a:pt x="26928" y="1684538"/>
                  </a:lnTo>
                  <a:lnTo>
                    <a:pt x="19859" y="1730957"/>
                  </a:lnTo>
                  <a:lnTo>
                    <a:pt x="13843" y="1777717"/>
                  </a:lnTo>
                  <a:lnTo>
                    <a:pt x="8893" y="1824807"/>
                  </a:lnTo>
                  <a:lnTo>
                    <a:pt x="5021" y="1872213"/>
                  </a:lnTo>
                  <a:lnTo>
                    <a:pt x="2239" y="1919922"/>
                  </a:lnTo>
                  <a:lnTo>
                    <a:pt x="562" y="1967922"/>
                  </a:lnTo>
                  <a:lnTo>
                    <a:pt x="0" y="2016201"/>
                  </a:lnTo>
                  <a:lnTo>
                    <a:pt x="562" y="2064480"/>
                  </a:lnTo>
                  <a:lnTo>
                    <a:pt x="2239" y="2112481"/>
                  </a:lnTo>
                  <a:lnTo>
                    <a:pt x="5021" y="2160190"/>
                  </a:lnTo>
                  <a:lnTo>
                    <a:pt x="8893" y="2207597"/>
                  </a:lnTo>
                  <a:lnTo>
                    <a:pt x="13843" y="2254686"/>
                  </a:lnTo>
                  <a:lnTo>
                    <a:pt x="19859" y="2301448"/>
                  </a:lnTo>
                  <a:lnTo>
                    <a:pt x="26928" y="2347867"/>
                  </a:lnTo>
                  <a:lnTo>
                    <a:pt x="35037" y="2393932"/>
                  </a:lnTo>
                  <a:lnTo>
                    <a:pt x="44175" y="2439631"/>
                  </a:lnTo>
                  <a:lnTo>
                    <a:pt x="54328" y="2484950"/>
                  </a:lnTo>
                  <a:lnTo>
                    <a:pt x="65485" y="2529877"/>
                  </a:lnTo>
                  <a:lnTo>
                    <a:pt x="77631" y="2574400"/>
                  </a:lnTo>
                  <a:lnTo>
                    <a:pt x="90756" y="2618505"/>
                  </a:lnTo>
                  <a:lnTo>
                    <a:pt x="104846" y="2662180"/>
                  </a:lnTo>
                  <a:lnTo>
                    <a:pt x="119889" y="2705412"/>
                  </a:lnTo>
                  <a:lnTo>
                    <a:pt x="135873" y="2748190"/>
                  </a:lnTo>
                  <a:lnTo>
                    <a:pt x="152784" y="2790499"/>
                  </a:lnTo>
                  <a:lnTo>
                    <a:pt x="170610" y="2832328"/>
                  </a:lnTo>
                  <a:lnTo>
                    <a:pt x="189340" y="2873664"/>
                  </a:lnTo>
                  <a:lnTo>
                    <a:pt x="208959" y="2914493"/>
                  </a:lnTo>
                  <a:lnTo>
                    <a:pt x="229456" y="2954805"/>
                  </a:lnTo>
                  <a:lnTo>
                    <a:pt x="250819" y="2994585"/>
                  </a:lnTo>
                  <a:lnTo>
                    <a:pt x="273034" y="3033822"/>
                  </a:lnTo>
                  <a:lnTo>
                    <a:pt x="296089" y="3072502"/>
                  </a:lnTo>
                  <a:lnTo>
                    <a:pt x="319971" y="3110614"/>
                  </a:lnTo>
                  <a:lnTo>
                    <a:pt x="344669" y="3148144"/>
                  </a:lnTo>
                  <a:lnTo>
                    <a:pt x="370169" y="3185079"/>
                  </a:lnTo>
                  <a:lnTo>
                    <a:pt x="396459" y="3221408"/>
                  </a:lnTo>
                  <a:lnTo>
                    <a:pt x="423526" y="3257117"/>
                  </a:lnTo>
                  <a:lnTo>
                    <a:pt x="451358" y="3292194"/>
                  </a:lnTo>
                  <a:lnTo>
                    <a:pt x="479943" y="3326626"/>
                  </a:lnTo>
                  <a:lnTo>
                    <a:pt x="509267" y="3360401"/>
                  </a:lnTo>
                  <a:lnTo>
                    <a:pt x="539319" y="3393506"/>
                  </a:lnTo>
                  <a:lnTo>
                    <a:pt x="570086" y="3425928"/>
                  </a:lnTo>
                  <a:lnTo>
                    <a:pt x="601554" y="3457655"/>
                  </a:lnTo>
                  <a:lnTo>
                    <a:pt x="633713" y="3488673"/>
                  </a:lnTo>
                  <a:lnTo>
                    <a:pt x="666548" y="3518971"/>
                  </a:lnTo>
                  <a:lnTo>
                    <a:pt x="700048" y="3548536"/>
                  </a:lnTo>
                  <a:lnTo>
                    <a:pt x="734201" y="3577355"/>
                  </a:lnTo>
                  <a:lnTo>
                    <a:pt x="768992" y="3605416"/>
                  </a:lnTo>
                  <a:lnTo>
                    <a:pt x="804411" y="3632705"/>
                  </a:lnTo>
                  <a:lnTo>
                    <a:pt x="840444" y="3659211"/>
                  </a:lnTo>
                  <a:lnTo>
                    <a:pt x="877080" y="3684920"/>
                  </a:lnTo>
                  <a:lnTo>
                    <a:pt x="914304" y="3709820"/>
                  </a:lnTo>
                  <a:lnTo>
                    <a:pt x="952106" y="3733898"/>
                  </a:lnTo>
                  <a:lnTo>
                    <a:pt x="990472" y="3757142"/>
                  </a:lnTo>
                  <a:lnTo>
                    <a:pt x="1029389" y="3779539"/>
                  </a:lnTo>
                  <a:lnTo>
                    <a:pt x="1068846" y="3801077"/>
                  </a:lnTo>
                  <a:lnTo>
                    <a:pt x="1108830" y="3821742"/>
                  </a:lnTo>
                  <a:lnTo>
                    <a:pt x="1149328" y="3841522"/>
                  </a:lnTo>
                  <a:lnTo>
                    <a:pt x="1190327" y="3860405"/>
                  </a:lnTo>
                  <a:lnTo>
                    <a:pt x="1231816" y="3878378"/>
                  </a:lnTo>
                  <a:lnTo>
                    <a:pt x="1273781" y="3895427"/>
                  </a:lnTo>
                  <a:lnTo>
                    <a:pt x="1316211" y="3911542"/>
                  </a:lnTo>
                  <a:lnTo>
                    <a:pt x="1359092" y="3926708"/>
                  </a:lnTo>
                  <a:lnTo>
                    <a:pt x="1402411" y="3940914"/>
                  </a:lnTo>
                  <a:lnTo>
                    <a:pt x="1446158" y="3954146"/>
                  </a:lnTo>
                  <a:lnTo>
                    <a:pt x="1490318" y="3966393"/>
                  </a:lnTo>
                  <a:lnTo>
                    <a:pt x="1534880" y="3977640"/>
                  </a:lnTo>
                  <a:lnTo>
                    <a:pt x="1579831" y="3987877"/>
                  </a:lnTo>
                  <a:lnTo>
                    <a:pt x="1625158" y="3997089"/>
                  </a:lnTo>
                  <a:lnTo>
                    <a:pt x="1670848" y="4005266"/>
                  </a:lnTo>
                  <a:lnTo>
                    <a:pt x="1716890" y="4012393"/>
                  </a:lnTo>
                  <a:lnTo>
                    <a:pt x="1763271" y="4018458"/>
                  </a:lnTo>
                  <a:lnTo>
                    <a:pt x="1809978" y="4023449"/>
                  </a:lnTo>
                  <a:lnTo>
                    <a:pt x="1856999" y="4027352"/>
                  </a:lnTo>
                  <a:lnTo>
                    <a:pt x="1904321" y="4030156"/>
                  </a:lnTo>
                  <a:lnTo>
                    <a:pt x="1951931" y="4031848"/>
                  </a:lnTo>
                  <a:lnTo>
                    <a:pt x="1999818" y="4032415"/>
                  </a:lnTo>
                  <a:lnTo>
                    <a:pt x="2047704" y="4031848"/>
                  </a:lnTo>
                  <a:lnTo>
                    <a:pt x="2095315" y="4030156"/>
                  </a:lnTo>
                  <a:lnTo>
                    <a:pt x="2142636" y="4027352"/>
                  </a:lnTo>
                  <a:lnTo>
                    <a:pt x="2189657" y="4023449"/>
                  </a:lnTo>
                  <a:lnTo>
                    <a:pt x="2236364" y="4018458"/>
                  </a:lnTo>
                  <a:lnTo>
                    <a:pt x="2282745" y="4012393"/>
                  </a:lnTo>
                  <a:lnTo>
                    <a:pt x="2328787" y="4005266"/>
                  </a:lnTo>
                  <a:lnTo>
                    <a:pt x="2374478" y="3997089"/>
                  </a:lnTo>
                  <a:lnTo>
                    <a:pt x="2419805" y="3987877"/>
                  </a:lnTo>
                  <a:lnTo>
                    <a:pt x="2464755" y="3977640"/>
                  </a:lnTo>
                  <a:lnTo>
                    <a:pt x="2509317" y="3966393"/>
                  </a:lnTo>
                  <a:lnTo>
                    <a:pt x="2553478" y="3954146"/>
                  </a:lnTo>
                  <a:lnTo>
                    <a:pt x="2597224" y="3940914"/>
                  </a:lnTo>
                  <a:lnTo>
                    <a:pt x="2640544" y="3926708"/>
                  </a:lnTo>
                  <a:lnTo>
                    <a:pt x="2683425" y="3911542"/>
                  </a:lnTo>
                  <a:lnTo>
                    <a:pt x="2725854" y="3895427"/>
                  </a:lnTo>
                  <a:lnTo>
                    <a:pt x="2767819" y="3878378"/>
                  </a:lnTo>
                  <a:lnTo>
                    <a:pt x="2809308" y="3860405"/>
                  </a:lnTo>
                  <a:lnTo>
                    <a:pt x="2850308" y="3841522"/>
                  </a:lnTo>
                  <a:lnTo>
                    <a:pt x="2890806" y="3821742"/>
                  </a:lnTo>
                  <a:lnTo>
                    <a:pt x="2930789" y="3801077"/>
                  </a:lnTo>
                  <a:lnTo>
                    <a:pt x="2970246" y="3779539"/>
                  </a:lnTo>
                  <a:lnTo>
                    <a:pt x="3009164" y="3757142"/>
                  </a:lnTo>
                  <a:lnTo>
                    <a:pt x="3047530" y="3733898"/>
                  </a:lnTo>
                  <a:lnTo>
                    <a:pt x="3085331" y="3709820"/>
                  </a:lnTo>
                  <a:lnTo>
                    <a:pt x="3122556" y="3684920"/>
                  </a:lnTo>
                  <a:lnTo>
                    <a:pt x="3159191" y="3659211"/>
                  </a:lnTo>
                  <a:lnTo>
                    <a:pt x="3195224" y="3632705"/>
                  </a:lnTo>
                  <a:lnTo>
                    <a:pt x="3230643" y="3605416"/>
                  </a:lnTo>
                  <a:lnTo>
                    <a:pt x="3265435" y="3577355"/>
                  </a:lnTo>
                  <a:lnTo>
                    <a:pt x="3299587" y="3548536"/>
                  </a:lnTo>
                  <a:lnTo>
                    <a:pt x="3333087" y="3518971"/>
                  </a:lnTo>
                  <a:lnTo>
                    <a:pt x="3365923" y="3488673"/>
                  </a:lnTo>
                  <a:lnTo>
                    <a:pt x="3398081" y="3457655"/>
                  </a:lnTo>
                  <a:lnTo>
                    <a:pt x="3429550" y="3425928"/>
                  </a:lnTo>
                  <a:lnTo>
                    <a:pt x="3460316" y="3393506"/>
                  </a:lnTo>
                  <a:lnTo>
                    <a:pt x="3490368" y="3360401"/>
                  </a:lnTo>
                  <a:lnTo>
                    <a:pt x="3519692" y="3326626"/>
                  </a:lnTo>
                  <a:lnTo>
                    <a:pt x="3548277" y="3292194"/>
                  </a:lnTo>
                  <a:lnTo>
                    <a:pt x="3576109" y="3257117"/>
                  </a:lnTo>
                  <a:lnTo>
                    <a:pt x="3603177" y="3221408"/>
                  </a:lnTo>
                  <a:lnTo>
                    <a:pt x="3629467" y="3185079"/>
                  </a:lnTo>
                  <a:lnTo>
                    <a:pt x="3654967" y="3148144"/>
                  </a:lnTo>
                  <a:lnTo>
                    <a:pt x="3679664" y="3110614"/>
                  </a:lnTo>
                  <a:lnTo>
                    <a:pt x="3703547" y="3072502"/>
                  </a:lnTo>
                  <a:lnTo>
                    <a:pt x="3726602" y="3033822"/>
                  </a:lnTo>
                  <a:lnTo>
                    <a:pt x="3748817" y="2994585"/>
                  </a:lnTo>
                  <a:lnTo>
                    <a:pt x="3770179" y="2954805"/>
                  </a:lnTo>
                  <a:lnTo>
                    <a:pt x="3790676" y="2914493"/>
                  </a:lnTo>
                  <a:lnTo>
                    <a:pt x="3810296" y="2873664"/>
                  </a:lnTo>
                  <a:lnTo>
                    <a:pt x="3829025" y="2832328"/>
                  </a:lnTo>
                  <a:lnTo>
                    <a:pt x="3846851" y="2790499"/>
                  </a:lnTo>
                  <a:lnTo>
                    <a:pt x="3863763" y="2748190"/>
                  </a:lnTo>
                  <a:lnTo>
                    <a:pt x="3879746" y="2705412"/>
                  </a:lnTo>
                  <a:lnTo>
                    <a:pt x="3894789" y="2662180"/>
                  </a:lnTo>
                  <a:lnTo>
                    <a:pt x="3908879" y="2618505"/>
                  </a:lnTo>
                  <a:lnTo>
                    <a:pt x="3922004" y="2574400"/>
                  </a:lnTo>
                  <a:lnTo>
                    <a:pt x="3934151" y="2529877"/>
                  </a:lnTo>
                  <a:lnTo>
                    <a:pt x="3945307" y="2484950"/>
                  </a:lnTo>
                  <a:lnTo>
                    <a:pt x="3955460" y="2439631"/>
                  </a:lnTo>
                  <a:lnTo>
                    <a:pt x="3964598" y="2393932"/>
                  </a:lnTo>
                  <a:lnTo>
                    <a:pt x="3972708" y="2347867"/>
                  </a:lnTo>
                  <a:lnTo>
                    <a:pt x="3979777" y="2301448"/>
                  </a:lnTo>
                  <a:lnTo>
                    <a:pt x="3985793" y="2254686"/>
                  </a:lnTo>
                  <a:lnTo>
                    <a:pt x="3990743" y="2207597"/>
                  </a:lnTo>
                  <a:lnTo>
                    <a:pt x="3994615" y="2160190"/>
                  </a:lnTo>
                  <a:lnTo>
                    <a:pt x="3997396" y="2112481"/>
                  </a:lnTo>
                  <a:lnTo>
                    <a:pt x="3999074" y="2064480"/>
                  </a:lnTo>
                  <a:lnTo>
                    <a:pt x="3999636" y="2016201"/>
                  </a:lnTo>
                </a:path>
              </a:pathLst>
            </a:custGeom>
            <a:ln w="88900">
              <a:solidFill>
                <a:srgbClr val="C3C9C5"/>
              </a:solidFill>
            </a:ln>
          </p:spPr>
          <p:txBody>
            <a:bodyPr wrap="square" lIns="0" tIns="0" rIns="0" bIns="0" rtlCol="0"/>
            <a:lstStyle/>
            <a:p>
              <a:endParaRPr/>
            </a:p>
          </p:txBody>
        </p:sp>
        <p:sp>
          <p:nvSpPr>
            <p:cNvPr id="13" name="object 13"/>
            <p:cNvSpPr/>
            <p:nvPr/>
          </p:nvSpPr>
          <p:spPr>
            <a:xfrm>
              <a:off x="8526600" y="1472183"/>
              <a:ext cx="535940" cy="1071880"/>
            </a:xfrm>
            <a:custGeom>
              <a:avLst/>
              <a:gdLst/>
              <a:ahLst/>
              <a:cxnLst/>
              <a:rect l="l" t="t" r="r" b="b"/>
              <a:pathLst>
                <a:path w="535940" h="1071880">
                  <a:moveTo>
                    <a:pt x="0" y="0"/>
                  </a:moveTo>
                  <a:lnTo>
                    <a:pt x="0" y="1071587"/>
                  </a:lnTo>
                  <a:lnTo>
                    <a:pt x="535317" y="525868"/>
                  </a:lnTo>
                  <a:lnTo>
                    <a:pt x="0" y="0"/>
                  </a:lnTo>
                  <a:close/>
                </a:path>
              </a:pathLst>
            </a:custGeom>
            <a:solidFill>
              <a:srgbClr val="C3C9C5"/>
            </a:solidFill>
          </p:spPr>
          <p:txBody>
            <a:bodyPr wrap="square" lIns="0" tIns="0" rIns="0" bIns="0" rtlCol="0"/>
            <a:lstStyle/>
            <a:p>
              <a:endParaRPr/>
            </a:p>
          </p:txBody>
        </p:sp>
      </p:grpSp>
      <p:sp>
        <p:nvSpPr>
          <p:cNvPr id="14" name="TextBox 13">
            <a:extLst>
              <a:ext uri="{FF2B5EF4-FFF2-40B4-BE49-F238E27FC236}">
                <a16:creationId xmlns:a16="http://schemas.microsoft.com/office/drawing/2014/main" id="{FE34D7E7-6BBB-EF60-DB11-A03695FB074B}"/>
              </a:ext>
            </a:extLst>
          </p:cNvPr>
          <p:cNvSpPr txBox="1"/>
          <p:nvPr/>
        </p:nvSpPr>
        <p:spPr>
          <a:xfrm>
            <a:off x="6477000" y="5334000"/>
            <a:ext cx="3352800" cy="338554"/>
          </a:xfrm>
          <a:prstGeom prst="rect">
            <a:avLst/>
          </a:prstGeom>
          <a:noFill/>
        </p:spPr>
        <p:txBody>
          <a:bodyPr wrap="square" rtlCol="0">
            <a:spAutoFit/>
          </a:bodyPr>
          <a:lstStyle/>
          <a:p>
            <a:r>
              <a:rPr lang="en-US" sz="1600" b="1" dirty="0">
                <a:solidFill>
                  <a:srgbClr val="716A66"/>
                </a:solidFill>
                <a:latin typeface="DIN 2014 Bold"/>
                <a:cs typeface="DIN 2014 Bold"/>
              </a:rPr>
              <a:t>Supporting Holistic Connected Care</a:t>
            </a:r>
            <a:endParaRPr lang="en-US" sz="1600">
              <a:latin typeface="DIN 2014 Bold"/>
              <a:cs typeface="DIN 2014 Bo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p:nvPr/>
        </p:nvSpPr>
        <p:spPr>
          <a:xfrm>
            <a:off x="750823" y="798467"/>
            <a:ext cx="6336665" cy="3500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Business</a:t>
            </a:r>
            <a:r>
              <a:rPr sz="2800" b="1" spc="-110" dirty="0">
                <a:solidFill>
                  <a:srgbClr val="716A66"/>
                </a:solidFill>
                <a:latin typeface="DIN 2014 Bold"/>
                <a:cs typeface="DIN 2014 Bold"/>
              </a:rPr>
              <a:t> </a:t>
            </a:r>
            <a:r>
              <a:rPr sz="2800" b="1" spc="-10" dirty="0">
                <a:solidFill>
                  <a:srgbClr val="716A66"/>
                </a:solidFill>
                <a:latin typeface="DIN 2014 Bold"/>
                <a:cs typeface="DIN 2014 Bold"/>
              </a:rPr>
              <a:t>Priorities</a:t>
            </a:r>
            <a:endParaRPr sz="2800">
              <a:latin typeface="DIN 2014 Bold"/>
              <a:cs typeface="DIN 2014 Bold"/>
            </a:endParaRPr>
          </a:p>
          <a:p>
            <a:pPr>
              <a:lnSpc>
                <a:spcPct val="100000"/>
              </a:lnSpc>
            </a:pPr>
            <a:endParaRPr sz="2800">
              <a:latin typeface="DIN 2014 Bold"/>
              <a:cs typeface="DIN 2014 Bold"/>
            </a:endParaRPr>
          </a:p>
          <a:p>
            <a:pPr>
              <a:lnSpc>
                <a:spcPct val="100000"/>
              </a:lnSpc>
              <a:spcBef>
                <a:spcPts val="2225"/>
              </a:spcBef>
            </a:pPr>
            <a:endParaRPr sz="2800">
              <a:latin typeface="DIN 2014 Bold"/>
              <a:cs typeface="DIN 2014 Bold"/>
            </a:endParaRPr>
          </a:p>
          <a:p>
            <a:pPr marL="12700">
              <a:lnSpc>
                <a:spcPct val="100000"/>
              </a:lnSpc>
              <a:spcBef>
                <a:spcPts val="5"/>
              </a:spcBef>
            </a:pPr>
            <a:r>
              <a:rPr sz="3500" b="1" spc="-10" dirty="0">
                <a:solidFill>
                  <a:srgbClr val="716A66"/>
                </a:solidFill>
                <a:latin typeface="DIN 2014 Bold"/>
                <a:cs typeface="DIN 2014 Bold"/>
              </a:rPr>
              <a:t>Question</a:t>
            </a:r>
            <a:endParaRPr sz="3500">
              <a:latin typeface="DIN 2014 Bold"/>
              <a:cs typeface="DIN 2014 Bold"/>
            </a:endParaRPr>
          </a:p>
          <a:p>
            <a:pPr marL="12700" marR="5080">
              <a:lnSpc>
                <a:spcPts val="4300"/>
              </a:lnSpc>
              <a:spcBef>
                <a:spcPts val="1920"/>
              </a:spcBef>
            </a:pPr>
            <a:r>
              <a:rPr sz="3600" dirty="0">
                <a:solidFill>
                  <a:srgbClr val="716A66"/>
                </a:solidFill>
                <a:latin typeface="DIN 2014 Light"/>
                <a:cs typeface="DIN 2014 Light"/>
              </a:rPr>
              <a:t>Would</a:t>
            </a:r>
            <a:r>
              <a:rPr sz="3600" spc="-50" dirty="0">
                <a:solidFill>
                  <a:srgbClr val="716A66"/>
                </a:solidFill>
                <a:latin typeface="DIN 2014 Light"/>
                <a:cs typeface="DIN 2014 Light"/>
              </a:rPr>
              <a:t> </a:t>
            </a:r>
            <a:r>
              <a:rPr sz="3600" dirty="0">
                <a:solidFill>
                  <a:srgbClr val="716A66"/>
                </a:solidFill>
                <a:latin typeface="DIN 2014 Light"/>
                <a:cs typeface="DIN 2014 Light"/>
              </a:rPr>
              <a:t>it</a:t>
            </a:r>
            <a:r>
              <a:rPr sz="3600" spc="-45" dirty="0">
                <a:solidFill>
                  <a:srgbClr val="716A66"/>
                </a:solidFill>
                <a:latin typeface="DIN 2014 Light"/>
                <a:cs typeface="DIN 2014 Light"/>
              </a:rPr>
              <a:t> </a:t>
            </a:r>
            <a:r>
              <a:rPr sz="3600" dirty="0">
                <a:solidFill>
                  <a:srgbClr val="716A66"/>
                </a:solidFill>
                <a:latin typeface="DIN 2014 Light"/>
                <a:cs typeface="DIN 2014 Light"/>
              </a:rPr>
              <a:t>help</a:t>
            </a:r>
            <a:r>
              <a:rPr sz="3600" spc="-45" dirty="0">
                <a:solidFill>
                  <a:srgbClr val="716A66"/>
                </a:solidFill>
                <a:latin typeface="DIN 2014 Light"/>
                <a:cs typeface="DIN 2014 Light"/>
              </a:rPr>
              <a:t> </a:t>
            </a:r>
            <a:r>
              <a:rPr sz="3600" dirty="0">
                <a:solidFill>
                  <a:srgbClr val="716A66"/>
                </a:solidFill>
                <a:latin typeface="DIN 2014 Light"/>
                <a:cs typeface="DIN 2014 Light"/>
              </a:rPr>
              <a:t>to</a:t>
            </a:r>
            <a:r>
              <a:rPr sz="3600" spc="-45" dirty="0">
                <a:solidFill>
                  <a:srgbClr val="716A66"/>
                </a:solidFill>
                <a:latin typeface="DIN 2014 Light"/>
                <a:cs typeface="DIN 2014 Light"/>
              </a:rPr>
              <a:t> </a:t>
            </a:r>
            <a:r>
              <a:rPr sz="3600" dirty="0">
                <a:solidFill>
                  <a:srgbClr val="716A66"/>
                </a:solidFill>
                <a:latin typeface="DIN 2014 Light"/>
                <a:cs typeface="DIN 2014 Light"/>
              </a:rPr>
              <a:t>have</a:t>
            </a:r>
            <a:r>
              <a:rPr sz="3600" spc="-45" dirty="0">
                <a:solidFill>
                  <a:srgbClr val="716A66"/>
                </a:solidFill>
                <a:latin typeface="DIN 2014 Light"/>
                <a:cs typeface="DIN 2014 Light"/>
              </a:rPr>
              <a:t> </a:t>
            </a:r>
            <a:r>
              <a:rPr sz="3600" dirty="0">
                <a:solidFill>
                  <a:srgbClr val="716A66"/>
                </a:solidFill>
                <a:latin typeface="DIN 2014 Light"/>
                <a:cs typeface="DIN 2014 Light"/>
              </a:rPr>
              <a:t>tools</a:t>
            </a:r>
            <a:r>
              <a:rPr sz="3600" spc="-50" dirty="0">
                <a:solidFill>
                  <a:srgbClr val="716A66"/>
                </a:solidFill>
                <a:latin typeface="DIN 2014 Light"/>
                <a:cs typeface="DIN 2014 Light"/>
              </a:rPr>
              <a:t> </a:t>
            </a:r>
            <a:r>
              <a:rPr sz="3600" spc="-25" dirty="0">
                <a:solidFill>
                  <a:srgbClr val="716A66"/>
                </a:solidFill>
                <a:latin typeface="DIN 2014 Light"/>
                <a:cs typeface="DIN 2014 Light"/>
              </a:rPr>
              <a:t>to </a:t>
            </a:r>
            <a:r>
              <a:rPr sz="3600" dirty="0">
                <a:solidFill>
                  <a:srgbClr val="716A66"/>
                </a:solidFill>
                <a:latin typeface="DIN 2014 Light"/>
                <a:cs typeface="DIN 2014 Light"/>
              </a:rPr>
              <a:t>script</a:t>
            </a:r>
            <a:r>
              <a:rPr sz="3600" spc="-40" dirty="0">
                <a:solidFill>
                  <a:srgbClr val="716A66"/>
                </a:solidFill>
                <a:latin typeface="DIN 2014 Light"/>
                <a:cs typeface="DIN 2014 Light"/>
              </a:rPr>
              <a:t> </a:t>
            </a:r>
            <a:r>
              <a:rPr sz="3600" dirty="0">
                <a:solidFill>
                  <a:srgbClr val="716A66"/>
                </a:solidFill>
                <a:latin typeface="DIN 2014 Light"/>
                <a:cs typeface="DIN 2014 Light"/>
              </a:rPr>
              <a:t>your</a:t>
            </a:r>
            <a:r>
              <a:rPr sz="3600" spc="-40" dirty="0">
                <a:solidFill>
                  <a:srgbClr val="716A66"/>
                </a:solidFill>
                <a:latin typeface="DIN 2014 Light"/>
                <a:cs typeface="DIN 2014 Light"/>
              </a:rPr>
              <a:t> </a:t>
            </a:r>
            <a:r>
              <a:rPr sz="3600" dirty="0">
                <a:solidFill>
                  <a:srgbClr val="716A66"/>
                </a:solidFill>
                <a:latin typeface="DIN 2014 Light"/>
                <a:cs typeface="DIN 2014 Light"/>
              </a:rPr>
              <a:t>engagement</a:t>
            </a:r>
            <a:r>
              <a:rPr sz="3600" spc="-35" dirty="0">
                <a:solidFill>
                  <a:srgbClr val="716A66"/>
                </a:solidFill>
                <a:latin typeface="DIN 2014 Light"/>
                <a:cs typeface="DIN 2014 Light"/>
              </a:rPr>
              <a:t> </a:t>
            </a:r>
            <a:r>
              <a:rPr sz="3600" spc="-10" dirty="0">
                <a:solidFill>
                  <a:srgbClr val="716A66"/>
                </a:solidFill>
                <a:latin typeface="DIN 2014 Light"/>
                <a:cs typeface="DIN 2014 Light"/>
              </a:rPr>
              <a:t>process?</a:t>
            </a:r>
            <a:endParaRPr sz="3600">
              <a:latin typeface="DIN 2014 Light"/>
              <a:cs typeface="DIN 2014 Light"/>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sz="half" idx="2"/>
          </p:nvPr>
        </p:nvSpPr>
        <p:spPr>
          <a:prstGeom prst="rect">
            <a:avLst/>
          </a:prstGeom>
        </p:spPr>
        <p:txBody>
          <a:bodyPr vert="horz" wrap="square" lIns="0" tIns="12700" rIns="0" bIns="0" rtlCol="0">
            <a:spAutoFit/>
          </a:bodyPr>
          <a:lstStyle/>
          <a:p>
            <a:pPr marL="254000" marR="5080" indent="-241935">
              <a:lnSpc>
                <a:spcPct val="107200"/>
              </a:lnSpc>
              <a:spcBef>
                <a:spcPts val="100"/>
              </a:spcBef>
              <a:buChar char="•"/>
              <a:tabLst>
                <a:tab pos="254000" algn="l"/>
              </a:tabLst>
            </a:pPr>
            <a:r>
              <a:rPr sz="2100" dirty="0"/>
              <a:t>What</a:t>
            </a:r>
            <a:r>
              <a:rPr sz="2100" spc="-20" dirty="0"/>
              <a:t> </a:t>
            </a:r>
            <a:r>
              <a:rPr sz="2100" dirty="0"/>
              <a:t>are</a:t>
            </a:r>
            <a:r>
              <a:rPr sz="2100" spc="-15" dirty="0"/>
              <a:t> </a:t>
            </a:r>
            <a:r>
              <a:rPr sz="2100" dirty="0"/>
              <a:t>the</a:t>
            </a:r>
            <a:r>
              <a:rPr sz="2100" spc="-20" dirty="0"/>
              <a:t> </a:t>
            </a:r>
            <a:r>
              <a:rPr sz="2100" dirty="0"/>
              <a:t>top</a:t>
            </a:r>
            <a:r>
              <a:rPr sz="2100" spc="-15" dirty="0"/>
              <a:t> </a:t>
            </a:r>
            <a:r>
              <a:rPr sz="2100" dirty="0"/>
              <a:t>3</a:t>
            </a:r>
            <a:r>
              <a:rPr sz="2100" spc="-20" dirty="0"/>
              <a:t> </a:t>
            </a:r>
            <a:r>
              <a:rPr sz="2100" dirty="0"/>
              <a:t>goals</a:t>
            </a:r>
            <a:r>
              <a:rPr sz="2100" spc="-15" dirty="0"/>
              <a:t> </a:t>
            </a:r>
            <a:r>
              <a:rPr sz="2100" dirty="0"/>
              <a:t>you</a:t>
            </a:r>
            <a:r>
              <a:rPr sz="2100" spc="-20" dirty="0"/>
              <a:t> </a:t>
            </a:r>
            <a:r>
              <a:rPr sz="2100" dirty="0"/>
              <a:t>are</a:t>
            </a:r>
            <a:r>
              <a:rPr sz="2100" spc="-15" dirty="0"/>
              <a:t> </a:t>
            </a:r>
            <a:r>
              <a:rPr sz="2100" spc="-10" dirty="0"/>
              <a:t>trying </a:t>
            </a:r>
            <a:r>
              <a:rPr sz="2100" dirty="0"/>
              <a:t>to</a:t>
            </a:r>
            <a:r>
              <a:rPr sz="2100" spc="-25" dirty="0"/>
              <a:t> </a:t>
            </a:r>
            <a:r>
              <a:rPr sz="2100" spc="-10" dirty="0"/>
              <a:t>achieve?</a:t>
            </a:r>
            <a:endParaRPr sz="2100"/>
          </a:p>
          <a:p>
            <a:pPr>
              <a:lnSpc>
                <a:spcPct val="100000"/>
              </a:lnSpc>
              <a:spcBef>
                <a:spcPts val="15"/>
              </a:spcBef>
              <a:buClr>
                <a:srgbClr val="716A66"/>
              </a:buClr>
              <a:buFont typeface="DIN 2014 Light"/>
              <a:buChar char="•"/>
            </a:pPr>
            <a:endParaRPr sz="2100"/>
          </a:p>
          <a:p>
            <a:pPr marL="254000" marR="349885" indent="-241935">
              <a:lnSpc>
                <a:spcPct val="107200"/>
              </a:lnSpc>
              <a:spcBef>
                <a:spcPts val="5"/>
              </a:spcBef>
              <a:buChar char="•"/>
              <a:tabLst>
                <a:tab pos="254000" algn="l"/>
              </a:tabLst>
            </a:pPr>
            <a:r>
              <a:rPr sz="2100" dirty="0"/>
              <a:t>How</a:t>
            </a:r>
            <a:r>
              <a:rPr sz="2100" spc="-25" dirty="0"/>
              <a:t> </a:t>
            </a:r>
            <a:r>
              <a:rPr sz="2100" dirty="0"/>
              <a:t>can</a:t>
            </a:r>
            <a:r>
              <a:rPr sz="2100" spc="-20" dirty="0"/>
              <a:t> </a:t>
            </a:r>
            <a:r>
              <a:rPr sz="2100" dirty="0"/>
              <a:t>we</a:t>
            </a:r>
            <a:r>
              <a:rPr sz="2100" spc="-20" dirty="0"/>
              <a:t> </a:t>
            </a:r>
            <a:r>
              <a:rPr sz="2100" dirty="0"/>
              <a:t>better</a:t>
            </a:r>
            <a:r>
              <a:rPr sz="2100" spc="-20" dirty="0"/>
              <a:t> </a:t>
            </a:r>
            <a:r>
              <a:rPr sz="2100" dirty="0"/>
              <a:t>understand</a:t>
            </a:r>
            <a:r>
              <a:rPr sz="2100" spc="-20" dirty="0"/>
              <a:t> your </a:t>
            </a:r>
            <a:r>
              <a:rPr sz="2100" dirty="0"/>
              <a:t>pain</a:t>
            </a:r>
            <a:r>
              <a:rPr sz="2100" spc="-40" dirty="0"/>
              <a:t> </a:t>
            </a:r>
            <a:r>
              <a:rPr sz="2100" spc="-10" dirty="0"/>
              <a:t>points?</a:t>
            </a:r>
            <a:endParaRPr sz="2100"/>
          </a:p>
          <a:p>
            <a:pPr>
              <a:lnSpc>
                <a:spcPct val="100000"/>
              </a:lnSpc>
              <a:spcBef>
                <a:spcPts val="200"/>
              </a:spcBef>
              <a:buClr>
                <a:srgbClr val="716A66"/>
              </a:buClr>
              <a:buFont typeface="DIN 2014 Light"/>
              <a:buChar char="•"/>
            </a:pPr>
            <a:endParaRPr sz="2100"/>
          </a:p>
          <a:p>
            <a:pPr marL="254000" indent="-241300">
              <a:lnSpc>
                <a:spcPct val="100000"/>
              </a:lnSpc>
              <a:buChar char="•"/>
              <a:tabLst>
                <a:tab pos="254000" algn="l"/>
              </a:tabLst>
            </a:pPr>
            <a:r>
              <a:rPr sz="2100" dirty="0"/>
              <a:t>How</a:t>
            </a:r>
            <a:r>
              <a:rPr sz="2100" spc="-20" dirty="0"/>
              <a:t> </a:t>
            </a:r>
            <a:r>
              <a:rPr sz="2100" dirty="0"/>
              <a:t>do</a:t>
            </a:r>
            <a:r>
              <a:rPr sz="2100" spc="-20" dirty="0"/>
              <a:t> </a:t>
            </a:r>
            <a:r>
              <a:rPr sz="2100" dirty="0"/>
              <a:t>we</a:t>
            </a:r>
            <a:r>
              <a:rPr sz="2100" spc="-20" dirty="0"/>
              <a:t> </a:t>
            </a:r>
            <a:r>
              <a:rPr sz="2100" dirty="0"/>
              <a:t>relieve</a:t>
            </a:r>
            <a:r>
              <a:rPr sz="2100" spc="-15" dirty="0"/>
              <a:t> </a:t>
            </a:r>
            <a:r>
              <a:rPr sz="2100" dirty="0"/>
              <a:t>your</a:t>
            </a:r>
            <a:r>
              <a:rPr sz="2100" spc="-20" dirty="0"/>
              <a:t> </a:t>
            </a:r>
            <a:r>
              <a:rPr sz="2100" dirty="0"/>
              <a:t>pain</a:t>
            </a:r>
            <a:r>
              <a:rPr sz="2100" spc="-20" dirty="0"/>
              <a:t> </a:t>
            </a:r>
            <a:r>
              <a:rPr sz="2100" spc="-10" dirty="0"/>
              <a:t>points?</a:t>
            </a:r>
            <a:endParaRPr sz="2100"/>
          </a:p>
          <a:p>
            <a:pPr>
              <a:lnSpc>
                <a:spcPct val="100000"/>
              </a:lnSpc>
              <a:spcBef>
                <a:spcPts val="20"/>
              </a:spcBef>
              <a:buClr>
                <a:srgbClr val="716A66"/>
              </a:buClr>
              <a:buFont typeface="DIN 2014 Light"/>
              <a:buChar char="•"/>
            </a:pPr>
            <a:endParaRPr sz="2100"/>
          </a:p>
          <a:p>
            <a:pPr marL="254000" marR="713105" indent="-241935">
              <a:lnSpc>
                <a:spcPct val="107200"/>
              </a:lnSpc>
              <a:buChar char="•"/>
              <a:tabLst>
                <a:tab pos="254000" algn="l"/>
              </a:tabLst>
            </a:pPr>
            <a:r>
              <a:rPr sz="2100" dirty="0"/>
              <a:t>Do</a:t>
            </a:r>
            <a:r>
              <a:rPr sz="2100" spc="-35" dirty="0"/>
              <a:t> </a:t>
            </a:r>
            <a:r>
              <a:rPr sz="2100" dirty="0"/>
              <a:t>you</a:t>
            </a:r>
            <a:r>
              <a:rPr sz="2100" spc="-30" dirty="0"/>
              <a:t> </a:t>
            </a:r>
            <a:r>
              <a:rPr sz="2100" dirty="0"/>
              <a:t>have</a:t>
            </a:r>
            <a:r>
              <a:rPr sz="2100" spc="-30" dirty="0"/>
              <a:t> </a:t>
            </a:r>
            <a:r>
              <a:rPr sz="2100" dirty="0"/>
              <a:t>standards</a:t>
            </a:r>
            <a:r>
              <a:rPr sz="2100" spc="-30" dirty="0"/>
              <a:t> </a:t>
            </a:r>
            <a:r>
              <a:rPr sz="2100" dirty="0"/>
              <a:t>you</a:t>
            </a:r>
            <a:r>
              <a:rPr sz="2100" spc="-30" dirty="0"/>
              <a:t> </a:t>
            </a:r>
            <a:r>
              <a:rPr sz="2100" spc="-20" dirty="0"/>
              <a:t>want </a:t>
            </a:r>
            <a:r>
              <a:rPr sz="2100" dirty="0"/>
              <a:t>to</a:t>
            </a:r>
            <a:r>
              <a:rPr sz="2100" spc="-25" dirty="0"/>
              <a:t> </a:t>
            </a:r>
            <a:r>
              <a:rPr sz="2100" spc="-10" dirty="0"/>
              <a:t>maintain?</a:t>
            </a:r>
            <a:endParaRPr sz="2100"/>
          </a:p>
          <a:p>
            <a:pPr>
              <a:lnSpc>
                <a:spcPct val="100000"/>
              </a:lnSpc>
              <a:spcBef>
                <a:spcPts val="200"/>
              </a:spcBef>
              <a:buClr>
                <a:srgbClr val="716A66"/>
              </a:buClr>
              <a:buFont typeface="DIN 2014 Light"/>
              <a:buChar char="•"/>
            </a:pPr>
            <a:endParaRPr sz="2100"/>
          </a:p>
          <a:p>
            <a:pPr marL="254000" indent="-241300">
              <a:lnSpc>
                <a:spcPct val="100000"/>
              </a:lnSpc>
              <a:buChar char="•"/>
              <a:tabLst>
                <a:tab pos="254000" algn="l"/>
              </a:tabLst>
            </a:pPr>
            <a:r>
              <a:rPr sz="2100" dirty="0"/>
              <a:t>Budget:</a:t>
            </a:r>
            <a:r>
              <a:rPr sz="2100" spc="-25" dirty="0"/>
              <a:t> </a:t>
            </a:r>
            <a:r>
              <a:rPr sz="2100" dirty="0"/>
              <a:t>Capital</a:t>
            </a:r>
            <a:r>
              <a:rPr sz="2100" spc="-25" dirty="0"/>
              <a:t> </a:t>
            </a:r>
            <a:r>
              <a:rPr sz="2100" dirty="0"/>
              <a:t>or</a:t>
            </a:r>
            <a:r>
              <a:rPr sz="2100" spc="-20" dirty="0"/>
              <a:t> </a:t>
            </a:r>
            <a:r>
              <a:rPr sz="2100" spc="-10" dirty="0"/>
              <a:t>Operational?</a:t>
            </a:r>
            <a:endParaRPr sz="2100"/>
          </a:p>
        </p:txBody>
      </p:sp>
      <p:sp>
        <p:nvSpPr>
          <p:cNvPr id="4" name="object 4"/>
          <p:cNvSpPr txBox="1"/>
          <p:nvPr/>
        </p:nvSpPr>
        <p:spPr>
          <a:xfrm>
            <a:off x="6411036" y="1870085"/>
            <a:ext cx="4429125" cy="3775710"/>
          </a:xfrm>
          <a:prstGeom prst="rect">
            <a:avLst/>
          </a:prstGeom>
        </p:spPr>
        <p:txBody>
          <a:bodyPr vert="horz" wrap="square" lIns="0" tIns="12700" rIns="0" bIns="0" rtlCol="0">
            <a:spAutoFit/>
          </a:bodyPr>
          <a:lstStyle/>
          <a:p>
            <a:pPr marL="254000" indent="-241300">
              <a:lnSpc>
                <a:spcPct val="100000"/>
              </a:lnSpc>
              <a:spcBef>
                <a:spcPts val="100"/>
              </a:spcBef>
              <a:buChar char="•"/>
              <a:tabLst>
                <a:tab pos="254000" algn="l"/>
              </a:tabLst>
            </a:pPr>
            <a:r>
              <a:rPr sz="2100" dirty="0">
                <a:solidFill>
                  <a:srgbClr val="716A66"/>
                </a:solidFill>
                <a:latin typeface="DIN 2014 Light"/>
                <a:cs typeface="DIN 2014 Light"/>
              </a:rPr>
              <a:t>What</a:t>
            </a:r>
            <a:r>
              <a:rPr sz="2100" spc="-40" dirty="0">
                <a:solidFill>
                  <a:srgbClr val="716A66"/>
                </a:solidFill>
                <a:latin typeface="DIN 2014 Light"/>
                <a:cs typeface="DIN 2014 Light"/>
              </a:rPr>
              <a:t> </a:t>
            </a:r>
            <a:r>
              <a:rPr sz="2100" dirty="0">
                <a:solidFill>
                  <a:srgbClr val="716A66"/>
                </a:solidFill>
                <a:latin typeface="DIN 2014 Light"/>
                <a:cs typeface="DIN 2014 Light"/>
              </a:rPr>
              <a:t>operational</a:t>
            </a:r>
            <a:r>
              <a:rPr sz="2100" spc="-35" dirty="0">
                <a:solidFill>
                  <a:srgbClr val="716A66"/>
                </a:solidFill>
                <a:latin typeface="DIN 2014 Light"/>
                <a:cs typeface="DIN 2014 Light"/>
              </a:rPr>
              <a:t> </a:t>
            </a:r>
            <a:r>
              <a:rPr sz="2100" dirty="0">
                <a:solidFill>
                  <a:srgbClr val="716A66"/>
                </a:solidFill>
                <a:latin typeface="DIN 2014 Light"/>
                <a:cs typeface="DIN 2014 Light"/>
              </a:rPr>
              <a:t>areas</a:t>
            </a:r>
            <a:r>
              <a:rPr sz="2100" spc="-35" dirty="0">
                <a:solidFill>
                  <a:srgbClr val="716A66"/>
                </a:solidFill>
                <a:latin typeface="DIN 2014 Light"/>
                <a:cs typeface="DIN 2014 Light"/>
              </a:rPr>
              <a:t> </a:t>
            </a:r>
            <a:r>
              <a:rPr sz="2100" dirty="0">
                <a:solidFill>
                  <a:srgbClr val="716A66"/>
                </a:solidFill>
                <a:latin typeface="DIN 2014 Light"/>
                <a:cs typeface="DIN 2014 Light"/>
              </a:rPr>
              <a:t>do</a:t>
            </a:r>
            <a:r>
              <a:rPr sz="2100" spc="-40" dirty="0">
                <a:solidFill>
                  <a:srgbClr val="716A66"/>
                </a:solidFill>
                <a:latin typeface="DIN 2014 Light"/>
                <a:cs typeface="DIN 2014 Light"/>
              </a:rPr>
              <a:t> </a:t>
            </a:r>
            <a:r>
              <a:rPr sz="2100" dirty="0">
                <a:solidFill>
                  <a:srgbClr val="716A66"/>
                </a:solidFill>
                <a:latin typeface="DIN 2014 Light"/>
                <a:cs typeface="DIN 2014 Light"/>
              </a:rPr>
              <a:t>you</a:t>
            </a:r>
            <a:r>
              <a:rPr sz="2100" spc="-35" dirty="0">
                <a:solidFill>
                  <a:srgbClr val="716A66"/>
                </a:solidFill>
                <a:latin typeface="DIN 2014 Light"/>
                <a:cs typeface="DIN 2014 Light"/>
              </a:rPr>
              <a:t> </a:t>
            </a:r>
            <a:r>
              <a:rPr sz="2100" spc="-10" dirty="0">
                <a:solidFill>
                  <a:srgbClr val="716A66"/>
                </a:solidFill>
                <a:latin typeface="DIN 2014 Light"/>
                <a:cs typeface="DIN 2014 Light"/>
              </a:rPr>
              <a:t>affect?</a:t>
            </a:r>
            <a:endParaRPr sz="2100" dirty="0">
              <a:latin typeface="DIN 2014 Light"/>
              <a:cs typeface="DIN 2014 Light"/>
            </a:endParaRPr>
          </a:p>
          <a:p>
            <a:pPr>
              <a:lnSpc>
                <a:spcPct val="100000"/>
              </a:lnSpc>
              <a:spcBef>
                <a:spcPts val="20"/>
              </a:spcBef>
              <a:buClr>
                <a:srgbClr val="716A66"/>
              </a:buClr>
              <a:buFont typeface="DIN 2014 Light"/>
              <a:buChar char="•"/>
            </a:pPr>
            <a:endParaRPr sz="2100" dirty="0">
              <a:latin typeface="DIN 2014 Light"/>
              <a:cs typeface="DIN 2014 Light"/>
            </a:endParaRPr>
          </a:p>
          <a:p>
            <a:pPr marL="254000" marR="207645" indent="-241935">
              <a:lnSpc>
                <a:spcPct val="107200"/>
              </a:lnSpc>
              <a:buChar char="•"/>
              <a:tabLst>
                <a:tab pos="254000" algn="l"/>
              </a:tabLst>
            </a:pPr>
            <a:r>
              <a:rPr sz="2100" spc="-10" dirty="0">
                <a:solidFill>
                  <a:srgbClr val="716A66"/>
                </a:solidFill>
                <a:latin typeface="DIN 2014 Light"/>
                <a:cs typeface="DIN 2014 Light"/>
              </a:rPr>
              <a:t>Tell</a:t>
            </a:r>
            <a:r>
              <a:rPr sz="2100" spc="-35" dirty="0">
                <a:solidFill>
                  <a:srgbClr val="716A66"/>
                </a:solidFill>
                <a:latin typeface="DIN 2014 Light"/>
                <a:cs typeface="DIN 2014 Light"/>
              </a:rPr>
              <a:t> </a:t>
            </a:r>
            <a:r>
              <a:rPr sz="2100" dirty="0">
                <a:solidFill>
                  <a:srgbClr val="716A66"/>
                </a:solidFill>
                <a:latin typeface="DIN 2014 Light"/>
                <a:cs typeface="DIN 2014 Light"/>
              </a:rPr>
              <a:t>me</a:t>
            </a:r>
            <a:r>
              <a:rPr sz="2100" spc="-35" dirty="0">
                <a:solidFill>
                  <a:srgbClr val="716A66"/>
                </a:solidFill>
                <a:latin typeface="DIN 2014 Light"/>
                <a:cs typeface="DIN 2014 Light"/>
              </a:rPr>
              <a:t> </a:t>
            </a:r>
            <a:r>
              <a:rPr sz="2100" dirty="0">
                <a:solidFill>
                  <a:srgbClr val="716A66"/>
                </a:solidFill>
                <a:latin typeface="DIN 2014 Light"/>
                <a:cs typeface="DIN 2014 Light"/>
              </a:rPr>
              <a:t>what</a:t>
            </a:r>
            <a:r>
              <a:rPr sz="2100" spc="-30" dirty="0">
                <a:solidFill>
                  <a:srgbClr val="716A66"/>
                </a:solidFill>
                <a:latin typeface="DIN 2014 Light"/>
                <a:cs typeface="DIN 2014 Light"/>
              </a:rPr>
              <a:t> </a:t>
            </a:r>
            <a:r>
              <a:rPr sz="2100" dirty="0">
                <a:solidFill>
                  <a:srgbClr val="716A66"/>
                </a:solidFill>
                <a:latin typeface="DIN 2014 Light"/>
                <a:cs typeface="DIN 2014 Light"/>
              </a:rPr>
              <a:t>has</a:t>
            </a:r>
            <a:r>
              <a:rPr sz="2100" spc="-35" dirty="0">
                <a:solidFill>
                  <a:srgbClr val="716A66"/>
                </a:solidFill>
                <a:latin typeface="DIN 2014 Light"/>
                <a:cs typeface="DIN 2014 Light"/>
              </a:rPr>
              <a:t> </a:t>
            </a:r>
            <a:r>
              <a:rPr sz="2100" dirty="0">
                <a:solidFill>
                  <a:srgbClr val="716A66"/>
                </a:solidFill>
                <a:latin typeface="DIN 2014 Light"/>
                <a:cs typeface="DIN 2014 Light"/>
              </a:rPr>
              <a:t>and</a:t>
            </a:r>
            <a:r>
              <a:rPr sz="2100" spc="-30" dirty="0">
                <a:solidFill>
                  <a:srgbClr val="716A66"/>
                </a:solidFill>
                <a:latin typeface="DIN 2014 Light"/>
                <a:cs typeface="DIN 2014 Light"/>
              </a:rPr>
              <a:t> </a:t>
            </a:r>
            <a:r>
              <a:rPr sz="2100" dirty="0">
                <a:solidFill>
                  <a:srgbClr val="716A66"/>
                </a:solidFill>
                <a:latin typeface="DIN 2014 Light"/>
                <a:cs typeface="DIN 2014 Light"/>
              </a:rPr>
              <a:t>hasn’t</a:t>
            </a:r>
            <a:r>
              <a:rPr sz="2100" spc="-35" dirty="0">
                <a:solidFill>
                  <a:srgbClr val="716A66"/>
                </a:solidFill>
                <a:latin typeface="DIN 2014 Light"/>
                <a:cs typeface="DIN 2014 Light"/>
              </a:rPr>
              <a:t> </a:t>
            </a:r>
            <a:r>
              <a:rPr sz="2100" spc="-10" dirty="0">
                <a:solidFill>
                  <a:srgbClr val="716A66"/>
                </a:solidFill>
                <a:latin typeface="DIN 2014 Light"/>
                <a:cs typeface="DIN 2014 Light"/>
              </a:rPr>
              <a:t>worked </a:t>
            </a:r>
            <a:r>
              <a:rPr sz="2100" dirty="0">
                <a:solidFill>
                  <a:srgbClr val="716A66"/>
                </a:solidFill>
                <a:latin typeface="DIN 2014 Light"/>
                <a:cs typeface="DIN 2014 Light"/>
              </a:rPr>
              <a:t>in the </a:t>
            </a:r>
            <a:r>
              <a:rPr sz="2100" spc="-10" dirty="0">
                <a:solidFill>
                  <a:srgbClr val="716A66"/>
                </a:solidFill>
                <a:latin typeface="DIN 2014 Light"/>
                <a:cs typeface="DIN 2014 Light"/>
              </a:rPr>
              <a:t>past</a:t>
            </a:r>
            <a:r>
              <a:rPr lang="en-US" sz="2100" spc="-10" dirty="0">
                <a:solidFill>
                  <a:srgbClr val="716A66"/>
                </a:solidFill>
                <a:latin typeface="DIN 2014 Light"/>
                <a:cs typeface="DIN 2014 Light"/>
              </a:rPr>
              <a:t>.</a:t>
            </a:r>
            <a:endParaRPr sz="2100" dirty="0">
              <a:latin typeface="DIN 2014 Light"/>
              <a:cs typeface="DIN 2014 Light"/>
            </a:endParaRPr>
          </a:p>
          <a:p>
            <a:pPr>
              <a:lnSpc>
                <a:spcPct val="100000"/>
              </a:lnSpc>
              <a:spcBef>
                <a:spcPts val="20"/>
              </a:spcBef>
              <a:buClr>
                <a:srgbClr val="716A66"/>
              </a:buClr>
              <a:buFont typeface="DIN 2014 Light"/>
              <a:buChar char="•"/>
            </a:pPr>
            <a:endParaRPr sz="2100" dirty="0">
              <a:latin typeface="DIN 2014 Light"/>
              <a:cs typeface="DIN 2014 Light"/>
            </a:endParaRPr>
          </a:p>
          <a:p>
            <a:pPr marL="254000" marR="182245" indent="-241935">
              <a:lnSpc>
                <a:spcPct val="107200"/>
              </a:lnSpc>
              <a:buChar char="•"/>
              <a:tabLst>
                <a:tab pos="254000" algn="l"/>
              </a:tabLst>
            </a:pPr>
            <a:r>
              <a:rPr sz="2100" dirty="0">
                <a:solidFill>
                  <a:srgbClr val="716A66"/>
                </a:solidFill>
                <a:latin typeface="DIN 2014 Light"/>
                <a:cs typeface="DIN 2014 Light"/>
              </a:rPr>
              <a:t>What</a:t>
            </a:r>
            <a:r>
              <a:rPr sz="2100" spc="-40" dirty="0">
                <a:solidFill>
                  <a:srgbClr val="716A66"/>
                </a:solidFill>
                <a:latin typeface="DIN 2014 Light"/>
                <a:cs typeface="DIN 2014 Light"/>
              </a:rPr>
              <a:t> </a:t>
            </a:r>
            <a:r>
              <a:rPr sz="2100" dirty="0">
                <a:solidFill>
                  <a:srgbClr val="716A66"/>
                </a:solidFill>
                <a:latin typeface="DIN 2014 Light"/>
                <a:cs typeface="DIN 2014 Light"/>
              </a:rPr>
              <a:t>features</a:t>
            </a:r>
            <a:r>
              <a:rPr sz="2100" spc="-35" dirty="0">
                <a:solidFill>
                  <a:srgbClr val="716A66"/>
                </a:solidFill>
                <a:latin typeface="DIN 2014 Light"/>
                <a:cs typeface="DIN 2014 Light"/>
              </a:rPr>
              <a:t> </a:t>
            </a:r>
            <a:r>
              <a:rPr sz="2100" dirty="0">
                <a:solidFill>
                  <a:srgbClr val="716A66"/>
                </a:solidFill>
                <a:latin typeface="DIN 2014 Light"/>
                <a:cs typeface="DIN 2014 Light"/>
              </a:rPr>
              <a:t>are</a:t>
            </a:r>
            <a:r>
              <a:rPr sz="2100" spc="-35" dirty="0">
                <a:solidFill>
                  <a:srgbClr val="716A66"/>
                </a:solidFill>
                <a:latin typeface="DIN 2014 Light"/>
                <a:cs typeface="DIN 2014 Light"/>
              </a:rPr>
              <a:t> </a:t>
            </a:r>
            <a:r>
              <a:rPr sz="2100" dirty="0">
                <a:solidFill>
                  <a:srgbClr val="716A66"/>
                </a:solidFill>
                <a:latin typeface="DIN 2014 Light"/>
                <a:cs typeface="DIN 2014 Light"/>
              </a:rPr>
              <a:t>critical</a:t>
            </a:r>
            <a:r>
              <a:rPr sz="2100" spc="-35" dirty="0">
                <a:solidFill>
                  <a:srgbClr val="716A66"/>
                </a:solidFill>
                <a:latin typeface="DIN 2014 Light"/>
                <a:cs typeface="DIN 2014 Light"/>
              </a:rPr>
              <a:t> </a:t>
            </a:r>
            <a:r>
              <a:rPr sz="2100" dirty="0">
                <a:solidFill>
                  <a:srgbClr val="716A66"/>
                </a:solidFill>
                <a:latin typeface="DIN 2014 Light"/>
                <a:cs typeface="DIN 2014 Light"/>
              </a:rPr>
              <a:t>for</a:t>
            </a:r>
            <a:r>
              <a:rPr sz="2100" spc="-35" dirty="0">
                <a:solidFill>
                  <a:srgbClr val="716A66"/>
                </a:solidFill>
                <a:latin typeface="DIN 2014 Light"/>
                <a:cs typeface="DIN 2014 Light"/>
              </a:rPr>
              <a:t> </a:t>
            </a:r>
            <a:r>
              <a:rPr sz="2100" spc="-10" dirty="0">
                <a:solidFill>
                  <a:srgbClr val="716A66"/>
                </a:solidFill>
                <a:latin typeface="DIN 2014 Light"/>
                <a:cs typeface="DIN 2014 Light"/>
              </a:rPr>
              <a:t>patient </a:t>
            </a:r>
            <a:r>
              <a:rPr sz="2100" dirty="0">
                <a:solidFill>
                  <a:srgbClr val="716A66"/>
                </a:solidFill>
                <a:latin typeface="DIN 2014 Light"/>
                <a:cs typeface="DIN 2014 Light"/>
              </a:rPr>
              <a:t>care,</a:t>
            </a:r>
            <a:r>
              <a:rPr sz="2100" spc="-45" dirty="0">
                <a:solidFill>
                  <a:srgbClr val="716A66"/>
                </a:solidFill>
                <a:latin typeface="DIN 2014 Light"/>
                <a:cs typeface="DIN 2014 Light"/>
              </a:rPr>
              <a:t> </a:t>
            </a:r>
            <a:r>
              <a:rPr sz="2100" dirty="0">
                <a:solidFill>
                  <a:srgbClr val="716A66"/>
                </a:solidFill>
                <a:latin typeface="DIN 2014 Light"/>
                <a:cs typeface="DIN 2014 Light"/>
              </a:rPr>
              <a:t>comfort,</a:t>
            </a:r>
            <a:r>
              <a:rPr sz="2100" spc="-45" dirty="0">
                <a:solidFill>
                  <a:srgbClr val="716A66"/>
                </a:solidFill>
                <a:latin typeface="DIN 2014 Light"/>
                <a:cs typeface="DIN 2014 Light"/>
              </a:rPr>
              <a:t> </a:t>
            </a:r>
            <a:r>
              <a:rPr sz="2100" dirty="0">
                <a:solidFill>
                  <a:srgbClr val="716A66"/>
                </a:solidFill>
                <a:latin typeface="DIN 2014 Light"/>
                <a:cs typeface="DIN 2014 Light"/>
              </a:rPr>
              <a:t>and</a:t>
            </a:r>
            <a:r>
              <a:rPr sz="2100" spc="-40" dirty="0">
                <a:solidFill>
                  <a:srgbClr val="716A66"/>
                </a:solidFill>
                <a:latin typeface="DIN 2014 Light"/>
                <a:cs typeface="DIN 2014 Light"/>
              </a:rPr>
              <a:t> </a:t>
            </a:r>
            <a:r>
              <a:rPr sz="2100" dirty="0">
                <a:solidFill>
                  <a:srgbClr val="716A66"/>
                </a:solidFill>
                <a:latin typeface="DIN 2014 Light"/>
                <a:cs typeface="DIN 2014 Light"/>
              </a:rPr>
              <a:t>safety</a:t>
            </a:r>
            <a:r>
              <a:rPr sz="2100" spc="-45" dirty="0">
                <a:solidFill>
                  <a:srgbClr val="716A66"/>
                </a:solidFill>
                <a:latin typeface="DIN 2014 Light"/>
                <a:cs typeface="DIN 2014 Light"/>
              </a:rPr>
              <a:t> </a:t>
            </a:r>
            <a:r>
              <a:rPr sz="2100" dirty="0">
                <a:solidFill>
                  <a:srgbClr val="716A66"/>
                </a:solidFill>
                <a:latin typeface="DIN 2014 Light"/>
                <a:cs typeface="DIN 2014 Light"/>
              </a:rPr>
              <a:t>and</a:t>
            </a:r>
            <a:r>
              <a:rPr sz="2100" spc="-40" dirty="0">
                <a:solidFill>
                  <a:srgbClr val="716A66"/>
                </a:solidFill>
                <a:latin typeface="DIN 2014 Light"/>
                <a:cs typeface="DIN 2014 Light"/>
              </a:rPr>
              <a:t> </a:t>
            </a:r>
            <a:r>
              <a:rPr sz="2100" spc="-10" dirty="0">
                <a:solidFill>
                  <a:srgbClr val="716A66"/>
                </a:solidFill>
                <a:latin typeface="DIN 2014 Light"/>
                <a:cs typeface="DIN 2014 Light"/>
              </a:rPr>
              <a:t>staff </a:t>
            </a:r>
            <a:r>
              <a:rPr sz="2100" dirty="0">
                <a:solidFill>
                  <a:srgbClr val="716A66"/>
                </a:solidFill>
                <a:latin typeface="DIN 2014 Light"/>
                <a:cs typeface="DIN 2014 Light"/>
              </a:rPr>
              <a:t>health</a:t>
            </a:r>
            <a:r>
              <a:rPr sz="2100" spc="-20" dirty="0">
                <a:solidFill>
                  <a:srgbClr val="716A66"/>
                </a:solidFill>
                <a:latin typeface="DIN 2014 Light"/>
                <a:cs typeface="DIN 2014 Light"/>
              </a:rPr>
              <a:t> </a:t>
            </a:r>
            <a:r>
              <a:rPr sz="2100" dirty="0">
                <a:solidFill>
                  <a:srgbClr val="716A66"/>
                </a:solidFill>
                <a:latin typeface="DIN 2014 Light"/>
                <a:cs typeface="DIN 2014 Light"/>
              </a:rPr>
              <a:t>and</a:t>
            </a:r>
            <a:r>
              <a:rPr sz="2100" spc="-15" dirty="0">
                <a:solidFill>
                  <a:srgbClr val="716A66"/>
                </a:solidFill>
                <a:latin typeface="DIN 2014 Light"/>
                <a:cs typeface="DIN 2014 Light"/>
              </a:rPr>
              <a:t> </a:t>
            </a:r>
            <a:r>
              <a:rPr sz="2100" spc="-10" dirty="0">
                <a:solidFill>
                  <a:srgbClr val="716A66"/>
                </a:solidFill>
                <a:latin typeface="DIN 2014 Light"/>
                <a:cs typeface="DIN 2014 Light"/>
              </a:rPr>
              <a:t>safety?</a:t>
            </a:r>
            <a:endParaRPr sz="2100" dirty="0">
              <a:latin typeface="DIN 2014 Light"/>
              <a:cs typeface="DIN 2014 Light"/>
            </a:endParaRPr>
          </a:p>
          <a:p>
            <a:pPr>
              <a:lnSpc>
                <a:spcPct val="100000"/>
              </a:lnSpc>
              <a:spcBef>
                <a:spcPts val="20"/>
              </a:spcBef>
              <a:buClr>
                <a:srgbClr val="716A66"/>
              </a:buClr>
              <a:buFont typeface="DIN 2014 Light"/>
              <a:buChar char="•"/>
            </a:pPr>
            <a:endParaRPr sz="2100" dirty="0">
              <a:latin typeface="DIN 2014 Light"/>
              <a:cs typeface="DIN 2014 Light"/>
            </a:endParaRPr>
          </a:p>
          <a:p>
            <a:pPr marL="254000" marR="188595" indent="-241935">
              <a:lnSpc>
                <a:spcPct val="107200"/>
              </a:lnSpc>
              <a:buChar char="•"/>
              <a:tabLst>
                <a:tab pos="254000" algn="l"/>
              </a:tabLst>
            </a:pPr>
            <a:r>
              <a:rPr sz="2100" dirty="0">
                <a:solidFill>
                  <a:srgbClr val="716A66"/>
                </a:solidFill>
                <a:latin typeface="DIN 2014 Light"/>
                <a:cs typeface="DIN 2014 Light"/>
              </a:rPr>
              <a:t>What</a:t>
            </a:r>
            <a:r>
              <a:rPr sz="2100" spc="-30" dirty="0">
                <a:solidFill>
                  <a:srgbClr val="716A66"/>
                </a:solidFill>
                <a:latin typeface="DIN 2014 Light"/>
                <a:cs typeface="DIN 2014 Light"/>
              </a:rPr>
              <a:t> </a:t>
            </a:r>
            <a:r>
              <a:rPr sz="2100" dirty="0">
                <a:solidFill>
                  <a:srgbClr val="716A66"/>
                </a:solidFill>
                <a:latin typeface="DIN 2014 Light"/>
                <a:cs typeface="DIN 2014 Light"/>
              </a:rPr>
              <a:t>are</a:t>
            </a:r>
            <a:r>
              <a:rPr sz="2100" spc="-25" dirty="0">
                <a:solidFill>
                  <a:srgbClr val="716A66"/>
                </a:solidFill>
                <a:latin typeface="DIN 2014 Light"/>
                <a:cs typeface="DIN 2014 Light"/>
              </a:rPr>
              <a:t> </a:t>
            </a:r>
            <a:r>
              <a:rPr sz="2100" dirty="0">
                <a:solidFill>
                  <a:srgbClr val="716A66"/>
                </a:solidFill>
                <a:latin typeface="DIN 2014 Light"/>
                <a:cs typeface="DIN 2014 Light"/>
              </a:rPr>
              <a:t>your</a:t>
            </a:r>
            <a:r>
              <a:rPr sz="2100" spc="-30" dirty="0">
                <a:solidFill>
                  <a:srgbClr val="716A66"/>
                </a:solidFill>
                <a:latin typeface="DIN 2014 Light"/>
                <a:cs typeface="DIN 2014 Light"/>
              </a:rPr>
              <a:t> </a:t>
            </a:r>
            <a:r>
              <a:rPr sz="2100" spc="-10" dirty="0">
                <a:solidFill>
                  <a:srgbClr val="716A66"/>
                </a:solidFill>
                <a:latin typeface="DIN 2014 Light"/>
                <a:cs typeface="DIN 2014 Light"/>
              </a:rPr>
              <a:t>post-</a:t>
            </a:r>
            <a:r>
              <a:rPr sz="2100" dirty="0">
                <a:solidFill>
                  <a:srgbClr val="716A66"/>
                </a:solidFill>
                <a:latin typeface="DIN 2014 Light"/>
                <a:cs typeface="DIN 2014 Light"/>
              </a:rPr>
              <a:t>care</a:t>
            </a:r>
            <a:r>
              <a:rPr sz="2100" spc="-25" dirty="0">
                <a:solidFill>
                  <a:srgbClr val="716A66"/>
                </a:solidFill>
                <a:latin typeface="DIN 2014 Light"/>
                <a:cs typeface="DIN 2014 Light"/>
              </a:rPr>
              <a:t> </a:t>
            </a:r>
            <a:r>
              <a:rPr sz="2100" spc="-10" dirty="0">
                <a:solidFill>
                  <a:srgbClr val="716A66"/>
                </a:solidFill>
                <a:latin typeface="DIN 2014 Light"/>
                <a:cs typeface="DIN 2014 Light"/>
              </a:rPr>
              <a:t>procedures </a:t>
            </a:r>
            <a:r>
              <a:rPr sz="2100" dirty="0">
                <a:solidFill>
                  <a:srgbClr val="716A66"/>
                </a:solidFill>
                <a:latin typeface="DIN 2014 Light"/>
                <a:cs typeface="DIN 2014 Light"/>
              </a:rPr>
              <a:t>for</a:t>
            </a:r>
            <a:r>
              <a:rPr sz="2100" spc="-20" dirty="0">
                <a:solidFill>
                  <a:srgbClr val="716A66"/>
                </a:solidFill>
                <a:latin typeface="DIN 2014 Light"/>
                <a:cs typeface="DIN 2014 Light"/>
              </a:rPr>
              <a:t> </a:t>
            </a:r>
            <a:r>
              <a:rPr sz="2100" dirty="0">
                <a:solidFill>
                  <a:srgbClr val="716A66"/>
                </a:solidFill>
                <a:latin typeface="DIN 2014 Light"/>
                <a:cs typeface="DIN 2014 Light"/>
              </a:rPr>
              <a:t>the</a:t>
            </a:r>
            <a:r>
              <a:rPr sz="2100" spc="-15" dirty="0">
                <a:solidFill>
                  <a:srgbClr val="716A66"/>
                </a:solidFill>
                <a:latin typeface="DIN 2014 Light"/>
                <a:cs typeface="DIN 2014 Light"/>
              </a:rPr>
              <a:t> </a:t>
            </a:r>
            <a:r>
              <a:rPr sz="2100" spc="-10" dirty="0">
                <a:solidFill>
                  <a:srgbClr val="716A66"/>
                </a:solidFill>
                <a:latin typeface="DIN 2014 Light"/>
                <a:cs typeface="DIN 2014 Light"/>
              </a:rPr>
              <a:t>room?</a:t>
            </a:r>
            <a:endParaRPr sz="2100" dirty="0">
              <a:latin typeface="DIN 2014 Light"/>
              <a:cs typeface="DIN 2014 Light"/>
            </a:endParaRPr>
          </a:p>
        </p:txBody>
      </p:sp>
      <p:sp>
        <p:nvSpPr>
          <p:cNvPr id="5" name="object 5"/>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Step</a:t>
            </a:r>
            <a:r>
              <a:rPr spc="-40" dirty="0"/>
              <a:t> </a:t>
            </a:r>
            <a:r>
              <a:rPr dirty="0"/>
              <a:t>1:</a:t>
            </a:r>
            <a:r>
              <a:rPr spc="-40" dirty="0"/>
              <a:t> </a:t>
            </a:r>
            <a:r>
              <a:rPr dirty="0"/>
              <a:t>Identify</a:t>
            </a:r>
            <a:r>
              <a:rPr spc="-40" dirty="0"/>
              <a:t> </a:t>
            </a:r>
            <a:r>
              <a:rPr dirty="0"/>
              <a:t>Business</a:t>
            </a:r>
            <a:r>
              <a:rPr spc="-35" dirty="0"/>
              <a:t> </a:t>
            </a:r>
            <a:r>
              <a:rPr spc="-10" dirty="0"/>
              <a:t>Priorities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Step</a:t>
            </a:r>
            <a:r>
              <a:rPr spc="-75" dirty="0"/>
              <a:t> </a:t>
            </a:r>
            <a:r>
              <a:rPr dirty="0"/>
              <a:t>2:</a:t>
            </a:r>
            <a:r>
              <a:rPr spc="-70" dirty="0"/>
              <a:t> </a:t>
            </a:r>
            <a:r>
              <a:rPr dirty="0"/>
              <a:t>Understand</a:t>
            </a:r>
            <a:r>
              <a:rPr spc="-70" dirty="0"/>
              <a:t> </a:t>
            </a:r>
            <a:r>
              <a:rPr dirty="0"/>
              <a:t>Space</a:t>
            </a:r>
            <a:r>
              <a:rPr spc="-70" dirty="0"/>
              <a:t> </a:t>
            </a:r>
            <a:r>
              <a:rPr spc="-10" dirty="0"/>
              <a:t>Needs</a:t>
            </a:r>
          </a:p>
        </p:txBody>
      </p:sp>
      <p:sp>
        <p:nvSpPr>
          <p:cNvPr id="8" name="object 8"/>
          <p:cNvSpPr txBox="1"/>
          <p:nvPr/>
        </p:nvSpPr>
        <p:spPr>
          <a:xfrm>
            <a:off x="750823" y="1286820"/>
            <a:ext cx="4354577" cy="723275"/>
          </a:xfrm>
          <a:prstGeom prst="rect">
            <a:avLst/>
          </a:prstGeom>
        </p:spPr>
        <p:txBody>
          <a:bodyPr vert="horz" wrap="square" lIns="0" tIns="170180" rIns="0" bIns="0" rtlCol="0">
            <a:spAutoFit/>
          </a:bodyPr>
          <a:lstStyle/>
          <a:p>
            <a:pPr marL="12700">
              <a:lnSpc>
                <a:spcPct val="100000"/>
              </a:lnSpc>
              <a:spcBef>
                <a:spcPts val="1340"/>
              </a:spcBef>
            </a:pPr>
            <a:r>
              <a:rPr lang="en-US" sz="1900" b="1" dirty="0">
                <a:solidFill>
                  <a:srgbClr val="716A66"/>
                </a:solidFill>
                <a:latin typeface="DIN 2014 Bold"/>
                <a:cs typeface="DIN 2014 Bold"/>
              </a:rPr>
              <a:t>Patient Room </a:t>
            </a:r>
            <a:r>
              <a:rPr sz="1900" b="1" dirty="0">
                <a:solidFill>
                  <a:srgbClr val="716A66"/>
                </a:solidFill>
                <a:latin typeface="DIN 2014 Bold"/>
                <a:cs typeface="DIN 2014 Bold"/>
              </a:rPr>
              <a:t>Thought</a:t>
            </a:r>
            <a:r>
              <a:rPr sz="1900" b="1" spc="-40" dirty="0">
                <a:solidFill>
                  <a:srgbClr val="716A66"/>
                </a:solidFill>
                <a:latin typeface="DIN 2014 Bold"/>
                <a:cs typeface="DIN 2014 Bold"/>
              </a:rPr>
              <a:t> </a:t>
            </a:r>
            <a:r>
              <a:rPr sz="1900" b="1" spc="-10" dirty="0">
                <a:solidFill>
                  <a:srgbClr val="716A66"/>
                </a:solidFill>
                <a:latin typeface="DIN 2014 Bold"/>
                <a:cs typeface="DIN 2014 Bold"/>
              </a:rPr>
              <a:t>Starters</a:t>
            </a:r>
            <a:endParaRPr sz="1900">
              <a:latin typeface="DIN 2014 Bold"/>
              <a:cs typeface="DIN 2014 Bold"/>
            </a:endParaRPr>
          </a:p>
          <a:p>
            <a:pPr marL="12700">
              <a:lnSpc>
                <a:spcPct val="100000"/>
              </a:lnSpc>
              <a:spcBef>
                <a:spcPts val="720"/>
              </a:spcBef>
            </a:pPr>
            <a:r>
              <a:rPr sz="1100" i="1" spc="-10" dirty="0">
                <a:solidFill>
                  <a:srgbClr val="716A66"/>
                </a:solidFill>
                <a:latin typeface="Arial"/>
                <a:cs typeface="Arial"/>
              </a:rPr>
              <a:t>(Internal</a:t>
            </a:r>
            <a:r>
              <a:rPr sz="1100" i="1" spc="-20" dirty="0">
                <a:solidFill>
                  <a:srgbClr val="716A66"/>
                </a:solidFill>
                <a:latin typeface="Arial"/>
                <a:cs typeface="Arial"/>
              </a:rPr>
              <a:t> </a:t>
            </a:r>
            <a:r>
              <a:rPr sz="1100" i="1" spc="-75" dirty="0">
                <a:solidFill>
                  <a:srgbClr val="716A66"/>
                </a:solidFill>
                <a:latin typeface="Arial"/>
                <a:cs typeface="Arial"/>
              </a:rPr>
              <a:t>Use</a:t>
            </a:r>
            <a:r>
              <a:rPr sz="1100" i="1" spc="-15" dirty="0">
                <a:solidFill>
                  <a:srgbClr val="716A66"/>
                </a:solidFill>
                <a:latin typeface="Arial"/>
                <a:cs typeface="Arial"/>
              </a:rPr>
              <a:t> </a:t>
            </a:r>
            <a:r>
              <a:rPr sz="1100" i="1" spc="-20" dirty="0">
                <a:solidFill>
                  <a:srgbClr val="716A66"/>
                </a:solidFill>
                <a:latin typeface="Arial"/>
                <a:cs typeface="Arial"/>
              </a:rPr>
              <a:t>Only)</a:t>
            </a:r>
            <a:endParaRPr sz="1100">
              <a:latin typeface="Arial"/>
              <a:cs typeface="Arial"/>
            </a:endParaRPr>
          </a:p>
        </p:txBody>
      </p:sp>
      <p:sp>
        <p:nvSpPr>
          <p:cNvPr id="50" name="object 4">
            <a:extLst>
              <a:ext uri="{FF2B5EF4-FFF2-40B4-BE49-F238E27FC236}">
                <a16:creationId xmlns:a16="http://schemas.microsoft.com/office/drawing/2014/main" id="{4699D67F-39B6-DC13-D398-6F9AE5462C09}"/>
              </a:ext>
            </a:extLst>
          </p:cNvPr>
          <p:cNvSpPr txBox="1"/>
          <p:nvPr/>
        </p:nvSpPr>
        <p:spPr>
          <a:xfrm>
            <a:off x="750823" y="2458299"/>
            <a:ext cx="1772285" cy="386080"/>
          </a:xfrm>
          <a:prstGeom prst="rect">
            <a:avLst/>
          </a:prstGeom>
        </p:spPr>
        <p:txBody>
          <a:bodyPr vert="horz" wrap="square" lIns="0" tIns="12700" rIns="0" bIns="0" rtlCol="0">
            <a:spAutoFit/>
          </a:bodyPr>
          <a:lstStyle/>
          <a:p>
            <a:pPr marL="12700">
              <a:lnSpc>
                <a:spcPts val="1540"/>
              </a:lnSpc>
              <a:spcBef>
                <a:spcPts val="100"/>
              </a:spcBef>
            </a:pPr>
            <a:r>
              <a:rPr sz="1300" b="1" dirty="0">
                <a:solidFill>
                  <a:srgbClr val="716A66"/>
                </a:solidFill>
                <a:latin typeface="Calibri" panose="020F0502020204030204" pitchFamily="34" charset="0"/>
                <a:cs typeface="Calibri" panose="020F0502020204030204" pitchFamily="34" charset="0"/>
              </a:rPr>
              <a:t>Understanding</a:t>
            </a:r>
            <a:r>
              <a:rPr sz="1300" b="1" spc="-50" dirty="0">
                <a:solidFill>
                  <a:srgbClr val="716A66"/>
                </a:solidFill>
                <a:latin typeface="Calibri" panose="020F0502020204030204" pitchFamily="34" charset="0"/>
                <a:cs typeface="Calibri" panose="020F0502020204030204" pitchFamily="34" charset="0"/>
              </a:rPr>
              <a:t> </a:t>
            </a:r>
            <a:r>
              <a:rPr sz="1300" b="1" dirty="0">
                <a:solidFill>
                  <a:srgbClr val="716A66"/>
                </a:solidFill>
                <a:latin typeface="Calibri" panose="020F0502020204030204" pitchFamily="34" charset="0"/>
                <a:cs typeface="Calibri" panose="020F0502020204030204" pitchFamily="34" charset="0"/>
              </a:rPr>
              <a:t>the</a:t>
            </a:r>
            <a:r>
              <a:rPr sz="1300" b="1" spc="-50" dirty="0">
                <a:solidFill>
                  <a:srgbClr val="716A66"/>
                </a:solidFill>
                <a:latin typeface="Calibri" panose="020F0502020204030204" pitchFamily="34" charset="0"/>
                <a:cs typeface="Calibri" panose="020F0502020204030204" pitchFamily="34" charset="0"/>
              </a:rPr>
              <a:t> </a:t>
            </a:r>
            <a:r>
              <a:rPr sz="1300" b="1" spc="-20" dirty="0">
                <a:solidFill>
                  <a:srgbClr val="716A66"/>
                </a:solidFill>
                <a:latin typeface="Calibri" panose="020F0502020204030204" pitchFamily="34" charset="0"/>
                <a:cs typeface="Calibri" panose="020F0502020204030204" pitchFamily="34" charset="0"/>
              </a:rPr>
              <a:t>Space</a:t>
            </a:r>
            <a:endParaRPr sz="1300">
              <a:latin typeface="Calibri" panose="020F0502020204030204" pitchFamily="34" charset="0"/>
              <a:cs typeface="Calibri" panose="020F0502020204030204" pitchFamily="34" charset="0"/>
            </a:endParaRPr>
          </a:p>
          <a:p>
            <a:pPr marL="12700">
              <a:lnSpc>
                <a:spcPts val="1300"/>
              </a:lnSpc>
            </a:pPr>
            <a:r>
              <a:rPr sz="1100" i="1" spc="-60" dirty="0">
                <a:solidFill>
                  <a:srgbClr val="716A66"/>
                </a:solidFill>
                <a:latin typeface="Calibri" panose="020F0502020204030204" pitchFamily="34" charset="0"/>
                <a:cs typeface="Calibri" panose="020F0502020204030204" pitchFamily="34" charset="0"/>
              </a:rPr>
              <a:t>General</a:t>
            </a:r>
            <a:r>
              <a:rPr sz="1100" i="1" spc="30" dirty="0">
                <a:solidFill>
                  <a:srgbClr val="716A66"/>
                </a:solidFill>
                <a:latin typeface="Calibri" panose="020F0502020204030204" pitchFamily="34" charset="0"/>
                <a:cs typeface="Calibri" panose="020F0502020204030204" pitchFamily="34" charset="0"/>
              </a:rPr>
              <a:t> </a:t>
            </a:r>
            <a:r>
              <a:rPr sz="1100" i="1" spc="-10" dirty="0">
                <a:solidFill>
                  <a:srgbClr val="716A66"/>
                </a:solidFill>
                <a:latin typeface="Calibri" panose="020F0502020204030204" pitchFamily="34" charset="0"/>
                <a:cs typeface="Calibri" panose="020F0502020204030204" pitchFamily="34" charset="0"/>
              </a:rPr>
              <a:t>Questions</a:t>
            </a:r>
            <a:endParaRPr sz="1100">
              <a:latin typeface="Calibri" panose="020F0502020204030204" pitchFamily="34" charset="0"/>
              <a:cs typeface="Calibri" panose="020F0502020204030204" pitchFamily="34" charset="0"/>
            </a:endParaRPr>
          </a:p>
        </p:txBody>
      </p:sp>
      <p:sp>
        <p:nvSpPr>
          <p:cNvPr id="54" name="object 9">
            <a:extLst>
              <a:ext uri="{FF2B5EF4-FFF2-40B4-BE49-F238E27FC236}">
                <a16:creationId xmlns:a16="http://schemas.microsoft.com/office/drawing/2014/main" id="{50C49DDC-50FE-DC43-7D6A-D4FEB5C7CB31}"/>
              </a:ext>
            </a:extLst>
          </p:cNvPr>
          <p:cNvSpPr txBox="1"/>
          <p:nvPr/>
        </p:nvSpPr>
        <p:spPr>
          <a:xfrm>
            <a:off x="3444113" y="2458299"/>
            <a:ext cx="1203960" cy="212879"/>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Human-Centered</a:t>
            </a:r>
            <a:endParaRPr sz="1300">
              <a:latin typeface="Calibri" panose="020F0502020204030204" pitchFamily="34" charset="0"/>
              <a:cs typeface="Calibri" panose="020F0502020204030204" pitchFamily="34" charset="0"/>
            </a:endParaRPr>
          </a:p>
        </p:txBody>
      </p:sp>
      <p:sp>
        <p:nvSpPr>
          <p:cNvPr id="59" name="object 14">
            <a:extLst>
              <a:ext uri="{FF2B5EF4-FFF2-40B4-BE49-F238E27FC236}">
                <a16:creationId xmlns:a16="http://schemas.microsoft.com/office/drawing/2014/main" id="{927948D6-99C5-8550-DEE8-26F2C4EDD753}"/>
              </a:ext>
            </a:extLst>
          </p:cNvPr>
          <p:cNvSpPr txBox="1"/>
          <p:nvPr/>
        </p:nvSpPr>
        <p:spPr>
          <a:xfrm>
            <a:off x="6246367" y="2458299"/>
            <a:ext cx="1197610" cy="212879"/>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Process-Focused</a:t>
            </a:r>
            <a:endParaRPr sz="1300">
              <a:latin typeface="Calibri" panose="020F0502020204030204" pitchFamily="34" charset="0"/>
              <a:cs typeface="Calibri" panose="020F0502020204030204" pitchFamily="34" charset="0"/>
            </a:endParaRPr>
          </a:p>
        </p:txBody>
      </p:sp>
      <p:sp>
        <p:nvSpPr>
          <p:cNvPr id="65" name="object 20">
            <a:extLst>
              <a:ext uri="{FF2B5EF4-FFF2-40B4-BE49-F238E27FC236}">
                <a16:creationId xmlns:a16="http://schemas.microsoft.com/office/drawing/2014/main" id="{5A8C434D-BB28-7F42-47D6-EF53E83C214E}"/>
              </a:ext>
            </a:extLst>
          </p:cNvPr>
          <p:cNvSpPr txBox="1"/>
          <p:nvPr/>
        </p:nvSpPr>
        <p:spPr>
          <a:xfrm>
            <a:off x="9014714" y="2458299"/>
            <a:ext cx="2484120" cy="212879"/>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Place-Focused</a:t>
            </a:r>
            <a:endParaRPr sz="1300">
              <a:latin typeface="Calibri" panose="020F0502020204030204" pitchFamily="34" charset="0"/>
              <a:cs typeface="Calibri" panose="020F0502020204030204" pitchFamily="34" charset="0"/>
            </a:endParaRPr>
          </a:p>
        </p:txBody>
      </p:sp>
      <p:sp>
        <p:nvSpPr>
          <p:cNvPr id="71" name="object 5">
            <a:extLst>
              <a:ext uri="{FF2B5EF4-FFF2-40B4-BE49-F238E27FC236}">
                <a16:creationId xmlns:a16="http://schemas.microsoft.com/office/drawing/2014/main" id="{9DEBA0FA-ABD1-E398-AADE-638479CE6095}"/>
              </a:ext>
            </a:extLst>
          </p:cNvPr>
          <p:cNvSpPr txBox="1"/>
          <p:nvPr/>
        </p:nvSpPr>
        <p:spPr>
          <a:xfrm>
            <a:off x="750836" y="2990391"/>
            <a:ext cx="214947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4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has</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care</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changed</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5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your </a:t>
            </a:r>
            <a:r>
              <a:rPr sz="1100" spc="-30" dirty="0">
                <a:solidFill>
                  <a:srgbClr val="716A66"/>
                </a:solidFill>
                <a:latin typeface="Calibri" panose="020F0502020204030204" pitchFamily="34" charset="0"/>
                <a:cs typeface="Calibri" panose="020F0502020204030204" pitchFamily="34" charset="0"/>
              </a:rPr>
              <a:t>practice</a:t>
            </a:r>
            <a:r>
              <a:rPr sz="1100" spc="-4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4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4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past</a:t>
            </a:r>
            <a:r>
              <a:rPr sz="1100" spc="-4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3</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4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5</a:t>
            </a:r>
            <a:r>
              <a:rPr sz="1100" spc="-3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years?</a:t>
            </a:r>
            <a:endParaRPr sz="1100">
              <a:latin typeface="Calibri" panose="020F0502020204030204" pitchFamily="34" charset="0"/>
              <a:cs typeface="Calibri" panose="020F0502020204030204" pitchFamily="34" charset="0"/>
            </a:endParaRPr>
          </a:p>
        </p:txBody>
      </p:sp>
      <p:sp>
        <p:nvSpPr>
          <p:cNvPr id="72" name="object 6">
            <a:extLst>
              <a:ext uri="{FF2B5EF4-FFF2-40B4-BE49-F238E27FC236}">
                <a16:creationId xmlns:a16="http://schemas.microsoft.com/office/drawing/2014/main" id="{58A35444-30A4-1396-A076-EBC32D263584}"/>
              </a:ext>
            </a:extLst>
          </p:cNvPr>
          <p:cNvSpPr txBox="1"/>
          <p:nvPr/>
        </p:nvSpPr>
        <p:spPr>
          <a:xfrm>
            <a:off x="750836" y="3497083"/>
            <a:ext cx="231013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55"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65" dirty="0">
                <a:solidFill>
                  <a:srgbClr val="716A66"/>
                </a:solidFill>
                <a:latin typeface="Calibri" panose="020F0502020204030204" pitchFamily="34" charset="0"/>
                <a:cs typeface="Calibri" panose="020F0502020204030204" pitchFamily="34" charset="0"/>
              </a:rPr>
              <a:t>does</a:t>
            </a:r>
            <a:r>
              <a:rPr sz="1100" spc="-35" dirty="0">
                <a:solidFill>
                  <a:srgbClr val="716A66"/>
                </a:solidFill>
                <a:latin typeface="Calibri" panose="020F0502020204030204" pitchFamily="34" charset="0"/>
                <a:cs typeface="Calibri" panose="020F0502020204030204" pitchFamily="34" charset="0"/>
              </a:rPr>
              <a:t> technology</a:t>
            </a:r>
            <a:r>
              <a:rPr sz="1100" spc="-4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integrate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into your</a:t>
            </a:r>
            <a:r>
              <a:rPr sz="1100" spc="-30" dirty="0">
                <a:solidFill>
                  <a:srgbClr val="716A66"/>
                </a:solidFill>
                <a:latin typeface="Calibri" panose="020F0502020204030204" pitchFamily="34" charset="0"/>
                <a:cs typeface="Calibri" panose="020F0502020204030204" pitchFamily="34" charset="0"/>
              </a:rPr>
              <a:t> practice</a:t>
            </a:r>
            <a:r>
              <a:rPr sz="1100" spc="-2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currently?</a:t>
            </a:r>
            <a:endParaRPr sz="1100">
              <a:latin typeface="Calibri" panose="020F0502020204030204" pitchFamily="34" charset="0"/>
              <a:cs typeface="Calibri" panose="020F0502020204030204" pitchFamily="34" charset="0"/>
            </a:endParaRPr>
          </a:p>
        </p:txBody>
      </p:sp>
      <p:sp>
        <p:nvSpPr>
          <p:cNvPr id="73" name="object 7">
            <a:extLst>
              <a:ext uri="{FF2B5EF4-FFF2-40B4-BE49-F238E27FC236}">
                <a16:creationId xmlns:a16="http://schemas.microsoft.com/office/drawing/2014/main" id="{4A845027-639D-8ADC-5CBF-2D4B9C7FF563}"/>
              </a:ext>
            </a:extLst>
          </p:cNvPr>
          <p:cNvSpPr txBox="1"/>
          <p:nvPr/>
        </p:nvSpPr>
        <p:spPr>
          <a:xfrm>
            <a:off x="750836" y="4003775"/>
            <a:ext cx="201041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1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your</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overall</a:t>
            </a:r>
            <a:r>
              <a:rPr sz="1100" spc="-6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vision</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for </a:t>
            </a:r>
            <a:r>
              <a:rPr sz="1100" dirty="0">
                <a:solidFill>
                  <a:srgbClr val="716A66"/>
                </a:solidFill>
                <a:latin typeface="Calibri" panose="020F0502020204030204" pitchFamily="34" charset="0"/>
                <a:cs typeface="Calibri" panose="020F0502020204030204" pitchFamily="34" charset="0"/>
              </a:rPr>
              <a:t>this</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environment?</a:t>
            </a:r>
            <a:endParaRPr sz="1100">
              <a:latin typeface="Calibri" panose="020F0502020204030204" pitchFamily="34" charset="0"/>
              <a:cs typeface="Calibri" panose="020F0502020204030204" pitchFamily="34" charset="0"/>
            </a:endParaRPr>
          </a:p>
        </p:txBody>
      </p:sp>
      <p:sp>
        <p:nvSpPr>
          <p:cNvPr id="74" name="object 8">
            <a:extLst>
              <a:ext uri="{FF2B5EF4-FFF2-40B4-BE49-F238E27FC236}">
                <a16:creationId xmlns:a16="http://schemas.microsoft.com/office/drawing/2014/main" id="{6D0276AE-E5CE-DEF8-5C07-48E1599AFEF5}"/>
              </a:ext>
            </a:extLst>
          </p:cNvPr>
          <p:cNvSpPr txBox="1"/>
          <p:nvPr/>
        </p:nvSpPr>
        <p:spPr>
          <a:xfrm>
            <a:off x="750836" y="4510467"/>
            <a:ext cx="221170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0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amenities</a:t>
            </a:r>
            <a:r>
              <a:rPr sz="1100" spc="-40"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you</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want</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to </a:t>
            </a:r>
            <a:r>
              <a:rPr sz="1100" spc="-20" dirty="0">
                <a:solidFill>
                  <a:srgbClr val="716A66"/>
                </a:solidFill>
                <a:latin typeface="Calibri" panose="020F0502020204030204" pitchFamily="34" charset="0"/>
                <a:cs typeface="Calibri" panose="020F0502020204030204" pitchFamily="34" charset="0"/>
              </a:rPr>
              <a:t>provide</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2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patients</a:t>
            </a:r>
            <a:r>
              <a:rPr sz="1100" spc="-30"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and</a:t>
            </a:r>
            <a:r>
              <a:rPr sz="1100" spc="-25" dirty="0">
                <a:solidFill>
                  <a:srgbClr val="716A66"/>
                </a:solidFill>
                <a:latin typeface="Calibri" panose="020F0502020204030204" pitchFamily="34" charset="0"/>
                <a:cs typeface="Calibri" panose="020F0502020204030204" pitchFamily="34" charset="0"/>
              </a:rPr>
              <a:t> families?</a:t>
            </a:r>
            <a:endParaRPr sz="1100">
              <a:latin typeface="Calibri" panose="020F0502020204030204" pitchFamily="34" charset="0"/>
              <a:cs typeface="Calibri" panose="020F0502020204030204" pitchFamily="34" charset="0"/>
            </a:endParaRPr>
          </a:p>
        </p:txBody>
      </p:sp>
      <p:sp>
        <p:nvSpPr>
          <p:cNvPr id="75" name="object 9">
            <a:extLst>
              <a:ext uri="{FF2B5EF4-FFF2-40B4-BE49-F238E27FC236}">
                <a16:creationId xmlns:a16="http://schemas.microsoft.com/office/drawing/2014/main" id="{E35C6A27-CC2C-6C28-E895-9882C6D69673}"/>
              </a:ext>
            </a:extLst>
          </p:cNvPr>
          <p:cNvSpPr txBox="1"/>
          <p:nvPr/>
        </p:nvSpPr>
        <p:spPr>
          <a:xfrm>
            <a:off x="750836" y="5017158"/>
            <a:ext cx="2149475" cy="520655"/>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30" dirty="0">
                <a:solidFill>
                  <a:srgbClr val="716A66"/>
                </a:solidFill>
                <a:latin typeface="Calibri" panose="020F0502020204030204" pitchFamily="34" charset="0"/>
                <a:cs typeface="Calibri" panose="020F0502020204030204" pitchFamily="34" charset="0"/>
              </a:rPr>
              <a:t> </a:t>
            </a:r>
            <a:r>
              <a:rPr sz="1100" spc="-114"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you</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have</a:t>
            </a:r>
            <a:r>
              <a:rPr sz="1100" spc="-3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any</a:t>
            </a:r>
            <a:r>
              <a:rPr sz="1100" spc="-3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standards</a:t>
            </a:r>
            <a:r>
              <a:rPr sz="1100" spc="-4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place like</a:t>
            </a:r>
            <a:r>
              <a:rPr sz="1100" spc="-25" dirty="0">
                <a:solidFill>
                  <a:srgbClr val="716A66"/>
                </a:solidFill>
                <a:latin typeface="Calibri" panose="020F0502020204030204" pitchFamily="34" charset="0"/>
                <a:cs typeface="Calibri" panose="020F0502020204030204" pitchFamily="34" charset="0"/>
              </a:rPr>
              <a:t> </a:t>
            </a:r>
            <a:r>
              <a:rPr sz="1100" spc="-80" dirty="0">
                <a:solidFill>
                  <a:srgbClr val="716A66"/>
                </a:solidFill>
                <a:latin typeface="Calibri" panose="020F0502020204030204" pitchFamily="34" charset="0"/>
                <a:cs typeface="Calibri" panose="020F0502020204030204" pitchFamily="34" charset="0"/>
              </a:rPr>
              <a:t>a</a:t>
            </a:r>
            <a:r>
              <a:rPr sz="1100" spc="-2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patient</a:t>
            </a:r>
            <a:r>
              <a:rPr sz="1100" spc="-2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recliner</a:t>
            </a:r>
            <a:r>
              <a:rPr sz="1100" spc="-2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standard</a:t>
            </a:r>
            <a:r>
              <a:rPr sz="1100" spc="-2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i</a:t>
            </a:r>
            <a:r>
              <a:rPr lang="en-US" sz="1100" spc="-25" dirty="0">
                <a:solidFill>
                  <a:srgbClr val="716A66"/>
                </a:solidFill>
                <a:latin typeface="Calibri" panose="020F0502020204030204" pitchFamily="34" charset="0"/>
                <a:cs typeface="Calibri" panose="020F0502020204030204" pitchFamily="34" charset="0"/>
              </a:rPr>
              <a:t>n </a:t>
            </a:r>
            <a:r>
              <a:rPr sz="1100" dirty="0">
                <a:solidFill>
                  <a:srgbClr val="716A66"/>
                </a:solidFill>
                <a:latin typeface="Calibri" panose="020F0502020204030204" pitchFamily="34" charset="0"/>
                <a:cs typeface="Calibri" panose="020F0502020204030204" pitchFamily="34" charset="0"/>
              </a:rPr>
              <a:t>all</a:t>
            </a:r>
            <a:r>
              <a:rPr sz="1100" spc="-1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rooms?</a:t>
            </a:r>
            <a:endParaRPr sz="1100">
              <a:latin typeface="Calibri" panose="020F0502020204030204" pitchFamily="34" charset="0"/>
              <a:cs typeface="Calibri" panose="020F0502020204030204" pitchFamily="34" charset="0"/>
            </a:endParaRPr>
          </a:p>
        </p:txBody>
      </p:sp>
      <p:sp>
        <p:nvSpPr>
          <p:cNvPr id="76" name="object 12">
            <a:extLst>
              <a:ext uri="{FF2B5EF4-FFF2-40B4-BE49-F238E27FC236}">
                <a16:creationId xmlns:a16="http://schemas.microsoft.com/office/drawing/2014/main" id="{650F8591-7951-91D7-3ADB-21E4C0959119}"/>
              </a:ext>
            </a:extLst>
          </p:cNvPr>
          <p:cNvSpPr txBox="1"/>
          <p:nvPr/>
        </p:nvSpPr>
        <p:spPr>
          <a:xfrm>
            <a:off x="3444113" y="2822789"/>
            <a:ext cx="199453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0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45" dirty="0">
                <a:solidFill>
                  <a:srgbClr val="716A66"/>
                </a:solidFill>
                <a:latin typeface="Calibri" panose="020F0502020204030204" pitchFamily="34" charset="0"/>
                <a:cs typeface="Calibri" panose="020F0502020204030204" pitchFamily="34" charset="0"/>
              </a:rPr>
              <a:t>accommodations</a:t>
            </a:r>
            <a:r>
              <a:rPr sz="1100" spc="-3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you </a:t>
            </a:r>
            <a:r>
              <a:rPr sz="1100" spc="-20" dirty="0">
                <a:solidFill>
                  <a:srgbClr val="716A66"/>
                </a:solidFill>
                <a:latin typeface="Calibri" panose="020F0502020204030204" pitchFamily="34" charset="0"/>
                <a:cs typeface="Calibri" panose="020F0502020204030204" pitchFamily="34" charset="0"/>
              </a:rPr>
              <a:t>want</a:t>
            </a:r>
            <a:r>
              <a:rPr sz="1100" spc="-5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4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patient</a:t>
            </a:r>
            <a:r>
              <a:rPr sz="1100" spc="-5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4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access?</a:t>
            </a:r>
            <a:endParaRPr sz="1100">
              <a:latin typeface="Calibri" panose="020F0502020204030204" pitchFamily="34" charset="0"/>
              <a:cs typeface="Calibri" panose="020F0502020204030204" pitchFamily="34" charset="0"/>
            </a:endParaRPr>
          </a:p>
        </p:txBody>
      </p:sp>
      <p:sp>
        <p:nvSpPr>
          <p:cNvPr id="77" name="object 13">
            <a:extLst>
              <a:ext uri="{FF2B5EF4-FFF2-40B4-BE49-F238E27FC236}">
                <a16:creationId xmlns:a16="http://schemas.microsoft.com/office/drawing/2014/main" id="{AC488D30-06C8-88B8-6E74-14A3A0F66916}"/>
              </a:ext>
            </a:extLst>
          </p:cNvPr>
          <p:cNvSpPr txBox="1"/>
          <p:nvPr/>
        </p:nvSpPr>
        <p:spPr>
          <a:xfrm>
            <a:off x="3444113" y="3329481"/>
            <a:ext cx="139700" cy="182101"/>
          </a:xfrm>
          <a:prstGeom prst="rect">
            <a:avLst/>
          </a:prstGeom>
        </p:spPr>
        <p:txBody>
          <a:bodyPr vert="horz" wrap="square" lIns="0" tIns="12700" rIns="0" bIns="0" rtlCol="0">
            <a:spAutoFit/>
          </a:bodyPr>
          <a:lstStyle/>
          <a:p>
            <a:pPr marL="12700">
              <a:lnSpc>
                <a:spcPct val="100000"/>
              </a:lnSpc>
              <a:spcBef>
                <a:spcPts val="100"/>
              </a:spcBef>
            </a:pPr>
            <a:r>
              <a:rPr sz="1100" spc="-100" dirty="0">
                <a:solidFill>
                  <a:srgbClr val="716A66"/>
                </a:solidFill>
                <a:latin typeface="Calibri" panose="020F0502020204030204" pitchFamily="34" charset="0"/>
                <a:cs typeface="Calibri" panose="020F0502020204030204" pitchFamily="34" charset="0"/>
              </a:rPr>
              <a:t>Q.</a:t>
            </a:r>
            <a:endParaRPr sz="1100">
              <a:latin typeface="Calibri" panose="020F0502020204030204" pitchFamily="34" charset="0"/>
              <a:cs typeface="Calibri" panose="020F0502020204030204" pitchFamily="34" charset="0"/>
            </a:endParaRPr>
          </a:p>
        </p:txBody>
      </p:sp>
      <p:sp>
        <p:nvSpPr>
          <p:cNvPr id="78" name="object 14">
            <a:extLst>
              <a:ext uri="{FF2B5EF4-FFF2-40B4-BE49-F238E27FC236}">
                <a16:creationId xmlns:a16="http://schemas.microsoft.com/office/drawing/2014/main" id="{7F7020AA-BAB3-DB9F-B80F-A0DAA27FB4CC}"/>
              </a:ext>
            </a:extLst>
          </p:cNvPr>
          <p:cNvSpPr txBox="1"/>
          <p:nvPr/>
        </p:nvSpPr>
        <p:spPr>
          <a:xfrm>
            <a:off x="3672662" y="3329481"/>
            <a:ext cx="1694814" cy="360680"/>
          </a:xfrm>
          <a:prstGeom prst="rect">
            <a:avLst/>
          </a:prstGeom>
        </p:spPr>
        <p:txBody>
          <a:bodyPr vert="horz" wrap="square" lIns="0" tIns="12700" rIns="0" bIns="0" rtlCol="0">
            <a:spAutoFit/>
          </a:bodyPr>
          <a:lstStyle/>
          <a:p>
            <a:pPr marL="12700" marR="5080">
              <a:lnSpc>
                <a:spcPct val="100000"/>
              </a:lnSpc>
              <a:spcBef>
                <a:spcPts val="100"/>
              </a:spcBef>
            </a:pPr>
            <a:r>
              <a:rPr sz="1100" spc="-75" dirty="0">
                <a:solidFill>
                  <a:srgbClr val="716A66"/>
                </a:solidFill>
                <a:latin typeface="Calibri" panose="020F0502020204030204" pitchFamily="34" charset="0"/>
                <a:cs typeface="Calibri" panose="020F0502020204030204" pitchFamily="34" charset="0"/>
              </a:rPr>
              <a:t>How</a:t>
            </a:r>
            <a:r>
              <a:rPr sz="1100" spc="-2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much</a:t>
            </a:r>
            <a:r>
              <a:rPr sz="1100" spc="-2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privacy</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2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needed </a:t>
            </a:r>
            <a:r>
              <a:rPr sz="1100" dirty="0">
                <a:solidFill>
                  <a:srgbClr val="716A66"/>
                </a:solidFill>
                <a:latin typeface="Calibri" panose="020F0502020204030204" pitchFamily="34" charset="0"/>
                <a:cs typeface="Calibri" panose="020F0502020204030204" pitchFamily="34" charset="0"/>
              </a:rPr>
              <a:t>or</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necessary?</a:t>
            </a:r>
            <a:endParaRPr sz="1100">
              <a:latin typeface="Calibri" panose="020F0502020204030204" pitchFamily="34" charset="0"/>
              <a:cs typeface="Calibri" panose="020F0502020204030204" pitchFamily="34" charset="0"/>
            </a:endParaRPr>
          </a:p>
        </p:txBody>
      </p:sp>
      <p:sp>
        <p:nvSpPr>
          <p:cNvPr id="79" name="object 15">
            <a:extLst>
              <a:ext uri="{FF2B5EF4-FFF2-40B4-BE49-F238E27FC236}">
                <a16:creationId xmlns:a16="http://schemas.microsoft.com/office/drawing/2014/main" id="{21B0A74A-7D5A-93D4-E268-2F23F5C10878}"/>
              </a:ext>
            </a:extLst>
          </p:cNvPr>
          <p:cNvSpPr txBox="1"/>
          <p:nvPr/>
        </p:nvSpPr>
        <p:spPr>
          <a:xfrm>
            <a:off x="3444113" y="3836173"/>
            <a:ext cx="139700" cy="182101"/>
          </a:xfrm>
          <a:prstGeom prst="rect">
            <a:avLst/>
          </a:prstGeom>
        </p:spPr>
        <p:txBody>
          <a:bodyPr vert="horz" wrap="square" lIns="0" tIns="12700" rIns="0" bIns="0" rtlCol="0">
            <a:spAutoFit/>
          </a:bodyPr>
          <a:lstStyle/>
          <a:p>
            <a:pPr marL="12700">
              <a:lnSpc>
                <a:spcPct val="100000"/>
              </a:lnSpc>
              <a:spcBef>
                <a:spcPts val="100"/>
              </a:spcBef>
            </a:pPr>
            <a:r>
              <a:rPr sz="1100" spc="-100" dirty="0">
                <a:solidFill>
                  <a:srgbClr val="716A66"/>
                </a:solidFill>
                <a:latin typeface="Calibri" panose="020F0502020204030204" pitchFamily="34" charset="0"/>
                <a:cs typeface="Calibri" panose="020F0502020204030204" pitchFamily="34" charset="0"/>
              </a:rPr>
              <a:t>Q.</a:t>
            </a:r>
            <a:endParaRPr sz="1100">
              <a:latin typeface="Calibri" panose="020F0502020204030204" pitchFamily="34" charset="0"/>
              <a:cs typeface="Calibri" panose="020F0502020204030204" pitchFamily="34" charset="0"/>
            </a:endParaRPr>
          </a:p>
        </p:txBody>
      </p:sp>
      <p:sp>
        <p:nvSpPr>
          <p:cNvPr id="80" name="object 16">
            <a:extLst>
              <a:ext uri="{FF2B5EF4-FFF2-40B4-BE49-F238E27FC236}">
                <a16:creationId xmlns:a16="http://schemas.microsoft.com/office/drawing/2014/main" id="{3A16E9A3-39B7-244E-0E46-37DC085AE538}"/>
              </a:ext>
            </a:extLst>
          </p:cNvPr>
          <p:cNvSpPr txBox="1"/>
          <p:nvPr/>
        </p:nvSpPr>
        <p:spPr>
          <a:xfrm>
            <a:off x="3672662" y="3836173"/>
            <a:ext cx="1607185" cy="360680"/>
          </a:xfrm>
          <a:prstGeom prst="rect">
            <a:avLst/>
          </a:prstGeom>
        </p:spPr>
        <p:txBody>
          <a:bodyPr vert="horz" wrap="square" lIns="0" tIns="12700" rIns="0" bIns="0" rtlCol="0">
            <a:spAutoFit/>
          </a:bodyPr>
          <a:lstStyle/>
          <a:p>
            <a:pPr marL="12700" marR="5080">
              <a:lnSpc>
                <a:spcPct val="100000"/>
              </a:lnSpc>
              <a:spcBef>
                <a:spcPts val="100"/>
              </a:spcBef>
            </a:pPr>
            <a:r>
              <a:rPr sz="1100" spc="-45" dirty="0">
                <a:solidFill>
                  <a:srgbClr val="716A66"/>
                </a:solidFill>
                <a:latin typeface="Calibri" panose="020F0502020204030204" pitchFamily="34" charset="0"/>
                <a:cs typeface="Calibri" panose="020F0502020204030204" pitchFamily="34" charset="0"/>
              </a:rPr>
              <a:t>Are</a:t>
            </a:r>
            <a:r>
              <a:rPr sz="1100" spc="-1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communication</a:t>
            </a:r>
            <a:r>
              <a:rPr sz="1100" spc="-10" dirty="0">
                <a:solidFill>
                  <a:srgbClr val="716A66"/>
                </a:solidFill>
                <a:latin typeface="Calibri" panose="020F0502020204030204" pitchFamily="34" charset="0"/>
                <a:cs typeface="Calibri" panose="020F0502020204030204" pitchFamily="34" charset="0"/>
              </a:rPr>
              <a:t> boards </a:t>
            </a:r>
            <a:r>
              <a:rPr sz="1100" spc="-30" dirty="0">
                <a:solidFill>
                  <a:srgbClr val="716A66"/>
                </a:solidFill>
                <a:latin typeface="Calibri" panose="020F0502020204030204" pitchFamily="34" charset="0"/>
                <a:cs typeface="Calibri" panose="020F0502020204030204" pitchFamily="34" charset="0"/>
              </a:rPr>
              <a:t>standard</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patient</a:t>
            </a:r>
            <a:r>
              <a:rPr sz="1100" spc="-30" dirty="0">
                <a:solidFill>
                  <a:srgbClr val="716A66"/>
                </a:solidFill>
                <a:latin typeface="Calibri" panose="020F0502020204030204" pitchFamily="34" charset="0"/>
                <a:cs typeface="Calibri" panose="020F0502020204030204" pitchFamily="34" charset="0"/>
              </a:rPr>
              <a:t> </a:t>
            </a:r>
            <a:r>
              <a:rPr sz="1100" spc="-35" dirty="0">
                <a:solidFill>
                  <a:srgbClr val="716A66"/>
                </a:solidFill>
                <a:latin typeface="Calibri" panose="020F0502020204030204" pitchFamily="34" charset="0"/>
                <a:cs typeface="Calibri" panose="020F0502020204030204" pitchFamily="34" charset="0"/>
              </a:rPr>
              <a:t>rooms?</a:t>
            </a:r>
            <a:endParaRPr sz="1100">
              <a:latin typeface="Calibri" panose="020F0502020204030204" pitchFamily="34" charset="0"/>
              <a:cs typeface="Calibri" panose="020F0502020204030204" pitchFamily="34" charset="0"/>
            </a:endParaRPr>
          </a:p>
        </p:txBody>
      </p:sp>
      <p:sp>
        <p:nvSpPr>
          <p:cNvPr id="81" name="object 17">
            <a:extLst>
              <a:ext uri="{FF2B5EF4-FFF2-40B4-BE49-F238E27FC236}">
                <a16:creationId xmlns:a16="http://schemas.microsoft.com/office/drawing/2014/main" id="{377C9272-3EE4-63A8-863A-10B02165EA60}"/>
              </a:ext>
            </a:extLst>
          </p:cNvPr>
          <p:cNvSpPr txBox="1"/>
          <p:nvPr/>
        </p:nvSpPr>
        <p:spPr>
          <a:xfrm>
            <a:off x="3444113" y="4342865"/>
            <a:ext cx="139700" cy="182101"/>
          </a:xfrm>
          <a:prstGeom prst="rect">
            <a:avLst/>
          </a:prstGeom>
        </p:spPr>
        <p:txBody>
          <a:bodyPr vert="horz" wrap="square" lIns="0" tIns="12700" rIns="0" bIns="0" rtlCol="0">
            <a:spAutoFit/>
          </a:bodyPr>
          <a:lstStyle/>
          <a:p>
            <a:pPr marL="12700">
              <a:lnSpc>
                <a:spcPct val="100000"/>
              </a:lnSpc>
              <a:spcBef>
                <a:spcPts val="100"/>
              </a:spcBef>
            </a:pPr>
            <a:r>
              <a:rPr sz="1100" spc="-100" dirty="0">
                <a:solidFill>
                  <a:srgbClr val="716A66"/>
                </a:solidFill>
                <a:latin typeface="Calibri" panose="020F0502020204030204" pitchFamily="34" charset="0"/>
                <a:cs typeface="Calibri" panose="020F0502020204030204" pitchFamily="34" charset="0"/>
              </a:rPr>
              <a:t>Q.</a:t>
            </a:r>
            <a:endParaRPr sz="1100">
              <a:latin typeface="Calibri" panose="020F0502020204030204" pitchFamily="34" charset="0"/>
              <a:cs typeface="Calibri" panose="020F0502020204030204" pitchFamily="34" charset="0"/>
            </a:endParaRPr>
          </a:p>
        </p:txBody>
      </p:sp>
      <p:sp>
        <p:nvSpPr>
          <p:cNvPr id="82" name="object 18">
            <a:extLst>
              <a:ext uri="{FF2B5EF4-FFF2-40B4-BE49-F238E27FC236}">
                <a16:creationId xmlns:a16="http://schemas.microsoft.com/office/drawing/2014/main" id="{8367396C-F16A-6952-EFA6-1E1023793BE3}"/>
              </a:ext>
            </a:extLst>
          </p:cNvPr>
          <p:cNvSpPr txBox="1"/>
          <p:nvPr/>
        </p:nvSpPr>
        <p:spPr>
          <a:xfrm>
            <a:off x="3672662" y="4342865"/>
            <a:ext cx="1505585" cy="360680"/>
          </a:xfrm>
          <a:prstGeom prst="rect">
            <a:avLst/>
          </a:prstGeom>
        </p:spPr>
        <p:txBody>
          <a:bodyPr vert="horz" wrap="square" lIns="0" tIns="12700" rIns="0" bIns="0" rtlCol="0">
            <a:spAutoFit/>
          </a:bodyPr>
          <a:lstStyle/>
          <a:p>
            <a:pPr marL="12700" marR="508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Is</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there</a:t>
            </a:r>
            <a:r>
              <a:rPr sz="1100" spc="-4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adequate</a:t>
            </a:r>
            <a:r>
              <a:rPr sz="1100" spc="-35" dirty="0">
                <a:solidFill>
                  <a:srgbClr val="716A66"/>
                </a:solidFill>
                <a:latin typeface="Calibri" panose="020F0502020204030204" pitchFamily="34" charset="0"/>
                <a:cs typeface="Calibri" panose="020F0502020204030204" pitchFamily="34" charset="0"/>
              </a:rPr>
              <a:t> seating </a:t>
            </a:r>
            <a:r>
              <a:rPr sz="1100" dirty="0">
                <a:solidFill>
                  <a:srgbClr val="716A66"/>
                </a:solidFill>
                <a:latin typeface="Calibri" panose="020F0502020204030204" pitchFamily="34" charset="0"/>
                <a:cs typeface="Calibri" panose="020F0502020204030204" pitchFamily="34" charset="0"/>
              </a:rPr>
              <a:t>for</a:t>
            </a:r>
            <a:r>
              <a:rPr sz="1100" spc="-2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visitors?</a:t>
            </a:r>
            <a:endParaRPr sz="1100">
              <a:latin typeface="Calibri" panose="020F0502020204030204" pitchFamily="34" charset="0"/>
              <a:cs typeface="Calibri" panose="020F0502020204030204" pitchFamily="34" charset="0"/>
            </a:endParaRPr>
          </a:p>
        </p:txBody>
      </p:sp>
      <p:sp>
        <p:nvSpPr>
          <p:cNvPr id="83" name="object 19">
            <a:extLst>
              <a:ext uri="{FF2B5EF4-FFF2-40B4-BE49-F238E27FC236}">
                <a16:creationId xmlns:a16="http://schemas.microsoft.com/office/drawing/2014/main" id="{9C5E48E7-F2C1-D7E4-229A-88BE4E9D7E22}"/>
              </a:ext>
            </a:extLst>
          </p:cNvPr>
          <p:cNvSpPr txBox="1"/>
          <p:nvPr/>
        </p:nvSpPr>
        <p:spPr>
          <a:xfrm>
            <a:off x="3444113" y="4849557"/>
            <a:ext cx="224980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3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controls</a:t>
            </a:r>
            <a:r>
              <a:rPr sz="1100" spc="-5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you</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want</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patient </a:t>
            </a:r>
            <a:r>
              <a:rPr sz="1100" spc="-55" dirty="0">
                <a:solidFill>
                  <a:srgbClr val="716A66"/>
                </a:solidFill>
                <a:latin typeface="Calibri" panose="020F0502020204030204" pitchFamily="34" charset="0"/>
                <a:cs typeface="Calibri" panose="020F0502020204030204" pitchFamily="34" charset="0"/>
              </a:rPr>
              <a:t>and</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families</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have?</a:t>
            </a:r>
            <a:endParaRPr sz="1100">
              <a:latin typeface="Calibri" panose="020F0502020204030204" pitchFamily="34" charset="0"/>
              <a:cs typeface="Calibri" panose="020F0502020204030204" pitchFamily="34" charset="0"/>
            </a:endParaRPr>
          </a:p>
        </p:txBody>
      </p:sp>
      <p:sp>
        <p:nvSpPr>
          <p:cNvPr id="84" name="object 20">
            <a:extLst>
              <a:ext uri="{FF2B5EF4-FFF2-40B4-BE49-F238E27FC236}">
                <a16:creationId xmlns:a16="http://schemas.microsoft.com/office/drawing/2014/main" id="{3BE720AC-EF2C-9A5A-AE56-0222BF69E285}"/>
              </a:ext>
            </a:extLst>
          </p:cNvPr>
          <p:cNvSpPr txBox="1"/>
          <p:nvPr/>
        </p:nvSpPr>
        <p:spPr>
          <a:xfrm>
            <a:off x="3444113" y="5356249"/>
            <a:ext cx="215265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7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room</a:t>
            </a:r>
            <a:r>
              <a:rPr sz="1100" spc="-5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layout</a:t>
            </a:r>
            <a:r>
              <a:rPr sz="1100" spc="-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intuitive</a:t>
            </a:r>
            <a:r>
              <a:rPr sz="1100" spc="-7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and </a:t>
            </a:r>
            <a:r>
              <a:rPr sz="1100" spc="-30" dirty="0">
                <a:solidFill>
                  <a:srgbClr val="716A66"/>
                </a:solidFill>
                <a:latin typeface="Calibri" panose="020F0502020204030204" pitchFamily="34" charset="0"/>
                <a:cs typeface="Calibri" panose="020F0502020204030204" pitchFamily="34" charset="0"/>
              </a:rPr>
              <a:t>include</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direction</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visitor</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zone?</a:t>
            </a:r>
            <a:endParaRPr sz="1100">
              <a:latin typeface="Calibri" panose="020F0502020204030204" pitchFamily="34" charset="0"/>
              <a:cs typeface="Calibri" panose="020F0502020204030204" pitchFamily="34" charset="0"/>
            </a:endParaRPr>
          </a:p>
        </p:txBody>
      </p:sp>
      <p:sp>
        <p:nvSpPr>
          <p:cNvPr id="85" name="object 21">
            <a:extLst>
              <a:ext uri="{FF2B5EF4-FFF2-40B4-BE49-F238E27FC236}">
                <a16:creationId xmlns:a16="http://schemas.microsoft.com/office/drawing/2014/main" id="{CD8770E3-0B68-8E54-8DDC-7465E173A5E0}"/>
              </a:ext>
            </a:extLst>
          </p:cNvPr>
          <p:cNvSpPr txBox="1"/>
          <p:nvPr/>
        </p:nvSpPr>
        <p:spPr>
          <a:xfrm>
            <a:off x="3444113" y="5862940"/>
            <a:ext cx="220408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85" dirty="0">
                <a:solidFill>
                  <a:srgbClr val="716A66"/>
                </a:solidFill>
                <a:latin typeface="Calibri" panose="020F0502020204030204" pitchFamily="34" charset="0"/>
                <a:cs typeface="Calibri" panose="020F0502020204030204" pitchFamily="34" charset="0"/>
              </a:rPr>
              <a:t> </a:t>
            </a:r>
            <a:r>
              <a:rPr sz="1100" spc="-90" dirty="0">
                <a:solidFill>
                  <a:srgbClr val="716A66"/>
                </a:solidFill>
                <a:latin typeface="Calibri" panose="020F0502020204030204" pitchFamily="34" charset="0"/>
                <a:cs typeface="Calibri" panose="020F0502020204030204" pitchFamily="34" charset="0"/>
              </a:rPr>
              <a:t>Does</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layout</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provide</a:t>
            </a:r>
            <a:r>
              <a:rPr sz="1100" spc="-5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adequate </a:t>
            </a:r>
            <a:r>
              <a:rPr sz="1100" spc="-25" dirty="0">
                <a:solidFill>
                  <a:srgbClr val="716A66"/>
                </a:solidFill>
                <a:latin typeface="Calibri" panose="020F0502020204030204" pitchFamily="34" charset="0"/>
                <a:cs typeface="Calibri" panose="020F0502020204030204" pitchFamily="34" charset="0"/>
              </a:rPr>
              <a:t>clinician</a:t>
            </a:r>
            <a:r>
              <a:rPr sz="1100" spc="-10" dirty="0">
                <a:solidFill>
                  <a:srgbClr val="716A66"/>
                </a:solidFill>
                <a:latin typeface="Calibri" panose="020F0502020204030204" pitchFamily="34" charset="0"/>
                <a:cs typeface="Calibri" panose="020F0502020204030204" pitchFamily="34" charset="0"/>
              </a:rPr>
              <a:t> space?</a:t>
            </a:r>
            <a:endParaRPr sz="1100">
              <a:latin typeface="Calibri" panose="020F0502020204030204" pitchFamily="34" charset="0"/>
              <a:cs typeface="Calibri" panose="020F0502020204030204" pitchFamily="34" charset="0"/>
            </a:endParaRPr>
          </a:p>
        </p:txBody>
      </p:sp>
      <p:sp>
        <p:nvSpPr>
          <p:cNvPr id="86" name="object 23">
            <a:extLst>
              <a:ext uri="{FF2B5EF4-FFF2-40B4-BE49-F238E27FC236}">
                <a16:creationId xmlns:a16="http://schemas.microsoft.com/office/drawing/2014/main" id="{99E19134-A824-A3E9-4B58-0F726E10D096}"/>
              </a:ext>
            </a:extLst>
          </p:cNvPr>
          <p:cNvSpPr txBox="1"/>
          <p:nvPr/>
        </p:nvSpPr>
        <p:spPr>
          <a:xfrm>
            <a:off x="6246367" y="2822789"/>
            <a:ext cx="2164080"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25"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many</a:t>
            </a:r>
            <a:r>
              <a:rPr sz="1100" spc="-3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caregivers</a:t>
            </a:r>
            <a:r>
              <a:rPr sz="1100" spc="-4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typical </a:t>
            </a:r>
            <a:r>
              <a:rPr sz="1100" dirty="0">
                <a:solidFill>
                  <a:srgbClr val="716A66"/>
                </a:solidFill>
                <a:latin typeface="Calibri" panose="020F0502020204030204" pitchFamily="34" charset="0"/>
                <a:cs typeface="Calibri" panose="020F0502020204030204" pitchFamily="34" charset="0"/>
              </a:rPr>
              <a:t>in</a:t>
            </a:r>
            <a:r>
              <a:rPr sz="1100" spc="-6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space?</a:t>
            </a:r>
            <a:endParaRPr sz="1100">
              <a:latin typeface="Calibri" panose="020F0502020204030204" pitchFamily="34" charset="0"/>
              <a:cs typeface="Calibri" panose="020F0502020204030204" pitchFamily="34" charset="0"/>
            </a:endParaRPr>
          </a:p>
        </p:txBody>
      </p:sp>
      <p:sp>
        <p:nvSpPr>
          <p:cNvPr id="87" name="object 24">
            <a:extLst>
              <a:ext uri="{FF2B5EF4-FFF2-40B4-BE49-F238E27FC236}">
                <a16:creationId xmlns:a16="http://schemas.microsoft.com/office/drawing/2014/main" id="{EF3D1F84-3105-36CC-92B6-54197816348D}"/>
              </a:ext>
            </a:extLst>
          </p:cNvPr>
          <p:cNvSpPr txBox="1"/>
          <p:nvPr/>
        </p:nvSpPr>
        <p:spPr>
          <a:xfrm>
            <a:off x="6246367" y="3329481"/>
            <a:ext cx="1620520"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8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patients</a:t>
            </a:r>
            <a:r>
              <a:rPr sz="1100" spc="-55" dirty="0">
                <a:solidFill>
                  <a:srgbClr val="716A66"/>
                </a:solidFill>
                <a:latin typeface="Calibri" panose="020F0502020204030204" pitchFamily="34" charset="0"/>
                <a:cs typeface="Calibri" panose="020F0502020204030204" pitchFamily="34" charset="0"/>
              </a:rPr>
              <a:t> access </a:t>
            </a:r>
            <a:r>
              <a:rPr sz="1100" dirty="0">
                <a:solidFill>
                  <a:srgbClr val="716A66"/>
                </a:solidFill>
                <a:latin typeface="Calibri" panose="020F0502020204030204" pitchFamily="34" charset="0"/>
                <a:cs typeface="Calibri" panose="020F0502020204030204" pitchFamily="34" charset="0"/>
              </a:rPr>
              <a:t>their</a:t>
            </a:r>
            <a:r>
              <a:rPr sz="1100" spc="-1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information?</a:t>
            </a:r>
            <a:endParaRPr sz="1100">
              <a:latin typeface="Calibri" panose="020F0502020204030204" pitchFamily="34" charset="0"/>
              <a:cs typeface="Calibri" panose="020F0502020204030204" pitchFamily="34" charset="0"/>
            </a:endParaRPr>
          </a:p>
        </p:txBody>
      </p:sp>
      <p:sp>
        <p:nvSpPr>
          <p:cNvPr id="88" name="object 25">
            <a:extLst>
              <a:ext uri="{FF2B5EF4-FFF2-40B4-BE49-F238E27FC236}">
                <a16:creationId xmlns:a16="http://schemas.microsoft.com/office/drawing/2014/main" id="{85FDE8BF-D053-1C96-CF64-FA298CD46CB2}"/>
              </a:ext>
            </a:extLst>
          </p:cNvPr>
          <p:cNvSpPr txBox="1"/>
          <p:nvPr/>
        </p:nvSpPr>
        <p:spPr>
          <a:xfrm>
            <a:off x="6246367" y="3836173"/>
            <a:ext cx="2219960" cy="52832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90" dirty="0">
                <a:solidFill>
                  <a:srgbClr val="716A66"/>
                </a:solidFill>
                <a:latin typeface="Calibri" panose="020F0502020204030204" pitchFamily="34" charset="0"/>
                <a:cs typeface="Calibri" panose="020F0502020204030204" pitchFamily="34" charset="0"/>
              </a:rPr>
              <a:t> </a:t>
            </a:r>
            <a:r>
              <a:rPr sz="1100" spc="-85" dirty="0">
                <a:solidFill>
                  <a:srgbClr val="716A66"/>
                </a:solidFill>
                <a:latin typeface="Calibri" panose="020F0502020204030204" pitchFamily="34" charset="0"/>
                <a:cs typeface="Calibri" panose="020F0502020204030204" pitchFamily="34" charset="0"/>
              </a:rPr>
              <a:t>How</a:t>
            </a:r>
            <a:r>
              <a:rPr sz="1100" spc="10" dirty="0">
                <a:solidFill>
                  <a:srgbClr val="716A66"/>
                </a:solidFill>
                <a:latin typeface="Calibri" panose="020F0502020204030204" pitchFamily="34" charset="0"/>
                <a:cs typeface="Calibri" panose="020F0502020204030204" pitchFamily="34" charset="0"/>
              </a:rPr>
              <a:t> </a:t>
            </a:r>
            <a:r>
              <a:rPr sz="1100" spc="-85" dirty="0">
                <a:solidFill>
                  <a:srgbClr val="716A66"/>
                </a:solidFill>
                <a:latin typeface="Calibri" panose="020F0502020204030204" pitchFamily="34" charset="0"/>
                <a:cs typeface="Calibri" panose="020F0502020204030204" pitchFamily="34" charset="0"/>
              </a:rPr>
              <a:t>can</a:t>
            </a:r>
            <a:r>
              <a:rPr sz="1100" spc="1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families</a:t>
            </a:r>
            <a:r>
              <a:rPr sz="1100" spc="-5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stay</a:t>
            </a:r>
            <a:r>
              <a:rPr sz="1100" spc="-4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connected/ </a:t>
            </a:r>
            <a:r>
              <a:rPr sz="1100" spc="-45" dirty="0">
                <a:solidFill>
                  <a:srgbClr val="716A66"/>
                </a:solidFill>
                <a:latin typeface="Calibri" panose="020F0502020204030204" pitchFamily="34" charset="0"/>
                <a:cs typeface="Calibri" panose="020F0502020204030204" pitchFamily="34" charset="0"/>
              </a:rPr>
              <a:t>communicate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with</a:t>
            </a:r>
            <a:r>
              <a:rPr sz="1100" spc="-1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caregivers</a:t>
            </a:r>
            <a:r>
              <a:rPr sz="1100" spc="-1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and </a:t>
            </a:r>
            <a:r>
              <a:rPr sz="1100" dirty="0">
                <a:solidFill>
                  <a:srgbClr val="716A66"/>
                </a:solidFill>
                <a:latin typeface="Calibri" panose="020F0502020204030204" pitchFamily="34" charset="0"/>
                <a:cs typeface="Calibri" panose="020F0502020204030204" pitchFamily="34" charset="0"/>
              </a:rPr>
              <a:t>all</a:t>
            </a:r>
            <a:r>
              <a:rPr sz="1100" spc="-25" dirty="0">
                <a:solidFill>
                  <a:srgbClr val="716A66"/>
                </a:solidFill>
                <a:latin typeface="Calibri" panose="020F0502020204030204" pitchFamily="34" charset="0"/>
                <a:cs typeface="Calibri" panose="020F0502020204030204" pitchFamily="34" charset="0"/>
              </a:rPr>
              <a:t> service </a:t>
            </a:r>
            <a:r>
              <a:rPr sz="1100" spc="-10" dirty="0">
                <a:solidFill>
                  <a:srgbClr val="716A66"/>
                </a:solidFill>
                <a:latin typeface="Calibri" panose="020F0502020204030204" pitchFamily="34" charset="0"/>
                <a:cs typeface="Calibri" panose="020F0502020204030204" pitchFamily="34" charset="0"/>
              </a:rPr>
              <a:t>providers?</a:t>
            </a:r>
            <a:endParaRPr sz="1100">
              <a:latin typeface="Calibri" panose="020F0502020204030204" pitchFamily="34" charset="0"/>
              <a:cs typeface="Calibri" panose="020F0502020204030204" pitchFamily="34" charset="0"/>
            </a:endParaRPr>
          </a:p>
        </p:txBody>
      </p:sp>
      <p:sp>
        <p:nvSpPr>
          <p:cNvPr id="89" name="object 26">
            <a:extLst>
              <a:ext uri="{FF2B5EF4-FFF2-40B4-BE49-F238E27FC236}">
                <a16:creationId xmlns:a16="http://schemas.microsoft.com/office/drawing/2014/main" id="{F2A14769-7A5B-34C5-FBA5-989BFA27905A}"/>
              </a:ext>
            </a:extLst>
          </p:cNvPr>
          <p:cNvSpPr txBox="1"/>
          <p:nvPr/>
        </p:nvSpPr>
        <p:spPr>
          <a:xfrm>
            <a:off x="6246367" y="4510505"/>
            <a:ext cx="170307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9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your</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protocol</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for </a:t>
            </a:r>
            <a:r>
              <a:rPr sz="1100" dirty="0">
                <a:solidFill>
                  <a:srgbClr val="716A66"/>
                </a:solidFill>
                <a:latin typeface="Calibri" panose="020F0502020204030204" pitchFamily="34" charset="0"/>
                <a:cs typeface="Calibri" panose="020F0502020204030204" pitchFamily="34" charset="0"/>
              </a:rPr>
              <a:t>visiting</a:t>
            </a:r>
            <a:r>
              <a:rPr sz="1100" spc="-7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hours?</a:t>
            </a:r>
            <a:endParaRPr sz="1100">
              <a:latin typeface="Calibri" panose="020F0502020204030204" pitchFamily="34" charset="0"/>
              <a:cs typeface="Calibri" panose="020F0502020204030204" pitchFamily="34" charset="0"/>
            </a:endParaRPr>
          </a:p>
        </p:txBody>
      </p:sp>
      <p:sp>
        <p:nvSpPr>
          <p:cNvPr id="90" name="object 28">
            <a:extLst>
              <a:ext uri="{FF2B5EF4-FFF2-40B4-BE49-F238E27FC236}">
                <a16:creationId xmlns:a16="http://schemas.microsoft.com/office/drawing/2014/main" id="{9483C13E-B80E-6E69-2184-F3EB5C8434EE}"/>
              </a:ext>
            </a:extLst>
          </p:cNvPr>
          <p:cNvSpPr txBox="1"/>
          <p:nvPr/>
        </p:nvSpPr>
        <p:spPr>
          <a:xfrm>
            <a:off x="9014715" y="2822789"/>
            <a:ext cx="2047875" cy="520655"/>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 What is the</a:t>
            </a:r>
            <a:r>
              <a:rPr lang="en-US" sz="110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biggest obstacle to providing patient care with the existing room layout?</a:t>
            </a:r>
            <a:endParaRPr sz="1100">
              <a:latin typeface="Calibri" panose="020F0502020204030204" pitchFamily="34" charset="0"/>
              <a:cs typeface="Calibri" panose="020F0502020204030204" pitchFamily="34" charset="0"/>
            </a:endParaRPr>
          </a:p>
        </p:txBody>
      </p:sp>
      <p:sp>
        <p:nvSpPr>
          <p:cNvPr id="91" name="object 29">
            <a:extLst>
              <a:ext uri="{FF2B5EF4-FFF2-40B4-BE49-F238E27FC236}">
                <a16:creationId xmlns:a16="http://schemas.microsoft.com/office/drawing/2014/main" id="{2A85D530-6EDE-0763-D898-0D9009898A65}"/>
              </a:ext>
            </a:extLst>
          </p:cNvPr>
          <p:cNvSpPr txBox="1"/>
          <p:nvPr/>
        </p:nvSpPr>
        <p:spPr>
          <a:xfrm>
            <a:off x="9014715" y="3497121"/>
            <a:ext cx="2242185"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7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spaces</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within</a:t>
            </a:r>
            <a:r>
              <a:rPr sz="1100" spc="-7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room</a:t>
            </a:r>
            <a:r>
              <a:rPr sz="1100" spc="-5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tend </a:t>
            </a:r>
            <a:r>
              <a:rPr sz="1100" dirty="0">
                <a:solidFill>
                  <a:srgbClr val="716A66"/>
                </a:solidFill>
                <a:latin typeface="Calibri" panose="020F0502020204030204" pitchFamily="34" charset="0"/>
                <a:cs typeface="Calibri" panose="020F0502020204030204" pitchFamily="34" charset="0"/>
              </a:rPr>
              <a:t>to</a:t>
            </a:r>
            <a:r>
              <a:rPr sz="1100" spc="-40"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go</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unused</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or</a:t>
            </a:r>
            <a:r>
              <a:rPr sz="1100" spc="-4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untouched?</a:t>
            </a:r>
            <a:endParaRPr sz="1100">
              <a:latin typeface="Calibri" panose="020F0502020204030204" pitchFamily="34" charset="0"/>
              <a:cs typeface="Calibri" panose="020F0502020204030204" pitchFamily="34" charset="0"/>
            </a:endParaRPr>
          </a:p>
        </p:txBody>
      </p:sp>
      <p:sp>
        <p:nvSpPr>
          <p:cNvPr id="92" name="object 30">
            <a:extLst>
              <a:ext uri="{FF2B5EF4-FFF2-40B4-BE49-F238E27FC236}">
                <a16:creationId xmlns:a16="http://schemas.microsoft.com/office/drawing/2014/main" id="{B9310A93-B8CD-DFF9-E466-58F184F9BD1E}"/>
              </a:ext>
            </a:extLst>
          </p:cNvPr>
          <p:cNvSpPr txBox="1"/>
          <p:nvPr/>
        </p:nvSpPr>
        <p:spPr>
          <a:xfrm>
            <a:off x="9014715" y="4003813"/>
            <a:ext cx="2278380" cy="182101"/>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0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6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working</a:t>
            </a:r>
            <a:r>
              <a:rPr sz="1100" spc="-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6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space</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now?</a:t>
            </a:r>
            <a:endParaRPr sz="1100">
              <a:latin typeface="Calibri" panose="020F0502020204030204" pitchFamily="34" charset="0"/>
              <a:cs typeface="Calibri" panose="020F0502020204030204" pitchFamily="34" charset="0"/>
            </a:endParaRPr>
          </a:p>
        </p:txBody>
      </p:sp>
      <p:sp>
        <p:nvSpPr>
          <p:cNvPr id="93" name="object 31">
            <a:extLst>
              <a:ext uri="{FF2B5EF4-FFF2-40B4-BE49-F238E27FC236}">
                <a16:creationId xmlns:a16="http://schemas.microsoft.com/office/drawing/2014/main" id="{43C75303-1A36-37C5-4D08-D570981A9BB6}"/>
              </a:ext>
            </a:extLst>
          </p:cNvPr>
          <p:cNvSpPr txBox="1"/>
          <p:nvPr/>
        </p:nvSpPr>
        <p:spPr>
          <a:xfrm>
            <a:off x="9014715" y="4342865"/>
            <a:ext cx="210375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09"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there</a:t>
            </a:r>
            <a:r>
              <a:rPr sz="1100" spc="-65" dirty="0">
                <a:solidFill>
                  <a:srgbClr val="716A66"/>
                </a:solidFill>
                <a:latin typeface="Calibri" panose="020F0502020204030204" pitchFamily="34" charset="0"/>
                <a:cs typeface="Calibri" panose="020F0502020204030204" pitchFamily="34" charset="0"/>
              </a:rPr>
              <a:t> </a:t>
            </a:r>
            <a:r>
              <a:rPr sz="1100" spc="-80" dirty="0">
                <a:solidFill>
                  <a:srgbClr val="716A66"/>
                </a:solidFill>
                <a:latin typeface="Calibri" panose="020F0502020204030204" pitchFamily="34" charset="0"/>
                <a:cs typeface="Calibri" panose="020F0502020204030204" pitchFamily="34" charset="0"/>
              </a:rPr>
              <a:t>a</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bigger</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vision</a:t>
            </a:r>
            <a:r>
              <a:rPr sz="1100" spc="-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or</a:t>
            </a:r>
            <a:r>
              <a:rPr sz="1100" spc="-7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goals </a:t>
            </a:r>
            <a:r>
              <a:rPr sz="1100" dirty="0">
                <a:solidFill>
                  <a:srgbClr val="716A66"/>
                </a:solidFill>
                <a:latin typeface="Calibri" panose="020F0502020204030204" pitchFamily="34" charset="0"/>
                <a:cs typeface="Calibri" panose="020F0502020204030204" pitchFamily="34" charset="0"/>
              </a:rPr>
              <a:t>in</a:t>
            </a:r>
            <a:r>
              <a:rPr sz="1100" spc="-6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sight</a:t>
            </a:r>
            <a:r>
              <a:rPr sz="1100" spc="-6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6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consider?</a:t>
            </a:r>
            <a:endParaRPr sz="1100">
              <a:latin typeface="Calibri" panose="020F0502020204030204" pitchFamily="34" charset="0"/>
              <a:cs typeface="Calibri" panose="020F050202020403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9CB7F-B7E4-7506-4695-5CB60939602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45239FC-6A70-AFFD-F663-5CEE216FAA94}"/>
              </a:ext>
            </a:extLst>
          </p:cNvPr>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a:extLst>
              <a:ext uri="{FF2B5EF4-FFF2-40B4-BE49-F238E27FC236}">
                <a16:creationId xmlns:a16="http://schemas.microsoft.com/office/drawing/2014/main" id="{FAE38F07-748B-4944-EFC8-ADB378F57B65}"/>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Step</a:t>
            </a:r>
            <a:r>
              <a:rPr spc="-75" dirty="0"/>
              <a:t> </a:t>
            </a:r>
            <a:r>
              <a:rPr dirty="0"/>
              <a:t>2:</a:t>
            </a:r>
            <a:r>
              <a:rPr spc="-70" dirty="0"/>
              <a:t> </a:t>
            </a:r>
            <a:r>
              <a:rPr dirty="0"/>
              <a:t>Understand</a:t>
            </a:r>
            <a:r>
              <a:rPr spc="-70" dirty="0"/>
              <a:t> </a:t>
            </a:r>
            <a:r>
              <a:rPr dirty="0"/>
              <a:t>Space</a:t>
            </a:r>
            <a:r>
              <a:rPr spc="-70" dirty="0"/>
              <a:t> </a:t>
            </a:r>
            <a:r>
              <a:rPr spc="-10" dirty="0"/>
              <a:t>Needs</a:t>
            </a:r>
          </a:p>
        </p:txBody>
      </p:sp>
      <p:sp>
        <p:nvSpPr>
          <p:cNvPr id="4" name="object 4">
            <a:extLst>
              <a:ext uri="{FF2B5EF4-FFF2-40B4-BE49-F238E27FC236}">
                <a16:creationId xmlns:a16="http://schemas.microsoft.com/office/drawing/2014/main" id="{C70509B2-76B5-0FE5-5D48-A1D14AA5EFC1}"/>
              </a:ext>
            </a:extLst>
          </p:cNvPr>
          <p:cNvSpPr txBox="1"/>
          <p:nvPr/>
        </p:nvSpPr>
        <p:spPr>
          <a:xfrm>
            <a:off x="750823" y="2458299"/>
            <a:ext cx="1772285" cy="386080"/>
          </a:xfrm>
          <a:prstGeom prst="rect">
            <a:avLst/>
          </a:prstGeom>
        </p:spPr>
        <p:txBody>
          <a:bodyPr vert="horz" wrap="square" lIns="0" tIns="12700" rIns="0" bIns="0" rtlCol="0">
            <a:spAutoFit/>
          </a:bodyPr>
          <a:lstStyle/>
          <a:p>
            <a:pPr marL="12700">
              <a:lnSpc>
                <a:spcPts val="1540"/>
              </a:lnSpc>
              <a:spcBef>
                <a:spcPts val="100"/>
              </a:spcBef>
            </a:pPr>
            <a:r>
              <a:rPr sz="1300" b="1" dirty="0">
                <a:solidFill>
                  <a:srgbClr val="716A66"/>
                </a:solidFill>
                <a:latin typeface="Calibri" panose="020F0502020204030204" pitchFamily="34" charset="0"/>
                <a:cs typeface="Calibri" panose="020F0502020204030204" pitchFamily="34" charset="0"/>
              </a:rPr>
              <a:t>Understanding</a:t>
            </a:r>
            <a:r>
              <a:rPr sz="1300" b="1" spc="-50" dirty="0">
                <a:solidFill>
                  <a:srgbClr val="716A66"/>
                </a:solidFill>
                <a:latin typeface="Calibri" panose="020F0502020204030204" pitchFamily="34" charset="0"/>
                <a:cs typeface="Calibri" panose="020F0502020204030204" pitchFamily="34" charset="0"/>
              </a:rPr>
              <a:t> </a:t>
            </a:r>
            <a:r>
              <a:rPr sz="1300" b="1" dirty="0">
                <a:solidFill>
                  <a:srgbClr val="716A66"/>
                </a:solidFill>
                <a:latin typeface="Calibri" panose="020F0502020204030204" pitchFamily="34" charset="0"/>
                <a:cs typeface="Calibri" panose="020F0502020204030204" pitchFamily="34" charset="0"/>
              </a:rPr>
              <a:t>the</a:t>
            </a:r>
            <a:r>
              <a:rPr sz="1300" b="1" spc="-50" dirty="0">
                <a:solidFill>
                  <a:srgbClr val="716A66"/>
                </a:solidFill>
                <a:latin typeface="Calibri" panose="020F0502020204030204" pitchFamily="34" charset="0"/>
                <a:cs typeface="Calibri" panose="020F0502020204030204" pitchFamily="34" charset="0"/>
              </a:rPr>
              <a:t> </a:t>
            </a:r>
            <a:r>
              <a:rPr sz="1300" b="1" spc="-20" dirty="0">
                <a:solidFill>
                  <a:srgbClr val="716A66"/>
                </a:solidFill>
                <a:latin typeface="Calibri" panose="020F0502020204030204" pitchFamily="34" charset="0"/>
                <a:cs typeface="Calibri" panose="020F0502020204030204" pitchFamily="34" charset="0"/>
              </a:rPr>
              <a:t>Space</a:t>
            </a:r>
            <a:endParaRPr sz="1300">
              <a:latin typeface="Calibri" panose="020F0502020204030204" pitchFamily="34" charset="0"/>
              <a:cs typeface="Calibri" panose="020F0502020204030204" pitchFamily="34" charset="0"/>
            </a:endParaRPr>
          </a:p>
          <a:p>
            <a:pPr marL="12700">
              <a:lnSpc>
                <a:spcPts val="1300"/>
              </a:lnSpc>
            </a:pPr>
            <a:r>
              <a:rPr sz="1100" i="1" spc="-60" dirty="0">
                <a:solidFill>
                  <a:srgbClr val="716A66"/>
                </a:solidFill>
                <a:latin typeface="Calibri" panose="020F0502020204030204" pitchFamily="34" charset="0"/>
                <a:cs typeface="Calibri" panose="020F0502020204030204" pitchFamily="34" charset="0"/>
              </a:rPr>
              <a:t>General</a:t>
            </a:r>
            <a:r>
              <a:rPr sz="1100" i="1" spc="30" dirty="0">
                <a:solidFill>
                  <a:srgbClr val="716A66"/>
                </a:solidFill>
                <a:latin typeface="Calibri" panose="020F0502020204030204" pitchFamily="34" charset="0"/>
                <a:cs typeface="Calibri" panose="020F0502020204030204" pitchFamily="34" charset="0"/>
              </a:rPr>
              <a:t> </a:t>
            </a:r>
            <a:r>
              <a:rPr sz="1100" i="1" spc="-10" dirty="0">
                <a:solidFill>
                  <a:srgbClr val="716A66"/>
                </a:solidFill>
                <a:latin typeface="Calibri" panose="020F0502020204030204" pitchFamily="34" charset="0"/>
                <a:cs typeface="Calibri" panose="020F0502020204030204" pitchFamily="34" charset="0"/>
              </a:rPr>
              <a:t>Questions</a:t>
            </a:r>
            <a:endParaRPr sz="1100">
              <a:latin typeface="Calibri" panose="020F0502020204030204" pitchFamily="34" charset="0"/>
              <a:cs typeface="Calibri" panose="020F0502020204030204" pitchFamily="34" charset="0"/>
            </a:endParaRPr>
          </a:p>
        </p:txBody>
      </p:sp>
      <p:sp>
        <p:nvSpPr>
          <p:cNvPr id="5" name="object 5">
            <a:extLst>
              <a:ext uri="{FF2B5EF4-FFF2-40B4-BE49-F238E27FC236}">
                <a16:creationId xmlns:a16="http://schemas.microsoft.com/office/drawing/2014/main" id="{FCBFA58C-8A53-FF36-30EE-77162A23EA3B}"/>
              </a:ext>
            </a:extLst>
          </p:cNvPr>
          <p:cNvSpPr txBox="1"/>
          <p:nvPr/>
        </p:nvSpPr>
        <p:spPr>
          <a:xfrm>
            <a:off x="750836" y="2990391"/>
            <a:ext cx="206502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How</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has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care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changed</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1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your </a:t>
            </a:r>
            <a:r>
              <a:rPr sz="1100" dirty="0">
                <a:solidFill>
                  <a:srgbClr val="716A66"/>
                </a:solidFill>
                <a:latin typeface="Calibri" panose="020F0502020204030204" pitchFamily="34" charset="0"/>
                <a:cs typeface="Calibri" panose="020F0502020204030204" pitchFamily="34" charset="0"/>
              </a:rPr>
              <a:t>practice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past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3-5</a:t>
            </a:r>
            <a:r>
              <a:rPr sz="1100" spc="-10" dirty="0">
                <a:solidFill>
                  <a:srgbClr val="716A66"/>
                </a:solidFill>
                <a:latin typeface="Calibri" panose="020F0502020204030204" pitchFamily="34" charset="0"/>
                <a:cs typeface="Calibri" panose="020F0502020204030204" pitchFamily="34" charset="0"/>
              </a:rPr>
              <a:t> years?</a:t>
            </a:r>
            <a:endParaRPr sz="1100">
              <a:latin typeface="Calibri" panose="020F0502020204030204" pitchFamily="34" charset="0"/>
              <a:cs typeface="Calibri" panose="020F0502020204030204" pitchFamily="34" charset="0"/>
            </a:endParaRPr>
          </a:p>
        </p:txBody>
      </p:sp>
      <p:sp>
        <p:nvSpPr>
          <p:cNvPr id="6" name="object 6">
            <a:extLst>
              <a:ext uri="{FF2B5EF4-FFF2-40B4-BE49-F238E27FC236}">
                <a16:creationId xmlns:a16="http://schemas.microsoft.com/office/drawing/2014/main" id="{F3E05EDD-D084-F7D5-37FD-4166F5BD7A61}"/>
              </a:ext>
            </a:extLst>
          </p:cNvPr>
          <p:cNvSpPr txBox="1"/>
          <p:nvPr/>
        </p:nvSpPr>
        <p:spPr>
          <a:xfrm>
            <a:off x="750836" y="3497083"/>
            <a:ext cx="205486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4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How</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does</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technology</a:t>
            </a:r>
            <a:r>
              <a:rPr sz="1100" spc="-2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integrate </a:t>
            </a:r>
            <a:r>
              <a:rPr sz="1100" dirty="0">
                <a:solidFill>
                  <a:srgbClr val="716A66"/>
                </a:solidFill>
                <a:latin typeface="Calibri" panose="020F0502020204030204" pitchFamily="34" charset="0"/>
                <a:cs typeface="Calibri" panose="020F0502020204030204" pitchFamily="34" charset="0"/>
              </a:rPr>
              <a:t>into</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your</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practice</a:t>
            </a:r>
            <a:r>
              <a:rPr sz="1100" spc="-2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currently?</a:t>
            </a:r>
            <a:endParaRPr sz="1100">
              <a:latin typeface="Calibri" panose="020F0502020204030204" pitchFamily="34" charset="0"/>
              <a:cs typeface="Calibri" panose="020F0502020204030204" pitchFamily="34" charset="0"/>
            </a:endParaRPr>
          </a:p>
        </p:txBody>
      </p:sp>
      <p:sp>
        <p:nvSpPr>
          <p:cNvPr id="7" name="object 7">
            <a:extLst>
              <a:ext uri="{FF2B5EF4-FFF2-40B4-BE49-F238E27FC236}">
                <a16:creationId xmlns:a16="http://schemas.microsoft.com/office/drawing/2014/main" id="{4C80E834-8243-C201-297E-EA65424E90EF}"/>
              </a:ext>
            </a:extLst>
          </p:cNvPr>
          <p:cNvSpPr txBox="1"/>
          <p:nvPr/>
        </p:nvSpPr>
        <p:spPr>
          <a:xfrm>
            <a:off x="979385" y="4003775"/>
            <a:ext cx="1960245" cy="1366520"/>
          </a:xfrm>
          <a:prstGeom prst="rect">
            <a:avLst/>
          </a:prstGeom>
        </p:spPr>
        <p:txBody>
          <a:bodyPr vert="horz" wrap="square" lIns="0" tIns="12700" rIns="0" bIns="0" rtlCol="0">
            <a:spAutoFit/>
          </a:bodyPr>
          <a:lstStyle/>
          <a:p>
            <a:pPr marL="12700" algn="l">
              <a:lnSpc>
                <a:spcPct val="100000"/>
              </a:lnSpc>
              <a:spcBef>
                <a:spcPts val="100"/>
              </a:spcBef>
            </a:pPr>
            <a:r>
              <a:rPr sz="1100" i="1" spc="-10" dirty="0">
                <a:solidFill>
                  <a:srgbClr val="716A66"/>
                </a:solidFill>
                <a:latin typeface="Calibri" panose="020F0502020204030204" pitchFamily="34" charset="0"/>
                <a:cs typeface="Calibri" panose="020F0502020204030204" pitchFamily="34" charset="0"/>
              </a:rPr>
              <a:t>Examples:</a:t>
            </a:r>
            <a:endParaRPr sz="1100" dirty="0">
              <a:latin typeface="Calibri" panose="020F0502020204030204" pitchFamily="34" charset="0"/>
              <a:cs typeface="Calibri" panose="020F0502020204030204" pitchFamily="34" charset="0"/>
            </a:endParaRPr>
          </a:p>
          <a:p>
            <a:pPr marL="12700" algn="l">
              <a:lnSpc>
                <a:spcPct val="100000"/>
              </a:lnSpc>
            </a:pPr>
            <a:r>
              <a:rPr sz="1100" i="1" spc="-50" dirty="0">
                <a:solidFill>
                  <a:srgbClr val="716A66"/>
                </a:solidFill>
                <a:latin typeface="Calibri" panose="020F0502020204030204" pitchFamily="34" charset="0"/>
                <a:cs typeface="Calibri" panose="020F0502020204030204" pitchFamily="34" charset="0"/>
              </a:rPr>
              <a:t>What</a:t>
            </a:r>
            <a:r>
              <a:rPr sz="1100" i="1" spc="-35" dirty="0">
                <a:solidFill>
                  <a:srgbClr val="716A66"/>
                </a:solidFill>
                <a:latin typeface="Calibri" panose="020F0502020204030204" pitchFamily="34" charset="0"/>
                <a:cs typeface="Calibri" panose="020F0502020204030204" pitchFamily="34" charset="0"/>
              </a:rPr>
              <a:t> </a:t>
            </a:r>
            <a:r>
              <a:rPr sz="1100" i="1" dirty="0">
                <a:solidFill>
                  <a:srgbClr val="716A66"/>
                </a:solidFill>
                <a:latin typeface="Calibri" panose="020F0502020204030204" pitchFamily="34" charset="0"/>
                <a:cs typeface="Calibri" panose="020F0502020204030204" pitchFamily="34" charset="0"/>
              </a:rPr>
              <a:t>platform</a:t>
            </a:r>
            <a:r>
              <a:rPr sz="1100" i="1" spc="-60" dirty="0">
                <a:solidFill>
                  <a:srgbClr val="716A66"/>
                </a:solidFill>
                <a:latin typeface="Calibri" panose="020F0502020204030204" pitchFamily="34" charset="0"/>
                <a:cs typeface="Calibri" panose="020F0502020204030204" pitchFamily="34" charset="0"/>
              </a:rPr>
              <a:t> </a:t>
            </a:r>
            <a:r>
              <a:rPr sz="1100" i="1" spc="-20" dirty="0">
                <a:solidFill>
                  <a:srgbClr val="716A66"/>
                </a:solidFill>
                <a:latin typeface="Calibri" panose="020F0502020204030204" pitchFamily="34" charset="0"/>
                <a:cs typeface="Calibri" panose="020F0502020204030204" pitchFamily="34" charset="0"/>
              </a:rPr>
              <a:t>are</a:t>
            </a:r>
            <a:r>
              <a:rPr sz="1100" i="1" spc="-45" dirty="0">
                <a:solidFill>
                  <a:srgbClr val="716A66"/>
                </a:solidFill>
                <a:latin typeface="Calibri" panose="020F0502020204030204" pitchFamily="34" charset="0"/>
                <a:cs typeface="Calibri" panose="020F0502020204030204" pitchFamily="34" charset="0"/>
              </a:rPr>
              <a:t> </a:t>
            </a:r>
            <a:r>
              <a:rPr sz="1100" i="1" spc="-50" dirty="0">
                <a:solidFill>
                  <a:srgbClr val="716A66"/>
                </a:solidFill>
                <a:latin typeface="Calibri" panose="020F0502020204030204" pitchFamily="34" charset="0"/>
                <a:cs typeface="Calibri" panose="020F0502020204030204" pitchFamily="34" charset="0"/>
              </a:rPr>
              <a:t>you</a:t>
            </a:r>
            <a:r>
              <a:rPr sz="1100" i="1" spc="-35" dirty="0">
                <a:solidFill>
                  <a:srgbClr val="716A66"/>
                </a:solidFill>
                <a:latin typeface="Calibri" panose="020F0502020204030204" pitchFamily="34" charset="0"/>
                <a:cs typeface="Calibri" panose="020F0502020204030204" pitchFamily="34" charset="0"/>
              </a:rPr>
              <a:t> </a:t>
            </a:r>
            <a:r>
              <a:rPr sz="1100" i="1" spc="-10" dirty="0">
                <a:solidFill>
                  <a:srgbClr val="716A66"/>
                </a:solidFill>
                <a:latin typeface="Calibri" panose="020F0502020204030204" pitchFamily="34" charset="0"/>
                <a:cs typeface="Calibri" panose="020F0502020204030204" pitchFamily="34" charset="0"/>
              </a:rPr>
              <a:t>using?</a:t>
            </a:r>
            <a:endParaRPr sz="1100" dirty="0">
              <a:latin typeface="Calibri" panose="020F0502020204030204" pitchFamily="34" charset="0"/>
              <a:cs typeface="Calibri" panose="020F0502020204030204" pitchFamily="34" charset="0"/>
            </a:endParaRPr>
          </a:p>
          <a:p>
            <a:pPr marL="12700" marR="5080" algn="l">
              <a:lnSpc>
                <a:spcPct val="100000"/>
              </a:lnSpc>
            </a:pPr>
            <a:r>
              <a:rPr sz="1100" i="1" dirty="0">
                <a:solidFill>
                  <a:srgbClr val="716A66"/>
                </a:solidFill>
                <a:latin typeface="Calibri" panose="020F0502020204030204" pitchFamily="34" charset="0"/>
                <a:cs typeface="Calibri" panose="020F0502020204030204" pitchFamily="34" charset="0"/>
              </a:rPr>
              <a:t>(</a:t>
            </a:r>
            <a:r>
              <a:rPr sz="1100" i="1" spc="-60" dirty="0">
                <a:solidFill>
                  <a:srgbClr val="716A66"/>
                </a:solidFill>
                <a:latin typeface="Calibri" panose="020F0502020204030204" pitchFamily="34" charset="0"/>
                <a:cs typeface="Calibri" panose="020F0502020204030204" pitchFamily="34" charset="0"/>
              </a:rPr>
              <a:t>e.g.</a:t>
            </a:r>
            <a:r>
              <a:rPr lang="en-US" sz="1100" i="1" spc="-60" dirty="0">
                <a:solidFill>
                  <a:srgbClr val="716A66"/>
                </a:solidFill>
                <a:latin typeface="Calibri" panose="020F0502020204030204" pitchFamily="34" charset="0"/>
                <a:cs typeface="Calibri" panose="020F0502020204030204" pitchFamily="34" charset="0"/>
              </a:rPr>
              <a:t>,</a:t>
            </a:r>
            <a:r>
              <a:rPr sz="1100" i="1" spc="-15" dirty="0">
                <a:solidFill>
                  <a:srgbClr val="716A66"/>
                </a:solidFill>
                <a:latin typeface="Calibri" panose="020F0502020204030204" pitchFamily="34" charset="0"/>
                <a:cs typeface="Calibri" panose="020F0502020204030204" pitchFamily="34" charset="0"/>
              </a:rPr>
              <a:t> </a:t>
            </a:r>
            <a:r>
              <a:rPr sz="1100" i="1" spc="-65" dirty="0">
                <a:solidFill>
                  <a:srgbClr val="716A66"/>
                </a:solidFill>
                <a:latin typeface="Calibri" panose="020F0502020204030204" pitchFamily="34" charset="0"/>
                <a:cs typeface="Calibri" panose="020F0502020204030204" pitchFamily="34" charset="0"/>
              </a:rPr>
              <a:t>iPads,</a:t>
            </a:r>
            <a:r>
              <a:rPr sz="1100" i="1" spc="-15" dirty="0">
                <a:solidFill>
                  <a:srgbClr val="716A66"/>
                </a:solidFill>
                <a:latin typeface="Calibri" panose="020F0502020204030204" pitchFamily="34" charset="0"/>
                <a:cs typeface="Calibri" panose="020F0502020204030204" pitchFamily="34" charset="0"/>
              </a:rPr>
              <a:t> </a:t>
            </a:r>
            <a:r>
              <a:rPr sz="1100" i="1" spc="-30" dirty="0">
                <a:solidFill>
                  <a:srgbClr val="716A66"/>
                </a:solidFill>
                <a:latin typeface="Calibri" panose="020F0502020204030204" pitchFamily="34" charset="0"/>
                <a:cs typeface="Calibri" panose="020F0502020204030204" pitchFamily="34" charset="0"/>
              </a:rPr>
              <a:t>laptops,</a:t>
            </a:r>
            <a:r>
              <a:rPr sz="1100" i="1" spc="-20" dirty="0">
                <a:solidFill>
                  <a:srgbClr val="716A66"/>
                </a:solidFill>
                <a:latin typeface="Calibri" panose="020F0502020204030204" pitchFamily="34" charset="0"/>
                <a:cs typeface="Calibri" panose="020F0502020204030204" pitchFamily="34" charset="0"/>
              </a:rPr>
              <a:t> </a:t>
            </a:r>
            <a:r>
              <a:rPr sz="1100" i="1" spc="-30" dirty="0">
                <a:solidFill>
                  <a:srgbClr val="716A66"/>
                </a:solidFill>
                <a:latin typeface="Calibri" panose="020F0502020204030204" pitchFamily="34" charset="0"/>
                <a:cs typeface="Calibri" panose="020F0502020204030204" pitchFamily="34" charset="0"/>
              </a:rPr>
              <a:t>computer</a:t>
            </a:r>
            <a:r>
              <a:rPr sz="1100" i="1" spc="-15" dirty="0">
                <a:solidFill>
                  <a:srgbClr val="716A66"/>
                </a:solidFill>
                <a:latin typeface="Calibri" panose="020F0502020204030204" pitchFamily="34" charset="0"/>
                <a:cs typeface="Calibri" panose="020F0502020204030204" pitchFamily="34" charset="0"/>
              </a:rPr>
              <a:t> </a:t>
            </a:r>
            <a:r>
              <a:rPr sz="1100" i="1" spc="-25" dirty="0">
                <a:solidFill>
                  <a:srgbClr val="716A66"/>
                </a:solidFill>
                <a:latin typeface="Calibri" panose="020F0502020204030204" pitchFamily="34" charset="0"/>
                <a:cs typeface="Calibri" panose="020F0502020204030204" pitchFamily="34" charset="0"/>
              </a:rPr>
              <a:t>on </a:t>
            </a:r>
            <a:r>
              <a:rPr sz="1100" i="1" spc="-35" dirty="0">
                <a:solidFill>
                  <a:srgbClr val="716A66"/>
                </a:solidFill>
                <a:latin typeface="Calibri" panose="020F0502020204030204" pitchFamily="34" charset="0"/>
                <a:cs typeface="Calibri" panose="020F0502020204030204" pitchFamily="34" charset="0"/>
              </a:rPr>
              <a:t>wheels).</a:t>
            </a:r>
            <a:r>
              <a:rPr sz="1100" i="1" spc="-15" dirty="0">
                <a:solidFill>
                  <a:srgbClr val="716A66"/>
                </a:solidFill>
                <a:latin typeface="Calibri" panose="020F0502020204030204" pitchFamily="34" charset="0"/>
                <a:cs typeface="Calibri" panose="020F0502020204030204" pitchFamily="34" charset="0"/>
              </a:rPr>
              <a:t> </a:t>
            </a:r>
            <a:r>
              <a:rPr sz="1100" i="1" spc="-75" dirty="0">
                <a:solidFill>
                  <a:srgbClr val="716A66"/>
                </a:solidFill>
                <a:latin typeface="Calibri" panose="020F0502020204030204" pitchFamily="34" charset="0"/>
                <a:cs typeface="Calibri" panose="020F0502020204030204" pitchFamily="34" charset="0"/>
              </a:rPr>
              <a:t>How</a:t>
            </a:r>
            <a:r>
              <a:rPr sz="1100" i="1" spc="-15" dirty="0">
                <a:solidFill>
                  <a:srgbClr val="716A66"/>
                </a:solidFill>
                <a:latin typeface="Calibri" panose="020F0502020204030204" pitchFamily="34" charset="0"/>
                <a:cs typeface="Calibri" panose="020F0502020204030204" pitchFamily="34" charset="0"/>
              </a:rPr>
              <a:t> </a:t>
            </a:r>
            <a:r>
              <a:rPr sz="1100" i="1" spc="-60" dirty="0">
                <a:solidFill>
                  <a:srgbClr val="716A66"/>
                </a:solidFill>
                <a:latin typeface="Calibri" panose="020F0502020204030204" pitchFamily="34" charset="0"/>
                <a:cs typeface="Calibri" panose="020F0502020204030204" pitchFamily="34" charset="0"/>
              </a:rPr>
              <a:t>do</a:t>
            </a:r>
            <a:r>
              <a:rPr sz="1100" i="1" spc="-15" dirty="0">
                <a:solidFill>
                  <a:srgbClr val="716A66"/>
                </a:solidFill>
                <a:latin typeface="Calibri" panose="020F0502020204030204" pitchFamily="34" charset="0"/>
                <a:cs typeface="Calibri" panose="020F0502020204030204" pitchFamily="34" charset="0"/>
              </a:rPr>
              <a:t> </a:t>
            </a:r>
            <a:r>
              <a:rPr sz="1100" i="1" spc="-50" dirty="0">
                <a:solidFill>
                  <a:srgbClr val="716A66"/>
                </a:solidFill>
                <a:latin typeface="Calibri" panose="020F0502020204030204" pitchFamily="34" charset="0"/>
                <a:cs typeface="Calibri" panose="020F0502020204030204" pitchFamily="34" charset="0"/>
              </a:rPr>
              <a:t>you</a:t>
            </a:r>
            <a:r>
              <a:rPr sz="1100" i="1" spc="-10" dirty="0">
                <a:solidFill>
                  <a:srgbClr val="716A66"/>
                </a:solidFill>
                <a:latin typeface="Calibri" panose="020F0502020204030204" pitchFamily="34" charset="0"/>
                <a:cs typeface="Calibri" panose="020F0502020204030204" pitchFamily="34" charset="0"/>
              </a:rPr>
              <a:t> </a:t>
            </a:r>
            <a:r>
              <a:rPr sz="1100" i="1" spc="-75" dirty="0">
                <a:solidFill>
                  <a:srgbClr val="716A66"/>
                </a:solidFill>
                <a:latin typeface="Calibri" panose="020F0502020204030204" pitchFamily="34" charset="0"/>
                <a:cs typeface="Calibri" panose="020F0502020204030204" pitchFamily="34" charset="0"/>
              </a:rPr>
              <a:t>see</a:t>
            </a:r>
            <a:r>
              <a:rPr sz="1100" i="1" spc="-15" dirty="0">
                <a:solidFill>
                  <a:srgbClr val="716A66"/>
                </a:solidFill>
                <a:latin typeface="Calibri" panose="020F0502020204030204" pitchFamily="34" charset="0"/>
                <a:cs typeface="Calibri" panose="020F0502020204030204" pitchFamily="34" charset="0"/>
              </a:rPr>
              <a:t> </a:t>
            </a:r>
            <a:r>
              <a:rPr sz="1100" i="1" spc="-20" dirty="0">
                <a:solidFill>
                  <a:srgbClr val="716A66"/>
                </a:solidFill>
                <a:latin typeface="Calibri" panose="020F0502020204030204" pitchFamily="34" charset="0"/>
                <a:cs typeface="Calibri" panose="020F0502020204030204" pitchFamily="34" charset="0"/>
              </a:rPr>
              <a:t>that </a:t>
            </a:r>
            <a:r>
              <a:rPr sz="1100" i="1" spc="-40" dirty="0">
                <a:solidFill>
                  <a:srgbClr val="716A66"/>
                </a:solidFill>
                <a:latin typeface="Calibri" panose="020F0502020204030204" pitchFamily="34" charset="0"/>
                <a:cs typeface="Calibri" panose="020F0502020204030204" pitchFamily="34" charset="0"/>
              </a:rPr>
              <a:t>changing</a:t>
            </a:r>
            <a:r>
              <a:rPr sz="1100" i="1" spc="-35" dirty="0">
                <a:solidFill>
                  <a:srgbClr val="716A66"/>
                </a:solidFill>
                <a:latin typeface="Calibri" panose="020F0502020204030204" pitchFamily="34" charset="0"/>
                <a:cs typeface="Calibri" panose="020F0502020204030204" pitchFamily="34" charset="0"/>
              </a:rPr>
              <a:t> </a:t>
            </a:r>
            <a:r>
              <a:rPr sz="1100" i="1" dirty="0">
                <a:solidFill>
                  <a:srgbClr val="716A66"/>
                </a:solidFill>
                <a:latin typeface="Calibri" panose="020F0502020204030204" pitchFamily="34" charset="0"/>
                <a:cs typeface="Calibri" panose="020F0502020204030204" pitchFamily="34" charset="0"/>
              </a:rPr>
              <a:t>in</a:t>
            </a:r>
            <a:r>
              <a:rPr sz="1100" i="1" spc="-35" dirty="0">
                <a:solidFill>
                  <a:srgbClr val="716A66"/>
                </a:solidFill>
                <a:latin typeface="Calibri" panose="020F0502020204030204" pitchFamily="34" charset="0"/>
                <a:cs typeface="Calibri" panose="020F0502020204030204" pitchFamily="34" charset="0"/>
              </a:rPr>
              <a:t> </a:t>
            </a:r>
            <a:r>
              <a:rPr sz="1100" i="1" spc="-20" dirty="0">
                <a:solidFill>
                  <a:srgbClr val="716A66"/>
                </a:solidFill>
                <a:latin typeface="Calibri" panose="020F0502020204030204" pitchFamily="34" charset="0"/>
                <a:cs typeface="Calibri" panose="020F0502020204030204" pitchFamily="34" charset="0"/>
              </a:rPr>
              <a:t>the</a:t>
            </a:r>
            <a:r>
              <a:rPr sz="1100" i="1" spc="-35" dirty="0">
                <a:solidFill>
                  <a:srgbClr val="716A66"/>
                </a:solidFill>
                <a:latin typeface="Calibri" panose="020F0502020204030204" pitchFamily="34" charset="0"/>
                <a:cs typeface="Calibri" panose="020F0502020204030204" pitchFamily="34" charset="0"/>
              </a:rPr>
              <a:t> </a:t>
            </a:r>
            <a:r>
              <a:rPr sz="1100" i="1" spc="-20" dirty="0">
                <a:solidFill>
                  <a:srgbClr val="716A66"/>
                </a:solidFill>
                <a:latin typeface="Calibri" panose="020F0502020204030204" pitchFamily="34" charset="0"/>
                <a:cs typeface="Calibri" panose="020F0502020204030204" pitchFamily="34" charset="0"/>
              </a:rPr>
              <a:t>future?</a:t>
            </a:r>
            <a:r>
              <a:rPr sz="1100" i="1" spc="-35" dirty="0">
                <a:solidFill>
                  <a:srgbClr val="716A66"/>
                </a:solidFill>
                <a:latin typeface="Calibri" panose="020F0502020204030204" pitchFamily="34" charset="0"/>
                <a:cs typeface="Calibri" panose="020F0502020204030204" pitchFamily="34" charset="0"/>
              </a:rPr>
              <a:t> </a:t>
            </a:r>
            <a:r>
              <a:rPr sz="1100" i="1" spc="-25" dirty="0">
                <a:solidFill>
                  <a:srgbClr val="716A66"/>
                </a:solidFill>
                <a:latin typeface="Calibri" panose="020F0502020204030204" pitchFamily="34" charset="0"/>
                <a:cs typeface="Calibri" panose="020F0502020204030204" pitchFamily="34" charset="0"/>
              </a:rPr>
              <a:t>Is</a:t>
            </a:r>
            <a:endParaRPr sz="1100" dirty="0">
              <a:latin typeface="Calibri" panose="020F0502020204030204" pitchFamily="34" charset="0"/>
              <a:cs typeface="Calibri" panose="020F0502020204030204" pitchFamily="34" charset="0"/>
            </a:endParaRPr>
          </a:p>
          <a:p>
            <a:pPr marL="12700" marR="135890" algn="l">
              <a:lnSpc>
                <a:spcPct val="100000"/>
              </a:lnSpc>
            </a:pPr>
            <a:r>
              <a:rPr sz="1100" i="1" spc="-15" dirty="0">
                <a:solidFill>
                  <a:srgbClr val="716A66"/>
                </a:solidFill>
                <a:latin typeface="Calibri" panose="020F0502020204030204" pitchFamily="34" charset="0"/>
                <a:cs typeface="Calibri" panose="020F0502020204030204" pitchFamily="34" charset="0"/>
              </a:rPr>
              <a:t>there</a:t>
            </a:r>
            <a:r>
              <a:rPr sz="1100" i="1" spc="-35" dirty="0">
                <a:solidFill>
                  <a:srgbClr val="716A66"/>
                </a:solidFill>
                <a:latin typeface="Calibri" panose="020F0502020204030204" pitchFamily="34" charset="0"/>
                <a:cs typeface="Calibri" panose="020F0502020204030204" pitchFamily="34" charset="0"/>
              </a:rPr>
              <a:t> </a:t>
            </a:r>
            <a:r>
              <a:rPr sz="1100" i="1" spc="-75" dirty="0">
                <a:solidFill>
                  <a:srgbClr val="716A66"/>
                </a:solidFill>
                <a:latin typeface="Calibri" panose="020F0502020204030204" pitchFamily="34" charset="0"/>
                <a:cs typeface="Calibri" panose="020F0502020204030204" pitchFamily="34" charset="0"/>
              </a:rPr>
              <a:t>a</a:t>
            </a:r>
            <a:r>
              <a:rPr sz="1100" i="1" spc="-35" dirty="0">
                <a:solidFill>
                  <a:srgbClr val="716A66"/>
                </a:solidFill>
                <a:latin typeface="Calibri" panose="020F0502020204030204" pitchFamily="34" charset="0"/>
                <a:cs typeface="Calibri" panose="020F0502020204030204" pitchFamily="34" charset="0"/>
              </a:rPr>
              <a:t> </a:t>
            </a:r>
            <a:r>
              <a:rPr sz="1100" i="1" spc="-25" dirty="0">
                <a:solidFill>
                  <a:srgbClr val="716A66"/>
                </a:solidFill>
                <a:latin typeface="Calibri" panose="020F0502020204030204" pitchFamily="34" charset="0"/>
                <a:cs typeface="Calibri" panose="020F0502020204030204" pitchFamily="34" charset="0"/>
              </a:rPr>
              <a:t>consistent</a:t>
            </a:r>
            <a:r>
              <a:rPr sz="1100" i="1" spc="-35" dirty="0">
                <a:solidFill>
                  <a:srgbClr val="716A66"/>
                </a:solidFill>
                <a:latin typeface="Calibri" panose="020F0502020204030204" pitchFamily="34" charset="0"/>
                <a:cs typeface="Calibri" panose="020F0502020204030204" pitchFamily="34" charset="0"/>
              </a:rPr>
              <a:t> </a:t>
            </a:r>
            <a:r>
              <a:rPr sz="1100" i="1" spc="-25" dirty="0">
                <a:solidFill>
                  <a:srgbClr val="716A66"/>
                </a:solidFill>
                <a:latin typeface="Calibri" panose="020F0502020204030204" pitchFamily="34" charset="0"/>
                <a:cs typeface="Calibri" panose="020F0502020204030204" pitchFamily="34" charset="0"/>
              </a:rPr>
              <a:t>layout</a:t>
            </a:r>
            <a:r>
              <a:rPr sz="1100" i="1" spc="-35" dirty="0">
                <a:solidFill>
                  <a:srgbClr val="716A66"/>
                </a:solidFill>
                <a:latin typeface="Calibri" panose="020F0502020204030204" pitchFamily="34" charset="0"/>
                <a:cs typeface="Calibri" panose="020F0502020204030204" pitchFamily="34" charset="0"/>
              </a:rPr>
              <a:t> </a:t>
            </a:r>
            <a:r>
              <a:rPr sz="1100" i="1" spc="-30" dirty="0">
                <a:solidFill>
                  <a:srgbClr val="716A66"/>
                </a:solidFill>
                <a:latin typeface="Calibri" panose="020F0502020204030204" pitchFamily="34" charset="0"/>
                <a:cs typeface="Calibri" panose="020F0502020204030204" pitchFamily="34" charset="0"/>
              </a:rPr>
              <a:t>of</a:t>
            </a:r>
            <a:r>
              <a:rPr sz="1100" i="1" spc="-35" dirty="0">
                <a:solidFill>
                  <a:srgbClr val="716A66"/>
                </a:solidFill>
                <a:latin typeface="Calibri" panose="020F0502020204030204" pitchFamily="34" charset="0"/>
                <a:cs typeface="Calibri" panose="020F0502020204030204" pitchFamily="34" charset="0"/>
              </a:rPr>
              <a:t> </a:t>
            </a:r>
            <a:r>
              <a:rPr sz="1100" i="1" spc="-30" dirty="0">
                <a:solidFill>
                  <a:srgbClr val="716A66"/>
                </a:solidFill>
                <a:latin typeface="Calibri" panose="020F0502020204030204" pitchFamily="34" charset="0"/>
                <a:cs typeface="Calibri" panose="020F0502020204030204" pitchFamily="34" charset="0"/>
              </a:rPr>
              <a:t>the</a:t>
            </a:r>
            <a:r>
              <a:rPr sz="1100" i="1" spc="-15" dirty="0">
                <a:solidFill>
                  <a:srgbClr val="716A66"/>
                </a:solidFill>
                <a:latin typeface="Calibri" panose="020F0502020204030204" pitchFamily="34" charset="0"/>
                <a:cs typeface="Calibri" panose="020F0502020204030204" pitchFamily="34" charset="0"/>
              </a:rPr>
              <a:t> </a:t>
            </a:r>
            <a:r>
              <a:rPr sz="1100" i="1" spc="-70" dirty="0">
                <a:solidFill>
                  <a:srgbClr val="716A66"/>
                </a:solidFill>
                <a:latin typeface="Calibri" panose="020F0502020204030204" pitchFamily="34" charset="0"/>
                <a:cs typeface="Calibri" panose="020F0502020204030204" pitchFamily="34" charset="0"/>
              </a:rPr>
              <a:t>exam</a:t>
            </a:r>
            <a:r>
              <a:rPr sz="1100" i="1" spc="-35" dirty="0">
                <a:solidFill>
                  <a:srgbClr val="716A66"/>
                </a:solidFill>
                <a:latin typeface="Calibri" panose="020F0502020204030204" pitchFamily="34" charset="0"/>
                <a:cs typeface="Calibri" panose="020F0502020204030204" pitchFamily="34" charset="0"/>
              </a:rPr>
              <a:t> </a:t>
            </a:r>
            <a:r>
              <a:rPr sz="1100" i="1" spc="-40" dirty="0">
                <a:solidFill>
                  <a:srgbClr val="716A66"/>
                </a:solidFill>
                <a:latin typeface="Calibri" panose="020F0502020204030204" pitchFamily="34" charset="0"/>
                <a:cs typeface="Calibri" panose="020F0502020204030204" pitchFamily="34" charset="0"/>
              </a:rPr>
              <a:t>rooms?</a:t>
            </a:r>
            <a:r>
              <a:rPr sz="1100" i="1" spc="-35" dirty="0">
                <a:solidFill>
                  <a:srgbClr val="716A66"/>
                </a:solidFill>
                <a:latin typeface="Calibri" panose="020F0502020204030204" pitchFamily="34" charset="0"/>
                <a:cs typeface="Calibri" panose="020F0502020204030204" pitchFamily="34" charset="0"/>
              </a:rPr>
              <a:t> </a:t>
            </a:r>
            <a:r>
              <a:rPr sz="1100" i="1" spc="-110" dirty="0">
                <a:solidFill>
                  <a:srgbClr val="716A66"/>
                </a:solidFill>
                <a:latin typeface="Calibri" panose="020F0502020204030204" pitchFamily="34" charset="0"/>
                <a:cs typeface="Calibri" panose="020F0502020204030204" pitchFamily="34" charset="0"/>
              </a:rPr>
              <a:t>Do</a:t>
            </a:r>
            <a:r>
              <a:rPr sz="1100" i="1" spc="-35" dirty="0">
                <a:solidFill>
                  <a:srgbClr val="716A66"/>
                </a:solidFill>
                <a:latin typeface="Calibri" panose="020F0502020204030204" pitchFamily="34" charset="0"/>
                <a:cs typeface="Calibri" panose="020F0502020204030204" pitchFamily="34" charset="0"/>
              </a:rPr>
              <a:t> they look </a:t>
            </a:r>
            <a:r>
              <a:rPr sz="1100" i="1" spc="-50" dirty="0">
                <a:solidFill>
                  <a:srgbClr val="716A66"/>
                </a:solidFill>
                <a:latin typeface="Calibri" panose="020F0502020204030204" pitchFamily="34" charset="0"/>
                <a:cs typeface="Calibri" panose="020F0502020204030204" pitchFamily="34" charset="0"/>
              </a:rPr>
              <a:t>and</a:t>
            </a:r>
            <a:r>
              <a:rPr sz="1100" i="1" spc="-25" dirty="0">
                <a:solidFill>
                  <a:srgbClr val="716A66"/>
                </a:solidFill>
                <a:latin typeface="Calibri" panose="020F0502020204030204" pitchFamily="34" charset="0"/>
                <a:cs typeface="Calibri" panose="020F0502020204030204" pitchFamily="34" charset="0"/>
              </a:rPr>
              <a:t> function</a:t>
            </a:r>
            <a:r>
              <a:rPr sz="1100" i="1" spc="-35" dirty="0">
                <a:solidFill>
                  <a:srgbClr val="716A66"/>
                </a:solidFill>
                <a:latin typeface="Calibri" panose="020F0502020204030204" pitchFamily="34" charset="0"/>
                <a:cs typeface="Calibri" panose="020F0502020204030204" pitchFamily="34" charset="0"/>
              </a:rPr>
              <a:t> </a:t>
            </a:r>
            <a:r>
              <a:rPr sz="1100" i="1" spc="-30" dirty="0">
                <a:solidFill>
                  <a:srgbClr val="716A66"/>
                </a:solidFill>
                <a:latin typeface="Calibri" panose="020F0502020204030204" pitchFamily="34" charset="0"/>
                <a:cs typeface="Calibri" panose="020F0502020204030204" pitchFamily="34" charset="0"/>
              </a:rPr>
              <a:t>the</a:t>
            </a:r>
            <a:r>
              <a:rPr sz="1100" i="1" spc="-35" dirty="0">
                <a:solidFill>
                  <a:srgbClr val="716A66"/>
                </a:solidFill>
                <a:latin typeface="Calibri" panose="020F0502020204030204" pitchFamily="34" charset="0"/>
                <a:cs typeface="Calibri" panose="020F0502020204030204" pitchFamily="34" charset="0"/>
              </a:rPr>
              <a:t> </a:t>
            </a:r>
            <a:r>
              <a:rPr sz="1100" i="1" spc="-60" dirty="0">
                <a:solidFill>
                  <a:srgbClr val="716A66"/>
                </a:solidFill>
                <a:latin typeface="Calibri" panose="020F0502020204030204" pitchFamily="34" charset="0"/>
                <a:cs typeface="Calibri" panose="020F0502020204030204" pitchFamily="34" charset="0"/>
              </a:rPr>
              <a:t>same?</a:t>
            </a:r>
            <a:endParaRPr sz="1100" dirty="0">
              <a:latin typeface="Calibri" panose="020F0502020204030204" pitchFamily="34" charset="0"/>
              <a:cs typeface="Calibri" panose="020F0502020204030204" pitchFamily="34" charset="0"/>
            </a:endParaRPr>
          </a:p>
        </p:txBody>
      </p:sp>
      <p:sp>
        <p:nvSpPr>
          <p:cNvPr id="8" name="object 8">
            <a:extLst>
              <a:ext uri="{FF2B5EF4-FFF2-40B4-BE49-F238E27FC236}">
                <a16:creationId xmlns:a16="http://schemas.microsoft.com/office/drawing/2014/main" id="{3484C4E9-7D45-2B33-BF3F-D3DA89A45E42}"/>
              </a:ext>
            </a:extLst>
          </p:cNvPr>
          <p:cNvSpPr txBox="1"/>
          <p:nvPr/>
        </p:nvSpPr>
        <p:spPr>
          <a:xfrm>
            <a:off x="750823" y="1286820"/>
            <a:ext cx="3016885" cy="732155"/>
          </a:xfrm>
          <a:prstGeom prst="rect">
            <a:avLst/>
          </a:prstGeom>
        </p:spPr>
        <p:txBody>
          <a:bodyPr vert="horz" wrap="square" lIns="0" tIns="170180" rIns="0" bIns="0" rtlCol="0">
            <a:spAutoFit/>
          </a:bodyPr>
          <a:lstStyle/>
          <a:p>
            <a:pPr marL="12700">
              <a:lnSpc>
                <a:spcPct val="100000"/>
              </a:lnSpc>
              <a:spcBef>
                <a:spcPts val="1340"/>
              </a:spcBef>
            </a:pPr>
            <a:r>
              <a:rPr sz="1900" b="1" dirty="0">
                <a:solidFill>
                  <a:srgbClr val="716A66"/>
                </a:solidFill>
                <a:latin typeface="DIN 2014 Bold"/>
                <a:cs typeface="DIN 2014 Bold"/>
              </a:rPr>
              <a:t>Exam</a:t>
            </a:r>
            <a:r>
              <a:rPr sz="1900" b="1" spc="-40" dirty="0">
                <a:solidFill>
                  <a:srgbClr val="716A66"/>
                </a:solidFill>
                <a:latin typeface="DIN 2014 Bold"/>
                <a:cs typeface="DIN 2014 Bold"/>
              </a:rPr>
              <a:t> </a:t>
            </a:r>
            <a:r>
              <a:rPr sz="1900" b="1" dirty="0">
                <a:solidFill>
                  <a:srgbClr val="716A66"/>
                </a:solidFill>
                <a:latin typeface="DIN 2014 Bold"/>
                <a:cs typeface="DIN 2014 Bold"/>
              </a:rPr>
              <a:t>Room</a:t>
            </a:r>
            <a:r>
              <a:rPr sz="1900" b="1" spc="-35" dirty="0">
                <a:solidFill>
                  <a:srgbClr val="716A66"/>
                </a:solidFill>
                <a:latin typeface="DIN 2014 Bold"/>
                <a:cs typeface="DIN 2014 Bold"/>
              </a:rPr>
              <a:t> </a:t>
            </a:r>
            <a:r>
              <a:rPr sz="1900" b="1" dirty="0">
                <a:solidFill>
                  <a:srgbClr val="716A66"/>
                </a:solidFill>
                <a:latin typeface="DIN 2014 Bold"/>
                <a:cs typeface="DIN 2014 Bold"/>
              </a:rPr>
              <a:t>Thought</a:t>
            </a:r>
            <a:r>
              <a:rPr sz="1900" b="1" spc="-40" dirty="0">
                <a:solidFill>
                  <a:srgbClr val="716A66"/>
                </a:solidFill>
                <a:latin typeface="DIN 2014 Bold"/>
                <a:cs typeface="DIN 2014 Bold"/>
              </a:rPr>
              <a:t> </a:t>
            </a:r>
            <a:r>
              <a:rPr sz="1900" b="1" spc="-10" dirty="0">
                <a:solidFill>
                  <a:srgbClr val="716A66"/>
                </a:solidFill>
                <a:latin typeface="DIN 2014 Bold"/>
                <a:cs typeface="DIN 2014 Bold"/>
              </a:rPr>
              <a:t>Starters</a:t>
            </a:r>
            <a:endParaRPr sz="1900">
              <a:latin typeface="DIN 2014 Bold"/>
              <a:cs typeface="DIN 2014 Bold"/>
            </a:endParaRPr>
          </a:p>
          <a:p>
            <a:pPr marL="12700">
              <a:lnSpc>
                <a:spcPct val="100000"/>
              </a:lnSpc>
              <a:spcBef>
                <a:spcPts val="720"/>
              </a:spcBef>
            </a:pPr>
            <a:r>
              <a:rPr sz="1100" i="1" spc="-10" dirty="0">
                <a:solidFill>
                  <a:srgbClr val="716A66"/>
                </a:solidFill>
                <a:latin typeface="Arial"/>
                <a:cs typeface="Arial"/>
              </a:rPr>
              <a:t>(Internal</a:t>
            </a:r>
            <a:r>
              <a:rPr sz="1100" i="1" spc="-20" dirty="0">
                <a:solidFill>
                  <a:srgbClr val="716A66"/>
                </a:solidFill>
                <a:latin typeface="Arial"/>
                <a:cs typeface="Arial"/>
              </a:rPr>
              <a:t> </a:t>
            </a:r>
            <a:r>
              <a:rPr sz="1100" i="1" spc="-75" dirty="0">
                <a:solidFill>
                  <a:srgbClr val="716A66"/>
                </a:solidFill>
                <a:latin typeface="Arial"/>
                <a:cs typeface="Arial"/>
              </a:rPr>
              <a:t>Use</a:t>
            </a:r>
            <a:r>
              <a:rPr sz="1100" i="1" spc="-15" dirty="0">
                <a:solidFill>
                  <a:srgbClr val="716A66"/>
                </a:solidFill>
                <a:latin typeface="Arial"/>
                <a:cs typeface="Arial"/>
              </a:rPr>
              <a:t> </a:t>
            </a:r>
            <a:r>
              <a:rPr sz="1100" i="1" spc="-20" dirty="0">
                <a:solidFill>
                  <a:srgbClr val="716A66"/>
                </a:solidFill>
                <a:latin typeface="Arial"/>
                <a:cs typeface="Arial"/>
              </a:rPr>
              <a:t>Only)</a:t>
            </a:r>
            <a:endParaRPr sz="1100">
              <a:latin typeface="Arial"/>
              <a:cs typeface="Arial"/>
            </a:endParaRPr>
          </a:p>
        </p:txBody>
      </p:sp>
      <p:sp>
        <p:nvSpPr>
          <p:cNvPr id="9" name="object 9">
            <a:extLst>
              <a:ext uri="{FF2B5EF4-FFF2-40B4-BE49-F238E27FC236}">
                <a16:creationId xmlns:a16="http://schemas.microsoft.com/office/drawing/2014/main" id="{133DF429-D4C6-C731-BDB1-1BE106B79306}"/>
              </a:ext>
            </a:extLst>
          </p:cNvPr>
          <p:cNvSpPr txBox="1"/>
          <p:nvPr/>
        </p:nvSpPr>
        <p:spPr>
          <a:xfrm>
            <a:off x="3444113" y="2458299"/>
            <a:ext cx="1203960" cy="212879"/>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Human-Centered</a:t>
            </a:r>
            <a:endParaRPr sz="1300">
              <a:latin typeface="Calibri" panose="020F0502020204030204" pitchFamily="34" charset="0"/>
              <a:cs typeface="Calibri" panose="020F0502020204030204" pitchFamily="34" charset="0"/>
            </a:endParaRPr>
          </a:p>
        </p:txBody>
      </p:sp>
      <p:sp>
        <p:nvSpPr>
          <p:cNvPr id="10" name="object 10">
            <a:extLst>
              <a:ext uri="{FF2B5EF4-FFF2-40B4-BE49-F238E27FC236}">
                <a16:creationId xmlns:a16="http://schemas.microsoft.com/office/drawing/2014/main" id="{916C045F-12CD-33BE-E907-AF7020B93F28}"/>
              </a:ext>
            </a:extLst>
          </p:cNvPr>
          <p:cNvSpPr txBox="1"/>
          <p:nvPr/>
        </p:nvSpPr>
        <p:spPr>
          <a:xfrm>
            <a:off x="3444112" y="2822789"/>
            <a:ext cx="2329179"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4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Describe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patient</a:t>
            </a:r>
            <a:r>
              <a:rPr sz="1100" spc="-2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populations </a:t>
            </a:r>
            <a:r>
              <a:rPr sz="1100" dirty="0">
                <a:solidFill>
                  <a:srgbClr val="716A66"/>
                </a:solidFill>
                <a:latin typeface="Calibri" panose="020F0502020204030204" pitchFamily="34" charset="0"/>
                <a:cs typeface="Calibri" panose="020F0502020204030204" pitchFamily="34" charset="0"/>
              </a:rPr>
              <a:t>that</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you</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treat</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(age,</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mobility,</a:t>
            </a:r>
            <a:r>
              <a:rPr sz="1100" spc="-3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etc.)</a:t>
            </a:r>
            <a:endParaRPr sz="1100" dirty="0">
              <a:latin typeface="Calibri" panose="020F0502020204030204" pitchFamily="34" charset="0"/>
              <a:cs typeface="Calibri" panose="020F0502020204030204" pitchFamily="34" charset="0"/>
            </a:endParaRPr>
          </a:p>
        </p:txBody>
      </p:sp>
      <p:sp>
        <p:nvSpPr>
          <p:cNvPr id="11" name="object 11">
            <a:extLst>
              <a:ext uri="{FF2B5EF4-FFF2-40B4-BE49-F238E27FC236}">
                <a16:creationId xmlns:a16="http://schemas.microsoft.com/office/drawing/2014/main" id="{450AB407-375F-71EA-1968-80CA9761F7BC}"/>
              </a:ext>
            </a:extLst>
          </p:cNvPr>
          <p:cNvSpPr txBox="1"/>
          <p:nvPr/>
        </p:nvSpPr>
        <p:spPr>
          <a:xfrm>
            <a:off x="3444113" y="3329481"/>
            <a:ext cx="2329178" cy="528320"/>
          </a:xfrm>
          <a:prstGeom prst="rect">
            <a:avLst/>
          </a:prstGeom>
        </p:spPr>
        <p:txBody>
          <a:bodyPr vert="horz" wrap="square" lIns="0" tIns="12700" rIns="0" bIns="0" rtlCol="0">
            <a:spAutoFit/>
          </a:bodyPr>
          <a:lstStyle/>
          <a:p>
            <a:pPr marL="240029" indent="-227329">
              <a:lnSpc>
                <a:spcPct val="100000"/>
              </a:lnSpc>
              <a:spcBef>
                <a:spcPts val="100"/>
              </a:spcBef>
              <a:buAutoNum type="alphaUcPeriod" startAt="17"/>
              <a:tabLst>
                <a:tab pos="240029" algn="l"/>
              </a:tabLst>
            </a:pPr>
            <a:r>
              <a:rPr sz="1100" dirty="0">
                <a:solidFill>
                  <a:srgbClr val="716A66"/>
                </a:solidFill>
                <a:latin typeface="Calibri" panose="020F0502020204030204" pitchFamily="34" charset="0"/>
                <a:cs typeface="Calibri" panose="020F0502020204030204" pitchFamily="34" charset="0"/>
              </a:rPr>
              <a:t>Who</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typically</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exam</a:t>
            </a:r>
            <a:r>
              <a:rPr sz="1100" spc="-2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room</a:t>
            </a:r>
            <a:r>
              <a:rPr lang="en-US" sz="1100" spc="-10" dirty="0">
                <a:solidFill>
                  <a:srgbClr val="716A66"/>
                </a:solidFill>
                <a:latin typeface="Calibri" panose="020F0502020204030204" pitchFamily="34" charset="0"/>
                <a:cs typeface="Calibri" panose="020F0502020204030204" pitchFamily="34" charset="0"/>
              </a:rPr>
              <a:t>?</a:t>
            </a:r>
            <a:endParaRPr sz="1100" dirty="0">
              <a:latin typeface="Calibri" panose="020F0502020204030204" pitchFamily="34" charset="0"/>
              <a:cs typeface="Calibri" panose="020F0502020204030204" pitchFamily="34" charset="0"/>
            </a:endParaRPr>
          </a:p>
          <a:p>
            <a:pPr marL="320040" lvl="1" indent="-79375">
              <a:lnSpc>
                <a:spcPct val="100000"/>
              </a:lnSpc>
              <a:buChar char="-"/>
              <a:tabLst>
                <a:tab pos="320040" algn="l"/>
              </a:tabLst>
            </a:pPr>
            <a:r>
              <a:rPr sz="1100" dirty="0">
                <a:solidFill>
                  <a:srgbClr val="716A66"/>
                </a:solidFill>
                <a:latin typeface="Calibri" panose="020F0502020204030204" pitchFamily="34" charset="0"/>
                <a:cs typeface="Calibri" panose="020F0502020204030204" pitchFamily="34" charset="0"/>
              </a:rPr>
              <a:t>during</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an </a:t>
            </a:r>
            <a:r>
              <a:rPr sz="1100" spc="-20" dirty="0">
                <a:solidFill>
                  <a:srgbClr val="716A66"/>
                </a:solidFill>
                <a:latin typeface="Calibri" panose="020F0502020204030204" pitchFamily="34" charset="0"/>
                <a:cs typeface="Calibri" panose="020F0502020204030204" pitchFamily="34" charset="0"/>
              </a:rPr>
              <a:t>exam</a:t>
            </a:r>
            <a:endParaRPr sz="1100" dirty="0">
              <a:latin typeface="Calibri" panose="020F0502020204030204" pitchFamily="34" charset="0"/>
              <a:cs typeface="Calibri" panose="020F0502020204030204" pitchFamily="34" charset="0"/>
            </a:endParaRPr>
          </a:p>
          <a:p>
            <a:pPr marL="320040" lvl="1" indent="-79375">
              <a:lnSpc>
                <a:spcPct val="100000"/>
              </a:lnSpc>
              <a:buChar char="-"/>
              <a:tabLst>
                <a:tab pos="320040" algn="l"/>
              </a:tabLst>
            </a:pPr>
            <a:r>
              <a:rPr sz="1100" dirty="0">
                <a:solidFill>
                  <a:srgbClr val="716A66"/>
                </a:solidFill>
                <a:latin typeface="Calibri" panose="020F0502020204030204" pitchFamily="34" charset="0"/>
                <a:cs typeface="Calibri" panose="020F0502020204030204" pitchFamily="34" charset="0"/>
              </a:rPr>
              <a:t>during a </a:t>
            </a:r>
            <a:r>
              <a:rPr sz="1100" spc="-10" dirty="0">
                <a:solidFill>
                  <a:srgbClr val="716A66"/>
                </a:solidFill>
                <a:latin typeface="Calibri" panose="020F0502020204030204" pitchFamily="34" charset="0"/>
                <a:cs typeface="Calibri" panose="020F0502020204030204" pitchFamily="34" charset="0"/>
              </a:rPr>
              <a:t>consultation</a:t>
            </a:r>
            <a:endParaRPr sz="1100" dirty="0">
              <a:latin typeface="Calibri" panose="020F0502020204030204" pitchFamily="34" charset="0"/>
              <a:cs typeface="Calibri" panose="020F0502020204030204" pitchFamily="34" charset="0"/>
            </a:endParaRPr>
          </a:p>
        </p:txBody>
      </p:sp>
      <p:sp>
        <p:nvSpPr>
          <p:cNvPr id="12" name="object 12">
            <a:extLst>
              <a:ext uri="{FF2B5EF4-FFF2-40B4-BE49-F238E27FC236}">
                <a16:creationId xmlns:a16="http://schemas.microsoft.com/office/drawing/2014/main" id="{65B1D6EE-5DB0-8B4E-0E75-AEA99C7E738E}"/>
              </a:ext>
            </a:extLst>
          </p:cNvPr>
          <p:cNvSpPr txBox="1"/>
          <p:nvPr/>
        </p:nvSpPr>
        <p:spPr>
          <a:xfrm>
            <a:off x="3444113" y="4003813"/>
            <a:ext cx="2329180" cy="360680"/>
          </a:xfrm>
          <a:prstGeom prst="rect">
            <a:avLst/>
          </a:prstGeom>
        </p:spPr>
        <p:txBody>
          <a:bodyPr vert="horz" wrap="square" lIns="0" tIns="12700" rIns="0" bIns="0" rtlCol="0">
            <a:spAutoFit/>
          </a:bodyPr>
          <a:lstStyle/>
          <a:p>
            <a:pPr marL="127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8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accommodations</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need</a:t>
            </a:r>
            <a:r>
              <a:rPr sz="1100" spc="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to</a:t>
            </a:r>
            <a:endParaRPr sz="1100">
              <a:latin typeface="Calibri" panose="020F0502020204030204" pitchFamily="34" charset="0"/>
              <a:cs typeface="Calibri" panose="020F0502020204030204" pitchFamily="34" charset="0"/>
            </a:endParaRPr>
          </a:p>
          <a:p>
            <a:pPr marL="240665">
              <a:lnSpc>
                <a:spcPct val="100000"/>
              </a:lnSpc>
            </a:pPr>
            <a:r>
              <a:rPr sz="1100" dirty="0">
                <a:solidFill>
                  <a:srgbClr val="716A66"/>
                </a:solidFill>
                <a:latin typeface="Calibri" panose="020F0502020204030204" pitchFamily="34" charset="0"/>
                <a:cs typeface="Calibri" panose="020F0502020204030204" pitchFamily="34" charset="0"/>
              </a:rPr>
              <a:t>be</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made</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patient</a:t>
            </a:r>
            <a:r>
              <a:rPr sz="1100" spc="-2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population?</a:t>
            </a:r>
            <a:endParaRPr sz="1100">
              <a:latin typeface="Calibri" panose="020F0502020204030204" pitchFamily="34" charset="0"/>
              <a:cs typeface="Calibri" panose="020F0502020204030204" pitchFamily="34" charset="0"/>
            </a:endParaRPr>
          </a:p>
        </p:txBody>
      </p:sp>
      <p:sp>
        <p:nvSpPr>
          <p:cNvPr id="13" name="object 13">
            <a:extLst>
              <a:ext uri="{FF2B5EF4-FFF2-40B4-BE49-F238E27FC236}">
                <a16:creationId xmlns:a16="http://schemas.microsoft.com/office/drawing/2014/main" id="{1F693C8D-0738-FBE5-87FC-C80491E5DCA1}"/>
              </a:ext>
            </a:extLst>
          </p:cNvPr>
          <p:cNvSpPr txBox="1"/>
          <p:nvPr/>
        </p:nvSpPr>
        <p:spPr>
          <a:xfrm>
            <a:off x="3444113" y="4510505"/>
            <a:ext cx="217551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6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would</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clinicians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say</a:t>
            </a:r>
            <a:r>
              <a:rPr sz="1100" spc="-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works </a:t>
            </a:r>
            <a:r>
              <a:rPr sz="1100" dirty="0">
                <a:solidFill>
                  <a:srgbClr val="716A66"/>
                </a:solidFill>
                <a:latin typeface="Calibri" panose="020F0502020204030204" pitchFamily="34" charset="0"/>
                <a:cs typeface="Calibri" panose="020F0502020204030204" pitchFamily="34" charset="0"/>
              </a:rPr>
              <a:t>best?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needs</a:t>
            </a:r>
            <a:r>
              <a:rPr sz="1100" spc="-10" dirty="0">
                <a:solidFill>
                  <a:srgbClr val="716A66"/>
                </a:solidFill>
                <a:latin typeface="Calibri" panose="020F0502020204030204" pitchFamily="34" charset="0"/>
                <a:cs typeface="Calibri" panose="020F0502020204030204" pitchFamily="34" charset="0"/>
              </a:rPr>
              <a:t> improvement?</a:t>
            </a:r>
            <a:endParaRPr sz="1100">
              <a:latin typeface="Calibri" panose="020F0502020204030204" pitchFamily="34" charset="0"/>
              <a:cs typeface="Calibri" panose="020F0502020204030204" pitchFamily="34" charset="0"/>
            </a:endParaRPr>
          </a:p>
        </p:txBody>
      </p:sp>
      <p:sp>
        <p:nvSpPr>
          <p:cNvPr id="14" name="object 14">
            <a:extLst>
              <a:ext uri="{FF2B5EF4-FFF2-40B4-BE49-F238E27FC236}">
                <a16:creationId xmlns:a16="http://schemas.microsoft.com/office/drawing/2014/main" id="{76A5F069-BABA-2FFD-168A-D4AB8B780C27}"/>
              </a:ext>
            </a:extLst>
          </p:cNvPr>
          <p:cNvSpPr txBox="1"/>
          <p:nvPr/>
        </p:nvSpPr>
        <p:spPr>
          <a:xfrm>
            <a:off x="6246367" y="2458299"/>
            <a:ext cx="1197610" cy="212879"/>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Process-Focused</a:t>
            </a:r>
            <a:endParaRPr sz="1300">
              <a:latin typeface="Calibri" panose="020F0502020204030204" pitchFamily="34" charset="0"/>
              <a:cs typeface="Calibri" panose="020F0502020204030204" pitchFamily="34" charset="0"/>
            </a:endParaRPr>
          </a:p>
        </p:txBody>
      </p:sp>
      <p:sp>
        <p:nvSpPr>
          <p:cNvPr id="15" name="object 15">
            <a:extLst>
              <a:ext uri="{FF2B5EF4-FFF2-40B4-BE49-F238E27FC236}">
                <a16:creationId xmlns:a16="http://schemas.microsoft.com/office/drawing/2014/main" id="{34A581A5-549A-9AA0-BA12-DDBA52ABBE4F}"/>
              </a:ext>
            </a:extLst>
          </p:cNvPr>
          <p:cNvSpPr txBox="1"/>
          <p:nvPr/>
        </p:nvSpPr>
        <p:spPr>
          <a:xfrm>
            <a:off x="6246367" y="2822789"/>
            <a:ext cx="1962150" cy="69596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5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Can</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you</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walk</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me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through</a:t>
            </a:r>
            <a:r>
              <a:rPr sz="1100" spc="-1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the </a:t>
            </a:r>
            <a:r>
              <a:rPr sz="1100" dirty="0">
                <a:solidFill>
                  <a:srgbClr val="716A66"/>
                </a:solidFill>
                <a:latin typeface="Calibri" panose="020F0502020204030204" pitchFamily="34" charset="0"/>
                <a:cs typeface="Calibri" panose="020F0502020204030204" pitchFamily="34" charset="0"/>
              </a:rPr>
              <a:t>process</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that</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clinician</a:t>
            </a:r>
            <a:r>
              <a:rPr sz="1100" spc="-1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goes </a:t>
            </a:r>
            <a:r>
              <a:rPr sz="1100" dirty="0">
                <a:solidFill>
                  <a:srgbClr val="716A66"/>
                </a:solidFill>
                <a:latin typeface="Calibri" panose="020F0502020204030204" pitchFamily="34" charset="0"/>
                <a:cs typeface="Calibri" panose="020F0502020204030204" pitchFamily="34" charset="0"/>
              </a:rPr>
              <a:t>through</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2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current</a:t>
            </a:r>
            <a:r>
              <a:rPr sz="1100" spc="-2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space </a:t>
            </a:r>
            <a:r>
              <a:rPr sz="1100" dirty="0">
                <a:solidFill>
                  <a:srgbClr val="716A66"/>
                </a:solidFill>
                <a:latin typeface="Calibri" panose="020F0502020204030204" pitchFamily="34" charset="0"/>
                <a:cs typeface="Calibri" panose="020F0502020204030204" pitchFamily="34" charset="0"/>
              </a:rPr>
              <a:t>during an </a:t>
            </a:r>
            <a:r>
              <a:rPr sz="1100" spc="-20" dirty="0">
                <a:solidFill>
                  <a:srgbClr val="716A66"/>
                </a:solidFill>
                <a:latin typeface="Calibri" panose="020F0502020204030204" pitchFamily="34" charset="0"/>
                <a:cs typeface="Calibri" panose="020F0502020204030204" pitchFamily="34" charset="0"/>
              </a:rPr>
              <a:t>exam?</a:t>
            </a:r>
            <a:endParaRPr sz="1100">
              <a:latin typeface="Calibri" panose="020F0502020204030204" pitchFamily="34" charset="0"/>
              <a:cs typeface="Calibri" panose="020F0502020204030204" pitchFamily="34" charset="0"/>
            </a:endParaRPr>
          </a:p>
        </p:txBody>
      </p:sp>
      <p:sp>
        <p:nvSpPr>
          <p:cNvPr id="16" name="object 16">
            <a:extLst>
              <a:ext uri="{FF2B5EF4-FFF2-40B4-BE49-F238E27FC236}">
                <a16:creationId xmlns:a16="http://schemas.microsoft.com/office/drawing/2014/main" id="{C715C258-B8B1-DAEE-560D-800C3DD0DCCF}"/>
              </a:ext>
            </a:extLst>
          </p:cNvPr>
          <p:cNvSpPr txBox="1"/>
          <p:nvPr/>
        </p:nvSpPr>
        <p:spPr>
          <a:xfrm>
            <a:off x="6246367" y="3664761"/>
            <a:ext cx="208597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6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 is</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clinician</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bringing</a:t>
            </a:r>
            <a:r>
              <a:rPr sz="1100" spc="-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into </a:t>
            </a:r>
            <a:r>
              <a:rPr sz="1100" dirty="0">
                <a:solidFill>
                  <a:srgbClr val="716A66"/>
                </a:solidFill>
                <a:latin typeface="Calibri" panose="020F0502020204030204" pitchFamily="34" charset="0"/>
                <a:cs typeface="Calibri" panose="020F0502020204030204" pitchFamily="34" charset="0"/>
              </a:rPr>
              <a:t>the</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space</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with</a:t>
            </a:r>
            <a:r>
              <a:rPr sz="1100" spc="-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them?</a:t>
            </a:r>
            <a:endParaRPr sz="1100">
              <a:latin typeface="Calibri" panose="020F0502020204030204" pitchFamily="34" charset="0"/>
              <a:cs typeface="Calibri" panose="020F0502020204030204" pitchFamily="34" charset="0"/>
            </a:endParaRPr>
          </a:p>
        </p:txBody>
      </p:sp>
      <p:sp>
        <p:nvSpPr>
          <p:cNvPr id="17" name="object 17">
            <a:extLst>
              <a:ext uri="{FF2B5EF4-FFF2-40B4-BE49-F238E27FC236}">
                <a16:creationId xmlns:a16="http://schemas.microsoft.com/office/drawing/2014/main" id="{F9248B56-A107-B015-D2D5-E405A1A52324}"/>
              </a:ext>
            </a:extLst>
          </p:cNvPr>
          <p:cNvSpPr txBox="1"/>
          <p:nvPr/>
        </p:nvSpPr>
        <p:spPr>
          <a:xfrm>
            <a:off x="6246367" y="4171453"/>
            <a:ext cx="212852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6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activities</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are</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happening</a:t>
            </a:r>
            <a:r>
              <a:rPr sz="1100" spc="-1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in </a:t>
            </a:r>
            <a:r>
              <a:rPr sz="1100" dirty="0">
                <a:solidFill>
                  <a:srgbClr val="716A66"/>
                </a:solidFill>
                <a:latin typeface="Calibri" panose="020F0502020204030204" pitchFamily="34" charset="0"/>
                <a:cs typeface="Calibri" panose="020F0502020204030204" pitchFamily="34" charset="0"/>
              </a:rPr>
              <a:t>the</a:t>
            </a:r>
            <a:r>
              <a:rPr sz="1100" spc="-1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space?</a:t>
            </a:r>
            <a:endParaRPr sz="1100">
              <a:latin typeface="Calibri" panose="020F0502020204030204" pitchFamily="34" charset="0"/>
              <a:cs typeface="Calibri" panose="020F0502020204030204" pitchFamily="34" charset="0"/>
            </a:endParaRPr>
          </a:p>
        </p:txBody>
      </p:sp>
      <p:sp>
        <p:nvSpPr>
          <p:cNvPr id="18" name="object 18">
            <a:extLst>
              <a:ext uri="{FF2B5EF4-FFF2-40B4-BE49-F238E27FC236}">
                <a16:creationId xmlns:a16="http://schemas.microsoft.com/office/drawing/2014/main" id="{68EC37F6-1BD8-D780-29F8-7442F9EF0353}"/>
              </a:ext>
            </a:extLst>
          </p:cNvPr>
          <p:cNvSpPr txBox="1"/>
          <p:nvPr/>
        </p:nvSpPr>
        <p:spPr>
          <a:xfrm>
            <a:off x="6246367" y="4678145"/>
            <a:ext cx="1905635"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tasks</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does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a:t>
            </a:r>
            <a:r>
              <a:rPr sz="1100" spc="-10" dirty="0">
                <a:solidFill>
                  <a:srgbClr val="716A66"/>
                </a:solidFill>
                <a:latin typeface="Calibri" panose="020F0502020204030204" pitchFamily="34" charset="0"/>
                <a:cs typeface="Calibri" panose="020F0502020204030204" pitchFamily="34" charset="0"/>
              </a:rPr>
              <a:t> clinician </a:t>
            </a:r>
            <a:r>
              <a:rPr sz="1100" dirty="0">
                <a:solidFill>
                  <a:srgbClr val="716A66"/>
                </a:solidFill>
                <a:latin typeface="Calibri" panose="020F0502020204030204" pitchFamily="34" charset="0"/>
                <a:cs typeface="Calibri" panose="020F0502020204030204" pitchFamily="34" charset="0"/>
              </a:rPr>
              <a:t>complete</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exam</a:t>
            </a:r>
            <a:r>
              <a:rPr sz="1100" spc="-3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room?</a:t>
            </a:r>
            <a:endParaRPr sz="1100">
              <a:latin typeface="Calibri" panose="020F0502020204030204" pitchFamily="34" charset="0"/>
              <a:cs typeface="Calibri" panose="020F0502020204030204" pitchFamily="34" charset="0"/>
            </a:endParaRPr>
          </a:p>
        </p:txBody>
      </p:sp>
      <p:sp>
        <p:nvSpPr>
          <p:cNvPr id="19" name="object 19">
            <a:extLst>
              <a:ext uri="{FF2B5EF4-FFF2-40B4-BE49-F238E27FC236}">
                <a16:creationId xmlns:a16="http://schemas.microsoft.com/office/drawing/2014/main" id="{30C767F9-B1AF-667C-B4D9-F9E2917196C4}"/>
              </a:ext>
            </a:extLst>
          </p:cNvPr>
          <p:cNvSpPr txBox="1"/>
          <p:nvPr/>
        </p:nvSpPr>
        <p:spPr>
          <a:xfrm>
            <a:off x="6246367" y="5184837"/>
            <a:ext cx="212344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6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does</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clinician</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do</a:t>
            </a:r>
            <a:r>
              <a:rPr sz="1100" spc="-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outside </a:t>
            </a:r>
            <a:r>
              <a:rPr sz="1100" dirty="0">
                <a:solidFill>
                  <a:srgbClr val="716A66"/>
                </a:solidFill>
                <a:latin typeface="Calibri" panose="020F0502020204030204" pitchFamily="34" charset="0"/>
                <a:cs typeface="Calibri" panose="020F0502020204030204" pitchFamily="34" charset="0"/>
              </a:rPr>
              <a:t>of</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exam</a:t>
            </a:r>
            <a:r>
              <a:rPr sz="1100" spc="-3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room?</a:t>
            </a:r>
            <a:endParaRPr sz="1100">
              <a:latin typeface="Calibri" panose="020F0502020204030204" pitchFamily="34" charset="0"/>
              <a:cs typeface="Calibri" panose="020F0502020204030204" pitchFamily="34" charset="0"/>
            </a:endParaRPr>
          </a:p>
        </p:txBody>
      </p:sp>
      <p:sp>
        <p:nvSpPr>
          <p:cNvPr id="20" name="object 20">
            <a:extLst>
              <a:ext uri="{FF2B5EF4-FFF2-40B4-BE49-F238E27FC236}">
                <a16:creationId xmlns:a16="http://schemas.microsoft.com/office/drawing/2014/main" id="{26D3D7C9-4DDB-8ACB-B492-AA40D5E38C0B}"/>
              </a:ext>
            </a:extLst>
          </p:cNvPr>
          <p:cNvSpPr txBox="1"/>
          <p:nvPr/>
        </p:nvSpPr>
        <p:spPr>
          <a:xfrm>
            <a:off x="9014714" y="2458299"/>
            <a:ext cx="2484120" cy="896619"/>
          </a:xfrm>
          <a:prstGeom prst="rect">
            <a:avLst/>
          </a:prstGeom>
        </p:spPr>
        <p:txBody>
          <a:bodyPr vert="horz" wrap="square" lIns="0" tIns="12700" rIns="0" bIns="0" rtlCol="0">
            <a:spAutoFit/>
          </a:bodyPr>
          <a:lstStyle/>
          <a:p>
            <a:pPr marL="12700">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Place-Focused</a:t>
            </a:r>
            <a:endParaRPr sz="1300">
              <a:latin typeface="Calibri" panose="020F0502020204030204" pitchFamily="34" charset="0"/>
              <a:cs typeface="Calibri" panose="020F0502020204030204" pitchFamily="34" charset="0"/>
            </a:endParaRPr>
          </a:p>
          <a:p>
            <a:pPr marL="12700">
              <a:lnSpc>
                <a:spcPct val="100000"/>
              </a:lnSpc>
              <a:spcBef>
                <a:spcPts val="1310"/>
              </a:spcBef>
            </a:pPr>
            <a:r>
              <a:rPr sz="1100" dirty="0">
                <a:solidFill>
                  <a:srgbClr val="716A66"/>
                </a:solidFill>
                <a:latin typeface="Calibri" panose="020F0502020204030204" pitchFamily="34" charset="0"/>
                <a:cs typeface="Calibri" panose="020F0502020204030204" pitchFamily="34" charset="0"/>
              </a:rPr>
              <a:t>Q.</a:t>
            </a:r>
            <a:r>
              <a:rPr sz="1100" spc="1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Why</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project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happening</a:t>
            </a:r>
            <a:r>
              <a:rPr sz="1100" spc="-1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now?</a:t>
            </a:r>
            <a:endParaRPr sz="1100">
              <a:latin typeface="Calibri" panose="020F0502020204030204" pitchFamily="34" charset="0"/>
              <a:cs typeface="Calibri" panose="020F0502020204030204" pitchFamily="34" charset="0"/>
            </a:endParaRPr>
          </a:p>
          <a:p>
            <a:pPr marL="12700">
              <a:lnSpc>
                <a:spcPct val="100000"/>
              </a:lnSpc>
              <a:spcBef>
                <a:spcPts val="1350"/>
              </a:spcBef>
            </a:pPr>
            <a:r>
              <a:rPr sz="1100" dirty="0">
                <a:solidFill>
                  <a:srgbClr val="716A66"/>
                </a:solidFill>
                <a:latin typeface="Calibri" panose="020F0502020204030204" pitchFamily="34" charset="0"/>
                <a:cs typeface="Calibri" panose="020F0502020204030204" pitchFamily="34" charset="0"/>
              </a:rPr>
              <a:t>Q.</a:t>
            </a:r>
            <a:r>
              <a:rPr sz="1100" spc="1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are</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you</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hoping</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do</a:t>
            </a:r>
            <a:r>
              <a:rPr sz="1100" spc="-10" dirty="0">
                <a:solidFill>
                  <a:srgbClr val="716A66"/>
                </a:solidFill>
                <a:latin typeface="Calibri" panose="020F0502020204030204" pitchFamily="34" charset="0"/>
                <a:cs typeface="Calibri" panose="020F0502020204030204" pitchFamily="34" charset="0"/>
              </a:rPr>
              <a:t> differently?</a:t>
            </a:r>
            <a:endParaRPr sz="1100">
              <a:latin typeface="Calibri" panose="020F0502020204030204" pitchFamily="34" charset="0"/>
              <a:cs typeface="Calibri" panose="020F0502020204030204" pitchFamily="34" charset="0"/>
            </a:endParaRPr>
          </a:p>
        </p:txBody>
      </p:sp>
      <p:sp>
        <p:nvSpPr>
          <p:cNvPr id="21" name="object 21">
            <a:extLst>
              <a:ext uri="{FF2B5EF4-FFF2-40B4-BE49-F238E27FC236}">
                <a16:creationId xmlns:a16="http://schemas.microsoft.com/office/drawing/2014/main" id="{63642AD3-9038-6D20-FC6A-284767D50FB5}"/>
              </a:ext>
            </a:extLst>
          </p:cNvPr>
          <p:cNvSpPr txBox="1"/>
          <p:nvPr/>
        </p:nvSpPr>
        <p:spPr>
          <a:xfrm>
            <a:off x="9014715" y="3500893"/>
            <a:ext cx="230759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6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spaces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within</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room</a:t>
            </a:r>
            <a:r>
              <a:rPr sz="1100" spc="-10" dirty="0">
                <a:solidFill>
                  <a:srgbClr val="716A66"/>
                </a:solidFill>
                <a:latin typeface="Calibri" panose="020F0502020204030204" pitchFamily="34" charset="0"/>
                <a:cs typeface="Calibri" panose="020F0502020204030204" pitchFamily="34" charset="0"/>
              </a:rPr>
              <a:t> tend </a:t>
            </a:r>
            <a:r>
              <a:rPr sz="1100" dirty="0">
                <a:solidFill>
                  <a:srgbClr val="716A66"/>
                </a:solidFill>
                <a:latin typeface="Calibri" panose="020F0502020204030204" pitchFamily="34" charset="0"/>
                <a:cs typeface="Calibri" panose="020F0502020204030204" pitchFamily="34" charset="0"/>
              </a:rPr>
              <a:t>to</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go</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unused</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or</a:t>
            </a:r>
            <a:r>
              <a:rPr sz="1100" spc="-10" dirty="0">
                <a:solidFill>
                  <a:srgbClr val="716A66"/>
                </a:solidFill>
                <a:latin typeface="Calibri" panose="020F0502020204030204" pitchFamily="34" charset="0"/>
                <a:cs typeface="Calibri" panose="020F0502020204030204" pitchFamily="34" charset="0"/>
              </a:rPr>
              <a:t> untouched?</a:t>
            </a:r>
            <a:endParaRPr sz="1100" dirty="0">
              <a:latin typeface="Calibri" panose="020F0502020204030204" pitchFamily="34" charset="0"/>
              <a:cs typeface="Calibri" panose="020F0502020204030204" pitchFamily="34" charset="0"/>
            </a:endParaRPr>
          </a:p>
        </p:txBody>
      </p:sp>
      <p:sp>
        <p:nvSpPr>
          <p:cNvPr id="22" name="object 22">
            <a:extLst>
              <a:ext uri="{FF2B5EF4-FFF2-40B4-BE49-F238E27FC236}">
                <a16:creationId xmlns:a16="http://schemas.microsoft.com/office/drawing/2014/main" id="{572B7B1D-8046-6D74-414C-980727853CB4}"/>
              </a:ext>
            </a:extLst>
          </p:cNvPr>
          <p:cNvSpPr txBox="1"/>
          <p:nvPr/>
        </p:nvSpPr>
        <p:spPr>
          <a:xfrm>
            <a:off x="9014715" y="4007585"/>
            <a:ext cx="2278380" cy="360680"/>
          </a:xfrm>
          <a:prstGeom prst="rect">
            <a:avLst/>
          </a:prstGeom>
        </p:spPr>
        <p:txBody>
          <a:bodyPr vert="horz" wrap="square" lIns="0" tIns="12700" rIns="0" bIns="0" rtlCol="0">
            <a:spAutoFit/>
          </a:bodyPr>
          <a:lstStyle/>
          <a:p>
            <a:pPr marL="240665" marR="5080" indent="-228600">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1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What</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working</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the</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space</a:t>
            </a:r>
            <a:r>
              <a:rPr sz="1100" spc="-1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now? </a:t>
            </a:r>
            <a:r>
              <a:rPr sz="1100" dirty="0">
                <a:solidFill>
                  <a:srgbClr val="716A66"/>
                </a:solidFill>
                <a:latin typeface="Calibri" panose="020F0502020204030204" pitchFamily="34" charset="0"/>
                <a:cs typeface="Calibri" panose="020F0502020204030204" pitchFamily="34" charset="0"/>
              </a:rPr>
              <a:t>What</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not</a:t>
            </a:r>
            <a:r>
              <a:rPr sz="1100" spc="-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working?</a:t>
            </a:r>
            <a:endParaRPr sz="11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2070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45A05-A81C-6994-5636-C31349811304}"/>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04B4838-44C9-EC16-A6F6-45F0477125EF}"/>
              </a:ext>
            </a:extLst>
          </p:cNvPr>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a:extLst>
              <a:ext uri="{FF2B5EF4-FFF2-40B4-BE49-F238E27FC236}">
                <a16:creationId xmlns:a16="http://schemas.microsoft.com/office/drawing/2014/main" id="{856D9047-CE7D-EFA7-C07F-5D8DCAA52C9C}"/>
              </a:ext>
            </a:extLst>
          </p:cNvPr>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dirty="0"/>
              <a:t>Step</a:t>
            </a:r>
            <a:r>
              <a:rPr spc="-75" dirty="0"/>
              <a:t> </a:t>
            </a:r>
            <a:r>
              <a:rPr dirty="0"/>
              <a:t>2:</a:t>
            </a:r>
            <a:r>
              <a:rPr spc="-70" dirty="0"/>
              <a:t> </a:t>
            </a:r>
            <a:r>
              <a:rPr dirty="0"/>
              <a:t>Understand</a:t>
            </a:r>
            <a:r>
              <a:rPr spc="-70" dirty="0"/>
              <a:t> </a:t>
            </a:r>
            <a:r>
              <a:rPr dirty="0"/>
              <a:t>Space</a:t>
            </a:r>
            <a:r>
              <a:rPr spc="-70" dirty="0"/>
              <a:t> </a:t>
            </a:r>
            <a:r>
              <a:rPr spc="-10" dirty="0"/>
              <a:t>Needs</a:t>
            </a:r>
          </a:p>
        </p:txBody>
      </p:sp>
      <p:sp>
        <p:nvSpPr>
          <p:cNvPr id="8" name="object 8">
            <a:extLst>
              <a:ext uri="{FF2B5EF4-FFF2-40B4-BE49-F238E27FC236}">
                <a16:creationId xmlns:a16="http://schemas.microsoft.com/office/drawing/2014/main" id="{D996095A-CC6B-AF5C-C68C-23B9DA5C2E34}"/>
              </a:ext>
            </a:extLst>
          </p:cNvPr>
          <p:cNvSpPr txBox="1"/>
          <p:nvPr/>
        </p:nvSpPr>
        <p:spPr>
          <a:xfrm>
            <a:off x="750823" y="1286820"/>
            <a:ext cx="4049777" cy="723275"/>
          </a:xfrm>
          <a:prstGeom prst="rect">
            <a:avLst/>
          </a:prstGeom>
        </p:spPr>
        <p:txBody>
          <a:bodyPr vert="horz" wrap="square" lIns="0" tIns="170180" rIns="0" bIns="0" rtlCol="0">
            <a:spAutoFit/>
          </a:bodyPr>
          <a:lstStyle/>
          <a:p>
            <a:pPr marL="12700">
              <a:lnSpc>
                <a:spcPct val="100000"/>
              </a:lnSpc>
              <a:spcBef>
                <a:spcPts val="1340"/>
              </a:spcBef>
            </a:pPr>
            <a:r>
              <a:rPr lang="en-US" sz="1900" b="1" dirty="0">
                <a:solidFill>
                  <a:srgbClr val="716A66"/>
                </a:solidFill>
                <a:latin typeface="DIN 2014 Bold"/>
                <a:cs typeface="DIN 2014 Bold"/>
              </a:rPr>
              <a:t>Caregiver Station </a:t>
            </a:r>
            <a:r>
              <a:rPr sz="1900" b="1" dirty="0">
                <a:solidFill>
                  <a:srgbClr val="716A66"/>
                </a:solidFill>
                <a:latin typeface="DIN 2014 Bold"/>
                <a:cs typeface="DIN 2014 Bold"/>
              </a:rPr>
              <a:t>Thought</a:t>
            </a:r>
            <a:r>
              <a:rPr sz="1900" b="1" spc="-40" dirty="0">
                <a:solidFill>
                  <a:srgbClr val="716A66"/>
                </a:solidFill>
                <a:latin typeface="DIN 2014 Bold"/>
                <a:cs typeface="DIN 2014 Bold"/>
              </a:rPr>
              <a:t> </a:t>
            </a:r>
            <a:r>
              <a:rPr sz="1900" b="1" spc="-10" dirty="0">
                <a:solidFill>
                  <a:srgbClr val="716A66"/>
                </a:solidFill>
                <a:latin typeface="DIN 2014 Bold"/>
                <a:cs typeface="DIN 2014 Bold"/>
              </a:rPr>
              <a:t>Starters</a:t>
            </a:r>
            <a:endParaRPr sz="1900">
              <a:latin typeface="DIN 2014 Bold"/>
              <a:cs typeface="DIN 2014 Bold"/>
            </a:endParaRPr>
          </a:p>
          <a:p>
            <a:pPr marL="12700">
              <a:lnSpc>
                <a:spcPct val="100000"/>
              </a:lnSpc>
              <a:spcBef>
                <a:spcPts val="720"/>
              </a:spcBef>
            </a:pPr>
            <a:r>
              <a:rPr sz="1100" i="1" spc="-10" dirty="0">
                <a:solidFill>
                  <a:srgbClr val="716A66"/>
                </a:solidFill>
                <a:latin typeface="Arial"/>
                <a:cs typeface="Arial"/>
              </a:rPr>
              <a:t>(Internal</a:t>
            </a:r>
            <a:r>
              <a:rPr sz="1100" i="1" spc="-20" dirty="0">
                <a:solidFill>
                  <a:srgbClr val="716A66"/>
                </a:solidFill>
                <a:latin typeface="Arial"/>
                <a:cs typeface="Arial"/>
              </a:rPr>
              <a:t> </a:t>
            </a:r>
            <a:r>
              <a:rPr sz="1100" i="1" spc="-75" dirty="0">
                <a:solidFill>
                  <a:srgbClr val="716A66"/>
                </a:solidFill>
                <a:latin typeface="Arial"/>
                <a:cs typeface="Arial"/>
              </a:rPr>
              <a:t>Use</a:t>
            </a:r>
            <a:r>
              <a:rPr sz="1100" i="1" spc="-15" dirty="0">
                <a:solidFill>
                  <a:srgbClr val="716A66"/>
                </a:solidFill>
                <a:latin typeface="Arial"/>
                <a:cs typeface="Arial"/>
              </a:rPr>
              <a:t> </a:t>
            </a:r>
            <a:r>
              <a:rPr sz="1100" i="1" spc="-20" dirty="0">
                <a:solidFill>
                  <a:srgbClr val="716A66"/>
                </a:solidFill>
                <a:latin typeface="Arial"/>
                <a:cs typeface="Arial"/>
              </a:rPr>
              <a:t>Only)</a:t>
            </a:r>
            <a:endParaRPr sz="1100">
              <a:latin typeface="Arial"/>
              <a:cs typeface="Arial"/>
            </a:endParaRPr>
          </a:p>
        </p:txBody>
      </p:sp>
      <p:sp>
        <p:nvSpPr>
          <p:cNvPr id="23" name="object 4">
            <a:extLst>
              <a:ext uri="{FF2B5EF4-FFF2-40B4-BE49-F238E27FC236}">
                <a16:creationId xmlns:a16="http://schemas.microsoft.com/office/drawing/2014/main" id="{A5A07AC0-B14C-1E54-0016-C058B92AED38}"/>
              </a:ext>
            </a:extLst>
          </p:cNvPr>
          <p:cNvSpPr txBox="1"/>
          <p:nvPr/>
        </p:nvSpPr>
        <p:spPr>
          <a:xfrm>
            <a:off x="750823" y="2458299"/>
            <a:ext cx="1772285" cy="386080"/>
          </a:xfrm>
          <a:prstGeom prst="rect">
            <a:avLst/>
          </a:prstGeom>
        </p:spPr>
        <p:txBody>
          <a:bodyPr vert="horz" wrap="square" lIns="0" tIns="12700" rIns="0" bIns="0" rtlCol="0">
            <a:spAutoFit/>
          </a:bodyPr>
          <a:lstStyle/>
          <a:p>
            <a:pPr marL="12700" algn="l">
              <a:lnSpc>
                <a:spcPts val="1540"/>
              </a:lnSpc>
              <a:spcBef>
                <a:spcPts val="100"/>
              </a:spcBef>
            </a:pPr>
            <a:r>
              <a:rPr sz="1300" b="1" dirty="0">
                <a:solidFill>
                  <a:srgbClr val="716A66"/>
                </a:solidFill>
                <a:latin typeface="Calibri" panose="020F0502020204030204" pitchFamily="34" charset="0"/>
                <a:cs typeface="Calibri" panose="020F0502020204030204" pitchFamily="34" charset="0"/>
              </a:rPr>
              <a:t>Understanding</a:t>
            </a:r>
            <a:r>
              <a:rPr sz="1300" b="1" spc="-50" dirty="0">
                <a:solidFill>
                  <a:srgbClr val="716A66"/>
                </a:solidFill>
                <a:latin typeface="Calibri" panose="020F0502020204030204" pitchFamily="34" charset="0"/>
                <a:cs typeface="Calibri" panose="020F0502020204030204" pitchFamily="34" charset="0"/>
              </a:rPr>
              <a:t> </a:t>
            </a:r>
            <a:r>
              <a:rPr sz="1300" b="1" dirty="0">
                <a:solidFill>
                  <a:srgbClr val="716A66"/>
                </a:solidFill>
                <a:latin typeface="Calibri" panose="020F0502020204030204" pitchFamily="34" charset="0"/>
                <a:cs typeface="Calibri" panose="020F0502020204030204" pitchFamily="34" charset="0"/>
              </a:rPr>
              <a:t>the</a:t>
            </a:r>
            <a:r>
              <a:rPr sz="1300" b="1" spc="-50" dirty="0">
                <a:solidFill>
                  <a:srgbClr val="716A66"/>
                </a:solidFill>
                <a:latin typeface="Calibri" panose="020F0502020204030204" pitchFamily="34" charset="0"/>
                <a:cs typeface="Calibri" panose="020F0502020204030204" pitchFamily="34" charset="0"/>
              </a:rPr>
              <a:t> </a:t>
            </a:r>
            <a:r>
              <a:rPr sz="1300" b="1" spc="-20" dirty="0">
                <a:solidFill>
                  <a:srgbClr val="716A66"/>
                </a:solidFill>
                <a:latin typeface="Calibri" panose="020F0502020204030204" pitchFamily="34" charset="0"/>
                <a:cs typeface="Calibri" panose="020F0502020204030204" pitchFamily="34" charset="0"/>
              </a:rPr>
              <a:t>Space</a:t>
            </a:r>
            <a:endParaRPr sz="1300">
              <a:latin typeface="Calibri" panose="020F0502020204030204" pitchFamily="34" charset="0"/>
              <a:cs typeface="Calibri" panose="020F0502020204030204" pitchFamily="34" charset="0"/>
            </a:endParaRPr>
          </a:p>
          <a:p>
            <a:pPr marL="12700" algn="l">
              <a:lnSpc>
                <a:spcPts val="1300"/>
              </a:lnSpc>
            </a:pPr>
            <a:r>
              <a:rPr sz="1100" i="1" spc="-60" dirty="0">
                <a:solidFill>
                  <a:srgbClr val="716A66"/>
                </a:solidFill>
                <a:latin typeface="Calibri" panose="020F0502020204030204" pitchFamily="34" charset="0"/>
                <a:cs typeface="Calibri" panose="020F0502020204030204" pitchFamily="34" charset="0"/>
              </a:rPr>
              <a:t>General</a:t>
            </a:r>
            <a:r>
              <a:rPr sz="1100" i="1" spc="30" dirty="0">
                <a:solidFill>
                  <a:srgbClr val="716A66"/>
                </a:solidFill>
                <a:latin typeface="Calibri" panose="020F0502020204030204" pitchFamily="34" charset="0"/>
                <a:cs typeface="Calibri" panose="020F0502020204030204" pitchFamily="34" charset="0"/>
              </a:rPr>
              <a:t> </a:t>
            </a:r>
            <a:r>
              <a:rPr sz="1100" i="1" spc="-10" dirty="0">
                <a:solidFill>
                  <a:srgbClr val="716A66"/>
                </a:solidFill>
                <a:latin typeface="Calibri" panose="020F0502020204030204" pitchFamily="34" charset="0"/>
                <a:cs typeface="Calibri" panose="020F0502020204030204" pitchFamily="34" charset="0"/>
              </a:rPr>
              <a:t>Questions</a:t>
            </a:r>
            <a:endParaRPr sz="1100">
              <a:latin typeface="Calibri" panose="020F0502020204030204" pitchFamily="34" charset="0"/>
              <a:cs typeface="Calibri" panose="020F0502020204030204" pitchFamily="34" charset="0"/>
            </a:endParaRPr>
          </a:p>
        </p:txBody>
      </p:sp>
      <p:sp>
        <p:nvSpPr>
          <p:cNvPr id="24" name="object 5">
            <a:extLst>
              <a:ext uri="{FF2B5EF4-FFF2-40B4-BE49-F238E27FC236}">
                <a16:creationId xmlns:a16="http://schemas.microsoft.com/office/drawing/2014/main" id="{4FC1AF2C-DCC4-D06C-D4A7-FE730C79179A}"/>
              </a:ext>
            </a:extLst>
          </p:cNvPr>
          <p:cNvSpPr txBox="1"/>
          <p:nvPr/>
        </p:nvSpPr>
        <p:spPr>
          <a:xfrm>
            <a:off x="750836" y="2990391"/>
            <a:ext cx="1947545"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7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top</a:t>
            </a:r>
            <a:r>
              <a:rPr sz="1100" spc="-55"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3</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important </a:t>
            </a:r>
            <a:r>
              <a:rPr sz="1100" spc="-25" dirty="0">
                <a:solidFill>
                  <a:srgbClr val="716A66"/>
                </a:solidFill>
                <a:latin typeface="Calibri" panose="020F0502020204030204" pitchFamily="34" charset="0"/>
                <a:cs typeface="Calibri" panose="020F0502020204030204" pitchFamily="34" charset="0"/>
              </a:rPr>
              <a:t>characteristics</a:t>
            </a:r>
            <a:r>
              <a:rPr sz="1100" spc="-3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of</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2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space?</a:t>
            </a:r>
            <a:endParaRPr sz="1100">
              <a:latin typeface="Calibri" panose="020F0502020204030204" pitchFamily="34" charset="0"/>
              <a:cs typeface="Calibri" panose="020F0502020204030204" pitchFamily="34" charset="0"/>
            </a:endParaRPr>
          </a:p>
        </p:txBody>
      </p:sp>
      <p:sp>
        <p:nvSpPr>
          <p:cNvPr id="25" name="object 6">
            <a:extLst>
              <a:ext uri="{FF2B5EF4-FFF2-40B4-BE49-F238E27FC236}">
                <a16:creationId xmlns:a16="http://schemas.microsoft.com/office/drawing/2014/main" id="{3FEFA9AC-0847-B607-9A23-72B21B2F1FCA}"/>
              </a:ext>
            </a:extLst>
          </p:cNvPr>
          <p:cNvSpPr txBox="1"/>
          <p:nvPr/>
        </p:nvSpPr>
        <p:spPr>
          <a:xfrm>
            <a:off x="750836" y="3497083"/>
            <a:ext cx="139700" cy="182101"/>
          </a:xfrm>
          <a:prstGeom prst="rect">
            <a:avLst/>
          </a:prstGeom>
        </p:spPr>
        <p:txBody>
          <a:bodyPr vert="horz" wrap="square" lIns="0" tIns="12700" rIns="0" bIns="0" rtlCol="0">
            <a:spAutoFit/>
          </a:bodyPr>
          <a:lstStyle/>
          <a:p>
            <a:pPr marL="12700" algn="l">
              <a:lnSpc>
                <a:spcPct val="100000"/>
              </a:lnSpc>
              <a:spcBef>
                <a:spcPts val="100"/>
              </a:spcBef>
            </a:pPr>
            <a:r>
              <a:rPr sz="1100" spc="-100" dirty="0">
                <a:solidFill>
                  <a:srgbClr val="716A66"/>
                </a:solidFill>
                <a:latin typeface="Calibri" panose="020F0502020204030204" pitchFamily="34" charset="0"/>
                <a:cs typeface="Calibri" panose="020F0502020204030204" pitchFamily="34" charset="0"/>
              </a:rPr>
              <a:t>Q.</a:t>
            </a:r>
            <a:endParaRPr sz="1100">
              <a:latin typeface="Calibri" panose="020F0502020204030204" pitchFamily="34" charset="0"/>
              <a:cs typeface="Calibri" panose="020F0502020204030204" pitchFamily="34" charset="0"/>
            </a:endParaRPr>
          </a:p>
        </p:txBody>
      </p:sp>
      <p:sp>
        <p:nvSpPr>
          <p:cNvPr id="26" name="object 7">
            <a:extLst>
              <a:ext uri="{FF2B5EF4-FFF2-40B4-BE49-F238E27FC236}">
                <a16:creationId xmlns:a16="http://schemas.microsoft.com/office/drawing/2014/main" id="{EA6C3943-A4FE-4FD3-11AF-96F9235B0311}"/>
              </a:ext>
            </a:extLst>
          </p:cNvPr>
          <p:cNvSpPr txBox="1"/>
          <p:nvPr/>
        </p:nvSpPr>
        <p:spPr>
          <a:xfrm>
            <a:off x="979385" y="3497083"/>
            <a:ext cx="2031364" cy="360680"/>
          </a:xfrm>
          <a:prstGeom prst="rect">
            <a:avLst/>
          </a:prstGeom>
        </p:spPr>
        <p:txBody>
          <a:bodyPr vert="horz" wrap="square" lIns="0" tIns="12700" rIns="0" bIns="0" rtlCol="0">
            <a:spAutoFit/>
          </a:bodyPr>
          <a:lstStyle/>
          <a:p>
            <a:pPr marL="12700" marR="5080" algn="l">
              <a:lnSpc>
                <a:spcPct val="100000"/>
              </a:lnSpc>
              <a:spcBef>
                <a:spcPts val="100"/>
              </a:spcBef>
            </a:pP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changes</a:t>
            </a:r>
            <a:r>
              <a:rPr sz="1100" spc="-3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3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you</a:t>
            </a:r>
            <a:r>
              <a:rPr sz="1100" spc="-30" dirty="0">
                <a:solidFill>
                  <a:srgbClr val="716A66"/>
                </a:solidFill>
                <a:latin typeface="Calibri" panose="020F0502020204030204" pitchFamily="34" charset="0"/>
                <a:cs typeface="Calibri" panose="020F0502020204030204" pitchFamily="34" charset="0"/>
              </a:rPr>
              <a:t> considering </a:t>
            </a:r>
            <a:r>
              <a:rPr sz="1100" dirty="0">
                <a:solidFill>
                  <a:srgbClr val="716A66"/>
                </a:solidFill>
                <a:latin typeface="Calibri" panose="020F0502020204030204" pitchFamily="34" charset="0"/>
                <a:cs typeface="Calibri" panose="020F0502020204030204" pitchFamily="34" charset="0"/>
              </a:rPr>
              <a:t>for</a:t>
            </a:r>
            <a:r>
              <a:rPr sz="1100" spc="-4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4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future</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and</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why?</a:t>
            </a:r>
            <a:endParaRPr sz="1100">
              <a:latin typeface="Calibri" panose="020F0502020204030204" pitchFamily="34" charset="0"/>
              <a:cs typeface="Calibri" panose="020F0502020204030204" pitchFamily="34" charset="0"/>
            </a:endParaRPr>
          </a:p>
        </p:txBody>
      </p:sp>
      <p:sp>
        <p:nvSpPr>
          <p:cNvPr id="27" name="object 8">
            <a:extLst>
              <a:ext uri="{FF2B5EF4-FFF2-40B4-BE49-F238E27FC236}">
                <a16:creationId xmlns:a16="http://schemas.microsoft.com/office/drawing/2014/main" id="{CBF473F9-B46C-21A2-D53B-B2C68AE55813}"/>
              </a:ext>
            </a:extLst>
          </p:cNvPr>
          <p:cNvSpPr txBox="1"/>
          <p:nvPr/>
        </p:nvSpPr>
        <p:spPr>
          <a:xfrm>
            <a:off x="750836" y="4003775"/>
            <a:ext cx="1878964"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9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technology</a:t>
            </a:r>
            <a:r>
              <a:rPr sz="1100" spc="-40"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systems </a:t>
            </a:r>
            <a:r>
              <a:rPr sz="1100" spc="-20" dirty="0">
                <a:solidFill>
                  <a:srgbClr val="716A66"/>
                </a:solidFill>
                <a:latin typeface="Calibri" panose="020F0502020204030204" pitchFamily="34" charset="0"/>
                <a:cs typeface="Calibri" panose="020F0502020204030204" pitchFamily="34" charset="0"/>
              </a:rPr>
              <a:t>integrate</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in</a:t>
            </a:r>
            <a:r>
              <a:rPr sz="1100" spc="-25" dirty="0">
                <a:solidFill>
                  <a:srgbClr val="716A66"/>
                </a:solidFill>
                <a:latin typeface="Calibri" panose="020F0502020204030204" pitchFamily="34" charset="0"/>
                <a:cs typeface="Calibri" panose="020F0502020204030204" pitchFamily="34" charset="0"/>
              </a:rPr>
              <a:t> existing layout?</a:t>
            </a:r>
            <a:endParaRPr sz="1100">
              <a:latin typeface="Calibri" panose="020F0502020204030204" pitchFamily="34" charset="0"/>
              <a:cs typeface="Calibri" panose="020F0502020204030204" pitchFamily="34" charset="0"/>
            </a:endParaRPr>
          </a:p>
        </p:txBody>
      </p:sp>
      <p:sp>
        <p:nvSpPr>
          <p:cNvPr id="28" name="object 9">
            <a:extLst>
              <a:ext uri="{FF2B5EF4-FFF2-40B4-BE49-F238E27FC236}">
                <a16:creationId xmlns:a16="http://schemas.microsoft.com/office/drawing/2014/main" id="{AEDE6C42-74E7-1691-1104-E63A2AA8CF53}"/>
              </a:ext>
            </a:extLst>
          </p:cNvPr>
          <p:cNvSpPr txBox="1"/>
          <p:nvPr/>
        </p:nvSpPr>
        <p:spPr>
          <a:xfrm>
            <a:off x="750836" y="4510467"/>
            <a:ext cx="2159635"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40" dirty="0">
                <a:solidFill>
                  <a:srgbClr val="716A66"/>
                </a:solidFill>
                <a:latin typeface="Calibri" panose="020F0502020204030204" pitchFamily="34" charset="0"/>
                <a:cs typeface="Calibri" panose="020F0502020204030204" pitchFamily="34" charset="0"/>
              </a:rPr>
              <a:t> </a:t>
            </a:r>
            <a:r>
              <a:rPr sz="1100" spc="-114" dirty="0">
                <a:solidFill>
                  <a:srgbClr val="716A66"/>
                </a:solidFill>
                <a:latin typeface="Calibri" panose="020F0502020204030204" pitchFamily="34" charset="0"/>
                <a:cs typeface="Calibri" panose="020F0502020204030204" pitchFamily="34" charset="0"/>
              </a:rPr>
              <a:t>Do</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all</a:t>
            </a:r>
            <a:r>
              <a:rPr sz="1100" spc="-6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stations</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function</a:t>
            </a:r>
            <a:r>
              <a:rPr sz="1100" spc="-5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same </a:t>
            </a:r>
            <a:r>
              <a:rPr sz="1100" dirty="0">
                <a:solidFill>
                  <a:srgbClr val="716A66"/>
                </a:solidFill>
                <a:latin typeface="Calibri" panose="020F0502020204030204" pitchFamily="34" charset="0"/>
                <a:cs typeface="Calibri" panose="020F0502020204030204" pitchFamily="34" charset="0"/>
              </a:rPr>
              <a:t>or</a:t>
            </a:r>
            <a:r>
              <a:rPr sz="1100" spc="-4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3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they</a:t>
            </a:r>
            <a:r>
              <a:rPr sz="1100" spc="-4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all</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centralized?</a:t>
            </a:r>
            <a:endParaRPr sz="1100">
              <a:latin typeface="Calibri" panose="020F0502020204030204" pitchFamily="34" charset="0"/>
              <a:cs typeface="Calibri" panose="020F0502020204030204" pitchFamily="34" charset="0"/>
            </a:endParaRPr>
          </a:p>
        </p:txBody>
      </p:sp>
      <p:sp>
        <p:nvSpPr>
          <p:cNvPr id="29" name="object 11">
            <a:extLst>
              <a:ext uri="{FF2B5EF4-FFF2-40B4-BE49-F238E27FC236}">
                <a16:creationId xmlns:a16="http://schemas.microsoft.com/office/drawing/2014/main" id="{38DE1967-F79B-CD57-1898-7304A76FD3AF}"/>
              </a:ext>
            </a:extLst>
          </p:cNvPr>
          <p:cNvSpPr txBox="1"/>
          <p:nvPr/>
        </p:nvSpPr>
        <p:spPr>
          <a:xfrm>
            <a:off x="3444113" y="2458299"/>
            <a:ext cx="2089150" cy="557530"/>
          </a:xfrm>
          <a:prstGeom prst="rect">
            <a:avLst/>
          </a:prstGeom>
        </p:spPr>
        <p:txBody>
          <a:bodyPr vert="horz" wrap="square" lIns="0" tIns="12700" rIns="0" bIns="0" rtlCol="0">
            <a:spAutoFit/>
          </a:bodyPr>
          <a:lstStyle/>
          <a:p>
            <a:pPr marL="12700" algn="l">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Human-Centered</a:t>
            </a:r>
            <a:endParaRPr sz="1300">
              <a:latin typeface="Calibri" panose="020F0502020204030204" pitchFamily="34" charset="0"/>
              <a:cs typeface="Calibri" panose="020F0502020204030204" pitchFamily="34" charset="0"/>
            </a:endParaRPr>
          </a:p>
          <a:p>
            <a:pPr marL="12700" algn="l">
              <a:lnSpc>
                <a:spcPct val="100000"/>
              </a:lnSpc>
              <a:spcBef>
                <a:spcPts val="1310"/>
              </a:spcBef>
            </a:pPr>
            <a:r>
              <a:rPr sz="1100" dirty="0">
                <a:solidFill>
                  <a:srgbClr val="716A66"/>
                </a:solidFill>
                <a:latin typeface="Calibri" panose="020F0502020204030204" pitchFamily="34" charset="0"/>
                <a:cs typeface="Calibri" panose="020F0502020204030204" pitchFamily="34" charset="0"/>
              </a:rPr>
              <a:t>Q.</a:t>
            </a:r>
            <a:r>
              <a:rPr sz="1100" spc="450" dirty="0">
                <a:solidFill>
                  <a:srgbClr val="716A66"/>
                </a:solidFill>
                <a:latin typeface="Calibri" panose="020F0502020204030204" pitchFamily="34" charset="0"/>
                <a:cs typeface="Calibri" panose="020F0502020204030204" pitchFamily="34" charset="0"/>
              </a:rPr>
              <a:t> </a:t>
            </a:r>
            <a:r>
              <a:rPr sz="1100" spc="-85" dirty="0">
                <a:solidFill>
                  <a:srgbClr val="716A66"/>
                </a:solidFill>
                <a:latin typeface="Calibri" panose="020F0502020204030204" pitchFamily="34" charset="0"/>
                <a:cs typeface="Calibri" panose="020F0502020204030204" pitchFamily="34" charset="0"/>
              </a:rPr>
              <a:t>Who</a:t>
            </a:r>
            <a:r>
              <a:rPr sz="1100" spc="-35" dirty="0">
                <a:solidFill>
                  <a:srgbClr val="716A66"/>
                </a:solidFill>
                <a:latin typeface="Calibri" panose="020F0502020204030204" pitchFamily="34" charset="0"/>
                <a:cs typeface="Calibri" panose="020F0502020204030204" pitchFamily="34" charset="0"/>
              </a:rPr>
              <a:t> </a:t>
            </a:r>
            <a:r>
              <a:rPr sz="1100" spc="-65" dirty="0">
                <a:solidFill>
                  <a:srgbClr val="716A66"/>
                </a:solidFill>
                <a:latin typeface="Calibri" panose="020F0502020204030204" pitchFamily="34" charset="0"/>
                <a:cs typeface="Calibri" panose="020F0502020204030204" pitchFamily="34" charset="0"/>
              </a:rPr>
              <a:t>makes</a:t>
            </a:r>
            <a:r>
              <a:rPr sz="1100" spc="-35" dirty="0">
                <a:solidFill>
                  <a:srgbClr val="716A66"/>
                </a:solidFill>
                <a:latin typeface="Calibri" panose="020F0502020204030204" pitchFamily="34" charset="0"/>
                <a:cs typeface="Calibri" panose="020F0502020204030204" pitchFamily="34" charset="0"/>
              </a:rPr>
              <a:t> up</a:t>
            </a:r>
            <a:r>
              <a:rPr sz="1100" spc="-4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your</a:t>
            </a:r>
            <a:r>
              <a:rPr sz="1100" spc="-50" dirty="0">
                <a:solidFill>
                  <a:srgbClr val="716A66"/>
                </a:solidFill>
                <a:latin typeface="Calibri" panose="020F0502020204030204" pitchFamily="34" charset="0"/>
                <a:cs typeface="Calibri" panose="020F0502020204030204" pitchFamily="34" charset="0"/>
              </a:rPr>
              <a:t> care</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team?</a:t>
            </a:r>
            <a:endParaRPr sz="1100">
              <a:latin typeface="Calibri" panose="020F0502020204030204" pitchFamily="34" charset="0"/>
              <a:cs typeface="Calibri" panose="020F0502020204030204" pitchFamily="34" charset="0"/>
            </a:endParaRPr>
          </a:p>
        </p:txBody>
      </p:sp>
      <p:sp>
        <p:nvSpPr>
          <p:cNvPr id="30" name="object 12">
            <a:extLst>
              <a:ext uri="{FF2B5EF4-FFF2-40B4-BE49-F238E27FC236}">
                <a16:creationId xmlns:a16="http://schemas.microsoft.com/office/drawing/2014/main" id="{C397E6C6-B8C8-302B-2319-7F13B05A5486}"/>
              </a:ext>
            </a:extLst>
          </p:cNvPr>
          <p:cNvSpPr txBox="1"/>
          <p:nvPr/>
        </p:nvSpPr>
        <p:spPr>
          <a:xfrm>
            <a:off x="3444113" y="3161841"/>
            <a:ext cx="1760855"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25"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many</a:t>
            </a:r>
            <a:r>
              <a:rPr sz="1100" spc="-3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caregivers</a:t>
            </a:r>
            <a:r>
              <a:rPr sz="1100" spc="-4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use </a:t>
            </a:r>
            <a:r>
              <a:rPr sz="1100" dirty="0">
                <a:solidFill>
                  <a:srgbClr val="716A66"/>
                </a:solidFill>
                <a:latin typeface="Calibri" panose="020F0502020204030204" pitchFamily="34" charset="0"/>
                <a:cs typeface="Calibri" panose="020F0502020204030204" pitchFamily="34" charset="0"/>
              </a:rPr>
              <a:t>this</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space?</a:t>
            </a:r>
            <a:endParaRPr sz="1100">
              <a:latin typeface="Calibri" panose="020F0502020204030204" pitchFamily="34" charset="0"/>
              <a:cs typeface="Calibri" panose="020F0502020204030204" pitchFamily="34" charset="0"/>
            </a:endParaRPr>
          </a:p>
        </p:txBody>
      </p:sp>
      <p:sp>
        <p:nvSpPr>
          <p:cNvPr id="31" name="object 13">
            <a:extLst>
              <a:ext uri="{FF2B5EF4-FFF2-40B4-BE49-F238E27FC236}">
                <a16:creationId xmlns:a16="http://schemas.microsoft.com/office/drawing/2014/main" id="{21D3D3DC-8314-DEB0-2BD7-F71F6C18E05A}"/>
              </a:ext>
            </a:extLst>
          </p:cNvPr>
          <p:cNvSpPr txBox="1"/>
          <p:nvPr/>
        </p:nvSpPr>
        <p:spPr>
          <a:xfrm>
            <a:off x="3444113" y="3668533"/>
            <a:ext cx="2356485" cy="360680"/>
          </a:xfrm>
          <a:prstGeom prst="rect">
            <a:avLst/>
          </a:prstGeom>
        </p:spPr>
        <p:txBody>
          <a:bodyPr vert="horz" wrap="square" lIns="0" tIns="12700" rIns="0" bIns="0" rtlCol="0">
            <a:spAutoFit/>
          </a:bodyPr>
          <a:lstStyle/>
          <a:p>
            <a:pPr marL="127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2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level</a:t>
            </a:r>
            <a:r>
              <a:rPr sz="1100" spc="-6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of</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input</a:t>
            </a:r>
            <a:r>
              <a:rPr sz="1100" spc="-6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have,</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or</a:t>
            </a:r>
            <a:r>
              <a:rPr sz="1100" spc="-6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will</a:t>
            </a:r>
            <a:endParaRPr sz="1100">
              <a:latin typeface="Calibri" panose="020F0502020204030204" pitchFamily="34" charset="0"/>
              <a:cs typeface="Calibri" panose="020F0502020204030204" pitchFamily="34" charset="0"/>
            </a:endParaRPr>
          </a:p>
          <a:p>
            <a:pPr marL="240665" algn="l">
              <a:lnSpc>
                <a:spcPct val="100000"/>
              </a:lnSpc>
            </a:pPr>
            <a:r>
              <a:rPr sz="1100" spc="-20" dirty="0">
                <a:solidFill>
                  <a:srgbClr val="716A66"/>
                </a:solidFill>
                <a:latin typeface="Calibri" panose="020F0502020204030204" pitchFamily="34" charset="0"/>
                <a:cs typeface="Calibri" panose="020F0502020204030204" pitchFamily="34" charset="0"/>
              </a:rPr>
              <a:t>the</a:t>
            </a:r>
            <a:r>
              <a:rPr sz="1100" spc="-3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caregivers</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offer</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project?</a:t>
            </a:r>
            <a:endParaRPr sz="1100">
              <a:latin typeface="Calibri" panose="020F0502020204030204" pitchFamily="34" charset="0"/>
              <a:cs typeface="Calibri" panose="020F0502020204030204" pitchFamily="34" charset="0"/>
            </a:endParaRPr>
          </a:p>
        </p:txBody>
      </p:sp>
      <p:sp>
        <p:nvSpPr>
          <p:cNvPr id="32" name="object 14">
            <a:extLst>
              <a:ext uri="{FF2B5EF4-FFF2-40B4-BE49-F238E27FC236}">
                <a16:creationId xmlns:a16="http://schemas.microsoft.com/office/drawing/2014/main" id="{F5005AB4-1773-1515-1C76-23B734EF2FFA}"/>
              </a:ext>
            </a:extLst>
          </p:cNvPr>
          <p:cNvSpPr txBox="1"/>
          <p:nvPr/>
        </p:nvSpPr>
        <p:spPr>
          <a:xfrm>
            <a:off x="3444113" y="4175225"/>
            <a:ext cx="1900555"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9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peer</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to</a:t>
            </a:r>
            <a:r>
              <a:rPr sz="1100" spc="-70"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peer</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collaboration </a:t>
            </a:r>
            <a:r>
              <a:rPr sz="1100" spc="-55" dirty="0">
                <a:solidFill>
                  <a:srgbClr val="716A66"/>
                </a:solidFill>
                <a:latin typeface="Calibri" panose="020F0502020204030204" pitchFamily="34" charset="0"/>
                <a:cs typeface="Calibri" panose="020F0502020204030204" pitchFamily="34" charset="0"/>
              </a:rPr>
              <a:t>and</a:t>
            </a:r>
            <a:r>
              <a:rPr sz="1100" spc="-1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visibility</a:t>
            </a:r>
            <a:r>
              <a:rPr sz="1100" spc="-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important?</a:t>
            </a:r>
            <a:endParaRPr sz="1100">
              <a:latin typeface="Calibri" panose="020F0502020204030204" pitchFamily="34" charset="0"/>
              <a:cs typeface="Calibri" panose="020F0502020204030204" pitchFamily="34" charset="0"/>
            </a:endParaRPr>
          </a:p>
        </p:txBody>
      </p:sp>
      <p:sp>
        <p:nvSpPr>
          <p:cNvPr id="33" name="object 15">
            <a:extLst>
              <a:ext uri="{FF2B5EF4-FFF2-40B4-BE49-F238E27FC236}">
                <a16:creationId xmlns:a16="http://schemas.microsoft.com/office/drawing/2014/main" id="{EB995521-A318-778A-52A3-CE276C7782CE}"/>
              </a:ext>
            </a:extLst>
          </p:cNvPr>
          <p:cNvSpPr txBox="1"/>
          <p:nvPr/>
        </p:nvSpPr>
        <p:spPr>
          <a:xfrm>
            <a:off x="3444113" y="4681917"/>
            <a:ext cx="1784350" cy="182101"/>
          </a:xfrm>
          <a:prstGeom prst="rect">
            <a:avLst/>
          </a:prstGeom>
        </p:spPr>
        <p:txBody>
          <a:bodyPr vert="horz" wrap="square" lIns="0" tIns="12700" rIns="0" bIns="0" rtlCol="0">
            <a:spAutoFit/>
          </a:bodyPr>
          <a:lstStyle/>
          <a:p>
            <a:pPr marL="127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9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important</a:t>
            </a:r>
            <a:r>
              <a:rPr sz="1100" spc="-6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privacy?</a:t>
            </a:r>
            <a:endParaRPr sz="1100">
              <a:latin typeface="Calibri" panose="020F0502020204030204" pitchFamily="34" charset="0"/>
              <a:cs typeface="Calibri" panose="020F0502020204030204" pitchFamily="34" charset="0"/>
            </a:endParaRPr>
          </a:p>
        </p:txBody>
      </p:sp>
      <p:sp>
        <p:nvSpPr>
          <p:cNvPr id="34" name="object 16">
            <a:extLst>
              <a:ext uri="{FF2B5EF4-FFF2-40B4-BE49-F238E27FC236}">
                <a16:creationId xmlns:a16="http://schemas.microsoft.com/office/drawing/2014/main" id="{0485567F-4E57-FB98-4280-9E1EDCD7178B}"/>
              </a:ext>
            </a:extLst>
          </p:cNvPr>
          <p:cNvSpPr txBox="1"/>
          <p:nvPr/>
        </p:nvSpPr>
        <p:spPr>
          <a:xfrm>
            <a:off x="3444113" y="5020969"/>
            <a:ext cx="1818639" cy="182101"/>
          </a:xfrm>
          <a:prstGeom prst="rect">
            <a:avLst/>
          </a:prstGeom>
        </p:spPr>
        <p:txBody>
          <a:bodyPr vert="horz" wrap="square" lIns="0" tIns="12700" rIns="0" bIns="0" rtlCol="0">
            <a:spAutoFit/>
          </a:bodyPr>
          <a:lstStyle/>
          <a:p>
            <a:pPr marL="127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0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noise</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control</a:t>
            </a:r>
            <a:r>
              <a:rPr sz="1100" spc="-65" dirty="0">
                <a:solidFill>
                  <a:srgbClr val="716A66"/>
                </a:solidFill>
                <a:latin typeface="Calibri" panose="020F0502020204030204" pitchFamily="34" charset="0"/>
                <a:cs typeface="Calibri" panose="020F0502020204030204" pitchFamily="34" charset="0"/>
              </a:rPr>
              <a:t> </a:t>
            </a:r>
            <a:r>
              <a:rPr sz="1100" spc="-80" dirty="0">
                <a:solidFill>
                  <a:srgbClr val="716A66"/>
                </a:solidFill>
                <a:latin typeface="Calibri" panose="020F0502020204030204" pitchFamily="34" charset="0"/>
                <a:cs typeface="Calibri" panose="020F0502020204030204" pitchFamily="34" charset="0"/>
              </a:rPr>
              <a:t>a</a:t>
            </a:r>
            <a:r>
              <a:rPr sz="1100" spc="-35" dirty="0">
                <a:solidFill>
                  <a:srgbClr val="716A66"/>
                </a:solidFill>
                <a:latin typeface="Calibri" panose="020F0502020204030204" pitchFamily="34" charset="0"/>
                <a:cs typeface="Calibri" panose="020F0502020204030204" pitchFamily="34" charset="0"/>
              </a:rPr>
              <a:t> concern?</a:t>
            </a:r>
            <a:endParaRPr sz="1100">
              <a:latin typeface="Calibri" panose="020F0502020204030204" pitchFamily="34" charset="0"/>
              <a:cs typeface="Calibri" panose="020F0502020204030204" pitchFamily="34" charset="0"/>
            </a:endParaRPr>
          </a:p>
        </p:txBody>
      </p:sp>
      <p:sp>
        <p:nvSpPr>
          <p:cNvPr id="35" name="object 17">
            <a:extLst>
              <a:ext uri="{FF2B5EF4-FFF2-40B4-BE49-F238E27FC236}">
                <a16:creationId xmlns:a16="http://schemas.microsoft.com/office/drawing/2014/main" id="{E2F2A3A1-A7AB-5133-2409-B9063736B376}"/>
              </a:ext>
            </a:extLst>
          </p:cNvPr>
          <p:cNvSpPr txBox="1"/>
          <p:nvPr/>
        </p:nvSpPr>
        <p:spPr>
          <a:xfrm>
            <a:off x="6246367" y="2458299"/>
            <a:ext cx="2270760" cy="896619"/>
          </a:xfrm>
          <a:prstGeom prst="rect">
            <a:avLst/>
          </a:prstGeom>
        </p:spPr>
        <p:txBody>
          <a:bodyPr vert="horz" wrap="square" lIns="0" tIns="12700" rIns="0" bIns="0" rtlCol="0">
            <a:spAutoFit/>
          </a:bodyPr>
          <a:lstStyle/>
          <a:p>
            <a:pPr marL="12700" algn="l">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Process-Focused</a:t>
            </a:r>
            <a:endParaRPr sz="1300">
              <a:latin typeface="Calibri" panose="020F0502020204030204" pitchFamily="34" charset="0"/>
              <a:cs typeface="Calibri" panose="020F0502020204030204" pitchFamily="34" charset="0"/>
            </a:endParaRPr>
          </a:p>
          <a:p>
            <a:pPr marL="12700" algn="l">
              <a:lnSpc>
                <a:spcPct val="100000"/>
              </a:lnSpc>
              <a:spcBef>
                <a:spcPts val="1310"/>
              </a:spcBef>
            </a:pPr>
            <a:r>
              <a:rPr sz="1100" dirty="0">
                <a:solidFill>
                  <a:srgbClr val="716A66"/>
                </a:solidFill>
                <a:latin typeface="Calibri" panose="020F0502020204030204" pitchFamily="34" charset="0"/>
                <a:cs typeface="Calibri" panose="020F0502020204030204" pitchFamily="34" charset="0"/>
              </a:rPr>
              <a:t>Q.</a:t>
            </a:r>
            <a:r>
              <a:rPr sz="1100" spc="38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7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7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space</a:t>
            </a:r>
            <a:r>
              <a:rPr sz="1100" spc="-3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staffed</a:t>
            </a:r>
            <a:r>
              <a:rPr sz="1100" spc="-5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24/7?</a:t>
            </a:r>
            <a:endParaRPr sz="1100">
              <a:latin typeface="Calibri" panose="020F0502020204030204" pitchFamily="34" charset="0"/>
              <a:cs typeface="Calibri" panose="020F0502020204030204" pitchFamily="34" charset="0"/>
            </a:endParaRPr>
          </a:p>
          <a:p>
            <a:pPr algn="l">
              <a:lnSpc>
                <a:spcPct val="100000"/>
              </a:lnSpc>
              <a:spcBef>
                <a:spcPts val="80"/>
              </a:spcBef>
            </a:pPr>
            <a:endParaRPr sz="1100">
              <a:latin typeface="Calibri" panose="020F0502020204030204" pitchFamily="34" charset="0"/>
              <a:cs typeface="Calibri" panose="020F0502020204030204" pitchFamily="34" charset="0"/>
            </a:endParaRPr>
          </a:p>
          <a:p>
            <a:pPr marL="12700" algn="l">
              <a:lnSpc>
                <a:spcPct val="100000"/>
              </a:lnSpc>
              <a:spcBef>
                <a:spcPts val="5"/>
              </a:spcBef>
            </a:pPr>
            <a:r>
              <a:rPr sz="1100" dirty="0">
                <a:solidFill>
                  <a:srgbClr val="716A66"/>
                </a:solidFill>
                <a:latin typeface="Calibri" panose="020F0502020204030204" pitchFamily="34" charset="0"/>
                <a:cs typeface="Calibri" panose="020F0502020204030204" pitchFamily="34" charset="0"/>
              </a:rPr>
              <a:t>Q.</a:t>
            </a:r>
            <a:r>
              <a:rPr sz="1100" spc="47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Where</a:t>
            </a:r>
            <a:r>
              <a:rPr sz="1100" spc="-35" dirty="0">
                <a:solidFill>
                  <a:srgbClr val="716A66"/>
                </a:solidFill>
                <a:latin typeface="Calibri" panose="020F0502020204030204" pitchFamily="34" charset="0"/>
                <a:cs typeface="Calibri" panose="020F0502020204030204" pitchFamily="34" charset="0"/>
              </a:rPr>
              <a:t> </a:t>
            </a:r>
            <a:r>
              <a:rPr sz="1100" spc="-65" dirty="0">
                <a:solidFill>
                  <a:srgbClr val="716A66"/>
                </a:solidFill>
                <a:latin typeface="Calibri" panose="020F0502020204030204" pitchFamily="34" charset="0"/>
                <a:cs typeface="Calibri" panose="020F0502020204030204" pitchFamily="34" charset="0"/>
              </a:rPr>
              <a:t>does</a:t>
            </a:r>
            <a:r>
              <a:rPr sz="1100" spc="-3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documentation</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occur?</a:t>
            </a:r>
            <a:endParaRPr sz="1100">
              <a:latin typeface="Calibri" panose="020F0502020204030204" pitchFamily="34" charset="0"/>
              <a:cs typeface="Calibri" panose="020F0502020204030204" pitchFamily="34" charset="0"/>
            </a:endParaRPr>
          </a:p>
        </p:txBody>
      </p:sp>
      <p:sp>
        <p:nvSpPr>
          <p:cNvPr id="36" name="object 18">
            <a:extLst>
              <a:ext uri="{FF2B5EF4-FFF2-40B4-BE49-F238E27FC236}">
                <a16:creationId xmlns:a16="http://schemas.microsoft.com/office/drawing/2014/main" id="{C78A1D4E-5BC8-8DF4-A214-F38FD32CE6F5}"/>
              </a:ext>
            </a:extLst>
          </p:cNvPr>
          <p:cNvSpPr txBox="1"/>
          <p:nvPr/>
        </p:nvSpPr>
        <p:spPr>
          <a:xfrm>
            <a:off x="6246367" y="3500893"/>
            <a:ext cx="2305685" cy="52832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85"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65" dirty="0">
                <a:solidFill>
                  <a:srgbClr val="716A66"/>
                </a:solidFill>
                <a:latin typeface="Calibri" panose="020F0502020204030204" pitchFamily="34" charset="0"/>
                <a:cs typeface="Calibri" panose="020F0502020204030204" pitchFamily="34" charset="0"/>
              </a:rPr>
              <a:t>does</a:t>
            </a:r>
            <a:r>
              <a:rPr sz="1100" spc="-3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supply</a:t>
            </a:r>
            <a:r>
              <a:rPr sz="1100" spc="-5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&amp;</a:t>
            </a:r>
            <a:r>
              <a:rPr sz="1100" spc="-70"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pharmaceutical </a:t>
            </a:r>
            <a:r>
              <a:rPr sz="1100" dirty="0">
                <a:solidFill>
                  <a:srgbClr val="716A66"/>
                </a:solidFill>
                <a:latin typeface="Calibri" panose="020F0502020204030204" pitchFamily="34" charset="0"/>
                <a:cs typeface="Calibri" panose="020F0502020204030204" pitchFamily="34" charset="0"/>
              </a:rPr>
              <a:t>work</a:t>
            </a:r>
            <a:r>
              <a:rPr sz="1100" spc="-2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management</a:t>
            </a:r>
            <a:r>
              <a:rPr sz="1100" spc="-1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operate</a:t>
            </a:r>
            <a:r>
              <a:rPr sz="1100" spc="-20" dirty="0">
                <a:solidFill>
                  <a:srgbClr val="716A66"/>
                </a:solidFill>
                <a:latin typeface="Calibri" panose="020F0502020204030204" pitchFamily="34" charset="0"/>
                <a:cs typeface="Calibri" panose="020F0502020204030204" pitchFamily="34" charset="0"/>
              </a:rPr>
              <a:t> with</a:t>
            </a:r>
            <a:r>
              <a:rPr sz="1100" spc="50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stations?</a:t>
            </a:r>
            <a:endParaRPr sz="1100">
              <a:latin typeface="Calibri" panose="020F0502020204030204" pitchFamily="34" charset="0"/>
              <a:cs typeface="Calibri" panose="020F0502020204030204" pitchFamily="34" charset="0"/>
            </a:endParaRPr>
          </a:p>
        </p:txBody>
      </p:sp>
      <p:sp>
        <p:nvSpPr>
          <p:cNvPr id="37" name="object 19">
            <a:extLst>
              <a:ext uri="{FF2B5EF4-FFF2-40B4-BE49-F238E27FC236}">
                <a16:creationId xmlns:a16="http://schemas.microsoft.com/office/drawing/2014/main" id="{52971DFB-386F-D9BF-3D56-9A415BC319E7}"/>
              </a:ext>
            </a:extLst>
          </p:cNvPr>
          <p:cNvSpPr txBox="1"/>
          <p:nvPr/>
        </p:nvSpPr>
        <p:spPr>
          <a:xfrm>
            <a:off x="6246367" y="4175225"/>
            <a:ext cx="2406015"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15" dirty="0">
                <a:solidFill>
                  <a:srgbClr val="716A66"/>
                </a:solidFill>
                <a:latin typeface="Calibri" panose="020F0502020204030204" pitchFamily="34" charset="0"/>
                <a:cs typeface="Calibri" panose="020F0502020204030204" pitchFamily="34" charset="0"/>
              </a:rPr>
              <a:t> </a:t>
            </a:r>
            <a:r>
              <a:rPr sz="1100" spc="-90" dirty="0">
                <a:solidFill>
                  <a:srgbClr val="716A66"/>
                </a:solidFill>
                <a:latin typeface="Calibri" panose="020F0502020204030204" pitchFamily="34" charset="0"/>
                <a:cs typeface="Calibri" panose="020F0502020204030204" pitchFamily="34" charset="0"/>
              </a:rPr>
              <a:t>Does</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station</a:t>
            </a:r>
            <a:r>
              <a:rPr sz="1100" spc="-55" dirty="0">
                <a:solidFill>
                  <a:srgbClr val="716A66"/>
                </a:solidFill>
                <a:latin typeface="Calibri" panose="020F0502020204030204" pitchFamily="34" charset="0"/>
                <a:cs typeface="Calibri" panose="020F0502020204030204" pitchFamily="34" charset="0"/>
              </a:rPr>
              <a:t> have</a:t>
            </a:r>
            <a:r>
              <a:rPr sz="1100" spc="-35" dirty="0">
                <a:solidFill>
                  <a:srgbClr val="716A66"/>
                </a:solidFill>
                <a:latin typeface="Calibri" panose="020F0502020204030204" pitchFamily="34" charset="0"/>
                <a:cs typeface="Calibri" panose="020F0502020204030204" pitchFamily="34" charset="0"/>
              </a:rPr>
              <a:t> </a:t>
            </a:r>
            <a:r>
              <a:rPr sz="1100" spc="-80" dirty="0">
                <a:solidFill>
                  <a:srgbClr val="716A66"/>
                </a:solidFill>
                <a:latin typeface="Calibri" panose="020F0502020204030204" pitchFamily="34" charset="0"/>
                <a:cs typeface="Calibri" panose="020F0502020204030204" pitchFamily="34" charset="0"/>
              </a:rPr>
              <a:t>a</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receptionist/ </a:t>
            </a:r>
            <a:r>
              <a:rPr sz="1100" dirty="0">
                <a:solidFill>
                  <a:srgbClr val="716A66"/>
                </a:solidFill>
                <a:latin typeface="Calibri" panose="020F0502020204030204" pitchFamily="34" charset="0"/>
                <a:cs typeface="Calibri" panose="020F0502020204030204" pitchFamily="34" charset="0"/>
              </a:rPr>
              <a:t>unit</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coordinator?</a:t>
            </a:r>
            <a:endParaRPr sz="1100">
              <a:latin typeface="Calibri" panose="020F0502020204030204" pitchFamily="34" charset="0"/>
              <a:cs typeface="Calibri" panose="020F0502020204030204" pitchFamily="34" charset="0"/>
            </a:endParaRPr>
          </a:p>
        </p:txBody>
      </p:sp>
      <p:sp>
        <p:nvSpPr>
          <p:cNvPr id="38" name="object 20">
            <a:extLst>
              <a:ext uri="{FF2B5EF4-FFF2-40B4-BE49-F238E27FC236}">
                <a16:creationId xmlns:a16="http://schemas.microsoft.com/office/drawing/2014/main" id="{9AB04338-ECB8-A5E8-EB3E-A101430C8031}"/>
              </a:ext>
            </a:extLst>
          </p:cNvPr>
          <p:cNvSpPr txBox="1"/>
          <p:nvPr/>
        </p:nvSpPr>
        <p:spPr>
          <a:xfrm>
            <a:off x="6246367" y="4681917"/>
            <a:ext cx="2258060"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09" dirty="0">
                <a:solidFill>
                  <a:srgbClr val="716A66"/>
                </a:solidFill>
                <a:latin typeface="Calibri" panose="020F0502020204030204" pitchFamily="34" charset="0"/>
                <a:cs typeface="Calibri" panose="020F0502020204030204" pitchFamily="34" charset="0"/>
              </a:rPr>
              <a:t> </a:t>
            </a:r>
            <a:r>
              <a:rPr sz="1100" spc="-90" dirty="0">
                <a:solidFill>
                  <a:srgbClr val="716A66"/>
                </a:solidFill>
                <a:latin typeface="Calibri" panose="020F0502020204030204" pitchFamily="34" charset="0"/>
                <a:cs typeface="Calibri" panose="020F0502020204030204" pitchFamily="34" charset="0"/>
              </a:rPr>
              <a:t>Does</a:t>
            </a:r>
            <a:r>
              <a:rPr sz="1100" spc="-35"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anyone</a:t>
            </a:r>
            <a:r>
              <a:rPr sz="1100" spc="-35" dirty="0">
                <a:solidFill>
                  <a:srgbClr val="716A66"/>
                </a:solidFill>
                <a:latin typeface="Calibri" panose="020F0502020204030204" pitchFamily="34" charset="0"/>
                <a:cs typeface="Calibri" panose="020F0502020204030204" pitchFamily="34" charset="0"/>
              </a:rPr>
              <a:t> else</a:t>
            </a:r>
            <a:r>
              <a:rPr sz="1100" spc="-4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interact</a:t>
            </a:r>
            <a:r>
              <a:rPr sz="1100" spc="-6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with</a:t>
            </a:r>
            <a:r>
              <a:rPr sz="1100" spc="-6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the </a:t>
            </a:r>
            <a:r>
              <a:rPr sz="1100" spc="-10" dirty="0">
                <a:solidFill>
                  <a:srgbClr val="716A66"/>
                </a:solidFill>
                <a:latin typeface="Calibri" panose="020F0502020204030204" pitchFamily="34" charset="0"/>
                <a:cs typeface="Calibri" panose="020F0502020204030204" pitchFamily="34" charset="0"/>
              </a:rPr>
              <a:t>staff</a:t>
            </a:r>
            <a:r>
              <a:rPr sz="1100" spc="-2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or</a:t>
            </a:r>
            <a:r>
              <a:rPr sz="1100" spc="-2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use</a:t>
            </a:r>
            <a:r>
              <a:rPr sz="1100" spc="-2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of</a:t>
            </a:r>
            <a:r>
              <a:rPr sz="1100" spc="-25" dirty="0">
                <a:solidFill>
                  <a:srgbClr val="716A66"/>
                </a:solidFill>
                <a:latin typeface="Calibri" panose="020F0502020204030204" pitchFamily="34" charset="0"/>
                <a:cs typeface="Calibri" panose="020F0502020204030204" pitchFamily="34" charset="0"/>
              </a:rPr>
              <a:t> </a:t>
            </a:r>
            <a:r>
              <a:rPr sz="1100" spc="-45" dirty="0">
                <a:solidFill>
                  <a:srgbClr val="716A66"/>
                </a:solidFill>
                <a:latin typeface="Calibri" panose="020F0502020204030204" pitchFamily="34" charset="0"/>
                <a:cs typeface="Calibri" panose="020F0502020204030204" pitchFamily="34" charset="0"/>
              </a:rPr>
              <a:t>these</a:t>
            </a:r>
            <a:r>
              <a:rPr sz="1100" spc="-2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stations?</a:t>
            </a:r>
            <a:endParaRPr sz="1100">
              <a:latin typeface="Calibri" panose="020F0502020204030204" pitchFamily="34" charset="0"/>
              <a:cs typeface="Calibri" panose="020F0502020204030204" pitchFamily="34" charset="0"/>
            </a:endParaRPr>
          </a:p>
        </p:txBody>
      </p:sp>
      <p:sp>
        <p:nvSpPr>
          <p:cNvPr id="39" name="object 21">
            <a:extLst>
              <a:ext uri="{FF2B5EF4-FFF2-40B4-BE49-F238E27FC236}">
                <a16:creationId xmlns:a16="http://schemas.microsoft.com/office/drawing/2014/main" id="{5985D1FE-D769-6DAF-D650-8DE2595EE2B1}"/>
              </a:ext>
            </a:extLst>
          </p:cNvPr>
          <p:cNvSpPr txBox="1"/>
          <p:nvPr/>
        </p:nvSpPr>
        <p:spPr>
          <a:xfrm>
            <a:off x="9014714" y="2458299"/>
            <a:ext cx="1022985" cy="212879"/>
          </a:xfrm>
          <a:prstGeom prst="rect">
            <a:avLst/>
          </a:prstGeom>
        </p:spPr>
        <p:txBody>
          <a:bodyPr vert="horz" wrap="square" lIns="0" tIns="12700" rIns="0" bIns="0" rtlCol="0">
            <a:spAutoFit/>
          </a:bodyPr>
          <a:lstStyle/>
          <a:p>
            <a:pPr marL="12700" algn="l">
              <a:lnSpc>
                <a:spcPct val="100000"/>
              </a:lnSpc>
              <a:spcBef>
                <a:spcPts val="100"/>
              </a:spcBef>
            </a:pPr>
            <a:r>
              <a:rPr sz="1300" b="1" spc="-10" dirty="0">
                <a:solidFill>
                  <a:srgbClr val="716A66"/>
                </a:solidFill>
                <a:latin typeface="Calibri" panose="020F0502020204030204" pitchFamily="34" charset="0"/>
                <a:cs typeface="Calibri" panose="020F0502020204030204" pitchFamily="34" charset="0"/>
              </a:rPr>
              <a:t>Place-Focused</a:t>
            </a:r>
            <a:endParaRPr sz="1300">
              <a:latin typeface="Calibri" panose="020F0502020204030204" pitchFamily="34" charset="0"/>
              <a:cs typeface="Calibri" panose="020F0502020204030204" pitchFamily="34" charset="0"/>
            </a:endParaRPr>
          </a:p>
        </p:txBody>
      </p:sp>
      <p:sp>
        <p:nvSpPr>
          <p:cNvPr id="40" name="object 22">
            <a:extLst>
              <a:ext uri="{FF2B5EF4-FFF2-40B4-BE49-F238E27FC236}">
                <a16:creationId xmlns:a16="http://schemas.microsoft.com/office/drawing/2014/main" id="{AA9E23CC-4DB1-C4EB-E910-74B256CA28F9}"/>
              </a:ext>
            </a:extLst>
          </p:cNvPr>
          <p:cNvSpPr txBox="1"/>
          <p:nvPr/>
        </p:nvSpPr>
        <p:spPr>
          <a:xfrm>
            <a:off x="9014715" y="2822789"/>
            <a:ext cx="2282825" cy="52832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85" dirty="0">
                <a:solidFill>
                  <a:srgbClr val="716A66"/>
                </a:solidFill>
                <a:latin typeface="Calibri" panose="020F0502020204030204" pitchFamily="34" charset="0"/>
                <a:cs typeface="Calibri" panose="020F0502020204030204" pitchFamily="34" charset="0"/>
              </a:rPr>
              <a:t> </a:t>
            </a:r>
            <a:r>
              <a:rPr sz="1100" spc="-70" dirty="0">
                <a:solidFill>
                  <a:srgbClr val="716A66"/>
                </a:solidFill>
                <a:latin typeface="Calibri" panose="020F0502020204030204" pitchFamily="34" charset="0"/>
                <a:cs typeface="Calibri" panose="020F0502020204030204" pitchFamily="34" charset="0"/>
              </a:rPr>
              <a:t>Have</a:t>
            </a:r>
            <a:r>
              <a:rPr sz="1100" spc="-3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you</a:t>
            </a:r>
            <a:r>
              <a:rPr sz="1100" spc="-35" dirty="0">
                <a:solidFill>
                  <a:srgbClr val="716A66"/>
                </a:solidFill>
                <a:latin typeface="Calibri" panose="020F0502020204030204" pitchFamily="34" charset="0"/>
                <a:cs typeface="Calibri" panose="020F0502020204030204" pitchFamily="34" charset="0"/>
              </a:rPr>
              <a:t> </a:t>
            </a:r>
            <a:r>
              <a:rPr sz="1100" spc="-40" dirty="0">
                <a:solidFill>
                  <a:srgbClr val="716A66"/>
                </a:solidFill>
                <a:latin typeface="Calibri" panose="020F0502020204030204" pitchFamily="34" charset="0"/>
                <a:cs typeface="Calibri" panose="020F0502020204030204" pitchFamily="34" charset="0"/>
              </a:rPr>
              <a:t>considered</a:t>
            </a:r>
            <a:r>
              <a:rPr sz="1100" spc="-35" dirty="0">
                <a:solidFill>
                  <a:srgbClr val="716A66"/>
                </a:solidFill>
                <a:latin typeface="Calibri" panose="020F0502020204030204" pitchFamily="34" charset="0"/>
                <a:cs typeface="Calibri" panose="020F0502020204030204" pitchFamily="34" charset="0"/>
              </a:rPr>
              <a:t> </a:t>
            </a:r>
            <a:r>
              <a:rPr sz="1100" spc="-45" dirty="0">
                <a:solidFill>
                  <a:srgbClr val="716A66"/>
                </a:solidFill>
                <a:latin typeface="Calibri" panose="020F0502020204030204" pitchFamily="34" charset="0"/>
                <a:cs typeface="Calibri" panose="020F0502020204030204" pitchFamily="34" charset="0"/>
              </a:rPr>
              <a:t>how</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layout </a:t>
            </a:r>
            <a:r>
              <a:rPr sz="1100" spc="-55" dirty="0">
                <a:solidFill>
                  <a:srgbClr val="716A66"/>
                </a:solidFill>
                <a:latin typeface="Calibri" panose="020F0502020204030204" pitchFamily="34" charset="0"/>
                <a:cs typeface="Calibri" panose="020F0502020204030204" pitchFamily="34" charset="0"/>
              </a:rPr>
              <a:t>changes</a:t>
            </a:r>
            <a:r>
              <a:rPr sz="1100" spc="-25" dirty="0">
                <a:solidFill>
                  <a:srgbClr val="716A66"/>
                </a:solidFill>
                <a:latin typeface="Calibri" panose="020F0502020204030204" pitchFamily="34" charset="0"/>
                <a:cs typeface="Calibri" panose="020F0502020204030204" pitchFamily="34" charset="0"/>
              </a:rPr>
              <a:t> would</a:t>
            </a:r>
            <a:r>
              <a:rPr sz="1100" spc="-2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improve </a:t>
            </a:r>
            <a:r>
              <a:rPr sz="1100" spc="-40" dirty="0">
                <a:solidFill>
                  <a:srgbClr val="716A66"/>
                </a:solidFill>
                <a:latin typeface="Calibri" panose="020F0502020204030204" pitchFamily="34" charset="0"/>
                <a:cs typeface="Calibri" panose="020F0502020204030204" pitchFamily="34" charset="0"/>
              </a:rPr>
              <a:t>efficiency? </a:t>
            </a:r>
            <a:r>
              <a:rPr sz="1100" spc="-45" dirty="0">
                <a:solidFill>
                  <a:srgbClr val="716A66"/>
                </a:solidFill>
                <a:latin typeface="Calibri" panose="020F0502020204030204" pitchFamily="34" charset="0"/>
                <a:cs typeface="Calibri" panose="020F0502020204030204" pitchFamily="34" charset="0"/>
              </a:rPr>
              <a:t>Tell</a:t>
            </a:r>
            <a:r>
              <a:rPr sz="1100" spc="-30"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me</a:t>
            </a:r>
            <a:r>
              <a:rPr sz="1100" spc="-2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more </a:t>
            </a:r>
            <a:r>
              <a:rPr sz="1100" spc="-40" dirty="0">
                <a:solidFill>
                  <a:srgbClr val="716A66"/>
                </a:solidFill>
                <a:latin typeface="Calibri" panose="020F0502020204030204" pitchFamily="34" charset="0"/>
                <a:cs typeface="Calibri" panose="020F0502020204030204" pitchFamily="34" charset="0"/>
              </a:rPr>
              <a:t>about</a:t>
            </a:r>
            <a:r>
              <a:rPr sz="1100" spc="-2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that.</a:t>
            </a:r>
            <a:endParaRPr sz="1100">
              <a:latin typeface="Calibri" panose="020F0502020204030204" pitchFamily="34" charset="0"/>
              <a:cs typeface="Calibri" panose="020F0502020204030204" pitchFamily="34" charset="0"/>
            </a:endParaRPr>
          </a:p>
        </p:txBody>
      </p:sp>
      <p:sp>
        <p:nvSpPr>
          <p:cNvPr id="41" name="object 23">
            <a:extLst>
              <a:ext uri="{FF2B5EF4-FFF2-40B4-BE49-F238E27FC236}">
                <a16:creationId xmlns:a16="http://schemas.microsoft.com/office/drawing/2014/main" id="{7F2AF517-7F6D-0434-C0C7-3FA31AE211D3}"/>
              </a:ext>
            </a:extLst>
          </p:cNvPr>
          <p:cNvSpPr txBox="1"/>
          <p:nvPr/>
        </p:nvSpPr>
        <p:spPr>
          <a:xfrm>
            <a:off x="9014715" y="3497121"/>
            <a:ext cx="2477135" cy="52832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45"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Care</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6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caregiver</a:t>
            </a:r>
            <a:r>
              <a:rPr sz="1100" spc="-5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is</a:t>
            </a:r>
            <a:r>
              <a:rPr sz="1100" spc="-60" dirty="0">
                <a:solidFill>
                  <a:srgbClr val="716A66"/>
                </a:solidFill>
                <a:latin typeface="Calibri" panose="020F0502020204030204" pitchFamily="34" charset="0"/>
                <a:cs typeface="Calibri" panose="020F0502020204030204" pitchFamily="34" charset="0"/>
              </a:rPr>
              <a:t> </a:t>
            </a:r>
            <a:r>
              <a:rPr sz="1100" spc="-55" dirty="0">
                <a:solidFill>
                  <a:srgbClr val="716A66"/>
                </a:solidFill>
                <a:latin typeface="Calibri" panose="020F0502020204030204" pitchFamily="34" charset="0"/>
                <a:cs typeface="Calibri" panose="020F0502020204030204" pitchFamily="34" charset="0"/>
              </a:rPr>
              <a:t>so</a:t>
            </a:r>
            <a:r>
              <a:rPr sz="1100" spc="-3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important. </a:t>
            </a:r>
            <a:r>
              <a:rPr sz="1100" spc="-75" dirty="0">
                <a:solidFill>
                  <a:srgbClr val="716A66"/>
                </a:solidFill>
                <a:latin typeface="Calibri" panose="020F0502020204030204" pitchFamily="34" charset="0"/>
                <a:cs typeface="Calibri" panose="020F0502020204030204" pitchFamily="34" charset="0"/>
              </a:rPr>
              <a:t>How</a:t>
            </a:r>
            <a:r>
              <a:rPr sz="1100" spc="-15" dirty="0">
                <a:solidFill>
                  <a:srgbClr val="716A66"/>
                </a:solidFill>
                <a:latin typeface="Calibri" panose="020F0502020204030204" pitchFamily="34" charset="0"/>
                <a:cs typeface="Calibri" panose="020F0502020204030204" pitchFamily="34" charset="0"/>
              </a:rPr>
              <a:t> </a:t>
            </a:r>
            <a:r>
              <a:rPr sz="1100" spc="-60" dirty="0">
                <a:solidFill>
                  <a:srgbClr val="716A66"/>
                </a:solidFill>
                <a:latin typeface="Calibri" panose="020F0502020204030204" pitchFamily="34" charset="0"/>
                <a:cs typeface="Calibri" panose="020F0502020204030204" pitchFamily="34" charset="0"/>
              </a:rPr>
              <a:t>do</a:t>
            </a:r>
            <a:r>
              <a:rPr sz="1100" spc="-1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you</a:t>
            </a:r>
            <a:r>
              <a:rPr sz="1100" spc="-10" dirty="0">
                <a:solidFill>
                  <a:srgbClr val="716A66"/>
                </a:solidFill>
                <a:latin typeface="Calibri" panose="020F0502020204030204" pitchFamily="34" charset="0"/>
                <a:cs typeface="Calibri" panose="020F0502020204030204" pitchFamily="34" charset="0"/>
              </a:rPr>
              <a:t> </a:t>
            </a:r>
            <a:r>
              <a:rPr sz="1100" spc="-75" dirty="0">
                <a:solidFill>
                  <a:srgbClr val="716A66"/>
                </a:solidFill>
                <a:latin typeface="Calibri" panose="020F0502020204030204" pitchFamily="34" charset="0"/>
                <a:cs typeface="Calibri" panose="020F0502020204030204" pitchFamily="34" charset="0"/>
              </a:rPr>
              <a:t>see</a:t>
            </a:r>
            <a:r>
              <a:rPr sz="1100" spc="-1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10"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incorporated</a:t>
            </a:r>
            <a:r>
              <a:rPr sz="1100" spc="-15"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in </a:t>
            </a:r>
            <a:r>
              <a:rPr sz="1100" dirty="0">
                <a:solidFill>
                  <a:srgbClr val="716A66"/>
                </a:solidFill>
                <a:latin typeface="Calibri" panose="020F0502020204030204" pitchFamily="34" charset="0"/>
                <a:cs typeface="Calibri" panose="020F0502020204030204" pitchFamily="34" charset="0"/>
              </a:rPr>
              <a:t>this</a:t>
            </a:r>
            <a:r>
              <a:rPr sz="1100" spc="-55"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project?</a:t>
            </a:r>
            <a:endParaRPr sz="1100">
              <a:latin typeface="Calibri" panose="020F0502020204030204" pitchFamily="34" charset="0"/>
              <a:cs typeface="Calibri" panose="020F0502020204030204" pitchFamily="34" charset="0"/>
            </a:endParaRPr>
          </a:p>
        </p:txBody>
      </p:sp>
      <p:sp>
        <p:nvSpPr>
          <p:cNvPr id="42" name="object 24">
            <a:extLst>
              <a:ext uri="{FF2B5EF4-FFF2-40B4-BE49-F238E27FC236}">
                <a16:creationId xmlns:a16="http://schemas.microsoft.com/office/drawing/2014/main" id="{C427D2DD-A180-482A-80F9-D3C860CA889C}"/>
              </a:ext>
            </a:extLst>
          </p:cNvPr>
          <p:cNvSpPr txBox="1"/>
          <p:nvPr/>
        </p:nvSpPr>
        <p:spPr>
          <a:xfrm>
            <a:off x="9014715" y="4171453"/>
            <a:ext cx="2360930"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440"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your</a:t>
            </a:r>
            <a:r>
              <a:rPr sz="1100" spc="-55" dirty="0">
                <a:solidFill>
                  <a:srgbClr val="716A66"/>
                </a:solidFill>
                <a:latin typeface="Calibri" panose="020F0502020204030204" pitchFamily="34" charset="0"/>
                <a:cs typeface="Calibri" panose="020F0502020204030204" pitchFamily="34" charset="0"/>
              </a:rPr>
              <a:t> </a:t>
            </a:r>
            <a:r>
              <a:rPr sz="1100" spc="-45" dirty="0">
                <a:solidFill>
                  <a:srgbClr val="716A66"/>
                </a:solidFill>
                <a:latin typeface="Calibri" panose="020F0502020204030204" pitchFamily="34" charset="0"/>
                <a:cs typeface="Calibri" panose="020F0502020204030204" pitchFamily="34" charset="0"/>
              </a:rPr>
              <a:t>goals</a:t>
            </a:r>
            <a:r>
              <a:rPr sz="1100" spc="-3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6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6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project </a:t>
            </a:r>
            <a:r>
              <a:rPr sz="1100" spc="-55" dirty="0">
                <a:solidFill>
                  <a:srgbClr val="716A66"/>
                </a:solidFill>
                <a:latin typeface="Calibri" panose="020F0502020204030204" pitchFamily="34" charset="0"/>
                <a:cs typeface="Calibri" panose="020F0502020204030204" pitchFamily="34" charset="0"/>
              </a:rPr>
              <a:t>and</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45" dirty="0">
                <a:solidFill>
                  <a:srgbClr val="716A66"/>
                </a:solidFill>
                <a:latin typeface="Calibri" panose="020F0502020204030204" pitchFamily="34" charset="0"/>
                <a:cs typeface="Calibri" panose="020F0502020204030204" pitchFamily="34" charset="0"/>
              </a:rPr>
              <a:t> </a:t>
            </a:r>
            <a:r>
              <a:rPr sz="1100" spc="-30" dirty="0">
                <a:solidFill>
                  <a:srgbClr val="716A66"/>
                </a:solidFill>
                <a:latin typeface="Calibri" panose="020F0502020204030204" pitchFamily="34" charset="0"/>
                <a:cs typeface="Calibri" panose="020F0502020204030204" pitchFamily="34" charset="0"/>
              </a:rPr>
              <a:t>they</a:t>
            </a:r>
            <a:r>
              <a:rPr sz="1100" spc="-4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part</a:t>
            </a:r>
            <a:r>
              <a:rPr sz="1100" spc="-40"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of</a:t>
            </a:r>
            <a:r>
              <a:rPr sz="1100" spc="-35" dirty="0">
                <a:solidFill>
                  <a:srgbClr val="716A66"/>
                </a:solidFill>
                <a:latin typeface="Calibri" panose="020F0502020204030204" pitchFamily="34" charset="0"/>
                <a:cs typeface="Calibri" panose="020F0502020204030204" pitchFamily="34" charset="0"/>
              </a:rPr>
              <a:t> </a:t>
            </a:r>
            <a:r>
              <a:rPr sz="1100" spc="-80" dirty="0">
                <a:solidFill>
                  <a:srgbClr val="716A66"/>
                </a:solidFill>
                <a:latin typeface="Calibri" panose="020F0502020204030204" pitchFamily="34" charset="0"/>
                <a:cs typeface="Calibri" panose="020F0502020204030204" pitchFamily="34" charset="0"/>
              </a:rPr>
              <a:t>a</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bigger</a:t>
            </a:r>
            <a:r>
              <a:rPr sz="1100" spc="-40" dirty="0">
                <a:solidFill>
                  <a:srgbClr val="716A66"/>
                </a:solidFill>
                <a:latin typeface="Calibri" panose="020F0502020204030204" pitchFamily="34" charset="0"/>
                <a:cs typeface="Calibri" panose="020F0502020204030204" pitchFamily="34" charset="0"/>
              </a:rPr>
              <a:t> </a:t>
            </a:r>
            <a:r>
              <a:rPr sz="1100" spc="-25" dirty="0">
                <a:solidFill>
                  <a:srgbClr val="716A66"/>
                </a:solidFill>
                <a:latin typeface="Calibri" panose="020F0502020204030204" pitchFamily="34" charset="0"/>
                <a:cs typeface="Calibri" panose="020F0502020204030204" pitchFamily="34" charset="0"/>
              </a:rPr>
              <a:t>vision?</a:t>
            </a:r>
            <a:endParaRPr sz="1100">
              <a:latin typeface="Calibri" panose="020F0502020204030204" pitchFamily="34" charset="0"/>
              <a:cs typeface="Calibri" panose="020F0502020204030204" pitchFamily="34" charset="0"/>
            </a:endParaRPr>
          </a:p>
        </p:txBody>
      </p:sp>
      <p:sp>
        <p:nvSpPr>
          <p:cNvPr id="43" name="object 25">
            <a:extLst>
              <a:ext uri="{FF2B5EF4-FFF2-40B4-BE49-F238E27FC236}">
                <a16:creationId xmlns:a16="http://schemas.microsoft.com/office/drawing/2014/main" id="{2B8B6861-DF55-46A4-D627-930404C9B7FC}"/>
              </a:ext>
            </a:extLst>
          </p:cNvPr>
          <p:cNvSpPr txBox="1"/>
          <p:nvPr/>
        </p:nvSpPr>
        <p:spPr>
          <a:xfrm>
            <a:off x="9014715" y="4678145"/>
            <a:ext cx="2381250" cy="360680"/>
          </a:xfrm>
          <a:prstGeom prst="rect">
            <a:avLst/>
          </a:prstGeom>
        </p:spPr>
        <p:txBody>
          <a:bodyPr vert="horz" wrap="square" lIns="0" tIns="12700" rIns="0" bIns="0" rtlCol="0">
            <a:spAutoFit/>
          </a:bodyPr>
          <a:lstStyle/>
          <a:p>
            <a:pPr marL="240665" marR="5080" indent="-228600" algn="l">
              <a:lnSpc>
                <a:spcPct val="100000"/>
              </a:lnSpc>
              <a:spcBef>
                <a:spcPts val="100"/>
              </a:spcBef>
            </a:pPr>
            <a:r>
              <a:rPr sz="1100" dirty="0">
                <a:solidFill>
                  <a:srgbClr val="716A66"/>
                </a:solidFill>
                <a:latin typeface="Calibri" panose="020F0502020204030204" pitchFamily="34" charset="0"/>
                <a:cs typeface="Calibri" panose="020F0502020204030204" pitchFamily="34" charset="0"/>
              </a:rPr>
              <a:t>Q.</a:t>
            </a:r>
            <a:r>
              <a:rPr sz="1100" spc="385" dirty="0">
                <a:solidFill>
                  <a:srgbClr val="716A66"/>
                </a:solidFill>
                <a:latin typeface="Calibri" panose="020F0502020204030204" pitchFamily="34" charset="0"/>
                <a:cs typeface="Calibri" panose="020F0502020204030204" pitchFamily="34" charset="0"/>
              </a:rPr>
              <a:t> </a:t>
            </a:r>
            <a:r>
              <a:rPr sz="1100" spc="-50" dirty="0">
                <a:solidFill>
                  <a:srgbClr val="716A66"/>
                </a:solidFill>
                <a:latin typeface="Calibri" panose="020F0502020204030204" pitchFamily="34" charset="0"/>
                <a:cs typeface="Calibri" panose="020F0502020204030204" pitchFamily="34" charset="0"/>
              </a:rPr>
              <a:t>What</a:t>
            </a:r>
            <a:r>
              <a:rPr sz="1100" spc="-3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are</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drivers</a:t>
            </a:r>
            <a:r>
              <a:rPr sz="1100" spc="-6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of</a:t>
            </a:r>
            <a:r>
              <a:rPr sz="1100" spc="-55" dirty="0">
                <a:solidFill>
                  <a:srgbClr val="716A66"/>
                </a:solidFill>
                <a:latin typeface="Calibri" panose="020F0502020204030204" pitchFamily="34" charset="0"/>
                <a:cs typeface="Calibri" panose="020F0502020204030204" pitchFamily="34" charset="0"/>
              </a:rPr>
              <a:t> </a:t>
            </a:r>
            <a:r>
              <a:rPr sz="1100" spc="-20" dirty="0">
                <a:solidFill>
                  <a:srgbClr val="716A66"/>
                </a:solidFill>
                <a:latin typeface="Calibri" panose="020F0502020204030204" pitchFamily="34" charset="0"/>
                <a:cs typeface="Calibri" panose="020F0502020204030204" pitchFamily="34" charset="0"/>
              </a:rPr>
              <a:t>the</a:t>
            </a:r>
            <a:r>
              <a:rPr sz="1100" spc="-55" dirty="0">
                <a:solidFill>
                  <a:srgbClr val="716A66"/>
                </a:solidFill>
                <a:latin typeface="Calibri" panose="020F0502020204030204" pitchFamily="34" charset="0"/>
                <a:cs typeface="Calibri" panose="020F0502020204030204" pitchFamily="34" charset="0"/>
              </a:rPr>
              <a:t> </a:t>
            </a:r>
            <a:r>
              <a:rPr sz="1100" spc="-35" dirty="0">
                <a:solidFill>
                  <a:srgbClr val="716A66"/>
                </a:solidFill>
                <a:latin typeface="Calibri" panose="020F0502020204030204" pitchFamily="34" charset="0"/>
                <a:cs typeface="Calibri" panose="020F0502020204030204" pitchFamily="34" charset="0"/>
              </a:rPr>
              <a:t>schedule </a:t>
            </a:r>
            <a:r>
              <a:rPr sz="1100" spc="-55" dirty="0">
                <a:solidFill>
                  <a:srgbClr val="716A66"/>
                </a:solidFill>
                <a:latin typeface="Calibri" panose="020F0502020204030204" pitchFamily="34" charset="0"/>
                <a:cs typeface="Calibri" panose="020F0502020204030204" pitchFamily="34" charset="0"/>
              </a:rPr>
              <a:t>and</a:t>
            </a:r>
            <a:r>
              <a:rPr sz="1100" spc="-30" dirty="0">
                <a:solidFill>
                  <a:srgbClr val="716A66"/>
                </a:solidFill>
                <a:latin typeface="Calibri" panose="020F0502020204030204" pitchFamily="34" charset="0"/>
                <a:cs typeface="Calibri" panose="020F0502020204030204" pitchFamily="34" charset="0"/>
              </a:rPr>
              <a:t> </a:t>
            </a:r>
            <a:r>
              <a:rPr sz="1100" spc="-35" dirty="0">
                <a:solidFill>
                  <a:srgbClr val="716A66"/>
                </a:solidFill>
                <a:latin typeface="Calibri" panose="020F0502020204030204" pitchFamily="34" charset="0"/>
                <a:cs typeface="Calibri" panose="020F0502020204030204" pitchFamily="34" charset="0"/>
              </a:rPr>
              <a:t>budget</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for</a:t>
            </a:r>
            <a:r>
              <a:rPr sz="1100" spc="-30" dirty="0">
                <a:solidFill>
                  <a:srgbClr val="716A66"/>
                </a:solidFill>
                <a:latin typeface="Calibri" panose="020F0502020204030204" pitchFamily="34" charset="0"/>
                <a:cs typeface="Calibri" panose="020F0502020204030204" pitchFamily="34" charset="0"/>
              </a:rPr>
              <a:t> </a:t>
            </a:r>
            <a:r>
              <a:rPr sz="1100" dirty="0">
                <a:solidFill>
                  <a:srgbClr val="716A66"/>
                </a:solidFill>
                <a:latin typeface="Calibri" panose="020F0502020204030204" pitchFamily="34" charset="0"/>
                <a:cs typeface="Calibri" panose="020F0502020204030204" pitchFamily="34" charset="0"/>
              </a:rPr>
              <a:t>this</a:t>
            </a:r>
            <a:r>
              <a:rPr sz="1100" spc="-30" dirty="0">
                <a:solidFill>
                  <a:srgbClr val="716A66"/>
                </a:solidFill>
                <a:latin typeface="Calibri" panose="020F0502020204030204" pitchFamily="34" charset="0"/>
                <a:cs typeface="Calibri" panose="020F0502020204030204" pitchFamily="34" charset="0"/>
              </a:rPr>
              <a:t> </a:t>
            </a:r>
            <a:r>
              <a:rPr sz="1100" spc="-10" dirty="0">
                <a:solidFill>
                  <a:srgbClr val="716A66"/>
                </a:solidFill>
                <a:latin typeface="Calibri" panose="020F0502020204030204" pitchFamily="34" charset="0"/>
                <a:cs typeface="Calibri" panose="020F0502020204030204" pitchFamily="34" charset="0"/>
              </a:rPr>
              <a:t>project?</a:t>
            </a:r>
            <a:endParaRPr sz="11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762328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p:cNvSpPr txBox="1"/>
          <p:nvPr/>
        </p:nvSpPr>
        <p:spPr>
          <a:xfrm>
            <a:off x="750823" y="798467"/>
            <a:ext cx="456057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Step</a:t>
            </a:r>
            <a:r>
              <a:rPr sz="2800" b="1" spc="-35" dirty="0">
                <a:solidFill>
                  <a:srgbClr val="716A66"/>
                </a:solidFill>
                <a:latin typeface="DIN 2014 Bold"/>
                <a:cs typeface="DIN 2014 Bold"/>
              </a:rPr>
              <a:t> </a:t>
            </a:r>
            <a:r>
              <a:rPr sz="2800" b="1" dirty="0">
                <a:solidFill>
                  <a:srgbClr val="716A66"/>
                </a:solidFill>
                <a:latin typeface="DIN 2014 Bold"/>
                <a:cs typeface="DIN 2014 Bold"/>
              </a:rPr>
              <a:t>3:</a:t>
            </a:r>
            <a:r>
              <a:rPr sz="2800" b="1" spc="-35" dirty="0">
                <a:solidFill>
                  <a:srgbClr val="716A66"/>
                </a:solidFill>
                <a:latin typeface="DIN 2014 Bold"/>
                <a:cs typeface="DIN 2014 Bold"/>
              </a:rPr>
              <a:t> </a:t>
            </a:r>
            <a:r>
              <a:rPr sz="2800" b="1" dirty="0">
                <a:solidFill>
                  <a:srgbClr val="716A66"/>
                </a:solidFill>
                <a:latin typeface="DIN 2014 Bold"/>
                <a:cs typeface="DIN 2014 Bold"/>
              </a:rPr>
              <a:t>Clarify</a:t>
            </a:r>
            <a:r>
              <a:rPr sz="2800" b="1" spc="-35" dirty="0">
                <a:solidFill>
                  <a:srgbClr val="716A66"/>
                </a:solidFill>
                <a:latin typeface="DIN 2014 Bold"/>
                <a:cs typeface="DIN 2014 Bold"/>
              </a:rPr>
              <a:t> </a:t>
            </a:r>
            <a:r>
              <a:rPr sz="2800" b="1" dirty="0">
                <a:solidFill>
                  <a:srgbClr val="716A66"/>
                </a:solidFill>
                <a:latin typeface="DIN 2014 Bold"/>
                <a:cs typeface="DIN 2014 Bold"/>
              </a:rPr>
              <a:t>Driving</a:t>
            </a:r>
            <a:r>
              <a:rPr sz="2800" b="1" spc="-35" dirty="0">
                <a:solidFill>
                  <a:srgbClr val="716A66"/>
                </a:solidFill>
                <a:latin typeface="DIN 2014 Bold"/>
                <a:cs typeface="DIN 2014 Bold"/>
              </a:rPr>
              <a:t> </a:t>
            </a:r>
            <a:r>
              <a:rPr sz="2800" b="1" spc="-10" dirty="0">
                <a:solidFill>
                  <a:srgbClr val="716A66"/>
                </a:solidFill>
                <a:latin typeface="DIN 2014 Bold"/>
                <a:cs typeface="DIN 2014 Bold"/>
              </a:rPr>
              <a:t>Factors</a:t>
            </a:r>
            <a:endParaRPr sz="2800">
              <a:latin typeface="DIN 2014 Bold"/>
              <a:cs typeface="DIN 2014 Bold"/>
            </a:endParaRPr>
          </a:p>
        </p:txBody>
      </p:sp>
      <p:sp>
        <p:nvSpPr>
          <p:cNvPr id="4" name="object 4"/>
          <p:cNvSpPr txBox="1"/>
          <p:nvPr/>
        </p:nvSpPr>
        <p:spPr>
          <a:xfrm>
            <a:off x="708659" y="1521675"/>
            <a:ext cx="2520315" cy="556895"/>
          </a:xfrm>
          <a:prstGeom prst="rect">
            <a:avLst/>
          </a:prstGeom>
          <a:solidFill>
            <a:srgbClr val="E2E1E0"/>
          </a:solidFill>
        </p:spPr>
        <p:txBody>
          <a:bodyPr vert="horz" wrap="square" lIns="0" tIns="32384" rIns="0" bIns="0" rtlCol="0">
            <a:noAutofit/>
          </a:bodyPr>
          <a:lstStyle/>
          <a:p>
            <a:pPr>
              <a:lnSpc>
                <a:spcPct val="100000"/>
              </a:lnSpc>
              <a:spcBef>
                <a:spcPts val="254"/>
              </a:spcBef>
            </a:pPr>
            <a:endParaRPr sz="1100">
              <a:latin typeface="Times New Roman"/>
              <a:cs typeface="Times New Roman"/>
            </a:endParaRPr>
          </a:p>
          <a:p>
            <a:pPr marL="197485">
              <a:lnSpc>
                <a:spcPct val="100000"/>
              </a:lnSpc>
            </a:pPr>
            <a:r>
              <a:rPr lang="en-US" sz="1100" b="1" dirty="0">
                <a:solidFill>
                  <a:srgbClr val="716A66"/>
                </a:solidFill>
                <a:latin typeface="DIN 2014 Bold"/>
                <a:cs typeface="DIN 2014 Bold"/>
              </a:rPr>
              <a:t>Patient Room </a:t>
            </a:r>
            <a:r>
              <a:rPr sz="1100" b="1" spc="-10" dirty="0">
                <a:solidFill>
                  <a:srgbClr val="716A66"/>
                </a:solidFill>
                <a:latin typeface="DIN 2014 Bold"/>
                <a:cs typeface="DIN 2014 Bold"/>
              </a:rPr>
              <a:t>Considerations</a:t>
            </a:r>
            <a:endParaRPr sz="1100">
              <a:latin typeface="DIN 2014 Bold"/>
              <a:cs typeface="DIN 2014 Bold"/>
            </a:endParaRPr>
          </a:p>
        </p:txBody>
      </p:sp>
      <p:sp>
        <p:nvSpPr>
          <p:cNvPr id="5" name="object 5"/>
          <p:cNvSpPr txBox="1"/>
          <p:nvPr/>
        </p:nvSpPr>
        <p:spPr>
          <a:xfrm>
            <a:off x="708659" y="2138894"/>
            <a:ext cx="2520315" cy="1564003"/>
          </a:xfrm>
          <a:prstGeom prst="rect">
            <a:avLst/>
          </a:prstGeom>
          <a:solidFill>
            <a:srgbClr val="FFFFFF"/>
          </a:solidFill>
        </p:spPr>
        <p:txBody>
          <a:bodyPr vert="horz" wrap="square" lIns="0" tIns="73025" rIns="0" bIns="0" rtlCol="0">
            <a:noAutofit/>
          </a:bodyPr>
          <a:lstStyle/>
          <a:p>
            <a:pPr>
              <a:lnSpc>
                <a:spcPct val="100000"/>
              </a:lnSpc>
              <a:spcBef>
                <a:spcPts val="575"/>
              </a:spcBef>
            </a:pPr>
            <a:endParaRPr sz="800" dirty="0">
              <a:latin typeface="DIN 2014 Bold"/>
              <a:cs typeface="DIN 2014 Bold"/>
            </a:endParaRPr>
          </a:p>
        </p:txBody>
      </p:sp>
      <p:sp>
        <p:nvSpPr>
          <p:cNvPr id="6" name="object 6"/>
          <p:cNvSpPr txBox="1"/>
          <p:nvPr/>
        </p:nvSpPr>
        <p:spPr>
          <a:xfrm>
            <a:off x="3778300" y="1521675"/>
            <a:ext cx="2520315" cy="556895"/>
          </a:xfrm>
          <a:prstGeom prst="rect">
            <a:avLst/>
          </a:prstGeom>
          <a:solidFill>
            <a:srgbClr val="E2E1E0"/>
          </a:solidFill>
        </p:spPr>
        <p:txBody>
          <a:bodyPr vert="horz" wrap="square" lIns="0" tIns="32384" rIns="0" bIns="0" rtlCol="0">
            <a:noAutofit/>
          </a:bodyPr>
          <a:lstStyle/>
          <a:p>
            <a:pPr>
              <a:lnSpc>
                <a:spcPct val="100000"/>
              </a:lnSpc>
              <a:spcBef>
                <a:spcPts val="254"/>
              </a:spcBef>
            </a:pPr>
            <a:endParaRPr sz="1100">
              <a:latin typeface="Times New Roman"/>
              <a:cs typeface="Times New Roman"/>
            </a:endParaRPr>
          </a:p>
          <a:p>
            <a:pPr marL="197485">
              <a:lnSpc>
                <a:spcPct val="100000"/>
              </a:lnSpc>
            </a:pPr>
            <a:r>
              <a:rPr sz="1100" b="1" dirty="0">
                <a:solidFill>
                  <a:srgbClr val="716A66"/>
                </a:solidFill>
                <a:latin typeface="DIN 2014 Bold"/>
                <a:cs typeface="DIN 2014 Bold"/>
              </a:rPr>
              <a:t>Impact</a:t>
            </a:r>
            <a:r>
              <a:rPr sz="1100" b="1" spc="-10" dirty="0">
                <a:solidFill>
                  <a:srgbClr val="716A66"/>
                </a:solidFill>
                <a:latin typeface="DIN 2014 Bold"/>
                <a:cs typeface="DIN 2014 Bold"/>
              </a:rPr>
              <a:t> </a:t>
            </a:r>
            <a:r>
              <a:rPr sz="1100" b="1" dirty="0">
                <a:solidFill>
                  <a:srgbClr val="716A66"/>
                </a:solidFill>
                <a:latin typeface="DIN 2014 Bold"/>
                <a:cs typeface="DIN 2014 Bold"/>
              </a:rPr>
              <a:t>on</a:t>
            </a:r>
            <a:r>
              <a:rPr sz="1100" b="1" spc="-10" dirty="0">
                <a:solidFill>
                  <a:srgbClr val="716A66"/>
                </a:solidFill>
                <a:latin typeface="DIN 2014 Bold"/>
                <a:cs typeface="DIN 2014 Bold"/>
              </a:rPr>
              <a:t> </a:t>
            </a:r>
            <a:r>
              <a:rPr lang="en-US" sz="1100" b="1" dirty="0">
                <a:solidFill>
                  <a:srgbClr val="716A66"/>
                </a:solidFill>
                <a:latin typeface="DIN 2014 Bold"/>
                <a:cs typeface="DIN 2014 Bold"/>
              </a:rPr>
              <a:t>Patient Rooms</a:t>
            </a:r>
            <a:endParaRPr sz="1100">
              <a:latin typeface="DIN 2014 Bold"/>
              <a:cs typeface="DIN 2014 Bold"/>
            </a:endParaRPr>
          </a:p>
        </p:txBody>
      </p:sp>
      <p:sp>
        <p:nvSpPr>
          <p:cNvPr id="7" name="object 7"/>
          <p:cNvSpPr txBox="1"/>
          <p:nvPr/>
        </p:nvSpPr>
        <p:spPr>
          <a:xfrm>
            <a:off x="3778300" y="2138895"/>
            <a:ext cx="2520315" cy="1564005"/>
          </a:xfrm>
          <a:prstGeom prst="rect">
            <a:avLst/>
          </a:prstGeom>
          <a:solidFill>
            <a:srgbClr val="FFFFFF"/>
          </a:solidFill>
        </p:spPr>
        <p:txBody>
          <a:bodyPr vert="horz" wrap="square" lIns="0" tIns="27940" rIns="0" bIns="0" rtlCol="0">
            <a:noAutofit/>
          </a:bodyPr>
          <a:lstStyle/>
          <a:p>
            <a:pPr>
              <a:lnSpc>
                <a:spcPct val="100000"/>
              </a:lnSpc>
              <a:spcBef>
                <a:spcPts val="220"/>
              </a:spcBef>
            </a:pPr>
            <a:endParaRPr lang="en-US" sz="800">
              <a:latin typeface="Times New Roman"/>
              <a:cs typeface="Times New Roman"/>
            </a:endParaRPr>
          </a:p>
        </p:txBody>
      </p:sp>
      <p:sp>
        <p:nvSpPr>
          <p:cNvPr id="9" name="object 9"/>
          <p:cNvSpPr/>
          <p:nvPr/>
        </p:nvSpPr>
        <p:spPr>
          <a:xfrm>
            <a:off x="1125593" y="4756212"/>
            <a:ext cx="4398760" cy="1870710"/>
          </a:xfrm>
          <a:custGeom>
            <a:avLst/>
            <a:gdLst/>
            <a:ahLst/>
            <a:cxnLst/>
            <a:rect l="l" t="t" r="r" b="b"/>
            <a:pathLst>
              <a:path w="3613150" h="1870709">
                <a:moveTo>
                  <a:pt x="3612794" y="0"/>
                </a:moveTo>
                <a:lnTo>
                  <a:pt x="0" y="0"/>
                </a:lnTo>
                <a:lnTo>
                  <a:pt x="0" y="1870494"/>
                </a:lnTo>
                <a:lnTo>
                  <a:pt x="3612794" y="1870494"/>
                </a:lnTo>
                <a:lnTo>
                  <a:pt x="3612794" y="0"/>
                </a:lnTo>
                <a:close/>
              </a:path>
            </a:pathLst>
          </a:custGeom>
          <a:solidFill>
            <a:srgbClr val="FFFFFF"/>
          </a:solidFill>
        </p:spPr>
        <p:txBody>
          <a:bodyPr wrap="square" lIns="0" tIns="0" rIns="0" bIns="0" rtlCol="0"/>
          <a:lstStyle/>
          <a:p>
            <a:endParaRPr/>
          </a:p>
        </p:txBody>
      </p:sp>
      <p:sp>
        <p:nvSpPr>
          <p:cNvPr id="13" name="object 13"/>
          <p:cNvSpPr txBox="1"/>
          <p:nvPr/>
        </p:nvSpPr>
        <p:spPr>
          <a:xfrm>
            <a:off x="1125593" y="4086821"/>
            <a:ext cx="4398760" cy="619226"/>
          </a:xfrm>
          <a:prstGeom prst="rect">
            <a:avLst/>
          </a:prstGeom>
          <a:solidFill>
            <a:srgbClr val="E2E1E0"/>
          </a:solidFill>
        </p:spPr>
        <p:txBody>
          <a:bodyPr vert="horz" wrap="square" lIns="0" tIns="119380" rIns="0" bIns="0" rtlCol="0">
            <a:noAutofit/>
          </a:bodyPr>
          <a:lstStyle/>
          <a:p>
            <a:pPr marL="213360">
              <a:lnSpc>
                <a:spcPts val="1650"/>
              </a:lnSpc>
              <a:spcBef>
                <a:spcPts val="940"/>
              </a:spcBef>
            </a:pPr>
            <a:r>
              <a:rPr sz="1400" b="1" dirty="0">
                <a:solidFill>
                  <a:srgbClr val="716A66"/>
                </a:solidFill>
                <a:latin typeface="DIN 2014 Bold"/>
                <a:cs typeface="DIN 2014 Bold"/>
              </a:rPr>
              <a:t>Effective</a:t>
            </a:r>
            <a:r>
              <a:rPr sz="1400" b="1" spc="-30" dirty="0">
                <a:solidFill>
                  <a:srgbClr val="716A66"/>
                </a:solidFill>
                <a:latin typeface="DIN 2014 Bold"/>
                <a:cs typeface="DIN 2014 Bold"/>
              </a:rPr>
              <a:t> </a:t>
            </a:r>
            <a:r>
              <a:rPr lang="en-US" sz="1400" b="1" dirty="0">
                <a:solidFill>
                  <a:srgbClr val="716A66"/>
                </a:solidFill>
                <a:latin typeface="DIN 2014 Bold"/>
                <a:cs typeface="DIN 2014 Bold"/>
              </a:rPr>
              <a:t>Patient</a:t>
            </a:r>
            <a:r>
              <a:rPr sz="1400" b="1" spc="-30" dirty="0">
                <a:solidFill>
                  <a:srgbClr val="716A66"/>
                </a:solidFill>
                <a:latin typeface="DIN 2014 Bold"/>
                <a:cs typeface="DIN 2014 Bold"/>
              </a:rPr>
              <a:t> </a:t>
            </a:r>
            <a:r>
              <a:rPr sz="1400" b="1" dirty="0">
                <a:solidFill>
                  <a:srgbClr val="716A66"/>
                </a:solidFill>
                <a:latin typeface="DIN 2014 Bold"/>
                <a:cs typeface="DIN 2014 Bold"/>
              </a:rPr>
              <a:t>Room</a:t>
            </a:r>
            <a:r>
              <a:rPr sz="1400" b="1" spc="-30" dirty="0">
                <a:solidFill>
                  <a:srgbClr val="716A66"/>
                </a:solidFill>
                <a:latin typeface="DIN 2014 Bold"/>
                <a:cs typeface="DIN 2014 Bold"/>
              </a:rPr>
              <a:t> </a:t>
            </a:r>
            <a:r>
              <a:rPr sz="1400" b="1" spc="-10" dirty="0">
                <a:solidFill>
                  <a:srgbClr val="716A66"/>
                </a:solidFill>
                <a:latin typeface="DIN 2014 Bold"/>
                <a:cs typeface="DIN 2014 Bold"/>
              </a:rPr>
              <a:t>Design</a:t>
            </a:r>
            <a:endParaRPr sz="1400">
              <a:latin typeface="DIN 2014 Bold"/>
              <a:cs typeface="DIN 2014 Bold"/>
            </a:endParaRPr>
          </a:p>
          <a:p>
            <a:pPr marL="213995">
              <a:lnSpc>
                <a:spcPts val="1290"/>
              </a:lnSpc>
            </a:pPr>
            <a:r>
              <a:rPr sz="1100" b="1" dirty="0">
                <a:solidFill>
                  <a:srgbClr val="716A66"/>
                </a:solidFill>
                <a:latin typeface="DIN 2014 Bold"/>
                <a:cs typeface="DIN 2014 Bold"/>
              </a:rPr>
              <a:t>Impact</a:t>
            </a:r>
            <a:r>
              <a:rPr sz="1100" b="1" spc="114" dirty="0">
                <a:solidFill>
                  <a:srgbClr val="716A66"/>
                </a:solidFill>
                <a:latin typeface="DIN 2014 Bold"/>
                <a:cs typeface="DIN 2014 Bold"/>
              </a:rPr>
              <a:t> </a:t>
            </a:r>
            <a:r>
              <a:rPr sz="1100" b="1" dirty="0">
                <a:solidFill>
                  <a:srgbClr val="716A66"/>
                </a:solidFill>
                <a:latin typeface="DIN 2014 Bold"/>
                <a:cs typeface="DIN 2014 Bold"/>
              </a:rPr>
              <a:t>on</a:t>
            </a:r>
            <a:r>
              <a:rPr sz="1100" b="1" spc="120" dirty="0">
                <a:solidFill>
                  <a:srgbClr val="716A66"/>
                </a:solidFill>
                <a:latin typeface="DIN 2014 Bold"/>
                <a:cs typeface="DIN 2014 Bold"/>
              </a:rPr>
              <a:t> </a:t>
            </a:r>
            <a:r>
              <a:rPr sz="1100" b="1" dirty="0">
                <a:solidFill>
                  <a:srgbClr val="716A66"/>
                </a:solidFill>
                <a:latin typeface="DIN 2014 Bold"/>
                <a:cs typeface="DIN 2014 Bold"/>
              </a:rPr>
              <a:t>Patient,</a:t>
            </a:r>
            <a:r>
              <a:rPr sz="1100" b="1" spc="120" dirty="0">
                <a:solidFill>
                  <a:srgbClr val="716A66"/>
                </a:solidFill>
                <a:latin typeface="DIN 2014 Bold"/>
                <a:cs typeface="DIN 2014 Bold"/>
              </a:rPr>
              <a:t> </a:t>
            </a:r>
            <a:r>
              <a:rPr sz="1100" b="1" dirty="0">
                <a:solidFill>
                  <a:srgbClr val="716A66"/>
                </a:solidFill>
                <a:latin typeface="DIN 2014 Bold"/>
                <a:cs typeface="DIN 2014 Bold"/>
              </a:rPr>
              <a:t>Family,</a:t>
            </a:r>
            <a:r>
              <a:rPr lang="en-US" sz="1100" b="1" spc="120" dirty="0">
                <a:solidFill>
                  <a:srgbClr val="716A66"/>
                </a:solidFill>
                <a:latin typeface="DIN 2014 Bold"/>
                <a:cs typeface="DIN 2014 Bold"/>
              </a:rPr>
              <a:t> &amp; </a:t>
            </a:r>
            <a:r>
              <a:rPr sz="1100" b="1" spc="-10" dirty="0">
                <a:solidFill>
                  <a:srgbClr val="716A66"/>
                </a:solidFill>
                <a:latin typeface="DIN 2014 Bold"/>
                <a:cs typeface="DIN 2014 Bold"/>
              </a:rPr>
              <a:t>Caregivers</a:t>
            </a:r>
            <a:endParaRPr sz="1100">
              <a:latin typeface="DIN 2014 Bold"/>
              <a:cs typeface="DIN 2014 Bold"/>
            </a:endParaRPr>
          </a:p>
        </p:txBody>
      </p:sp>
      <p:grpSp>
        <p:nvGrpSpPr>
          <p:cNvPr id="14" name="object 14"/>
          <p:cNvGrpSpPr/>
          <p:nvPr/>
        </p:nvGrpSpPr>
        <p:grpSpPr>
          <a:xfrm>
            <a:off x="4645398" y="3749040"/>
            <a:ext cx="93345" cy="251460"/>
            <a:chOff x="4645398" y="3749040"/>
            <a:chExt cx="93345" cy="251460"/>
          </a:xfrm>
        </p:grpSpPr>
        <p:sp>
          <p:nvSpPr>
            <p:cNvPr id="15" name="object 15"/>
            <p:cNvSpPr/>
            <p:nvPr/>
          </p:nvSpPr>
          <p:spPr>
            <a:xfrm>
              <a:off x="4691816" y="3749040"/>
              <a:ext cx="0" cy="208915"/>
            </a:xfrm>
            <a:custGeom>
              <a:avLst/>
              <a:gdLst/>
              <a:ahLst/>
              <a:cxnLst/>
              <a:rect l="l" t="t" r="r" b="b"/>
              <a:pathLst>
                <a:path h="208914">
                  <a:moveTo>
                    <a:pt x="0" y="0"/>
                  </a:moveTo>
                  <a:lnTo>
                    <a:pt x="0" y="208699"/>
                  </a:lnTo>
                </a:path>
              </a:pathLst>
            </a:custGeom>
            <a:ln w="12700">
              <a:solidFill>
                <a:srgbClr val="90A19A"/>
              </a:solidFill>
            </a:ln>
          </p:spPr>
          <p:txBody>
            <a:bodyPr wrap="square" lIns="0" tIns="0" rIns="0" bIns="0" rtlCol="0"/>
            <a:lstStyle/>
            <a:p>
              <a:endParaRPr/>
            </a:p>
          </p:txBody>
        </p:sp>
        <p:sp>
          <p:nvSpPr>
            <p:cNvPr id="16" name="object 16"/>
            <p:cNvSpPr/>
            <p:nvPr/>
          </p:nvSpPr>
          <p:spPr>
            <a:xfrm>
              <a:off x="4645398" y="3950576"/>
              <a:ext cx="93345" cy="50165"/>
            </a:xfrm>
            <a:custGeom>
              <a:avLst/>
              <a:gdLst/>
              <a:ahLst/>
              <a:cxnLst/>
              <a:rect l="l" t="t" r="r" b="b"/>
              <a:pathLst>
                <a:path w="93345" h="50164">
                  <a:moveTo>
                    <a:pt x="92836" y="0"/>
                  </a:moveTo>
                  <a:lnTo>
                    <a:pt x="0" y="0"/>
                  </a:lnTo>
                  <a:lnTo>
                    <a:pt x="46418" y="49923"/>
                  </a:lnTo>
                  <a:lnTo>
                    <a:pt x="92836" y="0"/>
                  </a:lnTo>
                  <a:close/>
                </a:path>
              </a:pathLst>
            </a:custGeom>
            <a:solidFill>
              <a:srgbClr val="90A19A"/>
            </a:solidFill>
          </p:spPr>
          <p:txBody>
            <a:bodyPr wrap="square" lIns="0" tIns="0" rIns="0" bIns="0" rtlCol="0"/>
            <a:lstStyle/>
            <a:p>
              <a:endParaRPr/>
            </a:p>
          </p:txBody>
        </p:sp>
      </p:grpSp>
      <p:grpSp>
        <p:nvGrpSpPr>
          <p:cNvPr id="17" name="object 17"/>
          <p:cNvGrpSpPr/>
          <p:nvPr/>
        </p:nvGrpSpPr>
        <p:grpSpPr>
          <a:xfrm>
            <a:off x="2152966" y="3749040"/>
            <a:ext cx="93345" cy="251460"/>
            <a:chOff x="2152966" y="3749040"/>
            <a:chExt cx="93345" cy="251460"/>
          </a:xfrm>
        </p:grpSpPr>
        <p:sp>
          <p:nvSpPr>
            <p:cNvPr id="18" name="object 18"/>
            <p:cNvSpPr/>
            <p:nvPr/>
          </p:nvSpPr>
          <p:spPr>
            <a:xfrm>
              <a:off x="2199384" y="3749040"/>
              <a:ext cx="0" cy="208915"/>
            </a:xfrm>
            <a:custGeom>
              <a:avLst/>
              <a:gdLst/>
              <a:ahLst/>
              <a:cxnLst/>
              <a:rect l="l" t="t" r="r" b="b"/>
              <a:pathLst>
                <a:path h="208914">
                  <a:moveTo>
                    <a:pt x="0" y="0"/>
                  </a:moveTo>
                  <a:lnTo>
                    <a:pt x="0" y="208699"/>
                  </a:lnTo>
                </a:path>
              </a:pathLst>
            </a:custGeom>
            <a:ln w="12700">
              <a:solidFill>
                <a:srgbClr val="90A19A"/>
              </a:solidFill>
            </a:ln>
          </p:spPr>
          <p:txBody>
            <a:bodyPr wrap="square" lIns="0" tIns="0" rIns="0" bIns="0" rtlCol="0"/>
            <a:lstStyle/>
            <a:p>
              <a:endParaRPr/>
            </a:p>
          </p:txBody>
        </p:sp>
        <p:sp>
          <p:nvSpPr>
            <p:cNvPr id="19" name="object 19"/>
            <p:cNvSpPr/>
            <p:nvPr/>
          </p:nvSpPr>
          <p:spPr>
            <a:xfrm>
              <a:off x="2152966" y="3950576"/>
              <a:ext cx="93345" cy="50165"/>
            </a:xfrm>
            <a:custGeom>
              <a:avLst/>
              <a:gdLst/>
              <a:ahLst/>
              <a:cxnLst/>
              <a:rect l="l" t="t" r="r" b="b"/>
              <a:pathLst>
                <a:path w="93344" h="50164">
                  <a:moveTo>
                    <a:pt x="92837" y="0"/>
                  </a:moveTo>
                  <a:lnTo>
                    <a:pt x="0" y="0"/>
                  </a:lnTo>
                  <a:lnTo>
                    <a:pt x="46418" y="49923"/>
                  </a:lnTo>
                  <a:lnTo>
                    <a:pt x="92837" y="0"/>
                  </a:lnTo>
                  <a:close/>
                </a:path>
              </a:pathLst>
            </a:custGeom>
            <a:solidFill>
              <a:srgbClr val="90A19A"/>
            </a:solidFill>
          </p:spPr>
          <p:txBody>
            <a:bodyPr wrap="square" lIns="0" tIns="0" rIns="0" bIns="0" rtlCol="0"/>
            <a:lstStyle/>
            <a:p>
              <a:endParaRPr/>
            </a:p>
          </p:txBody>
        </p:sp>
      </p:grpSp>
      <p:grpSp>
        <p:nvGrpSpPr>
          <p:cNvPr id="20" name="object 20"/>
          <p:cNvGrpSpPr/>
          <p:nvPr/>
        </p:nvGrpSpPr>
        <p:grpSpPr>
          <a:xfrm>
            <a:off x="3360420" y="2624321"/>
            <a:ext cx="251460" cy="93345"/>
            <a:chOff x="3360420" y="2624321"/>
            <a:chExt cx="251460" cy="93345"/>
          </a:xfrm>
        </p:grpSpPr>
        <p:sp>
          <p:nvSpPr>
            <p:cNvPr id="21" name="object 21"/>
            <p:cNvSpPr/>
            <p:nvPr/>
          </p:nvSpPr>
          <p:spPr>
            <a:xfrm>
              <a:off x="3360420" y="2670740"/>
              <a:ext cx="208915" cy="0"/>
            </a:xfrm>
            <a:custGeom>
              <a:avLst/>
              <a:gdLst/>
              <a:ahLst/>
              <a:cxnLst/>
              <a:rect l="l" t="t" r="r" b="b"/>
              <a:pathLst>
                <a:path w="208914">
                  <a:moveTo>
                    <a:pt x="0" y="0"/>
                  </a:moveTo>
                  <a:lnTo>
                    <a:pt x="208699" y="0"/>
                  </a:lnTo>
                </a:path>
              </a:pathLst>
            </a:custGeom>
            <a:ln w="12700">
              <a:solidFill>
                <a:srgbClr val="90A19A"/>
              </a:solidFill>
            </a:ln>
          </p:spPr>
          <p:txBody>
            <a:bodyPr wrap="square" lIns="0" tIns="0" rIns="0" bIns="0" rtlCol="0"/>
            <a:lstStyle/>
            <a:p>
              <a:endParaRPr/>
            </a:p>
          </p:txBody>
        </p:sp>
        <p:sp>
          <p:nvSpPr>
            <p:cNvPr id="22" name="object 22"/>
            <p:cNvSpPr/>
            <p:nvPr/>
          </p:nvSpPr>
          <p:spPr>
            <a:xfrm>
              <a:off x="3561956" y="2624321"/>
              <a:ext cx="50165" cy="93345"/>
            </a:xfrm>
            <a:custGeom>
              <a:avLst/>
              <a:gdLst/>
              <a:ahLst/>
              <a:cxnLst/>
              <a:rect l="l" t="t" r="r" b="b"/>
              <a:pathLst>
                <a:path w="50164" h="93344">
                  <a:moveTo>
                    <a:pt x="0" y="0"/>
                  </a:moveTo>
                  <a:lnTo>
                    <a:pt x="0" y="92836"/>
                  </a:lnTo>
                  <a:lnTo>
                    <a:pt x="49923" y="46418"/>
                  </a:lnTo>
                  <a:lnTo>
                    <a:pt x="0" y="0"/>
                  </a:lnTo>
                  <a:close/>
                </a:path>
              </a:pathLst>
            </a:custGeom>
            <a:solidFill>
              <a:srgbClr val="90A19A"/>
            </a:solidFill>
          </p:spPr>
          <p:txBody>
            <a:bodyPr wrap="square" lIns="0" tIns="0" rIns="0" bIns="0" rtlCol="0"/>
            <a:lstStyle/>
            <a:p>
              <a:endParaRPr/>
            </a:p>
          </p:txBody>
        </p:sp>
      </p:grpSp>
      <p:sp>
        <p:nvSpPr>
          <p:cNvPr id="27" name="TextBox 26">
            <a:extLst>
              <a:ext uri="{FF2B5EF4-FFF2-40B4-BE49-F238E27FC236}">
                <a16:creationId xmlns:a16="http://schemas.microsoft.com/office/drawing/2014/main" id="{79B519EC-96C8-CCC9-BB8F-4F555133D971}"/>
              </a:ext>
            </a:extLst>
          </p:cNvPr>
          <p:cNvSpPr txBox="1"/>
          <p:nvPr/>
        </p:nvSpPr>
        <p:spPr>
          <a:xfrm>
            <a:off x="3749040" y="2243449"/>
            <a:ext cx="2727960" cy="1032462"/>
          </a:xfrm>
          <a:prstGeom prst="rect">
            <a:avLst/>
          </a:prstGeom>
          <a:noFill/>
        </p:spPr>
        <p:txBody>
          <a:bodyPr wrap="square" lIns="0" rIns="0" bIns="0">
            <a:spAutoFit/>
          </a:bodyPr>
          <a:lstStyle/>
          <a:p>
            <a:pPr marL="197485" marR="304800">
              <a:lnSpc>
                <a:spcPct val="101299"/>
              </a:lnSpc>
            </a:pPr>
            <a:r>
              <a:rPr lang="en-US" sz="900" spc="20" dirty="0">
                <a:solidFill>
                  <a:srgbClr val="726A65"/>
                </a:solidFill>
                <a:latin typeface="Calibri" panose="020F0502020204030204" pitchFamily="34" charset="0"/>
                <a:cs typeface="Calibri" panose="020F0502020204030204" pitchFamily="34" charset="0"/>
              </a:rPr>
              <a:t>Standardization ensures </a:t>
            </a:r>
            <a:r>
              <a:rPr lang="en-US" sz="900" spc="5" dirty="0">
                <a:solidFill>
                  <a:srgbClr val="726A65"/>
                </a:solidFill>
                <a:latin typeface="Calibri" panose="020F0502020204030204" pitchFamily="34" charset="0"/>
                <a:cs typeface="Calibri" panose="020F0502020204030204" pitchFamily="34" charset="0"/>
              </a:rPr>
              <a:t>a </a:t>
            </a:r>
            <a:r>
              <a:rPr lang="en-US" sz="900" spc="20" dirty="0">
                <a:solidFill>
                  <a:srgbClr val="726A65"/>
                </a:solidFill>
                <a:latin typeface="Calibri" panose="020F0502020204030204" pitchFamily="34" charset="0"/>
                <a:cs typeface="Calibri" panose="020F0502020204030204" pitchFamily="34" charset="0"/>
              </a:rPr>
              <a:t>consistent patient</a:t>
            </a:r>
            <a:r>
              <a:rPr lang="en-US" sz="900" spc="55" dirty="0">
                <a:solidFill>
                  <a:srgbClr val="726A65"/>
                </a:solidFill>
                <a:latin typeface="Calibri" panose="020F0502020204030204" pitchFamily="34" charset="0"/>
                <a:cs typeface="Calibri" panose="020F0502020204030204" pitchFamily="34" charset="0"/>
              </a:rPr>
              <a:t> </a:t>
            </a:r>
            <a:r>
              <a:rPr lang="en-US" sz="900" spc="20" dirty="0">
                <a:solidFill>
                  <a:srgbClr val="726A65"/>
                </a:solidFill>
                <a:latin typeface="Calibri" panose="020F0502020204030204" pitchFamily="34" charset="0"/>
                <a:cs typeface="Calibri" panose="020F0502020204030204" pitchFamily="34" charset="0"/>
              </a:rPr>
              <a:t>experience and saves </a:t>
            </a:r>
            <a:r>
              <a:rPr lang="en-US" sz="900" spc="15" dirty="0">
                <a:solidFill>
                  <a:srgbClr val="726A65"/>
                </a:solidFill>
                <a:latin typeface="Calibri" panose="020F0502020204030204" pitchFamily="34" charset="0"/>
                <a:cs typeface="Calibri" panose="020F0502020204030204" pitchFamily="34" charset="0"/>
              </a:rPr>
              <a:t>time and </a:t>
            </a:r>
            <a:r>
              <a:rPr lang="en-US" sz="900" spc="20" dirty="0">
                <a:solidFill>
                  <a:srgbClr val="726A65"/>
                </a:solidFill>
                <a:latin typeface="Calibri" panose="020F0502020204030204" pitchFamily="34" charset="0"/>
                <a:cs typeface="Calibri" panose="020F0502020204030204" pitchFamily="34" charset="0"/>
              </a:rPr>
              <a:t>money </a:t>
            </a:r>
            <a:r>
              <a:rPr lang="en-US" sz="900" spc="25" dirty="0">
                <a:solidFill>
                  <a:srgbClr val="726A65"/>
                </a:solidFill>
                <a:latin typeface="Calibri" panose="020F0502020204030204" pitchFamily="34" charset="0"/>
                <a:cs typeface="Calibri" panose="020F0502020204030204" pitchFamily="34" charset="0"/>
              </a:rPr>
              <a:t>by </a:t>
            </a:r>
            <a:r>
              <a:rPr lang="en-US" sz="900" spc="20" dirty="0">
                <a:solidFill>
                  <a:srgbClr val="726A65"/>
                </a:solidFill>
                <a:latin typeface="Calibri" panose="020F0502020204030204" pitchFamily="34" charset="0"/>
                <a:cs typeface="Calibri" panose="020F0502020204030204" pitchFamily="34" charset="0"/>
              </a:rPr>
              <a:t>reducing </a:t>
            </a:r>
            <a:r>
              <a:rPr lang="en-US" sz="900" spc="15" dirty="0">
                <a:solidFill>
                  <a:srgbClr val="726A65"/>
                </a:solidFill>
                <a:latin typeface="Calibri" panose="020F0502020204030204" pitchFamily="34" charset="0"/>
                <a:cs typeface="Calibri" panose="020F0502020204030204" pitchFamily="34" charset="0"/>
              </a:rPr>
              <a:t>time </a:t>
            </a:r>
            <a:r>
              <a:rPr lang="en-US" sz="900" spc="10" dirty="0">
                <a:solidFill>
                  <a:srgbClr val="726A65"/>
                </a:solidFill>
                <a:latin typeface="Calibri" panose="020F0502020204030204" pitchFamily="34" charset="0"/>
                <a:cs typeface="Calibri" panose="020F0502020204030204" pitchFamily="34" charset="0"/>
              </a:rPr>
              <a:t>to </a:t>
            </a:r>
            <a:r>
              <a:rPr lang="en-US" sz="900" spc="20" dirty="0">
                <a:solidFill>
                  <a:srgbClr val="726A65"/>
                </a:solidFill>
                <a:latin typeface="Calibri" panose="020F0502020204030204" pitchFamily="34" charset="0"/>
                <a:cs typeface="Calibri" panose="020F0502020204030204" pitchFamily="34" charset="0"/>
              </a:rPr>
              <a:t>market.</a:t>
            </a:r>
            <a:endParaRPr lang="en-US" sz="900" dirty="0">
              <a:solidFill>
                <a:srgbClr val="726A65"/>
              </a:solidFill>
              <a:latin typeface="Calibri" panose="020F0502020204030204" pitchFamily="34" charset="0"/>
              <a:cs typeface="Calibri" panose="020F0502020204030204" pitchFamily="34" charset="0"/>
            </a:endParaRPr>
          </a:p>
          <a:p>
            <a:pPr>
              <a:lnSpc>
                <a:spcPct val="100000"/>
              </a:lnSpc>
              <a:spcBef>
                <a:spcPts val="50"/>
              </a:spcBef>
            </a:pPr>
            <a:endParaRPr lang="en-US" sz="900" dirty="0">
              <a:solidFill>
                <a:srgbClr val="726A65"/>
              </a:solidFill>
              <a:latin typeface="Calibri" panose="020F0502020204030204" pitchFamily="34" charset="0"/>
              <a:cs typeface="Calibri" panose="020F0502020204030204" pitchFamily="34" charset="0"/>
            </a:endParaRPr>
          </a:p>
          <a:p>
            <a:pPr marL="197485" marR="240665">
              <a:lnSpc>
                <a:spcPct val="101299"/>
              </a:lnSpc>
            </a:pPr>
            <a:r>
              <a:rPr lang="en-US" sz="900" spc="15" dirty="0">
                <a:solidFill>
                  <a:srgbClr val="726A65"/>
                </a:solidFill>
                <a:latin typeface="Calibri" panose="020F0502020204030204" pitchFamily="34" charset="0"/>
                <a:cs typeface="Calibri" panose="020F0502020204030204" pitchFamily="34" charset="0"/>
              </a:rPr>
              <a:t>Well-designed environments support safer care, stronger communication, greater family engagement, and more efficient workflows.</a:t>
            </a:r>
            <a:endParaRPr lang="en-US" sz="900" dirty="0">
              <a:solidFill>
                <a:srgbClr val="726A65"/>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3B9871F4-CCE5-C097-812F-E9CA7293BD09}"/>
              </a:ext>
            </a:extLst>
          </p:cNvPr>
          <p:cNvSpPr txBox="1"/>
          <p:nvPr/>
        </p:nvSpPr>
        <p:spPr>
          <a:xfrm>
            <a:off x="675640" y="2243449"/>
            <a:ext cx="2727960" cy="1063433"/>
          </a:xfrm>
          <a:prstGeom prst="rect">
            <a:avLst/>
          </a:prstGeom>
          <a:noFill/>
        </p:spPr>
        <p:txBody>
          <a:bodyPr wrap="square" lIns="0" rIns="0" bIns="0">
            <a:spAutoFit/>
          </a:bodyPr>
          <a:lstStyle/>
          <a:p>
            <a:pPr marL="368935" marR="304800" indent="-171450">
              <a:lnSpc>
                <a:spcPct val="150000"/>
              </a:lnSpc>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Decrease operational costs</a:t>
            </a:r>
          </a:p>
          <a:p>
            <a:pPr marL="368935" marR="304800" indent="-171450">
              <a:lnSpc>
                <a:spcPct val="150000"/>
              </a:lnSpc>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Improve quality of care</a:t>
            </a:r>
          </a:p>
          <a:p>
            <a:pPr marL="368935" marR="304800" indent="-171450">
              <a:lnSpc>
                <a:spcPct val="150000"/>
              </a:lnSpc>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Enhance the patient experience</a:t>
            </a:r>
          </a:p>
          <a:p>
            <a:pPr marL="368935" marR="304800" indent="-171450">
              <a:lnSpc>
                <a:spcPct val="150000"/>
              </a:lnSpc>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Inspire loyalty in a competitive market</a:t>
            </a:r>
          </a:p>
          <a:p>
            <a:pPr marL="197485" marR="304800">
              <a:lnSpc>
                <a:spcPct val="150000"/>
              </a:lnSpc>
            </a:pPr>
            <a:endParaRPr lang="en-US" sz="900" spc="20" dirty="0">
              <a:solidFill>
                <a:srgbClr val="726A65"/>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01766E5D-227D-C376-AFFA-F3C9D3007876}"/>
              </a:ext>
            </a:extLst>
          </p:cNvPr>
          <p:cNvSpPr/>
          <p:nvPr/>
        </p:nvSpPr>
        <p:spPr>
          <a:xfrm>
            <a:off x="1272074" y="4953877"/>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1</a:t>
            </a:r>
          </a:p>
        </p:txBody>
      </p:sp>
      <p:sp>
        <p:nvSpPr>
          <p:cNvPr id="30" name="TextBox 29">
            <a:extLst>
              <a:ext uri="{FF2B5EF4-FFF2-40B4-BE49-F238E27FC236}">
                <a16:creationId xmlns:a16="http://schemas.microsoft.com/office/drawing/2014/main" id="{B6F81086-8491-FD21-14D2-A65C5F7BC85B}"/>
              </a:ext>
            </a:extLst>
          </p:cNvPr>
          <p:cNvSpPr txBox="1"/>
          <p:nvPr/>
        </p:nvSpPr>
        <p:spPr>
          <a:xfrm>
            <a:off x="1529408" y="4901222"/>
            <a:ext cx="3902710" cy="1580689"/>
          </a:xfrm>
          <a:prstGeom prst="rect">
            <a:avLst/>
          </a:prstGeom>
          <a:noFill/>
        </p:spPr>
        <p:txBody>
          <a:bodyPr wrap="square" lIns="0" rIns="0" bIns="0">
            <a:spAutoFit/>
          </a:bodyPr>
          <a:lstStyle/>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A modular system offers flexibility with components that can be quickly assembled, adjusted, repaired, or updated as standards evolve over time.</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Smart space planning includes ample room to move patients, clutter-reducing storage, and guest-friendly seating—creating a more efficient, comfortable environment.</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Research shows that integrating family areas into patient rooms supports quicker recovery, lowers stress, strengthens communication, and boosts overall satisfaction.</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483A643D-73E8-A4ED-EED3-7FEEC91489C2}"/>
              </a:ext>
            </a:extLst>
          </p:cNvPr>
          <p:cNvSpPr/>
          <p:nvPr/>
        </p:nvSpPr>
        <p:spPr>
          <a:xfrm>
            <a:off x="1272074" y="5345763"/>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2</a:t>
            </a:r>
          </a:p>
        </p:txBody>
      </p:sp>
      <p:sp>
        <p:nvSpPr>
          <p:cNvPr id="33" name="Oval 32">
            <a:extLst>
              <a:ext uri="{FF2B5EF4-FFF2-40B4-BE49-F238E27FC236}">
                <a16:creationId xmlns:a16="http://schemas.microsoft.com/office/drawing/2014/main" id="{6A514C43-6112-B9A9-BDBE-A5E4BD84DA80}"/>
              </a:ext>
            </a:extLst>
          </p:cNvPr>
          <p:cNvSpPr/>
          <p:nvPr/>
        </p:nvSpPr>
        <p:spPr>
          <a:xfrm>
            <a:off x="1272074" y="5888903"/>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3</a:t>
            </a:r>
          </a:p>
        </p:txBody>
      </p:sp>
      <p:pic>
        <p:nvPicPr>
          <p:cNvPr id="37" name="Picture 36">
            <a:extLst>
              <a:ext uri="{FF2B5EF4-FFF2-40B4-BE49-F238E27FC236}">
                <a16:creationId xmlns:a16="http://schemas.microsoft.com/office/drawing/2014/main" id="{D7807CE1-137D-C9F6-C40A-FE979838AB6D}"/>
              </a:ext>
            </a:extLst>
          </p:cNvPr>
          <p:cNvPicPr>
            <a:picLocks noChangeAspect="1"/>
          </p:cNvPicPr>
          <p:nvPr/>
        </p:nvPicPr>
        <p:blipFill>
          <a:blip r:embed="rId2" cstate="print">
            <a:extLst>
              <a:ext uri="{28A0092B-C50C-407E-A947-70E740481C1C}">
                <a14:useLocalDpi xmlns:a14="http://schemas.microsoft.com/office/drawing/2010/main" val="0"/>
              </a:ext>
            </a:extLst>
          </a:blip>
          <a:srcRect r="4484"/>
          <a:stretch/>
        </p:blipFill>
        <p:spPr>
          <a:xfrm>
            <a:off x="6477000" y="1516055"/>
            <a:ext cx="5339497" cy="4122745"/>
          </a:xfrm>
          <a:prstGeom prst="rect">
            <a:avLst/>
          </a:prstGeom>
        </p:spPr>
      </p:pic>
      <p:sp>
        <p:nvSpPr>
          <p:cNvPr id="45" name="Oval 44">
            <a:extLst>
              <a:ext uri="{FF2B5EF4-FFF2-40B4-BE49-F238E27FC236}">
                <a16:creationId xmlns:a16="http://schemas.microsoft.com/office/drawing/2014/main" id="{00CA0D1C-6116-D2AD-944B-B6744EE5FD83}"/>
              </a:ext>
            </a:extLst>
          </p:cNvPr>
          <p:cNvSpPr>
            <a:spLocks noChangeAspect="1"/>
          </p:cNvSpPr>
          <p:nvPr/>
        </p:nvSpPr>
        <p:spPr>
          <a:xfrm>
            <a:off x="8305800" y="3428577"/>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46" name="Oval 45">
            <a:extLst>
              <a:ext uri="{FF2B5EF4-FFF2-40B4-BE49-F238E27FC236}">
                <a16:creationId xmlns:a16="http://schemas.microsoft.com/office/drawing/2014/main" id="{82A13DE8-9E73-64D0-28EA-A1E9231FB5EC}"/>
              </a:ext>
            </a:extLst>
          </p:cNvPr>
          <p:cNvSpPr>
            <a:spLocks noChangeAspect="1"/>
          </p:cNvSpPr>
          <p:nvPr/>
        </p:nvSpPr>
        <p:spPr>
          <a:xfrm>
            <a:off x="9046464" y="4818465"/>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47" name="Oval 46">
            <a:extLst>
              <a:ext uri="{FF2B5EF4-FFF2-40B4-BE49-F238E27FC236}">
                <a16:creationId xmlns:a16="http://schemas.microsoft.com/office/drawing/2014/main" id="{802CA36B-236A-35FD-7FD6-12A7256125EF}"/>
              </a:ext>
            </a:extLst>
          </p:cNvPr>
          <p:cNvSpPr>
            <a:spLocks noChangeAspect="1"/>
          </p:cNvSpPr>
          <p:nvPr/>
        </p:nvSpPr>
        <p:spPr>
          <a:xfrm>
            <a:off x="7610856" y="4928193"/>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E77E1-C26A-8A46-8536-8DD2CCC3929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B735ED5-94B9-1195-9B31-A6A77035F87C}"/>
              </a:ext>
            </a:extLst>
          </p:cNvPr>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a:extLst>
              <a:ext uri="{FF2B5EF4-FFF2-40B4-BE49-F238E27FC236}">
                <a16:creationId xmlns:a16="http://schemas.microsoft.com/office/drawing/2014/main" id="{A212BF78-3338-5ABF-A481-C284A301DE85}"/>
              </a:ext>
            </a:extLst>
          </p:cNvPr>
          <p:cNvSpPr txBox="1"/>
          <p:nvPr/>
        </p:nvSpPr>
        <p:spPr>
          <a:xfrm>
            <a:off x="750823" y="798467"/>
            <a:ext cx="456057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Step</a:t>
            </a:r>
            <a:r>
              <a:rPr sz="2800" b="1" spc="-35" dirty="0">
                <a:solidFill>
                  <a:srgbClr val="716A66"/>
                </a:solidFill>
                <a:latin typeface="DIN 2014 Bold"/>
                <a:cs typeface="DIN 2014 Bold"/>
              </a:rPr>
              <a:t> </a:t>
            </a:r>
            <a:r>
              <a:rPr sz="2800" b="1" dirty="0">
                <a:solidFill>
                  <a:srgbClr val="716A66"/>
                </a:solidFill>
                <a:latin typeface="DIN 2014 Bold"/>
                <a:cs typeface="DIN 2014 Bold"/>
              </a:rPr>
              <a:t>3:</a:t>
            </a:r>
            <a:r>
              <a:rPr sz="2800" b="1" spc="-35" dirty="0">
                <a:solidFill>
                  <a:srgbClr val="716A66"/>
                </a:solidFill>
                <a:latin typeface="DIN 2014 Bold"/>
                <a:cs typeface="DIN 2014 Bold"/>
              </a:rPr>
              <a:t> </a:t>
            </a:r>
            <a:r>
              <a:rPr sz="2800" b="1" dirty="0">
                <a:solidFill>
                  <a:srgbClr val="716A66"/>
                </a:solidFill>
                <a:latin typeface="DIN 2014 Bold"/>
                <a:cs typeface="DIN 2014 Bold"/>
              </a:rPr>
              <a:t>Clarify</a:t>
            </a:r>
            <a:r>
              <a:rPr sz="2800" b="1" spc="-35" dirty="0">
                <a:solidFill>
                  <a:srgbClr val="716A66"/>
                </a:solidFill>
                <a:latin typeface="DIN 2014 Bold"/>
                <a:cs typeface="DIN 2014 Bold"/>
              </a:rPr>
              <a:t> </a:t>
            </a:r>
            <a:r>
              <a:rPr sz="2800" b="1" dirty="0">
                <a:solidFill>
                  <a:srgbClr val="716A66"/>
                </a:solidFill>
                <a:latin typeface="DIN 2014 Bold"/>
                <a:cs typeface="DIN 2014 Bold"/>
              </a:rPr>
              <a:t>Driving</a:t>
            </a:r>
            <a:r>
              <a:rPr sz="2800" b="1" spc="-35" dirty="0">
                <a:solidFill>
                  <a:srgbClr val="716A66"/>
                </a:solidFill>
                <a:latin typeface="DIN 2014 Bold"/>
                <a:cs typeface="DIN 2014 Bold"/>
              </a:rPr>
              <a:t> </a:t>
            </a:r>
            <a:r>
              <a:rPr sz="2800" b="1" spc="-10" dirty="0">
                <a:solidFill>
                  <a:srgbClr val="716A66"/>
                </a:solidFill>
                <a:latin typeface="DIN 2014 Bold"/>
                <a:cs typeface="DIN 2014 Bold"/>
              </a:rPr>
              <a:t>Factors</a:t>
            </a:r>
            <a:endParaRPr sz="2800">
              <a:latin typeface="DIN 2014 Bold"/>
              <a:cs typeface="DIN 2014 Bold"/>
            </a:endParaRPr>
          </a:p>
        </p:txBody>
      </p:sp>
      <p:sp>
        <p:nvSpPr>
          <p:cNvPr id="4" name="object 4">
            <a:extLst>
              <a:ext uri="{FF2B5EF4-FFF2-40B4-BE49-F238E27FC236}">
                <a16:creationId xmlns:a16="http://schemas.microsoft.com/office/drawing/2014/main" id="{6693F43C-B1F6-F32C-9005-D29F932C998E}"/>
              </a:ext>
            </a:extLst>
          </p:cNvPr>
          <p:cNvSpPr txBox="1"/>
          <p:nvPr/>
        </p:nvSpPr>
        <p:spPr>
          <a:xfrm>
            <a:off x="708659" y="1521675"/>
            <a:ext cx="2520315" cy="556895"/>
          </a:xfrm>
          <a:prstGeom prst="rect">
            <a:avLst/>
          </a:prstGeom>
          <a:solidFill>
            <a:srgbClr val="E2E1E0"/>
          </a:solidFill>
        </p:spPr>
        <p:txBody>
          <a:bodyPr vert="horz" wrap="square" lIns="0" tIns="32384" rIns="0" bIns="0" rtlCol="0">
            <a:noAutofit/>
          </a:bodyPr>
          <a:lstStyle/>
          <a:p>
            <a:pPr>
              <a:lnSpc>
                <a:spcPct val="100000"/>
              </a:lnSpc>
              <a:spcBef>
                <a:spcPts val="254"/>
              </a:spcBef>
            </a:pPr>
            <a:endParaRPr sz="1100">
              <a:latin typeface="Times New Roman"/>
              <a:cs typeface="Times New Roman"/>
            </a:endParaRPr>
          </a:p>
          <a:p>
            <a:pPr marL="197485">
              <a:lnSpc>
                <a:spcPct val="100000"/>
              </a:lnSpc>
            </a:pPr>
            <a:r>
              <a:rPr lang="en-US" sz="1100" b="1" dirty="0">
                <a:solidFill>
                  <a:srgbClr val="716A66"/>
                </a:solidFill>
                <a:latin typeface="DIN 2014 Bold"/>
                <a:cs typeface="DIN 2014 Bold"/>
              </a:rPr>
              <a:t>Exam Room </a:t>
            </a:r>
            <a:r>
              <a:rPr sz="1100" b="1" spc="-10" dirty="0">
                <a:solidFill>
                  <a:srgbClr val="716A66"/>
                </a:solidFill>
                <a:latin typeface="DIN 2014 Bold"/>
                <a:cs typeface="DIN 2014 Bold"/>
              </a:rPr>
              <a:t>Considerations</a:t>
            </a:r>
            <a:endParaRPr sz="1100">
              <a:latin typeface="DIN 2014 Bold"/>
              <a:cs typeface="DIN 2014 Bold"/>
            </a:endParaRPr>
          </a:p>
        </p:txBody>
      </p:sp>
      <p:sp>
        <p:nvSpPr>
          <p:cNvPr id="5" name="object 5">
            <a:extLst>
              <a:ext uri="{FF2B5EF4-FFF2-40B4-BE49-F238E27FC236}">
                <a16:creationId xmlns:a16="http://schemas.microsoft.com/office/drawing/2014/main" id="{0D76E5AC-197B-8419-794E-C0411D69940D}"/>
              </a:ext>
            </a:extLst>
          </p:cNvPr>
          <p:cNvSpPr txBox="1"/>
          <p:nvPr/>
        </p:nvSpPr>
        <p:spPr>
          <a:xfrm>
            <a:off x="708659" y="2138894"/>
            <a:ext cx="2520315" cy="1564003"/>
          </a:xfrm>
          <a:prstGeom prst="rect">
            <a:avLst/>
          </a:prstGeom>
          <a:solidFill>
            <a:srgbClr val="FFFFFF"/>
          </a:solidFill>
        </p:spPr>
        <p:txBody>
          <a:bodyPr vert="horz" wrap="square" lIns="0" tIns="73025" rIns="0" bIns="0" rtlCol="0">
            <a:noAutofit/>
          </a:bodyPr>
          <a:lstStyle/>
          <a:p>
            <a:pPr>
              <a:lnSpc>
                <a:spcPct val="100000"/>
              </a:lnSpc>
              <a:spcBef>
                <a:spcPts val="575"/>
              </a:spcBef>
            </a:pPr>
            <a:endParaRPr sz="800" dirty="0">
              <a:latin typeface="DIN 2014 Bold"/>
              <a:cs typeface="DIN 2014 Bold"/>
            </a:endParaRPr>
          </a:p>
        </p:txBody>
      </p:sp>
      <p:sp>
        <p:nvSpPr>
          <p:cNvPr id="6" name="object 6">
            <a:extLst>
              <a:ext uri="{FF2B5EF4-FFF2-40B4-BE49-F238E27FC236}">
                <a16:creationId xmlns:a16="http://schemas.microsoft.com/office/drawing/2014/main" id="{668C7D4D-609A-DE37-AA75-52837939E667}"/>
              </a:ext>
            </a:extLst>
          </p:cNvPr>
          <p:cNvSpPr txBox="1"/>
          <p:nvPr/>
        </p:nvSpPr>
        <p:spPr>
          <a:xfrm>
            <a:off x="3778300" y="1521675"/>
            <a:ext cx="2520315" cy="556895"/>
          </a:xfrm>
          <a:prstGeom prst="rect">
            <a:avLst/>
          </a:prstGeom>
          <a:solidFill>
            <a:srgbClr val="E2E1E0"/>
          </a:solidFill>
        </p:spPr>
        <p:txBody>
          <a:bodyPr vert="horz" wrap="square" lIns="0" tIns="32384" rIns="0" bIns="0" rtlCol="0">
            <a:noAutofit/>
          </a:bodyPr>
          <a:lstStyle/>
          <a:p>
            <a:pPr>
              <a:lnSpc>
                <a:spcPct val="100000"/>
              </a:lnSpc>
              <a:spcBef>
                <a:spcPts val="254"/>
              </a:spcBef>
            </a:pPr>
            <a:endParaRPr sz="1100">
              <a:latin typeface="Times New Roman"/>
              <a:cs typeface="Times New Roman"/>
            </a:endParaRPr>
          </a:p>
          <a:p>
            <a:pPr marL="197485">
              <a:lnSpc>
                <a:spcPct val="100000"/>
              </a:lnSpc>
            </a:pPr>
            <a:r>
              <a:rPr sz="1100" b="1" dirty="0">
                <a:solidFill>
                  <a:srgbClr val="716A66"/>
                </a:solidFill>
                <a:latin typeface="DIN 2014 Bold"/>
                <a:cs typeface="DIN 2014 Bold"/>
              </a:rPr>
              <a:t>Impact</a:t>
            </a:r>
            <a:r>
              <a:rPr sz="1100" b="1" spc="-10" dirty="0">
                <a:solidFill>
                  <a:srgbClr val="716A66"/>
                </a:solidFill>
                <a:latin typeface="DIN 2014 Bold"/>
                <a:cs typeface="DIN 2014 Bold"/>
              </a:rPr>
              <a:t> </a:t>
            </a:r>
            <a:r>
              <a:rPr sz="1100" b="1" dirty="0">
                <a:solidFill>
                  <a:srgbClr val="716A66"/>
                </a:solidFill>
                <a:latin typeface="DIN 2014 Bold"/>
                <a:cs typeface="DIN 2014 Bold"/>
              </a:rPr>
              <a:t>on</a:t>
            </a:r>
            <a:r>
              <a:rPr sz="1100" b="1" spc="-10" dirty="0">
                <a:solidFill>
                  <a:srgbClr val="716A66"/>
                </a:solidFill>
                <a:latin typeface="DIN 2014 Bold"/>
                <a:cs typeface="DIN 2014 Bold"/>
              </a:rPr>
              <a:t> </a:t>
            </a:r>
            <a:r>
              <a:rPr lang="en-US" sz="1100" b="1" dirty="0">
                <a:solidFill>
                  <a:srgbClr val="716A66"/>
                </a:solidFill>
                <a:latin typeface="DIN 2014 Bold"/>
                <a:cs typeface="DIN 2014 Bold"/>
              </a:rPr>
              <a:t>Exam Rooms</a:t>
            </a:r>
            <a:endParaRPr sz="1100">
              <a:latin typeface="DIN 2014 Bold"/>
              <a:cs typeface="DIN 2014 Bold"/>
            </a:endParaRPr>
          </a:p>
        </p:txBody>
      </p:sp>
      <p:sp>
        <p:nvSpPr>
          <p:cNvPr id="7" name="object 7">
            <a:extLst>
              <a:ext uri="{FF2B5EF4-FFF2-40B4-BE49-F238E27FC236}">
                <a16:creationId xmlns:a16="http://schemas.microsoft.com/office/drawing/2014/main" id="{FE74AB16-C6C1-CD16-E8B1-78C0624066B5}"/>
              </a:ext>
            </a:extLst>
          </p:cNvPr>
          <p:cNvSpPr txBox="1"/>
          <p:nvPr/>
        </p:nvSpPr>
        <p:spPr>
          <a:xfrm>
            <a:off x="3778300" y="2138895"/>
            <a:ext cx="2520315" cy="1564005"/>
          </a:xfrm>
          <a:prstGeom prst="rect">
            <a:avLst/>
          </a:prstGeom>
          <a:solidFill>
            <a:srgbClr val="FFFFFF"/>
          </a:solidFill>
        </p:spPr>
        <p:txBody>
          <a:bodyPr vert="horz" wrap="square" lIns="0" tIns="27940" rIns="0" bIns="0" rtlCol="0">
            <a:noAutofit/>
          </a:bodyPr>
          <a:lstStyle/>
          <a:p>
            <a:pPr>
              <a:lnSpc>
                <a:spcPct val="100000"/>
              </a:lnSpc>
              <a:spcBef>
                <a:spcPts val="220"/>
              </a:spcBef>
            </a:pPr>
            <a:endParaRPr lang="en-US" sz="800">
              <a:latin typeface="Times New Roman"/>
              <a:cs typeface="Times New Roman"/>
            </a:endParaRPr>
          </a:p>
        </p:txBody>
      </p:sp>
      <p:sp>
        <p:nvSpPr>
          <p:cNvPr id="9" name="object 9">
            <a:extLst>
              <a:ext uri="{FF2B5EF4-FFF2-40B4-BE49-F238E27FC236}">
                <a16:creationId xmlns:a16="http://schemas.microsoft.com/office/drawing/2014/main" id="{784F431C-6907-25CC-D8AD-0579DD09B312}"/>
              </a:ext>
            </a:extLst>
          </p:cNvPr>
          <p:cNvSpPr/>
          <p:nvPr/>
        </p:nvSpPr>
        <p:spPr>
          <a:xfrm>
            <a:off x="1125593" y="4756212"/>
            <a:ext cx="4398760" cy="1870710"/>
          </a:xfrm>
          <a:custGeom>
            <a:avLst/>
            <a:gdLst/>
            <a:ahLst/>
            <a:cxnLst/>
            <a:rect l="l" t="t" r="r" b="b"/>
            <a:pathLst>
              <a:path w="3613150" h="1870709">
                <a:moveTo>
                  <a:pt x="3612794" y="0"/>
                </a:moveTo>
                <a:lnTo>
                  <a:pt x="0" y="0"/>
                </a:lnTo>
                <a:lnTo>
                  <a:pt x="0" y="1870494"/>
                </a:lnTo>
                <a:lnTo>
                  <a:pt x="3612794" y="1870494"/>
                </a:lnTo>
                <a:lnTo>
                  <a:pt x="3612794" y="0"/>
                </a:lnTo>
                <a:close/>
              </a:path>
            </a:pathLst>
          </a:custGeom>
          <a:solidFill>
            <a:srgbClr val="FFFFFF"/>
          </a:solidFill>
        </p:spPr>
        <p:txBody>
          <a:bodyPr wrap="square" lIns="0" tIns="0" rIns="0" bIns="0" rtlCol="0"/>
          <a:lstStyle/>
          <a:p>
            <a:endParaRPr/>
          </a:p>
        </p:txBody>
      </p:sp>
      <p:sp>
        <p:nvSpPr>
          <p:cNvPr id="13" name="object 13">
            <a:extLst>
              <a:ext uri="{FF2B5EF4-FFF2-40B4-BE49-F238E27FC236}">
                <a16:creationId xmlns:a16="http://schemas.microsoft.com/office/drawing/2014/main" id="{9230A70F-DE75-C964-CCA0-C7D17419A589}"/>
              </a:ext>
            </a:extLst>
          </p:cNvPr>
          <p:cNvSpPr txBox="1"/>
          <p:nvPr/>
        </p:nvSpPr>
        <p:spPr>
          <a:xfrm>
            <a:off x="1125593" y="4086821"/>
            <a:ext cx="4398760" cy="619226"/>
          </a:xfrm>
          <a:prstGeom prst="rect">
            <a:avLst/>
          </a:prstGeom>
          <a:solidFill>
            <a:srgbClr val="E2E1E0"/>
          </a:solidFill>
        </p:spPr>
        <p:txBody>
          <a:bodyPr vert="horz" wrap="square" lIns="0" tIns="119380" rIns="0" bIns="0" rtlCol="0">
            <a:noAutofit/>
          </a:bodyPr>
          <a:lstStyle/>
          <a:p>
            <a:pPr marL="213360">
              <a:lnSpc>
                <a:spcPts val="1650"/>
              </a:lnSpc>
              <a:spcBef>
                <a:spcPts val="940"/>
              </a:spcBef>
            </a:pPr>
            <a:r>
              <a:rPr sz="1400" b="1" dirty="0">
                <a:solidFill>
                  <a:srgbClr val="716A66"/>
                </a:solidFill>
                <a:latin typeface="DIN 2014 Bold"/>
                <a:cs typeface="DIN 2014 Bold"/>
              </a:rPr>
              <a:t>Effective</a:t>
            </a:r>
            <a:r>
              <a:rPr sz="1400" b="1" spc="-30" dirty="0">
                <a:solidFill>
                  <a:srgbClr val="716A66"/>
                </a:solidFill>
                <a:latin typeface="DIN 2014 Bold"/>
                <a:cs typeface="DIN 2014 Bold"/>
              </a:rPr>
              <a:t> </a:t>
            </a:r>
            <a:r>
              <a:rPr lang="en-US" sz="1400" b="1" dirty="0">
                <a:solidFill>
                  <a:srgbClr val="716A66"/>
                </a:solidFill>
                <a:latin typeface="DIN 2014 Bold"/>
                <a:cs typeface="DIN 2014 Bold"/>
              </a:rPr>
              <a:t>Exam Room </a:t>
            </a:r>
            <a:r>
              <a:rPr sz="1400" b="1" spc="-10" dirty="0">
                <a:solidFill>
                  <a:srgbClr val="716A66"/>
                </a:solidFill>
                <a:latin typeface="DIN 2014 Bold"/>
                <a:cs typeface="DIN 2014 Bold"/>
              </a:rPr>
              <a:t>Design</a:t>
            </a:r>
            <a:endParaRPr sz="1400">
              <a:latin typeface="DIN 2014 Bold"/>
              <a:cs typeface="DIN 2014 Bold"/>
            </a:endParaRPr>
          </a:p>
          <a:p>
            <a:pPr marL="213995">
              <a:lnSpc>
                <a:spcPts val="1290"/>
              </a:lnSpc>
            </a:pPr>
            <a:r>
              <a:rPr sz="1100" b="1" dirty="0">
                <a:solidFill>
                  <a:srgbClr val="716A66"/>
                </a:solidFill>
                <a:latin typeface="DIN 2014 Bold"/>
                <a:cs typeface="DIN 2014 Bold"/>
              </a:rPr>
              <a:t>Impact</a:t>
            </a:r>
            <a:r>
              <a:rPr sz="1100" b="1" spc="114" dirty="0">
                <a:solidFill>
                  <a:srgbClr val="716A66"/>
                </a:solidFill>
                <a:latin typeface="DIN 2014 Bold"/>
                <a:cs typeface="DIN 2014 Bold"/>
              </a:rPr>
              <a:t> </a:t>
            </a:r>
            <a:r>
              <a:rPr sz="1100" b="1" dirty="0">
                <a:solidFill>
                  <a:srgbClr val="716A66"/>
                </a:solidFill>
                <a:latin typeface="DIN 2014 Bold"/>
                <a:cs typeface="DIN 2014 Bold"/>
              </a:rPr>
              <a:t>on</a:t>
            </a:r>
            <a:r>
              <a:rPr sz="1100" b="1" spc="120" dirty="0">
                <a:solidFill>
                  <a:srgbClr val="716A66"/>
                </a:solidFill>
                <a:latin typeface="DIN 2014 Bold"/>
                <a:cs typeface="DIN 2014 Bold"/>
              </a:rPr>
              <a:t> </a:t>
            </a:r>
            <a:r>
              <a:rPr sz="1100" b="1" dirty="0">
                <a:solidFill>
                  <a:srgbClr val="716A66"/>
                </a:solidFill>
                <a:latin typeface="DIN 2014 Bold"/>
                <a:cs typeface="DIN 2014 Bold"/>
              </a:rPr>
              <a:t>Patient,</a:t>
            </a:r>
            <a:r>
              <a:rPr sz="1100" b="1" spc="120" dirty="0">
                <a:solidFill>
                  <a:srgbClr val="716A66"/>
                </a:solidFill>
                <a:latin typeface="DIN 2014 Bold"/>
                <a:cs typeface="DIN 2014 Bold"/>
              </a:rPr>
              <a:t> </a:t>
            </a:r>
            <a:r>
              <a:rPr sz="1100" b="1" dirty="0">
                <a:solidFill>
                  <a:srgbClr val="716A66"/>
                </a:solidFill>
                <a:latin typeface="DIN 2014 Bold"/>
                <a:cs typeface="DIN 2014 Bold"/>
              </a:rPr>
              <a:t>Family,</a:t>
            </a:r>
            <a:r>
              <a:rPr lang="en-US" sz="1100" b="1" spc="120" dirty="0">
                <a:solidFill>
                  <a:srgbClr val="716A66"/>
                </a:solidFill>
                <a:latin typeface="DIN 2014 Bold"/>
                <a:cs typeface="DIN 2014 Bold"/>
              </a:rPr>
              <a:t> &amp; </a:t>
            </a:r>
            <a:r>
              <a:rPr sz="1100" b="1" spc="-10" dirty="0">
                <a:solidFill>
                  <a:srgbClr val="716A66"/>
                </a:solidFill>
                <a:latin typeface="DIN 2014 Bold"/>
                <a:cs typeface="DIN 2014 Bold"/>
              </a:rPr>
              <a:t>Caregivers</a:t>
            </a:r>
            <a:endParaRPr sz="1100">
              <a:latin typeface="DIN 2014 Bold"/>
              <a:cs typeface="DIN 2014 Bold"/>
            </a:endParaRPr>
          </a:p>
        </p:txBody>
      </p:sp>
      <p:grpSp>
        <p:nvGrpSpPr>
          <p:cNvPr id="14" name="object 14">
            <a:extLst>
              <a:ext uri="{FF2B5EF4-FFF2-40B4-BE49-F238E27FC236}">
                <a16:creationId xmlns:a16="http://schemas.microsoft.com/office/drawing/2014/main" id="{CCBABD9D-CBFA-6A6A-B230-B6D4502D4AB0}"/>
              </a:ext>
            </a:extLst>
          </p:cNvPr>
          <p:cNvGrpSpPr/>
          <p:nvPr/>
        </p:nvGrpSpPr>
        <p:grpSpPr>
          <a:xfrm>
            <a:off x="4645398" y="3749040"/>
            <a:ext cx="93345" cy="251460"/>
            <a:chOff x="4645398" y="3749040"/>
            <a:chExt cx="93345" cy="251460"/>
          </a:xfrm>
        </p:grpSpPr>
        <p:sp>
          <p:nvSpPr>
            <p:cNvPr id="15" name="object 15">
              <a:extLst>
                <a:ext uri="{FF2B5EF4-FFF2-40B4-BE49-F238E27FC236}">
                  <a16:creationId xmlns:a16="http://schemas.microsoft.com/office/drawing/2014/main" id="{F08B6739-3224-5CE2-E508-1393575AAAFE}"/>
                </a:ext>
              </a:extLst>
            </p:cNvPr>
            <p:cNvSpPr/>
            <p:nvPr/>
          </p:nvSpPr>
          <p:spPr>
            <a:xfrm>
              <a:off x="4691816" y="3749040"/>
              <a:ext cx="0" cy="208915"/>
            </a:xfrm>
            <a:custGeom>
              <a:avLst/>
              <a:gdLst/>
              <a:ahLst/>
              <a:cxnLst/>
              <a:rect l="l" t="t" r="r" b="b"/>
              <a:pathLst>
                <a:path h="208914">
                  <a:moveTo>
                    <a:pt x="0" y="0"/>
                  </a:moveTo>
                  <a:lnTo>
                    <a:pt x="0" y="208699"/>
                  </a:lnTo>
                </a:path>
              </a:pathLst>
            </a:custGeom>
            <a:ln w="12700">
              <a:solidFill>
                <a:srgbClr val="90A19A"/>
              </a:solidFill>
            </a:ln>
          </p:spPr>
          <p:txBody>
            <a:bodyPr wrap="square" lIns="0" tIns="0" rIns="0" bIns="0" rtlCol="0"/>
            <a:lstStyle/>
            <a:p>
              <a:endParaRPr/>
            </a:p>
          </p:txBody>
        </p:sp>
        <p:sp>
          <p:nvSpPr>
            <p:cNvPr id="16" name="object 16">
              <a:extLst>
                <a:ext uri="{FF2B5EF4-FFF2-40B4-BE49-F238E27FC236}">
                  <a16:creationId xmlns:a16="http://schemas.microsoft.com/office/drawing/2014/main" id="{EDA10875-3863-8E98-E162-8784F53EF88C}"/>
                </a:ext>
              </a:extLst>
            </p:cNvPr>
            <p:cNvSpPr/>
            <p:nvPr/>
          </p:nvSpPr>
          <p:spPr>
            <a:xfrm>
              <a:off x="4645398" y="3950576"/>
              <a:ext cx="93345" cy="50165"/>
            </a:xfrm>
            <a:custGeom>
              <a:avLst/>
              <a:gdLst/>
              <a:ahLst/>
              <a:cxnLst/>
              <a:rect l="l" t="t" r="r" b="b"/>
              <a:pathLst>
                <a:path w="93345" h="50164">
                  <a:moveTo>
                    <a:pt x="92836" y="0"/>
                  </a:moveTo>
                  <a:lnTo>
                    <a:pt x="0" y="0"/>
                  </a:lnTo>
                  <a:lnTo>
                    <a:pt x="46418" y="49923"/>
                  </a:lnTo>
                  <a:lnTo>
                    <a:pt x="92836" y="0"/>
                  </a:lnTo>
                  <a:close/>
                </a:path>
              </a:pathLst>
            </a:custGeom>
            <a:solidFill>
              <a:srgbClr val="90A19A"/>
            </a:solidFill>
          </p:spPr>
          <p:txBody>
            <a:bodyPr wrap="square" lIns="0" tIns="0" rIns="0" bIns="0" rtlCol="0"/>
            <a:lstStyle/>
            <a:p>
              <a:endParaRPr/>
            </a:p>
          </p:txBody>
        </p:sp>
      </p:grpSp>
      <p:grpSp>
        <p:nvGrpSpPr>
          <p:cNvPr id="17" name="object 17">
            <a:extLst>
              <a:ext uri="{FF2B5EF4-FFF2-40B4-BE49-F238E27FC236}">
                <a16:creationId xmlns:a16="http://schemas.microsoft.com/office/drawing/2014/main" id="{BABA8947-8E4F-6F53-192B-A21F041804B7}"/>
              </a:ext>
            </a:extLst>
          </p:cNvPr>
          <p:cNvGrpSpPr/>
          <p:nvPr/>
        </p:nvGrpSpPr>
        <p:grpSpPr>
          <a:xfrm>
            <a:off x="2152966" y="3749040"/>
            <a:ext cx="93345" cy="251460"/>
            <a:chOff x="2152966" y="3749040"/>
            <a:chExt cx="93345" cy="251460"/>
          </a:xfrm>
        </p:grpSpPr>
        <p:sp>
          <p:nvSpPr>
            <p:cNvPr id="18" name="object 18">
              <a:extLst>
                <a:ext uri="{FF2B5EF4-FFF2-40B4-BE49-F238E27FC236}">
                  <a16:creationId xmlns:a16="http://schemas.microsoft.com/office/drawing/2014/main" id="{37FC1C50-68A5-48A6-7028-ED43880DF286}"/>
                </a:ext>
              </a:extLst>
            </p:cNvPr>
            <p:cNvSpPr/>
            <p:nvPr/>
          </p:nvSpPr>
          <p:spPr>
            <a:xfrm>
              <a:off x="2199384" y="3749040"/>
              <a:ext cx="0" cy="208915"/>
            </a:xfrm>
            <a:custGeom>
              <a:avLst/>
              <a:gdLst/>
              <a:ahLst/>
              <a:cxnLst/>
              <a:rect l="l" t="t" r="r" b="b"/>
              <a:pathLst>
                <a:path h="208914">
                  <a:moveTo>
                    <a:pt x="0" y="0"/>
                  </a:moveTo>
                  <a:lnTo>
                    <a:pt x="0" y="208699"/>
                  </a:lnTo>
                </a:path>
              </a:pathLst>
            </a:custGeom>
            <a:ln w="12700">
              <a:solidFill>
                <a:srgbClr val="90A19A"/>
              </a:solidFill>
            </a:ln>
          </p:spPr>
          <p:txBody>
            <a:bodyPr wrap="square" lIns="0" tIns="0" rIns="0" bIns="0" rtlCol="0"/>
            <a:lstStyle/>
            <a:p>
              <a:endParaRPr/>
            </a:p>
          </p:txBody>
        </p:sp>
        <p:sp>
          <p:nvSpPr>
            <p:cNvPr id="19" name="object 19">
              <a:extLst>
                <a:ext uri="{FF2B5EF4-FFF2-40B4-BE49-F238E27FC236}">
                  <a16:creationId xmlns:a16="http://schemas.microsoft.com/office/drawing/2014/main" id="{384702EE-F692-79B4-131F-1242E2386841}"/>
                </a:ext>
              </a:extLst>
            </p:cNvPr>
            <p:cNvSpPr/>
            <p:nvPr/>
          </p:nvSpPr>
          <p:spPr>
            <a:xfrm>
              <a:off x="2152966" y="3950576"/>
              <a:ext cx="93345" cy="50165"/>
            </a:xfrm>
            <a:custGeom>
              <a:avLst/>
              <a:gdLst/>
              <a:ahLst/>
              <a:cxnLst/>
              <a:rect l="l" t="t" r="r" b="b"/>
              <a:pathLst>
                <a:path w="93344" h="50164">
                  <a:moveTo>
                    <a:pt x="92837" y="0"/>
                  </a:moveTo>
                  <a:lnTo>
                    <a:pt x="0" y="0"/>
                  </a:lnTo>
                  <a:lnTo>
                    <a:pt x="46418" y="49923"/>
                  </a:lnTo>
                  <a:lnTo>
                    <a:pt x="92837" y="0"/>
                  </a:lnTo>
                  <a:close/>
                </a:path>
              </a:pathLst>
            </a:custGeom>
            <a:solidFill>
              <a:srgbClr val="90A19A"/>
            </a:solidFill>
          </p:spPr>
          <p:txBody>
            <a:bodyPr wrap="square" lIns="0" tIns="0" rIns="0" bIns="0" rtlCol="0"/>
            <a:lstStyle/>
            <a:p>
              <a:endParaRPr/>
            </a:p>
          </p:txBody>
        </p:sp>
      </p:grpSp>
      <p:grpSp>
        <p:nvGrpSpPr>
          <p:cNvPr id="20" name="object 20">
            <a:extLst>
              <a:ext uri="{FF2B5EF4-FFF2-40B4-BE49-F238E27FC236}">
                <a16:creationId xmlns:a16="http://schemas.microsoft.com/office/drawing/2014/main" id="{625C8E2A-5556-5B43-553D-E9465E36E1C7}"/>
              </a:ext>
            </a:extLst>
          </p:cNvPr>
          <p:cNvGrpSpPr/>
          <p:nvPr/>
        </p:nvGrpSpPr>
        <p:grpSpPr>
          <a:xfrm>
            <a:off x="3360420" y="2624321"/>
            <a:ext cx="251460" cy="93345"/>
            <a:chOff x="3360420" y="2624321"/>
            <a:chExt cx="251460" cy="93345"/>
          </a:xfrm>
        </p:grpSpPr>
        <p:sp>
          <p:nvSpPr>
            <p:cNvPr id="21" name="object 21">
              <a:extLst>
                <a:ext uri="{FF2B5EF4-FFF2-40B4-BE49-F238E27FC236}">
                  <a16:creationId xmlns:a16="http://schemas.microsoft.com/office/drawing/2014/main" id="{2A2169BD-B4BB-1F75-FFAB-32666FEC5E69}"/>
                </a:ext>
              </a:extLst>
            </p:cNvPr>
            <p:cNvSpPr/>
            <p:nvPr/>
          </p:nvSpPr>
          <p:spPr>
            <a:xfrm>
              <a:off x="3360420" y="2670740"/>
              <a:ext cx="208915" cy="0"/>
            </a:xfrm>
            <a:custGeom>
              <a:avLst/>
              <a:gdLst/>
              <a:ahLst/>
              <a:cxnLst/>
              <a:rect l="l" t="t" r="r" b="b"/>
              <a:pathLst>
                <a:path w="208914">
                  <a:moveTo>
                    <a:pt x="0" y="0"/>
                  </a:moveTo>
                  <a:lnTo>
                    <a:pt x="208699" y="0"/>
                  </a:lnTo>
                </a:path>
              </a:pathLst>
            </a:custGeom>
            <a:ln w="12700">
              <a:solidFill>
                <a:srgbClr val="90A19A"/>
              </a:solidFill>
            </a:ln>
          </p:spPr>
          <p:txBody>
            <a:bodyPr wrap="square" lIns="0" tIns="0" rIns="0" bIns="0" rtlCol="0"/>
            <a:lstStyle/>
            <a:p>
              <a:endParaRPr/>
            </a:p>
          </p:txBody>
        </p:sp>
        <p:sp>
          <p:nvSpPr>
            <p:cNvPr id="22" name="object 22">
              <a:extLst>
                <a:ext uri="{FF2B5EF4-FFF2-40B4-BE49-F238E27FC236}">
                  <a16:creationId xmlns:a16="http://schemas.microsoft.com/office/drawing/2014/main" id="{34B844F0-D69B-6474-2AAC-9DE7F889B4A7}"/>
                </a:ext>
              </a:extLst>
            </p:cNvPr>
            <p:cNvSpPr/>
            <p:nvPr/>
          </p:nvSpPr>
          <p:spPr>
            <a:xfrm>
              <a:off x="3561956" y="2624321"/>
              <a:ext cx="50165" cy="93345"/>
            </a:xfrm>
            <a:custGeom>
              <a:avLst/>
              <a:gdLst/>
              <a:ahLst/>
              <a:cxnLst/>
              <a:rect l="l" t="t" r="r" b="b"/>
              <a:pathLst>
                <a:path w="50164" h="93344">
                  <a:moveTo>
                    <a:pt x="0" y="0"/>
                  </a:moveTo>
                  <a:lnTo>
                    <a:pt x="0" y="92836"/>
                  </a:lnTo>
                  <a:lnTo>
                    <a:pt x="49923" y="46418"/>
                  </a:lnTo>
                  <a:lnTo>
                    <a:pt x="0" y="0"/>
                  </a:lnTo>
                  <a:close/>
                </a:path>
              </a:pathLst>
            </a:custGeom>
            <a:solidFill>
              <a:srgbClr val="90A19A"/>
            </a:solidFill>
          </p:spPr>
          <p:txBody>
            <a:bodyPr wrap="square" lIns="0" tIns="0" rIns="0" bIns="0" rtlCol="0"/>
            <a:lstStyle/>
            <a:p>
              <a:endParaRPr/>
            </a:p>
          </p:txBody>
        </p:sp>
      </p:grpSp>
      <p:sp>
        <p:nvSpPr>
          <p:cNvPr id="27" name="TextBox 26">
            <a:extLst>
              <a:ext uri="{FF2B5EF4-FFF2-40B4-BE49-F238E27FC236}">
                <a16:creationId xmlns:a16="http://schemas.microsoft.com/office/drawing/2014/main" id="{430A1A48-74ED-0B41-0774-7B59B6B72288}"/>
              </a:ext>
            </a:extLst>
          </p:cNvPr>
          <p:cNvSpPr txBox="1"/>
          <p:nvPr/>
        </p:nvSpPr>
        <p:spPr>
          <a:xfrm>
            <a:off x="3749040" y="2243449"/>
            <a:ext cx="2727960" cy="1160959"/>
          </a:xfrm>
          <a:prstGeom prst="rect">
            <a:avLst/>
          </a:prstGeom>
          <a:noFill/>
        </p:spPr>
        <p:txBody>
          <a:bodyPr wrap="square" lIns="0" rIns="0" bIns="0">
            <a:spAutoFit/>
          </a:bodyPr>
          <a:lstStyle/>
          <a:p>
            <a:pPr marL="197485" marR="304800">
              <a:lnSpc>
                <a:spcPct val="101299"/>
              </a:lnSpc>
            </a:pPr>
            <a:r>
              <a:rPr lang="en-US" sz="900" spc="20" dirty="0">
                <a:solidFill>
                  <a:srgbClr val="726A65"/>
                </a:solidFill>
                <a:latin typeface="Calibri" panose="020F0502020204030204" pitchFamily="34" charset="0"/>
                <a:cs typeface="Calibri" panose="020F0502020204030204" pitchFamily="34" charset="0"/>
              </a:rPr>
              <a:t>Thoughtful design and layout foster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patient engagement and improve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access to information.</a:t>
            </a:r>
          </a:p>
          <a:p>
            <a:pPr marL="197485"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L="197485" marR="304800">
              <a:lnSpc>
                <a:spcPct val="101299"/>
              </a:lnSpc>
            </a:pPr>
            <a:r>
              <a:rPr lang="en-US" sz="900" spc="20" dirty="0">
                <a:solidFill>
                  <a:srgbClr val="726A65"/>
                </a:solidFill>
                <a:latin typeface="Calibri" panose="020F0502020204030204" pitchFamily="34" charset="0"/>
                <a:cs typeface="Calibri" panose="020F0502020204030204" pitchFamily="34" charset="0"/>
              </a:rPr>
              <a:t>Adaptable, efficient exam rooms enhance process efficiencies and create supportive and productive environments.</a:t>
            </a:r>
          </a:p>
          <a:p>
            <a:pPr marL="197485"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F808C1B1-3F67-2216-EA1A-1E7CD5C27A67}"/>
              </a:ext>
            </a:extLst>
          </p:cNvPr>
          <p:cNvSpPr txBox="1"/>
          <p:nvPr/>
        </p:nvSpPr>
        <p:spPr>
          <a:xfrm>
            <a:off x="675640" y="2243449"/>
            <a:ext cx="2727960" cy="1569660"/>
          </a:xfrm>
          <a:prstGeom prst="rect">
            <a:avLst/>
          </a:prstGeom>
          <a:noFill/>
        </p:spPr>
        <p:txBody>
          <a:bodyPr wrap="square" lIns="0" rIns="0" bIns="0">
            <a:spAutoFit/>
          </a:bodyPr>
          <a:lstStyle/>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Maximize utilization</a:t>
            </a:r>
          </a:p>
          <a:p>
            <a:pPr marL="197485" marR="304800"/>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Support technology to enhance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patient satisfaction</a:t>
            </a:r>
          </a:p>
          <a:p>
            <a:pPr marL="197485" marR="304800"/>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Foster a collaborative and inclusive patient experience</a:t>
            </a:r>
          </a:p>
          <a:p>
            <a:pPr marL="197485" marR="304800"/>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 Inspire loyalty in a competitive market</a:t>
            </a:r>
          </a:p>
          <a:p>
            <a:pPr marL="368935" marR="304800" indent="-171450">
              <a:buFont typeface="Arial" panose="020B0604020202020204" pitchFamily="34" charset="0"/>
              <a:buChar char="•"/>
            </a:pPr>
            <a:endParaRPr lang="en-US" sz="900" spc="20" dirty="0">
              <a:solidFill>
                <a:srgbClr val="726A65"/>
              </a:solidFill>
              <a:latin typeface="Calibri" panose="020F0502020204030204" pitchFamily="34" charset="0"/>
              <a:cs typeface="Calibri" panose="020F0502020204030204" pitchFamily="34" charset="0"/>
            </a:endParaRPr>
          </a:p>
          <a:p>
            <a:pPr marL="197485" marR="304800"/>
            <a:endParaRPr lang="en-US" sz="900" spc="20" dirty="0">
              <a:solidFill>
                <a:srgbClr val="726A65"/>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458CCA15-8D8A-0F23-3492-560E11ED1533}"/>
              </a:ext>
            </a:extLst>
          </p:cNvPr>
          <p:cNvSpPr/>
          <p:nvPr/>
        </p:nvSpPr>
        <p:spPr>
          <a:xfrm>
            <a:off x="1272074" y="4953877"/>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1</a:t>
            </a:r>
          </a:p>
        </p:txBody>
      </p:sp>
      <p:sp>
        <p:nvSpPr>
          <p:cNvPr id="30" name="TextBox 29">
            <a:extLst>
              <a:ext uri="{FF2B5EF4-FFF2-40B4-BE49-F238E27FC236}">
                <a16:creationId xmlns:a16="http://schemas.microsoft.com/office/drawing/2014/main" id="{0D512A83-8266-68E3-4B3D-D85A36944835}"/>
              </a:ext>
            </a:extLst>
          </p:cNvPr>
          <p:cNvSpPr txBox="1"/>
          <p:nvPr/>
        </p:nvSpPr>
        <p:spPr>
          <a:xfrm>
            <a:off x="1529407" y="4901222"/>
            <a:ext cx="4138455" cy="1300869"/>
          </a:xfrm>
          <a:prstGeom prst="rect">
            <a:avLst/>
          </a:prstGeom>
          <a:noFill/>
        </p:spPr>
        <p:txBody>
          <a:bodyPr wrap="square" lIns="0" rIns="0" bIns="0">
            <a:spAutoFit/>
          </a:bodyPr>
          <a:lstStyle/>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A thoughtfully designed space supports technology and mobility to enhance communication and engagement and support a range of functions.</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Define clear treatment zones that guide flow for patients, families, and care teams, while considering ADA and bariatric accessibility needs.</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With over 70% of exam room visits not requiring an  exam table, reimagine spaces to become more inviting, comfortable, and collaborative.</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F32A3957-36C7-EDB8-3847-51253830622C}"/>
              </a:ext>
            </a:extLst>
          </p:cNvPr>
          <p:cNvSpPr/>
          <p:nvPr/>
        </p:nvSpPr>
        <p:spPr>
          <a:xfrm>
            <a:off x="1272074" y="5345763"/>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2</a:t>
            </a:r>
          </a:p>
        </p:txBody>
      </p:sp>
      <p:sp>
        <p:nvSpPr>
          <p:cNvPr id="33" name="Oval 32">
            <a:extLst>
              <a:ext uri="{FF2B5EF4-FFF2-40B4-BE49-F238E27FC236}">
                <a16:creationId xmlns:a16="http://schemas.microsoft.com/office/drawing/2014/main" id="{AE881CDE-E973-6D16-8FB2-E7BA55B430B6}"/>
              </a:ext>
            </a:extLst>
          </p:cNvPr>
          <p:cNvSpPr/>
          <p:nvPr/>
        </p:nvSpPr>
        <p:spPr>
          <a:xfrm>
            <a:off x="1272074" y="5778500"/>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3</a:t>
            </a:r>
          </a:p>
        </p:txBody>
      </p:sp>
      <p:pic>
        <p:nvPicPr>
          <p:cNvPr id="37" name="Picture 36">
            <a:extLst>
              <a:ext uri="{FF2B5EF4-FFF2-40B4-BE49-F238E27FC236}">
                <a16:creationId xmlns:a16="http://schemas.microsoft.com/office/drawing/2014/main" id="{20CCD310-5F30-72BE-63E4-302688279C0C}"/>
              </a:ext>
            </a:extLst>
          </p:cNvPr>
          <p:cNvPicPr>
            <a:picLocks noChangeAspect="1"/>
          </p:cNvPicPr>
          <p:nvPr/>
        </p:nvPicPr>
        <p:blipFill>
          <a:blip r:embed="rId2" cstate="print">
            <a:extLst>
              <a:ext uri="{28A0092B-C50C-407E-A947-70E740481C1C}">
                <a14:useLocalDpi xmlns:a14="http://schemas.microsoft.com/office/drawing/2010/main" val="0"/>
              </a:ext>
            </a:extLst>
          </a:blip>
          <a:srcRect l="6528" t="5724" r="18187" b="5935"/>
          <a:stretch/>
        </p:blipFill>
        <p:spPr>
          <a:xfrm>
            <a:off x="6477000" y="1516055"/>
            <a:ext cx="5339497" cy="4122745"/>
          </a:xfrm>
          <a:prstGeom prst="rect">
            <a:avLst/>
          </a:prstGeom>
        </p:spPr>
      </p:pic>
      <p:sp>
        <p:nvSpPr>
          <p:cNvPr id="40" name="Oval 39">
            <a:extLst>
              <a:ext uri="{FF2B5EF4-FFF2-40B4-BE49-F238E27FC236}">
                <a16:creationId xmlns:a16="http://schemas.microsoft.com/office/drawing/2014/main" id="{81A19F84-D84A-74D1-2499-69EC57B0BA43}"/>
              </a:ext>
            </a:extLst>
          </p:cNvPr>
          <p:cNvSpPr>
            <a:spLocks noChangeAspect="1"/>
          </p:cNvSpPr>
          <p:nvPr/>
        </p:nvSpPr>
        <p:spPr>
          <a:xfrm>
            <a:off x="10668000" y="4396434"/>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8" name="Oval 7">
            <a:extLst>
              <a:ext uri="{FF2B5EF4-FFF2-40B4-BE49-F238E27FC236}">
                <a16:creationId xmlns:a16="http://schemas.microsoft.com/office/drawing/2014/main" id="{D2DD7070-6263-688D-B17B-0C2E7C898585}"/>
              </a:ext>
            </a:extLst>
          </p:cNvPr>
          <p:cNvSpPr>
            <a:spLocks noChangeAspect="1"/>
          </p:cNvSpPr>
          <p:nvPr/>
        </p:nvSpPr>
        <p:spPr>
          <a:xfrm>
            <a:off x="9188823" y="2728998"/>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0" name="Oval 9">
            <a:extLst>
              <a:ext uri="{FF2B5EF4-FFF2-40B4-BE49-F238E27FC236}">
                <a16:creationId xmlns:a16="http://schemas.microsoft.com/office/drawing/2014/main" id="{AAF01DFB-C57A-7863-3176-367A03BCAE29}"/>
              </a:ext>
            </a:extLst>
          </p:cNvPr>
          <p:cNvSpPr>
            <a:spLocks noChangeAspect="1"/>
          </p:cNvSpPr>
          <p:nvPr/>
        </p:nvSpPr>
        <p:spPr>
          <a:xfrm>
            <a:off x="8462682" y="4584692"/>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Tree>
    <p:extLst>
      <p:ext uri="{BB962C8B-B14F-4D97-AF65-F5344CB8AC3E}">
        <p14:creationId xmlns:p14="http://schemas.microsoft.com/office/powerpoint/2010/main" val="10306695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B1BC-8765-9243-97CF-4A3B98F2799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0D465A9-8B5A-6445-6F73-DFB9D4A6A0A1}"/>
              </a:ext>
            </a:extLst>
          </p:cNvPr>
          <p:cNvSpPr txBox="1"/>
          <p:nvPr/>
        </p:nvSpPr>
        <p:spPr>
          <a:xfrm>
            <a:off x="751521" y="426783"/>
            <a:ext cx="2349500" cy="182101"/>
          </a:xfrm>
          <a:prstGeom prst="rect">
            <a:avLst/>
          </a:prstGeom>
        </p:spPr>
        <p:txBody>
          <a:bodyPr vert="horz" wrap="square" lIns="0" tIns="12700" rIns="0" bIns="0" rtlCol="0">
            <a:spAutoFit/>
          </a:bodyPr>
          <a:lstStyle/>
          <a:p>
            <a:pPr marL="12700">
              <a:lnSpc>
                <a:spcPct val="100000"/>
              </a:lnSpc>
              <a:spcBef>
                <a:spcPts val="100"/>
              </a:spcBef>
            </a:pPr>
            <a:r>
              <a:rPr lang="en-US" sz="1100" b="1" dirty="0">
                <a:solidFill>
                  <a:srgbClr val="716A66"/>
                </a:solidFill>
                <a:latin typeface="DIN 2014 Bold"/>
                <a:cs typeface="DIN 2014 Bold"/>
              </a:rPr>
              <a:t>GROWING YOUR BUSINESS</a:t>
            </a:r>
            <a:endParaRPr lang="en-US" sz="1100">
              <a:latin typeface="DIN 2014 Bold"/>
              <a:cs typeface="DIN 2014 Bold"/>
            </a:endParaRPr>
          </a:p>
        </p:txBody>
      </p:sp>
      <p:sp>
        <p:nvSpPr>
          <p:cNvPr id="3" name="object 3">
            <a:extLst>
              <a:ext uri="{FF2B5EF4-FFF2-40B4-BE49-F238E27FC236}">
                <a16:creationId xmlns:a16="http://schemas.microsoft.com/office/drawing/2014/main" id="{7836D00A-A234-3AF8-FAC0-C5E3080078B8}"/>
              </a:ext>
            </a:extLst>
          </p:cNvPr>
          <p:cNvSpPr txBox="1"/>
          <p:nvPr/>
        </p:nvSpPr>
        <p:spPr>
          <a:xfrm>
            <a:off x="750823" y="798467"/>
            <a:ext cx="4560570" cy="452120"/>
          </a:xfrm>
          <a:prstGeom prst="rect">
            <a:avLst/>
          </a:prstGeom>
        </p:spPr>
        <p:txBody>
          <a:bodyPr vert="horz" wrap="square" lIns="0" tIns="12700" rIns="0" bIns="0" rtlCol="0">
            <a:spAutoFit/>
          </a:bodyPr>
          <a:lstStyle/>
          <a:p>
            <a:pPr marL="12700">
              <a:lnSpc>
                <a:spcPct val="100000"/>
              </a:lnSpc>
              <a:spcBef>
                <a:spcPts val="100"/>
              </a:spcBef>
            </a:pPr>
            <a:r>
              <a:rPr sz="2800" b="1" dirty="0">
                <a:solidFill>
                  <a:srgbClr val="716A66"/>
                </a:solidFill>
                <a:latin typeface="DIN 2014 Bold"/>
                <a:cs typeface="DIN 2014 Bold"/>
              </a:rPr>
              <a:t>Step</a:t>
            </a:r>
            <a:r>
              <a:rPr sz="2800" b="1" spc="-35" dirty="0">
                <a:solidFill>
                  <a:srgbClr val="716A66"/>
                </a:solidFill>
                <a:latin typeface="DIN 2014 Bold"/>
                <a:cs typeface="DIN 2014 Bold"/>
              </a:rPr>
              <a:t> </a:t>
            </a:r>
            <a:r>
              <a:rPr sz="2800" b="1" dirty="0">
                <a:solidFill>
                  <a:srgbClr val="716A66"/>
                </a:solidFill>
                <a:latin typeface="DIN 2014 Bold"/>
                <a:cs typeface="DIN 2014 Bold"/>
              </a:rPr>
              <a:t>3:</a:t>
            </a:r>
            <a:r>
              <a:rPr sz="2800" b="1" spc="-35" dirty="0">
                <a:solidFill>
                  <a:srgbClr val="716A66"/>
                </a:solidFill>
                <a:latin typeface="DIN 2014 Bold"/>
                <a:cs typeface="DIN 2014 Bold"/>
              </a:rPr>
              <a:t> </a:t>
            </a:r>
            <a:r>
              <a:rPr sz="2800" b="1" dirty="0">
                <a:solidFill>
                  <a:srgbClr val="716A66"/>
                </a:solidFill>
                <a:latin typeface="DIN 2014 Bold"/>
                <a:cs typeface="DIN 2014 Bold"/>
              </a:rPr>
              <a:t>Clarify</a:t>
            </a:r>
            <a:r>
              <a:rPr sz="2800" b="1" spc="-35" dirty="0">
                <a:solidFill>
                  <a:srgbClr val="716A66"/>
                </a:solidFill>
                <a:latin typeface="DIN 2014 Bold"/>
                <a:cs typeface="DIN 2014 Bold"/>
              </a:rPr>
              <a:t> </a:t>
            </a:r>
            <a:r>
              <a:rPr sz="2800" b="1" dirty="0">
                <a:solidFill>
                  <a:srgbClr val="716A66"/>
                </a:solidFill>
                <a:latin typeface="DIN 2014 Bold"/>
                <a:cs typeface="DIN 2014 Bold"/>
              </a:rPr>
              <a:t>Driving</a:t>
            </a:r>
            <a:r>
              <a:rPr sz="2800" b="1" spc="-35" dirty="0">
                <a:solidFill>
                  <a:srgbClr val="716A66"/>
                </a:solidFill>
                <a:latin typeface="DIN 2014 Bold"/>
                <a:cs typeface="DIN 2014 Bold"/>
              </a:rPr>
              <a:t> </a:t>
            </a:r>
            <a:r>
              <a:rPr sz="2800" b="1" spc="-10" dirty="0">
                <a:solidFill>
                  <a:srgbClr val="716A66"/>
                </a:solidFill>
                <a:latin typeface="DIN 2014 Bold"/>
                <a:cs typeface="DIN 2014 Bold"/>
              </a:rPr>
              <a:t>Factors</a:t>
            </a:r>
            <a:endParaRPr sz="2800">
              <a:latin typeface="DIN 2014 Bold"/>
              <a:cs typeface="DIN 2014 Bold"/>
            </a:endParaRPr>
          </a:p>
        </p:txBody>
      </p:sp>
      <p:sp>
        <p:nvSpPr>
          <p:cNvPr id="4" name="object 4">
            <a:extLst>
              <a:ext uri="{FF2B5EF4-FFF2-40B4-BE49-F238E27FC236}">
                <a16:creationId xmlns:a16="http://schemas.microsoft.com/office/drawing/2014/main" id="{27ED02C4-03FA-590D-E72B-CF5D4952B8E3}"/>
              </a:ext>
            </a:extLst>
          </p:cNvPr>
          <p:cNvSpPr txBox="1"/>
          <p:nvPr/>
        </p:nvSpPr>
        <p:spPr>
          <a:xfrm>
            <a:off x="708659" y="1521675"/>
            <a:ext cx="2520315" cy="556895"/>
          </a:xfrm>
          <a:prstGeom prst="rect">
            <a:avLst/>
          </a:prstGeom>
          <a:solidFill>
            <a:srgbClr val="E2E1E0"/>
          </a:solidFill>
        </p:spPr>
        <p:txBody>
          <a:bodyPr vert="horz" wrap="square" lIns="0" tIns="32384" rIns="0" bIns="0" rtlCol="0">
            <a:noAutofit/>
          </a:bodyPr>
          <a:lstStyle/>
          <a:p>
            <a:pPr>
              <a:lnSpc>
                <a:spcPct val="100000"/>
              </a:lnSpc>
              <a:spcBef>
                <a:spcPts val="254"/>
              </a:spcBef>
            </a:pPr>
            <a:endParaRPr sz="1100">
              <a:latin typeface="Times New Roman"/>
              <a:cs typeface="Times New Roman"/>
            </a:endParaRPr>
          </a:p>
          <a:p>
            <a:pPr marL="197485">
              <a:lnSpc>
                <a:spcPct val="100000"/>
              </a:lnSpc>
            </a:pPr>
            <a:r>
              <a:rPr lang="en-US" sz="1100" b="1" dirty="0">
                <a:solidFill>
                  <a:srgbClr val="716A66"/>
                </a:solidFill>
                <a:latin typeface="DIN 2014 Bold"/>
                <a:cs typeface="DIN 2014 Bold"/>
              </a:rPr>
              <a:t>Caregiver Station </a:t>
            </a:r>
            <a:r>
              <a:rPr sz="1100" b="1" spc="-10" dirty="0">
                <a:solidFill>
                  <a:srgbClr val="716A66"/>
                </a:solidFill>
                <a:latin typeface="DIN 2014 Bold"/>
                <a:cs typeface="DIN 2014 Bold"/>
              </a:rPr>
              <a:t>Considerations</a:t>
            </a:r>
            <a:endParaRPr sz="1100">
              <a:latin typeface="DIN 2014 Bold"/>
              <a:cs typeface="DIN 2014 Bold"/>
            </a:endParaRPr>
          </a:p>
        </p:txBody>
      </p:sp>
      <p:sp>
        <p:nvSpPr>
          <p:cNvPr id="5" name="object 5">
            <a:extLst>
              <a:ext uri="{FF2B5EF4-FFF2-40B4-BE49-F238E27FC236}">
                <a16:creationId xmlns:a16="http://schemas.microsoft.com/office/drawing/2014/main" id="{47EB10F4-8C33-4F31-9856-C21BFBE743D7}"/>
              </a:ext>
            </a:extLst>
          </p:cNvPr>
          <p:cNvSpPr txBox="1"/>
          <p:nvPr/>
        </p:nvSpPr>
        <p:spPr>
          <a:xfrm>
            <a:off x="708659" y="2138894"/>
            <a:ext cx="2520315" cy="1564003"/>
          </a:xfrm>
          <a:prstGeom prst="rect">
            <a:avLst/>
          </a:prstGeom>
          <a:solidFill>
            <a:srgbClr val="FFFFFF"/>
          </a:solidFill>
        </p:spPr>
        <p:txBody>
          <a:bodyPr vert="horz" wrap="square" lIns="0" tIns="73025" rIns="0" bIns="0" rtlCol="0">
            <a:noAutofit/>
          </a:bodyPr>
          <a:lstStyle/>
          <a:p>
            <a:pPr>
              <a:lnSpc>
                <a:spcPct val="100000"/>
              </a:lnSpc>
              <a:spcBef>
                <a:spcPts val="575"/>
              </a:spcBef>
            </a:pPr>
            <a:endParaRPr sz="800" dirty="0">
              <a:latin typeface="DIN 2014 Bold"/>
              <a:cs typeface="DIN 2014 Bold"/>
            </a:endParaRPr>
          </a:p>
        </p:txBody>
      </p:sp>
      <p:sp>
        <p:nvSpPr>
          <p:cNvPr id="6" name="object 6">
            <a:extLst>
              <a:ext uri="{FF2B5EF4-FFF2-40B4-BE49-F238E27FC236}">
                <a16:creationId xmlns:a16="http://schemas.microsoft.com/office/drawing/2014/main" id="{412AF764-E6B7-4A70-CAE4-632A1DAAB2B9}"/>
              </a:ext>
            </a:extLst>
          </p:cNvPr>
          <p:cNvSpPr txBox="1"/>
          <p:nvPr/>
        </p:nvSpPr>
        <p:spPr>
          <a:xfrm>
            <a:off x="3778300" y="1521675"/>
            <a:ext cx="2520315" cy="556895"/>
          </a:xfrm>
          <a:prstGeom prst="rect">
            <a:avLst/>
          </a:prstGeom>
          <a:solidFill>
            <a:srgbClr val="E2E1E0"/>
          </a:solidFill>
        </p:spPr>
        <p:txBody>
          <a:bodyPr vert="horz" wrap="square" lIns="0" tIns="32384" rIns="0" bIns="0" rtlCol="0">
            <a:noAutofit/>
          </a:bodyPr>
          <a:lstStyle/>
          <a:p>
            <a:pPr>
              <a:lnSpc>
                <a:spcPct val="100000"/>
              </a:lnSpc>
              <a:spcBef>
                <a:spcPts val="254"/>
              </a:spcBef>
            </a:pPr>
            <a:endParaRPr sz="1100">
              <a:latin typeface="Times New Roman"/>
              <a:cs typeface="Times New Roman"/>
            </a:endParaRPr>
          </a:p>
          <a:p>
            <a:pPr marL="197485">
              <a:lnSpc>
                <a:spcPct val="100000"/>
              </a:lnSpc>
            </a:pPr>
            <a:r>
              <a:rPr lang="en-US" sz="1100" b="1" dirty="0">
                <a:solidFill>
                  <a:srgbClr val="716A66"/>
                </a:solidFill>
                <a:latin typeface="DIN 2014 Bold"/>
                <a:cs typeface="DIN 2014 Bold"/>
              </a:rPr>
              <a:t>Impact</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on</a:t>
            </a:r>
            <a:r>
              <a:rPr lang="en-US" sz="1100" b="1" spc="-10" dirty="0">
                <a:solidFill>
                  <a:srgbClr val="716A66"/>
                </a:solidFill>
                <a:latin typeface="DIN 2014 Bold"/>
                <a:cs typeface="DIN 2014 Bold"/>
              </a:rPr>
              <a:t> </a:t>
            </a:r>
            <a:r>
              <a:rPr lang="en-US" sz="1100" b="1" dirty="0">
                <a:solidFill>
                  <a:srgbClr val="716A66"/>
                </a:solidFill>
                <a:latin typeface="DIN 2014 Bold"/>
                <a:cs typeface="DIN 2014 Bold"/>
              </a:rPr>
              <a:t>Caregiver Stations</a:t>
            </a:r>
            <a:endParaRPr sz="1100">
              <a:latin typeface="DIN 2014 Bold"/>
              <a:cs typeface="DIN 2014 Bold"/>
            </a:endParaRPr>
          </a:p>
        </p:txBody>
      </p:sp>
      <p:sp>
        <p:nvSpPr>
          <p:cNvPr id="7" name="object 7">
            <a:extLst>
              <a:ext uri="{FF2B5EF4-FFF2-40B4-BE49-F238E27FC236}">
                <a16:creationId xmlns:a16="http://schemas.microsoft.com/office/drawing/2014/main" id="{AA233C9F-688A-EB96-0B80-CA28C4C88024}"/>
              </a:ext>
            </a:extLst>
          </p:cNvPr>
          <p:cNvSpPr txBox="1"/>
          <p:nvPr/>
        </p:nvSpPr>
        <p:spPr>
          <a:xfrm>
            <a:off x="3778300" y="2138895"/>
            <a:ext cx="2520315" cy="1564005"/>
          </a:xfrm>
          <a:prstGeom prst="rect">
            <a:avLst/>
          </a:prstGeom>
          <a:solidFill>
            <a:srgbClr val="FFFFFF"/>
          </a:solidFill>
        </p:spPr>
        <p:txBody>
          <a:bodyPr vert="horz" wrap="square" lIns="0" tIns="27940" rIns="0" bIns="0" rtlCol="0">
            <a:noAutofit/>
          </a:bodyPr>
          <a:lstStyle/>
          <a:p>
            <a:pPr>
              <a:lnSpc>
                <a:spcPct val="100000"/>
              </a:lnSpc>
              <a:spcBef>
                <a:spcPts val="220"/>
              </a:spcBef>
            </a:pPr>
            <a:endParaRPr lang="en-US" sz="800">
              <a:latin typeface="Times New Roman"/>
              <a:cs typeface="Times New Roman"/>
            </a:endParaRPr>
          </a:p>
        </p:txBody>
      </p:sp>
      <p:sp>
        <p:nvSpPr>
          <p:cNvPr id="9" name="object 9">
            <a:extLst>
              <a:ext uri="{FF2B5EF4-FFF2-40B4-BE49-F238E27FC236}">
                <a16:creationId xmlns:a16="http://schemas.microsoft.com/office/drawing/2014/main" id="{EBC5E8FD-8D0C-3179-941B-64057B540040}"/>
              </a:ext>
            </a:extLst>
          </p:cNvPr>
          <p:cNvSpPr/>
          <p:nvPr/>
        </p:nvSpPr>
        <p:spPr>
          <a:xfrm>
            <a:off x="1125593" y="4756212"/>
            <a:ext cx="4398760" cy="1870710"/>
          </a:xfrm>
          <a:custGeom>
            <a:avLst/>
            <a:gdLst/>
            <a:ahLst/>
            <a:cxnLst/>
            <a:rect l="l" t="t" r="r" b="b"/>
            <a:pathLst>
              <a:path w="3613150" h="1870709">
                <a:moveTo>
                  <a:pt x="3612794" y="0"/>
                </a:moveTo>
                <a:lnTo>
                  <a:pt x="0" y="0"/>
                </a:lnTo>
                <a:lnTo>
                  <a:pt x="0" y="1870494"/>
                </a:lnTo>
                <a:lnTo>
                  <a:pt x="3612794" y="1870494"/>
                </a:lnTo>
                <a:lnTo>
                  <a:pt x="3612794" y="0"/>
                </a:lnTo>
                <a:close/>
              </a:path>
            </a:pathLst>
          </a:custGeom>
          <a:solidFill>
            <a:srgbClr val="FFFFFF"/>
          </a:solidFill>
        </p:spPr>
        <p:txBody>
          <a:bodyPr wrap="square" lIns="0" tIns="0" rIns="0" bIns="0" rtlCol="0"/>
          <a:lstStyle/>
          <a:p>
            <a:endParaRPr/>
          </a:p>
        </p:txBody>
      </p:sp>
      <p:sp>
        <p:nvSpPr>
          <p:cNvPr id="13" name="object 13">
            <a:extLst>
              <a:ext uri="{FF2B5EF4-FFF2-40B4-BE49-F238E27FC236}">
                <a16:creationId xmlns:a16="http://schemas.microsoft.com/office/drawing/2014/main" id="{400DA3FE-E732-15B6-B9A3-1C509B3AC622}"/>
              </a:ext>
            </a:extLst>
          </p:cNvPr>
          <p:cNvSpPr txBox="1"/>
          <p:nvPr/>
        </p:nvSpPr>
        <p:spPr>
          <a:xfrm>
            <a:off x="1125593" y="4086821"/>
            <a:ext cx="4398760" cy="619226"/>
          </a:xfrm>
          <a:prstGeom prst="rect">
            <a:avLst/>
          </a:prstGeom>
          <a:solidFill>
            <a:srgbClr val="E2E1E0"/>
          </a:solidFill>
        </p:spPr>
        <p:txBody>
          <a:bodyPr vert="horz" wrap="square" lIns="0" tIns="119380" rIns="0" bIns="0" rtlCol="0">
            <a:noAutofit/>
          </a:bodyPr>
          <a:lstStyle/>
          <a:p>
            <a:pPr marL="213360">
              <a:lnSpc>
                <a:spcPts val="1650"/>
              </a:lnSpc>
              <a:spcBef>
                <a:spcPts val="940"/>
              </a:spcBef>
            </a:pPr>
            <a:r>
              <a:rPr sz="1400" b="1" dirty="0">
                <a:solidFill>
                  <a:srgbClr val="716A66"/>
                </a:solidFill>
                <a:latin typeface="DIN 2014 Bold"/>
                <a:cs typeface="DIN 2014 Bold"/>
              </a:rPr>
              <a:t>Effective</a:t>
            </a:r>
            <a:r>
              <a:rPr sz="1400" b="1" spc="-30" dirty="0">
                <a:solidFill>
                  <a:srgbClr val="716A66"/>
                </a:solidFill>
                <a:latin typeface="DIN 2014 Bold"/>
                <a:cs typeface="DIN 2014 Bold"/>
              </a:rPr>
              <a:t> </a:t>
            </a:r>
            <a:r>
              <a:rPr lang="en-US" sz="1400" b="1" dirty="0">
                <a:solidFill>
                  <a:srgbClr val="716A66"/>
                </a:solidFill>
                <a:latin typeface="DIN 2014 Bold"/>
                <a:cs typeface="DIN 2014 Bold"/>
              </a:rPr>
              <a:t>Caregiver Station </a:t>
            </a:r>
            <a:r>
              <a:rPr sz="1400" b="1" spc="-10" dirty="0">
                <a:solidFill>
                  <a:srgbClr val="716A66"/>
                </a:solidFill>
                <a:latin typeface="DIN 2014 Bold"/>
                <a:cs typeface="DIN 2014 Bold"/>
              </a:rPr>
              <a:t>Design</a:t>
            </a:r>
            <a:endParaRPr sz="1400">
              <a:latin typeface="DIN 2014 Bold"/>
              <a:cs typeface="DIN 2014 Bold"/>
            </a:endParaRPr>
          </a:p>
          <a:p>
            <a:pPr marL="213995">
              <a:lnSpc>
                <a:spcPts val="1290"/>
              </a:lnSpc>
            </a:pPr>
            <a:r>
              <a:rPr sz="1100" b="1" dirty="0">
                <a:solidFill>
                  <a:srgbClr val="716A66"/>
                </a:solidFill>
                <a:latin typeface="DIN 2014 Bold"/>
                <a:cs typeface="DIN 2014 Bold"/>
              </a:rPr>
              <a:t>Impact</a:t>
            </a:r>
            <a:r>
              <a:rPr sz="1100" b="1" spc="114" dirty="0">
                <a:solidFill>
                  <a:srgbClr val="716A66"/>
                </a:solidFill>
                <a:latin typeface="DIN 2014 Bold"/>
                <a:cs typeface="DIN 2014 Bold"/>
              </a:rPr>
              <a:t> </a:t>
            </a:r>
            <a:r>
              <a:rPr sz="1100" b="1" dirty="0">
                <a:solidFill>
                  <a:srgbClr val="716A66"/>
                </a:solidFill>
                <a:latin typeface="DIN 2014 Bold"/>
                <a:cs typeface="DIN 2014 Bold"/>
              </a:rPr>
              <a:t>on</a:t>
            </a:r>
            <a:r>
              <a:rPr sz="1100" b="1" spc="120" dirty="0">
                <a:solidFill>
                  <a:srgbClr val="716A66"/>
                </a:solidFill>
                <a:latin typeface="DIN 2014 Bold"/>
                <a:cs typeface="DIN 2014 Bold"/>
              </a:rPr>
              <a:t> </a:t>
            </a:r>
            <a:r>
              <a:rPr sz="1100" b="1" dirty="0">
                <a:solidFill>
                  <a:srgbClr val="716A66"/>
                </a:solidFill>
                <a:latin typeface="DIN 2014 Bold"/>
                <a:cs typeface="DIN 2014 Bold"/>
              </a:rPr>
              <a:t>Patient,</a:t>
            </a:r>
            <a:r>
              <a:rPr sz="1100" b="1" spc="120" dirty="0">
                <a:solidFill>
                  <a:srgbClr val="716A66"/>
                </a:solidFill>
                <a:latin typeface="DIN 2014 Bold"/>
                <a:cs typeface="DIN 2014 Bold"/>
              </a:rPr>
              <a:t> </a:t>
            </a:r>
            <a:r>
              <a:rPr sz="1100" b="1" dirty="0">
                <a:solidFill>
                  <a:srgbClr val="716A66"/>
                </a:solidFill>
                <a:latin typeface="DIN 2014 Bold"/>
                <a:cs typeface="DIN 2014 Bold"/>
              </a:rPr>
              <a:t>Family,</a:t>
            </a:r>
            <a:r>
              <a:rPr lang="en-US" sz="1100" b="1" spc="120" dirty="0">
                <a:solidFill>
                  <a:srgbClr val="716A66"/>
                </a:solidFill>
                <a:latin typeface="DIN 2014 Bold"/>
                <a:cs typeface="DIN 2014 Bold"/>
              </a:rPr>
              <a:t> &amp; </a:t>
            </a:r>
            <a:r>
              <a:rPr sz="1100" b="1" spc="-10" dirty="0">
                <a:solidFill>
                  <a:srgbClr val="716A66"/>
                </a:solidFill>
                <a:latin typeface="DIN 2014 Bold"/>
                <a:cs typeface="DIN 2014 Bold"/>
              </a:rPr>
              <a:t>Caregivers</a:t>
            </a:r>
            <a:endParaRPr sz="1100">
              <a:latin typeface="DIN 2014 Bold"/>
              <a:cs typeface="DIN 2014 Bold"/>
            </a:endParaRPr>
          </a:p>
        </p:txBody>
      </p:sp>
      <p:grpSp>
        <p:nvGrpSpPr>
          <p:cNvPr id="14" name="object 14">
            <a:extLst>
              <a:ext uri="{FF2B5EF4-FFF2-40B4-BE49-F238E27FC236}">
                <a16:creationId xmlns:a16="http://schemas.microsoft.com/office/drawing/2014/main" id="{B5BFB6EF-C49A-EFE9-5156-C56B500DCF47}"/>
              </a:ext>
            </a:extLst>
          </p:cNvPr>
          <p:cNvGrpSpPr/>
          <p:nvPr/>
        </p:nvGrpSpPr>
        <p:grpSpPr>
          <a:xfrm>
            <a:off x="4645398" y="3749040"/>
            <a:ext cx="93345" cy="251460"/>
            <a:chOff x="4645398" y="3749040"/>
            <a:chExt cx="93345" cy="251460"/>
          </a:xfrm>
        </p:grpSpPr>
        <p:sp>
          <p:nvSpPr>
            <p:cNvPr id="15" name="object 15">
              <a:extLst>
                <a:ext uri="{FF2B5EF4-FFF2-40B4-BE49-F238E27FC236}">
                  <a16:creationId xmlns:a16="http://schemas.microsoft.com/office/drawing/2014/main" id="{DA1A6498-AE3A-F885-2346-D1BD35AB423A}"/>
                </a:ext>
              </a:extLst>
            </p:cNvPr>
            <p:cNvSpPr/>
            <p:nvPr/>
          </p:nvSpPr>
          <p:spPr>
            <a:xfrm>
              <a:off x="4691816" y="3749040"/>
              <a:ext cx="0" cy="208915"/>
            </a:xfrm>
            <a:custGeom>
              <a:avLst/>
              <a:gdLst/>
              <a:ahLst/>
              <a:cxnLst/>
              <a:rect l="l" t="t" r="r" b="b"/>
              <a:pathLst>
                <a:path h="208914">
                  <a:moveTo>
                    <a:pt x="0" y="0"/>
                  </a:moveTo>
                  <a:lnTo>
                    <a:pt x="0" y="208699"/>
                  </a:lnTo>
                </a:path>
              </a:pathLst>
            </a:custGeom>
            <a:ln w="12700">
              <a:solidFill>
                <a:srgbClr val="90A19A"/>
              </a:solidFill>
            </a:ln>
          </p:spPr>
          <p:txBody>
            <a:bodyPr wrap="square" lIns="0" tIns="0" rIns="0" bIns="0" rtlCol="0"/>
            <a:lstStyle/>
            <a:p>
              <a:endParaRPr/>
            </a:p>
          </p:txBody>
        </p:sp>
        <p:sp>
          <p:nvSpPr>
            <p:cNvPr id="16" name="object 16">
              <a:extLst>
                <a:ext uri="{FF2B5EF4-FFF2-40B4-BE49-F238E27FC236}">
                  <a16:creationId xmlns:a16="http://schemas.microsoft.com/office/drawing/2014/main" id="{DC4C8B31-20F1-A035-19BB-0CD183BA783C}"/>
                </a:ext>
              </a:extLst>
            </p:cNvPr>
            <p:cNvSpPr/>
            <p:nvPr/>
          </p:nvSpPr>
          <p:spPr>
            <a:xfrm>
              <a:off x="4645398" y="3950576"/>
              <a:ext cx="93345" cy="50165"/>
            </a:xfrm>
            <a:custGeom>
              <a:avLst/>
              <a:gdLst/>
              <a:ahLst/>
              <a:cxnLst/>
              <a:rect l="l" t="t" r="r" b="b"/>
              <a:pathLst>
                <a:path w="93345" h="50164">
                  <a:moveTo>
                    <a:pt x="92836" y="0"/>
                  </a:moveTo>
                  <a:lnTo>
                    <a:pt x="0" y="0"/>
                  </a:lnTo>
                  <a:lnTo>
                    <a:pt x="46418" y="49923"/>
                  </a:lnTo>
                  <a:lnTo>
                    <a:pt x="92836" y="0"/>
                  </a:lnTo>
                  <a:close/>
                </a:path>
              </a:pathLst>
            </a:custGeom>
            <a:solidFill>
              <a:srgbClr val="90A19A"/>
            </a:solidFill>
          </p:spPr>
          <p:txBody>
            <a:bodyPr wrap="square" lIns="0" tIns="0" rIns="0" bIns="0" rtlCol="0"/>
            <a:lstStyle/>
            <a:p>
              <a:endParaRPr/>
            </a:p>
          </p:txBody>
        </p:sp>
      </p:grpSp>
      <p:grpSp>
        <p:nvGrpSpPr>
          <p:cNvPr id="17" name="object 17">
            <a:extLst>
              <a:ext uri="{FF2B5EF4-FFF2-40B4-BE49-F238E27FC236}">
                <a16:creationId xmlns:a16="http://schemas.microsoft.com/office/drawing/2014/main" id="{76621507-0183-1995-127E-A7DBB9283FA9}"/>
              </a:ext>
            </a:extLst>
          </p:cNvPr>
          <p:cNvGrpSpPr/>
          <p:nvPr/>
        </p:nvGrpSpPr>
        <p:grpSpPr>
          <a:xfrm>
            <a:off x="2152966" y="3749040"/>
            <a:ext cx="93345" cy="251460"/>
            <a:chOff x="2152966" y="3749040"/>
            <a:chExt cx="93345" cy="251460"/>
          </a:xfrm>
        </p:grpSpPr>
        <p:sp>
          <p:nvSpPr>
            <p:cNvPr id="18" name="object 18">
              <a:extLst>
                <a:ext uri="{FF2B5EF4-FFF2-40B4-BE49-F238E27FC236}">
                  <a16:creationId xmlns:a16="http://schemas.microsoft.com/office/drawing/2014/main" id="{D8EAC798-C947-4D9A-A00E-772E4EAD612B}"/>
                </a:ext>
              </a:extLst>
            </p:cNvPr>
            <p:cNvSpPr/>
            <p:nvPr/>
          </p:nvSpPr>
          <p:spPr>
            <a:xfrm>
              <a:off x="2199384" y="3749040"/>
              <a:ext cx="0" cy="208915"/>
            </a:xfrm>
            <a:custGeom>
              <a:avLst/>
              <a:gdLst/>
              <a:ahLst/>
              <a:cxnLst/>
              <a:rect l="l" t="t" r="r" b="b"/>
              <a:pathLst>
                <a:path h="208914">
                  <a:moveTo>
                    <a:pt x="0" y="0"/>
                  </a:moveTo>
                  <a:lnTo>
                    <a:pt x="0" y="208699"/>
                  </a:lnTo>
                </a:path>
              </a:pathLst>
            </a:custGeom>
            <a:ln w="12700">
              <a:solidFill>
                <a:srgbClr val="90A19A"/>
              </a:solidFill>
            </a:ln>
          </p:spPr>
          <p:txBody>
            <a:bodyPr wrap="square" lIns="0" tIns="0" rIns="0" bIns="0" rtlCol="0"/>
            <a:lstStyle/>
            <a:p>
              <a:endParaRPr/>
            </a:p>
          </p:txBody>
        </p:sp>
        <p:sp>
          <p:nvSpPr>
            <p:cNvPr id="19" name="object 19">
              <a:extLst>
                <a:ext uri="{FF2B5EF4-FFF2-40B4-BE49-F238E27FC236}">
                  <a16:creationId xmlns:a16="http://schemas.microsoft.com/office/drawing/2014/main" id="{E2FB8491-1ECA-D91B-D317-25F0E8FEB172}"/>
                </a:ext>
              </a:extLst>
            </p:cNvPr>
            <p:cNvSpPr/>
            <p:nvPr/>
          </p:nvSpPr>
          <p:spPr>
            <a:xfrm>
              <a:off x="2152966" y="3950576"/>
              <a:ext cx="93345" cy="50165"/>
            </a:xfrm>
            <a:custGeom>
              <a:avLst/>
              <a:gdLst/>
              <a:ahLst/>
              <a:cxnLst/>
              <a:rect l="l" t="t" r="r" b="b"/>
              <a:pathLst>
                <a:path w="93344" h="50164">
                  <a:moveTo>
                    <a:pt x="92837" y="0"/>
                  </a:moveTo>
                  <a:lnTo>
                    <a:pt x="0" y="0"/>
                  </a:lnTo>
                  <a:lnTo>
                    <a:pt x="46418" y="49923"/>
                  </a:lnTo>
                  <a:lnTo>
                    <a:pt x="92837" y="0"/>
                  </a:lnTo>
                  <a:close/>
                </a:path>
              </a:pathLst>
            </a:custGeom>
            <a:solidFill>
              <a:srgbClr val="90A19A"/>
            </a:solidFill>
          </p:spPr>
          <p:txBody>
            <a:bodyPr wrap="square" lIns="0" tIns="0" rIns="0" bIns="0" rtlCol="0"/>
            <a:lstStyle/>
            <a:p>
              <a:endParaRPr/>
            </a:p>
          </p:txBody>
        </p:sp>
      </p:grpSp>
      <p:grpSp>
        <p:nvGrpSpPr>
          <p:cNvPr id="20" name="object 20">
            <a:extLst>
              <a:ext uri="{FF2B5EF4-FFF2-40B4-BE49-F238E27FC236}">
                <a16:creationId xmlns:a16="http://schemas.microsoft.com/office/drawing/2014/main" id="{13B4B742-7C4C-F4D7-F51E-7CFC9F5BD9F3}"/>
              </a:ext>
            </a:extLst>
          </p:cNvPr>
          <p:cNvGrpSpPr/>
          <p:nvPr/>
        </p:nvGrpSpPr>
        <p:grpSpPr>
          <a:xfrm>
            <a:off x="3360420" y="2624321"/>
            <a:ext cx="251460" cy="93345"/>
            <a:chOff x="3360420" y="2624321"/>
            <a:chExt cx="251460" cy="93345"/>
          </a:xfrm>
        </p:grpSpPr>
        <p:sp>
          <p:nvSpPr>
            <p:cNvPr id="21" name="object 21">
              <a:extLst>
                <a:ext uri="{FF2B5EF4-FFF2-40B4-BE49-F238E27FC236}">
                  <a16:creationId xmlns:a16="http://schemas.microsoft.com/office/drawing/2014/main" id="{1448E7A9-45FF-BB39-D688-7806C569A36D}"/>
                </a:ext>
              </a:extLst>
            </p:cNvPr>
            <p:cNvSpPr/>
            <p:nvPr/>
          </p:nvSpPr>
          <p:spPr>
            <a:xfrm>
              <a:off x="3360420" y="2670740"/>
              <a:ext cx="208915" cy="0"/>
            </a:xfrm>
            <a:custGeom>
              <a:avLst/>
              <a:gdLst/>
              <a:ahLst/>
              <a:cxnLst/>
              <a:rect l="l" t="t" r="r" b="b"/>
              <a:pathLst>
                <a:path w="208914">
                  <a:moveTo>
                    <a:pt x="0" y="0"/>
                  </a:moveTo>
                  <a:lnTo>
                    <a:pt x="208699" y="0"/>
                  </a:lnTo>
                </a:path>
              </a:pathLst>
            </a:custGeom>
            <a:ln w="12700">
              <a:solidFill>
                <a:srgbClr val="90A19A"/>
              </a:solidFill>
            </a:ln>
          </p:spPr>
          <p:txBody>
            <a:bodyPr wrap="square" lIns="0" tIns="0" rIns="0" bIns="0" rtlCol="0"/>
            <a:lstStyle/>
            <a:p>
              <a:endParaRPr/>
            </a:p>
          </p:txBody>
        </p:sp>
        <p:sp>
          <p:nvSpPr>
            <p:cNvPr id="22" name="object 22">
              <a:extLst>
                <a:ext uri="{FF2B5EF4-FFF2-40B4-BE49-F238E27FC236}">
                  <a16:creationId xmlns:a16="http://schemas.microsoft.com/office/drawing/2014/main" id="{48D15D25-B420-48BD-F564-6A11D40C16FC}"/>
                </a:ext>
              </a:extLst>
            </p:cNvPr>
            <p:cNvSpPr/>
            <p:nvPr/>
          </p:nvSpPr>
          <p:spPr>
            <a:xfrm>
              <a:off x="3561956" y="2624321"/>
              <a:ext cx="50165" cy="93345"/>
            </a:xfrm>
            <a:custGeom>
              <a:avLst/>
              <a:gdLst/>
              <a:ahLst/>
              <a:cxnLst/>
              <a:rect l="l" t="t" r="r" b="b"/>
              <a:pathLst>
                <a:path w="50164" h="93344">
                  <a:moveTo>
                    <a:pt x="0" y="0"/>
                  </a:moveTo>
                  <a:lnTo>
                    <a:pt x="0" y="92836"/>
                  </a:lnTo>
                  <a:lnTo>
                    <a:pt x="49923" y="46418"/>
                  </a:lnTo>
                  <a:lnTo>
                    <a:pt x="0" y="0"/>
                  </a:lnTo>
                  <a:close/>
                </a:path>
              </a:pathLst>
            </a:custGeom>
            <a:solidFill>
              <a:srgbClr val="90A19A"/>
            </a:solidFill>
          </p:spPr>
          <p:txBody>
            <a:bodyPr wrap="square" lIns="0" tIns="0" rIns="0" bIns="0" rtlCol="0"/>
            <a:lstStyle/>
            <a:p>
              <a:endParaRPr/>
            </a:p>
          </p:txBody>
        </p:sp>
      </p:grpSp>
      <p:sp>
        <p:nvSpPr>
          <p:cNvPr id="27" name="TextBox 26">
            <a:extLst>
              <a:ext uri="{FF2B5EF4-FFF2-40B4-BE49-F238E27FC236}">
                <a16:creationId xmlns:a16="http://schemas.microsoft.com/office/drawing/2014/main" id="{5D6E4C86-1F23-93F7-70CA-2803DC18A012}"/>
              </a:ext>
            </a:extLst>
          </p:cNvPr>
          <p:cNvSpPr txBox="1"/>
          <p:nvPr/>
        </p:nvSpPr>
        <p:spPr>
          <a:xfrm>
            <a:off x="3749038" y="2209800"/>
            <a:ext cx="2743185" cy="1580689"/>
          </a:xfrm>
          <a:prstGeom prst="rect">
            <a:avLst/>
          </a:prstGeom>
          <a:noFill/>
        </p:spPr>
        <p:txBody>
          <a:bodyPr wrap="square" lIns="0" rIns="0" bIns="0">
            <a:spAutoFit/>
          </a:bodyPr>
          <a:lstStyle/>
          <a:p>
            <a:pPr marL="197485" marR="304800">
              <a:lnSpc>
                <a:spcPct val="101299"/>
              </a:lnSpc>
            </a:pPr>
            <a:r>
              <a:rPr lang="en-US" sz="900" spc="20" dirty="0">
                <a:solidFill>
                  <a:srgbClr val="726A65"/>
                </a:solidFill>
                <a:latin typeface="Calibri" panose="020F0502020204030204" pitchFamily="34" charset="0"/>
                <a:cs typeface="Calibri" panose="020F0502020204030204" pitchFamily="34" charset="0"/>
              </a:rPr>
              <a:t>Insight into multidisciplinary teaming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and workflows informs the design of spaces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that are flexible, scalable, and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appropriately sized.</a:t>
            </a:r>
          </a:p>
          <a:p>
            <a:pPr marL="197485"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L="197485" marR="304800">
              <a:lnSpc>
                <a:spcPct val="101299"/>
              </a:lnSpc>
            </a:pPr>
            <a:r>
              <a:rPr lang="en-US" sz="900" spc="20" dirty="0">
                <a:solidFill>
                  <a:srgbClr val="726A65"/>
                </a:solidFill>
                <a:latin typeface="Calibri" panose="020F0502020204030204" pitchFamily="34" charset="0"/>
                <a:cs typeface="Calibri" panose="020F0502020204030204" pitchFamily="34" charset="0"/>
              </a:rPr>
              <a:t>Incorporating technology, ergonomic principles, and strategic layout helps minimize steps, stress, and fatigue—enhancing caregiver well-being and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quality of care.</a:t>
            </a:r>
          </a:p>
          <a:p>
            <a:pPr marL="197485"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ECF36F0-55B5-6E3A-9626-3CCDE21803BE}"/>
              </a:ext>
            </a:extLst>
          </p:cNvPr>
          <p:cNvSpPr txBox="1"/>
          <p:nvPr/>
        </p:nvSpPr>
        <p:spPr>
          <a:xfrm>
            <a:off x="675640" y="2243449"/>
            <a:ext cx="2727960" cy="1431161"/>
          </a:xfrm>
          <a:prstGeom prst="rect">
            <a:avLst/>
          </a:prstGeom>
          <a:noFill/>
        </p:spPr>
        <p:txBody>
          <a:bodyPr wrap="square" lIns="0" rIns="0" bIns="0">
            <a:spAutoFit/>
          </a:bodyPr>
          <a:lstStyle/>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Enhance employee well-being</a:t>
            </a:r>
          </a:p>
          <a:p>
            <a:pPr marL="368935" marR="304800" indent="-171450">
              <a:buFont typeface="Arial" panose="020B0604020202020204" pitchFamily="34" charset="0"/>
              <a:buChar char="•"/>
            </a:pPr>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Improve operations</a:t>
            </a:r>
          </a:p>
          <a:p>
            <a:pPr marL="368935" marR="304800" indent="-171450">
              <a:buFont typeface="Arial" panose="020B0604020202020204" pitchFamily="34" charset="0"/>
              <a:buChar char="•"/>
            </a:pPr>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Fostert collaboration</a:t>
            </a:r>
          </a:p>
          <a:p>
            <a:pPr marL="197485" marR="304800"/>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r>
              <a:rPr lang="en-US" sz="900" spc="20" dirty="0">
                <a:solidFill>
                  <a:srgbClr val="726A65"/>
                </a:solidFill>
                <a:latin typeface="Calibri" panose="020F0502020204030204" pitchFamily="34" charset="0"/>
                <a:cs typeface="Calibri" panose="020F0502020204030204" pitchFamily="34" charset="0"/>
              </a:rPr>
              <a:t>Support varying work styles</a:t>
            </a:r>
          </a:p>
          <a:p>
            <a:pPr marL="368935" marR="304800" indent="-171450">
              <a:buFont typeface="Arial" panose="020B0604020202020204" pitchFamily="34" charset="0"/>
              <a:buChar char="•"/>
            </a:pPr>
            <a:endParaRPr lang="en-US" sz="900" spc="20" dirty="0">
              <a:solidFill>
                <a:srgbClr val="726A65"/>
              </a:solidFill>
              <a:latin typeface="Calibri" panose="020F0502020204030204" pitchFamily="34" charset="0"/>
              <a:cs typeface="Calibri" panose="020F0502020204030204" pitchFamily="34" charset="0"/>
            </a:endParaRPr>
          </a:p>
          <a:p>
            <a:pPr marL="368935" marR="304800" indent="-171450">
              <a:buFont typeface="Arial" panose="020B0604020202020204" pitchFamily="34" charset="0"/>
              <a:buChar char="•"/>
            </a:pPr>
            <a:endParaRPr lang="en-US" sz="900" spc="20" dirty="0">
              <a:solidFill>
                <a:srgbClr val="726A65"/>
              </a:solidFill>
              <a:latin typeface="Calibri" panose="020F0502020204030204" pitchFamily="34" charset="0"/>
              <a:cs typeface="Calibri" panose="020F0502020204030204" pitchFamily="34" charset="0"/>
            </a:endParaRPr>
          </a:p>
          <a:p>
            <a:pPr marL="197485" marR="304800"/>
            <a:endParaRPr lang="en-US" sz="900" spc="20" dirty="0">
              <a:solidFill>
                <a:srgbClr val="726A65"/>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DF902193-3ED2-0580-C9F1-1BAA158A2459}"/>
              </a:ext>
            </a:extLst>
          </p:cNvPr>
          <p:cNvSpPr/>
          <p:nvPr/>
        </p:nvSpPr>
        <p:spPr>
          <a:xfrm>
            <a:off x="1272074" y="4953877"/>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1</a:t>
            </a:r>
          </a:p>
        </p:txBody>
      </p:sp>
      <p:sp>
        <p:nvSpPr>
          <p:cNvPr id="30" name="TextBox 29">
            <a:extLst>
              <a:ext uri="{FF2B5EF4-FFF2-40B4-BE49-F238E27FC236}">
                <a16:creationId xmlns:a16="http://schemas.microsoft.com/office/drawing/2014/main" id="{4A2803DE-9B35-D3B9-AC4D-5876B2F89B3F}"/>
              </a:ext>
            </a:extLst>
          </p:cNvPr>
          <p:cNvSpPr txBox="1"/>
          <p:nvPr/>
        </p:nvSpPr>
        <p:spPr>
          <a:xfrm>
            <a:off x="1529407" y="4901222"/>
            <a:ext cx="4138455" cy="1580689"/>
          </a:xfrm>
          <a:prstGeom prst="rect">
            <a:avLst/>
          </a:prstGeom>
          <a:noFill/>
        </p:spPr>
        <p:txBody>
          <a:bodyPr wrap="square" lIns="0" rIns="0" bIns="0">
            <a:spAutoFit/>
          </a:bodyPr>
          <a:lstStyle/>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Modular components offer flexibility to assemble, reconfigure, repair, </a:t>
            </a:r>
            <a:br>
              <a:rPr lang="en-US" sz="900" spc="20" dirty="0">
                <a:solidFill>
                  <a:srgbClr val="726A65"/>
                </a:solidFill>
                <a:latin typeface="Calibri" panose="020F0502020204030204" pitchFamily="34" charset="0"/>
                <a:cs typeface="Calibri" panose="020F0502020204030204" pitchFamily="34" charset="0"/>
              </a:rPr>
            </a:br>
            <a:r>
              <a:rPr lang="en-US" sz="900" spc="20" dirty="0">
                <a:solidFill>
                  <a:srgbClr val="726A65"/>
                </a:solidFill>
                <a:latin typeface="Calibri" panose="020F0502020204030204" pitchFamily="34" charset="0"/>
                <a:cs typeface="Calibri" panose="020F0502020204030204" pitchFamily="34" charset="0"/>
              </a:rPr>
              <a:t>and update easily as needs evolve over time.</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Design for privacy and confidentiality while ensuring nurses can maintain visual connection with patients and collaborate easily with peers</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r>
              <a:rPr lang="en-US" sz="900" spc="20" dirty="0">
                <a:solidFill>
                  <a:srgbClr val="726A65"/>
                </a:solidFill>
                <a:latin typeface="Calibri" panose="020F0502020204030204" pitchFamily="34" charset="0"/>
                <a:cs typeface="Calibri" panose="020F0502020204030204" pitchFamily="34" charset="0"/>
              </a:rPr>
              <a:t>Multi-functional workstations support ergonomic comfort, adapt to various tasks, and integrate technology to enhance efficiency and quality of care.</a:t>
            </a: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a:p>
            <a:pPr marR="304800">
              <a:lnSpc>
                <a:spcPct val="101299"/>
              </a:lnSpc>
            </a:pPr>
            <a:endParaRPr lang="en-US" sz="900" spc="20" dirty="0">
              <a:solidFill>
                <a:srgbClr val="726A65"/>
              </a:solidFill>
              <a:latin typeface="Calibri" panose="020F0502020204030204" pitchFamily="34" charset="0"/>
              <a:cs typeface="Calibri" panose="020F0502020204030204" pitchFamily="34" charset="0"/>
            </a:endParaRPr>
          </a:p>
        </p:txBody>
      </p:sp>
      <p:sp>
        <p:nvSpPr>
          <p:cNvPr id="32" name="Oval 31">
            <a:extLst>
              <a:ext uri="{FF2B5EF4-FFF2-40B4-BE49-F238E27FC236}">
                <a16:creationId xmlns:a16="http://schemas.microsoft.com/office/drawing/2014/main" id="{D84533DA-ABA9-9287-A5EF-31E5E3ADA3E2}"/>
              </a:ext>
            </a:extLst>
          </p:cNvPr>
          <p:cNvSpPr/>
          <p:nvPr/>
        </p:nvSpPr>
        <p:spPr>
          <a:xfrm>
            <a:off x="1272074" y="5345763"/>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2</a:t>
            </a:r>
          </a:p>
        </p:txBody>
      </p:sp>
      <p:sp>
        <p:nvSpPr>
          <p:cNvPr id="33" name="Oval 32">
            <a:extLst>
              <a:ext uri="{FF2B5EF4-FFF2-40B4-BE49-F238E27FC236}">
                <a16:creationId xmlns:a16="http://schemas.microsoft.com/office/drawing/2014/main" id="{A49AF209-FAFD-8454-EF82-39A7A8E05EB5}"/>
              </a:ext>
            </a:extLst>
          </p:cNvPr>
          <p:cNvSpPr/>
          <p:nvPr/>
        </p:nvSpPr>
        <p:spPr>
          <a:xfrm>
            <a:off x="1272074" y="5778500"/>
            <a:ext cx="165100" cy="16510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3</a:t>
            </a:r>
          </a:p>
        </p:txBody>
      </p:sp>
      <p:pic>
        <p:nvPicPr>
          <p:cNvPr id="37" name="Picture 36">
            <a:extLst>
              <a:ext uri="{FF2B5EF4-FFF2-40B4-BE49-F238E27FC236}">
                <a16:creationId xmlns:a16="http://schemas.microsoft.com/office/drawing/2014/main" id="{A092CB54-4336-E9D8-8135-B3AD0A942D8A}"/>
              </a:ext>
            </a:extLst>
          </p:cNvPr>
          <p:cNvPicPr>
            <a:picLocks noChangeAspect="1"/>
          </p:cNvPicPr>
          <p:nvPr/>
        </p:nvPicPr>
        <p:blipFill>
          <a:blip r:embed="rId2" cstate="print">
            <a:extLst>
              <a:ext uri="{28A0092B-C50C-407E-A947-70E740481C1C}">
                <a14:useLocalDpi xmlns:a14="http://schemas.microsoft.com/office/drawing/2010/main" val="0"/>
              </a:ext>
            </a:extLst>
          </a:blip>
          <a:srcRect l="-814" t="17729" r="1618" b="2605"/>
          <a:stretch/>
        </p:blipFill>
        <p:spPr>
          <a:xfrm>
            <a:off x="6477000" y="1516056"/>
            <a:ext cx="5423645" cy="2484686"/>
          </a:xfrm>
          <a:prstGeom prst="rect">
            <a:avLst/>
          </a:prstGeom>
        </p:spPr>
      </p:pic>
      <p:sp>
        <p:nvSpPr>
          <p:cNvPr id="40" name="Oval 39">
            <a:extLst>
              <a:ext uri="{FF2B5EF4-FFF2-40B4-BE49-F238E27FC236}">
                <a16:creationId xmlns:a16="http://schemas.microsoft.com/office/drawing/2014/main" id="{B7DFBED0-64EA-E189-19FC-634AF813DBAB}"/>
              </a:ext>
            </a:extLst>
          </p:cNvPr>
          <p:cNvSpPr>
            <a:spLocks noChangeAspect="1"/>
          </p:cNvSpPr>
          <p:nvPr/>
        </p:nvSpPr>
        <p:spPr>
          <a:xfrm>
            <a:off x="10668000" y="4396434"/>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8" name="Oval 7">
            <a:extLst>
              <a:ext uri="{FF2B5EF4-FFF2-40B4-BE49-F238E27FC236}">
                <a16:creationId xmlns:a16="http://schemas.microsoft.com/office/drawing/2014/main" id="{C8483FE5-EDDF-64D5-F284-2270B35FC332}"/>
              </a:ext>
            </a:extLst>
          </p:cNvPr>
          <p:cNvSpPr>
            <a:spLocks noChangeAspect="1"/>
          </p:cNvSpPr>
          <p:nvPr/>
        </p:nvSpPr>
        <p:spPr>
          <a:xfrm>
            <a:off x="11382037" y="3336630"/>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10" name="Oval 9">
            <a:extLst>
              <a:ext uri="{FF2B5EF4-FFF2-40B4-BE49-F238E27FC236}">
                <a16:creationId xmlns:a16="http://schemas.microsoft.com/office/drawing/2014/main" id="{D5D788BE-2BC3-F184-0C66-EC7DBA22FAAB}"/>
              </a:ext>
            </a:extLst>
          </p:cNvPr>
          <p:cNvSpPr>
            <a:spLocks noChangeAspect="1"/>
          </p:cNvSpPr>
          <p:nvPr/>
        </p:nvSpPr>
        <p:spPr>
          <a:xfrm>
            <a:off x="8462682" y="4584692"/>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3</a:t>
            </a:r>
          </a:p>
        </p:txBody>
      </p:sp>
      <p:sp>
        <p:nvSpPr>
          <p:cNvPr id="12" name="TextBox 11">
            <a:extLst>
              <a:ext uri="{FF2B5EF4-FFF2-40B4-BE49-F238E27FC236}">
                <a16:creationId xmlns:a16="http://schemas.microsoft.com/office/drawing/2014/main" id="{2A79B68F-DA07-3425-3CEA-E5A5D2A80A5A}"/>
              </a:ext>
            </a:extLst>
          </p:cNvPr>
          <p:cNvSpPr txBox="1"/>
          <p:nvPr/>
        </p:nvSpPr>
        <p:spPr>
          <a:xfrm>
            <a:off x="10605652" y="3610950"/>
            <a:ext cx="1129148" cy="276999"/>
          </a:xfrm>
          <a:prstGeom prst="rect">
            <a:avLst/>
          </a:prstGeom>
          <a:noFill/>
        </p:spPr>
        <p:txBody>
          <a:bodyPr wrap="square">
            <a:spAutoFit/>
          </a:bodyPr>
          <a:lstStyle/>
          <a:p>
            <a:pPr algn="r"/>
            <a:r>
              <a:rPr lang="en-US" sz="1200" b="1" dirty="0">
                <a:solidFill>
                  <a:srgbClr val="716A66"/>
                </a:solidFill>
                <a:latin typeface="Calibri" panose="020F0502020204030204" pitchFamily="34" charset="0"/>
                <a:cs typeface="Calibri" panose="020F0502020204030204" pitchFamily="34" charset="0"/>
              </a:rPr>
              <a:t>Centralized</a:t>
            </a:r>
            <a:endParaRPr lang="en-US" sz="1200">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B1084B0B-F48F-4722-11A0-69D99749ECF8}"/>
              </a:ext>
            </a:extLst>
          </p:cNvPr>
          <p:cNvPicPr>
            <a:picLocks noChangeAspect="1"/>
          </p:cNvPicPr>
          <p:nvPr/>
        </p:nvPicPr>
        <p:blipFill>
          <a:blip r:embed="rId3" cstate="print">
            <a:extLst>
              <a:ext uri="{28A0092B-C50C-407E-A947-70E740481C1C}">
                <a14:useLocalDpi xmlns:a14="http://schemas.microsoft.com/office/drawing/2010/main" val="0"/>
              </a:ext>
            </a:extLst>
          </a:blip>
          <a:srcRect l="16785" t="5906" r="26940" b="2186"/>
          <a:stretch/>
        </p:blipFill>
        <p:spPr>
          <a:xfrm>
            <a:off x="6477000" y="4084444"/>
            <a:ext cx="2667000" cy="2484686"/>
          </a:xfrm>
          <a:prstGeom prst="rect">
            <a:avLst/>
          </a:prstGeom>
        </p:spPr>
      </p:pic>
      <p:pic>
        <p:nvPicPr>
          <p:cNvPr id="31" name="Picture 30">
            <a:extLst>
              <a:ext uri="{FF2B5EF4-FFF2-40B4-BE49-F238E27FC236}">
                <a16:creationId xmlns:a16="http://schemas.microsoft.com/office/drawing/2014/main" id="{339B50FC-0D38-FC61-CBE7-08D746BEDAA3}"/>
              </a:ext>
            </a:extLst>
          </p:cNvPr>
          <p:cNvPicPr>
            <a:picLocks noChangeAspect="1"/>
          </p:cNvPicPr>
          <p:nvPr/>
        </p:nvPicPr>
        <p:blipFill>
          <a:blip r:embed="rId4" cstate="print">
            <a:extLst>
              <a:ext uri="{28A0092B-C50C-407E-A947-70E740481C1C}">
                <a14:useLocalDpi xmlns:a14="http://schemas.microsoft.com/office/drawing/2010/main" val="0"/>
              </a:ext>
            </a:extLst>
          </a:blip>
          <a:srcRect l="11888" t="1" r="21189" b="-9301"/>
          <a:stretch/>
        </p:blipFill>
        <p:spPr>
          <a:xfrm>
            <a:off x="9233647" y="4084444"/>
            <a:ext cx="2667000" cy="2484686"/>
          </a:xfrm>
          <a:prstGeom prst="rect">
            <a:avLst/>
          </a:prstGeom>
          <a:solidFill>
            <a:schemeClr val="bg1"/>
          </a:solidFill>
        </p:spPr>
      </p:pic>
      <p:sp>
        <p:nvSpPr>
          <p:cNvPr id="34" name="Oval 33">
            <a:extLst>
              <a:ext uri="{FF2B5EF4-FFF2-40B4-BE49-F238E27FC236}">
                <a16:creationId xmlns:a16="http://schemas.microsoft.com/office/drawing/2014/main" id="{0DA3F28A-F536-2B68-FBB0-966E968204AD}"/>
              </a:ext>
            </a:extLst>
          </p:cNvPr>
          <p:cNvSpPr>
            <a:spLocks noChangeAspect="1"/>
          </p:cNvSpPr>
          <p:nvPr/>
        </p:nvSpPr>
        <p:spPr>
          <a:xfrm>
            <a:off x="11382037" y="5945360"/>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1</a:t>
            </a:r>
          </a:p>
        </p:txBody>
      </p:sp>
      <p:sp>
        <p:nvSpPr>
          <p:cNvPr id="35" name="TextBox 34">
            <a:extLst>
              <a:ext uri="{FF2B5EF4-FFF2-40B4-BE49-F238E27FC236}">
                <a16:creationId xmlns:a16="http://schemas.microsoft.com/office/drawing/2014/main" id="{51AF9531-DDDB-3A4D-DEBA-08CFAD2B3BCC}"/>
              </a:ext>
            </a:extLst>
          </p:cNvPr>
          <p:cNvSpPr txBox="1"/>
          <p:nvPr/>
        </p:nvSpPr>
        <p:spPr>
          <a:xfrm>
            <a:off x="10605652" y="6219680"/>
            <a:ext cx="1129148" cy="276999"/>
          </a:xfrm>
          <a:prstGeom prst="rect">
            <a:avLst/>
          </a:prstGeom>
          <a:noFill/>
        </p:spPr>
        <p:txBody>
          <a:bodyPr wrap="square">
            <a:spAutoFit/>
          </a:bodyPr>
          <a:lstStyle/>
          <a:p>
            <a:pPr algn="r"/>
            <a:r>
              <a:rPr lang="en-US" sz="1200" b="1" dirty="0">
                <a:solidFill>
                  <a:srgbClr val="716A66"/>
                </a:solidFill>
                <a:latin typeface="Calibri" panose="020F0502020204030204" pitchFamily="34" charset="0"/>
                <a:cs typeface="Calibri" panose="020F0502020204030204" pitchFamily="34" charset="0"/>
              </a:rPr>
              <a:t>Workstation</a:t>
            </a:r>
            <a:endParaRPr lang="en-US" sz="1200">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82404074-EADD-FCD6-6715-0AEB26FBFBF6}"/>
              </a:ext>
            </a:extLst>
          </p:cNvPr>
          <p:cNvSpPr>
            <a:spLocks noChangeAspect="1"/>
          </p:cNvSpPr>
          <p:nvPr/>
        </p:nvSpPr>
        <p:spPr>
          <a:xfrm>
            <a:off x="8759860" y="5945360"/>
            <a:ext cx="274320" cy="274320"/>
          </a:xfrm>
          <a:prstGeom prst="ellipse">
            <a:avLst/>
          </a:prstGeom>
          <a:solidFill>
            <a:srgbClr val="91A1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2</a:t>
            </a:r>
          </a:p>
        </p:txBody>
      </p:sp>
      <p:sp>
        <p:nvSpPr>
          <p:cNvPr id="38" name="TextBox 37">
            <a:extLst>
              <a:ext uri="{FF2B5EF4-FFF2-40B4-BE49-F238E27FC236}">
                <a16:creationId xmlns:a16="http://schemas.microsoft.com/office/drawing/2014/main" id="{0F68F3E3-5B69-3E80-1998-7C1189298121}"/>
              </a:ext>
            </a:extLst>
          </p:cNvPr>
          <p:cNvSpPr txBox="1"/>
          <p:nvPr/>
        </p:nvSpPr>
        <p:spPr>
          <a:xfrm>
            <a:off x="7983475" y="6219680"/>
            <a:ext cx="1129148" cy="276999"/>
          </a:xfrm>
          <a:prstGeom prst="rect">
            <a:avLst/>
          </a:prstGeom>
          <a:noFill/>
        </p:spPr>
        <p:txBody>
          <a:bodyPr wrap="square">
            <a:spAutoFit/>
          </a:bodyPr>
          <a:lstStyle/>
          <a:p>
            <a:pPr algn="r"/>
            <a:r>
              <a:rPr lang="en-US" sz="1200" b="1" dirty="0">
                <a:solidFill>
                  <a:srgbClr val="716A66"/>
                </a:solidFill>
                <a:latin typeface="Calibri" panose="020F0502020204030204" pitchFamily="34" charset="0"/>
                <a:cs typeface="Calibri" panose="020F0502020204030204" pitchFamily="34" charset="0"/>
              </a:rPr>
              <a:t>Deentralized</a:t>
            </a:r>
            <a:endParaRPr lang="en-US"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4722921"/>
      </p:ext>
    </p:extLst>
  </p:cSld>
  <p:clrMapOvr>
    <a:masterClrMapping/>
  </p:clrMapOvr>
</p:sld>
</file>

<file path=ppt/theme/theme1.xml><?xml version="1.0" encoding="utf-8"?>
<a:theme xmlns:a="http://schemas.openxmlformats.org/drawingml/2006/main" name="Office Theme">
  <a:themeElements>
    <a:clrScheme name="Custom 10">
      <a:dk1>
        <a:srgbClr val="000000"/>
      </a:dk1>
      <a:lt1>
        <a:srgbClr val="FFFFFF"/>
      </a:lt1>
      <a:dk2>
        <a:srgbClr val="91A29A"/>
      </a:dk2>
      <a:lt2>
        <a:srgbClr val="EEECE1"/>
      </a:lt2>
      <a:accent1>
        <a:srgbClr val="C6AD8E"/>
      </a:accent1>
      <a:accent2>
        <a:srgbClr val="91A29A"/>
      </a:accent2>
      <a:accent3>
        <a:srgbClr val="879096"/>
      </a:accent3>
      <a:accent4>
        <a:srgbClr val="AE8B78"/>
      </a:accent4>
      <a:accent5>
        <a:srgbClr val="C6AD8E"/>
      </a:accent5>
      <a:accent6>
        <a:srgbClr val="716B66"/>
      </a:accent6>
      <a:hlink>
        <a:srgbClr val="716A66"/>
      </a:hlink>
      <a:folHlink>
        <a:srgbClr val="8790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16A6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2565</TotalTime>
  <Words>8635</Words>
  <Application>Microsoft Office PowerPoint</Application>
  <PresentationFormat>Widescreen</PresentationFormat>
  <Paragraphs>2324</Paragraphs>
  <Slides>118</Slides>
  <Notes>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118</vt:i4>
      </vt:variant>
    </vt:vector>
  </HeadingPairs>
  <TitlesOfParts>
    <vt:vector size="133" baseType="lpstr">
      <vt:lpstr>Apple SD Gothic Neo Light</vt:lpstr>
      <vt:lpstr>Aptos</vt:lpstr>
      <vt:lpstr>Arial</vt:lpstr>
      <vt:lpstr>Calibri</vt:lpstr>
      <vt:lpstr>D-DIN</vt:lpstr>
      <vt:lpstr>D-DIN Bold</vt:lpstr>
      <vt:lpstr>DIN 2014</vt:lpstr>
      <vt:lpstr>DIN 2014 Bold</vt:lpstr>
      <vt:lpstr>DIN 2014 Demi</vt:lpstr>
      <vt:lpstr>DIN 2014 Extra</vt:lpstr>
      <vt:lpstr>DIN 2014 Light</vt:lpstr>
      <vt:lpstr>Helvetica</vt:lpstr>
      <vt:lpstr>Times New Roman</vt:lpstr>
      <vt:lpstr>Office Theme</vt:lpstr>
      <vt:lpstr>1_Office Theme</vt:lpstr>
      <vt:lpstr>PowerPoint Presentation</vt:lpstr>
      <vt:lpstr>PowerPoint Presentation</vt:lpstr>
      <vt:lpstr>Understanding the Opportunity</vt:lpstr>
      <vt:lpstr>The healthcare sector is projected to create 45%, nearly half, of all new jobs between 2022 and 2032.1</vt:lpstr>
      <vt:lpstr>Healthcare Occupational Growth</vt:lpstr>
      <vt:lpstr>$665.3B expected healthcare market by 20281</vt:lpstr>
      <vt:lpstr>The total value of healthcare construction projects in Q3 2024 reached $646.9 billion.1</vt:lpstr>
      <vt:lpstr>The healthcare furniture market is experiencing significant growth, with projections indicating:</vt:lpstr>
      <vt:lpstr>Long-Term Sales Potential</vt:lpstr>
      <vt:lpstr>Technology Advancements</vt:lpstr>
      <vt:lpstr>Shaping The Future of Healthcare</vt:lpstr>
      <vt:lpstr>Planning For Success</vt:lpstr>
      <vt:lpstr>PowerPoint Presentation</vt:lpstr>
      <vt:lpstr>Group Purchasing Organization</vt:lpstr>
      <vt:lpstr>PowerPoint Presentation</vt:lpstr>
      <vt:lpstr>Health System GPOs</vt:lpstr>
      <vt:lpstr>PowerPoint Presentation</vt:lpstr>
      <vt:lpstr>JSI Health Established Contracts</vt:lpstr>
      <vt:lpstr>JSI Health Existing GPO</vt:lpstr>
      <vt:lpstr>GPO Contract</vt:lpstr>
      <vt:lpstr>Premier Top 50 IDNs: Furniture &amp; System Spend</vt:lpstr>
      <vt:lpstr>JSI Health Workshop Leveraging all aspects of a GPO contract. Successfully nurturing a large GPO opportunity.</vt:lpstr>
      <vt:lpstr>Premier Facilities, Construction, &amp; EVS Engagement Team</vt:lpstr>
      <vt:lpstr>Premier CoC Channel Partners Throughout the U.S.</vt:lpstr>
      <vt:lpstr>PowerPoint Presentation</vt:lpstr>
      <vt:lpstr>PowerPoint Presentation</vt:lpstr>
      <vt:lpstr>Top 30 Vizient Health Systems</vt:lpstr>
      <vt:lpstr>State Municipality &amp; Education</vt:lpstr>
      <vt:lpstr>Cooperative</vt:lpstr>
      <vt:lpstr>PowerPoint Presentation</vt:lpstr>
      <vt:lpstr>Department of Veteran Affairs</vt:lpstr>
      <vt:lpstr>What is the VHA IDIQ?</vt:lpstr>
      <vt:lpstr>The Opportunity</vt:lpstr>
      <vt:lpstr>VA Tool Box</vt:lpstr>
      <vt:lpstr>Federal Health vs. GPO</vt:lpstr>
      <vt:lpstr>Federal Health</vt:lpstr>
      <vt:lpstr>Federal Contract</vt:lpstr>
      <vt:lpstr>GSA Contract</vt:lpstr>
      <vt:lpstr>PowerPoint Presentation</vt:lpstr>
      <vt:lpstr>Research-Informed Design</vt:lpstr>
      <vt:lpstr>Research-Informed Design</vt:lpstr>
      <vt:lpstr>PowerPoint Presentation</vt:lpstr>
      <vt:lpstr>JSI Health Integrated Portfolio</vt:lpstr>
      <vt:lpstr>JSI Health Integrated Portfolio</vt:lpstr>
      <vt:lpstr>JSI Health Integrated Portfolio</vt:lpstr>
      <vt:lpstr>JSI Health Integrated Portfolio</vt:lpstr>
      <vt:lpstr>JSI Health Integrated Portfolio</vt:lpstr>
      <vt:lpstr>JSI Health Integrated Portfolio</vt:lpstr>
      <vt:lpstr>JSI Health Integrated Portfolio</vt:lpstr>
      <vt:lpstr>JSI Health Integrated Portfolio</vt:lpstr>
      <vt:lpstr>PowerPoint Presentation</vt:lpstr>
      <vt:lpstr>Custom Craftsmanship</vt:lpstr>
      <vt:lpstr>Custom Craftsmanship</vt:lpstr>
      <vt:lpstr>PowerPoint Presentation</vt:lpstr>
      <vt:lpstr>PowerPoint Presentation</vt:lpstr>
      <vt:lpstr>JSI Health’s Commitment</vt:lpstr>
      <vt:lpstr>Top 25 Health Systems</vt:lpstr>
      <vt:lpstr>JSI Health Existing GPO</vt:lpstr>
      <vt:lpstr>Top 20 Healthcare A+D Firms</vt:lpstr>
      <vt:lpstr>Guide The Procurement Jouney</vt:lpstr>
      <vt:lpstr>Framework for Success</vt:lpstr>
      <vt:lpstr>JSI Health Toolset</vt:lpstr>
      <vt:lpstr>Positioning JSI Health</vt:lpstr>
      <vt:lpstr>PowerPoint Presentation</vt:lpstr>
      <vt:lpstr>Market Position</vt:lpstr>
      <vt:lpstr>PowerPoint Presentation</vt:lpstr>
      <vt:lpstr>Market Position</vt:lpstr>
      <vt:lpstr>JSI Health Sales Narrative</vt:lpstr>
      <vt:lpstr>Turning Challenges Into Opportunities</vt:lpstr>
      <vt:lpstr>Sharing Our Story</vt:lpstr>
      <vt:lpstr>The Competitive Landscape</vt:lpstr>
      <vt:lpstr>PowerPoint Presentation</vt:lpstr>
      <vt:lpstr>Full-Line Manufacturers</vt:lpstr>
      <vt:lpstr>PowerPoint Presentation</vt:lpstr>
      <vt:lpstr>Specialty Manufacturers</vt:lpstr>
      <vt:lpstr>Growing Your  Business</vt:lpstr>
      <vt:lpstr>Identifying Opportunities</vt:lpstr>
      <vt:lpstr>Identifying Opportunities Healthcare Spaces</vt:lpstr>
      <vt:lpstr>Identifying Opportunities Healthcare Spaces</vt:lpstr>
      <vt:lpstr>Identifying Opportunities Healthcare Spaces</vt:lpstr>
      <vt:lpstr>Identifying Opportunities Healthcare Spaces</vt:lpstr>
      <vt:lpstr>Identifying Opportunities Healthcare Spaces</vt:lpstr>
      <vt:lpstr>Identifying Opportunities Healthcare Spaces</vt:lpstr>
      <vt:lpstr>PowerPoint Presentation</vt:lpstr>
      <vt:lpstr>Speak the Language</vt:lpstr>
      <vt:lpstr>PowerPoint Presentation</vt:lpstr>
      <vt:lpstr>Speak the Language</vt:lpstr>
      <vt:lpstr>PowerPoint Presentation</vt:lpstr>
      <vt:lpstr>PowerPoint Presentation</vt:lpstr>
      <vt:lpstr>PowerPoint Presentation</vt:lpstr>
      <vt:lpstr>PowerPoint Presentation</vt:lpstr>
      <vt:lpstr>PowerPoint Presentation</vt:lpstr>
      <vt:lpstr>Step 1: Identify Business Priorities</vt:lpstr>
      <vt:lpstr>Step 2: Understand Space Needs</vt:lpstr>
      <vt:lpstr>Step 2: Understand Space Needs</vt:lpstr>
      <vt:lpstr>Step 2: Understand Space Needs</vt:lpstr>
      <vt:lpstr>PowerPoint Presentation</vt:lpstr>
      <vt:lpstr>PowerPoint Presentation</vt:lpstr>
      <vt:lpstr>PowerPoint Presentation</vt:lpstr>
      <vt:lpstr>PowerPoint Presentation</vt:lpstr>
      <vt:lpstr>Identify Furniture Priorities</vt:lpstr>
      <vt:lpstr>Healthcare Spaces &amp; Applications</vt:lpstr>
      <vt:lpstr>PowerPoint Presentation</vt:lpstr>
      <vt:lpstr>Spaces Where We Thrive</vt:lpstr>
      <vt:lpstr>Engaging With Clients</vt:lpstr>
      <vt:lpstr>Working Seamlessly Together</vt:lpstr>
      <vt:lpstr>PowerPoint Presentation</vt:lpstr>
      <vt:lpstr>LEVEL Chicago</vt:lpstr>
      <vt:lpstr>LEVEL Wisconsin</vt:lpstr>
      <vt:lpstr>PowerPoint Presentation</vt:lpstr>
      <vt:lpstr>PowerPoint Presentation</vt:lpstr>
      <vt:lpstr>PowerPoint Presentation</vt:lpstr>
      <vt:lpstr>JSI Health Project Engagement</vt:lpstr>
      <vt:lpstr>Top 20 Healthcare A+D Firms</vt:lpstr>
      <vt:lpstr>Top 30 Vizient Health Systems</vt:lpstr>
      <vt:lpstr>Sales Mapping</vt:lpstr>
      <vt:lpstr>Supporting Every Stage Of The Customer Journey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Aneetha McLellan</dc:creator>
  <cp:lastModifiedBy>Aneetha McLellan</cp:lastModifiedBy>
  <cp:revision>68</cp:revision>
  <dcterms:created xsi:type="dcterms:W3CDTF">2025-03-13T16:48:22Z</dcterms:created>
  <dcterms:modified xsi:type="dcterms:W3CDTF">2025-05-01T19:41:04Z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2025-03-13T00:00:00Z</vt:filetime>
  </property>
  <property fmtid="{D5CDD505-2E9C-101B-9397-08002B2CF9AE}" pid="3" name="Creator">
    <vt:lpwstr>Adobe InDesign 20.2 (Macintosh)</vt:lpwstr>
  </property>
  <property fmtid="{D5CDD505-2E9C-101B-9397-08002B2CF9AE}" pid="4" name="LastSaved">
    <vt:filetime>2025-03-13T00:00:00Z</vt:filetime>
  </property>
  <property fmtid="{D5CDD505-2E9C-101B-9397-08002B2CF9AE}" pid="5" name="Producer">
    <vt:lpwstr>Adobe PDF Library 17.0</vt:lpwstr>
  </property>
</Properties>
</file>