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sldIdLst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2EE"/>
    <a:srgbClr val="93A39C"/>
    <a:srgbClr val="767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5"/>
    <p:restoredTop sz="94762"/>
  </p:normalViewPr>
  <p:slideViewPr>
    <p:cSldViewPr>
      <p:cViewPr varScale="1">
        <p:scale>
          <a:sx n="98" d="100"/>
          <a:sy n="98" d="100"/>
        </p:scale>
        <p:origin x="232" y="5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93A39C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44118" y="6572217"/>
            <a:ext cx="300989" cy="136525"/>
          </a:xfrm>
          <a:prstGeom prst="rect">
            <a:avLst/>
          </a:prstGeom>
        </p:spPr>
        <p:txBody>
          <a:bodyPr lIns="0" tIns="0" rIns="0" bIns="0"/>
          <a:lstStyle>
            <a:lvl1pPr>
              <a:defRPr sz="750" b="0" i="0">
                <a:solidFill>
                  <a:srgbClr val="A1A9AD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5" dirty="0"/>
              <a:t>[ </a:t>
            </a:r>
            <a:fld id="{81D60167-4931-47E6-BA6A-407CBD079E47}" type="slidenum">
              <a:rPr spc="15" dirty="0"/>
              <a:t>‹#›</a:t>
            </a:fld>
            <a:r>
              <a:rPr spc="145" dirty="0"/>
              <a:t> </a:t>
            </a:r>
            <a:r>
              <a:rPr spc="5" dirty="0"/>
              <a:t>]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739A9-B483-85F1-EE69-3F00FDD03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69CA6-F798-DF35-FDF1-679B17E57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F3947-4B68-E9F5-8CDD-9BDE8D48D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EC387-5029-B368-CA2F-BE9B0525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0B851-EC46-F529-B79E-5DEB03D6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58825-BF25-9610-D736-AC285FD5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2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66BD-3B32-A6BF-2FCB-44C8FBFB5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FABF-4913-6405-2D66-868CE6D84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A842A-C9DC-D76C-6368-8E10F18CA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F552D-05C3-6EE4-6DB7-B7643E2C5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204A9-00B4-1E01-5871-B8C687392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9DA1F0-1228-69F7-919E-8DF384BF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677E5E-2354-C9FC-C00C-72A2F3198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F130E-D8CB-A023-AFED-44CA4E49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CED7-E121-F6E7-0A85-04E1C1353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F30892-1F30-A22A-2621-EA2678B8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7B79B-796E-86D2-4EA1-0101E60B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93871-7CE5-6890-F4CF-B5DEACE6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33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95906D-1B85-85AF-68C9-952B64D4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4426F-1582-2240-1F21-98C3715E5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C7511-79B8-E2A0-FCA8-30A75B39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7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5B75F-F8AD-6CB0-07AA-218803828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5E8B8-94B7-F3FD-FDD4-C98B7775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E8A6B-0DE3-D121-AA7C-AF565A83F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84BBA-82C3-942B-3166-090D6B6C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99E2-2E14-6BA3-095C-F1596EB8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3FC57-4242-2E7A-B98A-535C14123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84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E60D9-1FE2-4C92-B717-F4B36121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894A0-F6C0-E5B8-78A5-43334EEB2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660FD-F114-38DA-4C3B-3274F88EB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3C493-ED11-8193-F743-3483A44B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074C0-0E9D-0636-90C1-96E4A9875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F3D82-9EB2-5B25-B3F4-CABDC015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03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22A4-C5A5-BA43-339C-29AE6695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5D6AD-D728-134E-379C-7B0A9781B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0DC4-08B2-715D-B16F-0D56909B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02A1C-E6D6-0289-F6B2-D5AFC1EC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8278F-62B9-1D9E-3607-385CF2E77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82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3F3885-CD07-FC11-09E3-866646831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7E9EF-6EA5-61B2-2330-8E13947B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81BA4-F5F6-B393-46E7-5C9E408828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014F9-5378-CD94-EBC0-57ECF36D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3F447-E837-1BE1-DB64-6819C932E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41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5512" y="703526"/>
            <a:ext cx="10800974" cy="361637"/>
          </a:xfrm>
          <a:prstGeom prst="rect">
            <a:avLst/>
          </a:prstGeom>
        </p:spPr>
        <p:txBody>
          <a:bodyPr lIns="0" tIns="0" rIns="0" bIns="0"/>
          <a:lstStyle>
            <a:lvl1pPr>
              <a:defRPr sz="2350" b="1" i="0">
                <a:solidFill>
                  <a:srgbClr val="93A3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</p:spPr>
        <p:txBody>
          <a:bodyPr lIns="0" tIns="0" rIns="0" bIns="0"/>
          <a:lstStyle>
            <a:lvl1pPr>
              <a:defRPr>
                <a:solidFill>
                  <a:srgbClr val="76706C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44118" y="6572217"/>
            <a:ext cx="300989" cy="136525"/>
          </a:xfrm>
          <a:prstGeom prst="rect">
            <a:avLst/>
          </a:prstGeom>
        </p:spPr>
        <p:txBody>
          <a:bodyPr lIns="0" tIns="0" rIns="0" bIns="0"/>
          <a:lstStyle>
            <a:lvl1pPr>
              <a:defRPr sz="750" b="0" i="0">
                <a:solidFill>
                  <a:srgbClr val="A1A9AD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5" dirty="0"/>
              <a:t>[ </a:t>
            </a:r>
            <a:fld id="{81D60167-4931-47E6-BA6A-407CBD079E47}" type="slidenum">
              <a:rPr spc="15" dirty="0"/>
              <a:t>‹#›</a:t>
            </a:fld>
            <a:r>
              <a:rPr spc="145" dirty="0"/>
              <a:t> </a:t>
            </a:r>
            <a:r>
              <a:rPr spc="5" dirty="0"/>
              <a:t>]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DF9C3504-0022-F949-8036-1A80F225320B}"/>
              </a:ext>
            </a:extLst>
          </p:cNvPr>
          <p:cNvSpPr txBox="1"/>
          <p:nvPr userDrawn="1"/>
        </p:nvSpPr>
        <p:spPr>
          <a:xfrm>
            <a:off x="695959" y="196193"/>
            <a:ext cx="250317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b="1" spc="95" dirty="0">
                <a:solidFill>
                  <a:srgbClr val="76706C"/>
                </a:solidFill>
                <a:latin typeface="Arial"/>
                <a:cs typeface="Arial"/>
              </a:rPr>
              <a:t>GLOSSARY</a:t>
            </a:r>
            <a:endParaRPr sz="900" dirty="0">
              <a:solidFill>
                <a:srgbClr val="76706C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5512" y="703526"/>
            <a:ext cx="10800974" cy="361637"/>
          </a:xfrm>
          <a:prstGeom prst="rect">
            <a:avLst/>
          </a:prstGeom>
        </p:spPr>
        <p:txBody>
          <a:bodyPr lIns="0" tIns="0" rIns="0" bIns="0"/>
          <a:lstStyle>
            <a:lvl1pPr>
              <a:defRPr sz="2350" b="1" i="0">
                <a:solidFill>
                  <a:srgbClr val="93A3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944118" y="6572217"/>
            <a:ext cx="300989" cy="136525"/>
          </a:xfrm>
          <a:prstGeom prst="rect">
            <a:avLst/>
          </a:prstGeom>
        </p:spPr>
        <p:txBody>
          <a:bodyPr lIns="0" tIns="0" rIns="0" bIns="0"/>
          <a:lstStyle>
            <a:lvl1pPr>
              <a:defRPr sz="750" b="0" i="0">
                <a:solidFill>
                  <a:srgbClr val="A1A9AD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5" dirty="0"/>
              <a:t>[ </a:t>
            </a:r>
            <a:fld id="{81D60167-4931-47E6-BA6A-407CBD079E47}" type="slidenum">
              <a:rPr spc="15" dirty="0"/>
              <a:t>‹#›</a:t>
            </a:fld>
            <a:r>
              <a:rPr spc="145" dirty="0"/>
              <a:t> </a:t>
            </a:r>
            <a:r>
              <a:rPr spc="5" dirty="0"/>
              <a:t>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5512" y="703526"/>
            <a:ext cx="10800974" cy="361637"/>
          </a:xfrm>
          <a:prstGeom prst="rect">
            <a:avLst/>
          </a:prstGeom>
        </p:spPr>
        <p:txBody>
          <a:bodyPr lIns="0" tIns="0" rIns="0" bIns="0"/>
          <a:lstStyle>
            <a:lvl1pPr>
              <a:defRPr sz="2350" b="1" i="0">
                <a:solidFill>
                  <a:srgbClr val="93A3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944118" y="6572217"/>
            <a:ext cx="300989" cy="136525"/>
          </a:xfrm>
          <a:prstGeom prst="rect">
            <a:avLst/>
          </a:prstGeom>
        </p:spPr>
        <p:txBody>
          <a:bodyPr lIns="0" tIns="0" rIns="0" bIns="0"/>
          <a:lstStyle>
            <a:lvl1pPr>
              <a:defRPr sz="750" b="0" i="0">
                <a:solidFill>
                  <a:srgbClr val="A1A9AD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5" dirty="0"/>
              <a:t>[ </a:t>
            </a:r>
            <a:fld id="{81D60167-4931-47E6-BA6A-407CBD079E47}" type="slidenum">
              <a:rPr spc="15" dirty="0"/>
              <a:t>‹#›</a:t>
            </a:fld>
            <a:r>
              <a:rPr spc="145" dirty="0"/>
              <a:t> </a:t>
            </a:r>
            <a:r>
              <a:rPr spc="5" dirty="0"/>
              <a:t>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944118" y="6572217"/>
            <a:ext cx="300989" cy="136525"/>
          </a:xfrm>
          <a:prstGeom prst="rect">
            <a:avLst/>
          </a:prstGeom>
        </p:spPr>
        <p:txBody>
          <a:bodyPr lIns="0" tIns="0" rIns="0" bIns="0"/>
          <a:lstStyle>
            <a:lvl1pPr>
              <a:defRPr sz="750" b="0" i="0">
                <a:solidFill>
                  <a:srgbClr val="A1A9AD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5" dirty="0"/>
              <a:t>[ </a:t>
            </a:r>
            <a:fld id="{81D60167-4931-47E6-BA6A-407CBD079E47}" type="slidenum">
              <a:rPr spc="15" dirty="0"/>
              <a:t>‹#›</a:t>
            </a:fld>
            <a:r>
              <a:rPr spc="145" dirty="0"/>
              <a:t> </a:t>
            </a:r>
            <a:r>
              <a:rPr spc="5" dirty="0"/>
              <a:t>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6F45B-78CF-B462-5326-68475BBF1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A6894A-7033-E6E7-5F46-FAFAB4A69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43874-863C-F7CD-42A0-6148F8E5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49702-2793-A019-912B-1BB50BDD6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D26FB-2185-4601-3061-22D9D2EC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5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5B087-0919-AFBC-A279-A635B2B82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AA007-057A-5BFC-3280-3F5C08A75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2CE06-14A8-1D44-E47D-003CD645C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40BAC-9B2E-D0A6-4EAF-32C62AF4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4721D-5C4F-D32F-F6C7-B17927D8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2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41921-D7CF-A755-82DB-303E89F4A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11A12-71E3-3D48-B02F-F8A167DAD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55C57-D8DF-26B4-2471-5E67B9FA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65BF54-8926-5C49-8F40-0D120B296F9C}" type="datetimeFigureOut"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A5616-6E12-3109-91A1-D81AE9EA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29A10-B1E3-F804-6225-4F2E48119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930FD6-B557-1148-93F4-419B52CC80B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1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k object 19"/>
          <p:cNvSpPr/>
          <p:nvPr/>
        </p:nvSpPr>
        <p:spPr>
          <a:xfrm>
            <a:off x="686816" y="1185279"/>
            <a:ext cx="10801985" cy="0"/>
          </a:xfrm>
          <a:custGeom>
            <a:avLst/>
            <a:gdLst/>
            <a:ahLst/>
            <a:cxnLst/>
            <a:rect l="l" t="t" r="r" b="b"/>
            <a:pathLst>
              <a:path w="10801985">
                <a:moveTo>
                  <a:pt x="0" y="0"/>
                </a:moveTo>
                <a:lnTo>
                  <a:pt x="10801896" y="0"/>
                </a:lnTo>
              </a:path>
            </a:pathLst>
          </a:custGeom>
          <a:ln w="3175">
            <a:solidFill>
              <a:srgbClr val="BBC0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CDE96C-DFB3-7976-20AA-E2E3101FD1E2}"/>
              </a:ext>
            </a:extLst>
          </p:cNvPr>
          <p:cNvSpPr/>
          <p:nvPr userDrawn="1"/>
        </p:nvSpPr>
        <p:spPr>
          <a:xfrm>
            <a:off x="0" y="6607730"/>
            <a:ext cx="12192000" cy="256032"/>
          </a:xfrm>
          <a:prstGeom prst="rect">
            <a:avLst/>
          </a:prstGeom>
          <a:solidFill>
            <a:srgbClr val="92A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3" r:id="rId4"/>
    <p:sldLayoutId id="2147483664" r:id="rId5"/>
    <p:sldLayoutId id="2147483665" r:id="rId6"/>
  </p:sldLayoutIdLst>
  <p:txStyles>
    <p:titleStyle>
      <a:lvl1pPr>
        <a:defRPr>
          <a:solidFill>
            <a:srgbClr val="93A39C"/>
          </a:solidFill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0AADF3-64DC-5F4B-9D91-4089CC1557CD}"/>
              </a:ext>
            </a:extLst>
          </p:cNvPr>
          <p:cNvSpPr/>
          <p:nvPr userDrawn="1"/>
        </p:nvSpPr>
        <p:spPr>
          <a:xfrm>
            <a:off x="0" y="0"/>
            <a:ext cx="12192000" cy="6863762"/>
          </a:xfrm>
          <a:prstGeom prst="rect">
            <a:avLst/>
          </a:prstGeom>
          <a:solidFill>
            <a:srgbClr val="92A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0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02793F1-5869-D599-71BA-275D77603C2E}"/>
              </a:ext>
            </a:extLst>
          </p:cNvPr>
          <p:cNvGrpSpPr/>
          <p:nvPr/>
        </p:nvGrpSpPr>
        <p:grpSpPr>
          <a:xfrm>
            <a:off x="685800" y="533400"/>
            <a:ext cx="2016125" cy="334010"/>
            <a:chOff x="6732900" y="748901"/>
            <a:chExt cx="2016125" cy="334010"/>
          </a:xfrm>
        </p:grpSpPr>
        <p:sp>
          <p:nvSpPr>
            <p:cNvPr id="12" name="object 5">
              <a:extLst>
                <a:ext uri="{FF2B5EF4-FFF2-40B4-BE49-F238E27FC236}">
                  <a16:creationId xmlns:a16="http://schemas.microsoft.com/office/drawing/2014/main" id="{ACA3E063-50ED-940E-F137-66E144423046}"/>
                </a:ext>
              </a:extLst>
            </p:cNvPr>
            <p:cNvSpPr/>
            <p:nvPr/>
          </p:nvSpPr>
          <p:spPr>
            <a:xfrm>
              <a:off x="7916413" y="914878"/>
              <a:ext cx="264160" cy="162560"/>
            </a:xfrm>
            <a:custGeom>
              <a:avLst/>
              <a:gdLst/>
              <a:ahLst/>
              <a:cxnLst/>
              <a:rect l="l" t="t" r="r" b="b"/>
              <a:pathLst>
                <a:path w="264159" h="162559">
                  <a:moveTo>
                    <a:pt x="121907" y="0"/>
                  </a:moveTo>
                  <a:lnTo>
                    <a:pt x="89027" y="0"/>
                  </a:lnTo>
                  <a:lnTo>
                    <a:pt x="89027" y="64770"/>
                  </a:lnTo>
                  <a:lnTo>
                    <a:pt x="32880" y="64770"/>
                  </a:lnTo>
                  <a:lnTo>
                    <a:pt x="32880" y="0"/>
                  </a:lnTo>
                  <a:lnTo>
                    <a:pt x="0" y="0"/>
                  </a:lnTo>
                  <a:lnTo>
                    <a:pt x="0" y="64770"/>
                  </a:lnTo>
                  <a:lnTo>
                    <a:pt x="0" y="92710"/>
                  </a:lnTo>
                  <a:lnTo>
                    <a:pt x="0" y="162560"/>
                  </a:lnTo>
                  <a:lnTo>
                    <a:pt x="32880" y="162560"/>
                  </a:lnTo>
                  <a:lnTo>
                    <a:pt x="32880" y="92710"/>
                  </a:lnTo>
                  <a:lnTo>
                    <a:pt x="89027" y="92710"/>
                  </a:lnTo>
                  <a:lnTo>
                    <a:pt x="89027" y="162560"/>
                  </a:lnTo>
                  <a:lnTo>
                    <a:pt x="121907" y="162560"/>
                  </a:lnTo>
                  <a:lnTo>
                    <a:pt x="121907" y="92710"/>
                  </a:lnTo>
                  <a:lnTo>
                    <a:pt x="121907" y="64770"/>
                  </a:lnTo>
                  <a:lnTo>
                    <a:pt x="121907" y="0"/>
                  </a:lnTo>
                  <a:close/>
                </a:path>
                <a:path w="264159" h="162559">
                  <a:moveTo>
                    <a:pt x="263537" y="0"/>
                  </a:moveTo>
                  <a:lnTo>
                    <a:pt x="162534" y="0"/>
                  </a:lnTo>
                  <a:lnTo>
                    <a:pt x="162534" y="27940"/>
                  </a:lnTo>
                  <a:lnTo>
                    <a:pt x="162534" y="64770"/>
                  </a:lnTo>
                  <a:lnTo>
                    <a:pt x="162534" y="92710"/>
                  </a:lnTo>
                  <a:lnTo>
                    <a:pt x="162534" y="134620"/>
                  </a:lnTo>
                  <a:lnTo>
                    <a:pt x="162534" y="162560"/>
                  </a:lnTo>
                  <a:lnTo>
                    <a:pt x="263537" y="162560"/>
                  </a:lnTo>
                  <a:lnTo>
                    <a:pt x="263537" y="134620"/>
                  </a:lnTo>
                  <a:lnTo>
                    <a:pt x="195414" y="134620"/>
                  </a:lnTo>
                  <a:lnTo>
                    <a:pt x="195414" y="92710"/>
                  </a:lnTo>
                  <a:lnTo>
                    <a:pt x="256489" y="92710"/>
                  </a:lnTo>
                  <a:lnTo>
                    <a:pt x="256489" y="64770"/>
                  </a:lnTo>
                  <a:lnTo>
                    <a:pt x="195414" y="64770"/>
                  </a:lnTo>
                  <a:lnTo>
                    <a:pt x="195414" y="27940"/>
                  </a:lnTo>
                  <a:lnTo>
                    <a:pt x="263537" y="27940"/>
                  </a:lnTo>
                  <a:lnTo>
                    <a:pt x="2635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6">
              <a:extLst>
                <a:ext uri="{FF2B5EF4-FFF2-40B4-BE49-F238E27FC236}">
                  <a16:creationId xmlns:a16="http://schemas.microsoft.com/office/drawing/2014/main" id="{06319C38-30AD-4F90-C1C1-84BB08B5E3F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03202" y="914878"/>
              <a:ext cx="144208" cy="162077"/>
            </a:xfrm>
            <a:prstGeom prst="rect">
              <a:avLst/>
            </a:prstGeom>
          </p:spPr>
        </p:pic>
        <p:sp>
          <p:nvSpPr>
            <p:cNvPr id="14" name="object 7">
              <a:extLst>
                <a:ext uri="{FF2B5EF4-FFF2-40B4-BE49-F238E27FC236}">
                  <a16:creationId xmlns:a16="http://schemas.microsoft.com/office/drawing/2014/main" id="{6528958B-D9D4-D42C-7B3A-1EDE3C33CE40}"/>
                </a:ext>
              </a:extLst>
            </p:cNvPr>
            <p:cNvSpPr/>
            <p:nvPr/>
          </p:nvSpPr>
          <p:spPr>
            <a:xfrm>
              <a:off x="6732900" y="748901"/>
              <a:ext cx="2016125" cy="334010"/>
            </a:xfrm>
            <a:custGeom>
              <a:avLst/>
              <a:gdLst/>
              <a:ahLst/>
              <a:cxnLst/>
              <a:rect l="l" t="t" r="r" b="b"/>
              <a:pathLst>
                <a:path w="2016125" h="334009">
                  <a:moveTo>
                    <a:pt x="425754" y="50419"/>
                  </a:moveTo>
                  <a:lnTo>
                    <a:pt x="398221" y="9144"/>
                  </a:lnTo>
                  <a:lnTo>
                    <a:pt x="380682" y="5613"/>
                  </a:lnTo>
                  <a:lnTo>
                    <a:pt x="44843" y="5613"/>
                  </a:lnTo>
                  <a:lnTo>
                    <a:pt x="27393" y="9144"/>
                  </a:lnTo>
                  <a:lnTo>
                    <a:pt x="13144" y="18757"/>
                  </a:lnTo>
                  <a:lnTo>
                    <a:pt x="3530" y="33007"/>
                  </a:lnTo>
                  <a:lnTo>
                    <a:pt x="0" y="50419"/>
                  </a:lnTo>
                  <a:lnTo>
                    <a:pt x="0" y="321500"/>
                  </a:lnTo>
                  <a:lnTo>
                    <a:pt x="6743" y="328282"/>
                  </a:lnTo>
                  <a:lnTo>
                    <a:pt x="23164" y="328282"/>
                  </a:lnTo>
                  <a:lnTo>
                    <a:pt x="29908" y="321500"/>
                  </a:lnTo>
                  <a:lnTo>
                    <a:pt x="29908" y="42202"/>
                  </a:lnTo>
                  <a:lnTo>
                    <a:pt x="36626" y="35534"/>
                  </a:lnTo>
                  <a:lnTo>
                    <a:pt x="389001" y="35534"/>
                  </a:lnTo>
                  <a:lnTo>
                    <a:pt x="395795" y="42202"/>
                  </a:lnTo>
                  <a:lnTo>
                    <a:pt x="395795" y="298386"/>
                  </a:lnTo>
                  <a:lnTo>
                    <a:pt x="116078" y="298386"/>
                  </a:lnTo>
                  <a:lnTo>
                    <a:pt x="116078" y="205765"/>
                  </a:lnTo>
                  <a:lnTo>
                    <a:pt x="122796" y="199097"/>
                  </a:lnTo>
                  <a:lnTo>
                    <a:pt x="323367" y="199097"/>
                  </a:lnTo>
                  <a:lnTo>
                    <a:pt x="323367" y="145389"/>
                  </a:lnTo>
                  <a:lnTo>
                    <a:pt x="320370" y="130695"/>
                  </a:lnTo>
                  <a:lnTo>
                    <a:pt x="319862" y="128155"/>
                  </a:lnTo>
                  <a:lnTo>
                    <a:pt x="310235" y="113919"/>
                  </a:lnTo>
                  <a:lnTo>
                    <a:pt x="295948" y="104317"/>
                  </a:lnTo>
                  <a:lnTo>
                    <a:pt x="293433" y="103822"/>
                  </a:lnTo>
                  <a:lnTo>
                    <a:pt x="293433" y="137274"/>
                  </a:lnTo>
                  <a:lnTo>
                    <a:pt x="293433" y="169227"/>
                  </a:lnTo>
                  <a:lnTo>
                    <a:pt x="202196" y="169227"/>
                  </a:lnTo>
                  <a:lnTo>
                    <a:pt x="202285" y="137414"/>
                  </a:lnTo>
                  <a:lnTo>
                    <a:pt x="208953" y="130695"/>
                  </a:lnTo>
                  <a:lnTo>
                    <a:pt x="286702" y="130695"/>
                  </a:lnTo>
                  <a:lnTo>
                    <a:pt x="293433" y="137274"/>
                  </a:lnTo>
                  <a:lnTo>
                    <a:pt x="293433" y="103822"/>
                  </a:lnTo>
                  <a:lnTo>
                    <a:pt x="278472" y="100799"/>
                  </a:lnTo>
                  <a:lnTo>
                    <a:pt x="217208" y="100799"/>
                  </a:lnTo>
                  <a:lnTo>
                    <a:pt x="175895" y="128155"/>
                  </a:lnTo>
                  <a:lnTo>
                    <a:pt x="172313" y="169227"/>
                  </a:lnTo>
                  <a:lnTo>
                    <a:pt x="130987" y="169227"/>
                  </a:lnTo>
                  <a:lnTo>
                    <a:pt x="113576" y="172745"/>
                  </a:lnTo>
                  <a:lnTo>
                    <a:pt x="99339" y="182346"/>
                  </a:lnTo>
                  <a:lnTo>
                    <a:pt x="89725" y="196570"/>
                  </a:lnTo>
                  <a:lnTo>
                    <a:pt x="86194" y="213982"/>
                  </a:lnTo>
                  <a:lnTo>
                    <a:pt x="86194" y="328282"/>
                  </a:lnTo>
                  <a:lnTo>
                    <a:pt x="425754" y="328282"/>
                  </a:lnTo>
                  <a:lnTo>
                    <a:pt x="425754" y="298386"/>
                  </a:lnTo>
                  <a:lnTo>
                    <a:pt x="425754" y="50419"/>
                  </a:lnTo>
                  <a:close/>
                </a:path>
                <a:path w="2016125" h="334009">
                  <a:moveTo>
                    <a:pt x="658444" y="5562"/>
                  </a:moveTo>
                  <a:lnTo>
                    <a:pt x="626529" y="5562"/>
                  </a:lnTo>
                  <a:lnTo>
                    <a:pt x="626529" y="245986"/>
                  </a:lnTo>
                  <a:lnTo>
                    <a:pt x="624166" y="268833"/>
                  </a:lnTo>
                  <a:lnTo>
                    <a:pt x="616292" y="287997"/>
                  </a:lnTo>
                  <a:lnTo>
                    <a:pt x="601751" y="301180"/>
                  </a:lnTo>
                  <a:lnTo>
                    <a:pt x="579374" y="306095"/>
                  </a:lnTo>
                  <a:lnTo>
                    <a:pt x="571944" y="305739"/>
                  </a:lnTo>
                  <a:lnTo>
                    <a:pt x="563994" y="304634"/>
                  </a:lnTo>
                  <a:lnTo>
                    <a:pt x="556221" y="302755"/>
                  </a:lnTo>
                  <a:lnTo>
                    <a:pt x="549300" y="300062"/>
                  </a:lnTo>
                  <a:lnTo>
                    <a:pt x="549300" y="328295"/>
                  </a:lnTo>
                  <a:lnTo>
                    <a:pt x="557174" y="330708"/>
                  </a:lnTo>
                  <a:lnTo>
                    <a:pt x="565785" y="332447"/>
                  </a:lnTo>
                  <a:lnTo>
                    <a:pt x="574484" y="333489"/>
                  </a:lnTo>
                  <a:lnTo>
                    <a:pt x="582625" y="333844"/>
                  </a:lnTo>
                  <a:lnTo>
                    <a:pt x="617093" y="326923"/>
                  </a:lnTo>
                  <a:lnTo>
                    <a:pt x="640638" y="308000"/>
                  </a:lnTo>
                  <a:lnTo>
                    <a:pt x="654138" y="279806"/>
                  </a:lnTo>
                  <a:lnTo>
                    <a:pt x="658444" y="245059"/>
                  </a:lnTo>
                  <a:lnTo>
                    <a:pt x="658444" y="5562"/>
                  </a:lnTo>
                  <a:close/>
                </a:path>
                <a:path w="2016125" h="334009">
                  <a:moveTo>
                    <a:pt x="903478" y="242735"/>
                  </a:moveTo>
                  <a:lnTo>
                    <a:pt x="892517" y="202666"/>
                  </a:lnTo>
                  <a:lnTo>
                    <a:pt x="865111" y="173850"/>
                  </a:lnTo>
                  <a:lnTo>
                    <a:pt x="829500" y="151879"/>
                  </a:lnTo>
                  <a:lnTo>
                    <a:pt x="793877" y="132397"/>
                  </a:lnTo>
                  <a:lnTo>
                    <a:pt x="766483" y="110972"/>
                  </a:lnTo>
                  <a:lnTo>
                    <a:pt x="755523" y="83235"/>
                  </a:lnTo>
                  <a:lnTo>
                    <a:pt x="761746" y="57010"/>
                  </a:lnTo>
                  <a:lnTo>
                    <a:pt x="777938" y="39878"/>
                  </a:lnTo>
                  <a:lnTo>
                    <a:pt x="800366" y="30556"/>
                  </a:lnTo>
                  <a:lnTo>
                    <a:pt x="825322" y="27736"/>
                  </a:lnTo>
                  <a:lnTo>
                    <a:pt x="841654" y="28511"/>
                  </a:lnTo>
                  <a:lnTo>
                    <a:pt x="857465" y="30810"/>
                  </a:lnTo>
                  <a:lnTo>
                    <a:pt x="871880" y="34582"/>
                  </a:lnTo>
                  <a:lnTo>
                    <a:pt x="884034" y="39789"/>
                  </a:lnTo>
                  <a:lnTo>
                    <a:pt x="889152" y="10629"/>
                  </a:lnTo>
                  <a:lnTo>
                    <a:pt x="872083" y="5461"/>
                  </a:lnTo>
                  <a:lnTo>
                    <a:pt x="855027" y="2197"/>
                  </a:lnTo>
                  <a:lnTo>
                    <a:pt x="839190" y="495"/>
                  </a:lnTo>
                  <a:lnTo>
                    <a:pt x="825792" y="0"/>
                  </a:lnTo>
                  <a:lnTo>
                    <a:pt x="785825" y="5867"/>
                  </a:lnTo>
                  <a:lnTo>
                    <a:pt x="753364" y="22656"/>
                  </a:lnTo>
                  <a:lnTo>
                    <a:pt x="731570" y="49149"/>
                  </a:lnTo>
                  <a:lnTo>
                    <a:pt x="723607" y="84150"/>
                  </a:lnTo>
                  <a:lnTo>
                    <a:pt x="734568" y="120675"/>
                  </a:lnTo>
                  <a:lnTo>
                    <a:pt x="761961" y="148069"/>
                  </a:lnTo>
                  <a:lnTo>
                    <a:pt x="797585" y="170027"/>
                  </a:lnTo>
                  <a:lnTo>
                    <a:pt x="833196" y="190220"/>
                  </a:lnTo>
                  <a:lnTo>
                    <a:pt x="860602" y="212305"/>
                  </a:lnTo>
                  <a:lnTo>
                    <a:pt x="871562" y="239979"/>
                  </a:lnTo>
                  <a:lnTo>
                    <a:pt x="865809" y="269621"/>
                  </a:lnTo>
                  <a:lnTo>
                    <a:pt x="850176" y="290195"/>
                  </a:lnTo>
                  <a:lnTo>
                    <a:pt x="827087" y="302196"/>
                  </a:lnTo>
                  <a:lnTo>
                    <a:pt x="798969" y="306082"/>
                  </a:lnTo>
                  <a:lnTo>
                    <a:pt x="777824" y="304812"/>
                  </a:lnTo>
                  <a:lnTo>
                    <a:pt x="759206" y="301117"/>
                  </a:lnTo>
                  <a:lnTo>
                    <a:pt x="742657" y="295160"/>
                  </a:lnTo>
                  <a:lnTo>
                    <a:pt x="727773" y="287134"/>
                  </a:lnTo>
                  <a:lnTo>
                    <a:pt x="724547" y="319963"/>
                  </a:lnTo>
                  <a:lnTo>
                    <a:pt x="738746" y="325247"/>
                  </a:lnTo>
                  <a:lnTo>
                    <a:pt x="755688" y="329666"/>
                  </a:lnTo>
                  <a:lnTo>
                    <a:pt x="775309" y="332701"/>
                  </a:lnTo>
                  <a:lnTo>
                    <a:pt x="797585" y="333832"/>
                  </a:lnTo>
                  <a:lnTo>
                    <a:pt x="835202" y="328764"/>
                  </a:lnTo>
                  <a:lnTo>
                    <a:pt x="869264" y="312724"/>
                  </a:lnTo>
                  <a:lnTo>
                    <a:pt x="893953" y="284467"/>
                  </a:lnTo>
                  <a:lnTo>
                    <a:pt x="903478" y="242735"/>
                  </a:lnTo>
                  <a:close/>
                </a:path>
                <a:path w="2016125" h="334009">
                  <a:moveTo>
                    <a:pt x="995426" y="4940"/>
                  </a:moveTo>
                  <a:lnTo>
                    <a:pt x="963549" y="4940"/>
                  </a:lnTo>
                  <a:lnTo>
                    <a:pt x="963549" y="322440"/>
                  </a:lnTo>
                  <a:lnTo>
                    <a:pt x="963549" y="328790"/>
                  </a:lnTo>
                  <a:lnTo>
                    <a:pt x="995426" y="328790"/>
                  </a:lnTo>
                  <a:lnTo>
                    <a:pt x="995426" y="322440"/>
                  </a:lnTo>
                  <a:lnTo>
                    <a:pt x="995426" y="4940"/>
                  </a:lnTo>
                  <a:close/>
                </a:path>
                <a:path w="2016125" h="334009">
                  <a:moveTo>
                    <a:pt x="1743456" y="300596"/>
                  </a:moveTo>
                  <a:lnTo>
                    <a:pt x="1675333" y="300596"/>
                  </a:lnTo>
                  <a:lnTo>
                    <a:pt x="1675333" y="165976"/>
                  </a:lnTo>
                  <a:lnTo>
                    <a:pt x="1642452" y="165976"/>
                  </a:lnTo>
                  <a:lnTo>
                    <a:pt x="1642452" y="300596"/>
                  </a:lnTo>
                  <a:lnTo>
                    <a:pt x="1642452" y="328536"/>
                  </a:lnTo>
                  <a:lnTo>
                    <a:pt x="1743456" y="328536"/>
                  </a:lnTo>
                  <a:lnTo>
                    <a:pt x="1743456" y="300596"/>
                  </a:lnTo>
                  <a:close/>
                </a:path>
                <a:path w="2016125" h="334009">
                  <a:moveTo>
                    <a:pt x="1865096" y="165976"/>
                  </a:moveTo>
                  <a:lnTo>
                    <a:pt x="1742960" y="165976"/>
                  </a:lnTo>
                  <a:lnTo>
                    <a:pt x="1742960" y="193916"/>
                  </a:lnTo>
                  <a:lnTo>
                    <a:pt x="1787575" y="193916"/>
                  </a:lnTo>
                  <a:lnTo>
                    <a:pt x="1787575" y="328536"/>
                  </a:lnTo>
                  <a:lnTo>
                    <a:pt x="1820456" y="328536"/>
                  </a:lnTo>
                  <a:lnTo>
                    <a:pt x="1820456" y="193916"/>
                  </a:lnTo>
                  <a:lnTo>
                    <a:pt x="1865096" y="193916"/>
                  </a:lnTo>
                  <a:lnTo>
                    <a:pt x="1865096" y="165976"/>
                  </a:lnTo>
                  <a:close/>
                </a:path>
                <a:path w="2016125" h="334009">
                  <a:moveTo>
                    <a:pt x="2016125" y="165976"/>
                  </a:moveTo>
                  <a:lnTo>
                    <a:pt x="1983244" y="165976"/>
                  </a:lnTo>
                  <a:lnTo>
                    <a:pt x="1983244" y="230746"/>
                  </a:lnTo>
                  <a:lnTo>
                    <a:pt x="1927098" y="230746"/>
                  </a:lnTo>
                  <a:lnTo>
                    <a:pt x="1927098" y="165976"/>
                  </a:lnTo>
                  <a:lnTo>
                    <a:pt x="1894217" y="165976"/>
                  </a:lnTo>
                  <a:lnTo>
                    <a:pt x="1894217" y="230746"/>
                  </a:lnTo>
                  <a:lnTo>
                    <a:pt x="1894217" y="258686"/>
                  </a:lnTo>
                  <a:lnTo>
                    <a:pt x="1894217" y="328536"/>
                  </a:lnTo>
                  <a:lnTo>
                    <a:pt x="1927098" y="328536"/>
                  </a:lnTo>
                  <a:lnTo>
                    <a:pt x="1927098" y="258686"/>
                  </a:lnTo>
                  <a:lnTo>
                    <a:pt x="1983244" y="258686"/>
                  </a:lnTo>
                  <a:lnTo>
                    <a:pt x="1983244" y="328536"/>
                  </a:lnTo>
                  <a:lnTo>
                    <a:pt x="2016125" y="328536"/>
                  </a:lnTo>
                  <a:lnTo>
                    <a:pt x="2016125" y="258686"/>
                  </a:lnTo>
                  <a:lnTo>
                    <a:pt x="2016125" y="230746"/>
                  </a:lnTo>
                  <a:lnTo>
                    <a:pt x="2016125" y="1659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8">
            <a:extLst>
              <a:ext uri="{FF2B5EF4-FFF2-40B4-BE49-F238E27FC236}">
                <a16:creationId xmlns:a16="http://schemas.microsoft.com/office/drawing/2014/main" id="{1C328255-02C1-5A9A-D69F-E62BABAD9407}"/>
              </a:ext>
            </a:extLst>
          </p:cNvPr>
          <p:cNvSpPr txBox="1"/>
          <p:nvPr/>
        </p:nvSpPr>
        <p:spPr>
          <a:xfrm>
            <a:off x="667575" y="4224760"/>
            <a:ext cx="5809425" cy="1933863"/>
          </a:xfrm>
          <a:prstGeom prst="rect">
            <a:avLst/>
          </a:prstGeom>
          <a:ln>
            <a:noFill/>
          </a:ln>
        </p:spPr>
        <p:txBody>
          <a:bodyPr vert="horz" wrap="square" lIns="0" tIns="137160" rIns="0" bIns="0" rtlCol="0">
            <a:spAutoFit/>
          </a:bodyPr>
          <a:lstStyle/>
          <a:p>
            <a:pPr marL="12700" marR="5080">
              <a:lnSpc>
                <a:spcPts val="7000"/>
              </a:lnSpc>
              <a:spcBef>
                <a:spcPts val="1080"/>
              </a:spcBef>
            </a:pPr>
            <a:r>
              <a:rPr lang="en-US" sz="6500" b="1" spc="-10" dirty="0">
                <a:ln>
                  <a:solidFill>
                    <a:schemeClr val="bg1"/>
                  </a:solidFill>
                </a:ln>
                <a:noFill/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  <a:r>
              <a:rPr lang="en-US" sz="6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GLOSSARY</a:t>
            </a:r>
            <a:endParaRPr lang="en-US" sz="6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21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2632967"/>
            <a:ext cx="3463925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 focuses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of patients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diagnose,  manage,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prevent,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 certain types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symptoms and  conditions.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non-physician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 who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 more training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 of</a:t>
            </a:r>
            <a:r>
              <a:rPr sz="1000" spc="13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3636267"/>
            <a:ext cx="174243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Stop-loss: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Reinsurance.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3953767"/>
            <a:ext cx="314452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Subsidy: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Advanced Premium </a:t>
            </a:r>
            <a:r>
              <a:rPr sz="1000" spc="-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Cost-  Sharing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Reduction.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4449067"/>
            <a:ext cx="332994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Subscriber: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 who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meets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plans’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requirement;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enrolls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plan;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accepts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financial responsibility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premiums,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Copayments, Coinsurance, or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5274567"/>
            <a:ext cx="347027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Tertiary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care requiring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outside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the routine, community standard; 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provided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within 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 medical center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training,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1281689"/>
            <a:ext cx="3458845" cy="10295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Options Program</a:t>
            </a:r>
            <a:r>
              <a:rPr sz="1000" b="1" spc="1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b="1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(SHOP):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portion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Exchange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dedicated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businesses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2-50 employees.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51-100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eligible to participate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SHOP beginning  January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2016.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1642367"/>
            <a:ext cx="3546925" cy="5037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Third-Party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 </a:t>
            </a:r>
            <a:r>
              <a:rPr sz="1000" b="1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(TPA):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organization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administers healthcare benefits,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mostly for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self-insured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claims review and  claims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processing.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2467867"/>
            <a:ext cx="3392170" cy="5037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Urgent Care: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illness,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injury,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serious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enough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reasonable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would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seek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 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away,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not so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 emergency  room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19" y="3293367"/>
            <a:ext cx="3541845" cy="8361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Usual, </a:t>
            </a:r>
            <a:r>
              <a:rPr sz="1000" b="1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Customary,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Reasonable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(UCR) Charges: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 an insurer will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 eligible for reimbursement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group health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Charges are generally based 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customary fees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paid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providers 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similar training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experience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geographic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0720" y="4449067"/>
            <a:ext cx="3364865" cy="8361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Wellness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Plan/Program: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employer-sponsored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can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part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 health plan 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separate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program. Wellness programs aim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and prevent disease while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reducing overall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costs, maintaining/improving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illness-related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absenteeism.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515F9A27-E9E5-587F-C32B-616DCCF47A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1985267"/>
            <a:ext cx="22015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sz="1000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2315467"/>
            <a:ext cx="27127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AD&amp;D: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Accidental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Dismemberment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2645667"/>
            <a:ext cx="25565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Disabilities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1990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2975867"/>
            <a:ext cx="19037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ALOS: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Average ¬Length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-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3306067"/>
            <a:ext cx="21424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 Medical</a:t>
            </a:r>
            <a:r>
              <a:rPr sz="1000" spc="-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3636267"/>
            <a:ext cx="22174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APTC: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Premium </a:t>
            </a:r>
            <a:r>
              <a:rPr sz="1000" spc="-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sz="1000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512" y="3966467"/>
            <a:ext cx="19602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Ambulatory Surgery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512" y="4296667"/>
            <a:ext cx="1162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Auth:</a:t>
            </a:r>
            <a:r>
              <a:rPr sz="1000" b="1" spc="-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Authorization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5512" y="4626867"/>
            <a:ext cx="15189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BOI: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Bureau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5512" y="4957067"/>
            <a:ext cx="232156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CDHP: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Consumer-Directed Health</a:t>
            </a:r>
            <a:r>
              <a:rPr sz="1000" spc="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5512" y="5274567"/>
            <a:ext cx="334454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CHAMPUS: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Civilian Hospital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Program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Uniformed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5512" y="5782567"/>
            <a:ext cx="25647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CHIP: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Children’s 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r>
              <a:rPr sz="1000" spc="9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5512" y="6112767"/>
            <a:ext cx="199580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Clinically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5512" y="1281689"/>
            <a:ext cx="2933065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Acronynms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(Patient Protection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and)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Affordable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0720" y="1807467"/>
            <a:ext cx="297370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Medicare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Medicaid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(previously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HCFA)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90720" y="2315467"/>
            <a:ext cx="179387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Coordination of</a:t>
            </a:r>
            <a:r>
              <a:rPr sz="1000" spc="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90720" y="2632967"/>
            <a:ext cx="297815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COBRA: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Consolidated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Omnibus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Reconciliation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(extension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coverage)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90720" y="3140967"/>
            <a:ext cx="16878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COI: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of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90720" y="3471167"/>
            <a:ext cx="31337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CPT: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Procedural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Terminology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(Level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1000" spc="1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codes)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90720" y="3801367"/>
            <a:ext cx="30086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DMAS: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Assistance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90720" y="4131567"/>
            <a:ext cx="20027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Durable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3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Equipment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90720" y="4461767"/>
            <a:ext cx="15811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90720" y="4791967"/>
            <a:ext cx="128460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of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90720" y="5122167"/>
            <a:ext cx="198691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&amp;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Exclusions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1000" spc="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Limitations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90720" y="5452367"/>
            <a:ext cx="215455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EAP: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 Assistance</a:t>
            </a:r>
            <a:r>
              <a:rPr sz="1000" spc="-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90720" y="5782567"/>
            <a:ext cx="21685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EMT: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Medical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Technician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90720" y="6112767"/>
            <a:ext cx="16681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Nose and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Throat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94623" y="1820167"/>
            <a:ext cx="172910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EOB: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Explanation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94623" y="2137667"/>
            <a:ext cx="273621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EOC: Evidence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Coverage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(HMO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Documentation)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94623" y="2645667"/>
            <a:ext cx="13303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Room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94623" y="2975867"/>
            <a:ext cx="29578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ERISA: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Retirement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Income Security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94623" y="3293367"/>
            <a:ext cx="258889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FAMIS: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Access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Security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294623" y="3801367"/>
            <a:ext cx="21075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Food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Drug</a:t>
            </a:r>
            <a:r>
              <a:rPr sz="1000" spc="-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94623" y="4131567"/>
            <a:ext cx="27673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FEHBP: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Employee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294623" y="4461767"/>
            <a:ext cx="124269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FFS: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 for</a:t>
            </a:r>
            <a:r>
              <a:rPr sz="1000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294623" y="4791967"/>
            <a:ext cx="220789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FMLA: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94623" y="5122167"/>
            <a:ext cx="19113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FSA: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Flexible Spending</a:t>
            </a:r>
            <a:r>
              <a:rPr sz="1000" spc="-3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294623" y="5452367"/>
            <a:ext cx="21209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HDHP: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High-Deductible Health</a:t>
            </a:r>
            <a:r>
              <a:rPr sz="1000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294623" y="5769867"/>
            <a:ext cx="243395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HEDIS®: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Employer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Information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object 3">
            <a:extLst>
              <a:ext uri="{FF2B5EF4-FFF2-40B4-BE49-F238E27FC236}">
                <a16:creationId xmlns:a16="http://schemas.microsoft.com/office/drawing/2014/main" id="{E9D4EB72-FE9E-63CF-2859-0E6F92ADBA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1985267"/>
            <a:ext cx="23533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HMO: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Maintenance</a:t>
            </a:r>
            <a:r>
              <a:rPr sz="1000" spc="4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Organization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2315467"/>
            <a:ext cx="22263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HRA: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 Reimbursement</a:t>
            </a:r>
            <a:r>
              <a:rPr sz="100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Account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2645667"/>
            <a:ext cx="17640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HSA: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Savings</a:t>
            </a:r>
            <a:r>
              <a:rPr sz="1000" spc="-3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Account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2975867"/>
            <a:ext cx="14478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ICU: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Intensive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Care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 Unit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3306067"/>
            <a:ext cx="16071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IRF: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Inpatient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Reading</a:t>
            </a:r>
            <a:r>
              <a:rPr sz="1000" spc="2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Fee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3636267"/>
            <a:ext cx="14338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IUD: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Intrauterine</a:t>
            </a:r>
            <a:r>
              <a:rPr sz="100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Device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512" y="3966467"/>
            <a:ext cx="908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76706C"/>
                </a:solidFill>
                <a:latin typeface="Arial"/>
                <a:cs typeface="Arial"/>
              </a:rPr>
              <a:t>IV:</a:t>
            </a:r>
            <a:r>
              <a:rPr sz="1000" b="1" spc="-4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Intravenous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512" y="4283967"/>
            <a:ext cx="2931160" cy="3328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JCAHO: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Joint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Commission on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the Accreditation of 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Hospital</a:t>
            </a:r>
            <a:r>
              <a:rPr sz="1000" spc="2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Organizations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5512" y="4791967"/>
            <a:ext cx="1219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LOS: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Length of</a:t>
            </a:r>
            <a:r>
              <a:rPr sz="1000" spc="-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Stay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5512" y="5122167"/>
            <a:ext cx="18167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LPN: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Licensed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Practical</a:t>
            </a:r>
            <a:r>
              <a:rPr sz="1000" spc="3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Nurse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5512" y="5452367"/>
            <a:ext cx="15290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76706C"/>
                </a:solidFill>
                <a:latin typeface="Arial"/>
                <a:cs typeface="Arial"/>
              </a:rPr>
              <a:t>LTD: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Long </a:t>
            </a:r>
            <a:r>
              <a:rPr sz="1000" spc="-20" dirty="0">
                <a:solidFill>
                  <a:srgbClr val="76706C"/>
                </a:solidFill>
                <a:latin typeface="Arial"/>
                <a:cs typeface="Arial"/>
              </a:rPr>
              <a:t>Term</a:t>
            </a:r>
            <a:r>
              <a:rPr sz="1000" spc="-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Disability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5512" y="5782567"/>
            <a:ext cx="9232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Max:</a:t>
            </a:r>
            <a:r>
              <a:rPr sz="1000" b="1" spc="-4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Maximum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5512" y="6112767"/>
            <a:ext cx="11817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MD: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Medical</a:t>
            </a:r>
            <a:r>
              <a:rPr sz="1000" spc="-2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Doctor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5512" y="1281689"/>
            <a:ext cx="3423285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93A39C"/>
                </a:solidFill>
                <a:latin typeface="Arial"/>
                <a:cs typeface="Arial"/>
              </a:rPr>
              <a:t>Acronynms</a:t>
            </a:r>
            <a:endParaRPr sz="1500">
              <a:solidFill>
                <a:srgbClr val="93A39C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000" b="1" spc="-5" dirty="0">
                <a:solidFill>
                  <a:srgbClr val="76706C"/>
                </a:solidFill>
                <a:latin typeface="Arial"/>
                <a:cs typeface="Arial"/>
              </a:rPr>
              <a:t>HIPAA: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Insurance Portability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Accountability</a:t>
            </a:r>
            <a:r>
              <a:rPr sz="1000" spc="8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Act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0720" y="1655067"/>
            <a:ext cx="189801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MOOP: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Maximum Out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</a:t>
            </a:r>
            <a:r>
              <a:rPr sz="1000" spc="2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Pocket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90720" y="1985267"/>
            <a:ext cx="20751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MRI: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Magnetic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Resonance</a:t>
            </a:r>
            <a:r>
              <a:rPr sz="1000" spc="3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Imaging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90720" y="2315467"/>
            <a:ext cx="33026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NAIC: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National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Association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Insurance</a:t>
            </a:r>
            <a:r>
              <a:rPr sz="1000" spc="7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Commissioners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90720" y="2645667"/>
            <a:ext cx="29222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NCQA: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National Committee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for Quality</a:t>
            </a:r>
            <a:r>
              <a:rPr sz="1000" spc="6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Assurance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90720" y="2975867"/>
            <a:ext cx="24117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NIMH: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National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Institute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Mental</a:t>
            </a:r>
            <a:r>
              <a:rPr sz="1000" spc="10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Health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90720" y="3306067"/>
            <a:ext cx="25209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Non-par: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Not participating</a:t>
            </a:r>
            <a:r>
              <a:rPr sz="1000" spc="6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(out-of-network)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90720" y="3636267"/>
            <a:ext cx="187261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Arial"/>
                <a:cs typeface="Arial"/>
              </a:rPr>
              <a:t>NPI: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National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Provider</a:t>
            </a:r>
            <a:r>
              <a:rPr sz="1000" spc="7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Identifier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90720" y="3966467"/>
            <a:ext cx="10020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OB:</a:t>
            </a:r>
            <a:r>
              <a:rPr sz="1000" b="1" spc="-5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Obstetrician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90720" y="4296667"/>
            <a:ext cx="10655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OOA: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Out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</a:t>
            </a:r>
            <a:r>
              <a:rPr sz="1000" spc="-8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Area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90720" y="4626867"/>
            <a:ext cx="118935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OOP: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Out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</a:t>
            </a:r>
            <a:r>
              <a:rPr sz="1000" spc="-2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Pocket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90720" y="4957067"/>
            <a:ext cx="25444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OSHA: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Occupational Safety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and Health</a:t>
            </a:r>
            <a:r>
              <a:rPr sz="1000" spc="4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Act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90720" y="5287267"/>
            <a:ext cx="13855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OTC: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Over the</a:t>
            </a:r>
            <a:r>
              <a:rPr sz="1000" spc="-1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Counter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90720" y="5617467"/>
            <a:ext cx="9131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76706C"/>
                </a:solidFill>
                <a:latin typeface="Arial"/>
                <a:cs typeface="Arial"/>
              </a:rPr>
              <a:t>OV: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Office</a:t>
            </a:r>
            <a:r>
              <a:rPr sz="1000" spc="2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Visit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90720" y="5947667"/>
            <a:ext cx="25241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76706C"/>
                </a:solidFill>
                <a:latin typeface="Arial"/>
                <a:cs typeface="Arial"/>
              </a:rPr>
              <a:t>P&amp;T: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Pharmacy </a:t>
            </a:r>
            <a:r>
              <a:rPr sz="1000" dirty="0">
                <a:solidFill>
                  <a:srgbClr val="76706C"/>
                </a:solidFill>
                <a:latin typeface="Arial"/>
                <a:cs typeface="Arial"/>
              </a:rPr>
              <a:t>&amp;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Therapeutics</a:t>
            </a:r>
            <a:r>
              <a:rPr sz="1000" spc="9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Committee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94623" y="1655067"/>
            <a:ext cx="10414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Par:</a:t>
            </a:r>
            <a:r>
              <a:rPr sz="1000" b="1" spc="-4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Participating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94623" y="1985267"/>
            <a:ext cx="23437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PCMH: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Patient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Centered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Medical</a:t>
            </a:r>
            <a:r>
              <a:rPr sz="1000" spc="7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Home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94623" y="2315467"/>
            <a:ext cx="174243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PCP: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Primary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Care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Physician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94623" y="2645667"/>
            <a:ext cx="20535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PHA: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Personal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</a:t>
            </a:r>
            <a:r>
              <a:rPr sz="1000" spc="-3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Assessment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294623" y="2975867"/>
            <a:ext cx="19945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PHI: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Protected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</a:t>
            </a:r>
            <a:r>
              <a:rPr sz="1000" spc="2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Information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94623" y="3306067"/>
            <a:ext cx="14230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POA: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Power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</a:t>
            </a:r>
            <a:r>
              <a:rPr sz="1000" spc="-7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Attorney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294623" y="3636267"/>
            <a:ext cx="130111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POS: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Point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of</a:t>
            </a:r>
            <a:r>
              <a:rPr sz="1000" spc="-1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Service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294623" y="3966467"/>
            <a:ext cx="30086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76706C"/>
                </a:solidFill>
                <a:latin typeface="Arial"/>
                <a:cs typeface="Arial"/>
              </a:rPr>
              <a:t>PPACA: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Patient Protection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Affordable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Care</a:t>
            </a:r>
            <a:r>
              <a:rPr sz="1000" spc="3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Act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94623" y="4296667"/>
            <a:ext cx="223329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PPO: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Preferred Provider</a:t>
            </a:r>
            <a:r>
              <a:rPr sz="1000" spc="3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Organization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294623" y="4626867"/>
            <a:ext cx="16510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Pre-auth:</a:t>
            </a:r>
            <a:r>
              <a:rPr sz="1000" b="1" spc="-25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Pre-Authorization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294623" y="4957067"/>
            <a:ext cx="1797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Pre-X: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Pre-existing Conditions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94623" y="5287267"/>
            <a:ext cx="19627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PSA: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Prostate Screening</a:t>
            </a:r>
            <a:r>
              <a:rPr sz="1000" spc="-3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Antigen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294623" y="5617467"/>
            <a:ext cx="12617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30" dirty="0">
                <a:solidFill>
                  <a:srgbClr val="76706C"/>
                </a:solidFill>
                <a:latin typeface="Arial"/>
                <a:cs typeface="Arial"/>
              </a:rPr>
              <a:t>PT: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Physical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Therapy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294623" y="5947667"/>
            <a:ext cx="16192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Arial"/>
                <a:cs typeface="Arial"/>
              </a:rPr>
              <a:t>QHP: </a:t>
            </a:r>
            <a:r>
              <a:rPr sz="1000" spc="10" dirty="0">
                <a:solidFill>
                  <a:srgbClr val="76706C"/>
                </a:solidFill>
                <a:latin typeface="Arial"/>
                <a:cs typeface="Arial"/>
              </a:rPr>
              <a:t>Qualified </a:t>
            </a:r>
            <a:r>
              <a:rPr sz="1000" spc="5" dirty="0">
                <a:solidFill>
                  <a:srgbClr val="76706C"/>
                </a:solidFill>
                <a:latin typeface="Arial"/>
                <a:cs typeface="Arial"/>
              </a:rPr>
              <a:t>Health</a:t>
            </a:r>
            <a:r>
              <a:rPr sz="1000" dirty="0">
                <a:solidFill>
                  <a:srgbClr val="76706C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Arial"/>
                <a:cs typeface="Arial"/>
              </a:rPr>
              <a:t>Plan</a:t>
            </a:r>
            <a:endParaRPr sz="1000">
              <a:solidFill>
                <a:srgbClr val="76706C"/>
              </a:solidFill>
              <a:latin typeface="Arial"/>
              <a:cs typeface="Arial"/>
            </a:endParaRPr>
          </a:p>
        </p:txBody>
      </p:sp>
      <p:sp>
        <p:nvSpPr>
          <p:cNvPr id="48" name="object 3">
            <a:extLst>
              <a:ext uri="{FF2B5EF4-FFF2-40B4-BE49-F238E27FC236}">
                <a16:creationId xmlns:a16="http://schemas.microsoft.com/office/drawing/2014/main" id="{16F5BE95-73A9-1AFB-B6F7-F49F72CF66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12" y="1985267"/>
            <a:ext cx="11112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Retro:</a:t>
            </a:r>
            <a:r>
              <a:rPr sz="1000" b="1" spc="-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Retroactive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2315467"/>
            <a:ext cx="13125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2645667"/>
            <a:ext cx="16579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ROI: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Release of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2975867"/>
            <a:ext cx="98044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RX:</a:t>
            </a:r>
            <a:r>
              <a:rPr sz="1000" b="1" spc="-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Prescription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3306067"/>
            <a:ext cx="29464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SBC: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Uniform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3636267"/>
            <a:ext cx="98615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SF:</a:t>
            </a:r>
            <a:r>
              <a:rPr sz="1000" b="1" spc="-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Self-Funded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512" y="3966467"/>
            <a:ext cx="3320415" cy="20149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SNF: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Facility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000" b="1" spc="-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Speech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Therapy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Short-Term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Disability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TEFRA: </a:t>
            </a:r>
            <a:r>
              <a:rPr sz="1000" spc="-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Responsibility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1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1982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TPA: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Third-Party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763905">
              <a:lnSpc>
                <a:spcPct val="108300"/>
              </a:lnSpc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TRICARE: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military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families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512" y="1281689"/>
            <a:ext cx="1158875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Acronynms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Remit:</a:t>
            </a:r>
            <a:r>
              <a:rPr sz="1000" b="1" spc="-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Remittance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1655067"/>
            <a:ext cx="152971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UCC: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Urgent Care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0720" y="1985267"/>
            <a:ext cx="192849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URI: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Respiratory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0720" y="2315467"/>
            <a:ext cx="271526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Veterans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90720" y="2645667"/>
            <a:ext cx="171767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WC: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Worker’s</a:t>
            </a:r>
            <a:r>
              <a:rPr sz="1000" spc="-3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Compensation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90720" y="2975867"/>
            <a:ext cx="8318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</a:t>
            </a:r>
            <a:r>
              <a:rPr sz="1000" b="1" spc="-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Withhold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0720" y="3293367"/>
            <a:ext cx="291274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WIC: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Infants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Children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(supplemental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food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program)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0720" y="3801367"/>
            <a:ext cx="10883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YTD: </a:t>
            </a:r>
            <a:r>
              <a:rPr sz="1000" spc="-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0">
            <a:extLst>
              <a:ext uri="{FF2B5EF4-FFF2-40B4-BE49-F238E27FC236}">
                <a16:creationId xmlns:a16="http://schemas.microsoft.com/office/drawing/2014/main" id="{AACC5F4E-3020-DFAE-DAC1-4AAB6C8F9880}"/>
              </a:ext>
            </a:extLst>
          </p:cNvPr>
          <p:cNvSpPr txBox="1"/>
          <p:nvPr/>
        </p:nvSpPr>
        <p:spPr>
          <a:xfrm>
            <a:off x="695512" y="1281689"/>
            <a:ext cx="3415029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20">
            <a:extLst>
              <a:ext uri="{FF2B5EF4-FFF2-40B4-BE49-F238E27FC236}">
                <a16:creationId xmlns:a16="http://schemas.microsoft.com/office/drawing/2014/main" id="{80E257F6-0C45-2980-BEBD-09C261DD03C1}"/>
              </a:ext>
            </a:extLst>
          </p:cNvPr>
          <p:cNvSpPr txBox="1"/>
          <p:nvPr/>
        </p:nvSpPr>
        <p:spPr>
          <a:xfrm>
            <a:off x="695512" y="1642367"/>
            <a:ext cx="3415029" cy="5975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 (Off Carpet):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Refers to the physical environments where medical and healthcare activities take place. These spaces are specifically designed and equipped to facilitate the diagnosis, treatment, and care of patients.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 Clinical (On Carpet):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Non-clinical spaces are essential for the smooth operation of healthcare facilities, supporting administrative functions, communication, and the overall comfort and well-being of patients, visitors, and staff.</a:t>
            </a: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On-Stage: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Spaces primarily for patients or family members.  </a:t>
            </a: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Off-Stage: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Spaces that are behind the scenes and for staff only.  </a:t>
            </a: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IDN (Integrated Delivery Network):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referred to as a health system, is an organization that owns and operates a network of one or more healthcare facilities.  </a:t>
            </a: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 (Ambulatory Surgery Center):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Facilities other than hospitals that provide outpatient surgical services.</a:t>
            </a: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Office Building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b="1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Department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9972A1D6-B02B-6916-D881-32E288339236}"/>
              </a:ext>
            </a:extLst>
          </p:cNvPr>
          <p:cNvSpPr txBox="1"/>
          <p:nvPr/>
        </p:nvSpPr>
        <p:spPr>
          <a:xfrm>
            <a:off x="4490720" y="1642367"/>
            <a:ext cx="2900680" cy="4950073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Acute Care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Settings or situations that involve immediate, critical, or emergency medical care.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b="1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Caregiver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person who provides direct care (as for children, elderly people, or the chronically ill).</a:t>
            </a:r>
          </a:p>
          <a:p>
            <a:pPr marL="12700">
              <a:spcBef>
                <a:spcPts val="200"/>
              </a:spcBef>
            </a:pPr>
            <a:endParaRPr lang="en-US" sz="1000" b="1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 Based Purchasing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Linking payments to the quality and efficiency of care provided, rather than simply paying for services based on volume.</a:t>
            </a:r>
          </a:p>
          <a:p>
            <a:pPr marL="12700"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Environmental Services (EVS)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term used exclusively in healthcare to describe the cleaning and disinfecting of medical equipment, patient rooms, and other areas within healthcare facilities.  </a:t>
            </a:r>
          </a:p>
          <a:p>
            <a:pPr marL="12700"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Joint Commission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nation's oldest and largest standards-setting and accrediting body in health care.</a:t>
            </a:r>
          </a:p>
          <a:p>
            <a:pPr marL="12700"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r>
              <a:rPr lang="en-US"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FGI Guidelines</a:t>
            </a:r>
            <a:r>
              <a:rPr lang="en-US"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00" b="1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health care design industry’s most widely recognized guidance for planning, design, and construction of health and residential care facilities.</a:t>
            </a:r>
          </a:p>
          <a:p>
            <a:pPr marL="12700"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7DF79E94-265F-F692-45CF-94AC98B8B3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78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5512" y="2467867"/>
            <a:ext cx="328866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Accreditation: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Certification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non-governmental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accrediting organization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  meets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organization’s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12" y="3128267"/>
            <a:ext cx="3328670" cy="516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Accumulation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during which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accumulate eligible expenses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plan’s deductible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3788667"/>
            <a:ext cx="343916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Actuarial: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Refers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statistical calculations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premiums based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projections of utilization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 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defined</a:t>
            </a:r>
            <a:r>
              <a:rPr sz="1000" spc="19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population.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4449067"/>
            <a:ext cx="344424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Actuarial </a:t>
            </a:r>
            <a:r>
              <a:rPr sz="1000" b="1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of benefit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insurer expects to pay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toward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plan. It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 on an average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population or area,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not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necessarily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sharing.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5274567"/>
            <a:ext cx="3459479" cy="6699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 </a:t>
            </a:r>
            <a:r>
              <a:rPr sz="1000" b="1" spc="-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(APTC): </a:t>
            </a:r>
            <a:r>
              <a:rPr sz="1000" spc="-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 who purchase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the Health  Insurance Marketplace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have an income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100–400 percent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Federal Poverty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subsidy.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0720" y="1642367"/>
            <a:ext cx="2788920" cy="3556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Affordable Care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Act: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Patient Protection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Affordable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0720" y="2137667"/>
            <a:ext cx="3329304" cy="6858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All-Clause</a:t>
            </a:r>
            <a:r>
              <a:rPr sz="1000" b="1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Deductible: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 under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plan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 covered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incurred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as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related causes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</a:t>
            </a:r>
            <a:r>
              <a:rPr sz="1000" spc="1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2963167"/>
            <a:ext cx="3377565" cy="10160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Allowed</a:t>
            </a:r>
            <a:r>
              <a:rPr sz="1000" b="1" spc="-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Amount: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 on which payment is based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 This 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called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“eligible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expense,”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“payment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allowance,”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“negotiated rate.”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charges more than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allowed amount,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to pay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difference. See Balance</a:t>
            </a:r>
            <a:r>
              <a:rPr sz="1000" spc="1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Billing.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4118867"/>
            <a:ext cx="329882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Allowable Charge: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money the insurance  company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pay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non-participating provider based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that provider’s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geographic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4944367"/>
            <a:ext cx="320548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Ambulatory Care: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rendered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persons who are not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overnight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94623" y="1642367"/>
            <a:ext cx="295973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Ancillary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exclusive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such 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room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board,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dietary,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supplies; some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radiography and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laboratory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94623" y="2467867"/>
            <a:ext cx="324485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Appeal: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 for 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insurer or 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decision 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grievance</a:t>
            </a:r>
            <a:r>
              <a:rPr sz="1000" spc="15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again.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4623" y="2963167"/>
            <a:ext cx="307784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Assignment of Benefits: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 whereby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authorizes payment of any allowable benefits  directly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</a:t>
            </a:r>
            <a:r>
              <a:rPr sz="1000" spc="9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94623" y="3623567"/>
            <a:ext cx="299402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Authorization: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by which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service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approved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 reimbursement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94623" y="4283967"/>
            <a:ext cx="308419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 Billing: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charging full fees in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excess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insurer’s reimbursable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amounts,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billing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portion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bill which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 does not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4623" y="5109467"/>
            <a:ext cx="330962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2715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state-created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 with incomes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133 and 200 percent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Federal Poverty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sz="1000" spc="1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to enroll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Marketplace </a:t>
            </a:r>
            <a:br>
              <a:rPr lang="en-US"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subsidy.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5512" y="1281689"/>
            <a:ext cx="3320609" cy="1046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Accountable Care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 (ACO):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organization, made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of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 of healthcare providers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provide</a:t>
            </a:r>
            <a:r>
              <a:rPr sz="1000" spc="1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range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for</a:t>
            </a:r>
            <a:r>
              <a:rPr sz="1000" spc="1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95049849-EFBB-725E-7E9F-8638204109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5512" y="2467867"/>
            <a:ext cx="339344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Board Certified: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other 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professionals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have passed an examination given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board and have been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board as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subject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1000" spc="9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12" y="3293367"/>
            <a:ext cx="329501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Bridge: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Same meaning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Deductible, but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discussing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Consumer-Directed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3953767"/>
            <a:ext cx="274320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Broker: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licensed insurance professional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 represents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purchaser in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acquisition of insurance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4614167"/>
            <a:ext cx="3390265" cy="6699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Cafeteria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corporate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are permitted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consist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certain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qualified benefits.  Cafeteria plans are also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called flexible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plans,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125.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90720" y="1642367"/>
            <a:ext cx="3404870" cy="516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</a:t>
            </a:r>
            <a:r>
              <a:rPr sz="1000" b="1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on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year runs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31.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Items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 deductible,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out-of-pocket expense, etc. will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</a:t>
            </a:r>
            <a:r>
              <a:rPr sz="1000" spc="1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0720" y="2302767"/>
            <a:ext cx="3404870" cy="1181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Capitation: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per-member,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payment to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 that covers contracted services,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is paid in advance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service.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essence,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provide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HMO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for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fixed, predetermined payment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length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time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(usually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year), regardless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how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times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0720" y="3623567"/>
            <a:ext cx="334391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Carryover: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Provision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 to avoid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 applied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are incurred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toward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 of one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sickness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injury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  <a:r>
              <a:rPr sz="1000" spc="1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4449067"/>
            <a:ext cx="337566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Catastrophic Coverage: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deductible, and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generally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persons under 30, it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 coverage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unforeseen and expensive illness or</a:t>
            </a:r>
            <a:r>
              <a:rPr sz="1000" spc="1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injuries.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5274567"/>
            <a:ext cx="334581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Centers of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Excellence: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 of healthcare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facilities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selected for specific 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 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criteria such as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experience, outcomes,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efficiency,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effectiveness.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example, an organ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transplant managed care program,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wherein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member’s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selected types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benefits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1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94623" y="1642367"/>
            <a:ext cx="308546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of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(COI):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coverage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receives from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94623" y="2302767"/>
            <a:ext cx="329819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CHIP: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Children’s 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Program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(CHIP)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states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insurance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low-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administered by</a:t>
            </a:r>
            <a:r>
              <a:rPr sz="1000" spc="2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U.S. Department of Health and Human</a:t>
            </a:r>
            <a:r>
              <a:rPr sz="1000" spc="1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94623" y="3128267"/>
            <a:ext cx="3295015" cy="1002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Clinically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(CIN):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doctors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facilities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deliver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sz="1000" spc="1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focused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8415">
              <a:lnSpc>
                <a:spcPct val="108300"/>
              </a:lnSpc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efficiency,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common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goals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 are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 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experience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(including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reliability);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members; and  control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4623" y="4449067"/>
            <a:ext cx="3210560" cy="1002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COBRA: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Consolidated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Omnibus Budget Reconciliation  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1985. COBRA permits eligible employees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beneficiaries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their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it would normally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terminate.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requires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</a:t>
            </a:r>
            <a:r>
              <a:rPr sz="1000" spc="1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premium. COBRA applies to groups of 20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more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5512" y="1281689"/>
            <a:ext cx="3342640" cy="1046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Package: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services 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offers to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individual.  Benefit Period: Period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deductibles,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again be</a:t>
            </a:r>
            <a:r>
              <a:rPr sz="1000" spc="1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satisfied.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4181EF9C-4232-A0A4-7B4F-EC307318F9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5512" y="2467867"/>
            <a:ext cx="3343275" cy="69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Consumer-Directed 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</a:t>
            </a: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deductible accompanied by either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Savings Account (HSA)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Reimbursement  Account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(HRA)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12" y="3293367"/>
            <a:ext cx="3455035" cy="1181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r>
              <a:rPr sz="1000" b="1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on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year (also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year) runs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12-month period within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year.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Items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 deductible,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out-of-pocket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 will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plan’s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renewal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ABC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renews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deductible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would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 July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end 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deductible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would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ABC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sz="1000" spc="1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4614167"/>
            <a:ext cx="346456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Conversion: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Privilege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to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policies 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group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without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insurability.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5274567"/>
            <a:ext cx="348361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Coordination of Benefits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(COB):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if 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health plans,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 payable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 so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the combined coverage amounts  to,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does not exceed, 100 percent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1000" spc="1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charges.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Copayment: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sharing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whereby an</a:t>
            </a:r>
            <a:r>
              <a:rPr sz="1000" spc="1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insured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90720" y="1642367"/>
            <a:ext cx="340042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pays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flat amount per unit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(for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$15 per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 per day)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 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 pays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remaining</a:t>
            </a:r>
            <a:r>
              <a:rPr sz="1000" spc="10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0720" y="2302767"/>
            <a:ext cx="321691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Sharing: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where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member is  required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pay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portion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Copayments, Coinsurance, and</a:t>
            </a:r>
            <a:r>
              <a:rPr sz="1000" spc="9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0720" y="2963167"/>
            <a:ext cx="325374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Cost-Sharing Reduction: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plans with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Copayments, Coinsurance, and Deductible amounts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 who purchase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silver-level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Marketplace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have an income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100–250 percent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Federal Poverty Level.  Also known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subsidy.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4118867"/>
            <a:ext cx="3272154" cy="116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CPT Code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Stands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Procedural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Terminology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was designed 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American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five-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medical 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covers the majority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recognized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services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 reimbursed.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used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 services on  the claim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94623" y="1642367"/>
            <a:ext cx="3257550" cy="8361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Credentialing: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of determining eligibility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hospital, physician, or other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membership,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privileges to be granted to physicians.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Credentials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performance are periodically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reviewed,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doctor’s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privileges being denied,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modified, or  withdrawn.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94623" y="2798067"/>
            <a:ext cx="309308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Custodial Care: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provided primarily to assist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meeting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activities of daily living, but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care requiring skilled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94623" y="3458467"/>
            <a:ext cx="309943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dollar amount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 before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for medical expenses can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94623" y="4118867"/>
            <a:ext cx="328422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74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Discount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reduction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 reimbursement sources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payment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providers.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discount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of</a:t>
            </a:r>
            <a:r>
              <a:rPr sz="1000" spc="19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fees for specific services.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Discounts 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either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attached to CPT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an entire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</a:t>
            </a:r>
            <a:r>
              <a:rPr sz="1000" spc="1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4623" y="5109467"/>
            <a:ext cx="318135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persons with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chronic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conditions (diabetes,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COPD, etc.) it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coordination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for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entire disease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 process,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including patient education, inpatient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outpatient  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acute</a:t>
            </a:r>
            <a:r>
              <a:rPr sz="1000" spc="1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5512" y="1281689"/>
            <a:ext cx="3181985" cy="102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Coinsurance: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sharing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insured individual pays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medical services, and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9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5BB6B2B5-0197-D42F-0D86-3C890197EA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5512" y="2467867"/>
            <a:ext cx="3314700" cy="6699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Durable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Equipment (DME):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Equipment and  supplies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ordered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provider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everyday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extended use. Coverage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oxygen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equipment, wheelchairs,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crutches,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blood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strips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diabetics.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12" y="3458467"/>
            <a:ext cx="3399154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Electronic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Record/Electronic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Record: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Computerized patient 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records,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including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demographic, and administrative information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can be  shared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across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facilities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 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4449067"/>
            <a:ext cx="3408679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 date: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an individual and/or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dependents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become eligible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under an employee benefit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5109467"/>
            <a:ext cx="3430904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Medical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illness,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injury,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symptom,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serious that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reasonable person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would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seek care right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away to avoid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severe</a:t>
            </a:r>
            <a:r>
              <a:rPr sz="1000" spc="1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5769867"/>
            <a:ext cx="3441700" cy="3503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Medical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Transportation: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Ambulance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emergency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0720" y="1642367"/>
            <a:ext cx="323596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Services: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provided in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connection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an unforeseen acute illness or injury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requiring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immediate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0720" y="2302767"/>
            <a:ext cx="328549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Mandate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Employers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51 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affordable coverage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its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full-time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or pay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penalty.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2963167"/>
            <a:ext cx="305181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Enrollee: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 who is enrolled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plan.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Enrollees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also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and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beneficiaries.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3623567"/>
            <a:ext cx="3398520" cy="116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Essential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Benefits: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10 benefits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including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ambulatory patient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services,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maternity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newborn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hospitalization,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disorder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services, prescription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drugs,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rehabilitative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habilitative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services, laboratory  services,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pediatric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preventive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that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included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qualified health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(QHP) for individuals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5109467"/>
            <a:ext cx="320802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Coverage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(EOC):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describing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subscriber’s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 such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Maintenance Organization</a:t>
            </a:r>
            <a:r>
              <a:rPr sz="1000" spc="1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(HMO).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94623" y="1642367"/>
            <a:ext cx="3318510" cy="101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 (Health Insurance Exchange):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marketplace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businesses.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serve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 Expedia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Orbitz for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market, where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 insurers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health plans.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 Insurance Marketplace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Business Health  Options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94623" y="2963167"/>
            <a:ext cx="3051810" cy="8361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Excluded Services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that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insurance or plan does not pay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Explanation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(EOB):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description,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patients 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plan, of benefits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provider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 requested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payment.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4623" y="4118867"/>
            <a:ext cx="3223895" cy="8361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 which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satisfied by the combined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of all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family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members.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with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$200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deductibles  ($600) for the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regardless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family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94623" y="5274567"/>
            <a:ext cx="319024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Poverty Level (FPL):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reference point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established 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federal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determines 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people with income below</a:t>
            </a:r>
            <a:r>
              <a:rPr sz="1000" spc="13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poverty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46050">
              <a:lnSpc>
                <a:spcPct val="108300"/>
              </a:lnSpc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and income level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subsidies on 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4605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Marketplace,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government-  sponsored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5513" y="1281689"/>
            <a:ext cx="3314700" cy="1046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Dual Choice </a:t>
            </a:r>
            <a:r>
              <a:rPr sz="1000" b="1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Dual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within an employed group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from two or  more types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such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an HMO and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traditional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id="{FA3B6318-ECC2-79C9-2B3C-DA28A599C7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1972567"/>
            <a:ext cx="3383279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Fee-for-Service: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payment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based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charges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individual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sz="1000" spc="1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rendered.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2467867"/>
            <a:ext cx="322834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dollar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plan with no</a:t>
            </a:r>
            <a:r>
              <a:rPr sz="1000" spc="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2963167"/>
            <a:ext cx="348361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Flexible Spending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(FSA):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tax-advantaged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can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cafeteria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of an employer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allows an employee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aside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portion of earnings to pay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established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cafeteria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Money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employee’s pay into 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FSA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not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payroll</a:t>
            </a:r>
            <a:r>
              <a:rPr sz="1000" spc="15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4118867"/>
            <a:ext cx="3385185" cy="5037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Fully Insured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insurer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group or individual and assumes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incurred.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bears no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4944367"/>
            <a:ext cx="3181985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766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Grandfathered Plan: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23, 2010, when Health Care Reform</a:t>
            </a:r>
            <a:r>
              <a:rPr sz="1000" spc="15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Grandfathered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 are exempt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complying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endParaRPr lang="en-US" sz="1000" spc="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parts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long 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does not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certain  changes.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5934967"/>
            <a:ext cx="345884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Grievance: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complaint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or her health insurer or</a:t>
            </a:r>
            <a:r>
              <a:rPr sz="1000" spc="114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512" y="1281689"/>
            <a:ext cx="2807970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price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professional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1642367"/>
            <a:ext cx="3367404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insurance offered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group,  typically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employer or an</a:t>
            </a:r>
            <a:r>
              <a:rPr sz="1000" spc="9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association.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2137667"/>
            <a:ext cx="323659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Guaranteed Issue: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states that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 cannot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coverage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pre-existing  conditions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past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0720" y="2798067"/>
            <a:ext cx="3379470" cy="1346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Habilitative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learn, or improve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 for daily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living.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therapy 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walking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talking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expected age.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physical and occupational</a:t>
            </a:r>
            <a:r>
              <a:rPr sz="1000" spc="1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therapy,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286385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speech-language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pathology,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other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 with disabilities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inpatient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and/or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outpatient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0720" y="4283967"/>
            <a:ext cx="318516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that requires your health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 to pay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all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 in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90720" y="4944367"/>
            <a:ext cx="3543116" cy="1846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3185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Marketplace: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section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specifically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purchase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themselves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and/or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1000" spc="1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families.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Portability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Accountability Act of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1996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(HIPAA):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sets standards regarding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privacy of person health</a:t>
            </a:r>
            <a:r>
              <a:rPr sz="1000" spc="1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information.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Reimbursement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Arrangement (HRA): Used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Consumer-Directed 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Plans.</a:t>
            </a:r>
            <a:r>
              <a:rPr sz="1000" spc="114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sets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aside </a:t>
            </a:r>
            <a:r>
              <a:rPr lang="en-US"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dollar amount </a:t>
            </a:r>
            <a:r>
              <a:rPr lang="en-US"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to use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towards their medical </a:t>
            </a:r>
            <a:r>
              <a:rPr lang="en-US"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coverage. 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Once the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HRA has been exhausted,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member’s 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Bridge </a:t>
            </a:r>
            <a: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</a:t>
            </a:r>
            <a:r>
              <a:rPr lang="en-US"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begins.</a:t>
            </a:r>
            <a:endParaRPr lang="en-US"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83185">
              <a:lnSpc>
                <a:spcPct val="108300"/>
              </a:lnSpc>
              <a:spcBef>
                <a:spcPts val="100"/>
              </a:spcBef>
            </a:pP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94623" y="1642367"/>
            <a:ext cx="292481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Care Reform: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Patient Protection and  Affordable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sz="1000" spc="-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4623" y="2137667"/>
            <a:ext cx="3264535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Savings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(HSA):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tax-advantaged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savings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 available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taxpayers enrolled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high-deductible health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(HDHP). 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an account are not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time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1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deposit.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4623" y="3128267"/>
            <a:ext cx="3012440" cy="8509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and</a:t>
            </a:r>
            <a:r>
              <a:rPr sz="1000" b="1" spc="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b="1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(HEDIS®):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performance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designed to help healthcare purchasers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  the value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healthcare purchases and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94623" y="4118867"/>
            <a:ext cx="331914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Maintenance Organization (HMO):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 corporation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offers health insurance and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HMOs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typically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healthcare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price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(see</a:t>
            </a:r>
            <a:r>
              <a:rPr sz="1000" spc="1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capitation).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94623" y="4944367"/>
            <a:ext cx="327342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generic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 package offered by an</a:t>
            </a:r>
            <a:r>
              <a:rPr sz="1000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E36E523A-D69B-E122-599F-1B2D6DE551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2302767"/>
            <a:ext cx="345440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Health Care: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2798067"/>
            <a:ext cx="334454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Hospice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provide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comfort and  support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persons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stages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terminal illness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3458467"/>
            <a:ext cx="345503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Hospitalization: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requires admission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an inpatient and usually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overnight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overnight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outpatient</a:t>
            </a:r>
            <a:r>
              <a:rPr sz="1000" spc="1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4118867"/>
            <a:ext cx="335915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Mandate: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states most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have health insurance or pay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19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penalty.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4614167"/>
            <a:ext cx="320992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In-Network Provider (Participating Provider):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physician, hospital,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pharmacy, laboratory,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diagnostic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</a:t>
            </a:r>
            <a:br>
              <a:rPr lang="en-US"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</a:t>
            </a:r>
            <a:r>
              <a:rPr sz="1000" spc="15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5439667"/>
            <a:ext cx="315595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group’s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claims, regardless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companies set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 and determine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 plan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512" y="1281689"/>
            <a:ext cx="3454400" cy="696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High-Deductible 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higher deductibles and usually lower premiums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traditional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1642367"/>
            <a:ext cx="333121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Managed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that reduces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providing health benefits and improves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quality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2302767"/>
            <a:ext cx="317881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Mandated benefit: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coverage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sponsor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offer by 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in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contracts can vary from state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according to each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state’s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  <a:r>
              <a:rPr sz="1000" spc="1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0720" y="3128267"/>
            <a:ext cx="3235325" cy="1346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Medicaid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Program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administered 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state’s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Assistance Services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(DMAS)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Medicare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Medicaid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(CMS). Payments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made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 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provided by hospitals, health agencies,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 practitioners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welfare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recipients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whose income does not exceed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limits.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derived on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state-federal shared</a:t>
            </a:r>
            <a:r>
              <a:rPr sz="1000" spc="1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0720" y="4614167"/>
            <a:ext cx="340995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Loss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Insurers must spend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 (80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groups and 85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 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groups)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 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1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90720" y="5274567"/>
            <a:ext cx="319722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Medically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Necessary: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to describe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supplies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provided to diagnose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condition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accordance 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standards of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medical</a:t>
            </a:r>
            <a:r>
              <a:rPr sz="1000" spc="1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94623" y="1642367"/>
            <a:ext cx="328422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Medicare: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federally financed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 system (part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supplementary medical insurance  (Part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1965 amendment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Social Security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94623" y="2467867"/>
            <a:ext cx="3344545" cy="11813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eligible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receiving,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HMO or insurance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policy.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have enrolled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“subscribed,”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eligible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dependents.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28905">
              <a:lnSpc>
                <a:spcPct val="108300"/>
              </a:lnSpc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facilities,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providers,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suppliers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insurer or plan has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4623" y="3847690"/>
            <a:ext cx="328231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Non-Par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(Non-Participating) Provider: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physician,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pharmacy, laboratory,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other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diagnostic  center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under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to provide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cost.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plans,  members 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reduced coverage (or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 from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non-plan</a:t>
            </a:r>
            <a:r>
              <a:rPr sz="1000" spc="114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providers).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4623" y="5107408"/>
            <a:ext cx="3260725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Enrollment: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(usually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year)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during which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subscribers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alternative plan being offered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them;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when uninsured employees and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obtain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6E61DFF8-ED26-AD14-7AE9-CA507B1DC0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2963167"/>
            <a:ext cx="340995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Out-of-Pocket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covered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insurance,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Copayments,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Coinsurance,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3623567"/>
            <a:ext cx="333946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Out-of-Pocket Maximum (OOP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 or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MOOP):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insured person will have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 for covered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expenses under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plan, usually within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effective</a:t>
            </a:r>
            <a:r>
              <a:rPr sz="1000" spc="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4449067"/>
            <a:ext cx="335216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Outpatient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does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 require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overnight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-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4944367"/>
            <a:ext cx="3462654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Participating Provider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physician, hospital,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pharmacy,  laboratory,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other diagnostic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sz="1000" spc="1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96215">
              <a:lnSpc>
                <a:spcPct val="108300"/>
              </a:lnSpc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to provide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5769867"/>
            <a:ext cx="329628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Centered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(PCMH):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team-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 healthcare delivery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led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continuous medical care</a:t>
            </a:r>
            <a:r>
              <a:rPr sz="1000" spc="1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5512" y="1281689"/>
            <a:ext cx="3380740" cy="13613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Out-of-Network-Provider (Non-Participating </a:t>
            </a:r>
            <a:r>
              <a:rPr sz="1000" b="1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Provider):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physician, hospital,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pharmacy, laboratory,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diagnostic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under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cost.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plans,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reduced coverage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 from non-participating  providers).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1642367"/>
            <a:ext cx="325374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goals of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PCMH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better access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healthcare, increased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satisfaction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improved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2302767"/>
            <a:ext cx="3363595" cy="1002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Protection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Affordable Care Act </a:t>
            </a:r>
            <a:r>
              <a:rPr sz="1000" b="1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(PPACA)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 with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series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statues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into effect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beginning  March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23, 2010 aimed at increasing access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affordable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most Americans.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insurers,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facilities,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physicians, individuals,</a:t>
            </a:r>
            <a:r>
              <a:rPr sz="1000" spc="1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large businesses,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Medicaid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impacted 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1000" spc="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-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3623567"/>
            <a:ext cx="275971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Diem Cost: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per day; hospital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 of</a:t>
            </a:r>
            <a:r>
              <a:rPr sz="1000" spc="1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0720" y="4118867"/>
            <a:ext cx="3398520" cy="11811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Therapeutics (P&amp;T)</a:t>
            </a:r>
            <a:r>
              <a:rPr sz="1000" b="1" spc="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Committee: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of physicians, pharmacists, and other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providers who advise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managed care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regarding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effective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medications. The P&amp;T Committee  manages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prescription drug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acts as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organizational line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pharmacy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components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sz="1000" spc="1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0721" y="5439667"/>
            <a:ext cx="312928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Services: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licensed  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(M.D.-Medical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 or D.O.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Osteopathic Medicine)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or</a:t>
            </a:r>
            <a:r>
              <a:rPr sz="1000" spc="10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64135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(POS) Plan: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HMO plan which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allows  the member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pay lower Copayment or Coinsurance</a:t>
            </a:r>
            <a:r>
              <a:rPr sz="1000" spc="18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4623" y="1642367"/>
            <a:ext cx="3161030" cy="6699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stay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established HMO delivery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permits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outside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willing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 higher Copayments, Deductibles,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possibly  monthly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94623" y="2632967"/>
            <a:ext cx="3363594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Pre-admission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Review of 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elective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hospitalization prior to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patient’s admission in order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the 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necessary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provided in an inpatient hospital</a:t>
            </a:r>
            <a:r>
              <a:rPr sz="1000" spc="1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94623" y="3458467"/>
            <a:ext cx="322326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272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Pre-Authorization: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authorization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by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carrier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member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eligible</a:t>
            </a:r>
            <a:r>
              <a:rPr sz="1000" spc="1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maximum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hospitalization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 specific services. With some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 plans,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obtaining pre-authorization prior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receiving</a:t>
            </a:r>
            <a:r>
              <a:rPr sz="1000" spc="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4623" y="4614167"/>
            <a:ext cx="3059177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462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paid to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insurance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carrier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an enrolled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individual, normally</a:t>
            </a:r>
            <a:r>
              <a:rPr sz="1000" spc="1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financing of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individual,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dependents enrolled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1000" spc="12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4623" y="5604767"/>
            <a:ext cx="329946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Preventive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help prevent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detect illness before it occurs,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such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routine physicals,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 baby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 gynecological exams,</a:t>
            </a:r>
            <a:r>
              <a:rPr sz="1000" spc="1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65C4858F-B081-6AD5-ED25-B80D476859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5512" y="2467867"/>
            <a:ext cx="339344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supplier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hospital,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home, lab, or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512" y="2963167"/>
            <a:ext cx="318198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923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Qualified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(QHP)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insurance plan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essential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established limits 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cost-sharing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(like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Deductibles, Copayments, and out-of-pocket</a:t>
            </a:r>
            <a:r>
              <a:rPr sz="1000" spc="1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amounts),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requirements.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QHP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certification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each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which it is</a:t>
            </a:r>
            <a:r>
              <a:rPr sz="1000" spc="1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sold.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512" y="4118867"/>
            <a:ext cx="318198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8595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Qualifying Event: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event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enables 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outside of</a:t>
            </a:r>
            <a:r>
              <a:rPr sz="1000" spc="2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enrollment period.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divorce,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termination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employment, or birth of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114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12" y="4944367"/>
            <a:ext cx="3181985" cy="1181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Reconstructive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Surgery: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Surgery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follow-up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improve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body because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birth defects, accidents, injuries,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1000" spc="14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50495">
              <a:lnSpc>
                <a:spcPct val="108300"/>
              </a:lnSpc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Rehabilitation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back, or improve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functioning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daily living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been lost or impaired because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was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hurt, or disabled.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services</a:t>
            </a:r>
            <a:r>
              <a:rPr sz="1000" spc="16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512" y="1281689"/>
            <a:ext cx="3293111" cy="1046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sz="15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4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(PCP):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(M.D.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 or D.O.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Osteopathic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Medicine)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directly provides 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coordinates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 services for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0720" y="1642367"/>
            <a:ext cx="340995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physical and occupational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therapy,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speech-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pathology,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psychiatric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rehabilitation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variety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inpatient and/or outpatient</a:t>
            </a:r>
            <a:r>
              <a:rPr sz="1000" spc="15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0720" y="2302767"/>
            <a:ext cx="3197225" cy="1002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Reinsurance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obtained by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carrier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another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protect itself against part or all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losses incurred 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of honoring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policyholders.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referred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as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“stop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loss” insurance.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coverage 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to all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during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</a:t>
            </a:r>
            <a:r>
              <a:rPr sz="1000" spc="8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enrollee.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0" y="3623567"/>
            <a:ext cx="327977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Rescission of Coverage: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voided by 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subscriber (member) could be  responsible 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claims made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against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plan. Recession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prohibited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 </a:t>
            </a:r>
            <a:endParaRPr lang="en-US" sz="1000" spc="10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fraud.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0720" y="4614167"/>
            <a:ext cx="3409950" cy="85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Retrospective Review: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where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 </a:t>
            </a:r>
            <a:endParaRPr lang="en-US" sz="1000" spc="15" dirty="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Room and Urgent Care Center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supporting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documentation is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clinical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plan’s liability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payment based on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member’s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insurance</a:t>
            </a:r>
            <a:r>
              <a:rPr sz="1000" spc="7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0720" y="5604767"/>
            <a:ext cx="3053080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possibility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costs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associated with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insuring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particular group will exceed expected levels,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thereby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resulting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losses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carrier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1000" spc="2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self-insurer.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94623" y="1807467"/>
            <a:ext cx="3409950" cy="8361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</a:t>
            </a: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Pool: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arrangement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spreads the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utilization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among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generally  the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insurer,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hospitals, 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pool  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 against unusually high utilization and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costs.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pool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provide incentives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controlling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utilization and</a:t>
            </a:r>
            <a:r>
              <a:rPr sz="1000" spc="4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4623" y="2963167"/>
            <a:ext cx="3133090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Rollover: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 paid under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previous plan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applied to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deductibles of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current</a:t>
            </a:r>
            <a:r>
              <a:rPr sz="1000" spc="17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94623" y="3458467"/>
            <a:ext cx="3282950" cy="1002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Self-Funded: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completely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non-insured or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self-funded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is one in which no insurance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premiums and assumes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</a:t>
            </a:r>
            <a:r>
              <a:rPr sz="1000" spc="13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risk.</a:t>
            </a:r>
            <a:r>
              <a:rPr lang="en-US" sz="100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groups use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self-funded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plans where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and pay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claims,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an insurer to provide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94623" y="4779267"/>
            <a:ext cx="2887345" cy="337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geographic area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served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insurer or healthcare</a:t>
            </a:r>
            <a:r>
              <a:rPr sz="1000" spc="6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provider.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4623" y="5274567"/>
            <a:ext cx="3409950" cy="5037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Skilled </a:t>
            </a:r>
            <a:r>
              <a:rPr sz="1000" b="1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Care: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from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licensed nurses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 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or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home.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Skilled care </a:t>
            </a:r>
            <a:r>
              <a:rPr sz="1000" spc="1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technicians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therapists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or in </a:t>
            </a:r>
            <a:r>
              <a:rPr sz="100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1000" spc="5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</a:t>
            </a:r>
            <a:r>
              <a:rPr sz="1000" spc="2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000" spc="10" dirty="0">
                <a:solidFill>
                  <a:srgbClr val="767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home.</a:t>
            </a:r>
            <a:endParaRPr sz="1000">
              <a:solidFill>
                <a:srgbClr val="767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id="{7FA1D415-D7A5-06E8-4D53-DDCE695A82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5512" y="636685"/>
            <a:ext cx="4333688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Healthcare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Terminology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93A39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93A39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5712</Words>
  <Application>Microsoft Macintosh PowerPoint</Application>
  <PresentationFormat>Widescreen</PresentationFormat>
  <Paragraphs>348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Calibri</vt:lpstr>
      <vt:lpstr>Office Theme</vt:lpstr>
      <vt:lpstr>Custom Design</vt:lpstr>
      <vt:lpstr>PowerPoint Presentation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  <vt:lpstr>Healthcare Terminology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Glossary</dc:title>
  <cp:lastModifiedBy>Greg Matheny</cp:lastModifiedBy>
  <cp:revision>5</cp:revision>
  <dcterms:created xsi:type="dcterms:W3CDTF">2019-11-01T20:01:11Z</dcterms:created>
  <dcterms:modified xsi:type="dcterms:W3CDTF">2025-04-16T19:29:02Z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2019-11-01T00:00:00Z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2019-11-01T00:00:00Z</vt:filetime>
  </property>
</Properties>
</file>