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4" r:id="rId10"/>
    <p:sldId id="265" r:id="rId11"/>
    <p:sldId id="271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19A"/>
    <a:srgbClr val="D8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7"/>
    <p:restoredTop sz="94694"/>
  </p:normalViewPr>
  <p:slideViewPr>
    <p:cSldViewPr>
      <p:cViewPr varScale="1">
        <p:scale>
          <a:sx n="103" d="100"/>
          <a:sy n="103" d="100"/>
        </p:scale>
        <p:origin x="1480" y="4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DIN 2014 Bold"/>
                <a:cs typeface="DIN 2014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0823" y="936156"/>
            <a:ext cx="378523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0823" y="936156"/>
            <a:ext cx="378523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DIN 2014 Bold"/>
                <a:cs typeface="DIN 2014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566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12155858" y="0"/>
                </a:moveTo>
                <a:lnTo>
                  <a:pt x="23956" y="0"/>
                </a:lnTo>
                <a:lnTo>
                  <a:pt x="20570" y="2282"/>
                </a:lnTo>
                <a:lnTo>
                  <a:pt x="5519" y="24606"/>
                </a:lnTo>
                <a:lnTo>
                  <a:pt x="0" y="51942"/>
                </a:lnTo>
                <a:lnTo>
                  <a:pt x="0" y="6806057"/>
                </a:lnTo>
                <a:lnTo>
                  <a:pt x="5519" y="6833393"/>
                </a:lnTo>
                <a:lnTo>
                  <a:pt x="20570" y="6855717"/>
                </a:lnTo>
                <a:lnTo>
                  <a:pt x="23956" y="6858000"/>
                </a:lnTo>
                <a:lnTo>
                  <a:pt x="12155858" y="6858000"/>
                </a:lnTo>
                <a:lnTo>
                  <a:pt x="12159243" y="6855717"/>
                </a:lnTo>
                <a:lnTo>
                  <a:pt x="12174290" y="6833393"/>
                </a:lnTo>
                <a:lnTo>
                  <a:pt x="12179808" y="6806057"/>
                </a:lnTo>
                <a:lnTo>
                  <a:pt x="12179808" y="51942"/>
                </a:lnTo>
                <a:lnTo>
                  <a:pt x="12174290" y="24606"/>
                </a:lnTo>
                <a:lnTo>
                  <a:pt x="12159243" y="2282"/>
                </a:lnTo>
                <a:lnTo>
                  <a:pt x="12155858" y="0"/>
                </a:lnTo>
                <a:close/>
              </a:path>
            </a:pathLst>
          </a:custGeom>
          <a:solidFill>
            <a:srgbClr val="9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59559" y="669785"/>
            <a:ext cx="236220" cy="144780"/>
          </a:xfrm>
          <a:custGeom>
            <a:avLst/>
            <a:gdLst/>
            <a:ahLst/>
            <a:cxnLst/>
            <a:rect l="l" t="t" r="r" b="b"/>
            <a:pathLst>
              <a:path w="236219" h="144780">
                <a:moveTo>
                  <a:pt x="109131" y="0"/>
                </a:moveTo>
                <a:lnTo>
                  <a:pt x="79692" y="0"/>
                </a:lnTo>
                <a:lnTo>
                  <a:pt x="79692" y="57150"/>
                </a:lnTo>
                <a:lnTo>
                  <a:pt x="29438" y="57150"/>
                </a:lnTo>
                <a:lnTo>
                  <a:pt x="29438" y="0"/>
                </a:lnTo>
                <a:lnTo>
                  <a:pt x="0" y="0"/>
                </a:lnTo>
                <a:lnTo>
                  <a:pt x="0" y="57150"/>
                </a:lnTo>
                <a:lnTo>
                  <a:pt x="0" y="82550"/>
                </a:lnTo>
                <a:lnTo>
                  <a:pt x="0" y="144780"/>
                </a:lnTo>
                <a:lnTo>
                  <a:pt x="29438" y="144780"/>
                </a:lnTo>
                <a:lnTo>
                  <a:pt x="29438" y="82550"/>
                </a:lnTo>
                <a:lnTo>
                  <a:pt x="79692" y="82550"/>
                </a:lnTo>
                <a:lnTo>
                  <a:pt x="79692" y="144780"/>
                </a:lnTo>
                <a:lnTo>
                  <a:pt x="109131" y="144780"/>
                </a:lnTo>
                <a:lnTo>
                  <a:pt x="109131" y="82550"/>
                </a:lnTo>
                <a:lnTo>
                  <a:pt x="109131" y="57150"/>
                </a:lnTo>
                <a:lnTo>
                  <a:pt x="109131" y="0"/>
                </a:lnTo>
                <a:close/>
              </a:path>
              <a:path w="236219" h="144780">
                <a:moveTo>
                  <a:pt x="235902" y="0"/>
                </a:moveTo>
                <a:lnTo>
                  <a:pt x="145491" y="0"/>
                </a:lnTo>
                <a:lnTo>
                  <a:pt x="145491" y="25400"/>
                </a:lnTo>
                <a:lnTo>
                  <a:pt x="145491" y="57150"/>
                </a:lnTo>
                <a:lnTo>
                  <a:pt x="145491" y="82550"/>
                </a:lnTo>
                <a:lnTo>
                  <a:pt x="145491" y="120650"/>
                </a:lnTo>
                <a:lnTo>
                  <a:pt x="145491" y="144780"/>
                </a:lnTo>
                <a:lnTo>
                  <a:pt x="235902" y="144780"/>
                </a:lnTo>
                <a:lnTo>
                  <a:pt x="235902" y="120650"/>
                </a:lnTo>
                <a:lnTo>
                  <a:pt x="174929" y="120650"/>
                </a:lnTo>
                <a:lnTo>
                  <a:pt x="174929" y="82550"/>
                </a:lnTo>
                <a:lnTo>
                  <a:pt x="229590" y="82550"/>
                </a:lnTo>
                <a:lnTo>
                  <a:pt x="229590" y="57150"/>
                </a:lnTo>
                <a:lnTo>
                  <a:pt x="174929" y="57150"/>
                </a:lnTo>
                <a:lnTo>
                  <a:pt x="174929" y="25400"/>
                </a:lnTo>
                <a:lnTo>
                  <a:pt x="235902" y="25400"/>
                </a:lnTo>
                <a:lnTo>
                  <a:pt x="235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283" y="669777"/>
            <a:ext cx="129095" cy="14509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00087" y="521207"/>
            <a:ext cx="1805305" cy="299085"/>
          </a:xfrm>
          <a:custGeom>
            <a:avLst/>
            <a:gdLst/>
            <a:ahLst/>
            <a:cxnLst/>
            <a:rect l="l" t="t" r="r" b="b"/>
            <a:pathLst>
              <a:path w="1805305" h="299084">
                <a:moveTo>
                  <a:pt x="381139" y="45123"/>
                </a:moveTo>
                <a:lnTo>
                  <a:pt x="356476" y="8178"/>
                </a:lnTo>
                <a:lnTo>
                  <a:pt x="340779" y="5016"/>
                </a:lnTo>
                <a:lnTo>
                  <a:pt x="40144" y="5016"/>
                </a:lnTo>
                <a:lnTo>
                  <a:pt x="24523" y="8178"/>
                </a:lnTo>
                <a:lnTo>
                  <a:pt x="11760" y="16789"/>
                </a:lnTo>
                <a:lnTo>
                  <a:pt x="3162" y="29540"/>
                </a:lnTo>
                <a:lnTo>
                  <a:pt x="0" y="45123"/>
                </a:lnTo>
                <a:lnTo>
                  <a:pt x="0" y="287794"/>
                </a:lnTo>
                <a:lnTo>
                  <a:pt x="6057" y="293878"/>
                </a:lnTo>
                <a:lnTo>
                  <a:pt x="20739" y="293878"/>
                </a:lnTo>
                <a:lnTo>
                  <a:pt x="26771" y="287794"/>
                </a:lnTo>
                <a:lnTo>
                  <a:pt x="26771" y="37769"/>
                </a:lnTo>
                <a:lnTo>
                  <a:pt x="32791" y="31800"/>
                </a:lnTo>
                <a:lnTo>
                  <a:pt x="348234" y="31800"/>
                </a:lnTo>
                <a:lnTo>
                  <a:pt x="354317" y="37769"/>
                </a:lnTo>
                <a:lnTo>
                  <a:pt x="354317" y="267106"/>
                </a:lnTo>
                <a:lnTo>
                  <a:pt x="103911" y="267106"/>
                </a:lnTo>
                <a:lnTo>
                  <a:pt x="103911" y="184188"/>
                </a:lnTo>
                <a:lnTo>
                  <a:pt x="109931" y="178231"/>
                </a:lnTo>
                <a:lnTo>
                  <a:pt x="289483" y="178231"/>
                </a:lnTo>
                <a:lnTo>
                  <a:pt x="289483" y="130149"/>
                </a:lnTo>
                <a:lnTo>
                  <a:pt x="286804" y="116992"/>
                </a:lnTo>
                <a:lnTo>
                  <a:pt x="286346" y="114719"/>
                </a:lnTo>
                <a:lnTo>
                  <a:pt x="277736" y="101981"/>
                </a:lnTo>
                <a:lnTo>
                  <a:pt x="264934" y="93395"/>
                </a:lnTo>
                <a:lnTo>
                  <a:pt x="262674" y="92951"/>
                </a:lnTo>
                <a:lnTo>
                  <a:pt x="262674" y="122999"/>
                </a:lnTo>
                <a:lnTo>
                  <a:pt x="262674" y="151485"/>
                </a:lnTo>
                <a:lnTo>
                  <a:pt x="181013" y="151485"/>
                </a:lnTo>
                <a:lnTo>
                  <a:pt x="181089" y="122999"/>
                </a:lnTo>
                <a:lnTo>
                  <a:pt x="187058" y="116992"/>
                </a:lnTo>
                <a:lnTo>
                  <a:pt x="256667" y="116992"/>
                </a:lnTo>
                <a:lnTo>
                  <a:pt x="262674" y="122999"/>
                </a:lnTo>
                <a:lnTo>
                  <a:pt x="262674" y="92951"/>
                </a:lnTo>
                <a:lnTo>
                  <a:pt x="249288" y="90233"/>
                </a:lnTo>
                <a:lnTo>
                  <a:pt x="194437" y="90233"/>
                </a:lnTo>
                <a:lnTo>
                  <a:pt x="157467" y="114719"/>
                </a:lnTo>
                <a:lnTo>
                  <a:pt x="154254" y="151485"/>
                </a:lnTo>
                <a:lnTo>
                  <a:pt x="117271" y="151485"/>
                </a:lnTo>
                <a:lnTo>
                  <a:pt x="101688" y="154647"/>
                </a:lnTo>
                <a:lnTo>
                  <a:pt x="88938" y="163233"/>
                </a:lnTo>
                <a:lnTo>
                  <a:pt x="80327" y="175971"/>
                </a:lnTo>
                <a:lnTo>
                  <a:pt x="77165" y="191541"/>
                </a:lnTo>
                <a:lnTo>
                  <a:pt x="77165" y="293878"/>
                </a:lnTo>
                <a:lnTo>
                  <a:pt x="381139" y="293878"/>
                </a:lnTo>
                <a:lnTo>
                  <a:pt x="381139" y="267106"/>
                </a:lnTo>
                <a:lnTo>
                  <a:pt x="381139" y="45123"/>
                </a:lnTo>
                <a:close/>
              </a:path>
              <a:path w="1805305" h="299084">
                <a:moveTo>
                  <a:pt x="589432" y="4978"/>
                </a:moveTo>
                <a:lnTo>
                  <a:pt x="560857" y="4978"/>
                </a:lnTo>
                <a:lnTo>
                  <a:pt x="560857" y="220205"/>
                </a:lnTo>
                <a:lnTo>
                  <a:pt x="558749" y="240652"/>
                </a:lnTo>
                <a:lnTo>
                  <a:pt x="551700" y="257810"/>
                </a:lnTo>
                <a:lnTo>
                  <a:pt x="538683" y="269608"/>
                </a:lnTo>
                <a:lnTo>
                  <a:pt x="518642" y="274002"/>
                </a:lnTo>
                <a:lnTo>
                  <a:pt x="512000" y="273685"/>
                </a:lnTo>
                <a:lnTo>
                  <a:pt x="504888" y="272707"/>
                </a:lnTo>
                <a:lnTo>
                  <a:pt x="497928" y="271030"/>
                </a:lnTo>
                <a:lnTo>
                  <a:pt x="491731" y="268605"/>
                </a:lnTo>
                <a:lnTo>
                  <a:pt x="491731" y="293878"/>
                </a:lnTo>
                <a:lnTo>
                  <a:pt x="498779" y="296049"/>
                </a:lnTo>
                <a:lnTo>
                  <a:pt x="506488" y="297599"/>
                </a:lnTo>
                <a:lnTo>
                  <a:pt x="514273" y="298538"/>
                </a:lnTo>
                <a:lnTo>
                  <a:pt x="521563" y="298843"/>
                </a:lnTo>
                <a:lnTo>
                  <a:pt x="552424" y="292658"/>
                </a:lnTo>
                <a:lnTo>
                  <a:pt x="573506" y="275717"/>
                </a:lnTo>
                <a:lnTo>
                  <a:pt x="585584" y="250469"/>
                </a:lnTo>
                <a:lnTo>
                  <a:pt x="589432" y="219367"/>
                </a:lnTo>
                <a:lnTo>
                  <a:pt x="589432" y="4978"/>
                </a:lnTo>
                <a:close/>
              </a:path>
              <a:path w="1805305" h="299084">
                <a:moveTo>
                  <a:pt x="808786" y="217284"/>
                </a:moveTo>
                <a:lnTo>
                  <a:pt x="795007" y="175577"/>
                </a:lnTo>
                <a:lnTo>
                  <a:pt x="762165" y="147243"/>
                </a:lnTo>
                <a:lnTo>
                  <a:pt x="722960" y="125488"/>
                </a:lnTo>
                <a:lnTo>
                  <a:pt x="690105" y="103505"/>
                </a:lnTo>
                <a:lnTo>
                  <a:pt x="676338" y="74510"/>
                </a:lnTo>
                <a:lnTo>
                  <a:pt x="681913" y="51028"/>
                </a:lnTo>
                <a:lnTo>
                  <a:pt x="696404" y="35699"/>
                </a:lnTo>
                <a:lnTo>
                  <a:pt x="716483" y="27355"/>
                </a:lnTo>
                <a:lnTo>
                  <a:pt x="738822" y="24828"/>
                </a:lnTo>
                <a:lnTo>
                  <a:pt x="753440" y="25527"/>
                </a:lnTo>
                <a:lnTo>
                  <a:pt x="767588" y="27571"/>
                </a:lnTo>
                <a:lnTo>
                  <a:pt x="780491" y="30949"/>
                </a:lnTo>
                <a:lnTo>
                  <a:pt x="791375" y="35610"/>
                </a:lnTo>
                <a:lnTo>
                  <a:pt x="795959" y="9512"/>
                </a:lnTo>
                <a:lnTo>
                  <a:pt x="780681" y="4902"/>
                </a:lnTo>
                <a:lnTo>
                  <a:pt x="765416" y="1981"/>
                </a:lnTo>
                <a:lnTo>
                  <a:pt x="751230" y="444"/>
                </a:lnTo>
                <a:lnTo>
                  <a:pt x="739241" y="0"/>
                </a:lnTo>
                <a:lnTo>
                  <a:pt x="703478" y="5257"/>
                </a:lnTo>
                <a:lnTo>
                  <a:pt x="674420" y="20281"/>
                </a:lnTo>
                <a:lnTo>
                  <a:pt x="654900" y="44005"/>
                </a:lnTo>
                <a:lnTo>
                  <a:pt x="647776" y="75323"/>
                </a:lnTo>
                <a:lnTo>
                  <a:pt x="661543" y="113474"/>
                </a:lnTo>
                <a:lnTo>
                  <a:pt x="694385" y="140817"/>
                </a:lnTo>
                <a:lnTo>
                  <a:pt x="733590" y="163029"/>
                </a:lnTo>
                <a:lnTo>
                  <a:pt x="766432" y="185801"/>
                </a:lnTo>
                <a:lnTo>
                  <a:pt x="780211" y="214820"/>
                </a:lnTo>
                <a:lnTo>
                  <a:pt x="775055" y="241350"/>
                </a:lnTo>
                <a:lnTo>
                  <a:pt x="761072" y="259778"/>
                </a:lnTo>
                <a:lnTo>
                  <a:pt x="740410" y="270522"/>
                </a:lnTo>
                <a:lnTo>
                  <a:pt x="715238" y="274002"/>
                </a:lnTo>
                <a:lnTo>
                  <a:pt x="696315" y="272872"/>
                </a:lnTo>
                <a:lnTo>
                  <a:pt x="679640" y="269557"/>
                </a:lnTo>
                <a:lnTo>
                  <a:pt x="664832" y="264223"/>
                </a:lnTo>
                <a:lnTo>
                  <a:pt x="651497" y="257035"/>
                </a:lnTo>
                <a:lnTo>
                  <a:pt x="648601" y="286423"/>
                </a:lnTo>
                <a:lnTo>
                  <a:pt x="661314" y="291160"/>
                </a:lnTo>
                <a:lnTo>
                  <a:pt x="676478" y="295122"/>
                </a:lnTo>
                <a:lnTo>
                  <a:pt x="694055" y="297840"/>
                </a:lnTo>
                <a:lnTo>
                  <a:pt x="713994" y="298843"/>
                </a:lnTo>
                <a:lnTo>
                  <a:pt x="747661" y="294309"/>
                </a:lnTo>
                <a:lnTo>
                  <a:pt x="778154" y="279958"/>
                </a:lnTo>
                <a:lnTo>
                  <a:pt x="800265" y="254660"/>
                </a:lnTo>
                <a:lnTo>
                  <a:pt x="808786" y="217284"/>
                </a:lnTo>
                <a:close/>
              </a:path>
              <a:path w="1805305" h="299084">
                <a:moveTo>
                  <a:pt x="891095" y="5435"/>
                </a:moveTo>
                <a:lnTo>
                  <a:pt x="862558" y="5435"/>
                </a:lnTo>
                <a:lnTo>
                  <a:pt x="862558" y="288645"/>
                </a:lnTo>
                <a:lnTo>
                  <a:pt x="862558" y="293725"/>
                </a:lnTo>
                <a:lnTo>
                  <a:pt x="891095" y="293725"/>
                </a:lnTo>
                <a:lnTo>
                  <a:pt x="891095" y="288645"/>
                </a:lnTo>
                <a:lnTo>
                  <a:pt x="891095" y="5435"/>
                </a:lnTo>
                <a:close/>
              </a:path>
              <a:path w="1805305" h="299084">
                <a:moveTo>
                  <a:pt x="1560715" y="269227"/>
                </a:moveTo>
                <a:lnTo>
                  <a:pt x="1499743" y="269227"/>
                </a:lnTo>
                <a:lnTo>
                  <a:pt x="1499743" y="148577"/>
                </a:lnTo>
                <a:lnTo>
                  <a:pt x="1470304" y="148577"/>
                </a:lnTo>
                <a:lnTo>
                  <a:pt x="1470304" y="269227"/>
                </a:lnTo>
                <a:lnTo>
                  <a:pt x="1470304" y="293357"/>
                </a:lnTo>
                <a:lnTo>
                  <a:pt x="1560715" y="293357"/>
                </a:lnTo>
                <a:lnTo>
                  <a:pt x="1560715" y="269227"/>
                </a:lnTo>
                <a:close/>
              </a:path>
              <a:path w="1805305" h="299084">
                <a:moveTo>
                  <a:pt x="1669605" y="148577"/>
                </a:moveTo>
                <a:lnTo>
                  <a:pt x="1560271" y="148577"/>
                </a:lnTo>
                <a:lnTo>
                  <a:pt x="1560271" y="173977"/>
                </a:lnTo>
                <a:lnTo>
                  <a:pt x="1600212" y="173977"/>
                </a:lnTo>
                <a:lnTo>
                  <a:pt x="1600212" y="293357"/>
                </a:lnTo>
                <a:lnTo>
                  <a:pt x="1629651" y="293357"/>
                </a:lnTo>
                <a:lnTo>
                  <a:pt x="1629651" y="173977"/>
                </a:lnTo>
                <a:lnTo>
                  <a:pt x="1669605" y="173977"/>
                </a:lnTo>
                <a:lnTo>
                  <a:pt x="1669605" y="148577"/>
                </a:lnTo>
                <a:close/>
              </a:path>
              <a:path w="1805305" h="299084">
                <a:moveTo>
                  <a:pt x="1804809" y="148577"/>
                </a:moveTo>
                <a:lnTo>
                  <a:pt x="1775371" y="148577"/>
                </a:lnTo>
                <a:lnTo>
                  <a:pt x="1775371" y="205727"/>
                </a:lnTo>
                <a:lnTo>
                  <a:pt x="1725117" y="205727"/>
                </a:lnTo>
                <a:lnTo>
                  <a:pt x="1725117" y="148577"/>
                </a:lnTo>
                <a:lnTo>
                  <a:pt x="1695678" y="148577"/>
                </a:lnTo>
                <a:lnTo>
                  <a:pt x="1695678" y="205727"/>
                </a:lnTo>
                <a:lnTo>
                  <a:pt x="1695678" y="231127"/>
                </a:lnTo>
                <a:lnTo>
                  <a:pt x="1695678" y="293357"/>
                </a:lnTo>
                <a:lnTo>
                  <a:pt x="1725117" y="293357"/>
                </a:lnTo>
                <a:lnTo>
                  <a:pt x="1725117" y="231127"/>
                </a:lnTo>
                <a:lnTo>
                  <a:pt x="1775371" y="231127"/>
                </a:lnTo>
                <a:lnTo>
                  <a:pt x="1775371" y="293357"/>
                </a:lnTo>
                <a:lnTo>
                  <a:pt x="1804809" y="293357"/>
                </a:lnTo>
                <a:lnTo>
                  <a:pt x="1804809" y="231127"/>
                </a:lnTo>
                <a:lnTo>
                  <a:pt x="1804809" y="205727"/>
                </a:lnTo>
                <a:lnTo>
                  <a:pt x="1804809" y="148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0823" y="936156"/>
            <a:ext cx="378523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DIN 2014 Bold"/>
                <a:cs typeface="DIN 2014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A55AC-DF7E-E1A7-E078-80E6E4DFA7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24414" y="6362700"/>
            <a:ext cx="1143000" cy="190500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8B0E2A92-AEFC-1943-36A1-AF231BC1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lking to a patient&#10;&#10;Description automatically generated">
            <a:extLst>
              <a:ext uri="{FF2B5EF4-FFF2-40B4-BE49-F238E27FC236}">
                <a16:creationId xmlns:a16="http://schemas.microsoft.com/office/drawing/2014/main" id="{64D28EDA-AEBF-6BA8-E490-B3D07631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29729-0123-053C-3747-C88CE4A9E483}"/>
              </a:ext>
            </a:extLst>
          </p:cNvPr>
          <p:cNvGrpSpPr/>
          <p:nvPr/>
        </p:nvGrpSpPr>
        <p:grpSpPr>
          <a:xfrm>
            <a:off x="6576695" y="521207"/>
            <a:ext cx="1805305" cy="299085"/>
            <a:chOff x="6705600" y="521207"/>
            <a:chExt cx="1805305" cy="299085"/>
          </a:xfrm>
        </p:grpSpPr>
        <p:sp>
          <p:nvSpPr>
            <p:cNvPr id="7" name="bg object 17">
              <a:extLst>
                <a:ext uri="{FF2B5EF4-FFF2-40B4-BE49-F238E27FC236}">
                  <a16:creationId xmlns:a16="http://schemas.microsoft.com/office/drawing/2014/main" id="{AAC2CD47-A11B-DE8D-A15D-8C9FF9545A90}"/>
                </a:ext>
              </a:extLst>
            </p:cNvPr>
            <p:cNvSpPr/>
            <p:nvPr/>
          </p:nvSpPr>
          <p:spPr>
            <a:xfrm>
              <a:off x="7765072" y="669785"/>
              <a:ext cx="236220" cy="144780"/>
            </a:xfrm>
            <a:custGeom>
              <a:avLst/>
              <a:gdLst/>
              <a:ahLst/>
              <a:cxnLst/>
              <a:rect l="l" t="t" r="r" b="b"/>
              <a:pathLst>
                <a:path w="236219" h="144780">
                  <a:moveTo>
                    <a:pt x="109131" y="0"/>
                  </a:moveTo>
                  <a:lnTo>
                    <a:pt x="79692" y="0"/>
                  </a:lnTo>
                  <a:lnTo>
                    <a:pt x="79692" y="57150"/>
                  </a:lnTo>
                  <a:lnTo>
                    <a:pt x="29438" y="57150"/>
                  </a:lnTo>
                  <a:lnTo>
                    <a:pt x="29438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44780"/>
                  </a:lnTo>
                  <a:lnTo>
                    <a:pt x="29438" y="144780"/>
                  </a:lnTo>
                  <a:lnTo>
                    <a:pt x="29438" y="82550"/>
                  </a:lnTo>
                  <a:lnTo>
                    <a:pt x="79692" y="82550"/>
                  </a:lnTo>
                  <a:lnTo>
                    <a:pt x="79692" y="144780"/>
                  </a:lnTo>
                  <a:lnTo>
                    <a:pt x="109131" y="144780"/>
                  </a:lnTo>
                  <a:lnTo>
                    <a:pt x="109131" y="82550"/>
                  </a:lnTo>
                  <a:lnTo>
                    <a:pt x="109131" y="57150"/>
                  </a:lnTo>
                  <a:lnTo>
                    <a:pt x="109131" y="0"/>
                  </a:lnTo>
                  <a:close/>
                </a:path>
                <a:path w="236219" h="144780">
                  <a:moveTo>
                    <a:pt x="235902" y="0"/>
                  </a:moveTo>
                  <a:lnTo>
                    <a:pt x="145491" y="0"/>
                  </a:lnTo>
                  <a:lnTo>
                    <a:pt x="145491" y="25400"/>
                  </a:lnTo>
                  <a:lnTo>
                    <a:pt x="145491" y="57150"/>
                  </a:lnTo>
                  <a:lnTo>
                    <a:pt x="145491" y="82550"/>
                  </a:lnTo>
                  <a:lnTo>
                    <a:pt x="145491" y="120650"/>
                  </a:lnTo>
                  <a:lnTo>
                    <a:pt x="145491" y="144780"/>
                  </a:lnTo>
                  <a:lnTo>
                    <a:pt x="235902" y="144780"/>
                  </a:lnTo>
                  <a:lnTo>
                    <a:pt x="235902" y="120650"/>
                  </a:lnTo>
                  <a:lnTo>
                    <a:pt x="174929" y="120650"/>
                  </a:lnTo>
                  <a:lnTo>
                    <a:pt x="174929" y="82550"/>
                  </a:lnTo>
                  <a:lnTo>
                    <a:pt x="229590" y="82550"/>
                  </a:lnTo>
                  <a:lnTo>
                    <a:pt x="229590" y="57150"/>
                  </a:lnTo>
                  <a:lnTo>
                    <a:pt x="174929" y="57150"/>
                  </a:lnTo>
                  <a:lnTo>
                    <a:pt x="174929" y="25400"/>
                  </a:lnTo>
                  <a:lnTo>
                    <a:pt x="235902" y="25400"/>
                  </a:lnTo>
                  <a:lnTo>
                    <a:pt x="235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bg object 18">
              <a:extLst>
                <a:ext uri="{FF2B5EF4-FFF2-40B4-BE49-F238E27FC236}">
                  <a16:creationId xmlns:a16="http://schemas.microsoft.com/office/drawing/2014/main" id="{58B97A3B-C9BF-2AC9-ABB8-2A3F52C2F8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1796" y="669777"/>
              <a:ext cx="129095" cy="145097"/>
            </a:xfrm>
            <a:prstGeom prst="rect">
              <a:avLst/>
            </a:prstGeom>
          </p:spPr>
        </p:pic>
        <p:sp>
          <p:nvSpPr>
            <p:cNvPr id="9" name="bg object 19">
              <a:extLst>
                <a:ext uri="{FF2B5EF4-FFF2-40B4-BE49-F238E27FC236}">
                  <a16:creationId xmlns:a16="http://schemas.microsoft.com/office/drawing/2014/main" id="{17A37EC6-96C2-0201-C3DC-B706F7E46DDA}"/>
                </a:ext>
              </a:extLst>
            </p:cNvPr>
            <p:cNvSpPr/>
            <p:nvPr/>
          </p:nvSpPr>
          <p:spPr>
            <a:xfrm>
              <a:off x="6705600" y="521207"/>
              <a:ext cx="1805305" cy="299085"/>
            </a:xfrm>
            <a:custGeom>
              <a:avLst/>
              <a:gdLst/>
              <a:ahLst/>
              <a:cxnLst/>
              <a:rect l="l" t="t" r="r" b="b"/>
              <a:pathLst>
                <a:path w="1805305" h="299084">
                  <a:moveTo>
                    <a:pt x="381139" y="45123"/>
                  </a:moveTo>
                  <a:lnTo>
                    <a:pt x="356476" y="8178"/>
                  </a:lnTo>
                  <a:lnTo>
                    <a:pt x="340779" y="5016"/>
                  </a:lnTo>
                  <a:lnTo>
                    <a:pt x="40144" y="5016"/>
                  </a:lnTo>
                  <a:lnTo>
                    <a:pt x="24523" y="8178"/>
                  </a:lnTo>
                  <a:lnTo>
                    <a:pt x="11760" y="16789"/>
                  </a:lnTo>
                  <a:lnTo>
                    <a:pt x="3162" y="29540"/>
                  </a:lnTo>
                  <a:lnTo>
                    <a:pt x="0" y="45123"/>
                  </a:lnTo>
                  <a:lnTo>
                    <a:pt x="0" y="287794"/>
                  </a:lnTo>
                  <a:lnTo>
                    <a:pt x="6057" y="293878"/>
                  </a:lnTo>
                  <a:lnTo>
                    <a:pt x="20739" y="293878"/>
                  </a:lnTo>
                  <a:lnTo>
                    <a:pt x="26771" y="287794"/>
                  </a:lnTo>
                  <a:lnTo>
                    <a:pt x="26771" y="37769"/>
                  </a:lnTo>
                  <a:lnTo>
                    <a:pt x="32791" y="31800"/>
                  </a:lnTo>
                  <a:lnTo>
                    <a:pt x="348234" y="31800"/>
                  </a:lnTo>
                  <a:lnTo>
                    <a:pt x="354317" y="37769"/>
                  </a:lnTo>
                  <a:lnTo>
                    <a:pt x="354317" y="267106"/>
                  </a:lnTo>
                  <a:lnTo>
                    <a:pt x="103911" y="267106"/>
                  </a:lnTo>
                  <a:lnTo>
                    <a:pt x="103911" y="184188"/>
                  </a:lnTo>
                  <a:lnTo>
                    <a:pt x="109931" y="178231"/>
                  </a:lnTo>
                  <a:lnTo>
                    <a:pt x="289483" y="178231"/>
                  </a:lnTo>
                  <a:lnTo>
                    <a:pt x="289483" y="130149"/>
                  </a:lnTo>
                  <a:lnTo>
                    <a:pt x="286804" y="116992"/>
                  </a:lnTo>
                  <a:lnTo>
                    <a:pt x="286346" y="114719"/>
                  </a:lnTo>
                  <a:lnTo>
                    <a:pt x="277736" y="101981"/>
                  </a:lnTo>
                  <a:lnTo>
                    <a:pt x="264934" y="93395"/>
                  </a:lnTo>
                  <a:lnTo>
                    <a:pt x="262674" y="92951"/>
                  </a:lnTo>
                  <a:lnTo>
                    <a:pt x="262674" y="122999"/>
                  </a:lnTo>
                  <a:lnTo>
                    <a:pt x="262674" y="151485"/>
                  </a:lnTo>
                  <a:lnTo>
                    <a:pt x="181013" y="151485"/>
                  </a:lnTo>
                  <a:lnTo>
                    <a:pt x="181089" y="122999"/>
                  </a:lnTo>
                  <a:lnTo>
                    <a:pt x="187058" y="116992"/>
                  </a:lnTo>
                  <a:lnTo>
                    <a:pt x="256667" y="116992"/>
                  </a:lnTo>
                  <a:lnTo>
                    <a:pt x="262674" y="122999"/>
                  </a:lnTo>
                  <a:lnTo>
                    <a:pt x="262674" y="92951"/>
                  </a:lnTo>
                  <a:lnTo>
                    <a:pt x="249288" y="90233"/>
                  </a:lnTo>
                  <a:lnTo>
                    <a:pt x="194437" y="90233"/>
                  </a:lnTo>
                  <a:lnTo>
                    <a:pt x="157467" y="114719"/>
                  </a:lnTo>
                  <a:lnTo>
                    <a:pt x="154254" y="151485"/>
                  </a:lnTo>
                  <a:lnTo>
                    <a:pt x="117271" y="151485"/>
                  </a:lnTo>
                  <a:lnTo>
                    <a:pt x="101688" y="154647"/>
                  </a:lnTo>
                  <a:lnTo>
                    <a:pt x="88938" y="163233"/>
                  </a:lnTo>
                  <a:lnTo>
                    <a:pt x="80327" y="175971"/>
                  </a:lnTo>
                  <a:lnTo>
                    <a:pt x="77165" y="191541"/>
                  </a:lnTo>
                  <a:lnTo>
                    <a:pt x="77165" y="293878"/>
                  </a:lnTo>
                  <a:lnTo>
                    <a:pt x="381139" y="293878"/>
                  </a:lnTo>
                  <a:lnTo>
                    <a:pt x="381139" y="267106"/>
                  </a:lnTo>
                  <a:lnTo>
                    <a:pt x="381139" y="45123"/>
                  </a:lnTo>
                  <a:close/>
                </a:path>
                <a:path w="1805305" h="299084">
                  <a:moveTo>
                    <a:pt x="589432" y="4978"/>
                  </a:moveTo>
                  <a:lnTo>
                    <a:pt x="560857" y="4978"/>
                  </a:lnTo>
                  <a:lnTo>
                    <a:pt x="560857" y="220205"/>
                  </a:lnTo>
                  <a:lnTo>
                    <a:pt x="558749" y="240652"/>
                  </a:lnTo>
                  <a:lnTo>
                    <a:pt x="551700" y="257810"/>
                  </a:lnTo>
                  <a:lnTo>
                    <a:pt x="538683" y="269608"/>
                  </a:lnTo>
                  <a:lnTo>
                    <a:pt x="518642" y="274002"/>
                  </a:lnTo>
                  <a:lnTo>
                    <a:pt x="512000" y="273685"/>
                  </a:lnTo>
                  <a:lnTo>
                    <a:pt x="504888" y="272707"/>
                  </a:lnTo>
                  <a:lnTo>
                    <a:pt x="497928" y="271030"/>
                  </a:lnTo>
                  <a:lnTo>
                    <a:pt x="491731" y="268605"/>
                  </a:lnTo>
                  <a:lnTo>
                    <a:pt x="491731" y="293878"/>
                  </a:lnTo>
                  <a:lnTo>
                    <a:pt x="498779" y="296049"/>
                  </a:lnTo>
                  <a:lnTo>
                    <a:pt x="506488" y="297599"/>
                  </a:lnTo>
                  <a:lnTo>
                    <a:pt x="514273" y="298538"/>
                  </a:lnTo>
                  <a:lnTo>
                    <a:pt x="521563" y="298843"/>
                  </a:lnTo>
                  <a:lnTo>
                    <a:pt x="552424" y="292658"/>
                  </a:lnTo>
                  <a:lnTo>
                    <a:pt x="573506" y="275717"/>
                  </a:lnTo>
                  <a:lnTo>
                    <a:pt x="585584" y="250469"/>
                  </a:lnTo>
                  <a:lnTo>
                    <a:pt x="589432" y="219367"/>
                  </a:lnTo>
                  <a:lnTo>
                    <a:pt x="589432" y="4978"/>
                  </a:lnTo>
                  <a:close/>
                </a:path>
                <a:path w="1805305" h="299084">
                  <a:moveTo>
                    <a:pt x="808786" y="217284"/>
                  </a:moveTo>
                  <a:lnTo>
                    <a:pt x="795007" y="175577"/>
                  </a:lnTo>
                  <a:lnTo>
                    <a:pt x="762165" y="147243"/>
                  </a:lnTo>
                  <a:lnTo>
                    <a:pt x="722960" y="125488"/>
                  </a:lnTo>
                  <a:lnTo>
                    <a:pt x="690105" y="103505"/>
                  </a:lnTo>
                  <a:lnTo>
                    <a:pt x="676338" y="74510"/>
                  </a:lnTo>
                  <a:lnTo>
                    <a:pt x="681913" y="51028"/>
                  </a:lnTo>
                  <a:lnTo>
                    <a:pt x="696404" y="35699"/>
                  </a:lnTo>
                  <a:lnTo>
                    <a:pt x="716483" y="27355"/>
                  </a:lnTo>
                  <a:lnTo>
                    <a:pt x="738822" y="24828"/>
                  </a:lnTo>
                  <a:lnTo>
                    <a:pt x="753440" y="25527"/>
                  </a:lnTo>
                  <a:lnTo>
                    <a:pt x="767588" y="27571"/>
                  </a:lnTo>
                  <a:lnTo>
                    <a:pt x="780491" y="30949"/>
                  </a:lnTo>
                  <a:lnTo>
                    <a:pt x="791375" y="35610"/>
                  </a:lnTo>
                  <a:lnTo>
                    <a:pt x="795959" y="9512"/>
                  </a:lnTo>
                  <a:lnTo>
                    <a:pt x="780681" y="4902"/>
                  </a:lnTo>
                  <a:lnTo>
                    <a:pt x="765416" y="1981"/>
                  </a:lnTo>
                  <a:lnTo>
                    <a:pt x="751230" y="444"/>
                  </a:lnTo>
                  <a:lnTo>
                    <a:pt x="739241" y="0"/>
                  </a:lnTo>
                  <a:lnTo>
                    <a:pt x="703478" y="5257"/>
                  </a:lnTo>
                  <a:lnTo>
                    <a:pt x="674420" y="20281"/>
                  </a:lnTo>
                  <a:lnTo>
                    <a:pt x="654900" y="44005"/>
                  </a:lnTo>
                  <a:lnTo>
                    <a:pt x="647776" y="75323"/>
                  </a:lnTo>
                  <a:lnTo>
                    <a:pt x="661543" y="113474"/>
                  </a:lnTo>
                  <a:lnTo>
                    <a:pt x="694385" y="140817"/>
                  </a:lnTo>
                  <a:lnTo>
                    <a:pt x="733590" y="163029"/>
                  </a:lnTo>
                  <a:lnTo>
                    <a:pt x="766432" y="185801"/>
                  </a:lnTo>
                  <a:lnTo>
                    <a:pt x="780211" y="214820"/>
                  </a:lnTo>
                  <a:lnTo>
                    <a:pt x="775055" y="241350"/>
                  </a:lnTo>
                  <a:lnTo>
                    <a:pt x="761072" y="259778"/>
                  </a:lnTo>
                  <a:lnTo>
                    <a:pt x="740410" y="270522"/>
                  </a:lnTo>
                  <a:lnTo>
                    <a:pt x="715238" y="274002"/>
                  </a:lnTo>
                  <a:lnTo>
                    <a:pt x="696315" y="272872"/>
                  </a:lnTo>
                  <a:lnTo>
                    <a:pt x="679640" y="269557"/>
                  </a:lnTo>
                  <a:lnTo>
                    <a:pt x="664832" y="264223"/>
                  </a:lnTo>
                  <a:lnTo>
                    <a:pt x="651497" y="257035"/>
                  </a:lnTo>
                  <a:lnTo>
                    <a:pt x="648601" y="286423"/>
                  </a:lnTo>
                  <a:lnTo>
                    <a:pt x="661314" y="291160"/>
                  </a:lnTo>
                  <a:lnTo>
                    <a:pt x="676478" y="295122"/>
                  </a:lnTo>
                  <a:lnTo>
                    <a:pt x="694055" y="297840"/>
                  </a:lnTo>
                  <a:lnTo>
                    <a:pt x="713994" y="298843"/>
                  </a:lnTo>
                  <a:lnTo>
                    <a:pt x="747661" y="294309"/>
                  </a:lnTo>
                  <a:lnTo>
                    <a:pt x="778154" y="279958"/>
                  </a:lnTo>
                  <a:lnTo>
                    <a:pt x="800265" y="254660"/>
                  </a:lnTo>
                  <a:lnTo>
                    <a:pt x="808786" y="217284"/>
                  </a:lnTo>
                  <a:close/>
                </a:path>
                <a:path w="1805305" h="299084">
                  <a:moveTo>
                    <a:pt x="891095" y="5435"/>
                  </a:moveTo>
                  <a:lnTo>
                    <a:pt x="862558" y="5435"/>
                  </a:lnTo>
                  <a:lnTo>
                    <a:pt x="862558" y="288645"/>
                  </a:lnTo>
                  <a:lnTo>
                    <a:pt x="862558" y="293725"/>
                  </a:lnTo>
                  <a:lnTo>
                    <a:pt x="891095" y="293725"/>
                  </a:lnTo>
                  <a:lnTo>
                    <a:pt x="891095" y="288645"/>
                  </a:lnTo>
                  <a:lnTo>
                    <a:pt x="891095" y="5435"/>
                  </a:lnTo>
                  <a:close/>
                </a:path>
                <a:path w="1805305" h="299084">
                  <a:moveTo>
                    <a:pt x="1560715" y="269227"/>
                  </a:moveTo>
                  <a:lnTo>
                    <a:pt x="1499743" y="269227"/>
                  </a:lnTo>
                  <a:lnTo>
                    <a:pt x="1499743" y="148577"/>
                  </a:lnTo>
                  <a:lnTo>
                    <a:pt x="1470304" y="148577"/>
                  </a:lnTo>
                  <a:lnTo>
                    <a:pt x="1470304" y="269227"/>
                  </a:lnTo>
                  <a:lnTo>
                    <a:pt x="1470304" y="293357"/>
                  </a:lnTo>
                  <a:lnTo>
                    <a:pt x="1560715" y="293357"/>
                  </a:lnTo>
                  <a:lnTo>
                    <a:pt x="1560715" y="269227"/>
                  </a:lnTo>
                  <a:close/>
                </a:path>
                <a:path w="1805305" h="299084">
                  <a:moveTo>
                    <a:pt x="1669605" y="148577"/>
                  </a:moveTo>
                  <a:lnTo>
                    <a:pt x="1560271" y="148577"/>
                  </a:lnTo>
                  <a:lnTo>
                    <a:pt x="1560271" y="173977"/>
                  </a:lnTo>
                  <a:lnTo>
                    <a:pt x="1600212" y="173977"/>
                  </a:lnTo>
                  <a:lnTo>
                    <a:pt x="1600212" y="293357"/>
                  </a:lnTo>
                  <a:lnTo>
                    <a:pt x="1629651" y="293357"/>
                  </a:lnTo>
                  <a:lnTo>
                    <a:pt x="1629651" y="173977"/>
                  </a:lnTo>
                  <a:lnTo>
                    <a:pt x="1669605" y="173977"/>
                  </a:lnTo>
                  <a:lnTo>
                    <a:pt x="1669605" y="148577"/>
                  </a:lnTo>
                  <a:close/>
                </a:path>
                <a:path w="1805305" h="299084">
                  <a:moveTo>
                    <a:pt x="1804809" y="148577"/>
                  </a:moveTo>
                  <a:lnTo>
                    <a:pt x="1775371" y="148577"/>
                  </a:lnTo>
                  <a:lnTo>
                    <a:pt x="1775371" y="205727"/>
                  </a:lnTo>
                  <a:lnTo>
                    <a:pt x="1725117" y="205727"/>
                  </a:lnTo>
                  <a:lnTo>
                    <a:pt x="1725117" y="148577"/>
                  </a:lnTo>
                  <a:lnTo>
                    <a:pt x="1695678" y="148577"/>
                  </a:lnTo>
                  <a:lnTo>
                    <a:pt x="1695678" y="205727"/>
                  </a:lnTo>
                  <a:lnTo>
                    <a:pt x="1695678" y="231127"/>
                  </a:lnTo>
                  <a:lnTo>
                    <a:pt x="1695678" y="293357"/>
                  </a:lnTo>
                  <a:lnTo>
                    <a:pt x="1725117" y="293357"/>
                  </a:lnTo>
                  <a:lnTo>
                    <a:pt x="1725117" y="231127"/>
                  </a:lnTo>
                  <a:lnTo>
                    <a:pt x="1775371" y="231127"/>
                  </a:lnTo>
                  <a:lnTo>
                    <a:pt x="1775371" y="293357"/>
                  </a:lnTo>
                  <a:lnTo>
                    <a:pt x="1804809" y="293357"/>
                  </a:lnTo>
                  <a:lnTo>
                    <a:pt x="1804809" y="231127"/>
                  </a:lnTo>
                  <a:lnTo>
                    <a:pt x="1804809" y="205727"/>
                  </a:lnTo>
                  <a:lnTo>
                    <a:pt x="1804809" y="1485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2">
            <a:extLst>
              <a:ext uri="{FF2B5EF4-FFF2-40B4-BE49-F238E27FC236}">
                <a16:creationId xmlns:a16="http://schemas.microsoft.com/office/drawing/2014/main" id="{DAF31486-9FFA-4E82-AF46-D9A369572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7000" y="3761552"/>
            <a:ext cx="6045623" cy="2616101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 marR="5080">
              <a:lnSpc>
                <a:spcPts val="6290"/>
              </a:lnSpc>
              <a:spcBef>
                <a:spcPts val="1500"/>
              </a:spcBef>
            </a:pPr>
            <a:r>
              <a:rPr sz="6000" dirty="0">
                <a:ln>
                  <a:solidFill>
                    <a:srgbClr val="FFFFFF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NURTURING</a:t>
            </a:r>
            <a:r>
              <a:rPr sz="6000" spc="-4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spc="35" dirty="0">
                <a:latin typeface="Arial" panose="020B0604020202020204" pitchFamily="34" charset="0"/>
                <a:cs typeface="Arial" panose="020B0604020202020204" pitchFamily="34" charset="0"/>
              </a:rPr>
              <a:t>CONNECTION </a:t>
            </a: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600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spc="25" dirty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9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12179808" y="0"/>
                </a:moveTo>
                <a:lnTo>
                  <a:pt x="0" y="0"/>
                </a:lnTo>
                <a:lnTo>
                  <a:pt x="0" y="6858000"/>
                </a:lnTo>
                <a:lnTo>
                  <a:pt x="12179808" y="6858000"/>
                </a:lnTo>
                <a:lnTo>
                  <a:pt x="12179808" y="0"/>
                </a:lnTo>
                <a:close/>
              </a:path>
            </a:pathLst>
          </a:custGeom>
          <a:solidFill>
            <a:srgbClr val="9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21229" y="6483661"/>
            <a:ext cx="474345" cy="92710"/>
            <a:chOff x="11121229" y="6483661"/>
            <a:chExt cx="474345" cy="92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1229" y="6483663"/>
              <a:ext cx="69443" cy="923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3810" y="6483661"/>
              <a:ext cx="381717" cy="923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759929" y="6389119"/>
            <a:ext cx="254635" cy="190500"/>
            <a:chOff x="10759929" y="6389119"/>
            <a:chExt cx="254635" cy="190500"/>
          </a:xfrm>
        </p:grpSpPr>
        <p:sp>
          <p:nvSpPr>
            <p:cNvPr id="7" name="object 7"/>
            <p:cNvSpPr/>
            <p:nvPr/>
          </p:nvSpPr>
          <p:spPr>
            <a:xfrm>
              <a:off x="10759929" y="6392275"/>
              <a:ext cx="62230" cy="187325"/>
            </a:xfrm>
            <a:custGeom>
              <a:avLst/>
              <a:gdLst/>
              <a:ahLst/>
              <a:cxnLst/>
              <a:rect l="l" t="t" r="r" b="b"/>
              <a:pathLst>
                <a:path w="62229" h="187325">
                  <a:moveTo>
                    <a:pt x="62179" y="0"/>
                  </a:moveTo>
                  <a:lnTo>
                    <a:pt x="43992" y="0"/>
                  </a:lnTo>
                  <a:lnTo>
                    <a:pt x="43992" y="136969"/>
                  </a:lnTo>
                  <a:lnTo>
                    <a:pt x="42647" y="149981"/>
                  </a:lnTo>
                  <a:lnTo>
                    <a:pt x="38168" y="160899"/>
                  </a:lnTo>
                  <a:lnTo>
                    <a:pt x="29885" y="168412"/>
                  </a:lnTo>
                  <a:lnTo>
                    <a:pt x="17132" y="171208"/>
                  </a:lnTo>
                  <a:lnTo>
                    <a:pt x="11874" y="171208"/>
                  </a:lnTo>
                  <a:lnTo>
                    <a:pt x="4762" y="170141"/>
                  </a:lnTo>
                  <a:lnTo>
                    <a:pt x="0" y="167767"/>
                  </a:lnTo>
                  <a:lnTo>
                    <a:pt x="0" y="183845"/>
                  </a:lnTo>
                  <a:lnTo>
                    <a:pt x="5549" y="185953"/>
                  </a:lnTo>
                  <a:lnTo>
                    <a:pt x="13182" y="187007"/>
                  </a:lnTo>
                  <a:lnTo>
                    <a:pt x="18986" y="187007"/>
                  </a:lnTo>
                  <a:lnTo>
                    <a:pt x="38626" y="183068"/>
                  </a:lnTo>
                  <a:lnTo>
                    <a:pt x="52041" y="172289"/>
                  </a:lnTo>
                  <a:lnTo>
                    <a:pt x="59727" y="156226"/>
                  </a:lnTo>
                  <a:lnTo>
                    <a:pt x="62179" y="136436"/>
                  </a:lnTo>
                  <a:lnTo>
                    <a:pt x="621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9228" y="6389119"/>
              <a:ext cx="102463" cy="1901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95914" y="6392455"/>
              <a:ext cx="18415" cy="184150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161" y="0"/>
                  </a:moveTo>
                  <a:lnTo>
                    <a:pt x="0" y="0"/>
                  </a:lnTo>
                  <a:lnTo>
                    <a:pt x="0" y="180340"/>
                  </a:lnTo>
                  <a:lnTo>
                    <a:pt x="0" y="184150"/>
                  </a:lnTo>
                  <a:lnTo>
                    <a:pt x="18161" y="184150"/>
                  </a:lnTo>
                  <a:lnTo>
                    <a:pt x="18161" y="180340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7015" y="6392304"/>
            <a:ext cx="242544" cy="183819"/>
          </a:xfrm>
          <a:prstGeom prst="rect">
            <a:avLst/>
          </a:prstGeom>
        </p:spPr>
      </p:pic>
      <p:sp>
        <p:nvSpPr>
          <p:cNvPr id="20" name="object 15">
            <a:extLst>
              <a:ext uri="{FF2B5EF4-FFF2-40B4-BE49-F238E27FC236}">
                <a16:creationId xmlns:a16="http://schemas.microsoft.com/office/drawing/2014/main" id="{3666DD92-9B64-0185-4A22-0983B236BA15}"/>
              </a:ext>
            </a:extLst>
          </p:cNvPr>
          <p:cNvSpPr txBox="1">
            <a:spLocks/>
          </p:cNvSpPr>
          <p:nvPr/>
        </p:nvSpPr>
        <p:spPr>
          <a:xfrm>
            <a:off x="750823" y="708465"/>
            <a:ext cx="4125977" cy="5588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500" spc="-10" dirty="0"/>
              <a:t>Purposeful Design</a:t>
            </a:r>
            <a:endParaRPr lang="en-US" sz="3500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76221F40-CA35-09DE-5254-8353323163C7}"/>
              </a:ext>
            </a:extLst>
          </p:cNvPr>
          <p:cNvSpPr txBox="1">
            <a:spLocks/>
          </p:cNvSpPr>
          <p:nvPr/>
        </p:nvSpPr>
        <p:spPr>
          <a:xfrm>
            <a:off x="750823" y="1453491"/>
            <a:ext cx="3785235" cy="612988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900" dirty="0"/>
              <a:t>Human-Centered Solutions</a:t>
            </a:r>
          </a:p>
          <a:p>
            <a:pPr marL="12700">
              <a:spcBef>
                <a:spcPts val="120"/>
              </a:spcBef>
            </a:pPr>
            <a:endParaRPr lang="en-US" sz="1900" dirty="0"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8E4B446-6CB7-AA25-DF01-1D4E61DE1D47}"/>
              </a:ext>
            </a:extLst>
          </p:cNvPr>
          <p:cNvSpPr txBox="1"/>
          <p:nvPr/>
        </p:nvSpPr>
        <p:spPr>
          <a:xfrm>
            <a:off x="750823" y="1874676"/>
            <a:ext cx="3318905" cy="1782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leverage our design innovation, healthcare expertise, and bespoke capabilities to enhance comfort for patients and caregivers and maximize your return on investment.</a:t>
            </a:r>
          </a:p>
          <a:p>
            <a:pPr marL="12700" marR="5080">
              <a:lnSpc>
                <a:spcPct val="112700"/>
              </a:lnSpc>
              <a:spcBef>
                <a:spcPts val="100"/>
              </a:spcBef>
            </a:pPr>
            <a:endParaRPr lang="en-US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nurse helping a patient to sit in chairs&#10;&#10;Description automatically generated">
            <a:extLst>
              <a:ext uri="{FF2B5EF4-FFF2-40B4-BE49-F238E27FC236}">
                <a16:creationId xmlns:a16="http://schemas.microsoft.com/office/drawing/2014/main" id="{DFD63EB2-B160-C922-8AA3-188CD6AB5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17728" r="6776" b="5882"/>
          <a:stretch/>
        </p:blipFill>
        <p:spPr>
          <a:xfrm>
            <a:off x="4690006" y="1447799"/>
            <a:ext cx="7046818" cy="39593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00703-4543-DA81-6A21-2B6864A2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26BF9C-8997-E808-8581-06AD7668091A}"/>
              </a:ext>
            </a:extLst>
          </p:cNvPr>
          <p:cNvSpPr txBox="1"/>
          <p:nvPr/>
        </p:nvSpPr>
        <p:spPr>
          <a:xfrm>
            <a:off x="763523" y="655383"/>
            <a:ext cx="274167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PURPOSEFUL</a:t>
            </a:r>
            <a:r>
              <a:rPr sz="1100" b="1" spc="25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1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185B191-8A33-A91C-5214-CE76A1A166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716A66"/>
                </a:solidFill>
              </a:rPr>
              <a:t>Innovating</a:t>
            </a:r>
            <a:r>
              <a:rPr spc="-30" dirty="0">
                <a:solidFill>
                  <a:srgbClr val="716A66"/>
                </a:solidFill>
              </a:rPr>
              <a:t> </a:t>
            </a:r>
            <a:r>
              <a:rPr dirty="0">
                <a:solidFill>
                  <a:srgbClr val="716A66"/>
                </a:solidFill>
              </a:rPr>
              <a:t>Since</a:t>
            </a:r>
            <a:r>
              <a:rPr spc="-25" dirty="0">
                <a:solidFill>
                  <a:srgbClr val="716A66"/>
                </a:solidFill>
              </a:rPr>
              <a:t> </a:t>
            </a:r>
            <a:r>
              <a:rPr spc="-20" dirty="0">
                <a:solidFill>
                  <a:srgbClr val="716A66"/>
                </a:solidFill>
              </a:rPr>
              <a:t>1876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779819B-2273-B305-73A9-A6A4F2176B88}"/>
              </a:ext>
            </a:extLst>
          </p:cNvPr>
          <p:cNvSpPr txBox="1"/>
          <p:nvPr/>
        </p:nvSpPr>
        <p:spPr>
          <a:xfrm>
            <a:off x="750823" y="1429357"/>
            <a:ext cx="3336099" cy="2052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earning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patent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Nightingale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Awards,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17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legacy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1700" spc="-1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shaping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human-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centered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comfort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air of logos with a chair&#10;&#10;AI-generated content may be incorrect.">
            <a:extLst>
              <a:ext uri="{FF2B5EF4-FFF2-40B4-BE49-F238E27FC236}">
                <a16:creationId xmlns:a16="http://schemas.microsoft.com/office/drawing/2014/main" id="{BE75D835-492D-C200-CAC4-06D062C07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46433"/>
            <a:ext cx="6794500" cy="53340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18E5DF99-F8A0-0AA8-58E8-70E85932DFE4}"/>
              </a:ext>
            </a:extLst>
          </p:cNvPr>
          <p:cNvSpPr txBox="1"/>
          <p:nvPr/>
        </p:nvSpPr>
        <p:spPr>
          <a:xfrm>
            <a:off x="6089430" y="5557263"/>
            <a:ext cx="804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Satisse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34A7C56-E899-351E-A5B5-C1683CE00704}"/>
              </a:ext>
            </a:extLst>
          </p:cNvPr>
          <p:cNvSpPr txBox="1"/>
          <p:nvPr/>
        </p:nvSpPr>
        <p:spPr>
          <a:xfrm>
            <a:off x="9511064" y="5557263"/>
            <a:ext cx="8699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C643B12-F074-60FF-A2D0-DD6FB1367A45}"/>
              </a:ext>
            </a:extLst>
          </p:cNvPr>
          <p:cNvSpPr/>
          <p:nvPr/>
        </p:nvSpPr>
        <p:spPr>
          <a:xfrm>
            <a:off x="5156481" y="5501270"/>
            <a:ext cx="2670175" cy="0"/>
          </a:xfrm>
          <a:custGeom>
            <a:avLst/>
            <a:gdLst/>
            <a:ahLst/>
            <a:cxnLst/>
            <a:rect l="l" t="t" r="r" b="b"/>
            <a:pathLst>
              <a:path w="2670175">
                <a:moveTo>
                  <a:pt x="0" y="0"/>
                </a:moveTo>
                <a:lnTo>
                  <a:pt x="2670048" y="0"/>
                </a:lnTo>
              </a:path>
            </a:pathLst>
          </a:custGeom>
          <a:ln w="3175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0B2E6D5-6B12-7959-3C31-EAC8E1F70FB3}"/>
              </a:ext>
            </a:extLst>
          </p:cNvPr>
          <p:cNvSpPr/>
          <p:nvPr/>
        </p:nvSpPr>
        <p:spPr>
          <a:xfrm>
            <a:off x="8610787" y="5501270"/>
            <a:ext cx="2670175" cy="0"/>
          </a:xfrm>
          <a:custGeom>
            <a:avLst/>
            <a:gdLst/>
            <a:ahLst/>
            <a:cxnLst/>
            <a:rect l="l" t="t" r="r" b="b"/>
            <a:pathLst>
              <a:path w="2670175">
                <a:moveTo>
                  <a:pt x="0" y="0"/>
                </a:moveTo>
                <a:lnTo>
                  <a:pt x="2670048" y="0"/>
                </a:lnTo>
              </a:path>
            </a:pathLst>
          </a:custGeom>
          <a:ln w="3175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82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12179808" y="0"/>
                </a:moveTo>
                <a:lnTo>
                  <a:pt x="0" y="0"/>
                </a:lnTo>
                <a:lnTo>
                  <a:pt x="0" y="6858000"/>
                </a:lnTo>
                <a:lnTo>
                  <a:pt x="12179808" y="6858000"/>
                </a:lnTo>
                <a:lnTo>
                  <a:pt x="12179808" y="0"/>
                </a:lnTo>
                <a:close/>
              </a:path>
            </a:pathLst>
          </a:custGeom>
          <a:solidFill>
            <a:srgbClr val="9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21229" y="6483661"/>
            <a:ext cx="474345" cy="92710"/>
            <a:chOff x="11121229" y="6483661"/>
            <a:chExt cx="474345" cy="92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1229" y="6483663"/>
              <a:ext cx="69443" cy="923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3810" y="6483661"/>
              <a:ext cx="381717" cy="923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759929" y="6389119"/>
            <a:ext cx="254635" cy="190500"/>
            <a:chOff x="10759929" y="6389119"/>
            <a:chExt cx="254635" cy="190500"/>
          </a:xfrm>
        </p:grpSpPr>
        <p:sp>
          <p:nvSpPr>
            <p:cNvPr id="7" name="object 7"/>
            <p:cNvSpPr/>
            <p:nvPr/>
          </p:nvSpPr>
          <p:spPr>
            <a:xfrm>
              <a:off x="10759929" y="6392275"/>
              <a:ext cx="62230" cy="187325"/>
            </a:xfrm>
            <a:custGeom>
              <a:avLst/>
              <a:gdLst/>
              <a:ahLst/>
              <a:cxnLst/>
              <a:rect l="l" t="t" r="r" b="b"/>
              <a:pathLst>
                <a:path w="62229" h="187325">
                  <a:moveTo>
                    <a:pt x="62179" y="0"/>
                  </a:moveTo>
                  <a:lnTo>
                    <a:pt x="43992" y="0"/>
                  </a:lnTo>
                  <a:lnTo>
                    <a:pt x="43992" y="136969"/>
                  </a:lnTo>
                  <a:lnTo>
                    <a:pt x="42647" y="149981"/>
                  </a:lnTo>
                  <a:lnTo>
                    <a:pt x="38168" y="160899"/>
                  </a:lnTo>
                  <a:lnTo>
                    <a:pt x="29885" y="168412"/>
                  </a:lnTo>
                  <a:lnTo>
                    <a:pt x="17132" y="171208"/>
                  </a:lnTo>
                  <a:lnTo>
                    <a:pt x="11874" y="171208"/>
                  </a:lnTo>
                  <a:lnTo>
                    <a:pt x="4762" y="170141"/>
                  </a:lnTo>
                  <a:lnTo>
                    <a:pt x="0" y="167767"/>
                  </a:lnTo>
                  <a:lnTo>
                    <a:pt x="0" y="183845"/>
                  </a:lnTo>
                  <a:lnTo>
                    <a:pt x="5549" y="185953"/>
                  </a:lnTo>
                  <a:lnTo>
                    <a:pt x="13182" y="187007"/>
                  </a:lnTo>
                  <a:lnTo>
                    <a:pt x="18986" y="187007"/>
                  </a:lnTo>
                  <a:lnTo>
                    <a:pt x="38626" y="183068"/>
                  </a:lnTo>
                  <a:lnTo>
                    <a:pt x="52041" y="172289"/>
                  </a:lnTo>
                  <a:lnTo>
                    <a:pt x="59727" y="156226"/>
                  </a:lnTo>
                  <a:lnTo>
                    <a:pt x="62179" y="136436"/>
                  </a:lnTo>
                  <a:lnTo>
                    <a:pt x="621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9228" y="6389119"/>
              <a:ext cx="102463" cy="1901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95914" y="6392455"/>
              <a:ext cx="18415" cy="184150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161" y="0"/>
                  </a:moveTo>
                  <a:lnTo>
                    <a:pt x="0" y="0"/>
                  </a:lnTo>
                  <a:lnTo>
                    <a:pt x="0" y="180340"/>
                  </a:lnTo>
                  <a:lnTo>
                    <a:pt x="0" y="184150"/>
                  </a:lnTo>
                  <a:lnTo>
                    <a:pt x="18161" y="184150"/>
                  </a:lnTo>
                  <a:lnTo>
                    <a:pt x="18161" y="180340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7015" y="6392304"/>
            <a:ext cx="242544" cy="183819"/>
          </a:xfrm>
          <a:prstGeom prst="rect">
            <a:avLst/>
          </a:prstGeom>
        </p:spPr>
      </p:pic>
      <p:sp>
        <p:nvSpPr>
          <p:cNvPr id="18" name="object 15">
            <a:extLst>
              <a:ext uri="{FF2B5EF4-FFF2-40B4-BE49-F238E27FC236}">
                <a16:creationId xmlns:a16="http://schemas.microsoft.com/office/drawing/2014/main" id="{A92B6F47-EF6E-148F-97AE-FB64609A14FD}"/>
              </a:ext>
            </a:extLst>
          </p:cNvPr>
          <p:cNvSpPr txBox="1">
            <a:spLocks/>
          </p:cNvSpPr>
          <p:nvPr/>
        </p:nvSpPr>
        <p:spPr>
          <a:xfrm>
            <a:off x="750823" y="708465"/>
            <a:ext cx="4125977" cy="5588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500" spc="-10" dirty="0"/>
              <a:t>Connected Care</a:t>
            </a:r>
            <a:endParaRPr lang="en-US" sz="3500" dirty="0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789A4D13-B4D1-8FE8-816F-6341D63D010A}"/>
              </a:ext>
            </a:extLst>
          </p:cNvPr>
          <p:cNvSpPr txBox="1">
            <a:spLocks/>
          </p:cNvSpPr>
          <p:nvPr/>
        </p:nvSpPr>
        <p:spPr>
          <a:xfrm>
            <a:off x="750823" y="1453491"/>
            <a:ext cx="3984754" cy="612988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900" dirty="0"/>
              <a:t>Designing Meaningful Connections</a:t>
            </a:r>
          </a:p>
          <a:p>
            <a:pPr marL="12700">
              <a:spcBef>
                <a:spcPts val="120"/>
              </a:spcBef>
            </a:pPr>
            <a:endParaRPr lang="en-US" sz="1900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0749361B-17AC-1AFE-5EBA-2846C792EBF2}"/>
              </a:ext>
            </a:extLst>
          </p:cNvPr>
          <p:cNvSpPr txBox="1"/>
          <p:nvPr/>
        </p:nvSpPr>
        <p:spPr>
          <a:xfrm>
            <a:off x="750823" y="1874676"/>
            <a:ext cx="3516377" cy="1782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Informed by your design vision, we create calming, inclusive environments that foster connection and belonging—all brought to life in a nurturing way only our products can.</a:t>
            </a:r>
          </a:p>
          <a:p>
            <a:pPr marL="12700" marR="5080">
              <a:lnSpc>
                <a:spcPct val="112700"/>
              </a:lnSpc>
              <a:spcBef>
                <a:spcPts val="100"/>
              </a:spcBef>
            </a:pPr>
            <a:endParaRPr lang="en-US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3A22B-222D-25C3-4005-CC8F605EC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b="9889"/>
          <a:stretch/>
        </p:blipFill>
        <p:spPr>
          <a:xfrm>
            <a:off x="4690006" y="1447800"/>
            <a:ext cx="7044794" cy="3958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8284" y="723036"/>
            <a:ext cx="5202656" cy="4846955"/>
            <a:chOff x="4558284" y="723036"/>
            <a:chExt cx="5202656" cy="4846955"/>
          </a:xfrm>
        </p:grpSpPr>
        <p:sp>
          <p:nvSpPr>
            <p:cNvPr id="3" name="object 3"/>
            <p:cNvSpPr/>
            <p:nvPr/>
          </p:nvSpPr>
          <p:spPr>
            <a:xfrm>
              <a:off x="4558284" y="723036"/>
              <a:ext cx="4900295" cy="4846955"/>
            </a:xfrm>
            <a:custGeom>
              <a:avLst/>
              <a:gdLst/>
              <a:ahLst/>
              <a:cxnLst/>
              <a:rect l="l" t="t" r="r" b="b"/>
              <a:pathLst>
                <a:path w="4900295" h="4846955">
                  <a:moveTo>
                    <a:pt x="84785" y="3810355"/>
                  </a:moveTo>
                  <a:lnTo>
                    <a:pt x="0" y="3810355"/>
                  </a:lnTo>
                  <a:lnTo>
                    <a:pt x="0" y="3870071"/>
                  </a:lnTo>
                  <a:lnTo>
                    <a:pt x="84785" y="3870071"/>
                  </a:lnTo>
                  <a:lnTo>
                    <a:pt x="84785" y="3810355"/>
                  </a:lnTo>
                  <a:close/>
                </a:path>
                <a:path w="4900295" h="4846955">
                  <a:moveTo>
                    <a:pt x="84785" y="3565969"/>
                  </a:moveTo>
                  <a:lnTo>
                    <a:pt x="0" y="3565969"/>
                  </a:lnTo>
                  <a:lnTo>
                    <a:pt x="0" y="3625685"/>
                  </a:lnTo>
                  <a:lnTo>
                    <a:pt x="84785" y="3625685"/>
                  </a:lnTo>
                  <a:lnTo>
                    <a:pt x="84785" y="3565969"/>
                  </a:lnTo>
                  <a:close/>
                </a:path>
                <a:path w="4900295" h="4846955">
                  <a:moveTo>
                    <a:pt x="630859" y="4127"/>
                  </a:moveTo>
                  <a:lnTo>
                    <a:pt x="571144" y="4127"/>
                  </a:lnTo>
                  <a:lnTo>
                    <a:pt x="571144" y="88912"/>
                  </a:lnTo>
                  <a:lnTo>
                    <a:pt x="630859" y="88912"/>
                  </a:lnTo>
                  <a:lnTo>
                    <a:pt x="630859" y="4127"/>
                  </a:lnTo>
                  <a:close/>
                </a:path>
                <a:path w="4900295" h="4846955">
                  <a:moveTo>
                    <a:pt x="875258" y="4127"/>
                  </a:moveTo>
                  <a:lnTo>
                    <a:pt x="815543" y="4127"/>
                  </a:lnTo>
                  <a:lnTo>
                    <a:pt x="815543" y="88912"/>
                  </a:lnTo>
                  <a:lnTo>
                    <a:pt x="875258" y="88912"/>
                  </a:lnTo>
                  <a:lnTo>
                    <a:pt x="875258" y="4127"/>
                  </a:lnTo>
                  <a:close/>
                </a:path>
                <a:path w="4900295" h="4846955">
                  <a:moveTo>
                    <a:pt x="3914114" y="0"/>
                  </a:moveTo>
                  <a:lnTo>
                    <a:pt x="3854399" y="0"/>
                  </a:lnTo>
                  <a:lnTo>
                    <a:pt x="3854399" y="84785"/>
                  </a:lnTo>
                  <a:lnTo>
                    <a:pt x="3914114" y="84785"/>
                  </a:lnTo>
                  <a:lnTo>
                    <a:pt x="3914114" y="0"/>
                  </a:lnTo>
                  <a:close/>
                </a:path>
                <a:path w="4900295" h="4846955">
                  <a:moveTo>
                    <a:pt x="4158513" y="0"/>
                  </a:moveTo>
                  <a:lnTo>
                    <a:pt x="4098798" y="0"/>
                  </a:lnTo>
                  <a:lnTo>
                    <a:pt x="4098798" y="84785"/>
                  </a:lnTo>
                  <a:lnTo>
                    <a:pt x="4158513" y="84785"/>
                  </a:lnTo>
                  <a:lnTo>
                    <a:pt x="4158513" y="0"/>
                  </a:lnTo>
                  <a:close/>
                </a:path>
                <a:path w="4900295" h="4846955">
                  <a:moveTo>
                    <a:pt x="4655667" y="4761662"/>
                  </a:moveTo>
                  <a:lnTo>
                    <a:pt x="4595952" y="4761662"/>
                  </a:lnTo>
                  <a:lnTo>
                    <a:pt x="4595952" y="4846447"/>
                  </a:lnTo>
                  <a:lnTo>
                    <a:pt x="4655667" y="4846447"/>
                  </a:lnTo>
                  <a:lnTo>
                    <a:pt x="4655667" y="4761662"/>
                  </a:lnTo>
                  <a:close/>
                </a:path>
                <a:path w="4900295" h="4846955">
                  <a:moveTo>
                    <a:pt x="4900053" y="4761662"/>
                  </a:moveTo>
                  <a:lnTo>
                    <a:pt x="4840338" y="4761662"/>
                  </a:lnTo>
                  <a:lnTo>
                    <a:pt x="4840338" y="4846447"/>
                  </a:lnTo>
                  <a:lnTo>
                    <a:pt x="4900053" y="4846447"/>
                  </a:lnTo>
                  <a:lnTo>
                    <a:pt x="4900053" y="4761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32045" y="811961"/>
              <a:ext cx="5128895" cy="4669155"/>
            </a:xfrm>
            <a:custGeom>
              <a:avLst/>
              <a:gdLst/>
              <a:ahLst/>
              <a:cxnLst/>
              <a:rect l="l" t="t" r="r" b="b"/>
              <a:pathLst>
                <a:path w="5128895" h="4669155">
                  <a:moveTo>
                    <a:pt x="5128806" y="0"/>
                  </a:moveTo>
                  <a:lnTo>
                    <a:pt x="0" y="0"/>
                  </a:lnTo>
                  <a:lnTo>
                    <a:pt x="0" y="4668621"/>
                  </a:lnTo>
                  <a:lnTo>
                    <a:pt x="5128806" y="4668621"/>
                  </a:lnTo>
                  <a:lnTo>
                    <a:pt x="5128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32045" y="811961"/>
              <a:ext cx="5128895" cy="4669155"/>
            </a:xfrm>
            <a:custGeom>
              <a:avLst/>
              <a:gdLst/>
              <a:ahLst/>
              <a:cxnLst/>
              <a:rect l="l" t="t" r="r" b="b"/>
              <a:pathLst>
                <a:path w="5128895" h="4669155">
                  <a:moveTo>
                    <a:pt x="0" y="4668621"/>
                  </a:moveTo>
                  <a:lnTo>
                    <a:pt x="5128806" y="4668621"/>
                  </a:lnTo>
                  <a:lnTo>
                    <a:pt x="5128806" y="0"/>
                  </a:lnTo>
                  <a:lnTo>
                    <a:pt x="0" y="0"/>
                  </a:lnTo>
                  <a:lnTo>
                    <a:pt x="0" y="4668621"/>
                  </a:lnTo>
                  <a:close/>
                </a:path>
              </a:pathLst>
            </a:custGeom>
            <a:ln w="82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41298" y="1690027"/>
              <a:ext cx="525780" cy="937260"/>
            </a:xfrm>
            <a:custGeom>
              <a:avLst/>
              <a:gdLst/>
              <a:ahLst/>
              <a:cxnLst/>
              <a:rect l="l" t="t" r="r" b="b"/>
              <a:pathLst>
                <a:path w="525779" h="937260">
                  <a:moveTo>
                    <a:pt x="525576" y="0"/>
                  </a:moveTo>
                  <a:lnTo>
                    <a:pt x="0" y="0"/>
                  </a:lnTo>
                  <a:lnTo>
                    <a:pt x="0" y="937133"/>
                  </a:lnTo>
                  <a:lnTo>
                    <a:pt x="525576" y="937133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39915" y="1690027"/>
              <a:ext cx="525780" cy="937260"/>
            </a:xfrm>
            <a:custGeom>
              <a:avLst/>
              <a:gdLst/>
              <a:ahLst/>
              <a:cxnLst/>
              <a:rect l="l" t="t" r="r" b="b"/>
              <a:pathLst>
                <a:path w="525779" h="937260">
                  <a:moveTo>
                    <a:pt x="525576" y="0"/>
                  </a:moveTo>
                  <a:lnTo>
                    <a:pt x="0" y="0"/>
                  </a:lnTo>
                  <a:lnTo>
                    <a:pt x="0" y="937133"/>
                  </a:lnTo>
                  <a:lnTo>
                    <a:pt x="525576" y="937133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2F3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3852" y="1690027"/>
              <a:ext cx="699770" cy="937260"/>
            </a:xfrm>
            <a:custGeom>
              <a:avLst/>
              <a:gdLst/>
              <a:ahLst/>
              <a:cxnLst/>
              <a:rect l="l" t="t" r="r" b="b"/>
              <a:pathLst>
                <a:path w="699770" h="937260">
                  <a:moveTo>
                    <a:pt x="699414" y="0"/>
                  </a:moveTo>
                  <a:lnTo>
                    <a:pt x="0" y="0"/>
                  </a:lnTo>
                  <a:lnTo>
                    <a:pt x="0" y="937133"/>
                  </a:lnTo>
                  <a:lnTo>
                    <a:pt x="699414" y="937133"/>
                  </a:lnTo>
                  <a:lnTo>
                    <a:pt x="699414" y="0"/>
                  </a:lnTo>
                  <a:close/>
                </a:path>
              </a:pathLst>
            </a:custGeom>
            <a:solidFill>
              <a:srgbClr val="879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41298" y="918908"/>
              <a:ext cx="1743075" cy="701675"/>
            </a:xfrm>
            <a:custGeom>
              <a:avLst/>
              <a:gdLst/>
              <a:ahLst/>
              <a:cxnLst/>
              <a:rect l="l" t="t" r="r" b="b"/>
              <a:pathLst>
                <a:path w="1743075" h="701675">
                  <a:moveTo>
                    <a:pt x="1742833" y="0"/>
                  </a:moveTo>
                  <a:lnTo>
                    <a:pt x="0" y="0"/>
                  </a:lnTo>
                  <a:lnTo>
                    <a:pt x="0" y="701128"/>
                  </a:lnTo>
                  <a:lnTo>
                    <a:pt x="1742833" y="701128"/>
                  </a:lnTo>
                  <a:lnTo>
                    <a:pt x="1742833" y="0"/>
                  </a:lnTo>
                  <a:close/>
                </a:path>
              </a:pathLst>
            </a:custGeom>
            <a:solidFill>
              <a:srgbClr val="C7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55722" y="918895"/>
              <a:ext cx="701675" cy="894080"/>
            </a:xfrm>
            <a:custGeom>
              <a:avLst/>
              <a:gdLst/>
              <a:ahLst/>
              <a:cxnLst/>
              <a:rect l="l" t="t" r="r" b="b"/>
              <a:pathLst>
                <a:path w="701675" h="894080">
                  <a:moveTo>
                    <a:pt x="701128" y="0"/>
                  </a:moveTo>
                  <a:lnTo>
                    <a:pt x="0" y="0"/>
                  </a:lnTo>
                  <a:lnTo>
                    <a:pt x="0" y="893457"/>
                  </a:lnTo>
                  <a:lnTo>
                    <a:pt x="701128" y="893457"/>
                  </a:lnTo>
                  <a:lnTo>
                    <a:pt x="701128" y="0"/>
                  </a:lnTo>
                  <a:close/>
                </a:path>
              </a:pathLst>
            </a:custGeom>
            <a:solidFill>
              <a:srgbClr val="9B96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55723" y="1867268"/>
              <a:ext cx="701675" cy="664210"/>
            </a:xfrm>
            <a:custGeom>
              <a:avLst/>
              <a:gdLst/>
              <a:ahLst/>
              <a:cxnLst/>
              <a:rect l="l" t="t" r="r" b="b"/>
              <a:pathLst>
                <a:path w="701675" h="664210">
                  <a:moveTo>
                    <a:pt x="701128" y="359968"/>
                  </a:moveTo>
                  <a:lnTo>
                    <a:pt x="0" y="359968"/>
                  </a:lnTo>
                  <a:lnTo>
                    <a:pt x="0" y="664083"/>
                  </a:lnTo>
                  <a:lnTo>
                    <a:pt x="701128" y="664083"/>
                  </a:lnTo>
                  <a:lnTo>
                    <a:pt x="701128" y="359968"/>
                  </a:lnTo>
                  <a:close/>
                </a:path>
                <a:path w="701675" h="664210">
                  <a:moveTo>
                    <a:pt x="701128" y="0"/>
                  </a:moveTo>
                  <a:lnTo>
                    <a:pt x="0" y="0"/>
                  </a:lnTo>
                  <a:lnTo>
                    <a:pt x="0" y="304114"/>
                  </a:lnTo>
                  <a:lnTo>
                    <a:pt x="701128" y="304114"/>
                  </a:lnTo>
                  <a:lnTo>
                    <a:pt x="701128" y="0"/>
                  </a:lnTo>
                  <a:close/>
                </a:path>
              </a:pathLst>
            </a:custGeom>
            <a:solidFill>
              <a:srgbClr val="E2D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52906" y="320636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955722" y="2569375"/>
              <a:ext cx="701675" cy="937260"/>
            </a:xfrm>
            <a:custGeom>
              <a:avLst/>
              <a:gdLst/>
              <a:ahLst/>
              <a:cxnLst/>
              <a:rect l="l" t="t" r="r" b="b"/>
              <a:pathLst>
                <a:path w="701675" h="937260">
                  <a:moveTo>
                    <a:pt x="701128" y="0"/>
                  </a:moveTo>
                  <a:lnTo>
                    <a:pt x="0" y="0"/>
                  </a:lnTo>
                  <a:lnTo>
                    <a:pt x="0" y="937133"/>
                  </a:lnTo>
                  <a:lnTo>
                    <a:pt x="701128" y="937133"/>
                  </a:lnTo>
                  <a:lnTo>
                    <a:pt x="701128" y="0"/>
                  </a:lnTo>
                  <a:close/>
                </a:path>
              </a:pathLst>
            </a:custGeom>
            <a:solidFill>
              <a:srgbClr val="716A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55722" y="3548824"/>
              <a:ext cx="701675" cy="832485"/>
            </a:xfrm>
            <a:custGeom>
              <a:avLst/>
              <a:gdLst/>
              <a:ahLst/>
              <a:cxnLst/>
              <a:rect l="l" t="t" r="r" b="b"/>
              <a:pathLst>
                <a:path w="701675" h="832485">
                  <a:moveTo>
                    <a:pt x="701128" y="0"/>
                  </a:moveTo>
                  <a:lnTo>
                    <a:pt x="0" y="0"/>
                  </a:lnTo>
                  <a:lnTo>
                    <a:pt x="0" y="832231"/>
                  </a:lnTo>
                  <a:lnTo>
                    <a:pt x="701128" y="832231"/>
                  </a:lnTo>
                  <a:lnTo>
                    <a:pt x="701128" y="0"/>
                  </a:lnTo>
                  <a:close/>
                </a:path>
              </a:pathLst>
            </a:custGeom>
            <a:solidFill>
              <a:srgbClr val="C2C4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52907" y="3206368"/>
              <a:ext cx="1128395" cy="921385"/>
            </a:xfrm>
            <a:custGeom>
              <a:avLst/>
              <a:gdLst/>
              <a:ahLst/>
              <a:cxnLst/>
              <a:rect l="l" t="t" r="r" b="b"/>
              <a:pathLst>
                <a:path w="1128395" h="921385">
                  <a:moveTo>
                    <a:pt x="525576" y="499186"/>
                  </a:moveTo>
                  <a:lnTo>
                    <a:pt x="0" y="499186"/>
                  </a:lnTo>
                  <a:lnTo>
                    <a:pt x="0" y="920826"/>
                  </a:lnTo>
                  <a:lnTo>
                    <a:pt x="525576" y="920826"/>
                  </a:lnTo>
                  <a:lnTo>
                    <a:pt x="525576" y="499186"/>
                  </a:lnTo>
                  <a:close/>
                </a:path>
                <a:path w="1128395" h="921385">
                  <a:moveTo>
                    <a:pt x="1128318" y="499186"/>
                  </a:moveTo>
                  <a:lnTo>
                    <a:pt x="602742" y="499186"/>
                  </a:lnTo>
                  <a:lnTo>
                    <a:pt x="602742" y="920826"/>
                  </a:lnTo>
                  <a:lnTo>
                    <a:pt x="1128318" y="920826"/>
                  </a:lnTo>
                  <a:lnTo>
                    <a:pt x="1128318" y="499186"/>
                  </a:lnTo>
                  <a:close/>
                </a:path>
                <a:path w="1128395" h="921385">
                  <a:moveTo>
                    <a:pt x="1128331" y="0"/>
                  </a:moveTo>
                  <a:lnTo>
                    <a:pt x="602754" y="0"/>
                  </a:lnTo>
                  <a:lnTo>
                    <a:pt x="602754" y="421627"/>
                  </a:lnTo>
                  <a:lnTo>
                    <a:pt x="1128331" y="421627"/>
                  </a:lnTo>
                  <a:lnTo>
                    <a:pt x="1128331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716856" y="4707470"/>
              <a:ext cx="1624965" cy="701675"/>
            </a:xfrm>
            <a:custGeom>
              <a:avLst/>
              <a:gdLst/>
              <a:ahLst/>
              <a:cxnLst/>
              <a:rect l="l" t="t" r="r" b="b"/>
              <a:pathLst>
                <a:path w="1624964" h="701675">
                  <a:moveTo>
                    <a:pt x="1624355" y="0"/>
                  </a:moveTo>
                  <a:lnTo>
                    <a:pt x="0" y="0"/>
                  </a:lnTo>
                  <a:lnTo>
                    <a:pt x="0" y="701128"/>
                  </a:lnTo>
                  <a:lnTo>
                    <a:pt x="1624355" y="701128"/>
                  </a:lnTo>
                  <a:lnTo>
                    <a:pt x="1624355" y="0"/>
                  </a:lnTo>
                  <a:close/>
                </a:path>
              </a:pathLst>
            </a:custGeom>
            <a:solidFill>
              <a:srgbClr val="AE8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49921" y="1690027"/>
              <a:ext cx="537210" cy="937260"/>
            </a:xfrm>
            <a:custGeom>
              <a:avLst/>
              <a:gdLst/>
              <a:ahLst/>
              <a:cxnLst/>
              <a:rect l="l" t="t" r="r" b="b"/>
              <a:pathLst>
                <a:path w="537209" h="937260">
                  <a:moveTo>
                    <a:pt x="537032" y="0"/>
                  </a:moveTo>
                  <a:lnTo>
                    <a:pt x="0" y="0"/>
                  </a:lnTo>
                  <a:lnTo>
                    <a:pt x="0" y="937133"/>
                  </a:lnTo>
                  <a:lnTo>
                    <a:pt x="537032" y="937133"/>
                  </a:lnTo>
                  <a:lnTo>
                    <a:pt x="537032" y="0"/>
                  </a:lnTo>
                  <a:close/>
                </a:path>
              </a:pathLst>
            </a:custGeom>
            <a:solidFill>
              <a:srgbClr val="879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01816" y="4707470"/>
              <a:ext cx="2482850" cy="701675"/>
            </a:xfrm>
            <a:custGeom>
              <a:avLst/>
              <a:gdLst/>
              <a:ahLst/>
              <a:cxnLst/>
              <a:rect l="l" t="t" r="r" b="b"/>
              <a:pathLst>
                <a:path w="2482850" h="701675">
                  <a:moveTo>
                    <a:pt x="575132" y="0"/>
                  </a:moveTo>
                  <a:lnTo>
                    <a:pt x="0" y="0"/>
                  </a:lnTo>
                  <a:lnTo>
                    <a:pt x="0" y="701128"/>
                  </a:lnTo>
                  <a:lnTo>
                    <a:pt x="575132" y="701128"/>
                  </a:lnTo>
                  <a:lnTo>
                    <a:pt x="575132" y="0"/>
                  </a:lnTo>
                  <a:close/>
                </a:path>
                <a:path w="2482850" h="701675">
                  <a:moveTo>
                    <a:pt x="1210856" y="0"/>
                  </a:moveTo>
                  <a:lnTo>
                    <a:pt x="635723" y="0"/>
                  </a:lnTo>
                  <a:lnTo>
                    <a:pt x="635723" y="701128"/>
                  </a:lnTo>
                  <a:lnTo>
                    <a:pt x="1210856" y="701128"/>
                  </a:lnTo>
                  <a:lnTo>
                    <a:pt x="1210856" y="0"/>
                  </a:lnTo>
                  <a:close/>
                </a:path>
                <a:path w="2482850" h="701675">
                  <a:moveTo>
                    <a:pt x="1846592" y="0"/>
                  </a:moveTo>
                  <a:lnTo>
                    <a:pt x="1271460" y="0"/>
                  </a:lnTo>
                  <a:lnTo>
                    <a:pt x="1271460" y="701128"/>
                  </a:lnTo>
                  <a:lnTo>
                    <a:pt x="1846592" y="701128"/>
                  </a:lnTo>
                  <a:lnTo>
                    <a:pt x="1846592" y="0"/>
                  </a:lnTo>
                  <a:close/>
                </a:path>
                <a:path w="2482850" h="701675">
                  <a:moveTo>
                    <a:pt x="2482316" y="0"/>
                  </a:moveTo>
                  <a:lnTo>
                    <a:pt x="1907184" y="0"/>
                  </a:lnTo>
                  <a:lnTo>
                    <a:pt x="1907184" y="701128"/>
                  </a:lnTo>
                  <a:lnTo>
                    <a:pt x="2482316" y="701128"/>
                  </a:lnTo>
                  <a:lnTo>
                    <a:pt x="2482316" y="0"/>
                  </a:lnTo>
                  <a:close/>
                </a:path>
              </a:pathLst>
            </a:custGeom>
            <a:solidFill>
              <a:srgbClr val="CAB9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55722" y="4452759"/>
              <a:ext cx="701675" cy="956310"/>
            </a:xfrm>
            <a:custGeom>
              <a:avLst/>
              <a:gdLst/>
              <a:ahLst/>
              <a:cxnLst/>
              <a:rect l="l" t="t" r="r" b="b"/>
              <a:pathLst>
                <a:path w="701675" h="956310">
                  <a:moveTo>
                    <a:pt x="701128" y="0"/>
                  </a:moveTo>
                  <a:lnTo>
                    <a:pt x="0" y="0"/>
                  </a:lnTo>
                  <a:lnTo>
                    <a:pt x="0" y="955840"/>
                  </a:lnTo>
                  <a:lnTo>
                    <a:pt x="701128" y="955840"/>
                  </a:lnTo>
                  <a:lnTo>
                    <a:pt x="701128" y="0"/>
                  </a:lnTo>
                  <a:close/>
                </a:path>
              </a:pathLst>
            </a:custGeom>
            <a:solidFill>
              <a:srgbClr val="AE8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5230" y="918908"/>
              <a:ext cx="2350770" cy="701675"/>
            </a:xfrm>
            <a:custGeom>
              <a:avLst/>
              <a:gdLst/>
              <a:ahLst/>
              <a:cxnLst/>
              <a:rect l="l" t="t" r="r" b="b"/>
              <a:pathLst>
                <a:path w="2350770" h="701675">
                  <a:moveTo>
                    <a:pt x="2350262" y="0"/>
                  </a:moveTo>
                  <a:lnTo>
                    <a:pt x="1363179" y="0"/>
                  </a:lnTo>
                  <a:lnTo>
                    <a:pt x="1216050" y="0"/>
                  </a:lnTo>
                  <a:lnTo>
                    <a:pt x="0" y="0"/>
                  </a:lnTo>
                  <a:lnTo>
                    <a:pt x="0" y="701128"/>
                  </a:lnTo>
                  <a:lnTo>
                    <a:pt x="1216050" y="701128"/>
                  </a:lnTo>
                  <a:lnTo>
                    <a:pt x="1363179" y="701128"/>
                  </a:lnTo>
                  <a:lnTo>
                    <a:pt x="2350262" y="701128"/>
                  </a:lnTo>
                  <a:lnTo>
                    <a:pt x="2350262" y="0"/>
                  </a:lnTo>
                  <a:close/>
                </a:path>
              </a:pathLst>
            </a:custGeom>
            <a:solidFill>
              <a:srgbClr val="C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D5D743B1-8765-7C50-DEAE-3484B35C25D8}"/>
                </a:ext>
              </a:extLst>
            </p:cNvPr>
            <p:cNvSpPr/>
            <p:nvPr/>
          </p:nvSpPr>
          <p:spPr>
            <a:xfrm>
              <a:off x="4799850" y="320636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12">
              <a:extLst>
                <a:ext uri="{FF2B5EF4-FFF2-40B4-BE49-F238E27FC236}">
                  <a16:creationId xmlns:a16="http://schemas.microsoft.com/office/drawing/2014/main" id="{7C5E2738-24FF-165E-A2C7-D2AE27CD53C1}"/>
                </a:ext>
              </a:extLst>
            </p:cNvPr>
            <p:cNvSpPr/>
            <p:nvPr/>
          </p:nvSpPr>
          <p:spPr>
            <a:xfrm>
              <a:off x="5409450" y="320636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12">
              <a:extLst>
                <a:ext uri="{FF2B5EF4-FFF2-40B4-BE49-F238E27FC236}">
                  <a16:creationId xmlns:a16="http://schemas.microsoft.com/office/drawing/2014/main" id="{7409C0B3-CFC9-3FE5-8A8D-E76F6C70ABF5}"/>
                </a:ext>
              </a:extLst>
            </p:cNvPr>
            <p:cNvSpPr/>
            <p:nvPr/>
          </p:nvSpPr>
          <p:spPr>
            <a:xfrm>
              <a:off x="6019050" y="320636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7" name="object 12">
              <a:extLst>
                <a:ext uri="{FF2B5EF4-FFF2-40B4-BE49-F238E27FC236}">
                  <a16:creationId xmlns:a16="http://schemas.microsoft.com/office/drawing/2014/main" id="{DD4ECD34-932E-1AD6-628B-E15BFCDE064D}"/>
                </a:ext>
              </a:extLst>
            </p:cNvPr>
            <p:cNvSpPr/>
            <p:nvPr/>
          </p:nvSpPr>
          <p:spPr>
            <a:xfrm>
              <a:off x="4799850" y="369404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12">
              <a:extLst>
                <a:ext uri="{FF2B5EF4-FFF2-40B4-BE49-F238E27FC236}">
                  <a16:creationId xmlns:a16="http://schemas.microsoft.com/office/drawing/2014/main" id="{69DE2CDE-2C98-3FC3-1DA4-9B3B860A2AE1}"/>
                </a:ext>
              </a:extLst>
            </p:cNvPr>
            <p:cNvSpPr/>
            <p:nvPr/>
          </p:nvSpPr>
          <p:spPr>
            <a:xfrm>
              <a:off x="5409450" y="369404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9" name="object 12">
              <a:extLst>
                <a:ext uri="{FF2B5EF4-FFF2-40B4-BE49-F238E27FC236}">
                  <a16:creationId xmlns:a16="http://schemas.microsoft.com/office/drawing/2014/main" id="{BFA7DC3C-E24B-5797-DC08-CF60E4BD6C90}"/>
                </a:ext>
              </a:extLst>
            </p:cNvPr>
            <p:cNvSpPr/>
            <p:nvPr/>
          </p:nvSpPr>
          <p:spPr>
            <a:xfrm>
              <a:off x="6019050" y="3694048"/>
              <a:ext cx="525780" cy="421640"/>
            </a:xfrm>
            <a:custGeom>
              <a:avLst/>
              <a:gdLst/>
              <a:ahLst/>
              <a:cxnLst/>
              <a:rect l="l" t="t" r="r" b="b"/>
              <a:pathLst>
                <a:path w="525779" h="421639">
                  <a:moveTo>
                    <a:pt x="525576" y="0"/>
                  </a:moveTo>
                  <a:lnTo>
                    <a:pt x="0" y="0"/>
                  </a:lnTo>
                  <a:lnTo>
                    <a:pt x="0" y="421627"/>
                  </a:lnTo>
                  <a:lnTo>
                    <a:pt x="525576" y="421627"/>
                  </a:lnTo>
                  <a:lnTo>
                    <a:pt x="525576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7940" y="992645"/>
            <a:ext cx="164592" cy="16460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7940" y="1211125"/>
            <a:ext cx="164592" cy="16460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0434319" y="707061"/>
            <a:ext cx="1067435" cy="638508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605"/>
              </a:spcBef>
            </a:pPr>
            <a:r>
              <a:rPr sz="8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sz="800" b="1" spc="3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50000"/>
              </a:lnSpc>
              <a:spcBef>
                <a:spcPts val="35"/>
              </a:spcBef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Lobby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Welcoming </a:t>
            </a: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</a:t>
            </a:r>
            <a:r>
              <a:rPr sz="1000" b="1" spc="-1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sz="1000" b="1" spc="-1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Dining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87940" y="1853404"/>
            <a:ext cx="164592" cy="16460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87940" y="2107206"/>
            <a:ext cx="164592" cy="16460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87940" y="2358416"/>
            <a:ext cx="164592" cy="16460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0434319" y="1584177"/>
            <a:ext cx="862965" cy="96646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575"/>
              </a:spcBef>
            </a:pPr>
            <a:r>
              <a:rPr sz="8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sz="800" b="1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sz="1000" b="1" spc="-3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74200"/>
              </a:lnSpc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sz="1000" b="1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sz="1000" b="1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87940" y="3564496"/>
            <a:ext cx="164592" cy="16460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87940" y="3779376"/>
            <a:ext cx="164592" cy="16460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87940" y="3112255"/>
            <a:ext cx="164592" cy="16460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87940" y="3340596"/>
            <a:ext cx="164592" cy="16460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0434319" y="2837586"/>
            <a:ext cx="1113105" cy="1121461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585"/>
              </a:spcBef>
            </a:pPr>
            <a:r>
              <a:rPr sz="8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</a:t>
            </a:r>
            <a:r>
              <a:rPr sz="800" b="1" spc="3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sz="1000" b="1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lang="en-US" sz="1000" b="1" spc="-2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sz="1000" b="1" spc="-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000" b="1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endParaRPr lang="en-US" sz="1000" b="1" spc="-25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Respite </a:t>
            </a:r>
            <a:endParaRPr lang="en-US" sz="1000" b="1" spc="-1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Consultation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8313" y="4576700"/>
            <a:ext cx="164592" cy="16460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88313" y="4800600"/>
            <a:ext cx="164592" cy="16460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88313" y="5016996"/>
            <a:ext cx="164592" cy="16460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88313" y="5245596"/>
            <a:ext cx="164592" cy="16460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0434319" y="4299133"/>
            <a:ext cx="1253490" cy="1121461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585"/>
              </a:spcBef>
            </a:pPr>
            <a:r>
              <a:rPr sz="8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ADMINISTRATIVE</a:t>
            </a:r>
            <a:r>
              <a:rPr sz="800" b="1" spc="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Workspace</a:t>
            </a:r>
            <a:endParaRPr lang="en-US" sz="10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Nourishment + </a:t>
            </a: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Respite</a:t>
            </a:r>
            <a:endParaRPr lang="en-US" sz="1000" b="1" spc="-1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endParaRPr lang="en-US" sz="1000" b="1" spc="-1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0823" y="597820"/>
            <a:ext cx="3429635" cy="23980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0"/>
              </a:spcBef>
            </a:pPr>
            <a:r>
              <a:rPr sz="1100" b="1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sz="1100" b="1" spc="-65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2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C578BDBC-BA1B-7437-95BC-63B6C86945A2}"/>
              </a:ext>
            </a:extLst>
          </p:cNvPr>
          <p:cNvSpPr txBox="1">
            <a:spLocks/>
          </p:cNvSpPr>
          <p:nvPr/>
        </p:nvSpPr>
        <p:spPr>
          <a:xfrm>
            <a:off x="750823" y="936156"/>
            <a:ext cx="3785235" cy="7668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2400" b="1" dirty="0">
                <a:solidFill>
                  <a:srgbClr val="716A66"/>
                </a:solidFill>
              </a:rPr>
              <a:t>Holistic Integration</a:t>
            </a:r>
          </a:p>
          <a:p>
            <a:pPr marL="12700">
              <a:spcBef>
                <a:spcPts val="120"/>
              </a:spcBef>
            </a:pPr>
            <a:endParaRPr lang="en-US" sz="2400" b="1" dirty="0">
              <a:solidFill>
                <a:srgbClr val="716A66"/>
              </a:solidFill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FA62687-0ED3-7BC2-330B-6A1A3FB02050}"/>
              </a:ext>
            </a:extLst>
          </p:cNvPr>
          <p:cNvSpPr txBox="1"/>
          <p:nvPr/>
        </p:nvSpPr>
        <p:spPr>
          <a:xfrm>
            <a:off x="750824" y="1429357"/>
            <a:ext cx="3505100" cy="1782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to support every caregiver need and patient encounter, our furnishing solutions foster meaningful engagement and enhance care throughout an entire facility.</a:t>
            </a:r>
          </a:p>
          <a:p>
            <a:pPr marL="12700" marR="5080">
              <a:lnSpc>
                <a:spcPct val="112700"/>
              </a:lnSpc>
              <a:spcBef>
                <a:spcPts val="100"/>
              </a:spcBef>
            </a:pPr>
            <a:endParaRPr lang="en-US" sz="170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12179808" y="0"/>
                </a:moveTo>
                <a:lnTo>
                  <a:pt x="0" y="0"/>
                </a:lnTo>
                <a:lnTo>
                  <a:pt x="0" y="6858000"/>
                </a:lnTo>
                <a:lnTo>
                  <a:pt x="12179808" y="6858000"/>
                </a:lnTo>
                <a:lnTo>
                  <a:pt x="12179808" y="0"/>
                </a:lnTo>
                <a:close/>
              </a:path>
            </a:pathLst>
          </a:custGeom>
          <a:solidFill>
            <a:srgbClr val="9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21229" y="6483661"/>
            <a:ext cx="474345" cy="92710"/>
            <a:chOff x="11121229" y="6483661"/>
            <a:chExt cx="474345" cy="92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1229" y="6483663"/>
              <a:ext cx="69443" cy="923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3810" y="6483661"/>
              <a:ext cx="381717" cy="923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759929" y="6389119"/>
            <a:ext cx="254635" cy="190500"/>
            <a:chOff x="10759929" y="6389119"/>
            <a:chExt cx="254635" cy="190500"/>
          </a:xfrm>
        </p:grpSpPr>
        <p:sp>
          <p:nvSpPr>
            <p:cNvPr id="7" name="object 7"/>
            <p:cNvSpPr/>
            <p:nvPr/>
          </p:nvSpPr>
          <p:spPr>
            <a:xfrm>
              <a:off x="10759929" y="6392275"/>
              <a:ext cx="62230" cy="187325"/>
            </a:xfrm>
            <a:custGeom>
              <a:avLst/>
              <a:gdLst/>
              <a:ahLst/>
              <a:cxnLst/>
              <a:rect l="l" t="t" r="r" b="b"/>
              <a:pathLst>
                <a:path w="62229" h="187325">
                  <a:moveTo>
                    <a:pt x="62179" y="0"/>
                  </a:moveTo>
                  <a:lnTo>
                    <a:pt x="43992" y="0"/>
                  </a:lnTo>
                  <a:lnTo>
                    <a:pt x="43992" y="136969"/>
                  </a:lnTo>
                  <a:lnTo>
                    <a:pt x="42647" y="149981"/>
                  </a:lnTo>
                  <a:lnTo>
                    <a:pt x="38168" y="160899"/>
                  </a:lnTo>
                  <a:lnTo>
                    <a:pt x="29885" y="168412"/>
                  </a:lnTo>
                  <a:lnTo>
                    <a:pt x="17132" y="171208"/>
                  </a:lnTo>
                  <a:lnTo>
                    <a:pt x="11874" y="171208"/>
                  </a:lnTo>
                  <a:lnTo>
                    <a:pt x="4762" y="170141"/>
                  </a:lnTo>
                  <a:lnTo>
                    <a:pt x="0" y="167767"/>
                  </a:lnTo>
                  <a:lnTo>
                    <a:pt x="0" y="183845"/>
                  </a:lnTo>
                  <a:lnTo>
                    <a:pt x="5549" y="185953"/>
                  </a:lnTo>
                  <a:lnTo>
                    <a:pt x="13182" y="187007"/>
                  </a:lnTo>
                  <a:lnTo>
                    <a:pt x="18986" y="187007"/>
                  </a:lnTo>
                  <a:lnTo>
                    <a:pt x="38626" y="183068"/>
                  </a:lnTo>
                  <a:lnTo>
                    <a:pt x="52041" y="172289"/>
                  </a:lnTo>
                  <a:lnTo>
                    <a:pt x="59727" y="156226"/>
                  </a:lnTo>
                  <a:lnTo>
                    <a:pt x="62179" y="136436"/>
                  </a:lnTo>
                  <a:lnTo>
                    <a:pt x="62179" y="0"/>
                  </a:lnTo>
                  <a:close/>
                </a:path>
              </a:pathLst>
            </a:custGeom>
            <a:solidFill>
              <a:srgbClr val="D8D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9228" y="6389119"/>
              <a:ext cx="102463" cy="1901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95914" y="6392455"/>
              <a:ext cx="18415" cy="184150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161" y="0"/>
                  </a:moveTo>
                  <a:lnTo>
                    <a:pt x="0" y="0"/>
                  </a:lnTo>
                  <a:lnTo>
                    <a:pt x="0" y="180340"/>
                  </a:lnTo>
                  <a:lnTo>
                    <a:pt x="0" y="184150"/>
                  </a:lnTo>
                  <a:lnTo>
                    <a:pt x="18161" y="184150"/>
                  </a:lnTo>
                  <a:lnTo>
                    <a:pt x="18161" y="180340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D8D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7015" y="6392304"/>
            <a:ext cx="242544" cy="18381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Nurturing Connection</a:t>
            </a:r>
            <a:r>
              <a:rPr spc="5" dirty="0"/>
              <a:t> </a:t>
            </a:r>
            <a:r>
              <a:rPr dirty="0"/>
              <a:t>&amp;</a:t>
            </a:r>
            <a:r>
              <a:rPr spc="5" dirty="0"/>
              <a:t> </a:t>
            </a:r>
            <a:r>
              <a:rPr spc="-20" dirty="0"/>
              <a:t>Care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50823" y="1488463"/>
            <a:ext cx="3594735" cy="1778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embracing a forward-thinking approach, leveraging purposeful design, and prioritizing innovations that foster connected care, we inspire individuals to love where they thrive, love where they care, and love where they heal.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57B52A-E76E-D74C-0F2E-723303989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382" y="685800"/>
            <a:ext cx="39878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9150" y="1683913"/>
            <a:ext cx="2832735" cy="85534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45"/>
              </a:spcBef>
            </a:pPr>
            <a:r>
              <a:rPr sz="2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</a:t>
            </a:r>
            <a:r>
              <a:rPr sz="2700" spc="-1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</a:t>
            </a:r>
            <a:r>
              <a:rPr sz="2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sz="2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endParaRPr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50" y="2755344"/>
            <a:ext cx="3246740" cy="2645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sz="19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sz="19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sz="19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sz="19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impacting</a:t>
            </a:r>
            <a:r>
              <a:rPr sz="19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9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healthcare experience,</a:t>
            </a:r>
            <a:r>
              <a:rPr sz="19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JSI’s</a:t>
            </a:r>
            <a:r>
              <a:rPr sz="19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holistic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sz="19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transforms</a:t>
            </a:r>
            <a:r>
              <a:rPr sz="19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sz="1900" spc="-7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sz="1900" spc="-5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sz="19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r>
              <a:rPr sz="19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 experiences</a:t>
            </a:r>
            <a:r>
              <a:rPr sz="19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9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elevate</a:t>
            </a:r>
            <a:r>
              <a:rPr sz="19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comfort</a:t>
            </a:r>
            <a:r>
              <a:rPr sz="19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9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9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connection.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77740" y="1645932"/>
            <a:ext cx="6724015" cy="3940175"/>
          </a:xfrm>
          <a:custGeom>
            <a:avLst/>
            <a:gdLst/>
            <a:ahLst/>
            <a:cxnLst/>
            <a:rect l="l" t="t" r="r" b="b"/>
            <a:pathLst>
              <a:path w="6724015" h="3940175">
                <a:moveTo>
                  <a:pt x="6723888" y="1969973"/>
                </a:moveTo>
                <a:lnTo>
                  <a:pt x="6723304" y="1921395"/>
                </a:lnTo>
                <a:lnTo>
                  <a:pt x="6721551" y="1873110"/>
                </a:lnTo>
                <a:lnTo>
                  <a:pt x="6718643" y="1825117"/>
                </a:lnTo>
                <a:lnTo>
                  <a:pt x="6714591" y="1777453"/>
                </a:lnTo>
                <a:lnTo>
                  <a:pt x="6709423" y="1730121"/>
                </a:lnTo>
                <a:lnTo>
                  <a:pt x="6703136" y="1683118"/>
                </a:lnTo>
                <a:lnTo>
                  <a:pt x="6695745" y="1636471"/>
                </a:lnTo>
                <a:lnTo>
                  <a:pt x="6687274" y="1590205"/>
                </a:lnTo>
                <a:lnTo>
                  <a:pt x="6677736" y="1544320"/>
                </a:lnTo>
                <a:lnTo>
                  <a:pt x="6667132" y="1498828"/>
                </a:lnTo>
                <a:lnTo>
                  <a:pt x="6655486" y="1453743"/>
                </a:lnTo>
                <a:lnTo>
                  <a:pt x="6642798" y="1409090"/>
                </a:lnTo>
                <a:lnTo>
                  <a:pt x="6629108" y="1364869"/>
                </a:lnTo>
                <a:lnTo>
                  <a:pt x="6614401" y="1321104"/>
                </a:lnTo>
                <a:lnTo>
                  <a:pt x="6598704" y="1277797"/>
                </a:lnTo>
                <a:lnTo>
                  <a:pt x="6582042" y="1234973"/>
                </a:lnTo>
                <a:lnTo>
                  <a:pt x="6564401" y="1192631"/>
                </a:lnTo>
                <a:lnTo>
                  <a:pt x="6545821" y="1150797"/>
                </a:lnTo>
                <a:lnTo>
                  <a:pt x="6526301" y="1109484"/>
                </a:lnTo>
                <a:lnTo>
                  <a:pt x="6505854" y="1068705"/>
                </a:lnTo>
                <a:lnTo>
                  <a:pt x="6484493" y="1028471"/>
                </a:lnTo>
                <a:lnTo>
                  <a:pt x="6462242" y="988783"/>
                </a:lnTo>
                <a:lnTo>
                  <a:pt x="6439103" y="949680"/>
                </a:lnTo>
                <a:lnTo>
                  <a:pt x="6415100" y="911161"/>
                </a:lnTo>
                <a:lnTo>
                  <a:pt x="6390233" y="873239"/>
                </a:lnTo>
                <a:lnTo>
                  <a:pt x="6364529" y="835926"/>
                </a:lnTo>
                <a:lnTo>
                  <a:pt x="6337998" y="799249"/>
                </a:lnTo>
                <a:lnTo>
                  <a:pt x="6310642" y="763206"/>
                </a:lnTo>
                <a:lnTo>
                  <a:pt x="6282487" y="727811"/>
                </a:lnTo>
                <a:lnTo>
                  <a:pt x="6253556" y="693089"/>
                </a:lnTo>
                <a:lnTo>
                  <a:pt x="6223838" y="659041"/>
                </a:lnTo>
                <a:lnTo>
                  <a:pt x="6193358" y="625690"/>
                </a:lnTo>
                <a:lnTo>
                  <a:pt x="6162129" y="593039"/>
                </a:lnTo>
                <a:lnTo>
                  <a:pt x="6130175" y="561124"/>
                </a:lnTo>
                <a:lnTo>
                  <a:pt x="6097486" y="529932"/>
                </a:lnTo>
                <a:lnTo>
                  <a:pt x="6064097" y="499491"/>
                </a:lnTo>
                <a:lnTo>
                  <a:pt x="6030011" y="469798"/>
                </a:lnTo>
                <a:lnTo>
                  <a:pt x="5995251" y="440893"/>
                </a:lnTo>
                <a:lnTo>
                  <a:pt x="5959818" y="412775"/>
                </a:lnTo>
                <a:lnTo>
                  <a:pt x="5923737" y="385457"/>
                </a:lnTo>
                <a:lnTo>
                  <a:pt x="5887009" y="358952"/>
                </a:lnTo>
                <a:lnTo>
                  <a:pt x="5849658" y="333273"/>
                </a:lnTo>
                <a:lnTo>
                  <a:pt x="5811685" y="308444"/>
                </a:lnTo>
                <a:lnTo>
                  <a:pt x="5773128" y="284467"/>
                </a:lnTo>
                <a:lnTo>
                  <a:pt x="5733974" y="261353"/>
                </a:lnTo>
                <a:lnTo>
                  <a:pt x="5694248" y="239128"/>
                </a:lnTo>
                <a:lnTo>
                  <a:pt x="5653964" y="217792"/>
                </a:lnTo>
                <a:lnTo>
                  <a:pt x="5613146" y="197370"/>
                </a:lnTo>
                <a:lnTo>
                  <a:pt x="5571782" y="177863"/>
                </a:lnTo>
                <a:lnTo>
                  <a:pt x="5529897" y="159296"/>
                </a:lnTo>
                <a:lnTo>
                  <a:pt x="5487517" y="141681"/>
                </a:lnTo>
                <a:lnTo>
                  <a:pt x="5444642" y="125031"/>
                </a:lnTo>
                <a:lnTo>
                  <a:pt x="5401284" y="109359"/>
                </a:lnTo>
                <a:lnTo>
                  <a:pt x="5357469" y="94678"/>
                </a:lnTo>
                <a:lnTo>
                  <a:pt x="5313197" y="80987"/>
                </a:lnTo>
                <a:lnTo>
                  <a:pt x="5268493" y="68326"/>
                </a:lnTo>
                <a:lnTo>
                  <a:pt x="5223357" y="56692"/>
                </a:lnTo>
                <a:lnTo>
                  <a:pt x="5177815" y="46101"/>
                </a:lnTo>
                <a:lnTo>
                  <a:pt x="5131879" y="36576"/>
                </a:lnTo>
                <a:lnTo>
                  <a:pt x="5085550" y="28105"/>
                </a:lnTo>
                <a:lnTo>
                  <a:pt x="5038864" y="20726"/>
                </a:lnTo>
                <a:lnTo>
                  <a:pt x="4991811" y="14452"/>
                </a:lnTo>
                <a:lnTo>
                  <a:pt x="4944415" y="9283"/>
                </a:lnTo>
                <a:lnTo>
                  <a:pt x="4896688" y="5245"/>
                </a:lnTo>
                <a:lnTo>
                  <a:pt x="4848657" y="2336"/>
                </a:lnTo>
                <a:lnTo>
                  <a:pt x="4800308" y="584"/>
                </a:lnTo>
                <a:lnTo>
                  <a:pt x="4751679" y="0"/>
                </a:lnTo>
                <a:lnTo>
                  <a:pt x="4703051" y="584"/>
                </a:lnTo>
                <a:lnTo>
                  <a:pt x="4654702" y="2336"/>
                </a:lnTo>
                <a:lnTo>
                  <a:pt x="4606671" y="5245"/>
                </a:lnTo>
                <a:lnTo>
                  <a:pt x="4558944" y="9283"/>
                </a:lnTo>
                <a:lnTo>
                  <a:pt x="4511548" y="14452"/>
                </a:lnTo>
                <a:lnTo>
                  <a:pt x="4464507" y="20726"/>
                </a:lnTo>
                <a:lnTo>
                  <a:pt x="4417809" y="28105"/>
                </a:lnTo>
                <a:lnTo>
                  <a:pt x="4371492" y="36576"/>
                </a:lnTo>
                <a:lnTo>
                  <a:pt x="4325544" y="46101"/>
                </a:lnTo>
                <a:lnTo>
                  <a:pt x="4280001" y="56692"/>
                </a:lnTo>
                <a:lnTo>
                  <a:pt x="4234878" y="68326"/>
                </a:lnTo>
                <a:lnTo>
                  <a:pt x="4190161" y="80987"/>
                </a:lnTo>
                <a:lnTo>
                  <a:pt x="4145889" y="94678"/>
                </a:lnTo>
                <a:lnTo>
                  <a:pt x="4102074" y="109359"/>
                </a:lnTo>
                <a:lnTo>
                  <a:pt x="4058716" y="125031"/>
                </a:lnTo>
                <a:lnTo>
                  <a:pt x="4015841" y="141681"/>
                </a:lnTo>
                <a:lnTo>
                  <a:pt x="3973461" y="159296"/>
                </a:lnTo>
                <a:lnTo>
                  <a:pt x="3931577" y="177863"/>
                </a:lnTo>
                <a:lnTo>
                  <a:pt x="3890226" y="197370"/>
                </a:lnTo>
                <a:lnTo>
                  <a:pt x="3849395" y="217792"/>
                </a:lnTo>
                <a:lnTo>
                  <a:pt x="3809111" y="239128"/>
                </a:lnTo>
                <a:lnTo>
                  <a:pt x="3769385" y="261353"/>
                </a:lnTo>
                <a:lnTo>
                  <a:pt x="3730231" y="284467"/>
                </a:lnTo>
                <a:lnTo>
                  <a:pt x="3691674" y="308444"/>
                </a:lnTo>
                <a:lnTo>
                  <a:pt x="3653701" y="333273"/>
                </a:lnTo>
                <a:lnTo>
                  <a:pt x="3616350" y="358952"/>
                </a:lnTo>
                <a:lnTo>
                  <a:pt x="3579622" y="385457"/>
                </a:lnTo>
                <a:lnTo>
                  <a:pt x="3543541" y="412775"/>
                </a:lnTo>
                <a:lnTo>
                  <a:pt x="3508108" y="440893"/>
                </a:lnTo>
                <a:lnTo>
                  <a:pt x="3473348" y="469798"/>
                </a:lnTo>
                <a:lnTo>
                  <a:pt x="3439261" y="499491"/>
                </a:lnTo>
                <a:lnTo>
                  <a:pt x="3405873" y="529932"/>
                </a:lnTo>
                <a:lnTo>
                  <a:pt x="3373196" y="561124"/>
                </a:lnTo>
                <a:lnTo>
                  <a:pt x="3361931" y="572376"/>
                </a:lnTo>
                <a:lnTo>
                  <a:pt x="3350679" y="561124"/>
                </a:lnTo>
                <a:lnTo>
                  <a:pt x="3318002" y="529932"/>
                </a:lnTo>
                <a:lnTo>
                  <a:pt x="3284613" y="499491"/>
                </a:lnTo>
                <a:lnTo>
                  <a:pt x="3250527" y="469798"/>
                </a:lnTo>
                <a:lnTo>
                  <a:pt x="3215767" y="440893"/>
                </a:lnTo>
                <a:lnTo>
                  <a:pt x="3180334" y="412775"/>
                </a:lnTo>
                <a:lnTo>
                  <a:pt x="3144253" y="385457"/>
                </a:lnTo>
                <a:lnTo>
                  <a:pt x="3107525" y="358952"/>
                </a:lnTo>
                <a:lnTo>
                  <a:pt x="3070174" y="333273"/>
                </a:lnTo>
                <a:lnTo>
                  <a:pt x="3032201" y="308444"/>
                </a:lnTo>
                <a:lnTo>
                  <a:pt x="2993644" y="284467"/>
                </a:lnTo>
                <a:lnTo>
                  <a:pt x="2954490" y="261353"/>
                </a:lnTo>
                <a:lnTo>
                  <a:pt x="2914764" y="239128"/>
                </a:lnTo>
                <a:lnTo>
                  <a:pt x="2874480" y="217792"/>
                </a:lnTo>
                <a:lnTo>
                  <a:pt x="2833649" y="197370"/>
                </a:lnTo>
                <a:lnTo>
                  <a:pt x="2792298" y="177863"/>
                </a:lnTo>
                <a:lnTo>
                  <a:pt x="2750413" y="159296"/>
                </a:lnTo>
                <a:lnTo>
                  <a:pt x="2708033" y="141681"/>
                </a:lnTo>
                <a:lnTo>
                  <a:pt x="2665158" y="125031"/>
                </a:lnTo>
                <a:lnTo>
                  <a:pt x="2621800" y="109359"/>
                </a:lnTo>
                <a:lnTo>
                  <a:pt x="2577985" y="94678"/>
                </a:lnTo>
                <a:lnTo>
                  <a:pt x="2533713" y="80987"/>
                </a:lnTo>
                <a:lnTo>
                  <a:pt x="2489009" y="68326"/>
                </a:lnTo>
                <a:lnTo>
                  <a:pt x="2443873" y="56692"/>
                </a:lnTo>
                <a:lnTo>
                  <a:pt x="2398331" y="46101"/>
                </a:lnTo>
                <a:lnTo>
                  <a:pt x="2352395" y="36576"/>
                </a:lnTo>
                <a:lnTo>
                  <a:pt x="2306066" y="28105"/>
                </a:lnTo>
                <a:lnTo>
                  <a:pt x="2259368" y="20726"/>
                </a:lnTo>
                <a:lnTo>
                  <a:pt x="2212327" y="14452"/>
                </a:lnTo>
                <a:lnTo>
                  <a:pt x="2164931" y="9283"/>
                </a:lnTo>
                <a:lnTo>
                  <a:pt x="2117204" y="5245"/>
                </a:lnTo>
                <a:lnTo>
                  <a:pt x="2069172" y="2336"/>
                </a:lnTo>
                <a:lnTo>
                  <a:pt x="2020824" y="584"/>
                </a:lnTo>
                <a:lnTo>
                  <a:pt x="1972195" y="0"/>
                </a:lnTo>
                <a:lnTo>
                  <a:pt x="1923567" y="584"/>
                </a:lnTo>
                <a:lnTo>
                  <a:pt x="1875218" y="2336"/>
                </a:lnTo>
                <a:lnTo>
                  <a:pt x="1827187" y="5245"/>
                </a:lnTo>
                <a:lnTo>
                  <a:pt x="1779460" y="9283"/>
                </a:lnTo>
                <a:lnTo>
                  <a:pt x="1732064" y="14452"/>
                </a:lnTo>
                <a:lnTo>
                  <a:pt x="1685023" y="20726"/>
                </a:lnTo>
                <a:lnTo>
                  <a:pt x="1638325" y="28105"/>
                </a:lnTo>
                <a:lnTo>
                  <a:pt x="1591995" y="36576"/>
                </a:lnTo>
                <a:lnTo>
                  <a:pt x="1546059" y="46101"/>
                </a:lnTo>
                <a:lnTo>
                  <a:pt x="1500517" y="56692"/>
                </a:lnTo>
                <a:lnTo>
                  <a:pt x="1455394" y="68326"/>
                </a:lnTo>
                <a:lnTo>
                  <a:pt x="1410677" y="80987"/>
                </a:lnTo>
                <a:lnTo>
                  <a:pt x="1366405" y="94678"/>
                </a:lnTo>
                <a:lnTo>
                  <a:pt x="1322590" y="109359"/>
                </a:lnTo>
                <a:lnTo>
                  <a:pt x="1279232" y="125031"/>
                </a:lnTo>
                <a:lnTo>
                  <a:pt x="1236357" y="141681"/>
                </a:lnTo>
                <a:lnTo>
                  <a:pt x="1193977" y="159296"/>
                </a:lnTo>
                <a:lnTo>
                  <a:pt x="1152093" y="177863"/>
                </a:lnTo>
                <a:lnTo>
                  <a:pt x="1110742" y="197370"/>
                </a:lnTo>
                <a:lnTo>
                  <a:pt x="1069911" y="217792"/>
                </a:lnTo>
                <a:lnTo>
                  <a:pt x="1029627" y="239128"/>
                </a:lnTo>
                <a:lnTo>
                  <a:pt x="989901" y="261353"/>
                </a:lnTo>
                <a:lnTo>
                  <a:pt x="950747" y="284467"/>
                </a:lnTo>
                <a:lnTo>
                  <a:pt x="912190" y="308444"/>
                </a:lnTo>
                <a:lnTo>
                  <a:pt x="874229" y="333273"/>
                </a:lnTo>
                <a:lnTo>
                  <a:pt x="836866" y="358952"/>
                </a:lnTo>
                <a:lnTo>
                  <a:pt x="800150" y="385457"/>
                </a:lnTo>
                <a:lnTo>
                  <a:pt x="764057" y="412775"/>
                </a:lnTo>
                <a:lnTo>
                  <a:pt x="728637" y="440893"/>
                </a:lnTo>
                <a:lnTo>
                  <a:pt x="693864" y="469798"/>
                </a:lnTo>
                <a:lnTo>
                  <a:pt x="659777" y="499491"/>
                </a:lnTo>
                <a:lnTo>
                  <a:pt x="626389" y="529932"/>
                </a:lnTo>
                <a:lnTo>
                  <a:pt x="593712" y="561124"/>
                </a:lnTo>
                <a:lnTo>
                  <a:pt x="561759" y="593039"/>
                </a:lnTo>
                <a:lnTo>
                  <a:pt x="530529" y="625690"/>
                </a:lnTo>
                <a:lnTo>
                  <a:pt x="500049" y="659041"/>
                </a:lnTo>
                <a:lnTo>
                  <a:pt x="470331" y="693089"/>
                </a:lnTo>
                <a:lnTo>
                  <a:pt x="441388" y="727811"/>
                </a:lnTo>
                <a:lnTo>
                  <a:pt x="413245" y="763206"/>
                </a:lnTo>
                <a:lnTo>
                  <a:pt x="385889" y="799249"/>
                </a:lnTo>
                <a:lnTo>
                  <a:pt x="359359" y="835926"/>
                </a:lnTo>
                <a:lnTo>
                  <a:pt x="333654" y="873239"/>
                </a:lnTo>
                <a:lnTo>
                  <a:pt x="308787" y="911161"/>
                </a:lnTo>
                <a:lnTo>
                  <a:pt x="284784" y="949680"/>
                </a:lnTo>
                <a:lnTo>
                  <a:pt x="261645" y="988783"/>
                </a:lnTo>
                <a:lnTo>
                  <a:pt x="239395" y="1028471"/>
                </a:lnTo>
                <a:lnTo>
                  <a:pt x="218033" y="1068705"/>
                </a:lnTo>
                <a:lnTo>
                  <a:pt x="197586" y="1109484"/>
                </a:lnTo>
                <a:lnTo>
                  <a:pt x="178066" y="1150797"/>
                </a:lnTo>
                <a:lnTo>
                  <a:pt x="159486" y="1192631"/>
                </a:lnTo>
                <a:lnTo>
                  <a:pt x="141846" y="1234973"/>
                </a:lnTo>
                <a:lnTo>
                  <a:pt x="125171" y="1277797"/>
                </a:lnTo>
                <a:lnTo>
                  <a:pt x="109486" y="1321104"/>
                </a:lnTo>
                <a:lnTo>
                  <a:pt x="94780" y="1364869"/>
                </a:lnTo>
                <a:lnTo>
                  <a:pt x="81089" y="1409090"/>
                </a:lnTo>
                <a:lnTo>
                  <a:pt x="68402" y="1453743"/>
                </a:lnTo>
                <a:lnTo>
                  <a:pt x="56756" y="1498828"/>
                </a:lnTo>
                <a:lnTo>
                  <a:pt x="46151" y="1544320"/>
                </a:lnTo>
                <a:lnTo>
                  <a:pt x="36614" y="1590205"/>
                </a:lnTo>
                <a:lnTo>
                  <a:pt x="28143" y="1636471"/>
                </a:lnTo>
                <a:lnTo>
                  <a:pt x="20751" y="1683118"/>
                </a:lnTo>
                <a:lnTo>
                  <a:pt x="14465" y="1730121"/>
                </a:lnTo>
                <a:lnTo>
                  <a:pt x="9296" y="1777453"/>
                </a:lnTo>
                <a:lnTo>
                  <a:pt x="5245" y="1825117"/>
                </a:lnTo>
                <a:lnTo>
                  <a:pt x="2336" y="1873110"/>
                </a:lnTo>
                <a:lnTo>
                  <a:pt x="584" y="1921395"/>
                </a:lnTo>
                <a:lnTo>
                  <a:pt x="0" y="1969973"/>
                </a:lnTo>
                <a:lnTo>
                  <a:pt x="584" y="2018550"/>
                </a:lnTo>
                <a:lnTo>
                  <a:pt x="2336" y="2066836"/>
                </a:lnTo>
                <a:lnTo>
                  <a:pt x="5245" y="2114816"/>
                </a:lnTo>
                <a:lnTo>
                  <a:pt x="9296" y="2162492"/>
                </a:lnTo>
                <a:lnTo>
                  <a:pt x="14465" y="2209825"/>
                </a:lnTo>
                <a:lnTo>
                  <a:pt x="20751" y="2256828"/>
                </a:lnTo>
                <a:lnTo>
                  <a:pt x="28143" y="2303462"/>
                </a:lnTo>
                <a:lnTo>
                  <a:pt x="36614" y="2349741"/>
                </a:lnTo>
                <a:lnTo>
                  <a:pt x="46151" y="2395626"/>
                </a:lnTo>
                <a:lnTo>
                  <a:pt x="56756" y="2441117"/>
                </a:lnTo>
                <a:lnTo>
                  <a:pt x="68402" y="2486202"/>
                </a:lnTo>
                <a:lnTo>
                  <a:pt x="81089" y="2530856"/>
                </a:lnTo>
                <a:lnTo>
                  <a:pt x="94780" y="2575077"/>
                </a:lnTo>
                <a:lnTo>
                  <a:pt x="109486" y="2618841"/>
                </a:lnTo>
                <a:lnTo>
                  <a:pt x="125171" y="2662148"/>
                </a:lnTo>
                <a:lnTo>
                  <a:pt x="141846" y="2704985"/>
                </a:lnTo>
                <a:lnTo>
                  <a:pt x="159486" y="2747314"/>
                </a:lnTo>
                <a:lnTo>
                  <a:pt x="178066" y="2789148"/>
                </a:lnTo>
                <a:lnTo>
                  <a:pt x="197586" y="2830461"/>
                </a:lnTo>
                <a:lnTo>
                  <a:pt x="218033" y="2871241"/>
                </a:lnTo>
                <a:lnTo>
                  <a:pt x="239395" y="2911487"/>
                </a:lnTo>
                <a:lnTo>
                  <a:pt x="261645" y="2951162"/>
                </a:lnTo>
                <a:lnTo>
                  <a:pt x="284784" y="2990265"/>
                </a:lnTo>
                <a:lnTo>
                  <a:pt x="308787" y="3028785"/>
                </a:lnTo>
                <a:lnTo>
                  <a:pt x="333654" y="3066707"/>
                </a:lnTo>
                <a:lnTo>
                  <a:pt x="359359" y="3104019"/>
                </a:lnTo>
                <a:lnTo>
                  <a:pt x="385889" y="3140710"/>
                </a:lnTo>
                <a:lnTo>
                  <a:pt x="413245" y="3176752"/>
                </a:lnTo>
                <a:lnTo>
                  <a:pt x="441388" y="3212147"/>
                </a:lnTo>
                <a:lnTo>
                  <a:pt x="470331" y="3246869"/>
                </a:lnTo>
                <a:lnTo>
                  <a:pt x="500049" y="3280918"/>
                </a:lnTo>
                <a:lnTo>
                  <a:pt x="530529" y="3314268"/>
                </a:lnTo>
                <a:lnTo>
                  <a:pt x="561759" y="3346907"/>
                </a:lnTo>
                <a:lnTo>
                  <a:pt x="593712" y="3378835"/>
                </a:lnTo>
                <a:lnTo>
                  <a:pt x="626389" y="3410026"/>
                </a:lnTo>
                <a:lnTo>
                  <a:pt x="659777" y="3440468"/>
                </a:lnTo>
                <a:lnTo>
                  <a:pt x="693864" y="3470148"/>
                </a:lnTo>
                <a:lnTo>
                  <a:pt x="728637" y="3499053"/>
                </a:lnTo>
                <a:lnTo>
                  <a:pt x="764057" y="3527183"/>
                </a:lnTo>
                <a:lnTo>
                  <a:pt x="800150" y="3554501"/>
                </a:lnTo>
                <a:lnTo>
                  <a:pt x="836866" y="3581006"/>
                </a:lnTo>
                <a:lnTo>
                  <a:pt x="874229" y="3606673"/>
                </a:lnTo>
                <a:lnTo>
                  <a:pt x="912190" y="3631514"/>
                </a:lnTo>
                <a:lnTo>
                  <a:pt x="950747" y="3655491"/>
                </a:lnTo>
                <a:lnTo>
                  <a:pt x="989901" y="3678605"/>
                </a:lnTo>
                <a:lnTo>
                  <a:pt x="1029627" y="3700830"/>
                </a:lnTo>
                <a:lnTo>
                  <a:pt x="1069911" y="3722166"/>
                </a:lnTo>
                <a:lnTo>
                  <a:pt x="1110742" y="3742588"/>
                </a:lnTo>
                <a:lnTo>
                  <a:pt x="1152093" y="3762083"/>
                </a:lnTo>
                <a:lnTo>
                  <a:pt x="1193977" y="3780650"/>
                </a:lnTo>
                <a:lnTo>
                  <a:pt x="1236357" y="3798265"/>
                </a:lnTo>
                <a:lnTo>
                  <a:pt x="1279232" y="3814915"/>
                </a:lnTo>
                <a:lnTo>
                  <a:pt x="1322590" y="3830599"/>
                </a:lnTo>
                <a:lnTo>
                  <a:pt x="1366405" y="3845280"/>
                </a:lnTo>
                <a:lnTo>
                  <a:pt x="1410677" y="3858958"/>
                </a:lnTo>
                <a:lnTo>
                  <a:pt x="1455394" y="3871620"/>
                </a:lnTo>
                <a:lnTo>
                  <a:pt x="1500517" y="3883266"/>
                </a:lnTo>
                <a:lnTo>
                  <a:pt x="1546059" y="3893845"/>
                </a:lnTo>
                <a:lnTo>
                  <a:pt x="1591995" y="3903383"/>
                </a:lnTo>
                <a:lnTo>
                  <a:pt x="1638325" y="3911841"/>
                </a:lnTo>
                <a:lnTo>
                  <a:pt x="1685023" y="3919220"/>
                </a:lnTo>
                <a:lnTo>
                  <a:pt x="1732064" y="3925506"/>
                </a:lnTo>
                <a:lnTo>
                  <a:pt x="1779460" y="3930675"/>
                </a:lnTo>
                <a:lnTo>
                  <a:pt x="1827187" y="3934714"/>
                </a:lnTo>
                <a:lnTo>
                  <a:pt x="1875218" y="3937622"/>
                </a:lnTo>
                <a:lnTo>
                  <a:pt x="1923567" y="3939375"/>
                </a:lnTo>
                <a:lnTo>
                  <a:pt x="1972195" y="3939959"/>
                </a:lnTo>
                <a:lnTo>
                  <a:pt x="2020824" y="3939375"/>
                </a:lnTo>
                <a:lnTo>
                  <a:pt x="2069172" y="3937622"/>
                </a:lnTo>
                <a:lnTo>
                  <a:pt x="2117204" y="3934714"/>
                </a:lnTo>
                <a:lnTo>
                  <a:pt x="2164931" y="3930675"/>
                </a:lnTo>
                <a:lnTo>
                  <a:pt x="2212327" y="3925506"/>
                </a:lnTo>
                <a:lnTo>
                  <a:pt x="2259368" y="3919220"/>
                </a:lnTo>
                <a:lnTo>
                  <a:pt x="2306066" y="3911841"/>
                </a:lnTo>
                <a:lnTo>
                  <a:pt x="2352395" y="3903383"/>
                </a:lnTo>
                <a:lnTo>
                  <a:pt x="2398331" y="3893845"/>
                </a:lnTo>
                <a:lnTo>
                  <a:pt x="2443873" y="3883266"/>
                </a:lnTo>
                <a:lnTo>
                  <a:pt x="2489009" y="3871620"/>
                </a:lnTo>
                <a:lnTo>
                  <a:pt x="2533713" y="3858958"/>
                </a:lnTo>
                <a:lnTo>
                  <a:pt x="2577985" y="3845280"/>
                </a:lnTo>
                <a:lnTo>
                  <a:pt x="2621800" y="3830599"/>
                </a:lnTo>
                <a:lnTo>
                  <a:pt x="2665158" y="3814915"/>
                </a:lnTo>
                <a:lnTo>
                  <a:pt x="2708033" y="3798265"/>
                </a:lnTo>
                <a:lnTo>
                  <a:pt x="2750413" y="3780650"/>
                </a:lnTo>
                <a:lnTo>
                  <a:pt x="2792298" y="3762083"/>
                </a:lnTo>
                <a:lnTo>
                  <a:pt x="2833649" y="3742588"/>
                </a:lnTo>
                <a:lnTo>
                  <a:pt x="2874480" y="3722166"/>
                </a:lnTo>
                <a:lnTo>
                  <a:pt x="2914764" y="3700830"/>
                </a:lnTo>
                <a:lnTo>
                  <a:pt x="2954490" y="3678605"/>
                </a:lnTo>
                <a:lnTo>
                  <a:pt x="2993644" y="3655491"/>
                </a:lnTo>
                <a:lnTo>
                  <a:pt x="3032201" y="3631514"/>
                </a:lnTo>
                <a:lnTo>
                  <a:pt x="3070174" y="3606673"/>
                </a:lnTo>
                <a:lnTo>
                  <a:pt x="3107525" y="3581006"/>
                </a:lnTo>
                <a:lnTo>
                  <a:pt x="3144253" y="3554501"/>
                </a:lnTo>
                <a:lnTo>
                  <a:pt x="3180334" y="3527183"/>
                </a:lnTo>
                <a:lnTo>
                  <a:pt x="3215767" y="3499053"/>
                </a:lnTo>
                <a:lnTo>
                  <a:pt x="3250527" y="3470148"/>
                </a:lnTo>
                <a:lnTo>
                  <a:pt x="3284613" y="3440468"/>
                </a:lnTo>
                <a:lnTo>
                  <a:pt x="3318002" y="3410026"/>
                </a:lnTo>
                <a:lnTo>
                  <a:pt x="3350679" y="3378835"/>
                </a:lnTo>
                <a:lnTo>
                  <a:pt x="3361931" y="3367595"/>
                </a:lnTo>
                <a:lnTo>
                  <a:pt x="3373196" y="3378835"/>
                </a:lnTo>
                <a:lnTo>
                  <a:pt x="3405873" y="3410026"/>
                </a:lnTo>
                <a:lnTo>
                  <a:pt x="3439261" y="3440468"/>
                </a:lnTo>
                <a:lnTo>
                  <a:pt x="3473348" y="3470148"/>
                </a:lnTo>
                <a:lnTo>
                  <a:pt x="3508108" y="3499053"/>
                </a:lnTo>
                <a:lnTo>
                  <a:pt x="3543541" y="3527183"/>
                </a:lnTo>
                <a:lnTo>
                  <a:pt x="3579622" y="3554501"/>
                </a:lnTo>
                <a:lnTo>
                  <a:pt x="3616350" y="3581006"/>
                </a:lnTo>
                <a:lnTo>
                  <a:pt x="3653701" y="3606673"/>
                </a:lnTo>
                <a:lnTo>
                  <a:pt x="3691674" y="3631514"/>
                </a:lnTo>
                <a:lnTo>
                  <a:pt x="3730231" y="3655491"/>
                </a:lnTo>
                <a:lnTo>
                  <a:pt x="3769385" y="3678605"/>
                </a:lnTo>
                <a:lnTo>
                  <a:pt x="3809111" y="3700830"/>
                </a:lnTo>
                <a:lnTo>
                  <a:pt x="3849395" y="3722166"/>
                </a:lnTo>
                <a:lnTo>
                  <a:pt x="3890226" y="3742588"/>
                </a:lnTo>
                <a:lnTo>
                  <a:pt x="3931577" y="3762083"/>
                </a:lnTo>
                <a:lnTo>
                  <a:pt x="3973461" y="3780650"/>
                </a:lnTo>
                <a:lnTo>
                  <a:pt x="4015841" y="3798265"/>
                </a:lnTo>
                <a:lnTo>
                  <a:pt x="4058716" y="3814915"/>
                </a:lnTo>
                <a:lnTo>
                  <a:pt x="4102074" y="3830599"/>
                </a:lnTo>
                <a:lnTo>
                  <a:pt x="4145889" y="3845280"/>
                </a:lnTo>
                <a:lnTo>
                  <a:pt x="4190161" y="3858958"/>
                </a:lnTo>
                <a:lnTo>
                  <a:pt x="4234878" y="3871620"/>
                </a:lnTo>
                <a:lnTo>
                  <a:pt x="4280001" y="3883266"/>
                </a:lnTo>
                <a:lnTo>
                  <a:pt x="4325544" y="3893845"/>
                </a:lnTo>
                <a:lnTo>
                  <a:pt x="4371492" y="3903383"/>
                </a:lnTo>
                <a:lnTo>
                  <a:pt x="4417809" y="3911841"/>
                </a:lnTo>
                <a:lnTo>
                  <a:pt x="4464507" y="3919220"/>
                </a:lnTo>
                <a:lnTo>
                  <a:pt x="4511548" y="3925506"/>
                </a:lnTo>
                <a:lnTo>
                  <a:pt x="4558944" y="3930675"/>
                </a:lnTo>
                <a:lnTo>
                  <a:pt x="4606671" y="3934714"/>
                </a:lnTo>
                <a:lnTo>
                  <a:pt x="4654702" y="3937622"/>
                </a:lnTo>
                <a:lnTo>
                  <a:pt x="4703051" y="3939375"/>
                </a:lnTo>
                <a:lnTo>
                  <a:pt x="4751679" y="3939959"/>
                </a:lnTo>
                <a:lnTo>
                  <a:pt x="4800308" y="3939375"/>
                </a:lnTo>
                <a:lnTo>
                  <a:pt x="4848657" y="3937622"/>
                </a:lnTo>
                <a:lnTo>
                  <a:pt x="4896688" y="3934714"/>
                </a:lnTo>
                <a:lnTo>
                  <a:pt x="4944415" y="3930675"/>
                </a:lnTo>
                <a:lnTo>
                  <a:pt x="4991811" y="3925506"/>
                </a:lnTo>
                <a:lnTo>
                  <a:pt x="5038864" y="3919220"/>
                </a:lnTo>
                <a:lnTo>
                  <a:pt x="5085550" y="3911841"/>
                </a:lnTo>
                <a:lnTo>
                  <a:pt x="5131879" y="3903383"/>
                </a:lnTo>
                <a:lnTo>
                  <a:pt x="5177815" y="3893845"/>
                </a:lnTo>
                <a:lnTo>
                  <a:pt x="5223357" y="3883266"/>
                </a:lnTo>
                <a:lnTo>
                  <a:pt x="5268493" y="3871620"/>
                </a:lnTo>
                <a:lnTo>
                  <a:pt x="5313197" y="3858958"/>
                </a:lnTo>
                <a:lnTo>
                  <a:pt x="5357469" y="3845280"/>
                </a:lnTo>
                <a:lnTo>
                  <a:pt x="5401284" y="3830599"/>
                </a:lnTo>
                <a:lnTo>
                  <a:pt x="5444642" y="3814915"/>
                </a:lnTo>
                <a:lnTo>
                  <a:pt x="5487517" y="3798265"/>
                </a:lnTo>
                <a:lnTo>
                  <a:pt x="5529897" y="3780650"/>
                </a:lnTo>
                <a:lnTo>
                  <a:pt x="5571782" y="3762083"/>
                </a:lnTo>
                <a:lnTo>
                  <a:pt x="5613146" y="3742588"/>
                </a:lnTo>
                <a:lnTo>
                  <a:pt x="5653964" y="3722166"/>
                </a:lnTo>
                <a:lnTo>
                  <a:pt x="5694248" y="3700830"/>
                </a:lnTo>
                <a:lnTo>
                  <a:pt x="5733974" y="3678605"/>
                </a:lnTo>
                <a:lnTo>
                  <a:pt x="5773128" y="3655491"/>
                </a:lnTo>
                <a:lnTo>
                  <a:pt x="5811685" y="3631514"/>
                </a:lnTo>
                <a:lnTo>
                  <a:pt x="5849658" y="3606673"/>
                </a:lnTo>
                <a:lnTo>
                  <a:pt x="5887009" y="3581006"/>
                </a:lnTo>
                <a:lnTo>
                  <a:pt x="5923737" y="3554501"/>
                </a:lnTo>
                <a:lnTo>
                  <a:pt x="5959818" y="3527183"/>
                </a:lnTo>
                <a:lnTo>
                  <a:pt x="5995251" y="3499053"/>
                </a:lnTo>
                <a:lnTo>
                  <a:pt x="6030011" y="3470148"/>
                </a:lnTo>
                <a:lnTo>
                  <a:pt x="6064097" y="3440468"/>
                </a:lnTo>
                <a:lnTo>
                  <a:pt x="6097486" y="3410026"/>
                </a:lnTo>
                <a:lnTo>
                  <a:pt x="6130175" y="3378835"/>
                </a:lnTo>
                <a:lnTo>
                  <a:pt x="6162129" y="3346907"/>
                </a:lnTo>
                <a:lnTo>
                  <a:pt x="6193358" y="3314268"/>
                </a:lnTo>
                <a:lnTo>
                  <a:pt x="6223838" y="3280918"/>
                </a:lnTo>
                <a:lnTo>
                  <a:pt x="6253556" y="3246869"/>
                </a:lnTo>
                <a:lnTo>
                  <a:pt x="6282487" y="3212147"/>
                </a:lnTo>
                <a:lnTo>
                  <a:pt x="6310642" y="3176752"/>
                </a:lnTo>
                <a:lnTo>
                  <a:pt x="6337998" y="3140710"/>
                </a:lnTo>
                <a:lnTo>
                  <a:pt x="6364529" y="3104019"/>
                </a:lnTo>
                <a:lnTo>
                  <a:pt x="6390233" y="3066707"/>
                </a:lnTo>
                <a:lnTo>
                  <a:pt x="6415100" y="3028785"/>
                </a:lnTo>
                <a:lnTo>
                  <a:pt x="6439103" y="2990265"/>
                </a:lnTo>
                <a:lnTo>
                  <a:pt x="6462242" y="2951162"/>
                </a:lnTo>
                <a:lnTo>
                  <a:pt x="6484493" y="2911487"/>
                </a:lnTo>
                <a:lnTo>
                  <a:pt x="6505854" y="2871241"/>
                </a:lnTo>
                <a:lnTo>
                  <a:pt x="6526301" y="2830461"/>
                </a:lnTo>
                <a:lnTo>
                  <a:pt x="6545821" y="2789148"/>
                </a:lnTo>
                <a:lnTo>
                  <a:pt x="6564401" y="2747314"/>
                </a:lnTo>
                <a:lnTo>
                  <a:pt x="6582042" y="2704985"/>
                </a:lnTo>
                <a:lnTo>
                  <a:pt x="6598704" y="2662148"/>
                </a:lnTo>
                <a:lnTo>
                  <a:pt x="6614401" y="2618841"/>
                </a:lnTo>
                <a:lnTo>
                  <a:pt x="6629108" y="2575077"/>
                </a:lnTo>
                <a:lnTo>
                  <a:pt x="6642798" y="2530856"/>
                </a:lnTo>
                <a:lnTo>
                  <a:pt x="6655486" y="2486202"/>
                </a:lnTo>
                <a:lnTo>
                  <a:pt x="6667132" y="2441117"/>
                </a:lnTo>
                <a:lnTo>
                  <a:pt x="6677736" y="2395626"/>
                </a:lnTo>
                <a:lnTo>
                  <a:pt x="6687274" y="2349741"/>
                </a:lnTo>
                <a:lnTo>
                  <a:pt x="6695745" y="2303462"/>
                </a:lnTo>
                <a:lnTo>
                  <a:pt x="6703136" y="2256828"/>
                </a:lnTo>
                <a:lnTo>
                  <a:pt x="6709423" y="2209825"/>
                </a:lnTo>
                <a:lnTo>
                  <a:pt x="6714591" y="2162492"/>
                </a:lnTo>
                <a:lnTo>
                  <a:pt x="6718643" y="2114816"/>
                </a:lnTo>
                <a:lnTo>
                  <a:pt x="6721551" y="2066836"/>
                </a:lnTo>
                <a:lnTo>
                  <a:pt x="6723304" y="2018550"/>
                </a:lnTo>
                <a:lnTo>
                  <a:pt x="6723888" y="1969973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99216" y="2406572"/>
            <a:ext cx="867410" cy="775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900"/>
              </a:lnSpc>
              <a:spcBef>
                <a:spcPts val="95"/>
              </a:spcBef>
            </a:pP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Resilient Predictive</a:t>
            </a:r>
            <a:endParaRPr sz="1550">
              <a:latin typeface="DIN 2014 Demi"/>
              <a:cs typeface="DIN 2014 Dem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99216" y="3197071"/>
            <a:ext cx="1436370" cy="1446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2265">
              <a:lnSpc>
                <a:spcPct val="141900"/>
              </a:lnSpc>
              <a:spcBef>
                <a:spcPts val="95"/>
              </a:spcBef>
            </a:pP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Personalized Connected</a:t>
            </a:r>
            <a:endParaRPr sz="1550">
              <a:latin typeface="DIN 2014 Demi"/>
              <a:cs typeface="DIN 2014 Demi"/>
            </a:endParaRPr>
          </a:p>
          <a:p>
            <a:pPr marL="12700" marR="5080">
              <a:lnSpc>
                <a:spcPct val="158900"/>
              </a:lnSpc>
            </a:pP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Relational </a:t>
            </a:r>
            <a:r>
              <a:rPr sz="1550" b="1" dirty="0">
                <a:solidFill>
                  <a:srgbClr val="A4B0AA"/>
                </a:solidFill>
                <a:latin typeface="DIN 2014 Demi"/>
                <a:cs typeface="DIN 2014 Demi"/>
              </a:rPr>
              <a:t>Human-</a:t>
            </a: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Centered</a:t>
            </a:r>
            <a:endParaRPr sz="1550">
              <a:latin typeface="DIN 2014 Demi"/>
              <a:cs typeface="DIN 2014 Dem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48957" y="2406572"/>
            <a:ext cx="734695" cy="775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900"/>
              </a:lnSpc>
              <a:spcBef>
                <a:spcPts val="95"/>
              </a:spcBef>
            </a:pP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Rigid Reactive</a:t>
            </a:r>
            <a:endParaRPr sz="1550">
              <a:latin typeface="DIN 2014 Demi"/>
              <a:cs typeface="DIN 2014 Dem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48957" y="3157050"/>
            <a:ext cx="1566545" cy="1526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900"/>
              </a:lnSpc>
              <a:spcBef>
                <a:spcPts val="95"/>
              </a:spcBef>
            </a:pPr>
            <a:r>
              <a:rPr sz="1550" b="1" spc="-10" dirty="0">
                <a:solidFill>
                  <a:srgbClr val="A4B0AA"/>
                </a:solidFill>
                <a:latin typeface="DIN 2014 Demi"/>
                <a:cs typeface="DIN 2014 Demi"/>
              </a:rPr>
              <a:t>Standardized Siloed Transactional Provider-Centered</a:t>
            </a:r>
            <a:endParaRPr sz="1550" dirty="0">
              <a:latin typeface="DIN 2014 Demi"/>
              <a:cs typeface="DIN 2014 Dem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58360" y="2218213"/>
            <a:ext cx="1165225" cy="2795905"/>
          </a:xfrm>
          <a:custGeom>
            <a:avLst/>
            <a:gdLst/>
            <a:ahLst/>
            <a:cxnLst/>
            <a:rect l="l" t="t" r="r" b="b"/>
            <a:pathLst>
              <a:path w="1165225" h="2795904">
                <a:moveTo>
                  <a:pt x="582460" y="0"/>
                </a:moveTo>
                <a:lnTo>
                  <a:pt x="548081" y="34962"/>
                </a:lnTo>
                <a:lnTo>
                  <a:pt x="514575" y="70765"/>
                </a:lnTo>
                <a:lnTo>
                  <a:pt x="481958" y="107393"/>
                </a:lnTo>
                <a:lnTo>
                  <a:pt x="450248" y="144828"/>
                </a:lnTo>
                <a:lnTo>
                  <a:pt x="419462" y="183053"/>
                </a:lnTo>
                <a:lnTo>
                  <a:pt x="389617" y="222050"/>
                </a:lnTo>
                <a:lnTo>
                  <a:pt x="360731" y="261803"/>
                </a:lnTo>
                <a:lnTo>
                  <a:pt x="332821" y="302293"/>
                </a:lnTo>
                <a:lnTo>
                  <a:pt x="305904" y="343505"/>
                </a:lnTo>
                <a:lnTo>
                  <a:pt x="279997" y="385420"/>
                </a:lnTo>
                <a:lnTo>
                  <a:pt x="255119" y="428022"/>
                </a:lnTo>
                <a:lnTo>
                  <a:pt x="231285" y="471293"/>
                </a:lnTo>
                <a:lnTo>
                  <a:pt x="208513" y="515215"/>
                </a:lnTo>
                <a:lnTo>
                  <a:pt x="186822" y="559773"/>
                </a:lnTo>
                <a:lnTo>
                  <a:pt x="166227" y="604948"/>
                </a:lnTo>
                <a:lnTo>
                  <a:pt x="146746" y="650724"/>
                </a:lnTo>
                <a:lnTo>
                  <a:pt x="128397" y="697082"/>
                </a:lnTo>
                <a:lnTo>
                  <a:pt x="111197" y="744007"/>
                </a:lnTo>
                <a:lnTo>
                  <a:pt x="95162" y="791480"/>
                </a:lnTo>
                <a:lnTo>
                  <a:pt x="80311" y="839485"/>
                </a:lnTo>
                <a:lnTo>
                  <a:pt x="66661" y="888004"/>
                </a:lnTo>
                <a:lnTo>
                  <a:pt x="54229" y="937019"/>
                </a:lnTo>
                <a:lnTo>
                  <a:pt x="43032" y="986515"/>
                </a:lnTo>
                <a:lnTo>
                  <a:pt x="33087" y="1036473"/>
                </a:lnTo>
                <a:lnTo>
                  <a:pt x="24413" y="1086877"/>
                </a:lnTo>
                <a:lnTo>
                  <a:pt x="17025" y="1137708"/>
                </a:lnTo>
                <a:lnTo>
                  <a:pt x="10942" y="1188951"/>
                </a:lnTo>
                <a:lnTo>
                  <a:pt x="6181" y="1240587"/>
                </a:lnTo>
                <a:lnTo>
                  <a:pt x="2758" y="1292600"/>
                </a:lnTo>
                <a:lnTo>
                  <a:pt x="692" y="1344971"/>
                </a:lnTo>
                <a:lnTo>
                  <a:pt x="0" y="1397685"/>
                </a:lnTo>
                <a:lnTo>
                  <a:pt x="692" y="1450399"/>
                </a:lnTo>
                <a:lnTo>
                  <a:pt x="2758" y="1502771"/>
                </a:lnTo>
                <a:lnTo>
                  <a:pt x="6181" y="1554784"/>
                </a:lnTo>
                <a:lnTo>
                  <a:pt x="10942" y="1606420"/>
                </a:lnTo>
                <a:lnTo>
                  <a:pt x="17025" y="1657663"/>
                </a:lnTo>
                <a:lnTo>
                  <a:pt x="24413" y="1708495"/>
                </a:lnTo>
                <a:lnTo>
                  <a:pt x="33087" y="1758899"/>
                </a:lnTo>
                <a:lnTo>
                  <a:pt x="43032" y="1808857"/>
                </a:lnTo>
                <a:lnTo>
                  <a:pt x="54229" y="1858353"/>
                </a:lnTo>
                <a:lnTo>
                  <a:pt x="66661" y="1907370"/>
                </a:lnTo>
                <a:lnTo>
                  <a:pt x="80311" y="1955889"/>
                </a:lnTo>
                <a:lnTo>
                  <a:pt x="95162" y="2003894"/>
                </a:lnTo>
                <a:lnTo>
                  <a:pt x="111197" y="2051368"/>
                </a:lnTo>
                <a:lnTo>
                  <a:pt x="128397" y="2098292"/>
                </a:lnTo>
                <a:lnTo>
                  <a:pt x="146746" y="2144651"/>
                </a:lnTo>
                <a:lnTo>
                  <a:pt x="166227" y="2190427"/>
                </a:lnTo>
                <a:lnTo>
                  <a:pt x="186822" y="2235603"/>
                </a:lnTo>
                <a:lnTo>
                  <a:pt x="208513" y="2280160"/>
                </a:lnTo>
                <a:lnTo>
                  <a:pt x="231285" y="2324084"/>
                </a:lnTo>
                <a:lnTo>
                  <a:pt x="255119" y="2367354"/>
                </a:lnTo>
                <a:lnTo>
                  <a:pt x="279997" y="2409956"/>
                </a:lnTo>
                <a:lnTo>
                  <a:pt x="305904" y="2451871"/>
                </a:lnTo>
                <a:lnTo>
                  <a:pt x="332821" y="2493083"/>
                </a:lnTo>
                <a:lnTo>
                  <a:pt x="360731" y="2533573"/>
                </a:lnTo>
                <a:lnTo>
                  <a:pt x="389617" y="2573325"/>
                </a:lnTo>
                <a:lnTo>
                  <a:pt x="419462" y="2612322"/>
                </a:lnTo>
                <a:lnTo>
                  <a:pt x="450248" y="2650546"/>
                </a:lnTo>
                <a:lnTo>
                  <a:pt x="481958" y="2687980"/>
                </a:lnTo>
                <a:lnTo>
                  <a:pt x="514575" y="2724607"/>
                </a:lnTo>
                <a:lnTo>
                  <a:pt x="548081" y="2760410"/>
                </a:lnTo>
                <a:lnTo>
                  <a:pt x="582460" y="2795371"/>
                </a:lnTo>
                <a:lnTo>
                  <a:pt x="616839" y="2760410"/>
                </a:lnTo>
                <a:lnTo>
                  <a:pt x="650346" y="2724607"/>
                </a:lnTo>
                <a:lnTo>
                  <a:pt x="682964" y="2687980"/>
                </a:lnTo>
                <a:lnTo>
                  <a:pt x="714675" y="2650546"/>
                </a:lnTo>
                <a:lnTo>
                  <a:pt x="745462" y="2612322"/>
                </a:lnTo>
                <a:lnTo>
                  <a:pt x="775308" y="2573325"/>
                </a:lnTo>
                <a:lnTo>
                  <a:pt x="804195" y="2533573"/>
                </a:lnTo>
                <a:lnTo>
                  <a:pt x="832106" y="2493083"/>
                </a:lnTo>
                <a:lnTo>
                  <a:pt x="859023" y="2451871"/>
                </a:lnTo>
                <a:lnTo>
                  <a:pt x="884930" y="2409956"/>
                </a:lnTo>
                <a:lnTo>
                  <a:pt x="909810" y="2367354"/>
                </a:lnTo>
                <a:lnTo>
                  <a:pt x="933644" y="2324084"/>
                </a:lnTo>
                <a:lnTo>
                  <a:pt x="956416" y="2280160"/>
                </a:lnTo>
                <a:lnTo>
                  <a:pt x="978108" y="2235603"/>
                </a:lnTo>
                <a:lnTo>
                  <a:pt x="998703" y="2190427"/>
                </a:lnTo>
                <a:lnTo>
                  <a:pt x="1018184" y="2144651"/>
                </a:lnTo>
                <a:lnTo>
                  <a:pt x="1036534" y="2098292"/>
                </a:lnTo>
                <a:lnTo>
                  <a:pt x="1053734" y="2051368"/>
                </a:lnTo>
                <a:lnTo>
                  <a:pt x="1069769" y="2003894"/>
                </a:lnTo>
                <a:lnTo>
                  <a:pt x="1084620" y="1955889"/>
                </a:lnTo>
                <a:lnTo>
                  <a:pt x="1098270" y="1907370"/>
                </a:lnTo>
                <a:lnTo>
                  <a:pt x="1110703" y="1858353"/>
                </a:lnTo>
                <a:lnTo>
                  <a:pt x="1121900" y="1808857"/>
                </a:lnTo>
                <a:lnTo>
                  <a:pt x="1131844" y="1758899"/>
                </a:lnTo>
                <a:lnTo>
                  <a:pt x="1140519" y="1708495"/>
                </a:lnTo>
                <a:lnTo>
                  <a:pt x="1147907" y="1657663"/>
                </a:lnTo>
                <a:lnTo>
                  <a:pt x="1153990" y="1606420"/>
                </a:lnTo>
                <a:lnTo>
                  <a:pt x="1158751" y="1554784"/>
                </a:lnTo>
                <a:lnTo>
                  <a:pt x="1162174" y="1502771"/>
                </a:lnTo>
                <a:lnTo>
                  <a:pt x="1164240" y="1450399"/>
                </a:lnTo>
                <a:lnTo>
                  <a:pt x="1164932" y="1397685"/>
                </a:lnTo>
                <a:lnTo>
                  <a:pt x="1164240" y="1344971"/>
                </a:lnTo>
                <a:lnTo>
                  <a:pt x="1162174" y="1292600"/>
                </a:lnTo>
                <a:lnTo>
                  <a:pt x="1158751" y="1240587"/>
                </a:lnTo>
                <a:lnTo>
                  <a:pt x="1153990" y="1188951"/>
                </a:lnTo>
                <a:lnTo>
                  <a:pt x="1147907" y="1137708"/>
                </a:lnTo>
                <a:lnTo>
                  <a:pt x="1140519" y="1086877"/>
                </a:lnTo>
                <a:lnTo>
                  <a:pt x="1131844" y="1036473"/>
                </a:lnTo>
                <a:lnTo>
                  <a:pt x="1121900" y="986515"/>
                </a:lnTo>
                <a:lnTo>
                  <a:pt x="1110703" y="937019"/>
                </a:lnTo>
                <a:lnTo>
                  <a:pt x="1098270" y="888004"/>
                </a:lnTo>
                <a:lnTo>
                  <a:pt x="1084620" y="839485"/>
                </a:lnTo>
                <a:lnTo>
                  <a:pt x="1069769" y="791480"/>
                </a:lnTo>
                <a:lnTo>
                  <a:pt x="1053734" y="744007"/>
                </a:lnTo>
                <a:lnTo>
                  <a:pt x="1036534" y="697082"/>
                </a:lnTo>
                <a:lnTo>
                  <a:pt x="1018184" y="650724"/>
                </a:lnTo>
                <a:lnTo>
                  <a:pt x="998703" y="604948"/>
                </a:lnTo>
                <a:lnTo>
                  <a:pt x="978108" y="559773"/>
                </a:lnTo>
                <a:lnTo>
                  <a:pt x="956416" y="515215"/>
                </a:lnTo>
                <a:lnTo>
                  <a:pt x="933644" y="471293"/>
                </a:lnTo>
                <a:lnTo>
                  <a:pt x="909810" y="428022"/>
                </a:lnTo>
                <a:lnTo>
                  <a:pt x="884930" y="385420"/>
                </a:lnTo>
                <a:lnTo>
                  <a:pt x="859023" y="343505"/>
                </a:lnTo>
                <a:lnTo>
                  <a:pt x="832106" y="302293"/>
                </a:lnTo>
                <a:lnTo>
                  <a:pt x="804195" y="261803"/>
                </a:lnTo>
                <a:lnTo>
                  <a:pt x="775308" y="222050"/>
                </a:lnTo>
                <a:lnTo>
                  <a:pt x="745462" y="183053"/>
                </a:lnTo>
                <a:lnTo>
                  <a:pt x="714675" y="144828"/>
                </a:lnTo>
                <a:lnTo>
                  <a:pt x="682964" y="107393"/>
                </a:lnTo>
                <a:lnTo>
                  <a:pt x="650346" y="70765"/>
                </a:lnTo>
                <a:lnTo>
                  <a:pt x="616839" y="34962"/>
                </a:lnTo>
                <a:lnTo>
                  <a:pt x="582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52004" y="3456160"/>
            <a:ext cx="49534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B8C0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02726" y="345616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14" dirty="0">
                <a:solidFill>
                  <a:srgbClr val="B8C0BC"/>
                </a:solidFill>
                <a:latin typeface="Arial"/>
                <a:cs typeface="Arial"/>
              </a:rPr>
              <a:t>TO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125585" y="3491306"/>
            <a:ext cx="235585" cy="169545"/>
            <a:chOff x="8125585" y="3491306"/>
            <a:chExt cx="235585" cy="169545"/>
          </a:xfrm>
        </p:grpSpPr>
        <p:sp>
          <p:nvSpPr>
            <p:cNvPr id="13" name="object 13"/>
            <p:cNvSpPr/>
            <p:nvPr/>
          </p:nvSpPr>
          <p:spPr>
            <a:xfrm>
              <a:off x="8125585" y="3575951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380" y="0"/>
                  </a:lnTo>
                </a:path>
              </a:pathLst>
            </a:custGeom>
            <a:ln w="45720">
              <a:solidFill>
                <a:srgbClr val="90A1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269528" y="3491306"/>
              <a:ext cx="91440" cy="169545"/>
            </a:xfrm>
            <a:custGeom>
              <a:avLst/>
              <a:gdLst/>
              <a:ahLst/>
              <a:cxnLst/>
              <a:rect l="l" t="t" r="r" b="b"/>
              <a:pathLst>
                <a:path w="91440" h="169545">
                  <a:moveTo>
                    <a:pt x="0" y="0"/>
                  </a:moveTo>
                  <a:lnTo>
                    <a:pt x="0" y="169291"/>
                  </a:lnTo>
                  <a:lnTo>
                    <a:pt x="91033" y="84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Adaptable,</a:t>
            </a:r>
            <a:r>
              <a:rPr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0823" y="1429357"/>
            <a:ext cx="3756660" cy="119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inability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reconfigure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healthcare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disrupt</a:t>
            </a:r>
            <a:r>
              <a:rPr sz="1700" spc="-6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workflow,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sz="1700" spc="-6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inefficient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523" y="655383"/>
            <a:ext cx="91287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</a:t>
            </a:r>
            <a:r>
              <a:rPr sz="1100" b="1" spc="-5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07" y="5266483"/>
            <a:ext cx="166547" cy="1665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DC04A4-F8BB-76C4-0DFD-0130F8A1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1200" y="1451769"/>
            <a:ext cx="52451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C2B45-CFF7-F3F1-DA95-272C23350D1E}"/>
              </a:ext>
            </a:extLst>
          </p:cNvPr>
          <p:cNvSpPr txBox="1"/>
          <p:nvPr/>
        </p:nvSpPr>
        <p:spPr>
          <a:xfrm>
            <a:off x="735583" y="5362714"/>
            <a:ext cx="2092284" cy="66107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 marR="76835">
              <a:lnSpc>
                <a:spcPct val="104200"/>
              </a:lnSpc>
              <a:spcBef>
                <a:spcPts val="20"/>
              </a:spcBef>
            </a:pP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of</a:t>
            </a:r>
            <a:r>
              <a:rPr lang="en-US" sz="1200" spc="-3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US</a:t>
            </a:r>
            <a:r>
              <a:rPr lang="en-US" sz="1200" spc="-25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healthcare</a:t>
            </a:r>
            <a:r>
              <a:rPr lang="en-US" sz="1200" spc="-3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spc="-1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spending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($935</a:t>
            </a:r>
            <a:r>
              <a:rPr lang="en-US" sz="1200" spc="-2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Billion)</a:t>
            </a:r>
            <a:r>
              <a:rPr lang="en-US" sz="1200" spc="-15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is</a:t>
            </a:r>
            <a:r>
              <a:rPr lang="en-US" sz="1200" spc="-15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lost</a:t>
            </a:r>
            <a:r>
              <a:rPr lang="en-US" sz="1200" spc="-15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spc="-1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annually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due</a:t>
            </a:r>
            <a:r>
              <a:rPr lang="en-US" sz="1200" spc="-15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to</a:t>
            </a:r>
            <a:r>
              <a:rPr lang="en-US" sz="1200" spc="-1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 inefficiencies.</a:t>
            </a:r>
            <a:endParaRPr lang="en-US" sz="1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FF496-45C3-B207-4712-75AB6AFB80E3}"/>
              </a:ext>
            </a:extLst>
          </p:cNvPr>
          <p:cNvSpPr txBox="1"/>
          <p:nvPr/>
        </p:nvSpPr>
        <p:spPr>
          <a:xfrm>
            <a:off x="609600" y="4648200"/>
            <a:ext cx="1752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434"/>
              </a:spcBef>
            </a:pPr>
            <a:r>
              <a:rPr lang="en-US" sz="4500" b="1" spc="-25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4500" b="1" spc="-37" baseline="25862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4500" baseline="2586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5EC36-E944-DDD3-38FF-40CFC8624E87}"/>
              </a:ext>
            </a:extLst>
          </p:cNvPr>
          <p:cNvSpPr txBox="1"/>
          <p:nvPr/>
        </p:nvSpPr>
        <p:spPr>
          <a:xfrm>
            <a:off x="729995" y="6097480"/>
            <a:ext cx="2775205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>
              <a:lnSpc>
                <a:spcPct val="100000"/>
              </a:lnSpc>
              <a:spcBef>
                <a:spcPts val="1115"/>
              </a:spcBef>
            </a:pPr>
            <a:r>
              <a:rPr lang="en-US" sz="800" i="1" spc="-10" dirty="0">
                <a:solidFill>
                  <a:srgbClr val="8E8784"/>
                </a:solidFill>
                <a:latin typeface="Arial"/>
                <a:cs typeface="Arial"/>
              </a:rPr>
              <a:t>Journal</a:t>
            </a:r>
            <a:r>
              <a:rPr lang="en-US" sz="800" i="1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20" dirty="0">
                <a:solidFill>
                  <a:srgbClr val="8E8784"/>
                </a:solidFill>
                <a:latin typeface="Arial"/>
                <a:cs typeface="Arial"/>
              </a:rPr>
              <a:t>of</a:t>
            </a:r>
            <a:r>
              <a:rPr lang="en-US" sz="800" i="1" spc="5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20" dirty="0">
                <a:solidFill>
                  <a:srgbClr val="8E8784"/>
                </a:solidFill>
                <a:latin typeface="Arial"/>
                <a:cs typeface="Arial"/>
              </a:rPr>
              <a:t>the</a:t>
            </a:r>
            <a:r>
              <a:rPr lang="en-US" sz="800" i="1" spc="5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30" dirty="0">
                <a:solidFill>
                  <a:srgbClr val="8E8784"/>
                </a:solidFill>
                <a:latin typeface="Arial"/>
                <a:cs typeface="Arial"/>
              </a:rPr>
              <a:t>American</a:t>
            </a:r>
            <a:r>
              <a:rPr lang="en-US" sz="800" i="1" spc="5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30" dirty="0">
                <a:solidFill>
                  <a:srgbClr val="8E8784"/>
                </a:solidFill>
                <a:latin typeface="Arial"/>
                <a:cs typeface="Arial"/>
              </a:rPr>
              <a:t>Medical</a:t>
            </a:r>
            <a:r>
              <a:rPr lang="en-US" sz="800" i="1" spc="5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30" dirty="0">
                <a:solidFill>
                  <a:srgbClr val="8E8784"/>
                </a:solidFill>
                <a:latin typeface="Arial"/>
                <a:cs typeface="Arial"/>
              </a:rPr>
              <a:t>Association,</a:t>
            </a:r>
            <a:r>
              <a:rPr lang="en-US" sz="800" i="1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30" dirty="0">
                <a:solidFill>
                  <a:srgbClr val="8E8784"/>
                </a:solidFill>
                <a:latin typeface="Arial"/>
                <a:cs typeface="Arial"/>
              </a:rPr>
              <a:t>October</a:t>
            </a:r>
            <a:r>
              <a:rPr lang="en-US" sz="800" i="1" spc="5" dirty="0">
                <a:solidFill>
                  <a:srgbClr val="8E8784"/>
                </a:solidFill>
                <a:latin typeface="Arial"/>
                <a:cs typeface="Arial"/>
              </a:rPr>
              <a:t> </a:t>
            </a:r>
            <a:r>
              <a:rPr lang="en-US" sz="800" i="1" spc="-20" dirty="0">
                <a:solidFill>
                  <a:srgbClr val="8E8784"/>
                </a:solidFill>
                <a:latin typeface="Arial"/>
                <a:cs typeface="Arial"/>
              </a:rPr>
              <a:t>2021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7B6AE649-58F1-B874-4155-1A1531D54713}"/>
              </a:ext>
            </a:extLst>
          </p:cNvPr>
          <p:cNvSpPr txBox="1">
            <a:spLocks/>
          </p:cNvSpPr>
          <p:nvPr/>
        </p:nvSpPr>
        <p:spPr>
          <a:xfrm>
            <a:off x="6242050" y="5185742"/>
            <a:ext cx="4343400" cy="353943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 algn="ctr">
              <a:spcBef>
                <a:spcPts val="120"/>
              </a:spcBef>
            </a:pPr>
            <a:r>
              <a:rPr lang="en-US" sz="2200" spc="-10" dirty="0">
                <a:solidFill>
                  <a:srgbClr val="716A66"/>
                </a:solidFill>
              </a:rPr>
              <a:t>Designing Fluid Versus Fixed Spaces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523" y="655383"/>
            <a:ext cx="91287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</a:t>
            </a:r>
            <a:r>
              <a:rPr sz="1100" b="1" spc="-5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716A66"/>
                </a:solidFill>
              </a:rPr>
              <a:t>Comfort</a:t>
            </a:r>
            <a:r>
              <a:rPr spc="5" dirty="0">
                <a:solidFill>
                  <a:srgbClr val="716A66"/>
                </a:solidFill>
              </a:rPr>
              <a:t> </a:t>
            </a:r>
            <a:r>
              <a:rPr dirty="0">
                <a:solidFill>
                  <a:srgbClr val="716A66"/>
                </a:solidFill>
              </a:rPr>
              <a:t>&amp;</a:t>
            </a:r>
            <a:r>
              <a:rPr spc="5" dirty="0">
                <a:solidFill>
                  <a:srgbClr val="716A66"/>
                </a:solidFill>
              </a:rPr>
              <a:t> </a:t>
            </a:r>
            <a:r>
              <a:rPr spc="-10" dirty="0">
                <a:solidFill>
                  <a:srgbClr val="716A66"/>
                </a:solidFill>
              </a:rPr>
              <a:t>Connection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0823" y="1429357"/>
            <a:ext cx="3785235" cy="1178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healthcare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balances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sz="1700" spc="-3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comfort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sz="17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friends,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hinder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7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healing</a:t>
            </a:r>
            <a:r>
              <a:rPr sz="1700" spc="-5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processes.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7EEBB4-BB08-F9FB-C9F7-2B534D47942D}"/>
              </a:ext>
            </a:extLst>
          </p:cNvPr>
          <p:cNvGrpSpPr/>
          <p:nvPr/>
        </p:nvGrpSpPr>
        <p:grpSpPr>
          <a:xfrm flipH="1">
            <a:off x="5715000" y="1855726"/>
            <a:ext cx="5267325" cy="3282693"/>
            <a:chOff x="5875020" y="1855726"/>
            <a:chExt cx="5267325" cy="3282693"/>
          </a:xfrm>
        </p:grpSpPr>
        <p:sp>
          <p:nvSpPr>
            <p:cNvPr id="5" name="object 5"/>
            <p:cNvSpPr/>
            <p:nvPr/>
          </p:nvSpPr>
          <p:spPr>
            <a:xfrm>
              <a:off x="6113289" y="1855726"/>
              <a:ext cx="1664335" cy="1664335"/>
            </a:xfrm>
            <a:custGeom>
              <a:avLst/>
              <a:gdLst/>
              <a:ahLst/>
              <a:cxnLst/>
              <a:rect l="l" t="t" r="r" b="b"/>
              <a:pathLst>
                <a:path w="1664334" h="1664335">
                  <a:moveTo>
                    <a:pt x="832103" y="0"/>
                  </a:moveTo>
                  <a:lnTo>
                    <a:pt x="783211" y="1412"/>
                  </a:lnTo>
                  <a:lnTo>
                    <a:pt x="735062" y="5598"/>
                  </a:lnTo>
                  <a:lnTo>
                    <a:pt x="687735" y="12478"/>
                  </a:lnTo>
                  <a:lnTo>
                    <a:pt x="641308" y="21976"/>
                  </a:lnTo>
                  <a:lnTo>
                    <a:pt x="595860" y="34012"/>
                  </a:lnTo>
                  <a:lnTo>
                    <a:pt x="551468" y="48510"/>
                  </a:lnTo>
                  <a:lnTo>
                    <a:pt x="508209" y="65390"/>
                  </a:lnTo>
                  <a:lnTo>
                    <a:pt x="466164" y="84575"/>
                  </a:lnTo>
                  <a:lnTo>
                    <a:pt x="425408" y="105987"/>
                  </a:lnTo>
                  <a:lnTo>
                    <a:pt x="386021" y="129547"/>
                  </a:lnTo>
                  <a:lnTo>
                    <a:pt x="348080" y="155178"/>
                  </a:lnTo>
                  <a:lnTo>
                    <a:pt x="311663" y="182802"/>
                  </a:lnTo>
                  <a:lnTo>
                    <a:pt x="276849" y="212341"/>
                  </a:lnTo>
                  <a:lnTo>
                    <a:pt x="243716" y="243716"/>
                  </a:lnTo>
                  <a:lnTo>
                    <a:pt x="212341" y="276849"/>
                  </a:lnTo>
                  <a:lnTo>
                    <a:pt x="182802" y="311663"/>
                  </a:lnTo>
                  <a:lnTo>
                    <a:pt x="155178" y="348080"/>
                  </a:lnTo>
                  <a:lnTo>
                    <a:pt x="129547" y="386021"/>
                  </a:lnTo>
                  <a:lnTo>
                    <a:pt x="105987" y="425408"/>
                  </a:lnTo>
                  <a:lnTo>
                    <a:pt x="84575" y="466164"/>
                  </a:lnTo>
                  <a:lnTo>
                    <a:pt x="65390" y="508209"/>
                  </a:lnTo>
                  <a:lnTo>
                    <a:pt x="48510" y="551468"/>
                  </a:lnTo>
                  <a:lnTo>
                    <a:pt x="34012" y="595860"/>
                  </a:lnTo>
                  <a:lnTo>
                    <a:pt x="21976" y="641308"/>
                  </a:lnTo>
                  <a:lnTo>
                    <a:pt x="12478" y="687735"/>
                  </a:lnTo>
                  <a:lnTo>
                    <a:pt x="5598" y="735062"/>
                  </a:lnTo>
                  <a:lnTo>
                    <a:pt x="1412" y="783211"/>
                  </a:lnTo>
                  <a:lnTo>
                    <a:pt x="0" y="832104"/>
                  </a:lnTo>
                  <a:lnTo>
                    <a:pt x="1412" y="880996"/>
                  </a:lnTo>
                  <a:lnTo>
                    <a:pt x="5598" y="929145"/>
                  </a:lnTo>
                  <a:lnTo>
                    <a:pt x="12478" y="976472"/>
                  </a:lnTo>
                  <a:lnTo>
                    <a:pt x="21976" y="1022899"/>
                  </a:lnTo>
                  <a:lnTo>
                    <a:pt x="34012" y="1068347"/>
                  </a:lnTo>
                  <a:lnTo>
                    <a:pt x="48510" y="1112739"/>
                  </a:lnTo>
                  <a:lnTo>
                    <a:pt x="65390" y="1155998"/>
                  </a:lnTo>
                  <a:lnTo>
                    <a:pt x="84575" y="1198043"/>
                  </a:lnTo>
                  <a:lnTo>
                    <a:pt x="105987" y="1238799"/>
                  </a:lnTo>
                  <a:lnTo>
                    <a:pt x="129547" y="1278186"/>
                  </a:lnTo>
                  <a:lnTo>
                    <a:pt x="155178" y="1316127"/>
                  </a:lnTo>
                  <a:lnTo>
                    <a:pt x="182802" y="1352544"/>
                  </a:lnTo>
                  <a:lnTo>
                    <a:pt x="212341" y="1387358"/>
                  </a:lnTo>
                  <a:lnTo>
                    <a:pt x="243716" y="1420491"/>
                  </a:lnTo>
                  <a:lnTo>
                    <a:pt x="276849" y="1451866"/>
                  </a:lnTo>
                  <a:lnTo>
                    <a:pt x="311663" y="1481405"/>
                  </a:lnTo>
                  <a:lnTo>
                    <a:pt x="348080" y="1509029"/>
                  </a:lnTo>
                  <a:lnTo>
                    <a:pt x="386021" y="1534660"/>
                  </a:lnTo>
                  <a:lnTo>
                    <a:pt x="425408" y="1558220"/>
                  </a:lnTo>
                  <a:lnTo>
                    <a:pt x="466164" y="1579632"/>
                  </a:lnTo>
                  <a:lnTo>
                    <a:pt x="508209" y="1598817"/>
                  </a:lnTo>
                  <a:lnTo>
                    <a:pt x="551468" y="1615697"/>
                  </a:lnTo>
                  <a:lnTo>
                    <a:pt x="595860" y="1630195"/>
                  </a:lnTo>
                  <a:lnTo>
                    <a:pt x="641308" y="1642231"/>
                  </a:lnTo>
                  <a:lnTo>
                    <a:pt x="687735" y="1651729"/>
                  </a:lnTo>
                  <a:lnTo>
                    <a:pt x="735062" y="1658609"/>
                  </a:lnTo>
                  <a:lnTo>
                    <a:pt x="783211" y="1662795"/>
                  </a:lnTo>
                  <a:lnTo>
                    <a:pt x="832103" y="1664208"/>
                  </a:lnTo>
                  <a:lnTo>
                    <a:pt x="880996" y="1662795"/>
                  </a:lnTo>
                  <a:lnTo>
                    <a:pt x="929145" y="1658609"/>
                  </a:lnTo>
                  <a:lnTo>
                    <a:pt x="976472" y="1651729"/>
                  </a:lnTo>
                  <a:lnTo>
                    <a:pt x="1022899" y="1642231"/>
                  </a:lnTo>
                  <a:lnTo>
                    <a:pt x="1068347" y="1630195"/>
                  </a:lnTo>
                  <a:lnTo>
                    <a:pt x="1112739" y="1615697"/>
                  </a:lnTo>
                  <a:lnTo>
                    <a:pt x="1155998" y="1598817"/>
                  </a:lnTo>
                  <a:lnTo>
                    <a:pt x="1198043" y="1579632"/>
                  </a:lnTo>
                  <a:lnTo>
                    <a:pt x="1238799" y="1558220"/>
                  </a:lnTo>
                  <a:lnTo>
                    <a:pt x="1278186" y="1534660"/>
                  </a:lnTo>
                  <a:lnTo>
                    <a:pt x="1316127" y="1509029"/>
                  </a:lnTo>
                  <a:lnTo>
                    <a:pt x="1352544" y="1481405"/>
                  </a:lnTo>
                  <a:lnTo>
                    <a:pt x="1387358" y="1451866"/>
                  </a:lnTo>
                  <a:lnTo>
                    <a:pt x="1420491" y="1420491"/>
                  </a:lnTo>
                  <a:lnTo>
                    <a:pt x="1451866" y="1387358"/>
                  </a:lnTo>
                  <a:lnTo>
                    <a:pt x="1481405" y="1352544"/>
                  </a:lnTo>
                  <a:lnTo>
                    <a:pt x="1509029" y="1316127"/>
                  </a:lnTo>
                  <a:lnTo>
                    <a:pt x="1534660" y="1278186"/>
                  </a:lnTo>
                  <a:lnTo>
                    <a:pt x="1558220" y="1238799"/>
                  </a:lnTo>
                  <a:lnTo>
                    <a:pt x="1579632" y="1198043"/>
                  </a:lnTo>
                  <a:lnTo>
                    <a:pt x="1598817" y="1155998"/>
                  </a:lnTo>
                  <a:lnTo>
                    <a:pt x="1615697" y="1112739"/>
                  </a:lnTo>
                  <a:lnTo>
                    <a:pt x="1630195" y="1068347"/>
                  </a:lnTo>
                  <a:lnTo>
                    <a:pt x="1642231" y="1022899"/>
                  </a:lnTo>
                  <a:lnTo>
                    <a:pt x="1651729" y="976472"/>
                  </a:lnTo>
                  <a:lnTo>
                    <a:pt x="1658609" y="929145"/>
                  </a:lnTo>
                  <a:lnTo>
                    <a:pt x="1662795" y="880996"/>
                  </a:lnTo>
                  <a:lnTo>
                    <a:pt x="1664207" y="832104"/>
                  </a:lnTo>
                  <a:lnTo>
                    <a:pt x="1662795" y="783211"/>
                  </a:lnTo>
                  <a:lnTo>
                    <a:pt x="1658609" y="735062"/>
                  </a:lnTo>
                  <a:lnTo>
                    <a:pt x="1651729" y="687735"/>
                  </a:lnTo>
                  <a:lnTo>
                    <a:pt x="1642231" y="641308"/>
                  </a:lnTo>
                  <a:lnTo>
                    <a:pt x="1630195" y="595860"/>
                  </a:lnTo>
                  <a:lnTo>
                    <a:pt x="1615697" y="551468"/>
                  </a:lnTo>
                  <a:lnTo>
                    <a:pt x="1598817" y="508209"/>
                  </a:lnTo>
                  <a:lnTo>
                    <a:pt x="1579632" y="466164"/>
                  </a:lnTo>
                  <a:lnTo>
                    <a:pt x="1558220" y="425408"/>
                  </a:lnTo>
                  <a:lnTo>
                    <a:pt x="1534660" y="386021"/>
                  </a:lnTo>
                  <a:lnTo>
                    <a:pt x="1509029" y="348080"/>
                  </a:lnTo>
                  <a:lnTo>
                    <a:pt x="1481405" y="311663"/>
                  </a:lnTo>
                  <a:lnTo>
                    <a:pt x="1451866" y="276849"/>
                  </a:lnTo>
                  <a:lnTo>
                    <a:pt x="1420491" y="243716"/>
                  </a:lnTo>
                  <a:lnTo>
                    <a:pt x="1387358" y="212341"/>
                  </a:lnTo>
                  <a:lnTo>
                    <a:pt x="1352544" y="182802"/>
                  </a:lnTo>
                  <a:lnTo>
                    <a:pt x="1316127" y="155178"/>
                  </a:lnTo>
                  <a:lnTo>
                    <a:pt x="1278186" y="129547"/>
                  </a:lnTo>
                  <a:lnTo>
                    <a:pt x="1238799" y="105987"/>
                  </a:lnTo>
                  <a:lnTo>
                    <a:pt x="1198043" y="84575"/>
                  </a:lnTo>
                  <a:lnTo>
                    <a:pt x="1155998" y="65390"/>
                  </a:lnTo>
                  <a:lnTo>
                    <a:pt x="1112739" y="48510"/>
                  </a:lnTo>
                  <a:lnTo>
                    <a:pt x="1068347" y="34012"/>
                  </a:lnTo>
                  <a:lnTo>
                    <a:pt x="1022899" y="21976"/>
                  </a:lnTo>
                  <a:lnTo>
                    <a:pt x="976472" y="12478"/>
                  </a:lnTo>
                  <a:lnTo>
                    <a:pt x="929145" y="5598"/>
                  </a:lnTo>
                  <a:lnTo>
                    <a:pt x="880996" y="1412"/>
                  </a:lnTo>
                  <a:lnTo>
                    <a:pt x="832103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8571" y="2060448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79" h="627380">
                  <a:moveTo>
                    <a:pt x="313690" y="0"/>
                  </a:moveTo>
                  <a:lnTo>
                    <a:pt x="267336" y="3401"/>
                  </a:lnTo>
                  <a:lnTo>
                    <a:pt x="223094" y="13281"/>
                  </a:lnTo>
                  <a:lnTo>
                    <a:pt x="181448" y="29156"/>
                  </a:lnTo>
                  <a:lnTo>
                    <a:pt x="142884" y="50538"/>
                  </a:lnTo>
                  <a:lnTo>
                    <a:pt x="107888" y="76944"/>
                  </a:lnTo>
                  <a:lnTo>
                    <a:pt x="76944" y="107888"/>
                  </a:lnTo>
                  <a:lnTo>
                    <a:pt x="50538" y="142884"/>
                  </a:lnTo>
                  <a:lnTo>
                    <a:pt x="29156" y="181448"/>
                  </a:lnTo>
                  <a:lnTo>
                    <a:pt x="13281" y="223094"/>
                  </a:lnTo>
                  <a:lnTo>
                    <a:pt x="3401" y="267336"/>
                  </a:lnTo>
                  <a:lnTo>
                    <a:pt x="0" y="313689"/>
                  </a:lnTo>
                  <a:lnTo>
                    <a:pt x="3401" y="360043"/>
                  </a:lnTo>
                  <a:lnTo>
                    <a:pt x="13281" y="404285"/>
                  </a:lnTo>
                  <a:lnTo>
                    <a:pt x="29156" y="445931"/>
                  </a:lnTo>
                  <a:lnTo>
                    <a:pt x="50538" y="484495"/>
                  </a:lnTo>
                  <a:lnTo>
                    <a:pt x="76944" y="519491"/>
                  </a:lnTo>
                  <a:lnTo>
                    <a:pt x="107888" y="550435"/>
                  </a:lnTo>
                  <a:lnTo>
                    <a:pt x="142884" y="576841"/>
                  </a:lnTo>
                  <a:lnTo>
                    <a:pt x="181448" y="598223"/>
                  </a:lnTo>
                  <a:lnTo>
                    <a:pt x="223094" y="614098"/>
                  </a:lnTo>
                  <a:lnTo>
                    <a:pt x="267336" y="623978"/>
                  </a:lnTo>
                  <a:lnTo>
                    <a:pt x="313690" y="627379"/>
                  </a:lnTo>
                  <a:lnTo>
                    <a:pt x="360043" y="623978"/>
                  </a:lnTo>
                  <a:lnTo>
                    <a:pt x="404285" y="614098"/>
                  </a:lnTo>
                  <a:lnTo>
                    <a:pt x="445931" y="598223"/>
                  </a:lnTo>
                  <a:lnTo>
                    <a:pt x="484495" y="576841"/>
                  </a:lnTo>
                  <a:lnTo>
                    <a:pt x="519491" y="550435"/>
                  </a:lnTo>
                  <a:lnTo>
                    <a:pt x="550435" y="519491"/>
                  </a:lnTo>
                  <a:lnTo>
                    <a:pt x="576841" y="484495"/>
                  </a:lnTo>
                  <a:lnTo>
                    <a:pt x="598223" y="445931"/>
                  </a:lnTo>
                  <a:lnTo>
                    <a:pt x="614098" y="404285"/>
                  </a:lnTo>
                  <a:lnTo>
                    <a:pt x="623978" y="360043"/>
                  </a:lnTo>
                  <a:lnTo>
                    <a:pt x="627380" y="313689"/>
                  </a:lnTo>
                  <a:lnTo>
                    <a:pt x="623978" y="267336"/>
                  </a:lnTo>
                  <a:lnTo>
                    <a:pt x="614098" y="223094"/>
                  </a:lnTo>
                  <a:lnTo>
                    <a:pt x="598223" y="181448"/>
                  </a:lnTo>
                  <a:lnTo>
                    <a:pt x="576841" y="142884"/>
                  </a:lnTo>
                  <a:lnTo>
                    <a:pt x="550435" y="107888"/>
                  </a:lnTo>
                  <a:lnTo>
                    <a:pt x="519491" y="76944"/>
                  </a:lnTo>
                  <a:lnTo>
                    <a:pt x="484495" y="50538"/>
                  </a:lnTo>
                  <a:lnTo>
                    <a:pt x="445931" y="29156"/>
                  </a:lnTo>
                  <a:lnTo>
                    <a:pt x="404285" y="13281"/>
                  </a:lnTo>
                  <a:lnTo>
                    <a:pt x="360043" y="3401"/>
                  </a:lnTo>
                  <a:lnTo>
                    <a:pt x="313690" y="0"/>
                  </a:lnTo>
                  <a:close/>
                </a:path>
              </a:pathLst>
            </a:custGeom>
            <a:solidFill>
              <a:srgbClr val="BEA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48571" y="2892551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79" h="627379">
                  <a:moveTo>
                    <a:pt x="313690" y="0"/>
                  </a:moveTo>
                  <a:lnTo>
                    <a:pt x="267336" y="3401"/>
                  </a:lnTo>
                  <a:lnTo>
                    <a:pt x="223094" y="13281"/>
                  </a:lnTo>
                  <a:lnTo>
                    <a:pt x="181448" y="29156"/>
                  </a:lnTo>
                  <a:lnTo>
                    <a:pt x="142884" y="50538"/>
                  </a:lnTo>
                  <a:lnTo>
                    <a:pt x="107888" y="76944"/>
                  </a:lnTo>
                  <a:lnTo>
                    <a:pt x="76944" y="107888"/>
                  </a:lnTo>
                  <a:lnTo>
                    <a:pt x="50538" y="142884"/>
                  </a:lnTo>
                  <a:lnTo>
                    <a:pt x="29156" y="181448"/>
                  </a:lnTo>
                  <a:lnTo>
                    <a:pt x="13281" y="223094"/>
                  </a:lnTo>
                  <a:lnTo>
                    <a:pt x="3401" y="267336"/>
                  </a:lnTo>
                  <a:lnTo>
                    <a:pt x="0" y="313689"/>
                  </a:lnTo>
                  <a:lnTo>
                    <a:pt x="3401" y="360043"/>
                  </a:lnTo>
                  <a:lnTo>
                    <a:pt x="13281" y="404285"/>
                  </a:lnTo>
                  <a:lnTo>
                    <a:pt x="29156" y="445931"/>
                  </a:lnTo>
                  <a:lnTo>
                    <a:pt x="50538" y="484495"/>
                  </a:lnTo>
                  <a:lnTo>
                    <a:pt x="76944" y="519491"/>
                  </a:lnTo>
                  <a:lnTo>
                    <a:pt x="107888" y="550435"/>
                  </a:lnTo>
                  <a:lnTo>
                    <a:pt x="142884" y="576841"/>
                  </a:lnTo>
                  <a:lnTo>
                    <a:pt x="181448" y="598223"/>
                  </a:lnTo>
                  <a:lnTo>
                    <a:pt x="223094" y="614098"/>
                  </a:lnTo>
                  <a:lnTo>
                    <a:pt x="267336" y="623978"/>
                  </a:lnTo>
                  <a:lnTo>
                    <a:pt x="313690" y="627379"/>
                  </a:lnTo>
                  <a:lnTo>
                    <a:pt x="360043" y="623978"/>
                  </a:lnTo>
                  <a:lnTo>
                    <a:pt x="404285" y="614098"/>
                  </a:lnTo>
                  <a:lnTo>
                    <a:pt x="445931" y="598223"/>
                  </a:lnTo>
                  <a:lnTo>
                    <a:pt x="484495" y="576841"/>
                  </a:lnTo>
                  <a:lnTo>
                    <a:pt x="519491" y="550435"/>
                  </a:lnTo>
                  <a:lnTo>
                    <a:pt x="550435" y="519491"/>
                  </a:lnTo>
                  <a:lnTo>
                    <a:pt x="576841" y="484495"/>
                  </a:lnTo>
                  <a:lnTo>
                    <a:pt x="598223" y="445931"/>
                  </a:lnTo>
                  <a:lnTo>
                    <a:pt x="614098" y="404285"/>
                  </a:lnTo>
                  <a:lnTo>
                    <a:pt x="623978" y="360043"/>
                  </a:lnTo>
                  <a:lnTo>
                    <a:pt x="627380" y="313689"/>
                  </a:lnTo>
                  <a:lnTo>
                    <a:pt x="623978" y="267336"/>
                  </a:lnTo>
                  <a:lnTo>
                    <a:pt x="614098" y="223094"/>
                  </a:lnTo>
                  <a:lnTo>
                    <a:pt x="598223" y="181448"/>
                  </a:lnTo>
                  <a:lnTo>
                    <a:pt x="576841" y="142884"/>
                  </a:lnTo>
                  <a:lnTo>
                    <a:pt x="550435" y="107888"/>
                  </a:lnTo>
                  <a:lnTo>
                    <a:pt x="519491" y="76944"/>
                  </a:lnTo>
                  <a:lnTo>
                    <a:pt x="484495" y="50538"/>
                  </a:lnTo>
                  <a:lnTo>
                    <a:pt x="445931" y="29156"/>
                  </a:lnTo>
                  <a:lnTo>
                    <a:pt x="404285" y="13281"/>
                  </a:lnTo>
                  <a:lnTo>
                    <a:pt x="360043" y="3401"/>
                  </a:lnTo>
                  <a:lnTo>
                    <a:pt x="313690" y="0"/>
                  </a:lnTo>
                  <a:close/>
                </a:path>
              </a:pathLst>
            </a:custGeom>
            <a:solidFill>
              <a:srgbClr val="879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57383" y="2060448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79" h="627380">
                  <a:moveTo>
                    <a:pt x="313690" y="0"/>
                  </a:moveTo>
                  <a:lnTo>
                    <a:pt x="267336" y="3401"/>
                  </a:lnTo>
                  <a:lnTo>
                    <a:pt x="223094" y="13281"/>
                  </a:lnTo>
                  <a:lnTo>
                    <a:pt x="181448" y="29156"/>
                  </a:lnTo>
                  <a:lnTo>
                    <a:pt x="142884" y="50538"/>
                  </a:lnTo>
                  <a:lnTo>
                    <a:pt x="107888" y="76944"/>
                  </a:lnTo>
                  <a:lnTo>
                    <a:pt x="76944" y="107888"/>
                  </a:lnTo>
                  <a:lnTo>
                    <a:pt x="50538" y="142884"/>
                  </a:lnTo>
                  <a:lnTo>
                    <a:pt x="29156" y="181448"/>
                  </a:lnTo>
                  <a:lnTo>
                    <a:pt x="13281" y="223094"/>
                  </a:lnTo>
                  <a:lnTo>
                    <a:pt x="3401" y="267336"/>
                  </a:lnTo>
                  <a:lnTo>
                    <a:pt x="0" y="313689"/>
                  </a:lnTo>
                  <a:lnTo>
                    <a:pt x="3401" y="360043"/>
                  </a:lnTo>
                  <a:lnTo>
                    <a:pt x="13281" y="404285"/>
                  </a:lnTo>
                  <a:lnTo>
                    <a:pt x="29156" y="445931"/>
                  </a:lnTo>
                  <a:lnTo>
                    <a:pt x="50538" y="484495"/>
                  </a:lnTo>
                  <a:lnTo>
                    <a:pt x="76944" y="519491"/>
                  </a:lnTo>
                  <a:lnTo>
                    <a:pt x="107888" y="550435"/>
                  </a:lnTo>
                  <a:lnTo>
                    <a:pt x="142884" y="576841"/>
                  </a:lnTo>
                  <a:lnTo>
                    <a:pt x="181448" y="598223"/>
                  </a:lnTo>
                  <a:lnTo>
                    <a:pt x="223094" y="614098"/>
                  </a:lnTo>
                  <a:lnTo>
                    <a:pt x="267336" y="623978"/>
                  </a:lnTo>
                  <a:lnTo>
                    <a:pt x="313690" y="627379"/>
                  </a:lnTo>
                  <a:lnTo>
                    <a:pt x="360043" y="623978"/>
                  </a:lnTo>
                  <a:lnTo>
                    <a:pt x="404285" y="614098"/>
                  </a:lnTo>
                  <a:lnTo>
                    <a:pt x="445931" y="598223"/>
                  </a:lnTo>
                  <a:lnTo>
                    <a:pt x="484495" y="576841"/>
                  </a:lnTo>
                  <a:lnTo>
                    <a:pt x="519491" y="550435"/>
                  </a:lnTo>
                  <a:lnTo>
                    <a:pt x="550435" y="519491"/>
                  </a:lnTo>
                  <a:lnTo>
                    <a:pt x="576841" y="484495"/>
                  </a:lnTo>
                  <a:lnTo>
                    <a:pt x="598223" y="445931"/>
                  </a:lnTo>
                  <a:lnTo>
                    <a:pt x="614098" y="404285"/>
                  </a:lnTo>
                  <a:lnTo>
                    <a:pt x="623978" y="360043"/>
                  </a:lnTo>
                  <a:lnTo>
                    <a:pt x="627380" y="313689"/>
                  </a:lnTo>
                  <a:lnTo>
                    <a:pt x="623978" y="267336"/>
                  </a:lnTo>
                  <a:lnTo>
                    <a:pt x="614098" y="223094"/>
                  </a:lnTo>
                  <a:lnTo>
                    <a:pt x="598223" y="181448"/>
                  </a:lnTo>
                  <a:lnTo>
                    <a:pt x="576841" y="142884"/>
                  </a:lnTo>
                  <a:lnTo>
                    <a:pt x="550435" y="107888"/>
                  </a:lnTo>
                  <a:lnTo>
                    <a:pt x="519491" y="76944"/>
                  </a:lnTo>
                  <a:lnTo>
                    <a:pt x="484495" y="50538"/>
                  </a:lnTo>
                  <a:lnTo>
                    <a:pt x="445931" y="29156"/>
                  </a:lnTo>
                  <a:lnTo>
                    <a:pt x="404285" y="13281"/>
                  </a:lnTo>
                  <a:lnTo>
                    <a:pt x="360043" y="3401"/>
                  </a:lnTo>
                  <a:lnTo>
                    <a:pt x="313690" y="0"/>
                  </a:lnTo>
                  <a:close/>
                </a:path>
              </a:pathLst>
            </a:custGeom>
            <a:solidFill>
              <a:srgbClr val="C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57383" y="2892551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79" h="627379">
                  <a:moveTo>
                    <a:pt x="313690" y="0"/>
                  </a:moveTo>
                  <a:lnTo>
                    <a:pt x="267336" y="3401"/>
                  </a:lnTo>
                  <a:lnTo>
                    <a:pt x="223094" y="13281"/>
                  </a:lnTo>
                  <a:lnTo>
                    <a:pt x="181448" y="29156"/>
                  </a:lnTo>
                  <a:lnTo>
                    <a:pt x="142884" y="50538"/>
                  </a:lnTo>
                  <a:lnTo>
                    <a:pt x="107888" y="76944"/>
                  </a:lnTo>
                  <a:lnTo>
                    <a:pt x="76944" y="107888"/>
                  </a:lnTo>
                  <a:lnTo>
                    <a:pt x="50538" y="142884"/>
                  </a:lnTo>
                  <a:lnTo>
                    <a:pt x="29156" y="181448"/>
                  </a:lnTo>
                  <a:lnTo>
                    <a:pt x="13281" y="223094"/>
                  </a:lnTo>
                  <a:lnTo>
                    <a:pt x="3401" y="267336"/>
                  </a:lnTo>
                  <a:lnTo>
                    <a:pt x="0" y="313689"/>
                  </a:lnTo>
                  <a:lnTo>
                    <a:pt x="3401" y="360043"/>
                  </a:lnTo>
                  <a:lnTo>
                    <a:pt x="13281" y="404285"/>
                  </a:lnTo>
                  <a:lnTo>
                    <a:pt x="29156" y="445931"/>
                  </a:lnTo>
                  <a:lnTo>
                    <a:pt x="50538" y="484495"/>
                  </a:lnTo>
                  <a:lnTo>
                    <a:pt x="76944" y="519491"/>
                  </a:lnTo>
                  <a:lnTo>
                    <a:pt x="107888" y="550435"/>
                  </a:lnTo>
                  <a:lnTo>
                    <a:pt x="142884" y="576841"/>
                  </a:lnTo>
                  <a:lnTo>
                    <a:pt x="181448" y="598223"/>
                  </a:lnTo>
                  <a:lnTo>
                    <a:pt x="223094" y="614098"/>
                  </a:lnTo>
                  <a:lnTo>
                    <a:pt x="267336" y="623978"/>
                  </a:lnTo>
                  <a:lnTo>
                    <a:pt x="313690" y="627379"/>
                  </a:lnTo>
                  <a:lnTo>
                    <a:pt x="360043" y="623978"/>
                  </a:lnTo>
                  <a:lnTo>
                    <a:pt x="404285" y="614098"/>
                  </a:lnTo>
                  <a:lnTo>
                    <a:pt x="445931" y="598223"/>
                  </a:lnTo>
                  <a:lnTo>
                    <a:pt x="484495" y="576841"/>
                  </a:lnTo>
                  <a:lnTo>
                    <a:pt x="519491" y="550435"/>
                  </a:lnTo>
                  <a:lnTo>
                    <a:pt x="550435" y="519491"/>
                  </a:lnTo>
                  <a:lnTo>
                    <a:pt x="576841" y="484495"/>
                  </a:lnTo>
                  <a:lnTo>
                    <a:pt x="598223" y="445931"/>
                  </a:lnTo>
                  <a:lnTo>
                    <a:pt x="614098" y="404285"/>
                  </a:lnTo>
                  <a:lnTo>
                    <a:pt x="623978" y="360043"/>
                  </a:lnTo>
                  <a:lnTo>
                    <a:pt x="627380" y="313689"/>
                  </a:lnTo>
                  <a:lnTo>
                    <a:pt x="623978" y="267336"/>
                  </a:lnTo>
                  <a:lnTo>
                    <a:pt x="614098" y="223094"/>
                  </a:lnTo>
                  <a:lnTo>
                    <a:pt x="598223" y="181448"/>
                  </a:lnTo>
                  <a:lnTo>
                    <a:pt x="576841" y="142884"/>
                  </a:lnTo>
                  <a:lnTo>
                    <a:pt x="550435" y="107888"/>
                  </a:lnTo>
                  <a:lnTo>
                    <a:pt x="519491" y="76944"/>
                  </a:lnTo>
                  <a:lnTo>
                    <a:pt x="484495" y="50538"/>
                  </a:lnTo>
                  <a:lnTo>
                    <a:pt x="445931" y="29156"/>
                  </a:lnTo>
                  <a:lnTo>
                    <a:pt x="404285" y="13281"/>
                  </a:lnTo>
                  <a:lnTo>
                    <a:pt x="360043" y="3401"/>
                  </a:lnTo>
                  <a:lnTo>
                    <a:pt x="313690" y="0"/>
                  </a:lnTo>
                  <a:close/>
                </a:path>
              </a:pathLst>
            </a:custGeom>
            <a:solidFill>
              <a:srgbClr val="B8B4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5875020" y="3610609"/>
              <a:ext cx="5267325" cy="1527810"/>
              <a:chOff x="5875020" y="3610609"/>
              <a:chExt cx="5267325" cy="152781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5875020" y="3636009"/>
                <a:ext cx="5267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67325">
                    <a:moveTo>
                      <a:pt x="0" y="0"/>
                    </a:moveTo>
                    <a:lnTo>
                      <a:pt x="5266944" y="0"/>
                    </a:lnTo>
                  </a:path>
                </a:pathLst>
              </a:custGeom>
              <a:ln w="508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466074" y="3661411"/>
                <a:ext cx="1925955" cy="1477010"/>
              </a:xfrm>
              <a:custGeom>
                <a:avLst/>
                <a:gdLst/>
                <a:ahLst/>
                <a:cxnLst/>
                <a:rect l="l" t="t" r="r" b="b"/>
                <a:pathLst>
                  <a:path w="1925954" h="1477010">
                    <a:moveTo>
                      <a:pt x="970902" y="0"/>
                    </a:moveTo>
                    <a:lnTo>
                      <a:pt x="0" y="1466138"/>
                    </a:lnTo>
                    <a:lnTo>
                      <a:pt x="1925866" y="1476438"/>
                    </a:lnTo>
                    <a:lnTo>
                      <a:pt x="9709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5" name="object 5">
            <a:extLst>
              <a:ext uri="{FF2B5EF4-FFF2-40B4-BE49-F238E27FC236}">
                <a16:creationId xmlns:a16="http://schemas.microsoft.com/office/drawing/2014/main" id="{C0016320-F3E1-C7F7-D3D8-FBC4763E97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07" y="5266483"/>
            <a:ext cx="166547" cy="166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0198F1-AC22-8BD8-F987-D7B6D10BE490}"/>
              </a:ext>
            </a:extLst>
          </p:cNvPr>
          <p:cNvSpPr txBox="1"/>
          <p:nvPr/>
        </p:nvSpPr>
        <p:spPr>
          <a:xfrm>
            <a:off x="735582" y="5362714"/>
            <a:ext cx="2769617" cy="8531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 marR="76835">
              <a:lnSpc>
                <a:spcPct val="104200"/>
              </a:lnSpc>
              <a:spcBef>
                <a:spcPts val="20"/>
              </a:spcBef>
            </a:pP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Patients who are unsatisfied with the ergonomic features and aesthetic design of healthcare furniture.</a:t>
            </a:r>
          </a:p>
          <a:p>
            <a:pPr marL="38100" marR="76835">
              <a:lnSpc>
                <a:spcPct val="104200"/>
              </a:lnSpc>
              <a:spcBef>
                <a:spcPts val="20"/>
              </a:spcBef>
            </a:pPr>
            <a:endParaRPr lang="en-US" sz="1200" dirty="0">
              <a:solidFill>
                <a:srgbClr val="716A6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7DE28-B6EB-9ABA-ECE8-159F79B5674B}"/>
              </a:ext>
            </a:extLst>
          </p:cNvPr>
          <p:cNvSpPr txBox="1"/>
          <p:nvPr/>
        </p:nvSpPr>
        <p:spPr>
          <a:xfrm>
            <a:off x="609600" y="4648200"/>
            <a:ext cx="1752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434"/>
              </a:spcBef>
            </a:pPr>
            <a:r>
              <a:rPr lang="en-US" sz="4500" b="1" spc="-25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4500" b="1" spc="-37" baseline="25862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4500" baseline="2586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EBBB8C-98A7-D2B6-5D0B-AB2398D9368C}"/>
              </a:ext>
            </a:extLst>
          </p:cNvPr>
          <p:cNvSpPr txBox="1"/>
          <p:nvPr/>
        </p:nvSpPr>
        <p:spPr>
          <a:xfrm>
            <a:off x="729995" y="6097480"/>
            <a:ext cx="2775205" cy="6027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>
              <a:lnSpc>
                <a:spcPct val="100000"/>
              </a:lnSpc>
              <a:spcBef>
                <a:spcPts val="1115"/>
              </a:spcBef>
            </a:pPr>
            <a:r>
              <a:rPr lang="en-US" sz="800" i="1" spc="-10" dirty="0" err="1">
                <a:solidFill>
                  <a:srgbClr val="8E8784"/>
                </a:solidFill>
                <a:latin typeface="Arial"/>
                <a:cs typeface="Arial"/>
              </a:rPr>
              <a:t>pesjournal.net</a:t>
            </a:r>
            <a:r>
              <a:rPr lang="en-US" sz="800" i="1" spc="-10" dirty="0">
                <a:solidFill>
                  <a:srgbClr val="8E8784"/>
                </a:solidFill>
                <a:latin typeface="Arial"/>
                <a:cs typeface="Arial"/>
              </a:rPr>
              <a:t>, Hospital Furniture: Expectations of Patients Toward Furniture in Healthcare Setting, October 2020</a:t>
            </a:r>
          </a:p>
          <a:p>
            <a:pPr marL="38100">
              <a:lnSpc>
                <a:spcPct val="100000"/>
              </a:lnSpc>
              <a:spcBef>
                <a:spcPts val="1115"/>
              </a:spcBef>
            </a:pPr>
            <a:endParaRPr lang="en-US" sz="800" i="1" spc="-10" dirty="0">
              <a:solidFill>
                <a:srgbClr val="8E8784"/>
              </a:solidFill>
              <a:latin typeface="Arial"/>
              <a:cs typeface="Arial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E8F209EA-AB23-2F04-F327-8C97614BD9F4}"/>
              </a:ext>
            </a:extLst>
          </p:cNvPr>
          <p:cNvSpPr txBox="1">
            <a:spLocks/>
          </p:cNvSpPr>
          <p:nvPr/>
        </p:nvSpPr>
        <p:spPr>
          <a:xfrm>
            <a:off x="6202835" y="5435330"/>
            <a:ext cx="4452431" cy="353943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 algn="ctr">
              <a:spcBef>
                <a:spcPts val="120"/>
              </a:spcBef>
            </a:pPr>
            <a:r>
              <a:rPr lang="en-US" sz="2200" spc="-10" dirty="0">
                <a:solidFill>
                  <a:srgbClr val="716A66"/>
                </a:solidFill>
              </a:rPr>
              <a:t>Balancing  We Versus Me Comfort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523" y="655383"/>
            <a:ext cx="129387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</a:t>
            </a:r>
            <a:r>
              <a:rPr sz="1100" b="1" spc="-5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3BA863B-10F7-6BBD-034E-E94DB7640305}"/>
              </a:ext>
            </a:extLst>
          </p:cNvPr>
          <p:cNvSpPr txBox="1">
            <a:spLocks/>
          </p:cNvSpPr>
          <p:nvPr/>
        </p:nvSpPr>
        <p:spPr>
          <a:xfrm>
            <a:off x="750823" y="928462"/>
            <a:ext cx="3785235" cy="384721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dirty="0">
                <a:solidFill>
                  <a:srgbClr val="716A66"/>
                </a:solidFill>
              </a:rPr>
              <a:t>Human-Centered Care</a:t>
            </a:r>
            <a:endParaRPr lang="en-US" spc="-10" dirty="0">
              <a:solidFill>
                <a:srgbClr val="716A66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F3487AF-119A-A614-6085-88A1C755FAA6}"/>
              </a:ext>
            </a:extLst>
          </p:cNvPr>
          <p:cNvSpPr txBox="1"/>
          <p:nvPr/>
        </p:nvSpPr>
        <p:spPr>
          <a:xfrm>
            <a:off x="750823" y="1429357"/>
            <a:ext cx="4202177" cy="883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lack of inclusive design can lead to disparities in patient experiences, failing to accommodate the diverse needs of all patients.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6E23E9CA-E022-2AE3-710C-BED2911604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07" y="5266483"/>
            <a:ext cx="166547" cy="1665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B5EB00-E7C5-593C-A32E-122D5DC5FD4C}"/>
              </a:ext>
            </a:extLst>
          </p:cNvPr>
          <p:cNvSpPr txBox="1"/>
          <p:nvPr/>
        </p:nvSpPr>
        <p:spPr>
          <a:xfrm>
            <a:off x="735582" y="5362714"/>
            <a:ext cx="2769617" cy="8531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 marR="76835">
              <a:lnSpc>
                <a:spcPct val="104200"/>
              </a:lnSpc>
              <a:spcBef>
                <a:spcPts val="20"/>
              </a:spcBef>
            </a:pPr>
            <a:r>
              <a:rPr lang="en-US" sz="1200" dirty="0">
                <a:solidFill>
                  <a:srgbClr val="716A66"/>
                </a:solidFill>
                <a:latin typeface="+mj-lt"/>
                <a:cs typeface="Calibri" panose="020F0502020204030204" pitchFamily="34" charset="0"/>
              </a:rPr>
              <a:t>of U.S. adults live with a disability highlighting the need for inclusive healthcare design.</a:t>
            </a:r>
          </a:p>
          <a:p>
            <a:pPr marL="38100" marR="76835">
              <a:lnSpc>
                <a:spcPct val="104200"/>
              </a:lnSpc>
              <a:spcBef>
                <a:spcPts val="20"/>
              </a:spcBef>
            </a:pPr>
            <a:endParaRPr lang="en-US" sz="1200" dirty="0">
              <a:solidFill>
                <a:srgbClr val="716A6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BB99B-2FA6-2F14-7AE5-EA90C13FE0ED}"/>
              </a:ext>
            </a:extLst>
          </p:cNvPr>
          <p:cNvSpPr txBox="1"/>
          <p:nvPr/>
        </p:nvSpPr>
        <p:spPr>
          <a:xfrm>
            <a:off x="609600" y="4648200"/>
            <a:ext cx="1752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434"/>
              </a:spcBef>
            </a:pPr>
            <a:r>
              <a:rPr lang="en-US" sz="4500" b="1" spc="-25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4500" b="1" spc="-37" baseline="25862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4500" baseline="2586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138F4-69DD-5D04-2F26-D9319C42508F}"/>
              </a:ext>
            </a:extLst>
          </p:cNvPr>
          <p:cNvSpPr txBox="1"/>
          <p:nvPr/>
        </p:nvSpPr>
        <p:spPr>
          <a:xfrm>
            <a:off x="729995" y="6097480"/>
            <a:ext cx="2775205" cy="47961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8100">
              <a:lnSpc>
                <a:spcPct val="100000"/>
              </a:lnSpc>
              <a:spcBef>
                <a:spcPts val="1115"/>
              </a:spcBef>
            </a:pPr>
            <a:r>
              <a:rPr lang="en-US" sz="800" i="1" spc="-10" dirty="0">
                <a:solidFill>
                  <a:srgbClr val="8E8784"/>
                </a:solidFill>
                <a:latin typeface="Arial"/>
                <a:cs typeface="Arial"/>
              </a:rPr>
              <a:t>Centers for Disease Control and Prevention, 2024</a:t>
            </a:r>
          </a:p>
          <a:p>
            <a:pPr marL="38100">
              <a:lnSpc>
                <a:spcPct val="100000"/>
              </a:lnSpc>
              <a:spcBef>
                <a:spcPts val="1115"/>
              </a:spcBef>
            </a:pPr>
            <a:endParaRPr lang="en-US" sz="800" i="1" spc="-10" dirty="0" err="1">
              <a:solidFill>
                <a:srgbClr val="8E8784"/>
              </a:solidFill>
              <a:latin typeface="Arial"/>
              <a:cs typeface="Arial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EF1B784-B92E-EEF9-DBD3-509C5E2D713D}"/>
              </a:ext>
            </a:extLst>
          </p:cNvPr>
          <p:cNvSpPr txBox="1">
            <a:spLocks/>
          </p:cNvSpPr>
          <p:nvPr/>
        </p:nvSpPr>
        <p:spPr>
          <a:xfrm>
            <a:off x="6202835" y="5435330"/>
            <a:ext cx="4452431" cy="353943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 algn="ctr">
              <a:spcBef>
                <a:spcPts val="120"/>
              </a:spcBef>
            </a:pPr>
            <a:r>
              <a:rPr lang="en-US" sz="2200" spc="-10" dirty="0">
                <a:solidFill>
                  <a:srgbClr val="716A66"/>
                </a:solidFill>
              </a:rPr>
              <a:t>Supporting Holistic Connected Care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40975-D2FF-F55B-0F30-DA9F8C4AA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28462"/>
            <a:ext cx="3479800" cy="3873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4380" y="3393753"/>
            <a:ext cx="1624330" cy="1624330"/>
            <a:chOff x="754380" y="3393753"/>
            <a:chExt cx="1624330" cy="1624330"/>
          </a:xfrm>
        </p:grpSpPr>
        <p:sp>
          <p:nvSpPr>
            <p:cNvPr id="3" name="object 3"/>
            <p:cNvSpPr/>
            <p:nvPr/>
          </p:nvSpPr>
          <p:spPr>
            <a:xfrm>
              <a:off x="754380" y="3393753"/>
              <a:ext cx="1624330" cy="1624330"/>
            </a:xfrm>
            <a:custGeom>
              <a:avLst/>
              <a:gdLst/>
              <a:ahLst/>
              <a:cxnLst/>
              <a:rect l="l" t="t" r="r" b="b"/>
              <a:pathLst>
                <a:path w="1624330" h="1624329">
                  <a:moveTo>
                    <a:pt x="811987" y="0"/>
                  </a:moveTo>
                  <a:lnTo>
                    <a:pt x="764276" y="1378"/>
                  </a:lnTo>
                  <a:lnTo>
                    <a:pt x="717292" y="5462"/>
                  </a:lnTo>
                  <a:lnTo>
                    <a:pt x="671109" y="12177"/>
                  </a:lnTo>
                  <a:lnTo>
                    <a:pt x="625805" y="21445"/>
                  </a:lnTo>
                  <a:lnTo>
                    <a:pt x="581455" y="33190"/>
                  </a:lnTo>
                  <a:lnTo>
                    <a:pt x="538136" y="47337"/>
                  </a:lnTo>
                  <a:lnTo>
                    <a:pt x="495924" y="63809"/>
                  </a:lnTo>
                  <a:lnTo>
                    <a:pt x="454895" y="82531"/>
                  </a:lnTo>
                  <a:lnTo>
                    <a:pt x="415124" y="103425"/>
                  </a:lnTo>
                  <a:lnTo>
                    <a:pt x="376689" y="126416"/>
                  </a:lnTo>
                  <a:lnTo>
                    <a:pt x="339666" y="151427"/>
                  </a:lnTo>
                  <a:lnTo>
                    <a:pt x="304129" y="178383"/>
                  </a:lnTo>
                  <a:lnTo>
                    <a:pt x="270157" y="207208"/>
                  </a:lnTo>
                  <a:lnTo>
                    <a:pt x="237824" y="237824"/>
                  </a:lnTo>
                  <a:lnTo>
                    <a:pt x="207208" y="270157"/>
                  </a:lnTo>
                  <a:lnTo>
                    <a:pt x="178383" y="304129"/>
                  </a:lnTo>
                  <a:lnTo>
                    <a:pt x="151427" y="339666"/>
                  </a:lnTo>
                  <a:lnTo>
                    <a:pt x="126416" y="376689"/>
                  </a:lnTo>
                  <a:lnTo>
                    <a:pt x="103425" y="415124"/>
                  </a:lnTo>
                  <a:lnTo>
                    <a:pt x="82531" y="454895"/>
                  </a:lnTo>
                  <a:lnTo>
                    <a:pt x="63809" y="495924"/>
                  </a:lnTo>
                  <a:lnTo>
                    <a:pt x="47337" y="538136"/>
                  </a:lnTo>
                  <a:lnTo>
                    <a:pt x="33190" y="581455"/>
                  </a:lnTo>
                  <a:lnTo>
                    <a:pt x="21445" y="625805"/>
                  </a:lnTo>
                  <a:lnTo>
                    <a:pt x="12177" y="671109"/>
                  </a:lnTo>
                  <a:lnTo>
                    <a:pt x="5462" y="717292"/>
                  </a:lnTo>
                  <a:lnTo>
                    <a:pt x="1378" y="764276"/>
                  </a:lnTo>
                  <a:lnTo>
                    <a:pt x="0" y="811987"/>
                  </a:lnTo>
                  <a:lnTo>
                    <a:pt x="1378" y="859697"/>
                  </a:lnTo>
                  <a:lnTo>
                    <a:pt x="5462" y="906682"/>
                  </a:lnTo>
                  <a:lnTo>
                    <a:pt x="12177" y="952864"/>
                  </a:lnTo>
                  <a:lnTo>
                    <a:pt x="21445" y="998168"/>
                  </a:lnTo>
                  <a:lnTo>
                    <a:pt x="33190" y="1042518"/>
                  </a:lnTo>
                  <a:lnTo>
                    <a:pt x="47337" y="1085837"/>
                  </a:lnTo>
                  <a:lnTo>
                    <a:pt x="63809" y="1128049"/>
                  </a:lnTo>
                  <a:lnTo>
                    <a:pt x="82531" y="1169079"/>
                  </a:lnTo>
                  <a:lnTo>
                    <a:pt x="103425" y="1208849"/>
                  </a:lnTo>
                  <a:lnTo>
                    <a:pt x="126416" y="1247284"/>
                  </a:lnTo>
                  <a:lnTo>
                    <a:pt x="151427" y="1284308"/>
                  </a:lnTo>
                  <a:lnTo>
                    <a:pt x="178383" y="1319844"/>
                  </a:lnTo>
                  <a:lnTo>
                    <a:pt x="207208" y="1353816"/>
                  </a:lnTo>
                  <a:lnTo>
                    <a:pt x="237824" y="1386149"/>
                  </a:lnTo>
                  <a:lnTo>
                    <a:pt x="270157" y="1416766"/>
                  </a:lnTo>
                  <a:lnTo>
                    <a:pt x="304129" y="1445590"/>
                  </a:lnTo>
                  <a:lnTo>
                    <a:pt x="339666" y="1472546"/>
                  </a:lnTo>
                  <a:lnTo>
                    <a:pt x="376689" y="1497558"/>
                  </a:lnTo>
                  <a:lnTo>
                    <a:pt x="415124" y="1520549"/>
                  </a:lnTo>
                  <a:lnTo>
                    <a:pt x="454895" y="1541443"/>
                  </a:lnTo>
                  <a:lnTo>
                    <a:pt x="495924" y="1560164"/>
                  </a:lnTo>
                  <a:lnTo>
                    <a:pt x="538136" y="1576636"/>
                  </a:lnTo>
                  <a:lnTo>
                    <a:pt x="581455" y="1590783"/>
                  </a:lnTo>
                  <a:lnTo>
                    <a:pt x="625805" y="1602529"/>
                  </a:lnTo>
                  <a:lnTo>
                    <a:pt x="671109" y="1611797"/>
                  </a:lnTo>
                  <a:lnTo>
                    <a:pt x="717292" y="1618511"/>
                  </a:lnTo>
                  <a:lnTo>
                    <a:pt x="764276" y="1622596"/>
                  </a:lnTo>
                  <a:lnTo>
                    <a:pt x="811987" y="1623974"/>
                  </a:lnTo>
                  <a:lnTo>
                    <a:pt x="859697" y="1622596"/>
                  </a:lnTo>
                  <a:lnTo>
                    <a:pt x="906682" y="1618511"/>
                  </a:lnTo>
                  <a:lnTo>
                    <a:pt x="952864" y="1611797"/>
                  </a:lnTo>
                  <a:lnTo>
                    <a:pt x="998168" y="1602529"/>
                  </a:lnTo>
                  <a:lnTo>
                    <a:pt x="1042518" y="1590783"/>
                  </a:lnTo>
                  <a:lnTo>
                    <a:pt x="1085837" y="1576636"/>
                  </a:lnTo>
                  <a:lnTo>
                    <a:pt x="1128049" y="1560164"/>
                  </a:lnTo>
                  <a:lnTo>
                    <a:pt x="1169079" y="1541443"/>
                  </a:lnTo>
                  <a:lnTo>
                    <a:pt x="1208849" y="1520549"/>
                  </a:lnTo>
                  <a:lnTo>
                    <a:pt x="1247284" y="1497558"/>
                  </a:lnTo>
                  <a:lnTo>
                    <a:pt x="1284308" y="1472546"/>
                  </a:lnTo>
                  <a:lnTo>
                    <a:pt x="1319844" y="1445590"/>
                  </a:lnTo>
                  <a:lnTo>
                    <a:pt x="1353816" y="1416766"/>
                  </a:lnTo>
                  <a:lnTo>
                    <a:pt x="1386149" y="1386149"/>
                  </a:lnTo>
                  <a:lnTo>
                    <a:pt x="1416766" y="1353816"/>
                  </a:lnTo>
                  <a:lnTo>
                    <a:pt x="1445590" y="1319844"/>
                  </a:lnTo>
                  <a:lnTo>
                    <a:pt x="1472546" y="1284308"/>
                  </a:lnTo>
                  <a:lnTo>
                    <a:pt x="1497558" y="1247284"/>
                  </a:lnTo>
                  <a:lnTo>
                    <a:pt x="1520549" y="1208849"/>
                  </a:lnTo>
                  <a:lnTo>
                    <a:pt x="1541443" y="1169079"/>
                  </a:lnTo>
                  <a:lnTo>
                    <a:pt x="1560164" y="1128049"/>
                  </a:lnTo>
                  <a:lnTo>
                    <a:pt x="1576636" y="1085837"/>
                  </a:lnTo>
                  <a:lnTo>
                    <a:pt x="1590783" y="1042518"/>
                  </a:lnTo>
                  <a:lnTo>
                    <a:pt x="1602529" y="998168"/>
                  </a:lnTo>
                  <a:lnTo>
                    <a:pt x="1611797" y="952864"/>
                  </a:lnTo>
                  <a:lnTo>
                    <a:pt x="1618511" y="906682"/>
                  </a:lnTo>
                  <a:lnTo>
                    <a:pt x="1622596" y="859697"/>
                  </a:lnTo>
                  <a:lnTo>
                    <a:pt x="1623974" y="811987"/>
                  </a:lnTo>
                  <a:lnTo>
                    <a:pt x="1622596" y="764276"/>
                  </a:lnTo>
                  <a:lnTo>
                    <a:pt x="1618511" y="717292"/>
                  </a:lnTo>
                  <a:lnTo>
                    <a:pt x="1611797" y="671109"/>
                  </a:lnTo>
                  <a:lnTo>
                    <a:pt x="1602529" y="625805"/>
                  </a:lnTo>
                  <a:lnTo>
                    <a:pt x="1590783" y="581455"/>
                  </a:lnTo>
                  <a:lnTo>
                    <a:pt x="1576636" y="538136"/>
                  </a:lnTo>
                  <a:lnTo>
                    <a:pt x="1560164" y="495924"/>
                  </a:lnTo>
                  <a:lnTo>
                    <a:pt x="1541443" y="454895"/>
                  </a:lnTo>
                  <a:lnTo>
                    <a:pt x="1520549" y="415124"/>
                  </a:lnTo>
                  <a:lnTo>
                    <a:pt x="1497558" y="376689"/>
                  </a:lnTo>
                  <a:lnTo>
                    <a:pt x="1472546" y="339666"/>
                  </a:lnTo>
                  <a:lnTo>
                    <a:pt x="1445590" y="304129"/>
                  </a:lnTo>
                  <a:lnTo>
                    <a:pt x="1416766" y="270157"/>
                  </a:lnTo>
                  <a:lnTo>
                    <a:pt x="1386149" y="237824"/>
                  </a:lnTo>
                  <a:lnTo>
                    <a:pt x="1353816" y="207208"/>
                  </a:lnTo>
                  <a:lnTo>
                    <a:pt x="1319844" y="178383"/>
                  </a:lnTo>
                  <a:lnTo>
                    <a:pt x="1284308" y="151427"/>
                  </a:lnTo>
                  <a:lnTo>
                    <a:pt x="1247284" y="126416"/>
                  </a:lnTo>
                  <a:lnTo>
                    <a:pt x="1208849" y="103425"/>
                  </a:lnTo>
                  <a:lnTo>
                    <a:pt x="1169079" y="82531"/>
                  </a:lnTo>
                  <a:lnTo>
                    <a:pt x="1128049" y="63809"/>
                  </a:lnTo>
                  <a:lnTo>
                    <a:pt x="1085837" y="47337"/>
                  </a:lnTo>
                  <a:lnTo>
                    <a:pt x="1042518" y="33190"/>
                  </a:lnTo>
                  <a:lnTo>
                    <a:pt x="998168" y="21445"/>
                  </a:lnTo>
                  <a:lnTo>
                    <a:pt x="952864" y="12177"/>
                  </a:lnTo>
                  <a:lnTo>
                    <a:pt x="906682" y="5462"/>
                  </a:lnTo>
                  <a:lnTo>
                    <a:pt x="859697" y="1378"/>
                  </a:lnTo>
                  <a:lnTo>
                    <a:pt x="811987" y="0"/>
                  </a:lnTo>
                  <a:close/>
                </a:path>
              </a:pathLst>
            </a:custGeom>
            <a:solidFill>
              <a:srgbClr val="F9F6F3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8139" y="3576913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722" y="0"/>
                  </a:moveTo>
                  <a:lnTo>
                    <a:pt x="138552" y="6741"/>
                  </a:lnTo>
                  <a:lnTo>
                    <a:pt x="93470" y="25765"/>
                  </a:lnTo>
                  <a:lnTo>
                    <a:pt x="55275" y="55275"/>
                  </a:lnTo>
                  <a:lnTo>
                    <a:pt x="25765" y="93470"/>
                  </a:lnTo>
                  <a:lnTo>
                    <a:pt x="6741" y="138552"/>
                  </a:lnTo>
                  <a:lnTo>
                    <a:pt x="0" y="188722"/>
                  </a:lnTo>
                  <a:lnTo>
                    <a:pt x="6741" y="238891"/>
                  </a:lnTo>
                  <a:lnTo>
                    <a:pt x="25765" y="283973"/>
                  </a:lnTo>
                  <a:lnTo>
                    <a:pt x="55275" y="322168"/>
                  </a:lnTo>
                  <a:lnTo>
                    <a:pt x="93470" y="351678"/>
                  </a:lnTo>
                  <a:lnTo>
                    <a:pt x="138552" y="370702"/>
                  </a:lnTo>
                  <a:lnTo>
                    <a:pt x="188722" y="377444"/>
                  </a:lnTo>
                  <a:lnTo>
                    <a:pt x="238891" y="370702"/>
                  </a:lnTo>
                  <a:lnTo>
                    <a:pt x="283973" y="351678"/>
                  </a:lnTo>
                  <a:lnTo>
                    <a:pt x="322168" y="322168"/>
                  </a:lnTo>
                  <a:lnTo>
                    <a:pt x="351678" y="283973"/>
                  </a:lnTo>
                  <a:lnTo>
                    <a:pt x="370702" y="238891"/>
                  </a:lnTo>
                  <a:lnTo>
                    <a:pt x="377444" y="188722"/>
                  </a:lnTo>
                  <a:lnTo>
                    <a:pt x="370702" y="138552"/>
                  </a:lnTo>
                  <a:lnTo>
                    <a:pt x="351678" y="93470"/>
                  </a:lnTo>
                  <a:lnTo>
                    <a:pt x="322168" y="55275"/>
                  </a:lnTo>
                  <a:lnTo>
                    <a:pt x="283973" y="25765"/>
                  </a:lnTo>
                  <a:lnTo>
                    <a:pt x="238891" y="6741"/>
                  </a:lnTo>
                  <a:lnTo>
                    <a:pt x="188722" y="0"/>
                  </a:lnTo>
                  <a:close/>
                </a:path>
              </a:pathLst>
            </a:custGeom>
            <a:solidFill>
              <a:srgbClr val="C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140209" y="3393753"/>
            <a:ext cx="1624330" cy="1624330"/>
            <a:chOff x="3140209" y="3393753"/>
            <a:chExt cx="1624330" cy="1624330"/>
          </a:xfrm>
        </p:grpSpPr>
        <p:sp>
          <p:nvSpPr>
            <p:cNvPr id="6" name="object 6"/>
            <p:cNvSpPr/>
            <p:nvPr/>
          </p:nvSpPr>
          <p:spPr>
            <a:xfrm>
              <a:off x="3140209" y="3393753"/>
              <a:ext cx="1624330" cy="1624330"/>
            </a:xfrm>
            <a:custGeom>
              <a:avLst/>
              <a:gdLst/>
              <a:ahLst/>
              <a:cxnLst/>
              <a:rect l="l" t="t" r="r" b="b"/>
              <a:pathLst>
                <a:path w="1624329" h="1624329">
                  <a:moveTo>
                    <a:pt x="811987" y="0"/>
                  </a:moveTo>
                  <a:lnTo>
                    <a:pt x="764276" y="1378"/>
                  </a:lnTo>
                  <a:lnTo>
                    <a:pt x="717292" y="5462"/>
                  </a:lnTo>
                  <a:lnTo>
                    <a:pt x="671109" y="12177"/>
                  </a:lnTo>
                  <a:lnTo>
                    <a:pt x="625805" y="21445"/>
                  </a:lnTo>
                  <a:lnTo>
                    <a:pt x="581455" y="33190"/>
                  </a:lnTo>
                  <a:lnTo>
                    <a:pt x="538136" y="47337"/>
                  </a:lnTo>
                  <a:lnTo>
                    <a:pt x="495924" y="63809"/>
                  </a:lnTo>
                  <a:lnTo>
                    <a:pt x="454895" y="82531"/>
                  </a:lnTo>
                  <a:lnTo>
                    <a:pt x="415124" y="103425"/>
                  </a:lnTo>
                  <a:lnTo>
                    <a:pt x="376689" y="126416"/>
                  </a:lnTo>
                  <a:lnTo>
                    <a:pt x="339666" y="151427"/>
                  </a:lnTo>
                  <a:lnTo>
                    <a:pt x="304129" y="178383"/>
                  </a:lnTo>
                  <a:lnTo>
                    <a:pt x="270157" y="207208"/>
                  </a:lnTo>
                  <a:lnTo>
                    <a:pt x="237824" y="237824"/>
                  </a:lnTo>
                  <a:lnTo>
                    <a:pt x="207208" y="270157"/>
                  </a:lnTo>
                  <a:lnTo>
                    <a:pt x="178383" y="304129"/>
                  </a:lnTo>
                  <a:lnTo>
                    <a:pt x="151427" y="339666"/>
                  </a:lnTo>
                  <a:lnTo>
                    <a:pt x="126416" y="376689"/>
                  </a:lnTo>
                  <a:lnTo>
                    <a:pt x="103425" y="415124"/>
                  </a:lnTo>
                  <a:lnTo>
                    <a:pt x="82531" y="454895"/>
                  </a:lnTo>
                  <a:lnTo>
                    <a:pt x="63809" y="495924"/>
                  </a:lnTo>
                  <a:lnTo>
                    <a:pt x="47337" y="538136"/>
                  </a:lnTo>
                  <a:lnTo>
                    <a:pt x="33190" y="581455"/>
                  </a:lnTo>
                  <a:lnTo>
                    <a:pt x="21445" y="625805"/>
                  </a:lnTo>
                  <a:lnTo>
                    <a:pt x="12177" y="671109"/>
                  </a:lnTo>
                  <a:lnTo>
                    <a:pt x="5462" y="717292"/>
                  </a:lnTo>
                  <a:lnTo>
                    <a:pt x="1378" y="764276"/>
                  </a:lnTo>
                  <a:lnTo>
                    <a:pt x="0" y="811987"/>
                  </a:lnTo>
                  <a:lnTo>
                    <a:pt x="1378" y="859697"/>
                  </a:lnTo>
                  <a:lnTo>
                    <a:pt x="5462" y="906682"/>
                  </a:lnTo>
                  <a:lnTo>
                    <a:pt x="12177" y="952864"/>
                  </a:lnTo>
                  <a:lnTo>
                    <a:pt x="21445" y="998168"/>
                  </a:lnTo>
                  <a:lnTo>
                    <a:pt x="33190" y="1042518"/>
                  </a:lnTo>
                  <a:lnTo>
                    <a:pt x="47337" y="1085837"/>
                  </a:lnTo>
                  <a:lnTo>
                    <a:pt x="63809" y="1128049"/>
                  </a:lnTo>
                  <a:lnTo>
                    <a:pt x="82531" y="1169079"/>
                  </a:lnTo>
                  <a:lnTo>
                    <a:pt x="103425" y="1208849"/>
                  </a:lnTo>
                  <a:lnTo>
                    <a:pt x="126416" y="1247284"/>
                  </a:lnTo>
                  <a:lnTo>
                    <a:pt x="151427" y="1284308"/>
                  </a:lnTo>
                  <a:lnTo>
                    <a:pt x="178383" y="1319844"/>
                  </a:lnTo>
                  <a:lnTo>
                    <a:pt x="207208" y="1353816"/>
                  </a:lnTo>
                  <a:lnTo>
                    <a:pt x="237824" y="1386149"/>
                  </a:lnTo>
                  <a:lnTo>
                    <a:pt x="270157" y="1416766"/>
                  </a:lnTo>
                  <a:lnTo>
                    <a:pt x="304129" y="1445590"/>
                  </a:lnTo>
                  <a:lnTo>
                    <a:pt x="339666" y="1472546"/>
                  </a:lnTo>
                  <a:lnTo>
                    <a:pt x="376689" y="1497558"/>
                  </a:lnTo>
                  <a:lnTo>
                    <a:pt x="415124" y="1520549"/>
                  </a:lnTo>
                  <a:lnTo>
                    <a:pt x="454895" y="1541443"/>
                  </a:lnTo>
                  <a:lnTo>
                    <a:pt x="495924" y="1560164"/>
                  </a:lnTo>
                  <a:lnTo>
                    <a:pt x="538136" y="1576636"/>
                  </a:lnTo>
                  <a:lnTo>
                    <a:pt x="581455" y="1590783"/>
                  </a:lnTo>
                  <a:lnTo>
                    <a:pt x="625805" y="1602529"/>
                  </a:lnTo>
                  <a:lnTo>
                    <a:pt x="671109" y="1611797"/>
                  </a:lnTo>
                  <a:lnTo>
                    <a:pt x="717292" y="1618511"/>
                  </a:lnTo>
                  <a:lnTo>
                    <a:pt x="764276" y="1622596"/>
                  </a:lnTo>
                  <a:lnTo>
                    <a:pt x="811987" y="1623974"/>
                  </a:lnTo>
                  <a:lnTo>
                    <a:pt x="859697" y="1622596"/>
                  </a:lnTo>
                  <a:lnTo>
                    <a:pt x="906682" y="1618511"/>
                  </a:lnTo>
                  <a:lnTo>
                    <a:pt x="952864" y="1611797"/>
                  </a:lnTo>
                  <a:lnTo>
                    <a:pt x="998168" y="1602529"/>
                  </a:lnTo>
                  <a:lnTo>
                    <a:pt x="1042518" y="1590783"/>
                  </a:lnTo>
                  <a:lnTo>
                    <a:pt x="1085837" y="1576636"/>
                  </a:lnTo>
                  <a:lnTo>
                    <a:pt x="1128049" y="1560164"/>
                  </a:lnTo>
                  <a:lnTo>
                    <a:pt x="1169079" y="1541443"/>
                  </a:lnTo>
                  <a:lnTo>
                    <a:pt x="1208849" y="1520549"/>
                  </a:lnTo>
                  <a:lnTo>
                    <a:pt x="1247284" y="1497558"/>
                  </a:lnTo>
                  <a:lnTo>
                    <a:pt x="1284308" y="1472546"/>
                  </a:lnTo>
                  <a:lnTo>
                    <a:pt x="1319844" y="1445590"/>
                  </a:lnTo>
                  <a:lnTo>
                    <a:pt x="1353816" y="1416766"/>
                  </a:lnTo>
                  <a:lnTo>
                    <a:pt x="1386149" y="1386149"/>
                  </a:lnTo>
                  <a:lnTo>
                    <a:pt x="1416766" y="1353816"/>
                  </a:lnTo>
                  <a:lnTo>
                    <a:pt x="1445590" y="1319844"/>
                  </a:lnTo>
                  <a:lnTo>
                    <a:pt x="1472546" y="1284308"/>
                  </a:lnTo>
                  <a:lnTo>
                    <a:pt x="1497558" y="1247284"/>
                  </a:lnTo>
                  <a:lnTo>
                    <a:pt x="1520549" y="1208849"/>
                  </a:lnTo>
                  <a:lnTo>
                    <a:pt x="1541443" y="1169079"/>
                  </a:lnTo>
                  <a:lnTo>
                    <a:pt x="1560164" y="1128049"/>
                  </a:lnTo>
                  <a:lnTo>
                    <a:pt x="1576636" y="1085837"/>
                  </a:lnTo>
                  <a:lnTo>
                    <a:pt x="1590783" y="1042518"/>
                  </a:lnTo>
                  <a:lnTo>
                    <a:pt x="1602529" y="998168"/>
                  </a:lnTo>
                  <a:lnTo>
                    <a:pt x="1611797" y="952864"/>
                  </a:lnTo>
                  <a:lnTo>
                    <a:pt x="1618511" y="906682"/>
                  </a:lnTo>
                  <a:lnTo>
                    <a:pt x="1622596" y="859697"/>
                  </a:lnTo>
                  <a:lnTo>
                    <a:pt x="1623974" y="811987"/>
                  </a:lnTo>
                  <a:lnTo>
                    <a:pt x="1622596" y="764276"/>
                  </a:lnTo>
                  <a:lnTo>
                    <a:pt x="1618511" y="717292"/>
                  </a:lnTo>
                  <a:lnTo>
                    <a:pt x="1611797" y="671109"/>
                  </a:lnTo>
                  <a:lnTo>
                    <a:pt x="1602529" y="625805"/>
                  </a:lnTo>
                  <a:lnTo>
                    <a:pt x="1590783" y="581455"/>
                  </a:lnTo>
                  <a:lnTo>
                    <a:pt x="1576636" y="538136"/>
                  </a:lnTo>
                  <a:lnTo>
                    <a:pt x="1560164" y="495924"/>
                  </a:lnTo>
                  <a:lnTo>
                    <a:pt x="1541443" y="454895"/>
                  </a:lnTo>
                  <a:lnTo>
                    <a:pt x="1520549" y="415124"/>
                  </a:lnTo>
                  <a:lnTo>
                    <a:pt x="1497558" y="376689"/>
                  </a:lnTo>
                  <a:lnTo>
                    <a:pt x="1472546" y="339666"/>
                  </a:lnTo>
                  <a:lnTo>
                    <a:pt x="1445590" y="304129"/>
                  </a:lnTo>
                  <a:lnTo>
                    <a:pt x="1416766" y="270157"/>
                  </a:lnTo>
                  <a:lnTo>
                    <a:pt x="1386149" y="237824"/>
                  </a:lnTo>
                  <a:lnTo>
                    <a:pt x="1353816" y="207208"/>
                  </a:lnTo>
                  <a:lnTo>
                    <a:pt x="1319844" y="178383"/>
                  </a:lnTo>
                  <a:lnTo>
                    <a:pt x="1284308" y="151427"/>
                  </a:lnTo>
                  <a:lnTo>
                    <a:pt x="1247284" y="126416"/>
                  </a:lnTo>
                  <a:lnTo>
                    <a:pt x="1208849" y="103425"/>
                  </a:lnTo>
                  <a:lnTo>
                    <a:pt x="1169079" y="82531"/>
                  </a:lnTo>
                  <a:lnTo>
                    <a:pt x="1128049" y="63809"/>
                  </a:lnTo>
                  <a:lnTo>
                    <a:pt x="1085837" y="47337"/>
                  </a:lnTo>
                  <a:lnTo>
                    <a:pt x="1042518" y="33190"/>
                  </a:lnTo>
                  <a:lnTo>
                    <a:pt x="998168" y="21445"/>
                  </a:lnTo>
                  <a:lnTo>
                    <a:pt x="952864" y="12177"/>
                  </a:lnTo>
                  <a:lnTo>
                    <a:pt x="906682" y="5462"/>
                  </a:lnTo>
                  <a:lnTo>
                    <a:pt x="859697" y="1378"/>
                  </a:lnTo>
                  <a:lnTo>
                    <a:pt x="811987" y="0"/>
                  </a:lnTo>
                  <a:close/>
                </a:path>
              </a:pathLst>
            </a:custGeom>
            <a:solidFill>
              <a:srgbClr val="F9F6F3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63968" y="3576913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722" y="0"/>
                  </a:moveTo>
                  <a:lnTo>
                    <a:pt x="138552" y="6741"/>
                  </a:lnTo>
                  <a:lnTo>
                    <a:pt x="93470" y="25765"/>
                  </a:lnTo>
                  <a:lnTo>
                    <a:pt x="55275" y="55275"/>
                  </a:lnTo>
                  <a:lnTo>
                    <a:pt x="25765" y="93470"/>
                  </a:lnTo>
                  <a:lnTo>
                    <a:pt x="6741" y="138552"/>
                  </a:lnTo>
                  <a:lnTo>
                    <a:pt x="0" y="188722"/>
                  </a:lnTo>
                  <a:lnTo>
                    <a:pt x="6741" y="238891"/>
                  </a:lnTo>
                  <a:lnTo>
                    <a:pt x="25765" y="283973"/>
                  </a:lnTo>
                  <a:lnTo>
                    <a:pt x="55275" y="322168"/>
                  </a:lnTo>
                  <a:lnTo>
                    <a:pt x="93470" y="351678"/>
                  </a:lnTo>
                  <a:lnTo>
                    <a:pt x="138552" y="370702"/>
                  </a:lnTo>
                  <a:lnTo>
                    <a:pt x="188722" y="377444"/>
                  </a:lnTo>
                  <a:lnTo>
                    <a:pt x="238891" y="370702"/>
                  </a:lnTo>
                  <a:lnTo>
                    <a:pt x="283973" y="351678"/>
                  </a:lnTo>
                  <a:lnTo>
                    <a:pt x="322168" y="322168"/>
                  </a:lnTo>
                  <a:lnTo>
                    <a:pt x="351678" y="283973"/>
                  </a:lnTo>
                  <a:lnTo>
                    <a:pt x="370702" y="238891"/>
                  </a:lnTo>
                  <a:lnTo>
                    <a:pt x="377444" y="188722"/>
                  </a:lnTo>
                  <a:lnTo>
                    <a:pt x="370702" y="138552"/>
                  </a:lnTo>
                  <a:lnTo>
                    <a:pt x="351678" y="93470"/>
                  </a:lnTo>
                  <a:lnTo>
                    <a:pt x="322168" y="55275"/>
                  </a:lnTo>
                  <a:lnTo>
                    <a:pt x="283973" y="25765"/>
                  </a:lnTo>
                  <a:lnTo>
                    <a:pt x="238891" y="6741"/>
                  </a:lnTo>
                  <a:lnTo>
                    <a:pt x="188722" y="0"/>
                  </a:lnTo>
                  <a:close/>
                </a:path>
              </a:pathLst>
            </a:custGeom>
            <a:solidFill>
              <a:srgbClr val="C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526039" y="3393753"/>
            <a:ext cx="1624330" cy="1624330"/>
            <a:chOff x="5526039" y="3393753"/>
            <a:chExt cx="1624330" cy="1624330"/>
          </a:xfrm>
        </p:grpSpPr>
        <p:sp>
          <p:nvSpPr>
            <p:cNvPr id="9" name="object 9"/>
            <p:cNvSpPr/>
            <p:nvPr/>
          </p:nvSpPr>
          <p:spPr>
            <a:xfrm>
              <a:off x="5526039" y="3393753"/>
              <a:ext cx="1624330" cy="1624330"/>
            </a:xfrm>
            <a:custGeom>
              <a:avLst/>
              <a:gdLst/>
              <a:ahLst/>
              <a:cxnLst/>
              <a:rect l="l" t="t" r="r" b="b"/>
              <a:pathLst>
                <a:path w="1624329" h="1624329">
                  <a:moveTo>
                    <a:pt x="811987" y="0"/>
                  </a:moveTo>
                  <a:lnTo>
                    <a:pt x="764276" y="1378"/>
                  </a:lnTo>
                  <a:lnTo>
                    <a:pt x="717292" y="5462"/>
                  </a:lnTo>
                  <a:lnTo>
                    <a:pt x="671109" y="12177"/>
                  </a:lnTo>
                  <a:lnTo>
                    <a:pt x="625805" y="21445"/>
                  </a:lnTo>
                  <a:lnTo>
                    <a:pt x="581455" y="33190"/>
                  </a:lnTo>
                  <a:lnTo>
                    <a:pt x="538136" y="47337"/>
                  </a:lnTo>
                  <a:lnTo>
                    <a:pt x="495924" y="63809"/>
                  </a:lnTo>
                  <a:lnTo>
                    <a:pt x="454895" y="82531"/>
                  </a:lnTo>
                  <a:lnTo>
                    <a:pt x="415124" y="103425"/>
                  </a:lnTo>
                  <a:lnTo>
                    <a:pt x="376689" y="126416"/>
                  </a:lnTo>
                  <a:lnTo>
                    <a:pt x="339666" y="151427"/>
                  </a:lnTo>
                  <a:lnTo>
                    <a:pt x="304129" y="178383"/>
                  </a:lnTo>
                  <a:lnTo>
                    <a:pt x="270157" y="207208"/>
                  </a:lnTo>
                  <a:lnTo>
                    <a:pt x="237824" y="237824"/>
                  </a:lnTo>
                  <a:lnTo>
                    <a:pt x="207208" y="270157"/>
                  </a:lnTo>
                  <a:lnTo>
                    <a:pt x="178383" y="304129"/>
                  </a:lnTo>
                  <a:lnTo>
                    <a:pt x="151427" y="339666"/>
                  </a:lnTo>
                  <a:lnTo>
                    <a:pt x="126416" y="376689"/>
                  </a:lnTo>
                  <a:lnTo>
                    <a:pt x="103425" y="415124"/>
                  </a:lnTo>
                  <a:lnTo>
                    <a:pt x="82531" y="454895"/>
                  </a:lnTo>
                  <a:lnTo>
                    <a:pt x="63809" y="495924"/>
                  </a:lnTo>
                  <a:lnTo>
                    <a:pt x="47337" y="538136"/>
                  </a:lnTo>
                  <a:lnTo>
                    <a:pt x="33190" y="581455"/>
                  </a:lnTo>
                  <a:lnTo>
                    <a:pt x="21445" y="625805"/>
                  </a:lnTo>
                  <a:lnTo>
                    <a:pt x="12177" y="671109"/>
                  </a:lnTo>
                  <a:lnTo>
                    <a:pt x="5462" y="717292"/>
                  </a:lnTo>
                  <a:lnTo>
                    <a:pt x="1378" y="764276"/>
                  </a:lnTo>
                  <a:lnTo>
                    <a:pt x="0" y="811987"/>
                  </a:lnTo>
                  <a:lnTo>
                    <a:pt x="1378" y="859697"/>
                  </a:lnTo>
                  <a:lnTo>
                    <a:pt x="5462" y="906682"/>
                  </a:lnTo>
                  <a:lnTo>
                    <a:pt x="12177" y="952864"/>
                  </a:lnTo>
                  <a:lnTo>
                    <a:pt x="21445" y="998168"/>
                  </a:lnTo>
                  <a:lnTo>
                    <a:pt x="33190" y="1042518"/>
                  </a:lnTo>
                  <a:lnTo>
                    <a:pt x="47337" y="1085837"/>
                  </a:lnTo>
                  <a:lnTo>
                    <a:pt x="63809" y="1128049"/>
                  </a:lnTo>
                  <a:lnTo>
                    <a:pt x="82531" y="1169079"/>
                  </a:lnTo>
                  <a:lnTo>
                    <a:pt x="103425" y="1208849"/>
                  </a:lnTo>
                  <a:lnTo>
                    <a:pt x="126416" y="1247284"/>
                  </a:lnTo>
                  <a:lnTo>
                    <a:pt x="151427" y="1284308"/>
                  </a:lnTo>
                  <a:lnTo>
                    <a:pt x="178383" y="1319844"/>
                  </a:lnTo>
                  <a:lnTo>
                    <a:pt x="207208" y="1353816"/>
                  </a:lnTo>
                  <a:lnTo>
                    <a:pt x="237824" y="1386149"/>
                  </a:lnTo>
                  <a:lnTo>
                    <a:pt x="270157" y="1416766"/>
                  </a:lnTo>
                  <a:lnTo>
                    <a:pt x="304129" y="1445590"/>
                  </a:lnTo>
                  <a:lnTo>
                    <a:pt x="339666" y="1472546"/>
                  </a:lnTo>
                  <a:lnTo>
                    <a:pt x="376689" y="1497558"/>
                  </a:lnTo>
                  <a:lnTo>
                    <a:pt x="415124" y="1520549"/>
                  </a:lnTo>
                  <a:lnTo>
                    <a:pt x="454895" y="1541443"/>
                  </a:lnTo>
                  <a:lnTo>
                    <a:pt x="495924" y="1560164"/>
                  </a:lnTo>
                  <a:lnTo>
                    <a:pt x="538136" y="1576636"/>
                  </a:lnTo>
                  <a:lnTo>
                    <a:pt x="581455" y="1590783"/>
                  </a:lnTo>
                  <a:lnTo>
                    <a:pt x="625805" y="1602529"/>
                  </a:lnTo>
                  <a:lnTo>
                    <a:pt x="671109" y="1611797"/>
                  </a:lnTo>
                  <a:lnTo>
                    <a:pt x="717292" y="1618511"/>
                  </a:lnTo>
                  <a:lnTo>
                    <a:pt x="764276" y="1622596"/>
                  </a:lnTo>
                  <a:lnTo>
                    <a:pt x="811987" y="1623974"/>
                  </a:lnTo>
                  <a:lnTo>
                    <a:pt x="859697" y="1622596"/>
                  </a:lnTo>
                  <a:lnTo>
                    <a:pt x="906682" y="1618511"/>
                  </a:lnTo>
                  <a:lnTo>
                    <a:pt x="952864" y="1611797"/>
                  </a:lnTo>
                  <a:lnTo>
                    <a:pt x="998168" y="1602529"/>
                  </a:lnTo>
                  <a:lnTo>
                    <a:pt x="1042518" y="1590783"/>
                  </a:lnTo>
                  <a:lnTo>
                    <a:pt x="1085837" y="1576636"/>
                  </a:lnTo>
                  <a:lnTo>
                    <a:pt x="1128049" y="1560164"/>
                  </a:lnTo>
                  <a:lnTo>
                    <a:pt x="1169079" y="1541443"/>
                  </a:lnTo>
                  <a:lnTo>
                    <a:pt x="1208849" y="1520549"/>
                  </a:lnTo>
                  <a:lnTo>
                    <a:pt x="1247284" y="1497558"/>
                  </a:lnTo>
                  <a:lnTo>
                    <a:pt x="1284308" y="1472546"/>
                  </a:lnTo>
                  <a:lnTo>
                    <a:pt x="1319844" y="1445590"/>
                  </a:lnTo>
                  <a:lnTo>
                    <a:pt x="1353816" y="1416766"/>
                  </a:lnTo>
                  <a:lnTo>
                    <a:pt x="1386149" y="1386149"/>
                  </a:lnTo>
                  <a:lnTo>
                    <a:pt x="1416766" y="1353816"/>
                  </a:lnTo>
                  <a:lnTo>
                    <a:pt x="1445590" y="1319844"/>
                  </a:lnTo>
                  <a:lnTo>
                    <a:pt x="1472546" y="1284308"/>
                  </a:lnTo>
                  <a:lnTo>
                    <a:pt x="1497558" y="1247284"/>
                  </a:lnTo>
                  <a:lnTo>
                    <a:pt x="1520549" y="1208849"/>
                  </a:lnTo>
                  <a:lnTo>
                    <a:pt x="1541443" y="1169079"/>
                  </a:lnTo>
                  <a:lnTo>
                    <a:pt x="1560164" y="1128049"/>
                  </a:lnTo>
                  <a:lnTo>
                    <a:pt x="1576636" y="1085837"/>
                  </a:lnTo>
                  <a:lnTo>
                    <a:pt x="1590783" y="1042518"/>
                  </a:lnTo>
                  <a:lnTo>
                    <a:pt x="1602529" y="998168"/>
                  </a:lnTo>
                  <a:lnTo>
                    <a:pt x="1611797" y="952864"/>
                  </a:lnTo>
                  <a:lnTo>
                    <a:pt x="1618511" y="906682"/>
                  </a:lnTo>
                  <a:lnTo>
                    <a:pt x="1622596" y="859697"/>
                  </a:lnTo>
                  <a:lnTo>
                    <a:pt x="1623974" y="811987"/>
                  </a:lnTo>
                  <a:lnTo>
                    <a:pt x="1622596" y="764276"/>
                  </a:lnTo>
                  <a:lnTo>
                    <a:pt x="1618511" y="717292"/>
                  </a:lnTo>
                  <a:lnTo>
                    <a:pt x="1611797" y="671109"/>
                  </a:lnTo>
                  <a:lnTo>
                    <a:pt x="1602529" y="625805"/>
                  </a:lnTo>
                  <a:lnTo>
                    <a:pt x="1590783" y="581455"/>
                  </a:lnTo>
                  <a:lnTo>
                    <a:pt x="1576636" y="538136"/>
                  </a:lnTo>
                  <a:lnTo>
                    <a:pt x="1560164" y="495924"/>
                  </a:lnTo>
                  <a:lnTo>
                    <a:pt x="1541443" y="454895"/>
                  </a:lnTo>
                  <a:lnTo>
                    <a:pt x="1520549" y="415124"/>
                  </a:lnTo>
                  <a:lnTo>
                    <a:pt x="1497558" y="376689"/>
                  </a:lnTo>
                  <a:lnTo>
                    <a:pt x="1472546" y="339666"/>
                  </a:lnTo>
                  <a:lnTo>
                    <a:pt x="1445590" y="304129"/>
                  </a:lnTo>
                  <a:lnTo>
                    <a:pt x="1416766" y="270157"/>
                  </a:lnTo>
                  <a:lnTo>
                    <a:pt x="1386149" y="237824"/>
                  </a:lnTo>
                  <a:lnTo>
                    <a:pt x="1353816" y="207208"/>
                  </a:lnTo>
                  <a:lnTo>
                    <a:pt x="1319844" y="178383"/>
                  </a:lnTo>
                  <a:lnTo>
                    <a:pt x="1284308" y="151427"/>
                  </a:lnTo>
                  <a:lnTo>
                    <a:pt x="1247284" y="126416"/>
                  </a:lnTo>
                  <a:lnTo>
                    <a:pt x="1208849" y="103425"/>
                  </a:lnTo>
                  <a:lnTo>
                    <a:pt x="1169079" y="82531"/>
                  </a:lnTo>
                  <a:lnTo>
                    <a:pt x="1128049" y="63809"/>
                  </a:lnTo>
                  <a:lnTo>
                    <a:pt x="1085837" y="47337"/>
                  </a:lnTo>
                  <a:lnTo>
                    <a:pt x="1042518" y="33190"/>
                  </a:lnTo>
                  <a:lnTo>
                    <a:pt x="998168" y="21445"/>
                  </a:lnTo>
                  <a:lnTo>
                    <a:pt x="952864" y="12177"/>
                  </a:lnTo>
                  <a:lnTo>
                    <a:pt x="906682" y="5462"/>
                  </a:lnTo>
                  <a:lnTo>
                    <a:pt x="859697" y="1378"/>
                  </a:lnTo>
                  <a:lnTo>
                    <a:pt x="811987" y="0"/>
                  </a:lnTo>
                  <a:close/>
                </a:path>
              </a:pathLst>
            </a:custGeom>
            <a:solidFill>
              <a:srgbClr val="F9F6F3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49798" y="3576913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722" y="0"/>
                  </a:moveTo>
                  <a:lnTo>
                    <a:pt x="138552" y="6741"/>
                  </a:lnTo>
                  <a:lnTo>
                    <a:pt x="93470" y="25765"/>
                  </a:lnTo>
                  <a:lnTo>
                    <a:pt x="55275" y="55275"/>
                  </a:lnTo>
                  <a:lnTo>
                    <a:pt x="25765" y="93470"/>
                  </a:lnTo>
                  <a:lnTo>
                    <a:pt x="6741" y="138552"/>
                  </a:lnTo>
                  <a:lnTo>
                    <a:pt x="0" y="188722"/>
                  </a:lnTo>
                  <a:lnTo>
                    <a:pt x="6741" y="238891"/>
                  </a:lnTo>
                  <a:lnTo>
                    <a:pt x="25765" y="283973"/>
                  </a:lnTo>
                  <a:lnTo>
                    <a:pt x="55275" y="322168"/>
                  </a:lnTo>
                  <a:lnTo>
                    <a:pt x="93470" y="351678"/>
                  </a:lnTo>
                  <a:lnTo>
                    <a:pt x="138552" y="370702"/>
                  </a:lnTo>
                  <a:lnTo>
                    <a:pt x="188722" y="377444"/>
                  </a:lnTo>
                  <a:lnTo>
                    <a:pt x="238891" y="370702"/>
                  </a:lnTo>
                  <a:lnTo>
                    <a:pt x="283973" y="351678"/>
                  </a:lnTo>
                  <a:lnTo>
                    <a:pt x="322168" y="322168"/>
                  </a:lnTo>
                  <a:lnTo>
                    <a:pt x="351678" y="283973"/>
                  </a:lnTo>
                  <a:lnTo>
                    <a:pt x="370702" y="238891"/>
                  </a:lnTo>
                  <a:lnTo>
                    <a:pt x="377444" y="188722"/>
                  </a:lnTo>
                  <a:lnTo>
                    <a:pt x="370702" y="138552"/>
                  </a:lnTo>
                  <a:lnTo>
                    <a:pt x="351678" y="93470"/>
                  </a:lnTo>
                  <a:lnTo>
                    <a:pt x="322168" y="55275"/>
                  </a:lnTo>
                  <a:lnTo>
                    <a:pt x="283973" y="25765"/>
                  </a:lnTo>
                  <a:lnTo>
                    <a:pt x="238891" y="6741"/>
                  </a:lnTo>
                  <a:lnTo>
                    <a:pt x="188722" y="0"/>
                  </a:lnTo>
                  <a:close/>
                </a:path>
              </a:pathLst>
            </a:custGeom>
            <a:solidFill>
              <a:srgbClr val="C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8668" y="2496308"/>
            <a:ext cx="3142234" cy="314225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579638" y="3638110"/>
            <a:ext cx="74485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Burnout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62492" y="4960942"/>
            <a:ext cx="848360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Experience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4766" y="3805369"/>
            <a:ext cx="3365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7606" y="3805369"/>
            <a:ext cx="3365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39346" y="3805369"/>
            <a:ext cx="3365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86214" y="2828088"/>
            <a:ext cx="1116330" cy="123952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265"/>
              </a:spcBef>
            </a:pPr>
            <a:r>
              <a:rPr sz="40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1500"/>
              </a:lnSpc>
              <a:spcBef>
                <a:spcPts val="610"/>
              </a:spcBef>
            </a:pPr>
            <a:r>
              <a:rPr sz="1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Organizational </a:t>
            </a:r>
            <a:r>
              <a:rPr sz="1400" b="1" spc="-2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0823" y="603942"/>
            <a:ext cx="7447280" cy="234038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05"/>
              </a:spcBef>
            </a:pPr>
            <a:r>
              <a:rPr sz="1100" b="1" spc="-1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9102" y="3615008"/>
            <a:ext cx="974725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2039"/>
              </a:lnSpc>
              <a:spcBef>
                <a:spcPts val="1530"/>
              </a:spcBef>
            </a:pPr>
            <a:r>
              <a:rPr sz="18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Inefficient </a:t>
            </a:r>
            <a:r>
              <a:rPr sz="1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59917" y="3709912"/>
            <a:ext cx="10033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-50" dirty="0">
                <a:solidFill>
                  <a:srgbClr val="C6A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30761" y="5032889"/>
            <a:ext cx="10033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-50" dirty="0">
                <a:solidFill>
                  <a:srgbClr val="C6A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78075" y="3709912"/>
            <a:ext cx="10033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-50" dirty="0">
                <a:solidFill>
                  <a:srgbClr val="C6A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06640" y="3615008"/>
            <a:ext cx="1091565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ts val="2039"/>
              </a:lnSpc>
              <a:spcBef>
                <a:spcPts val="1530"/>
              </a:spcBef>
            </a:pPr>
            <a:r>
              <a:rPr sz="1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Unintuitive Design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46058" y="3615008"/>
            <a:ext cx="1184275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2039"/>
              </a:lnSpc>
              <a:spcBef>
                <a:spcPts val="1530"/>
              </a:spcBef>
            </a:pPr>
            <a:r>
              <a:rPr sz="18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Fragmented </a:t>
            </a:r>
            <a:r>
              <a:rPr sz="18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22B079BE-8DBC-E722-6AE5-EAEC21FC2F42}"/>
              </a:ext>
            </a:extLst>
          </p:cNvPr>
          <p:cNvSpPr txBox="1">
            <a:spLocks/>
          </p:cNvSpPr>
          <p:nvPr/>
        </p:nvSpPr>
        <p:spPr>
          <a:xfrm>
            <a:off x="750823" y="928462"/>
            <a:ext cx="5192777" cy="384721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dirty="0">
                <a:solidFill>
                  <a:srgbClr val="716A66"/>
                </a:solidFill>
              </a:rPr>
              <a:t>Inefficient Connection &amp; Care</a:t>
            </a: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786B6E14-C4D3-96C6-5C04-8E51E4C77CB6}"/>
              </a:ext>
            </a:extLst>
          </p:cNvPr>
          <p:cNvSpPr txBox="1"/>
          <p:nvPr/>
        </p:nvSpPr>
        <p:spPr>
          <a:xfrm>
            <a:off x="750823" y="1429357"/>
            <a:ext cx="7709424" cy="89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factors compromise an organization’s ability to optimize facility performance, enhance the patient experience, and nurture a sense of belonging.</a:t>
            </a:r>
          </a:p>
          <a:p>
            <a:pPr marL="12700" marR="5080">
              <a:lnSpc>
                <a:spcPct val="112700"/>
              </a:lnSpc>
              <a:spcBef>
                <a:spcPts val="100"/>
              </a:spcBef>
            </a:pPr>
            <a:endParaRPr lang="en-US" sz="1700" dirty="0">
              <a:solidFill>
                <a:srgbClr val="71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040B0-67FE-B6BE-9EBB-33B7311DD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9BAB816-3275-94E4-BE51-97E417B16D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0823" y="678350"/>
            <a:ext cx="3269615" cy="394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716A66"/>
                </a:solidFill>
              </a:rPr>
              <a:t>How JSI Health Can</a:t>
            </a:r>
            <a:r>
              <a:rPr spc="5" dirty="0">
                <a:solidFill>
                  <a:srgbClr val="716A66"/>
                </a:solidFill>
              </a:rPr>
              <a:t> </a:t>
            </a:r>
            <a:r>
              <a:rPr spc="-20" dirty="0">
                <a:solidFill>
                  <a:srgbClr val="716A66"/>
                </a:solidFill>
              </a:rPr>
              <a:t>Help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CFEA781-A95D-A569-6D8A-F98EF6917070}"/>
              </a:ext>
            </a:extLst>
          </p:cNvPr>
          <p:cNvSpPr txBox="1"/>
          <p:nvPr/>
        </p:nvSpPr>
        <p:spPr>
          <a:xfrm>
            <a:off x="750823" y="1171550"/>
            <a:ext cx="10289540" cy="5870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95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embracing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forward-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thinking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approach,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comfort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purposeful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design,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fostering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inclusivity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care,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JSI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caregivers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 descr="A silhouette of a person standing next to a chair&#10;&#10;AI-generated content may be incorrect.">
            <a:extLst>
              <a:ext uri="{FF2B5EF4-FFF2-40B4-BE49-F238E27FC236}">
                <a16:creationId xmlns:a16="http://schemas.microsoft.com/office/drawing/2014/main" id="{E6360EEA-56B1-7B8B-29FF-F1205CE3C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3" y="2442272"/>
            <a:ext cx="10860353" cy="3577528"/>
          </a:xfrm>
          <a:prstGeom prst="rect">
            <a:avLst/>
          </a:prstGeom>
        </p:spPr>
      </p:pic>
      <p:sp>
        <p:nvSpPr>
          <p:cNvPr id="41" name="object 41">
            <a:extLst>
              <a:ext uri="{FF2B5EF4-FFF2-40B4-BE49-F238E27FC236}">
                <a16:creationId xmlns:a16="http://schemas.microsoft.com/office/drawing/2014/main" id="{EECC42AE-7DFA-A153-9521-4E093ED62A82}"/>
              </a:ext>
            </a:extLst>
          </p:cNvPr>
          <p:cNvSpPr txBox="1"/>
          <p:nvPr/>
        </p:nvSpPr>
        <p:spPr>
          <a:xfrm>
            <a:off x="9387773" y="5503991"/>
            <a:ext cx="14554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sz="1700" b="1" spc="-8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object 42">
            <a:extLst>
              <a:ext uri="{FF2B5EF4-FFF2-40B4-BE49-F238E27FC236}">
                <a16:creationId xmlns:a16="http://schemas.microsoft.com/office/drawing/2014/main" id="{C8D04151-3CE4-234B-A8D4-02D9CABC8FFB}"/>
              </a:ext>
            </a:extLst>
          </p:cNvPr>
          <p:cNvGrpSpPr/>
          <p:nvPr/>
        </p:nvGrpSpPr>
        <p:grpSpPr>
          <a:xfrm>
            <a:off x="4003217" y="4416003"/>
            <a:ext cx="425450" cy="187960"/>
            <a:chOff x="3915689" y="4416003"/>
            <a:chExt cx="425450" cy="187960"/>
          </a:xfrm>
        </p:grpSpPr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DFE69E2E-9220-58D0-FD41-5124AD6A9B18}"/>
                </a:ext>
              </a:extLst>
            </p:cNvPr>
            <p:cNvSpPr/>
            <p:nvPr/>
          </p:nvSpPr>
          <p:spPr>
            <a:xfrm>
              <a:off x="3915689" y="4509945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10">
                  <a:moveTo>
                    <a:pt x="0" y="0"/>
                  </a:moveTo>
                  <a:lnTo>
                    <a:pt x="358825" y="0"/>
                  </a:lnTo>
                </a:path>
              </a:pathLst>
            </a:custGeom>
            <a:ln w="38100">
              <a:solidFill>
                <a:srgbClr val="90A1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0A1CF617-1809-01AF-C2C0-87ED66787E82}"/>
                </a:ext>
              </a:extLst>
            </p:cNvPr>
            <p:cNvSpPr/>
            <p:nvPr/>
          </p:nvSpPr>
          <p:spPr>
            <a:xfrm>
              <a:off x="4239550" y="4416003"/>
              <a:ext cx="101600" cy="187960"/>
            </a:xfrm>
            <a:custGeom>
              <a:avLst/>
              <a:gdLst/>
              <a:ahLst/>
              <a:cxnLst/>
              <a:rect l="l" t="t" r="r" b="b"/>
              <a:pathLst>
                <a:path w="101600" h="187960">
                  <a:moveTo>
                    <a:pt x="0" y="0"/>
                  </a:moveTo>
                  <a:lnTo>
                    <a:pt x="0" y="187883"/>
                  </a:lnTo>
                  <a:lnTo>
                    <a:pt x="101041" y="93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>
            <a:extLst>
              <a:ext uri="{FF2B5EF4-FFF2-40B4-BE49-F238E27FC236}">
                <a16:creationId xmlns:a16="http://schemas.microsoft.com/office/drawing/2014/main" id="{E9DF1069-1BB0-47EB-81E8-DABC3A8E1089}"/>
              </a:ext>
            </a:extLst>
          </p:cNvPr>
          <p:cNvGrpSpPr/>
          <p:nvPr/>
        </p:nvGrpSpPr>
        <p:grpSpPr>
          <a:xfrm>
            <a:off x="7900668" y="4416003"/>
            <a:ext cx="425450" cy="187960"/>
            <a:chOff x="7813140" y="4416003"/>
            <a:chExt cx="425450" cy="187960"/>
          </a:xfrm>
        </p:grpSpPr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4E9AE96B-DCB6-6334-1304-A60392F68DF8}"/>
                </a:ext>
              </a:extLst>
            </p:cNvPr>
            <p:cNvSpPr/>
            <p:nvPr/>
          </p:nvSpPr>
          <p:spPr>
            <a:xfrm>
              <a:off x="7813140" y="4509945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09">
                  <a:moveTo>
                    <a:pt x="0" y="0"/>
                  </a:moveTo>
                  <a:lnTo>
                    <a:pt x="358825" y="0"/>
                  </a:lnTo>
                </a:path>
              </a:pathLst>
            </a:custGeom>
            <a:ln w="38100">
              <a:solidFill>
                <a:srgbClr val="90A1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1E2461B3-83E9-9F34-DEA0-8CF4D82FDCE2}"/>
                </a:ext>
              </a:extLst>
            </p:cNvPr>
            <p:cNvSpPr/>
            <p:nvPr/>
          </p:nvSpPr>
          <p:spPr>
            <a:xfrm>
              <a:off x="8137001" y="4416003"/>
              <a:ext cx="101600" cy="187960"/>
            </a:xfrm>
            <a:custGeom>
              <a:avLst/>
              <a:gdLst/>
              <a:ahLst/>
              <a:cxnLst/>
              <a:rect l="l" t="t" r="r" b="b"/>
              <a:pathLst>
                <a:path w="101600" h="187960">
                  <a:moveTo>
                    <a:pt x="0" y="0"/>
                  </a:moveTo>
                  <a:lnTo>
                    <a:pt x="0" y="187883"/>
                  </a:lnTo>
                  <a:lnTo>
                    <a:pt x="101041" y="93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>
            <a:extLst>
              <a:ext uri="{FF2B5EF4-FFF2-40B4-BE49-F238E27FC236}">
                <a16:creationId xmlns:a16="http://schemas.microsoft.com/office/drawing/2014/main" id="{BAC87435-372B-DCB2-C932-D6476E12C19E}"/>
              </a:ext>
            </a:extLst>
          </p:cNvPr>
          <p:cNvSpPr/>
          <p:nvPr/>
        </p:nvSpPr>
        <p:spPr>
          <a:xfrm>
            <a:off x="1995038" y="243298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722" y="0"/>
                </a:moveTo>
                <a:lnTo>
                  <a:pt x="138552" y="6741"/>
                </a:lnTo>
                <a:lnTo>
                  <a:pt x="93470" y="25765"/>
                </a:lnTo>
                <a:lnTo>
                  <a:pt x="55275" y="55275"/>
                </a:lnTo>
                <a:lnTo>
                  <a:pt x="25765" y="93470"/>
                </a:lnTo>
                <a:lnTo>
                  <a:pt x="6741" y="138552"/>
                </a:lnTo>
                <a:lnTo>
                  <a:pt x="0" y="188722"/>
                </a:lnTo>
                <a:lnTo>
                  <a:pt x="6741" y="238891"/>
                </a:lnTo>
                <a:lnTo>
                  <a:pt x="25765" y="283973"/>
                </a:lnTo>
                <a:lnTo>
                  <a:pt x="55275" y="322168"/>
                </a:lnTo>
                <a:lnTo>
                  <a:pt x="93470" y="351678"/>
                </a:lnTo>
                <a:lnTo>
                  <a:pt x="138552" y="370702"/>
                </a:lnTo>
                <a:lnTo>
                  <a:pt x="188722" y="377444"/>
                </a:lnTo>
                <a:lnTo>
                  <a:pt x="238891" y="370702"/>
                </a:lnTo>
                <a:lnTo>
                  <a:pt x="283973" y="351678"/>
                </a:lnTo>
                <a:lnTo>
                  <a:pt x="322168" y="322168"/>
                </a:lnTo>
                <a:lnTo>
                  <a:pt x="351678" y="283973"/>
                </a:lnTo>
                <a:lnTo>
                  <a:pt x="370702" y="238891"/>
                </a:lnTo>
                <a:lnTo>
                  <a:pt x="377444" y="188722"/>
                </a:lnTo>
                <a:lnTo>
                  <a:pt x="370702" y="138552"/>
                </a:lnTo>
                <a:lnTo>
                  <a:pt x="351678" y="93470"/>
                </a:lnTo>
                <a:lnTo>
                  <a:pt x="322168" y="55275"/>
                </a:lnTo>
                <a:lnTo>
                  <a:pt x="283973" y="25765"/>
                </a:lnTo>
                <a:lnTo>
                  <a:pt x="238891" y="6741"/>
                </a:lnTo>
                <a:lnTo>
                  <a:pt x="188722" y="0"/>
                </a:lnTo>
                <a:close/>
              </a:path>
            </a:pathLst>
          </a:custGeom>
          <a:solidFill>
            <a:srgbClr val="C3C9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53CF49A6-080C-15F6-83B0-EE82A6AD45FE}"/>
              </a:ext>
            </a:extLst>
          </p:cNvPr>
          <p:cNvSpPr/>
          <p:nvPr/>
        </p:nvSpPr>
        <p:spPr>
          <a:xfrm>
            <a:off x="9856007" y="243298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722" y="0"/>
                </a:moveTo>
                <a:lnTo>
                  <a:pt x="138552" y="6741"/>
                </a:lnTo>
                <a:lnTo>
                  <a:pt x="93470" y="25765"/>
                </a:lnTo>
                <a:lnTo>
                  <a:pt x="55275" y="55275"/>
                </a:lnTo>
                <a:lnTo>
                  <a:pt x="25765" y="93470"/>
                </a:lnTo>
                <a:lnTo>
                  <a:pt x="6741" y="138552"/>
                </a:lnTo>
                <a:lnTo>
                  <a:pt x="0" y="188722"/>
                </a:lnTo>
                <a:lnTo>
                  <a:pt x="6741" y="238891"/>
                </a:lnTo>
                <a:lnTo>
                  <a:pt x="25765" y="283973"/>
                </a:lnTo>
                <a:lnTo>
                  <a:pt x="55275" y="322168"/>
                </a:lnTo>
                <a:lnTo>
                  <a:pt x="93470" y="351678"/>
                </a:lnTo>
                <a:lnTo>
                  <a:pt x="138552" y="370702"/>
                </a:lnTo>
                <a:lnTo>
                  <a:pt x="188722" y="377444"/>
                </a:lnTo>
                <a:lnTo>
                  <a:pt x="238891" y="370702"/>
                </a:lnTo>
                <a:lnTo>
                  <a:pt x="283973" y="351678"/>
                </a:lnTo>
                <a:lnTo>
                  <a:pt x="322168" y="322168"/>
                </a:lnTo>
                <a:lnTo>
                  <a:pt x="351678" y="283973"/>
                </a:lnTo>
                <a:lnTo>
                  <a:pt x="370702" y="238891"/>
                </a:lnTo>
                <a:lnTo>
                  <a:pt x="377444" y="188722"/>
                </a:lnTo>
                <a:lnTo>
                  <a:pt x="370702" y="138552"/>
                </a:lnTo>
                <a:lnTo>
                  <a:pt x="351678" y="93470"/>
                </a:lnTo>
                <a:lnTo>
                  <a:pt x="322168" y="55275"/>
                </a:lnTo>
                <a:lnTo>
                  <a:pt x="283973" y="25765"/>
                </a:lnTo>
                <a:lnTo>
                  <a:pt x="238891" y="6741"/>
                </a:lnTo>
                <a:lnTo>
                  <a:pt x="188722" y="0"/>
                </a:lnTo>
                <a:close/>
              </a:path>
            </a:pathLst>
          </a:custGeom>
          <a:solidFill>
            <a:srgbClr val="C3C9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D61BF069-9B5D-9121-DBA8-7F0EE4D94B05}"/>
              </a:ext>
            </a:extLst>
          </p:cNvPr>
          <p:cNvSpPr txBox="1"/>
          <p:nvPr/>
        </p:nvSpPr>
        <p:spPr>
          <a:xfrm>
            <a:off x="2112273" y="2471084"/>
            <a:ext cx="1422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C1BA8690-4882-8BF7-1BBC-F638198366B9}"/>
              </a:ext>
            </a:extLst>
          </p:cNvPr>
          <p:cNvSpPr/>
          <p:nvPr/>
        </p:nvSpPr>
        <p:spPr>
          <a:xfrm>
            <a:off x="6044747" y="243298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722" y="0"/>
                </a:moveTo>
                <a:lnTo>
                  <a:pt x="138552" y="6741"/>
                </a:lnTo>
                <a:lnTo>
                  <a:pt x="93470" y="25765"/>
                </a:lnTo>
                <a:lnTo>
                  <a:pt x="55275" y="55275"/>
                </a:lnTo>
                <a:lnTo>
                  <a:pt x="25765" y="93470"/>
                </a:lnTo>
                <a:lnTo>
                  <a:pt x="6741" y="138552"/>
                </a:lnTo>
                <a:lnTo>
                  <a:pt x="0" y="188722"/>
                </a:lnTo>
                <a:lnTo>
                  <a:pt x="6741" y="238891"/>
                </a:lnTo>
                <a:lnTo>
                  <a:pt x="25765" y="283973"/>
                </a:lnTo>
                <a:lnTo>
                  <a:pt x="55275" y="322168"/>
                </a:lnTo>
                <a:lnTo>
                  <a:pt x="93470" y="351678"/>
                </a:lnTo>
                <a:lnTo>
                  <a:pt x="138552" y="370702"/>
                </a:lnTo>
                <a:lnTo>
                  <a:pt x="188722" y="377444"/>
                </a:lnTo>
                <a:lnTo>
                  <a:pt x="238891" y="370702"/>
                </a:lnTo>
                <a:lnTo>
                  <a:pt x="283973" y="351678"/>
                </a:lnTo>
                <a:lnTo>
                  <a:pt x="322168" y="322168"/>
                </a:lnTo>
                <a:lnTo>
                  <a:pt x="351678" y="283973"/>
                </a:lnTo>
                <a:lnTo>
                  <a:pt x="370702" y="238891"/>
                </a:lnTo>
                <a:lnTo>
                  <a:pt x="377444" y="188722"/>
                </a:lnTo>
                <a:lnTo>
                  <a:pt x="370702" y="138552"/>
                </a:lnTo>
                <a:lnTo>
                  <a:pt x="351678" y="93470"/>
                </a:lnTo>
                <a:lnTo>
                  <a:pt x="322168" y="55275"/>
                </a:lnTo>
                <a:lnTo>
                  <a:pt x="283973" y="25765"/>
                </a:lnTo>
                <a:lnTo>
                  <a:pt x="238891" y="6741"/>
                </a:lnTo>
                <a:lnTo>
                  <a:pt x="188722" y="0"/>
                </a:lnTo>
                <a:close/>
              </a:path>
            </a:pathLst>
          </a:custGeom>
          <a:solidFill>
            <a:srgbClr val="C3C9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DDFBA68A-CA6D-B7D0-F86C-E1EB1358BDA7}"/>
              </a:ext>
            </a:extLst>
          </p:cNvPr>
          <p:cNvSpPr txBox="1"/>
          <p:nvPr/>
        </p:nvSpPr>
        <p:spPr>
          <a:xfrm>
            <a:off x="6161983" y="2471084"/>
            <a:ext cx="1422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E5DBEFD5-9ECF-B8A5-3557-DE8E7FC62D92}"/>
              </a:ext>
            </a:extLst>
          </p:cNvPr>
          <p:cNvSpPr txBox="1"/>
          <p:nvPr/>
        </p:nvSpPr>
        <p:spPr>
          <a:xfrm>
            <a:off x="9973243" y="2471084"/>
            <a:ext cx="1422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41">
            <a:extLst>
              <a:ext uri="{FF2B5EF4-FFF2-40B4-BE49-F238E27FC236}">
                <a16:creationId xmlns:a16="http://schemas.microsoft.com/office/drawing/2014/main" id="{64B8F959-00A3-45C8-1E3A-E52040940C45}"/>
              </a:ext>
            </a:extLst>
          </p:cNvPr>
          <p:cNvSpPr txBox="1"/>
          <p:nvPr/>
        </p:nvSpPr>
        <p:spPr>
          <a:xfrm>
            <a:off x="5363394" y="5503991"/>
            <a:ext cx="1739417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7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Purposeful Design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41">
            <a:extLst>
              <a:ext uri="{FF2B5EF4-FFF2-40B4-BE49-F238E27FC236}">
                <a16:creationId xmlns:a16="http://schemas.microsoft.com/office/drawing/2014/main" id="{11B7E8FB-64FE-5BAA-5E0C-401DF9FE5052}"/>
              </a:ext>
            </a:extLst>
          </p:cNvPr>
          <p:cNvSpPr txBox="1"/>
          <p:nvPr/>
        </p:nvSpPr>
        <p:spPr>
          <a:xfrm>
            <a:off x="1384804" y="5503991"/>
            <a:ext cx="1739417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7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Future-focused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5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12179808" y="0"/>
                </a:moveTo>
                <a:lnTo>
                  <a:pt x="0" y="0"/>
                </a:lnTo>
                <a:lnTo>
                  <a:pt x="0" y="6858000"/>
                </a:lnTo>
                <a:lnTo>
                  <a:pt x="12179808" y="6858000"/>
                </a:lnTo>
                <a:lnTo>
                  <a:pt x="12179808" y="0"/>
                </a:lnTo>
                <a:close/>
              </a:path>
            </a:pathLst>
          </a:custGeom>
          <a:solidFill>
            <a:srgbClr val="9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21229" y="6483661"/>
            <a:ext cx="474345" cy="92710"/>
            <a:chOff x="11121229" y="6483661"/>
            <a:chExt cx="474345" cy="9271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1229" y="6483663"/>
              <a:ext cx="69443" cy="923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13810" y="6483661"/>
              <a:ext cx="381717" cy="923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759929" y="6389119"/>
            <a:ext cx="254635" cy="190500"/>
            <a:chOff x="10759929" y="6389119"/>
            <a:chExt cx="254635" cy="190500"/>
          </a:xfrm>
        </p:grpSpPr>
        <p:sp>
          <p:nvSpPr>
            <p:cNvPr id="7" name="object 7"/>
            <p:cNvSpPr/>
            <p:nvPr/>
          </p:nvSpPr>
          <p:spPr>
            <a:xfrm>
              <a:off x="10759929" y="6392275"/>
              <a:ext cx="62230" cy="187325"/>
            </a:xfrm>
            <a:custGeom>
              <a:avLst/>
              <a:gdLst/>
              <a:ahLst/>
              <a:cxnLst/>
              <a:rect l="l" t="t" r="r" b="b"/>
              <a:pathLst>
                <a:path w="62229" h="187325">
                  <a:moveTo>
                    <a:pt x="62179" y="0"/>
                  </a:moveTo>
                  <a:lnTo>
                    <a:pt x="43992" y="0"/>
                  </a:lnTo>
                  <a:lnTo>
                    <a:pt x="43992" y="136969"/>
                  </a:lnTo>
                  <a:lnTo>
                    <a:pt x="42647" y="149981"/>
                  </a:lnTo>
                  <a:lnTo>
                    <a:pt x="38168" y="160899"/>
                  </a:lnTo>
                  <a:lnTo>
                    <a:pt x="29885" y="168412"/>
                  </a:lnTo>
                  <a:lnTo>
                    <a:pt x="17132" y="171208"/>
                  </a:lnTo>
                  <a:lnTo>
                    <a:pt x="11874" y="171208"/>
                  </a:lnTo>
                  <a:lnTo>
                    <a:pt x="4762" y="170141"/>
                  </a:lnTo>
                  <a:lnTo>
                    <a:pt x="0" y="167767"/>
                  </a:lnTo>
                  <a:lnTo>
                    <a:pt x="0" y="183845"/>
                  </a:lnTo>
                  <a:lnTo>
                    <a:pt x="5549" y="185953"/>
                  </a:lnTo>
                  <a:lnTo>
                    <a:pt x="13182" y="187007"/>
                  </a:lnTo>
                  <a:lnTo>
                    <a:pt x="18986" y="187007"/>
                  </a:lnTo>
                  <a:lnTo>
                    <a:pt x="38626" y="183068"/>
                  </a:lnTo>
                  <a:lnTo>
                    <a:pt x="52041" y="172289"/>
                  </a:lnTo>
                  <a:lnTo>
                    <a:pt x="59727" y="156226"/>
                  </a:lnTo>
                  <a:lnTo>
                    <a:pt x="62179" y="136436"/>
                  </a:lnTo>
                  <a:lnTo>
                    <a:pt x="621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9228" y="6389119"/>
              <a:ext cx="102463" cy="1901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95914" y="6392455"/>
              <a:ext cx="18415" cy="184150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161" y="0"/>
                  </a:moveTo>
                  <a:lnTo>
                    <a:pt x="0" y="0"/>
                  </a:lnTo>
                  <a:lnTo>
                    <a:pt x="0" y="180340"/>
                  </a:lnTo>
                  <a:lnTo>
                    <a:pt x="0" y="184150"/>
                  </a:lnTo>
                  <a:lnTo>
                    <a:pt x="18161" y="184150"/>
                  </a:lnTo>
                  <a:lnTo>
                    <a:pt x="18161" y="180340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47015" y="6392304"/>
            <a:ext cx="242544" cy="18381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50823" y="708465"/>
            <a:ext cx="4125977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0" dirty="0"/>
              <a:t>Future-Focused</a:t>
            </a:r>
            <a:endParaRPr sz="3500"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61C8150B-A850-2503-DFA7-44CE6585743E}"/>
              </a:ext>
            </a:extLst>
          </p:cNvPr>
          <p:cNvSpPr txBox="1">
            <a:spLocks/>
          </p:cNvSpPr>
          <p:nvPr/>
        </p:nvSpPr>
        <p:spPr>
          <a:xfrm>
            <a:off x="750823" y="1453491"/>
            <a:ext cx="3785235" cy="612988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900" dirty="0"/>
              <a:t>Flexible Planning Approach</a:t>
            </a:r>
          </a:p>
          <a:p>
            <a:pPr marL="12700">
              <a:spcBef>
                <a:spcPts val="120"/>
              </a:spcBef>
            </a:pPr>
            <a:endParaRPr lang="en-US" sz="1900" dirty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EF3340-C06C-AAEF-1E36-F5012C302B63}"/>
              </a:ext>
            </a:extLst>
          </p:cNvPr>
          <p:cNvSpPr txBox="1"/>
          <p:nvPr/>
        </p:nvSpPr>
        <p:spPr>
          <a:xfrm>
            <a:off x="750823" y="1905000"/>
            <a:ext cx="3211577" cy="20785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maximize outcomes by integrating our industry and product expertise with your understanding of patient and caregiver needs to create adaptable spaces that empower everyone.</a:t>
            </a:r>
          </a:p>
          <a:p>
            <a:pPr marL="12700" marR="5080">
              <a:lnSpc>
                <a:spcPct val="112700"/>
              </a:lnSpc>
              <a:spcBef>
                <a:spcPts val="100"/>
              </a:spcBef>
            </a:pPr>
            <a:endParaRPr lang="en-US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2331_JSI_Launch_Cut05_102323_CTT_FinalH264_4.mp4">
            <a:hlinkClick r:id="" action="ppaction://media"/>
            <a:extLst>
              <a:ext uri="{FF2B5EF4-FFF2-40B4-BE49-F238E27FC236}">
                <a16:creationId xmlns:a16="http://schemas.microsoft.com/office/drawing/2014/main" id="{B1282501-EBA4-8566-94CB-96099AD05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3349" y="1443759"/>
            <a:ext cx="7051451" cy="3966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221" y="655383"/>
            <a:ext cx="243617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FUTURE-</a:t>
            </a:r>
            <a:r>
              <a:rPr sz="1100" b="1" spc="-10" dirty="0">
                <a:solidFill>
                  <a:srgbClr val="71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716A66"/>
                </a:solidFill>
              </a:rPr>
              <a:t>Agile</a:t>
            </a:r>
            <a:r>
              <a:rPr spc="-5" dirty="0">
                <a:solidFill>
                  <a:srgbClr val="716A66"/>
                </a:solidFill>
              </a:rPr>
              <a:t> </a:t>
            </a:r>
            <a:r>
              <a:rPr spc="-10" dirty="0">
                <a:solidFill>
                  <a:srgbClr val="716A66"/>
                </a:solidFill>
              </a:rPr>
              <a:t>Solutions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0823" y="1429357"/>
            <a:ext cx="3757929" cy="119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100"/>
              </a:spcBef>
            </a:pP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sz="1700" spc="-6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thoughtfully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prioritizes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flexibility,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2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easier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700" spc="-4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demands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700" spc="-5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unexpected</a:t>
            </a:r>
            <a:r>
              <a:rPr sz="1700" spc="-6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00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challenges.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01683" y="4886290"/>
            <a:ext cx="17837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sz="2000" b="1" spc="-8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b="1" spc="-7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2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48057" y="4886290"/>
            <a:ext cx="2622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Adaptable</a:t>
            </a:r>
            <a:r>
              <a:rPr sz="2000" b="1" spc="-55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b="1" spc="-5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10" dirty="0">
                <a:solidFill>
                  <a:srgbClr val="71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 descr="A comparison of a cabinet and a drawer&#10;&#10;Description automatically generated with medium confidence">
            <a:extLst>
              <a:ext uri="{FF2B5EF4-FFF2-40B4-BE49-F238E27FC236}">
                <a16:creationId xmlns:a16="http://schemas.microsoft.com/office/drawing/2014/main" id="{0A283B88-03E3-7030-88CD-517F0CB9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1" y="1429357"/>
            <a:ext cx="6834162" cy="32188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610</Words>
  <Application>Microsoft Macintosh PowerPoint</Application>
  <PresentationFormat>Widescreen</PresentationFormat>
  <Paragraphs>98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DIN 2014 Bold</vt:lpstr>
      <vt:lpstr>DIN 2014 Demi</vt:lpstr>
      <vt:lpstr>Office Theme</vt:lpstr>
      <vt:lpstr>NURTURING CONNECTION AND CARE</vt:lpstr>
      <vt:lpstr>Turning Challenges Into Opportunities</vt:lpstr>
      <vt:lpstr>Adaptable, Efficient Spaces</vt:lpstr>
      <vt:lpstr>Comfort &amp; Connection</vt:lpstr>
      <vt:lpstr>PowerPoint Presentation</vt:lpstr>
      <vt:lpstr>PowerPoint Presentation</vt:lpstr>
      <vt:lpstr>How JSI Health Can Help</vt:lpstr>
      <vt:lpstr>Future-Focused</vt:lpstr>
      <vt:lpstr>Agile Solutions</vt:lpstr>
      <vt:lpstr>PowerPoint Presentation</vt:lpstr>
      <vt:lpstr>Innovating Since 1876</vt:lpstr>
      <vt:lpstr>PowerPoint Presentation</vt:lpstr>
      <vt:lpstr>PowerPoint Presentation</vt:lpstr>
      <vt:lpstr>Nurturing Connection &amp; Care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Greg Matheny</cp:lastModifiedBy>
  <cp:revision>14</cp:revision>
  <dcterms:created xsi:type="dcterms:W3CDTF">2025-01-08T19:09:53Z</dcterms:created>
  <dcterms:modified xsi:type="dcterms:W3CDTF">2025-03-31T13:13:09Z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2025-01-08T00:00:00Z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2025-01-08T00:00:00Z</vt:filetime>
  </property>
  <property fmtid="{D5CDD505-2E9C-101B-9397-08002B2CF9AE}" pid="5" name="Producer">
    <vt:lpwstr>Adobe PDF Library 17.0</vt:lpwstr>
  </property>
</Properties>
</file>